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1" r:id="rId3"/>
    <p:sldId id="368" r:id="rId4"/>
    <p:sldId id="369" r:id="rId5"/>
    <p:sldId id="370" r:id="rId6"/>
    <p:sldId id="331" r:id="rId7"/>
    <p:sldId id="332" r:id="rId9"/>
    <p:sldId id="276" r:id="rId10"/>
    <p:sldId id="278" r:id="rId11"/>
    <p:sldId id="371" r:id="rId12"/>
    <p:sldId id="277" r:id="rId13"/>
    <p:sldId id="372" r:id="rId14"/>
    <p:sldId id="375" r:id="rId15"/>
    <p:sldId id="374" r:id="rId16"/>
    <p:sldId id="376" r:id="rId17"/>
    <p:sldId id="377" r:id="rId18"/>
    <p:sldId id="386" r:id="rId19"/>
    <p:sldId id="394" r:id="rId20"/>
    <p:sldId id="395" r:id="rId21"/>
    <p:sldId id="396" r:id="rId22"/>
    <p:sldId id="397" r:id="rId23"/>
    <p:sldId id="383" r:id="rId24"/>
    <p:sldId id="387" r:id="rId25"/>
    <p:sldId id="388" r:id="rId26"/>
    <p:sldId id="393" r:id="rId27"/>
    <p:sldId id="389" r:id="rId28"/>
    <p:sldId id="390" r:id="rId29"/>
    <p:sldId id="392" r:id="rId30"/>
    <p:sldId id="400" r:id="rId31"/>
    <p:sldId id="401" r:id="rId32"/>
    <p:sldId id="402" r:id="rId33"/>
    <p:sldId id="403" r:id="rId34"/>
    <p:sldId id="399" r:id="rId35"/>
    <p:sldId id="379" r:id="rId36"/>
    <p:sldId id="378" r:id="rId37"/>
    <p:sldId id="398" r:id="rId38"/>
    <p:sldId id="380" r:id="rId39"/>
    <p:sldId id="382" r:id="rId40"/>
    <p:sldId id="38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内容占位符 2"/>
          <p:cNvSpPr>
            <a:spLocks noGrp="1"/>
          </p:cNvSpPr>
          <p:nvPr>
            <p:ph idx="1"/>
          </p:nvPr>
        </p:nvSpPr>
        <p:spPr>
          <a:xfrm>
            <a:off x="0" y="1138555"/>
            <a:ext cx="12077065" cy="5419090"/>
          </a:xfrm>
        </p:spPr>
        <p:txBody>
          <a:bodyPr vert="horz" wrap="square" lIns="101600" tIns="0" rIns="82550" bIns="0" numCol="1" rtlCol="0" anchor="t" anchorCtr="0" compatLnSpc="1">
            <a:noAutofit/>
          </a:bodyPr>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r>
              <a:rPr kumimoji="0" lang="zh-CN" altLang="en-US" sz="2400" b="0" i="0" u="none" strike="noStrike" kern="1200" cap="none" spc="150" normalizeH="0" baseline="0" noProof="1" smtClean="0">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⑴</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阅读下面材料，按要求作文。</a:t>
            </a: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郑学勤，天然橡胶研究专家，热带作物科学家。六十多年前他来到海南，</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立志</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为祖国摘下“无胶国”的帽子。为了这一</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梦想</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和</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使命</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，郑老几十年如一日</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坚守</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着</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责任</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和</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担当</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，虽历经千辛万苦，但</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初心</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不改，</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信念</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从未动摇，为中国跻身于世界产胶大国的行列作出了卓越的贡献。“老骥伏枥，志在千里；烈士暮年，壮心不已”，为了带领农民脱贫致富，如今已逾古稀之年的老专家依然走在研究热带作物的路上，培育无核荔枝，寻找诺丽果，研究辣木……续写着</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梦想和使命</a:t>
            </a: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的新篇章。</a:t>
            </a: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r>
              <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rPr>
              <a:t>要求：①自选角度自定主题；②自拟题目，自定文体（诗歌除外）；③字迹工整，书写规范，不少于500字，④文中不得出现真实的人名、校名、地名。</a:t>
            </a: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r>
              <a:rPr kumimoji="0" lang="zh-CN" altLang="en-US" sz="2400" b="1" i="0" u="none" strike="noStrike" kern="1200" cap="none" spc="150" normalizeH="0" baseline="0" noProof="1" smtClean="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可选择的立意点有</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“使命”“信念”“责任”“担当”“坚守”“追求”“不忘初心</a:t>
            </a:r>
            <a:r>
              <a:rPr kumimoji="0" lang="zh-CN" altLang="en-US" sz="2400" b="1" i="0" u="none" strike="noStrike" kern="1200" cap="none" spc="150" normalizeH="0" baseline="0" noProof="1" smtClean="0">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”“报国”“立志”“敬业” 等</a:t>
            </a:r>
            <a:r>
              <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rPr>
              <a:t>。可以写记叙文，叙述自己或他人的经历和故事，抒写真情实感；也可以写议论文，提出论点，展开论述。</a:t>
            </a:r>
            <a:endParaRPr kumimoji="0" lang="zh-CN" altLang="en-US" sz="2400" b="1" i="0" u="none" strike="noStrike" kern="1200" cap="none" spc="150" normalizeH="0" baseline="0" noProof="1">
              <a:ln>
                <a:noFill/>
              </a:ln>
              <a:solidFill>
                <a:srgbClr val="FF0000"/>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a:p>
            <a:pPr marL="171450" marR="0" lvl="0" indent="-171450" algn="l" defTabSz="914400" rtl="0" eaLnBrk="1" fontAlgn="base" latinLnBrk="0" hangingPunct="1">
              <a:lnSpc>
                <a:spcPct val="130000"/>
              </a:lnSpc>
              <a:spcBef>
                <a:spcPct val="0"/>
              </a:spcBef>
              <a:spcAft>
                <a:spcPts val="1000"/>
              </a:spcAft>
              <a:buClrTx/>
              <a:buSzTx/>
              <a:buFont typeface="Arial" panose="020B0604020202020204" pitchFamily="34" charset="0"/>
              <a:buChar char="•"/>
              <a:defRPr/>
            </a:pPr>
            <a:endParaRPr kumimoji="0" lang="zh-CN" altLang="en-US" sz="2400" b="0" i="0" u="none" strike="noStrike" kern="1200" cap="none" spc="150" normalizeH="0" baseline="0" noProof="1">
              <a:ln>
                <a:noFill/>
              </a:ln>
              <a:solidFill>
                <a:schemeClr val="tx1"/>
              </a:solidFill>
              <a:effectLst/>
              <a:uLnTx/>
              <a:uFillTx/>
              <a:latin typeface="微软雅黑" panose="020B0503020204020204" charset="-122"/>
              <a:ea typeface="微软雅黑" panose="020B0503020204020204" charset="-122"/>
              <a:cs typeface="+mn-cs"/>
              <a:sym typeface="微软雅黑" panose="020B0503020204020204" charset="-122"/>
            </a:endParaRPr>
          </a:p>
        </p:txBody>
      </p:sp>
      <p:pic>
        <p:nvPicPr>
          <p:cNvPr id="12290" name="Picture 2" descr="C:\Users\lenovo\Desktop\微信图片_20200321234834.png"/>
          <p:cNvPicPr>
            <a:picLocks noChangeAspect="1"/>
          </p:cNvPicPr>
          <p:nvPr/>
        </p:nvPicPr>
        <p:blipFill>
          <a:blip r:embed="rId1"/>
          <a:stretch>
            <a:fillRect/>
          </a:stretch>
        </p:blipFill>
        <p:spPr>
          <a:xfrm>
            <a:off x="2672715" y="43815"/>
            <a:ext cx="6986270" cy="786130"/>
          </a:xfrm>
          <a:prstGeom prst="rect">
            <a:avLst/>
          </a:prstGeom>
          <a:noFill/>
          <a:ln w="9525">
            <a:noFill/>
          </a:ln>
        </p:spPr>
      </p:pic>
      <p:sp>
        <p:nvSpPr>
          <p:cNvPr id="10241" name="标题 1"/>
          <p:cNvSpPr>
            <a:spLocks noGrp="1"/>
          </p:cNvSpPr>
          <p:nvPr>
            <p:ph type="title"/>
          </p:nvPr>
        </p:nvSpPr>
        <p:spPr>
          <a:xfrm>
            <a:off x="2025650" y="215900"/>
            <a:ext cx="8140700" cy="441325"/>
          </a:xfrm>
        </p:spPr>
        <p:txBody>
          <a:bodyPr vert="horz" wrap="square" lIns="101600" tIns="38100" rIns="76200" bIns="38100" numCol="1" rtlCol="0" anchor="t" anchorCtr="0" compatLnSpc="1">
            <a:normAutofit fontScale="90000"/>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200" normalizeH="0" baseline="0" noProof="1" smtClean="0">
                <a:ln>
                  <a:noFill/>
                </a:ln>
                <a:solidFill>
                  <a:srgbClr val="FFFF00"/>
                </a:solidFill>
                <a:effectLst/>
                <a:uLnTx/>
                <a:uFillTx/>
                <a:latin typeface="微软雅黑" panose="020B0503020204020204" charset="-122"/>
                <a:ea typeface="微软雅黑" panose="020B0503020204020204" charset="-122"/>
                <a:cs typeface="+mj-cs"/>
                <a:sym typeface="微软雅黑" panose="020B0503020204020204" charset="-122"/>
              </a:rPr>
              <a:t>2019</a:t>
            </a:r>
            <a:r>
              <a:rPr kumimoji="0" lang="zh-CN" altLang="en-US" sz="3200" b="1" i="0" u="none" strike="noStrike" kern="1200" cap="none" spc="200" normalizeH="0" baseline="0" noProof="1" smtClean="0">
                <a:ln>
                  <a:noFill/>
                </a:ln>
                <a:solidFill>
                  <a:srgbClr val="FFFF00"/>
                </a:solidFill>
                <a:effectLst/>
                <a:uLnTx/>
                <a:uFillTx/>
                <a:latin typeface="微软雅黑" panose="020B0503020204020204" charset="-122"/>
                <a:ea typeface="微软雅黑" panose="020B0503020204020204" charset="-122"/>
                <a:cs typeface="+mj-cs"/>
                <a:sym typeface="微软雅黑" panose="020B0503020204020204" charset="-122"/>
              </a:rPr>
              <a:t>年海南中考材料作文题</a:t>
            </a:r>
            <a:endParaRPr kumimoji="0" lang="zh-CN" altLang="en-US" sz="3200" b="1" i="0" u="none" strike="noStrike" kern="1200" cap="none" spc="200" normalizeH="0" baseline="0" noProof="1">
              <a:ln>
                <a:noFill/>
              </a:ln>
              <a:solidFill>
                <a:srgbClr val="FFFF00"/>
              </a:solidFill>
              <a:effectLst/>
              <a:uLnTx/>
              <a:uFillTx/>
              <a:latin typeface="微软雅黑" panose="020B0503020204020204" charset="-122"/>
              <a:ea typeface="微软雅黑" panose="020B0503020204020204" charset="-122"/>
              <a:cs typeface="+mj-cs"/>
              <a:sym typeface="微软雅黑" panose="020B0503020204020204" charset="-122"/>
            </a:endParaRPr>
          </a:p>
        </p:txBody>
      </p:sp>
      <p:pic>
        <p:nvPicPr>
          <p:cNvPr id="2" name="图片 36"/>
          <p:cNvPicPr>
            <a:picLocks noChangeAspect="1"/>
          </p:cNvPicPr>
          <p:nvPr/>
        </p:nvPicPr>
        <p:blipFill>
          <a:blip r:embed="rId2"/>
          <a:stretch>
            <a:fillRect/>
          </a:stretch>
        </p:blipFill>
        <p:spPr>
          <a:xfrm flipH="1">
            <a:off x="10293985" y="215900"/>
            <a:ext cx="1783080" cy="1652905"/>
          </a:xfrm>
          <a:prstGeom prst="rect">
            <a:avLst/>
          </a:prstGeom>
          <a:noFill/>
          <a:ln w="9525">
            <a:noFill/>
          </a:ln>
        </p:spPr>
      </p:pic>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42">
                                            <p:txEl>
                                              <p:charRg st="297" end="397"/>
                                            </p:txEl>
                                          </p:spTgt>
                                        </p:tgtEl>
                                        <p:attrNameLst>
                                          <p:attrName>style.visibility</p:attrName>
                                        </p:attrNameLst>
                                      </p:cBhvr>
                                      <p:to>
                                        <p:strVal val="visible"/>
                                      </p:to>
                                    </p:set>
                                    <p:anim calcmode="lin" valueType="num">
                                      <p:cBhvr>
                                        <p:cTn id="7" dur="500" fill="hold"/>
                                        <p:tgtEl>
                                          <p:spTgt spid="10242">
                                            <p:txEl>
                                              <p:charRg st="297" end="397"/>
                                            </p:txEl>
                                          </p:spTgt>
                                        </p:tgtEl>
                                        <p:attrNameLst>
                                          <p:attrName>ppt_w</p:attrName>
                                        </p:attrNameLst>
                                      </p:cBhvr>
                                      <p:tavLst>
                                        <p:tav tm="0">
                                          <p:val>
                                            <p:fltVal val="0.000000"/>
                                          </p:val>
                                        </p:tav>
                                        <p:tav tm="100000">
                                          <p:val>
                                            <p:strVal val="#ppt_w"/>
                                          </p:val>
                                        </p:tav>
                                      </p:tavLst>
                                    </p:anim>
                                    <p:anim calcmode="lin" valueType="num">
                                      <p:cBhvr>
                                        <p:cTn id="8" dur="500" fill="hold"/>
                                        <p:tgtEl>
                                          <p:spTgt spid="10242">
                                            <p:txEl>
                                              <p:charRg st="297" end="397"/>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635"/>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345440" y="342900"/>
            <a:ext cx="11621135" cy="369252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nSpc>
                <a:spcPct val="150000"/>
              </a:lnSpc>
            </a:pPr>
            <a:r>
              <a:rPr lang="zh-CN" altLang="zh-CN" sz="4800" b="1" i="1">
                <a:solidFill>
                  <a:srgbClr val="7030A0"/>
                </a:solidFill>
                <a:effectLst/>
                <a:latin typeface="方正粗黑宋简体" panose="02000000000000000000" charset="-122"/>
                <a:ea typeface="方正粗黑宋简体" panose="02000000000000000000" charset="-122"/>
                <a:cs typeface="宋体" panose="02010600030101010101" pitchFamily="2" charset="-122"/>
              </a:rPr>
              <a:t>考场作文点题的重要性：</a:t>
            </a:r>
            <a:endParaRPr lang="zh-CN" altLang="zh-CN" sz="3600" b="1">
              <a:solidFill>
                <a:srgbClr val="7030A0"/>
              </a:solidFill>
              <a:effectLst/>
              <a:latin typeface="方正粗黑宋简体" panose="02000000000000000000" charset="-122"/>
              <a:ea typeface="方正粗黑宋简体" panose="02000000000000000000" charset="-122"/>
              <a:cs typeface="宋体" panose="02010600030101010101" pitchFamily="2" charset="-122"/>
            </a:endParaRPr>
          </a:p>
          <a:p>
            <a:pPr>
              <a:lnSpc>
                <a:spcPct val="150000"/>
              </a:lnSpc>
            </a:pP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1.</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点题扣题，是获取</a:t>
            </a: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保险分</a:t>
            </a: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的</a:t>
            </a: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奠基石</a:t>
            </a: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a:t>
            </a:r>
            <a:endPar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2.</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点题扣题，是想要获取高分的妙招，</a:t>
            </a:r>
            <a:endPar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lang="en-US" altLang="zh-CN"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3.</a:t>
            </a:r>
            <a:r>
              <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rPr>
              <a:t>点题扣题，是挽救离题作文的救命草。</a:t>
            </a:r>
            <a:endParaRPr lang="zh-CN" altLang="en-US" sz="3600" b="1">
              <a:solidFill>
                <a:schemeClr val="accent5">
                  <a:lumMod val="50000"/>
                </a:schemeClr>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77165" y="215900"/>
            <a:ext cx="10608945" cy="6062345"/>
          </a:xfrm>
          <a:prstGeom prst="rect">
            <a:avLst/>
          </a:prstGeom>
          <a:noFill/>
        </p:spPr>
        <p:txBody>
          <a:bodyPr wrap="square" rtlCol="0">
            <a:spAutoFit/>
          </a:bodyPr>
          <a:p>
            <a:r>
              <a:rPr lang="zh-CN" altLang="en-US" sz="4400" b="1" i="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宋体" panose="02010600030101010101" pitchFamily="2" charset="-122"/>
                <a:ea typeface="宋体" panose="02010600030101010101" pitchFamily="2" charset="-122"/>
                <a:cs typeface="宋体" panose="02010600030101010101" pitchFamily="2" charset="-122"/>
              </a:rPr>
              <a:t>专家提醒</a:t>
            </a:r>
            <a:endParaRPr lang="zh-CN" altLang="en-US" sz="4400" b="1" i="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微软雅黑" panose="020B0503020204020204" charset="-122"/>
                <a:ea typeface="微软雅黑" panose="020B0503020204020204" charset="-122"/>
                <a:cs typeface="宋体" panose="02010600030101010101" pitchFamily="2" charset="-122"/>
              </a:rPr>
              <a:t>有一位阅卷老师这样说：</a:t>
            </a:r>
            <a:r>
              <a:rPr lang="zh-CN" altLang="en-US" sz="3200" u="sng">
                <a:latin typeface="楷体" panose="02010609060101010101" charset="-122"/>
                <a:ea typeface="楷体" panose="02010609060101010101" charset="-122"/>
                <a:cs typeface="楷体" panose="02010609060101010101" charset="-122"/>
              </a:rPr>
              <a:t>“考均文的立意不仅要准确，而且还应该在行文时将其显豁地展现出来，在要不断提到文题，点明你的行文和文题的关系，引领阅卷教师随你的思维而去。”</a:t>
            </a:r>
            <a:endParaRPr lang="zh-CN" altLang="en-US" sz="3200" u="sng">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某中考语文阅卷老师曾说：</a:t>
            </a:r>
            <a:r>
              <a:rPr lang="zh-CN" altLang="en-US" sz="3200">
                <a:latin typeface="楷体" panose="02010609060101010101" charset="-122"/>
                <a:ea typeface="楷体" panose="02010609060101010101" charset="-122"/>
                <a:cs typeface="楷体" panose="02010609060101010101" charset="-122"/>
              </a:rPr>
              <a:t>“有时候</a:t>
            </a:r>
            <a:r>
              <a:rPr lang="zh-CN" altLang="en-US" sz="3200" u="sng">
                <a:solidFill>
                  <a:srgbClr val="7030A0"/>
                </a:solidFill>
                <a:latin typeface="楷体" panose="02010609060101010101" charset="-122"/>
                <a:ea typeface="楷体" panose="02010609060101010101" charset="-122"/>
                <a:cs typeface="楷体" panose="02010609060101010101" charset="-122"/>
              </a:rPr>
              <a:t>一个关键词、一句关键性的话</a:t>
            </a:r>
            <a:r>
              <a:rPr lang="zh-CN" altLang="en-US" sz="3200">
                <a:latin typeface="楷体" panose="02010609060101010101" charset="-122"/>
                <a:ea typeface="楷体" panose="02010609060101010101" charset="-122"/>
                <a:cs typeface="楷体" panose="02010609060101010101" charset="-122"/>
              </a:rPr>
              <a:t>，就会救活一篇中考作文！这是未曾阅卷的朋友想象不到的！</a:t>
            </a:r>
            <a:r>
              <a:rPr lang="en-US" altLang="zh-CN" sz="3200">
                <a:latin typeface="楷体" panose="02010609060101010101" charset="-122"/>
                <a:ea typeface="楷体" panose="02010609060101010101" charset="-122"/>
                <a:cs typeface="楷体" panose="02010609060101010101" charset="-122"/>
              </a:rPr>
              <a:t>”</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rPr>
              <a:t>中考作文，要多一点二锅头’，少一点‘碧螺春’！”</a:t>
            </a:r>
            <a:endParaRPr lang="zh-CN" altLang="en-US" sz="3200">
              <a:latin typeface="宋体" panose="02010600030101010101" pitchFamily="2" charset="-122"/>
              <a:ea typeface="宋体" panose="02010600030101010101" pitchFamily="2" charset="-122"/>
              <a:cs typeface="宋体" panose="02010600030101010101" pitchFamily="2" charset="-122"/>
            </a:endParaRPr>
          </a:p>
          <a:p>
            <a:r>
              <a:rPr lang="zh-CN" altLang="en-US" sz="3200">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就是说，中考作文必须有很强的视觉冲击力，以让阅卷老师在瞬间被它吸引，被它打动。‘犹抱琵琶’，太曲折，太含蓄，是中考作文的大忌。</a:t>
            </a:r>
            <a:endParaRPr lang="zh-CN" altLang="en-US" sz="2800" b="1">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90500" y="1216025"/>
            <a:ext cx="11562715" cy="1198880"/>
          </a:xfrm>
          <a:prstGeom prst="rect">
            <a:avLst/>
          </a:prstGeom>
          <a:noFill/>
        </p:spPr>
        <p:txBody>
          <a:bodyPr wrap="square" rtlCol="0">
            <a:spAutoFit/>
          </a:bodyPr>
          <a:p>
            <a:r>
              <a:rPr lang="en-US" altLang="zh-CN" sz="7200" i="1">
                <a:solidFill>
                  <a:srgbClr val="7030A0"/>
                </a:solidFill>
                <a:latin typeface="方正粗黑宋简体" panose="02000000000000000000" charset="-122"/>
                <a:ea typeface="方正粗黑宋简体" panose="02000000000000000000" charset="-122"/>
                <a:cs typeface="方正粗黑宋简体" panose="02000000000000000000" charset="-122"/>
              </a:rPr>
              <a:t> </a:t>
            </a:r>
            <a:r>
              <a:rPr lang="zh-CN" altLang="en-US" sz="7200" i="1">
                <a:solidFill>
                  <a:srgbClr val="7030A0"/>
                </a:solidFill>
                <a:latin typeface="方正粗黑宋简体" panose="02000000000000000000" charset="-122"/>
                <a:ea typeface="方正粗黑宋简体" panose="02000000000000000000" charset="-122"/>
                <a:cs typeface="方正粗黑宋简体" panose="02000000000000000000" charset="-122"/>
              </a:rPr>
              <a:t>考场作文应该怎样点题扣题？</a:t>
            </a:r>
            <a:endParaRPr lang="zh-CN" altLang="en-US" sz="7200" i="1">
              <a:solidFill>
                <a:srgbClr val="7030A0"/>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spd="slow" advTm="5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03505" y="342900"/>
            <a:ext cx="10800715" cy="5262245"/>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cs typeface="宋体" panose="02010600030101010101" pitchFamily="2" charset="-122"/>
              </a:rPr>
              <a:t>阅读下面材料，按要求作文。</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楷体" panose="02010609060101010101" charset="-122"/>
                <a:ea typeface="楷体" panose="02010609060101010101" charset="-122"/>
                <a:cs typeface="楷体" panose="02010609060101010101" charset="-122"/>
              </a:rPr>
              <a:t>     </a:t>
            </a:r>
            <a:r>
              <a:rPr lang="zh-CN" altLang="en-US" sz="2400" b="1">
                <a:latin typeface="Calibri" panose="020F0502020204030204" charset="0"/>
                <a:ea typeface="楷体" panose="02010609060101010101" charset="-122"/>
                <a:cs typeface="楷体" panose="02010609060101010101" charset="-122"/>
              </a:rPr>
              <a:t>①</a:t>
            </a:r>
            <a:r>
              <a:rPr lang="zh-CN" altLang="en-US" sz="2400" b="1">
                <a:latin typeface="楷体" panose="02010609060101010101" charset="-122"/>
                <a:ea typeface="楷体" panose="02010609060101010101" charset="-122"/>
                <a:cs typeface="楷体" panose="02010609060101010101" charset="-122"/>
              </a:rPr>
              <a:t>在华山医院，出征的动员令一下，很多90后将随时准备订机票出征武汉。“年轻人内心天然具备忧国忧民的思想和拯救世界的冲动，是英雄主义的化身。”张文宏说，“这一批人如果</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熊</a:t>
            </a:r>
            <a:r>
              <a:rPr lang="en-US" altLang="zh-CN" sz="2400" b="1">
                <a:latin typeface="楷体" panose="02010609060101010101" charset="-122"/>
                <a:ea typeface="楷体" panose="02010609060101010101" charset="-122"/>
                <a:cs typeface="楷体" panose="02010609060101010101" charset="-122"/>
              </a:rPr>
              <a:t>'</a:t>
            </a:r>
            <a:r>
              <a:rPr lang="zh-CN" altLang="en-US" sz="2400" b="1">
                <a:latin typeface="楷体" panose="02010609060101010101" charset="-122"/>
                <a:ea typeface="楷体" panose="02010609060101010101" charset="-122"/>
                <a:cs typeface="楷体" panose="02010609060101010101" charset="-122"/>
              </a:rPr>
              <a:t>了，国家就没有希望”。</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     </a:t>
            </a:r>
            <a:r>
              <a:rPr lang="zh-CN" altLang="en-US" sz="2400" b="1">
                <a:latin typeface="Calibri" panose="020F0502020204030204" charset="0"/>
                <a:ea typeface="楷体" panose="02010609060101010101" charset="-122"/>
                <a:cs typeface="楷体" panose="02010609060101010101" charset="-122"/>
              </a:rPr>
              <a:t>②</a:t>
            </a:r>
            <a:r>
              <a:rPr lang="zh-CN" altLang="en-US" sz="2400" b="1">
                <a:latin typeface="楷体" panose="02010609060101010101" charset="-122"/>
                <a:ea typeface="楷体" panose="02010609060101010101" charset="-122"/>
                <a:cs typeface="楷体" panose="02010609060101010101" charset="-122"/>
              </a:rPr>
              <a:t>北京青年五四奖章获得者王涛是民营企业创新发展的标杆。新冠肺炎疫情暴发后，他自筹资金改造生产线，并克服原材料、物流等重重困难，带领工人24小时加班加点赶制防护服，将6万余套防护服捐往湖北抗疫一线，只捐不卖，被誉为“最美复工者”。</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    </a:t>
            </a:r>
            <a:r>
              <a:rPr lang="zh-CN" altLang="en-US" sz="2400" b="1">
                <a:latin typeface="Calibri" panose="020F0502020204030204" charset="0"/>
                <a:ea typeface="楷体" panose="02010609060101010101" charset="-122"/>
                <a:cs typeface="楷体" panose="02010609060101010101" charset="-122"/>
              </a:rPr>
              <a:t>③</a:t>
            </a:r>
            <a:r>
              <a:rPr lang="zh-CN" altLang="en-US" sz="2400" b="1">
                <a:latin typeface="楷体" panose="02010609060101010101" charset="-122"/>
                <a:ea typeface="楷体" panose="02010609060101010101" charset="-122"/>
                <a:cs typeface="楷体" panose="02010609060101010101" charset="-122"/>
              </a:rPr>
              <a:t>3月5日晚，上海外滩之窗和上海中心户外大屏为奋战在抗疫一线的青年志愿者亮灯。为应对新冠肺炎疫情，上海全市青年志愿者积极投身疫情防控阻击战，截至目前，上岗总数达9.8万人累计服务时长超过200万小时。</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要求：阅读以上三则材料，自选角度，自定主题，自拟题目，自定文体(诗歌除外)字迹工整，书写规范，字数不少于600字；文中不得出现真实的人名、地名和校名。</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0" y="215900"/>
            <a:ext cx="10770870" cy="645160"/>
          </a:xfrm>
          <a:prstGeom prst="rect">
            <a:avLst/>
          </a:prstGeom>
          <a:noFill/>
        </p:spPr>
        <p:txBody>
          <a:bodyPr wrap="square" rtlCol="0">
            <a:spAutoFit/>
          </a:bodyPr>
          <a:p>
            <a:r>
              <a:rPr lang="zh-CN" altLang="en-US" sz="3600" i="1">
                <a:solidFill>
                  <a:srgbClr val="7030A0"/>
                </a:solidFill>
              </a:rPr>
              <a:t>想一想，从点题角度来看，这些题目有什么不一样？</a:t>
            </a:r>
            <a:endParaRPr lang="zh-CN" altLang="en-US" sz="3600" i="1">
              <a:solidFill>
                <a:srgbClr val="7030A0"/>
              </a:solidFill>
            </a:endParaRPr>
          </a:p>
        </p:txBody>
      </p:sp>
      <p:sp>
        <p:nvSpPr>
          <p:cNvPr id="6" name="文本框 5"/>
          <p:cNvSpPr txBox="1"/>
          <p:nvPr/>
        </p:nvSpPr>
        <p:spPr>
          <a:xfrm>
            <a:off x="733425" y="5364480"/>
            <a:ext cx="7224395" cy="922020"/>
          </a:xfrm>
          <a:prstGeom prst="rect">
            <a:avLst/>
          </a:prstGeom>
          <a:noFill/>
        </p:spPr>
        <p:txBody>
          <a:bodyPr wrap="square" rtlCol="0">
            <a:spAutoFit/>
          </a:bodyPr>
          <a:p>
            <a:r>
              <a:rPr lang="zh-CN" altLang="en-US" sz="5400">
                <a:solidFill>
                  <a:srgbClr val="C00000"/>
                </a:solidFill>
                <a:latin typeface="微软雅黑" panose="020B0503020204020204" charset="-122"/>
                <a:ea typeface="微软雅黑" panose="020B0503020204020204" charset="-122"/>
              </a:rPr>
              <a:t>标  题  点  题</a:t>
            </a:r>
            <a:endParaRPr lang="zh-CN" altLang="en-US" sz="5400">
              <a:solidFill>
                <a:srgbClr val="C00000"/>
              </a:solidFill>
              <a:latin typeface="微软雅黑" panose="020B0503020204020204" charset="-122"/>
              <a:ea typeface="微软雅黑" panose="020B0503020204020204" charset="-122"/>
            </a:endParaRPr>
          </a:p>
        </p:txBody>
      </p:sp>
      <p:sp>
        <p:nvSpPr>
          <p:cNvPr id="7" name="文本框 6"/>
          <p:cNvSpPr txBox="1"/>
          <p:nvPr/>
        </p:nvSpPr>
        <p:spPr>
          <a:xfrm>
            <a:off x="248920" y="1040130"/>
            <a:ext cx="6330315" cy="3969385"/>
          </a:xfrm>
          <a:prstGeom prst="rect">
            <a:avLst/>
          </a:prstGeom>
          <a:noFill/>
        </p:spPr>
        <p:txBody>
          <a:bodyPr wrap="square" rtlCol="0">
            <a:spAutoFit/>
          </a:bodyPr>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①山河今有恙，青春勇担责； </a:t>
            </a:r>
            <a:endParaRPr lang="zh-CN" altLang="en-US" sz="28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②争做时代好青年；    </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③心系祖国，报效中华；  </a:t>
            </a:r>
            <a:endParaRPr lang="zh-CN" altLang="en-US" sz="28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④青年当有为；</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⑤优秀青年，领跑时代</a:t>
            </a:r>
            <a:endParaRPr lang="zh-CN" altLang="en-US" sz="28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⑥奋斗青春，无问东西；</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⑦青年有担当，国家有希望</a:t>
            </a:r>
            <a:endParaRPr lang="zh-CN" altLang="en-US" sz="28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⑧无奋斗，不青春；</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⑨扬青年之雄风，成大美之格局</a:t>
            </a:r>
            <a:endParaRPr lang="en-US" altLang="zh-CN" sz="2800" b="1">
              <a:solidFill>
                <a:schemeClr val="accent6">
                  <a:lumMod val="50000"/>
                </a:schemeClr>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7459980" y="1040130"/>
            <a:ext cx="3721735" cy="1229995"/>
          </a:xfrm>
          <a:prstGeom prst="rect">
            <a:avLst/>
          </a:prstGeom>
          <a:noFill/>
        </p:spPr>
        <p:txBody>
          <a:bodyPr wrap="square" rtlCol="0">
            <a:spAutoFit/>
          </a:bodyPr>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①</a:t>
            </a:r>
            <a:r>
              <a:rPr lang="zh-CN" altLang="en-US" sz="2800" b="1">
                <a:solidFill>
                  <a:schemeClr val="accent6">
                    <a:lumMod val="50000"/>
                  </a:schemeClr>
                </a:solidFill>
                <a:latin typeface="宋体" panose="02010600030101010101" pitchFamily="2" charset="-122"/>
                <a:ea typeface="宋体" panose="02010600030101010101" pitchFamily="2" charset="-122"/>
              </a:rPr>
              <a:t>中国，</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r>
              <a:rPr lang="zh-CN" altLang="en-US" sz="2800" b="1">
                <a:solidFill>
                  <a:schemeClr val="accent6">
                    <a:lumMod val="50000"/>
                  </a:schemeClr>
                </a:solidFill>
                <a:latin typeface="宋体" panose="02010600030101010101" pitchFamily="2" charset="-122"/>
                <a:ea typeface="宋体" panose="02010600030101010101" pitchFamily="2" charset="-122"/>
                <a:sym typeface="+mn-ea"/>
              </a:rPr>
              <a:t>②</a:t>
            </a:r>
            <a:r>
              <a:rPr lang="zh-CN" altLang="en-US" sz="2800" b="1">
                <a:solidFill>
                  <a:schemeClr val="accent6">
                    <a:lumMod val="50000"/>
                  </a:schemeClr>
                </a:solidFill>
                <a:latin typeface="宋体" panose="02010600030101010101" pitchFamily="2" charset="-122"/>
                <a:ea typeface="宋体" panose="02010600030101010101" pitchFamily="2" charset="-122"/>
              </a:rPr>
              <a:t>抗战疫情，</a:t>
            </a:r>
            <a:endParaRPr lang="zh-CN" altLang="en-US" sz="2800" b="1">
              <a:solidFill>
                <a:schemeClr val="accent6">
                  <a:lumMod val="50000"/>
                </a:schemeClr>
              </a:solidFill>
              <a:latin typeface="宋体" panose="02010600030101010101" pitchFamily="2" charset="-122"/>
              <a:ea typeface="宋体" panose="02010600030101010101" pitchFamily="2" charset="-122"/>
            </a:endParaRPr>
          </a:p>
          <a:p>
            <a:endParaRPr lang="zh-CN" altLang="en-US"/>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50825" y="0"/>
            <a:ext cx="9129395" cy="6247130"/>
          </a:xfrm>
          <a:prstGeom prst="rect">
            <a:avLst/>
          </a:prstGeom>
          <a:noFill/>
        </p:spPr>
        <p:txBody>
          <a:bodyPr wrap="square" rtlCol="0">
            <a:spAutoFit/>
          </a:bodyPr>
          <a:p>
            <a:r>
              <a:rPr lang="zh-CN" altLang="en-US" sz="4000" b="1" i="1">
                <a:solidFill>
                  <a:srgbClr val="7030A0"/>
                </a:solidFill>
                <a:latin typeface="宋体" panose="02010600030101010101" pitchFamily="2" charset="-122"/>
                <a:ea typeface="宋体" panose="02010600030101010101" pitchFamily="2" charset="-122"/>
              </a:rPr>
              <a:t>看看一下小标题的特点：</a:t>
            </a:r>
            <a:endParaRPr lang="zh-CN" altLang="en-US" sz="4000" b="1" i="1">
              <a:solidFill>
                <a:srgbClr val="7030A0"/>
              </a:solidFill>
              <a:latin typeface="宋体" panose="02010600030101010101" pitchFamily="2" charset="-122"/>
              <a:ea typeface="宋体" panose="02010600030101010101" pitchFamily="2" charset="-122"/>
            </a:endParaRPr>
          </a:p>
          <a:p>
            <a:r>
              <a:rPr lang="zh-CN" altLang="en-US" sz="3600" b="1">
                <a:solidFill>
                  <a:schemeClr val="accent6">
                    <a:lumMod val="50000"/>
                  </a:schemeClr>
                </a:solidFill>
                <a:latin typeface="宋体" panose="02010600030101010101" pitchFamily="2" charset="-122"/>
                <a:ea typeface="宋体" panose="02010600030101010101" pitchFamily="2" charset="-122"/>
              </a:rPr>
              <a:t>标题：《民族魂》</a:t>
            </a:r>
            <a:endParaRPr lang="zh-CN" altLang="en-US" sz="3600" b="1">
              <a:solidFill>
                <a:schemeClr val="accent6">
                  <a:lumMod val="50000"/>
                </a:schemeClr>
              </a:solidFill>
              <a:latin typeface="宋体" panose="02010600030101010101" pitchFamily="2" charset="-122"/>
              <a:ea typeface="宋体" panose="02010600030101010101" pitchFamily="2" charset="-122"/>
            </a:endParaRPr>
          </a:p>
          <a:p>
            <a:r>
              <a:rPr lang="zh-CN" altLang="en-US" sz="3600" b="1">
                <a:solidFill>
                  <a:schemeClr val="accent6">
                    <a:lumMod val="50000"/>
                  </a:schemeClr>
                </a:solidFill>
                <a:latin typeface="宋体" panose="02010600030101010101" pitchFamily="2" charset="-122"/>
                <a:ea typeface="宋体" panose="02010600030101010101" pitchFamily="2" charset="-122"/>
              </a:rPr>
              <a:t>小标题一：忠诚之魂，守卫国土</a:t>
            </a:r>
            <a:endParaRPr lang="zh-CN" altLang="en-US" sz="3600" b="1">
              <a:solidFill>
                <a:schemeClr val="accent6">
                  <a:lumMod val="50000"/>
                </a:schemeClr>
              </a:solidFill>
              <a:latin typeface="宋体" panose="02010600030101010101" pitchFamily="2" charset="-122"/>
              <a:ea typeface="宋体" panose="02010600030101010101" pitchFamily="2" charset="-122"/>
            </a:endParaRPr>
          </a:p>
          <a:p>
            <a:r>
              <a:rPr lang="zh-CN" altLang="en-US" sz="3600" b="1">
                <a:solidFill>
                  <a:schemeClr val="accent6">
                    <a:lumMod val="50000"/>
                  </a:schemeClr>
                </a:solidFill>
                <a:latin typeface="宋体" panose="02010600030101010101" pitchFamily="2" charset="-122"/>
                <a:ea typeface="宋体" panose="02010600030101010101" pitchFamily="2" charset="-122"/>
              </a:rPr>
              <a:t>小标题二 ：自强之魂，撑起国门</a:t>
            </a:r>
            <a:endParaRPr lang="zh-CN" altLang="en-US" sz="3600" b="1">
              <a:solidFill>
                <a:schemeClr val="accent6">
                  <a:lumMod val="50000"/>
                </a:schemeClr>
              </a:solidFill>
              <a:latin typeface="宋体" panose="02010600030101010101" pitchFamily="2" charset="-122"/>
              <a:ea typeface="宋体" panose="02010600030101010101" pitchFamily="2" charset="-122"/>
            </a:endParaRPr>
          </a:p>
          <a:p>
            <a:r>
              <a:rPr lang="zh-CN" altLang="en-US" sz="3600" b="1">
                <a:solidFill>
                  <a:schemeClr val="accent6">
                    <a:lumMod val="50000"/>
                  </a:schemeClr>
                </a:solidFill>
                <a:latin typeface="宋体" panose="02010600030101010101" pitchFamily="2" charset="-122"/>
                <a:ea typeface="宋体" panose="02010600030101010101" pitchFamily="2" charset="-122"/>
              </a:rPr>
              <a:t>小标题三：大气之魂，铺就国路</a:t>
            </a:r>
            <a:endParaRPr lang="zh-CN" altLang="en-US" sz="3600" b="1">
              <a:solidFill>
                <a:schemeClr val="accent6">
                  <a:lumMod val="50000"/>
                </a:schemeClr>
              </a:solidFill>
              <a:latin typeface="宋体" panose="02010600030101010101" pitchFamily="2" charset="-122"/>
              <a:ea typeface="宋体" panose="02010600030101010101" pitchFamily="2" charset="-122"/>
            </a:endParaRPr>
          </a:p>
          <a:p>
            <a:endParaRPr lang="zh-CN" altLang="en-US" sz="3600" b="1" i="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3600" b="1">
                <a:solidFill>
                  <a:schemeClr val="accent6">
                    <a:lumMod val="50000"/>
                  </a:schemeClr>
                </a:solidFill>
                <a:latin typeface="宋体" panose="02010600030101010101" pitchFamily="2" charset="-122"/>
                <a:ea typeface="宋体" panose="02010600030101010101" pitchFamily="2" charset="-122"/>
                <a:sym typeface="+mn-ea"/>
              </a:rPr>
              <a:t>标题：《寻找失去的世界》</a:t>
            </a:r>
            <a:endParaRPr lang="zh-CN" altLang="en-US" sz="36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3600" b="1">
                <a:solidFill>
                  <a:schemeClr val="accent6">
                    <a:lumMod val="50000"/>
                  </a:schemeClr>
                </a:solidFill>
                <a:latin typeface="宋体" panose="02010600030101010101" pitchFamily="2" charset="-122"/>
                <a:ea typeface="宋体" panose="02010600030101010101" pitchFamily="2" charset="-122"/>
                <a:sym typeface="+mn-ea"/>
              </a:rPr>
              <a:t>小标题一：沉思之春</a:t>
            </a:r>
            <a:endParaRPr lang="zh-CN" altLang="en-US" sz="36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3600" b="1">
                <a:solidFill>
                  <a:schemeClr val="accent6">
                    <a:lumMod val="50000"/>
                  </a:schemeClr>
                </a:solidFill>
                <a:latin typeface="宋体" panose="02010600030101010101" pitchFamily="2" charset="-122"/>
                <a:ea typeface="宋体" panose="02010600030101010101" pitchFamily="2" charset="-122"/>
                <a:sym typeface="+mn-ea"/>
              </a:rPr>
              <a:t>小标题二 ：灼热之夏</a:t>
            </a:r>
            <a:endParaRPr lang="zh-CN" altLang="en-US" sz="36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3600" b="1">
                <a:solidFill>
                  <a:schemeClr val="accent6">
                    <a:lumMod val="50000"/>
                  </a:schemeClr>
                </a:solidFill>
                <a:latin typeface="宋体" panose="02010600030101010101" pitchFamily="2" charset="-122"/>
                <a:ea typeface="宋体" panose="02010600030101010101" pitchFamily="2" charset="-122"/>
                <a:sym typeface="+mn-ea"/>
              </a:rPr>
              <a:t>小标题三：苦闷之秋</a:t>
            </a:r>
            <a:endParaRPr lang="zh-CN" altLang="en-US" sz="3600" b="1">
              <a:solidFill>
                <a:schemeClr val="accent6">
                  <a:lumMod val="50000"/>
                </a:schemeClr>
              </a:solidFill>
              <a:latin typeface="宋体" panose="02010600030101010101" pitchFamily="2" charset="-122"/>
              <a:ea typeface="宋体" panose="02010600030101010101" pitchFamily="2" charset="-122"/>
              <a:sym typeface="+mn-ea"/>
            </a:endParaRPr>
          </a:p>
          <a:p>
            <a:r>
              <a:rPr lang="zh-CN" altLang="en-US" sz="3600" b="1">
                <a:solidFill>
                  <a:schemeClr val="accent6">
                    <a:lumMod val="50000"/>
                  </a:schemeClr>
                </a:solidFill>
                <a:latin typeface="宋体" panose="02010600030101010101" pitchFamily="2" charset="-122"/>
                <a:ea typeface="宋体" panose="02010600030101010101" pitchFamily="2" charset="-122"/>
              </a:rPr>
              <a:t>小标题四：忏悔之冬</a:t>
            </a:r>
            <a:endParaRPr lang="zh-CN" altLang="en-US" sz="3600" b="1">
              <a:solidFill>
                <a:schemeClr val="accent6">
                  <a:lumMod val="50000"/>
                </a:schemeClr>
              </a:solidFill>
              <a:latin typeface="宋体" panose="02010600030101010101" pitchFamily="2" charset="-122"/>
              <a:ea typeface="宋体" panose="02010600030101010101" pitchFamily="2" charset="-122"/>
            </a:endParaRPr>
          </a:p>
        </p:txBody>
      </p:sp>
      <p:sp>
        <p:nvSpPr>
          <p:cNvPr id="7" name="文本框 6"/>
          <p:cNvSpPr txBox="1"/>
          <p:nvPr/>
        </p:nvSpPr>
        <p:spPr>
          <a:xfrm>
            <a:off x="5906135" y="3399155"/>
            <a:ext cx="6298565" cy="1938020"/>
          </a:xfrm>
          <a:prstGeom prst="rect">
            <a:avLst/>
          </a:prstGeom>
          <a:noFill/>
        </p:spPr>
        <p:txBody>
          <a:bodyPr wrap="square" rtlCol="0">
            <a:spAutoFit/>
          </a:bodyPr>
          <a:p>
            <a:r>
              <a:rPr lang="zh-CN" altLang="en-US" sz="4000" b="1">
                <a:solidFill>
                  <a:srgbClr val="C00000"/>
                </a:solidFill>
                <a:latin typeface="宋体" panose="02010600030101010101" pitchFamily="2" charset="-122"/>
                <a:ea typeface="宋体" panose="02010600030101010101" pitchFamily="2" charset="-122"/>
              </a:rPr>
              <a:t>总结：</a:t>
            </a:r>
            <a:r>
              <a:rPr lang="zh-CN" altLang="en-US" sz="4000">
                <a:solidFill>
                  <a:srgbClr val="C00000"/>
                </a:solidFill>
                <a:latin typeface="楷体" panose="02010609060101010101" charset="-122"/>
                <a:ea typeface="楷体" panose="02010609060101010101" charset="-122"/>
              </a:rPr>
              <a:t>如果文章设置小标题把文章分成几个部分，每部分的小标题也应扣题。</a:t>
            </a:r>
            <a:endParaRPr lang="zh-CN" altLang="en-US" sz="4000">
              <a:solidFill>
                <a:srgbClr val="C00000"/>
              </a:solidFill>
              <a:latin typeface="楷体" panose="02010609060101010101" charset="-122"/>
              <a:ea typeface="楷体" panose="02010609060101010101" charset="-122"/>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61290" y="73660"/>
            <a:ext cx="10828655" cy="1938020"/>
          </a:xfrm>
          <a:prstGeom prst="rect">
            <a:avLst/>
          </a:prstGeom>
          <a:noFill/>
        </p:spPr>
        <p:txBody>
          <a:bodyPr wrap="square" rtlCol="0">
            <a:spAutoFit/>
          </a:bodyPr>
          <a:p>
            <a:pPr>
              <a:lnSpc>
                <a:spcPct val="150000"/>
              </a:lnSpc>
            </a:pPr>
            <a:r>
              <a:rPr lang="zh-CN" altLang="en-US" sz="4000" b="1">
                <a:solidFill>
                  <a:srgbClr val="C00000"/>
                </a:solidFill>
                <a:latin typeface="宋体" panose="02010600030101010101" pitchFamily="2" charset="-122"/>
                <a:ea typeface="宋体" panose="02010600030101010101" pitchFamily="2" charset="-122"/>
              </a:rPr>
              <a:t>实战演练：</a:t>
            </a:r>
            <a:r>
              <a:rPr lang="zh-CN" altLang="en-US" sz="4000" b="1">
                <a:solidFill>
                  <a:srgbClr val="7030A0"/>
                </a:solidFill>
                <a:latin typeface="宋体" panose="02010600030101010101" pitchFamily="2" charset="-122"/>
                <a:ea typeface="宋体" panose="02010600030101010101" pitchFamily="2" charset="-122"/>
              </a:rPr>
              <a:t>给这篇中考作文拟一个点题的标题。</a:t>
            </a:r>
            <a:endParaRPr lang="zh-CN" altLang="en-US" sz="4000" b="1">
              <a:solidFill>
                <a:srgbClr val="7030A0"/>
              </a:solidFill>
              <a:latin typeface="宋体" panose="02010600030101010101" pitchFamily="2" charset="-122"/>
              <a:ea typeface="宋体" panose="02010600030101010101" pitchFamily="2" charset="-122"/>
            </a:endParaRPr>
          </a:p>
          <a:p>
            <a:pPr>
              <a:lnSpc>
                <a:spcPct val="150000"/>
              </a:lnSpc>
            </a:pPr>
            <a:endParaRPr lang="zh-CN" altLang="en-US" sz="4000" b="1">
              <a:solidFill>
                <a:srgbClr val="7030A0"/>
              </a:solidFill>
              <a:latin typeface="宋体" panose="02010600030101010101" pitchFamily="2" charset="-122"/>
              <a:ea typeface="宋体" panose="02010600030101010101" pitchFamily="2" charset="-122"/>
            </a:endParaRPr>
          </a:p>
        </p:txBody>
      </p:sp>
      <p:sp>
        <p:nvSpPr>
          <p:cNvPr id="7" name="文本框 6"/>
          <p:cNvSpPr txBox="1"/>
          <p:nvPr/>
        </p:nvSpPr>
        <p:spPr>
          <a:xfrm>
            <a:off x="161290" y="1109345"/>
            <a:ext cx="11650345" cy="5631180"/>
          </a:xfrm>
          <a:prstGeom prst="rect">
            <a:avLst/>
          </a:prstGeom>
          <a:noFill/>
        </p:spPr>
        <p:txBody>
          <a:bodyPr wrap="square" rtlCol="0">
            <a:spAutoFit/>
          </a:bodyPr>
          <a:p>
            <a:pPr algn="ct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梦化白蝶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雪的洁白，雪的顏色，编织着我的梦想。</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听家里人说，我小时候体质弱，所以我常常被一群穿着雪白大衣的医生、护士照顾。哇！多美丽的颜色，多圣洁的白色，这是一群美丽的“白蝶。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我的哥哥是一名医生，所以我在假期时常常到他工作的地方帮忙，看着那白色的衣袂在空中不停地飞舞，宛如一只“白蝶</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。医生、护士们认真地询问病患，仔细地聆听病患的话语，他们是一只只美丽的“白蝶</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。我心中的蛹在抽丝，呼之欲出，我也想成为一只“白蝶。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我经常到哥哥家。我轻悄悄地来到床边，那雪白的医师服工整地叠在床上，我用手指轻轻地触碰着它们，指尖感受着一条条丝线的纹路，脑海中展现出一只翩翩起舞的白蝶。我多希望成为一只白蝶啊</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喜欢，就试试。”哥哥说，这话语是多么的令人感动，多么的动人啊。我一本正经地穿上了这洁白的医师服，戴上白帽子，在镜子面前沾沾自喜："瞧，这多像一只白蝶。</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     我要成为一只白蝶，一定要。</a:t>
            </a:r>
            <a:endParaRPr lang="zh-CN" altLang="en-US" sz="2400"/>
          </a:p>
        </p:txBody>
      </p:sp>
    </p:spTree>
  </p:cSld>
  <p:clrMapOvr>
    <a:masterClrMapping/>
  </p:clrMapOvr>
  <p:transition spd="slow" advTm="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16840" y="0"/>
            <a:ext cx="12195810" cy="7477760"/>
          </a:xfrm>
          <a:prstGeom prst="rect">
            <a:avLst/>
          </a:prstGeom>
          <a:noFill/>
        </p:spPr>
        <p:txBody>
          <a:bodyPr wrap="square" rtlCol="0">
            <a:spAutoFit/>
          </a:bodyPr>
          <a:p>
            <a:pPr algn="ctr"/>
            <a:r>
              <a:rPr lang="en-US" altLang="zh-CN" sz="2000"/>
              <a:t>                           </a:t>
            </a:r>
            <a:r>
              <a:rPr lang="zh-CN" altLang="en-US" sz="2000"/>
              <a:t>人生路上，放手尝试</a:t>
            </a:r>
            <a:endParaRPr lang="zh-CN" altLang="en-US" sz="2000"/>
          </a:p>
          <a:p>
            <a:r>
              <a:rPr lang="zh-CN" altLang="en-US" sz="2000"/>
              <a:t>        人生是一条长路，或平坦，或崎岖，或笔直，或曲折。漫步其上，处处都有挑战，处处都要尝试。在人生路上，让我们放手尝试。</a:t>
            </a:r>
            <a:endParaRPr lang="zh-CN" altLang="en-US" sz="2000"/>
          </a:p>
          <a:p>
            <a:pPr algn="ctr"/>
            <a:r>
              <a:rPr lang="zh-CN" altLang="en-US" sz="2000"/>
              <a:t>                      舞台   话筒</a:t>
            </a:r>
            <a:endParaRPr lang="zh-CN" altLang="en-US" sz="2000"/>
          </a:p>
          <a:p>
            <a:r>
              <a:rPr lang="zh-CN" altLang="en-US" sz="2000"/>
              <a:t>          灯光亮起，华丽光芒照亮了后台；净耳倾听，台下观众席掌声雷动。</a:t>
            </a:r>
            <a:endParaRPr lang="zh-CN" altLang="en-US" sz="2000"/>
          </a:p>
          <a:p>
            <a:r>
              <a:rPr lang="zh-CN" altLang="en-US" sz="2000"/>
              <a:t>         靠着幕布，听着 台下一千多位观众的掌声，我不禁握紧了手中的话筒。手心生出些汗。脑中像过电影似的回忆着这一个月的点点滴滴：第一次主动提出参加朗诵，第一次在舞台上放声朗诵，第 一次穿上西装站在聚光灯下......每一次合练都有大家共同的努力，每一句诵词都有新鲜的体会。我想我准备好了。我试着迈出了这一步。</a:t>
            </a:r>
            <a:endParaRPr lang="zh-CN" altLang="en-US" sz="2000"/>
          </a:p>
          <a:p>
            <a:r>
              <a:rPr lang="zh-CN" altLang="en-US" sz="2000"/>
              <a:t>        放下话筒，只听得掌声雷动。我向观众鞠躬致意，原来：尝试到此也有了意义。</a:t>
            </a:r>
            <a:endParaRPr lang="zh-CN" altLang="en-US" sz="2000"/>
          </a:p>
          <a:p>
            <a:pPr algn="ctr"/>
            <a:r>
              <a:rPr lang="zh-CN" altLang="en-US" sz="2000"/>
              <a:t>码头   马甲</a:t>
            </a:r>
            <a:endParaRPr lang="zh-CN" altLang="en-US" sz="2000"/>
          </a:p>
          <a:p>
            <a:r>
              <a:rPr lang="zh-CN" altLang="en-US" sz="2000"/>
              <a:t>        盛夏的太阳炙烤着地面，卷起的热浪被风挟进了候船大厅，拥挤的人群也燥热起来。</a:t>
            </a:r>
            <a:endParaRPr lang="zh-CN" altLang="en-US" sz="2000"/>
          </a:p>
          <a:p>
            <a:r>
              <a:rPr lang="zh-CN" altLang="en-US" sz="2000"/>
              <a:t>我穿着志愿者马甲站在大厅一角，木头人似的盯着过往旅客。一位大叔走了过来，探询似的，看了看我；但很快他摇摇头，焦急地往前走。我捏了捏马甲下摆，心想：我在这里可不是为了傻站着的，总得试着开口吧。我终于往前走了几步，试探地问大叔：“您要登船吗？检票口请往这边走。”</a:t>
            </a:r>
            <a:endParaRPr lang="zh-CN" altLang="en-US" sz="2000"/>
          </a:p>
          <a:p>
            <a:r>
              <a:rPr lang="zh-CN" altLang="en-US" sz="2000"/>
              <a:t>      收获了许多感谢后，我脱下马甲，发现只要试试，我也能做得挺好的。</a:t>
            </a:r>
            <a:endParaRPr lang="zh-CN" altLang="en-US" sz="2000"/>
          </a:p>
          <a:p>
            <a:pPr algn="ctr"/>
            <a:r>
              <a:rPr lang="zh-CN" altLang="en-US" sz="2000"/>
              <a:t>湖岸  船桨</a:t>
            </a:r>
            <a:endParaRPr lang="zh-CN" altLang="en-US" sz="2000"/>
          </a:p>
          <a:p>
            <a:r>
              <a:rPr lang="zh-CN" altLang="en-US" sz="2000"/>
              <a:t>        平静的水面映着群山和晴朗的天空，令人心旷神怡。</a:t>
            </a:r>
            <a:endParaRPr lang="zh-CN" altLang="en-US" sz="2000"/>
          </a:p>
          <a:p>
            <a:r>
              <a:rPr lang="zh-CN" altLang="en-US" sz="2000"/>
              <a:t>        爸爸自在地给湖水拍着照，全然不顾我的 无奈。他说让我掌舵，原来是这个意思。我晃晃手中担当木浆抱怨道：“爸，我第一次碰到桨，怎么会划嘛。”他笑了笑：“你 就这样，再这样，试试看，很简单的。”跟着他的比划，我被迫划了起来。船并未如我所想，原地不动或是打转起来，竟奇迹地前进了，一直划向湖心。</a:t>
            </a:r>
            <a:endParaRPr lang="zh-CN" altLang="en-US" sz="2000"/>
          </a:p>
          <a:p>
            <a:r>
              <a:rPr lang="zh-CN" altLang="en-US" sz="2000"/>
              <a:t>        拿起桨，掌起舵，不试试怎么知道行不行呢？</a:t>
            </a:r>
            <a:endParaRPr lang="zh-CN" altLang="en-US" sz="2000"/>
          </a:p>
          <a:p>
            <a:r>
              <a:rPr lang="zh-CN" altLang="en-US" sz="2000"/>
              <a:t>        人生路上，放开胆子，勇敢地去尝试吧。</a:t>
            </a:r>
            <a:endParaRPr lang="zh-CN" altLang="en-US" sz="2000"/>
          </a:p>
        </p:txBody>
      </p:sp>
      <p:sp>
        <p:nvSpPr>
          <p:cNvPr id="6" name="矩形 5"/>
          <p:cNvSpPr/>
          <p:nvPr/>
        </p:nvSpPr>
        <p:spPr>
          <a:xfrm>
            <a:off x="6038850" y="894080"/>
            <a:ext cx="1860550" cy="3949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447665" y="3072130"/>
            <a:ext cx="1860550" cy="3073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623560" y="4977130"/>
            <a:ext cx="1860550" cy="278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035165" y="2740025"/>
            <a:ext cx="2696210"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4866640" y="4645025"/>
            <a:ext cx="3516630"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54355" y="6720840"/>
            <a:ext cx="5949315"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714375" y="7052945"/>
            <a:ext cx="4586605" cy="42481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843270" y="10795"/>
            <a:ext cx="2696210" cy="332105"/>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a:p>
        </p:txBody>
      </p:sp>
    </p:spTree>
  </p:cSld>
  <p:clrMapOvr>
    <a:masterClrMapping/>
  </p:clrMapOvr>
  <p:transition spd="slow" advTm="5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132715"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271145" y="904875"/>
            <a:ext cx="11649075" cy="5631180"/>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人生路上，放手尝试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人生是一条长路，或平坦，或崎岖，或笔直，或曲折。漫步其上，处处</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都有挑战，处处都要尝试。在人生路上，让我们放手尝试。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cs typeface="宋体" panose="02010600030101010101" pitchFamily="2" charset="-122"/>
              </a:rPr>
              <a:t>舞台   话筒</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灯光亮起，华丽光芒照亮了后台；净耳倾听，台下观众席掌声雷动。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靠着幕布，听着 台下一千多位观众的掌声，我不禁握紧了手中的话筒。手心生出些汗。脑中像过电影似的回忆着这一个月的点点滴滴：第一次主动提出参加朗诵，第一次在舞台上放声朗诵，第 一次穿上西装站在聚光灯下......每一次合练都有大家共同的努力，每一句诵词都有新鲜的体会。我想我准备好了。我试着迈出了这一步。</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放下话筒，只听得掌声雷动。我向观众鞠躬致意，原来：尝试到此也有了意义。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3" name="矩形 12"/>
          <p:cNvSpPr/>
          <p:nvPr/>
        </p:nvSpPr>
        <p:spPr>
          <a:xfrm>
            <a:off x="3469640" y="1195705"/>
            <a:ext cx="3046730"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rPr>
              <a:t>标题</a:t>
            </a:r>
            <a:endParaRPr lang="zh-CN" altLang="en-US" sz="2800" b="1">
              <a:solidFill>
                <a:schemeClr val="bg1"/>
              </a:solidFill>
            </a:endParaRPr>
          </a:p>
        </p:txBody>
      </p:sp>
      <p:sp>
        <p:nvSpPr>
          <p:cNvPr id="6" name="矩形 5"/>
          <p:cNvSpPr/>
          <p:nvPr/>
        </p:nvSpPr>
        <p:spPr>
          <a:xfrm>
            <a:off x="5182870" y="2904490"/>
            <a:ext cx="221170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小标题</a:t>
            </a:r>
            <a:endParaRPr lang="zh-CN" altLang="en-US" sz="2800" b="1"/>
          </a:p>
        </p:txBody>
      </p:sp>
      <p:sp>
        <p:nvSpPr>
          <p:cNvPr id="9" name="矩形 8"/>
          <p:cNvSpPr/>
          <p:nvPr/>
        </p:nvSpPr>
        <p:spPr>
          <a:xfrm>
            <a:off x="8565515" y="5700395"/>
            <a:ext cx="3217545"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89280" y="215900"/>
            <a:ext cx="9561830" cy="68961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034415" y="299720"/>
            <a:ext cx="8865870" cy="583565"/>
          </a:xfrm>
          <a:prstGeom prst="rect">
            <a:avLst/>
          </a:prstGeom>
          <a:noFill/>
        </p:spPr>
        <p:txBody>
          <a:bodyPr wrap="square" rtlCol="0">
            <a:spAutoFit/>
          </a:bodyPr>
          <a:p>
            <a:r>
              <a:rPr lang="zh-CN" altLang="en-US" sz="3200" b="1">
                <a:solidFill>
                  <a:srgbClr val="C00000"/>
                </a:solidFill>
                <a:latin typeface="宋体" panose="02010600030101010101" pitchFamily="2" charset="-122"/>
                <a:ea typeface="宋体" panose="02010600030101010101" pitchFamily="2" charset="-122"/>
                <a:sym typeface="+mn-ea"/>
              </a:rPr>
              <a:t>实战演练：</a:t>
            </a:r>
            <a:r>
              <a:rPr lang="zh-CN" altLang="en-US" sz="3200" b="1">
                <a:solidFill>
                  <a:srgbClr val="7030A0"/>
                </a:solidFill>
                <a:latin typeface="宋体" panose="02010600030101010101" pitchFamily="2" charset="-122"/>
                <a:ea typeface="宋体" panose="02010600030101010101" pitchFamily="2" charset="-122"/>
                <a:sym typeface="+mn-ea"/>
              </a:rPr>
              <a:t>给这篇作文拟一个点题的小标题。</a:t>
            </a:r>
            <a:endParaRPr lang="zh-CN" altLang="en-US" sz="3200"/>
          </a:p>
        </p:txBody>
      </p:sp>
      <p:sp>
        <p:nvSpPr>
          <p:cNvPr id="11" name="矩形 10"/>
          <p:cNvSpPr/>
          <p:nvPr/>
        </p:nvSpPr>
        <p:spPr>
          <a:xfrm>
            <a:off x="3469640" y="1195705"/>
            <a:ext cx="3676015"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rPr>
              <a:t>人生路上，勇敢尝试</a:t>
            </a:r>
            <a:endParaRPr lang="zh-CN" altLang="en-US" sz="2800" b="1">
              <a:solidFill>
                <a:schemeClr val="bg1"/>
              </a:solidFill>
            </a:endParaRPr>
          </a:p>
        </p:txBody>
      </p:sp>
      <p:sp>
        <p:nvSpPr>
          <p:cNvPr id="12" name="矩形 11"/>
          <p:cNvSpPr/>
          <p:nvPr/>
        </p:nvSpPr>
        <p:spPr>
          <a:xfrm>
            <a:off x="4465320" y="2904490"/>
            <a:ext cx="44672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勇敢尝试，舞台放异彩</a:t>
            </a:r>
            <a:endParaRPr lang="zh-CN" altLang="en-US" sz="2800" b="1"/>
          </a:p>
        </p:txBody>
      </p:sp>
      <p:sp>
        <p:nvSpPr>
          <p:cNvPr id="14" name="矩形 13"/>
          <p:cNvSpPr/>
          <p:nvPr/>
        </p:nvSpPr>
        <p:spPr>
          <a:xfrm>
            <a:off x="4465320" y="2904490"/>
            <a:ext cx="44672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舞台第一声</a:t>
            </a:r>
            <a:endParaRPr lang="zh-CN" altLang="en-US" sz="2800" b="1"/>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323215" y="342900"/>
            <a:ext cx="11753850" cy="4399915"/>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码头   马甲</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盛夏的太阳炙烤着地面，卷起的热浪被风挟进了候船大厅，拥挤的人群也燥热起来。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穿着志愿者马甲站在大厅一角，木头人似的盯着过往旅客。一位大叔走了过来，探询似的，看了看我；但很快他摇摇头，焦急地往前走。我捏了捏马甲下摆，心想：我在这里可不是为了傻站着的，总得试着开口吧。我终于往前走了几步，试探地问大叔：“您要登船吗？检票口请往这边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收获了许多感谢后，我脱下马甲，发现：只要试试，我也能做得挺好</a:t>
            </a:r>
            <a:endParaRPr lang="zh-CN" altLang="en-US" sz="2800"/>
          </a:p>
        </p:txBody>
      </p:sp>
      <p:sp>
        <p:nvSpPr>
          <p:cNvPr id="6" name="矩形 5"/>
          <p:cNvSpPr/>
          <p:nvPr/>
        </p:nvSpPr>
        <p:spPr>
          <a:xfrm>
            <a:off x="4412615" y="342900"/>
            <a:ext cx="282638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ym typeface="+mn-ea"/>
              </a:rPr>
              <a:t>小标题</a:t>
            </a:r>
            <a:endParaRPr lang="zh-CN" altLang="en-US" sz="2800"/>
          </a:p>
        </p:txBody>
      </p:sp>
      <p:sp>
        <p:nvSpPr>
          <p:cNvPr id="9" name="矩形 8"/>
          <p:cNvSpPr/>
          <p:nvPr/>
        </p:nvSpPr>
        <p:spPr>
          <a:xfrm>
            <a:off x="7503160" y="4185920"/>
            <a:ext cx="457454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3914775" y="342900"/>
            <a:ext cx="38957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勇敢尝试，笑对南北客</a:t>
            </a:r>
            <a:endParaRPr lang="zh-CN" altLang="en-US" sz="2800"/>
          </a:p>
        </p:txBody>
      </p:sp>
      <p:sp>
        <p:nvSpPr>
          <p:cNvPr id="8" name="矩形 7"/>
          <p:cNvSpPr/>
          <p:nvPr/>
        </p:nvSpPr>
        <p:spPr>
          <a:xfrm>
            <a:off x="3878580" y="342900"/>
            <a:ext cx="3895090"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志愿第一问</a:t>
            </a:r>
            <a:endParaRPr lang="zh-CN" altLang="en-US" sz="2800"/>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6" name="文本框 5"/>
          <p:cNvSpPr txBox="1"/>
          <p:nvPr/>
        </p:nvSpPr>
        <p:spPr>
          <a:xfrm>
            <a:off x="308610" y="0"/>
            <a:ext cx="11768455" cy="7847330"/>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梦化白蝶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雪的洁白，雪的顏色，编织着我的梦想。</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听家里人说，我小时候体质弱，所以我常常被一群穿着雪白大衣的医生、护士照顾。哇！多美丽的颜色，多圣洁的白色，这是一群美丽的“白蝶。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我的哥哥是一名医生，所以我在假期时常常到他工作的地方帮忙，看着那白色的衣袂在空中不停地飞舞，宛如一只“白蝶</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。医生、护士们认真地询问病患，仔细地聆听病患的话语，他们是一只只美丽的“白蝶</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。我心中的蛹在抽丝，呼之欲出，我也想成为一只“白蝶。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我经常到哥哥家。我轻悄悄地来到床边，那雪白的医师服工整地叠在床上，我用手指轻轻地触碰着它们，指尖感受着一条条丝线的纹路，脑海中展现出一只翩翩起舞的白蝶。我多希望成为一只白蝶啊</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喜欢，就试试。”哥哥说，这话语是多么的令人感动，多么的动人啊。我一本正经地穿上了这洁白的医师服，戴上白帽子，在镜子面前沾沾自喜："瞧，这多像一只白蝶。</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我要成为一只白蝶，一定要。</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12290" name="Picture 2" descr="C:\Users\lenovo\Desktop\微信图片_20200321234834.png"/>
          <p:cNvPicPr>
            <a:picLocks noChangeAspect="1"/>
          </p:cNvPicPr>
          <p:nvPr/>
        </p:nvPicPr>
        <p:blipFill>
          <a:blip r:embed="rId3"/>
          <a:stretch>
            <a:fillRect/>
          </a:stretch>
        </p:blipFill>
        <p:spPr>
          <a:xfrm>
            <a:off x="-26035" y="0"/>
            <a:ext cx="3616960" cy="566420"/>
          </a:xfrm>
          <a:prstGeom prst="rect">
            <a:avLst/>
          </a:prstGeom>
          <a:noFill/>
          <a:ln w="9525">
            <a:noFill/>
          </a:ln>
        </p:spPr>
      </p:pic>
      <p:sp>
        <p:nvSpPr>
          <p:cNvPr id="7" name="文本框 6"/>
          <p:cNvSpPr txBox="1"/>
          <p:nvPr/>
        </p:nvSpPr>
        <p:spPr>
          <a:xfrm>
            <a:off x="214630" y="44450"/>
            <a:ext cx="3135630" cy="521970"/>
          </a:xfrm>
          <a:prstGeom prst="rect">
            <a:avLst/>
          </a:prstGeom>
          <a:noFill/>
        </p:spPr>
        <p:txBody>
          <a:bodyPr wrap="square" rtlCol="0">
            <a:spAutoFit/>
          </a:bodyPr>
          <a:p>
            <a:r>
              <a:rPr lang="en-US" altLang="zh-CN" sz="2800">
                <a:solidFill>
                  <a:srgbClr val="FFC000"/>
                </a:solidFill>
              </a:rPr>
              <a:t>   2019</a:t>
            </a:r>
            <a:r>
              <a:rPr lang="zh-CN" altLang="en-US" sz="2800">
                <a:solidFill>
                  <a:srgbClr val="FFC000"/>
                </a:solidFill>
              </a:rPr>
              <a:t>年中考作文</a:t>
            </a:r>
            <a:endParaRPr lang="zh-CN" altLang="en-US" sz="2800">
              <a:solidFill>
                <a:srgbClr val="FFC000"/>
              </a:solidFill>
            </a:endParaRPr>
          </a:p>
        </p:txBody>
      </p:sp>
    </p:spTree>
  </p:cSld>
  <p:clrMapOvr>
    <a:masterClrMapping/>
  </p:clrMapOvr>
  <p:transition spd="slow" advTm="5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366395"/>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100" name="文本框 99"/>
          <p:cNvSpPr txBox="1"/>
          <p:nvPr/>
        </p:nvSpPr>
        <p:spPr>
          <a:xfrm>
            <a:off x="0" y="115570"/>
            <a:ext cx="11966575" cy="4831080"/>
          </a:xfrm>
          <a:prstGeom prst="rect">
            <a:avLst/>
          </a:prstGeom>
          <a:noFill/>
          <a:ln w="9525">
            <a:noFill/>
          </a:ln>
        </p:spPr>
        <p:txBody>
          <a:bodyPr wrap="square">
            <a:spAutoFit/>
          </a:bodyPr>
          <a:p>
            <a:pPr indent="609600" algn="ctr"/>
            <a:r>
              <a:rPr lang="zh-CN" sz="2800" b="1">
                <a:latin typeface="Calibri" panose="020F0502020204030204" charset="0"/>
                <a:ea typeface="宋体" panose="02010600030101010101" pitchFamily="2" charset="-122"/>
              </a:rPr>
              <a:t>湖岸</a:t>
            </a:r>
            <a:r>
              <a:rPr lang="en-US" sz="2800" b="1">
                <a:latin typeface="Calibri" panose="020F0502020204030204" charset="0"/>
                <a:ea typeface="宋体" panose="02010600030101010101" pitchFamily="2" charset="-122"/>
                <a:cs typeface="Times New Roman" panose="02020603050405020304" charset="0"/>
              </a:rPr>
              <a:t>  </a:t>
            </a:r>
            <a:r>
              <a:rPr lang="zh-CN" sz="2800" b="1">
                <a:latin typeface="Calibri" panose="020F0502020204030204" charset="0"/>
                <a:ea typeface="宋体" panose="02010600030101010101" pitchFamily="2" charset="-122"/>
              </a:rPr>
              <a:t>船桨</a:t>
            </a:r>
            <a:endParaRPr lang="zh-CN" sz="2800" b="1">
              <a:latin typeface="Calibri" panose="020F0502020204030204" charset="0"/>
              <a:ea typeface="宋体" panose="02010600030101010101" pitchFamily="2" charset="-122"/>
            </a:endParaRPr>
          </a:p>
          <a:p>
            <a:pPr indent="609600"/>
            <a:endParaRPr lang="zh-CN" sz="2800" b="1">
              <a:latin typeface="Calibri" panose="020F0502020204030204" charset="0"/>
              <a:ea typeface="宋体" panose="02010600030101010101" pitchFamily="2" charset="-122"/>
            </a:endParaRPr>
          </a:p>
          <a:p>
            <a:pPr indent="609600"/>
            <a:r>
              <a:rPr lang="zh-CN" sz="2800" b="1">
                <a:latin typeface="Calibri" panose="020F0502020204030204" charset="0"/>
                <a:ea typeface="宋体" panose="02010600030101010101" pitchFamily="2" charset="-122"/>
              </a:rPr>
              <a:t>平静的水面映着群山和晴朗的天空，令人心旷神怡。       爸爸自在地给湖水拍着照，全然不顾我的</a:t>
            </a:r>
            <a:r>
              <a:rPr lang="en-US" sz="2800" b="1">
                <a:latin typeface="Calibri" panose="020F0502020204030204" charset="0"/>
                <a:ea typeface="宋体" panose="02010600030101010101" pitchFamily="2" charset="-122"/>
                <a:cs typeface="Times New Roman" panose="02020603050405020304" charset="0"/>
              </a:rPr>
              <a:t> </a:t>
            </a:r>
            <a:r>
              <a:rPr lang="zh-CN" sz="2800" b="1">
                <a:latin typeface="Calibri" panose="020F0502020204030204" charset="0"/>
                <a:ea typeface="宋体" panose="02010600030101010101" pitchFamily="2" charset="-122"/>
              </a:rPr>
              <a:t>无奈。他说让我掌舵，原来是这个意思。我晃晃手中担当木浆抱怨道：</a:t>
            </a:r>
            <a:r>
              <a:rPr lang="zh-CN" sz="2800" b="1">
                <a:latin typeface="Calibri" panose="020F0502020204030204" charset="0"/>
                <a:ea typeface="宋体" panose="02010600030101010101" pitchFamily="2" charset="-122"/>
                <a:cs typeface="Times New Roman" panose="02020603050405020304" charset="0"/>
              </a:rPr>
              <a:t>“爸，我第一次碰到桨，怎么会划嘛。”他笑了笑：“你 就这样，再这样，试试看，很简单的。”跟着他的比划，我被迫划了起来。船并未如我所想，原地不动或是打转起来，竟奇迹地前进了，一直划向湖心。</a:t>
            </a:r>
            <a:r>
              <a:rPr lang="zh-CN" sz="2800" b="1">
                <a:latin typeface="Calibri" panose="020F0502020204030204" charset="0"/>
                <a:ea typeface="宋体" panose="02010600030101010101" pitchFamily="2" charset="-122"/>
              </a:rPr>
              <a:t>       拿起桨，掌起舵，不试试怎么知道行不行呢？      </a:t>
            </a:r>
            <a:endParaRPr lang="zh-CN" sz="2800" b="1">
              <a:latin typeface="Calibri" panose="020F0502020204030204" charset="0"/>
              <a:ea typeface="宋体" panose="02010600030101010101" pitchFamily="2" charset="-122"/>
            </a:endParaRPr>
          </a:p>
          <a:p>
            <a:pPr indent="609600"/>
            <a:r>
              <a:rPr lang="zh-CN" sz="2800" b="1">
                <a:latin typeface="Calibri" panose="020F0502020204030204" charset="0"/>
                <a:ea typeface="宋体" panose="02010600030101010101" pitchFamily="2" charset="-122"/>
              </a:rPr>
              <a:t>人生路上，放开胆子，勇敢地去尝试吧。</a:t>
            </a:r>
            <a:endParaRPr lang="zh-CN" altLang="en-US" sz="2800" b="1"/>
          </a:p>
        </p:txBody>
      </p:sp>
      <p:sp>
        <p:nvSpPr>
          <p:cNvPr id="6" name="矩形 5"/>
          <p:cNvSpPr/>
          <p:nvPr/>
        </p:nvSpPr>
        <p:spPr>
          <a:xfrm>
            <a:off x="5224780" y="215900"/>
            <a:ext cx="221170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ym typeface="+mn-ea"/>
              </a:rPr>
              <a:t>小标题</a:t>
            </a:r>
            <a:endParaRPr lang="zh-CN" altLang="en-US" sz="2800"/>
          </a:p>
        </p:txBody>
      </p:sp>
      <p:sp>
        <p:nvSpPr>
          <p:cNvPr id="9" name="矩形 8"/>
          <p:cNvSpPr/>
          <p:nvPr/>
        </p:nvSpPr>
        <p:spPr>
          <a:xfrm>
            <a:off x="711200" y="3590290"/>
            <a:ext cx="714502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11200" y="4366260"/>
            <a:ext cx="6882130"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结                尾</a:t>
            </a:r>
            <a:endParaRPr lang="zh-CN" altLang="en-US" sz="2800" b="1"/>
          </a:p>
        </p:txBody>
      </p:sp>
      <p:sp>
        <p:nvSpPr>
          <p:cNvPr id="3" name="矩形 2"/>
          <p:cNvSpPr/>
          <p:nvPr/>
        </p:nvSpPr>
        <p:spPr>
          <a:xfrm>
            <a:off x="3627755" y="215900"/>
            <a:ext cx="467296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勇敢尝试，碧海泛轻舟</a:t>
            </a:r>
            <a:endParaRPr lang="zh-CN" altLang="en-US" sz="2800"/>
          </a:p>
        </p:txBody>
      </p:sp>
      <p:sp>
        <p:nvSpPr>
          <p:cNvPr id="7" name="矩形 6"/>
          <p:cNvSpPr/>
          <p:nvPr/>
        </p:nvSpPr>
        <p:spPr>
          <a:xfrm>
            <a:off x="3646805" y="215900"/>
            <a:ext cx="467296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碧海第一桨</a:t>
            </a:r>
            <a:endParaRPr lang="zh-CN" altLang="en-US" sz="2800"/>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353695" y="342900"/>
            <a:ext cx="11238865" cy="6616065"/>
          </a:xfrm>
          <a:prstGeom prst="rect">
            <a:avLst/>
          </a:prstGeom>
          <a:noFill/>
        </p:spPr>
        <p:txBody>
          <a:bodyPr wrap="square" rtlCol="0">
            <a:spAutoFit/>
          </a:bodyPr>
          <a:p>
            <a:r>
              <a:rPr lang="zh-CN" altLang="en-US" sz="4000" b="1" i="1">
                <a:solidFill>
                  <a:srgbClr val="7030A0"/>
                </a:solidFill>
                <a:latin typeface="宋体" panose="02010600030101010101" pitchFamily="2" charset="-122"/>
                <a:ea typeface="宋体" panose="02010600030101010101" pitchFamily="2" charset="-122"/>
              </a:rPr>
              <a:t>看看下面文章开头有什么特点？</a:t>
            </a:r>
            <a:endParaRPr lang="zh-CN" altLang="en-US" sz="4000" b="1" i="1">
              <a:solidFill>
                <a:srgbClr val="7030A0"/>
              </a:solidFill>
              <a:latin typeface="宋体" panose="02010600030101010101" pitchFamily="2" charset="-122"/>
              <a:ea typeface="宋体" panose="02010600030101010101" pitchFamily="2" charset="-122"/>
            </a:endParaRPr>
          </a:p>
          <a:p>
            <a:r>
              <a:rPr lang="zh-CN" altLang="en-US" sz="3200" b="1">
                <a:solidFill>
                  <a:schemeClr val="tx1"/>
                </a:solidFill>
                <a:latin typeface="宋体" panose="02010600030101010101" pitchFamily="2" charset="-122"/>
                <a:ea typeface="宋体" panose="02010600030101010101" pitchFamily="2" charset="-122"/>
              </a:rPr>
              <a:t>   </a:t>
            </a:r>
            <a:r>
              <a:rPr lang="zh-CN" altLang="en-US" sz="3200" b="1">
                <a:solidFill>
                  <a:schemeClr val="tx1"/>
                </a:solidFill>
                <a:latin typeface="Calibri" panose="020F0502020204030204" charset="0"/>
                <a:ea typeface="宋体" panose="02010600030101010101" pitchFamily="2" charset="-122"/>
              </a:rPr>
              <a:t>①</a:t>
            </a:r>
            <a:r>
              <a:rPr lang="zh-CN" altLang="en-US" sz="3200" b="1">
                <a:solidFill>
                  <a:schemeClr val="tx1"/>
                </a:solidFill>
                <a:latin typeface="宋体" panose="02010600030101010101" pitchFamily="2" charset="-122"/>
                <a:ea typeface="宋体" panose="02010600030101010101" pitchFamily="2" charset="-122"/>
              </a:rPr>
              <a:t>我与父亲不相见已二年余了，我最不能忘记的是他的</a:t>
            </a:r>
            <a:endParaRPr lang="zh-CN" altLang="en-US" sz="3200" b="1">
              <a:solidFill>
                <a:schemeClr val="tx1"/>
              </a:solidFill>
              <a:latin typeface="宋体" panose="02010600030101010101" pitchFamily="2" charset="-122"/>
              <a:ea typeface="宋体" panose="02010600030101010101" pitchFamily="2" charset="-122"/>
            </a:endParaRPr>
          </a:p>
          <a:p>
            <a:r>
              <a:rPr lang="zh-CN" altLang="en-US" sz="3200" b="1">
                <a:solidFill>
                  <a:schemeClr val="tx1"/>
                </a:solidFill>
                <a:latin typeface="宋体" panose="02010600030101010101" pitchFamily="2" charset="-122"/>
                <a:ea typeface="宋体" panose="02010600030101010101" pitchFamily="2" charset="-122"/>
              </a:rPr>
              <a:t>背影。                        </a:t>
            </a:r>
            <a:r>
              <a:rPr lang="en-US" altLang="zh-CN" sz="3200" b="1">
                <a:solidFill>
                  <a:schemeClr val="tx1"/>
                </a:solidFill>
                <a:latin typeface="宋体" panose="02010600030101010101" pitchFamily="2" charset="-122"/>
                <a:ea typeface="宋体" panose="02010600030101010101" pitchFamily="2" charset="-122"/>
              </a:rPr>
              <a:t>——</a:t>
            </a:r>
            <a:r>
              <a:rPr lang="zh-CN" altLang="en-US" sz="3200" b="1">
                <a:solidFill>
                  <a:schemeClr val="tx1"/>
                </a:solidFill>
                <a:latin typeface="宋体" panose="02010600030101010101" pitchFamily="2" charset="-122"/>
                <a:ea typeface="宋体" panose="02010600030101010101" pitchFamily="2" charset="-122"/>
              </a:rPr>
              <a:t>朱自清《背影》</a:t>
            </a:r>
            <a:endParaRPr lang="zh-CN" altLang="en-US" sz="3200" b="1">
              <a:solidFill>
                <a:schemeClr val="tx1"/>
              </a:solidFill>
              <a:latin typeface="宋体" panose="02010600030101010101" pitchFamily="2" charset="-122"/>
              <a:ea typeface="宋体" panose="02010600030101010101" pitchFamily="2" charset="-122"/>
            </a:endParaRPr>
          </a:p>
          <a:p>
            <a:r>
              <a:rPr lang="zh-CN" altLang="en-US" sz="3200" b="1" dirty="0">
                <a:latin typeface="Arial" panose="020B0604020202020204" pitchFamily="34" charset="0"/>
                <a:ea typeface="宋体" panose="02010600030101010101" pitchFamily="2" charset="-122"/>
                <a:sym typeface="+mn-ea"/>
              </a:rPr>
              <a:t>     </a:t>
            </a:r>
            <a:endParaRPr lang="zh-CN" altLang="en-US" sz="3200" b="1"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     </a:t>
            </a:r>
            <a:r>
              <a:rPr lang="zh-CN" altLang="en-US" sz="3200" b="1" dirty="0">
                <a:latin typeface="Calibri" panose="020F0502020204030204" charset="0"/>
                <a:ea typeface="宋体" panose="02010600030101010101" pitchFamily="2" charset="-122"/>
                <a:sym typeface="+mn-ea"/>
              </a:rPr>
              <a:t>②</a:t>
            </a:r>
            <a:r>
              <a:rPr lang="zh-CN" altLang="en-US" sz="3200" b="1" dirty="0">
                <a:latin typeface="Arial" panose="020B0604020202020204" pitchFamily="34" charset="0"/>
                <a:ea typeface="宋体" panose="02010600030101010101" pitchFamily="2" charset="-122"/>
                <a:sym typeface="+mn-ea"/>
              </a:rPr>
              <a:t>父亲总觉得我们家的台阶低。      </a:t>
            </a:r>
            <a:endParaRPr lang="zh-CN" altLang="en-US" sz="3200" b="1" dirty="0">
              <a:latin typeface="Arial" panose="020B0604020202020204" pitchFamily="34" charset="0"/>
              <a:ea typeface="宋体" panose="02010600030101010101" pitchFamily="2" charset="-122"/>
              <a:sym typeface="+mn-ea"/>
            </a:endParaRPr>
          </a:p>
          <a:p>
            <a:pPr algn="r"/>
            <a:r>
              <a:rPr lang="zh-CN" altLang="en-US" sz="3200" b="1" dirty="0">
                <a:latin typeface="Arial" panose="020B0604020202020204" pitchFamily="34" charset="0"/>
                <a:ea typeface="宋体" panose="02010600030101010101" pitchFamily="2" charset="-122"/>
                <a:sym typeface="+mn-ea"/>
              </a:rPr>
              <a:t>  </a:t>
            </a:r>
            <a:r>
              <a:rPr lang="en-US" altLang="zh-CN" sz="3200" b="1" dirty="0">
                <a:latin typeface="Arial" panose="020B0604020202020204" pitchFamily="34" charset="0"/>
                <a:ea typeface="宋体" panose="02010600030101010101" pitchFamily="2" charset="-122"/>
                <a:sym typeface="+mn-ea"/>
              </a:rPr>
              <a:t>——</a:t>
            </a:r>
            <a:r>
              <a:rPr lang="zh-CN" altLang="en-US" sz="3200" b="1" dirty="0">
                <a:latin typeface="Arial" panose="020B0604020202020204" pitchFamily="34" charset="0"/>
                <a:ea typeface="宋体" panose="02010600030101010101" pitchFamily="2" charset="-122"/>
                <a:sym typeface="+mn-ea"/>
              </a:rPr>
              <a:t> 李森详《台阶》</a:t>
            </a:r>
            <a:endParaRPr lang="zh-CN" altLang="en-US" sz="3200" b="1" dirty="0">
              <a:latin typeface="Arial" panose="020B0604020202020204" pitchFamily="34" charset="0"/>
              <a:ea typeface="宋体" panose="02010600030101010101" pitchFamily="2" charset="-122"/>
              <a:sym typeface="+mn-ea"/>
            </a:endParaRPr>
          </a:p>
          <a:p>
            <a:r>
              <a:rPr lang="zh-CN" altLang="en-US" sz="3200" b="1" dirty="0">
                <a:latin typeface="Arial" panose="020B0604020202020204" pitchFamily="34" charset="0"/>
                <a:ea typeface="宋体" panose="02010600030101010101" pitchFamily="2" charset="-122"/>
                <a:sym typeface="+mn-ea"/>
              </a:rPr>
              <a:t>     </a:t>
            </a:r>
            <a:r>
              <a:rPr lang="zh-CN" altLang="en-US" sz="3200" b="1" dirty="0">
                <a:latin typeface="Calibri" panose="020F0502020204030204" charset="0"/>
                <a:ea typeface="宋体" panose="02010600030101010101" pitchFamily="2" charset="-122"/>
                <a:sym typeface="+mn-ea"/>
              </a:rPr>
              <a:t>③</a:t>
            </a:r>
            <a:r>
              <a:rPr lang="zh-CN" altLang="en-US" sz="3200" b="1" dirty="0">
                <a:latin typeface="Arial" panose="020B0604020202020204" pitchFamily="34" charset="0"/>
                <a:ea typeface="宋体" panose="02010600030101010101" pitchFamily="2" charset="-122"/>
                <a:sym typeface="+mn-ea"/>
              </a:rPr>
              <a:t>漫长而短暂的</a:t>
            </a:r>
            <a:r>
              <a:rPr lang="en-US" altLang="zh-CN" sz="3200" b="1" dirty="0">
                <a:latin typeface="Arial" panose="020B0604020202020204" pitchFamily="34" charset="0"/>
                <a:ea typeface="宋体" panose="02010600030101010101" pitchFamily="2" charset="-122"/>
                <a:sym typeface="+mn-ea"/>
              </a:rPr>
              <a:t>l5</a:t>
            </a:r>
            <a:r>
              <a:rPr lang="zh-CN" altLang="en-US" sz="3200" b="1" dirty="0">
                <a:latin typeface="Arial" panose="020B0604020202020204" pitchFamily="34" charset="0"/>
                <a:ea typeface="宋体" panose="02010600030101010101" pitchFamily="2" charset="-122"/>
                <a:sym typeface="+mn-ea"/>
              </a:rPr>
              <a:t>年，我学会了许多，但也失去了许多。我似乎失去了一件好重要好重要的东西，它的失去，使我陷入了深深的苦恼。它是什么</a:t>
            </a:r>
            <a:r>
              <a:rPr lang="en-US" altLang="zh-CN" sz="3200" b="1" dirty="0">
                <a:latin typeface="Arial" panose="020B0604020202020204" pitchFamily="34" charset="0"/>
                <a:ea typeface="宋体" panose="02010600030101010101" pitchFamily="2" charset="-122"/>
                <a:sym typeface="+mn-ea"/>
              </a:rPr>
              <a:t>?</a:t>
            </a:r>
            <a:r>
              <a:rPr lang="zh-CN" altLang="en-US" sz="3200" b="1" dirty="0">
                <a:latin typeface="Arial" panose="020B0604020202020204" pitchFamily="34" charset="0"/>
                <a:ea typeface="宋体" panose="02010600030101010101" pitchFamily="2" charset="-122"/>
                <a:sym typeface="+mn-ea"/>
              </a:rPr>
              <a:t>它在哪里</a:t>
            </a:r>
            <a:r>
              <a:rPr lang="en-US" altLang="zh-CN" sz="3200" b="1" dirty="0">
                <a:latin typeface="Arial" panose="020B0604020202020204" pitchFamily="34" charset="0"/>
                <a:ea typeface="宋体" panose="02010600030101010101" pitchFamily="2" charset="-122"/>
                <a:sym typeface="+mn-ea"/>
              </a:rPr>
              <a:t>?</a:t>
            </a:r>
            <a:r>
              <a:rPr lang="zh-CN" altLang="en-US" sz="3200" b="1" dirty="0">
                <a:latin typeface="Arial" panose="020B0604020202020204" pitchFamily="34" charset="0"/>
                <a:ea typeface="宋体" panose="02010600030101010101" pitchFamily="2" charset="-122"/>
                <a:sym typeface="+mn-ea"/>
              </a:rPr>
              <a:t>我还不知道，但我总要去寻找，寻找失去的世界。</a:t>
            </a:r>
            <a:endParaRPr lang="zh-CN" altLang="en-US" sz="3200" b="1" dirty="0">
              <a:latin typeface="Arial" panose="020B0604020202020204" pitchFamily="34" charset="0"/>
              <a:ea typeface="宋体" panose="02010600030101010101" pitchFamily="2" charset="-122"/>
              <a:sym typeface="+mn-ea"/>
            </a:endParaRPr>
          </a:p>
          <a:p>
            <a:pPr algn="r"/>
            <a:r>
              <a:rPr lang="en-US" altLang="zh-CN" sz="3200" b="1" dirty="0">
                <a:latin typeface="Arial" panose="020B0604020202020204" pitchFamily="34" charset="0"/>
                <a:ea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sym typeface="+mn-ea"/>
              </a:rPr>
              <a:t>《寻找失去的世界》</a:t>
            </a:r>
            <a:endParaRPr lang="zh-CN" altLang="en-US" sz="3200" b="1">
              <a:solidFill>
                <a:schemeClr val="tx1"/>
              </a:solidFill>
              <a:latin typeface="宋体" panose="02010600030101010101" pitchFamily="2" charset="-122"/>
              <a:ea typeface="宋体" panose="02010600030101010101" pitchFamily="2" charset="-122"/>
              <a:sym typeface="+mn-ea"/>
            </a:endParaRPr>
          </a:p>
          <a:p>
            <a:pPr algn="r"/>
            <a:endParaRPr lang="zh-CN" altLang="en-US" sz="3200" b="1" dirty="0">
              <a:latin typeface="Arial" panose="020B0604020202020204" pitchFamily="34" charset="0"/>
              <a:ea typeface="宋体" panose="02010600030101010101" pitchFamily="2" charset="-122"/>
            </a:endParaRPr>
          </a:p>
          <a:p>
            <a:endParaRPr lang="zh-CN" altLang="en-US" sz="3200" b="1">
              <a:solidFill>
                <a:schemeClr val="tx1"/>
              </a:solidFill>
              <a:latin typeface="宋体" panose="02010600030101010101" pitchFamily="2" charset="-122"/>
              <a:ea typeface="宋体" panose="02010600030101010101" pitchFamily="2" charset="-122"/>
            </a:endParaRPr>
          </a:p>
        </p:txBody>
      </p:sp>
      <p:sp>
        <p:nvSpPr>
          <p:cNvPr id="8" name="文本框 7"/>
          <p:cNvSpPr txBox="1"/>
          <p:nvPr/>
        </p:nvSpPr>
        <p:spPr>
          <a:xfrm>
            <a:off x="953135" y="5743575"/>
            <a:ext cx="7224395" cy="922020"/>
          </a:xfrm>
          <a:prstGeom prst="rect">
            <a:avLst/>
          </a:prstGeom>
          <a:noFill/>
        </p:spPr>
        <p:txBody>
          <a:bodyPr wrap="square" rtlCol="0">
            <a:spAutoFit/>
          </a:bodyPr>
          <a:p>
            <a:r>
              <a:rPr lang="zh-CN" altLang="en-US" sz="5400">
                <a:solidFill>
                  <a:srgbClr val="C00000"/>
                </a:solidFill>
                <a:latin typeface="微软雅黑" panose="020B0503020204020204" charset="-122"/>
                <a:ea typeface="微软雅黑" panose="020B0503020204020204" charset="-122"/>
              </a:rPr>
              <a:t>首  段  点  题</a:t>
            </a:r>
            <a:endParaRPr lang="zh-CN" altLang="en-US" sz="5400">
              <a:solidFill>
                <a:srgbClr val="C00000"/>
              </a:solidFill>
              <a:latin typeface="微软雅黑" panose="020B0503020204020204" charset="-122"/>
              <a:ea typeface="微软雅黑" panose="020B0503020204020204" charset="-122"/>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313690" y="215900"/>
            <a:ext cx="11535410" cy="6554470"/>
          </a:xfrm>
          <a:prstGeom prst="rect">
            <a:avLst/>
          </a:prstGeom>
          <a:noFill/>
        </p:spPr>
        <p:txBody>
          <a:bodyPr wrap="square" rtlCol="0">
            <a:spAutoFit/>
          </a:bodyPr>
          <a:p>
            <a:r>
              <a:rPr lang="zh-CN" altLang="en-US" sz="3600" b="1" i="1">
                <a:solidFill>
                  <a:srgbClr val="C00000"/>
                </a:solidFill>
                <a:latin typeface="宋体" panose="02010600030101010101" pitchFamily="2" charset="-122"/>
                <a:ea typeface="宋体" panose="02010600030101010101" pitchFamily="2" charset="-122"/>
                <a:sym typeface="+mn-ea"/>
              </a:rPr>
              <a:t>看看下面文章内容有什么特点？</a:t>
            </a:r>
            <a:endParaRPr lang="zh-CN" altLang="en-US" sz="2400" b="1" i="1">
              <a:solidFill>
                <a:srgbClr val="7030A0"/>
              </a:solidFill>
              <a:latin typeface="宋体" panose="02010600030101010101" pitchFamily="2" charset="-122"/>
              <a:ea typeface="宋体" panose="02010600030101010101" pitchFamily="2" charset="-122"/>
            </a:endParaRPr>
          </a:p>
          <a:p>
            <a:r>
              <a:rPr lang="en-US" altLang="zh-CN" sz="2400" b="1">
                <a:latin typeface="Calibri" panose="020F0502020204030204" charset="0"/>
                <a:ea typeface="宋体" panose="02010600030101010101" pitchFamily="2" charset="-122"/>
                <a:cs typeface="宋体" panose="02010600030101010101" pitchFamily="2" charset="-122"/>
              </a:rPr>
              <a:t>   </a:t>
            </a:r>
            <a:r>
              <a:rPr lang="en-US" altLang="zh-CN" sz="2400" b="1" u="sng">
                <a:solidFill>
                  <a:srgbClr val="7030A0"/>
                </a:solidFill>
                <a:latin typeface="Calibri" panose="020F0502020204030204" charset="0"/>
                <a:ea typeface="宋体" panose="02010600030101010101" pitchFamily="2" charset="-122"/>
                <a:cs typeface="宋体" panose="02010600030101010101" pitchFamily="2" charset="-122"/>
              </a:rPr>
              <a:t> </a:t>
            </a:r>
            <a:r>
              <a:rPr lang="zh-CN" altLang="en-US" sz="2400" b="1" u="sng">
                <a:solidFill>
                  <a:srgbClr val="7030A0"/>
                </a:solidFill>
                <a:latin typeface="Calibri" panose="020F0502020204030204" charset="0"/>
                <a:ea typeface="宋体" panose="02010600030101010101" pitchFamily="2" charset="-122"/>
                <a:cs typeface="宋体" panose="02010600030101010101" pitchFamily="2" charset="-122"/>
              </a:rPr>
              <a:t>①向善</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成就人间之美 </a:t>
            </a:r>
            <a:r>
              <a:rPr lang="zh-CN" altLang="en-US" sz="2400" b="1">
                <a:latin typeface="宋体" panose="02010600030101010101" pitchFamily="2" charset="-122"/>
                <a:ea typeface="宋体" panose="02010600030101010101" pitchFamily="2" charset="-122"/>
                <a:cs typeface="宋体" panose="02010600030101010101" pitchFamily="2" charset="-122"/>
              </a:rPr>
              <a:t>      初三（11）班   陈捷</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“勿以恶小而为之，</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勿以</a:t>
            </a:r>
            <a:r>
              <a:rPr lang="zh-CN" altLang="en-US" sz="2400" b="1" u="sng">
                <a:solidFill>
                  <a:srgbClr val="7030A0"/>
                </a:solidFill>
                <a:latin typeface="Calibri" panose="020F0502020204030204" charset="0"/>
                <a:ea typeface="宋体" panose="02010600030101010101" pitchFamily="2" charset="-122"/>
                <a:cs typeface="宋体" panose="02010600030101010101" pitchFamily="2" charset="-122"/>
              </a:rPr>
              <a:t>②</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善小而不为</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a:t>
            </a:r>
            <a:r>
              <a:rPr lang="zh-CN" altLang="en-US" sz="2400" b="1">
                <a:latin typeface="宋体" panose="02010600030101010101" pitchFamily="2" charset="-122"/>
                <a:ea typeface="宋体" panose="02010600030101010101" pitchFamily="2" charset="-122"/>
                <a:cs typeface="宋体" panose="02010600030101010101" pitchFamily="2" charset="-122"/>
              </a:rPr>
              <a:t>从公交车上为有需要的人让座，到从交警帮助老人过马路.......生活有太多太多的事例告诉我们：</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要</a:t>
            </a:r>
            <a:r>
              <a:rPr lang="zh-CN" altLang="en-US" sz="2400" b="1" u="sng">
                <a:solidFill>
                  <a:srgbClr val="7030A0"/>
                </a:solidFill>
                <a:latin typeface="Calibri" panose="020F0502020204030204" charset="0"/>
                <a:ea typeface="宋体" panose="02010600030101010101" pitchFamily="2" charset="-122"/>
                <a:cs typeface="宋体" panose="02010600030101010101" pitchFamily="2" charset="-122"/>
              </a:rPr>
              <a:t>③</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向善做人</a:t>
            </a:r>
            <a:r>
              <a:rPr lang="zh-CN" altLang="en-US" sz="2400" b="1" u="sng">
                <a:latin typeface="宋体" panose="02010600030101010101" pitchFamily="2" charset="-122"/>
                <a:ea typeface="宋体" panose="02010600030101010101" pitchFamily="2" charset="-122"/>
                <a:cs typeface="宋体" panose="02010600030101010101" pitchFamily="2" charset="-122"/>
              </a:rPr>
              <a:t>。</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什么是向善呢？管好自己的生活便好，又何必去做这些“多余”的事情？我们</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④</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向善，是让困难的人得到帮助，让社会人间拥有爱与关怀。</a:t>
            </a:r>
            <a:r>
              <a:rPr lang="zh-CN" altLang="en-US" sz="2400" b="1">
                <a:latin typeface="宋体" panose="02010600030101010101" pitchFamily="2" charset="-122"/>
                <a:ea typeface="宋体" panose="02010600030101010101" pitchFamily="2" charset="-122"/>
                <a:cs typeface="宋体" panose="02010600030101010101" pitchFamily="2" charset="-122"/>
              </a:rPr>
              <a:t>央视有一档节目，叫《你会怎么做》，有一期是让演员扮演一个高温作业后快中暑的工人。他倒在了人行道上，起初路人并未发觉有什么异样，不久后来了一位父亲，带着一个小男孩。他们看到工人，像是立即明白了什么似的，询问工人的情况。感到事情不大对，尽管演员推辞不肯，但父亲不由分说背上工人就往医院跑，男孩在后边紧紧的跟着，帮忙拿工人的物品。到了医院一切办妥，栏目组的人赶上去，解释了这一切，并询问他为什么要这样做。父亲只回答了一句话：“我看到他好像需要帮助，就去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向善就像是他的一种本能，这位父亲用行动解释了什么是向善，也让他的孩子的孩子今后能有所思，有所行。</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⑤</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向善，是人内心的一种温柔，让人之间不再冷漠，让阳光洒遍人间，让我们的心灵穿过黑暗，感到暖,感到人间之美。</a:t>
            </a:r>
            <a:endPar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为什么向善能成就人间之美呢？社会主义核心价值观之一便是友善，今天，国家大力宣传中华优秀传统美德。</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善良也是我们大家共同的价值追求。</a:t>
            </a:r>
            <a:endParaRPr lang="zh-CN" altLang="en-US" sz="2400" b="1" u="sng">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279400" y="244475"/>
            <a:ext cx="10741025" cy="5631180"/>
          </a:xfrm>
          <a:prstGeom prst="rect">
            <a:avLst/>
          </a:prstGeom>
          <a:noFill/>
        </p:spPr>
        <p:txBody>
          <a:bodyPr wrap="square" rtlCol="0">
            <a:spAutoFit/>
          </a:bodyPr>
          <a:p>
            <a:r>
              <a:rPr lang="zh-CN" altLang="en-US" sz="2400" b="1">
                <a:latin typeface="宋体" panose="02010600030101010101" pitchFamily="2" charset="-122"/>
                <a:ea typeface="宋体" panose="02010600030101010101" pitchFamily="2" charset="-122"/>
                <a:cs typeface="宋体" panose="02010600030101010101" pitchFamily="2" charset="-122"/>
                <a:sym typeface="+mn-ea"/>
              </a:rPr>
              <a:t>2019年央视主持人大赛选手之一迟茜一直在为自闭症儿童做公益，</a:t>
            </a:r>
            <a:r>
              <a:rPr lang="zh-CN" altLang="en-US" sz="2400" b="1">
                <a:latin typeface="宋体" panose="02010600030101010101" pitchFamily="2" charset="-122"/>
                <a:ea typeface="宋体" panose="02010600030101010101" pitchFamily="2" charset="-122"/>
                <a:cs typeface="宋体" panose="02010600030101010101" pitchFamily="2" charset="-122"/>
              </a:rPr>
              <a:t>她说道：“当我面对那些孩子，当我听到他们对我唤了一声‘妈妈’，那一刻，我的内心是狂跳的。”是的，那一声“妈妈”道出的不仅是“星星的孩子们”一声简单的呼唤，</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⑦</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更是身为志愿者的迟茜爱心付出的一个回报。她是善良的，她一样在用自身的行动诠释向善的真谛，也是在用自己力所能及的力量为这个社会奉献。</a:t>
            </a:r>
            <a:endPar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向善做人，是中华传统美德告诉我们的，也是需要我们在生活中实践的。你难以想象，假使人人不会向善，人们感受不到爱与关怀。那么这个社会会是怎样的残酷现实？是像《高老头》里所描绘的追求利益而连亲情也淡薄了吗？是像《我的叔叔于勒》中势利金钱，世态炎凉吗？是像二战时德意志屠杀犹太人的血腥与残忍吗？</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⑧</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不，一个健康向上的社会必须弘扬向善的美好的精神品质，社会之所以能取得长足进步，是因为大家能一同向善做人。</a:t>
            </a:r>
            <a:endPar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altLang="en-US" sz="2400" b="1">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⑨人之初，性本善。”</a:t>
            </a:r>
            <a:r>
              <a:rPr lang="zh-CN" altLang="en-US" sz="2400" b="1">
                <a:latin typeface="宋体" panose="02010600030101010101" pitchFamily="2" charset="-122"/>
                <a:ea typeface="宋体" panose="02010600030101010101" pitchFamily="2" charset="-122"/>
                <a:cs typeface="宋体" panose="02010600030101010101" pitchFamily="2" charset="-122"/>
              </a:rPr>
              <a:t>守护我们最初的赤子之心，像帮助工人的父亲，像做志愿者的迟茜，又或是像那会弯腰随手拾起地上垃圾的人们。</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r>
              <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rPr>
              <a:t>⑩让我们向善吧，在生命中留下一抹爱，哪怕这其中有过泪水......</a:t>
            </a:r>
            <a:endParaRPr lang="zh-CN" altLang="en-US" sz="2400" b="1" u="sng">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1000125" y="5727700"/>
            <a:ext cx="8639810" cy="829945"/>
          </a:xfrm>
          <a:prstGeom prst="rect">
            <a:avLst/>
          </a:prstGeom>
          <a:noFill/>
        </p:spPr>
        <p:txBody>
          <a:bodyPr wrap="square" rtlCol="0">
            <a:spAutoFit/>
          </a:bodyPr>
          <a:p>
            <a:r>
              <a:rPr lang="zh-CN" altLang="en-US" sz="4800">
                <a:solidFill>
                  <a:srgbClr val="C00000"/>
                </a:solidFill>
                <a:latin typeface="微软雅黑" panose="020B0503020204020204" charset="-122"/>
                <a:ea typeface="微软雅黑" panose="020B0503020204020204" charset="-122"/>
              </a:rPr>
              <a:t>内容点 题（段首尾点题）</a:t>
            </a:r>
            <a:endParaRPr lang="zh-CN" altLang="en-US" sz="4800">
              <a:solidFill>
                <a:srgbClr val="C00000"/>
              </a:solidFill>
              <a:latin typeface="微软雅黑" panose="020B0503020204020204" charset="-122"/>
              <a:ea typeface="微软雅黑" panose="020B0503020204020204" charset="-122"/>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95910" y="466725"/>
            <a:ext cx="10337800" cy="2122805"/>
          </a:xfrm>
          <a:prstGeom prst="rect">
            <a:avLst/>
          </a:prstGeom>
          <a:noFill/>
        </p:spPr>
        <p:txBody>
          <a:bodyPr wrap="square" rtlCol="0">
            <a:spAutoFit/>
          </a:bodyPr>
          <a:p>
            <a:pPr lvl="0" algn="l">
              <a:lnSpc>
                <a:spcPct val="150000"/>
              </a:lnSpc>
              <a:buClrTx/>
              <a:buSzTx/>
              <a:buFontTx/>
            </a:pPr>
            <a:r>
              <a:rPr lang="zh-CN" altLang="en-US" sz="4400" b="1" i="1">
                <a:solidFill>
                  <a:srgbClr val="C00000"/>
                </a:solidFill>
                <a:latin typeface="宋体" panose="02010600030101010101" pitchFamily="2" charset="-122"/>
                <a:ea typeface="宋体" panose="02010600030101010101" pitchFamily="2" charset="-122"/>
                <a:sym typeface="+mn-ea"/>
              </a:rPr>
              <a:t>实战演练：</a:t>
            </a:r>
            <a:endParaRPr lang="zh-CN" altLang="en-US" sz="4400" b="1" i="1">
              <a:solidFill>
                <a:srgbClr val="C00000"/>
              </a:solidFill>
              <a:latin typeface="宋体" panose="02010600030101010101" pitchFamily="2" charset="-122"/>
              <a:ea typeface="宋体" panose="02010600030101010101" pitchFamily="2" charset="-122"/>
              <a:sym typeface="+mn-ea"/>
            </a:endParaRPr>
          </a:p>
          <a:p>
            <a:pPr lvl="0" algn="l">
              <a:lnSpc>
                <a:spcPct val="150000"/>
              </a:lnSpc>
              <a:buClrTx/>
              <a:buSzTx/>
              <a:buFontTx/>
            </a:pPr>
            <a:r>
              <a:rPr lang="zh-CN" altLang="en-US" sz="4400" b="1">
                <a:solidFill>
                  <a:srgbClr val="C00000"/>
                </a:solidFill>
                <a:latin typeface="宋体" panose="02010600030101010101" pitchFamily="2" charset="-122"/>
                <a:ea typeface="宋体" panose="02010600030101010101" pitchFamily="2" charset="-122"/>
                <a:sym typeface="+mn-ea"/>
              </a:rPr>
              <a:t>给这篇作文的段首加几句点题句。</a:t>
            </a:r>
            <a:endParaRPr lang="zh-CN" altLang="en-US" sz="44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215900"/>
            <a:ext cx="11869420" cy="6554470"/>
          </a:xfrm>
          <a:prstGeom prst="rect">
            <a:avLst/>
          </a:prstGeom>
          <a:noFill/>
        </p:spPr>
        <p:txBody>
          <a:bodyPr wrap="square" rtlCol="0">
            <a:spAutoFit/>
          </a:bodyPr>
          <a:p>
            <a:pPr algn="l"/>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以最美姿态，活出精彩人生</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r>
              <a:rPr lang="zh-CN" altLang="en-US" sz="2800" b="1">
                <a:latin typeface="宋体" panose="02010600030101010101" pitchFamily="2" charset="-122"/>
                <a:ea typeface="宋体" panose="02010600030101010101" pitchFamily="2" charset="-122"/>
                <a:cs typeface="宋体" panose="02010600030101010101" pitchFamily="2" charset="-122"/>
              </a:rPr>
              <a:t>落花生扎根土地，默默生长，活出了质朴宁静的姿态，向日葵追逐阳光，活出了积极向上的姿态；大雁万里迁徙，相互辅助，活出了团结有爱的姿态。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r>
              <a:rPr lang="zh-CN" altLang="en-US" sz="2800" b="1">
                <a:latin typeface="宋体" panose="02010600030101010101" pitchFamily="2" charset="-122"/>
                <a:ea typeface="宋体" panose="02010600030101010101" pitchFamily="2" charset="-122"/>
                <a:cs typeface="宋体" panose="02010600030101010101" pitchFamily="2" charset="-122"/>
              </a:rPr>
              <a:t>   世间万物都可以活出最美的姿态，我们怎么也不可以呢？</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l"/>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l"/>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非淡泊无以明志，非宁静无以致远，</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诸葛亮在给自己儿子写的信中，意指如果不平静心态则无法坚定志向，达到远大的目标。这不仅是写给他儿子，也正是因为如此，诸葛亮才能为主公打了多场胜仗，全都凭着的是他的足智多谋与在战事面前的沉着冷静。</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不汲汲于富贵，</a:t>
            </a:r>
            <a:r>
              <a:rPr lang="zh-CN" altLang="en-US" sz="2800" b="1">
                <a:latin typeface="宋体" panose="02010600030101010101" pitchFamily="2" charset="-122"/>
                <a:ea typeface="宋体" panose="02010600030101010101" pitchFamily="2" charset="-122"/>
                <a:cs typeface="宋体" panose="02010600030101010101" pitchFamily="2" charset="-122"/>
              </a:rPr>
              <a:t>不戚戚于贫贱</a:t>
            </a:r>
            <a:r>
              <a:rPr 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的五柳先生</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陶渊明，在南山</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采菊东篱下</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，抛世俗于脑后，在当时的七国之乱中，选择隐退朝廷，在自己的村里做出了许多首优美的诗歌，成为了</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田园诗鼻祖</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。这超然物外，不随波逐流的态度，何尝不是 一种大美？</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344805" y="2667000"/>
            <a:ext cx="1085215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762635" y="2667000"/>
            <a:ext cx="10067290" cy="521970"/>
          </a:xfrm>
          <a:prstGeom prst="rect">
            <a:avLst/>
          </a:prstGeom>
          <a:noFill/>
        </p:spPr>
        <p:txBody>
          <a:bodyPr wrap="square" rtlCol="0">
            <a:spAutoFit/>
          </a:bodyPr>
          <a:p>
            <a:pPr algn="l"/>
            <a:r>
              <a:rPr lang="zh-CN" altLang="en-US" sz="2800" b="1">
                <a:solidFill>
                  <a:srgbClr val="C00000"/>
                </a:solidFill>
                <a:latin typeface="宋体" panose="02010600030101010101" pitchFamily="2" charset="-122"/>
                <a:ea typeface="宋体" panose="02010600030101010101" pitchFamily="2" charset="-122"/>
                <a:sym typeface="+mn-ea"/>
              </a:rPr>
              <a:t>不慕名利，淡泊明志，是生活的最美姿态。</a:t>
            </a:r>
            <a:endParaRPr lang="zh-CN" altLang="en-US" sz="28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8275" y="215900"/>
            <a:ext cx="10125710" cy="4831080"/>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_______________________________________________________</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长风破浪会有时，直挂云帆济沧海</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的李白，</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沉舟侧畔千帆过，病树前头万木春</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的刘禹锡，他们都在绝境中成长，在困难中乘风破浪。海伦凯勒自幼失聪，曾一度失去希望，但却不畏苦难，仍刻苦学习，考入了女子学院，而后，她竭力救助世上的残疾人，获得了极高的声望。如果，海伦凯勒在幼时对往后的生活充满了失望，没有继续坚持下去，那么迎接他的只有不断的乞讨与路人的同情和嘲讽。综上，只有付出努力的人，积极向上的人，才得到了他们应有的回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622935" y="342900"/>
            <a:ext cx="9561195"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062355" y="342900"/>
            <a:ext cx="8337550" cy="521970"/>
          </a:xfrm>
          <a:prstGeom prst="rect">
            <a:avLst/>
          </a:prstGeom>
          <a:noFill/>
        </p:spPr>
        <p:txBody>
          <a:bodyPr wrap="square" rtlCol="0">
            <a:spAutoFit/>
          </a:bodyPr>
          <a:p>
            <a:pPr algn="l"/>
            <a:r>
              <a:rPr lang="zh-CN" altLang="en-US" sz="2800" b="1">
                <a:solidFill>
                  <a:srgbClr val="C00000"/>
                </a:solidFill>
                <a:latin typeface="宋体" panose="02010600030101010101" pitchFamily="2" charset="-122"/>
                <a:ea typeface="宋体" panose="02010600030101010101" pitchFamily="2" charset="-122"/>
                <a:sym typeface="+mn-ea"/>
              </a:rPr>
              <a:t>愈挫愈勇，笑对人生风浪，是面对困难的最美姿态。</a:t>
            </a:r>
            <a:endParaRPr lang="zh-CN" altLang="en-US" sz="28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363855" y="215900"/>
            <a:ext cx="10081895" cy="6123940"/>
          </a:xfrm>
          <a:prstGeom prst="rect">
            <a:avLst/>
          </a:prstGeom>
          <a:noFill/>
        </p:spPr>
        <p:txBody>
          <a:bodyPr wrap="square" rtlCol="0">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_____________________________________________________-  </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在</a:t>
            </a:r>
            <a:r>
              <a:rPr lang="en-US" altLang="zh-CN" sz="2800" b="1">
                <a:latin typeface="宋体" panose="02010600030101010101" pitchFamily="2" charset="-122"/>
                <a:ea typeface="宋体" panose="02010600030101010101" pitchFamily="2" charset="-122"/>
                <a:cs typeface="宋体" panose="02010600030101010101" pitchFamily="2" charset="-122"/>
              </a:rPr>
              <a:t>2019</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7</a:t>
            </a:r>
            <a:r>
              <a:rPr lang="zh-CN" altLang="en-US" sz="2800" b="1">
                <a:latin typeface="宋体" panose="02010600030101010101" pitchFamily="2" charset="-122"/>
                <a:ea typeface="宋体" panose="02010600030101010101" pitchFamily="2" charset="-122"/>
                <a:cs typeface="宋体" panose="02010600030101010101" pitchFamily="2" charset="-122"/>
              </a:rPr>
              <a:t>月份，中国女排以</a:t>
            </a:r>
            <a:r>
              <a:rPr lang="en-US" altLang="zh-CN" sz="2800" b="1">
                <a:latin typeface="宋体" panose="02010600030101010101" pitchFamily="2" charset="-122"/>
                <a:ea typeface="宋体" panose="02010600030101010101" pitchFamily="2" charset="-122"/>
                <a:cs typeface="宋体" panose="02010600030101010101" pitchFamily="2" charset="-122"/>
              </a:rPr>
              <a:t>11</a:t>
            </a:r>
            <a:r>
              <a:rPr lang="zh-CN" altLang="en-US" sz="2800" b="1">
                <a:latin typeface="宋体" panose="02010600030101010101" pitchFamily="2" charset="-122"/>
                <a:ea typeface="宋体" panose="02010600030101010101" pitchFamily="2" charset="-122"/>
                <a:cs typeface="宋体" panose="02010600030101010101" pitchFamily="2" charset="-122"/>
              </a:rPr>
              <a:t>胜</a:t>
            </a:r>
            <a:r>
              <a:rPr lang="en-US" altLang="zh-CN" sz="2800" b="1">
                <a:latin typeface="宋体" panose="02010600030101010101" pitchFamily="2" charset="-122"/>
                <a:ea typeface="宋体" panose="02010600030101010101" pitchFamily="2" charset="-122"/>
                <a:cs typeface="宋体" panose="02010600030101010101" pitchFamily="2" charset="-122"/>
              </a:rPr>
              <a:t>0</a:t>
            </a:r>
            <a:r>
              <a:rPr lang="zh-CN" altLang="en-US" sz="2800" b="1">
                <a:latin typeface="宋体" panose="02010600030101010101" pitchFamily="2" charset="-122"/>
                <a:ea typeface="宋体" panose="02010600030101010101" pitchFamily="2" charset="-122"/>
                <a:cs typeface="宋体" panose="02010600030101010101" pitchFamily="2" charset="-122"/>
              </a:rPr>
              <a:t>负的傲人战绩，成功卫冕了本届世界杯的冠军。为祖国</a:t>
            </a:r>
            <a:r>
              <a:rPr lang="en-US" altLang="zh-CN" sz="2800" b="1">
                <a:latin typeface="宋体" panose="02010600030101010101" pitchFamily="2" charset="-122"/>
                <a:ea typeface="宋体" panose="02010600030101010101" pitchFamily="2" charset="-122"/>
                <a:cs typeface="宋体" panose="02010600030101010101" pitchFamily="2" charset="-122"/>
              </a:rPr>
              <a:t>70</a:t>
            </a:r>
            <a:r>
              <a:rPr lang="zh-CN" altLang="en-US" sz="2800" b="1">
                <a:latin typeface="宋体" panose="02010600030101010101" pitchFamily="2" charset="-122"/>
                <a:ea typeface="宋体" panose="02010600030101010101" pitchFamily="2" charset="-122"/>
                <a:cs typeface="宋体" panose="02010600030101010101" pitchFamily="2" charset="-122"/>
              </a:rPr>
              <a:t>华诞献上了最好的礼物。赛后，记者采访她：</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你们有想过</a:t>
            </a:r>
            <a:r>
              <a:rPr lang="en-US" altLang="zh-CN" sz="2800" b="1">
                <a:latin typeface="宋体" panose="02010600030101010101" pitchFamily="2" charset="-122"/>
                <a:ea typeface="宋体" panose="02010600030101010101" pitchFamily="2" charset="-122"/>
                <a:cs typeface="宋体" panose="02010600030101010101" pitchFamily="2" charset="-122"/>
              </a:rPr>
              <a:t>11</a:t>
            </a:r>
            <a:r>
              <a:rPr lang="zh-CN" altLang="en-US" sz="2800" b="1">
                <a:latin typeface="宋体" panose="02010600030101010101" pitchFamily="2" charset="-122"/>
                <a:ea typeface="宋体" panose="02010600030101010101" pitchFamily="2" charset="-122"/>
                <a:cs typeface="宋体" panose="02010600030101010101" pitchFamily="2" charset="-122"/>
              </a:rPr>
              <a:t>场比赛连胜吗？</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郎平 教练面对这个问题一度哽咽：</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我们也没有想到过会赢，只是希望每一场比赛去拼搏，我们的目标一直是升国旗、奏国歌</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是啊，郎平教练的每一句话都深深地烙印在我的心里，他们不只是一个人在战斗，靠的是</a:t>
            </a:r>
            <a:r>
              <a:rPr lang="en-US" altLang="zh-CN" sz="2800" b="1">
                <a:latin typeface="宋体" panose="02010600030101010101" pitchFamily="2" charset="-122"/>
                <a:ea typeface="宋体" panose="02010600030101010101" pitchFamily="2" charset="-122"/>
                <a:cs typeface="宋体" panose="02010600030101010101" pitchFamily="2" charset="-122"/>
              </a:rPr>
              <a:t>12</a:t>
            </a:r>
            <a:r>
              <a:rPr lang="zh-CN" altLang="en-US" sz="2800" b="1">
                <a:latin typeface="宋体" panose="02010600030101010101" pitchFamily="2" charset="-122"/>
                <a:ea typeface="宋体" panose="02010600030101010101" pitchFamily="2" charset="-122"/>
                <a:cs typeface="宋体" panose="02010600030101010101" pitchFamily="2" charset="-122"/>
              </a:rPr>
              <a:t>个人的集体努力，造就了这</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永不放弃、力争上游</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人人担当、共进共退</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的女排精神，而这正是团队的力量。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rPr>
              <a:t>    我们在生活中，学习中，也应向他们学习，活出最美的姿态。虽我有时候知道不会赢，但也竭尽全力，因为人生不是一定会赢，而是努力去活出最优秀的自己。</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681990" y="342900"/>
            <a:ext cx="9445625"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996950" y="342900"/>
            <a:ext cx="9130665" cy="521970"/>
          </a:xfrm>
          <a:prstGeom prst="rect">
            <a:avLst/>
          </a:prstGeom>
          <a:noFill/>
        </p:spPr>
        <p:txBody>
          <a:bodyPr wrap="square" rtlCol="0">
            <a:spAutoFit/>
          </a:bodyPr>
          <a:p>
            <a:pPr algn="l"/>
            <a:r>
              <a:rPr lang="zh-CN" altLang="en-US" sz="2800" b="1">
                <a:solidFill>
                  <a:srgbClr val="C00000"/>
                </a:solidFill>
                <a:latin typeface="宋体" panose="02010600030101010101" pitchFamily="2" charset="-122"/>
                <a:ea typeface="宋体" panose="02010600030101010101" pitchFamily="2" charset="-122"/>
                <a:sym typeface="+mn-ea"/>
              </a:rPr>
              <a:t>团结奋进，努力拼搏，永不放弃，是竞技场上的最美姿态。</a:t>
            </a:r>
            <a:endParaRPr lang="zh-CN" altLang="en-US" sz="28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95910" y="466725"/>
            <a:ext cx="10337800" cy="2122805"/>
          </a:xfrm>
          <a:prstGeom prst="rect">
            <a:avLst/>
          </a:prstGeom>
          <a:noFill/>
        </p:spPr>
        <p:txBody>
          <a:bodyPr wrap="square" rtlCol="0">
            <a:spAutoFit/>
          </a:bodyPr>
          <a:p>
            <a:pPr lvl="0" algn="l">
              <a:lnSpc>
                <a:spcPct val="150000"/>
              </a:lnSpc>
              <a:buClrTx/>
              <a:buSzTx/>
              <a:buFontTx/>
            </a:pPr>
            <a:r>
              <a:rPr lang="zh-CN" altLang="en-US" sz="4400" b="1" i="1">
                <a:solidFill>
                  <a:srgbClr val="C00000"/>
                </a:solidFill>
                <a:latin typeface="宋体" panose="02010600030101010101" pitchFamily="2" charset="-122"/>
                <a:ea typeface="宋体" panose="02010600030101010101" pitchFamily="2" charset="-122"/>
                <a:sym typeface="+mn-ea"/>
              </a:rPr>
              <a:t>实战演练：</a:t>
            </a:r>
            <a:endParaRPr lang="zh-CN" altLang="en-US" sz="4400" b="1" i="1">
              <a:solidFill>
                <a:srgbClr val="C00000"/>
              </a:solidFill>
              <a:latin typeface="宋体" panose="02010600030101010101" pitchFamily="2" charset="-122"/>
              <a:ea typeface="宋体" panose="02010600030101010101" pitchFamily="2" charset="-122"/>
              <a:sym typeface="+mn-ea"/>
            </a:endParaRPr>
          </a:p>
          <a:p>
            <a:pPr lvl="0" algn="l">
              <a:lnSpc>
                <a:spcPct val="150000"/>
              </a:lnSpc>
              <a:buClrTx/>
              <a:buSzTx/>
              <a:buFontTx/>
            </a:pPr>
            <a:r>
              <a:rPr lang="zh-CN" altLang="en-US" sz="4400" b="1">
                <a:solidFill>
                  <a:srgbClr val="C00000"/>
                </a:solidFill>
                <a:latin typeface="宋体" panose="02010600030101010101" pitchFamily="2" charset="-122"/>
                <a:ea typeface="宋体" panose="02010600030101010101" pitchFamily="2" charset="-122"/>
                <a:sym typeface="+mn-ea"/>
              </a:rPr>
              <a:t>给这篇作文的段尾加几句点题句。</a:t>
            </a:r>
            <a:endParaRPr lang="zh-CN" altLang="en-US" sz="44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132715"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271145" y="904875"/>
            <a:ext cx="11649075" cy="5631180"/>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zh-CN" altLang="en-US" sz="2400" b="1">
                <a:latin typeface="宋体" panose="02010600030101010101" pitchFamily="2" charset="-122"/>
                <a:ea typeface="宋体" panose="02010600030101010101" pitchFamily="2" charset="-122"/>
                <a:cs typeface="宋体" panose="02010600030101010101" pitchFamily="2" charset="-122"/>
              </a:rPr>
              <a:t>人生路上，放手尝试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人生是一条长路，或平坦，或崎岖，或笔直，或曲折。漫步其上，处处</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都有挑战，处处都要尝试。在人生路上，让我们放手尝试。</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ct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cs typeface="宋体" panose="02010600030101010101" pitchFamily="2" charset="-122"/>
              </a:rPr>
              <a:t>舞台   话筒</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灯光亮起，华丽光芒照亮了后台；净耳倾听，台下观众席掌声雷动。</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靠着幕布，听着 台下一千多位观众的掌声，我不禁握紧了手中的话筒。手心生出些汗。脑中像过电影似的回忆着这一个月的点点滴滴：第一次主动提出参加朗诵，第一次在舞台上放声朗诵，第 一次穿上西装站在聚光灯下......每一次合练都有大家共同的努力，每一句诵词都有新鲜的体会。我想我准备好了。我试着迈出了这一步。</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放下话筒，只听得掌声雷动。我向观众鞠躬致意，原来：尝试到此也有了意义。</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13" name="矩形 12"/>
          <p:cNvSpPr/>
          <p:nvPr/>
        </p:nvSpPr>
        <p:spPr>
          <a:xfrm>
            <a:off x="3469640" y="1195705"/>
            <a:ext cx="3046730"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rPr>
              <a:t>标题</a:t>
            </a:r>
            <a:endParaRPr lang="zh-CN" altLang="en-US" sz="2800" b="1">
              <a:solidFill>
                <a:schemeClr val="bg1"/>
              </a:solidFill>
            </a:endParaRPr>
          </a:p>
        </p:txBody>
      </p:sp>
      <p:sp>
        <p:nvSpPr>
          <p:cNvPr id="6" name="矩形 5"/>
          <p:cNvSpPr/>
          <p:nvPr/>
        </p:nvSpPr>
        <p:spPr>
          <a:xfrm>
            <a:off x="5182870" y="2904490"/>
            <a:ext cx="221170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小标题</a:t>
            </a:r>
            <a:endParaRPr lang="zh-CN" altLang="en-US" sz="2800" b="1"/>
          </a:p>
        </p:txBody>
      </p:sp>
      <p:sp>
        <p:nvSpPr>
          <p:cNvPr id="9" name="矩形 8"/>
          <p:cNvSpPr/>
          <p:nvPr/>
        </p:nvSpPr>
        <p:spPr>
          <a:xfrm>
            <a:off x="8565515" y="5700395"/>
            <a:ext cx="3217545"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89280" y="215900"/>
            <a:ext cx="9561830" cy="68961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034415" y="299720"/>
            <a:ext cx="8865870" cy="583565"/>
          </a:xfrm>
          <a:prstGeom prst="rect">
            <a:avLst/>
          </a:prstGeom>
          <a:noFill/>
        </p:spPr>
        <p:txBody>
          <a:bodyPr wrap="square" rtlCol="0">
            <a:spAutoFit/>
          </a:bodyPr>
          <a:p>
            <a:r>
              <a:rPr lang="zh-CN" altLang="en-US" sz="3200" b="1">
                <a:solidFill>
                  <a:srgbClr val="C00000"/>
                </a:solidFill>
                <a:latin typeface="宋体" panose="02010600030101010101" pitchFamily="2" charset="-122"/>
                <a:ea typeface="宋体" panose="02010600030101010101" pitchFamily="2" charset="-122"/>
                <a:sym typeface="+mn-ea"/>
              </a:rPr>
              <a:t>实战演练：</a:t>
            </a:r>
            <a:r>
              <a:rPr lang="zh-CN" altLang="en-US" sz="3200" b="1">
                <a:solidFill>
                  <a:srgbClr val="7030A0"/>
                </a:solidFill>
                <a:latin typeface="宋体" panose="02010600030101010101" pitchFamily="2" charset="-122"/>
                <a:ea typeface="宋体" panose="02010600030101010101" pitchFamily="2" charset="-122"/>
                <a:sym typeface="+mn-ea"/>
              </a:rPr>
              <a:t>给这篇作文拟一个点题的小标题。</a:t>
            </a:r>
            <a:endParaRPr lang="zh-CN" altLang="en-US" sz="3200"/>
          </a:p>
        </p:txBody>
      </p:sp>
      <p:sp>
        <p:nvSpPr>
          <p:cNvPr id="11" name="矩形 10"/>
          <p:cNvSpPr/>
          <p:nvPr/>
        </p:nvSpPr>
        <p:spPr>
          <a:xfrm>
            <a:off x="3469640" y="1195705"/>
            <a:ext cx="3676015"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olidFill>
                  <a:schemeClr val="bg1"/>
                </a:solidFill>
              </a:rPr>
              <a:t>人生路上，勇敢尝试</a:t>
            </a:r>
            <a:endParaRPr lang="zh-CN" altLang="en-US" sz="2800" b="1">
              <a:solidFill>
                <a:schemeClr val="bg1"/>
              </a:solidFill>
            </a:endParaRPr>
          </a:p>
        </p:txBody>
      </p:sp>
      <p:sp>
        <p:nvSpPr>
          <p:cNvPr id="12" name="矩形 11"/>
          <p:cNvSpPr/>
          <p:nvPr/>
        </p:nvSpPr>
        <p:spPr>
          <a:xfrm>
            <a:off x="4465320" y="2904490"/>
            <a:ext cx="44672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勇敢尝试，舞台放异彩</a:t>
            </a:r>
            <a:endParaRPr lang="zh-CN" altLang="en-US" sz="2800" b="1"/>
          </a:p>
        </p:txBody>
      </p:sp>
      <p:sp>
        <p:nvSpPr>
          <p:cNvPr id="14" name="矩形 13"/>
          <p:cNvSpPr/>
          <p:nvPr/>
        </p:nvSpPr>
        <p:spPr>
          <a:xfrm>
            <a:off x="4465320" y="2904490"/>
            <a:ext cx="44672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舞台第一声</a:t>
            </a:r>
            <a:endParaRPr lang="zh-CN" altLang="en-US" sz="2800" b="1"/>
          </a:p>
        </p:txBody>
      </p:sp>
      <p:sp>
        <p:nvSpPr>
          <p:cNvPr id="15" name="矩形 14"/>
          <p:cNvSpPr/>
          <p:nvPr/>
        </p:nvSpPr>
        <p:spPr>
          <a:xfrm>
            <a:off x="417830" y="6222365"/>
            <a:ext cx="814705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417195" y="6222365"/>
            <a:ext cx="8147050" cy="521970"/>
          </a:xfrm>
          <a:prstGeom prst="rect">
            <a:avLst/>
          </a:prstGeom>
          <a:noFill/>
        </p:spPr>
        <p:txBody>
          <a:bodyPr wrap="square" rtlCol="0">
            <a:spAutoFit/>
          </a:bodyPr>
          <a:p>
            <a:endParaRPr lang="zh-CN" altLang="en-US" sz="2800"/>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4" grpId="0" bldLvl="0" animBg="1"/>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635"/>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6" name="文本框 5"/>
          <p:cNvSpPr txBox="1"/>
          <p:nvPr/>
        </p:nvSpPr>
        <p:spPr>
          <a:xfrm>
            <a:off x="441325" y="0"/>
            <a:ext cx="10859135" cy="569277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这一年的冬夜，奶奶病倒了，气喘，治不好的病根。妈妈告诉我，这是小时候奶奶冒着彻骨的寒冬送我上学时留下的。我一听，我多么地内疚。奶奶您放心，我一定会努力成为一只白蝶的。我望向冬天只能在床上度过的奶奶。泪水在眼眶中打转，握紧拳头，意志更坚定，梦想更加明确：我要成为一名医生，一只能治病、圣洁的白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我要努力学习，巩固知识，为我的白蝶梦而奋斗。治好奶奶的病和帮助更多的人。“气喘”，我不怕你，我一定要把你从奶奶和其他患病的人身上赶走，让他们重获健康。</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我的梦化作了一只白蝶，努力地振动翅膀，一束暖阳洒下，我翩翩起舞，播撒圣洁的磷粉。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我的梦想，我心中的白蝶，我来了。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pic>
        <p:nvPicPr>
          <p:cNvPr id="12290" name="Picture 2" descr="C:\Users\lenovo\Desktop\微信图片_20200321234834.png"/>
          <p:cNvPicPr>
            <a:picLocks noChangeAspect="1"/>
          </p:cNvPicPr>
          <p:nvPr/>
        </p:nvPicPr>
        <p:blipFill>
          <a:blip r:embed="rId3"/>
          <a:stretch>
            <a:fillRect/>
          </a:stretch>
        </p:blipFill>
        <p:spPr>
          <a:xfrm>
            <a:off x="797560" y="4791710"/>
            <a:ext cx="8677275" cy="786130"/>
          </a:xfrm>
          <a:prstGeom prst="rect">
            <a:avLst/>
          </a:prstGeom>
          <a:noFill/>
          <a:ln w="9525">
            <a:noFill/>
          </a:ln>
        </p:spPr>
      </p:pic>
      <p:sp>
        <p:nvSpPr>
          <p:cNvPr id="3" name="文本框 2"/>
          <p:cNvSpPr txBox="1"/>
          <p:nvPr/>
        </p:nvSpPr>
        <p:spPr>
          <a:xfrm>
            <a:off x="1001395" y="4923790"/>
            <a:ext cx="7951470" cy="521970"/>
          </a:xfrm>
          <a:prstGeom prst="rect">
            <a:avLst/>
          </a:prstGeom>
          <a:noFill/>
        </p:spPr>
        <p:txBody>
          <a:bodyPr wrap="square" rtlCol="0">
            <a:spAutoFit/>
          </a:bodyPr>
          <a:p>
            <a:r>
              <a:rPr lang="zh-CN" altLang="en-US" sz="2800" b="1">
                <a:solidFill>
                  <a:srgbClr val="FFC000"/>
                </a:solidFill>
                <a:latin typeface="宋体" panose="02010600030101010101" pitchFamily="2" charset="-122"/>
                <a:ea typeface="宋体" panose="02010600030101010101" pitchFamily="2" charset="-122"/>
                <a:cs typeface="宋体" panose="02010600030101010101" pitchFamily="2" charset="-122"/>
                <a:sym typeface="+mn-ea"/>
              </a:rPr>
              <a:t>(原得分41。抽查试卷加了5分，最终得分46分。)</a:t>
            </a:r>
            <a:endParaRPr lang="zh-CN" altLang="en-US" sz="2800" b="1">
              <a:solidFill>
                <a:srgbClr val="FFC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535305" y="5773420"/>
            <a:ext cx="11111230" cy="645160"/>
          </a:xfrm>
          <a:prstGeom prst="rect">
            <a:avLst/>
          </a:prstGeom>
          <a:noFill/>
        </p:spPr>
        <p:txBody>
          <a:bodyPr wrap="square" rtlCol="0">
            <a:spAutoFit/>
          </a:bodyPr>
          <a:p>
            <a:r>
              <a:rPr lang="zh-CN" altLang="en-US" sz="3600">
                <a:solidFill>
                  <a:srgbClr val="7030A0"/>
                </a:solidFill>
                <a:latin typeface="方正粗黑宋简体" panose="02000000000000000000" charset="-122"/>
                <a:ea typeface="方正粗黑宋简体" panose="02000000000000000000" charset="-122"/>
              </a:rPr>
              <a:t>这篇作文得分前后如此悬殊的最主要原因是什么？</a:t>
            </a:r>
            <a:endParaRPr lang="zh-CN" altLang="en-US" sz="3600">
              <a:solidFill>
                <a:srgbClr val="7030A0"/>
              </a:solidFill>
              <a:latin typeface="方正粗黑宋简体" panose="02000000000000000000" charset="-122"/>
              <a:ea typeface="方正粗黑宋简体" panose="02000000000000000000" charset="-122"/>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323215" y="342900"/>
            <a:ext cx="11753850" cy="4399915"/>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码头   马甲</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盛夏的太阳炙烤着地面，卷起的热浪被风挟进了候船大厅，拥挤的人群也燥热起来。</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我穿着志愿者马甲站在大厅一角，木头人似的盯着过往旅客。一位大叔走了过来，探询似的，看了看我；但很快他摇摇头，焦急地往前走。我捏了捏马甲下摆，心想：我在这里可不是为了傻站着的，总得试着开口吧。我终于往前走了几步，试探地问大叔：“您要登船吗？检票口请往这边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    收获了许多感谢后，我脱下马甲，发现：只要试试，我也能做得挺好</a:t>
            </a:r>
            <a:endParaRPr lang="zh-CN" altLang="en-US" sz="2800"/>
          </a:p>
        </p:txBody>
      </p:sp>
      <p:sp>
        <p:nvSpPr>
          <p:cNvPr id="6" name="矩形 5"/>
          <p:cNvSpPr/>
          <p:nvPr/>
        </p:nvSpPr>
        <p:spPr>
          <a:xfrm>
            <a:off x="4412615" y="342900"/>
            <a:ext cx="282638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ym typeface="+mn-ea"/>
              </a:rPr>
              <a:t>小标题</a:t>
            </a:r>
            <a:endParaRPr lang="zh-CN" altLang="en-US" sz="2800"/>
          </a:p>
        </p:txBody>
      </p:sp>
      <p:sp>
        <p:nvSpPr>
          <p:cNvPr id="9" name="矩形 8"/>
          <p:cNvSpPr/>
          <p:nvPr/>
        </p:nvSpPr>
        <p:spPr>
          <a:xfrm>
            <a:off x="7503160" y="4185920"/>
            <a:ext cx="457454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3914775" y="342900"/>
            <a:ext cx="389572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勇敢尝试，笑对南北客</a:t>
            </a:r>
            <a:endParaRPr lang="zh-CN" altLang="en-US" sz="2800"/>
          </a:p>
        </p:txBody>
      </p:sp>
      <p:sp>
        <p:nvSpPr>
          <p:cNvPr id="8" name="矩形 7"/>
          <p:cNvSpPr/>
          <p:nvPr/>
        </p:nvSpPr>
        <p:spPr>
          <a:xfrm>
            <a:off x="3878580" y="342900"/>
            <a:ext cx="3895090"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志愿第一问</a:t>
            </a:r>
            <a:endParaRPr lang="zh-CN" altLang="en-US" sz="2800"/>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366395"/>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100" name="文本框 99"/>
          <p:cNvSpPr txBox="1"/>
          <p:nvPr/>
        </p:nvSpPr>
        <p:spPr>
          <a:xfrm>
            <a:off x="0" y="115570"/>
            <a:ext cx="11966575" cy="4831080"/>
          </a:xfrm>
          <a:prstGeom prst="rect">
            <a:avLst/>
          </a:prstGeom>
          <a:noFill/>
          <a:ln w="9525">
            <a:noFill/>
          </a:ln>
        </p:spPr>
        <p:txBody>
          <a:bodyPr wrap="square">
            <a:spAutoFit/>
          </a:bodyPr>
          <a:p>
            <a:pPr indent="609600" algn="ctr"/>
            <a:r>
              <a:rPr lang="zh-CN" sz="2800" b="1">
                <a:latin typeface="Calibri" panose="020F0502020204030204" charset="0"/>
                <a:ea typeface="宋体" panose="02010600030101010101" pitchFamily="2" charset="-122"/>
              </a:rPr>
              <a:t>湖岸</a:t>
            </a:r>
            <a:r>
              <a:rPr lang="en-US" sz="2800" b="1">
                <a:latin typeface="Calibri" panose="020F0502020204030204" charset="0"/>
                <a:ea typeface="宋体" panose="02010600030101010101" pitchFamily="2" charset="-122"/>
                <a:cs typeface="Times New Roman" panose="02020603050405020304" charset="0"/>
              </a:rPr>
              <a:t>  </a:t>
            </a:r>
            <a:r>
              <a:rPr lang="zh-CN" sz="2800" b="1">
                <a:latin typeface="Calibri" panose="020F0502020204030204" charset="0"/>
                <a:ea typeface="宋体" panose="02010600030101010101" pitchFamily="2" charset="-122"/>
              </a:rPr>
              <a:t>船桨</a:t>
            </a:r>
            <a:endParaRPr lang="zh-CN" sz="2800" b="1">
              <a:latin typeface="Calibri" panose="020F0502020204030204" charset="0"/>
              <a:ea typeface="宋体" panose="02010600030101010101" pitchFamily="2" charset="-122"/>
            </a:endParaRPr>
          </a:p>
          <a:p>
            <a:pPr indent="609600"/>
            <a:endParaRPr lang="zh-CN" sz="2800" b="1">
              <a:latin typeface="Calibri" panose="020F0502020204030204" charset="0"/>
              <a:ea typeface="宋体" panose="02010600030101010101" pitchFamily="2" charset="-122"/>
            </a:endParaRPr>
          </a:p>
          <a:p>
            <a:pPr indent="609600"/>
            <a:r>
              <a:rPr lang="zh-CN" sz="2800" b="1">
                <a:latin typeface="Calibri" panose="020F0502020204030204" charset="0"/>
                <a:ea typeface="宋体" panose="02010600030101010101" pitchFamily="2" charset="-122"/>
              </a:rPr>
              <a:t>平静的水面映着群山和晴朗的天空，令人心旷神怡。       爸爸自在地给湖水拍着照，全然不顾我的</a:t>
            </a:r>
            <a:r>
              <a:rPr lang="en-US" sz="2800" b="1">
                <a:latin typeface="Calibri" panose="020F0502020204030204" charset="0"/>
                <a:ea typeface="宋体" panose="02010600030101010101" pitchFamily="2" charset="-122"/>
                <a:cs typeface="Times New Roman" panose="02020603050405020304" charset="0"/>
              </a:rPr>
              <a:t> </a:t>
            </a:r>
            <a:r>
              <a:rPr lang="zh-CN" sz="2800" b="1">
                <a:latin typeface="Calibri" panose="020F0502020204030204" charset="0"/>
                <a:ea typeface="宋体" panose="02010600030101010101" pitchFamily="2" charset="-122"/>
              </a:rPr>
              <a:t>无奈。他说让我掌舵，原来是这个意思。我晃晃手中担当木浆抱怨道：</a:t>
            </a:r>
            <a:r>
              <a:rPr lang="zh-CN" sz="2800" b="1">
                <a:latin typeface="Calibri" panose="020F0502020204030204" charset="0"/>
                <a:ea typeface="宋体" panose="02010600030101010101" pitchFamily="2" charset="-122"/>
                <a:cs typeface="Times New Roman" panose="02020603050405020304" charset="0"/>
              </a:rPr>
              <a:t>“爸，我第一次碰到桨，怎么会划嘛。”他笑了笑：“你 就这样，再这样，试试看，很简单的。”跟着他的比划，我被迫划了起来。船并未如我所想，原地不动或是打转起来，竟奇迹地前进了，一直划向湖心。</a:t>
            </a:r>
            <a:r>
              <a:rPr lang="zh-CN" sz="2800" b="1">
                <a:latin typeface="Calibri" panose="020F0502020204030204" charset="0"/>
                <a:ea typeface="宋体" panose="02010600030101010101" pitchFamily="2" charset="-122"/>
              </a:rPr>
              <a:t>       拿起桨，掌起舵，不试试怎么知道行不行呢？      </a:t>
            </a:r>
            <a:endParaRPr lang="zh-CN" sz="2800" b="1">
              <a:latin typeface="Calibri" panose="020F0502020204030204" charset="0"/>
              <a:ea typeface="宋体" panose="02010600030101010101" pitchFamily="2" charset="-122"/>
            </a:endParaRPr>
          </a:p>
          <a:p>
            <a:pPr indent="609600"/>
            <a:r>
              <a:rPr lang="zh-CN" sz="2800" b="1">
                <a:latin typeface="Calibri" panose="020F0502020204030204" charset="0"/>
                <a:ea typeface="宋体" panose="02010600030101010101" pitchFamily="2" charset="-122"/>
              </a:rPr>
              <a:t>人生路上，放开胆子，勇敢地去尝试吧。</a:t>
            </a:r>
            <a:endParaRPr lang="zh-CN" altLang="en-US" sz="2800" b="1"/>
          </a:p>
        </p:txBody>
      </p:sp>
      <p:sp>
        <p:nvSpPr>
          <p:cNvPr id="6" name="矩形 5"/>
          <p:cNvSpPr/>
          <p:nvPr/>
        </p:nvSpPr>
        <p:spPr>
          <a:xfrm>
            <a:off x="5224780" y="215900"/>
            <a:ext cx="221170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sym typeface="+mn-ea"/>
              </a:rPr>
              <a:t>小标题</a:t>
            </a:r>
            <a:endParaRPr lang="zh-CN" altLang="en-US" sz="2800"/>
          </a:p>
        </p:txBody>
      </p:sp>
      <p:sp>
        <p:nvSpPr>
          <p:cNvPr id="9" name="矩形 8"/>
          <p:cNvSpPr/>
          <p:nvPr/>
        </p:nvSpPr>
        <p:spPr>
          <a:xfrm>
            <a:off x="711200" y="3590290"/>
            <a:ext cx="7145020" cy="52197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11200" y="4366260"/>
            <a:ext cx="6882130" cy="580390"/>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a:t>结                尾</a:t>
            </a:r>
            <a:endParaRPr lang="zh-CN" altLang="en-US" sz="2800" b="1"/>
          </a:p>
        </p:txBody>
      </p:sp>
      <p:sp>
        <p:nvSpPr>
          <p:cNvPr id="3" name="矩形 2"/>
          <p:cNvSpPr/>
          <p:nvPr/>
        </p:nvSpPr>
        <p:spPr>
          <a:xfrm>
            <a:off x="3627755" y="215900"/>
            <a:ext cx="467296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勇敢尝试，碧海泛轻舟</a:t>
            </a:r>
            <a:endParaRPr lang="zh-CN" altLang="en-US" sz="2800"/>
          </a:p>
        </p:txBody>
      </p:sp>
      <p:sp>
        <p:nvSpPr>
          <p:cNvPr id="7" name="矩形 6"/>
          <p:cNvSpPr/>
          <p:nvPr/>
        </p:nvSpPr>
        <p:spPr>
          <a:xfrm>
            <a:off x="3646805" y="215900"/>
            <a:ext cx="4672965" cy="614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碧海第一桨</a:t>
            </a:r>
            <a:endParaRPr lang="zh-CN" altLang="en-US" sz="2800"/>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16840" y="0"/>
            <a:ext cx="12195810" cy="7477760"/>
          </a:xfrm>
          <a:prstGeom prst="rect">
            <a:avLst/>
          </a:prstGeom>
          <a:noFill/>
        </p:spPr>
        <p:txBody>
          <a:bodyPr wrap="square" rtlCol="0">
            <a:spAutoFit/>
          </a:bodyPr>
          <a:p>
            <a:pPr algn="ctr"/>
            <a:r>
              <a:rPr lang="en-US" altLang="zh-CN" sz="2000"/>
              <a:t>                           </a:t>
            </a:r>
            <a:r>
              <a:rPr lang="zh-CN" altLang="en-US" sz="2000"/>
              <a:t>人生路上，放手尝试</a:t>
            </a:r>
            <a:endParaRPr lang="zh-CN" altLang="en-US" sz="2000"/>
          </a:p>
          <a:p>
            <a:r>
              <a:rPr lang="zh-CN" altLang="en-US" sz="2000"/>
              <a:t>        人生是一条长路，或平坦，或崎岖，或笔直，或曲折。漫步其上，处处都有挑战，处处都要尝试。在人生路上，让我们放手尝试。</a:t>
            </a:r>
            <a:endParaRPr lang="zh-CN" altLang="en-US" sz="2000"/>
          </a:p>
          <a:p>
            <a:pPr algn="ctr"/>
            <a:r>
              <a:rPr lang="zh-CN" altLang="en-US" sz="2000"/>
              <a:t>                      舞台   话筒</a:t>
            </a:r>
            <a:endParaRPr lang="zh-CN" altLang="en-US" sz="2000"/>
          </a:p>
          <a:p>
            <a:r>
              <a:rPr lang="zh-CN" altLang="en-US" sz="2000"/>
              <a:t>          灯光亮起，华丽光芒照亮了后台；净耳倾听，台下观众席掌声雷动。</a:t>
            </a:r>
            <a:endParaRPr lang="zh-CN" altLang="en-US" sz="2000"/>
          </a:p>
          <a:p>
            <a:r>
              <a:rPr lang="zh-CN" altLang="en-US" sz="2000"/>
              <a:t>         靠着幕布，听着 台下一千多位观众的掌声，我不禁握紧了手中的话筒。手心生出些汗。脑中像过电影似的回忆着这一个月的点点滴滴：第一次主动提出参加朗诵，第一次在舞台上放声朗诵，第 一次穿上西装站在聚光灯下......每一次合练都有大家共同的努力，每一句诵词都有新鲜的体会。我想我准备好了。我试着迈出了这一步。</a:t>
            </a:r>
            <a:endParaRPr lang="zh-CN" altLang="en-US" sz="2000"/>
          </a:p>
          <a:p>
            <a:r>
              <a:rPr lang="zh-CN" altLang="en-US" sz="2000"/>
              <a:t>        放下话筒，只听得掌声雷动。我向观众鞠躬致意，原来：尝试到此也有了意义。</a:t>
            </a:r>
            <a:endParaRPr lang="zh-CN" altLang="en-US" sz="2000"/>
          </a:p>
          <a:p>
            <a:pPr algn="ctr"/>
            <a:r>
              <a:rPr lang="zh-CN" altLang="en-US" sz="2000"/>
              <a:t>码头   马甲</a:t>
            </a:r>
            <a:endParaRPr lang="zh-CN" altLang="en-US" sz="2000"/>
          </a:p>
          <a:p>
            <a:r>
              <a:rPr lang="zh-CN" altLang="en-US" sz="2000"/>
              <a:t>        盛夏的太阳炙烤着地面，卷起的热浪被风挟进了候船大厅，拥挤的人群也燥热起来。</a:t>
            </a:r>
            <a:endParaRPr lang="zh-CN" altLang="en-US" sz="2000"/>
          </a:p>
          <a:p>
            <a:r>
              <a:rPr lang="zh-CN" altLang="en-US" sz="2000"/>
              <a:t>我穿着志愿者马甲站在大厅一角，木头人似的盯着过往旅客。一位大叔走了过来，探询似的，看了看我；但很快他摇摇头，焦急地往前走。我捏了捏马甲下摆，心想：我在这里可不是为了傻站着的，总得试着开口吧。我终于往前走了几步，试探地问大叔：“您要登船吗？检票口请往这边走。”</a:t>
            </a:r>
            <a:endParaRPr lang="zh-CN" altLang="en-US" sz="2000"/>
          </a:p>
          <a:p>
            <a:r>
              <a:rPr lang="zh-CN" altLang="en-US" sz="2000"/>
              <a:t>      收获了许多感谢后，我脱下马甲，发现只要试试，我也能做得挺好的。</a:t>
            </a:r>
            <a:endParaRPr lang="zh-CN" altLang="en-US" sz="2000"/>
          </a:p>
          <a:p>
            <a:pPr algn="ctr"/>
            <a:r>
              <a:rPr lang="zh-CN" altLang="en-US" sz="2000"/>
              <a:t>湖岸  船桨</a:t>
            </a:r>
            <a:endParaRPr lang="zh-CN" altLang="en-US" sz="2000"/>
          </a:p>
          <a:p>
            <a:r>
              <a:rPr lang="zh-CN" altLang="en-US" sz="2000"/>
              <a:t>        平静的水面映着群山和晴朗的天空，令人心旷神怡。</a:t>
            </a:r>
            <a:endParaRPr lang="zh-CN" altLang="en-US" sz="2000"/>
          </a:p>
          <a:p>
            <a:r>
              <a:rPr lang="zh-CN" altLang="en-US" sz="2000"/>
              <a:t>        爸爸自在地给湖水拍着照，全然不顾我的 无奈。他说让我掌舵，原来是这个意思。我晃晃手中担当木浆抱怨道：“爸，我第一次碰到桨，怎么会划嘛。”他笑了笑：“你 就这样，再这样，试试看，很简单的。”跟着他的比划，我被迫划了起来。船并未如我所想，原地不动或是打转起来，竟奇迹地前进了，一直划向湖心。</a:t>
            </a:r>
            <a:endParaRPr lang="zh-CN" altLang="en-US" sz="2000"/>
          </a:p>
          <a:p>
            <a:r>
              <a:rPr lang="zh-CN" altLang="en-US" sz="2000"/>
              <a:t>        拿起桨，掌起舵，不试试怎么知道行不行呢？</a:t>
            </a:r>
            <a:endParaRPr lang="zh-CN" altLang="en-US" sz="2000"/>
          </a:p>
          <a:p>
            <a:r>
              <a:rPr lang="zh-CN" altLang="en-US" sz="2000"/>
              <a:t>        人生路上，放开胆子，勇敢地去尝试吧。</a:t>
            </a:r>
            <a:endParaRPr lang="zh-CN" altLang="en-US" sz="2000"/>
          </a:p>
        </p:txBody>
      </p:sp>
      <p:sp>
        <p:nvSpPr>
          <p:cNvPr id="6" name="矩形 5"/>
          <p:cNvSpPr/>
          <p:nvPr/>
        </p:nvSpPr>
        <p:spPr>
          <a:xfrm>
            <a:off x="6038850" y="894080"/>
            <a:ext cx="1860550" cy="3949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5447665" y="3072130"/>
            <a:ext cx="1860550" cy="3073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5623560" y="4977130"/>
            <a:ext cx="1860550" cy="278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7035165" y="2740025"/>
            <a:ext cx="2696210"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4866640" y="4645025"/>
            <a:ext cx="3516630"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54355" y="6720840"/>
            <a:ext cx="5949315" cy="33210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714375" y="7052945"/>
            <a:ext cx="4586605" cy="424815"/>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843270" y="10795"/>
            <a:ext cx="2696210" cy="332105"/>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l"/>
            <a:endParaRPr lang="zh-CN" altLang="en-US" b="1"/>
          </a:p>
        </p:txBody>
      </p:sp>
    </p:spTree>
  </p:cSld>
  <p:clrMapOvr>
    <a:masterClrMapping/>
  </p:clrMapOvr>
  <p:transition spd="slow" advTm="500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268605" y="1484630"/>
            <a:ext cx="12043410" cy="922020"/>
          </a:xfrm>
          <a:prstGeom prst="rect">
            <a:avLst/>
          </a:prstGeom>
          <a:noFill/>
        </p:spPr>
        <p:txBody>
          <a:bodyPr wrap="square" rtlCol="0">
            <a:spAutoFit/>
          </a:bodyPr>
          <a:p>
            <a:r>
              <a:rPr lang="zh-CN" altLang="en-US" sz="5400" b="1" i="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看看下面这文章结尾有什么特点？</a:t>
            </a:r>
            <a:endParaRPr lang="zh-CN" altLang="en-US" sz="5400" b="1" i="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61290" y="215900"/>
            <a:ext cx="12204700" cy="6062345"/>
          </a:xfrm>
          <a:prstGeom prst="rect">
            <a:avLst/>
          </a:prstGeom>
          <a:noFill/>
        </p:spPr>
        <p:txBody>
          <a:bodyPr wrap="square" rtlCol="0">
            <a:spAutoFit/>
          </a:bodyPr>
          <a:p>
            <a:r>
              <a:rPr lang="en-US" altLang="zh-CN" sz="24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荷叶  母亲  </a:t>
            </a:r>
            <a:r>
              <a:rPr lang="zh-CN" altLang="en-US" sz="2400" b="1">
                <a:latin typeface="宋体" panose="02010600030101010101" pitchFamily="2" charset="-122"/>
                <a:ea typeface="宋体" panose="02010600030101010101" pitchFamily="2" charset="-122"/>
                <a:cs typeface="宋体" panose="02010600030101010101" pitchFamily="2" charset="-122"/>
              </a:rPr>
              <a:t>  冰心</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父亲的朋友送给我们两缸莲花，一缸是红的，一缸是白的，都摆在院子里。</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八年之久，我没有在院子里看莲花了--但故乡的园院里，却有许多;不但有并蒂的，还有三蒂的，四蒂的，都是红莲 。</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九年前的一个月夜，祖父和我在园里乘凉。祖父笑着和我说:"我们园里最初开三蒂莲的时候，正好我们大家庭中添了你们三个姊(zǐ)妹。大家都欢喜，说是应了花瑞。"</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半夜里听见繁杂的雨声，早起是浓阴的天，我觉得有些烦闷。从窗内往外看时，那一朵白莲已经谢了，白瓣儿小船般散漂在水面。梗上只留个小小的莲蓬，和几根淡黄色的花须。那一朵红莲，昨天还是菡(hàn )萏(dàn)的，今晨却开满了，亭亭地在绿叶中间立着。</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仍是不适意!--徘徊了一会子，窗外雷声作了，大雨接着就来，愈下愈大。那朵红莲，被那繁密的雨点，打得左右攲(qī)斜。在无遮蔽的天空之下，我不敢下阶去，也无法可想。</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对屋里母亲唤着，我连忙走过去，坐在母亲旁边--一回头忽然看见红莲旁边的一个大荷叶，慢慢的倾侧了下来，正覆盖在红莲上面……我不宁的心绪散尽了!</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雨势并不减退，红莲却不摇动了。雨点不住的打着，只能在那勇敢慈怜的荷叶上面，聚了些流转无力的水珠。</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r>
              <a:rPr lang="zh-CN" altLang="en-US" sz="2400" b="1">
                <a:latin typeface="宋体" panose="02010600030101010101" pitchFamily="2" charset="-122"/>
                <a:ea typeface="宋体" panose="02010600030101010101" pitchFamily="2" charset="-122"/>
                <a:cs typeface="宋体" panose="02010600030101010101" pitchFamily="2" charset="-122"/>
              </a:rPr>
              <a:t>    </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268605" y="5772785"/>
            <a:ext cx="12043410" cy="1383665"/>
          </a:xfrm>
          <a:prstGeom prst="rect">
            <a:avLst/>
          </a:prstGeom>
          <a:noFill/>
        </p:spPr>
        <p:txBody>
          <a:bodyPr wrap="square" rtlCol="0">
            <a:spAutoFit/>
          </a:bodyPr>
          <a:p>
            <a:r>
              <a:rPr lang="en-US" altLang="zh-CN"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我心中深深地受了感动--</a:t>
            </a:r>
            <a:endPar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endParaRPr>
          </a:p>
          <a:p>
            <a:r>
              <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母亲啊!你是荷叶，我是红莲，心中的雨点来了，除了你，谁是我在无遮拦天空下的荫蔽?</a:t>
            </a:r>
            <a:endParaRPr lang="zh-CN" altLang="en-US"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268605" y="477520"/>
            <a:ext cx="12043410" cy="3830955"/>
          </a:xfrm>
          <a:prstGeom prst="rect">
            <a:avLst/>
          </a:prstGeom>
          <a:noFill/>
        </p:spPr>
        <p:txBody>
          <a:bodyPr wrap="square" rtlCol="0">
            <a:spAutoFit/>
          </a:bodyPr>
          <a:p>
            <a:pPr>
              <a:lnSpc>
                <a:spcPct val="150000"/>
              </a:lnSpc>
            </a:pPr>
            <a:r>
              <a:rPr lang="zh-CN" altLang="en-US" sz="5400" b="1" i="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这篇文章结尾特点：</a:t>
            </a:r>
            <a:endParaRPr lang="zh-CN" altLang="en-US" sz="5400" b="1" i="1">
              <a:solidFill>
                <a:srgbClr val="C00000"/>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lang="zh-CN" altLang="en-US" sz="5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rPr>
              <a:t>文尾点题：文章结尾点出文章中心，与题目相呼应。</a:t>
            </a:r>
            <a:endParaRPr lang="zh-CN" altLang="en-US" sz="5400" b="1">
              <a:solidFill>
                <a:srgbClr val="7030A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97815" y="215900"/>
            <a:ext cx="10351135" cy="4523105"/>
          </a:xfrm>
          <a:prstGeom prst="rect">
            <a:avLst/>
          </a:prstGeom>
          <a:noFill/>
        </p:spPr>
        <p:txBody>
          <a:bodyPr wrap="square" rtlCol="0">
            <a:spAutoFit/>
          </a:bodyPr>
          <a:p>
            <a:endParaRPr lang="zh-CN" altLang="en-US" sz="2800" b="1">
              <a:latin typeface="宋体" panose="02010600030101010101" pitchFamily="2" charset="-122"/>
              <a:ea typeface="宋体" panose="02010600030101010101" pitchFamily="2" charset="-122"/>
            </a:endParaRPr>
          </a:p>
          <a:p>
            <a:pPr algn="ctr"/>
            <a:r>
              <a:rPr lang="zh-CN" altLang="en-US" sz="2800" b="1">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记得来时路</a:t>
            </a:r>
            <a:endParaRPr lang="zh-CN" altLang="en-US" sz="3600" b="1">
              <a:latin typeface="宋体" panose="02010600030101010101" pitchFamily="2" charset="-122"/>
              <a:ea typeface="宋体" panose="02010600030101010101" pitchFamily="2" charset="-122"/>
            </a:endParaRPr>
          </a:p>
          <a:p>
            <a:pPr algn="ctr"/>
            <a:r>
              <a:rPr lang="zh-CN" altLang="en-US" sz="2800" b="1">
                <a:latin typeface="宋体" panose="02010600030101010101" pitchFamily="2" charset="-122"/>
                <a:ea typeface="宋体" panose="02010600030101010101" pitchFamily="2" charset="-122"/>
              </a:rPr>
              <a:t>    </a:t>
            </a:r>
            <a:r>
              <a:rPr lang="en-US" altLang="zh-CN" sz="2800" b="1">
                <a:latin typeface="宋体" panose="02010600030101010101" pitchFamily="2" charset="-122"/>
                <a:ea typeface="宋体" panose="02010600030101010101" pitchFamily="2" charset="-122"/>
              </a:rPr>
              <a:t>............</a:t>
            </a:r>
            <a:endParaRPr lang="zh-CN" altLang="en-US" sz="2800" b="1">
              <a:latin typeface="宋体" panose="02010600030101010101" pitchFamily="2" charset="-122"/>
              <a:ea typeface="宋体" panose="02010600030101010101" pitchFamily="2" charset="-122"/>
            </a:endParaRPr>
          </a:p>
          <a:p>
            <a:pPr algn="ctr"/>
            <a:endParaRPr lang="zh-CN" altLang="en-US" sz="2800" b="1">
              <a:latin typeface="宋体" panose="02010600030101010101" pitchFamily="2" charset="-122"/>
              <a:ea typeface="宋体" panose="02010600030101010101" pitchFamily="2" charset="-122"/>
            </a:endParaRPr>
          </a:p>
          <a:p>
            <a:pPr algn="l"/>
            <a:r>
              <a:rPr lang="zh-CN" altLang="en-US" sz="2800" b="1">
                <a:latin typeface="宋体" panose="02010600030101010101" pitchFamily="2" charset="-122"/>
                <a:ea typeface="宋体" panose="02010600030101010101" pitchFamily="2" charset="-122"/>
              </a:rPr>
              <a:t>   结尾</a:t>
            </a:r>
            <a:r>
              <a:rPr lang="en-US" altLang="zh-CN" sz="2800" b="1">
                <a:latin typeface="宋体" panose="02010600030101010101" pitchFamily="2" charset="-122"/>
                <a:ea typeface="宋体" panose="02010600030101010101" pitchFamily="2" charset="-122"/>
              </a:rPr>
              <a:t>:</a:t>
            </a:r>
            <a:endParaRPr lang="en-US" altLang="zh-CN" sz="2800" b="1">
              <a:latin typeface="宋体" panose="02010600030101010101" pitchFamily="2" charset="-122"/>
              <a:ea typeface="宋体" panose="02010600030101010101" pitchFamily="2" charset="-122"/>
            </a:endParaRPr>
          </a:p>
          <a:p>
            <a:pPr algn="ctr"/>
            <a:r>
              <a:rPr lang="zh-CN" altLang="en-US" sz="2800" b="1">
                <a:latin typeface="宋体" panose="02010600030101010101" pitchFamily="2" charset="-122"/>
                <a:ea typeface="宋体" panose="02010600030101010101" pitchFamily="2" charset="-122"/>
              </a:rPr>
              <a:t>    我们在自己的奋斗过程中，可不要犯土拔鼠这样的错误，在奔跑的过程中忘记了自己的初心。要经常回头望一下自己的来路，回忆起当初为什么启程；经常让自己回到起点，给自己鼓足从头开始的勇气；经常纯净自己的内心，给自己一双澄澈的眼睛。只有这样，我们才能在这万丈红尘中，不忘初心，方得始终。</a:t>
            </a:r>
            <a:endParaRPr lang="zh-CN" altLang="en-US" sz="2800" b="1">
              <a:latin typeface="宋体" panose="02010600030101010101" pitchFamily="2" charset="-122"/>
              <a:ea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61290" y="215900"/>
            <a:ext cx="11012170" cy="5908040"/>
          </a:xfrm>
          <a:prstGeom prst="rect">
            <a:avLst/>
          </a:prstGeom>
          <a:noFill/>
        </p:spPr>
        <p:txBody>
          <a:bodyPr wrap="square" rtlCol="0">
            <a:spAutoFit/>
          </a:bodyPr>
          <a:p>
            <a:r>
              <a:rPr lang="zh-CN" altLang="en-US" sz="5400" b="1" i="1">
                <a:solidFill>
                  <a:srgbClr val="C00000"/>
                </a:solidFill>
                <a:latin typeface="宋体" panose="02010600030101010101" pitchFamily="2" charset="-122"/>
                <a:ea typeface="宋体" panose="02010600030101010101" pitchFamily="2" charset="-122"/>
              </a:rPr>
              <a:t>谆谆告诫：</a:t>
            </a:r>
            <a:endParaRPr lang="zh-CN" altLang="en-US" sz="5400" b="1" i="1">
              <a:solidFill>
                <a:srgbClr val="C00000"/>
              </a:solidFill>
              <a:latin typeface="宋体" panose="02010600030101010101" pitchFamily="2" charset="-122"/>
              <a:ea typeface="宋体" panose="02010600030101010101" pitchFamily="2" charset="-122"/>
            </a:endParaRPr>
          </a:p>
          <a:p>
            <a:r>
              <a:rPr lang="zh-CN" altLang="en-US" sz="3600" b="1">
                <a:latin typeface="宋体" panose="02010600030101010101" pitchFamily="2" charset="-122"/>
                <a:ea typeface="宋体" panose="02010600030101010101" pitchFamily="2" charset="-122"/>
              </a:rPr>
              <a:t>    在考场上，作文切勿跟文题若即若离，最积极而有效的办法就是</a:t>
            </a:r>
            <a:r>
              <a:rPr lang="zh-CN" altLang="en-US" sz="3600" b="1">
                <a:solidFill>
                  <a:srgbClr val="C00000"/>
                </a:solidFill>
                <a:latin typeface="宋体" panose="02010600030101010101" pitchFamily="2" charset="-122"/>
                <a:ea typeface="宋体" panose="02010600030101010101" pitchFamily="2" charset="-122"/>
              </a:rPr>
              <a:t>反复点题</a:t>
            </a:r>
            <a:r>
              <a:rPr lang="zh-CN" altLang="en-US" sz="3600" b="1">
                <a:latin typeface="宋体" panose="02010600030101010101" pitchFamily="2" charset="-122"/>
                <a:ea typeface="宋体" panose="02010600030101010101" pitchFamily="2" charset="-122"/>
              </a:rPr>
              <a:t>，渲染并突出文题。当然，这里的反复也是相对而言的，它既不是乱点题，也不是滥点题，不宜也不必过多，否则，就会弄巧成拙。用作点题的话语，</a:t>
            </a:r>
            <a:r>
              <a:rPr lang="zh-CN" altLang="en-US" sz="3600" b="1">
                <a:solidFill>
                  <a:srgbClr val="C00000"/>
                </a:solidFill>
                <a:latin typeface="宋体" panose="02010600030101010101" pitchFamily="2" charset="-122"/>
                <a:ea typeface="宋体" panose="02010600030101010101" pitchFamily="2" charset="-122"/>
              </a:rPr>
              <a:t>可以设计五六处分别出现在段首、中间和文末，</a:t>
            </a:r>
            <a:r>
              <a:rPr lang="zh-CN" altLang="en-US" sz="3600" b="1">
                <a:latin typeface="宋体" panose="02010600030101010101" pitchFamily="2" charset="-122"/>
                <a:ea typeface="宋体" panose="02010600030101010101" pitchFamily="2" charset="-122"/>
              </a:rPr>
              <a:t>以便步步勾联，彼此照应，浑然一体，构成最优化组合。这样的点题设计既能使话题得以逐渐强化，升值，又可以让主旨不断呈现，深化，帮助你在紧张的考场上，成就佳作，获得高分。</a:t>
            </a:r>
            <a:endParaRPr lang="zh-CN" altLang="en-US" sz="3600" b="1">
              <a:latin typeface="宋体" panose="02010600030101010101" pitchFamily="2" charset="-122"/>
              <a:ea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1290" y="342900"/>
            <a:ext cx="11869420" cy="521970"/>
          </a:xfrm>
          <a:prstGeom prst="rect">
            <a:avLst/>
          </a:prstGeom>
          <a:noFill/>
        </p:spPr>
        <p:txBody>
          <a:bodyPr wrap="square" rtlCol="0">
            <a:spAutoFit/>
          </a:bodyPr>
          <a:p>
            <a:pPr algn="l"/>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313690" y="215900"/>
            <a:ext cx="11059160" cy="5077460"/>
          </a:xfrm>
          <a:prstGeom prst="rect">
            <a:avLst/>
          </a:prstGeom>
          <a:noFill/>
        </p:spPr>
        <p:txBody>
          <a:bodyPr wrap="square" rtlCol="0">
            <a:spAutoFit/>
          </a:bodyPr>
          <a:p>
            <a:pPr>
              <a:lnSpc>
                <a:spcPct val="150000"/>
              </a:lnSpc>
            </a:pPr>
            <a:r>
              <a:rPr lang="zh-CN" altLang="en-US" sz="7200" i="1">
                <a:solidFill>
                  <a:srgbClr val="C00000"/>
                </a:solidFill>
              </a:rPr>
              <a:t>作业：</a:t>
            </a:r>
            <a:endParaRPr lang="zh-CN" altLang="en-US" sz="7200" i="1">
              <a:solidFill>
                <a:srgbClr val="C00000"/>
              </a:solidFill>
            </a:endParaRPr>
          </a:p>
          <a:p>
            <a:pPr>
              <a:lnSpc>
                <a:spcPct val="150000"/>
              </a:lnSpc>
            </a:pPr>
            <a:r>
              <a:rPr lang="zh-CN" altLang="en-US" sz="7200">
                <a:solidFill>
                  <a:srgbClr val="7030A0"/>
                </a:solidFill>
              </a:rPr>
              <a:t>认真研读自己考场作文，进行修改。</a:t>
            </a:r>
            <a:endParaRPr lang="zh-CN" altLang="en-US" sz="7200">
              <a:solidFill>
                <a:srgbClr val="7030A0"/>
              </a:solidFill>
            </a:endParaRPr>
          </a:p>
        </p:txBody>
      </p:sp>
    </p:spTree>
  </p:cSld>
  <p:clrMapOvr>
    <a:masterClrMapping/>
  </p:clrMapOvr>
  <p:transition spd="slow" advTm="5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62560" y="342900"/>
            <a:ext cx="9999980" cy="2306955"/>
          </a:xfrm>
          <a:prstGeom prst="rect">
            <a:avLst/>
          </a:prstGeom>
          <a:noFill/>
        </p:spPr>
        <p:txBody>
          <a:bodyPr wrap="square" rtlCol="0">
            <a:spAutoFit/>
          </a:bodyPr>
          <a:p>
            <a:pPr>
              <a:lnSpc>
                <a:spcPct val="150000"/>
              </a:lnSpc>
            </a:pPr>
            <a:r>
              <a:rPr lang="en-US" altLang="zh-CN" sz="3200">
                <a:solidFill>
                  <a:srgbClr val="C00000"/>
                </a:solidFill>
              </a:rPr>
              <a:t>       </a:t>
            </a:r>
            <a:r>
              <a:rPr lang="zh-CN" altLang="en-US" sz="3200">
                <a:solidFill>
                  <a:srgbClr val="C00000"/>
                </a:solidFill>
              </a:rPr>
              <a:t>原因：点题不明显。</a:t>
            </a:r>
            <a:endParaRPr lang="zh-CN" altLang="en-US" sz="3200">
              <a:solidFill>
                <a:srgbClr val="C00000"/>
              </a:solidFill>
            </a:endParaRPr>
          </a:p>
          <a:p>
            <a:pPr>
              <a:lnSpc>
                <a:spcPct val="150000"/>
              </a:lnSpc>
            </a:pPr>
            <a:r>
              <a:rPr lang="zh-CN" altLang="en-US" sz="3200">
                <a:solidFill>
                  <a:srgbClr val="C00000"/>
                </a:solidFill>
              </a:rPr>
              <a:t>      考场作文应尽量避免：让阅卷老师去做阅读题，即让阅卷老师在改作文的过程中去提炼考生作文的主旨。</a:t>
            </a:r>
            <a:endParaRPr lang="zh-CN" altLang="en-US" sz="3200">
              <a:solidFill>
                <a:srgbClr val="C00000"/>
              </a:solidFill>
            </a:endParaRPr>
          </a:p>
        </p:txBody>
      </p:sp>
    </p:spTree>
  </p:cSld>
  <p:clrMapOvr>
    <a:masterClrMapping/>
  </p:clrMapOvr>
  <p:transition spd="slow" advTm="5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custDataLst>
              <p:tags r:id="rId1"/>
            </p:custDataLst>
          </p:nvPr>
        </p:nvPicPr>
        <p:blipFill>
          <a:blip r:embed="rId2"/>
          <a:srcRect t="6203" r="-378" b="8119"/>
          <a:stretch>
            <a:fillRect/>
          </a:stretch>
        </p:blipFill>
        <p:spPr>
          <a:xfrm>
            <a:off x="0" y="0"/>
            <a:ext cx="12285345" cy="68573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rcRect t="14086" r="5390" b="3398"/>
          <a:stretch>
            <a:fillRect/>
          </a:stretch>
        </p:blipFill>
        <p:spPr>
          <a:xfrm>
            <a:off x="-107315" y="97790"/>
            <a:ext cx="9725025" cy="6760210"/>
          </a:xfrm>
          <a:prstGeom prst="rect">
            <a:avLst/>
          </a:prstGeom>
        </p:spPr>
      </p:pic>
      <p:pic>
        <p:nvPicPr>
          <p:cNvPr id="5" name="内容占位符 3"/>
          <p:cNvPicPr>
            <a:picLocks noChangeAspect="1"/>
          </p:cNvPicPr>
          <p:nvPr/>
        </p:nvPicPr>
        <p:blipFill>
          <a:blip r:embed="rId1"/>
          <a:srcRect t="68767" r="5565" b="3939"/>
          <a:stretch>
            <a:fillRect/>
          </a:stretch>
        </p:blipFill>
        <p:spPr>
          <a:xfrm>
            <a:off x="-107315" y="0"/>
            <a:ext cx="11848465" cy="68573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6" name="文本框 5"/>
          <p:cNvSpPr txBox="1"/>
          <p:nvPr/>
        </p:nvSpPr>
        <p:spPr>
          <a:xfrm>
            <a:off x="203835" y="215900"/>
            <a:ext cx="10460990" cy="5077460"/>
          </a:xfrm>
          <a:prstGeom prst="rect">
            <a:avLst/>
          </a:prstGeom>
          <a:noFill/>
        </p:spPr>
        <p:txBody>
          <a:bodyPr wrap="square" rtlCol="0">
            <a:spAutoFit/>
          </a:bodyPr>
          <a:p>
            <a:pPr>
              <a:lnSpc>
                <a:spcPct val="150000"/>
              </a:lnSpc>
            </a:pPr>
            <a:r>
              <a:rPr lang="en-US" altLang="zh-CN" sz="3600" b="1">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在应试作文中，决定得分的最大因素就是</a:t>
            </a:r>
            <a:r>
              <a:rPr lang="zh-CN" altLang="en-US" sz="3600" b="1">
                <a:solidFill>
                  <a:srgbClr val="C00000"/>
                </a:solidFill>
                <a:latin typeface="方正粗黑宋简体" panose="02000000000000000000" charset="-122"/>
                <a:ea typeface="方正粗黑宋简体" panose="02000000000000000000" charset="-122"/>
              </a:rPr>
              <a:t>是否符合题意和紧扣中心</a:t>
            </a:r>
            <a:r>
              <a:rPr lang="zh-CN" altLang="en-US" sz="3600" b="1">
                <a:latin typeface="宋体" panose="02010600030101010101" pitchFamily="2" charset="-122"/>
                <a:ea typeface="宋体" panose="02010600030101010101" pitchFamily="2" charset="-122"/>
              </a:rPr>
              <a:t>。特别是在中考作文里，学生因扣题不紧而造成的分数损失，远比语言表达和结构失误造成的损失惨重。因此，应试作文的写作中，</a:t>
            </a:r>
            <a:r>
              <a:rPr lang="zh-CN" altLang="en-US" sz="3600" b="1">
                <a:solidFill>
                  <a:srgbClr val="C00000"/>
                </a:solidFill>
                <a:latin typeface="方正粗黑宋简体" panose="02000000000000000000" charset="-122"/>
                <a:ea typeface="方正粗黑宋简体" panose="02000000000000000000" charset="-122"/>
              </a:rPr>
              <a:t>切合题意并突出中心</a:t>
            </a:r>
            <a:r>
              <a:rPr lang="zh-CN" altLang="en-US" sz="3600" b="1">
                <a:latin typeface="宋体" panose="02010600030101010101" pitchFamily="2" charset="-122"/>
                <a:ea typeface="宋体" panose="02010600030101010101" pitchFamily="2" charset="-122"/>
              </a:rPr>
              <a:t>是得分的关键，而要突出中心，主要在于</a:t>
            </a:r>
            <a:r>
              <a:rPr lang="zh-CN" altLang="en-US" sz="3600" b="1">
                <a:solidFill>
                  <a:srgbClr val="C00000"/>
                </a:solidFill>
                <a:latin typeface="方正粗黑宋简体" panose="02000000000000000000" charset="-122"/>
                <a:ea typeface="方正粗黑宋简体" panose="02000000000000000000" charset="-122"/>
              </a:rPr>
              <a:t>点题扣题</a:t>
            </a:r>
            <a:r>
              <a:rPr lang="zh-CN" altLang="en-US" sz="3600" b="1">
                <a:latin typeface="宋体" panose="02010600030101010101" pitchFamily="2" charset="-122"/>
                <a:ea typeface="宋体" panose="02010600030101010101" pitchFamily="2" charset="-122"/>
              </a:rPr>
              <a:t>。</a:t>
            </a:r>
            <a:endParaRPr lang="zh-CN" altLang="en-US" sz="3600" b="1">
              <a:latin typeface="宋体" panose="02010600030101010101" pitchFamily="2" charset="-122"/>
              <a:ea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149225" y="0"/>
            <a:ext cx="10681335" cy="4338320"/>
          </a:xfrm>
          <a:prstGeom prst="rect">
            <a:avLst/>
          </a:prstGeom>
          <a:noFill/>
        </p:spPr>
        <p:txBody>
          <a:bodyPr wrap="square" rtlCol="0">
            <a:spAutoFit/>
          </a:bodyPr>
          <a:p>
            <a:pPr>
              <a:lnSpc>
                <a:spcPct val="200000"/>
              </a:lnSpc>
            </a:pPr>
            <a:r>
              <a:rPr lang="en-US" altLang="zh-CN" sz="6600">
                <a:ln w="22225">
                  <a:solidFill>
                    <a:schemeClr val="accent2"/>
                  </a:solidFill>
                  <a:prstDash val="solid"/>
                </a:ln>
                <a:solidFill>
                  <a:schemeClr val="accent2">
                    <a:lumMod val="40000"/>
                    <a:lumOff val="60000"/>
                  </a:schemeClr>
                </a:solidFill>
                <a:effectLst/>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6600">
                <a:ln w="22225">
                  <a:solidFill>
                    <a:schemeClr val="accent2"/>
                  </a:solidFill>
                  <a:prstDash val="solid"/>
                </a:ln>
                <a:solidFill>
                  <a:schemeClr val="accent2">
                    <a:lumMod val="40000"/>
                    <a:lumOff val="60000"/>
                  </a:schemeClr>
                </a:solidFill>
                <a:effectLst/>
                <a:latin typeface="方正粗黑宋简体" panose="02000000000000000000" charset="-122"/>
                <a:ea typeface="方正粗黑宋简体" panose="02000000000000000000" charset="-122"/>
                <a:cs typeface="方正粗黑宋简体" panose="02000000000000000000" charset="-122"/>
                <a:sym typeface="+mn-ea"/>
              </a:rPr>
              <a:t>中考作文技法指导</a:t>
            </a:r>
            <a:endParaRPr lang="zh-CN" altLang="en-US" sz="6600">
              <a:ln w="22225">
                <a:solidFill>
                  <a:schemeClr val="accent2"/>
                </a:solidFill>
                <a:prstDash val="solid"/>
              </a:ln>
              <a:solidFill>
                <a:schemeClr val="accent2">
                  <a:lumMod val="40000"/>
                  <a:lumOff val="60000"/>
                </a:schemeClr>
              </a:solidFill>
              <a:effectLst/>
              <a:latin typeface="方正粗黑宋简体" panose="02000000000000000000" charset="-122"/>
              <a:ea typeface="方正粗黑宋简体" panose="02000000000000000000" charset="-122"/>
              <a:cs typeface="方正粗黑宋简体" panose="02000000000000000000" charset="-122"/>
              <a:sym typeface="+mn-ea"/>
            </a:endParaRPr>
          </a:p>
          <a:p>
            <a:pPr>
              <a:lnSpc>
                <a:spcPct val="200000"/>
              </a:lnSpc>
            </a:pPr>
            <a:r>
              <a:rPr lang="zh-CN" altLang="en-US" sz="4800">
                <a:solidFill>
                  <a:schemeClr val="accent4"/>
                </a:solidFill>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48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粗黑宋简体" panose="02000000000000000000" charset="-122"/>
                <a:ea typeface="方正粗黑宋简体" panose="02000000000000000000" charset="-122"/>
                <a:cs typeface="方正粗黑宋简体" panose="02000000000000000000" charset="-122"/>
              </a:rPr>
              <a:t> </a:t>
            </a:r>
            <a:r>
              <a:rPr lang="zh-CN" altLang="en-US"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粗黑宋简体" panose="02000000000000000000" charset="-122"/>
                <a:ea typeface="方正粗黑宋简体" panose="02000000000000000000" charset="-122"/>
                <a:cs typeface="方正粗黑宋简体" panose="02000000000000000000" charset="-122"/>
              </a:rPr>
              <a:t>考场作文的点题与扣题</a:t>
            </a:r>
            <a:endParaRPr lang="zh-CN" altLang="en-US" sz="7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spd="slow" advTm="5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36"/>
          <p:cNvPicPr>
            <a:picLocks noChangeAspect="1"/>
          </p:cNvPicPr>
          <p:nvPr/>
        </p:nvPicPr>
        <p:blipFill>
          <a:blip r:embed="rId1"/>
          <a:stretch>
            <a:fillRect/>
          </a:stretch>
        </p:blipFill>
        <p:spPr>
          <a:xfrm flipH="1">
            <a:off x="10293985" y="215900"/>
            <a:ext cx="1783080" cy="1652905"/>
          </a:xfrm>
          <a:prstGeom prst="rect">
            <a:avLst/>
          </a:prstGeom>
          <a:noFill/>
          <a:ln w="9525">
            <a:noFill/>
          </a:ln>
        </p:spPr>
      </p:pic>
      <p:pic>
        <p:nvPicPr>
          <p:cNvPr id="4" name="内容占位符 3"/>
          <p:cNvPicPr>
            <a:picLocks noChangeAspect="1"/>
          </p:cNvPicPr>
          <p:nvPr>
            <p:ph idx="1"/>
          </p:nvPr>
        </p:nvPicPr>
        <p:blipFill>
          <a:blip r:embed="rId2"/>
          <a:stretch>
            <a:fillRect/>
          </a:stretch>
        </p:blipFill>
        <p:spPr>
          <a:xfrm>
            <a:off x="0" y="0"/>
            <a:ext cx="12312015" cy="6857365"/>
          </a:xfrm>
          <a:prstGeom prst="rect">
            <a:avLst/>
          </a:prstGeom>
        </p:spPr>
      </p:pic>
      <p:pic>
        <p:nvPicPr>
          <p:cNvPr id="5" name="图片 36"/>
          <p:cNvPicPr>
            <a:picLocks noChangeAspect="1"/>
          </p:cNvPicPr>
          <p:nvPr/>
        </p:nvPicPr>
        <p:blipFill>
          <a:blip r:embed="rId1"/>
          <a:stretch>
            <a:fillRect/>
          </a:stretch>
        </p:blipFill>
        <p:spPr>
          <a:xfrm flipH="1">
            <a:off x="10420985" y="342900"/>
            <a:ext cx="1783080" cy="1652905"/>
          </a:xfrm>
          <a:prstGeom prst="rect">
            <a:avLst/>
          </a:prstGeom>
          <a:noFill/>
          <a:ln w="9525">
            <a:noFill/>
          </a:ln>
        </p:spPr>
      </p:pic>
      <p:sp>
        <p:nvSpPr>
          <p:cNvPr id="3" name="文本框 2"/>
          <p:cNvSpPr txBox="1"/>
          <p:nvPr/>
        </p:nvSpPr>
        <p:spPr>
          <a:xfrm>
            <a:off x="616585" y="497840"/>
            <a:ext cx="9340850" cy="3907790"/>
          </a:xfrm>
          <a:prstGeom prst="rect">
            <a:avLst/>
          </a:prstGeom>
          <a:noFill/>
        </p:spPr>
        <p:txBody>
          <a:bodyPr wrap="square" rtlCol="0">
            <a:spAutoFit/>
          </a:bodyPr>
          <a:p>
            <a:r>
              <a:rPr lang="zh-CN" altLang="en-US" sz="4800" b="1">
                <a:solidFill>
                  <a:srgbClr val="C00000"/>
                </a:solidFill>
                <a:latin typeface="宋体" panose="02010600030101010101" pitchFamily="2" charset="-122"/>
                <a:ea typeface="宋体" panose="02010600030101010101" pitchFamily="2" charset="-122"/>
              </a:rPr>
              <a:t>点题扣题</a:t>
            </a:r>
            <a:r>
              <a:rPr lang="zh-CN" altLang="en-US" sz="4000" b="1">
                <a:solidFill>
                  <a:srgbClr val="C00000"/>
                </a:solidFill>
                <a:latin typeface="宋体" panose="02010600030101010101" pitchFamily="2" charset="-122"/>
                <a:ea typeface="宋体" panose="02010600030101010101" pitchFamily="2" charset="-122"/>
              </a:rPr>
              <a:t>：</a:t>
            </a:r>
            <a:r>
              <a:rPr lang="zh-CN" altLang="en-US" sz="4000" b="1">
                <a:latin typeface="宋体" panose="02010600030101010101" pitchFamily="2" charset="-122"/>
                <a:ea typeface="宋体" panose="02010600030101010101" pitchFamily="2" charset="-122"/>
              </a:rPr>
              <a:t>既要呼应主题又要呼应题目。</a:t>
            </a:r>
            <a:endParaRPr lang="zh-CN" altLang="en-US" sz="4000" b="1">
              <a:latin typeface="宋体" panose="02010600030101010101" pitchFamily="2" charset="-122"/>
              <a:ea typeface="宋体" panose="02010600030101010101" pitchFamily="2" charset="-122"/>
            </a:endParaRPr>
          </a:p>
          <a:p>
            <a:r>
              <a:rPr lang="zh-CN" altLang="en-US" sz="4000" b="1">
                <a:latin typeface="宋体" panose="02010600030101010101" pitchFamily="2" charset="-122"/>
                <a:ea typeface="宋体" panose="02010600030101010101" pitchFamily="2" charset="-122"/>
              </a:rPr>
              <a:t>应试作文中，最好的写法就是开头、主体、结尾等处与题目、主题相联系，最简单的就是在这几处都要写与题目相关的词语或语句，都要紧扣主题，当然不是牵强的狗尾续貂，而是画龙点睛。</a:t>
            </a:r>
            <a:endParaRPr lang="zh-CN" altLang="en-US" sz="4000" b="1">
              <a:latin typeface="宋体" panose="02010600030101010101" pitchFamily="2" charset="-122"/>
              <a:ea typeface="宋体" panose="02010600030101010101" pitchFamily="2" charset="-122"/>
            </a:endParaRPr>
          </a:p>
        </p:txBody>
      </p:sp>
    </p:spTree>
  </p:cSld>
  <p:clrMapOvr>
    <a:masterClrMapping/>
  </p:clrMapOvr>
  <p:transition spd="slow" advTm="5000">
    <p:fade/>
  </p:transition>
  <p:timing>
    <p:tnLst>
      <p:par>
        <p:cTn id="1" dur="indefinite" restart="never" nodeType="tmRoot"/>
      </p:par>
    </p:tnLst>
  </p:timing>
</p:sld>
</file>

<file path=ppt/tags/tag1.xml><?xml version="1.0" encoding="utf-8"?>
<p:tagLst xmlns:p="http://schemas.openxmlformats.org/presentationml/2006/main">
  <p:tag name="REFSHAPE" val="575502444"/>
  <p:tag name="KSO_WM_UNIT_PLACING_PICTURE_USER_VIEWPORT" val="{&quot;height&quot;:6853,&quot;width&quot;:51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7030A0"/>
        </a:solidFill>
      </a:spPr>
      <a:bodyPr rtlCol="0" anchor="ctr"/>
      <a:lstStyle>
        <a:defPPr algn="l">
          <a:defRPr lang="zh-CN" altLang="en-US" b="1"/>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9905</Words>
  <Application>WPS 演示</Application>
  <PresentationFormat>宽屏</PresentationFormat>
  <Paragraphs>349</Paragraphs>
  <Slides>38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Arial</vt:lpstr>
      <vt:lpstr>宋体</vt:lpstr>
      <vt:lpstr>Wingdings</vt:lpstr>
      <vt:lpstr>微软雅黑</vt:lpstr>
      <vt:lpstr>方正粗黑宋简体</vt:lpstr>
      <vt:lpstr>Arial Unicode MS</vt:lpstr>
      <vt:lpstr>Calibri</vt:lpstr>
      <vt:lpstr>楷体</vt:lpstr>
      <vt:lpstr>Times New Roman</vt:lpstr>
      <vt:lpstr>Office 主题</vt:lpstr>
      <vt:lpstr>2019年海南中考材料作文题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山那边海那边</cp:lastModifiedBy>
  <cp:revision>92</cp:revision>
  <dcterms:created xsi:type="dcterms:W3CDTF">2020-05-13T14:48:00Z</dcterms:created>
  <dcterms:modified xsi:type="dcterms:W3CDTF">2020-05-24T14:56:05Z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