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2.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3.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4.xml" ContentType="application/vnd.openxmlformats-officedocument.presentationml.tags+xml"/>
  <Override PartName="/ppt/notesSlides/notesSlide26.xml" ContentType="application/vnd.openxmlformats-officedocument.presentationml.notesSlide+xml"/>
  <Override PartName="/ppt/tags/tag5.xml" ContentType="application/vnd.openxmlformats-officedocument.presentationml.tags+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tags/tag6.xml" ContentType="application/vnd.openxmlformats-officedocument.presentationml.tags+xml"/>
  <Override PartName="/ppt/notesSlides/notesSlide29.xml" ContentType="application/vnd.openxmlformats-officedocument.presentationml.notesSlide+xml"/>
  <Override PartName="/ppt/tags/tag7.xml" ContentType="application/vnd.openxmlformats-officedocument.presentationml.tags+xml"/>
  <Override PartName="/ppt/notesSlides/notesSlide30.xml" ContentType="application/vnd.openxmlformats-officedocument.presentationml.notesSlide+xml"/>
  <Override PartName="/ppt/tags/tag8.xml" ContentType="application/vnd.openxmlformats-officedocument.presentationml.tags+xml"/>
  <Override PartName="/ppt/notesSlides/notesSlide31.xml" ContentType="application/vnd.openxmlformats-officedocument.presentationml.notesSlide+xml"/>
  <Override PartName="/ppt/tags/tag9.xml" ContentType="application/vnd.openxmlformats-officedocument.presentationml.tags+xml"/>
  <Override PartName="/ppt/notesSlides/notesSlide32.xml" ContentType="application/vnd.openxmlformats-officedocument.presentationml.notesSlide+xml"/>
  <Override PartName="/ppt/tags/tag10.xml" ContentType="application/vnd.openxmlformats-officedocument.presentationml.tags+xml"/>
  <Override PartName="/ppt/notesSlides/notesSlide33.xml" ContentType="application/vnd.openxmlformats-officedocument.presentationml.notesSlide+xml"/>
  <Override PartName="/ppt/tags/tag11.xml" ContentType="application/vnd.openxmlformats-officedocument.presentationml.tags+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37"/>
  </p:notesMasterIdLst>
  <p:sldIdLst>
    <p:sldId id="260" r:id="rId3"/>
    <p:sldId id="259" r:id="rId4"/>
    <p:sldId id="256" r:id="rId5"/>
    <p:sldId id="258" r:id="rId6"/>
    <p:sldId id="265" r:id="rId7"/>
    <p:sldId id="267" r:id="rId8"/>
    <p:sldId id="268" r:id="rId9"/>
    <p:sldId id="269" r:id="rId10"/>
    <p:sldId id="283" r:id="rId11"/>
    <p:sldId id="264" r:id="rId12"/>
    <p:sldId id="280" r:id="rId13"/>
    <p:sldId id="281" r:id="rId14"/>
    <p:sldId id="282" r:id="rId15"/>
    <p:sldId id="263" r:id="rId16"/>
    <p:sldId id="287" r:id="rId17"/>
    <p:sldId id="270" r:id="rId18"/>
    <p:sldId id="284" r:id="rId19"/>
    <p:sldId id="285" r:id="rId20"/>
    <p:sldId id="286" r:id="rId21"/>
    <p:sldId id="271" r:id="rId22"/>
    <p:sldId id="288" r:id="rId23"/>
    <p:sldId id="289" r:id="rId24"/>
    <p:sldId id="290" r:id="rId25"/>
    <p:sldId id="291" r:id="rId26"/>
    <p:sldId id="292" r:id="rId27"/>
    <p:sldId id="272" r:id="rId28"/>
    <p:sldId id="273" r:id="rId29"/>
    <p:sldId id="293" r:id="rId30"/>
    <p:sldId id="295" r:id="rId31"/>
    <p:sldId id="274" r:id="rId32"/>
    <p:sldId id="294" r:id="rId33"/>
    <p:sldId id="275" r:id="rId34"/>
    <p:sldId id="296" r:id="rId35"/>
    <p:sldId id="297" r:id="rId36"/>
  </p:sldIdLst>
  <p:sldSz cx="12192000" cy="6858000"/>
  <p:notesSz cx="6858000" cy="9144000"/>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微软用户" initials="微" lastIdx="0"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 uri="{1BD7E111-0CB8-44D6-8891-C1BB2F81B7CC}">
      <p1710:readonlyRecommended xmlns="" xmlns:p1710="http://schemas.microsoft.com/office/powerpoint/2017/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3" d="100"/>
          <a:sy n="63" d="100"/>
        </p:scale>
        <p:origin x="-114" y="-432"/>
      </p:cViewPr>
      <p:guideLst>
        <p:guide orient="horz" pos="2160"/>
        <p:guide pos="3840"/>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commentAuthors" Target="commentAuthor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notesMaster" Target="notesMasters/notesMaster1.xml"/><Relationship Id="rId40"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85B2F70-B666-4069-B7B7-5CC19FC954EA}" type="datetimeFigureOut">
              <a:rPr lang="zh-CN" altLang="en-US" smtClean="0"/>
              <a:t>2021-9-12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4313FAE-BFF9-467C-9FAC-650000627638}" type="slidenum">
              <a:rPr lang="zh-CN" altLang="en-US" smtClean="0"/>
              <a:t>‹#›</a:t>
            </a:fld>
            <a:endParaRPr lang="zh-CN" altLang="en-US"/>
          </a:p>
        </p:txBody>
      </p:sp>
    </p:spTree>
    <p:extLst>
      <p:ext uri="{BB962C8B-B14F-4D97-AF65-F5344CB8AC3E}">
        <p14:creationId xmlns:p14="http://schemas.microsoft.com/office/powerpoint/2010/main" val="25882743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4313FAE-BFF9-467C-9FAC-650000627638}"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4313FAE-BFF9-467C-9FAC-650000627638}"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4313FAE-BFF9-467C-9FAC-650000627638}"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4313FAE-BFF9-467C-9FAC-650000627638}"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4313FAE-BFF9-467C-9FAC-650000627638}"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4313FAE-BFF9-467C-9FAC-650000627638}"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4313FAE-BFF9-467C-9FAC-650000627638}"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4313FAE-BFF9-467C-9FAC-650000627638}"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4313FAE-BFF9-467C-9FAC-650000627638}"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4313FAE-BFF9-467C-9FAC-650000627638}"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4313FAE-BFF9-467C-9FAC-650000627638}"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4313FAE-BFF9-467C-9FAC-650000627638}"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4313FAE-BFF9-467C-9FAC-650000627638}"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4313FAE-BFF9-467C-9FAC-650000627638}"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4313FAE-BFF9-467C-9FAC-650000627638}"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4313FAE-BFF9-467C-9FAC-650000627638}"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4313FAE-BFF9-467C-9FAC-650000627638}" type="slidenum">
              <a:rPr lang="zh-CN" altLang="en-US" smtClean="0"/>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4313FAE-BFF9-467C-9FAC-650000627638}" type="slidenum">
              <a:rPr lang="zh-CN" altLang="en-US" smtClean="0"/>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4313FAE-BFF9-467C-9FAC-650000627638}" type="slidenum">
              <a:rPr lang="zh-CN" altLang="en-US" smtClean="0"/>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4313FAE-BFF9-467C-9FAC-650000627638}" type="slidenum">
              <a:rPr lang="zh-CN" altLang="en-US" smtClean="0"/>
              <a:t>27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4313FAE-BFF9-467C-9FAC-650000627638}" type="slidenum">
              <a:rPr lang="zh-CN" altLang="en-US" smtClean="0"/>
              <a:t>28</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4313FAE-BFF9-467C-9FAC-650000627638}" type="slidenum">
              <a:rPr lang="zh-CN" altLang="en-US" smtClean="0"/>
              <a:t>29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4313FAE-BFF9-467C-9FAC-650000627638}" type="slidenum">
              <a:rPr lang="zh-CN" altLang="en-US" smtClean="0"/>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4313FAE-BFF9-467C-9FAC-650000627638}" type="slidenum">
              <a:rPr lang="zh-CN" altLang="en-US" smtClean="0"/>
              <a:t>30</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4313FAE-BFF9-467C-9FAC-650000627638}" type="slidenum">
              <a:rPr lang="zh-CN" altLang="en-US" smtClean="0"/>
              <a:t>31</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4313FAE-BFF9-467C-9FAC-650000627638}" type="slidenum">
              <a:rPr lang="zh-CN" altLang="en-US" smtClean="0"/>
              <a:t>32</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4313FAE-BFF9-467C-9FAC-650000627638}" type="slidenum">
              <a:rPr lang="zh-CN" altLang="en-US" smtClean="0"/>
              <a:t>33</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4313FAE-BFF9-467C-9FAC-650000627638}" type="slidenum">
              <a:rPr lang="zh-CN" altLang="en-US" smtClean="0"/>
              <a:t>34</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4313FAE-BFF9-467C-9FAC-650000627638}"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4313FAE-BFF9-467C-9FAC-650000627638}"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4313FAE-BFF9-467C-9FAC-650000627638}"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4313FAE-BFF9-467C-9FAC-650000627638}"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4313FAE-BFF9-467C-9FAC-650000627638}"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4313FAE-BFF9-467C-9FAC-650000627638}"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3CC2FDB1-1714-4104-BAC1-3F873C0E6B23}" type="datetimeFigureOut">
              <a:rPr lang="zh-CN" altLang="en-US" smtClean="0"/>
              <a:t>2021-9-12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5DB076B-CC8F-48E5-BD9A-B0904F7DC6CA}"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3CC2FDB1-1714-4104-BAC1-3F873C0E6B23}" type="datetimeFigureOut">
              <a:rPr lang="zh-CN" altLang="en-US" smtClean="0"/>
              <a:t>2021-9-12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5DB076B-CC8F-48E5-BD9A-B0904F7DC6CA}" type="slidenum">
              <a:rPr lang="zh-CN" altLang="en-US" smtClean="0"/>
              <a:t>‹#›</a:t>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3CC2FDB1-1714-4104-BAC1-3F873C0E6B23}" type="datetimeFigureOut">
              <a:rPr lang="zh-CN" altLang="en-US" smtClean="0"/>
              <a:t>2021-9-12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5DB076B-CC8F-48E5-BD9A-B0904F7DC6CA}" type="slidenum">
              <a:rPr lang="zh-CN" altLang="en-US" smtClean="0"/>
              <a:t>‹#›</a:t>
            </a:fld>
            <a:endParaRPr lang="zh-CN"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3CC2FDB1-1714-4104-BAC1-3F873C0E6B23}" type="datetimeFigureOut">
              <a:rPr lang="zh-CN" altLang="en-US" smtClean="0"/>
              <a:t>2021-9-12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5DB076B-CC8F-48E5-BD9A-B0904F7DC6CA}" type="slidenum">
              <a:rPr lang="zh-CN" altLang="en-US" smtClean="0"/>
              <a:t>‹#›</a:t>
            </a:fld>
            <a:endParaRPr lang="zh-CN" alt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3CC2FDB1-1714-4104-BAC1-3F873C0E6B23}" type="datetimeFigureOut">
              <a:rPr lang="zh-CN" altLang="en-US" smtClean="0"/>
              <a:t>2021-9-12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5DB076B-CC8F-48E5-BD9A-B0904F7DC6CA}" type="slidenum">
              <a:rPr lang="zh-CN" altLang="en-US" smtClean="0"/>
              <a:t>‹#›</a:t>
            </a:fld>
            <a:endParaRPr lang="zh-CN" alt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3CC2FDB1-1714-4104-BAC1-3F873C0E6B23}" type="datetimeFigureOut">
              <a:rPr lang="zh-CN" altLang="en-US" smtClean="0"/>
              <a:t>2021-9-12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5DB076B-CC8F-48E5-BD9A-B0904F7DC6CA}" type="slidenum">
              <a:rPr lang="zh-CN" altLang="en-US" smtClean="0"/>
              <a:t>‹#›</a:t>
            </a:fld>
            <a:endParaRPr lang="zh-CN" altLang="en-US"/>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3CC2FDB1-1714-4104-BAC1-3F873C0E6B23}" type="datetimeFigureOut">
              <a:rPr lang="zh-CN" altLang="en-US" smtClean="0"/>
              <a:t>2021-9-12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5DB076B-CC8F-48E5-BD9A-B0904F7DC6CA}" type="slidenum">
              <a:rPr lang="zh-CN" altLang="en-US" smtClean="0"/>
              <a:t>‹#›</a:t>
            </a:fld>
            <a:endParaRPr lang="zh-CN" altLang="en-US"/>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3CC2FDB1-1714-4104-BAC1-3F873C0E6B23}" type="datetimeFigureOut">
              <a:rPr lang="zh-CN" altLang="en-US" smtClean="0"/>
              <a:t>2021-9-12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5DB076B-CC8F-48E5-BD9A-B0904F7DC6CA}" type="slidenum">
              <a:rPr lang="zh-CN" altLang="en-US" smtClean="0"/>
              <a:t>‹#›</a:t>
            </a:fld>
            <a:endParaRPr lang="zh-CN" altLang="en-US"/>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3CC2FDB1-1714-4104-BAC1-3F873C0E6B23}" type="datetimeFigureOut">
              <a:rPr lang="zh-CN" altLang="en-US" smtClean="0"/>
              <a:t>2021-9-12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5DB076B-CC8F-48E5-BD9A-B0904F7DC6CA}" type="slidenum">
              <a:rPr lang="zh-CN" altLang="en-US" smtClean="0"/>
              <a:t>‹#›</a:t>
            </a:fld>
            <a:endParaRPr lang="zh-CN" altLang="en-US"/>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CC2FDB1-1714-4104-BAC1-3F873C0E6B23}" type="datetimeFigureOut">
              <a:rPr lang="zh-CN" altLang="en-US" smtClean="0"/>
              <a:t>2021-9-12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5DB076B-CC8F-48E5-BD9A-B0904F7DC6CA}" type="slidenum">
              <a:rPr lang="zh-CN" altLang="en-US" smtClean="0"/>
              <a:t>‹#›</a:t>
            </a:fld>
            <a:endParaRPr lang="zh-CN" altLang="en-US"/>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3CC2FDB1-1714-4104-BAC1-3F873C0E6B23}" type="datetimeFigureOut">
              <a:rPr lang="zh-CN" altLang="en-US" smtClean="0"/>
              <a:t>2021-9-12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5DB076B-CC8F-48E5-BD9A-B0904F7DC6CA}" type="slidenum">
              <a:rPr lang="zh-CN" altLang="en-US" smtClean="0"/>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3CC2FDB1-1714-4104-BAC1-3F873C0E6B23}" type="datetimeFigureOut">
              <a:rPr lang="zh-CN" altLang="en-US" smtClean="0"/>
              <a:t>2021-9-12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5DB076B-CC8F-48E5-BD9A-B0904F7DC6CA}" type="slidenum">
              <a:rPr lang="zh-CN" altLang="en-US" smtClean="0"/>
              <a:t>‹#›</a:t>
            </a:fld>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3CC2FDB1-1714-4104-BAC1-3F873C0E6B23}" type="datetimeFigureOut">
              <a:rPr lang="zh-CN" altLang="en-US" smtClean="0"/>
              <a:t>2021-9-12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5DB076B-CC8F-48E5-BD9A-B0904F7DC6CA}" type="slidenum">
              <a:rPr lang="zh-CN" altLang="en-US" smtClean="0"/>
              <a:t>‹#›</a:t>
            </a:fld>
            <a:endParaRPr lang="zh-CN" altLang="en-US"/>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3CC2FDB1-1714-4104-BAC1-3F873C0E6B23}" type="datetimeFigureOut">
              <a:rPr lang="zh-CN" altLang="en-US" smtClean="0"/>
              <a:t>2021-9-12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5DB076B-CC8F-48E5-BD9A-B0904F7DC6CA}" type="slidenum">
              <a:rPr lang="zh-CN" altLang="en-US" smtClean="0"/>
              <a:t>‹#›</a:t>
            </a:fld>
            <a:endParaRPr lang="zh-CN" altLang="en-US"/>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3CC2FDB1-1714-4104-BAC1-3F873C0E6B23}" type="datetimeFigureOut">
              <a:rPr lang="zh-CN" altLang="en-US" smtClean="0"/>
              <a:t>2021-9-12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5DB076B-CC8F-48E5-BD9A-B0904F7DC6CA}"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3CC2FDB1-1714-4104-BAC1-3F873C0E6B23}" type="datetimeFigureOut">
              <a:rPr lang="zh-CN" altLang="en-US" smtClean="0"/>
              <a:t>2021-9-12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5DB076B-CC8F-48E5-BD9A-B0904F7DC6CA}"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3CC2FDB1-1714-4104-BAC1-3F873C0E6B23}" type="datetimeFigureOut">
              <a:rPr lang="zh-CN" altLang="en-US" smtClean="0"/>
              <a:t>2021-9-12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5DB076B-CC8F-48E5-BD9A-B0904F7DC6CA}"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3CC2FDB1-1714-4104-BAC1-3F873C0E6B23}" type="datetimeFigureOut">
              <a:rPr lang="zh-CN" altLang="en-US" smtClean="0"/>
              <a:t>2021-9-12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5DB076B-CC8F-48E5-BD9A-B0904F7DC6CA}"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3CC2FDB1-1714-4104-BAC1-3F873C0E6B23}" type="datetimeFigureOut">
              <a:rPr lang="zh-CN" altLang="en-US" smtClean="0"/>
              <a:t>2021-9-12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5DB076B-CC8F-48E5-BD9A-B0904F7DC6CA}"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CC2FDB1-1714-4104-BAC1-3F873C0E6B23}" type="datetimeFigureOut">
              <a:rPr lang="zh-CN" altLang="en-US" smtClean="0"/>
              <a:t>2021-9-12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5DB076B-CC8F-48E5-BD9A-B0904F7DC6CA}"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3CC2FDB1-1714-4104-BAC1-3F873C0E6B23}" type="datetimeFigureOut">
              <a:rPr lang="zh-CN" altLang="en-US" smtClean="0"/>
              <a:t>2021-9-12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5DB076B-CC8F-48E5-BD9A-B0904F7DC6CA}"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3CC2FDB1-1714-4104-BAC1-3F873C0E6B23}" type="datetimeFigureOut">
              <a:rPr lang="zh-CN" altLang="en-US" smtClean="0"/>
              <a:t>2021-9-12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5DB076B-CC8F-48E5-BD9A-B0904F7DC6CA}"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CC2FDB1-1714-4104-BAC1-3F873C0E6B23}" type="datetimeFigureOut">
              <a:rPr lang="zh-CN" altLang="en-US" smtClean="0"/>
              <a:t>2021-9-12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5DB076B-CC8F-48E5-BD9A-B0904F7DC6CA}"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CC2FDB1-1714-4104-BAC1-3F873C0E6B23}" type="datetimeFigureOut">
              <a:rPr lang="zh-CN" altLang="en-US" smtClean="0"/>
              <a:t>2021-9-12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5DB076B-CC8F-48E5-BD9A-B0904F7DC6CA}"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2.xml"/><Relationship Id="rId1" Type="http://schemas.openxmlformats.org/officeDocument/2006/relationships/tags" Target="../tags/tag4.xml"/><Relationship Id="rId4" Type="http://schemas.openxmlformats.org/officeDocument/2006/relationships/image" Target="../media/image7.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2.xml"/><Relationship Id="rId1" Type="http://schemas.openxmlformats.org/officeDocument/2006/relationships/tags" Target="../tags/tag5.xml"/><Relationship Id="rId4" Type="http://schemas.openxmlformats.org/officeDocument/2006/relationships/image" Target="../media/image7.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xml"/><Relationship Id="rId1" Type="http://schemas.openxmlformats.org/officeDocument/2006/relationships/tags" Target="../tags/tag6.xml"/><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2.xml"/><Relationship Id="rId1" Type="http://schemas.openxmlformats.org/officeDocument/2006/relationships/tags" Target="../tags/tag7.xml"/><Relationship Id="rId4" Type="http://schemas.openxmlformats.org/officeDocument/2006/relationships/image" Target="../media/image7.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xml"/><Relationship Id="rId1" Type="http://schemas.openxmlformats.org/officeDocument/2006/relationships/tags" Target="../tags/tag8.xml"/><Relationship Id="rId4" Type="http://schemas.openxmlformats.org/officeDocument/2006/relationships/image" Target="../media/image7.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2.xml"/><Relationship Id="rId1" Type="http://schemas.openxmlformats.org/officeDocument/2006/relationships/tags" Target="../tags/tag9.xml"/><Relationship Id="rId4" Type="http://schemas.openxmlformats.org/officeDocument/2006/relationships/image" Target="../media/image7.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xml"/><Relationship Id="rId1" Type="http://schemas.openxmlformats.org/officeDocument/2006/relationships/tags" Target="../tags/tag10.xml"/><Relationship Id="rId4" Type="http://schemas.openxmlformats.org/officeDocument/2006/relationships/image" Target="../media/image7.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xml"/><Relationship Id="rId1" Type="http://schemas.openxmlformats.org/officeDocument/2006/relationships/tags" Target="../tags/tag11.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image" Target="../media/image5.png"/><Relationship Id="rId2" Type="http://schemas.openxmlformats.org/officeDocument/2006/relationships/slideLayout" Target="../slideLayouts/slideLayout12.xml"/><Relationship Id="rId1" Type="http://schemas.openxmlformats.org/officeDocument/2006/relationships/tags" Target="../tags/tag3.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1"/>
          <p:cNvSpPr>
            <a:spLocks noGrp="1"/>
          </p:cNvSpPr>
          <p:nvPr/>
        </p:nvSpPr>
        <p:spPr>
          <a:xfrm>
            <a:off x="1234440" y="1676399"/>
            <a:ext cx="9540240" cy="1745615"/>
          </a:xfrm>
          <a:prstGeom prst="rect">
            <a:avLst/>
          </a:prstGeom>
        </p:spPr>
        <p:txBody>
          <a:bodyPr vert="horz" lIns="91440" tIns="45720" rIns="91440" bIns="45720" rtlCol="0" anchor="b">
            <a:noAutofit/>
            <a:scene3d>
              <a:camera prst="orthographicFront"/>
              <a:lightRig rig="threePt" dir="t"/>
            </a:scene3d>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zh-CN" altLang="zh-CN" sz="8000" b="1" dirty="0">
              <a:solidFill>
                <a:schemeClr val="tx1"/>
              </a:solidFill>
              <a:effectLst>
                <a:outerShdw blurRad="38100" dist="19050" dir="2700000" algn="tl" rotWithShape="0">
                  <a:schemeClr val="dk1">
                    <a:alpha val="40000"/>
                  </a:schemeClr>
                </a:outerShdw>
              </a:effectLst>
            </a:endParaRPr>
          </a:p>
          <a:p>
            <a:r>
              <a:rPr lang="zh-CN" altLang="zh-CN" sz="7000" b="1" dirty="0" smtClean="0">
                <a:solidFill>
                  <a:srgbClr val="FF0000"/>
                </a:solidFill>
                <a:effectLst>
                  <a:outerShdw blurRad="38100" dist="19050" dir="2700000" algn="tl" rotWithShape="0">
                    <a:schemeClr val="dk1">
                      <a:alpha val="40000"/>
                    </a:schemeClr>
                  </a:outerShdw>
                </a:effectLst>
                <a:sym typeface="+mn-ea"/>
              </a:rPr>
              <a:t>第二</a:t>
            </a:r>
            <a:r>
              <a:rPr lang="zh-CN" altLang="zh-CN" sz="7000" b="1" dirty="0">
                <a:solidFill>
                  <a:srgbClr val="FF0000"/>
                </a:solidFill>
                <a:effectLst>
                  <a:outerShdw blurRad="38100" dist="19050" dir="2700000" algn="tl" rotWithShape="0">
                    <a:schemeClr val="dk1">
                      <a:alpha val="40000"/>
                    </a:schemeClr>
                  </a:outerShdw>
                </a:effectLst>
                <a:sym typeface="+mn-ea"/>
              </a:rPr>
              <a:t>单元</a:t>
            </a:r>
            <a:r>
              <a:rPr lang="zh-CN" altLang="zh-CN" sz="7000" b="1" dirty="0" smtClean="0">
                <a:solidFill>
                  <a:srgbClr val="FF0000"/>
                </a:solidFill>
                <a:effectLst>
                  <a:outerShdw blurRad="38100" dist="19050" dir="2700000" algn="tl" rotWithShape="0">
                    <a:schemeClr val="dk1">
                      <a:alpha val="40000"/>
                    </a:schemeClr>
                  </a:outerShdw>
                </a:effectLst>
                <a:sym typeface="+mn-ea"/>
              </a:rPr>
              <a:t>复习</a:t>
            </a:r>
            <a:r>
              <a:rPr lang="zh-CN" altLang="en-US" sz="7000" b="1" dirty="0" smtClean="0">
                <a:solidFill>
                  <a:srgbClr val="FF0000"/>
                </a:solidFill>
                <a:effectLst>
                  <a:outerShdw blurRad="38100" dist="19050" dir="2700000" algn="tl" rotWithShape="0">
                    <a:schemeClr val="dk1">
                      <a:alpha val="40000"/>
                    </a:schemeClr>
                  </a:outerShdw>
                </a:effectLst>
                <a:sym typeface="+mn-ea"/>
              </a:rPr>
              <a:t>课</a:t>
            </a:r>
            <a:r>
              <a:rPr lang="zh-CN" altLang="zh-CN" sz="7000" b="1" dirty="0" smtClean="0">
                <a:solidFill>
                  <a:srgbClr val="FF0000"/>
                </a:solidFill>
                <a:effectLst>
                  <a:outerShdw blurRad="38100" dist="19050" dir="2700000" algn="tl" rotWithShape="0">
                    <a:schemeClr val="dk1">
                      <a:alpha val="40000"/>
                    </a:schemeClr>
                  </a:outerShdw>
                </a:effectLst>
                <a:sym typeface="+mn-ea"/>
              </a:rPr>
              <a:t>（</a:t>
            </a:r>
            <a:r>
              <a:rPr lang="zh-CN" altLang="en-US" sz="7000" b="1" dirty="0" smtClean="0">
                <a:solidFill>
                  <a:srgbClr val="FF0000"/>
                </a:solidFill>
                <a:effectLst>
                  <a:outerShdw blurRad="38100" dist="19050" dir="2700000" algn="tl" rotWithShape="0">
                    <a:schemeClr val="dk1">
                      <a:alpha val="40000"/>
                    </a:schemeClr>
                  </a:outerShdw>
                </a:effectLst>
                <a:sym typeface="+mn-ea"/>
              </a:rPr>
              <a:t>上</a:t>
            </a:r>
            <a:r>
              <a:rPr lang="zh-CN" altLang="zh-CN" sz="7000" b="1" dirty="0" smtClean="0">
                <a:solidFill>
                  <a:srgbClr val="FF0000"/>
                </a:solidFill>
                <a:effectLst>
                  <a:outerShdw blurRad="38100" dist="19050" dir="2700000" algn="tl" rotWithShape="0">
                    <a:schemeClr val="dk1">
                      <a:alpha val="40000"/>
                    </a:schemeClr>
                  </a:outerShdw>
                </a:effectLst>
                <a:sym typeface="+mn-ea"/>
              </a:rPr>
              <a:t>）</a:t>
            </a:r>
            <a:endParaRPr lang="zh-CN" altLang="zh-CN" sz="7000" b="1" dirty="0">
              <a:solidFill>
                <a:srgbClr val="FF0000"/>
              </a:solidFill>
              <a:effectLst>
                <a:outerShdw blurRad="38100" dist="19050" dir="2700000" algn="tl" rotWithShape="0">
                  <a:schemeClr val="dk1">
                    <a:alpha val="40000"/>
                  </a:schemeClr>
                </a:outerShdw>
              </a:effectLst>
              <a:sym typeface="+mn-ea"/>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381635" y="761365"/>
            <a:ext cx="2631440" cy="460375"/>
          </a:xfrm>
          <a:prstGeom prst="rect">
            <a:avLst/>
          </a:prstGeom>
          <a:noFill/>
        </p:spPr>
        <p:txBody>
          <a:bodyPr wrap="none" rtlCol="0" anchor="t">
            <a:spAutoFit/>
          </a:bodyPr>
          <a:lstStyle/>
          <a:p>
            <a:r>
              <a:rPr lang="zh-CN" altLang="en-US" sz="2400" b="1">
                <a:solidFill>
                  <a:srgbClr val="FF0000"/>
                </a:solidFill>
                <a:effectLst>
                  <a:outerShdw blurRad="38100" dist="38100" dir="2700000" algn="tl">
                    <a:srgbClr val="000000">
                      <a:alpha val="43137"/>
                    </a:srgbClr>
                  </a:outerShdw>
                </a:effectLst>
                <a:sym typeface="+mn-ea"/>
              </a:rPr>
              <a:t>二、理解经典语段</a:t>
            </a:r>
          </a:p>
        </p:txBody>
      </p:sp>
      <p:sp>
        <p:nvSpPr>
          <p:cNvPr id="3" name="文本框 2"/>
          <p:cNvSpPr txBox="1"/>
          <p:nvPr/>
        </p:nvSpPr>
        <p:spPr>
          <a:xfrm>
            <a:off x="4032885" y="65405"/>
            <a:ext cx="3027680" cy="52197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none" rtlCol="0" anchor="t">
            <a:spAutoFit/>
            <a:scene3d>
              <a:camera prst="orthographicFront"/>
              <a:lightRig rig="threePt" dir="t"/>
            </a:scene3d>
          </a:bodyPr>
          <a:lstStyle/>
          <a:p>
            <a:r>
              <a:rPr lang="zh-CN" altLang="en-US" sz="2800">
                <a:ln w="22225">
                  <a:solidFill>
                    <a:schemeClr val="accent2"/>
                  </a:solidFill>
                  <a:prstDash val="solid"/>
                </a:ln>
                <a:solidFill>
                  <a:schemeClr val="accent2">
                    <a:lumMod val="40000"/>
                    <a:lumOff val="60000"/>
                  </a:schemeClr>
                </a:solidFill>
                <a:effectLst/>
                <a:latin typeface="思源黑体 CN Bold" panose="020B0800000000000000" pitchFamily="34" charset="-122"/>
                <a:ea typeface="思源黑体 CN Bold" panose="020B0800000000000000" pitchFamily="34" charset="-122"/>
                <a:sym typeface="+mn-ea"/>
              </a:rPr>
              <a:t>6.1 记念刘和珍君</a:t>
            </a:r>
          </a:p>
        </p:txBody>
      </p:sp>
      <p:sp>
        <p:nvSpPr>
          <p:cNvPr id="4" name="文本框 3"/>
          <p:cNvSpPr txBox="1"/>
          <p:nvPr/>
        </p:nvSpPr>
        <p:spPr>
          <a:xfrm>
            <a:off x="234315" y="1340485"/>
            <a:ext cx="11620500" cy="4615815"/>
          </a:xfrm>
          <a:prstGeom prst="rect">
            <a:avLst/>
          </a:prstGeom>
          <a:noFill/>
        </p:spPr>
        <p:txBody>
          <a:bodyPr wrap="square" rtlCol="0" anchor="t">
            <a:spAutoFit/>
          </a:bodyPr>
          <a:lstStyle/>
          <a:p>
            <a:pPr fontAlgn="auto">
              <a:lnSpc>
                <a:spcPct val="150000"/>
              </a:lnSpc>
            </a:pPr>
            <a:r>
              <a:rPr lang="zh-CN" altLang="en-US" sz="2800" b="1">
                <a:solidFill>
                  <a:srgbClr val="FF0000"/>
                </a:solidFill>
              </a:rPr>
              <a:t>2.如何理解“真的猛士，敢于直面惨淡的人生，敢于正视淋漓的鲜血。这是怎样的哀痛者和幸福者”这段文字？</a:t>
            </a:r>
          </a:p>
          <a:p>
            <a:pPr fontAlgn="auto">
              <a:lnSpc>
                <a:spcPct val="150000"/>
              </a:lnSpc>
            </a:pPr>
            <a:r>
              <a:rPr lang="en-US" altLang="zh-CN" sz="2400" b="1">
                <a:solidFill>
                  <a:schemeClr val="tx1"/>
                </a:solidFill>
              </a:rPr>
              <a:t>	</a:t>
            </a:r>
            <a:r>
              <a:rPr lang="zh-CN" altLang="en-US" sz="2800" b="1">
                <a:solidFill>
                  <a:srgbClr val="0070C0"/>
                </a:solidFill>
                <a:effectLst>
                  <a:outerShdw blurRad="38100" dist="25400" dir="5400000" algn="ctr" rotWithShape="0">
                    <a:srgbClr val="6E747A">
                      <a:alpha val="43000"/>
                    </a:srgbClr>
                  </a:outerShdw>
                </a:effectLst>
              </a:rPr>
              <a:t>“真的猛士”，指真正勇猛的革命战士；“惨淡的人生”和“淋漓的鲜血”指反动政府制造凶杀的这种黑暗现实。因此，第一句话可理解为：真正的革命者是敢于正视这种黑暗的现实的。这两句话的含义可理解为：真正的革命战士，面对国家和民族的惨淡前途和人民的悲惨命运感到哀痛，他们又为改变黑暗现实，以勇往直前、奋斗献身为最大的幸福。</a:t>
            </a: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381635" y="761365"/>
            <a:ext cx="2631440" cy="460375"/>
          </a:xfrm>
          <a:prstGeom prst="rect">
            <a:avLst/>
          </a:prstGeom>
          <a:noFill/>
        </p:spPr>
        <p:txBody>
          <a:bodyPr wrap="none" rtlCol="0" anchor="t">
            <a:spAutoFit/>
          </a:bodyPr>
          <a:lstStyle/>
          <a:p>
            <a:r>
              <a:rPr lang="zh-CN" altLang="en-US" sz="2400" b="1">
                <a:solidFill>
                  <a:srgbClr val="FF0000"/>
                </a:solidFill>
                <a:effectLst>
                  <a:outerShdw blurRad="38100" dist="38100" dir="2700000" algn="tl">
                    <a:srgbClr val="000000">
                      <a:alpha val="43137"/>
                    </a:srgbClr>
                  </a:outerShdw>
                </a:effectLst>
                <a:sym typeface="+mn-ea"/>
              </a:rPr>
              <a:t>二、理解经典语段</a:t>
            </a:r>
          </a:p>
        </p:txBody>
      </p:sp>
      <p:sp>
        <p:nvSpPr>
          <p:cNvPr id="3" name="文本框 2"/>
          <p:cNvSpPr txBox="1"/>
          <p:nvPr/>
        </p:nvSpPr>
        <p:spPr>
          <a:xfrm>
            <a:off x="4032885" y="65405"/>
            <a:ext cx="3027680" cy="52197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none" rtlCol="0" anchor="t">
            <a:spAutoFit/>
            <a:scene3d>
              <a:camera prst="orthographicFront"/>
              <a:lightRig rig="threePt" dir="t"/>
            </a:scene3d>
          </a:bodyPr>
          <a:lstStyle/>
          <a:p>
            <a:r>
              <a:rPr lang="zh-CN" altLang="en-US" sz="2800">
                <a:ln w="22225">
                  <a:solidFill>
                    <a:schemeClr val="accent2"/>
                  </a:solidFill>
                  <a:prstDash val="solid"/>
                </a:ln>
                <a:solidFill>
                  <a:schemeClr val="accent2">
                    <a:lumMod val="40000"/>
                    <a:lumOff val="60000"/>
                  </a:schemeClr>
                </a:solidFill>
                <a:effectLst/>
                <a:latin typeface="思源黑体 CN Bold" panose="020B0800000000000000" pitchFamily="34" charset="-122"/>
                <a:ea typeface="思源黑体 CN Bold" panose="020B0800000000000000" pitchFamily="34" charset="-122"/>
                <a:sym typeface="+mn-ea"/>
              </a:rPr>
              <a:t>6.1 记念刘和珍君</a:t>
            </a:r>
          </a:p>
        </p:txBody>
      </p:sp>
      <p:sp>
        <p:nvSpPr>
          <p:cNvPr id="4" name="文本框 3"/>
          <p:cNvSpPr txBox="1"/>
          <p:nvPr/>
        </p:nvSpPr>
        <p:spPr>
          <a:xfrm>
            <a:off x="381635" y="1499870"/>
            <a:ext cx="11032490" cy="4615815"/>
          </a:xfrm>
          <a:prstGeom prst="rect">
            <a:avLst/>
          </a:prstGeom>
          <a:noFill/>
        </p:spPr>
        <p:txBody>
          <a:bodyPr wrap="square" rtlCol="0" anchor="t">
            <a:spAutoFit/>
          </a:bodyPr>
          <a:lstStyle/>
          <a:p>
            <a:pPr fontAlgn="auto">
              <a:lnSpc>
                <a:spcPct val="150000"/>
              </a:lnSpc>
            </a:pPr>
            <a:r>
              <a:rPr lang="zh-CN" altLang="en-US" sz="2800" b="1">
                <a:solidFill>
                  <a:srgbClr val="FF0000"/>
                </a:solidFill>
              </a:rPr>
              <a:t>3.第三段中，“可是我实在无话可说……那里还能有什么言语？”这里，为什么无话可说呢？</a:t>
            </a:r>
          </a:p>
          <a:p>
            <a:pPr fontAlgn="auto">
              <a:lnSpc>
                <a:spcPct val="150000"/>
              </a:lnSpc>
            </a:pPr>
            <a:r>
              <a:rPr lang="en-US" sz="2800" b="1">
                <a:solidFill>
                  <a:srgbClr val="FF0000"/>
                </a:solidFill>
              </a:rPr>
              <a:t>	</a:t>
            </a:r>
            <a:r>
              <a:rPr lang="zh-CN" altLang="en-US" sz="2800" b="1">
                <a:solidFill>
                  <a:srgbClr val="0070C0"/>
                </a:solidFill>
                <a:effectLst>
                  <a:outerShdw blurRad="38100" dist="38100" dir="2700000" algn="tl">
                    <a:srgbClr val="000000">
                      <a:alpha val="43137"/>
                    </a:srgbClr>
                  </a:outerShdw>
                </a:effectLst>
              </a:rPr>
              <a:t>“无话可说”是因为“所住的并非人间，这“并非人间”说明黑暗的社会现实压得人们喘不过气来。四十多个青年的血洋溢在我的周围，使我艰于呼吸视听。”连呼吸都有困难，又怎能说出话？这里，暗含了鲁迅对段执政府的愤怒与控诉，只能在“痛定之后”，以写文章来代替哭泣。。</a:t>
            </a: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278130" y="587375"/>
            <a:ext cx="2631440" cy="460375"/>
          </a:xfrm>
          <a:prstGeom prst="rect">
            <a:avLst/>
          </a:prstGeom>
          <a:noFill/>
        </p:spPr>
        <p:txBody>
          <a:bodyPr wrap="none" rtlCol="0" anchor="t">
            <a:spAutoFit/>
          </a:bodyPr>
          <a:lstStyle/>
          <a:p>
            <a:r>
              <a:rPr lang="zh-CN" altLang="en-US" sz="2400" b="1">
                <a:solidFill>
                  <a:srgbClr val="FF0000"/>
                </a:solidFill>
                <a:effectLst>
                  <a:outerShdw blurRad="38100" dist="38100" dir="2700000" algn="tl">
                    <a:srgbClr val="000000">
                      <a:alpha val="43137"/>
                    </a:srgbClr>
                  </a:outerShdw>
                </a:effectLst>
                <a:sym typeface="+mn-ea"/>
              </a:rPr>
              <a:t>二、理解经典语段</a:t>
            </a:r>
          </a:p>
        </p:txBody>
      </p:sp>
      <p:sp>
        <p:nvSpPr>
          <p:cNvPr id="3" name="文本框 2"/>
          <p:cNvSpPr txBox="1"/>
          <p:nvPr/>
        </p:nvSpPr>
        <p:spPr>
          <a:xfrm>
            <a:off x="4032885" y="65405"/>
            <a:ext cx="3027680" cy="52197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none" rtlCol="0" anchor="t">
            <a:spAutoFit/>
            <a:scene3d>
              <a:camera prst="orthographicFront"/>
              <a:lightRig rig="threePt" dir="t"/>
            </a:scene3d>
          </a:bodyPr>
          <a:lstStyle/>
          <a:p>
            <a:r>
              <a:rPr lang="zh-CN" altLang="en-US" sz="2800">
                <a:ln w="22225">
                  <a:solidFill>
                    <a:schemeClr val="accent2"/>
                  </a:solidFill>
                  <a:prstDash val="solid"/>
                </a:ln>
                <a:solidFill>
                  <a:schemeClr val="accent2">
                    <a:lumMod val="40000"/>
                    <a:lumOff val="60000"/>
                  </a:schemeClr>
                </a:solidFill>
                <a:effectLst/>
                <a:latin typeface="思源黑体 CN Bold" panose="020B0800000000000000" pitchFamily="34" charset="-122"/>
                <a:ea typeface="思源黑体 CN Bold" panose="020B0800000000000000" pitchFamily="34" charset="-122"/>
                <a:sym typeface="+mn-ea"/>
              </a:rPr>
              <a:t>6.1 记念刘和珍君</a:t>
            </a:r>
          </a:p>
        </p:txBody>
      </p:sp>
      <p:sp>
        <p:nvSpPr>
          <p:cNvPr id="4" name="文本框 3"/>
          <p:cNvSpPr txBox="1"/>
          <p:nvPr/>
        </p:nvSpPr>
        <p:spPr>
          <a:xfrm>
            <a:off x="278130" y="956310"/>
            <a:ext cx="11635740" cy="5631180"/>
          </a:xfrm>
          <a:prstGeom prst="rect">
            <a:avLst/>
          </a:prstGeom>
          <a:noFill/>
        </p:spPr>
        <p:txBody>
          <a:bodyPr wrap="square" rtlCol="0" anchor="t">
            <a:spAutoFit/>
          </a:bodyPr>
          <a:lstStyle/>
          <a:p>
            <a:pPr fontAlgn="auto">
              <a:lnSpc>
                <a:spcPct val="150000"/>
              </a:lnSpc>
            </a:pPr>
            <a:r>
              <a:rPr lang="zh-CN" altLang="en-US" sz="2400" b="1">
                <a:solidFill>
                  <a:schemeClr val="tx1"/>
                </a:solidFill>
                <a:effectLst>
                  <a:outerShdw blurRad="38100" dist="38100" dir="2700000" algn="tl">
                    <a:srgbClr val="000000">
                      <a:alpha val="43137"/>
                    </a:srgbClr>
                  </a:outerShdw>
                </a:effectLst>
              </a:rPr>
              <a:t>4.“我平素想，……我才见她虑及母校前途，黯然至于泣下”。这三句话中，指出了刘和珍“不为势利所屈”，并猜想她“总该是有些桀骜锋利的”，但是，鲁迅用“总该”一词，强调出乎意料。“她却常常微笑、始终微笑着，态度很温和”。这里两次写到“微笑”与“态度温和”，这样，到底有怎样的表达效果？</a:t>
            </a:r>
          </a:p>
          <a:p>
            <a:pPr fontAlgn="auto">
              <a:lnSpc>
                <a:spcPct val="150000"/>
              </a:lnSpc>
            </a:pPr>
            <a:r>
              <a:rPr lang="en-US" altLang="zh-CN" sz="2400" b="1">
                <a:solidFill>
                  <a:srgbClr val="FF0000"/>
                </a:solidFill>
                <a:effectLst>
                  <a:outerShdw blurRad="38100" dist="38100" dir="2700000" algn="tl">
                    <a:srgbClr val="000000">
                      <a:alpha val="43137"/>
                    </a:srgbClr>
                  </a:outerShdw>
                </a:effectLst>
              </a:rPr>
              <a:t>	</a:t>
            </a:r>
            <a:r>
              <a:rPr lang="zh-CN" altLang="en-US" sz="2400" b="1">
                <a:solidFill>
                  <a:srgbClr val="FF0000"/>
                </a:solidFill>
                <a:effectLst>
                  <a:outerShdw blurRad="38100" dist="38100" dir="2700000" algn="tl">
                    <a:srgbClr val="000000">
                      <a:alpha val="43137"/>
                    </a:srgbClr>
                  </a:outerShdw>
                </a:effectLst>
              </a:rPr>
              <a:t>①深入刻画刘和珍的性格和形象，与反动派的阴险毒辣形成强烈的对比，造成强烈反差，突出艺术表现力和感染力，使人物形象更加鲜明。</a:t>
            </a:r>
          </a:p>
          <a:p>
            <a:pPr fontAlgn="auto">
              <a:lnSpc>
                <a:spcPct val="150000"/>
              </a:lnSpc>
            </a:pPr>
            <a:r>
              <a:rPr lang="en-US" altLang="zh-CN" sz="2400" b="1">
                <a:solidFill>
                  <a:srgbClr val="FF0000"/>
                </a:solidFill>
                <a:effectLst>
                  <a:outerShdw blurRad="38100" dist="38100" dir="2700000" algn="tl">
                    <a:srgbClr val="000000">
                      <a:alpha val="43137"/>
                    </a:srgbClr>
                  </a:outerShdw>
                </a:effectLst>
              </a:rPr>
              <a:t>	</a:t>
            </a:r>
            <a:r>
              <a:rPr lang="zh-CN" altLang="en-US" sz="2400" b="1">
                <a:solidFill>
                  <a:srgbClr val="FF0000"/>
                </a:solidFill>
                <a:effectLst>
                  <a:outerShdw blurRad="38100" dist="38100" dir="2700000" algn="tl">
                    <a:srgbClr val="000000">
                      <a:alpha val="43137"/>
                    </a:srgbClr>
                  </a:outerShdw>
                </a:effectLst>
              </a:rPr>
              <a:t>②再次指出刘和珍人物形象：她是一个不为势利所屈，勇于反抗和斗争。“微笑”和“态度温和”则透出了她的善良与纯真，她的“虑及”说明她具有高度的责任心和使命感。这里阐明出刘和珍的形象之后与反动派的险毒构成艺术上的反差，是对反动派的强烈批判。</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424180" y="503555"/>
            <a:ext cx="3042920" cy="521970"/>
          </a:xfrm>
          <a:prstGeom prst="rect">
            <a:avLst/>
          </a:prstGeom>
          <a:noFill/>
        </p:spPr>
        <p:txBody>
          <a:bodyPr wrap="none" rtlCol="0" anchor="t">
            <a:spAutoFit/>
          </a:bodyPr>
          <a:lstStyle/>
          <a:p>
            <a:r>
              <a:rPr lang="zh-CN" altLang="en-US" sz="2800" b="1">
                <a:solidFill>
                  <a:srgbClr val="FF0000"/>
                </a:solidFill>
                <a:effectLst>
                  <a:outerShdw blurRad="38100" dist="38100" dir="2700000" algn="tl">
                    <a:srgbClr val="000000">
                      <a:alpha val="43137"/>
                    </a:srgbClr>
                  </a:outerShdw>
                </a:effectLst>
                <a:sym typeface="+mn-ea"/>
              </a:rPr>
              <a:t>二、理解经典语段</a:t>
            </a:r>
          </a:p>
        </p:txBody>
      </p:sp>
      <p:sp>
        <p:nvSpPr>
          <p:cNvPr id="3" name="文本框 2"/>
          <p:cNvSpPr txBox="1"/>
          <p:nvPr/>
        </p:nvSpPr>
        <p:spPr>
          <a:xfrm>
            <a:off x="4032885" y="65405"/>
            <a:ext cx="3027680" cy="52197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none" rtlCol="0" anchor="t">
            <a:spAutoFit/>
            <a:scene3d>
              <a:camera prst="orthographicFront"/>
              <a:lightRig rig="threePt" dir="t"/>
            </a:scene3d>
          </a:bodyPr>
          <a:lstStyle/>
          <a:p>
            <a:r>
              <a:rPr lang="zh-CN" altLang="en-US" sz="2800">
                <a:ln w="22225">
                  <a:solidFill>
                    <a:schemeClr val="accent2"/>
                  </a:solidFill>
                  <a:prstDash val="solid"/>
                </a:ln>
                <a:solidFill>
                  <a:schemeClr val="accent2">
                    <a:lumMod val="40000"/>
                    <a:lumOff val="60000"/>
                  </a:schemeClr>
                </a:solidFill>
                <a:effectLst/>
                <a:latin typeface="思源黑体 CN Bold" panose="020B0800000000000000" pitchFamily="34" charset="-122"/>
                <a:ea typeface="思源黑体 CN Bold" panose="020B0800000000000000" pitchFamily="34" charset="-122"/>
                <a:sym typeface="+mn-ea"/>
              </a:rPr>
              <a:t>6.1 记念刘和珍君</a:t>
            </a:r>
          </a:p>
        </p:txBody>
      </p:sp>
      <p:sp>
        <p:nvSpPr>
          <p:cNvPr id="4" name="文本框 3"/>
          <p:cNvSpPr txBox="1"/>
          <p:nvPr/>
        </p:nvSpPr>
        <p:spPr>
          <a:xfrm>
            <a:off x="217805" y="852170"/>
            <a:ext cx="11635740" cy="5908040"/>
          </a:xfrm>
          <a:prstGeom prst="rect">
            <a:avLst/>
          </a:prstGeom>
          <a:noFill/>
        </p:spPr>
        <p:txBody>
          <a:bodyPr wrap="square" rtlCol="0" anchor="t">
            <a:spAutoFit/>
          </a:bodyPr>
          <a:lstStyle/>
          <a:p>
            <a:pPr fontAlgn="auto">
              <a:lnSpc>
                <a:spcPct val="150000"/>
              </a:lnSpc>
            </a:pPr>
            <a:r>
              <a:rPr lang="zh-CN" altLang="en-US" sz="2000" b="1">
                <a:solidFill>
                  <a:schemeClr val="tx1"/>
                </a:solidFill>
                <a:effectLst>
                  <a:outerShdw blurRad="38100" dist="38100" dir="2700000" algn="tl">
                    <a:srgbClr val="000000">
                      <a:alpha val="43137"/>
                    </a:srgbClr>
                  </a:outerShdw>
                </a:effectLst>
              </a:rPr>
              <a:t>5.第四节第5段说：“惨象，已使我目不忍视了，流言，尤使我耳不忍闻……我懂得衰亡民族之所以默无声息的缘由了”。其中，“无话可说”是因为什么呢？这里的“无话可说”和第一部分中的“无话可说”与“还能有什么言语？”形成了什么关系？表达效果是否相同？“缘由”一词又作何解？</a:t>
            </a:r>
          </a:p>
          <a:p>
            <a:pPr fontAlgn="auto">
              <a:lnSpc>
                <a:spcPct val="150000"/>
              </a:lnSpc>
            </a:pPr>
            <a:r>
              <a:rPr lang="en-US" altLang="zh-CN" sz="2400" b="1">
                <a:solidFill>
                  <a:srgbClr val="FF0000"/>
                </a:solidFill>
                <a:effectLst>
                  <a:outerShdw blurRad="38100" dist="38100" dir="2700000" algn="tl">
                    <a:srgbClr val="000000">
                      <a:alpha val="43137"/>
                    </a:srgbClr>
                  </a:outerShdw>
                </a:effectLst>
              </a:rPr>
              <a:t>	</a:t>
            </a:r>
            <a:r>
              <a:rPr lang="zh-CN" altLang="en-US" sz="2400" b="1">
                <a:solidFill>
                  <a:srgbClr val="FF0000"/>
                </a:solidFill>
                <a:effectLst>
                  <a:outerShdw blurRad="38100" dist="38100" dir="2700000" algn="tl">
                    <a:srgbClr val="000000">
                      <a:alpha val="43137"/>
                    </a:srgbClr>
                  </a:outerShdw>
                </a:effectLst>
              </a:rPr>
              <a:t>这里的“无话可说”是因为对敌人的暴力和无耻谰言使人震惊，愤怒得说不出话。这与前文中的“无话可说”与“还能有什么言语”形成对应，递进的关系。前文中的“无话可说是因为四十多个青年的血和所住的并非人间”使鲁迅“艰于呼吸视听”，找不到锋利的言语来控诉段政府的罪行却只能用写文章来代替哭泣，以此来哀悼死难者。所以，“无话可说”。同样都表达了鲁迅爱憎分明的情感。</a:t>
            </a:r>
          </a:p>
          <a:p>
            <a:pPr fontAlgn="auto">
              <a:lnSpc>
                <a:spcPct val="150000"/>
              </a:lnSpc>
            </a:pPr>
            <a:r>
              <a:rPr lang="en-US" altLang="zh-CN" sz="2400" b="1">
                <a:solidFill>
                  <a:srgbClr val="FF0000"/>
                </a:solidFill>
                <a:effectLst>
                  <a:outerShdw blurRad="38100" dist="38100" dir="2700000" algn="tl">
                    <a:srgbClr val="000000">
                      <a:alpha val="43137"/>
                    </a:srgbClr>
                  </a:outerShdw>
                </a:effectLst>
              </a:rPr>
              <a:t>	</a:t>
            </a:r>
            <a:r>
              <a:rPr lang="zh-CN" altLang="en-US" sz="2400" b="1">
                <a:solidFill>
                  <a:srgbClr val="FF0000"/>
                </a:solidFill>
                <a:effectLst>
                  <a:outerShdw blurRad="38100" dist="38100" dir="2700000" algn="tl">
                    <a:srgbClr val="000000">
                      <a:alpha val="43137"/>
                    </a:srgbClr>
                  </a:outerShdw>
                </a:effectLst>
              </a:rPr>
              <a:t>“缘由”一词可从两个方面来理解：①反动派的残酷镇压。②反动文人的恶毒诬蔑。这里暗含了既对反动派的警告，也有对后死者的呼唤，激励和鼓动。最后，号召“不在沉默中爆发，就在沉默中灭亡。”由此，鲁迅发出沉重的呐喊。</a:t>
            </a: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289560" y="1304925"/>
            <a:ext cx="11316970" cy="5262245"/>
          </a:xfrm>
          <a:prstGeom prst="rect">
            <a:avLst/>
          </a:prstGeom>
          <a:noFill/>
        </p:spPr>
        <p:txBody>
          <a:bodyPr wrap="square" rtlCol="0" anchor="t">
            <a:spAutoFit/>
          </a:bodyPr>
          <a:lstStyle/>
          <a:p>
            <a:pPr fontAlgn="auto">
              <a:lnSpc>
                <a:spcPct val="150000"/>
              </a:lnSpc>
            </a:pPr>
            <a:endParaRPr lang="zh-CN" altLang="en-US" sz="2800" b="1"/>
          </a:p>
          <a:p>
            <a:pPr fontAlgn="auto">
              <a:lnSpc>
                <a:spcPct val="150000"/>
              </a:lnSpc>
            </a:pPr>
            <a:r>
              <a:rPr lang="en-US" altLang="zh-CN" sz="2800" b="1"/>
              <a:t>	6</a:t>
            </a:r>
            <a:r>
              <a:rPr lang="zh-CN" altLang="en-US" sz="2800" b="1">
                <a:effectLst>
                  <a:outerShdw blurRad="38100" dist="38100" dir="2700000" algn="tl">
                    <a:srgbClr val="000000">
                      <a:alpha val="43137"/>
                    </a:srgbClr>
                  </a:outerShdw>
                </a:effectLst>
              </a:rPr>
              <a:t>．如何理解“苟活者在淡红的血色中，会依稀看见微茫的希望；真的猛士，将更奋然而前行”这句话的深刻含义？</a:t>
            </a:r>
          </a:p>
          <a:p>
            <a:pPr fontAlgn="auto">
              <a:lnSpc>
                <a:spcPct val="150000"/>
              </a:lnSpc>
            </a:pPr>
            <a:r>
              <a:rPr lang="en-US" altLang="zh-CN" sz="2800" b="1">
                <a:effectLst>
                  <a:outerShdw blurRad="38100" dist="38100" dir="2700000" algn="tl">
                    <a:srgbClr val="000000">
                      <a:alpha val="43137"/>
                    </a:srgbClr>
                  </a:outerShdw>
                </a:effectLst>
              </a:rPr>
              <a:t>	</a:t>
            </a:r>
            <a:r>
              <a:rPr lang="zh-CN" altLang="en-US" sz="2800" b="1">
                <a:solidFill>
                  <a:srgbClr val="FF0000"/>
                </a:solidFill>
                <a:effectLst>
                  <a:outerShdw blurRad="38100" dist="38100" dir="2700000" algn="tl">
                    <a:srgbClr val="000000">
                      <a:alpha val="43137"/>
                    </a:srgbClr>
                  </a:outerShdw>
                </a:effectLst>
              </a:rPr>
              <a:t>这个并列复句，十分恰当地评价了“三一八”死难烈士对于将来的意义。尽管，在这“并非人间”的世上活着的，有许多是“苟活者”，但即使是“苟活者”，也将从壮烈的事件中看到一点希望，哪怕是“依稀”“微茫”的；而“真的猛士”将越来越多，先驱者的壮烈精神将激励、鼓舞他们更加勇猛坚定地去斗争、前进。</a:t>
            </a:r>
          </a:p>
        </p:txBody>
      </p:sp>
      <p:sp>
        <p:nvSpPr>
          <p:cNvPr id="3" name="文本框 2"/>
          <p:cNvSpPr txBox="1"/>
          <p:nvPr/>
        </p:nvSpPr>
        <p:spPr>
          <a:xfrm>
            <a:off x="398780" y="1044575"/>
            <a:ext cx="3042920" cy="521970"/>
          </a:xfrm>
          <a:prstGeom prst="rect">
            <a:avLst/>
          </a:prstGeom>
          <a:noFill/>
        </p:spPr>
        <p:txBody>
          <a:bodyPr wrap="none" rtlCol="0" anchor="t">
            <a:spAutoFit/>
          </a:bodyPr>
          <a:lstStyle/>
          <a:p>
            <a:r>
              <a:rPr lang="zh-CN" altLang="en-US" sz="2800" b="1">
                <a:solidFill>
                  <a:srgbClr val="FF0000"/>
                </a:solidFill>
                <a:effectLst>
                  <a:outerShdw blurRad="38100" dist="38100" dir="2700000" algn="tl">
                    <a:srgbClr val="000000">
                      <a:alpha val="43137"/>
                    </a:srgbClr>
                  </a:outerShdw>
                </a:effectLst>
                <a:sym typeface="+mn-ea"/>
              </a:rPr>
              <a:t>二、理解经典语段</a:t>
            </a:r>
          </a:p>
        </p:txBody>
      </p:sp>
      <p:sp>
        <p:nvSpPr>
          <p:cNvPr id="4" name="文本框 3"/>
          <p:cNvSpPr txBox="1"/>
          <p:nvPr/>
        </p:nvSpPr>
        <p:spPr>
          <a:xfrm>
            <a:off x="4032885" y="65405"/>
            <a:ext cx="3027680" cy="52197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none" rtlCol="0" anchor="t">
            <a:spAutoFit/>
            <a:scene3d>
              <a:camera prst="orthographicFront"/>
              <a:lightRig rig="threePt" dir="t"/>
            </a:scene3d>
          </a:bodyPr>
          <a:lstStyle/>
          <a:p>
            <a:r>
              <a:rPr lang="zh-CN" altLang="en-US" sz="2800">
                <a:ln w="22225">
                  <a:solidFill>
                    <a:schemeClr val="accent2"/>
                  </a:solidFill>
                  <a:prstDash val="solid"/>
                </a:ln>
                <a:solidFill>
                  <a:schemeClr val="accent2">
                    <a:lumMod val="40000"/>
                    <a:lumOff val="60000"/>
                  </a:schemeClr>
                </a:solidFill>
                <a:effectLst/>
                <a:latin typeface="思源黑体 CN Bold" panose="020B0800000000000000" pitchFamily="34" charset="-122"/>
                <a:ea typeface="思源黑体 CN Bold" panose="020B0800000000000000" pitchFamily="34" charset="-122"/>
                <a:sym typeface="+mn-ea"/>
              </a:rPr>
              <a:t>6.1 记念刘和珍君</a:t>
            </a: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文本框 4"/>
          <p:cNvSpPr txBox="1"/>
          <p:nvPr/>
        </p:nvSpPr>
        <p:spPr>
          <a:xfrm>
            <a:off x="3782060" y="91440"/>
            <a:ext cx="3107055" cy="460375"/>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square" rtlCol="0" anchor="t">
            <a:spAutoFit/>
            <a:scene3d>
              <a:camera prst="orthographicFront"/>
              <a:lightRig rig="threePt" dir="t"/>
            </a:scene3d>
          </a:bodyPr>
          <a:lstStyle/>
          <a:p>
            <a:r>
              <a:rPr lang="zh-CN" altLang="en-US" sz="2400">
                <a:ln w="22225">
                  <a:solidFill>
                    <a:schemeClr val="accent2"/>
                  </a:solidFill>
                  <a:prstDash val="solid"/>
                </a:ln>
                <a:solidFill>
                  <a:schemeClr val="accent2">
                    <a:lumMod val="40000"/>
                    <a:lumOff val="60000"/>
                  </a:schemeClr>
                </a:solidFill>
                <a:effectLst/>
                <a:latin typeface="思源黑体 CN Bold" panose="020B0800000000000000" pitchFamily="34" charset="-122"/>
                <a:ea typeface="思源黑体 CN Bold" panose="020B0800000000000000" pitchFamily="34" charset="-122"/>
                <a:sym typeface="+mn-ea"/>
              </a:rPr>
              <a:t>6.2 为了忘却的记念</a:t>
            </a:r>
          </a:p>
        </p:txBody>
      </p:sp>
      <p:sp>
        <p:nvSpPr>
          <p:cNvPr id="2" name="文本框 1"/>
          <p:cNvSpPr txBox="1"/>
          <p:nvPr/>
        </p:nvSpPr>
        <p:spPr>
          <a:xfrm>
            <a:off x="361950" y="1160145"/>
            <a:ext cx="8739505" cy="4615815"/>
          </a:xfrm>
          <a:prstGeom prst="rect">
            <a:avLst/>
          </a:prstGeom>
          <a:noFill/>
        </p:spPr>
        <p:txBody>
          <a:bodyPr wrap="square" rtlCol="0" anchor="t">
            <a:spAutoFit/>
          </a:bodyPr>
          <a:lstStyle/>
          <a:p>
            <a:pPr fontAlgn="auto">
              <a:lnSpc>
                <a:spcPct val="150000"/>
              </a:lnSpc>
            </a:pPr>
            <a:r>
              <a:rPr lang="zh-CN" altLang="en-US" sz="2800" b="1">
                <a:solidFill>
                  <a:srgbClr val="FF0000"/>
                </a:solidFill>
              </a:rPr>
              <a:t>1.如何理解第14段“无论从旧道德，从新道德，只要是损己利人的，他就挑选上，自己背起来。”这句话?</a:t>
            </a:r>
          </a:p>
          <a:p>
            <a:pPr fontAlgn="auto">
              <a:lnSpc>
                <a:spcPct val="150000"/>
              </a:lnSpc>
            </a:pPr>
            <a:r>
              <a:rPr lang="en-US" altLang="zh-CN" sz="2800" b="1">
                <a:solidFill>
                  <a:srgbClr val="FF0000"/>
                </a:solidFill>
              </a:rPr>
              <a:t>	</a:t>
            </a:r>
            <a:r>
              <a:rPr lang="zh-CN" altLang="en-US" sz="2800" b="1">
                <a:solidFill>
                  <a:schemeClr val="tx1"/>
                </a:solidFill>
              </a:rPr>
              <a:t>“旧道德”指旧有的，在人民群众中长期形成的道德；“新道德”指无产阶级新思想指导下的道德；“损己利人”指为了别人的利益，宁可牺牲自己的利益。这一段议论性的文字是作者对柔石崇高思想品德的评价和赞扬。</a:t>
            </a:r>
          </a:p>
        </p:txBody>
      </p:sp>
      <p:pic>
        <p:nvPicPr>
          <p:cNvPr id="3" name="图片 2"/>
          <p:cNvPicPr>
            <a:picLocks noChangeAspect="1"/>
          </p:cNvPicPr>
          <p:nvPr/>
        </p:nvPicPr>
        <p:blipFill>
          <a:blip r:embed="rId3"/>
          <a:stretch>
            <a:fillRect/>
          </a:stretch>
        </p:blipFill>
        <p:spPr>
          <a:xfrm>
            <a:off x="9237980" y="1409700"/>
            <a:ext cx="2497455" cy="3705225"/>
          </a:xfrm>
          <a:prstGeom prst="rect">
            <a:avLst/>
          </a:prstGeom>
        </p:spPr>
      </p:pic>
      <p:sp>
        <p:nvSpPr>
          <p:cNvPr id="4" name="文本框 3"/>
          <p:cNvSpPr txBox="1"/>
          <p:nvPr/>
        </p:nvSpPr>
        <p:spPr>
          <a:xfrm>
            <a:off x="269875" y="786765"/>
            <a:ext cx="3042920" cy="521970"/>
          </a:xfrm>
          <a:prstGeom prst="rect">
            <a:avLst/>
          </a:prstGeom>
          <a:noFill/>
        </p:spPr>
        <p:txBody>
          <a:bodyPr wrap="none" rtlCol="0" anchor="t">
            <a:spAutoFit/>
          </a:bodyPr>
          <a:lstStyle/>
          <a:p>
            <a:r>
              <a:rPr lang="zh-CN" altLang="en-US" sz="2800" b="1">
                <a:solidFill>
                  <a:srgbClr val="FF0000"/>
                </a:solidFill>
                <a:effectLst>
                  <a:outerShdw blurRad="38100" dist="38100" dir="2700000" algn="tl">
                    <a:srgbClr val="000000">
                      <a:alpha val="43137"/>
                    </a:srgbClr>
                  </a:outerShdw>
                </a:effectLst>
                <a:sym typeface="+mn-ea"/>
              </a:rPr>
              <a:t>二、理解经典语段</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文本框 4"/>
          <p:cNvSpPr txBox="1"/>
          <p:nvPr/>
        </p:nvSpPr>
        <p:spPr>
          <a:xfrm>
            <a:off x="3782060" y="91440"/>
            <a:ext cx="3107055" cy="460375"/>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square" rtlCol="0" anchor="t">
            <a:spAutoFit/>
            <a:scene3d>
              <a:camera prst="orthographicFront"/>
              <a:lightRig rig="threePt" dir="t"/>
            </a:scene3d>
          </a:bodyPr>
          <a:lstStyle/>
          <a:p>
            <a:r>
              <a:rPr lang="zh-CN" altLang="en-US" sz="2400">
                <a:ln w="22225">
                  <a:solidFill>
                    <a:schemeClr val="accent2"/>
                  </a:solidFill>
                  <a:prstDash val="solid"/>
                </a:ln>
                <a:solidFill>
                  <a:schemeClr val="accent2">
                    <a:lumMod val="40000"/>
                    <a:lumOff val="60000"/>
                  </a:schemeClr>
                </a:solidFill>
                <a:effectLst/>
                <a:latin typeface="思源黑体 CN Bold" panose="020B0800000000000000" pitchFamily="34" charset="-122"/>
                <a:ea typeface="思源黑体 CN Bold" panose="020B0800000000000000" pitchFamily="34" charset="-122"/>
                <a:sym typeface="+mn-ea"/>
              </a:rPr>
              <a:t>6.2 为了忘却的记念</a:t>
            </a:r>
          </a:p>
        </p:txBody>
      </p:sp>
      <p:sp>
        <p:nvSpPr>
          <p:cNvPr id="6" name="文本框 5"/>
          <p:cNvSpPr txBox="1"/>
          <p:nvPr/>
        </p:nvSpPr>
        <p:spPr>
          <a:xfrm>
            <a:off x="80645" y="795655"/>
            <a:ext cx="3042920" cy="521970"/>
          </a:xfrm>
          <a:prstGeom prst="rect">
            <a:avLst/>
          </a:prstGeom>
          <a:noFill/>
        </p:spPr>
        <p:txBody>
          <a:bodyPr wrap="none" rtlCol="0" anchor="t">
            <a:spAutoFit/>
          </a:bodyPr>
          <a:lstStyle/>
          <a:p>
            <a:r>
              <a:rPr lang="zh-CN" altLang="en-US" sz="2800" b="1">
                <a:solidFill>
                  <a:srgbClr val="FF0000"/>
                </a:solidFill>
                <a:effectLst>
                  <a:outerShdw blurRad="38100" dist="38100" dir="2700000" algn="tl">
                    <a:srgbClr val="000000">
                      <a:alpha val="43137"/>
                    </a:srgbClr>
                  </a:outerShdw>
                </a:effectLst>
                <a:sym typeface="+mn-ea"/>
              </a:rPr>
              <a:t>二、理解经典语段</a:t>
            </a:r>
          </a:p>
        </p:txBody>
      </p:sp>
      <p:sp>
        <p:nvSpPr>
          <p:cNvPr id="7" name="文本框 6"/>
          <p:cNvSpPr txBox="1"/>
          <p:nvPr/>
        </p:nvSpPr>
        <p:spPr>
          <a:xfrm>
            <a:off x="356870" y="1852295"/>
            <a:ext cx="10304145" cy="3322955"/>
          </a:xfrm>
          <a:prstGeom prst="rect">
            <a:avLst/>
          </a:prstGeom>
          <a:noFill/>
        </p:spPr>
        <p:txBody>
          <a:bodyPr wrap="square" rtlCol="0" anchor="t">
            <a:spAutoFit/>
          </a:bodyPr>
          <a:lstStyle/>
          <a:p>
            <a:pPr fontAlgn="auto">
              <a:lnSpc>
                <a:spcPct val="150000"/>
              </a:lnSpc>
            </a:pPr>
            <a:r>
              <a:rPr lang="zh-CN" altLang="en-US" sz="2800" b="1">
                <a:solidFill>
                  <a:srgbClr val="FF0000"/>
                </a:solidFill>
              </a:rPr>
              <a:t>2.第16段中作者连用三个“疑心”，分别指的是什么？</a:t>
            </a:r>
          </a:p>
          <a:p>
            <a:pPr fontAlgn="auto">
              <a:lnSpc>
                <a:spcPct val="150000"/>
              </a:lnSpc>
            </a:pPr>
            <a:r>
              <a:rPr lang="en-US" altLang="zh-CN" sz="2800" b="1">
                <a:solidFill>
                  <a:srgbClr val="FF0000"/>
                </a:solidFill>
              </a:rPr>
              <a:t>	</a:t>
            </a:r>
            <a:r>
              <a:rPr lang="zh-CN" altLang="en-US" sz="2800" b="1">
                <a:solidFill>
                  <a:schemeClr val="tx1"/>
                </a:solidFill>
              </a:rPr>
              <a:t>第一个“疑心”是指作者对冯铿的印象；第二个“疑心”是指柔石可能受到冯铿的影响，但这个“疑心”又被第三个“疑心”否定；第三个“疑心”是作者以自己的“偷懒”来反衬柔石的“斩钉截铁”，突出了柔石不畏艰难的精神。</a:t>
            </a: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文本框 4"/>
          <p:cNvSpPr txBox="1"/>
          <p:nvPr/>
        </p:nvSpPr>
        <p:spPr>
          <a:xfrm>
            <a:off x="3782060" y="91440"/>
            <a:ext cx="3107055" cy="460375"/>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square" rtlCol="0" anchor="t">
            <a:spAutoFit/>
            <a:scene3d>
              <a:camera prst="orthographicFront"/>
              <a:lightRig rig="threePt" dir="t"/>
            </a:scene3d>
          </a:bodyPr>
          <a:lstStyle/>
          <a:p>
            <a:r>
              <a:rPr lang="zh-CN" altLang="en-US" sz="2400">
                <a:ln w="22225">
                  <a:solidFill>
                    <a:schemeClr val="accent2"/>
                  </a:solidFill>
                  <a:prstDash val="solid"/>
                </a:ln>
                <a:solidFill>
                  <a:schemeClr val="accent2">
                    <a:lumMod val="40000"/>
                    <a:lumOff val="60000"/>
                  </a:schemeClr>
                </a:solidFill>
                <a:effectLst/>
                <a:latin typeface="思源黑体 CN Bold" panose="020B0800000000000000" pitchFamily="34" charset="-122"/>
                <a:ea typeface="思源黑体 CN Bold" panose="020B0800000000000000" pitchFamily="34" charset="-122"/>
                <a:sym typeface="+mn-ea"/>
              </a:rPr>
              <a:t>6.2 为了忘却的记念</a:t>
            </a:r>
          </a:p>
        </p:txBody>
      </p:sp>
      <p:sp>
        <p:nvSpPr>
          <p:cNvPr id="3" name="文本框 2"/>
          <p:cNvSpPr txBox="1"/>
          <p:nvPr/>
        </p:nvSpPr>
        <p:spPr>
          <a:xfrm>
            <a:off x="158115" y="795655"/>
            <a:ext cx="3042920" cy="521970"/>
          </a:xfrm>
          <a:prstGeom prst="rect">
            <a:avLst/>
          </a:prstGeom>
          <a:noFill/>
        </p:spPr>
        <p:txBody>
          <a:bodyPr wrap="none" rtlCol="0" anchor="t">
            <a:spAutoFit/>
          </a:bodyPr>
          <a:lstStyle/>
          <a:p>
            <a:r>
              <a:rPr lang="zh-CN" altLang="en-US" sz="2800" b="1">
                <a:solidFill>
                  <a:srgbClr val="FF0000"/>
                </a:solidFill>
                <a:effectLst>
                  <a:outerShdw blurRad="38100" dist="38100" dir="2700000" algn="tl">
                    <a:srgbClr val="000000">
                      <a:alpha val="43137"/>
                    </a:srgbClr>
                  </a:outerShdw>
                </a:effectLst>
                <a:sym typeface="+mn-ea"/>
              </a:rPr>
              <a:t>二、理解经典语段</a:t>
            </a:r>
          </a:p>
        </p:txBody>
      </p:sp>
      <p:sp>
        <p:nvSpPr>
          <p:cNvPr id="2" name="文本框 1"/>
          <p:cNvSpPr txBox="1"/>
          <p:nvPr/>
        </p:nvSpPr>
        <p:spPr>
          <a:xfrm>
            <a:off x="633095" y="2011680"/>
            <a:ext cx="9935845" cy="2676525"/>
          </a:xfrm>
          <a:prstGeom prst="rect">
            <a:avLst/>
          </a:prstGeom>
          <a:noFill/>
        </p:spPr>
        <p:txBody>
          <a:bodyPr wrap="square" rtlCol="0" anchor="t">
            <a:spAutoFit/>
          </a:bodyPr>
          <a:lstStyle/>
          <a:p>
            <a:pPr fontAlgn="auto">
              <a:lnSpc>
                <a:spcPct val="150000"/>
              </a:lnSpc>
            </a:pPr>
            <a:r>
              <a:rPr lang="en-US" altLang="zh-CN" sz="2800" b="1">
                <a:solidFill>
                  <a:schemeClr val="tx1"/>
                </a:solidFill>
                <a:effectLst>
                  <a:outerShdw blurRad="38100" dist="38100" dir="2700000" algn="tl">
                    <a:srgbClr val="000000">
                      <a:alpha val="43137"/>
                    </a:srgbClr>
                  </a:outerShdw>
                </a:effectLst>
              </a:rPr>
              <a:t>3</a:t>
            </a:r>
            <a:r>
              <a:rPr lang="zh-CN" altLang="en-US" sz="2800" b="1">
                <a:solidFill>
                  <a:schemeClr val="tx1"/>
                </a:solidFill>
                <a:effectLst>
                  <a:outerShdw blurRad="38100" dist="38100" dir="2700000" algn="tl">
                    <a:srgbClr val="000000">
                      <a:alpha val="43137"/>
                    </a:srgbClr>
                  </a:outerShdw>
                </a:effectLst>
              </a:rPr>
              <a:t>.如何理解第21段结尾处的“逃走”一词？</a:t>
            </a:r>
          </a:p>
          <a:p>
            <a:pPr fontAlgn="auto">
              <a:lnSpc>
                <a:spcPct val="150000"/>
              </a:lnSpc>
            </a:pPr>
            <a:r>
              <a:rPr lang="en-US" altLang="zh-CN" sz="2800" b="1">
                <a:solidFill>
                  <a:schemeClr val="tx1"/>
                </a:solidFill>
                <a:effectLst>
                  <a:outerShdw blurRad="38100" dist="38100" dir="2700000" algn="tl">
                    <a:srgbClr val="000000">
                      <a:alpha val="43137"/>
                    </a:srgbClr>
                  </a:outerShdw>
                </a:effectLst>
              </a:rPr>
              <a:t>	</a:t>
            </a:r>
            <a:r>
              <a:rPr lang="zh-CN" altLang="en-US" sz="2800" b="1">
                <a:solidFill>
                  <a:srgbClr val="FF0000"/>
                </a:solidFill>
                <a:effectLst>
                  <a:outerShdw blurRad="38100" dist="38100" dir="2700000" algn="tl">
                    <a:srgbClr val="000000">
                      <a:alpha val="43137"/>
                    </a:srgbClr>
                  </a:outerShdw>
                </a:effectLst>
              </a:rPr>
              <a:t>鲁迅在某种意义上来说，代表的是中国的脊梁。可是面对残酷的现实，他只有“逃走”，才能得以继续奔走、呼告，这足以表明当时社会的黑暗。</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文本框 4"/>
          <p:cNvSpPr txBox="1"/>
          <p:nvPr/>
        </p:nvSpPr>
        <p:spPr>
          <a:xfrm>
            <a:off x="3782060" y="91440"/>
            <a:ext cx="3107055" cy="460375"/>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square" rtlCol="0" anchor="t">
            <a:spAutoFit/>
            <a:scene3d>
              <a:camera prst="orthographicFront"/>
              <a:lightRig rig="threePt" dir="t"/>
            </a:scene3d>
          </a:bodyPr>
          <a:lstStyle/>
          <a:p>
            <a:r>
              <a:rPr lang="zh-CN" altLang="en-US" sz="2400">
                <a:ln w="22225">
                  <a:solidFill>
                    <a:schemeClr val="accent2"/>
                  </a:solidFill>
                  <a:prstDash val="solid"/>
                </a:ln>
                <a:solidFill>
                  <a:schemeClr val="accent2">
                    <a:lumMod val="40000"/>
                    <a:lumOff val="60000"/>
                  </a:schemeClr>
                </a:solidFill>
                <a:effectLst/>
                <a:latin typeface="思源黑体 CN Bold" panose="020B0800000000000000" pitchFamily="34" charset="-122"/>
                <a:ea typeface="思源黑体 CN Bold" panose="020B0800000000000000" pitchFamily="34" charset="-122"/>
                <a:sym typeface="+mn-ea"/>
              </a:rPr>
              <a:t>6.2 为了忘却的记念</a:t>
            </a:r>
          </a:p>
        </p:txBody>
      </p:sp>
      <p:sp>
        <p:nvSpPr>
          <p:cNvPr id="3" name="文本框 2"/>
          <p:cNvSpPr txBox="1"/>
          <p:nvPr/>
        </p:nvSpPr>
        <p:spPr>
          <a:xfrm>
            <a:off x="201295" y="821055"/>
            <a:ext cx="3042920" cy="521970"/>
          </a:xfrm>
          <a:prstGeom prst="rect">
            <a:avLst/>
          </a:prstGeom>
          <a:noFill/>
        </p:spPr>
        <p:txBody>
          <a:bodyPr wrap="none" rtlCol="0" anchor="t">
            <a:spAutoFit/>
          </a:bodyPr>
          <a:lstStyle/>
          <a:p>
            <a:r>
              <a:rPr lang="zh-CN" altLang="en-US" sz="2800" b="1">
                <a:solidFill>
                  <a:srgbClr val="FF0000"/>
                </a:solidFill>
                <a:effectLst>
                  <a:outerShdw blurRad="38100" dist="38100" dir="2700000" algn="tl">
                    <a:srgbClr val="000000">
                      <a:alpha val="43137"/>
                    </a:srgbClr>
                  </a:outerShdw>
                </a:effectLst>
                <a:sym typeface="+mn-ea"/>
              </a:rPr>
              <a:t>二、理解经典语段</a:t>
            </a:r>
          </a:p>
        </p:txBody>
      </p:sp>
      <p:sp>
        <p:nvSpPr>
          <p:cNvPr id="2" name="文本框 1"/>
          <p:cNvSpPr txBox="1"/>
          <p:nvPr/>
        </p:nvSpPr>
        <p:spPr>
          <a:xfrm>
            <a:off x="80010" y="1439545"/>
            <a:ext cx="11868150" cy="5077460"/>
          </a:xfrm>
          <a:prstGeom prst="rect">
            <a:avLst/>
          </a:prstGeom>
          <a:noFill/>
        </p:spPr>
        <p:txBody>
          <a:bodyPr wrap="square" rtlCol="0" anchor="t">
            <a:spAutoFit/>
          </a:bodyPr>
          <a:lstStyle/>
          <a:p>
            <a:pPr fontAlgn="auto">
              <a:lnSpc>
                <a:spcPct val="150000"/>
              </a:lnSpc>
            </a:pPr>
            <a:r>
              <a:rPr lang="en-US" altLang="zh-CN" sz="2400" b="1">
                <a:solidFill>
                  <a:srgbClr val="FF0000"/>
                </a:solidFill>
                <a:effectLst>
                  <a:outerShdw blurRad="38100" dist="38100" dir="2700000" algn="tl">
                    <a:srgbClr val="000000">
                      <a:alpha val="43137"/>
                    </a:srgbClr>
                  </a:outerShdw>
                </a:effectLst>
              </a:rPr>
              <a:t>4</a:t>
            </a:r>
            <a:r>
              <a:rPr lang="zh-CN" altLang="en-US" sz="2400" b="1">
                <a:solidFill>
                  <a:srgbClr val="FF0000"/>
                </a:solidFill>
                <a:effectLst>
                  <a:outerShdw blurRad="38100" dist="38100" dir="2700000" algn="tl">
                    <a:srgbClr val="000000">
                      <a:alpha val="43137"/>
                    </a:srgbClr>
                  </a:outerShdw>
                </a:effectLst>
              </a:rPr>
              <a:t>.请简要分析文中柔石的人物形象以及作者把柔石比作方孝孺的用意。</a:t>
            </a:r>
          </a:p>
          <a:p>
            <a:pPr fontAlgn="auto">
              <a:lnSpc>
                <a:spcPct val="150000"/>
              </a:lnSpc>
            </a:pPr>
            <a:r>
              <a:rPr lang="en-US" altLang="zh-CN" sz="2400" b="1">
                <a:solidFill>
                  <a:srgbClr val="FF0000"/>
                </a:solidFill>
                <a:effectLst>
                  <a:outerShdw blurRad="38100" dist="38100" dir="2700000" algn="tl">
                    <a:srgbClr val="000000">
                      <a:alpha val="43137"/>
                    </a:srgbClr>
                  </a:outerShdw>
                </a:effectLst>
              </a:rPr>
              <a:t>	</a:t>
            </a:r>
            <a:r>
              <a:rPr lang="zh-CN" altLang="en-US" sz="2400" b="1">
                <a:solidFill>
                  <a:schemeClr val="tx1"/>
                </a:solidFill>
                <a:effectLst>
                  <a:outerShdw blurRad="38100" dist="38100" dir="2700000" algn="tl">
                    <a:srgbClr val="000000">
                      <a:alpha val="43137"/>
                    </a:srgbClr>
                  </a:outerShdw>
                </a:effectLst>
              </a:rPr>
              <a:t>柔石单纯、善良、忠厚，为人随和，对社会的黑暗、人心的险恶尚缺乏清醒的认识，这体现了他性格中的“迂”；他对革命工作热心执着，认定真理就一往无前，牺牲生命也在所不惜，这又体现了他性格中的“硬气”。所以柔石是一个天真单纯、勤勉执着、坚毅刚强、才华横溢、追求光明的进步青年作家。</a:t>
            </a:r>
          </a:p>
          <a:p>
            <a:pPr fontAlgn="auto">
              <a:lnSpc>
                <a:spcPct val="150000"/>
              </a:lnSpc>
            </a:pPr>
            <a:r>
              <a:rPr lang="en-US" altLang="zh-CN" sz="2400" b="1">
                <a:solidFill>
                  <a:schemeClr val="tx1"/>
                </a:solidFill>
                <a:effectLst>
                  <a:outerShdw blurRad="38100" dist="38100" dir="2700000" algn="tl">
                    <a:srgbClr val="000000">
                      <a:alpha val="43137"/>
                    </a:srgbClr>
                  </a:outerShdw>
                </a:effectLst>
              </a:rPr>
              <a:t>	</a:t>
            </a:r>
            <a:r>
              <a:rPr lang="zh-CN" altLang="en-US" sz="2400" b="1">
                <a:solidFill>
                  <a:schemeClr val="tx1"/>
                </a:solidFill>
                <a:effectLst>
                  <a:outerShdw blurRad="38100" dist="38100" dir="2700000" algn="tl">
                    <a:srgbClr val="000000">
                      <a:alpha val="43137"/>
                    </a:srgbClr>
                  </a:outerShdw>
                </a:effectLst>
              </a:rPr>
              <a:t>作者把柔石比作方孝孺，是因为柔石和方孝孺在威武不屈、舍生取义的刚烈精神上是一致的，他们都将为后人所敬仰和赞颂；同时，用朱棣惨无人道、滥杀无辜的暴行来暗示国民党反动派杀害进步青年的罪行，这是作者对国民党反动派的深刻揭露和控诉。</a:t>
            </a:r>
            <a:r>
              <a:rPr lang="en-US" altLang="zh-CN" sz="2400" b="1">
                <a:solidFill>
                  <a:schemeClr val="tx1"/>
                </a:solidFill>
                <a:effectLst>
                  <a:outerShdw blurRad="38100" dist="38100" dir="2700000" algn="tl">
                    <a:srgbClr val="000000">
                      <a:alpha val="43137"/>
                    </a:srgbClr>
                  </a:outerShdw>
                </a:effectLst>
              </a:rPr>
              <a:t>	</a:t>
            </a: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文本框 4"/>
          <p:cNvSpPr txBox="1"/>
          <p:nvPr/>
        </p:nvSpPr>
        <p:spPr>
          <a:xfrm>
            <a:off x="3782060" y="91440"/>
            <a:ext cx="3107055" cy="460375"/>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square" rtlCol="0" anchor="t">
            <a:spAutoFit/>
            <a:scene3d>
              <a:camera prst="orthographicFront"/>
              <a:lightRig rig="threePt" dir="t"/>
            </a:scene3d>
          </a:bodyPr>
          <a:lstStyle/>
          <a:p>
            <a:r>
              <a:rPr lang="zh-CN" altLang="en-US" sz="2400">
                <a:ln w="22225">
                  <a:solidFill>
                    <a:schemeClr val="accent2"/>
                  </a:solidFill>
                  <a:prstDash val="solid"/>
                </a:ln>
                <a:solidFill>
                  <a:schemeClr val="accent2">
                    <a:lumMod val="40000"/>
                    <a:lumOff val="60000"/>
                  </a:schemeClr>
                </a:solidFill>
                <a:effectLst/>
                <a:latin typeface="思源黑体 CN Bold" panose="020B0800000000000000" pitchFamily="34" charset="-122"/>
                <a:ea typeface="思源黑体 CN Bold" panose="020B0800000000000000" pitchFamily="34" charset="-122"/>
                <a:sym typeface="+mn-ea"/>
              </a:rPr>
              <a:t>6.2 为了忘却的记念</a:t>
            </a:r>
          </a:p>
        </p:txBody>
      </p:sp>
      <p:sp>
        <p:nvSpPr>
          <p:cNvPr id="3" name="文本框 2"/>
          <p:cNvSpPr txBox="1"/>
          <p:nvPr/>
        </p:nvSpPr>
        <p:spPr>
          <a:xfrm>
            <a:off x="234950" y="786765"/>
            <a:ext cx="3042920" cy="521970"/>
          </a:xfrm>
          <a:prstGeom prst="rect">
            <a:avLst/>
          </a:prstGeom>
          <a:noFill/>
        </p:spPr>
        <p:txBody>
          <a:bodyPr wrap="none" rtlCol="0" anchor="t">
            <a:spAutoFit/>
          </a:bodyPr>
          <a:lstStyle/>
          <a:p>
            <a:r>
              <a:rPr lang="zh-CN" altLang="en-US" sz="2800" b="1">
                <a:solidFill>
                  <a:srgbClr val="FF0000"/>
                </a:solidFill>
                <a:effectLst>
                  <a:outerShdw blurRad="38100" dist="38100" dir="2700000" algn="tl">
                    <a:srgbClr val="000000">
                      <a:alpha val="43137"/>
                    </a:srgbClr>
                  </a:outerShdw>
                </a:effectLst>
                <a:sym typeface="+mn-ea"/>
              </a:rPr>
              <a:t>二、理解经典语段</a:t>
            </a:r>
          </a:p>
        </p:txBody>
      </p:sp>
      <p:sp>
        <p:nvSpPr>
          <p:cNvPr id="2" name="文本框 1"/>
          <p:cNvSpPr txBox="1"/>
          <p:nvPr/>
        </p:nvSpPr>
        <p:spPr>
          <a:xfrm>
            <a:off x="171450" y="1308735"/>
            <a:ext cx="11740515" cy="4661535"/>
          </a:xfrm>
          <a:prstGeom prst="rect">
            <a:avLst/>
          </a:prstGeom>
          <a:noFill/>
        </p:spPr>
        <p:txBody>
          <a:bodyPr wrap="square" rtlCol="0" anchor="t">
            <a:spAutoFit/>
          </a:bodyPr>
          <a:lstStyle/>
          <a:p>
            <a:pPr fontAlgn="auto">
              <a:lnSpc>
                <a:spcPct val="150000"/>
              </a:lnSpc>
            </a:pPr>
            <a:r>
              <a:rPr lang="en-US" altLang="zh-CN" b="1">
                <a:solidFill>
                  <a:srgbClr val="FF0000"/>
                </a:solidFill>
              </a:rPr>
              <a:t>5</a:t>
            </a:r>
            <a:r>
              <a:rPr lang="zh-CN" altLang="en-US" b="1">
                <a:solidFill>
                  <a:srgbClr val="FF0000"/>
                </a:solidFill>
              </a:rPr>
              <a:t>.课文标题《为了忘却的记念》中“忘却”与“记念”是两个意义相反的词，作者为什么把它们放在一个标题里？</a:t>
            </a:r>
          </a:p>
          <a:p>
            <a:pPr fontAlgn="auto">
              <a:lnSpc>
                <a:spcPct val="150000"/>
              </a:lnSpc>
            </a:pPr>
            <a:r>
              <a:rPr lang="en-US" altLang="zh-CN" sz="2000" b="1"/>
              <a:t>	</a:t>
            </a:r>
            <a:r>
              <a:rPr lang="zh-CN" altLang="en-US" sz="2000" b="1"/>
              <a:t>作者把“忘却”与“记念”这两个意义相反的词联系在一起，放在一个标题里，看似矛盾，实际上作者在这一标题里寄寓着深刻的意义。</a:t>
            </a:r>
          </a:p>
          <a:p>
            <a:pPr fontAlgn="auto">
              <a:lnSpc>
                <a:spcPct val="150000"/>
              </a:lnSpc>
            </a:pPr>
            <a:r>
              <a:rPr lang="en-US" altLang="zh-CN" sz="2000" b="1"/>
              <a:t>	</a:t>
            </a:r>
            <a:r>
              <a:rPr lang="zh-CN" altLang="en-US" sz="2000" b="1"/>
              <a:t>首先我们看课文中的相关语句。文章开头就写道：“我早已想写一点文字，来记念几个青年的作家。这并非为了别的，只因为两年以来，悲愤总时时来袭击我的心，至今没有停止，我很想借此算是竦身一摇，将悲哀摆脱，给自己轻松一下，照直说，就是我倒要将他们忘却了。”结尾又写道：“夜正长，路也正长，我不如忘却，不说的好罢。但我知道，即使不是我，将来总会有记起他们，再说他们的时候的。”从这两部分文字中，我们不难看出，作者所谓的“忘却”，实际上就是“摆脱”“搁置”的意思，也就是将“战友”的牺牲而带来的悲痛暂时搁置一边，使思绪从始终支配着自己的悲痛中脱离出来，化悲痛为力量，以更有效的战斗纪念死者。。</a:t>
            </a: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stretch>
            <a:fillRect/>
          </a:stretch>
        </p:blipFill>
        <p:spPr>
          <a:xfrm>
            <a:off x="0" y="642620"/>
            <a:ext cx="2386965" cy="2575560"/>
          </a:xfrm>
          <a:prstGeom prst="rect">
            <a:avLst/>
          </a:prstGeom>
        </p:spPr>
      </p:pic>
      <p:sp>
        <p:nvSpPr>
          <p:cNvPr id="73" name="TextBox 20"/>
          <p:cNvSpPr txBox="1"/>
          <p:nvPr/>
        </p:nvSpPr>
        <p:spPr>
          <a:xfrm>
            <a:off x="2653030" y="1015365"/>
            <a:ext cx="7635240" cy="645160"/>
          </a:xfrm>
          <a:prstGeom prst="rect">
            <a:avLst/>
          </a:prstGeom>
          <a:solidFill>
            <a:srgbClr val="FFFF00"/>
          </a:solidFill>
        </p:spPr>
        <p:txBody>
          <a:bodyPr wrap="square" rtlCol="0">
            <a:spAutoFit/>
          </a:bodyPr>
          <a:lstStyle/>
          <a:p>
            <a:pPr algn="ctr"/>
            <a:r>
              <a:rPr lang="zh-CN" altLang="en-US" sz="3600" b="1" smtClean="0">
                <a:solidFill>
                  <a:schemeClr val="tx1"/>
                </a:solidFill>
                <a:effectLst>
                  <a:outerShdw blurRad="50800" dist="38100" algn="l" rotWithShape="0">
                    <a:prstClr val="black">
                      <a:alpha val="40000"/>
                    </a:prstClr>
                  </a:outerShdw>
                </a:effectLst>
                <a:latin typeface="宋体" panose="02010600030101010101" pitchFamily="2" charset="-122"/>
                <a:ea typeface="宋体" panose="02010600030101010101" pitchFamily="2" charset="-122"/>
                <a:cs typeface="文泉驿等宽微米黑" panose="020B0606030804020204" pitchFamily="34" charset="-122"/>
              </a:rPr>
              <a:t>单元学习任务</a:t>
            </a:r>
          </a:p>
        </p:txBody>
      </p:sp>
      <p:sp>
        <p:nvSpPr>
          <p:cNvPr id="5" name="文本框 4"/>
          <p:cNvSpPr txBox="1"/>
          <p:nvPr/>
        </p:nvSpPr>
        <p:spPr>
          <a:xfrm>
            <a:off x="972185" y="1403350"/>
            <a:ext cx="570865" cy="1814830"/>
          </a:xfrm>
          <a:prstGeom prst="rect">
            <a:avLst/>
          </a:prstGeom>
          <a:noFill/>
        </p:spPr>
        <p:txBody>
          <a:bodyPr wrap="square" rtlCol="0">
            <a:spAutoFit/>
            <a:scene3d>
              <a:camera prst="orthographicFront"/>
              <a:lightRig rig="threePt" dir="t"/>
            </a:scene3d>
          </a:bodyPr>
          <a:lstStyle/>
          <a:p>
            <a:r>
              <a:rPr lang="zh-CN" altLang="en-US" sz="2800" b="1">
                <a:solidFill>
                  <a:schemeClr val="tx1"/>
                </a:solidFill>
                <a:effectLst>
                  <a:outerShdw blurRad="38100" dist="19050" dir="2700000" algn="tl" rotWithShape="0">
                    <a:schemeClr val="dk1">
                      <a:alpha val="40000"/>
                    </a:schemeClr>
                  </a:outerShdw>
                </a:effectLst>
              </a:rPr>
              <a:t>学习目标</a:t>
            </a:r>
          </a:p>
        </p:txBody>
      </p:sp>
      <p:sp>
        <p:nvSpPr>
          <p:cNvPr id="18" name="椭圆 17"/>
          <p:cNvSpPr/>
          <p:nvPr/>
        </p:nvSpPr>
        <p:spPr>
          <a:xfrm>
            <a:off x="2802255" y="2667000"/>
            <a:ext cx="865505" cy="741680"/>
          </a:xfrm>
          <a:prstGeom prst="ellipse">
            <a:avLst/>
          </a:prstGeom>
        </p:spPr>
        <p:style>
          <a:lnRef idx="3">
            <a:schemeClr val="lt1"/>
          </a:lnRef>
          <a:fillRef idx="1">
            <a:schemeClr val="accent4"/>
          </a:fillRef>
          <a:effectRef idx="1">
            <a:schemeClr val="accent4"/>
          </a:effectRef>
          <a:fontRef idx="minor">
            <a:schemeClr val="lt1"/>
          </a:fontRef>
        </p:style>
        <p:txBody>
          <a:bodyPr rtlCol="0" anchor="ctr"/>
          <a:lstStyle/>
          <a:p>
            <a:pPr algn="ctr"/>
            <a:endParaRPr lang="zh-CN" altLang="en-US"/>
          </a:p>
        </p:txBody>
      </p:sp>
      <p:sp>
        <p:nvSpPr>
          <p:cNvPr id="19" name="椭圆 18"/>
          <p:cNvSpPr/>
          <p:nvPr/>
        </p:nvSpPr>
        <p:spPr>
          <a:xfrm>
            <a:off x="2802255" y="3850005"/>
            <a:ext cx="865505" cy="741680"/>
          </a:xfrm>
          <a:prstGeom prst="ellipse">
            <a:avLst/>
          </a:prstGeom>
        </p:spPr>
        <p:style>
          <a:lnRef idx="3">
            <a:schemeClr val="lt1"/>
          </a:lnRef>
          <a:fillRef idx="1">
            <a:schemeClr val="accent4"/>
          </a:fillRef>
          <a:effectRef idx="1">
            <a:schemeClr val="accent4"/>
          </a:effectRef>
          <a:fontRef idx="minor">
            <a:schemeClr val="lt1"/>
          </a:fontRef>
        </p:style>
        <p:txBody>
          <a:bodyPr rtlCol="0" anchor="ctr"/>
          <a:lstStyle/>
          <a:p>
            <a:pPr algn="ctr"/>
            <a:endParaRPr lang="zh-CN" altLang="en-US"/>
          </a:p>
        </p:txBody>
      </p:sp>
      <p:sp>
        <p:nvSpPr>
          <p:cNvPr id="20" name="椭圆 19"/>
          <p:cNvSpPr/>
          <p:nvPr/>
        </p:nvSpPr>
        <p:spPr>
          <a:xfrm>
            <a:off x="2802255" y="4985385"/>
            <a:ext cx="865505" cy="741680"/>
          </a:xfrm>
          <a:prstGeom prst="ellipse">
            <a:avLst/>
          </a:prstGeom>
        </p:spPr>
        <p:style>
          <a:lnRef idx="3">
            <a:schemeClr val="lt1"/>
          </a:lnRef>
          <a:fillRef idx="1">
            <a:schemeClr val="accent4"/>
          </a:fillRef>
          <a:effectRef idx="1">
            <a:schemeClr val="accent4"/>
          </a:effectRef>
          <a:fontRef idx="minor">
            <a:schemeClr val="lt1"/>
          </a:fontRef>
        </p:style>
        <p:txBody>
          <a:bodyPr rtlCol="0" anchor="ctr"/>
          <a:lstStyle/>
          <a:p>
            <a:pPr algn="ctr"/>
            <a:endParaRPr lang="zh-CN" altLang="en-US"/>
          </a:p>
        </p:txBody>
      </p:sp>
      <p:sp>
        <p:nvSpPr>
          <p:cNvPr id="21" name="矩形 20"/>
          <p:cNvSpPr/>
          <p:nvPr/>
        </p:nvSpPr>
        <p:spPr>
          <a:xfrm>
            <a:off x="2888615" y="2701925"/>
            <a:ext cx="693420" cy="706755"/>
          </a:xfrm>
          <a:prstGeom prst="rect">
            <a:avLst/>
          </a:prstGeom>
          <a:noFill/>
          <a:ln>
            <a:noFill/>
          </a:ln>
        </p:spPr>
        <p:txBody>
          <a:bodyPr wrap="none" rtlCol="0" anchor="t">
            <a:spAutoFit/>
          </a:bodyPr>
          <a:lstStyle/>
          <a:p>
            <a:pPr algn="ctr"/>
            <a:r>
              <a:rPr lang="zh-CN" altLang="en-US" sz="4000" b="1">
                <a:solidFill>
                  <a:schemeClr val="tx1"/>
                </a:solidFill>
                <a:effectLst>
                  <a:outerShdw blurRad="38100" dist="19050" dir="2700000" algn="tl" rotWithShape="0">
                    <a:schemeClr val="dk1">
                      <a:alpha val="40000"/>
                    </a:schemeClr>
                  </a:outerShdw>
                </a:effectLst>
              </a:rPr>
              <a:t>一</a:t>
            </a:r>
          </a:p>
        </p:txBody>
      </p:sp>
      <p:sp>
        <p:nvSpPr>
          <p:cNvPr id="22" name="矩形 21"/>
          <p:cNvSpPr/>
          <p:nvPr/>
        </p:nvSpPr>
        <p:spPr>
          <a:xfrm>
            <a:off x="2888615" y="3850005"/>
            <a:ext cx="795020" cy="829945"/>
          </a:xfrm>
          <a:prstGeom prst="rect">
            <a:avLst/>
          </a:prstGeom>
          <a:noFill/>
          <a:ln>
            <a:noFill/>
          </a:ln>
        </p:spPr>
        <p:txBody>
          <a:bodyPr wrap="none" rtlCol="0" anchor="t">
            <a:spAutoFit/>
          </a:bodyPr>
          <a:lstStyle/>
          <a:p>
            <a:pPr algn="ctr"/>
            <a:r>
              <a:rPr lang="zh-CN" altLang="en-US" sz="4800" b="1">
                <a:solidFill>
                  <a:schemeClr val="tx1"/>
                </a:solidFill>
                <a:effectLst>
                  <a:outerShdw blurRad="38100" dist="19050" dir="2700000" algn="tl" rotWithShape="0">
                    <a:schemeClr val="dk1">
                      <a:alpha val="40000"/>
                    </a:schemeClr>
                  </a:outerShdw>
                </a:effectLst>
              </a:rPr>
              <a:t>二</a:t>
            </a:r>
          </a:p>
        </p:txBody>
      </p:sp>
      <p:sp>
        <p:nvSpPr>
          <p:cNvPr id="23" name="矩形 22"/>
          <p:cNvSpPr/>
          <p:nvPr/>
        </p:nvSpPr>
        <p:spPr>
          <a:xfrm>
            <a:off x="2872740" y="4985385"/>
            <a:ext cx="795020" cy="829945"/>
          </a:xfrm>
          <a:prstGeom prst="rect">
            <a:avLst/>
          </a:prstGeom>
          <a:noFill/>
          <a:ln>
            <a:noFill/>
          </a:ln>
        </p:spPr>
        <p:txBody>
          <a:bodyPr wrap="none" rtlCol="0" anchor="t">
            <a:spAutoFit/>
          </a:bodyPr>
          <a:lstStyle/>
          <a:p>
            <a:pPr algn="ctr"/>
            <a:r>
              <a:rPr lang="zh-CN" altLang="en-US" sz="4800" b="1">
                <a:solidFill>
                  <a:schemeClr val="tx1"/>
                </a:solidFill>
                <a:effectLst>
                  <a:outerShdw blurRad="38100" dist="19050" dir="2700000" algn="tl" rotWithShape="0">
                    <a:schemeClr val="dk1">
                      <a:alpha val="40000"/>
                    </a:schemeClr>
                  </a:outerShdw>
                </a:effectLst>
              </a:rPr>
              <a:t>三</a:t>
            </a:r>
          </a:p>
        </p:txBody>
      </p:sp>
      <p:sp>
        <p:nvSpPr>
          <p:cNvPr id="24" name="文本框 23"/>
          <p:cNvSpPr txBox="1"/>
          <p:nvPr/>
        </p:nvSpPr>
        <p:spPr>
          <a:xfrm>
            <a:off x="4290060" y="5172075"/>
            <a:ext cx="2228215" cy="583565"/>
          </a:xfrm>
          <a:prstGeom prst="rect">
            <a:avLst/>
          </a:prstGeom>
          <a:noFill/>
        </p:spPr>
        <p:txBody>
          <a:bodyPr wrap="none" rtlCol="0" anchor="t">
            <a:spAutoFit/>
          </a:bodyPr>
          <a:lstStyle/>
          <a:p>
            <a:pPr algn="l"/>
            <a:r>
              <a:rPr lang="zh-CN" altLang="en-US" sz="3200" b="1">
                <a:solidFill>
                  <a:srgbClr val="FF0000"/>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sym typeface="+mn-ea"/>
              </a:rPr>
              <a:t>7.1 包身工</a:t>
            </a:r>
          </a:p>
        </p:txBody>
      </p:sp>
      <p:sp>
        <p:nvSpPr>
          <p:cNvPr id="25" name="文本框 24"/>
          <p:cNvSpPr txBox="1"/>
          <p:nvPr/>
        </p:nvSpPr>
        <p:spPr>
          <a:xfrm>
            <a:off x="4370070" y="3973195"/>
            <a:ext cx="3861435" cy="583565"/>
          </a:xfrm>
          <a:prstGeom prst="rect">
            <a:avLst/>
          </a:prstGeom>
          <a:noFill/>
        </p:spPr>
        <p:txBody>
          <a:bodyPr wrap="none" rtlCol="0" anchor="t">
            <a:spAutoFit/>
          </a:bodyPr>
          <a:lstStyle/>
          <a:p>
            <a:pPr algn="l"/>
            <a:r>
              <a:rPr lang="zh-CN" altLang="en-US" sz="3200" b="1">
                <a:solidFill>
                  <a:srgbClr val="FF0000"/>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sym typeface="+mn-ea"/>
              </a:rPr>
              <a:t>6.2 为了忘却的记念</a:t>
            </a:r>
          </a:p>
        </p:txBody>
      </p:sp>
      <p:sp>
        <p:nvSpPr>
          <p:cNvPr id="26" name="文本框 25"/>
          <p:cNvSpPr txBox="1"/>
          <p:nvPr/>
        </p:nvSpPr>
        <p:spPr>
          <a:xfrm>
            <a:off x="4290060" y="2745740"/>
            <a:ext cx="3453130" cy="583565"/>
          </a:xfrm>
          <a:prstGeom prst="rect">
            <a:avLst/>
          </a:prstGeom>
          <a:noFill/>
        </p:spPr>
        <p:txBody>
          <a:bodyPr wrap="none" rtlCol="0" anchor="t">
            <a:spAutoFit/>
          </a:bodyPr>
          <a:lstStyle/>
          <a:p>
            <a:pPr algn="l"/>
            <a:r>
              <a:rPr lang="zh-CN" altLang="en-US" sz="3200" b="1">
                <a:solidFill>
                  <a:srgbClr val="FF0000"/>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sym typeface="+mn-ea"/>
              </a:rPr>
              <a:t>6.1 记念刘和珍君</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withEffect">
                                  <p:stCondLst>
                                    <p:cond delay="1500"/>
                                  </p:stCondLst>
                                  <p:childTnLst>
                                    <p:set>
                                      <p:cBhvr>
                                        <p:cTn id="6" dur="2000" fill="hold">
                                          <p:stCondLst>
                                            <p:cond delay="0"/>
                                          </p:stCondLst>
                                        </p:cTn>
                                        <p:tgtEl>
                                          <p:spTgt spid="73"/>
                                        </p:tgtEl>
                                        <p:attrNameLst>
                                          <p:attrName>style.visibility</p:attrName>
                                        </p:attrNameLst>
                                      </p:cBhvr>
                                      <p:to>
                                        <p:strVal val="visible"/>
                                      </p:to>
                                    </p:set>
                                    <p:animEffect transition="in" filter="fade">
                                      <p:cBhvr>
                                        <p:cTn id="7" dur="2000"/>
                                        <p:tgtEl>
                                          <p:spTgt spid="73"/>
                                        </p:tgtEl>
                                      </p:cBhvr>
                                    </p:animEffect>
                                    <p:anim calcmode="lin" valueType="num">
                                      <p:cBhvr>
                                        <p:cTn id="8" dur="2000" fill="hold"/>
                                        <p:tgtEl>
                                          <p:spTgt spid="73"/>
                                        </p:tgtEl>
                                        <p:attrNameLst>
                                          <p:attrName>ppt_x</p:attrName>
                                        </p:attrNameLst>
                                      </p:cBhvr>
                                      <p:tavLst>
                                        <p:tav tm="0">
                                          <p:val>
                                            <p:strVal val="#ppt_x"/>
                                          </p:val>
                                        </p:tav>
                                        <p:tav tm="100000">
                                          <p:val>
                                            <p:strVal val="#ppt_x"/>
                                          </p:val>
                                        </p:tav>
                                      </p:tavLst>
                                    </p:anim>
                                    <p:anim calcmode="lin" valueType="num">
                                      <p:cBhvr>
                                        <p:cTn id="9" dur="2000" fill="hold"/>
                                        <p:tgtEl>
                                          <p:spTgt spid="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animBg="1"/>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文本框 4"/>
          <p:cNvSpPr txBox="1"/>
          <p:nvPr/>
        </p:nvSpPr>
        <p:spPr>
          <a:xfrm>
            <a:off x="3782060" y="91440"/>
            <a:ext cx="2806700" cy="460375"/>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square" rtlCol="0" anchor="t">
            <a:spAutoFit/>
            <a:scene3d>
              <a:camera prst="orthographicFront"/>
              <a:lightRig rig="threePt" dir="t"/>
            </a:scene3d>
          </a:bodyPr>
          <a:lstStyle/>
          <a:p>
            <a:r>
              <a:rPr lang="en-US" altLang="zh-CN" sz="2400">
                <a:ln w="22225">
                  <a:solidFill>
                    <a:schemeClr val="accent2"/>
                  </a:solidFill>
                  <a:prstDash val="solid"/>
                </a:ln>
                <a:solidFill>
                  <a:schemeClr val="accent2">
                    <a:lumMod val="40000"/>
                    <a:lumOff val="60000"/>
                  </a:schemeClr>
                </a:solidFill>
                <a:effectLst/>
                <a:latin typeface="思源黑体 CN Bold" panose="020B0800000000000000" pitchFamily="34" charset="-122"/>
                <a:ea typeface="思源黑体 CN Bold" panose="020B0800000000000000" pitchFamily="34" charset="-122"/>
                <a:sym typeface="+mn-ea"/>
              </a:rPr>
              <a:t>7.   </a:t>
            </a:r>
            <a:r>
              <a:rPr lang="zh-CN" altLang="en-US" sz="2400">
                <a:ln w="22225">
                  <a:solidFill>
                    <a:schemeClr val="accent2"/>
                  </a:solidFill>
                  <a:prstDash val="solid"/>
                </a:ln>
                <a:solidFill>
                  <a:schemeClr val="accent2">
                    <a:lumMod val="40000"/>
                    <a:lumOff val="60000"/>
                  </a:schemeClr>
                </a:solidFill>
                <a:effectLst/>
                <a:latin typeface="思源黑体 CN Bold" panose="020B0800000000000000" pitchFamily="34" charset="-122"/>
                <a:ea typeface="思源黑体 CN Bold" panose="020B0800000000000000" pitchFamily="34" charset="-122"/>
                <a:sym typeface="+mn-ea"/>
              </a:rPr>
              <a:t>包</a:t>
            </a:r>
            <a:r>
              <a:rPr lang="en-US" altLang="zh-CN" sz="2400">
                <a:ln w="22225">
                  <a:solidFill>
                    <a:schemeClr val="accent2"/>
                  </a:solidFill>
                  <a:prstDash val="solid"/>
                </a:ln>
                <a:solidFill>
                  <a:schemeClr val="accent2">
                    <a:lumMod val="40000"/>
                    <a:lumOff val="60000"/>
                  </a:schemeClr>
                </a:solidFill>
                <a:effectLst/>
                <a:latin typeface="思源黑体 CN Bold" panose="020B0800000000000000" pitchFamily="34" charset="-122"/>
                <a:ea typeface="思源黑体 CN Bold" panose="020B0800000000000000" pitchFamily="34" charset="-122"/>
                <a:sym typeface="+mn-ea"/>
              </a:rPr>
              <a:t> </a:t>
            </a:r>
            <a:r>
              <a:rPr lang="zh-CN" altLang="en-US" sz="2400">
                <a:ln w="22225">
                  <a:solidFill>
                    <a:schemeClr val="accent2"/>
                  </a:solidFill>
                  <a:prstDash val="solid"/>
                </a:ln>
                <a:solidFill>
                  <a:schemeClr val="accent2">
                    <a:lumMod val="40000"/>
                    <a:lumOff val="60000"/>
                  </a:schemeClr>
                </a:solidFill>
                <a:effectLst/>
                <a:latin typeface="思源黑体 CN Bold" panose="020B0800000000000000" pitchFamily="34" charset="-122"/>
                <a:ea typeface="思源黑体 CN Bold" panose="020B0800000000000000" pitchFamily="34" charset="-122"/>
                <a:sym typeface="+mn-ea"/>
              </a:rPr>
              <a:t>身</a:t>
            </a:r>
            <a:r>
              <a:rPr lang="en-US" altLang="zh-CN" sz="2400">
                <a:ln w="22225">
                  <a:solidFill>
                    <a:schemeClr val="accent2"/>
                  </a:solidFill>
                  <a:prstDash val="solid"/>
                </a:ln>
                <a:solidFill>
                  <a:schemeClr val="accent2">
                    <a:lumMod val="40000"/>
                    <a:lumOff val="60000"/>
                  </a:schemeClr>
                </a:solidFill>
                <a:effectLst/>
                <a:latin typeface="思源黑体 CN Bold" panose="020B0800000000000000" pitchFamily="34" charset="-122"/>
                <a:ea typeface="思源黑体 CN Bold" panose="020B0800000000000000" pitchFamily="34" charset="-122"/>
                <a:sym typeface="+mn-ea"/>
              </a:rPr>
              <a:t> </a:t>
            </a:r>
            <a:r>
              <a:rPr lang="zh-CN" altLang="en-US" sz="2400">
                <a:ln w="22225">
                  <a:solidFill>
                    <a:schemeClr val="accent2"/>
                  </a:solidFill>
                  <a:prstDash val="solid"/>
                </a:ln>
                <a:solidFill>
                  <a:schemeClr val="accent2">
                    <a:lumMod val="40000"/>
                    <a:lumOff val="60000"/>
                  </a:schemeClr>
                </a:solidFill>
                <a:effectLst/>
                <a:latin typeface="思源黑体 CN Bold" panose="020B0800000000000000" pitchFamily="34" charset="-122"/>
                <a:ea typeface="思源黑体 CN Bold" panose="020B0800000000000000" pitchFamily="34" charset="-122"/>
                <a:sym typeface="+mn-ea"/>
              </a:rPr>
              <a:t>工</a:t>
            </a:r>
          </a:p>
        </p:txBody>
      </p:sp>
      <p:sp>
        <p:nvSpPr>
          <p:cNvPr id="6" name="文本框 5"/>
          <p:cNvSpPr txBox="1"/>
          <p:nvPr/>
        </p:nvSpPr>
        <p:spPr>
          <a:xfrm>
            <a:off x="141605" y="735330"/>
            <a:ext cx="3042920" cy="521970"/>
          </a:xfrm>
          <a:prstGeom prst="rect">
            <a:avLst/>
          </a:prstGeom>
          <a:noFill/>
        </p:spPr>
        <p:txBody>
          <a:bodyPr wrap="none" rtlCol="0" anchor="t">
            <a:spAutoFit/>
          </a:bodyPr>
          <a:lstStyle/>
          <a:p>
            <a:r>
              <a:rPr lang="zh-CN" altLang="en-US" sz="2800" b="1">
                <a:solidFill>
                  <a:srgbClr val="FF0000"/>
                </a:solidFill>
                <a:effectLst>
                  <a:outerShdw blurRad="38100" dist="38100" dir="2700000" algn="tl">
                    <a:srgbClr val="000000">
                      <a:alpha val="43137"/>
                    </a:srgbClr>
                  </a:outerShdw>
                </a:effectLst>
                <a:sym typeface="+mn-ea"/>
              </a:rPr>
              <a:t>二、理解经典语段</a:t>
            </a:r>
          </a:p>
        </p:txBody>
      </p:sp>
      <p:sp>
        <p:nvSpPr>
          <p:cNvPr id="7" name="文本框 6"/>
          <p:cNvSpPr txBox="1"/>
          <p:nvPr/>
        </p:nvSpPr>
        <p:spPr>
          <a:xfrm>
            <a:off x="403225" y="1316990"/>
            <a:ext cx="11017250" cy="5262245"/>
          </a:xfrm>
          <a:prstGeom prst="rect">
            <a:avLst/>
          </a:prstGeom>
          <a:noFill/>
        </p:spPr>
        <p:txBody>
          <a:bodyPr wrap="square" rtlCol="0" anchor="t">
            <a:spAutoFit/>
          </a:bodyPr>
          <a:lstStyle/>
          <a:p>
            <a:pPr fontAlgn="auto">
              <a:lnSpc>
                <a:spcPct val="150000"/>
              </a:lnSpc>
            </a:pPr>
            <a:r>
              <a:rPr lang="zh-CN" altLang="en-US" sz="2800" b="1">
                <a:solidFill>
                  <a:srgbClr val="FF0000"/>
                </a:solidFill>
                <a:effectLst>
                  <a:outerShdw blurRad="38100" dist="38100" dir="2700000" algn="tl">
                    <a:srgbClr val="000000">
                      <a:alpha val="43137"/>
                    </a:srgbClr>
                  </a:outerShdw>
                </a:effectLst>
              </a:rPr>
              <a:t>1、第2段中写男子穿着“拷绸衫裤”的目的是什么？</a:t>
            </a:r>
          </a:p>
          <a:p>
            <a:pPr fontAlgn="auto">
              <a:lnSpc>
                <a:spcPct val="150000"/>
              </a:lnSpc>
            </a:pPr>
            <a:r>
              <a:rPr lang="en-US" altLang="zh-CN" sz="2800" b="1">
                <a:solidFill>
                  <a:srgbClr val="FF0000"/>
                </a:solidFill>
                <a:effectLst>
                  <a:outerShdw blurRad="38100" dist="38100" dir="2700000" algn="tl">
                    <a:srgbClr val="000000">
                      <a:alpha val="43137"/>
                    </a:srgbClr>
                  </a:outerShdw>
                </a:effectLst>
              </a:rPr>
              <a:t>	</a:t>
            </a:r>
            <a:r>
              <a:rPr lang="zh-CN" altLang="en-US" sz="2800" b="1">
                <a:solidFill>
                  <a:schemeClr val="tx1"/>
                </a:solidFill>
                <a:effectLst>
                  <a:outerShdw blurRad="38100" dist="38100" dir="2700000" algn="tl">
                    <a:srgbClr val="000000">
                      <a:alpha val="43137"/>
                    </a:srgbClr>
                  </a:outerShdw>
                </a:effectLst>
              </a:rPr>
              <a:t>讲究的穿着，暗示了男子的身份和地位，与衣衫褴褛的包身工形成鲜明对比。</a:t>
            </a:r>
          </a:p>
          <a:p>
            <a:pPr fontAlgn="auto">
              <a:lnSpc>
                <a:spcPct val="150000"/>
              </a:lnSpc>
            </a:pPr>
            <a:r>
              <a:rPr lang="zh-CN" altLang="en-US" sz="2800" b="1">
                <a:solidFill>
                  <a:srgbClr val="FF0000"/>
                </a:solidFill>
                <a:effectLst>
                  <a:outerShdw blurRad="38100" dist="38100" dir="2700000" algn="tl">
                    <a:srgbClr val="000000">
                      <a:alpha val="43137"/>
                    </a:srgbClr>
                  </a:outerShdw>
                </a:effectLst>
              </a:rPr>
              <a:t>2、第6段中将“蓬头、赤脚，一边扣着纽扣”提至主语前有何作用？</a:t>
            </a:r>
          </a:p>
          <a:p>
            <a:pPr fontAlgn="auto">
              <a:lnSpc>
                <a:spcPct val="150000"/>
              </a:lnSpc>
            </a:pPr>
            <a:r>
              <a:rPr lang="en-US" altLang="zh-CN" sz="2800" b="1">
                <a:solidFill>
                  <a:schemeClr val="tx1"/>
                </a:solidFill>
                <a:effectLst>
                  <a:outerShdw blurRad="38100" dist="38100" dir="2700000" algn="tl">
                    <a:srgbClr val="000000">
                      <a:alpha val="43137"/>
                    </a:srgbClr>
                  </a:outerShdw>
                </a:effectLst>
              </a:rPr>
              <a:t>	</a:t>
            </a:r>
            <a:r>
              <a:rPr lang="zh-CN" altLang="en-US" sz="2800" b="1">
                <a:solidFill>
                  <a:schemeClr val="tx1"/>
                </a:solidFill>
                <a:effectLst>
                  <a:outerShdw blurRad="38100" dist="38100" dir="2700000" algn="tl">
                    <a:srgbClr val="000000">
                      <a:alpha val="43137"/>
                    </a:srgbClr>
                  </a:outerShdw>
                </a:effectLst>
              </a:rPr>
              <a:t>起强调作用，突出她们起床时的狼狈相，连整理衣服的时间都没有，说明生活紧张、忙乱、劳累。</a:t>
            </a:r>
          </a:p>
          <a:p>
            <a:pPr fontAlgn="auto">
              <a:lnSpc>
                <a:spcPct val="150000"/>
              </a:lnSpc>
            </a:pPr>
            <a:r>
              <a:rPr lang="zh-CN" altLang="en-US" sz="2800" b="1">
                <a:solidFill>
                  <a:srgbClr val="FF0000"/>
                </a:solidFill>
                <a:effectLst>
                  <a:outerShdw blurRad="38100" dist="38100" dir="2700000" algn="tl">
                    <a:srgbClr val="000000">
                      <a:alpha val="43137"/>
                    </a:srgbClr>
                  </a:outerShdw>
                </a:effectLst>
              </a:rPr>
              <a:t>3、作者为什么要举“芦柴棒”的例子？</a:t>
            </a:r>
          </a:p>
          <a:p>
            <a:pPr fontAlgn="auto">
              <a:lnSpc>
                <a:spcPct val="150000"/>
              </a:lnSpc>
            </a:pPr>
            <a:r>
              <a:rPr lang="en-US" altLang="zh-CN" sz="2800" b="1">
                <a:solidFill>
                  <a:schemeClr val="tx1"/>
                </a:solidFill>
                <a:effectLst>
                  <a:outerShdw blurRad="38100" dist="38100" dir="2700000" algn="tl">
                    <a:srgbClr val="000000">
                      <a:alpha val="43137"/>
                    </a:srgbClr>
                  </a:outerShdw>
                </a:effectLst>
              </a:rPr>
              <a:t>	</a:t>
            </a:r>
            <a:r>
              <a:rPr lang="zh-CN" altLang="en-US" sz="2800" b="1">
                <a:solidFill>
                  <a:schemeClr val="tx1"/>
                </a:solidFill>
                <a:effectLst>
                  <a:outerShdw blurRad="38100" dist="38100" dir="2700000" algn="tl">
                    <a:srgbClr val="000000">
                      <a:alpha val="43137"/>
                    </a:srgbClr>
                  </a:outerShdw>
                </a:effectLst>
              </a:rPr>
              <a:t>以点带面，可以更加深刻地表现主题。</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anim calcmode="lin" valueType="num">
                                      <p:cBhvr additive="base">
                                        <p:cTn id="13"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anim calcmode="lin" valueType="num">
                                      <p:cBhvr additive="base">
                                        <p:cTn id="19"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7">
                                            <p:txEl>
                                              <p:pRg st="3" end="3"/>
                                            </p:txEl>
                                          </p:spTgt>
                                        </p:tgtEl>
                                        <p:attrNameLst>
                                          <p:attrName>style.visibility</p:attrName>
                                        </p:attrNameLst>
                                      </p:cBhvr>
                                      <p:to>
                                        <p:strVal val="visible"/>
                                      </p:to>
                                    </p:set>
                                    <p:anim calcmode="lin" valueType="num">
                                      <p:cBhvr additive="base">
                                        <p:cTn id="25" dur="500" fill="hold"/>
                                        <p:tgtEl>
                                          <p:spTgt spid="7">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7">
                                            <p:txEl>
                                              <p:pRg st="4" end="4"/>
                                            </p:txEl>
                                          </p:spTgt>
                                        </p:tgtEl>
                                        <p:attrNameLst>
                                          <p:attrName>style.visibility</p:attrName>
                                        </p:attrNameLst>
                                      </p:cBhvr>
                                      <p:to>
                                        <p:strVal val="visible"/>
                                      </p:to>
                                    </p:set>
                                    <p:anim calcmode="lin" valueType="num">
                                      <p:cBhvr additive="base">
                                        <p:cTn id="31" dur="500" fill="hold"/>
                                        <p:tgtEl>
                                          <p:spTgt spid="7">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nodeType="clickEffect">
                                  <p:stCondLst>
                                    <p:cond delay="0"/>
                                  </p:stCondLst>
                                  <p:childTnLst>
                                    <p:set>
                                      <p:cBhvr>
                                        <p:cTn id="36" dur="1" fill="hold">
                                          <p:stCondLst>
                                            <p:cond delay="0"/>
                                          </p:stCondLst>
                                        </p:cTn>
                                        <p:tgtEl>
                                          <p:spTgt spid="7">
                                            <p:txEl>
                                              <p:pRg st="5" end="5"/>
                                            </p:txEl>
                                          </p:spTgt>
                                        </p:tgtEl>
                                        <p:attrNameLst>
                                          <p:attrName>style.visibility</p:attrName>
                                        </p:attrNameLst>
                                      </p:cBhvr>
                                      <p:to>
                                        <p:strVal val="visible"/>
                                      </p:to>
                                    </p:set>
                                    <p:anim calcmode="lin" valueType="num">
                                      <p:cBhvr additive="base">
                                        <p:cTn id="37" dur="500" fill="hold"/>
                                        <p:tgtEl>
                                          <p:spTgt spid="7">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7">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文本框 4"/>
          <p:cNvSpPr txBox="1"/>
          <p:nvPr/>
        </p:nvSpPr>
        <p:spPr>
          <a:xfrm>
            <a:off x="3782060" y="91440"/>
            <a:ext cx="2806700" cy="460375"/>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square" rtlCol="0" anchor="t">
            <a:spAutoFit/>
            <a:scene3d>
              <a:camera prst="orthographicFront"/>
              <a:lightRig rig="threePt" dir="t"/>
            </a:scene3d>
          </a:bodyPr>
          <a:lstStyle/>
          <a:p>
            <a:r>
              <a:rPr lang="en-US" altLang="zh-CN" sz="2400">
                <a:ln w="22225">
                  <a:solidFill>
                    <a:schemeClr val="accent2"/>
                  </a:solidFill>
                  <a:prstDash val="solid"/>
                </a:ln>
                <a:solidFill>
                  <a:schemeClr val="accent2">
                    <a:lumMod val="40000"/>
                    <a:lumOff val="60000"/>
                  </a:schemeClr>
                </a:solidFill>
                <a:effectLst/>
                <a:latin typeface="思源黑体 CN Bold" panose="020B0800000000000000" pitchFamily="34" charset="-122"/>
                <a:ea typeface="思源黑体 CN Bold" panose="020B0800000000000000" pitchFamily="34" charset="-122"/>
                <a:sym typeface="+mn-ea"/>
              </a:rPr>
              <a:t>7.   </a:t>
            </a:r>
            <a:r>
              <a:rPr lang="zh-CN" altLang="en-US" sz="2400">
                <a:ln w="22225">
                  <a:solidFill>
                    <a:schemeClr val="accent2"/>
                  </a:solidFill>
                  <a:prstDash val="solid"/>
                </a:ln>
                <a:solidFill>
                  <a:schemeClr val="accent2">
                    <a:lumMod val="40000"/>
                    <a:lumOff val="60000"/>
                  </a:schemeClr>
                </a:solidFill>
                <a:effectLst/>
                <a:latin typeface="思源黑体 CN Bold" panose="020B0800000000000000" pitchFamily="34" charset="-122"/>
                <a:ea typeface="思源黑体 CN Bold" panose="020B0800000000000000" pitchFamily="34" charset="-122"/>
                <a:sym typeface="+mn-ea"/>
              </a:rPr>
              <a:t>包</a:t>
            </a:r>
            <a:r>
              <a:rPr lang="en-US" altLang="zh-CN" sz="2400">
                <a:ln w="22225">
                  <a:solidFill>
                    <a:schemeClr val="accent2"/>
                  </a:solidFill>
                  <a:prstDash val="solid"/>
                </a:ln>
                <a:solidFill>
                  <a:schemeClr val="accent2">
                    <a:lumMod val="40000"/>
                    <a:lumOff val="60000"/>
                  </a:schemeClr>
                </a:solidFill>
                <a:effectLst/>
                <a:latin typeface="思源黑体 CN Bold" panose="020B0800000000000000" pitchFamily="34" charset="-122"/>
                <a:ea typeface="思源黑体 CN Bold" panose="020B0800000000000000" pitchFamily="34" charset="-122"/>
                <a:sym typeface="+mn-ea"/>
              </a:rPr>
              <a:t> </a:t>
            </a:r>
            <a:r>
              <a:rPr lang="zh-CN" altLang="en-US" sz="2400">
                <a:ln w="22225">
                  <a:solidFill>
                    <a:schemeClr val="accent2"/>
                  </a:solidFill>
                  <a:prstDash val="solid"/>
                </a:ln>
                <a:solidFill>
                  <a:schemeClr val="accent2">
                    <a:lumMod val="40000"/>
                    <a:lumOff val="60000"/>
                  </a:schemeClr>
                </a:solidFill>
                <a:effectLst/>
                <a:latin typeface="思源黑体 CN Bold" panose="020B0800000000000000" pitchFamily="34" charset="-122"/>
                <a:ea typeface="思源黑体 CN Bold" panose="020B0800000000000000" pitchFamily="34" charset="-122"/>
                <a:sym typeface="+mn-ea"/>
              </a:rPr>
              <a:t>身</a:t>
            </a:r>
            <a:r>
              <a:rPr lang="en-US" altLang="zh-CN" sz="2400">
                <a:ln w="22225">
                  <a:solidFill>
                    <a:schemeClr val="accent2"/>
                  </a:solidFill>
                  <a:prstDash val="solid"/>
                </a:ln>
                <a:solidFill>
                  <a:schemeClr val="accent2">
                    <a:lumMod val="40000"/>
                    <a:lumOff val="60000"/>
                  </a:schemeClr>
                </a:solidFill>
                <a:effectLst/>
                <a:latin typeface="思源黑体 CN Bold" panose="020B0800000000000000" pitchFamily="34" charset="-122"/>
                <a:ea typeface="思源黑体 CN Bold" panose="020B0800000000000000" pitchFamily="34" charset="-122"/>
                <a:sym typeface="+mn-ea"/>
              </a:rPr>
              <a:t> </a:t>
            </a:r>
            <a:r>
              <a:rPr lang="zh-CN" altLang="en-US" sz="2400">
                <a:ln w="22225">
                  <a:solidFill>
                    <a:schemeClr val="accent2"/>
                  </a:solidFill>
                  <a:prstDash val="solid"/>
                </a:ln>
                <a:solidFill>
                  <a:schemeClr val="accent2">
                    <a:lumMod val="40000"/>
                    <a:lumOff val="60000"/>
                  </a:schemeClr>
                </a:solidFill>
                <a:effectLst/>
                <a:latin typeface="思源黑体 CN Bold" panose="020B0800000000000000" pitchFamily="34" charset="-122"/>
                <a:ea typeface="思源黑体 CN Bold" panose="020B0800000000000000" pitchFamily="34" charset="-122"/>
                <a:sym typeface="+mn-ea"/>
              </a:rPr>
              <a:t>工</a:t>
            </a:r>
          </a:p>
        </p:txBody>
      </p:sp>
      <p:sp>
        <p:nvSpPr>
          <p:cNvPr id="6" name="文本框 5"/>
          <p:cNvSpPr txBox="1"/>
          <p:nvPr/>
        </p:nvSpPr>
        <p:spPr>
          <a:xfrm>
            <a:off x="141605" y="623570"/>
            <a:ext cx="3042920" cy="521970"/>
          </a:xfrm>
          <a:prstGeom prst="rect">
            <a:avLst/>
          </a:prstGeom>
          <a:noFill/>
        </p:spPr>
        <p:txBody>
          <a:bodyPr wrap="none" rtlCol="0" anchor="t">
            <a:spAutoFit/>
          </a:bodyPr>
          <a:lstStyle/>
          <a:p>
            <a:r>
              <a:rPr lang="zh-CN" altLang="en-US" sz="2800" b="1">
                <a:solidFill>
                  <a:srgbClr val="FF0000"/>
                </a:solidFill>
                <a:effectLst>
                  <a:outerShdw blurRad="38100" dist="38100" dir="2700000" algn="tl">
                    <a:srgbClr val="000000">
                      <a:alpha val="43137"/>
                    </a:srgbClr>
                  </a:outerShdw>
                </a:effectLst>
                <a:sym typeface="+mn-ea"/>
              </a:rPr>
              <a:t>二、理解经典语段</a:t>
            </a:r>
          </a:p>
        </p:txBody>
      </p:sp>
      <p:sp>
        <p:nvSpPr>
          <p:cNvPr id="2" name="文本框 1"/>
          <p:cNvSpPr txBox="1"/>
          <p:nvPr/>
        </p:nvSpPr>
        <p:spPr>
          <a:xfrm>
            <a:off x="170180" y="949960"/>
            <a:ext cx="11851640" cy="5908040"/>
          </a:xfrm>
          <a:prstGeom prst="rect">
            <a:avLst/>
          </a:prstGeom>
          <a:noFill/>
        </p:spPr>
        <p:txBody>
          <a:bodyPr wrap="square" rtlCol="0" anchor="t">
            <a:spAutoFit/>
          </a:bodyPr>
          <a:lstStyle/>
          <a:p>
            <a:pPr fontAlgn="auto">
              <a:lnSpc>
                <a:spcPct val="150000"/>
              </a:lnSpc>
            </a:pPr>
            <a:r>
              <a:rPr lang="zh-CN" altLang="en-US" sz="2800" b="1">
                <a:solidFill>
                  <a:srgbClr val="FF0000"/>
                </a:solidFill>
              </a:rPr>
              <a:t>4、第8段中“饲养”一词为何要加上引号？</a:t>
            </a:r>
          </a:p>
          <a:p>
            <a:pPr fontAlgn="auto">
              <a:lnSpc>
                <a:spcPct val="150000"/>
              </a:lnSpc>
            </a:pPr>
            <a:r>
              <a:rPr lang="en-US" altLang="zh-CN" sz="2800" b="1">
                <a:solidFill>
                  <a:srgbClr val="FF0000"/>
                </a:solidFill>
              </a:rPr>
              <a:t>	</a:t>
            </a:r>
            <a:r>
              <a:rPr lang="zh-CN" altLang="en-US" sz="2800" b="1">
                <a:solidFill>
                  <a:schemeClr val="tx1"/>
                </a:solidFill>
              </a:rPr>
              <a:t>起强调作用。“饲养”本指喂养动物，这里用在人身上说明旧社会灾区的灾民连用喂养动物的办法来养活子女的能力都没有。“饲养”一词也与上文的“生物”一词相呼应。</a:t>
            </a:r>
          </a:p>
          <a:p>
            <a:pPr fontAlgn="auto">
              <a:lnSpc>
                <a:spcPct val="150000"/>
              </a:lnSpc>
            </a:pPr>
            <a:r>
              <a:rPr lang="zh-CN" altLang="en-US" sz="2800" b="1">
                <a:solidFill>
                  <a:srgbClr val="FF0000"/>
                </a:solidFill>
              </a:rPr>
              <a:t>5、第12段中说的“慈样”和“佳肴”是真的吗？</a:t>
            </a:r>
          </a:p>
          <a:p>
            <a:pPr fontAlgn="auto">
              <a:lnSpc>
                <a:spcPct val="150000"/>
              </a:lnSpc>
            </a:pPr>
            <a:r>
              <a:rPr lang="en-US" altLang="zh-CN" sz="2800" b="1">
                <a:solidFill>
                  <a:srgbClr val="FF0000"/>
                </a:solidFill>
              </a:rPr>
              <a:t>	</a:t>
            </a:r>
            <a:r>
              <a:rPr lang="zh-CN" altLang="en-US" sz="2800" b="1">
                <a:solidFill>
                  <a:schemeClr val="tx1"/>
                </a:solidFill>
              </a:rPr>
              <a:t>不是真的。“慈祥”和“佳肴”都是反语。从莱场上收集来的案叶当然算不上什么佳肴，作者故意称其为“佳肴”，变我为疑，反衬出粥素之难得及质量之粗糙，这是对带工老板在饮食上虐待包身工的辛辣讽刺和深刻揭露。</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文本框 4"/>
          <p:cNvSpPr txBox="1"/>
          <p:nvPr/>
        </p:nvSpPr>
        <p:spPr>
          <a:xfrm>
            <a:off x="3782060" y="91440"/>
            <a:ext cx="2806700" cy="460375"/>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square" rtlCol="0" anchor="t">
            <a:spAutoFit/>
            <a:scene3d>
              <a:camera prst="orthographicFront"/>
              <a:lightRig rig="threePt" dir="t"/>
            </a:scene3d>
          </a:bodyPr>
          <a:lstStyle/>
          <a:p>
            <a:r>
              <a:rPr lang="en-US" altLang="zh-CN" sz="2400">
                <a:ln w="22225">
                  <a:solidFill>
                    <a:schemeClr val="accent2"/>
                  </a:solidFill>
                  <a:prstDash val="solid"/>
                </a:ln>
                <a:solidFill>
                  <a:schemeClr val="accent2">
                    <a:lumMod val="40000"/>
                    <a:lumOff val="60000"/>
                  </a:schemeClr>
                </a:solidFill>
                <a:effectLst/>
                <a:latin typeface="思源黑体 CN Bold" panose="020B0800000000000000" pitchFamily="34" charset="-122"/>
                <a:ea typeface="思源黑体 CN Bold" panose="020B0800000000000000" pitchFamily="34" charset="-122"/>
                <a:sym typeface="+mn-ea"/>
              </a:rPr>
              <a:t>7.   </a:t>
            </a:r>
            <a:r>
              <a:rPr lang="zh-CN" altLang="en-US" sz="2400">
                <a:ln w="22225">
                  <a:solidFill>
                    <a:schemeClr val="accent2"/>
                  </a:solidFill>
                  <a:prstDash val="solid"/>
                </a:ln>
                <a:solidFill>
                  <a:schemeClr val="accent2">
                    <a:lumMod val="40000"/>
                    <a:lumOff val="60000"/>
                  </a:schemeClr>
                </a:solidFill>
                <a:effectLst/>
                <a:latin typeface="思源黑体 CN Bold" panose="020B0800000000000000" pitchFamily="34" charset="-122"/>
                <a:ea typeface="思源黑体 CN Bold" panose="020B0800000000000000" pitchFamily="34" charset="-122"/>
                <a:sym typeface="+mn-ea"/>
              </a:rPr>
              <a:t>包</a:t>
            </a:r>
            <a:r>
              <a:rPr lang="en-US" altLang="zh-CN" sz="2400">
                <a:ln w="22225">
                  <a:solidFill>
                    <a:schemeClr val="accent2"/>
                  </a:solidFill>
                  <a:prstDash val="solid"/>
                </a:ln>
                <a:solidFill>
                  <a:schemeClr val="accent2">
                    <a:lumMod val="40000"/>
                    <a:lumOff val="60000"/>
                  </a:schemeClr>
                </a:solidFill>
                <a:effectLst/>
                <a:latin typeface="思源黑体 CN Bold" panose="020B0800000000000000" pitchFamily="34" charset="-122"/>
                <a:ea typeface="思源黑体 CN Bold" panose="020B0800000000000000" pitchFamily="34" charset="-122"/>
                <a:sym typeface="+mn-ea"/>
              </a:rPr>
              <a:t> </a:t>
            </a:r>
            <a:r>
              <a:rPr lang="zh-CN" altLang="en-US" sz="2400">
                <a:ln w="22225">
                  <a:solidFill>
                    <a:schemeClr val="accent2"/>
                  </a:solidFill>
                  <a:prstDash val="solid"/>
                </a:ln>
                <a:solidFill>
                  <a:schemeClr val="accent2">
                    <a:lumMod val="40000"/>
                    <a:lumOff val="60000"/>
                  </a:schemeClr>
                </a:solidFill>
                <a:effectLst/>
                <a:latin typeface="思源黑体 CN Bold" panose="020B0800000000000000" pitchFamily="34" charset="-122"/>
                <a:ea typeface="思源黑体 CN Bold" panose="020B0800000000000000" pitchFamily="34" charset="-122"/>
                <a:sym typeface="+mn-ea"/>
              </a:rPr>
              <a:t>身</a:t>
            </a:r>
            <a:r>
              <a:rPr lang="en-US" altLang="zh-CN" sz="2400">
                <a:ln w="22225">
                  <a:solidFill>
                    <a:schemeClr val="accent2"/>
                  </a:solidFill>
                  <a:prstDash val="solid"/>
                </a:ln>
                <a:solidFill>
                  <a:schemeClr val="accent2">
                    <a:lumMod val="40000"/>
                    <a:lumOff val="60000"/>
                  </a:schemeClr>
                </a:solidFill>
                <a:effectLst/>
                <a:latin typeface="思源黑体 CN Bold" panose="020B0800000000000000" pitchFamily="34" charset="-122"/>
                <a:ea typeface="思源黑体 CN Bold" panose="020B0800000000000000" pitchFamily="34" charset="-122"/>
                <a:sym typeface="+mn-ea"/>
              </a:rPr>
              <a:t> </a:t>
            </a:r>
            <a:r>
              <a:rPr lang="zh-CN" altLang="en-US" sz="2400">
                <a:ln w="22225">
                  <a:solidFill>
                    <a:schemeClr val="accent2"/>
                  </a:solidFill>
                  <a:prstDash val="solid"/>
                </a:ln>
                <a:solidFill>
                  <a:schemeClr val="accent2">
                    <a:lumMod val="40000"/>
                    <a:lumOff val="60000"/>
                  </a:schemeClr>
                </a:solidFill>
                <a:effectLst/>
                <a:latin typeface="思源黑体 CN Bold" panose="020B0800000000000000" pitchFamily="34" charset="-122"/>
                <a:ea typeface="思源黑体 CN Bold" panose="020B0800000000000000" pitchFamily="34" charset="-122"/>
                <a:sym typeface="+mn-ea"/>
              </a:rPr>
              <a:t>工</a:t>
            </a:r>
          </a:p>
        </p:txBody>
      </p:sp>
      <p:sp>
        <p:nvSpPr>
          <p:cNvPr id="6" name="文本框 5"/>
          <p:cNvSpPr txBox="1"/>
          <p:nvPr/>
        </p:nvSpPr>
        <p:spPr>
          <a:xfrm>
            <a:off x="141605" y="735330"/>
            <a:ext cx="3042920" cy="521970"/>
          </a:xfrm>
          <a:prstGeom prst="rect">
            <a:avLst/>
          </a:prstGeom>
          <a:noFill/>
        </p:spPr>
        <p:txBody>
          <a:bodyPr wrap="none" rtlCol="0" anchor="t">
            <a:spAutoFit/>
          </a:bodyPr>
          <a:lstStyle/>
          <a:p>
            <a:r>
              <a:rPr lang="zh-CN" altLang="en-US" sz="2800" b="1">
                <a:solidFill>
                  <a:srgbClr val="FF0000"/>
                </a:solidFill>
                <a:effectLst>
                  <a:outerShdw blurRad="38100" dist="38100" dir="2700000" algn="tl">
                    <a:srgbClr val="000000">
                      <a:alpha val="43137"/>
                    </a:srgbClr>
                  </a:outerShdw>
                </a:effectLst>
                <a:sym typeface="+mn-ea"/>
              </a:rPr>
              <a:t>二、理解经典语段</a:t>
            </a:r>
          </a:p>
        </p:txBody>
      </p:sp>
      <p:sp>
        <p:nvSpPr>
          <p:cNvPr id="2" name="文本框 1"/>
          <p:cNvSpPr txBox="1"/>
          <p:nvPr/>
        </p:nvSpPr>
        <p:spPr>
          <a:xfrm>
            <a:off x="141605" y="1335405"/>
            <a:ext cx="11620500" cy="4615815"/>
          </a:xfrm>
          <a:prstGeom prst="rect">
            <a:avLst/>
          </a:prstGeom>
          <a:noFill/>
        </p:spPr>
        <p:txBody>
          <a:bodyPr wrap="square" rtlCol="0" anchor="t">
            <a:spAutoFit/>
          </a:bodyPr>
          <a:lstStyle/>
          <a:p>
            <a:pPr fontAlgn="auto">
              <a:lnSpc>
                <a:spcPct val="150000"/>
              </a:lnSpc>
            </a:pPr>
            <a:r>
              <a:rPr lang="zh-CN" altLang="en-US" sz="2800" b="1">
                <a:solidFill>
                  <a:srgbClr val="FF0000"/>
                </a:solidFill>
              </a:rPr>
              <a:t>6、在第26段中提到了幸福，这里的“幸福”是真的幸福吗？</a:t>
            </a:r>
          </a:p>
          <a:p>
            <a:pPr fontAlgn="auto">
              <a:lnSpc>
                <a:spcPct val="150000"/>
              </a:lnSpc>
            </a:pPr>
            <a:r>
              <a:rPr lang="en-US" altLang="zh-CN" sz="2800" b="1"/>
              <a:t>	</a:t>
            </a:r>
            <a:r>
              <a:rPr lang="zh-CN" altLang="en-US" sz="2800" b="1">
                <a:solidFill>
                  <a:schemeClr val="tx1"/>
                </a:solidFill>
              </a:rPr>
              <a:t>“幸福”带有讽刺意味，对于工人来说，被殴打的次数少就是“幸福”，这是一种多么可怜的追求。而包身工连这点“幸福”都没有，在暗含的对比中，我们可知其命运之悲惨。</a:t>
            </a:r>
          </a:p>
          <a:p>
            <a:pPr fontAlgn="auto">
              <a:lnSpc>
                <a:spcPct val="150000"/>
              </a:lnSpc>
            </a:pPr>
            <a:r>
              <a:rPr lang="zh-CN" altLang="en-US" sz="2800" b="1">
                <a:solidFill>
                  <a:srgbClr val="FF0000"/>
                </a:solidFill>
              </a:rPr>
              <a:t>7、作者在第34段列举的一系列数据有什么作用？</a:t>
            </a:r>
          </a:p>
          <a:p>
            <a:pPr fontAlgn="auto">
              <a:lnSpc>
                <a:spcPct val="150000"/>
              </a:lnSpc>
            </a:pPr>
            <a:r>
              <a:rPr lang="en-US" altLang="zh-CN" sz="2800" b="1"/>
              <a:t>	</a:t>
            </a:r>
            <a:r>
              <a:rPr lang="zh-CN" altLang="en-US" sz="2800" b="1"/>
              <a:t>这一系列有代表性的、很有说服力的数据，说明了日本帝国主义靠敲骨吸髓般的榨取来积累财富的罪恶本质。</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文本框 4"/>
          <p:cNvSpPr txBox="1"/>
          <p:nvPr/>
        </p:nvSpPr>
        <p:spPr>
          <a:xfrm>
            <a:off x="3782060" y="91440"/>
            <a:ext cx="2806700" cy="460375"/>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square" rtlCol="0" anchor="t">
            <a:spAutoFit/>
            <a:scene3d>
              <a:camera prst="orthographicFront"/>
              <a:lightRig rig="threePt" dir="t"/>
            </a:scene3d>
          </a:bodyPr>
          <a:lstStyle/>
          <a:p>
            <a:r>
              <a:rPr lang="en-US" altLang="zh-CN" sz="2400">
                <a:ln w="22225">
                  <a:solidFill>
                    <a:schemeClr val="accent2"/>
                  </a:solidFill>
                  <a:prstDash val="solid"/>
                </a:ln>
                <a:solidFill>
                  <a:schemeClr val="accent2">
                    <a:lumMod val="40000"/>
                    <a:lumOff val="60000"/>
                  </a:schemeClr>
                </a:solidFill>
                <a:effectLst/>
                <a:latin typeface="思源黑体 CN Bold" panose="020B0800000000000000" pitchFamily="34" charset="-122"/>
                <a:ea typeface="思源黑体 CN Bold" panose="020B0800000000000000" pitchFamily="34" charset="-122"/>
                <a:sym typeface="+mn-ea"/>
              </a:rPr>
              <a:t>7.   </a:t>
            </a:r>
            <a:r>
              <a:rPr lang="zh-CN" altLang="en-US" sz="2400">
                <a:ln w="22225">
                  <a:solidFill>
                    <a:schemeClr val="accent2"/>
                  </a:solidFill>
                  <a:prstDash val="solid"/>
                </a:ln>
                <a:solidFill>
                  <a:schemeClr val="accent2">
                    <a:lumMod val="40000"/>
                    <a:lumOff val="60000"/>
                  </a:schemeClr>
                </a:solidFill>
                <a:effectLst/>
                <a:latin typeface="思源黑体 CN Bold" panose="020B0800000000000000" pitchFamily="34" charset="-122"/>
                <a:ea typeface="思源黑体 CN Bold" panose="020B0800000000000000" pitchFamily="34" charset="-122"/>
                <a:sym typeface="+mn-ea"/>
              </a:rPr>
              <a:t>包</a:t>
            </a:r>
            <a:r>
              <a:rPr lang="en-US" altLang="zh-CN" sz="2400">
                <a:ln w="22225">
                  <a:solidFill>
                    <a:schemeClr val="accent2"/>
                  </a:solidFill>
                  <a:prstDash val="solid"/>
                </a:ln>
                <a:solidFill>
                  <a:schemeClr val="accent2">
                    <a:lumMod val="40000"/>
                    <a:lumOff val="60000"/>
                  </a:schemeClr>
                </a:solidFill>
                <a:effectLst/>
                <a:latin typeface="思源黑体 CN Bold" panose="020B0800000000000000" pitchFamily="34" charset="-122"/>
                <a:ea typeface="思源黑体 CN Bold" panose="020B0800000000000000" pitchFamily="34" charset="-122"/>
                <a:sym typeface="+mn-ea"/>
              </a:rPr>
              <a:t> </a:t>
            </a:r>
            <a:r>
              <a:rPr lang="zh-CN" altLang="en-US" sz="2400">
                <a:ln w="22225">
                  <a:solidFill>
                    <a:schemeClr val="accent2"/>
                  </a:solidFill>
                  <a:prstDash val="solid"/>
                </a:ln>
                <a:solidFill>
                  <a:schemeClr val="accent2">
                    <a:lumMod val="40000"/>
                    <a:lumOff val="60000"/>
                  </a:schemeClr>
                </a:solidFill>
                <a:effectLst/>
                <a:latin typeface="思源黑体 CN Bold" panose="020B0800000000000000" pitchFamily="34" charset="-122"/>
                <a:ea typeface="思源黑体 CN Bold" panose="020B0800000000000000" pitchFamily="34" charset="-122"/>
                <a:sym typeface="+mn-ea"/>
              </a:rPr>
              <a:t>身</a:t>
            </a:r>
            <a:r>
              <a:rPr lang="en-US" altLang="zh-CN" sz="2400">
                <a:ln w="22225">
                  <a:solidFill>
                    <a:schemeClr val="accent2"/>
                  </a:solidFill>
                  <a:prstDash val="solid"/>
                </a:ln>
                <a:solidFill>
                  <a:schemeClr val="accent2">
                    <a:lumMod val="40000"/>
                    <a:lumOff val="60000"/>
                  </a:schemeClr>
                </a:solidFill>
                <a:effectLst/>
                <a:latin typeface="思源黑体 CN Bold" panose="020B0800000000000000" pitchFamily="34" charset="-122"/>
                <a:ea typeface="思源黑体 CN Bold" panose="020B0800000000000000" pitchFamily="34" charset="-122"/>
                <a:sym typeface="+mn-ea"/>
              </a:rPr>
              <a:t> </a:t>
            </a:r>
            <a:r>
              <a:rPr lang="zh-CN" altLang="en-US" sz="2400">
                <a:ln w="22225">
                  <a:solidFill>
                    <a:schemeClr val="accent2"/>
                  </a:solidFill>
                  <a:prstDash val="solid"/>
                </a:ln>
                <a:solidFill>
                  <a:schemeClr val="accent2">
                    <a:lumMod val="40000"/>
                    <a:lumOff val="60000"/>
                  </a:schemeClr>
                </a:solidFill>
                <a:effectLst/>
                <a:latin typeface="思源黑体 CN Bold" panose="020B0800000000000000" pitchFamily="34" charset="-122"/>
                <a:ea typeface="思源黑体 CN Bold" panose="020B0800000000000000" pitchFamily="34" charset="-122"/>
                <a:sym typeface="+mn-ea"/>
              </a:rPr>
              <a:t>工</a:t>
            </a:r>
          </a:p>
        </p:txBody>
      </p:sp>
      <p:sp>
        <p:nvSpPr>
          <p:cNvPr id="6" name="文本框 5"/>
          <p:cNvSpPr txBox="1"/>
          <p:nvPr/>
        </p:nvSpPr>
        <p:spPr>
          <a:xfrm>
            <a:off x="141605" y="735330"/>
            <a:ext cx="3042920" cy="521970"/>
          </a:xfrm>
          <a:prstGeom prst="rect">
            <a:avLst/>
          </a:prstGeom>
          <a:noFill/>
        </p:spPr>
        <p:txBody>
          <a:bodyPr wrap="none" rtlCol="0" anchor="t">
            <a:spAutoFit/>
          </a:bodyPr>
          <a:lstStyle/>
          <a:p>
            <a:r>
              <a:rPr lang="zh-CN" altLang="en-US" sz="2800" b="1">
                <a:solidFill>
                  <a:srgbClr val="FF0000"/>
                </a:solidFill>
                <a:effectLst>
                  <a:outerShdw blurRad="38100" dist="38100" dir="2700000" algn="tl">
                    <a:srgbClr val="000000">
                      <a:alpha val="43137"/>
                    </a:srgbClr>
                  </a:outerShdw>
                </a:effectLst>
                <a:sym typeface="+mn-ea"/>
              </a:rPr>
              <a:t>二、理解经典语段</a:t>
            </a:r>
          </a:p>
        </p:txBody>
      </p:sp>
      <p:sp>
        <p:nvSpPr>
          <p:cNvPr id="2" name="文本框 1"/>
          <p:cNvSpPr txBox="1"/>
          <p:nvPr/>
        </p:nvSpPr>
        <p:spPr>
          <a:xfrm>
            <a:off x="240665" y="1257300"/>
            <a:ext cx="11563350" cy="4615815"/>
          </a:xfrm>
          <a:prstGeom prst="rect">
            <a:avLst/>
          </a:prstGeom>
          <a:noFill/>
        </p:spPr>
        <p:txBody>
          <a:bodyPr wrap="square" rtlCol="0" anchor="t">
            <a:spAutoFit/>
          </a:bodyPr>
          <a:lstStyle/>
          <a:p>
            <a:pPr fontAlgn="auto">
              <a:lnSpc>
                <a:spcPct val="150000"/>
              </a:lnSpc>
            </a:pPr>
            <a:r>
              <a:rPr lang="zh-CN" altLang="en-US" sz="2800" b="1">
                <a:solidFill>
                  <a:srgbClr val="FF0000"/>
                </a:solidFill>
              </a:rPr>
              <a:t>8、“芦柴棒”是一个怎样的人物形象？</a:t>
            </a:r>
          </a:p>
          <a:p>
            <a:pPr fontAlgn="auto">
              <a:lnSpc>
                <a:spcPct val="150000"/>
              </a:lnSpc>
            </a:pPr>
            <a:r>
              <a:rPr lang="en-US" altLang="zh-CN" sz="2800" b="1">
                <a:solidFill>
                  <a:srgbClr val="FF0000"/>
                </a:solidFill>
              </a:rPr>
              <a:t>	</a:t>
            </a:r>
            <a:r>
              <a:rPr lang="zh-CN" altLang="en-US" sz="2800" b="1">
                <a:solidFill>
                  <a:schemeClr val="tx1"/>
                </a:solidFill>
              </a:rPr>
              <a:t>“芦柴棒”是众多包身工中的一个典型人物。虽然作者写的只是一个“芦柴棒”，但读者看到的却是成百上千个“芦柴棒”。“芦柴棒”遭毒打、受折磨的情景，是包身工经常受到的虐待和侮辱的缩影；老板要“芦柴棒”“做到死”，这也是每一个包身工最终都不可逃脱的厄运。文章通过对“芦柴棒”的悲惨遭遇的描述，具体而深入地反映了包身工被压榨、被摧残的悲惨命运。</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文本框 4"/>
          <p:cNvSpPr txBox="1"/>
          <p:nvPr/>
        </p:nvSpPr>
        <p:spPr>
          <a:xfrm>
            <a:off x="3782060" y="91440"/>
            <a:ext cx="2806700" cy="460375"/>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square" rtlCol="0" anchor="t">
            <a:spAutoFit/>
            <a:scene3d>
              <a:camera prst="orthographicFront"/>
              <a:lightRig rig="threePt" dir="t"/>
            </a:scene3d>
          </a:bodyPr>
          <a:lstStyle/>
          <a:p>
            <a:r>
              <a:rPr lang="en-US" altLang="zh-CN" sz="2400">
                <a:ln w="22225">
                  <a:solidFill>
                    <a:schemeClr val="accent2"/>
                  </a:solidFill>
                  <a:prstDash val="solid"/>
                </a:ln>
                <a:solidFill>
                  <a:schemeClr val="accent2">
                    <a:lumMod val="40000"/>
                    <a:lumOff val="60000"/>
                  </a:schemeClr>
                </a:solidFill>
                <a:effectLst/>
                <a:latin typeface="思源黑体 CN Bold" panose="020B0800000000000000" pitchFamily="34" charset="-122"/>
                <a:ea typeface="思源黑体 CN Bold" panose="020B0800000000000000" pitchFamily="34" charset="-122"/>
                <a:sym typeface="+mn-ea"/>
              </a:rPr>
              <a:t>7.   </a:t>
            </a:r>
            <a:r>
              <a:rPr lang="zh-CN" altLang="en-US" sz="2400">
                <a:ln w="22225">
                  <a:solidFill>
                    <a:schemeClr val="accent2"/>
                  </a:solidFill>
                  <a:prstDash val="solid"/>
                </a:ln>
                <a:solidFill>
                  <a:schemeClr val="accent2">
                    <a:lumMod val="40000"/>
                    <a:lumOff val="60000"/>
                  </a:schemeClr>
                </a:solidFill>
                <a:effectLst/>
                <a:latin typeface="思源黑体 CN Bold" panose="020B0800000000000000" pitchFamily="34" charset="-122"/>
                <a:ea typeface="思源黑体 CN Bold" panose="020B0800000000000000" pitchFamily="34" charset="-122"/>
                <a:sym typeface="+mn-ea"/>
              </a:rPr>
              <a:t>包</a:t>
            </a:r>
            <a:r>
              <a:rPr lang="en-US" altLang="zh-CN" sz="2400">
                <a:ln w="22225">
                  <a:solidFill>
                    <a:schemeClr val="accent2"/>
                  </a:solidFill>
                  <a:prstDash val="solid"/>
                </a:ln>
                <a:solidFill>
                  <a:schemeClr val="accent2">
                    <a:lumMod val="40000"/>
                    <a:lumOff val="60000"/>
                  </a:schemeClr>
                </a:solidFill>
                <a:effectLst/>
                <a:latin typeface="思源黑体 CN Bold" panose="020B0800000000000000" pitchFamily="34" charset="-122"/>
                <a:ea typeface="思源黑体 CN Bold" panose="020B0800000000000000" pitchFamily="34" charset="-122"/>
                <a:sym typeface="+mn-ea"/>
              </a:rPr>
              <a:t> </a:t>
            </a:r>
            <a:r>
              <a:rPr lang="zh-CN" altLang="en-US" sz="2400">
                <a:ln w="22225">
                  <a:solidFill>
                    <a:schemeClr val="accent2"/>
                  </a:solidFill>
                  <a:prstDash val="solid"/>
                </a:ln>
                <a:solidFill>
                  <a:schemeClr val="accent2">
                    <a:lumMod val="40000"/>
                    <a:lumOff val="60000"/>
                  </a:schemeClr>
                </a:solidFill>
                <a:effectLst/>
                <a:latin typeface="思源黑体 CN Bold" panose="020B0800000000000000" pitchFamily="34" charset="-122"/>
                <a:ea typeface="思源黑体 CN Bold" panose="020B0800000000000000" pitchFamily="34" charset="-122"/>
                <a:sym typeface="+mn-ea"/>
              </a:rPr>
              <a:t>身</a:t>
            </a:r>
            <a:r>
              <a:rPr lang="en-US" altLang="zh-CN" sz="2400">
                <a:ln w="22225">
                  <a:solidFill>
                    <a:schemeClr val="accent2"/>
                  </a:solidFill>
                  <a:prstDash val="solid"/>
                </a:ln>
                <a:solidFill>
                  <a:schemeClr val="accent2">
                    <a:lumMod val="40000"/>
                    <a:lumOff val="60000"/>
                  </a:schemeClr>
                </a:solidFill>
                <a:effectLst/>
                <a:latin typeface="思源黑体 CN Bold" panose="020B0800000000000000" pitchFamily="34" charset="-122"/>
                <a:ea typeface="思源黑体 CN Bold" panose="020B0800000000000000" pitchFamily="34" charset="-122"/>
                <a:sym typeface="+mn-ea"/>
              </a:rPr>
              <a:t> </a:t>
            </a:r>
            <a:r>
              <a:rPr lang="zh-CN" altLang="en-US" sz="2400">
                <a:ln w="22225">
                  <a:solidFill>
                    <a:schemeClr val="accent2"/>
                  </a:solidFill>
                  <a:prstDash val="solid"/>
                </a:ln>
                <a:solidFill>
                  <a:schemeClr val="accent2">
                    <a:lumMod val="40000"/>
                    <a:lumOff val="60000"/>
                  </a:schemeClr>
                </a:solidFill>
                <a:effectLst/>
                <a:latin typeface="思源黑体 CN Bold" panose="020B0800000000000000" pitchFamily="34" charset="-122"/>
                <a:ea typeface="思源黑体 CN Bold" panose="020B0800000000000000" pitchFamily="34" charset="-122"/>
                <a:sym typeface="+mn-ea"/>
              </a:rPr>
              <a:t>工</a:t>
            </a:r>
          </a:p>
        </p:txBody>
      </p:sp>
      <p:sp>
        <p:nvSpPr>
          <p:cNvPr id="6" name="文本框 5"/>
          <p:cNvSpPr txBox="1"/>
          <p:nvPr/>
        </p:nvSpPr>
        <p:spPr>
          <a:xfrm>
            <a:off x="141605" y="735330"/>
            <a:ext cx="3042920" cy="521970"/>
          </a:xfrm>
          <a:prstGeom prst="rect">
            <a:avLst/>
          </a:prstGeom>
          <a:noFill/>
        </p:spPr>
        <p:txBody>
          <a:bodyPr wrap="none" rtlCol="0" anchor="t">
            <a:spAutoFit/>
          </a:bodyPr>
          <a:lstStyle/>
          <a:p>
            <a:r>
              <a:rPr lang="zh-CN" altLang="en-US" sz="2800" b="1">
                <a:solidFill>
                  <a:srgbClr val="FF0000"/>
                </a:solidFill>
                <a:effectLst>
                  <a:outerShdw blurRad="38100" dist="38100" dir="2700000" algn="tl">
                    <a:srgbClr val="000000">
                      <a:alpha val="43137"/>
                    </a:srgbClr>
                  </a:outerShdw>
                </a:effectLst>
                <a:sym typeface="+mn-ea"/>
              </a:rPr>
              <a:t>二、理解经典语段</a:t>
            </a:r>
          </a:p>
        </p:txBody>
      </p:sp>
      <p:sp>
        <p:nvSpPr>
          <p:cNvPr id="2" name="文本框 1"/>
          <p:cNvSpPr txBox="1"/>
          <p:nvPr/>
        </p:nvSpPr>
        <p:spPr>
          <a:xfrm>
            <a:off x="141605" y="1316355"/>
            <a:ext cx="11295380" cy="3969385"/>
          </a:xfrm>
          <a:prstGeom prst="rect">
            <a:avLst/>
          </a:prstGeom>
          <a:noFill/>
        </p:spPr>
        <p:txBody>
          <a:bodyPr wrap="square" rtlCol="0" anchor="t">
            <a:spAutoFit/>
          </a:bodyPr>
          <a:lstStyle/>
          <a:p>
            <a:pPr fontAlgn="auto">
              <a:lnSpc>
                <a:spcPct val="150000"/>
              </a:lnSpc>
            </a:pPr>
            <a:r>
              <a:rPr lang="zh-CN" altLang="en-US" sz="2800" b="1">
                <a:solidFill>
                  <a:srgbClr val="FF0000"/>
                </a:solidFill>
              </a:rPr>
              <a:t>9、为什么作者“看着这种饲养小姑娘营利的制度”“禁不住想起孩子时候看到过的船户养墨鸭捕鱼的事了”？</a:t>
            </a:r>
          </a:p>
          <a:p>
            <a:pPr fontAlgn="auto">
              <a:lnSpc>
                <a:spcPct val="150000"/>
              </a:lnSpc>
            </a:pPr>
            <a:r>
              <a:rPr lang="en-US" altLang="zh-CN" sz="2800" b="1">
                <a:solidFill>
                  <a:schemeClr val="tx1"/>
                </a:solidFill>
              </a:rPr>
              <a:t>	</a:t>
            </a:r>
            <a:r>
              <a:rPr lang="zh-CN" altLang="en-US" sz="2800" b="1">
                <a:solidFill>
                  <a:schemeClr val="tx1"/>
                </a:solidFill>
              </a:rPr>
              <a:t>“饲养”在这里用了比拟的修辞手法，作者用船户养墨鸭捕鱼的事比喻帝国主义及其买办们与包身工的剥削与被剥削的关系，有力地控诉了吃人的包身工制度。通过类比可知，包身工的命运比墨鸭还要悲惨，揭露了资本家不把包身工当人看的罪行，表达了作者无比的愤怒之情。</a:t>
            </a: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文本框 4"/>
          <p:cNvSpPr txBox="1"/>
          <p:nvPr/>
        </p:nvSpPr>
        <p:spPr>
          <a:xfrm>
            <a:off x="3782060" y="91440"/>
            <a:ext cx="2806700" cy="460375"/>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square" rtlCol="0" anchor="t">
            <a:spAutoFit/>
            <a:scene3d>
              <a:camera prst="orthographicFront"/>
              <a:lightRig rig="threePt" dir="t"/>
            </a:scene3d>
          </a:bodyPr>
          <a:lstStyle/>
          <a:p>
            <a:r>
              <a:rPr lang="en-US" altLang="zh-CN" sz="2400">
                <a:ln w="22225">
                  <a:solidFill>
                    <a:schemeClr val="accent2"/>
                  </a:solidFill>
                  <a:prstDash val="solid"/>
                </a:ln>
                <a:solidFill>
                  <a:schemeClr val="accent2">
                    <a:lumMod val="40000"/>
                    <a:lumOff val="60000"/>
                  </a:schemeClr>
                </a:solidFill>
                <a:effectLst/>
                <a:latin typeface="思源黑体 CN Bold" panose="020B0800000000000000" pitchFamily="34" charset="-122"/>
                <a:ea typeface="思源黑体 CN Bold" panose="020B0800000000000000" pitchFamily="34" charset="-122"/>
                <a:sym typeface="+mn-ea"/>
              </a:rPr>
              <a:t>7.   </a:t>
            </a:r>
            <a:r>
              <a:rPr lang="zh-CN" altLang="en-US" sz="2400">
                <a:ln w="22225">
                  <a:solidFill>
                    <a:schemeClr val="accent2"/>
                  </a:solidFill>
                  <a:prstDash val="solid"/>
                </a:ln>
                <a:solidFill>
                  <a:schemeClr val="accent2">
                    <a:lumMod val="40000"/>
                    <a:lumOff val="60000"/>
                  </a:schemeClr>
                </a:solidFill>
                <a:effectLst/>
                <a:latin typeface="思源黑体 CN Bold" panose="020B0800000000000000" pitchFamily="34" charset="-122"/>
                <a:ea typeface="思源黑体 CN Bold" panose="020B0800000000000000" pitchFamily="34" charset="-122"/>
                <a:sym typeface="+mn-ea"/>
              </a:rPr>
              <a:t>包</a:t>
            </a:r>
            <a:r>
              <a:rPr lang="en-US" altLang="zh-CN" sz="2400">
                <a:ln w="22225">
                  <a:solidFill>
                    <a:schemeClr val="accent2"/>
                  </a:solidFill>
                  <a:prstDash val="solid"/>
                </a:ln>
                <a:solidFill>
                  <a:schemeClr val="accent2">
                    <a:lumMod val="40000"/>
                    <a:lumOff val="60000"/>
                  </a:schemeClr>
                </a:solidFill>
                <a:effectLst/>
                <a:latin typeface="思源黑体 CN Bold" panose="020B0800000000000000" pitchFamily="34" charset="-122"/>
                <a:ea typeface="思源黑体 CN Bold" panose="020B0800000000000000" pitchFamily="34" charset="-122"/>
                <a:sym typeface="+mn-ea"/>
              </a:rPr>
              <a:t> </a:t>
            </a:r>
            <a:r>
              <a:rPr lang="zh-CN" altLang="en-US" sz="2400">
                <a:ln w="22225">
                  <a:solidFill>
                    <a:schemeClr val="accent2"/>
                  </a:solidFill>
                  <a:prstDash val="solid"/>
                </a:ln>
                <a:solidFill>
                  <a:schemeClr val="accent2">
                    <a:lumMod val="40000"/>
                    <a:lumOff val="60000"/>
                  </a:schemeClr>
                </a:solidFill>
                <a:effectLst/>
                <a:latin typeface="思源黑体 CN Bold" panose="020B0800000000000000" pitchFamily="34" charset="-122"/>
                <a:ea typeface="思源黑体 CN Bold" panose="020B0800000000000000" pitchFamily="34" charset="-122"/>
                <a:sym typeface="+mn-ea"/>
              </a:rPr>
              <a:t>身</a:t>
            </a:r>
            <a:r>
              <a:rPr lang="en-US" altLang="zh-CN" sz="2400">
                <a:ln w="22225">
                  <a:solidFill>
                    <a:schemeClr val="accent2"/>
                  </a:solidFill>
                  <a:prstDash val="solid"/>
                </a:ln>
                <a:solidFill>
                  <a:schemeClr val="accent2">
                    <a:lumMod val="40000"/>
                    <a:lumOff val="60000"/>
                  </a:schemeClr>
                </a:solidFill>
                <a:effectLst/>
                <a:latin typeface="思源黑体 CN Bold" panose="020B0800000000000000" pitchFamily="34" charset="-122"/>
                <a:ea typeface="思源黑体 CN Bold" panose="020B0800000000000000" pitchFamily="34" charset="-122"/>
                <a:sym typeface="+mn-ea"/>
              </a:rPr>
              <a:t> </a:t>
            </a:r>
            <a:r>
              <a:rPr lang="zh-CN" altLang="en-US" sz="2400">
                <a:ln w="22225">
                  <a:solidFill>
                    <a:schemeClr val="accent2"/>
                  </a:solidFill>
                  <a:prstDash val="solid"/>
                </a:ln>
                <a:solidFill>
                  <a:schemeClr val="accent2">
                    <a:lumMod val="40000"/>
                    <a:lumOff val="60000"/>
                  </a:schemeClr>
                </a:solidFill>
                <a:effectLst/>
                <a:latin typeface="思源黑体 CN Bold" panose="020B0800000000000000" pitchFamily="34" charset="-122"/>
                <a:ea typeface="思源黑体 CN Bold" panose="020B0800000000000000" pitchFamily="34" charset="-122"/>
                <a:sym typeface="+mn-ea"/>
              </a:rPr>
              <a:t>工</a:t>
            </a:r>
          </a:p>
        </p:txBody>
      </p:sp>
      <p:sp>
        <p:nvSpPr>
          <p:cNvPr id="6" name="文本框 5"/>
          <p:cNvSpPr txBox="1"/>
          <p:nvPr/>
        </p:nvSpPr>
        <p:spPr>
          <a:xfrm>
            <a:off x="141605" y="735330"/>
            <a:ext cx="3042920" cy="521970"/>
          </a:xfrm>
          <a:prstGeom prst="rect">
            <a:avLst/>
          </a:prstGeom>
          <a:noFill/>
        </p:spPr>
        <p:txBody>
          <a:bodyPr wrap="none" rtlCol="0" anchor="t">
            <a:spAutoFit/>
          </a:bodyPr>
          <a:lstStyle/>
          <a:p>
            <a:r>
              <a:rPr lang="zh-CN" altLang="en-US" sz="2800" b="1">
                <a:solidFill>
                  <a:srgbClr val="FF0000"/>
                </a:solidFill>
                <a:effectLst>
                  <a:outerShdw blurRad="38100" dist="38100" dir="2700000" algn="tl">
                    <a:srgbClr val="000000">
                      <a:alpha val="43137"/>
                    </a:srgbClr>
                  </a:outerShdw>
                </a:effectLst>
                <a:sym typeface="+mn-ea"/>
              </a:rPr>
              <a:t>二、理解经典语段</a:t>
            </a:r>
          </a:p>
        </p:txBody>
      </p:sp>
      <p:sp>
        <p:nvSpPr>
          <p:cNvPr id="2" name="文本框 1"/>
          <p:cNvSpPr txBox="1"/>
          <p:nvPr/>
        </p:nvSpPr>
        <p:spPr>
          <a:xfrm>
            <a:off x="141605" y="1638300"/>
            <a:ext cx="11620500" cy="3322955"/>
          </a:xfrm>
          <a:prstGeom prst="rect">
            <a:avLst/>
          </a:prstGeom>
          <a:noFill/>
        </p:spPr>
        <p:txBody>
          <a:bodyPr wrap="square" rtlCol="0" anchor="t">
            <a:spAutoFit/>
          </a:bodyPr>
          <a:lstStyle/>
          <a:p>
            <a:pPr fontAlgn="auto">
              <a:lnSpc>
                <a:spcPct val="150000"/>
              </a:lnSpc>
            </a:pPr>
            <a:r>
              <a:rPr lang="zh-CN" altLang="en-US" sz="2800" b="1">
                <a:solidFill>
                  <a:srgbClr val="FF0000"/>
                </a:solidFill>
              </a:rPr>
              <a:t>10、文章最后一段在全文中有何作用？</a:t>
            </a:r>
          </a:p>
          <a:p>
            <a:pPr fontAlgn="auto">
              <a:lnSpc>
                <a:spcPct val="150000"/>
              </a:lnSpc>
            </a:pPr>
            <a:r>
              <a:rPr lang="en-US" altLang="zh-CN" sz="2800" b="1">
                <a:solidFill>
                  <a:srgbClr val="FF0000"/>
                </a:solidFill>
              </a:rPr>
              <a:t>	</a:t>
            </a:r>
            <a:r>
              <a:rPr lang="zh-CN" altLang="en-US" sz="2800" b="1">
                <a:solidFill>
                  <a:schemeClr val="tx1"/>
                </a:solidFill>
              </a:rPr>
              <a:t>最后一段直抒胸脑，表达了作者摧毁包身工这一罪恶制度的强烈愿望。同时，作者向肆无忌样地压榨中国劳动人民的帝国主义者和一切反动统治者发出了警告：当心呻吟着的那些做子上的冤魂！这就使这篇侧重于揭意黑暗的报告文学显出了一点亮色，从而升华了作品的主题。</a:t>
            </a: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custDataLst>
              <p:tags r:id="rId1"/>
            </p:custDataLst>
          </p:nvPr>
        </p:nvPicPr>
        <p:blipFill>
          <a:blip r:embed="rId4"/>
          <a:stretch>
            <a:fillRect/>
          </a:stretch>
        </p:blipFill>
        <p:spPr>
          <a:xfrm>
            <a:off x="9239885" y="3923665"/>
            <a:ext cx="2952115" cy="2529205"/>
          </a:xfrm>
          <a:prstGeom prst="rect">
            <a:avLst/>
          </a:prstGeom>
        </p:spPr>
      </p:pic>
      <p:sp>
        <p:nvSpPr>
          <p:cNvPr id="5" name="文本框 4"/>
          <p:cNvSpPr txBox="1"/>
          <p:nvPr/>
        </p:nvSpPr>
        <p:spPr>
          <a:xfrm>
            <a:off x="156845" y="662305"/>
            <a:ext cx="2019300" cy="460375"/>
          </a:xfrm>
          <a:prstGeom prst="rect">
            <a:avLst/>
          </a:prstGeom>
          <a:noFill/>
        </p:spPr>
        <p:txBody>
          <a:bodyPr wrap="none" rtlCol="0" anchor="t">
            <a:spAutoFit/>
            <a:scene3d>
              <a:camera prst="orthographicFront"/>
              <a:lightRig rig="threePt" dir="t"/>
            </a:scene3d>
          </a:bodyPr>
          <a:lstStyle/>
          <a:p>
            <a:r>
              <a:rPr lang="zh-CN" altLang="en-US" sz="2400" b="1">
                <a:solidFill>
                  <a:schemeClr val="accent1"/>
                </a:solidFill>
                <a:effectLst>
                  <a:outerShdw blurRad="38100" dist="25400" dir="5400000" algn="ctr" rotWithShape="0">
                    <a:srgbClr val="6E747A">
                      <a:alpha val="43000"/>
                    </a:srgbClr>
                  </a:outerShdw>
                </a:effectLst>
                <a:sym typeface="+mn-ea"/>
              </a:rPr>
              <a:t>三、探究主题</a:t>
            </a:r>
          </a:p>
        </p:txBody>
      </p:sp>
      <p:sp>
        <p:nvSpPr>
          <p:cNvPr id="6" name="文本框 5"/>
          <p:cNvSpPr txBox="1"/>
          <p:nvPr/>
        </p:nvSpPr>
        <p:spPr>
          <a:xfrm>
            <a:off x="4032885" y="65405"/>
            <a:ext cx="3027680" cy="52197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none" rtlCol="0" anchor="t">
            <a:spAutoFit/>
            <a:scene3d>
              <a:camera prst="orthographicFront"/>
              <a:lightRig rig="threePt" dir="t"/>
            </a:scene3d>
          </a:bodyPr>
          <a:lstStyle/>
          <a:p>
            <a:r>
              <a:rPr lang="zh-CN" altLang="en-US" sz="2800">
                <a:ln w="22225">
                  <a:solidFill>
                    <a:schemeClr val="accent2"/>
                  </a:solidFill>
                  <a:prstDash val="solid"/>
                </a:ln>
                <a:solidFill>
                  <a:schemeClr val="accent2">
                    <a:lumMod val="40000"/>
                    <a:lumOff val="60000"/>
                  </a:schemeClr>
                </a:solidFill>
                <a:effectLst/>
                <a:latin typeface="思源黑体 CN Bold" panose="020B0800000000000000" pitchFamily="34" charset="-122"/>
                <a:ea typeface="思源黑体 CN Bold" panose="020B0800000000000000" pitchFamily="34" charset="-122"/>
                <a:sym typeface="+mn-ea"/>
              </a:rPr>
              <a:t>6.1 记念刘和珍君</a:t>
            </a:r>
          </a:p>
        </p:txBody>
      </p:sp>
      <p:sp>
        <p:nvSpPr>
          <p:cNvPr id="8" name="文本框 7"/>
          <p:cNvSpPr txBox="1"/>
          <p:nvPr/>
        </p:nvSpPr>
        <p:spPr>
          <a:xfrm>
            <a:off x="285750" y="1122680"/>
            <a:ext cx="11620500" cy="4707890"/>
          </a:xfrm>
          <a:prstGeom prst="rect">
            <a:avLst/>
          </a:prstGeom>
          <a:noFill/>
        </p:spPr>
        <p:txBody>
          <a:bodyPr wrap="square" rtlCol="0" anchor="t">
            <a:spAutoFit/>
          </a:bodyPr>
          <a:lstStyle/>
          <a:p>
            <a:pPr algn="ctr" fontAlgn="auto">
              <a:lnSpc>
                <a:spcPct val="150000"/>
              </a:lnSpc>
            </a:pPr>
            <a:r>
              <a:rPr lang="zh-CN" altLang="en-US" sz="3200" b="1">
                <a:solidFill>
                  <a:srgbClr val="FF0000"/>
                </a:solidFill>
              </a:rPr>
              <a:t>【品读课文</a:t>
            </a:r>
            <a:r>
              <a:rPr lang="en-US" altLang="zh-CN" sz="3200" b="1">
                <a:solidFill>
                  <a:srgbClr val="FF0000"/>
                </a:solidFill>
              </a:rPr>
              <a:t>·</a:t>
            </a:r>
            <a:r>
              <a:rPr lang="zh-CN" altLang="en-US" sz="3200" b="1">
                <a:solidFill>
                  <a:srgbClr val="FF0000"/>
                </a:solidFill>
              </a:rPr>
              <a:t>中心思想】</a:t>
            </a:r>
          </a:p>
          <a:p>
            <a:pPr fontAlgn="auto">
              <a:lnSpc>
                <a:spcPct val="150000"/>
              </a:lnSpc>
            </a:pPr>
            <a:r>
              <a:rPr lang="en-US" altLang="zh-CN" sz="2800" b="1"/>
              <a:t>	</a:t>
            </a:r>
            <a:r>
              <a:rPr lang="zh-CN" altLang="en-US" sz="2800" b="1"/>
              <a:t>请同学们再读课文，独立概括本文的中心思想？</a:t>
            </a:r>
            <a:endParaRPr lang="en-US" altLang="zh-CN" sz="2800" b="1"/>
          </a:p>
          <a:p>
            <a:pPr fontAlgn="auto">
              <a:lnSpc>
                <a:spcPct val="150000"/>
              </a:lnSpc>
            </a:pPr>
            <a:r>
              <a:rPr lang="en-US" altLang="zh-CN" sz="2800" b="1"/>
              <a:t>	</a:t>
            </a:r>
            <a:r>
              <a:rPr lang="zh-CN" altLang="en-US" sz="2800" b="1">
                <a:solidFill>
                  <a:srgbClr val="FF0000"/>
                </a:solidFill>
              </a:rPr>
              <a:t>本文以痛斥反动派、悼念烈士的悲愤感情为线索，赞扬了刘和珍等爱国青年不畏强暴、不怕牺牲，与帝国主义及其走狗英勇斗争的精神，揭露了反动军阀的凶残卑劣及其走狗的阴险无耻，总结了“三一八”惨案的教训，鼓励革命者继续战斗。同时告诫爱国青年们要总结血的教训，改变斗争方式，并号召人们起来战斗，不做庸人。</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8">
                                            <p:txEl>
                                              <p:pRg st="2" end="2"/>
                                            </p:txEl>
                                          </p:spTgt>
                                        </p:tgtEl>
                                        <p:attrNameLst>
                                          <p:attrName>style.visibility</p:attrName>
                                        </p:attrNameLst>
                                      </p:cBhvr>
                                      <p:to>
                                        <p:strVal val="visible"/>
                                      </p:to>
                                    </p:set>
                                    <p:anim calcmode="lin" valueType="num">
                                      <p:cBhvr additive="base">
                                        <p:cTn id="7" dur="500" fill="hold"/>
                                        <p:tgtEl>
                                          <p:spTgt spid="8">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custDataLst>
              <p:tags r:id="rId1"/>
            </p:custDataLst>
          </p:nvPr>
        </p:nvPicPr>
        <p:blipFill>
          <a:blip r:embed="rId4"/>
          <a:stretch>
            <a:fillRect/>
          </a:stretch>
        </p:blipFill>
        <p:spPr>
          <a:xfrm>
            <a:off x="9239885" y="3923665"/>
            <a:ext cx="2952115" cy="2529205"/>
          </a:xfrm>
          <a:prstGeom prst="rect">
            <a:avLst/>
          </a:prstGeom>
        </p:spPr>
      </p:pic>
      <p:sp>
        <p:nvSpPr>
          <p:cNvPr id="5" name="文本框 4"/>
          <p:cNvSpPr txBox="1"/>
          <p:nvPr/>
        </p:nvSpPr>
        <p:spPr>
          <a:xfrm>
            <a:off x="3782060" y="91440"/>
            <a:ext cx="3107055" cy="460375"/>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square" rtlCol="0" anchor="t">
            <a:spAutoFit/>
            <a:scene3d>
              <a:camera prst="orthographicFront"/>
              <a:lightRig rig="threePt" dir="t"/>
            </a:scene3d>
          </a:bodyPr>
          <a:lstStyle/>
          <a:p>
            <a:r>
              <a:rPr lang="zh-CN" altLang="en-US" sz="2400">
                <a:ln w="22225">
                  <a:solidFill>
                    <a:schemeClr val="accent2"/>
                  </a:solidFill>
                  <a:prstDash val="solid"/>
                </a:ln>
                <a:solidFill>
                  <a:schemeClr val="accent2">
                    <a:lumMod val="40000"/>
                    <a:lumOff val="60000"/>
                  </a:schemeClr>
                </a:solidFill>
                <a:effectLst/>
                <a:latin typeface="思源黑体 CN Bold" panose="020B0800000000000000" pitchFamily="34" charset="-122"/>
                <a:ea typeface="思源黑体 CN Bold" panose="020B0800000000000000" pitchFamily="34" charset="-122"/>
                <a:sym typeface="+mn-ea"/>
              </a:rPr>
              <a:t>6.2 为了忘却的记念</a:t>
            </a:r>
          </a:p>
        </p:txBody>
      </p:sp>
      <p:sp>
        <p:nvSpPr>
          <p:cNvPr id="6" name="文本框 5"/>
          <p:cNvSpPr txBox="1"/>
          <p:nvPr/>
        </p:nvSpPr>
        <p:spPr>
          <a:xfrm>
            <a:off x="156845" y="662305"/>
            <a:ext cx="2019300" cy="460375"/>
          </a:xfrm>
          <a:prstGeom prst="rect">
            <a:avLst/>
          </a:prstGeom>
          <a:noFill/>
        </p:spPr>
        <p:txBody>
          <a:bodyPr wrap="none" rtlCol="0" anchor="t">
            <a:spAutoFit/>
            <a:scene3d>
              <a:camera prst="orthographicFront"/>
              <a:lightRig rig="threePt" dir="t"/>
            </a:scene3d>
          </a:bodyPr>
          <a:lstStyle/>
          <a:p>
            <a:r>
              <a:rPr lang="zh-CN" altLang="en-US" sz="2400" b="1">
                <a:solidFill>
                  <a:schemeClr val="accent1"/>
                </a:solidFill>
                <a:effectLst>
                  <a:outerShdw blurRad="38100" dist="25400" dir="5400000" algn="ctr" rotWithShape="0">
                    <a:srgbClr val="6E747A">
                      <a:alpha val="43000"/>
                    </a:srgbClr>
                  </a:outerShdw>
                </a:effectLst>
                <a:sym typeface="+mn-ea"/>
              </a:rPr>
              <a:t>三、探究主题</a:t>
            </a:r>
          </a:p>
        </p:txBody>
      </p:sp>
      <p:sp>
        <p:nvSpPr>
          <p:cNvPr id="7" name="文本框 6"/>
          <p:cNvSpPr txBox="1"/>
          <p:nvPr/>
        </p:nvSpPr>
        <p:spPr>
          <a:xfrm>
            <a:off x="285750" y="1466850"/>
            <a:ext cx="11620500" cy="4061460"/>
          </a:xfrm>
          <a:prstGeom prst="rect">
            <a:avLst/>
          </a:prstGeom>
          <a:noFill/>
        </p:spPr>
        <p:txBody>
          <a:bodyPr wrap="square" rtlCol="0" anchor="t">
            <a:spAutoFit/>
          </a:bodyPr>
          <a:lstStyle/>
          <a:p>
            <a:pPr algn="ctr" fontAlgn="auto">
              <a:lnSpc>
                <a:spcPct val="150000"/>
              </a:lnSpc>
            </a:pPr>
            <a:r>
              <a:rPr lang="zh-CN" altLang="en-US" sz="3200" b="1">
                <a:solidFill>
                  <a:srgbClr val="FF0000"/>
                </a:solidFill>
              </a:rPr>
              <a:t>【品读课文</a:t>
            </a:r>
            <a:r>
              <a:rPr lang="en-US" altLang="zh-CN" sz="3200" b="1">
                <a:solidFill>
                  <a:srgbClr val="FF0000"/>
                </a:solidFill>
              </a:rPr>
              <a:t>·</a:t>
            </a:r>
            <a:r>
              <a:rPr lang="zh-CN" altLang="en-US" sz="3200" b="1">
                <a:solidFill>
                  <a:srgbClr val="FF0000"/>
                </a:solidFill>
              </a:rPr>
              <a:t>中心思想】</a:t>
            </a:r>
          </a:p>
          <a:p>
            <a:pPr fontAlgn="auto">
              <a:lnSpc>
                <a:spcPct val="150000"/>
              </a:lnSpc>
            </a:pPr>
            <a:r>
              <a:rPr lang="en-US" altLang="zh-CN" sz="2800" b="1"/>
              <a:t>	</a:t>
            </a:r>
            <a:r>
              <a:rPr lang="zh-CN" altLang="en-US" sz="2800" b="1"/>
              <a:t>请同学们再读课文，独立概括本文的中心思想？</a:t>
            </a:r>
            <a:endParaRPr lang="en-US" altLang="zh-CN" sz="2800" b="1"/>
          </a:p>
          <a:p>
            <a:pPr fontAlgn="auto">
              <a:lnSpc>
                <a:spcPct val="150000"/>
              </a:lnSpc>
            </a:pPr>
            <a:r>
              <a:rPr lang="en-US" altLang="zh-CN" sz="2800" b="1"/>
              <a:t>	</a:t>
            </a:r>
            <a:r>
              <a:rPr lang="zh-CN" altLang="en-US" sz="2800" b="1">
                <a:solidFill>
                  <a:srgbClr val="FF0000"/>
                </a:solidFill>
              </a:rPr>
              <a:t>鲁迅先生通过回忆与白莽、柔石等人的交往，热情讴歌了五个青年作家纯朴、善良、追求光明与进步的高尚品质，表达了自己对他们深切的缅怀和悲痛之情，也无情地批判和揭露了反动政府的穷凶极恶、黑暗腐朽，表达了对国民党反动派卑劣无耻的行径无比愤恨的感情。</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anim calcmode="lin" valueType="num">
                                      <p:cBhvr additive="base">
                                        <p:cTn id="7"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文本框 4"/>
          <p:cNvSpPr txBox="1"/>
          <p:nvPr/>
        </p:nvSpPr>
        <p:spPr>
          <a:xfrm>
            <a:off x="3782060" y="91440"/>
            <a:ext cx="2806700" cy="460375"/>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square" rtlCol="0" anchor="t">
            <a:spAutoFit/>
            <a:scene3d>
              <a:camera prst="orthographicFront"/>
              <a:lightRig rig="threePt" dir="t"/>
            </a:scene3d>
          </a:bodyPr>
          <a:lstStyle/>
          <a:p>
            <a:r>
              <a:rPr lang="en-US" altLang="zh-CN" sz="2400">
                <a:ln w="22225">
                  <a:solidFill>
                    <a:schemeClr val="accent2"/>
                  </a:solidFill>
                  <a:prstDash val="solid"/>
                </a:ln>
                <a:solidFill>
                  <a:schemeClr val="accent2">
                    <a:lumMod val="40000"/>
                    <a:lumOff val="60000"/>
                  </a:schemeClr>
                </a:solidFill>
                <a:effectLst/>
                <a:latin typeface="思源黑体 CN Bold" panose="020B0800000000000000" pitchFamily="34" charset="-122"/>
                <a:ea typeface="思源黑体 CN Bold" panose="020B0800000000000000" pitchFamily="34" charset="-122"/>
                <a:sym typeface="+mn-ea"/>
              </a:rPr>
              <a:t>7.   </a:t>
            </a:r>
            <a:r>
              <a:rPr lang="zh-CN" altLang="en-US" sz="2400">
                <a:ln w="22225">
                  <a:solidFill>
                    <a:schemeClr val="accent2"/>
                  </a:solidFill>
                  <a:prstDash val="solid"/>
                </a:ln>
                <a:solidFill>
                  <a:schemeClr val="accent2">
                    <a:lumMod val="40000"/>
                    <a:lumOff val="60000"/>
                  </a:schemeClr>
                </a:solidFill>
                <a:effectLst/>
                <a:latin typeface="思源黑体 CN Bold" panose="020B0800000000000000" pitchFamily="34" charset="-122"/>
                <a:ea typeface="思源黑体 CN Bold" panose="020B0800000000000000" pitchFamily="34" charset="-122"/>
                <a:sym typeface="+mn-ea"/>
              </a:rPr>
              <a:t>包</a:t>
            </a:r>
            <a:r>
              <a:rPr lang="en-US" altLang="zh-CN" sz="2400">
                <a:ln w="22225">
                  <a:solidFill>
                    <a:schemeClr val="accent2"/>
                  </a:solidFill>
                  <a:prstDash val="solid"/>
                </a:ln>
                <a:solidFill>
                  <a:schemeClr val="accent2">
                    <a:lumMod val="40000"/>
                    <a:lumOff val="60000"/>
                  </a:schemeClr>
                </a:solidFill>
                <a:effectLst/>
                <a:latin typeface="思源黑体 CN Bold" panose="020B0800000000000000" pitchFamily="34" charset="-122"/>
                <a:ea typeface="思源黑体 CN Bold" panose="020B0800000000000000" pitchFamily="34" charset="-122"/>
                <a:sym typeface="+mn-ea"/>
              </a:rPr>
              <a:t> </a:t>
            </a:r>
            <a:r>
              <a:rPr lang="zh-CN" altLang="en-US" sz="2400">
                <a:ln w="22225">
                  <a:solidFill>
                    <a:schemeClr val="accent2"/>
                  </a:solidFill>
                  <a:prstDash val="solid"/>
                </a:ln>
                <a:solidFill>
                  <a:schemeClr val="accent2">
                    <a:lumMod val="40000"/>
                    <a:lumOff val="60000"/>
                  </a:schemeClr>
                </a:solidFill>
                <a:effectLst/>
                <a:latin typeface="思源黑体 CN Bold" panose="020B0800000000000000" pitchFamily="34" charset="-122"/>
                <a:ea typeface="思源黑体 CN Bold" panose="020B0800000000000000" pitchFamily="34" charset="-122"/>
                <a:sym typeface="+mn-ea"/>
              </a:rPr>
              <a:t>身</a:t>
            </a:r>
            <a:r>
              <a:rPr lang="en-US" altLang="zh-CN" sz="2400">
                <a:ln w="22225">
                  <a:solidFill>
                    <a:schemeClr val="accent2"/>
                  </a:solidFill>
                  <a:prstDash val="solid"/>
                </a:ln>
                <a:solidFill>
                  <a:schemeClr val="accent2">
                    <a:lumMod val="40000"/>
                    <a:lumOff val="60000"/>
                  </a:schemeClr>
                </a:solidFill>
                <a:effectLst/>
                <a:latin typeface="思源黑体 CN Bold" panose="020B0800000000000000" pitchFamily="34" charset="-122"/>
                <a:ea typeface="思源黑体 CN Bold" panose="020B0800000000000000" pitchFamily="34" charset="-122"/>
                <a:sym typeface="+mn-ea"/>
              </a:rPr>
              <a:t> </a:t>
            </a:r>
            <a:r>
              <a:rPr lang="zh-CN" altLang="en-US" sz="2400">
                <a:ln w="22225">
                  <a:solidFill>
                    <a:schemeClr val="accent2"/>
                  </a:solidFill>
                  <a:prstDash val="solid"/>
                </a:ln>
                <a:solidFill>
                  <a:schemeClr val="accent2">
                    <a:lumMod val="40000"/>
                    <a:lumOff val="60000"/>
                  </a:schemeClr>
                </a:solidFill>
                <a:effectLst/>
                <a:latin typeface="思源黑体 CN Bold" panose="020B0800000000000000" pitchFamily="34" charset="-122"/>
                <a:ea typeface="思源黑体 CN Bold" panose="020B0800000000000000" pitchFamily="34" charset="-122"/>
                <a:sym typeface="+mn-ea"/>
              </a:rPr>
              <a:t>工</a:t>
            </a:r>
          </a:p>
        </p:txBody>
      </p:sp>
      <p:sp>
        <p:nvSpPr>
          <p:cNvPr id="6" name="文本框 5"/>
          <p:cNvSpPr txBox="1"/>
          <p:nvPr/>
        </p:nvSpPr>
        <p:spPr>
          <a:xfrm>
            <a:off x="141605" y="735330"/>
            <a:ext cx="3042920" cy="521970"/>
          </a:xfrm>
          <a:prstGeom prst="rect">
            <a:avLst/>
          </a:prstGeom>
          <a:noFill/>
        </p:spPr>
        <p:txBody>
          <a:bodyPr wrap="none" rtlCol="0" anchor="t">
            <a:spAutoFit/>
          </a:bodyPr>
          <a:lstStyle/>
          <a:p>
            <a:r>
              <a:rPr lang="zh-CN" altLang="en-US" sz="2800" b="1">
                <a:solidFill>
                  <a:srgbClr val="FF0000"/>
                </a:solidFill>
                <a:effectLst>
                  <a:outerShdw blurRad="38100" dist="38100" dir="2700000" algn="tl">
                    <a:srgbClr val="000000">
                      <a:alpha val="43137"/>
                    </a:srgbClr>
                  </a:outerShdw>
                </a:effectLst>
                <a:sym typeface="+mn-ea"/>
              </a:rPr>
              <a:t>二、理解经典语段</a:t>
            </a:r>
          </a:p>
        </p:txBody>
      </p:sp>
      <p:sp>
        <p:nvSpPr>
          <p:cNvPr id="3" name="文本框 2"/>
          <p:cNvSpPr txBox="1"/>
          <p:nvPr/>
        </p:nvSpPr>
        <p:spPr>
          <a:xfrm>
            <a:off x="285750" y="1449705"/>
            <a:ext cx="11620500" cy="4061460"/>
          </a:xfrm>
          <a:prstGeom prst="rect">
            <a:avLst/>
          </a:prstGeom>
          <a:noFill/>
        </p:spPr>
        <p:txBody>
          <a:bodyPr wrap="square" rtlCol="0" anchor="t">
            <a:spAutoFit/>
          </a:bodyPr>
          <a:lstStyle/>
          <a:p>
            <a:pPr algn="ctr" fontAlgn="auto">
              <a:lnSpc>
                <a:spcPct val="150000"/>
              </a:lnSpc>
            </a:pPr>
            <a:r>
              <a:rPr lang="zh-CN" altLang="en-US" sz="3200" b="1">
                <a:solidFill>
                  <a:srgbClr val="FF0000"/>
                </a:solidFill>
              </a:rPr>
              <a:t>【品读课文</a:t>
            </a:r>
            <a:r>
              <a:rPr lang="en-US" altLang="zh-CN" sz="3200" b="1">
                <a:solidFill>
                  <a:srgbClr val="FF0000"/>
                </a:solidFill>
              </a:rPr>
              <a:t>·</a:t>
            </a:r>
            <a:r>
              <a:rPr lang="zh-CN" altLang="en-US" sz="3200" b="1">
                <a:solidFill>
                  <a:srgbClr val="FF0000"/>
                </a:solidFill>
              </a:rPr>
              <a:t>中心思想】</a:t>
            </a:r>
          </a:p>
          <a:p>
            <a:pPr fontAlgn="auto">
              <a:lnSpc>
                <a:spcPct val="150000"/>
              </a:lnSpc>
            </a:pPr>
            <a:r>
              <a:rPr lang="en-US" altLang="zh-CN" sz="2800" b="1"/>
              <a:t>	</a:t>
            </a:r>
            <a:r>
              <a:rPr lang="zh-CN" altLang="en-US" sz="2800" b="1"/>
              <a:t>请同学们再读课文，独立概括本文的中心思想？</a:t>
            </a:r>
            <a:endParaRPr lang="en-US" altLang="zh-CN" sz="2800" b="1"/>
          </a:p>
          <a:p>
            <a:pPr fontAlgn="auto">
              <a:lnSpc>
                <a:spcPct val="150000"/>
              </a:lnSpc>
            </a:pPr>
            <a:r>
              <a:rPr lang="en-US" altLang="zh-CN" sz="2800" b="1"/>
              <a:t>	</a:t>
            </a:r>
            <a:r>
              <a:rPr lang="zh-CN" altLang="en-US" sz="2800" b="1">
                <a:solidFill>
                  <a:srgbClr val="FF0000"/>
                </a:solidFill>
              </a:rPr>
              <a:t>鲁迅先生通过回忆与白莽、柔石等人的交往，热情讴歌了五个青年作家纯朴、善良、追求光明与进步的高尚品质，表达了自己对他们深切的缅怀和悲痛之情，也无情地批判和揭露了反动政府的穷凶极恶、黑暗腐朽，表达了对国民党反动派卑劣无耻的行径无比愤恨的感情。</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custDataLst>
              <p:tags r:id="rId1"/>
            </p:custDataLst>
          </p:nvPr>
        </p:nvPicPr>
        <p:blipFill>
          <a:blip r:embed="rId4"/>
          <a:stretch>
            <a:fillRect/>
          </a:stretch>
        </p:blipFill>
        <p:spPr>
          <a:xfrm>
            <a:off x="9239885" y="3923665"/>
            <a:ext cx="2952115" cy="2529205"/>
          </a:xfrm>
          <a:prstGeom prst="rect">
            <a:avLst/>
          </a:prstGeom>
        </p:spPr>
      </p:pic>
      <p:sp>
        <p:nvSpPr>
          <p:cNvPr id="6" name="文本框 5"/>
          <p:cNvSpPr txBox="1"/>
          <p:nvPr/>
        </p:nvSpPr>
        <p:spPr>
          <a:xfrm>
            <a:off x="4032885" y="65405"/>
            <a:ext cx="3027680" cy="52197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none" rtlCol="0" anchor="t">
            <a:spAutoFit/>
            <a:scene3d>
              <a:camera prst="orthographicFront"/>
              <a:lightRig rig="threePt" dir="t"/>
            </a:scene3d>
          </a:bodyPr>
          <a:lstStyle/>
          <a:p>
            <a:r>
              <a:rPr lang="zh-CN" altLang="en-US" sz="2800">
                <a:ln w="22225">
                  <a:solidFill>
                    <a:schemeClr val="accent2"/>
                  </a:solidFill>
                  <a:prstDash val="solid"/>
                </a:ln>
                <a:solidFill>
                  <a:schemeClr val="accent2">
                    <a:lumMod val="40000"/>
                    <a:lumOff val="60000"/>
                  </a:schemeClr>
                </a:solidFill>
                <a:effectLst/>
                <a:latin typeface="思源黑体 CN Bold" panose="020B0800000000000000" pitchFamily="34" charset="-122"/>
                <a:ea typeface="思源黑体 CN Bold" panose="020B0800000000000000" pitchFamily="34" charset="-122"/>
                <a:sym typeface="+mn-ea"/>
              </a:rPr>
              <a:t>6.1 记念刘和珍君</a:t>
            </a:r>
          </a:p>
        </p:txBody>
      </p:sp>
      <p:sp>
        <p:nvSpPr>
          <p:cNvPr id="5" name="文本框 4"/>
          <p:cNvSpPr txBox="1"/>
          <p:nvPr/>
        </p:nvSpPr>
        <p:spPr>
          <a:xfrm>
            <a:off x="224790" y="700405"/>
            <a:ext cx="1562100" cy="368300"/>
          </a:xfrm>
          <a:prstGeom prst="rect">
            <a:avLst/>
          </a:prstGeom>
          <a:noFill/>
        </p:spPr>
        <p:txBody>
          <a:bodyPr wrap="none" rtlCol="0" anchor="t">
            <a:spAutoFit/>
          </a:bodyPr>
          <a:lstStyle/>
          <a:p>
            <a:r>
              <a:rPr lang="zh-CN" altLang="en-US" b="1">
                <a:sym typeface="+mn-ea"/>
              </a:rPr>
              <a:t>四、写作特色</a:t>
            </a:r>
            <a:endParaRPr lang="zh-CN" altLang="en-US"/>
          </a:p>
        </p:txBody>
      </p:sp>
      <p:sp>
        <p:nvSpPr>
          <p:cNvPr id="2" name="文本框 1"/>
          <p:cNvSpPr txBox="1"/>
          <p:nvPr/>
        </p:nvSpPr>
        <p:spPr>
          <a:xfrm>
            <a:off x="285750" y="520700"/>
            <a:ext cx="11620500" cy="5723890"/>
          </a:xfrm>
          <a:prstGeom prst="rect">
            <a:avLst/>
          </a:prstGeom>
          <a:noFill/>
        </p:spPr>
        <p:txBody>
          <a:bodyPr wrap="square" rtlCol="0" anchor="t">
            <a:spAutoFit/>
          </a:bodyPr>
          <a:lstStyle/>
          <a:p>
            <a:pPr algn="ctr" fontAlgn="auto">
              <a:lnSpc>
                <a:spcPct val="150000"/>
              </a:lnSpc>
            </a:pPr>
            <a:endParaRPr lang="zh-CN" altLang="en-US" sz="2800" b="1">
              <a:solidFill>
                <a:srgbClr val="FF0000"/>
              </a:solidFill>
            </a:endParaRPr>
          </a:p>
          <a:p>
            <a:pPr fontAlgn="auto">
              <a:lnSpc>
                <a:spcPct val="150000"/>
              </a:lnSpc>
            </a:pPr>
            <a:r>
              <a:rPr lang="zh-CN" altLang="en-US" sz="2400" b="1">
                <a:solidFill>
                  <a:srgbClr val="FF0000"/>
                </a:solidFill>
              </a:rPr>
              <a:t>①综合运用记叙、抒情、议论。</a:t>
            </a:r>
          </a:p>
          <a:p>
            <a:pPr fontAlgn="auto">
              <a:lnSpc>
                <a:spcPct val="150000"/>
              </a:lnSpc>
            </a:pPr>
            <a:r>
              <a:rPr lang="en-US" altLang="zh-CN" sz="2400" b="1">
                <a:solidFill>
                  <a:srgbClr val="FF0000"/>
                </a:solidFill>
              </a:rPr>
              <a:t>	</a:t>
            </a:r>
            <a:r>
              <a:rPr lang="zh-CN" altLang="en-US" sz="2400" b="1">
                <a:solidFill>
                  <a:schemeClr val="tx1"/>
                </a:solidFill>
              </a:rPr>
              <a:t>如课文第四节，开头先叙述听到噩耗，接着夹叙夹议，指出噩耗出人意料，然后又以死者的留有棍棒伤痕的尸骸作证，揭露当局者和流言家制造的谎言，最后作者又以极大的愤慨，抒发了自已对段祺瑞执政府的愤恨和对死难者的无比悲痛的感情。</a:t>
            </a:r>
          </a:p>
          <a:p>
            <a:pPr fontAlgn="auto">
              <a:lnSpc>
                <a:spcPct val="150000"/>
              </a:lnSpc>
            </a:pPr>
            <a:r>
              <a:rPr lang="zh-CN" altLang="en-US" sz="2400" b="1">
                <a:solidFill>
                  <a:srgbClr val="FF0000"/>
                </a:solidFill>
              </a:rPr>
              <a:t>②巧妙运用多种修辞手法。</a:t>
            </a:r>
          </a:p>
          <a:p>
            <a:pPr fontAlgn="auto">
              <a:lnSpc>
                <a:spcPct val="150000"/>
              </a:lnSpc>
            </a:pPr>
            <a:r>
              <a:rPr lang="en-US" altLang="zh-CN" sz="2400" b="1">
                <a:solidFill>
                  <a:srgbClr val="FF0000"/>
                </a:solidFill>
              </a:rPr>
              <a:t>	</a:t>
            </a:r>
            <a:r>
              <a:rPr lang="zh-CN" altLang="en-US" sz="2400" b="1">
                <a:solidFill>
                  <a:schemeClr val="tx1"/>
                </a:solidFill>
              </a:rPr>
              <a:t>本文巧妙地运用了比喻、反语、对比等修辞手法。如作者在表达对徒手请愿的看法时以煤的形成为喻。第五节中用“伟绩”“武功”等词，以反语的修辞手法揭露并讽刺中外反动派的罪恶行径。第二节“真的猛士”与“庸人”对比，批判了“庸人”的容易忘却，赞颂了真正的革命志士勇往直前的斗争精神。</a:t>
            </a: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1"/>
          <p:cNvSpPr>
            <a:spLocks noGrp="1"/>
          </p:cNvSpPr>
          <p:nvPr/>
        </p:nvSpPr>
        <p:spPr>
          <a:xfrm>
            <a:off x="4445" y="685165"/>
            <a:ext cx="4278630" cy="573405"/>
          </a:xfrm>
          <a:prstGeom prst="rect">
            <a:avLst/>
          </a:prstGeom>
          <a:solidFill>
            <a:srgbClr val="FFFF00"/>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4000" b="1" smtClean="0">
                <a:effectLst>
                  <a:outerShdw blurRad="50800" dist="38100" algn="l" rotWithShape="0">
                    <a:prstClr val="black">
                      <a:alpha val="40000"/>
                    </a:prstClr>
                  </a:outerShdw>
                </a:effectLst>
                <a:latin typeface="宋体" panose="02010600030101010101" pitchFamily="2" charset="-122"/>
                <a:ea typeface="宋体" panose="02010600030101010101" pitchFamily="2" charset="-122"/>
                <a:cs typeface="文泉驿等宽微米黑" panose="020B0606030804020204" pitchFamily="34" charset="-122"/>
                <a:sym typeface="+mn-ea"/>
              </a:rPr>
              <a:t/>
            </a:r>
            <a:br>
              <a:rPr lang="zh-CN" altLang="en-US" sz="4000" b="1" smtClean="0">
                <a:effectLst>
                  <a:outerShdw blurRad="50800" dist="38100" algn="l" rotWithShape="0">
                    <a:prstClr val="black">
                      <a:alpha val="40000"/>
                    </a:prstClr>
                  </a:outerShdw>
                </a:effectLst>
                <a:latin typeface="宋体" panose="02010600030101010101" pitchFamily="2" charset="-122"/>
                <a:ea typeface="宋体" panose="02010600030101010101" pitchFamily="2" charset="-122"/>
                <a:cs typeface="文泉驿等宽微米黑" panose="020B0606030804020204" pitchFamily="34" charset="-122"/>
                <a:sym typeface="+mn-ea"/>
              </a:rPr>
            </a:br>
            <a:r>
              <a:rPr lang="zh-CN" altLang="en-US" sz="4000" b="1" smtClean="0">
                <a:effectLst>
                  <a:outerShdw blurRad="50800" dist="38100" algn="l" rotWithShape="0">
                    <a:prstClr val="black">
                      <a:alpha val="40000"/>
                    </a:prstClr>
                  </a:outerShdw>
                </a:effectLst>
                <a:latin typeface="宋体" panose="02010600030101010101" pitchFamily="2" charset="-122"/>
                <a:ea typeface="宋体" panose="02010600030101010101" pitchFamily="2" charset="-122"/>
                <a:cs typeface="文泉驿等宽微米黑" panose="020B0606030804020204" pitchFamily="34" charset="-122"/>
                <a:sym typeface="+mn-ea"/>
              </a:rPr>
              <a:t>单元考点索引图</a:t>
            </a:r>
            <a:r>
              <a:rPr lang="zh-CN" altLang="en-US" sz="4000" b="1" smtClean="0">
                <a:solidFill>
                  <a:schemeClr val="tx1"/>
                </a:solidFill>
                <a:effectLst>
                  <a:outerShdw blurRad="50800" dist="38100" algn="l" rotWithShape="0">
                    <a:prstClr val="black">
                      <a:alpha val="40000"/>
                    </a:prstClr>
                  </a:outerShdw>
                </a:effectLst>
                <a:latin typeface="宋体" panose="02010600030101010101" pitchFamily="2" charset="-122"/>
                <a:ea typeface="宋体" panose="02010600030101010101" pitchFamily="2" charset="-122"/>
                <a:cs typeface="文泉驿等宽微米黑" panose="020B0606030804020204" pitchFamily="34" charset="-122"/>
              </a:rPr>
              <a:t/>
            </a:r>
            <a:br>
              <a:rPr lang="zh-CN" altLang="en-US" sz="4000" b="1" smtClean="0">
                <a:solidFill>
                  <a:schemeClr val="tx1"/>
                </a:solidFill>
                <a:effectLst>
                  <a:outerShdw blurRad="50800" dist="38100" algn="l" rotWithShape="0">
                    <a:prstClr val="black">
                      <a:alpha val="40000"/>
                    </a:prstClr>
                  </a:outerShdw>
                </a:effectLst>
                <a:latin typeface="宋体" panose="02010600030101010101" pitchFamily="2" charset="-122"/>
                <a:ea typeface="宋体" panose="02010600030101010101" pitchFamily="2" charset="-122"/>
                <a:cs typeface="文泉驿等宽微米黑" panose="020B0606030804020204" pitchFamily="34" charset="-122"/>
              </a:rPr>
            </a:br>
            <a:endParaRPr lang="zh-CN" altLang="en-US" sz="4000" b="1">
              <a:sym typeface="+mn-ea"/>
            </a:endParaRPr>
          </a:p>
        </p:txBody>
      </p:sp>
      <p:sp>
        <p:nvSpPr>
          <p:cNvPr id="5" name="圆角矩形 4"/>
          <p:cNvSpPr/>
          <p:nvPr/>
        </p:nvSpPr>
        <p:spPr>
          <a:xfrm>
            <a:off x="7940040" y="2039620"/>
            <a:ext cx="1997075" cy="1141095"/>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l"/>
            <a:r>
              <a:rPr lang="en-US" altLang="zh-CN" b="1">
                <a:solidFill>
                  <a:srgbClr val="FF0000"/>
                </a:solidFill>
                <a:sym typeface="+mn-ea"/>
              </a:rPr>
              <a:t> </a:t>
            </a:r>
            <a:r>
              <a:rPr lang="zh-CN" altLang="en-US" sz="2000" b="1">
                <a:solidFill>
                  <a:srgbClr val="FF0000"/>
                </a:solidFill>
                <a:sym typeface="+mn-ea"/>
              </a:rPr>
              <a:t>理解经典语段</a:t>
            </a:r>
            <a:endParaRPr lang="zh-CN" altLang="en-US" sz="2000" b="1">
              <a:solidFill>
                <a:srgbClr val="FF0000"/>
              </a:solidFill>
              <a:effectLst>
                <a:outerShdw blurRad="38100" dist="19050" dir="2700000" algn="tl" rotWithShape="0">
                  <a:schemeClr val="dk1">
                    <a:alpha val="40000"/>
                  </a:schemeClr>
                </a:outerShdw>
              </a:effectLst>
              <a:sym typeface="+mn-ea"/>
            </a:endParaRPr>
          </a:p>
        </p:txBody>
      </p:sp>
      <p:sp>
        <p:nvSpPr>
          <p:cNvPr id="6" name="圆角矩形 5"/>
          <p:cNvSpPr/>
          <p:nvPr/>
        </p:nvSpPr>
        <p:spPr>
          <a:xfrm>
            <a:off x="1378585" y="2039620"/>
            <a:ext cx="2148840" cy="1141095"/>
          </a:xfrm>
          <a:prstGeom prst="roundRect">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zh-CN" altLang="en-US" sz="2800" b="1">
                <a:solidFill>
                  <a:schemeClr val="tx1"/>
                </a:solidFill>
                <a:effectLst>
                  <a:outerShdw blurRad="38100" dist="38100" dir="2700000" algn="tl">
                    <a:srgbClr val="000000">
                      <a:alpha val="43137"/>
                    </a:srgbClr>
                  </a:outerShdw>
                </a:effectLst>
              </a:rPr>
              <a:t>基础常识</a:t>
            </a:r>
          </a:p>
        </p:txBody>
      </p:sp>
      <p:sp>
        <p:nvSpPr>
          <p:cNvPr id="7" name="圆角矩形 6"/>
          <p:cNvSpPr/>
          <p:nvPr/>
        </p:nvSpPr>
        <p:spPr>
          <a:xfrm>
            <a:off x="1378585" y="4403725"/>
            <a:ext cx="2148840" cy="1141095"/>
          </a:xfrm>
          <a:prstGeom prst="roundRect">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zh-CN" altLang="en-US" sz="2800" b="1">
                <a:solidFill>
                  <a:schemeClr val="tx1"/>
                </a:solidFill>
              </a:rPr>
              <a:t>探究主题</a:t>
            </a:r>
          </a:p>
        </p:txBody>
      </p:sp>
      <p:sp>
        <p:nvSpPr>
          <p:cNvPr id="8" name="椭圆 7"/>
          <p:cNvSpPr/>
          <p:nvPr/>
        </p:nvSpPr>
        <p:spPr>
          <a:xfrm>
            <a:off x="5096510" y="2183765"/>
            <a:ext cx="1705610" cy="158686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solidFill>
                  <a:srgbClr val="FFFF00"/>
                </a:solidFill>
                <a:effectLst>
                  <a:outerShdw blurRad="38100" dist="38100" dir="2700000" algn="tl">
                    <a:srgbClr val="000000">
                      <a:alpha val="43137"/>
                    </a:srgbClr>
                  </a:outerShdw>
                </a:effectLst>
              </a:rPr>
              <a:t>第二单元（一）</a:t>
            </a:r>
          </a:p>
        </p:txBody>
      </p:sp>
      <p:cxnSp>
        <p:nvCxnSpPr>
          <p:cNvPr id="9" name="直接箭头连接符 8"/>
          <p:cNvCxnSpPr>
            <a:stCxn id="6" idx="3"/>
            <a:endCxn id="8" idx="2"/>
          </p:cNvCxnSpPr>
          <p:nvPr/>
        </p:nvCxnSpPr>
        <p:spPr>
          <a:xfrm>
            <a:off x="3527425" y="2610485"/>
            <a:ext cx="1569085" cy="367030"/>
          </a:xfrm>
          <a:prstGeom prst="straightConnector1">
            <a:avLst/>
          </a:prstGeom>
          <a:ln>
            <a:tailEnd type="arrow" w="med" len="med"/>
          </a:ln>
        </p:spPr>
        <p:style>
          <a:lnRef idx="3">
            <a:schemeClr val="dk1"/>
          </a:lnRef>
          <a:fillRef idx="0">
            <a:schemeClr val="dk1"/>
          </a:fillRef>
          <a:effectRef idx="2">
            <a:schemeClr val="dk1"/>
          </a:effectRef>
          <a:fontRef idx="minor">
            <a:schemeClr val="tx1"/>
          </a:fontRef>
        </p:style>
      </p:cxnSp>
      <p:cxnSp>
        <p:nvCxnSpPr>
          <p:cNvPr id="10" name="直接箭头连接符 9"/>
          <p:cNvCxnSpPr>
            <a:stCxn id="7" idx="3"/>
            <a:endCxn id="8" idx="3"/>
          </p:cNvCxnSpPr>
          <p:nvPr/>
        </p:nvCxnSpPr>
        <p:spPr>
          <a:xfrm flipV="1">
            <a:off x="3527425" y="3538220"/>
            <a:ext cx="1818640" cy="1436370"/>
          </a:xfrm>
          <a:prstGeom prst="straightConnector1">
            <a:avLst/>
          </a:prstGeom>
          <a:ln>
            <a:tailEnd type="arrow" w="med" len="med"/>
          </a:ln>
        </p:spPr>
        <p:style>
          <a:lnRef idx="3">
            <a:schemeClr val="dk1"/>
          </a:lnRef>
          <a:fillRef idx="0">
            <a:schemeClr val="dk1"/>
          </a:fillRef>
          <a:effectRef idx="2">
            <a:schemeClr val="dk1"/>
          </a:effectRef>
          <a:fontRef idx="minor">
            <a:schemeClr val="tx1"/>
          </a:fontRef>
        </p:style>
      </p:cxnSp>
      <p:cxnSp>
        <p:nvCxnSpPr>
          <p:cNvPr id="11" name="直接箭头连接符 10"/>
          <p:cNvCxnSpPr>
            <a:stCxn id="5" idx="1"/>
            <a:endCxn id="8" idx="6"/>
          </p:cNvCxnSpPr>
          <p:nvPr/>
        </p:nvCxnSpPr>
        <p:spPr>
          <a:xfrm flipH="1">
            <a:off x="6802120" y="2610485"/>
            <a:ext cx="1137920" cy="367030"/>
          </a:xfrm>
          <a:prstGeom prst="straightConnector1">
            <a:avLst/>
          </a:prstGeom>
          <a:ln>
            <a:tailEnd type="arrow" w="med" len="med"/>
          </a:ln>
        </p:spPr>
        <p:style>
          <a:lnRef idx="3">
            <a:schemeClr val="dk1"/>
          </a:lnRef>
          <a:fillRef idx="0">
            <a:schemeClr val="dk1"/>
          </a:fillRef>
          <a:effectRef idx="2">
            <a:schemeClr val="dk1"/>
          </a:effectRef>
          <a:fontRef idx="minor">
            <a:schemeClr val="tx1"/>
          </a:fontRef>
        </p:style>
      </p:cxnSp>
      <p:sp>
        <p:nvSpPr>
          <p:cNvPr id="2" name="圆角矩形 1"/>
          <p:cNvSpPr/>
          <p:nvPr/>
        </p:nvSpPr>
        <p:spPr>
          <a:xfrm>
            <a:off x="7667625" y="4403725"/>
            <a:ext cx="2148840" cy="1141095"/>
          </a:xfrm>
          <a:prstGeom prst="roundRect">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zh-CN" altLang="en-US" sz="2800" b="1">
                <a:solidFill>
                  <a:schemeClr val="tx1"/>
                </a:solidFill>
              </a:rPr>
              <a:t>写作特色</a:t>
            </a:r>
          </a:p>
        </p:txBody>
      </p:sp>
      <p:cxnSp>
        <p:nvCxnSpPr>
          <p:cNvPr id="3" name="直接箭头连接符 2"/>
          <p:cNvCxnSpPr>
            <a:stCxn id="2" idx="1"/>
            <a:endCxn id="8" idx="5"/>
          </p:cNvCxnSpPr>
          <p:nvPr/>
        </p:nvCxnSpPr>
        <p:spPr>
          <a:xfrm flipH="1" flipV="1">
            <a:off x="6552565" y="3538220"/>
            <a:ext cx="1115060" cy="1436370"/>
          </a:xfrm>
          <a:prstGeom prst="straightConnector1">
            <a:avLst/>
          </a:prstGeom>
          <a:ln>
            <a:tailEnd type="arrow" w="med" len="med"/>
          </a:ln>
        </p:spPr>
        <p:style>
          <a:lnRef idx="3">
            <a:schemeClr val="dk1"/>
          </a:lnRef>
          <a:fillRef idx="0">
            <a:schemeClr val="dk1"/>
          </a:fillRef>
          <a:effectRef idx="2">
            <a:schemeClr val="dk1"/>
          </a:effectRef>
          <a:fontRef idx="minor">
            <a:schemeClr val="tx1"/>
          </a:fontRef>
        </p:style>
      </p:cxn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custDataLst>
              <p:tags r:id="rId1"/>
            </p:custDataLst>
          </p:nvPr>
        </p:nvPicPr>
        <p:blipFill>
          <a:blip r:embed="rId4"/>
          <a:stretch>
            <a:fillRect/>
          </a:stretch>
        </p:blipFill>
        <p:spPr>
          <a:xfrm>
            <a:off x="9239885" y="3923665"/>
            <a:ext cx="2952115" cy="2529205"/>
          </a:xfrm>
          <a:prstGeom prst="rect">
            <a:avLst/>
          </a:prstGeom>
        </p:spPr>
      </p:pic>
      <p:sp>
        <p:nvSpPr>
          <p:cNvPr id="6" name="文本框 5"/>
          <p:cNvSpPr txBox="1"/>
          <p:nvPr/>
        </p:nvSpPr>
        <p:spPr>
          <a:xfrm>
            <a:off x="4032885" y="65405"/>
            <a:ext cx="3027680" cy="52197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none" rtlCol="0" anchor="t">
            <a:spAutoFit/>
            <a:scene3d>
              <a:camera prst="orthographicFront"/>
              <a:lightRig rig="threePt" dir="t"/>
            </a:scene3d>
          </a:bodyPr>
          <a:lstStyle/>
          <a:p>
            <a:r>
              <a:rPr lang="zh-CN" altLang="en-US" sz="2800">
                <a:ln w="22225">
                  <a:solidFill>
                    <a:schemeClr val="accent2"/>
                  </a:solidFill>
                  <a:prstDash val="solid"/>
                </a:ln>
                <a:solidFill>
                  <a:schemeClr val="accent2">
                    <a:lumMod val="40000"/>
                    <a:lumOff val="60000"/>
                  </a:schemeClr>
                </a:solidFill>
                <a:effectLst/>
                <a:latin typeface="思源黑体 CN Bold" panose="020B0800000000000000" pitchFamily="34" charset="-122"/>
                <a:ea typeface="思源黑体 CN Bold" panose="020B0800000000000000" pitchFamily="34" charset="-122"/>
                <a:sym typeface="+mn-ea"/>
              </a:rPr>
              <a:t>6.1 记念刘和珍君</a:t>
            </a:r>
          </a:p>
        </p:txBody>
      </p:sp>
      <p:sp>
        <p:nvSpPr>
          <p:cNvPr id="5" name="文本框 4"/>
          <p:cNvSpPr txBox="1"/>
          <p:nvPr/>
        </p:nvSpPr>
        <p:spPr>
          <a:xfrm>
            <a:off x="224790" y="700405"/>
            <a:ext cx="1562100" cy="368300"/>
          </a:xfrm>
          <a:prstGeom prst="rect">
            <a:avLst/>
          </a:prstGeom>
          <a:noFill/>
        </p:spPr>
        <p:txBody>
          <a:bodyPr wrap="none" rtlCol="0" anchor="t">
            <a:spAutoFit/>
          </a:bodyPr>
          <a:lstStyle/>
          <a:p>
            <a:r>
              <a:rPr lang="zh-CN" altLang="en-US" b="1">
                <a:sym typeface="+mn-ea"/>
              </a:rPr>
              <a:t>四、写作特色</a:t>
            </a:r>
            <a:endParaRPr lang="zh-CN" altLang="en-US"/>
          </a:p>
        </p:txBody>
      </p:sp>
      <p:sp>
        <p:nvSpPr>
          <p:cNvPr id="7" name="文本框 6"/>
          <p:cNvSpPr txBox="1"/>
          <p:nvPr/>
        </p:nvSpPr>
        <p:spPr>
          <a:xfrm>
            <a:off x="285750" y="1869440"/>
            <a:ext cx="11620500" cy="3322955"/>
          </a:xfrm>
          <a:prstGeom prst="rect">
            <a:avLst/>
          </a:prstGeom>
          <a:noFill/>
        </p:spPr>
        <p:txBody>
          <a:bodyPr wrap="square" rtlCol="0" anchor="t">
            <a:spAutoFit/>
          </a:bodyPr>
          <a:lstStyle/>
          <a:p>
            <a:pPr fontAlgn="auto">
              <a:lnSpc>
                <a:spcPct val="150000"/>
              </a:lnSpc>
            </a:pPr>
            <a:r>
              <a:rPr lang="zh-CN" altLang="en-US" sz="2800" b="1">
                <a:solidFill>
                  <a:srgbClr val="FF0000"/>
                </a:solidFill>
              </a:rPr>
              <a:t>③运用细节描写刻画人物，揭露真相。</a:t>
            </a:r>
          </a:p>
          <a:p>
            <a:pPr fontAlgn="auto">
              <a:lnSpc>
                <a:spcPct val="150000"/>
              </a:lnSpc>
            </a:pPr>
            <a:r>
              <a:rPr lang="en-US" altLang="zh-CN" sz="2800" b="1">
                <a:solidFill>
                  <a:srgbClr val="FF0000"/>
                </a:solidFill>
              </a:rPr>
              <a:t>	</a:t>
            </a:r>
            <a:r>
              <a:rPr lang="zh-CN" altLang="en-US" sz="2800" b="1">
                <a:solidFill>
                  <a:schemeClr val="tx1"/>
                </a:solidFill>
              </a:rPr>
              <a:t>如对刘和珍“始终微笑着，态度很温和”“虑及母校前途，黯然至于泣下”的描写，表现她的善良、有责任感。“从背部入，斜穿心肺......一个兵在她头部及胸部猛击两棍，于是死掉了”，如特写镜头，记录下反动派的暴行，是揭露谣言，更是控诉罪行！</a:t>
            </a: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custDataLst>
              <p:tags r:id="rId1"/>
            </p:custDataLst>
          </p:nvPr>
        </p:nvPicPr>
        <p:blipFill>
          <a:blip r:embed="rId4"/>
          <a:stretch>
            <a:fillRect/>
          </a:stretch>
        </p:blipFill>
        <p:spPr>
          <a:xfrm>
            <a:off x="9239885" y="3923665"/>
            <a:ext cx="2952115" cy="2529205"/>
          </a:xfrm>
          <a:prstGeom prst="rect">
            <a:avLst/>
          </a:prstGeom>
        </p:spPr>
      </p:pic>
      <p:sp>
        <p:nvSpPr>
          <p:cNvPr id="6" name="文本框 5"/>
          <p:cNvSpPr txBox="1"/>
          <p:nvPr/>
        </p:nvSpPr>
        <p:spPr>
          <a:xfrm>
            <a:off x="4032885" y="65405"/>
            <a:ext cx="3383280" cy="52197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none" rtlCol="0" anchor="t">
            <a:spAutoFit/>
            <a:scene3d>
              <a:camera prst="orthographicFront"/>
              <a:lightRig rig="threePt" dir="t"/>
            </a:scene3d>
          </a:bodyPr>
          <a:lstStyle/>
          <a:p>
            <a:r>
              <a:rPr lang="zh-CN" altLang="en-US" sz="2800">
                <a:ln w="22225">
                  <a:solidFill>
                    <a:schemeClr val="accent2"/>
                  </a:solidFill>
                  <a:prstDash val="solid"/>
                </a:ln>
                <a:solidFill>
                  <a:schemeClr val="accent2">
                    <a:lumMod val="40000"/>
                    <a:lumOff val="60000"/>
                  </a:schemeClr>
                </a:solidFill>
                <a:effectLst/>
                <a:latin typeface="思源黑体 CN Bold" panose="020B0800000000000000" pitchFamily="34" charset="-122"/>
                <a:ea typeface="思源黑体 CN Bold" panose="020B0800000000000000" pitchFamily="34" charset="-122"/>
                <a:sym typeface="+mn-ea"/>
              </a:rPr>
              <a:t>6.</a:t>
            </a:r>
            <a:r>
              <a:rPr lang="en-US" altLang="zh-CN" sz="2800">
                <a:ln w="22225">
                  <a:solidFill>
                    <a:schemeClr val="accent2"/>
                  </a:solidFill>
                  <a:prstDash val="solid"/>
                </a:ln>
                <a:solidFill>
                  <a:schemeClr val="accent2">
                    <a:lumMod val="40000"/>
                    <a:lumOff val="60000"/>
                  </a:schemeClr>
                </a:solidFill>
                <a:effectLst/>
                <a:latin typeface="思源黑体 CN Bold" panose="020B0800000000000000" pitchFamily="34" charset="-122"/>
                <a:ea typeface="思源黑体 CN Bold" panose="020B0800000000000000" pitchFamily="34" charset="-122"/>
                <a:sym typeface="+mn-ea"/>
              </a:rPr>
              <a:t>2</a:t>
            </a:r>
            <a:r>
              <a:rPr lang="zh-CN" altLang="en-US" sz="2800">
                <a:ln w="22225">
                  <a:solidFill>
                    <a:schemeClr val="accent2"/>
                  </a:solidFill>
                  <a:prstDash val="solid"/>
                </a:ln>
                <a:solidFill>
                  <a:schemeClr val="accent2">
                    <a:lumMod val="40000"/>
                    <a:lumOff val="60000"/>
                  </a:schemeClr>
                </a:solidFill>
                <a:effectLst/>
                <a:latin typeface="思源黑体 CN Bold" panose="020B0800000000000000" pitchFamily="34" charset="-122"/>
                <a:ea typeface="思源黑体 CN Bold" panose="020B0800000000000000" pitchFamily="34" charset="-122"/>
                <a:sym typeface="+mn-ea"/>
              </a:rPr>
              <a:t> 为了忘却的记念</a:t>
            </a:r>
          </a:p>
        </p:txBody>
      </p:sp>
      <p:sp>
        <p:nvSpPr>
          <p:cNvPr id="5" name="文本框 4"/>
          <p:cNvSpPr txBox="1"/>
          <p:nvPr/>
        </p:nvSpPr>
        <p:spPr>
          <a:xfrm>
            <a:off x="224790" y="700405"/>
            <a:ext cx="1562100" cy="368300"/>
          </a:xfrm>
          <a:prstGeom prst="rect">
            <a:avLst/>
          </a:prstGeom>
          <a:noFill/>
        </p:spPr>
        <p:txBody>
          <a:bodyPr wrap="none" rtlCol="0" anchor="t">
            <a:spAutoFit/>
          </a:bodyPr>
          <a:lstStyle/>
          <a:p>
            <a:r>
              <a:rPr lang="zh-CN" altLang="en-US" b="1">
                <a:sym typeface="+mn-ea"/>
              </a:rPr>
              <a:t>四、写作特色</a:t>
            </a:r>
            <a:endParaRPr lang="zh-CN" altLang="en-US"/>
          </a:p>
        </p:txBody>
      </p:sp>
      <p:sp>
        <p:nvSpPr>
          <p:cNvPr id="2" name="文本框 1"/>
          <p:cNvSpPr txBox="1"/>
          <p:nvPr/>
        </p:nvSpPr>
        <p:spPr>
          <a:xfrm>
            <a:off x="285750" y="520700"/>
            <a:ext cx="11620500" cy="5723890"/>
          </a:xfrm>
          <a:prstGeom prst="rect">
            <a:avLst/>
          </a:prstGeom>
          <a:noFill/>
        </p:spPr>
        <p:txBody>
          <a:bodyPr wrap="square" rtlCol="0" anchor="t">
            <a:spAutoFit/>
          </a:bodyPr>
          <a:lstStyle/>
          <a:p>
            <a:pPr algn="ctr" fontAlgn="auto">
              <a:lnSpc>
                <a:spcPct val="150000"/>
              </a:lnSpc>
            </a:pPr>
            <a:r>
              <a:rPr lang="zh-CN" altLang="en-US" sz="2800" b="1">
                <a:solidFill>
                  <a:srgbClr val="FF0000"/>
                </a:solidFill>
                <a:sym typeface="+mn-ea"/>
              </a:rPr>
              <a:t>【品读课文</a:t>
            </a:r>
            <a:r>
              <a:rPr lang="en-US" altLang="zh-CN" sz="2800" b="1">
                <a:solidFill>
                  <a:srgbClr val="FF0000"/>
                </a:solidFill>
                <a:sym typeface="+mn-ea"/>
              </a:rPr>
              <a:t>·</a:t>
            </a:r>
            <a:r>
              <a:rPr lang="zh-CN" altLang="en-US" sz="2800" b="1">
                <a:solidFill>
                  <a:srgbClr val="FF0000"/>
                </a:solidFill>
                <a:sym typeface="+mn-ea"/>
              </a:rPr>
              <a:t>写作特点】</a:t>
            </a:r>
            <a:endParaRPr lang="zh-CN" altLang="en-US" sz="2800" b="1">
              <a:solidFill>
                <a:srgbClr val="FF0000"/>
              </a:solidFill>
            </a:endParaRPr>
          </a:p>
          <a:p>
            <a:pPr fontAlgn="auto">
              <a:lnSpc>
                <a:spcPct val="150000"/>
              </a:lnSpc>
            </a:pPr>
            <a:r>
              <a:rPr lang="zh-CN" altLang="en-US" sz="2400" b="1">
                <a:solidFill>
                  <a:srgbClr val="FF0000"/>
                </a:solidFill>
              </a:rPr>
              <a:t>①记叙与抒情、议论紧密结合。</a:t>
            </a:r>
          </a:p>
          <a:p>
            <a:pPr fontAlgn="auto">
              <a:lnSpc>
                <a:spcPct val="150000"/>
              </a:lnSpc>
            </a:pPr>
            <a:r>
              <a:rPr lang="en-US" altLang="zh-CN" sz="2400" b="1">
                <a:solidFill>
                  <a:schemeClr val="tx1"/>
                </a:solidFill>
              </a:rPr>
              <a:t>	</a:t>
            </a:r>
            <a:r>
              <a:rPr lang="zh-CN" altLang="en-US" sz="2400" b="1">
                <a:solidFill>
                  <a:schemeClr val="tx1"/>
                </a:solidFill>
              </a:rPr>
              <a:t>鲁迅没有一般地、浮泛地讲对反动派的恨和对革命者的爱。他把写作的重点放在对事实的记述上，在记述事实时，融进自己的感情和议论，或用概括的文字，从思想意义和感情上作画龙点睛的点染。</a:t>
            </a:r>
          </a:p>
          <a:p>
            <a:pPr fontAlgn="auto">
              <a:lnSpc>
                <a:spcPct val="150000"/>
              </a:lnSpc>
            </a:pPr>
            <a:r>
              <a:rPr lang="zh-CN" altLang="en-US" sz="2400" b="1">
                <a:solidFill>
                  <a:srgbClr val="FF0000"/>
                </a:solidFill>
              </a:rPr>
              <a:t>②结构完整，详略得当，重点突出。</a:t>
            </a:r>
          </a:p>
          <a:p>
            <a:pPr fontAlgn="auto">
              <a:lnSpc>
                <a:spcPct val="150000"/>
              </a:lnSpc>
            </a:pPr>
            <a:r>
              <a:rPr lang="en-US" altLang="zh-CN" sz="2400" b="1">
                <a:solidFill>
                  <a:schemeClr val="tx1"/>
                </a:solidFill>
              </a:rPr>
              <a:t>	</a:t>
            </a:r>
            <a:r>
              <a:rPr lang="zh-CN" altLang="en-US" sz="2400" b="1">
                <a:solidFill>
                  <a:schemeClr val="tx1"/>
                </a:solidFill>
              </a:rPr>
              <a:t>鲁迅把他和五位青年作家的交往作为线索，把本来散乱、孤立的材料组织在一个整体中。柔石与他关系最密切，在文中占的篇幅最大，白莽次之。至于冯铿等三人，或未见过面，或虽见一面而不熟悉，便略写。对柔石和白莽，又注意抓住最能体现这两位革命青年思想风貌的细节或“小事”来写。</a:t>
            </a:r>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custDataLst>
              <p:tags r:id="rId1"/>
            </p:custDataLst>
          </p:nvPr>
        </p:nvPicPr>
        <p:blipFill>
          <a:blip r:embed="rId4"/>
          <a:stretch>
            <a:fillRect/>
          </a:stretch>
        </p:blipFill>
        <p:spPr>
          <a:xfrm>
            <a:off x="9239885" y="3923665"/>
            <a:ext cx="2952115" cy="2529205"/>
          </a:xfrm>
          <a:prstGeom prst="rect">
            <a:avLst/>
          </a:prstGeom>
        </p:spPr>
      </p:pic>
      <p:sp>
        <p:nvSpPr>
          <p:cNvPr id="6" name="文本框 5"/>
          <p:cNvSpPr txBox="1"/>
          <p:nvPr/>
        </p:nvSpPr>
        <p:spPr>
          <a:xfrm>
            <a:off x="4032885" y="65405"/>
            <a:ext cx="1960880" cy="52197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none" rtlCol="0" anchor="t">
            <a:spAutoFit/>
            <a:scene3d>
              <a:camera prst="orthographicFront"/>
              <a:lightRig rig="threePt" dir="t"/>
            </a:scene3d>
          </a:bodyPr>
          <a:lstStyle/>
          <a:p>
            <a:r>
              <a:rPr lang="en-US" sz="2800">
                <a:ln w="22225">
                  <a:solidFill>
                    <a:schemeClr val="accent2"/>
                  </a:solidFill>
                  <a:prstDash val="solid"/>
                </a:ln>
                <a:solidFill>
                  <a:schemeClr val="accent2">
                    <a:lumMod val="40000"/>
                    <a:lumOff val="60000"/>
                  </a:schemeClr>
                </a:solidFill>
                <a:effectLst/>
                <a:latin typeface="思源黑体 CN Bold" panose="020B0800000000000000" pitchFamily="34" charset="-122"/>
                <a:ea typeface="思源黑体 CN Bold" panose="020B0800000000000000" pitchFamily="34" charset="-122"/>
                <a:sym typeface="+mn-ea"/>
              </a:rPr>
              <a:t>7.</a:t>
            </a:r>
            <a:r>
              <a:rPr lang="zh-CN" altLang="en-US" sz="2800">
                <a:ln w="22225">
                  <a:solidFill>
                    <a:schemeClr val="accent2"/>
                  </a:solidFill>
                  <a:prstDash val="solid"/>
                </a:ln>
                <a:solidFill>
                  <a:schemeClr val="accent2">
                    <a:lumMod val="40000"/>
                    <a:lumOff val="60000"/>
                  </a:schemeClr>
                </a:solidFill>
                <a:effectLst/>
                <a:latin typeface="思源黑体 CN Bold" panose="020B0800000000000000" pitchFamily="34" charset="-122"/>
                <a:ea typeface="思源黑体 CN Bold" panose="020B0800000000000000" pitchFamily="34" charset="-122"/>
                <a:sym typeface="+mn-ea"/>
              </a:rPr>
              <a:t>包</a:t>
            </a:r>
            <a:r>
              <a:rPr lang="en-US" altLang="zh-CN" sz="2800">
                <a:ln w="22225">
                  <a:solidFill>
                    <a:schemeClr val="accent2"/>
                  </a:solidFill>
                  <a:prstDash val="solid"/>
                </a:ln>
                <a:solidFill>
                  <a:schemeClr val="accent2">
                    <a:lumMod val="40000"/>
                    <a:lumOff val="60000"/>
                  </a:schemeClr>
                </a:solidFill>
                <a:effectLst/>
                <a:latin typeface="思源黑体 CN Bold" panose="020B0800000000000000" pitchFamily="34" charset="-122"/>
                <a:ea typeface="思源黑体 CN Bold" panose="020B0800000000000000" pitchFamily="34" charset="-122"/>
                <a:sym typeface="+mn-ea"/>
              </a:rPr>
              <a:t> </a:t>
            </a:r>
            <a:r>
              <a:rPr lang="zh-CN" altLang="en-US" sz="2800">
                <a:ln w="22225">
                  <a:solidFill>
                    <a:schemeClr val="accent2"/>
                  </a:solidFill>
                  <a:prstDash val="solid"/>
                </a:ln>
                <a:solidFill>
                  <a:schemeClr val="accent2">
                    <a:lumMod val="40000"/>
                    <a:lumOff val="60000"/>
                  </a:schemeClr>
                </a:solidFill>
                <a:effectLst/>
                <a:latin typeface="思源黑体 CN Bold" panose="020B0800000000000000" pitchFamily="34" charset="-122"/>
                <a:ea typeface="思源黑体 CN Bold" panose="020B0800000000000000" pitchFamily="34" charset="-122"/>
                <a:sym typeface="+mn-ea"/>
              </a:rPr>
              <a:t>身</a:t>
            </a:r>
            <a:r>
              <a:rPr lang="en-US" altLang="zh-CN" sz="2800">
                <a:ln w="22225">
                  <a:solidFill>
                    <a:schemeClr val="accent2"/>
                  </a:solidFill>
                  <a:prstDash val="solid"/>
                </a:ln>
                <a:solidFill>
                  <a:schemeClr val="accent2">
                    <a:lumMod val="40000"/>
                    <a:lumOff val="60000"/>
                  </a:schemeClr>
                </a:solidFill>
                <a:effectLst/>
                <a:latin typeface="思源黑体 CN Bold" panose="020B0800000000000000" pitchFamily="34" charset="-122"/>
                <a:ea typeface="思源黑体 CN Bold" panose="020B0800000000000000" pitchFamily="34" charset="-122"/>
                <a:sym typeface="+mn-ea"/>
              </a:rPr>
              <a:t> </a:t>
            </a:r>
            <a:r>
              <a:rPr lang="zh-CN" altLang="en-US" sz="2800">
                <a:ln w="22225">
                  <a:solidFill>
                    <a:schemeClr val="accent2"/>
                  </a:solidFill>
                  <a:prstDash val="solid"/>
                </a:ln>
                <a:solidFill>
                  <a:schemeClr val="accent2">
                    <a:lumMod val="40000"/>
                    <a:lumOff val="60000"/>
                  </a:schemeClr>
                </a:solidFill>
                <a:effectLst/>
                <a:latin typeface="思源黑体 CN Bold" panose="020B0800000000000000" pitchFamily="34" charset="-122"/>
                <a:ea typeface="思源黑体 CN Bold" panose="020B0800000000000000" pitchFamily="34" charset="-122"/>
                <a:sym typeface="+mn-ea"/>
              </a:rPr>
              <a:t>工</a:t>
            </a:r>
          </a:p>
        </p:txBody>
      </p:sp>
      <p:sp>
        <p:nvSpPr>
          <p:cNvPr id="5" name="文本框 4"/>
          <p:cNvSpPr txBox="1"/>
          <p:nvPr/>
        </p:nvSpPr>
        <p:spPr>
          <a:xfrm>
            <a:off x="224790" y="700405"/>
            <a:ext cx="1562100" cy="368300"/>
          </a:xfrm>
          <a:prstGeom prst="rect">
            <a:avLst/>
          </a:prstGeom>
          <a:noFill/>
        </p:spPr>
        <p:txBody>
          <a:bodyPr wrap="none" rtlCol="0" anchor="t">
            <a:spAutoFit/>
          </a:bodyPr>
          <a:lstStyle/>
          <a:p>
            <a:r>
              <a:rPr lang="zh-CN" altLang="en-US" b="1">
                <a:sym typeface="+mn-ea"/>
              </a:rPr>
              <a:t>四、写作特色</a:t>
            </a:r>
            <a:endParaRPr lang="zh-CN" altLang="en-US"/>
          </a:p>
        </p:txBody>
      </p:sp>
      <p:sp>
        <p:nvSpPr>
          <p:cNvPr id="7" name="文本框 6"/>
          <p:cNvSpPr txBox="1"/>
          <p:nvPr/>
        </p:nvSpPr>
        <p:spPr>
          <a:xfrm>
            <a:off x="285750" y="520700"/>
            <a:ext cx="11620500" cy="4707890"/>
          </a:xfrm>
          <a:prstGeom prst="rect">
            <a:avLst/>
          </a:prstGeom>
          <a:noFill/>
        </p:spPr>
        <p:txBody>
          <a:bodyPr wrap="square" rtlCol="0" anchor="t">
            <a:spAutoFit/>
          </a:bodyPr>
          <a:lstStyle/>
          <a:p>
            <a:pPr algn="ctr" fontAlgn="auto">
              <a:lnSpc>
                <a:spcPct val="150000"/>
              </a:lnSpc>
            </a:pPr>
            <a:r>
              <a:rPr lang="zh-CN" altLang="en-US" sz="3200" b="1">
                <a:solidFill>
                  <a:srgbClr val="FF0000"/>
                </a:solidFill>
                <a:sym typeface="+mn-ea"/>
              </a:rPr>
              <a:t>【品读课文</a:t>
            </a:r>
            <a:r>
              <a:rPr lang="en-US" altLang="zh-CN" sz="3200" b="1">
                <a:solidFill>
                  <a:srgbClr val="FF0000"/>
                </a:solidFill>
                <a:sym typeface="+mn-ea"/>
              </a:rPr>
              <a:t>·</a:t>
            </a:r>
            <a:r>
              <a:rPr lang="zh-CN" altLang="en-US" sz="3200" b="1">
                <a:solidFill>
                  <a:srgbClr val="FF0000"/>
                </a:solidFill>
                <a:sym typeface="+mn-ea"/>
              </a:rPr>
              <a:t>写作特点】</a:t>
            </a:r>
            <a:endParaRPr lang="zh-CN" altLang="en-US" sz="3200" b="1">
              <a:solidFill>
                <a:srgbClr val="FF0000"/>
              </a:solidFill>
            </a:endParaRPr>
          </a:p>
          <a:p>
            <a:pPr fontAlgn="auto">
              <a:lnSpc>
                <a:spcPct val="150000"/>
              </a:lnSpc>
            </a:pPr>
            <a:endParaRPr lang="zh-CN" altLang="en-US" sz="2800" b="1">
              <a:solidFill>
                <a:srgbClr val="FF0000"/>
              </a:solidFill>
            </a:endParaRPr>
          </a:p>
          <a:p>
            <a:pPr fontAlgn="auto">
              <a:lnSpc>
                <a:spcPct val="150000"/>
              </a:lnSpc>
            </a:pPr>
            <a:r>
              <a:rPr lang="zh-CN" altLang="en-US" sz="2800" b="1">
                <a:solidFill>
                  <a:srgbClr val="FF0000"/>
                </a:solidFill>
              </a:rPr>
              <a:t>（1）突出人的主体地位，着重描写、刻画富有一定典型意义的人物。</a:t>
            </a:r>
          </a:p>
          <a:p>
            <a:pPr fontAlgn="auto">
              <a:lnSpc>
                <a:spcPct val="150000"/>
              </a:lnSpc>
            </a:pPr>
            <a:r>
              <a:rPr lang="en-US" altLang="zh-CN" sz="2800" b="1">
                <a:solidFill>
                  <a:srgbClr val="FF0000"/>
                </a:solidFill>
              </a:rPr>
              <a:t>	</a:t>
            </a:r>
            <a:r>
              <a:rPr lang="zh-CN" altLang="en-US" sz="2800" b="1">
                <a:solidFill>
                  <a:schemeClr val="tx1"/>
                </a:solidFill>
              </a:rPr>
              <a:t>虽然《包身工》带有浓重的新闻纪实色彩，但作者着重刻画了“芦柴棒”、小福子和不知姓名的小姑娘这三个人物，极大地增强了作品的文学性。特别是通过对“芦柴棒”烧火做饭、被逼带病出工及下工搜身的三次细腻的描写，文章具体、形象地揭露了包身工制度的罪恶。</a:t>
            </a: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custDataLst>
              <p:tags r:id="rId1"/>
            </p:custDataLst>
          </p:nvPr>
        </p:nvPicPr>
        <p:blipFill>
          <a:blip r:embed="rId4"/>
          <a:stretch>
            <a:fillRect/>
          </a:stretch>
        </p:blipFill>
        <p:spPr>
          <a:xfrm>
            <a:off x="9239885" y="3923665"/>
            <a:ext cx="2952115" cy="2529205"/>
          </a:xfrm>
          <a:prstGeom prst="rect">
            <a:avLst/>
          </a:prstGeom>
        </p:spPr>
      </p:pic>
      <p:sp>
        <p:nvSpPr>
          <p:cNvPr id="6" name="文本框 5"/>
          <p:cNvSpPr txBox="1"/>
          <p:nvPr/>
        </p:nvSpPr>
        <p:spPr>
          <a:xfrm>
            <a:off x="4032885" y="65405"/>
            <a:ext cx="1960880" cy="52197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none" rtlCol="0" anchor="t">
            <a:spAutoFit/>
            <a:scene3d>
              <a:camera prst="orthographicFront"/>
              <a:lightRig rig="threePt" dir="t"/>
            </a:scene3d>
          </a:bodyPr>
          <a:lstStyle/>
          <a:p>
            <a:r>
              <a:rPr lang="en-US" sz="2800">
                <a:ln w="22225">
                  <a:solidFill>
                    <a:schemeClr val="accent2"/>
                  </a:solidFill>
                  <a:prstDash val="solid"/>
                </a:ln>
                <a:solidFill>
                  <a:schemeClr val="accent2">
                    <a:lumMod val="40000"/>
                    <a:lumOff val="60000"/>
                  </a:schemeClr>
                </a:solidFill>
                <a:effectLst/>
                <a:latin typeface="思源黑体 CN Bold" panose="020B0800000000000000" pitchFamily="34" charset="-122"/>
                <a:ea typeface="思源黑体 CN Bold" panose="020B0800000000000000" pitchFamily="34" charset="-122"/>
                <a:sym typeface="+mn-ea"/>
              </a:rPr>
              <a:t>7.</a:t>
            </a:r>
            <a:r>
              <a:rPr lang="zh-CN" altLang="en-US" sz="2800">
                <a:ln w="22225">
                  <a:solidFill>
                    <a:schemeClr val="accent2"/>
                  </a:solidFill>
                  <a:prstDash val="solid"/>
                </a:ln>
                <a:solidFill>
                  <a:schemeClr val="accent2">
                    <a:lumMod val="40000"/>
                    <a:lumOff val="60000"/>
                  </a:schemeClr>
                </a:solidFill>
                <a:effectLst/>
                <a:latin typeface="思源黑体 CN Bold" panose="020B0800000000000000" pitchFamily="34" charset="-122"/>
                <a:ea typeface="思源黑体 CN Bold" panose="020B0800000000000000" pitchFamily="34" charset="-122"/>
                <a:sym typeface="+mn-ea"/>
              </a:rPr>
              <a:t>包</a:t>
            </a:r>
            <a:r>
              <a:rPr lang="en-US" altLang="zh-CN" sz="2800">
                <a:ln w="22225">
                  <a:solidFill>
                    <a:schemeClr val="accent2"/>
                  </a:solidFill>
                  <a:prstDash val="solid"/>
                </a:ln>
                <a:solidFill>
                  <a:schemeClr val="accent2">
                    <a:lumMod val="40000"/>
                    <a:lumOff val="60000"/>
                  </a:schemeClr>
                </a:solidFill>
                <a:effectLst/>
                <a:latin typeface="思源黑体 CN Bold" panose="020B0800000000000000" pitchFamily="34" charset="-122"/>
                <a:ea typeface="思源黑体 CN Bold" panose="020B0800000000000000" pitchFamily="34" charset="-122"/>
                <a:sym typeface="+mn-ea"/>
              </a:rPr>
              <a:t> </a:t>
            </a:r>
            <a:r>
              <a:rPr lang="zh-CN" altLang="en-US" sz="2800">
                <a:ln w="22225">
                  <a:solidFill>
                    <a:schemeClr val="accent2"/>
                  </a:solidFill>
                  <a:prstDash val="solid"/>
                </a:ln>
                <a:solidFill>
                  <a:schemeClr val="accent2">
                    <a:lumMod val="40000"/>
                    <a:lumOff val="60000"/>
                  </a:schemeClr>
                </a:solidFill>
                <a:effectLst/>
                <a:latin typeface="思源黑体 CN Bold" panose="020B0800000000000000" pitchFamily="34" charset="-122"/>
                <a:ea typeface="思源黑体 CN Bold" panose="020B0800000000000000" pitchFamily="34" charset="-122"/>
                <a:sym typeface="+mn-ea"/>
              </a:rPr>
              <a:t>身</a:t>
            </a:r>
            <a:r>
              <a:rPr lang="en-US" altLang="zh-CN" sz="2800">
                <a:ln w="22225">
                  <a:solidFill>
                    <a:schemeClr val="accent2"/>
                  </a:solidFill>
                  <a:prstDash val="solid"/>
                </a:ln>
                <a:solidFill>
                  <a:schemeClr val="accent2">
                    <a:lumMod val="40000"/>
                    <a:lumOff val="60000"/>
                  </a:schemeClr>
                </a:solidFill>
                <a:effectLst/>
                <a:latin typeface="思源黑体 CN Bold" panose="020B0800000000000000" pitchFamily="34" charset="-122"/>
                <a:ea typeface="思源黑体 CN Bold" panose="020B0800000000000000" pitchFamily="34" charset="-122"/>
                <a:sym typeface="+mn-ea"/>
              </a:rPr>
              <a:t> </a:t>
            </a:r>
            <a:r>
              <a:rPr lang="zh-CN" altLang="en-US" sz="2800">
                <a:ln w="22225">
                  <a:solidFill>
                    <a:schemeClr val="accent2"/>
                  </a:solidFill>
                  <a:prstDash val="solid"/>
                </a:ln>
                <a:solidFill>
                  <a:schemeClr val="accent2">
                    <a:lumMod val="40000"/>
                    <a:lumOff val="60000"/>
                  </a:schemeClr>
                </a:solidFill>
                <a:effectLst/>
                <a:latin typeface="思源黑体 CN Bold" panose="020B0800000000000000" pitchFamily="34" charset="-122"/>
                <a:ea typeface="思源黑体 CN Bold" panose="020B0800000000000000" pitchFamily="34" charset="-122"/>
                <a:sym typeface="+mn-ea"/>
              </a:rPr>
              <a:t>工</a:t>
            </a:r>
          </a:p>
        </p:txBody>
      </p:sp>
      <p:sp>
        <p:nvSpPr>
          <p:cNvPr id="5" name="文本框 4"/>
          <p:cNvSpPr txBox="1"/>
          <p:nvPr/>
        </p:nvSpPr>
        <p:spPr>
          <a:xfrm>
            <a:off x="224790" y="700405"/>
            <a:ext cx="1562100" cy="368300"/>
          </a:xfrm>
          <a:prstGeom prst="rect">
            <a:avLst/>
          </a:prstGeom>
          <a:noFill/>
        </p:spPr>
        <p:txBody>
          <a:bodyPr wrap="none" rtlCol="0" anchor="t">
            <a:spAutoFit/>
          </a:bodyPr>
          <a:lstStyle/>
          <a:p>
            <a:r>
              <a:rPr lang="zh-CN" altLang="en-US" b="1">
                <a:sym typeface="+mn-ea"/>
              </a:rPr>
              <a:t>四、写作特色</a:t>
            </a:r>
            <a:endParaRPr lang="zh-CN" altLang="en-US"/>
          </a:p>
        </p:txBody>
      </p:sp>
      <p:sp>
        <p:nvSpPr>
          <p:cNvPr id="2" name="文本框 1"/>
          <p:cNvSpPr txBox="1"/>
          <p:nvPr/>
        </p:nvSpPr>
        <p:spPr>
          <a:xfrm>
            <a:off x="285750" y="1068705"/>
            <a:ext cx="11620500" cy="5169535"/>
          </a:xfrm>
          <a:prstGeom prst="rect">
            <a:avLst/>
          </a:prstGeom>
          <a:noFill/>
        </p:spPr>
        <p:txBody>
          <a:bodyPr wrap="square" rtlCol="0" anchor="t">
            <a:spAutoFit/>
          </a:bodyPr>
          <a:lstStyle/>
          <a:p>
            <a:pPr fontAlgn="auto">
              <a:lnSpc>
                <a:spcPct val="150000"/>
              </a:lnSpc>
            </a:pPr>
            <a:r>
              <a:rPr lang="zh-CN" altLang="en-US" sz="2400" b="1">
                <a:solidFill>
                  <a:srgbClr val="FF0000"/>
                </a:solidFill>
              </a:rPr>
              <a:t>（2）精于艺术营构，对生活场景和人物形象做逼真的描绘。</a:t>
            </a:r>
          </a:p>
          <a:p>
            <a:pPr fontAlgn="auto">
              <a:lnSpc>
                <a:spcPct val="150000"/>
              </a:lnSpc>
            </a:pPr>
            <a:r>
              <a:rPr lang="en-US" altLang="zh-CN" sz="2400" b="1">
                <a:solidFill>
                  <a:schemeClr val="tx1"/>
                </a:solidFill>
              </a:rPr>
              <a:t>	</a:t>
            </a:r>
            <a:r>
              <a:rPr lang="zh-CN" altLang="en-US" sz="2400" b="1">
                <a:solidFill>
                  <a:schemeClr val="tx1"/>
                </a:solidFill>
              </a:rPr>
              <a:t>《包身工》巧妙地采用纵横交错的结构方法，以包身工一天的生活劳动为纵线，收放自如地勾连横向事件，使全篇宛如一条斑斓的丝带缀上一颗颗闪光的珍珠，显得严谨精美。在人物刻画和场景描写上，作者善于选择富有特色的典型生活细节，做特写镜头式的具体描绘，增强了作品的可视性和可感性。比如，文章对包身工早晨喝粥的情景就描绘得相当细腻、逼真。文章对粥的描写，使你立即联想到了猪食；女工们用舌头舔着淋满在碗边外面的粥汁、蹲在路上和门口就食的情景，使你仿佛听到了她们饥饿的呐喊；老板娘用锅焦、残粥搅拌清水来给女工们充饥的镜头，把包身工的生活刻画得入木三分，引起人们的满</a:t>
            </a:r>
            <a:r>
              <a:rPr lang="zh-CN" altLang="en-US" sz="2800" b="1">
                <a:solidFill>
                  <a:schemeClr val="tx1"/>
                </a:solidFill>
              </a:rPr>
              <a:t>腔悲愤。</a:t>
            </a:r>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custDataLst>
              <p:tags r:id="rId1"/>
            </p:custDataLst>
          </p:nvPr>
        </p:nvPicPr>
        <p:blipFill>
          <a:blip r:embed="rId4"/>
          <a:stretch>
            <a:fillRect/>
          </a:stretch>
        </p:blipFill>
        <p:spPr>
          <a:xfrm>
            <a:off x="9239885" y="3923665"/>
            <a:ext cx="2952115" cy="2529205"/>
          </a:xfrm>
          <a:prstGeom prst="rect">
            <a:avLst/>
          </a:prstGeom>
        </p:spPr>
      </p:pic>
      <p:sp>
        <p:nvSpPr>
          <p:cNvPr id="6" name="文本框 5"/>
          <p:cNvSpPr txBox="1"/>
          <p:nvPr/>
        </p:nvSpPr>
        <p:spPr>
          <a:xfrm>
            <a:off x="4032885" y="65405"/>
            <a:ext cx="1960880" cy="52197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none" rtlCol="0" anchor="t">
            <a:spAutoFit/>
            <a:scene3d>
              <a:camera prst="orthographicFront"/>
              <a:lightRig rig="threePt" dir="t"/>
            </a:scene3d>
          </a:bodyPr>
          <a:lstStyle/>
          <a:p>
            <a:r>
              <a:rPr lang="en-US" sz="2800">
                <a:ln w="22225">
                  <a:solidFill>
                    <a:schemeClr val="accent2"/>
                  </a:solidFill>
                  <a:prstDash val="solid"/>
                </a:ln>
                <a:solidFill>
                  <a:schemeClr val="accent2">
                    <a:lumMod val="40000"/>
                    <a:lumOff val="60000"/>
                  </a:schemeClr>
                </a:solidFill>
                <a:effectLst/>
                <a:latin typeface="思源黑体 CN Bold" panose="020B0800000000000000" pitchFamily="34" charset="-122"/>
                <a:ea typeface="思源黑体 CN Bold" panose="020B0800000000000000" pitchFamily="34" charset="-122"/>
                <a:sym typeface="+mn-ea"/>
              </a:rPr>
              <a:t>7.</a:t>
            </a:r>
            <a:r>
              <a:rPr lang="zh-CN" altLang="en-US" sz="2800">
                <a:ln w="22225">
                  <a:solidFill>
                    <a:schemeClr val="accent2"/>
                  </a:solidFill>
                  <a:prstDash val="solid"/>
                </a:ln>
                <a:solidFill>
                  <a:schemeClr val="accent2">
                    <a:lumMod val="40000"/>
                    <a:lumOff val="60000"/>
                  </a:schemeClr>
                </a:solidFill>
                <a:effectLst/>
                <a:latin typeface="思源黑体 CN Bold" panose="020B0800000000000000" pitchFamily="34" charset="-122"/>
                <a:ea typeface="思源黑体 CN Bold" panose="020B0800000000000000" pitchFamily="34" charset="-122"/>
                <a:sym typeface="+mn-ea"/>
              </a:rPr>
              <a:t>包</a:t>
            </a:r>
            <a:r>
              <a:rPr lang="en-US" altLang="zh-CN" sz="2800">
                <a:ln w="22225">
                  <a:solidFill>
                    <a:schemeClr val="accent2"/>
                  </a:solidFill>
                  <a:prstDash val="solid"/>
                </a:ln>
                <a:solidFill>
                  <a:schemeClr val="accent2">
                    <a:lumMod val="40000"/>
                    <a:lumOff val="60000"/>
                  </a:schemeClr>
                </a:solidFill>
                <a:effectLst/>
                <a:latin typeface="思源黑体 CN Bold" panose="020B0800000000000000" pitchFamily="34" charset="-122"/>
                <a:ea typeface="思源黑体 CN Bold" panose="020B0800000000000000" pitchFamily="34" charset="-122"/>
                <a:sym typeface="+mn-ea"/>
              </a:rPr>
              <a:t> </a:t>
            </a:r>
            <a:r>
              <a:rPr lang="zh-CN" altLang="en-US" sz="2800">
                <a:ln w="22225">
                  <a:solidFill>
                    <a:schemeClr val="accent2"/>
                  </a:solidFill>
                  <a:prstDash val="solid"/>
                </a:ln>
                <a:solidFill>
                  <a:schemeClr val="accent2">
                    <a:lumMod val="40000"/>
                    <a:lumOff val="60000"/>
                  </a:schemeClr>
                </a:solidFill>
                <a:effectLst/>
                <a:latin typeface="思源黑体 CN Bold" panose="020B0800000000000000" pitchFamily="34" charset="-122"/>
                <a:ea typeface="思源黑体 CN Bold" panose="020B0800000000000000" pitchFamily="34" charset="-122"/>
                <a:sym typeface="+mn-ea"/>
              </a:rPr>
              <a:t>身</a:t>
            </a:r>
            <a:r>
              <a:rPr lang="en-US" altLang="zh-CN" sz="2800">
                <a:ln w="22225">
                  <a:solidFill>
                    <a:schemeClr val="accent2"/>
                  </a:solidFill>
                  <a:prstDash val="solid"/>
                </a:ln>
                <a:solidFill>
                  <a:schemeClr val="accent2">
                    <a:lumMod val="40000"/>
                    <a:lumOff val="60000"/>
                  </a:schemeClr>
                </a:solidFill>
                <a:effectLst/>
                <a:latin typeface="思源黑体 CN Bold" panose="020B0800000000000000" pitchFamily="34" charset="-122"/>
                <a:ea typeface="思源黑体 CN Bold" panose="020B0800000000000000" pitchFamily="34" charset="-122"/>
                <a:sym typeface="+mn-ea"/>
              </a:rPr>
              <a:t> </a:t>
            </a:r>
            <a:r>
              <a:rPr lang="zh-CN" altLang="en-US" sz="2800">
                <a:ln w="22225">
                  <a:solidFill>
                    <a:schemeClr val="accent2"/>
                  </a:solidFill>
                  <a:prstDash val="solid"/>
                </a:ln>
                <a:solidFill>
                  <a:schemeClr val="accent2">
                    <a:lumMod val="40000"/>
                    <a:lumOff val="60000"/>
                  </a:schemeClr>
                </a:solidFill>
                <a:effectLst/>
                <a:latin typeface="思源黑体 CN Bold" panose="020B0800000000000000" pitchFamily="34" charset="-122"/>
                <a:ea typeface="思源黑体 CN Bold" panose="020B0800000000000000" pitchFamily="34" charset="-122"/>
                <a:sym typeface="+mn-ea"/>
              </a:rPr>
              <a:t>工</a:t>
            </a:r>
          </a:p>
        </p:txBody>
      </p:sp>
      <p:sp>
        <p:nvSpPr>
          <p:cNvPr id="5" name="文本框 4"/>
          <p:cNvSpPr txBox="1"/>
          <p:nvPr/>
        </p:nvSpPr>
        <p:spPr>
          <a:xfrm>
            <a:off x="224790" y="700405"/>
            <a:ext cx="1562100" cy="368300"/>
          </a:xfrm>
          <a:prstGeom prst="rect">
            <a:avLst/>
          </a:prstGeom>
          <a:noFill/>
        </p:spPr>
        <p:txBody>
          <a:bodyPr wrap="none" rtlCol="0" anchor="t">
            <a:spAutoFit/>
          </a:bodyPr>
          <a:lstStyle/>
          <a:p>
            <a:r>
              <a:rPr lang="zh-CN" altLang="en-US" b="1">
                <a:sym typeface="+mn-ea"/>
              </a:rPr>
              <a:t>四、写作特色</a:t>
            </a:r>
            <a:endParaRPr lang="zh-CN" altLang="en-US"/>
          </a:p>
        </p:txBody>
      </p:sp>
      <p:sp>
        <p:nvSpPr>
          <p:cNvPr id="3" name="文本框 2"/>
          <p:cNvSpPr txBox="1"/>
          <p:nvPr/>
        </p:nvSpPr>
        <p:spPr>
          <a:xfrm>
            <a:off x="285750" y="1174750"/>
            <a:ext cx="11620500" cy="3969385"/>
          </a:xfrm>
          <a:prstGeom prst="rect">
            <a:avLst/>
          </a:prstGeom>
          <a:noFill/>
        </p:spPr>
        <p:txBody>
          <a:bodyPr wrap="square" rtlCol="0" anchor="t">
            <a:spAutoFit/>
          </a:bodyPr>
          <a:lstStyle/>
          <a:p>
            <a:pPr fontAlgn="auto">
              <a:lnSpc>
                <a:spcPct val="150000"/>
              </a:lnSpc>
            </a:pPr>
            <a:r>
              <a:rPr lang="zh-CN" altLang="en-US" sz="2800" b="1">
                <a:solidFill>
                  <a:srgbClr val="FF0000"/>
                </a:solidFill>
              </a:rPr>
              <a:t>（3）运用多种表达方式，创造主客观浑然一体的艺术境界。</a:t>
            </a:r>
          </a:p>
          <a:p>
            <a:pPr fontAlgn="auto">
              <a:lnSpc>
                <a:spcPct val="150000"/>
              </a:lnSpc>
            </a:pPr>
            <a:r>
              <a:rPr lang="en-US" altLang="zh-CN" sz="2800" b="1">
                <a:solidFill>
                  <a:srgbClr val="FF0000"/>
                </a:solidFill>
              </a:rPr>
              <a:t>	</a:t>
            </a:r>
            <a:r>
              <a:rPr lang="zh-CN" altLang="en-US" sz="2800" b="1">
                <a:solidFill>
                  <a:schemeClr val="tx1"/>
                </a:solidFill>
              </a:rPr>
              <a:t>《包身工》主要是叙事，它向人们述说了包身工的悲惨道遇及剥削阶级的种种罪行，但在关键处又常常直抒胸臆，将作者自身的深切感受、全部爱憎伴随着包身工的血泪一起喷出。有时它又以铁一般的事实和精确的数据，对这种惨无人道的包身工制度做出直接的评价和深刻的分析。笔法灵动，情真意切，使作品具有强烈的说服力和鼓动性。</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639888"/>
            <a:ext cx="9144000" cy="2387600"/>
          </a:xfrm>
        </p:spPr>
        <p:txBody>
          <a:bodyPr/>
          <a:lstStyle/>
          <a:p>
            <a:r>
              <a:rPr lang="zh-CN" altLang="en-US" b="1">
                <a:effectLst>
                  <a:outerShdw blurRad="38100" dist="38100" dir="2700000" algn="tl">
                    <a:srgbClr val="000000">
                      <a:alpha val="43137"/>
                    </a:srgbClr>
                  </a:outerShdw>
                </a:effectLst>
              </a:rPr>
              <a:t>简介鲁迅、夏衍</a:t>
            </a:r>
          </a:p>
        </p:txBody>
      </p:sp>
      <p:sp>
        <p:nvSpPr>
          <p:cNvPr id="6" name="标题 3"/>
          <p:cNvSpPr>
            <a:spLocks noGrp="1"/>
          </p:cNvSpPr>
          <p:nvPr>
            <p:custDataLst>
              <p:tags r:id="rId1"/>
            </p:custDataLst>
          </p:nvPr>
        </p:nvSpPr>
        <p:spPr>
          <a:xfrm>
            <a:off x="167640" y="699770"/>
            <a:ext cx="4836160" cy="94107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zh-CN" altLang="en-US" b="1">
                <a:solidFill>
                  <a:srgbClr val="FF0000"/>
                </a:solidFill>
              </a:rPr>
              <a:t>基础常识</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133350" y="201930"/>
            <a:ext cx="11697970" cy="6600825"/>
          </a:xfrm>
          <a:prstGeom prst="rect">
            <a:avLst/>
          </a:prstGeom>
          <a:noFill/>
        </p:spPr>
        <p:txBody>
          <a:bodyPr wrap="square" rtlCol="0" anchor="t">
            <a:spAutoFit/>
          </a:bodyPr>
          <a:lstStyle/>
          <a:p>
            <a:pPr algn="ctr" fontAlgn="auto">
              <a:lnSpc>
                <a:spcPct val="150000"/>
              </a:lnSpc>
            </a:pPr>
            <a:endParaRPr lang="zh-CN" altLang="en-US" sz="3200" b="1">
              <a:solidFill>
                <a:srgbClr val="FF0000"/>
              </a:solidFill>
            </a:endParaRPr>
          </a:p>
          <a:p>
            <a:pPr fontAlgn="auto">
              <a:lnSpc>
                <a:spcPct val="150000"/>
              </a:lnSpc>
            </a:pPr>
            <a:r>
              <a:rPr lang="en-US" altLang="zh-CN" sz="2500" b="1"/>
              <a:t>	</a:t>
            </a:r>
            <a:r>
              <a:rPr lang="zh-CN" altLang="en-US" sz="2500" b="1">
                <a:ln w="22225">
                  <a:solidFill>
                    <a:schemeClr val="accent2"/>
                  </a:solidFill>
                  <a:prstDash val="solid"/>
                </a:ln>
                <a:solidFill>
                  <a:schemeClr val="accent2">
                    <a:lumMod val="40000"/>
                    <a:lumOff val="60000"/>
                  </a:schemeClr>
                </a:solidFill>
                <a:effectLst/>
              </a:rPr>
              <a:t>鲁迅(1881年9月25日～1936年10月19日)，原名周樟寿，后改名周树人，字豫山，后改豫才，“鲁迅”是他1918年发表《狂人日记》时所用的笔名，也是他影响最为广泛的笔名，浙江绍兴人。著名文学家、思想家，五四新文化运动的重要参与者，中国现代文学的奠基人。毛泽东曾评价：“鲁迅的方向，就是中华民族新文化的方向。”</a:t>
            </a:r>
          </a:p>
          <a:p>
            <a:pPr fontAlgn="auto">
              <a:lnSpc>
                <a:spcPct val="150000"/>
              </a:lnSpc>
            </a:pPr>
            <a:r>
              <a:rPr lang="en-US" altLang="zh-CN" sz="2500" b="1">
                <a:ln w="22225">
                  <a:solidFill>
                    <a:schemeClr val="accent2"/>
                  </a:solidFill>
                  <a:prstDash val="solid"/>
                </a:ln>
                <a:solidFill>
                  <a:schemeClr val="accent2">
                    <a:lumMod val="40000"/>
                    <a:lumOff val="60000"/>
                  </a:schemeClr>
                </a:solidFill>
                <a:effectLst/>
              </a:rPr>
              <a:t>	</a:t>
            </a:r>
            <a:r>
              <a:rPr lang="zh-CN" altLang="en-US" sz="2500" b="1">
                <a:ln w="22225">
                  <a:solidFill>
                    <a:schemeClr val="accent2"/>
                  </a:solidFill>
                  <a:prstDash val="solid"/>
                </a:ln>
                <a:solidFill>
                  <a:schemeClr val="accent2">
                    <a:lumMod val="40000"/>
                    <a:lumOff val="60000"/>
                  </a:schemeClr>
                </a:solidFill>
                <a:effectLst/>
              </a:rPr>
              <a:t>鲁迅一生在文学创作、文学批评、思想研究、文学史研究、翻译、美术理论引进、基础科学介绍和古籍校勘与研究等多个领域具有重大贡献。他对于五四运动以后的中国社会思想文化发展具有重大影响，蜚声世界文坛，尤其在韩国、日本思想文化领域有极其重要的地位和影响，被誉为“二十世纪东亚文化地图上占最大领土的作家”。</a:t>
            </a: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161290" y="719455"/>
            <a:ext cx="11516995" cy="2491740"/>
          </a:xfrm>
          <a:prstGeom prst="rect">
            <a:avLst/>
          </a:prstGeom>
          <a:noFill/>
        </p:spPr>
        <p:txBody>
          <a:bodyPr wrap="square" rtlCol="0" anchor="t">
            <a:spAutoFit/>
          </a:bodyPr>
          <a:lstStyle/>
          <a:p>
            <a:pPr algn="ctr" fontAlgn="auto">
              <a:lnSpc>
                <a:spcPct val="150000"/>
              </a:lnSpc>
            </a:pPr>
            <a:r>
              <a:rPr lang="zh-CN" altLang="en-US" sz="3200" b="1">
                <a:solidFill>
                  <a:srgbClr val="FF0000"/>
                </a:solidFill>
              </a:rPr>
              <a:t>【主要作品】</a:t>
            </a:r>
          </a:p>
          <a:p>
            <a:pPr fontAlgn="auto">
              <a:lnSpc>
                <a:spcPct val="150000"/>
              </a:lnSpc>
            </a:pPr>
            <a:r>
              <a:rPr lang="en-US" altLang="zh-CN" sz="2400" b="1"/>
              <a:t>	</a:t>
            </a:r>
            <a:r>
              <a:rPr lang="zh-CN" altLang="en-US" sz="2400" b="1"/>
              <a:t>代表作品：小说集《呐喊》《彷徨》，论文集《坟》，散文诗集《野草》，散文集《朝花夕拾》，杂文集《热风》《华盖集》《华盖集续编》等专集。其中，1921年12月发表的中篇小说《阿Q正传》，是中国现代文学史上的不朽杰作。</a:t>
            </a:r>
          </a:p>
        </p:txBody>
      </p:sp>
      <p:pic>
        <p:nvPicPr>
          <p:cNvPr id="3" name="图片 2"/>
          <p:cNvPicPr>
            <a:picLocks noChangeAspect="1"/>
          </p:cNvPicPr>
          <p:nvPr>
            <p:custDataLst>
              <p:tags r:id="rId1"/>
            </p:custDataLst>
          </p:nvPr>
        </p:nvPicPr>
        <p:blipFill>
          <a:blip r:embed="rId4"/>
          <a:stretch>
            <a:fillRect/>
          </a:stretch>
        </p:blipFill>
        <p:spPr>
          <a:xfrm>
            <a:off x="238125" y="3180080"/>
            <a:ext cx="2513330" cy="3470910"/>
          </a:xfrm>
          <a:prstGeom prst="rect">
            <a:avLst/>
          </a:prstGeom>
        </p:spPr>
      </p:pic>
      <p:pic>
        <p:nvPicPr>
          <p:cNvPr id="7" name="图片 6"/>
          <p:cNvPicPr>
            <a:picLocks noChangeAspect="1"/>
          </p:cNvPicPr>
          <p:nvPr/>
        </p:nvPicPr>
        <p:blipFill>
          <a:blip r:embed="rId5"/>
          <a:stretch>
            <a:fillRect/>
          </a:stretch>
        </p:blipFill>
        <p:spPr>
          <a:xfrm>
            <a:off x="3501390" y="3322320"/>
            <a:ext cx="2293620" cy="2907030"/>
          </a:xfrm>
          <a:prstGeom prst="rect">
            <a:avLst/>
          </a:prstGeom>
        </p:spPr>
      </p:pic>
      <p:pic>
        <p:nvPicPr>
          <p:cNvPr id="6" name="图片 5"/>
          <p:cNvPicPr>
            <a:picLocks noChangeAspect="1"/>
          </p:cNvPicPr>
          <p:nvPr/>
        </p:nvPicPr>
        <p:blipFill>
          <a:blip r:embed="rId6"/>
          <a:stretch>
            <a:fillRect/>
          </a:stretch>
        </p:blipFill>
        <p:spPr>
          <a:xfrm>
            <a:off x="9533255" y="3211195"/>
            <a:ext cx="2247900" cy="3324225"/>
          </a:xfrm>
          <a:prstGeom prst="rect">
            <a:avLst/>
          </a:prstGeom>
        </p:spPr>
      </p:pic>
      <p:pic>
        <p:nvPicPr>
          <p:cNvPr id="8" name="图片 7"/>
          <p:cNvPicPr>
            <a:picLocks noChangeAspect="1"/>
          </p:cNvPicPr>
          <p:nvPr/>
        </p:nvPicPr>
        <p:blipFill>
          <a:blip r:embed="rId7"/>
          <a:stretch>
            <a:fillRect/>
          </a:stretch>
        </p:blipFill>
        <p:spPr>
          <a:xfrm>
            <a:off x="6739890" y="3269615"/>
            <a:ext cx="2362200" cy="3441065"/>
          </a:xfrm>
          <a:prstGeom prst="rect">
            <a:avLst/>
          </a:prstGeom>
        </p:spPr>
      </p:pic>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179705" y="83185"/>
            <a:ext cx="11833225" cy="6554470"/>
          </a:xfrm>
          <a:prstGeom prst="rect">
            <a:avLst/>
          </a:prstGeom>
          <a:noFill/>
        </p:spPr>
        <p:txBody>
          <a:bodyPr wrap="square" rtlCol="0" anchor="t">
            <a:spAutoFit/>
          </a:bodyPr>
          <a:lstStyle/>
          <a:p>
            <a:pPr algn="ctr" fontAlgn="auto">
              <a:lnSpc>
                <a:spcPct val="150000"/>
              </a:lnSpc>
            </a:pPr>
            <a:r>
              <a:rPr lang="zh-CN" altLang="en-US" sz="3600" b="1">
                <a:ln w="22225">
                  <a:solidFill>
                    <a:schemeClr val="accent2"/>
                  </a:solidFill>
                  <a:prstDash val="solid"/>
                </a:ln>
                <a:solidFill>
                  <a:schemeClr val="accent2">
                    <a:lumMod val="40000"/>
                    <a:lumOff val="60000"/>
                  </a:schemeClr>
                </a:solidFill>
                <a:effectLst/>
              </a:rPr>
              <a:t>【作者介绍】</a:t>
            </a:r>
            <a:endParaRPr lang="zh-CN" altLang="en-US" sz="3600" b="1">
              <a:solidFill>
                <a:srgbClr val="FF0000"/>
              </a:solidFill>
            </a:endParaRPr>
          </a:p>
          <a:p>
            <a:pPr fontAlgn="auto">
              <a:lnSpc>
                <a:spcPct val="150000"/>
              </a:lnSpc>
            </a:pPr>
            <a:r>
              <a:rPr lang="en-US" altLang="zh-CN" sz="2800" b="1"/>
              <a:t>	</a:t>
            </a:r>
            <a:r>
              <a:rPr lang="zh-CN" altLang="en-US" sz="2400" b="1"/>
              <a:t>夏衍(1900年10月30日-1995年2月6日)，原名沈乃熙，字端先，浙江杭州人，祖籍河南开封，生于浙江省余杭县彭埠镇严家弄，毕业于浙江省立甲重工业学校(浙江理工大学前身)。中国著名文学、电影、戏剧作家和社会活动家，中国左翼电影运动的开拓者、组织者和领导者之一。</a:t>
            </a:r>
          </a:p>
          <a:p>
            <a:pPr fontAlgn="auto">
              <a:lnSpc>
                <a:spcPct val="150000"/>
              </a:lnSpc>
            </a:pPr>
            <a:r>
              <a:rPr lang="en-US" altLang="zh-CN" sz="2400" b="1"/>
              <a:t>	</a:t>
            </a:r>
            <a:r>
              <a:rPr lang="zh-CN" altLang="en-US" sz="2400" b="1"/>
              <a:t>早年参加五四运动，编辑进步刊物《浙江新潮》。从浙江省立甲重工业学校毕业后公费留学日本。入明治专门学校学电工技术。留学期间接触日本共产党，参加日本工人运动和左翼文化运动。1927年夏衍被日本驱逐回国，同年加入中国共产党。1929年夏衍同鲁迅筹建中国左翼作家联盟。“左联”成立后任执行委员，后发起组织中国左翼戏剧家联盟。建国后历任上海市委常委、宣传部长、文化部副部长、中国文联副主席、中日友协会长、中顾委委员、全国人大代表、全国政协常委。</a:t>
            </a: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631190" y="462915"/>
            <a:ext cx="9979025" cy="6092825"/>
          </a:xfrm>
          <a:prstGeom prst="rect">
            <a:avLst/>
          </a:prstGeom>
          <a:noFill/>
        </p:spPr>
        <p:txBody>
          <a:bodyPr wrap="square" rtlCol="0" anchor="t">
            <a:spAutoFit/>
          </a:bodyPr>
          <a:lstStyle/>
          <a:p>
            <a:pPr algn="ctr" fontAlgn="auto">
              <a:lnSpc>
                <a:spcPct val="150000"/>
              </a:lnSpc>
            </a:pPr>
            <a:endParaRPr lang="zh-CN" altLang="en-US" sz="3600" b="1">
              <a:solidFill>
                <a:srgbClr val="FF0000"/>
              </a:solidFill>
            </a:endParaRPr>
          </a:p>
          <a:p>
            <a:pPr fontAlgn="auto">
              <a:lnSpc>
                <a:spcPct val="150000"/>
              </a:lnSpc>
            </a:pPr>
            <a:r>
              <a:rPr lang="en-US" altLang="zh-CN" sz="2800" b="1"/>
              <a:t>	</a:t>
            </a:r>
            <a:r>
              <a:rPr lang="zh-CN" altLang="en-US" sz="2800" b="1"/>
              <a:t>1994年，夏衍向中国现代文学馆捐赠第一批藏书2800册。10月被国务院授予“国家有杰出贡献的电影艺术家”称号。</a:t>
            </a:r>
          </a:p>
          <a:p>
            <a:pPr fontAlgn="auto">
              <a:lnSpc>
                <a:spcPct val="150000"/>
              </a:lnSpc>
            </a:pPr>
            <a:r>
              <a:rPr lang="zh-CN" altLang="en-US" sz="2800" b="1"/>
              <a:t>著作有：《心防》《法西斯细菌》。</a:t>
            </a:r>
          </a:p>
          <a:p>
            <a:pPr fontAlgn="auto">
              <a:lnSpc>
                <a:spcPct val="150000"/>
              </a:lnSpc>
            </a:pPr>
            <a:r>
              <a:rPr lang="zh-CN" altLang="en-US" sz="2800" b="1"/>
              <a:t>话剧剧本有：《秋瑾传》《上海屋檐下》。</a:t>
            </a:r>
          </a:p>
          <a:p>
            <a:pPr fontAlgn="auto">
              <a:lnSpc>
                <a:spcPct val="150000"/>
              </a:lnSpc>
            </a:pPr>
            <a:r>
              <a:rPr lang="zh-CN" altLang="en-US" sz="2800" b="1"/>
              <a:t>出版的选集有：《夏衍剧作选》《夏衍选集》。</a:t>
            </a:r>
          </a:p>
          <a:p>
            <a:pPr fontAlgn="auto">
              <a:lnSpc>
                <a:spcPct val="150000"/>
              </a:lnSpc>
            </a:pPr>
            <a:r>
              <a:rPr lang="zh-CN" altLang="en-US" sz="2800" b="1"/>
              <a:t>报告文学：《包身工》。</a:t>
            </a:r>
          </a:p>
          <a:p>
            <a:pPr fontAlgn="auto">
              <a:lnSpc>
                <a:spcPct val="150000"/>
              </a:lnSpc>
            </a:pPr>
            <a:r>
              <a:rPr lang="zh-CN" altLang="en-US" sz="2800" b="1"/>
              <a:t>创作改编的电影剧本有：《狂流》《春蚕》《祝福》《林家铺子》等。</a:t>
            </a:r>
          </a:p>
        </p:txBody>
      </p:sp>
      <p:sp>
        <p:nvSpPr>
          <p:cNvPr id="3" name="文本框 2"/>
          <p:cNvSpPr txBox="1"/>
          <p:nvPr/>
        </p:nvSpPr>
        <p:spPr>
          <a:xfrm>
            <a:off x="5010150" y="94615"/>
            <a:ext cx="1678940" cy="521970"/>
          </a:xfrm>
          <a:prstGeom prst="rect">
            <a:avLst/>
          </a:prstGeom>
          <a:noFill/>
        </p:spPr>
        <p:txBody>
          <a:bodyPr wrap="square" rtlCol="0" anchor="t">
            <a:spAutoFit/>
            <a:scene3d>
              <a:camera prst="orthographicFront"/>
              <a:lightRig rig="threePt" dir="t"/>
            </a:scene3d>
          </a:bodyPr>
          <a:lstStyle/>
          <a:p>
            <a:r>
              <a:rPr lang="zh-CN" altLang="en-US" sz="2800" b="1">
                <a:ln w="22225">
                  <a:solidFill>
                    <a:schemeClr val="accent2"/>
                  </a:solidFill>
                  <a:prstDash val="solid"/>
                </a:ln>
                <a:solidFill>
                  <a:schemeClr val="accent2">
                    <a:lumMod val="40000"/>
                    <a:lumOff val="60000"/>
                  </a:schemeClr>
                </a:solidFill>
                <a:effectLst/>
                <a:sym typeface="+mn-ea"/>
              </a:rPr>
              <a:t>夏</a:t>
            </a:r>
            <a:r>
              <a:rPr lang="en-US" altLang="zh-CN" sz="2800" b="1">
                <a:ln w="22225">
                  <a:solidFill>
                    <a:schemeClr val="accent2"/>
                  </a:solidFill>
                  <a:prstDash val="solid"/>
                </a:ln>
                <a:solidFill>
                  <a:schemeClr val="accent2">
                    <a:lumMod val="40000"/>
                    <a:lumOff val="60000"/>
                  </a:schemeClr>
                </a:solidFill>
                <a:effectLst/>
                <a:sym typeface="+mn-ea"/>
              </a:rPr>
              <a:t>  </a:t>
            </a:r>
            <a:r>
              <a:rPr lang="zh-CN" altLang="en-US" sz="2800" b="1">
                <a:ln w="22225">
                  <a:solidFill>
                    <a:schemeClr val="accent2"/>
                  </a:solidFill>
                  <a:prstDash val="solid"/>
                </a:ln>
                <a:solidFill>
                  <a:schemeClr val="accent2">
                    <a:lumMod val="40000"/>
                    <a:lumOff val="60000"/>
                  </a:schemeClr>
                </a:solidFill>
                <a:effectLst/>
                <a:sym typeface="+mn-ea"/>
              </a:rPr>
              <a:t>衍</a:t>
            </a: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381635" y="761365"/>
            <a:ext cx="2631440" cy="460375"/>
          </a:xfrm>
          <a:prstGeom prst="rect">
            <a:avLst/>
          </a:prstGeom>
          <a:noFill/>
        </p:spPr>
        <p:txBody>
          <a:bodyPr wrap="none" rtlCol="0" anchor="t">
            <a:spAutoFit/>
          </a:bodyPr>
          <a:lstStyle/>
          <a:p>
            <a:r>
              <a:rPr lang="zh-CN" altLang="en-US" sz="2400" b="1">
                <a:solidFill>
                  <a:srgbClr val="FF0000"/>
                </a:solidFill>
                <a:effectLst>
                  <a:outerShdw blurRad="38100" dist="38100" dir="2700000" algn="tl">
                    <a:srgbClr val="000000">
                      <a:alpha val="43137"/>
                    </a:srgbClr>
                  </a:outerShdw>
                </a:effectLst>
                <a:sym typeface="+mn-ea"/>
              </a:rPr>
              <a:t>二、理解经典语段</a:t>
            </a:r>
          </a:p>
        </p:txBody>
      </p:sp>
      <p:sp>
        <p:nvSpPr>
          <p:cNvPr id="3" name="文本框 2"/>
          <p:cNvSpPr txBox="1"/>
          <p:nvPr/>
        </p:nvSpPr>
        <p:spPr>
          <a:xfrm>
            <a:off x="4032885" y="65405"/>
            <a:ext cx="3027680" cy="52197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none" rtlCol="0" anchor="t">
            <a:spAutoFit/>
            <a:scene3d>
              <a:camera prst="orthographicFront"/>
              <a:lightRig rig="threePt" dir="t"/>
            </a:scene3d>
          </a:bodyPr>
          <a:lstStyle/>
          <a:p>
            <a:r>
              <a:rPr lang="zh-CN" altLang="en-US" sz="2800">
                <a:ln w="22225">
                  <a:solidFill>
                    <a:schemeClr val="accent2"/>
                  </a:solidFill>
                  <a:prstDash val="solid"/>
                </a:ln>
                <a:solidFill>
                  <a:schemeClr val="accent2">
                    <a:lumMod val="40000"/>
                    <a:lumOff val="60000"/>
                  </a:schemeClr>
                </a:solidFill>
                <a:effectLst/>
                <a:latin typeface="思源黑体 CN Bold" panose="020B0800000000000000" pitchFamily="34" charset="-122"/>
                <a:ea typeface="思源黑体 CN Bold" panose="020B0800000000000000" pitchFamily="34" charset="-122"/>
                <a:sym typeface="+mn-ea"/>
              </a:rPr>
              <a:t>6.1 记念刘和珍君</a:t>
            </a:r>
          </a:p>
        </p:txBody>
      </p:sp>
      <p:sp>
        <p:nvSpPr>
          <p:cNvPr id="4" name="文本框 3"/>
          <p:cNvSpPr txBox="1"/>
          <p:nvPr/>
        </p:nvSpPr>
        <p:spPr>
          <a:xfrm>
            <a:off x="381635" y="1308735"/>
            <a:ext cx="11739245" cy="5354320"/>
          </a:xfrm>
          <a:prstGeom prst="rect">
            <a:avLst/>
          </a:prstGeom>
          <a:noFill/>
        </p:spPr>
        <p:txBody>
          <a:bodyPr wrap="square" rtlCol="0" anchor="t">
            <a:spAutoFit/>
            <a:scene3d>
              <a:camera prst="orthographicFront"/>
              <a:lightRig rig="threePt" dir="t"/>
            </a:scene3d>
          </a:bodyPr>
          <a:lstStyle/>
          <a:p>
            <a:pPr fontAlgn="auto">
              <a:lnSpc>
                <a:spcPct val="150000"/>
              </a:lnSpc>
            </a:pPr>
            <a:r>
              <a:rPr lang="zh-CN" altLang="en-US" sz="2800" b="1">
                <a:solidFill>
                  <a:srgbClr val="0070C0"/>
                </a:solidFill>
                <a:effectLst>
                  <a:outerShdw blurRad="38100" dist="25400" dir="5400000" algn="ctr" rotWithShape="0">
                    <a:srgbClr val="6E747A">
                      <a:alpha val="43000"/>
                    </a:srgbClr>
                  </a:outerShdw>
                </a:effectLst>
              </a:rPr>
              <a:t>1.读第一、二节，思考本部分写作的缘由，文中是否有提示性的语句?如何理解这句话?作者为什么一再强调?</a:t>
            </a:r>
          </a:p>
          <a:p>
            <a:pPr fontAlgn="auto">
              <a:lnSpc>
                <a:spcPct val="150000"/>
              </a:lnSpc>
            </a:pPr>
            <a:r>
              <a:rPr lang="en-US" altLang="zh-CN" sz="2800" b="1">
                <a:solidFill>
                  <a:srgbClr val="0070C0"/>
                </a:solidFill>
                <a:effectLst>
                  <a:outerShdw blurRad="38100" dist="25400" dir="5400000" algn="ctr" rotWithShape="0">
                    <a:srgbClr val="6E747A">
                      <a:alpha val="43000"/>
                    </a:srgbClr>
                  </a:outerShdw>
                </a:effectLst>
              </a:rPr>
              <a:t>	</a:t>
            </a:r>
            <a:r>
              <a:rPr lang="zh-CN" altLang="en-US" sz="2400" b="1">
                <a:solidFill>
                  <a:srgbClr val="0070C0"/>
                </a:solidFill>
                <a:effectLst>
                  <a:outerShdw blurRad="38100" dist="25400" dir="5400000" algn="ctr" rotWithShape="0">
                    <a:srgbClr val="6E747A">
                      <a:alpha val="43000"/>
                    </a:srgbClr>
                  </a:outerShdw>
                </a:effectLst>
              </a:rPr>
              <a:t>文中具有提示性的语句是“有写一点东西的必要了”。这句话在文中出现了两次。“必要”何在呢?其一是要悼念、祭奠遇害者刘和珍君，正如文中所言：“以我的最大哀痛显示于非人间，使它们快意于我的苦痛，就将这作为后死者的菲薄的祭品，奉献于逝者的灵前。”其二则在于唤醒庸人，因为“造化又常常为庸人设计，以时间的流驶，来洗涤旧迹，仅使留下淡红的血色和微漠的悲哀。在这淡红的血色和微漠的悲哀中，又给暂得偷生，维持着这似人非人的世界”。鲁迅先生为了让人牢记这笔血债，唤醒国人打破这“非人的世界”也“觉得有写一点东西的必要了”。</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ags/tag10.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9765,&quot;width&quot;:9750}"/>
</p:tagLst>
</file>

<file path=ppt/tags/tag11.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9765,&quot;width&quot;:9750}"/>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189055"/>
  <p:tag name="KSO_WM_UNIT_CLEAR" val="0"/>
  <p:tag name="KSO_WM_UNIT_COMPATIBLE" val="0"/>
  <p:tag name="KSO_WM_UNIT_HIGHLIGHT" val="0"/>
  <p:tag name="KSO_WM_UNIT_ID" val="custom20189055_7*a*1"/>
  <p:tag name="KSO_WM_UNIT_INDEX" val="1"/>
  <p:tag name="KSO_WM_UNIT_ISCONTENTSTITLE" val="0"/>
  <p:tag name="KSO_WM_UNIT_LAYERLEVEL" val="1"/>
  <p:tag name="KSO_WM_UNIT_PRESET_TEXT" val="输入节标题"/>
  <p:tag name="KSO_WM_UNIT_TYPE" val="a"/>
  <p:tag name="KSO_WM_UNIT_VALUE" val="6"/>
</p:tagLst>
</file>

<file path=ppt/tags/tag3.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5466,&quot;width&quot;:3958}"/>
</p:tagLst>
</file>

<file path=ppt/tags/tag4.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9765,&quot;width&quot;:9750}"/>
</p:tagLst>
</file>

<file path=ppt/tags/tag5.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9765,&quot;width&quot;:9750}"/>
</p:tagLst>
</file>

<file path=ppt/tags/tag6.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9765,&quot;width&quot;:9750}"/>
</p:tagLst>
</file>

<file path=ppt/tags/tag7.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9765,&quot;width&quot;:9750}"/>
</p:tagLst>
</file>

<file path=ppt/tags/tag8.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9765,&quot;width&quot;:9750}"/>
</p:tagLst>
</file>

<file path=ppt/tags/tag9.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9765,&quot;width&quot;:975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r="http://schemas.openxmlformats.org/officeDocument/2006/relationships"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r="http://schemas.openxmlformats.org/officeDocument/2006/relationships"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r="http://schemas.openxmlformats.org/officeDocument/2006/relationships"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1002</Words>
  <Application>Microsoft Office PowerPoint</Application>
  <PresentationFormat>自定义</PresentationFormat>
  <Paragraphs>196</Paragraphs>
  <Slides>34</Slides>
  <Notes>34</Notes>
  <HiddenSlides>0</HiddenSlides>
  <MMClips>0</MMClips>
  <ScaleCrop>false</ScaleCrop>
  <HeadingPairs>
    <vt:vector size="4" baseType="variant">
      <vt:variant>
        <vt:lpstr>主题</vt:lpstr>
      </vt:variant>
      <vt:variant>
        <vt:i4>2</vt:i4>
      </vt:variant>
      <vt:variant>
        <vt:lpstr>幻灯片标题</vt:lpstr>
      </vt:variant>
      <vt:variant>
        <vt:i4>34</vt:i4>
      </vt:variant>
    </vt:vector>
  </HeadingPairs>
  <TitlesOfParts>
    <vt:vector size="36" baseType="lpstr">
      <vt:lpstr>Office 主题​​</vt:lpstr>
      <vt:lpstr>1_Office 主题​​</vt:lpstr>
      <vt:lpstr>PowerPoint 演示文稿</vt:lpstr>
      <vt:lpstr>PowerPoint 演示文稿</vt:lpstr>
      <vt:lpstr>PowerPoint 演示文稿</vt:lpstr>
      <vt:lpstr>简介鲁迅、夏衍</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hj</cp:lastModifiedBy>
  <cp:revision>3</cp:revision>
  <cp:lastPrinted>2021-04-12T11:40:04Z</cp:lastPrinted>
  <dcterms:created xsi:type="dcterms:W3CDTF">2021-04-12T11:40:04Z</dcterms:created>
  <dcterms:modified xsi:type="dcterms:W3CDTF">2021-09-12T05:22:31Z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