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91310" y="893128"/>
            <a:ext cx="9144000" cy="2387600"/>
          </a:xfrm>
        </p:spPr>
        <p:txBody>
          <a:bodyPr/>
          <a:lstStyle/>
          <a:p>
            <a:r>
              <a:rPr lang="zh-CN" altLang="en-US" sz="6600">
                <a:ea typeface="方正黄草简体" pitchFamily="2" charset="-122"/>
              </a:rPr>
              <a:t>君子使物</a:t>
            </a: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君子使物</a:t>
            </a:r>
            <a:r>
              <a:rPr lang="en-US" altLang="zh-CN" sz="4000" smtClean="0">
                <a:solidFill>
                  <a:srgbClr val="FF0000"/>
                </a:solidFill>
                <a:ea typeface="隶书" pitchFamily="49" charset="-122"/>
              </a:rPr>
              <a:t>”</a:t>
            </a:r>
            <a:r>
              <a:rPr sz="4000" smtClean="0">
                <a:solidFill>
                  <a:srgbClr val="FF0000"/>
                </a:solidFill>
                <a:ea typeface="隶书" pitchFamily="49" charset="-122"/>
              </a:rPr>
              <a:t>作文</a:t>
            </a:r>
            <a:r>
              <a:rPr lang="zh-CN" sz="4000" smtClean="0">
                <a:solidFill>
                  <a:srgbClr val="FF0000"/>
                </a:solidFill>
                <a:ea typeface="隶书" pitchFamily="49" charset="-122"/>
              </a:rPr>
              <a:t>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635" y="1308735"/>
            <a:ext cx="11623675" cy="4977765"/>
          </a:xfrm>
        </p:spPr>
        <p:txBody>
          <a:bodyPr>
            <a:normAutofit/>
          </a:bodyPr>
          <a:lstStyle/>
          <a:p>
            <a:r>
              <a:rPr lang="zh-CN" altLang="en-US"/>
              <a:t>6、君子生非异也，善假于物也。《荀子》</a:t>
            </a:r>
          </a:p>
          <a:p>
            <a:r>
              <a:rPr lang="zh-CN" altLang="en-US"/>
              <a:t>7、君子使物，不为物使。《管子》</a:t>
            </a:r>
          </a:p>
          <a:p>
            <a:r>
              <a:rPr lang="zh-CN" altLang="en-US"/>
              <a:t>8、据2017年公布的一项统计，由于TomTom和Google地图的卫星系统储存了错误信息，埃塞克斯切姆斯福德的一个立交桥在5年内发生了30次迎面相撞事故</a:t>
            </a:r>
          </a:p>
          <a:p>
            <a:r>
              <a:rPr lang="zh-CN" altLang="en-US"/>
              <a:t>9、据《每日邮报》4月13日报道，科学家研究称，如今广为普及的卫星导航系统、手机地图可能会对人类的记忆能力造成永久性的损害，而人类对电子设备的严重依赖可能会导致痴呆症的爆发。</a:t>
            </a:r>
          </a:p>
          <a:p>
            <a:r>
              <a:rPr lang="zh-CN" altLang="en-US"/>
              <a:t>10.研究表明，伦敦出租车司机拥有比常人更大的海马体，因为他们花了四年时间来记住城市里的每一条街道，需要记忆的路线远远超过一般人。</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120265" y="633095"/>
            <a:ext cx="8229600" cy="46291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173990" y="1327785"/>
            <a:ext cx="11804650" cy="5317490"/>
          </a:xfrm>
        </p:spPr>
        <p:txBody>
          <a:bodyPr>
            <a:normAutofit fontScale="25000"/>
          </a:bodyPr>
          <a:lstStyle/>
          <a:p>
            <a:pPr algn="ctr"/>
            <a:r>
              <a:rPr lang="zh-CN" altLang="en-US" sz="10000"/>
              <a:t>不囿于物，不困于己</a:t>
            </a:r>
          </a:p>
          <a:p>
            <a:pPr algn="l"/>
            <a:r>
              <a:rPr lang="en-US" altLang="zh-CN" sz="8000"/>
              <a:t>    </a:t>
            </a:r>
            <a:r>
              <a:rPr lang="zh-CN" altLang="en-US" sz="8000"/>
              <a:t>当世界上第一台计算器发明后，人们开始逐渐放纵自己的计算能为；当导航诞世之后，路痴也变得越来越多。而相反，当我们舍弃计算器减少用导航后，我们的计算能力、识路能力便越来越强。</a:t>
            </a:r>
          </a:p>
          <a:p>
            <a:pPr algn="l"/>
            <a:r>
              <a:rPr lang="en-US" altLang="zh-CN" sz="8000"/>
              <a:t>    </a:t>
            </a:r>
            <a:r>
              <a:rPr lang="zh-CN" altLang="en-US" sz="8000"/>
              <a:t>但是，难道计算、识路能力减弱，是科技进步的错吗？并不是。</a:t>
            </a:r>
          </a:p>
          <a:p>
            <a:pPr algn="l"/>
            <a:r>
              <a:rPr lang="en-US" altLang="zh-CN" sz="8000"/>
              <a:t>    </a:t>
            </a:r>
            <a:r>
              <a:rPr lang="zh-CN" altLang="en-US" sz="8000"/>
              <a:t>诚然，科技的发展确实取代了一部分人类的能力，但人类能力的退化背后，却不能完全归咎于科技。人们依赖于科技而致使自身能力退化的最主要驱动力，应当是向适性作祟，当人们拥有了比动用自己的能力更省时省力的工具后，就会不由自主地不断使用它，这是成本效益考量催生的结果。所以，即使眼前不是计算照，不是导航，不是现代科技，曾经作为原始人的我们、也还是拾起了石器。</a:t>
            </a:r>
          </a:p>
          <a:p>
            <a:pPr algn="l"/>
            <a:r>
              <a:rPr lang="en-US" altLang="zh-CN" sz="8000"/>
              <a:t>    </a:t>
            </a:r>
            <a:r>
              <a:rPr lang="zh-CN" altLang="en-US" sz="8000"/>
              <a:t>我们必须承认，科技创造的初衷是解放双手、解放生产力，是辅助人类生产生活，而至于这般结果；打消了生产生活的积极性，取代了生活中人的要素，却与科技这个被利用的要素无大关联。但问题确实已经存在，人们不断解构自己与能力间原本密切的关系，而又不见其建构更高一层的联系，这势必会导致着人类能力“瘫瘼”，科技被异化的人们施予污名，最终双方的历史皆止步于人类的情性和顺从。</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6365" y="864870"/>
            <a:ext cx="11647170" cy="5421630"/>
          </a:xfrm>
        </p:spPr>
        <p:txBody>
          <a:bodyPr>
            <a:normAutofit fontScale="90000"/>
          </a:bodyPr>
          <a:lstStyle/>
          <a:p>
            <a:r>
              <a:rPr lang="en-US" altLang="zh-CN"/>
              <a:t>    </a:t>
            </a:r>
            <a:r>
              <a:rPr lang="zh-CN" altLang="en-US"/>
              <a:t>是故我认为：我们不应否定科技进步带来的积极推动，但也不应忽视自身由于过度依赖科技而造成的能力退化，而应当利用科技提高能力，建构能力发展科技，使“科技阴谋论”变成虚谈，使人类占据科技的支配地位。计算器不仅可以用来进行一次计算，倘若改变使用时机、它便成了人的验算工具；导就不只是向导，它也可以成为识路失败后的补救。而当每一次算结果都与正确答案无异、每一条道路你都熟记于心时，计算器和导航才某正成为了用以提升效率的工具而非剥削能力的“恶霸”。</a:t>
            </a:r>
          </a:p>
          <a:p>
            <a:r>
              <a:rPr lang="en-US" altLang="zh-CN"/>
              <a:t>    </a:t>
            </a:r>
            <a:r>
              <a:rPr lang="zh-CN" altLang="en-US"/>
              <a:t>不止对科技如此，对于所有工具大约都是这样。只有当自己的能力足以与工具并驾齐趋时，人类才有了绝对掌控权和发展权。人的进步有时是需要逼一逼的，但真到了夺走计算器和导航后才尝试自己计算、识路，那是否显得有些仓促与勉强呢？</a:t>
            </a:r>
          </a:p>
          <a:p>
            <a:r>
              <a:rPr lang="en-US" altLang="zh-CN"/>
              <a:t>    </a:t>
            </a:r>
            <a:r>
              <a:rPr lang="zh-CN" altLang="en-US"/>
              <a:t>与其以外物为理由遏制自己提升，倒不如借助外物主动发展。与其被外物支配，不如做外物的主人。与其被自己的卑劣打败，不如助长自己的卓越。</a:t>
            </a:r>
          </a:p>
          <a:p>
            <a:r>
              <a:rPr lang="en-US" altLang="zh-CN"/>
              <a:t>   </a:t>
            </a:r>
            <a:r>
              <a:rPr lang="zh-CN" altLang="en-US"/>
              <a:t>勿囿于物，勿困于己。</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553720"/>
            <a:ext cx="8229600" cy="671195"/>
          </a:xfrm>
        </p:spPr>
        <p:txBody>
          <a:bodyPr>
            <a:normAutofit fontScale="90000"/>
          </a:bodyPr>
          <a:lstStyle/>
          <a:p>
            <a:pPr algn="ctr"/>
            <a:r>
              <a:rPr lang="zh-CN" altLang="en-US" b="1">
                <a:solidFill>
                  <a:srgbClr val="FF0000"/>
                </a:solidFill>
              </a:rPr>
              <a:t>范文</a:t>
            </a:r>
            <a:r>
              <a:rPr lang="en-US" altLang="zh-CN" b="1">
                <a:solidFill>
                  <a:srgbClr val="FF0000"/>
                </a:solidFill>
              </a:rPr>
              <a:t>2</a:t>
            </a:r>
          </a:p>
        </p:txBody>
      </p:sp>
      <p:sp>
        <p:nvSpPr>
          <p:cNvPr id="3" name="内容占位符 2"/>
          <p:cNvSpPr>
            <a:spLocks noGrp="1"/>
          </p:cNvSpPr>
          <p:nvPr>
            <p:ph idx="1"/>
          </p:nvPr>
        </p:nvSpPr>
        <p:spPr>
          <a:xfrm>
            <a:off x="635" y="1353820"/>
            <a:ext cx="12191365" cy="5422900"/>
          </a:xfrm>
        </p:spPr>
        <p:txBody>
          <a:bodyPr>
            <a:normAutofit/>
          </a:bodyPr>
          <a:lstStyle/>
          <a:p>
            <a:pPr algn="ctr"/>
            <a:r>
              <a:rPr lang="zh-CN" altLang="en-US"/>
              <a:t>外物为辅，事在人为</a:t>
            </a:r>
          </a:p>
          <a:p>
            <a:pPr algn="l"/>
            <a:r>
              <a:rPr lang="en-US" altLang="zh-CN"/>
              <a:t>    </a:t>
            </a:r>
            <a:r>
              <a:rPr lang="zh-CN" altLang="en-US"/>
              <a:t>在现代科技的发展下，各种新式技术层出不穷，无时无刻地为我们的生活提供各种便利与帮助。然而，人们对工具的使用似乎正趋于“过度依赖”从而弱化了自身能力。私以为，我们应学会以外物为辅，发展独立能力，方能提升自我，实现更远的目标。</a:t>
            </a:r>
          </a:p>
          <a:p>
            <a:pPr algn="l"/>
            <a:r>
              <a:rPr lang="en-US" altLang="zh-CN"/>
              <a:t>    </a:t>
            </a:r>
            <a:r>
              <a:rPr lang="zh-CN" altLang="en-US"/>
              <a:t>诚然，外物的辅助极大地提升了生活的便利性，并极大推动了社会的发展，拓展了人类的认识。正是工业革命下机械的产生带动了生产效率的提升，方使更多人民获得赖以为生的生活必需品，也正是交通工具的发展方使世界文明得以沟通流动。恰如荀子所言：“君子生非异也，善假于物也。”有了外物的辅助，人们方得以提升自我，达到更为高远的目标。</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8265" y="683895"/>
            <a:ext cx="11978640" cy="6023610"/>
          </a:xfrm>
        </p:spPr>
        <p:txBody>
          <a:bodyPr>
            <a:normAutofit fontScale="60000"/>
          </a:bodyPr>
          <a:lstStyle/>
          <a:p>
            <a:r>
              <a:rPr lang="en-US" altLang="zh-CN"/>
              <a:t>    </a:t>
            </a:r>
            <a:r>
              <a:rPr lang="zh-CN" altLang="en-US" sz="3600"/>
              <a:t>然而，在得到外物所给予的便利后，人们普遍扩大了外物于自身生活的比重，由合理利用逐渐趋于过度依赖。现如今，多少人依赖于手机导航，却丧失了基本的识路能力，又有多少人在键盘和语音输入的“温床”中逐渐变得“提笔忘字”？</a:t>
            </a:r>
          </a:p>
          <a:p>
            <a:r>
              <a:rPr lang="en-US" altLang="zh-CN" sz="3600"/>
              <a:t>    </a:t>
            </a:r>
            <a:r>
              <a:rPr lang="zh-CN" altLang="en-US" sz="3600"/>
              <a:t>推究根本，人们对外物的过度依赖化趋向源于人性中始终存在的“向适性”。当面对完成同一件事的不同路径时，人们往往倾向于向着抵抗力低的地方行走，因为这往往能使他们付出最为轻松的“低成本”获得“高回报”。而外物恰好正是滋生“向适性”带来的惰性与依赖的温床。无结是前人的经险亦或是高效精确的科技产品，他们在为我们提升了效率的同时亦能带来不亚于，甚至高于亲力亲为得到的结果。人们潜意识将其视为最优选择，从而形成了对其的依赖。</a:t>
            </a:r>
          </a:p>
          <a:p>
            <a:r>
              <a:rPr lang="en-US" altLang="zh-CN" sz="3600"/>
              <a:t>    </a:t>
            </a:r>
            <a:r>
              <a:rPr lang="zh-CN" altLang="en-US" sz="3600"/>
              <a:t>然则这种依赖所带来的“便利”之下，却是人身心各方面能力的停滞不前乃至退化。倘若沉溺于外物带来的美好中，久而久之，便会丧失应有的独立能力。如此，假若某天突然陷入无物可依的境地，迎来的只能是无能为力的毁灭。同时，对外物的过度依赖也会产生危险的盲目信任，使自己成为羊群之中的羊。倘若外物有所纰漏，自己也随着不假思索地跳入深渊，岂不可悲？</a:t>
            </a:r>
          </a:p>
          <a:p>
            <a:r>
              <a:rPr lang="en-US" altLang="zh-CN" sz="3600"/>
              <a:t>    </a:t>
            </a:r>
            <a:r>
              <a:rPr lang="zh-CN" altLang="en-US" sz="3600"/>
              <a:t>外物诚然是辅助自身，提升句我、拓展认识的良好工具，但切忌过于依赖。要真正为自己带来裨益，关键仍在于“事在人为”。正如阅读一本书，只有亲品读才能真正体悟其内涵，提升阅读能力，而不是仅凭他人的评论形成对此的潦草了解。只有以外物为辅，脚踏实地亲身践行，才能结合“物”与“我”，达到更高培养自身能力的境界。</a:t>
            </a:r>
          </a:p>
          <a:p>
            <a:r>
              <a:rPr lang="en-US" altLang="zh-CN" sz="3600"/>
              <a:t>    </a:t>
            </a:r>
            <a:r>
              <a:rPr lang="zh-CN" altLang="en-US" sz="3600"/>
              <a:t>外物为辅，事在人为，站在他物铺就的基础上，亲自向更高处攀登，真正地锻炼自我！</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090420" y="563245"/>
            <a:ext cx="8229600" cy="730885"/>
          </a:xfrm>
        </p:spPr>
        <p:txBody>
          <a:bodyPr>
            <a:normAutofit/>
          </a:bodyPr>
          <a:lstStyle/>
          <a:p>
            <a:pPr algn="ctr"/>
            <a:r>
              <a:rPr lang="zh-CN" altLang="en-US" b="1">
                <a:solidFill>
                  <a:srgbClr val="FF0000"/>
                </a:solidFill>
              </a:rPr>
              <a:t>范文</a:t>
            </a:r>
            <a:r>
              <a:rPr lang="en-US" altLang="zh-CN" b="1">
                <a:solidFill>
                  <a:srgbClr val="FF0000"/>
                </a:solidFill>
              </a:rPr>
              <a:t>3</a:t>
            </a:r>
          </a:p>
        </p:txBody>
      </p:sp>
      <p:sp>
        <p:nvSpPr>
          <p:cNvPr id="3" name="内容占位符 2"/>
          <p:cNvSpPr>
            <a:spLocks noGrp="1"/>
          </p:cNvSpPr>
          <p:nvPr>
            <p:ph idx="1"/>
          </p:nvPr>
        </p:nvSpPr>
        <p:spPr>
          <a:xfrm>
            <a:off x="635" y="1404620"/>
            <a:ext cx="11902440" cy="5170170"/>
          </a:xfrm>
        </p:spPr>
        <p:txBody>
          <a:bodyPr>
            <a:normAutofit fontScale="80000"/>
          </a:bodyPr>
          <a:lstStyle/>
          <a:p>
            <a:pPr algn="ctr"/>
            <a:r>
              <a:rPr lang="zh-CN" altLang="en-US"/>
              <a:t>以合理之“技促自身之“技”</a:t>
            </a:r>
          </a:p>
          <a:p>
            <a:pPr algn="l"/>
            <a:r>
              <a:rPr lang="en-US" altLang="zh-CN"/>
              <a:t>    </a:t>
            </a:r>
            <a:r>
              <a:rPr lang="zh-CN" altLang="en-US"/>
              <a:t>当现代科学技术发展衍生出的各类通信、计算产品被广泛应用而弱化了我们的能力，人们正希冀回到自身实践中去。私以为，现代先进技术和自我能力培植同样不可或缺，应当求得两者交融共济。</a:t>
            </a:r>
          </a:p>
          <a:p>
            <a:pPr algn="l"/>
            <a:r>
              <a:rPr lang="en-US" altLang="zh-CN"/>
              <a:t>    </a:t>
            </a:r>
            <a:r>
              <a:rPr lang="zh-CN" altLang="en-US"/>
              <a:t>人们本应适应性地以技术助于日常生活，但技术却正反作用于人类。以考试体系为喻，原本考试是为了检测知识，但学生却为了考试而研习知识。人们正为了适应科学拔术而改造自身，这和现代社会技术发展演变出的“异化”密不可分。拔木造就的文化将是没有道德根基的文化，尼尔波兹曼道出了对技术反作用于人类的担忧。这种被动的拔术改造弱化了人们的能力，在“异化”的漩涡中既没有突破式的增长，也没有渐进式的积累，陷入恶性循环。</a:t>
            </a:r>
          </a:p>
          <a:p>
            <a:pPr algn="l"/>
            <a:r>
              <a:rPr lang="en-US" altLang="zh-CN"/>
              <a:t>    </a:t>
            </a:r>
            <a:r>
              <a:rPr lang="zh-CN" altLang="en-US"/>
              <a:t>同时，快节奏社会的思潮和时代趋势同为诱因。面对习于以技术应对事件的社会趋向和千帆竞发中以技术求省时的惯性，人们固然无法克服本能的“惰性”，自然难以跳脱以技术构建的体系，在“群体极化”中这种人性之惰更加以扩张，个体能力的增进和培植便无从谈起，这将是个人与社会发展的谬误。</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54050"/>
            <a:ext cx="12029440" cy="6062980"/>
          </a:xfrm>
        </p:spPr>
        <p:txBody>
          <a:bodyPr>
            <a:normAutofit fontScale="90000"/>
          </a:bodyPr>
          <a:lstStyle/>
          <a:p>
            <a:r>
              <a:rPr lang="en-US" altLang="zh-CN"/>
              <a:t>    </a:t>
            </a:r>
            <a:r>
              <a:rPr lang="zh-CN" altLang="en-US"/>
              <a:t>因此，我们应摆脱技术之全然束缚，克服人性之情，去寻求技术运用和自我实践以促能力之间的平衡。</a:t>
            </a:r>
          </a:p>
          <a:p>
            <a:r>
              <a:rPr lang="en-US" altLang="zh-CN"/>
              <a:t>    </a:t>
            </a:r>
            <a:r>
              <a:rPr lang="zh-CN" altLang="en-US"/>
              <a:t>首先，我们不应固于技术的异化而造成的个体盲目性，既要以技术、工具、先进手段的合理性为第一要义，也要保有一份理性之思。</a:t>
            </a:r>
          </a:p>
          <a:p>
            <a:r>
              <a:rPr lang="zh-CN" altLang="en-US"/>
              <a:t>其次，社会中省时省力、求快的趋势同样不可取。人生的价值，并不是用时间，而是用深度去衡量的。列夫托尔斯泰对于人生要义的阐释提供给了我们努力摆脱社会标签化的情绪攻计，于静下心中求得人生深度的正解。</a:t>
            </a:r>
          </a:p>
          <a:p>
            <a:r>
              <a:rPr lang="en-US" altLang="zh-CN"/>
              <a:t>    </a:t>
            </a:r>
            <a:r>
              <a:rPr lang="zh-CN" altLang="en-US"/>
              <a:t>诚然值得考释的是，小到计请在名题的发期限算器、导航工具，大到互联网络、远洋交通，这些技术、工具发恢的巨大作用从来不应被否定。我们应当将科技与自身能力增进相结合，以现代科技之先进求自身能力之进益，当然，运用科技之手段和技术本身应当是合理的，在了解具体情况前，置身事外的冷静思考和分析不失为一种选择。</a:t>
            </a:r>
          </a:p>
          <a:p>
            <a:r>
              <a:rPr lang="en-US" altLang="zh-CN"/>
              <a:t>    </a:t>
            </a:r>
            <a:r>
              <a:rPr lang="zh-CN" altLang="en-US"/>
              <a:t>于我而言，最好的状态应是“小隐隐于市，大隐隐朝野。既要用技术、工具等促进生活，又独立于技术的束缚外发展自身。面对现代社会发展，也许寻求技术与自我实践以促能力间的平衡，才是最上。</a:t>
            </a:r>
          </a:p>
        </p:txBody>
      </p:sp>
      <p:pic>
        <p:nvPicPr>
          <p:cNvPr id="4" name="New picture"/>
          <p:cNvPicPr/>
          <p:nvPr/>
        </p:nvPicPr>
        <p:blipFill>
          <a:blip r:embed="rId2"/>
          <a:stretch>
            <a:fillRect/>
          </a:stretch>
        </p:blipFill>
        <p:spPr>
          <a:xfrm>
            <a:off x="12077700" y="11023600"/>
            <a:ext cx="330200" cy="2540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lstStyle/>
          <a:p>
            <a:r>
              <a:rPr lang="en-US" smtClean="0"/>
              <a:t>    </a:t>
            </a:r>
            <a:r>
              <a:rPr smtClean="0"/>
              <a:t>当你使用计算器后，你的计算能力变得越来越弱；当你使用导航工具后，你变得越来越不识路。而相反，你尝试自己计算、自己识路后，会发现相应的能力越来越强。</a:t>
            </a:r>
          </a:p>
          <a:p>
            <a:r>
              <a:rPr lang="en-US" smtClean="0"/>
              <a:t>    </a:t>
            </a:r>
            <a:r>
              <a:rPr smtClean="0"/>
              <a:t>生活中类似的现象普遍存在，请写一篇文章，谈谈你的思考。</a:t>
            </a:r>
          </a:p>
          <a:p>
            <a:r>
              <a:rPr lang="en-US" smtClean="0"/>
              <a:t>    </a:t>
            </a:r>
            <a:r>
              <a:rPr smtClean="0"/>
              <a:t>要求：（1）自拟题目；（2）不少于800字。</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界定概念</a:t>
            </a:r>
          </a:p>
        </p:txBody>
      </p:sp>
      <p:sp>
        <p:nvSpPr>
          <p:cNvPr id="3" name="内容占位符 2"/>
          <p:cNvSpPr>
            <a:spLocks noGrp="1"/>
          </p:cNvSpPr>
          <p:nvPr>
            <p:ph idx="1"/>
          </p:nvPr>
        </p:nvSpPr>
        <p:spPr/>
        <p:txBody>
          <a:bodyPr/>
          <a:lstStyle/>
          <a:p>
            <a:r>
              <a:rPr lang="zh-CN" altLang="en-US" smtClean="0">
                <a:solidFill>
                  <a:srgbClr val="FF0000"/>
                </a:solidFill>
              </a:rPr>
              <a:t>计算器、导航：</a:t>
            </a:r>
            <a:r>
              <a:rPr lang="zh-CN" altLang="en-US" smtClean="0"/>
              <a:t>对应的是我们日常生活中常用的一些工具。我们可以类比联想一下：类似的还有搜索引擎、外卖服务等。</a:t>
            </a:r>
          </a:p>
          <a:p>
            <a:r>
              <a:rPr lang="zh-CN" altLang="en-US" smtClean="0">
                <a:solidFill>
                  <a:srgbClr val="FF0000"/>
                </a:solidFill>
              </a:rPr>
              <a:t>计算能力、认路：</a:t>
            </a:r>
            <a:r>
              <a:rPr lang="zh-CN" altLang="en-US" smtClean="0"/>
              <a:t>对应的是我们的工作、学习、生活等方面的技能。</a:t>
            </a:r>
          </a:p>
          <a:p>
            <a:r>
              <a:rPr lang="zh-CN" altLang="en-US" smtClean="0">
                <a:solidFill>
                  <a:srgbClr val="FF0000"/>
                </a:solidFill>
              </a:rPr>
              <a:t>使用工具后，能力越来越弱：</a:t>
            </a:r>
            <a:r>
              <a:rPr lang="zh-CN" altLang="en-US" smtClean="0"/>
              <a:t>用了工具，依赖工具，疏于练习，懒于动脑，自然能力递减。</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en-US" altLang="zh-CN"/>
              <a:t>    </a:t>
            </a:r>
            <a:r>
              <a:rPr lang="zh-CN" altLang="en-US"/>
              <a:t>示例一：“君子使物，不为物使”。工具不是最重要的，使用工具的人，人自身的能力和修养，才是最重要的。我们可以使用工具，帮助事半功倍地完成目标，但并不意味着只能依赖某种工具才能达成目标，或者直接放弃自身相关能力的提升。人，不应该被工具役使和绑架。否则，万一计算机出故障了怎么办？导航没有信号了怎么办？基础的计算能力、方位辨别能力，还是要有的，这是我们的底气。</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zh-CN" altLang="en-US"/>
              <a:t>示例二：尝试自己计算、自己识路后，会发现相应的能力越来越强，但并不意味着自己可以提升到计算达人、识路达人的段位。能力越来越强，是相对于之前的自己而言罢了。每个个体都有自己擅长和缺陷的地方，所谓的提升相应的能力，并不意味着所有能力。我们很难做到完美。而有的人天生对数字、方位不敏感，是短板和软肋，那工具的作用更容易凸显，可以帮助更及时有效地解决问题。所以，我们大可不必把工具视为洪水猛兽，更不必为自己由于实用工具而退化的能力哀叹。工具，只要某种程度上可以为我所用，那我们就运用脑髓，放出眼光，自己拿来用即可。</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b="1">
                <a:solidFill>
                  <a:schemeClr val="tx1"/>
                </a:solidFill>
              </a:rPr>
              <a:t>1、“工具”的价值是什么？</a:t>
            </a:r>
          </a:p>
          <a:p>
            <a:r>
              <a:rPr lang="zh-CN" altLang="en-US">
                <a:gradFill>
                  <a:gsLst>
                    <a:gs pos="0">
                      <a:srgbClr val="7B32B2"/>
                    </a:gs>
                    <a:gs pos="100000">
                      <a:srgbClr val="401A5D"/>
                    </a:gs>
                  </a:gsLst>
                  <a:lin scaled="0"/>
                </a:gradFill>
              </a:rPr>
              <a:t>（1）人类文明发展进步，带来更高效、方便、快捷的生活方式。科技发达，生产力提高，机器代替人工，自然也就更容易弱化了人们相应的能力要求。在科技时代，基础记忆、机械重复的劳动，都变得不再重要。</a:t>
            </a:r>
          </a:p>
          <a:p>
            <a:r>
              <a:rPr lang="zh-CN" altLang="en-US">
                <a:gradFill>
                  <a:gsLst>
                    <a:gs pos="0">
                      <a:srgbClr val="7B32B2"/>
                    </a:gs>
                    <a:gs pos="100000">
                      <a:srgbClr val="401A5D"/>
                    </a:gs>
                  </a:gsLst>
                  <a:lin scaled="0"/>
                </a:gradFill>
              </a:rPr>
              <a:t>（2）能够制作并使用工具，原本就是人与其他物种的本质区别。</a:t>
            </a:r>
          </a:p>
          <a:p>
            <a:r>
              <a:rPr lang="zh-CN" altLang="en-US">
                <a:gradFill>
                  <a:gsLst>
                    <a:gs pos="0">
                      <a:srgbClr val="7B32B2"/>
                    </a:gs>
                    <a:gs pos="100000">
                      <a:srgbClr val="401A5D"/>
                    </a:gs>
                  </a:gsLst>
                  <a:lin scaled="0"/>
                </a:gradFill>
              </a:rPr>
              <a:t>（3）解放了人的脑力与体力。</a:t>
            </a:r>
          </a:p>
          <a:p>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23900"/>
            <a:ext cx="10515600" cy="1325563"/>
          </a:xfrm>
        </p:spPr>
        <p:txBody>
          <a:bodyPr>
            <a:normAutofit/>
          </a:bodyPr>
          <a:lstStyle/>
          <a:p>
            <a:pPr algn="ctr"/>
            <a:r>
              <a:rPr lang="zh-CN" altLang="en-US" b="1">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solidFill>
                  <a:schemeClr val="tx1"/>
                </a:solidFill>
                <a:sym typeface="+mn-ea"/>
              </a:rPr>
              <a:t>2、过分依赖“工具”的弊端？</a:t>
            </a:r>
          </a:p>
          <a:p>
            <a:r>
              <a:rPr lang="zh-CN" altLang="en-US">
                <a:gradFill>
                  <a:gsLst>
                    <a:gs pos="0">
                      <a:srgbClr val="7B32B2"/>
                    </a:gs>
                    <a:gs pos="100000">
                      <a:srgbClr val="401A5D"/>
                    </a:gs>
                  </a:gsLst>
                  <a:lin scaled="0"/>
                </a:gradFill>
                <a:sym typeface="+mn-ea"/>
              </a:rPr>
              <a:t>工具只是为了达成目标的一种手段，并不是目的本身。人是一株会思考的芦苇，诗意地栖居在大地上，需要实现自我独特的人生价值，而非被自己创造的工具异化。</a:t>
            </a:r>
          </a:p>
          <a:p>
            <a:r>
              <a:rPr lang="zh-CN" altLang="en-US">
                <a:gradFill>
                  <a:gsLst>
                    <a:gs pos="0">
                      <a:srgbClr val="7B32B2"/>
                    </a:gs>
                    <a:gs pos="100000">
                      <a:srgbClr val="401A5D"/>
                    </a:gs>
                  </a:gsLst>
                  <a:lin scaled="0"/>
                </a:gradFill>
                <a:sym typeface="+mn-ea"/>
              </a:rPr>
              <a:t>过分追求效益最大化，纯粹追求结果，工具理性至上，忽略价值理性，大抵是要出问题的。</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63270"/>
            <a:ext cx="10515600" cy="1325563"/>
          </a:xfrm>
        </p:spPr>
        <p:txBody>
          <a:bodyPr>
            <a:normAutofit/>
          </a:bodyPr>
          <a:lstStyle/>
          <a:p>
            <a:pPr algn="ctr"/>
            <a:r>
              <a:rPr lang="zh-CN" altLang="en-US" b="1">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fontScale="87500" lnSpcReduction="10000"/>
          </a:bodyPr>
          <a:lstStyle/>
          <a:p>
            <a:r>
              <a:rPr lang="zh-CN" altLang="en-US" b="1">
                <a:solidFill>
                  <a:schemeClr val="tx1"/>
                </a:solidFill>
              </a:rPr>
              <a:t>3、如何对待“工具”？</a:t>
            </a:r>
          </a:p>
          <a:p>
            <a:r>
              <a:rPr lang="zh-CN" altLang="en-US">
                <a:gradFill>
                  <a:gsLst>
                    <a:gs pos="0">
                      <a:srgbClr val="7B32B2"/>
                    </a:gs>
                    <a:gs pos="100000">
                      <a:srgbClr val="401A5D"/>
                    </a:gs>
                  </a:gsLst>
                  <a:lin scaled="0"/>
                </a:gradFill>
              </a:rPr>
              <a:t>(1）对工具不要过度依赖</a:t>
            </a:r>
          </a:p>
          <a:p>
            <a:r>
              <a:rPr lang="zh-CN" altLang="en-US">
                <a:gradFill>
                  <a:gsLst>
                    <a:gs pos="0">
                      <a:srgbClr val="7B32B2"/>
                    </a:gs>
                    <a:gs pos="100000">
                      <a:srgbClr val="401A5D"/>
                    </a:gs>
                  </a:gsLst>
                  <a:lin scaled="0"/>
                </a:gradFill>
              </a:rPr>
              <a:t>(2）对工具不要错误依赖</a:t>
            </a:r>
          </a:p>
          <a:p>
            <a:r>
              <a:rPr lang="zh-CN" altLang="en-US">
                <a:gradFill>
                  <a:gsLst>
                    <a:gs pos="0">
                      <a:srgbClr val="7B32B2"/>
                    </a:gs>
                    <a:gs pos="100000">
                      <a:srgbClr val="401A5D"/>
                    </a:gs>
                  </a:gsLst>
                  <a:lin scaled="0"/>
                </a:gradFill>
              </a:rPr>
              <a:t>(3）工具替代的往往是机械的、重复的、标准化的工作和流程,而人和工具相比，更擅长创造性的思维和工作;从事机器无法替代的人文关怀类工作</a:t>
            </a:r>
          </a:p>
          <a:p>
            <a:r>
              <a:rPr lang="zh-CN" altLang="en-US">
                <a:gradFill>
                  <a:gsLst>
                    <a:gs pos="0">
                      <a:srgbClr val="7B32B2"/>
                    </a:gs>
                    <a:gs pos="100000">
                      <a:srgbClr val="401A5D"/>
                    </a:gs>
                  </a:gsLst>
                  <a:lin scaled="0"/>
                </a:gradFill>
              </a:rPr>
              <a:t>(4）处理好人和工具的关系，通过人类智慧，改造工具。学习工具的使用方法，也是一种能力，一种与时俱进的学习能力；创造并使用工具，也是一种能力，一种创新、探索的能力。我们通过工具抵达彼岸的目标，工具只是一座桥梁。但这座桥梁，可以天堑变通途，提升效率，化繁为简，从而一步步推动人类社会的发展，促进世界文明进步。</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121285" y="1421130"/>
            <a:ext cx="11911330" cy="5254625"/>
          </a:xfrm>
        </p:spPr>
        <p:txBody>
          <a:bodyPr>
            <a:normAutofit/>
          </a:bodyPr>
          <a:lstStyle/>
          <a:p>
            <a:r>
              <a:rPr lang="zh-CN" altLang="en-US"/>
              <a:t>1、恩格斯;能够制造和使用工具是人和动物的本质区别</a:t>
            </a:r>
          </a:p>
          <a:p>
            <a:r>
              <a:rPr lang="zh-CN" altLang="en-US"/>
              <a:t>2、爱因斯坦:科学是一种强有力的工具，怎样用它，究竟是给人带来幸福还是带来灾难，全取决于人自己，而不取决于工具。</a:t>
            </a:r>
          </a:p>
          <a:p>
            <a:r>
              <a:rPr lang="zh-CN" altLang="en-US"/>
              <a:t>3、工具理性:工具理性引导下的智能传播恰恰止步于将公众视为他者而非主体的信息传递表层,无法承担独立深刻的思维活动。</a:t>
            </a:r>
          </a:p>
          <a:p>
            <a:r>
              <a:rPr lang="zh-CN" altLang="en-US"/>
              <a:t>4、算法时代的机器官僚主义</a:t>
            </a:r>
          </a:p>
          <a:p>
            <a:r>
              <a:rPr lang="zh-CN" altLang="en-US"/>
              <a:t>5、海德格尔:技术是一种"座架"人在其中变成持存物,丧失了独立性,沦为技术的附庸,导致社会“千人一面"。</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2780</Words>
  <Application>Microsoft Office PowerPoint</Application>
  <PresentationFormat>自定义</PresentationFormat>
  <Paragraphs>70</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君子使物</vt:lpstr>
      <vt:lpstr>作文题</vt:lpstr>
      <vt:lpstr>界定概念</vt:lpstr>
      <vt:lpstr>立意参考</vt:lpstr>
      <vt:lpstr>立意参考</vt:lpstr>
      <vt:lpstr>重点问题</vt:lpstr>
      <vt:lpstr>重点问题 </vt:lpstr>
      <vt:lpstr>重点问题 </vt:lpstr>
      <vt:lpstr>素材</vt:lpstr>
      <vt:lpstr>素材</vt:lpstr>
      <vt:lpstr>范文1</vt:lpstr>
      <vt:lpstr>PowerPoint 演示文稿</vt:lpstr>
      <vt:lpstr>范文2</vt:lpstr>
      <vt:lpstr>PowerPoint 演示文稿</vt:lpstr>
      <vt:lpstr>范文3</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君子使物</dc:title>
  <dc:creator>rbm.xkw.com</dc:creator>
  <cp:lastModifiedBy>User</cp:lastModifiedBy>
  <cp:revision>2</cp:revision>
  <cp:lastPrinted>2022-02-22T16:49:18Z</cp:lastPrinted>
  <dcterms:created xsi:type="dcterms:W3CDTF">2022-02-22T16:49:18Z</dcterms:created>
  <dcterms:modified xsi:type="dcterms:W3CDTF">2022-03-01T03:34:28Z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