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0" r:id="rId4"/>
    <p:sldId id="273" r:id="rId5"/>
    <p:sldId id="274" r:id="rId6"/>
    <p:sldId id="272" r:id="rId7"/>
    <p:sldId id="275" r:id="rId8"/>
    <p:sldId id="276" r:id="rId9"/>
    <p:sldId id="277" r:id="rId10"/>
    <p:sldId id="278" r:id="rId11"/>
    <p:sldId id="262" r:id="rId12"/>
    <p:sldId id="263" r:id="rId13"/>
    <p:sldId id="264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67" r:id="rId22"/>
    <p:sldId id="286" r:id="rId23"/>
    <p:sldId id="287" r:id="rId24"/>
    <p:sldId id="288" r:id="rId25"/>
    <p:sldId id="297" r:id="rId26"/>
    <p:sldId id="298" r:id="rId27"/>
    <p:sldId id="299" r:id="rId28"/>
    <p:sldId id="300" r:id="rId29"/>
    <p:sldId id="270" r:id="rId30"/>
    <p:sldId id="302" r:id="rId31"/>
    <p:sldId id="301" r:id="rId32"/>
    <p:sldId id="303" r:id="rId3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zhaoqingju" initials="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17" autoAdjust="0"/>
    <p:restoredTop sz="94660"/>
  </p:normalViewPr>
  <p:slideViewPr>
    <p:cSldViewPr>
      <p:cViewPr>
        <p:scale>
          <a:sx n="80" d="100"/>
          <a:sy n="80" d="100"/>
        </p:scale>
        <p:origin x="-111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FFCCAED-1755-4C98-B992-B215827ED63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48586" y="1484784"/>
            <a:ext cx="824555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en-US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</a:t>
            </a:r>
            <a:endParaRPr lang="en-US" altLang="zh-CN" sz="4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邹忌讽齐王纳谏</a:t>
            </a:r>
            <a:endParaRPr lang="en-US" altLang="zh-CN" sz="44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732" y="1302158"/>
            <a:ext cx="954026" cy="8046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战国策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的相关知识，掌握文中的重点文言词语及特殊句式，背诵全文。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文章运用细节和语言描写表现人物的方法，把握文章独特的结构方式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领会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除蔽纳谏在当时的积极意义及对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今天的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借鉴意义。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学习目标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战国策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是战国时期的国别史汇编，也是一部历史散文总集。又称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国策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国事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，由汉代刘向编订，共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篇，分东周、西周、秦、齐、楚、赵、魏、韩、宋、卫、中山十二策。它记载了战国时期各国政治、军事、外交方面的一些活动，记录了各国谋臣的策略和言论。语言流畅，写人记事真切、生动。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作品简介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669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春秋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战国是一个激烈动荡的时代，“士”作为当时最活跃的阶层出现在政治舞台上。他们以自己的才能和学识，游说于各国之间，施展着自己治国安邦的才干。各国统治者也认识到，人心的向背，是国家政权能否巩固的决定性因素。失去了民心，国家的统治就难以维持。所以他们争相招揽人才，虚心纳谏，争取“士”的支持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背景材料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Line 13"/>
          <p:cNvSpPr>
            <a:spLocks noChangeShapeType="1"/>
          </p:cNvSpPr>
          <p:nvPr/>
        </p:nvSpPr>
        <p:spPr bwMode="auto">
          <a:xfrm>
            <a:off x="5158827" y="1844675"/>
            <a:ext cx="0" cy="4574017"/>
          </a:xfrm>
          <a:prstGeom prst="line">
            <a:avLst/>
          </a:prstGeom>
          <a:noFill/>
          <a:ln w="28575">
            <a:solidFill>
              <a:srgbClr val="CC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sp>
        <p:nvSpPr>
          <p:cNvPr id="357390" name="Text Box 14"/>
          <p:cNvSpPr txBox="1">
            <a:spLocks noChangeArrowheads="1"/>
          </p:cNvSpPr>
          <p:nvPr/>
        </p:nvSpPr>
        <p:spPr bwMode="auto">
          <a:xfrm>
            <a:off x="539750" y="1844675"/>
            <a:ext cx="4616608" cy="4376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kumimoji="0" lang="en-US" altLang="zh-CN" sz="2400" b="1" dirty="0">
                <a:solidFill>
                  <a:srgbClr val="0000FF"/>
                </a:solidFill>
              </a:rPr>
              <a:t>    </a:t>
            </a:r>
            <a:r>
              <a:rPr kumimoji="0" lang="zh-CN" altLang="en-US" sz="2400" b="1" dirty="0">
                <a:solidFill>
                  <a:srgbClr val="0000FF"/>
                </a:solidFill>
              </a:rPr>
              <a:t>邹忌修八尺有余，而形貌昳丽。朝服衣冠，窥镜，谓其妻曰：“我孰与城北徐公美？”其妻曰：“君美甚，徐公何能及君也？”城北徐公，齐国之美丽者也。</a:t>
            </a:r>
            <a:endParaRPr kumimoji="0" lang="zh-CN" altLang="en-US" sz="2400" b="1" dirty="0">
              <a:solidFill>
                <a:srgbClr val="0000FF"/>
              </a:solidFill>
            </a:endParaRPr>
          </a:p>
          <a:p>
            <a:pPr eaLnBrk="1" hangingPunct="1">
              <a:spcBef>
                <a:spcPct val="20000"/>
              </a:spcBef>
            </a:pPr>
            <a:r>
              <a:rPr kumimoji="0" lang="zh-CN" altLang="en-US" sz="2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0" lang="en-US" altLang="zh-CN" sz="2200" b="1" dirty="0">
                <a:latin typeface="楷体_GB2312" pitchFamily="49" charset="-122"/>
                <a:ea typeface="楷体_GB2312" pitchFamily="49" charset="-122"/>
              </a:rPr>
              <a:t>[</a:t>
            </a:r>
            <a:r>
              <a:rPr kumimoji="0" lang="zh-CN" altLang="en-US" sz="2200" b="1" dirty="0">
                <a:latin typeface="楷体_GB2312" pitchFamily="49" charset="-122"/>
                <a:ea typeface="楷体_GB2312" pitchFamily="49" charset="-122"/>
              </a:rPr>
              <a:t>译文</a:t>
            </a:r>
            <a:r>
              <a:rPr kumimoji="0" lang="en-US" altLang="zh-CN" sz="2200" b="1" dirty="0">
                <a:latin typeface="楷体_GB2312" pitchFamily="49" charset="-122"/>
                <a:ea typeface="楷体_GB2312" pitchFamily="49" charset="-122"/>
              </a:rPr>
              <a:t>]</a:t>
            </a:r>
            <a:r>
              <a:rPr kumimoji="0" lang="zh-CN" altLang="en-US" sz="2200" b="1" dirty="0">
                <a:latin typeface="楷体_GB2312" pitchFamily="49" charset="-122"/>
                <a:ea typeface="楷体_GB2312" pitchFamily="49" charset="-122"/>
              </a:rPr>
              <a:t>邹忌身高八尺多，体形容貌美丽。有一天早上，他穿好衣服，戴上帽子，照着镜子，对他的妻子说：</a:t>
            </a:r>
            <a:r>
              <a:rPr kumimoji="0" lang="zh-CN" altLang="en-US" sz="2200" b="1" dirty="0">
                <a:ea typeface="楷体_GB2312" pitchFamily="49" charset="-122"/>
              </a:rPr>
              <a:t>“</a:t>
            </a:r>
            <a:r>
              <a:rPr kumimoji="0" lang="zh-CN" altLang="en-US" sz="2200" b="1" dirty="0">
                <a:latin typeface="楷体_GB2312" pitchFamily="49" charset="-122"/>
                <a:ea typeface="楷体_GB2312" pitchFamily="49" charset="-122"/>
              </a:rPr>
              <a:t>我跟城北的徐公谁漂亮？</a:t>
            </a:r>
            <a:r>
              <a:rPr kumimoji="0" lang="zh-CN" altLang="en-US" sz="2200" b="1" dirty="0">
                <a:ea typeface="楷体_GB2312" pitchFamily="49" charset="-122"/>
              </a:rPr>
              <a:t>”</a:t>
            </a:r>
            <a:r>
              <a:rPr kumimoji="0" lang="zh-CN" altLang="en-US" sz="2200" b="1" dirty="0">
                <a:latin typeface="楷体_GB2312" pitchFamily="49" charset="-122"/>
                <a:ea typeface="楷体_GB2312" pitchFamily="49" charset="-122"/>
              </a:rPr>
              <a:t>他的妻子说：</a:t>
            </a:r>
            <a:r>
              <a:rPr kumimoji="0" lang="zh-CN" altLang="en-US" sz="2200" b="1" dirty="0">
                <a:ea typeface="楷体_GB2312" pitchFamily="49" charset="-122"/>
              </a:rPr>
              <a:t>“</a:t>
            </a:r>
            <a:r>
              <a:rPr kumimoji="0" lang="zh-CN" altLang="en-US" sz="2200" b="1" dirty="0">
                <a:latin typeface="楷体_GB2312" pitchFamily="49" charset="-122"/>
                <a:ea typeface="楷体_GB2312" pitchFamily="49" charset="-122"/>
              </a:rPr>
              <a:t>您漂亮极了，徐公哪里比得上您呀！</a:t>
            </a:r>
            <a:r>
              <a:rPr kumimoji="0" lang="zh-CN" altLang="en-US" sz="2200" b="1" dirty="0">
                <a:ea typeface="楷体_GB2312" pitchFamily="49" charset="-122"/>
              </a:rPr>
              <a:t>”</a:t>
            </a:r>
            <a:r>
              <a:rPr kumimoji="0" lang="zh-CN" altLang="en-US" sz="2200" b="1" dirty="0">
                <a:latin typeface="楷体_GB2312" pitchFamily="49" charset="-122"/>
                <a:ea typeface="楷体_GB2312" pitchFamily="49" charset="-122"/>
              </a:rPr>
              <a:t>城北的徐公，是齐国的美男子。</a:t>
            </a:r>
            <a:endParaRPr kumimoji="0" lang="zh-CN" altLang="en-US" sz="2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7391" name="Text Box 15"/>
          <p:cNvSpPr txBox="1">
            <a:spLocks noChangeArrowheads="1"/>
          </p:cNvSpPr>
          <p:nvPr/>
        </p:nvSpPr>
        <p:spPr bwMode="auto">
          <a:xfrm>
            <a:off x="5127625" y="1771650"/>
            <a:ext cx="1103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00FF"/>
                </a:solidFill>
              </a:rPr>
              <a:t>①</a:t>
            </a:r>
            <a:r>
              <a:rPr lang="zh-CN" altLang="en-US" sz="2400" b="1" dirty="0">
                <a:solidFill>
                  <a:srgbClr val="0000FF"/>
                </a:solidFill>
              </a:rPr>
              <a:t>修：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57392" name="Text Box 16"/>
          <p:cNvSpPr txBox="1">
            <a:spLocks noChangeArrowheads="1"/>
          </p:cNvSpPr>
          <p:nvPr/>
        </p:nvSpPr>
        <p:spPr bwMode="auto">
          <a:xfrm>
            <a:off x="5148263" y="2347912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00FF"/>
                </a:solidFill>
              </a:rPr>
              <a:t>②</a:t>
            </a:r>
            <a:r>
              <a:rPr lang="zh-CN" altLang="en-US" sz="2400" b="1" dirty="0">
                <a:solidFill>
                  <a:srgbClr val="0000FF"/>
                </a:solidFill>
              </a:rPr>
              <a:t>昳丽：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57393" name="Text Box 17"/>
          <p:cNvSpPr txBox="1">
            <a:spLocks noChangeArrowheads="1"/>
          </p:cNvSpPr>
          <p:nvPr/>
        </p:nvSpPr>
        <p:spPr bwMode="auto">
          <a:xfrm>
            <a:off x="5148263" y="2924175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③</a:t>
            </a:r>
            <a:r>
              <a:rPr lang="zh-CN" altLang="en-US" sz="2400" b="1">
                <a:solidFill>
                  <a:srgbClr val="0000FF"/>
                </a:solidFill>
              </a:rPr>
              <a:t>朝：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57394" name="Text Box 18"/>
          <p:cNvSpPr txBox="1">
            <a:spLocks noChangeArrowheads="1"/>
          </p:cNvSpPr>
          <p:nvPr/>
        </p:nvSpPr>
        <p:spPr bwMode="auto">
          <a:xfrm>
            <a:off x="5148263" y="4041775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⑤</a:t>
            </a:r>
            <a:r>
              <a:rPr lang="zh-CN" altLang="en-US" sz="2400" b="1">
                <a:solidFill>
                  <a:srgbClr val="0000FF"/>
                </a:solidFill>
              </a:rPr>
              <a:t>孰与：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57395" name="Text Box 19"/>
          <p:cNvSpPr txBox="1">
            <a:spLocks noChangeArrowheads="1"/>
          </p:cNvSpPr>
          <p:nvPr/>
        </p:nvSpPr>
        <p:spPr bwMode="auto">
          <a:xfrm>
            <a:off x="5148263" y="5588000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⑥</a:t>
            </a:r>
            <a:r>
              <a:rPr lang="zh-CN" altLang="en-US" sz="2400" b="1">
                <a:solidFill>
                  <a:srgbClr val="0000FF"/>
                </a:solidFill>
              </a:rPr>
              <a:t>及：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57397" name="Text Box 21"/>
          <p:cNvSpPr txBox="1">
            <a:spLocks noChangeArrowheads="1"/>
          </p:cNvSpPr>
          <p:nvPr/>
        </p:nvSpPr>
        <p:spPr bwMode="auto">
          <a:xfrm>
            <a:off x="6227763" y="2347912"/>
            <a:ext cx="2232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光彩美丽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7398" name="Text Box 22"/>
          <p:cNvSpPr txBox="1">
            <a:spLocks noChangeArrowheads="1"/>
          </p:cNvSpPr>
          <p:nvPr/>
        </p:nvSpPr>
        <p:spPr bwMode="auto">
          <a:xfrm>
            <a:off x="6227763" y="2951162"/>
            <a:ext cx="796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早晨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7399" name="Text Box 23"/>
          <p:cNvSpPr txBox="1">
            <a:spLocks noChangeArrowheads="1"/>
          </p:cNvSpPr>
          <p:nvPr/>
        </p:nvSpPr>
        <p:spPr bwMode="auto">
          <a:xfrm>
            <a:off x="6227763" y="4062412"/>
            <a:ext cx="2916237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表示比较，意思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与</a:t>
            </a:r>
            <a:r>
              <a:rPr lang="en-US" altLang="zh-CN" sz="2400" b="1"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比谁更</a:t>
            </a:r>
            <a:r>
              <a:rPr lang="en-US" altLang="zh-CN" sz="2400" b="1">
                <a:latin typeface="Times New Roman" panose="02020603050405020304" pitchFamily="18" charset="0"/>
                <a:ea typeface="楷体_GB2312" pitchFamily="49" charset="-122"/>
              </a:rPr>
              <a:t>……”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7400" name="Text Box 24"/>
          <p:cNvSpPr txBox="1">
            <a:spLocks noChangeArrowheads="1"/>
          </p:cNvSpPr>
          <p:nvPr/>
        </p:nvSpPr>
        <p:spPr bwMode="auto">
          <a:xfrm>
            <a:off x="6300788" y="5588000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比得上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7409" name="Text Box 33"/>
          <p:cNvSpPr txBox="1">
            <a:spLocks noChangeArrowheads="1"/>
          </p:cNvSpPr>
          <p:nvPr/>
        </p:nvSpPr>
        <p:spPr bwMode="auto">
          <a:xfrm>
            <a:off x="5148263" y="3500437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④</a:t>
            </a:r>
            <a:r>
              <a:rPr lang="zh-CN" altLang="en-US" sz="2400" b="1">
                <a:solidFill>
                  <a:srgbClr val="0000FF"/>
                </a:solidFill>
              </a:rPr>
              <a:t>窥：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57410" name="Text Box 34"/>
          <p:cNvSpPr txBox="1">
            <a:spLocks noChangeArrowheads="1"/>
          </p:cNvSpPr>
          <p:nvPr/>
        </p:nvSpPr>
        <p:spPr bwMode="auto">
          <a:xfrm>
            <a:off x="6227763" y="3527425"/>
            <a:ext cx="796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察看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7" name="Rectangle 36"/>
          <p:cNvSpPr>
            <a:spLocks noChangeArrowheads="1"/>
          </p:cNvSpPr>
          <p:nvPr/>
        </p:nvSpPr>
        <p:spPr bwMode="auto">
          <a:xfrm>
            <a:off x="6011863" y="1195387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C00FF"/>
                </a:solidFill>
              </a:rPr>
              <a:t>重点词语</a:t>
            </a:r>
            <a:endParaRPr lang="zh-CN" altLang="en-US" b="1">
              <a:solidFill>
                <a:srgbClr val="CC00FF"/>
              </a:solidFill>
            </a:endParaRPr>
          </a:p>
        </p:txBody>
      </p:sp>
      <p:sp>
        <p:nvSpPr>
          <p:cNvPr id="357413" name="Text Box 37"/>
          <p:cNvSpPr txBox="1">
            <a:spLocks noChangeArrowheads="1"/>
          </p:cNvSpPr>
          <p:nvPr/>
        </p:nvSpPr>
        <p:spPr bwMode="auto">
          <a:xfrm>
            <a:off x="6227763" y="1771650"/>
            <a:ext cx="2663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长。这里指身高。</a:t>
            </a:r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139255" y="809249"/>
            <a:ext cx="2365994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6"/>
          <p:cNvSpPr txBox="1">
            <a:spLocks noChangeArrowheads="1"/>
          </p:cNvSpPr>
          <p:nvPr/>
        </p:nvSpPr>
        <p:spPr bwMode="auto">
          <a:xfrm>
            <a:off x="3323805" y="90299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文白对译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391" grpId="0"/>
      <p:bldP spid="357392" grpId="0"/>
      <p:bldP spid="357393" grpId="0"/>
      <p:bldP spid="357394" grpId="0"/>
      <p:bldP spid="357395" grpId="0"/>
      <p:bldP spid="357397" grpId="0"/>
      <p:bldP spid="357398" grpId="0"/>
      <p:bldP spid="357399" grpId="0"/>
      <p:bldP spid="357400" grpId="0"/>
      <p:bldP spid="357409" grpId="0"/>
      <p:bldP spid="357410" grpId="0"/>
      <p:bldP spid="3574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Line 4"/>
          <p:cNvSpPr>
            <a:spLocks noChangeShapeType="1"/>
          </p:cNvSpPr>
          <p:nvPr/>
        </p:nvSpPr>
        <p:spPr bwMode="auto">
          <a:xfrm>
            <a:off x="5148263" y="803275"/>
            <a:ext cx="0" cy="5257800"/>
          </a:xfrm>
          <a:prstGeom prst="line">
            <a:avLst/>
          </a:prstGeom>
          <a:noFill/>
          <a:ln w="28575">
            <a:solidFill>
              <a:srgbClr val="CC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611188" y="705015"/>
            <a:ext cx="4608512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kumimoji="0" lang="en-US" altLang="zh-CN" sz="2400" b="1" dirty="0">
                <a:solidFill>
                  <a:srgbClr val="0000FF"/>
                </a:solidFill>
              </a:rPr>
              <a:t>    </a:t>
            </a:r>
            <a:r>
              <a:rPr kumimoji="0" lang="zh-CN" altLang="en-US" sz="2200" b="1" dirty="0">
                <a:solidFill>
                  <a:srgbClr val="0000FF"/>
                </a:solidFill>
              </a:rPr>
              <a:t>忌不自信，而复问其妾曰：“吾孰与徐公美？”妾曰：“徐公何能及君也？”旦日，客从外来，与坐谈，问之：“吾与徐公孰美？”客曰：“徐公不若君之美也。”</a:t>
            </a:r>
            <a:r>
              <a:rPr kumimoji="0" lang="zh-CN" altLang="en-US" sz="2200" dirty="0">
                <a:solidFill>
                  <a:srgbClr val="0000FF"/>
                </a:solidFill>
              </a:rPr>
              <a:t> </a:t>
            </a:r>
            <a:endParaRPr kumimoji="0" lang="zh-CN" altLang="en-US" sz="2200" dirty="0">
              <a:solidFill>
                <a:srgbClr val="0000FF"/>
              </a:solidFill>
            </a:endParaRPr>
          </a:p>
        </p:txBody>
      </p:sp>
      <p:sp>
        <p:nvSpPr>
          <p:cNvPr id="358406" name="Text Box 6"/>
          <p:cNvSpPr txBox="1">
            <a:spLocks noChangeArrowheads="1"/>
          </p:cNvSpPr>
          <p:nvPr/>
        </p:nvSpPr>
        <p:spPr bwMode="auto">
          <a:xfrm>
            <a:off x="539750" y="3152775"/>
            <a:ext cx="4537075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 [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译文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]</a:t>
            </a:r>
            <a:r>
              <a:rPr lang="zh-CN" altLang="en-US" sz="2200" b="1">
                <a:latin typeface="楷体_GB2312" pitchFamily="49" charset="-122"/>
                <a:ea typeface="楷体_GB2312" pitchFamily="49" charset="-122"/>
              </a:rPr>
              <a:t>邹忌信不过自己，就又问他的妾说：</a:t>
            </a:r>
            <a:r>
              <a:rPr lang="zh-CN" altLang="en-US" sz="2200" b="1">
                <a:ea typeface="楷体_GB2312" pitchFamily="49" charset="-122"/>
              </a:rPr>
              <a:t>“</a:t>
            </a:r>
            <a:r>
              <a:rPr lang="zh-CN" altLang="en-US" sz="2200" b="1">
                <a:latin typeface="楷体_GB2312" pitchFamily="49" charset="-122"/>
                <a:ea typeface="楷体_GB2312" pitchFamily="49" charset="-122"/>
              </a:rPr>
              <a:t>我跟徐公谁漂亮？</a:t>
            </a:r>
            <a:r>
              <a:rPr lang="zh-CN" altLang="en-US" sz="2200" b="1">
                <a:ea typeface="楷体_GB2312" pitchFamily="49" charset="-122"/>
              </a:rPr>
              <a:t>”</a:t>
            </a:r>
            <a:r>
              <a:rPr lang="zh-CN" altLang="en-US" sz="2200" b="1">
                <a:latin typeface="楷体_GB2312" pitchFamily="49" charset="-122"/>
                <a:ea typeface="楷体_GB2312" pitchFamily="49" charset="-122"/>
              </a:rPr>
              <a:t>妾说：</a:t>
            </a:r>
            <a:r>
              <a:rPr lang="zh-CN" altLang="en-US" sz="2200" b="1">
                <a:ea typeface="楷体_GB2312" pitchFamily="49" charset="-122"/>
              </a:rPr>
              <a:t>“</a:t>
            </a:r>
            <a:r>
              <a:rPr lang="zh-CN" altLang="en-US" sz="2200" b="1">
                <a:latin typeface="楷体_GB2312" pitchFamily="49" charset="-122"/>
                <a:ea typeface="楷体_GB2312" pitchFamily="49" charset="-122"/>
              </a:rPr>
              <a:t>徐公哪里比得上您呢！</a:t>
            </a:r>
            <a:r>
              <a:rPr lang="zh-CN" altLang="en-US" sz="2200" b="1">
                <a:ea typeface="楷体_GB2312" pitchFamily="49" charset="-122"/>
              </a:rPr>
              <a:t>”</a:t>
            </a:r>
            <a:r>
              <a:rPr lang="zh-CN" altLang="en-US" sz="2200" b="1">
                <a:latin typeface="楷体_GB2312" pitchFamily="49" charset="-122"/>
                <a:ea typeface="楷体_GB2312" pitchFamily="49" charset="-122"/>
              </a:rPr>
              <a:t>第二天，有位客人从外边来，邹忌跟他坐着聊天，问他道：</a:t>
            </a:r>
            <a:r>
              <a:rPr lang="zh-CN" altLang="en-US" sz="2200" b="1">
                <a:ea typeface="楷体_GB2312" pitchFamily="49" charset="-122"/>
              </a:rPr>
              <a:t>“</a:t>
            </a:r>
            <a:r>
              <a:rPr lang="zh-CN" altLang="en-US" sz="2200" b="1">
                <a:latin typeface="楷体_GB2312" pitchFamily="49" charset="-122"/>
                <a:ea typeface="楷体_GB2312" pitchFamily="49" charset="-122"/>
              </a:rPr>
              <a:t>我和徐公谁漂亮？</a:t>
            </a:r>
            <a:r>
              <a:rPr lang="zh-CN" altLang="en-US" sz="2200" b="1">
                <a:ea typeface="楷体_GB2312" pitchFamily="49" charset="-122"/>
              </a:rPr>
              <a:t>”</a:t>
            </a:r>
            <a:r>
              <a:rPr lang="zh-CN" altLang="en-US" sz="2200" b="1">
                <a:latin typeface="楷体_GB2312" pitchFamily="49" charset="-122"/>
                <a:ea typeface="楷体_GB2312" pitchFamily="49" charset="-122"/>
              </a:rPr>
              <a:t>客人说：</a:t>
            </a:r>
            <a:r>
              <a:rPr lang="zh-CN" altLang="en-US" sz="2200" b="1">
                <a:ea typeface="楷体_GB2312" pitchFamily="49" charset="-122"/>
              </a:rPr>
              <a:t>“</a:t>
            </a:r>
            <a:r>
              <a:rPr lang="zh-CN" altLang="en-US" sz="2200" b="1">
                <a:latin typeface="楷体_GB2312" pitchFamily="49" charset="-122"/>
                <a:ea typeface="楷体_GB2312" pitchFamily="49" charset="-122"/>
              </a:rPr>
              <a:t>徐公不如</a:t>
            </a:r>
            <a:r>
              <a:rPr kumimoji="0" lang="zh-CN" altLang="en-US" sz="2200" b="1">
                <a:latin typeface="楷体_GB2312" pitchFamily="49" charset="-122"/>
                <a:ea typeface="楷体_GB2312" pitchFamily="49" charset="-122"/>
              </a:rPr>
              <a:t>您</a:t>
            </a:r>
            <a:r>
              <a:rPr lang="zh-CN" altLang="en-US" sz="2200" b="1">
                <a:latin typeface="楷体_GB2312" pitchFamily="49" charset="-122"/>
                <a:ea typeface="楷体_GB2312" pitchFamily="49" charset="-122"/>
              </a:rPr>
              <a:t>漂亮啊。</a:t>
            </a:r>
            <a:r>
              <a:rPr lang="zh-CN" altLang="en-US" sz="2200" b="1">
                <a:ea typeface="楷体_GB2312" pitchFamily="49" charset="-122"/>
              </a:rPr>
              <a:t>”</a:t>
            </a:r>
            <a:endParaRPr lang="zh-CN" altLang="en-US" sz="2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407" name="Text Box 7"/>
          <p:cNvSpPr txBox="1">
            <a:spLocks noChangeArrowheads="1"/>
          </p:cNvSpPr>
          <p:nvPr/>
        </p:nvSpPr>
        <p:spPr bwMode="auto">
          <a:xfrm>
            <a:off x="5148263" y="2420938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②</a:t>
            </a:r>
            <a:r>
              <a:rPr lang="zh-CN" altLang="en-US" sz="2400" b="1">
                <a:solidFill>
                  <a:srgbClr val="0000FF"/>
                </a:solidFill>
              </a:rPr>
              <a:t>美：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58408" name="Text Box 8"/>
          <p:cNvSpPr txBox="1">
            <a:spLocks noChangeArrowheads="1"/>
          </p:cNvSpPr>
          <p:nvPr/>
        </p:nvSpPr>
        <p:spPr bwMode="auto">
          <a:xfrm>
            <a:off x="5940425" y="2420938"/>
            <a:ext cx="796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漂亮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409" name="Text Box 9"/>
          <p:cNvSpPr txBox="1">
            <a:spLocks noChangeArrowheads="1"/>
          </p:cNvSpPr>
          <p:nvPr/>
        </p:nvSpPr>
        <p:spPr bwMode="auto">
          <a:xfrm>
            <a:off x="5148263" y="3213100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③</a:t>
            </a:r>
            <a:r>
              <a:rPr lang="zh-CN" altLang="en-US" sz="2400" b="1">
                <a:solidFill>
                  <a:srgbClr val="0000FF"/>
                </a:solidFill>
              </a:rPr>
              <a:t>旦日：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58410" name="Text Box 10"/>
          <p:cNvSpPr txBox="1">
            <a:spLocks noChangeArrowheads="1"/>
          </p:cNvSpPr>
          <p:nvPr/>
        </p:nvSpPr>
        <p:spPr bwMode="auto">
          <a:xfrm>
            <a:off x="5148263" y="4005263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④</a:t>
            </a:r>
            <a:r>
              <a:rPr lang="zh-CN" altLang="en-US" sz="2400" b="1">
                <a:solidFill>
                  <a:srgbClr val="0000FF"/>
                </a:solidFill>
              </a:rPr>
              <a:t>孰：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58411" name="Text Box 11"/>
          <p:cNvSpPr txBox="1">
            <a:spLocks noChangeArrowheads="1"/>
          </p:cNvSpPr>
          <p:nvPr/>
        </p:nvSpPr>
        <p:spPr bwMode="auto">
          <a:xfrm>
            <a:off x="6300788" y="3141663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第二天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412" name="Text Box 12"/>
          <p:cNvSpPr txBox="1">
            <a:spLocks noChangeArrowheads="1"/>
          </p:cNvSpPr>
          <p:nvPr/>
        </p:nvSpPr>
        <p:spPr bwMode="auto">
          <a:xfrm>
            <a:off x="6011863" y="4005263"/>
            <a:ext cx="1584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谁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415" name="Text Box 15"/>
          <p:cNvSpPr txBox="1">
            <a:spLocks noChangeArrowheads="1"/>
          </p:cNvSpPr>
          <p:nvPr/>
        </p:nvSpPr>
        <p:spPr bwMode="auto">
          <a:xfrm>
            <a:off x="5127625" y="1484313"/>
            <a:ext cx="1716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①</a:t>
            </a:r>
            <a:r>
              <a:rPr lang="zh-CN" altLang="en-US" sz="2400" b="1">
                <a:solidFill>
                  <a:srgbClr val="0000FF"/>
                </a:solidFill>
              </a:rPr>
              <a:t>不自信：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58416" name="Text Box 16"/>
          <p:cNvSpPr txBox="1">
            <a:spLocks noChangeArrowheads="1"/>
          </p:cNvSpPr>
          <p:nvPr/>
        </p:nvSpPr>
        <p:spPr bwMode="auto">
          <a:xfrm>
            <a:off x="6508750" y="1484313"/>
            <a:ext cx="2022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不相信自己。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8417" name="Text Box 17"/>
          <p:cNvSpPr txBox="1">
            <a:spLocks noChangeArrowheads="1"/>
          </p:cNvSpPr>
          <p:nvPr/>
        </p:nvSpPr>
        <p:spPr bwMode="auto">
          <a:xfrm>
            <a:off x="5148263" y="4724400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⑤</a:t>
            </a:r>
            <a:r>
              <a:rPr lang="zh-CN" altLang="en-US" sz="2400" b="1">
                <a:solidFill>
                  <a:srgbClr val="0000FF"/>
                </a:solidFill>
              </a:rPr>
              <a:t>不若：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58418" name="Text Box 18"/>
          <p:cNvSpPr txBox="1">
            <a:spLocks noChangeArrowheads="1"/>
          </p:cNvSpPr>
          <p:nvPr/>
        </p:nvSpPr>
        <p:spPr bwMode="auto">
          <a:xfrm>
            <a:off x="6300788" y="4724400"/>
            <a:ext cx="25193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不如，比不上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31" name="Rectangle 19"/>
          <p:cNvSpPr>
            <a:spLocks noChangeArrowheads="1"/>
          </p:cNvSpPr>
          <p:nvPr/>
        </p:nvSpPr>
        <p:spPr bwMode="auto">
          <a:xfrm>
            <a:off x="5795963" y="765175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C00FF"/>
                </a:solidFill>
              </a:rPr>
              <a:t>重点词语</a:t>
            </a:r>
            <a:endParaRPr lang="zh-CN" altLang="en-US" b="1">
              <a:solidFill>
                <a:srgbClr val="CC00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06" grpId="0"/>
      <p:bldP spid="358407" grpId="0"/>
      <p:bldP spid="358408" grpId="0"/>
      <p:bldP spid="358409" grpId="0"/>
      <p:bldP spid="358410" grpId="0"/>
      <p:bldP spid="358411" grpId="0"/>
      <p:bldP spid="358412" grpId="0"/>
      <p:bldP spid="358415" grpId="0"/>
      <p:bldP spid="358416" grpId="0"/>
      <p:bldP spid="358417" grpId="0"/>
      <p:bldP spid="3584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Line 4"/>
          <p:cNvSpPr>
            <a:spLocks noChangeShapeType="1"/>
          </p:cNvSpPr>
          <p:nvPr/>
        </p:nvSpPr>
        <p:spPr bwMode="auto">
          <a:xfrm>
            <a:off x="5148263" y="803275"/>
            <a:ext cx="0" cy="5257800"/>
          </a:xfrm>
          <a:prstGeom prst="line">
            <a:avLst/>
          </a:prstGeom>
          <a:noFill/>
          <a:ln w="28575">
            <a:solidFill>
              <a:srgbClr val="CC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5843" name="Rectangle 5"/>
          <p:cNvSpPr>
            <a:spLocks noChangeArrowheads="1"/>
          </p:cNvSpPr>
          <p:nvPr/>
        </p:nvSpPr>
        <p:spPr bwMode="auto">
          <a:xfrm>
            <a:off x="468313" y="819943"/>
            <a:ext cx="4535487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kumimoji="0" lang="zh-CN" altLang="en-US" sz="2200" b="1" dirty="0">
                <a:solidFill>
                  <a:srgbClr val="0000FF"/>
                </a:solidFill>
              </a:rPr>
              <a:t>明日，徐公来，孰视之，自以为不如；窥镜而自视，又弗如远甚。暮寝而思之，曰：“吾妻之美我者，私我也；妾之美我者，畏我也；客之美我者，欲有求于我也。”</a:t>
            </a:r>
            <a:endParaRPr kumimoji="0" lang="zh-CN" altLang="en-US" sz="2200" b="1" dirty="0">
              <a:solidFill>
                <a:srgbClr val="0000FF"/>
              </a:solidFill>
            </a:endParaRPr>
          </a:p>
        </p:txBody>
      </p:sp>
      <p:sp>
        <p:nvSpPr>
          <p:cNvPr id="359430" name="Text Box 6"/>
          <p:cNvSpPr txBox="1">
            <a:spLocks noChangeArrowheads="1"/>
          </p:cNvSpPr>
          <p:nvPr/>
        </p:nvSpPr>
        <p:spPr bwMode="auto">
          <a:xfrm>
            <a:off x="403162" y="2994819"/>
            <a:ext cx="4824412" cy="334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[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译文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]</a:t>
            </a:r>
            <a:r>
              <a:rPr kumimoji="0" lang="zh-CN" altLang="en-US" sz="2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又过了一天，徐公来了，邹忌仔细地看他，自己认为不如他漂亮；再照着镜子看自己，更觉得相差太远。晚上躺在床上反复考虑这件事，终于明白了：</a:t>
            </a:r>
            <a:r>
              <a:rPr kumimoji="0" lang="zh-CN" altLang="en-US" sz="2200" b="1" dirty="0">
                <a:solidFill>
                  <a:srgbClr val="FF3300"/>
                </a:solidFill>
                <a:ea typeface="楷体_GB2312" pitchFamily="49" charset="-122"/>
              </a:rPr>
              <a:t>“</a:t>
            </a:r>
            <a:r>
              <a:rPr kumimoji="0" lang="zh-CN" altLang="en-US" sz="2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我的妻子赞美我，是因为偏爱我；妾赞美我，是因为害怕我；客人赞美我，是想要向我求点什么。</a:t>
            </a:r>
            <a:r>
              <a:rPr kumimoji="0" lang="zh-CN" altLang="en-US" sz="2200" b="1" dirty="0">
                <a:solidFill>
                  <a:srgbClr val="FF3300"/>
                </a:solidFill>
                <a:ea typeface="楷体_GB2312" pitchFamily="49" charset="-122"/>
              </a:rPr>
              <a:t>”</a:t>
            </a:r>
            <a:endParaRPr lang="zh-CN" altLang="en-US" sz="22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9431" name="Text Box 7"/>
          <p:cNvSpPr txBox="1">
            <a:spLocks noChangeArrowheads="1"/>
          </p:cNvSpPr>
          <p:nvPr/>
        </p:nvSpPr>
        <p:spPr bwMode="auto">
          <a:xfrm>
            <a:off x="5186363" y="1412875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①</a:t>
            </a:r>
            <a:r>
              <a:rPr lang="zh-CN" altLang="en-US" sz="2400" b="1">
                <a:solidFill>
                  <a:srgbClr val="0000FF"/>
                </a:solidFill>
              </a:rPr>
              <a:t>孰：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59432" name="Text Box 8"/>
          <p:cNvSpPr txBox="1">
            <a:spLocks noChangeArrowheads="1"/>
          </p:cNvSpPr>
          <p:nvPr/>
        </p:nvSpPr>
        <p:spPr bwMode="auto">
          <a:xfrm>
            <a:off x="6372225" y="1989138"/>
            <a:ext cx="1223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认为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9433" name="Text Box 9"/>
          <p:cNvSpPr txBox="1">
            <a:spLocks noChangeArrowheads="1"/>
          </p:cNvSpPr>
          <p:nvPr/>
        </p:nvSpPr>
        <p:spPr bwMode="auto">
          <a:xfrm>
            <a:off x="5186363" y="3200400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</a:rPr>
              <a:t>④</a:t>
            </a:r>
            <a:r>
              <a:rPr lang="zh-CN" altLang="en-US" sz="2400" b="1">
                <a:solidFill>
                  <a:srgbClr val="3333FF"/>
                </a:solidFill>
              </a:rPr>
              <a:t>美：</a:t>
            </a:r>
            <a:endParaRPr lang="zh-CN" altLang="en-US" sz="2400" b="1">
              <a:solidFill>
                <a:srgbClr val="3333FF"/>
              </a:solidFill>
            </a:endParaRPr>
          </a:p>
        </p:txBody>
      </p:sp>
      <p:sp>
        <p:nvSpPr>
          <p:cNvPr id="359434" name="Text Box 10"/>
          <p:cNvSpPr txBox="1">
            <a:spLocks noChangeArrowheads="1"/>
          </p:cNvSpPr>
          <p:nvPr/>
        </p:nvSpPr>
        <p:spPr bwMode="auto">
          <a:xfrm>
            <a:off x="6438900" y="3213100"/>
            <a:ext cx="1716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en-US" altLang="zh-CN" sz="2400" b="1">
                <a:ea typeface="楷体_GB2312" pitchFamily="49" charset="-122"/>
              </a:rPr>
              <a:t>……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为美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9435" name="Text Box 11"/>
          <p:cNvSpPr txBox="1">
            <a:spLocks noChangeArrowheads="1"/>
          </p:cNvSpPr>
          <p:nvPr/>
        </p:nvSpPr>
        <p:spPr bwMode="auto">
          <a:xfrm>
            <a:off x="5186363" y="4987925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</a:rPr>
              <a:t>⑦</a:t>
            </a:r>
            <a:r>
              <a:rPr lang="zh-CN" altLang="en-US" sz="2400" b="1">
                <a:solidFill>
                  <a:srgbClr val="3333FF"/>
                </a:solidFill>
              </a:rPr>
              <a:t>于：</a:t>
            </a:r>
            <a:endParaRPr lang="zh-CN" altLang="en-US" sz="2400" b="1">
              <a:solidFill>
                <a:srgbClr val="3333FF"/>
              </a:solidFill>
            </a:endParaRPr>
          </a:p>
        </p:txBody>
      </p:sp>
      <p:sp>
        <p:nvSpPr>
          <p:cNvPr id="359436" name="Text Box 12"/>
          <p:cNvSpPr txBox="1">
            <a:spLocks noChangeArrowheads="1"/>
          </p:cNvSpPr>
          <p:nvPr/>
        </p:nvSpPr>
        <p:spPr bwMode="auto">
          <a:xfrm>
            <a:off x="6443663" y="5013325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向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9440" name="Text Box 16"/>
          <p:cNvSpPr txBox="1">
            <a:spLocks noChangeArrowheads="1"/>
          </p:cNvSpPr>
          <p:nvPr/>
        </p:nvSpPr>
        <p:spPr bwMode="auto">
          <a:xfrm>
            <a:off x="5186363" y="4391025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</a:rPr>
              <a:t>⑥</a:t>
            </a:r>
            <a:r>
              <a:rPr lang="zh-CN" altLang="en-US" sz="2400" b="1">
                <a:solidFill>
                  <a:srgbClr val="3333FF"/>
                </a:solidFill>
              </a:rPr>
              <a:t>畏：</a:t>
            </a:r>
            <a:endParaRPr lang="zh-CN" altLang="en-US" sz="2400" b="1">
              <a:solidFill>
                <a:srgbClr val="3333FF"/>
              </a:solidFill>
            </a:endParaRPr>
          </a:p>
        </p:txBody>
      </p:sp>
      <p:sp>
        <p:nvSpPr>
          <p:cNvPr id="359441" name="Text Box 17"/>
          <p:cNvSpPr txBox="1">
            <a:spLocks noChangeArrowheads="1"/>
          </p:cNvSpPr>
          <p:nvPr/>
        </p:nvSpPr>
        <p:spPr bwMode="auto">
          <a:xfrm>
            <a:off x="5219700" y="1989138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②</a:t>
            </a:r>
            <a:r>
              <a:rPr lang="zh-CN" altLang="en-US" sz="2400" b="1">
                <a:solidFill>
                  <a:srgbClr val="0000FF"/>
                </a:solidFill>
              </a:rPr>
              <a:t>以为：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59442" name="Text Box 18"/>
          <p:cNvSpPr txBox="1">
            <a:spLocks noChangeArrowheads="1"/>
          </p:cNvSpPr>
          <p:nvPr/>
        </p:nvSpPr>
        <p:spPr bwMode="auto">
          <a:xfrm>
            <a:off x="5186363" y="2603500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</a:rPr>
              <a:t>③</a:t>
            </a:r>
            <a:r>
              <a:rPr lang="zh-CN" altLang="en-US" sz="2400" b="1">
                <a:solidFill>
                  <a:srgbClr val="3333FF"/>
                </a:solidFill>
              </a:rPr>
              <a:t>弗：</a:t>
            </a:r>
            <a:endParaRPr lang="zh-CN" altLang="en-US" sz="2400" b="1">
              <a:solidFill>
                <a:srgbClr val="3333FF"/>
              </a:solidFill>
            </a:endParaRPr>
          </a:p>
        </p:txBody>
      </p:sp>
      <p:sp>
        <p:nvSpPr>
          <p:cNvPr id="359443" name="Text Box 19"/>
          <p:cNvSpPr txBox="1">
            <a:spLocks noChangeArrowheads="1"/>
          </p:cNvSpPr>
          <p:nvPr/>
        </p:nvSpPr>
        <p:spPr bwMode="auto">
          <a:xfrm>
            <a:off x="6227763" y="1412875"/>
            <a:ext cx="796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仔细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9444" name="Text Box 20"/>
          <p:cNvSpPr txBox="1">
            <a:spLocks noChangeArrowheads="1"/>
          </p:cNvSpPr>
          <p:nvPr/>
        </p:nvSpPr>
        <p:spPr bwMode="auto">
          <a:xfrm>
            <a:off x="6372225" y="2636838"/>
            <a:ext cx="490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不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59445" name="Text Box 21"/>
          <p:cNvSpPr txBox="1">
            <a:spLocks noChangeArrowheads="1"/>
          </p:cNvSpPr>
          <p:nvPr/>
        </p:nvSpPr>
        <p:spPr bwMode="auto">
          <a:xfrm>
            <a:off x="6443663" y="3835400"/>
            <a:ext cx="9509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偏爱</a:t>
            </a:r>
            <a:r>
              <a:rPr lang="zh-CN" altLang="en-US" sz="2400" b="1">
                <a:solidFill>
                  <a:srgbClr val="0000FF"/>
                </a:solidFill>
              </a:rPr>
              <a:t> 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59446" name="Text Box 22"/>
          <p:cNvSpPr txBox="1">
            <a:spLocks noChangeArrowheads="1"/>
          </p:cNvSpPr>
          <p:nvPr/>
        </p:nvSpPr>
        <p:spPr bwMode="auto">
          <a:xfrm>
            <a:off x="5186363" y="3795713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3333FF"/>
                </a:solidFill>
              </a:rPr>
              <a:t>⑤</a:t>
            </a:r>
            <a:r>
              <a:rPr lang="zh-CN" altLang="en-US" sz="2400" b="1">
                <a:solidFill>
                  <a:srgbClr val="3333FF"/>
                </a:solidFill>
              </a:rPr>
              <a:t>私：</a:t>
            </a:r>
            <a:endParaRPr lang="zh-CN" altLang="en-US" sz="2400" b="1">
              <a:solidFill>
                <a:srgbClr val="3333FF"/>
              </a:solidFill>
            </a:endParaRPr>
          </a:p>
        </p:txBody>
      </p:sp>
      <p:sp>
        <p:nvSpPr>
          <p:cNvPr id="359447" name="Text Box 23"/>
          <p:cNvSpPr txBox="1">
            <a:spLocks noChangeArrowheads="1"/>
          </p:cNvSpPr>
          <p:nvPr/>
        </p:nvSpPr>
        <p:spPr bwMode="auto">
          <a:xfrm>
            <a:off x="6443663" y="4437063"/>
            <a:ext cx="1728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害怕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5859" name="Rectangle 24"/>
          <p:cNvSpPr>
            <a:spLocks noChangeArrowheads="1"/>
          </p:cNvSpPr>
          <p:nvPr/>
        </p:nvSpPr>
        <p:spPr bwMode="auto">
          <a:xfrm>
            <a:off x="5795963" y="765175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C00FF"/>
                </a:solidFill>
              </a:rPr>
              <a:t>重点词语</a:t>
            </a:r>
            <a:endParaRPr lang="zh-CN" altLang="en-US" b="1">
              <a:solidFill>
                <a:srgbClr val="CC00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430" grpId="0"/>
      <p:bldP spid="359431" grpId="0"/>
      <p:bldP spid="359432" grpId="0"/>
      <p:bldP spid="359433" grpId="0"/>
      <p:bldP spid="359434" grpId="0"/>
      <p:bldP spid="359435" grpId="0"/>
      <p:bldP spid="359436" grpId="0"/>
      <p:bldP spid="359440" grpId="0"/>
      <p:bldP spid="359441" grpId="0"/>
      <p:bldP spid="359442" grpId="0"/>
      <p:bldP spid="359443" grpId="0"/>
      <p:bldP spid="359444" grpId="0"/>
      <p:bldP spid="359445" grpId="0"/>
      <p:bldP spid="359446" grpId="0"/>
      <p:bldP spid="3594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5"/>
          <p:cNvSpPr txBox="1">
            <a:spLocks noChangeArrowheads="1"/>
          </p:cNvSpPr>
          <p:nvPr/>
        </p:nvSpPr>
        <p:spPr bwMode="auto">
          <a:xfrm>
            <a:off x="539750" y="846931"/>
            <a:ext cx="4464050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en-US" altLang="zh-CN" sz="2400" b="1" dirty="0">
                <a:solidFill>
                  <a:srgbClr val="0000FF"/>
                </a:solidFill>
              </a:rPr>
              <a:t>   </a:t>
            </a:r>
            <a:r>
              <a:rPr kumimoji="0" lang="zh-CN" altLang="en-US" sz="2200" b="1" dirty="0">
                <a:solidFill>
                  <a:srgbClr val="0000FF"/>
                </a:solidFill>
              </a:rPr>
              <a:t>于是入朝见威王，曰：“臣诚知不如徐公美。臣之妻私臣，臣之妾畏臣，臣之客欲有求于臣，皆以美于徐公。今齐地方千里，百二十城，宫妇左右莫不私王，朝廷之臣莫不畏王，四境之内莫不有求于王：由此观之，王之蔽甚矣。” </a:t>
            </a:r>
            <a:endParaRPr kumimoji="0" lang="zh-CN" altLang="en-US" sz="2200" b="1" dirty="0">
              <a:solidFill>
                <a:srgbClr val="0000FF"/>
              </a:solidFill>
            </a:endParaRPr>
          </a:p>
        </p:txBody>
      </p:sp>
      <p:sp>
        <p:nvSpPr>
          <p:cNvPr id="360454" name="Text Box 6"/>
          <p:cNvSpPr txBox="1">
            <a:spLocks noChangeArrowheads="1"/>
          </p:cNvSpPr>
          <p:nvPr/>
        </p:nvSpPr>
        <p:spPr bwMode="auto">
          <a:xfrm>
            <a:off x="468313" y="3294856"/>
            <a:ext cx="4535487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   [</a:t>
            </a: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译文</a:t>
            </a:r>
            <a:r>
              <a:rPr lang="en-US" altLang="zh-CN" sz="2200" b="1" dirty="0">
                <a:latin typeface="楷体_GB2312" pitchFamily="49" charset="-122"/>
                <a:ea typeface="楷体_GB2312" pitchFamily="49" charset="-122"/>
              </a:rPr>
              <a:t>]</a:t>
            </a:r>
            <a:r>
              <a:rPr kumimoji="0" lang="zh-CN" altLang="en-US" sz="2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于是，邹忌上朝廷去见威王，说：</a:t>
            </a:r>
            <a:r>
              <a:rPr kumimoji="0" lang="zh-CN" altLang="en-US" sz="2000" b="1" dirty="0">
                <a:solidFill>
                  <a:srgbClr val="FF3300"/>
                </a:solidFill>
                <a:ea typeface="楷体_GB2312" pitchFamily="49" charset="-122"/>
              </a:rPr>
              <a:t>“</a:t>
            </a:r>
            <a:r>
              <a:rPr kumimoji="0" lang="zh-CN" altLang="en-US" sz="2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我确实知道我不如徐公漂亮。可是，我的妻子偏爱我，我的妾怕我，我的客人有事想求我，都说我比徐公漂亮。如今齐国的国土方圆一千多里，城池有一百二十座，王后、王妃和左右的侍从没有不偏爱大王的，朝廷上的臣子没有不害怕大王的，全国的人没有不想求大王的（恩遇）的：由此看来，您受的蒙蔽一定是非常厉害的。</a:t>
            </a:r>
            <a:r>
              <a:rPr kumimoji="0" lang="zh-CN" altLang="en-US" sz="2000" b="1" dirty="0">
                <a:solidFill>
                  <a:srgbClr val="FF3300"/>
                </a:solidFill>
                <a:ea typeface="楷体_GB2312" pitchFamily="49" charset="-122"/>
              </a:rPr>
              <a:t>”</a:t>
            </a:r>
            <a:endParaRPr kumimoji="0" lang="zh-CN" altLang="en-US" sz="20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0455" name="Text Box 7"/>
          <p:cNvSpPr txBox="1">
            <a:spLocks noChangeArrowheads="1"/>
          </p:cNvSpPr>
          <p:nvPr/>
        </p:nvSpPr>
        <p:spPr bwMode="auto">
          <a:xfrm>
            <a:off x="5127625" y="1892300"/>
            <a:ext cx="1103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②</a:t>
            </a:r>
            <a:r>
              <a:rPr lang="zh-CN" altLang="en-US" sz="2400" b="1">
                <a:solidFill>
                  <a:srgbClr val="0000FF"/>
                </a:solidFill>
              </a:rPr>
              <a:t>知：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0456" name="Text Box 8"/>
          <p:cNvSpPr txBox="1">
            <a:spLocks noChangeArrowheads="1"/>
          </p:cNvSpPr>
          <p:nvPr/>
        </p:nvSpPr>
        <p:spPr bwMode="auto">
          <a:xfrm>
            <a:off x="6011863" y="1916113"/>
            <a:ext cx="1944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知道，明白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0457" name="Text Box 9"/>
          <p:cNvSpPr txBox="1">
            <a:spLocks noChangeArrowheads="1"/>
          </p:cNvSpPr>
          <p:nvPr/>
        </p:nvSpPr>
        <p:spPr bwMode="auto">
          <a:xfrm>
            <a:off x="5148263" y="2444750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③</a:t>
            </a:r>
            <a:r>
              <a:rPr lang="zh-CN" altLang="en-US" sz="2400" b="1">
                <a:solidFill>
                  <a:srgbClr val="0000FF"/>
                </a:solidFill>
              </a:rPr>
              <a:t>方：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0458" name="Text Box 10"/>
          <p:cNvSpPr txBox="1">
            <a:spLocks noChangeArrowheads="1"/>
          </p:cNvSpPr>
          <p:nvPr/>
        </p:nvSpPr>
        <p:spPr bwMode="auto">
          <a:xfrm>
            <a:off x="5148263" y="2995613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④</a:t>
            </a:r>
            <a:r>
              <a:rPr lang="zh-CN" altLang="en-US" sz="2400" b="1">
                <a:solidFill>
                  <a:srgbClr val="0000FF"/>
                </a:solidFill>
              </a:rPr>
              <a:t>左右：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0459" name="Text Box 11"/>
          <p:cNvSpPr txBox="1">
            <a:spLocks noChangeArrowheads="1"/>
          </p:cNvSpPr>
          <p:nvPr/>
        </p:nvSpPr>
        <p:spPr bwMode="auto">
          <a:xfrm>
            <a:off x="6011863" y="2466975"/>
            <a:ext cx="1728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土地方圆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0460" name="Text Box 12"/>
          <p:cNvSpPr txBox="1">
            <a:spLocks noChangeArrowheads="1"/>
          </p:cNvSpPr>
          <p:nvPr/>
        </p:nvSpPr>
        <p:spPr bwMode="auto">
          <a:xfrm>
            <a:off x="6300788" y="2997200"/>
            <a:ext cx="2159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侍从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0464" name="Text Box 16"/>
          <p:cNvSpPr txBox="1">
            <a:spLocks noChangeArrowheads="1"/>
          </p:cNvSpPr>
          <p:nvPr/>
        </p:nvSpPr>
        <p:spPr bwMode="auto">
          <a:xfrm>
            <a:off x="5127625" y="1341438"/>
            <a:ext cx="1103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①</a:t>
            </a:r>
            <a:r>
              <a:rPr lang="zh-CN" altLang="en-US" sz="2400" b="1">
                <a:solidFill>
                  <a:srgbClr val="0000FF"/>
                </a:solidFill>
              </a:rPr>
              <a:t>诚：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0465" name="Text Box 17"/>
          <p:cNvSpPr txBox="1">
            <a:spLocks noChangeArrowheads="1"/>
          </p:cNvSpPr>
          <p:nvPr/>
        </p:nvSpPr>
        <p:spPr bwMode="auto">
          <a:xfrm>
            <a:off x="6011863" y="1341438"/>
            <a:ext cx="2376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的确，实在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0466" name="Text Box 18"/>
          <p:cNvSpPr txBox="1">
            <a:spLocks noChangeArrowheads="1"/>
          </p:cNvSpPr>
          <p:nvPr/>
        </p:nvSpPr>
        <p:spPr bwMode="auto">
          <a:xfrm>
            <a:off x="5148263" y="3548063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⑤</a:t>
            </a:r>
            <a:r>
              <a:rPr lang="zh-CN" altLang="en-US" sz="2400" b="1">
                <a:solidFill>
                  <a:srgbClr val="0000FF"/>
                </a:solidFill>
              </a:rPr>
              <a:t>莫：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0467" name="Text Box 19"/>
          <p:cNvSpPr txBox="1">
            <a:spLocks noChangeArrowheads="1"/>
          </p:cNvSpPr>
          <p:nvPr/>
        </p:nvSpPr>
        <p:spPr bwMode="auto">
          <a:xfrm>
            <a:off x="6372225" y="3573463"/>
            <a:ext cx="1728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没有谁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0468" name="Text Box 20"/>
          <p:cNvSpPr txBox="1">
            <a:spLocks noChangeArrowheads="1"/>
          </p:cNvSpPr>
          <p:nvPr/>
        </p:nvSpPr>
        <p:spPr bwMode="auto">
          <a:xfrm>
            <a:off x="5148263" y="4098925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⑥</a:t>
            </a:r>
            <a:r>
              <a:rPr lang="zh-CN" altLang="en-US" sz="2400" b="1">
                <a:solidFill>
                  <a:srgbClr val="0000FF"/>
                </a:solidFill>
              </a:rPr>
              <a:t>此：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0469" name="Text Box 21"/>
          <p:cNvSpPr txBox="1">
            <a:spLocks noChangeArrowheads="1"/>
          </p:cNvSpPr>
          <p:nvPr/>
        </p:nvSpPr>
        <p:spPr bwMode="auto">
          <a:xfrm>
            <a:off x="6242050" y="4124325"/>
            <a:ext cx="490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这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0470" name="Text Box 22"/>
          <p:cNvSpPr txBox="1">
            <a:spLocks noChangeArrowheads="1"/>
          </p:cNvSpPr>
          <p:nvPr/>
        </p:nvSpPr>
        <p:spPr bwMode="auto">
          <a:xfrm>
            <a:off x="5148263" y="4651375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⑦</a:t>
            </a:r>
            <a:r>
              <a:rPr lang="zh-CN" altLang="en-US" sz="2400" b="1">
                <a:solidFill>
                  <a:srgbClr val="0000FF"/>
                </a:solidFill>
              </a:rPr>
              <a:t>蔽：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0471" name="Text Box 23"/>
          <p:cNvSpPr txBox="1">
            <a:spLocks noChangeArrowheads="1"/>
          </p:cNvSpPr>
          <p:nvPr/>
        </p:nvSpPr>
        <p:spPr bwMode="auto">
          <a:xfrm>
            <a:off x="6242050" y="4700588"/>
            <a:ext cx="1103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受蒙蔽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0472" name="Text Box 24"/>
          <p:cNvSpPr txBox="1">
            <a:spLocks noChangeArrowheads="1"/>
          </p:cNvSpPr>
          <p:nvPr/>
        </p:nvSpPr>
        <p:spPr bwMode="auto">
          <a:xfrm>
            <a:off x="5133975" y="5203825"/>
            <a:ext cx="1103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⑧</a:t>
            </a:r>
            <a:r>
              <a:rPr lang="zh-CN" altLang="en-US" sz="2400" b="1">
                <a:solidFill>
                  <a:srgbClr val="0000FF"/>
                </a:solidFill>
              </a:rPr>
              <a:t>矣：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0473" name="Text Box 25"/>
          <p:cNvSpPr txBox="1">
            <a:spLocks noChangeArrowheads="1"/>
          </p:cNvSpPr>
          <p:nvPr/>
        </p:nvSpPr>
        <p:spPr bwMode="auto">
          <a:xfrm>
            <a:off x="6227763" y="5203825"/>
            <a:ext cx="10810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了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84" name="Rectangle 26"/>
          <p:cNvSpPr>
            <a:spLocks noChangeArrowheads="1"/>
          </p:cNvSpPr>
          <p:nvPr/>
        </p:nvSpPr>
        <p:spPr bwMode="auto">
          <a:xfrm>
            <a:off x="5651500" y="765175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C00FF"/>
                </a:solidFill>
              </a:rPr>
              <a:t>重点词语</a:t>
            </a:r>
            <a:endParaRPr lang="zh-CN" altLang="en-US" b="1">
              <a:solidFill>
                <a:srgbClr val="CC00FF"/>
              </a:solidFill>
            </a:endParaRPr>
          </a:p>
        </p:txBody>
      </p:sp>
      <p:sp>
        <p:nvSpPr>
          <p:cNvPr id="36885" name="Line 27"/>
          <p:cNvSpPr>
            <a:spLocks noChangeShapeType="1"/>
          </p:cNvSpPr>
          <p:nvPr/>
        </p:nvSpPr>
        <p:spPr bwMode="auto">
          <a:xfrm>
            <a:off x="5076825" y="803275"/>
            <a:ext cx="0" cy="5257800"/>
          </a:xfrm>
          <a:prstGeom prst="line">
            <a:avLst/>
          </a:prstGeom>
          <a:noFill/>
          <a:ln w="28575">
            <a:solidFill>
              <a:srgbClr val="CC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454" grpId="0"/>
      <p:bldP spid="360455" grpId="0"/>
      <p:bldP spid="360456" grpId="0"/>
      <p:bldP spid="360457" grpId="0"/>
      <p:bldP spid="360458" grpId="0"/>
      <p:bldP spid="360459" grpId="0"/>
      <p:bldP spid="360460" grpId="0"/>
      <p:bldP spid="360464" grpId="0"/>
      <p:bldP spid="360465" grpId="0"/>
      <p:bldP spid="360466" grpId="0"/>
      <p:bldP spid="360467" grpId="0"/>
      <p:bldP spid="360468" grpId="0"/>
      <p:bldP spid="360469" grpId="0"/>
      <p:bldP spid="360470" grpId="0"/>
      <p:bldP spid="360471" grpId="0"/>
      <p:bldP spid="360472" grpId="0"/>
      <p:bldP spid="36047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5"/>
          <p:cNvSpPr>
            <a:spLocks noChangeArrowheads="1"/>
          </p:cNvSpPr>
          <p:nvPr/>
        </p:nvSpPr>
        <p:spPr bwMode="auto">
          <a:xfrm>
            <a:off x="539750" y="709613"/>
            <a:ext cx="4535488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kumimoji="0" lang="en-US" altLang="zh-CN" sz="2400" b="1">
                <a:solidFill>
                  <a:srgbClr val="0000FF"/>
                </a:solidFill>
              </a:rPr>
              <a:t>    </a:t>
            </a:r>
            <a:r>
              <a:rPr kumimoji="0" lang="zh-CN" altLang="en-US" sz="2400" b="1">
                <a:solidFill>
                  <a:srgbClr val="0000FF"/>
                </a:solidFill>
              </a:rPr>
              <a:t>王曰：“善。”乃下令：“群臣吏民能面刺寡人之过者，受上赏；上书谏寡人者，受中赏；能谤讥于市朝，闻寡人之耳者，受下赏。”</a:t>
            </a:r>
            <a:endParaRPr kumimoji="0"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1478" name="Text Box 6"/>
          <p:cNvSpPr txBox="1">
            <a:spLocks noChangeArrowheads="1"/>
          </p:cNvSpPr>
          <p:nvPr/>
        </p:nvSpPr>
        <p:spPr bwMode="auto">
          <a:xfrm>
            <a:off x="395288" y="3178176"/>
            <a:ext cx="4535487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0"/>
              </a:spcBef>
            </a:pPr>
            <a:r>
              <a:rPr lang="en-US" altLang="zh-CN" sz="2200" b="1">
                <a:latin typeface="楷体_GB2312" pitchFamily="49" charset="-122"/>
                <a:ea typeface="楷体_GB2312" pitchFamily="49" charset="-122"/>
              </a:rPr>
              <a:t>   [</a:t>
            </a:r>
            <a:r>
              <a:rPr lang="zh-CN" altLang="en-US" sz="2200" b="1">
                <a:latin typeface="楷体_GB2312" pitchFamily="49" charset="-122"/>
                <a:ea typeface="楷体_GB2312" pitchFamily="49" charset="-122"/>
              </a:rPr>
              <a:t>译文</a:t>
            </a:r>
            <a:r>
              <a:rPr lang="en-US" altLang="zh-CN" sz="2200" b="1">
                <a:latin typeface="楷体_GB2312" pitchFamily="49" charset="-122"/>
                <a:ea typeface="楷体_GB2312" pitchFamily="49" charset="-122"/>
              </a:rPr>
              <a:t>]</a:t>
            </a:r>
            <a:r>
              <a:rPr kumimoji="0"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威王说：</a:t>
            </a:r>
            <a:r>
              <a:rPr kumimoji="0" lang="zh-CN" altLang="en-US" sz="2400" b="1">
                <a:solidFill>
                  <a:srgbClr val="FF3300"/>
                </a:solidFill>
                <a:ea typeface="楷体_GB2312" pitchFamily="49" charset="-122"/>
              </a:rPr>
              <a:t>“</a:t>
            </a:r>
            <a:r>
              <a:rPr kumimoji="0"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好！</a:t>
            </a:r>
            <a:r>
              <a:rPr kumimoji="0" lang="zh-CN" altLang="en-US" sz="2400" b="1">
                <a:solidFill>
                  <a:srgbClr val="FF3300"/>
                </a:solidFill>
                <a:ea typeface="楷体_GB2312" pitchFamily="49" charset="-122"/>
              </a:rPr>
              <a:t>”</a:t>
            </a:r>
            <a:r>
              <a:rPr kumimoji="0"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于是就下了一道命令：</a:t>
            </a:r>
            <a:r>
              <a:rPr kumimoji="0" lang="zh-CN" altLang="en-US" sz="2400" b="1">
                <a:solidFill>
                  <a:srgbClr val="FF3300"/>
                </a:solidFill>
                <a:ea typeface="楷体_GB2312" pitchFamily="49" charset="-122"/>
              </a:rPr>
              <a:t>“</a:t>
            </a:r>
            <a:r>
              <a:rPr kumimoji="0"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各级大小官员和老百姓能够当面指责我的过错的，得头等奖赏；书面规劝我的，得二等奖赏；能够在公共场所评论（我的过错）让我听到的，得三等奖赏。</a:t>
            </a:r>
            <a:r>
              <a:rPr kumimoji="0" lang="zh-CN" altLang="en-US" sz="2400" b="1">
                <a:solidFill>
                  <a:srgbClr val="FF3300"/>
                </a:solidFill>
                <a:ea typeface="楷体_GB2312" pitchFamily="49" charset="-122"/>
              </a:rPr>
              <a:t>”</a:t>
            </a:r>
            <a:endParaRPr kumimoji="0" lang="zh-CN" altLang="en-US" sz="24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1479" name="Text Box 7"/>
          <p:cNvSpPr txBox="1">
            <a:spLocks noChangeArrowheads="1"/>
          </p:cNvSpPr>
          <p:nvPr/>
        </p:nvSpPr>
        <p:spPr bwMode="auto">
          <a:xfrm>
            <a:off x="5127625" y="1268413"/>
            <a:ext cx="1103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①</a:t>
            </a:r>
            <a:r>
              <a:rPr lang="zh-CN" altLang="en-US" sz="2400" b="1">
                <a:solidFill>
                  <a:srgbClr val="0000FF"/>
                </a:solidFill>
              </a:rPr>
              <a:t>善：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1480" name="Text Box 8"/>
          <p:cNvSpPr txBox="1">
            <a:spLocks noChangeArrowheads="1"/>
          </p:cNvSpPr>
          <p:nvPr/>
        </p:nvSpPr>
        <p:spPr bwMode="auto">
          <a:xfrm>
            <a:off x="6011863" y="1268413"/>
            <a:ext cx="1223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好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1481" name="Text Box 9"/>
          <p:cNvSpPr txBox="1">
            <a:spLocks noChangeArrowheads="1"/>
          </p:cNvSpPr>
          <p:nvPr/>
        </p:nvSpPr>
        <p:spPr bwMode="auto">
          <a:xfrm>
            <a:off x="5148263" y="4667250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⑥</a:t>
            </a:r>
            <a:r>
              <a:rPr lang="zh-CN" altLang="en-US" sz="2400" b="1">
                <a:solidFill>
                  <a:srgbClr val="0000FF"/>
                </a:solidFill>
              </a:rPr>
              <a:t>市朝：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1482" name="Text Box 10"/>
          <p:cNvSpPr txBox="1">
            <a:spLocks noChangeArrowheads="1"/>
          </p:cNvSpPr>
          <p:nvPr/>
        </p:nvSpPr>
        <p:spPr bwMode="auto">
          <a:xfrm>
            <a:off x="5148263" y="5348288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⑦</a:t>
            </a:r>
            <a:r>
              <a:rPr lang="zh-CN" altLang="en-US" sz="2400" b="1">
                <a:solidFill>
                  <a:srgbClr val="0000FF"/>
                </a:solidFill>
              </a:rPr>
              <a:t>闻：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1483" name="Text Box 11"/>
          <p:cNvSpPr txBox="1">
            <a:spLocks noChangeArrowheads="1"/>
          </p:cNvSpPr>
          <p:nvPr/>
        </p:nvSpPr>
        <p:spPr bwMode="auto">
          <a:xfrm>
            <a:off x="6353175" y="4652963"/>
            <a:ext cx="1716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指公共场合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1484" name="Text Box 12"/>
          <p:cNvSpPr txBox="1">
            <a:spLocks noChangeArrowheads="1"/>
          </p:cNvSpPr>
          <p:nvPr/>
        </p:nvSpPr>
        <p:spPr bwMode="auto">
          <a:xfrm>
            <a:off x="6011863" y="5348288"/>
            <a:ext cx="2376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使</a:t>
            </a:r>
            <a:r>
              <a:rPr lang="en-US" altLang="zh-CN" sz="2400" b="1">
                <a:ea typeface="楷体_GB2312" pitchFamily="49" charset="-122"/>
              </a:rPr>
              <a:t>……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听到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1488" name="Text Box 16"/>
          <p:cNvSpPr txBox="1">
            <a:spLocks noChangeArrowheads="1"/>
          </p:cNvSpPr>
          <p:nvPr/>
        </p:nvSpPr>
        <p:spPr bwMode="auto">
          <a:xfrm>
            <a:off x="5127625" y="1947863"/>
            <a:ext cx="1103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②</a:t>
            </a:r>
            <a:r>
              <a:rPr lang="zh-CN" altLang="en-US" sz="2400" b="1">
                <a:solidFill>
                  <a:srgbClr val="0000FF"/>
                </a:solidFill>
              </a:rPr>
              <a:t>乃：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1489" name="Text Box 17"/>
          <p:cNvSpPr txBox="1">
            <a:spLocks noChangeArrowheads="1"/>
          </p:cNvSpPr>
          <p:nvPr/>
        </p:nvSpPr>
        <p:spPr bwMode="auto">
          <a:xfrm>
            <a:off x="6227763" y="1844675"/>
            <a:ext cx="2305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于是，就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1490" name="Text Box 18"/>
          <p:cNvSpPr txBox="1">
            <a:spLocks noChangeArrowheads="1"/>
          </p:cNvSpPr>
          <p:nvPr/>
        </p:nvSpPr>
        <p:spPr bwMode="auto">
          <a:xfrm>
            <a:off x="5148263" y="3308350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④</a:t>
            </a:r>
            <a:r>
              <a:rPr lang="zh-CN" altLang="en-US" sz="2400" b="1">
                <a:solidFill>
                  <a:srgbClr val="0000FF"/>
                </a:solidFill>
              </a:rPr>
              <a:t>过：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1491" name="Text Box 19"/>
          <p:cNvSpPr txBox="1">
            <a:spLocks noChangeArrowheads="1"/>
          </p:cNvSpPr>
          <p:nvPr/>
        </p:nvSpPr>
        <p:spPr bwMode="auto">
          <a:xfrm>
            <a:off x="6011863" y="3357563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错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1492" name="Text Box 20"/>
          <p:cNvSpPr txBox="1">
            <a:spLocks noChangeArrowheads="1"/>
          </p:cNvSpPr>
          <p:nvPr/>
        </p:nvSpPr>
        <p:spPr bwMode="auto">
          <a:xfrm>
            <a:off x="5148263" y="2627313"/>
            <a:ext cx="1403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③</a:t>
            </a:r>
            <a:r>
              <a:rPr lang="zh-CN" altLang="en-US" sz="2400" b="1">
                <a:solidFill>
                  <a:srgbClr val="0000FF"/>
                </a:solidFill>
              </a:rPr>
              <a:t>面刺：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1493" name="Text Box 21"/>
          <p:cNvSpPr txBox="1">
            <a:spLocks noChangeArrowheads="1"/>
          </p:cNvSpPr>
          <p:nvPr/>
        </p:nvSpPr>
        <p:spPr bwMode="auto">
          <a:xfrm>
            <a:off x="6372225" y="2636838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当面指责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1494" name="Text Box 22"/>
          <p:cNvSpPr txBox="1">
            <a:spLocks noChangeArrowheads="1"/>
          </p:cNvSpPr>
          <p:nvPr/>
        </p:nvSpPr>
        <p:spPr bwMode="auto">
          <a:xfrm>
            <a:off x="5148263" y="3987800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⑤</a:t>
            </a:r>
            <a:r>
              <a:rPr lang="zh-CN" altLang="en-US" sz="2400" b="1">
                <a:solidFill>
                  <a:srgbClr val="0000FF"/>
                </a:solidFill>
              </a:rPr>
              <a:t>谤讥：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1495" name="Text Box 23"/>
          <p:cNvSpPr txBox="1">
            <a:spLocks noChangeArrowheads="1"/>
          </p:cNvSpPr>
          <p:nvPr/>
        </p:nvSpPr>
        <p:spPr bwMode="auto">
          <a:xfrm>
            <a:off x="6240463" y="4005263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指责讽刺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7906" name="Rectangle 24"/>
          <p:cNvSpPr>
            <a:spLocks noChangeArrowheads="1"/>
          </p:cNvSpPr>
          <p:nvPr/>
        </p:nvSpPr>
        <p:spPr bwMode="auto">
          <a:xfrm>
            <a:off x="6011863" y="765175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C00FF"/>
                </a:solidFill>
              </a:rPr>
              <a:t>重点词语</a:t>
            </a:r>
            <a:endParaRPr lang="zh-CN" altLang="en-US" b="1">
              <a:solidFill>
                <a:srgbClr val="CC00FF"/>
              </a:solidFill>
            </a:endParaRPr>
          </a:p>
        </p:txBody>
      </p:sp>
      <p:sp>
        <p:nvSpPr>
          <p:cNvPr id="37907" name="Line 25"/>
          <p:cNvSpPr>
            <a:spLocks noChangeShapeType="1"/>
          </p:cNvSpPr>
          <p:nvPr/>
        </p:nvSpPr>
        <p:spPr bwMode="auto">
          <a:xfrm>
            <a:off x="5148263" y="803275"/>
            <a:ext cx="0" cy="5257800"/>
          </a:xfrm>
          <a:prstGeom prst="line">
            <a:avLst/>
          </a:prstGeom>
          <a:noFill/>
          <a:ln w="28575">
            <a:solidFill>
              <a:srgbClr val="CC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478" grpId="0"/>
      <p:bldP spid="361479" grpId="0"/>
      <p:bldP spid="361480" grpId="0"/>
      <p:bldP spid="361481" grpId="0"/>
      <p:bldP spid="361482" grpId="0"/>
      <p:bldP spid="361483" grpId="0"/>
      <p:bldP spid="361484" grpId="0"/>
      <p:bldP spid="361488" grpId="0"/>
      <p:bldP spid="361489" grpId="0"/>
      <p:bldP spid="361490" grpId="0"/>
      <p:bldP spid="361491" grpId="0"/>
      <p:bldP spid="361492" grpId="0"/>
      <p:bldP spid="361493" grpId="0"/>
      <p:bldP spid="361494" grpId="0"/>
      <p:bldP spid="36149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5"/>
          <p:cNvSpPr txBox="1">
            <a:spLocks noChangeArrowheads="1"/>
          </p:cNvSpPr>
          <p:nvPr/>
        </p:nvSpPr>
        <p:spPr bwMode="auto">
          <a:xfrm>
            <a:off x="468313" y="908050"/>
            <a:ext cx="4535487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</a:pPr>
            <a:r>
              <a:rPr kumimoji="0" lang="en-US" altLang="zh-CN" sz="2400" b="1"/>
              <a:t>    </a:t>
            </a:r>
            <a:r>
              <a:rPr kumimoji="0" lang="zh-CN" altLang="en-US" sz="2400" b="1">
                <a:solidFill>
                  <a:srgbClr val="0000FF"/>
                </a:solidFill>
              </a:rPr>
              <a:t>令初下，群臣进谏，门庭若市；数月之后，时时而间进；期年之后，虽欲言，无可进者。</a:t>
            </a:r>
            <a:endParaRPr kumimoji="0"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2502" name="Text Box 6"/>
          <p:cNvSpPr txBox="1">
            <a:spLocks noChangeArrowheads="1"/>
          </p:cNvSpPr>
          <p:nvPr/>
        </p:nvSpPr>
        <p:spPr bwMode="auto">
          <a:xfrm>
            <a:off x="539750" y="2636838"/>
            <a:ext cx="4319588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 [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译文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]</a:t>
            </a:r>
            <a:r>
              <a:rPr kumimoji="0" lang="zh-CN" altLang="en-US" sz="2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命令刚下达，许多大臣都来进言规劝，宫门口和院子里像个闹市；几个月后，偶尔才有人进言规劝；一年以后，有人即使想规劝，也没有什么说的了。</a:t>
            </a:r>
            <a:endParaRPr kumimoji="0" lang="zh-CN" altLang="en-US" sz="24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2503" name="Text Box 7"/>
          <p:cNvSpPr txBox="1">
            <a:spLocks noChangeArrowheads="1"/>
          </p:cNvSpPr>
          <p:nvPr/>
        </p:nvSpPr>
        <p:spPr bwMode="auto">
          <a:xfrm>
            <a:off x="5148263" y="1628775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①</a:t>
            </a:r>
            <a:r>
              <a:rPr lang="zh-CN" altLang="en-US" sz="2400" b="1">
                <a:solidFill>
                  <a:srgbClr val="0000FF"/>
                </a:solidFill>
              </a:rPr>
              <a:t>下：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2504" name="Text Box 8"/>
          <p:cNvSpPr txBox="1">
            <a:spLocks noChangeArrowheads="1"/>
          </p:cNvSpPr>
          <p:nvPr/>
        </p:nvSpPr>
        <p:spPr bwMode="auto">
          <a:xfrm>
            <a:off x="6011863" y="1628775"/>
            <a:ext cx="2160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颁布，下达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2505" name="Text Box 9"/>
          <p:cNvSpPr txBox="1">
            <a:spLocks noChangeArrowheads="1"/>
          </p:cNvSpPr>
          <p:nvPr/>
        </p:nvSpPr>
        <p:spPr bwMode="auto">
          <a:xfrm>
            <a:off x="5148263" y="2492375"/>
            <a:ext cx="2022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②</a:t>
            </a:r>
            <a:r>
              <a:rPr lang="zh-CN" altLang="en-US" sz="2400" b="1">
                <a:solidFill>
                  <a:srgbClr val="0000FF"/>
                </a:solidFill>
              </a:rPr>
              <a:t>门庭若市：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2506" name="Text Box 10"/>
          <p:cNvSpPr txBox="1">
            <a:spLocks noChangeArrowheads="1"/>
          </p:cNvSpPr>
          <p:nvPr/>
        </p:nvSpPr>
        <p:spPr bwMode="auto">
          <a:xfrm>
            <a:off x="5148263" y="3429000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③</a:t>
            </a:r>
            <a:r>
              <a:rPr lang="zh-CN" altLang="en-US" sz="2400" b="1">
                <a:solidFill>
                  <a:srgbClr val="0000FF"/>
                </a:solidFill>
              </a:rPr>
              <a:t>时时：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2508" name="Text Box 12"/>
          <p:cNvSpPr txBox="1">
            <a:spLocks noChangeArrowheads="1"/>
          </p:cNvSpPr>
          <p:nvPr/>
        </p:nvSpPr>
        <p:spPr bwMode="auto">
          <a:xfrm>
            <a:off x="6227763" y="3429000"/>
            <a:ext cx="2376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有时候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2509" name="Text Box 13"/>
          <p:cNvSpPr txBox="1">
            <a:spLocks noChangeArrowheads="1"/>
          </p:cNvSpPr>
          <p:nvPr/>
        </p:nvSpPr>
        <p:spPr bwMode="auto">
          <a:xfrm>
            <a:off x="5148263" y="4797425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⑤</a:t>
            </a:r>
            <a:r>
              <a:rPr lang="zh-CN" altLang="en-US" sz="2400" b="1">
                <a:solidFill>
                  <a:srgbClr val="0000FF"/>
                </a:solidFill>
              </a:rPr>
              <a:t>期年：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2511" name="Text Box 15"/>
          <p:cNvSpPr txBox="1">
            <a:spLocks noChangeArrowheads="1"/>
          </p:cNvSpPr>
          <p:nvPr/>
        </p:nvSpPr>
        <p:spPr bwMode="auto">
          <a:xfrm>
            <a:off x="6227763" y="4797425"/>
            <a:ext cx="14398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满一年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2515" name="Text Box 19"/>
          <p:cNvSpPr txBox="1">
            <a:spLocks noChangeArrowheads="1"/>
          </p:cNvSpPr>
          <p:nvPr/>
        </p:nvSpPr>
        <p:spPr bwMode="auto">
          <a:xfrm>
            <a:off x="5148263" y="4154488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④</a:t>
            </a:r>
            <a:r>
              <a:rPr lang="zh-CN" altLang="en-US" sz="2400" b="1">
                <a:solidFill>
                  <a:srgbClr val="0000FF"/>
                </a:solidFill>
              </a:rPr>
              <a:t>间：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2516" name="Text Box 20"/>
          <p:cNvSpPr txBox="1">
            <a:spLocks noChangeArrowheads="1"/>
          </p:cNvSpPr>
          <p:nvPr/>
        </p:nvSpPr>
        <p:spPr bwMode="auto">
          <a:xfrm>
            <a:off x="6011863" y="4154488"/>
            <a:ext cx="14398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偶尔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25" name="Rectangle 21"/>
          <p:cNvSpPr>
            <a:spLocks noChangeArrowheads="1"/>
          </p:cNvSpPr>
          <p:nvPr/>
        </p:nvSpPr>
        <p:spPr bwMode="auto">
          <a:xfrm>
            <a:off x="6011863" y="765175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C00FF"/>
                </a:solidFill>
              </a:rPr>
              <a:t>重点词语</a:t>
            </a:r>
            <a:endParaRPr lang="zh-CN" altLang="en-US" b="1">
              <a:solidFill>
                <a:srgbClr val="CC00FF"/>
              </a:solidFill>
            </a:endParaRPr>
          </a:p>
        </p:txBody>
      </p:sp>
      <p:sp>
        <p:nvSpPr>
          <p:cNvPr id="362519" name="Text Box 23"/>
          <p:cNvSpPr txBox="1">
            <a:spLocks noChangeArrowheads="1"/>
          </p:cNvSpPr>
          <p:nvPr/>
        </p:nvSpPr>
        <p:spPr bwMode="auto">
          <a:xfrm>
            <a:off x="7019925" y="2492375"/>
            <a:ext cx="180022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</a:pPr>
            <a:r>
              <a:rPr kumimoji="0" lang="zh-CN" altLang="en-US" sz="2400" b="1">
                <a:latin typeface="楷体_GB2312" pitchFamily="49" charset="-122"/>
                <a:ea typeface="楷体_GB2312" pitchFamily="49" charset="-122"/>
              </a:rPr>
              <a:t>门前、院内像集市一样</a:t>
            </a:r>
            <a:endParaRPr kumimoji="0"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928" name="Line 24"/>
          <p:cNvSpPr>
            <a:spLocks noChangeShapeType="1"/>
          </p:cNvSpPr>
          <p:nvPr/>
        </p:nvSpPr>
        <p:spPr bwMode="auto">
          <a:xfrm>
            <a:off x="5148263" y="803275"/>
            <a:ext cx="0" cy="5257800"/>
          </a:xfrm>
          <a:prstGeom prst="line">
            <a:avLst/>
          </a:prstGeom>
          <a:noFill/>
          <a:ln w="28575">
            <a:solidFill>
              <a:srgbClr val="CC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2502" grpId="0"/>
      <p:bldP spid="362503" grpId="0"/>
      <p:bldP spid="362504" grpId="0"/>
      <p:bldP spid="362505" grpId="0"/>
      <p:bldP spid="362506" grpId="0"/>
      <p:bldP spid="362508" grpId="0"/>
      <p:bldP spid="362509" grpId="0"/>
      <p:bldP spid="362511" grpId="0"/>
      <p:bldP spid="362515" grpId="0"/>
      <p:bldP spid="362516" grpId="0"/>
      <p:bldP spid="3625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>
            <a:spLocks noChangeArrowheads="1"/>
          </p:cNvSpPr>
          <p:nvPr/>
        </p:nvSpPr>
        <p:spPr bwMode="auto">
          <a:xfrm>
            <a:off x="539750" y="1233488"/>
            <a:ext cx="453707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kumimoji="0" lang="en-US" altLang="zh-CN" sz="2400" b="1">
                <a:solidFill>
                  <a:schemeClr val="tx1"/>
                </a:solidFill>
              </a:rPr>
              <a:t>    </a:t>
            </a:r>
            <a:r>
              <a:rPr kumimoji="0" lang="zh-CN" altLang="en-US" sz="2400" b="1">
                <a:solidFill>
                  <a:srgbClr val="0000FF"/>
                </a:solidFill>
              </a:rPr>
              <a:t>燕、赵、韩、魏闻之，皆朝于齐。此所谓战胜于朝廷。</a:t>
            </a:r>
            <a:endParaRPr kumimoji="0" lang="zh-CN" altLang="en-US" sz="2400">
              <a:solidFill>
                <a:srgbClr val="0000FF"/>
              </a:solidFill>
            </a:endParaRPr>
          </a:p>
        </p:txBody>
      </p:sp>
      <p:sp>
        <p:nvSpPr>
          <p:cNvPr id="363526" name="Text Box 6"/>
          <p:cNvSpPr txBox="1">
            <a:spLocks noChangeArrowheads="1"/>
          </p:cNvSpPr>
          <p:nvPr/>
        </p:nvSpPr>
        <p:spPr bwMode="auto">
          <a:xfrm>
            <a:off x="468313" y="2636838"/>
            <a:ext cx="4535487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 [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译文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]</a:t>
            </a:r>
            <a:r>
              <a:rPr kumimoji="0" lang="zh-CN" altLang="en-US" sz="2400" b="1">
                <a:latin typeface="楷体_GB2312" pitchFamily="49" charset="-122"/>
                <a:ea typeface="楷体_GB2312" pitchFamily="49" charset="-122"/>
              </a:rPr>
              <a:t>燕国、赵国、韩国、魏国、听说了这件事，都到齐国来朝拜。这就是人们说的</a:t>
            </a:r>
            <a:r>
              <a:rPr kumimoji="0" lang="zh-CN" altLang="en-US" sz="2400" b="1">
                <a:ea typeface="楷体_GB2312" pitchFamily="49" charset="-122"/>
              </a:rPr>
              <a:t>“</a:t>
            </a:r>
            <a:r>
              <a:rPr kumimoji="0" lang="zh-CN" altLang="en-US" sz="2400" b="1">
                <a:latin typeface="楷体_GB2312" pitchFamily="49" charset="-122"/>
                <a:ea typeface="楷体_GB2312" pitchFamily="49" charset="-122"/>
              </a:rPr>
              <a:t>在朝廷上征服了别国。</a:t>
            </a:r>
            <a:r>
              <a:rPr kumimoji="0" lang="zh-CN" altLang="en-US" sz="2400" b="1">
                <a:ea typeface="楷体_GB2312" pitchFamily="49" charset="-122"/>
              </a:rPr>
              <a:t>”</a:t>
            </a:r>
            <a:endParaRPr kumimoji="0"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3527" name="Text Box 7"/>
          <p:cNvSpPr txBox="1">
            <a:spLocks noChangeArrowheads="1"/>
          </p:cNvSpPr>
          <p:nvPr/>
        </p:nvSpPr>
        <p:spPr bwMode="auto">
          <a:xfrm>
            <a:off x="5148263" y="1628775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①</a:t>
            </a:r>
            <a:r>
              <a:rPr lang="zh-CN" altLang="en-US" sz="2400" b="1">
                <a:solidFill>
                  <a:srgbClr val="0000FF"/>
                </a:solidFill>
              </a:rPr>
              <a:t>闻：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3528" name="Text Box 8"/>
          <p:cNvSpPr txBox="1">
            <a:spLocks noChangeArrowheads="1"/>
          </p:cNvSpPr>
          <p:nvPr/>
        </p:nvSpPr>
        <p:spPr bwMode="auto">
          <a:xfrm>
            <a:off x="6227763" y="1628775"/>
            <a:ext cx="24177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听说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3529" name="Text Box 9"/>
          <p:cNvSpPr txBox="1">
            <a:spLocks noChangeArrowheads="1"/>
          </p:cNvSpPr>
          <p:nvPr/>
        </p:nvSpPr>
        <p:spPr bwMode="auto">
          <a:xfrm>
            <a:off x="5154613" y="2900363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③</a:t>
            </a:r>
            <a:r>
              <a:rPr lang="zh-CN" altLang="en-US" sz="2400" b="1">
                <a:solidFill>
                  <a:srgbClr val="0000FF"/>
                </a:solidFill>
              </a:rPr>
              <a:t>于：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3530" name="Text Box 10"/>
          <p:cNvSpPr txBox="1">
            <a:spLocks noChangeArrowheads="1"/>
          </p:cNvSpPr>
          <p:nvPr/>
        </p:nvSpPr>
        <p:spPr bwMode="auto">
          <a:xfrm>
            <a:off x="6259513" y="2900363"/>
            <a:ext cx="23463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在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3534" name="Text Box 14"/>
          <p:cNvSpPr txBox="1">
            <a:spLocks noChangeArrowheads="1"/>
          </p:cNvSpPr>
          <p:nvPr/>
        </p:nvSpPr>
        <p:spPr bwMode="auto">
          <a:xfrm>
            <a:off x="5154613" y="2205038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②</a:t>
            </a:r>
            <a:r>
              <a:rPr lang="zh-CN" altLang="en-US" sz="2400" b="1">
                <a:solidFill>
                  <a:srgbClr val="0000FF"/>
                </a:solidFill>
              </a:rPr>
              <a:t>朝：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3535" name="Text Box 15"/>
          <p:cNvSpPr txBox="1">
            <a:spLocks noChangeArrowheads="1"/>
          </p:cNvSpPr>
          <p:nvPr/>
        </p:nvSpPr>
        <p:spPr bwMode="auto">
          <a:xfrm>
            <a:off x="6229350" y="2205038"/>
            <a:ext cx="24177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朝拜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3536" name="Text Box 16"/>
          <p:cNvSpPr txBox="1">
            <a:spLocks noChangeArrowheads="1"/>
          </p:cNvSpPr>
          <p:nvPr/>
        </p:nvSpPr>
        <p:spPr bwMode="auto">
          <a:xfrm>
            <a:off x="5154613" y="3573463"/>
            <a:ext cx="294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</a:rPr>
              <a:t>④</a:t>
            </a:r>
            <a:r>
              <a:rPr lang="zh-CN" altLang="en-US" sz="2400" b="1">
                <a:solidFill>
                  <a:srgbClr val="0000FF"/>
                </a:solidFill>
              </a:rPr>
              <a:t>战胜于朝廷：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363537" name="Text Box 17"/>
          <p:cNvSpPr txBox="1">
            <a:spLocks noChangeArrowheads="1"/>
          </p:cNvSpPr>
          <p:nvPr/>
        </p:nvSpPr>
        <p:spPr bwMode="auto">
          <a:xfrm>
            <a:off x="5292725" y="4221163"/>
            <a:ext cx="32400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修明内政，不用用兵就可以战胜其他国家。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949" name="Rectangle 21"/>
          <p:cNvSpPr>
            <a:spLocks noChangeArrowheads="1"/>
          </p:cNvSpPr>
          <p:nvPr/>
        </p:nvSpPr>
        <p:spPr bwMode="auto">
          <a:xfrm>
            <a:off x="6156325" y="765175"/>
            <a:ext cx="16129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CC00FF"/>
                </a:solidFill>
              </a:rPr>
              <a:t>重点词语</a:t>
            </a:r>
            <a:endParaRPr lang="zh-CN" altLang="en-US" b="1">
              <a:solidFill>
                <a:srgbClr val="CC00FF"/>
              </a:solidFill>
            </a:endParaRPr>
          </a:p>
        </p:txBody>
      </p:sp>
      <p:sp>
        <p:nvSpPr>
          <p:cNvPr id="39950" name="Line 22"/>
          <p:cNvSpPr>
            <a:spLocks noChangeShapeType="1"/>
          </p:cNvSpPr>
          <p:nvPr/>
        </p:nvSpPr>
        <p:spPr bwMode="auto">
          <a:xfrm>
            <a:off x="5148263" y="803275"/>
            <a:ext cx="0" cy="5257800"/>
          </a:xfrm>
          <a:prstGeom prst="line">
            <a:avLst/>
          </a:prstGeom>
          <a:noFill/>
          <a:ln w="28575">
            <a:solidFill>
              <a:srgbClr val="CC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3526" grpId="0"/>
      <p:bldP spid="363527" grpId="0"/>
      <p:bldP spid="363528" grpId="0"/>
      <p:bldP spid="363529" grpId="0"/>
      <p:bldP spid="363530" grpId="0"/>
      <p:bldP spid="363534" grpId="0"/>
      <p:bldP spid="363535" grpId="0"/>
      <p:bldP spid="363536" grpId="0"/>
      <p:bldP spid="3635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075196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258" cy="58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新课导入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邹忌讽齐王纳谏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ctr"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21" descr="09031215374387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924944"/>
            <a:ext cx="6821160" cy="3055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整体感知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Text Box 5"/>
          <p:cNvSpPr txBox="1">
            <a:spLocks noGrp="1" noChangeArrowheads="1"/>
          </p:cNvSpPr>
          <p:nvPr>
            <p:ph idx="1"/>
          </p:nvPr>
        </p:nvSpPr>
        <p:spPr bwMode="auto">
          <a:xfrm>
            <a:off x="468313" y="1989138"/>
            <a:ext cx="8229600" cy="2196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kumimoji="0"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邹忌是由一件家庭琐事联想到国家政事的。这件家庭琐</a:t>
            </a:r>
            <a:endParaRPr kumimoji="0"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kumimoji="0"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事是什么</a:t>
            </a:r>
            <a:r>
              <a:rPr kumimoji="0"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邹忌向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他的妻、妾与客提出自己与徐公谁美的问题。</a:t>
            </a:r>
            <a:endParaRPr kumimoji="0"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Grp="1" noChangeArrowheads="1"/>
          </p:cNvSpPr>
          <p:nvPr>
            <p:ph idx="1"/>
          </p:nvPr>
        </p:nvSpPr>
        <p:spPr bwMode="auto">
          <a:xfrm>
            <a:off x="539552" y="1556792"/>
            <a:ext cx="82296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由于感情的不同及身份地位的差异，其妻、妾、客回答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问题时的语气是有差别的。他们有何不同？请从原文中找出并说明其感情色彩。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妻曰：“君美甚，徐公何能及君也！”感情色彩是由衷的赞美，口气亦毋庸置疑。妾曰：“徐公何能及君也！”感情色彩是讨好，口气有点勉强。客曰：“徐公不若君之美。”感情色彩是礼貌、尊重，口气有点客气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面对妻、妾、客程度不同、或真或假的赞美，邹忌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的态度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面对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赞美，邹忌并未得意忘形。“明日，徐公来，孰视之，自以为不如；窥镜而自视，又弗如远甚。暮寝而思之，曰：‘吾妻之美我者，私我也；妾之美我者，畏我也；客之美我者，欲有求于我也。’”可见邹忌很有自知之明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4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邹忌是如何“讽”齐王的？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邹忌入朝后，并未单刀直入向威王进谏，而是以“闺房小事”谈自己的体会，然后以类比的方式委婉进谏。</a:t>
            </a:r>
            <a:endParaRPr lang="zh-CN" altLang="en-US" sz="24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讽谏的结果如何？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齐威王接受了谏言，发布政令，广开言路，悬赏纳谏。始而“门庭若市”，继而“时时而间进”，最后“无可进者”，终于“战胜于朝廷”。</a:t>
            </a:r>
            <a:endParaRPr lang="zh-CN" altLang="en-US" sz="24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1" descr="taoshu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35322"/>
            <a:ext cx="33655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5582" name="Text Box 14"/>
          <p:cNvSpPr txBox="1">
            <a:spLocks noChangeArrowheads="1"/>
          </p:cNvSpPr>
          <p:nvPr/>
        </p:nvSpPr>
        <p:spPr bwMode="auto">
          <a:xfrm>
            <a:off x="539750" y="1989138"/>
            <a:ext cx="784860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文中的“三比”可以理解成哪几种“比”呢？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对比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家庭小事和国家大事形成对比，以小见大，小事中寓含大道理。类比：邹忌、齐王都是人，两人身份地位都很高，两人都有受蒙蔽的事，形成同类比较，邹忌的切身体验更容易让齐王接受。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暗比：妻、妾、客喻宫妇左右、朝廷之臣、四境之内；小家喻国家。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形象具体，真切自然。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3306103" y="1088450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合作探究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5" descr="taoshu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355" y="548680"/>
            <a:ext cx="33655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1176" name="Text Box 8"/>
          <p:cNvSpPr txBox="1">
            <a:spLocks noChangeArrowheads="1"/>
          </p:cNvSpPr>
          <p:nvPr/>
        </p:nvSpPr>
        <p:spPr bwMode="auto">
          <a:xfrm>
            <a:off x="755650" y="2133600"/>
            <a:ext cx="78486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三比”中，邹忌认为齐王受蒙蔽的责任在谁？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邹忌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认为齐王受蒙蔽的责任在于宫妇左右、朝廷之臣、四境之内，受蒙蔽的根本原因在于齐王的权威。这样，就使齐王在得意于自己位高权重的同时，高高兴兴地接受了他的劝谏，劝得很委婉。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726" name="Text Box 110"/>
          <p:cNvSpPr txBox="1">
            <a:spLocks noChangeArrowheads="1"/>
          </p:cNvSpPr>
          <p:nvPr/>
        </p:nvSpPr>
        <p:spPr bwMode="auto">
          <a:xfrm>
            <a:off x="597358" y="1700808"/>
            <a:ext cx="835342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邹忌是个什么样的人 ，从哪些地方可以看出来？ 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头脑冷静，善于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他“三问”后的“三思”看出来；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实事求是，缘事及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理：从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他“三思”后的“三比”看出来；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忠于职守，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足智多谋：从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他的由家事想到国事并用“三比”看出来；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善于辞令，勇于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进谏：从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他的由家事想到国事并用“三比”看出来。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" name="Picture 5" descr="taoshu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355" y="548680"/>
            <a:ext cx="33655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7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7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7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7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297" name="Text Box 105"/>
          <p:cNvSpPr txBox="1">
            <a:spLocks noChangeArrowheads="1"/>
          </p:cNvSpPr>
          <p:nvPr/>
        </p:nvSpPr>
        <p:spPr bwMode="auto">
          <a:xfrm>
            <a:off x="491621" y="2132856"/>
            <a:ext cx="83534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齐威王是个什么样的人 ，从哪些地方可以看出来？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闻过则改，明智果断，从他的“善”和“三策”（三赏）看出来；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从谏如流，兴利除弊，从他的“三赏”和“三变”看出来。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" name="Picture 5" descr="taoshu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355" y="548680"/>
            <a:ext cx="33655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2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3306103" y="1088450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课堂小结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Text Box 48"/>
          <p:cNvSpPr txBox="1">
            <a:spLocks noGrp="1" noChangeArrowheads="1"/>
          </p:cNvSpPr>
          <p:nvPr>
            <p:ph idx="1"/>
          </p:nvPr>
        </p:nvSpPr>
        <p:spPr bwMode="auto">
          <a:xfrm>
            <a:off x="468313" y="1989138"/>
            <a:ext cx="8229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邹忌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>
            <a:off x="2152650" y="2227263"/>
            <a:ext cx="53276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Text Box 49"/>
          <p:cNvSpPr txBox="1">
            <a:spLocks noChangeArrowheads="1"/>
          </p:cNvSpPr>
          <p:nvPr/>
        </p:nvSpPr>
        <p:spPr bwMode="auto">
          <a:xfrm>
            <a:off x="7480300" y="1966913"/>
            <a:ext cx="1187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威王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3711575" y="1770063"/>
            <a:ext cx="220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见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" name="Text Box 52"/>
          <p:cNvSpPr txBox="1">
            <a:spLocks noChangeArrowheads="1"/>
          </p:cNvSpPr>
          <p:nvPr/>
        </p:nvSpPr>
        <p:spPr bwMode="auto">
          <a:xfrm>
            <a:off x="735013" y="3500438"/>
            <a:ext cx="7556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受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  蔽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" name="Text Box 50"/>
          <p:cNvSpPr txBox="1">
            <a:spLocks noChangeArrowheads="1"/>
          </p:cNvSpPr>
          <p:nvPr/>
        </p:nvSpPr>
        <p:spPr bwMode="auto">
          <a:xfrm>
            <a:off x="1582738" y="2492375"/>
            <a:ext cx="554037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臣诚知不如徐公美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885950" y="2635250"/>
            <a:ext cx="1008063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皆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   以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   美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   于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   徐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   公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" name="AutoShape 12"/>
          <p:cNvSpPr/>
          <p:nvPr/>
        </p:nvSpPr>
        <p:spPr bwMode="auto">
          <a:xfrm>
            <a:off x="2628900" y="2886075"/>
            <a:ext cx="304800" cy="2133600"/>
          </a:xfrm>
          <a:prstGeom prst="leftBrace">
            <a:avLst>
              <a:gd name="adj1" fmla="val 58333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endParaRPr lang="zh-CN" altLang="zh-CN" sz="2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894013" y="2635250"/>
            <a:ext cx="1400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妻私臣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836842" y="3686969"/>
            <a:ext cx="1368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妾畏臣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822575" y="4651375"/>
            <a:ext cx="1328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客求臣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>
            <a:off x="4117975" y="2863850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13"/>
          <p:cNvSpPr>
            <a:spLocks noChangeShapeType="1"/>
          </p:cNvSpPr>
          <p:nvPr/>
        </p:nvSpPr>
        <p:spPr bwMode="auto">
          <a:xfrm>
            <a:off x="4054475" y="3916621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13"/>
          <p:cNvSpPr>
            <a:spLocks noChangeShapeType="1"/>
          </p:cNvSpPr>
          <p:nvPr/>
        </p:nvSpPr>
        <p:spPr bwMode="auto">
          <a:xfrm>
            <a:off x="4117975" y="4867172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4910138" y="2563813"/>
            <a:ext cx="2743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宫妇左右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莫不私王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4890415" y="3563143"/>
            <a:ext cx="2743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朝廷之臣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莫不畏王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4643438" y="4435475"/>
            <a:ext cx="2743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隶书" pitchFamily="49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四境之内</a:t>
            </a:r>
            <a:endParaRPr lang="zh-CN" altLang="en-US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莫不有求王</a:t>
            </a:r>
            <a:endParaRPr lang="zh-CN" altLang="en-US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" name="AutoShape 54"/>
          <p:cNvSpPr/>
          <p:nvPr/>
        </p:nvSpPr>
        <p:spPr bwMode="auto">
          <a:xfrm rot="10800000">
            <a:off x="6494463" y="2851150"/>
            <a:ext cx="304800" cy="2133600"/>
          </a:xfrm>
          <a:prstGeom prst="leftBrace">
            <a:avLst>
              <a:gd name="adj1" fmla="val 58333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/>
          <a:p>
            <a:pPr algn="ctr">
              <a:spcBef>
                <a:spcPct val="0"/>
              </a:spcBef>
            </a:pPr>
            <a:endParaRPr lang="zh-CN" altLang="zh-CN" sz="2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Text Box 51"/>
          <p:cNvSpPr txBox="1">
            <a:spLocks noChangeArrowheads="1"/>
          </p:cNvSpPr>
          <p:nvPr/>
        </p:nvSpPr>
        <p:spPr bwMode="auto">
          <a:xfrm>
            <a:off x="6923088" y="2924175"/>
            <a:ext cx="554037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王之蔽甚矣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717550" y="5648325"/>
            <a:ext cx="2268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rPr>
              <a:t>生活小事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8" name="Line 11"/>
          <p:cNvSpPr>
            <a:spLocks noChangeShapeType="1"/>
          </p:cNvSpPr>
          <p:nvPr/>
        </p:nvSpPr>
        <p:spPr bwMode="auto">
          <a:xfrm flipV="1">
            <a:off x="2444750" y="5865813"/>
            <a:ext cx="42481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477000" y="5576888"/>
            <a:ext cx="1944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国家大事  </a:t>
            </a:r>
            <a:endParaRPr lang="zh-CN" altLang="en-US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Text Box 53"/>
          <p:cNvSpPr txBox="1">
            <a:spLocks noChangeArrowheads="1"/>
          </p:cNvSpPr>
          <p:nvPr/>
        </p:nvSpPr>
        <p:spPr bwMode="auto">
          <a:xfrm>
            <a:off x="3979863" y="5368925"/>
            <a:ext cx="19446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推及 </a:t>
            </a: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039079"/>
            <a:ext cx="8229600" cy="466997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的用法与其他三项不同的一项是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吾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孰与徐公</a:t>
            </a:r>
            <a:r>
              <a:rPr lang="zh-CN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endParaRPr lang="en-US" altLang="zh-CN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吾妻之</a:t>
            </a:r>
            <a:r>
              <a:rPr lang="zh-CN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我者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皆以</a:t>
            </a:r>
            <a:r>
              <a:rPr lang="zh-CN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徐公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君</a:t>
            </a:r>
            <a:r>
              <a:rPr lang="zh-CN" altLang="zh-CN" sz="28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甚</a:t>
            </a:r>
            <a:endParaRPr lang="zh-CN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56376" y="2026572"/>
            <a:ext cx="6960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203848" y="990560"/>
            <a:ext cx="2160240" cy="7722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3325317" y="1084069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课堂小练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01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836712"/>
            <a:ext cx="6859498" cy="578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340768"/>
            <a:ext cx="8229600" cy="466997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下列句子中与“忌不自信”句式相同的一项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皆以美于徐公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能谤讥于市朝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此所谓战胜于朝廷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何以战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38465" y="2007399"/>
            <a:ext cx="7713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37037"/>
            <a:ext cx="8229600" cy="4669979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下列对文章内容的理解，不正确的一项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虽然邹忌的妻子、妾、客人都是在夸赞他，但是他们夸赞的原因是不一样的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邹忌讲究劝说策略，由己及君，设喻说理，巧妙地使齐威王接受了自己的谏言。 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齐威王用上、中、下三种不同等级的奖赏来激励大家提意见，成效显著。 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齐威王政令刚出，很多人当面谏言，后来则间接提建议，一年后无人再进谏了。 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08304" y="908720"/>
            <a:ext cx="7713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02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8543410" cy="4772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03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08720"/>
            <a:ext cx="6442049" cy="5247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04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4"/>
            <a:ext cx="8272672" cy="4790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07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334667" cy="476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10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867" y="1927225"/>
            <a:ext cx="753026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11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8720"/>
            <a:ext cx="7075742" cy="5184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3450</Words>
  <Application>WPS 演示</Application>
  <PresentationFormat>全屏显示(4:3)</PresentationFormat>
  <Paragraphs>350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Wingdings</vt:lpstr>
      <vt:lpstr>Times New Roman</vt:lpstr>
      <vt:lpstr>Franklin Gothic Medium</vt:lpstr>
      <vt:lpstr>黑体</vt:lpstr>
      <vt:lpstr>微软雅黑</vt:lpstr>
      <vt:lpstr>Arial Unicode MS</vt:lpstr>
      <vt:lpstr>Calibri</vt:lpstr>
      <vt:lpstr>楷体_GB2312</vt:lpstr>
      <vt:lpstr>隶书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lirongjuan</dc:creator>
  <cp:lastModifiedBy>qw</cp:lastModifiedBy>
  <cp:revision>27</cp:revision>
  <dcterms:created xsi:type="dcterms:W3CDTF">2018-09-13T02:31:00Z</dcterms:created>
  <dcterms:modified xsi:type="dcterms:W3CDTF">2018-12-08T10:47:16Z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