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2"/>
  </p:notesMasterIdLst>
  <p:sldIdLst>
    <p:sldId id="390" r:id="rId3"/>
    <p:sldId id="454" r:id="rId4"/>
    <p:sldId id="455" r:id="rId5"/>
    <p:sldId id="456" r:id="rId6"/>
    <p:sldId id="470" r:id="rId7"/>
    <p:sldId id="477" r:id="rId8"/>
    <p:sldId id="478" r:id="rId9"/>
    <p:sldId id="479" r:id="rId10"/>
    <p:sldId id="481" r:id="rId11"/>
  </p:sldIdLst>
  <p:sldSz cx="9144000" cy="5143500" type="screen16x9"/>
  <p:notesSz cx="6858000" cy="9144000"/>
  <p:embeddedFontLst>
    <p:embeddedFont>
      <p:font typeface="微软雅黑" pitchFamily="34" charset="-122"/>
      <p:regular r:id="rId13"/>
      <p:bold r:id="rId14"/>
    </p:embeddedFont>
    <p:embeddedFont>
      <p:font typeface="楷体" charset="-122"/>
      <p:regular r:id="rId15"/>
    </p:embeddedFont>
    <p:embeddedFont>
      <p:font typeface="华文中宋" pitchFamily="2" charset="-122"/>
      <p:regular r:id="rId16"/>
    </p:embeddedFont>
    <p:embeddedFont>
      <p:font typeface="黑体" pitchFamily="2" charset="-122"/>
      <p:regular r:id="rId17"/>
    </p:embeddedFont>
    <p:embeddedFont>
      <p:font typeface="幼圆" pitchFamily="49" charset="-122"/>
      <p:regular r:id="rId18"/>
    </p:embeddedFont>
  </p:embeddedFontLst>
  <p:custDataLst>
    <p:tags r:id="rId19"/>
  </p:custDataLst>
  <p:defaultTextStyle>
    <a:defPPr>
      <a:defRPr lang="zh-CN"/>
    </a:defPPr>
    <a:lvl1pPr algn="l" rtl="0" fontAlgn="base">
      <a:lnSpc>
        <a:spcPct val="150000"/>
      </a:lnSpc>
      <a:spcBef>
        <a:spcPct val="0"/>
      </a:spcBef>
      <a:spcAft>
        <a:spcPct val="0"/>
      </a:spcAft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341630" indent="116205" algn="l" rtl="0" fontAlgn="base">
      <a:lnSpc>
        <a:spcPct val="150000"/>
      </a:lnSpc>
      <a:spcBef>
        <a:spcPct val="0"/>
      </a:spcBef>
      <a:spcAft>
        <a:spcPct val="0"/>
      </a:spcAft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684530" indent="230505" algn="l" rtl="0" fontAlgn="base">
      <a:lnSpc>
        <a:spcPct val="150000"/>
      </a:lnSpc>
      <a:spcBef>
        <a:spcPct val="0"/>
      </a:spcBef>
      <a:spcAft>
        <a:spcPct val="0"/>
      </a:spcAft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027430" indent="344805" algn="l" rtl="0" fontAlgn="base">
      <a:lnSpc>
        <a:spcPct val="150000"/>
      </a:lnSpc>
      <a:spcBef>
        <a:spcPct val="0"/>
      </a:spcBef>
      <a:spcAft>
        <a:spcPct val="0"/>
      </a:spcAft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370330" indent="459105" algn="l" rtl="0" fontAlgn="base">
      <a:lnSpc>
        <a:spcPct val="150000"/>
      </a:lnSpc>
      <a:spcBef>
        <a:spcPct val="0"/>
      </a:spcBef>
      <a:spcAft>
        <a:spcPct val="0"/>
      </a:spcAft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b="1" kern="1200">
        <a:solidFill>
          <a:srgbClr val="000000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3" autoAdjust="0"/>
    <p:restoredTop sz="94728" autoAdjust="0"/>
  </p:normalViewPr>
  <p:slideViewPr>
    <p:cSldViewPr>
      <p:cViewPr varScale="1">
        <p:scale>
          <a:sx n="84" d="100"/>
          <a:sy n="84" d="100"/>
        </p:scale>
        <p:origin x="-84" y="-426"/>
      </p:cViewPr>
      <p:guideLst>
        <p:guide orient="horz" pos="1692"/>
        <p:guide pos="2861"/>
      </p:guideLst>
    </p:cSldViewPr>
  </p:slideViewPr>
  <p:outlineViewPr>
    <p:cViewPr>
      <p:scale>
        <a:sx n="33" d="100"/>
        <a:sy n="33" d="100"/>
      </p:scale>
      <p:origin x="0" y="1003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lnSpc>
                <a:spcPct val="100000"/>
              </a:lnSpc>
              <a:buFont typeface="Arial" panose="020B0604020202020204" pitchFamily="34" charset="0"/>
              <a:buNone/>
              <a:defRPr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lnSpc>
                <a:spcPct val="100000"/>
              </a:lnSpc>
              <a:buFont typeface="Arial" panose="020B0604020202020204" pitchFamily="34" charset="0"/>
              <a:buNone/>
              <a:defRPr sz="18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CD9BD5F-9E69-4F9B-8DDB-1F468562F2FD}" type="datetime1">
              <a:rPr lang="zh-CN" altLang="en-US"/>
              <a:t>2021-9-10</a:t>
            </a:fld>
            <a:endParaRPr lang="zh-CN" altLang="en-US" sz="1200"/>
          </a:p>
        </p:txBody>
      </p:sp>
      <p:sp>
        <p:nvSpPr>
          <p:cNvPr id="18436" name="幻灯片图像占位符 3"/>
          <p:cNvSpPr>
            <a:spLocks noGrp="1" noRot="1" noChangeAspect="1" noChangeArrowheads="1"/>
          </p:cNvSpPr>
          <p:nvPr>
            <p:ph type="sldImg" idx="9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zh-CN" altLang="en-US" b="0" smtClean="0"/>
              <a:t>单击此处编辑母版文本样式</a:t>
            </a:r>
          </a:p>
          <a:p>
            <a:pPr>
              <a:lnSpc>
                <a:spcPct val="100000"/>
              </a:lnSpc>
              <a:defRPr/>
            </a:pPr>
            <a:r>
              <a:rPr lang="zh-CN" altLang="en-US" b="0" smtClean="0"/>
              <a:t>第二级</a:t>
            </a:r>
          </a:p>
          <a:p>
            <a:pPr>
              <a:lnSpc>
                <a:spcPct val="100000"/>
              </a:lnSpc>
              <a:defRPr/>
            </a:pPr>
            <a:r>
              <a:rPr lang="zh-CN" altLang="en-US" b="0" smtClean="0"/>
              <a:t>第三级</a:t>
            </a:r>
          </a:p>
          <a:p>
            <a:pPr>
              <a:lnSpc>
                <a:spcPct val="100000"/>
              </a:lnSpc>
              <a:defRPr/>
            </a:pPr>
            <a:r>
              <a:rPr lang="zh-CN" altLang="en-US" b="0" smtClean="0"/>
              <a:t>第四级</a:t>
            </a:r>
          </a:p>
          <a:p>
            <a:pPr>
              <a:lnSpc>
                <a:spcPct val="100000"/>
              </a:lnSpc>
              <a:defRPr/>
            </a:pPr>
            <a:r>
              <a:rPr lang="zh-CN" altLang="en-US" b="0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lnSpc>
                <a:spcPct val="100000"/>
              </a:lnSpc>
              <a:buFont typeface="Arial" panose="020B0604020202020204" pitchFamily="34" charset="0"/>
              <a:buNone/>
              <a:defRPr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defRPr sz="18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99B4CE6D-E358-48DF-A09A-C98D1EEDDBE7}" type="slidenum">
              <a:rPr lang="zh-CN" altLang="en-US"/>
              <a:t>‹#›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val="2835504922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113" y="0"/>
            <a:ext cx="73326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8424863" y="4840288"/>
            <a:ext cx="684212" cy="215900"/>
          </a:xfrm>
          <a:prstGeom prst="roundRect">
            <a:avLst/>
          </a:prstGeom>
          <a:solidFill>
            <a:srgbClr val="C4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lnSpc>
                <a:spcPct val="100000"/>
              </a:lnSpc>
              <a:defRPr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命题研究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底纹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38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lnSpc>
                <a:spcPct val="100000"/>
              </a:lnSpc>
              <a:defRPr sz="18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BB47FDB-AC3A-40DF-B254-50F39C0474A9}" type="datetimeFigureOut">
              <a:rPr lang="en-US"/>
              <a:t>9/10/2021</a:t>
            </a:fld>
            <a:endParaRPr 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lnSpc>
                <a:spcPct val="100000"/>
              </a:lnSpc>
              <a:defRPr sz="18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39E1B7-6951-4334-BF5D-980B9FD6A6A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4" y="400052"/>
            <a:ext cx="2949178" cy="1200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797724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1125"/>
            </a:lvl1pPr>
            <a:lvl2pPr>
              <a:defRPr sz="1015"/>
            </a:lvl2pPr>
            <a:lvl3pPr>
              <a:defRPr sz="900"/>
            </a:lvl3pPr>
            <a:lvl4pPr>
              <a:defRPr sz="790"/>
            </a:lvl4pPr>
            <a:lvl5pPr>
              <a:defRPr sz="790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4" y="1600202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8567D-4A99-4BB0-AE87-89774BAF0722}" type="datetimeFigureOut">
              <a:rPr lang="en-US"/>
              <a:t>9/10/2021</a:t>
            </a:fld>
            <a:endParaRPr 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1B712D-B438-4BBF-B204-9BE80E0132D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342900"/>
            <a:ext cx="2949178" cy="1200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740572"/>
            <a:ext cx="4629150" cy="365521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altLang="en-US" noProof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5EE27-2260-4EAD-8DD7-48C61134FCB5}" type="datetimeFigureOut">
              <a:rPr lang="en-US"/>
              <a:t>9/10/2021</a:t>
            </a:fld>
            <a:endParaRPr 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2A7A9-D755-4AF9-AD43-B773355BA02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47675" y="100013"/>
            <a:ext cx="8215313" cy="5969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447675" y="900113"/>
            <a:ext cx="8215313" cy="38258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F9F42-0829-4616-80D3-4059F7FFE481}" type="datetimeFigureOut">
              <a:rPr lang="en-US"/>
              <a:t>9/10/2021</a:t>
            </a:fld>
            <a:endParaRPr 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E1F7CB-9E9B-4799-AF98-810B2322DA2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9" y="273844"/>
            <a:ext cx="886883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3" y="273844"/>
            <a:ext cx="5949952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779F7-EEE0-43B0-BA40-CDCFACE5809B}" type="datetimeFigureOut">
              <a:rPr lang="en-US"/>
              <a:t>9/10/2021</a:t>
            </a:fld>
            <a:endParaRPr 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EC3323-13D7-4D8A-B60C-6D63980ED52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32138" y="2638425"/>
            <a:ext cx="642937" cy="63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5"/>
          <p:cNvSpPr txBox="1"/>
          <p:nvPr userDrawn="1"/>
        </p:nvSpPr>
        <p:spPr>
          <a:xfrm>
            <a:off x="3292475" y="3076575"/>
            <a:ext cx="248443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defRPr/>
            </a:pPr>
            <a:r>
              <a:rPr lang="zh-CN" altLang="en-US" sz="2000" b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点击进入</a:t>
            </a:r>
            <a:r>
              <a:rPr lang="en-US" altLang="zh-CN" sz="2000" b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2000" b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</a:t>
            </a:r>
            <a:endParaRPr lang="zh-CN" altLang="en-US" sz="20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 userDrawn="1"/>
        </p:nvSpPr>
        <p:spPr>
          <a:xfrm>
            <a:off x="8424863" y="4840288"/>
            <a:ext cx="684212" cy="215900"/>
          </a:xfrm>
          <a:prstGeom prst="roundRect">
            <a:avLst/>
          </a:prstGeom>
          <a:solidFill>
            <a:srgbClr val="C4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lnSpc>
                <a:spcPct val="100000"/>
              </a:lnSpc>
              <a:defRPr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命题研究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06 0.00277 L 0.075 -0.04966 C 0.09062 -0.06139 0.11423 -0.06755 0.13871 -0.06755 C 0.16667 -0.06755 0.18906 -0.06139 0.20469 -0.04966 L 0.27986 0.00277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-35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2pPr>
      <a:lvl3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3pPr>
      <a:lvl4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4pPr>
      <a:lvl5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5pPr>
      <a:lvl6pPr marL="457200"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780" indent="-271780" algn="just" defTabSz="514350" rtl="0" eaLnBrk="0" fontAlgn="base" hangingPunct="0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u"/>
        <a:defRPr kern="1200">
          <a:solidFill>
            <a:schemeClr val="accent1"/>
          </a:solidFill>
          <a:latin typeface="+mn-lt"/>
          <a:ea typeface="+mn-ea"/>
          <a:cs typeface="+mn-cs"/>
        </a:defRPr>
      </a:lvl1pPr>
      <a:lvl2pPr marL="271780" indent="-271780" algn="just" defTabSz="514350" rtl="0" eaLnBrk="0" fontAlgn="base" hangingPunct="0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anose="02010509060101010101" pitchFamily="49" charset="-122"/>
        <a:buChar char=" 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43255" indent="-128905" algn="l" defTabSz="51435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3pPr>
      <a:lvl4pPr marL="900430" indent="-128905" algn="l" defTabSz="51435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4pPr>
      <a:lvl5pPr marL="1157605" indent="-128905" algn="l" defTabSz="51435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eaLnBrk="0" hangingPunct="0">
              <a:lnSpc>
                <a:spcPct val="100000"/>
              </a:lnSpc>
              <a:defRPr sz="18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D7945FE-3779-4A3E-97AC-356AD51F3EF5}" type="datetimeFigureOut">
              <a:rPr lang="en-US"/>
              <a:t>9/10/2021</a:t>
            </a:fld>
            <a:endParaRPr 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eaLnBrk="0" hangingPunct="0">
              <a:lnSpc>
                <a:spcPct val="100000"/>
              </a:lnSpc>
              <a:defRPr sz="18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lnSpc>
                <a:spcPct val="100000"/>
              </a:lnSpc>
              <a:defRPr sz="18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EBC14DCC-DE12-4108-9660-EEF74A6C4538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ransition/>
  <p:txStyles>
    <p:titleStyle>
      <a:lvl1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+mj-ea"/>
          <a:ea typeface="+mj-ea"/>
          <a:cs typeface="+mj-cs"/>
        </a:defRPr>
      </a:lvl1pPr>
      <a:lvl2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2pPr>
      <a:lvl3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3pPr>
      <a:lvl4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4pPr>
      <a:lvl5pPr algn="l" defTabSz="51435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5pPr>
      <a:lvl6pPr marL="4572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780" indent="-271780" algn="just" defTabSz="514350" rtl="0" eaLnBrk="0" fontAlgn="base" hangingPunct="0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u"/>
        <a:defRPr lang="zh-CN" altLang="en-US" kern="1200">
          <a:solidFill>
            <a:schemeClr val="accent1"/>
          </a:solidFill>
          <a:latin typeface="+mn-ea"/>
          <a:ea typeface="+mn-ea"/>
          <a:cs typeface="+mn-cs"/>
        </a:defRPr>
      </a:lvl1pPr>
      <a:lvl2pPr marL="271780" indent="-271780" algn="just" defTabSz="514350" rtl="0" eaLnBrk="0" fontAlgn="base" hangingPunct="0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anose="02010509060101010101" pitchFamily="49" charset="-122"/>
        <a:buChar char=" "/>
        <a:defRPr sz="1300" kern="1200">
          <a:solidFill>
            <a:schemeClr val="tx1"/>
          </a:solidFill>
          <a:latin typeface="+mn-ea"/>
          <a:ea typeface="+mn-ea"/>
          <a:cs typeface="+mn-cs"/>
        </a:defRPr>
      </a:lvl2pPr>
      <a:lvl3pPr marL="643255" indent="-128905" algn="l" defTabSz="51435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900430" indent="-128905" algn="l" defTabSz="51435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57605" indent="-128905" algn="l" defTabSz="51435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358775" y="1817688"/>
            <a:ext cx="85344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Arial"/>
              </a:rPr>
              <a:t>考法❶　词语运用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(7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年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7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考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)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   </a:t>
            </a:r>
            <a:r>
              <a:rPr lang="en-US" altLang="zh-CN" kern="100" smtClean="0">
                <a:latin typeface="宋体" panose="02010600030101010101" pitchFamily="2" charset="-122"/>
                <a:cs typeface="Arial"/>
              </a:rPr>
              <a:t>(2020·</a:t>
            </a:r>
            <a:r>
              <a:rPr lang="zh-CN" altLang="zh-CN" kern="100" smtClean="0">
                <a:ea typeface="宋体" panose="02010600030101010101" pitchFamily="2" charset="-122"/>
                <a:cs typeface="Arial"/>
              </a:rPr>
              <a:t>广东</a:t>
            </a:r>
            <a:r>
              <a:rPr lang="en-US" altLang="zh-CN" kern="100" smtClean="0">
                <a:ea typeface="宋体" panose="02010600030101010101" pitchFamily="2" charset="-122"/>
                <a:cs typeface="Arial"/>
              </a:rPr>
              <a:t>)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下列句子中加点的词语使用不恰当的一项是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(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　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　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)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A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．杜甫的诗歌凝聚着对天下苍生的爱，表现了他心忧天下的崇高精神。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B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．在对口扶贫工作队帮助下，村中小路拓宽了，危旧的民宅也修葺一新。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C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．班干部凡事应首当其冲，工作中要迎难而上，公益活动也要带头参加。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D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．这次商品交易会参展的商家很多，展品琳琅满目，令人目不暇接。</a:t>
            </a:r>
            <a:endParaRPr lang="zh-CN" altLang="zh-CN" sz="1400" kern="100" smtClean="0">
              <a:cs typeface="Courier New" panose="02070309020205020404"/>
            </a:endParaRPr>
          </a:p>
        </p:txBody>
      </p:sp>
      <p:pic>
        <p:nvPicPr>
          <p:cNvPr id="8195" name="Picture 3" descr="学科网(www.zxxk.com)--教育资源门户，提供试题试卷、教案、课件、教学论文、素材等各类教学资源库下载，还有大量丰富的教学资讯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775" y="939800"/>
            <a:ext cx="8637588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6" descr="学科网(www.zxxk.com)--教育资源门户，提供试题试卷、教案、课件、教学论文、素材等各类教学资源库下载，还有大量丰富的教学资讯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850" y="1420813"/>
            <a:ext cx="1443038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358775" y="123825"/>
            <a:ext cx="838993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</a:t>
            </a:r>
            <a:r>
              <a:rPr lang="zh-CN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题三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词语运用</a:t>
            </a:r>
            <a:endParaRPr lang="zh-CN" altLang="zh-CN" sz="1800"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 pitchFamily="49" charset="0"/>
            </a:endParaRPr>
          </a:p>
        </p:txBody>
      </p:sp>
      <p:pic>
        <p:nvPicPr>
          <p:cNvPr id="8198" name="Picture 60" descr="学科网(www.zxxk.com)--教育资源门户，提供试题试卷、教案、课件、教学论文、素材等各类教学资源库下载，还有大量丰富的教学资讯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3238" y="2439988"/>
            <a:ext cx="268287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51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5400675" y="2449513"/>
            <a:ext cx="131445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 eaLnBrk="1" hangingPunct="1">
              <a:buClr>
                <a:schemeClr val="accent1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>
                <a:solidFill>
                  <a:srgbClr val="CC0000"/>
                </a:solidFill>
              </a:rPr>
              <a:t>···</a:t>
            </a:r>
          </a:p>
        </p:txBody>
      </p:sp>
      <p:sp>
        <p:nvSpPr>
          <p:cNvPr id="8200" name="Text Box 51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2033588" y="2932113"/>
            <a:ext cx="1314450" cy="48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 eaLnBrk="1" hangingPunct="1">
              <a:buClr>
                <a:schemeClr val="accent1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>
                <a:solidFill>
                  <a:srgbClr val="CC0000"/>
                </a:solidFill>
              </a:rPr>
              <a:t>··</a:t>
            </a:r>
          </a:p>
        </p:txBody>
      </p:sp>
      <p:sp>
        <p:nvSpPr>
          <p:cNvPr id="8201" name="Text Box 51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7416800" y="3413125"/>
            <a:ext cx="1314450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 eaLnBrk="1" hangingPunct="1">
              <a:buClr>
                <a:schemeClr val="accent1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>
                <a:solidFill>
                  <a:srgbClr val="CC0000"/>
                </a:solidFill>
              </a:rPr>
              <a:t>····</a:t>
            </a:r>
          </a:p>
        </p:txBody>
      </p:sp>
      <p:sp>
        <p:nvSpPr>
          <p:cNvPr id="8202" name="Text Box 51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2320925" y="3854450"/>
            <a:ext cx="131445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 eaLnBrk="1" hangingPunct="1">
              <a:buClr>
                <a:schemeClr val="accent1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>
                <a:solidFill>
                  <a:srgbClr val="CC0000"/>
                </a:solidFill>
              </a:rPr>
              <a:t>····</a:t>
            </a:r>
          </a:p>
        </p:txBody>
      </p:sp>
      <p:sp>
        <p:nvSpPr>
          <p:cNvPr id="8203" name="Text Box 51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6911975" y="4313238"/>
            <a:ext cx="1314450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 eaLnBrk="1" hangingPunct="1">
              <a:buClr>
                <a:schemeClr val="accent1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>
                <a:solidFill>
                  <a:srgbClr val="CC0000"/>
                </a:solidFill>
              </a:rPr>
              <a:t>····</a:t>
            </a:r>
          </a:p>
        </p:txBody>
      </p:sp>
      <p:sp>
        <p:nvSpPr>
          <p:cNvPr id="12" name="文本框 12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7489825" y="2312988"/>
            <a:ext cx="503238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Clr>
                <a:schemeClr val="accent1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>
              <a:solidFill>
                <a:srgbClr val="C00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圆角矩形 16" descr="学科网(www.zxxk.com)--教育资源门户，提供试题试卷、教案、课件、教学论文、素材等各类教学资源库下载，还有大量丰富的教学资讯！"/>
          <p:cNvSpPr>
            <a:spLocks noChangeArrowheads="1"/>
          </p:cNvSpPr>
          <p:nvPr/>
        </p:nvSpPr>
        <p:spPr bwMode="auto">
          <a:xfrm>
            <a:off x="220663" y="522288"/>
            <a:ext cx="8642350" cy="4389437"/>
          </a:xfrm>
          <a:prstGeom prst="roundRect">
            <a:avLst>
              <a:gd name="adj" fmla="val 4199"/>
            </a:avLst>
          </a:prstGeom>
          <a:solidFill>
            <a:srgbClr val="FF99CC">
              <a:alpha val="7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dash"/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  <a:p>
            <a:pPr eaLnBrk="1" hangingPunct="1"/>
            <a:endParaRPr lang="zh-CN" altLang="en-US"/>
          </a:p>
        </p:txBody>
      </p:sp>
      <p:pic>
        <p:nvPicPr>
          <p:cNvPr id="9219" name="Picture 4" descr="学科网(www.zxxk.com)--教育资源门户，提供试题试卷、教案、课件、教学论文、素材等各类教学资源库下载，还有大量丰富的教学资讯！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E7F0"/>
              </a:clrFrom>
              <a:clrTo>
                <a:srgbClr val="FFE7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03" r="32133"/>
          <a:stretch>
            <a:fillRect/>
          </a:stretch>
        </p:blipFill>
        <p:spPr bwMode="auto">
          <a:xfrm>
            <a:off x="3578225" y="514350"/>
            <a:ext cx="18923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TextBox 1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358775" y="1023938"/>
            <a:ext cx="8389938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作答时先将题干读一遍，明确要求；然后再把四个选项通读一遍，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在通读的过程中，要注意词语的感情色彩、使用对象和范围，看句子是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否存在语义重复、前后矛盾等问题，在具体的语言环境中分析词语运用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得是否恰当。</a:t>
            </a:r>
            <a:endParaRPr lang="zh-CN" altLang="zh-CN" sz="14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答题注意三审视：</a:t>
            </a:r>
            <a:endParaRPr lang="zh-CN" altLang="zh-CN" sz="14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just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．审视词语的适用对象、范围与所给语段表述的对象、范围是否相符。</a:t>
            </a:r>
            <a:endParaRPr lang="zh-CN" altLang="zh-CN" sz="14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just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．审视词语的意义与所给语段所要表达的意义是否一致。</a:t>
            </a:r>
            <a:endParaRPr lang="zh-CN" altLang="zh-CN" sz="14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just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．审视词语语义是否包含句子中某些词语的意义。</a:t>
            </a:r>
            <a:endParaRPr lang="zh-CN" altLang="zh-CN" sz="14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Box 1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287338" y="550863"/>
            <a:ext cx="87852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Arial"/>
              </a:rPr>
              <a:t>考法❷　近义词、关联词运用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(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拓展考点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)</a:t>
            </a:r>
            <a:endParaRPr lang="zh-CN" altLang="zh-CN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    </a:t>
            </a:r>
            <a:r>
              <a:rPr lang="en-US" altLang="zh-CN" kern="100" smtClean="0">
                <a:latin typeface="宋体" panose="02010600030101010101" pitchFamily="2" charset="-122"/>
                <a:cs typeface="Arial"/>
              </a:rPr>
              <a:t>(2020·</a:t>
            </a:r>
            <a:r>
              <a:rPr lang="zh-CN" altLang="zh-CN" kern="100" smtClean="0">
                <a:ea typeface="宋体" panose="02010600030101010101" pitchFamily="2" charset="-122"/>
                <a:cs typeface="Arial"/>
              </a:rPr>
              <a:t>改编</a:t>
            </a:r>
            <a:r>
              <a:rPr lang="en-US" altLang="zh-CN" kern="100" smtClean="0">
                <a:ea typeface="宋体" panose="02010600030101010101" pitchFamily="2" charset="-122"/>
                <a:cs typeface="Arial"/>
              </a:rPr>
              <a:t>)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依次填入下面句子横线处的词语，最恰当的一项是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(   )</a:t>
            </a:r>
            <a:endParaRPr lang="zh-CN" altLang="zh-CN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(1)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只要我们还拥有生命，就得对生命负责，让生命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________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出光彩。</a:t>
            </a:r>
            <a:endParaRPr lang="zh-CN" altLang="zh-CN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(2)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传统书信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________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了太多的文化内涵，一封信，就是一份沉甸甸的敬意。</a:t>
            </a:r>
            <a:endParaRPr lang="zh-CN" altLang="zh-CN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(3)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我们经历了灾难的创痛，更在灾难中铸就了不屈的精神，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________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了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无尽的力量。</a:t>
            </a:r>
            <a:endParaRPr lang="zh-CN" altLang="zh-CN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A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．散发　承载　凝结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			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B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．焕发　承载　凝聚</a:t>
            </a:r>
            <a:endParaRPr lang="zh-CN" altLang="zh-CN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C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．焕发　承担　凝结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			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D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．散发　承担　凝聚</a:t>
            </a:r>
            <a:endParaRPr lang="zh-CN" altLang="zh-CN" kern="100" smtClean="0">
              <a:cs typeface="Courier New" panose="02070309020205020404"/>
            </a:endParaRPr>
          </a:p>
        </p:txBody>
      </p:sp>
      <p:pic>
        <p:nvPicPr>
          <p:cNvPr id="10243" name="Picture 25" descr="学科网(www.zxxk.com)--教育资源门户，提供试题试卷、教案、课件、教学论文、素材等各类教学资源库下载，还有大量丰富的教学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43" r="22058" b="61111"/>
          <a:stretch>
            <a:fillRect/>
          </a:stretch>
        </p:blipFill>
        <p:spPr bwMode="auto">
          <a:xfrm>
            <a:off x="431800" y="1090613"/>
            <a:ext cx="5048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11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8208963" y="1065213"/>
            <a:ext cx="503237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Clr>
                <a:schemeClr val="accent1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>
              <a:solidFill>
                <a:srgbClr val="C00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346075" y="617538"/>
            <a:ext cx="8510588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    </a:t>
            </a:r>
            <a:r>
              <a:rPr lang="en-US" altLang="zh-CN" kern="100" smtClean="0">
                <a:latin typeface="宋体" panose="02010600030101010101" pitchFamily="2" charset="-122"/>
                <a:cs typeface="Arial"/>
              </a:rPr>
              <a:t>(2020·</a:t>
            </a:r>
            <a:r>
              <a:rPr lang="zh-CN" altLang="zh-CN" kern="100" smtClean="0">
                <a:ea typeface="宋体" panose="02010600030101010101" pitchFamily="2" charset="-122"/>
                <a:cs typeface="Arial"/>
              </a:rPr>
              <a:t>改编</a:t>
            </a:r>
            <a:r>
              <a:rPr lang="en-US" altLang="zh-CN" kern="100" smtClean="0">
                <a:ea typeface="宋体" panose="02010600030101010101" pitchFamily="2" charset="-122"/>
                <a:cs typeface="Arial"/>
              </a:rPr>
              <a:t>)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在下面语段中，依次填入关联词语最恰当的一项是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(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　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)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   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沙漠地区的兀鹰个个都是捕猎高手，却很少单独出去，这与沙漠地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区自然环境恶劣有很大关系。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________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在这种环境下，为了避免被天敌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捕获，许多弱小动物都有很强的逃生能力。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________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，对兀鹰来说，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________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想要获得足够的食物，单干就不如合作。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A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．因为　　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	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但是　　　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	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只要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B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．所以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 	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因此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 		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只要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C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．因为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 	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因此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 		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如果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D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．所以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 	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但是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 		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如果</a:t>
            </a:r>
            <a:endParaRPr lang="zh-CN" altLang="zh-CN" sz="1400" kern="100">
              <a:cs typeface="Courier New" panose="02070309020205020404"/>
            </a:endParaRPr>
          </a:p>
        </p:txBody>
      </p:sp>
      <p:pic>
        <p:nvPicPr>
          <p:cNvPr id="11267" name="Picture 26" descr="学科网(www.zxxk.com)--教育资源门户，提供试题试卷、教案、课件、教学论文、素材等各类教学资源库下载，还有大量丰富的教学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03" r="22058" b="35130"/>
          <a:stretch>
            <a:fillRect/>
          </a:stretch>
        </p:blipFill>
        <p:spPr bwMode="auto">
          <a:xfrm>
            <a:off x="431800" y="771525"/>
            <a:ext cx="50482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12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8208963" y="673100"/>
            <a:ext cx="503237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Clr>
                <a:schemeClr val="accent1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>
              <a:solidFill>
                <a:srgbClr val="C00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圆角矩形 16" descr="学科网(www.zxxk.com)--教育资源门户，提供试题试卷、教案、课件、教学论文、素材等各类教学资源库下载，还有大量丰富的教学资讯！"/>
          <p:cNvSpPr>
            <a:spLocks noChangeArrowheads="1"/>
          </p:cNvSpPr>
          <p:nvPr/>
        </p:nvSpPr>
        <p:spPr bwMode="auto">
          <a:xfrm>
            <a:off x="220663" y="384175"/>
            <a:ext cx="8642350" cy="4600575"/>
          </a:xfrm>
          <a:prstGeom prst="roundRect">
            <a:avLst>
              <a:gd name="adj" fmla="val 4199"/>
            </a:avLst>
          </a:prstGeom>
          <a:solidFill>
            <a:srgbClr val="FF99CC">
              <a:alpha val="7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dash"/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  <a:p>
            <a:pPr eaLnBrk="1" hangingPunct="1"/>
            <a:endParaRPr lang="zh-CN" altLang="en-US"/>
          </a:p>
        </p:txBody>
      </p:sp>
      <p:pic>
        <p:nvPicPr>
          <p:cNvPr id="12291" name="Picture 3" descr="学科网(www.zxxk.com)--教育资源门户，提供试题试卷、教案、课件、教学论文、素材等各类教学资源库下载，还有大量丰富的教学资讯！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E7F0"/>
              </a:clrFrom>
              <a:clrTo>
                <a:srgbClr val="FFE7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03" r="32133"/>
          <a:stretch>
            <a:fillRect/>
          </a:stretch>
        </p:blipFill>
        <p:spPr bwMode="auto">
          <a:xfrm>
            <a:off x="3578225" y="376238"/>
            <a:ext cx="1892300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TextBox 1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358775" y="735013"/>
            <a:ext cx="8389938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zh-CN" u="sng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解答词语辨析类试题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，可以运用以下几种方法：</a:t>
            </a:r>
            <a:endParaRPr lang="zh-CN" altLang="zh-CN" sz="14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just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．辨析搭配对象。有的时候，两个近义词之间的意义并无明显差别，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但是搭配的对象全然不同，或者范围差异很大。比如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擅长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的内容往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往比较专业，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善于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就比较泛泛而言。</a:t>
            </a:r>
            <a:endParaRPr lang="zh-CN" altLang="zh-CN" sz="14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just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．去除同类项，就区别项加以组词区分。两个近义词都具有相同的字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眼时，比如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遏止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遏制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，这个时候我们就可以将相同的字眼，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遏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去掉，就剩下的字眼组词，前者为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停止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，后者为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控制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通过组词加以区分，对于大多数拥有相同字眼的近义词都是相当有效的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辨析手段。</a:t>
            </a:r>
            <a:endParaRPr lang="zh-CN" altLang="zh-CN" sz="14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圆角矩形 16" descr="学科网(www.zxxk.com)--教育资源门户，提供试题试卷、教案、课件、教学论文、素材等各类教学资源库下载，还有大量丰富的教学资讯！"/>
          <p:cNvSpPr>
            <a:spLocks noChangeArrowheads="1"/>
          </p:cNvSpPr>
          <p:nvPr/>
        </p:nvSpPr>
        <p:spPr bwMode="auto">
          <a:xfrm>
            <a:off x="220663" y="384175"/>
            <a:ext cx="8642350" cy="4095750"/>
          </a:xfrm>
          <a:prstGeom prst="roundRect">
            <a:avLst>
              <a:gd name="adj" fmla="val 4199"/>
            </a:avLst>
          </a:prstGeom>
          <a:solidFill>
            <a:srgbClr val="FF99CC">
              <a:alpha val="7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dash"/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  <a:p>
            <a:pPr eaLnBrk="1" hangingPunct="1"/>
            <a:endParaRPr lang="zh-CN" altLang="en-US"/>
          </a:p>
        </p:txBody>
      </p:sp>
      <p:sp>
        <p:nvSpPr>
          <p:cNvPr id="48130" name="TextBox 1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287338" y="544513"/>
            <a:ext cx="8389937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．寻找关键词中的反义词。有些近义词，比如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真谛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精髓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一个强调的是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真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，一个强调的是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精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，这时我们可以反其道而行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之，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真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的反义词是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假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精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的反义词是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粗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，也就是说，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一个探讨的是真假问题，一个探讨的是粗精问题，讨论的问题不一样，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语用环境自然也不一样。</a:t>
            </a:r>
            <a:endParaRPr lang="zh-CN" altLang="zh-CN" sz="14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just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．将两个字的词变成四个字的词。像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钟情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包罗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这样的词语，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将其扩展为四个字的时候反而容易看穿其本来面目。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一见钟情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仅指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爱情，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包罗万象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则明示了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包罗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范围之广。</a:t>
            </a:r>
            <a:endParaRPr lang="zh-CN" altLang="zh-CN" sz="14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圆角矩形 16" descr="学科网(www.zxxk.com)--教育资源门户，提供试题试卷、教案、课件、教学论文、素材等各类教学资源库下载，还有大量丰富的教学资讯！"/>
          <p:cNvSpPr>
            <a:spLocks noChangeArrowheads="1"/>
          </p:cNvSpPr>
          <p:nvPr/>
        </p:nvSpPr>
        <p:spPr bwMode="auto">
          <a:xfrm>
            <a:off x="220663" y="384175"/>
            <a:ext cx="8642350" cy="2474913"/>
          </a:xfrm>
          <a:prstGeom prst="roundRect">
            <a:avLst>
              <a:gd name="adj" fmla="val 4199"/>
            </a:avLst>
          </a:prstGeom>
          <a:solidFill>
            <a:srgbClr val="FF99CC">
              <a:alpha val="7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dash"/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  <a:p>
            <a:pPr eaLnBrk="1" hangingPunct="1"/>
            <a:endParaRPr lang="zh-CN" altLang="en-US"/>
          </a:p>
        </p:txBody>
      </p:sp>
      <p:sp>
        <p:nvSpPr>
          <p:cNvPr id="49154" name="TextBox 1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346075" y="617538"/>
            <a:ext cx="8389938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zh-CN" u="sng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解答关联词语题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zh-CN" sz="14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just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首先，要明确关联词语所表示的关系；然后，在读懂句意的基础上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划分句子层次，明确分句间的关系；最后，根据分句间的关系选择恰当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的关联词语。</a:t>
            </a:r>
            <a:endParaRPr lang="zh-CN" altLang="zh-CN" sz="14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Box 1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346075" y="617538"/>
            <a:ext cx="8389938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Arial"/>
              </a:rPr>
              <a:t>考法❸　语言得体</a:t>
            </a: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(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拓展考点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)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   </a:t>
            </a:r>
            <a:r>
              <a:rPr lang="en-US" altLang="zh-CN" kern="100" smtClean="0">
                <a:latin typeface="宋体" panose="02010600030101010101" pitchFamily="2" charset="-122"/>
                <a:cs typeface="Arial"/>
              </a:rPr>
              <a:t>(2020·</a:t>
            </a:r>
            <a:r>
              <a:rPr lang="zh-CN" altLang="zh-CN" kern="100" smtClean="0">
                <a:ea typeface="宋体" panose="02010600030101010101" pitchFamily="2" charset="-122"/>
                <a:cs typeface="Arial"/>
              </a:rPr>
              <a:t>改编</a:t>
            </a:r>
            <a:r>
              <a:rPr lang="en-US" altLang="zh-CN" kern="100" smtClean="0">
                <a:ea typeface="宋体" panose="02010600030101010101" pitchFamily="2" charset="-122"/>
                <a:cs typeface="Arial"/>
              </a:rPr>
              <a:t>)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下面语境中，加点词语使用不得体的一项是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(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　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　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)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    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学校举行书法展示活动，同学们邀请你当场挥毫，你推让不过，说：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好吧，那我只好献丑了。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作品完成后，你谦虚地对大家说：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写得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不好，见笑了。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组织活动的老师奖给你一件礼物，你对老师说：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谢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谢老师，这礼物我笑纳了。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你的书法老师应你之邀参加了这次活动，</a:t>
            </a:r>
            <a:endParaRPr lang="en-US" altLang="zh-CN" kern="100" smtClean="0">
              <a:ea typeface="宋体" panose="02010600030101010101" pitchFamily="2" charset="-122"/>
              <a:cs typeface="Times New Roman" panose="02020603050405020304"/>
            </a:endParaRPr>
          </a:p>
          <a:p>
            <a:pPr algn="just">
              <a:spcAft>
                <a:spcPct val="0"/>
              </a:spcAft>
              <a:defRPr/>
            </a:pP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你对他说：“感谢您百忙之中光临指导。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”</a:t>
            </a:r>
            <a:endParaRPr lang="zh-CN" altLang="zh-CN" sz="1400" kern="100" smtClean="0">
              <a:cs typeface="Courier New" panose="02070309020205020404"/>
            </a:endParaRPr>
          </a:p>
          <a:p>
            <a:pPr algn="just">
              <a:spcAft>
                <a:spcPct val="0"/>
              </a:spcAft>
              <a:defRPr/>
            </a:pPr>
            <a:r>
              <a:rPr lang="en-US" altLang="zh-CN" kern="100" smtClean="0">
                <a:latin typeface="宋体" panose="02010600030101010101" pitchFamily="2" charset="-122"/>
                <a:cs typeface="Times New Roman" panose="02020603050405020304"/>
              </a:rPr>
              <a:t>A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．献丑　　　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B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．见笑　　　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C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．笑纳　　　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D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．光临</a:t>
            </a:r>
            <a:endParaRPr lang="zh-CN" altLang="zh-CN" sz="1400" kern="100" smtClean="0">
              <a:cs typeface="Courier New" panose="02070309020205020404"/>
            </a:endParaRPr>
          </a:p>
        </p:txBody>
      </p:sp>
      <p:sp>
        <p:nvSpPr>
          <p:cNvPr id="3" name="文本框 12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7489825" y="1136650"/>
            <a:ext cx="503238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Clr>
                <a:schemeClr val="accent1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>
              <a:solidFill>
                <a:srgbClr val="C00000"/>
              </a:solidFill>
              <a:latin typeface="Times New Roman" panose="02020603050405020304" pitchFamily="18" charset="0"/>
              <a:ea typeface="幼圆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364" name="Picture 60" descr="学科网(www.zxxk.com)--教育资源门户，提供试题试卷、教案、课件、教学论文、素材等各类教学资源库下载，还有大量丰富的教学资讯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750" y="1287463"/>
            <a:ext cx="268288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圆角矩形 16" descr="学科网(www.zxxk.com)--教育资源门户，提供试题试卷、教案、课件、教学论文、素材等各类教学资源库下载，还有大量丰富的教学资讯！"/>
          <p:cNvSpPr>
            <a:spLocks noChangeArrowheads="1"/>
          </p:cNvSpPr>
          <p:nvPr/>
        </p:nvSpPr>
        <p:spPr bwMode="auto">
          <a:xfrm>
            <a:off x="220663" y="522288"/>
            <a:ext cx="8642350" cy="4425950"/>
          </a:xfrm>
          <a:prstGeom prst="roundRect">
            <a:avLst>
              <a:gd name="adj" fmla="val 4199"/>
            </a:avLst>
          </a:prstGeom>
          <a:solidFill>
            <a:srgbClr val="FF99CC">
              <a:alpha val="7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dash"/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  <a:p>
            <a:pPr eaLnBrk="1" hangingPunct="1"/>
            <a:endParaRPr lang="zh-CN" altLang="en-US"/>
          </a:p>
        </p:txBody>
      </p:sp>
      <p:pic>
        <p:nvPicPr>
          <p:cNvPr id="16387" name="Picture 3" descr="学科网(www.zxxk.com)--教育资源门户，提供试题试卷、教案、课件、教学论文、素材等各类教学资源库下载，还有大量丰富的教学资讯！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E7F0"/>
              </a:clrFrom>
              <a:clrTo>
                <a:srgbClr val="FFE7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03" r="32133"/>
          <a:stretch>
            <a:fillRect/>
          </a:stretch>
        </p:blipFill>
        <p:spPr bwMode="auto">
          <a:xfrm>
            <a:off x="3578225" y="514350"/>
            <a:ext cx="18923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1" descr="学科网(www.zxxk.com)--教育资源门户，提供试题试卷、教案、课件、教学论文、素材等各类教学资源库下载，还有大量丰富的教学资讯！"/>
          <p:cNvSpPr txBox="1">
            <a:spLocks noChangeArrowheads="1"/>
          </p:cNvSpPr>
          <p:nvPr/>
        </p:nvSpPr>
        <p:spPr bwMode="auto">
          <a:xfrm>
            <a:off x="358775" y="1023938"/>
            <a:ext cx="8389938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ts val="3200"/>
              </a:lnSpc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</a:rPr>
              <a:t>．看场合。根据说话的场合决定说什么样的话。如喜庆的场合要说吉利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</a:rPr>
              <a:t>话，悲伤的场合要说安慰、鼓励的话，娱乐场合要说有趣的话等。</a:t>
            </a:r>
          </a:p>
          <a:p>
            <a:pPr>
              <a:lnSpc>
                <a:spcPts val="3200"/>
              </a:lnSpc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</a:rPr>
              <a:t>．看对象。注意对象，就是要考虑听话人的性别、年龄、职业、身份、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</a:rPr>
              <a:t>地位、性格、喜好、禁忌等，尤其要注意谦辞、敬辞的使用。</a:t>
            </a:r>
          </a:p>
          <a:p>
            <a:pPr>
              <a:lnSpc>
                <a:spcPts val="3200"/>
              </a:lnSpc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</a:rPr>
              <a:t>．看转述。请人转述，涉及第三人，不仅叙述角度有变，而且时间、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</a:rPr>
              <a:t>地点、代称等因素也发生了变化。这种表述较复杂一些，必须考虑将变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</a:rPr>
              <a:t>化了的各种因素进行恰当表述。</a:t>
            </a:r>
          </a:p>
          <a:p>
            <a:pPr>
              <a:lnSpc>
                <a:spcPts val="3200"/>
              </a:lnSpc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</a:rPr>
              <a:t>．看感情。注意所表达的感情是否得当。</a:t>
            </a:r>
          </a:p>
          <a:p>
            <a:pPr>
              <a:lnSpc>
                <a:spcPts val="3200"/>
              </a:lnSpc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>
                <a:latin typeface="楷体" panose="02010609060101010101" pitchFamily="49" charset="-122"/>
                <a:ea typeface="楷体" panose="02010609060101010101" pitchFamily="49" charset="-122"/>
              </a:rPr>
              <a:t>．看语体。有口头语体和书面语体两种。</a:t>
            </a: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3_A000120140530A99PPBG">
  <a:themeElements>
    <a:clrScheme name="3_A000120140530A99PPBG 1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FFFFFF"/>
      </a:accent3>
      <a:accent4>
        <a:srgbClr val="505050"/>
      </a:accent4>
      <a:accent5>
        <a:srgbClr val="F1B2AF"/>
      </a:accent5>
      <a:accent6>
        <a:srgbClr val="CB5A27"/>
      </a:accent6>
      <a:hlink>
        <a:srgbClr val="00B0F0"/>
      </a:hlink>
      <a:folHlink>
        <a:srgbClr val="7F7F7F"/>
      </a:folHlink>
    </a:clrScheme>
    <a:fontScheme name="3_A000120140530A99PPBG">
      <a:majorFont>
        <a:latin typeface="华文中宋"/>
        <a:ea typeface="华文中宋"/>
        <a:cs typeface="Arial"/>
      </a:majorFont>
      <a:minorFont>
        <a:latin typeface="幼圆"/>
        <a:ea typeface="幼圆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3_A000120140530A99PPBG 1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E74E3E"/>
        </a:accent1>
        <a:accent2>
          <a:srgbClr val="E0642C"/>
        </a:accent2>
        <a:accent3>
          <a:srgbClr val="FFFFFF"/>
        </a:accent3>
        <a:accent4>
          <a:srgbClr val="505050"/>
        </a:accent4>
        <a:accent5>
          <a:srgbClr val="F1B2AF"/>
        </a:accent5>
        <a:accent6>
          <a:srgbClr val="CB5A27"/>
        </a:accent6>
        <a:hlink>
          <a:srgbClr val="00B0F0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A000120140530A99PPBG">
  <a:themeElements>
    <a:clrScheme name="自定义 563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KSO主题7">
      <a:majorFont>
        <a:latin typeface="Times New Roman"/>
        <a:ea typeface="华文中宋"/>
        <a:cs typeface="Arial"/>
      </a:majorFont>
      <a:minorFont>
        <a:latin typeface="Times New Roman"/>
        <a:ea typeface="幼圆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noFill/>
        <a:ln>
          <a:noFill/>
        </a:ln>
      </a:spPr>
      <a:bodyPr>
        <a:spAutoFit/>
      </a:bodyPr>
      <a:lstStyle>
        <a:defPPr eaLnBrk="1" hangingPunct="1">
          <a:lnSpc>
            <a:spcPct val="150000"/>
          </a:lnSpc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669</Words>
  <Application>Microsoft Office PowerPoint</Application>
  <PresentationFormat>全屏显示(16:9)</PresentationFormat>
  <Paragraphs>79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Times New Roman</vt:lpstr>
      <vt:lpstr>微软雅黑</vt:lpstr>
      <vt:lpstr>Wingdings</vt:lpstr>
      <vt:lpstr>楷体</vt:lpstr>
      <vt:lpstr>华文中宋</vt:lpstr>
      <vt:lpstr>Courier New</vt:lpstr>
      <vt:lpstr>黑体</vt:lpstr>
      <vt:lpstr>幼圆</vt:lpstr>
      <vt:lpstr>3_A000120140530A99PPBG</vt:lpstr>
      <vt:lpstr>10_A000120140530A99PPBG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2021-04-08T11:07:49Z</cp:lastPrinted>
  <dcterms:created xsi:type="dcterms:W3CDTF">2021-04-08T11:07:49Z</dcterms:created>
  <dcterms:modified xsi:type="dcterms:W3CDTF">2021-09-10T00:40:49Z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