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305" r:id="rId4"/>
    <p:sldId id="440" r:id="rId5"/>
    <p:sldId id="396" r:id="rId6"/>
    <p:sldId id="441" r:id="rId7"/>
    <p:sldId id="442" r:id="rId8"/>
    <p:sldId id="439" r:id="rId9"/>
    <p:sldId id="438" r:id="rId10"/>
    <p:sldId id="437" r:id="rId11"/>
    <p:sldId id="362" r:id="rId12"/>
    <p:sldId id="443" r:id="rId13"/>
    <p:sldId id="444" r:id="rId14"/>
    <p:sldId id="445" r:id="rId15"/>
    <p:sldId id="446" r:id="rId16"/>
    <p:sldId id="447" r:id="rId17"/>
    <p:sldId id="448" r:id="rId18"/>
    <p:sldId id="449" r:id="rId19"/>
    <p:sldId id="454" r:id="rId20"/>
    <p:sldId id="450" r:id="rId21"/>
    <p:sldId id="451" r:id="rId22"/>
    <p:sldId id="452" r:id="rId23"/>
    <p:sldId id="453" r:id="rId24"/>
  </p:sldIdLst>
  <p:sldSz cx="12192000" cy="6858000"/>
  <p:notesSz cx="7103745" cy="10234295"/>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71"/>
        <p:guide pos="3842"/>
      </p:guideLst>
    </p:cSldViewPr>
  </p:slideViewPr>
  <p:notesTextViewPr>
    <p:cViewPr>
      <p:scale>
        <a:sx n="3" d="2"/>
        <a:sy n="3" d="2"/>
      </p:scale>
      <p:origin x="0" y="0"/>
    </p:cViewPr>
  </p:notesTextViewPr>
  <p:notesViewPr>
    <p:cSldViewPr>
      <p:cViewPr>
        <p:scale>
          <a:sx n="1" d="100"/>
          <a:sy n="1" d="100"/>
        </p:scale>
        <p:origin x="0" y="0"/>
      </p:cViewPr>
    </p:cSldViewPr>
  </p:notesViewPr>
  <p:gridSpacing cx="72000" cy="720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tags" Target="tags/tag1.xml" /><Relationship Id="rId26" Type="http://schemas.openxmlformats.org/officeDocument/2006/relationships/presProps" Target="presProps.xml" /><Relationship Id="rId27" Type="http://schemas.openxmlformats.org/officeDocument/2006/relationships/viewProps" Target="viewProps.xml" /><Relationship Id="rId28" Type="http://schemas.openxmlformats.org/officeDocument/2006/relationships/theme" Target="theme/theme1.xml" /><Relationship Id="rId29" Type="http://schemas.openxmlformats.org/officeDocument/2006/relationships/tableStyles" Target="tableStyles.xml" /><Relationship Id="rId3" Type="http://schemas.openxmlformats.org/officeDocument/2006/relationships/handoutMaster" Target="handoutMasters/handout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a:t>单击此处添加标题</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单击此处添加副标题</a:t>
            </a:r>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615609"/>
            <a:ext cx="5157787"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615609"/>
            <a:ext cx="5183188"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a:t>单击此处编辑标题</a:t>
            </a:r>
            <a:endParaRPr lang="zh-CN" altLang="en-US"/>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14605" y="6350"/>
            <a:ext cx="12205970" cy="6859905"/>
          </a:xfrm>
          <a:prstGeom prst="rect">
            <a:avLst/>
          </a:prstGeom>
        </p:spPr>
      </p:pic>
      <p:sp>
        <p:nvSpPr>
          <p:cNvPr id="2" name="标题 1"/>
          <p:cNvSpPr>
            <a:spLocks noGrp="1"/>
          </p:cNvSpPr>
          <p:nvPr>
            <p:ph type="ctrTitle"/>
          </p:nvPr>
        </p:nvSpPr>
        <p:spPr>
          <a:xfrm>
            <a:off x="2448560" y="1475740"/>
            <a:ext cx="8754110" cy="2139315"/>
          </a:xfrm>
        </p:spPr>
        <p:txBody>
          <a:bodyPr>
            <a:normAutofit fontScale="90000"/>
          </a:bodyPr>
          <a:lstStyle/>
          <a:p>
            <a:pPr algn="l" fontAlgn="auto">
              <a:lnSpc>
                <a:spcPct val="100000"/>
              </a:lnSpc>
              <a:spcBef>
                <a:spcPts val="600"/>
              </a:spcBef>
              <a:spcAft>
                <a:spcPts val="600"/>
              </a:spcAft>
            </a:pPr>
            <a:r>
              <a:rPr sz="5400" b="1">
                <a:solidFill>
                  <a:srgbClr val="FFFF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专</a:t>
            </a:r>
            <a:r>
              <a:rPr lang="zh-CN" sz="5400" b="1">
                <a:solidFill>
                  <a:srgbClr val="FFFF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题十二</a:t>
            </a:r>
            <a:br>
              <a:rPr sz="5400" b="1">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br>
            <a:r>
              <a:rPr sz="5400" b="1">
                <a:solidFill>
                  <a:srgbClr val="FF00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非连续性文本考题及三大对策</a:t>
            </a:r>
            <a:r>
              <a:rPr lang="zh-CN" altLang="en-US" sz="5400" b="1">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　</a:t>
            </a:r>
            <a:endParaRPr lang="zh-CN" altLang="en-US" sz="5400">
              <a:effectLst>
                <a:outerShdw blurRad="38100" dist="38100" dir="2700000" algn="tl">
                  <a:srgbClr val="000000">
                    <a:alpha val="43137"/>
                  </a:srgbClr>
                </a:outerShdw>
              </a:effectLst>
              <a:latin typeface="方正粗黑宋简体" panose="02000000000000000000" charset="-122"/>
              <a:ea typeface="方正粗黑宋简体" panose="02000000000000000000"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276225" y="179705"/>
            <a:ext cx="11639550" cy="6498590"/>
          </a:xfrm>
          <a:solidFill>
            <a:schemeClr val="bg1"/>
          </a:solidFill>
          <a:ln w="28575">
            <a:solidFill>
              <a:srgbClr val="92D050"/>
            </a:solidFill>
          </a:ln>
        </p:spPr>
        <p:txBody>
          <a:bodyPr vert="horz" lIns="91440" tIns="45720" rIns="91440" bIns="45720" rtlCol="0">
            <a:normAutofit lnSpcReduction="10000"/>
          </a:bodyPr>
          <a:lstStyle/>
          <a:p>
            <a:pPr marL="50165" indent="-446405" fontAlgn="auto">
              <a:lnSpc>
                <a:spcPct val="100000"/>
              </a:lnSpc>
              <a:spcBef>
                <a:spcPts val="600"/>
              </a:spcBef>
              <a:spcAft>
                <a:spcPct val="0"/>
              </a:spcAft>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2.根据非连续性文本的主要表达方式筛选出文本内容的侧重点。</a:t>
            </a:r>
            <a:endParaRPr lang="zh-CN" altLang="en-US" sz="2400" b="1">
              <a:solidFill>
                <a:srgbClr val="FF0000"/>
              </a:solidFill>
              <a:latin typeface="黑体" panose="02010609060101010101" charset="-122"/>
              <a:ea typeface="黑体" panose="02010609060101010101" charset="-122"/>
              <a:cs typeface="楷体" panose="02010609060101010101" charset="-122"/>
            </a:endParaRPr>
          </a:p>
          <a:p>
            <a:pPr marL="50165" indent="-446405" fontAlgn="auto">
              <a:lnSpc>
                <a:spcPct val="100000"/>
              </a:lnSpc>
              <a:spcBef>
                <a:spcPts val="600"/>
              </a:spcBef>
              <a:spcAft>
                <a:spcPct val="0"/>
              </a:spcAft>
            </a:pP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文本的主要表达方式可分为叙述类、议论类、说明类、描写类等，应根据不同类别去筛选文本内容的侧重点。文本表达方式不同，信息特点就不同，筛选形式也不同。</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50165" indent="-446405" fontAlgn="auto">
              <a:lnSpc>
                <a:spcPct val="100000"/>
              </a:lnSpc>
              <a:spcBef>
                <a:spcPts val="600"/>
              </a:spcBef>
              <a:spcAft>
                <a:spcPct val="0"/>
              </a:spcAft>
            </a:pPr>
            <a:r>
              <a:rPr lang="zh-CN" altLang="en-US" sz="2400" b="1">
                <a:solidFill>
                  <a:srgbClr val="4F0FBD"/>
                </a:solidFill>
                <a:latin typeface="楷体" panose="02010609060101010101" charset="-122"/>
                <a:ea typeface="楷体" panose="02010609060101010101" charset="-122"/>
                <a:sym typeface="+mn-ea"/>
              </a:rPr>
              <a:t>(1)叙述类材料主要信息包括叙述的主体，主体的经历、特征，叙述的意义、目的。</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50165" indent="-446405" fontAlgn="auto">
              <a:lnSpc>
                <a:spcPct val="100000"/>
              </a:lnSpc>
              <a:spcBef>
                <a:spcPts val="600"/>
              </a:spcBef>
              <a:spcAft>
                <a:spcPct val="0"/>
              </a:spcAft>
            </a:pP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次要信息包括详细情节、背景材料等。筛选压缩的方式：</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50165" indent="-446405" fontAlgn="auto">
              <a:lnSpc>
                <a:spcPct val="100000"/>
              </a:lnSpc>
              <a:spcBef>
                <a:spcPts val="600"/>
              </a:spcBef>
              <a:spcAft>
                <a:spcPct val="0"/>
              </a:spcAft>
            </a:pPr>
            <a:r>
              <a:rPr lang="zh-CN" altLang="en-US" sz="2400" b="1">
                <a:solidFill>
                  <a:srgbClr val="4F0FBD"/>
                </a:solidFill>
                <a:latin typeface="楷体" panose="02010609060101010101" charset="-122"/>
                <a:ea typeface="楷体" panose="02010609060101010101" charset="-122"/>
                <a:sym typeface="+mn-ea"/>
              </a:rPr>
              <a:t>①删减枝叶式。</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删除文本的次要信息(枝叶)，保留其最主要的信息。</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50165" indent="-446405" fontAlgn="auto">
              <a:lnSpc>
                <a:spcPct val="100000"/>
              </a:lnSpc>
              <a:spcBef>
                <a:spcPts val="600"/>
              </a:spcBef>
              <a:spcAft>
                <a:spcPct val="0"/>
              </a:spcAft>
            </a:pPr>
            <a:r>
              <a:rPr lang="zh-CN" altLang="en-US" sz="2400" b="1">
                <a:solidFill>
                  <a:srgbClr val="4F0FBD"/>
                </a:solidFill>
                <a:latin typeface="楷体" panose="02010609060101010101" charset="-122"/>
                <a:ea typeface="楷体" panose="02010609060101010101" charset="-122"/>
                <a:sym typeface="+mn-ea"/>
              </a:rPr>
              <a:t>②概括浓缩式。</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在限定的字数内概括浓缩文本的信息。</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50165" indent="-446405" fontAlgn="auto">
              <a:lnSpc>
                <a:spcPct val="100000"/>
              </a:lnSpc>
              <a:spcBef>
                <a:spcPts val="600"/>
              </a:spcBef>
              <a:spcAft>
                <a:spcPct val="0"/>
              </a:spcAft>
            </a:pPr>
            <a:r>
              <a:rPr lang="zh-CN" altLang="en-US" sz="2400" b="1">
                <a:solidFill>
                  <a:srgbClr val="4F0FBD"/>
                </a:solidFill>
                <a:latin typeface="楷体" panose="02010609060101010101" charset="-122"/>
                <a:ea typeface="楷体" panose="02010609060101010101" charset="-122"/>
                <a:sym typeface="+mn-ea"/>
              </a:rPr>
              <a:t>③评价式。</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压缩的结果不是文本内容本身，而是文本的叙述反映了什么，说明了什么。</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14605" lvl="0" indent="-446405" algn="l" fontAlgn="auto">
              <a:lnSpc>
                <a:spcPts val="2880"/>
              </a:lnSpc>
              <a:spcBef>
                <a:spcPts val="6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(2)议论类材料主要信息包括中心句、观点句、结论等。次要信息包括论据、论证等。</a:t>
            </a:r>
            <a:endParaRPr lang="zh-CN" altLang="en-US" sz="2400" b="1">
              <a:solidFill>
                <a:srgbClr val="4F0FBD"/>
              </a:solidFill>
              <a:latin typeface="楷体" panose="02010609060101010101" charset="-122"/>
              <a:ea typeface="楷体" panose="02010609060101010101" charset="-122"/>
              <a:sym typeface="+mn-ea"/>
            </a:endParaRPr>
          </a:p>
          <a:p>
            <a:pPr marL="14605" lvl="0" indent="-446405" algn="l" fontAlgn="auto">
              <a:lnSpc>
                <a:spcPts val="2880"/>
              </a:lnSpc>
              <a:spcBef>
                <a:spcPts val="6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筛选压缩的方式：</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6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①提取归纳论点式。</a:t>
            </a:r>
            <a:r>
              <a:rPr lang="zh-CN" altLang="en-US" sz="2400" b="1">
                <a:solidFill>
                  <a:schemeClr val="tx1"/>
                </a:solidFill>
                <a:latin typeface="新宋体" panose="02010609030101010101" charset="-122"/>
                <a:ea typeface="新宋体" panose="02010609030101010101" charset="-122"/>
                <a:sym typeface="+mn-ea"/>
              </a:rPr>
              <a:t>考生可把文本看成用作论据的材料，从这些材料中提炼出来的论点就是压缩的结果。</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6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②概括浓缩式。</a:t>
            </a:r>
            <a:r>
              <a:rPr lang="zh-CN" altLang="en-US" sz="2400" b="1">
                <a:solidFill>
                  <a:schemeClr val="tx1"/>
                </a:solidFill>
                <a:latin typeface="新宋体" panose="02010609030101010101" charset="-122"/>
                <a:ea typeface="新宋体" panose="02010609030101010101" charset="-122"/>
                <a:sym typeface="+mn-ea"/>
              </a:rPr>
              <a:t>考生对文本进行重新组织、概括浓缩，而不是通过文本的支撑材料提炼出观点。</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sym typeface="+mn-ea"/>
              </a:rPr>
              <a:t>(3)说明类材料主要信息是非连续性文本的主要形式，包括事件发生的时间、范围、对象、特征、作用、目的等。</a:t>
            </a:r>
            <a:endParaRPr lang="zh-CN" altLang="en-US" sz="2400" b="1">
              <a:solidFill>
                <a:srgbClr val="4F0FBD"/>
              </a:solidFill>
              <a:latin typeface="楷体" panose="02010609060101010101" charset="-122"/>
              <a:ea typeface="楷体" panose="0201060906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次要信息包括举例、描写、修辞等。筛选压缩的方式：</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sym typeface="+mn-ea"/>
              </a:rPr>
              <a:t>①提取归纳中心句。</a:t>
            </a:r>
            <a:r>
              <a:rPr lang="zh-CN" altLang="en-US" sz="2400" b="1">
                <a:solidFill>
                  <a:schemeClr val="tx1"/>
                </a:solidFill>
                <a:latin typeface="新宋体" panose="02010609030101010101" charset="-122"/>
                <a:ea typeface="新宋体" panose="02010609030101010101" charset="-122"/>
                <a:sym typeface="+mn-ea"/>
              </a:rPr>
              <a:t>单一文本有一个中心句，在辨明句间关系的前提下，只要把它找出来即可。</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sym typeface="+mn-ea"/>
              </a:rPr>
              <a:t>②概括浓缩式。</a:t>
            </a:r>
            <a:r>
              <a:rPr lang="zh-CN" altLang="en-US" sz="2400" b="1">
                <a:solidFill>
                  <a:schemeClr val="tx1"/>
                </a:solidFill>
                <a:latin typeface="新宋体" panose="02010609030101010101" charset="-122"/>
                <a:ea typeface="新宋体" panose="02010609030101010101" charset="-122"/>
                <a:sym typeface="+mn-ea"/>
              </a:rPr>
              <a:t>没有明确的中心句，需要运用恰当的语言进行浓缩概括。</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在非连续性文本中，常常会有图表。图表像文本一样，是为阅读提供信息的。图表一般有一个标题，表明图表涉及的话题或中心，图表内用图形或数字对话题或中心进行解说。考生应细心解读这些图形或数字，从中进行信息筛选和提取，从而归纳总结出有用的信息，并据此答题。</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824230"/>
            <a:ext cx="11463020" cy="5835650"/>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1.比较出同类或不同类文本内容中的共同点和不同点。</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在筛选出文本内容的基础上，考生要比较出同类或不同类文本内容在叙述、说明、评论过程中有什么共同点和不同点。一般来说，作者在叙述、说明事实的过程中，往往要根据自身特点、需要等对事实有所选择，有所侧重，因而对同一事实的报道有所不同。</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2.在找出各文本之间的异同点后，再依据题干的显性要求进行组合，题干的显性要求是指对答题的指令性指向和硬性要求。</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各文本之间进行比较，如果先分析单一文本的内容、侧重点，再综合分析各文本之间的共同点，结合文本体例的结构特点就能迅速把握作者的观点、文本的意义和价值，答题就能得心应手了。</a:t>
            </a:r>
            <a:endParaRPr lang="zh-CN" altLang="en-US" sz="2400" b="1">
              <a:solidFill>
                <a:schemeClr val="tx1"/>
              </a:solidFill>
              <a:latin typeface="新宋体" panose="02010609030101010101" charset="-122"/>
              <a:ea typeface="新宋体" panose="02010609030101010101" charset="-122"/>
              <a:sym typeface="+mn-ea"/>
            </a:endParaRPr>
          </a:p>
        </p:txBody>
      </p:sp>
      <p:sp>
        <p:nvSpPr>
          <p:cNvPr id="100" name="文本框 99"/>
          <p:cNvSpPr txBox="1"/>
          <p:nvPr/>
        </p:nvSpPr>
        <p:spPr>
          <a:xfrm>
            <a:off x="368300" y="43815"/>
            <a:ext cx="8047990" cy="678180"/>
          </a:xfrm>
          <a:prstGeom prst="rect">
            <a:avLst/>
          </a:prstGeom>
          <a:noFill/>
        </p:spPr>
        <p:txBody>
          <a:bodyPr wrap="none" rtlCol="0" anchor="t">
            <a:spAutoFit/>
          </a:bodyPr>
          <a:lstStyle/>
          <a:p>
            <a:pPr lvl="0" algn="l">
              <a:lnSpc>
                <a:spcPts val="4580"/>
              </a:lnSpc>
              <a:spcBef>
                <a:spcPts val="600"/>
              </a:spcBef>
              <a:spcAft>
                <a:spcPts val="600"/>
              </a:spcAft>
              <a:buClrTx/>
              <a:buSzTx/>
              <a:buFontTx/>
            </a:pPr>
            <a:r>
              <a:rPr lang="zh-CN" altLang="en-US" sz="2800" b="1">
                <a:solidFill>
                  <a:srgbClr val="4F0FBD"/>
                </a:solidFill>
                <a:latin typeface="方正粗黑宋简体" panose="02000000000000000000" charset="-122"/>
                <a:ea typeface="方正粗黑宋简体" panose="02000000000000000000" charset="-122"/>
                <a:sym typeface="+mn-ea"/>
              </a:rPr>
              <a:t>二、比较各文本内容的共同点与不同点，规范答题</a:t>
            </a:r>
            <a:endParaRPr lang="zh-CN" altLang="en-US" sz="2800" b="1">
              <a:solidFill>
                <a:srgbClr val="4F0FBD"/>
              </a:solidFill>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882650"/>
            <a:ext cx="11463020" cy="5777230"/>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针对非连续性文本，其解题思路应坚持由单一文本到多个文本；由筛选文本内容、手法、角度各自的侧重点，到综合比较文本与文本之间在内容、手法、角度上的异同点；由文本特点到命题要求的指向性去筛选、归纳文本中的有效信息。最后，考生组织语言规范答题。</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对于以下三种比较题型，应把握其不同的答题要领：</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1.文本信息异同比较题。</a:t>
            </a:r>
            <a:r>
              <a:rPr lang="zh-CN" altLang="en-US" sz="2400" b="1">
                <a:solidFill>
                  <a:schemeClr val="tx1"/>
                </a:solidFill>
                <a:latin typeface="新宋体" panose="02010609030101010101" charset="-122"/>
                <a:ea typeface="新宋体" panose="02010609030101010101" charset="-122"/>
                <a:sym typeface="+mn-ea"/>
              </a:rPr>
              <a:t>首先，筛选单一文本的内容要点，确定文本内容的不同点。其次，在文本主体内容中分点比较。</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2.文本侧重点、不同点比较题。</a:t>
            </a:r>
            <a:r>
              <a:rPr lang="zh-CN" altLang="en-US" sz="2400" b="1">
                <a:solidFill>
                  <a:schemeClr val="tx1"/>
                </a:solidFill>
                <a:latin typeface="新宋体" panose="02010609030101010101" charset="-122"/>
                <a:ea typeface="新宋体" panose="02010609030101010101" charset="-122"/>
                <a:sym typeface="+mn-ea"/>
              </a:rPr>
              <a:t>除要通览全文外，考生应关注文本的主体部分，它是对事实的展开，最能反映文本的重点，还应注意文本体例的不同。体例不同，手法就不同，体现侧重点的方式也不同。</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3.材料综合分析题。</a:t>
            </a:r>
            <a:r>
              <a:rPr lang="zh-CN" altLang="en-US" sz="2400" b="1">
                <a:solidFill>
                  <a:schemeClr val="tx1"/>
                </a:solidFill>
                <a:latin typeface="新宋体" panose="02010609030101010101" charset="-122"/>
                <a:ea typeface="新宋体" panose="02010609030101010101" charset="-122"/>
                <a:sym typeface="+mn-ea"/>
              </a:rPr>
              <a:t>它主要是从多则材料中筛选出一些背景材料及其他辅助性材料，然后进行整合，从而得出结论。因此，它与平时做单则材料的信息筛选整合题没有多大区别，只是筛选的范围在多则材料中而已。</a:t>
            </a:r>
            <a:endParaRPr lang="zh-CN" altLang="en-US" sz="2400" b="1">
              <a:solidFill>
                <a:schemeClr val="tx1"/>
              </a:solidFill>
              <a:latin typeface="新宋体" panose="02010609030101010101" charset="-122"/>
              <a:ea typeface="新宋体" panose="02010609030101010101" charset="-122"/>
              <a:sym typeface="+mn-ea"/>
            </a:endParaRPr>
          </a:p>
        </p:txBody>
      </p:sp>
      <p:sp>
        <p:nvSpPr>
          <p:cNvPr id="2" name="文本框 1"/>
          <p:cNvSpPr txBox="1"/>
          <p:nvPr/>
        </p:nvSpPr>
        <p:spPr>
          <a:xfrm>
            <a:off x="368300" y="113030"/>
            <a:ext cx="7332980" cy="678180"/>
          </a:xfrm>
          <a:prstGeom prst="rect">
            <a:avLst/>
          </a:prstGeom>
          <a:noFill/>
        </p:spPr>
        <p:txBody>
          <a:bodyPr wrap="none" rtlCol="0" anchor="t">
            <a:spAutoFit/>
          </a:bodyPr>
          <a:lstStyle/>
          <a:p>
            <a:pPr lvl="0" algn="l">
              <a:lnSpc>
                <a:spcPts val="4580"/>
              </a:lnSpc>
              <a:spcBef>
                <a:spcPts val="600"/>
              </a:spcBef>
              <a:spcAft>
                <a:spcPts val="600"/>
              </a:spcAft>
              <a:buClrTx/>
              <a:buSzTx/>
              <a:buFontTx/>
            </a:pPr>
            <a:r>
              <a:rPr lang="zh-CN" altLang="en-US" sz="2800" b="1">
                <a:solidFill>
                  <a:srgbClr val="4F0FBD"/>
                </a:solidFill>
                <a:latin typeface="方正粗黑宋简体" panose="02000000000000000000" charset="-122"/>
                <a:ea typeface="方正粗黑宋简体" panose="02000000000000000000" charset="-122"/>
                <a:sym typeface="+mn-ea"/>
              </a:rPr>
              <a:t>三、掌握非连续性文本阅读比较题的答题要领</a:t>
            </a:r>
            <a:endParaRPr lang="zh-CN" altLang="en-US" sz="2800" b="1">
              <a:solidFill>
                <a:srgbClr val="4F0FBD"/>
              </a:solidFill>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749935"/>
            <a:ext cx="11463020" cy="5909945"/>
          </a:xfrm>
          <a:solidFill>
            <a:schemeClr val="bg1"/>
          </a:solidFill>
          <a:ln w="28575">
            <a:solidFill>
              <a:srgbClr val="92D050"/>
            </a:solidFill>
          </a:ln>
        </p:spPr>
        <p:txBody>
          <a:bodyPr vert="horz" lIns="91440" tIns="45720" rIns="91440" bIns="45720" rtlCol="0">
            <a:noAutofit/>
          </a:bodyPr>
          <a:lstStyle/>
          <a:p>
            <a:pPr marL="14605" lvl="0" indent="-446405" algn="l">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阅读下面的文字，完成后面的题目。</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材料一：</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创新是引领发展的第一动力，知识产权是加快动能转换、结构优化的重要支撑。我国经济已由高速增长阶段转向高质量发展阶段，正处在转变发展方式、转换增长动力的攻关期。要顺利跨越这个关口，就必须激发出创新这个第一动力，走创新驱动发展道路；就必须“倡导创新文化，强化知识产权创造、保护、运用”。我们要进一步发挥好知识产权的技术供给和制度供给的双重作用，通过加强知识产权的创造和运用，不断为实体经济发展注入新动力；通过强化知识产权保护，推动构建更加公平公正、开放透明的市场环境。</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(摘编自社论《播撒创新种子，守护创新中国——写在2018年全国知识产权宣传周活动启动之际》，《中国知识产权报》2018年4月20日)</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100" name="文本框 99"/>
          <p:cNvSpPr txBox="1"/>
          <p:nvPr/>
        </p:nvSpPr>
        <p:spPr>
          <a:xfrm>
            <a:off x="368300" y="135890"/>
            <a:ext cx="1407160" cy="460375"/>
          </a:xfrm>
          <a:prstGeom prst="rect">
            <a:avLst/>
          </a:prstGeom>
          <a:solidFill>
            <a:srgbClr val="00B0F0"/>
          </a:solidFill>
        </p:spPr>
        <p:txBody>
          <a:bodyPr wrap="none" rtlCol="0">
            <a:spAutoFit/>
          </a:bodyPr>
          <a:lstStyle/>
          <a:p>
            <a:pPr lvl="0" algn="l">
              <a:buClrTx/>
              <a:buSzTx/>
              <a:buFontTx/>
            </a:pPr>
            <a:r>
              <a:rPr lang="zh-CN" altLang="en-US" sz="2400" b="1">
                <a:solidFill>
                  <a:schemeClr val="bg1"/>
                </a:solidFill>
                <a:sym typeface="+mn-ea"/>
              </a:rPr>
              <a:t>模拟训练</a:t>
            </a:r>
            <a:endParaRPr lang="zh-CN" altLang="en-US" sz="2400" b="1">
              <a:solidFill>
                <a:schemeClr val="bg1"/>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951865" y="292735"/>
            <a:ext cx="3398520" cy="63246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材料二：</a:t>
            </a:r>
            <a:endParaRPr lang="zh-CN" altLang="en-US" sz="2400" b="1">
              <a:solidFill>
                <a:schemeClr val="tx1"/>
              </a:solidFill>
              <a:latin typeface="新宋体" panose="02010609030101010101" charset="-122"/>
              <a:ea typeface="新宋体" panose="02010609030101010101" charset="-122"/>
              <a:sym typeface="+mn-ea"/>
            </a:endParaRPr>
          </a:p>
        </p:txBody>
      </p:sp>
      <p:pic>
        <p:nvPicPr>
          <p:cNvPr id="116" name="19JG3YWJBTXQG2JT1.eps" descr="id:2147493575;FounderCES"/>
          <p:cNvPicPr>
            <a:picLocks noChangeAspect="1"/>
          </p:cNvPicPr>
          <p:nvPr/>
        </p:nvPicPr>
        <p:blipFill>
          <a:blip r:embed="rId2"/>
          <a:stretch>
            <a:fillRect/>
          </a:stretch>
        </p:blipFill>
        <p:spPr>
          <a:xfrm>
            <a:off x="951865" y="990600"/>
            <a:ext cx="9974580" cy="4582795"/>
          </a:xfrm>
          <a:prstGeom prst="rect">
            <a:avLst/>
          </a:prstGeom>
        </p:spPr>
      </p:pic>
      <p:sp>
        <p:nvSpPr>
          <p:cNvPr id="100" name="文本框 99"/>
          <p:cNvSpPr txBox="1"/>
          <p:nvPr/>
        </p:nvSpPr>
        <p:spPr>
          <a:xfrm>
            <a:off x="951865" y="5820410"/>
            <a:ext cx="9975215" cy="398780"/>
          </a:xfrm>
          <a:prstGeom prst="rect">
            <a:avLst/>
          </a:prstGeom>
          <a:noFill/>
          <a:ln w="9525">
            <a:noFill/>
          </a:ln>
        </p:spPr>
        <p:txBody>
          <a:bodyPr wrap="square">
            <a:spAutoFit/>
          </a:bodyPr>
          <a:lstStyle/>
          <a:p>
            <a:pPr indent="228600"/>
            <a:r>
              <a:rPr lang="en-US" sz="2000" b="1">
                <a:latin typeface="方正楷体_GBK" charset="0"/>
                <a:cs typeface="方正书宋_GBK" charset="0"/>
              </a:rPr>
              <a:t>(</a:t>
            </a:r>
            <a:r>
              <a:rPr lang="zh-CN" sz="2000" b="1">
                <a:cs typeface="方正楷体_GBK" charset="0"/>
              </a:rPr>
              <a:t>摘编自国家知识产权局知识产权发展研究中心《</a:t>
            </a:r>
            <a:r>
              <a:rPr lang="en-US" sz="2000" b="1">
                <a:latin typeface="NEU-BZ-S92" charset="0"/>
                <a:cs typeface="方正书宋_GBK" charset="0"/>
              </a:rPr>
              <a:t>2020</a:t>
            </a:r>
            <a:r>
              <a:rPr lang="zh-CN" sz="2000" b="1">
                <a:cs typeface="方正楷体_GBK" charset="0"/>
              </a:rPr>
              <a:t>年中国专利调查报告》</a:t>
            </a:r>
            <a:r>
              <a:rPr lang="en-US" sz="2000" b="1">
                <a:latin typeface="方正楷体_GBK" charset="0"/>
                <a:cs typeface="方正书宋_GBK" charset="0"/>
              </a:rPr>
              <a:t>)</a:t>
            </a:r>
            <a:endParaRPr lang="zh-CN" altLang="en-US" sz="2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Autofit/>
          </a:bodyPr>
          <a:lstStyle/>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材料三：</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继山东理工大学、同济大学等高校科技成果转化相继取得突破后，近日，中南大学冶金与环境学院科研团队的“电化学脱嵌法从盐湖卤水提锂”技术专利，成功转让给一家科技公司，许可使用费超过1亿元。双方将共同组建平台公司，由平台公司具体负责专利的产业化。长期以来，我国高校科研创新工作偏重基础理论研究，拥有深厚研发创新能力的科研人才未能将智力资源转化成市场价值。根据市场发展趋势探寻科技创新方向、不断更新升级科技创新思路，正是提升专利质量、实现专利市场价值的核心之义。2015年修订的《中华人民共和国促进科技成果转化法》打破高校科技成果转化藩篱，鼓励高校对持有的科研成果采取转让、许可等方式进行转移转化，对高校以实践为导向的科技创新产生了巨大的推动作用。</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(摘编自王康等《创新为市场，转化显效益》，《中国知识产权报》)</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Autofit/>
          </a:bodyPr>
          <a:lstStyle/>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材料四：</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在科技成果转化的实际过程中，高校普遍遇到了一些障碍。首先，科技成果与企业需求脱钩的矛盾长期存在。大学科研工作与企业技术创新在目标、路径、组织方式、评价标准及环境要求等方面存在着很大的差别，因此高校的成果很难直接转化成适应市场需求的新产品和新技术。其次，成果转化的机制不畅。高校传统体系是为了适应学术研究和人才培养而设计制订的，对于科技成果转化、产学研合作等社会服务方面的需求，现有体系在机构设置、管理制度、激励机制等方面匹配性不足。</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(摘编自胡罡等《地方研究院：高校科技成果转化模式新探索》)</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1.下列对材料二相关内容的理解和分析，不正确的一项是(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A.2011到2013年，科研单位遭遇侵权的比例由25.3%下降到13.4%，降幅较为明显，但2014年有微小回升，2015年则回落至8.4%。</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B.2015年企业和高校遭遇侵权的比例较之以往四年有所提高，总体侵权比例也略有反弹；而2016年各项侵权比例均呈下降态势，总体遭遇侵权比例为10.7%。</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C.2012至2016年间，比例一直下降的仅有个人遭遇侵权这一项，企业、高校、科研单位以及总体这四项数据，均有回升的现象发生。</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D.专利侵权总体比例的下降，一定程度上体现了我国知识产权保护工作所取得的成效，当然，我国专利数量的快速增长也可能在一定程度上拉低专利侵权的比例。</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把握图表横轴和竖轴的内容含意，弄清各个图案所代表的团体，然后结合题干进行比对。“2015年企业和高校遭遇侵权的比例较之以往四年有所提高”不正确，以往四年是指“2014年、2013年、2012年、2011年”四年，其中2011年和2012年企业和高校遭遇专利侵权的比例都高于2015年所遭遇的专利侵权的比例，所以此项不正确。</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【答案】 B</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2.下列对材料相关内容的概括和分析，正确的一项是(　　)。</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A.只有大力倡导创新文化，提高全社会的创新意识，增加知识产权的技术供给，才能够形成全民尊重知识，诚信守法的社会风尚。</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B.根据市场发展趋势判断科技创新方向，充分考虑、合理安排成果转化中企业方的利益诉求，这样才能体现出大学科研工作的价值。</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C.随着高校的科研团队与企业共同合作的创新路径日益受到重视，一些科技成果正被逐渐转化为可以实现市场价值的高质量专利。</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D.高校在科研工作和人才培养的管理制度、评价标准等方面的不足，导致科研成果无法直接转化成适应市场需求的新技术和新产品。</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4490" y="967105"/>
            <a:ext cx="11463020" cy="5674995"/>
          </a:xfrm>
          <a:solidFill>
            <a:schemeClr val="bg1"/>
          </a:solidFill>
          <a:ln w="28575">
            <a:solidFill>
              <a:srgbClr val="92D050"/>
            </a:solidFill>
          </a:ln>
        </p:spPr>
        <p:txBody>
          <a:bodyPr vert="horz" lIns="91440" tIns="45720" rIns="91440" bIns="45720" rtlCol="0">
            <a:noAutofit/>
          </a:bodyPr>
          <a:lstStyle/>
          <a:p>
            <a:pPr marL="14605" lvl="0" indent="-446405" algn="l">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阅读下面的文字，完成后面的题目。</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材料一：</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粤港澳大湾区包括香港特别行政区、澳门特别行政区和广东省广州市、深圳市、珠海市、佛山市、惠州市、东莞市、中山市、江门市、肇庆市，总面积5.6万平方公里，2020年末总人口约7000万人，是我国开放程度最高、经济活力最强的区域之一，在国家发展大局中具有重要战略地位。</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建设粤港澳大湾区，既是新时代推动形成全面开放新格局的新尝试，也是推动“一国两制”事业发展的新实践。为全面贯彻党的十九大精神，全面准确贯彻“一国两制”方针，充分发挥粤港澳综合优势，深化内地与港澳合作，进一步提升粤港澳大湾区在国家经济发展和对外开放中的支撑引领作用，支持香港、澳门融入国家发展大局，增进香港、澳门同胞福祉，保持香港、澳门长期繁荣稳定，让港澳同胞同祖国人民共担民族复兴的历史责任、共享祖国繁荣富强的伟大荣光，编制本规划。</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(摘编自《粤港澳大湾区发展规划纲要》)</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nvSpPr>
        <p:spPr>
          <a:xfrm>
            <a:off x="364490" y="212725"/>
            <a:ext cx="2019300" cy="460375"/>
          </a:xfrm>
          <a:prstGeom prst="rect">
            <a:avLst/>
          </a:prstGeom>
          <a:solidFill>
            <a:srgbClr val="00B0F0"/>
          </a:solidFill>
        </p:spPr>
        <p:txBody>
          <a:bodyPr wrap="none" rtlCol="0">
            <a:spAutoFit/>
          </a:bodyPr>
          <a:lstStyle/>
          <a:p>
            <a:r>
              <a:rPr lang="zh-CN" altLang="en-US" sz="2400" b="1">
                <a:solidFill>
                  <a:schemeClr val="bg1"/>
                </a:solidFill>
              </a:rPr>
              <a:t>【真题示例】</a:t>
            </a:r>
            <a:endParaRPr lang="zh-CN" altLang="en-US" sz="24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项的相关区域在材料一中，题干中“只有……才……”属于条件关系，而这种条件关系在材料一中没有明确表现。故A项是错误的。B项的相关区域在材料三和材料四中，整体把握材料三和材料四，两则材料重点说明高校的科研成果要和市场相联系的问题，而不是说明题干中“大学科研工作的价值在哪里”的问题。</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认真阅读材料三和材料四，两则材料并未说明大学的科研价值是靠“合理安排成果转化中企业方的利益诉求”体现的，原文中“长期以来，我国高校科研创新工作偏重基础理论研究，拥有深厚研发创新能力的科研人才未能将智力资源转化成市场价值”这句话只表明了我国高校在市场开发这方面的欠缺，而不能表现B项的说法，故B项于文无据，错误。</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项的相关区域在材料四中，材料四“因此高校的成果很难直接转化成适应市场需求的新产品和新技术”中“因此”的“此”是指“大学科研工作与企业技术创新在目标、路径、组织方式、评价标准及环境要求等方面存在着很大的差别”，所以D项表述不正确。</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【答案】 C</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3.促进高校科技成果转化需要哪些相关方协作？简述各方所起的作用。</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【解析】 </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对文本进行筛选，找出技术成果转化的相关方，根据材料一、材料三、材料四，可知相关方为高校、企业、政府。结合文本内容找出高校、企业、政府的职能，组织答案即可。</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【答案】 </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相关方：</a:t>
            </a:r>
            <a:r>
              <a:rPr lang="zh-CN" altLang="en-US" sz="2400" b="1">
                <a:solidFill>
                  <a:srgbClr val="4F0FBD"/>
                </a:solidFill>
                <a:latin typeface="楷体" panose="02010609060101010101" charset="-122"/>
                <a:ea typeface="楷体" panose="02010609060101010101" charset="-122"/>
                <a:sym typeface="+mn-ea"/>
              </a:rPr>
              <a:t>①高校；②企业；③政府。</a:t>
            </a:r>
            <a:endParaRPr lang="zh-CN" altLang="en-US" sz="2400" b="1">
              <a:solidFill>
                <a:srgbClr val="4F0FBD"/>
              </a:solidFill>
              <a:latin typeface="楷体" panose="02010609060101010101" charset="-122"/>
              <a:ea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作用：</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①高校拥有丰富的人才和知识储备，较强的研究和开发能力，是相关科技成果的创造者和提供方；</a:t>
            </a:r>
            <a:endParaRPr lang="zh-CN" altLang="en-US" sz="2400" b="1">
              <a:solidFill>
                <a:srgbClr val="4F0FBD"/>
              </a:solidFill>
              <a:latin typeface="楷体" panose="02010609060101010101" charset="-122"/>
              <a:ea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②企业是科技成果的需求方，可以提供较为充裕的转化资金；</a:t>
            </a:r>
            <a:endParaRPr lang="zh-CN" altLang="en-US" sz="2400" b="1">
              <a:solidFill>
                <a:srgbClr val="4F0FBD"/>
              </a:solidFill>
              <a:latin typeface="楷体" panose="02010609060101010101" charset="-122"/>
              <a:ea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③政府具有较强的组织调控能力，可以创造良好的转化环境，给科技成果转化提供坚实的政策动力。</a:t>
            </a:r>
            <a:endParaRPr lang="zh-CN" altLang="en-US" sz="2400" b="1">
              <a:solidFill>
                <a:srgbClr val="4F0FBD"/>
              </a:solidFill>
              <a:latin typeface="楷体" panose="02010609060101010101" charset="-122"/>
              <a:ea typeface="楷体" panose="02010609060101010101" charset="-122"/>
              <a:sym typeface="+mn-ea"/>
            </a:endParaRPr>
          </a:p>
        </p:txBody>
      </p:sp>
      <p:pic>
        <p:nvPicPr>
          <p:cNvPr id="4" name="New picture"/>
          <p:cNvPicPr/>
          <p:nvPr/>
        </p:nvPicPr>
        <p:blipFill>
          <a:blip r:embed="rId2"/>
          <a:stretch>
            <a:fillRect/>
          </a:stretch>
        </p:blipFill>
        <p:spPr>
          <a:xfrm>
            <a:off x="11557000" y="10668000"/>
            <a:ext cx="3429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4151630" cy="6425565"/>
          </a:xfrm>
          <a:solidFill>
            <a:schemeClr val="bg1"/>
          </a:solidFill>
          <a:ln w="28575">
            <a:solidFill>
              <a:srgbClr val="92D050"/>
            </a:solidFill>
          </a:ln>
        </p:spPr>
        <p:txBody>
          <a:bodyPr vert="horz" lIns="91440" tIns="45720" rIns="91440" bIns="45720" rtlCol="0">
            <a:noAutofit/>
          </a:bodyPr>
          <a:lstStyle/>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材料二：</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资料来源：粤港澳大湾区研究院。</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1800" b="1">
                <a:solidFill>
                  <a:schemeClr val="tx1"/>
                </a:solidFill>
                <a:latin typeface="楷体" panose="02010609060101010101" charset="-122"/>
                <a:ea typeface="楷体" panose="02010609060101010101" charset="-122"/>
                <a:cs typeface="楷体" panose="02010609060101010101" charset="-122"/>
                <a:sym typeface="+mn-ea"/>
              </a:rPr>
              <a:t>【注】①东京湾区——世界上首个人工规划的湾区。</a:t>
            </a:r>
            <a:endParaRPr lang="zh-CN" altLang="en-US" sz="18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1800" b="1">
                <a:solidFill>
                  <a:schemeClr val="tx1"/>
                </a:solidFill>
                <a:latin typeface="楷体" panose="02010609060101010101" charset="-122"/>
                <a:ea typeface="楷体" panose="02010609060101010101" charset="-122"/>
                <a:cs typeface="楷体" panose="02010609060101010101" charset="-122"/>
                <a:sym typeface="+mn-ea"/>
              </a:rPr>
              <a:t>代表企业——索尼、三菱。</a:t>
            </a:r>
            <a:endParaRPr lang="zh-CN" altLang="en-US" sz="18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1800" b="1">
                <a:solidFill>
                  <a:schemeClr val="tx1"/>
                </a:solidFill>
                <a:latin typeface="楷体" panose="02010609060101010101" charset="-122"/>
                <a:ea typeface="楷体" panose="02010609060101010101" charset="-122"/>
                <a:cs typeface="楷体" panose="02010609060101010101" charset="-122"/>
                <a:sym typeface="+mn-ea"/>
              </a:rPr>
              <a:t>②纽约湾区——国际湾区之首，华尔街所在地。</a:t>
            </a:r>
            <a:endParaRPr lang="zh-CN" altLang="en-US" sz="18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1800" b="1">
                <a:solidFill>
                  <a:schemeClr val="tx1"/>
                </a:solidFill>
                <a:latin typeface="楷体" panose="02010609060101010101" charset="-122"/>
                <a:ea typeface="楷体" panose="02010609060101010101" charset="-122"/>
                <a:cs typeface="楷体" panose="02010609060101010101" charset="-122"/>
                <a:sym typeface="+mn-ea"/>
              </a:rPr>
              <a:t>代表企业——IBM、花旗、AIG。</a:t>
            </a:r>
            <a:endParaRPr lang="zh-CN" altLang="en-US" sz="18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1800" b="1">
                <a:solidFill>
                  <a:schemeClr val="tx1"/>
                </a:solidFill>
                <a:latin typeface="楷体" panose="02010609060101010101" charset="-122"/>
                <a:ea typeface="楷体" panose="02010609060101010101" charset="-122"/>
                <a:cs typeface="楷体" panose="02010609060101010101" charset="-122"/>
                <a:sym typeface="+mn-ea"/>
              </a:rPr>
              <a:t>③旧金山湾区——高科技研发基地硅谷的所在地。</a:t>
            </a:r>
            <a:endParaRPr lang="zh-CN" altLang="en-US" sz="18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1800" b="1">
                <a:solidFill>
                  <a:schemeClr val="tx1"/>
                </a:solidFill>
                <a:latin typeface="楷体" panose="02010609060101010101" charset="-122"/>
                <a:ea typeface="楷体" panose="02010609060101010101" charset="-122"/>
                <a:cs typeface="楷体" panose="02010609060101010101" charset="-122"/>
                <a:sym typeface="+mn-ea"/>
              </a:rPr>
              <a:t>代表企业——苹果、谷歌、微软。</a:t>
            </a:r>
            <a:endParaRPr lang="zh-CN" altLang="en-US" sz="18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1800" b="1">
                <a:solidFill>
                  <a:schemeClr val="tx1"/>
                </a:solidFill>
                <a:latin typeface="楷体" panose="02010609060101010101" charset="-122"/>
                <a:ea typeface="楷体" panose="02010609060101010101" charset="-122"/>
                <a:cs typeface="楷体" panose="02010609060101010101" charset="-122"/>
                <a:sym typeface="+mn-ea"/>
              </a:rPr>
              <a:t>④粤港澳大湾区——中国科技和金融中心，“一带一路”重要枢纽。</a:t>
            </a:r>
            <a:endParaRPr lang="zh-CN" altLang="en-US" sz="18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1800" b="1">
                <a:solidFill>
                  <a:schemeClr val="tx1"/>
                </a:solidFill>
                <a:latin typeface="楷体" panose="02010609060101010101" charset="-122"/>
                <a:ea typeface="楷体" panose="02010609060101010101" charset="-122"/>
                <a:cs typeface="楷体" panose="02010609060101010101" charset="-122"/>
                <a:sym typeface="+mn-ea"/>
              </a:rPr>
              <a:t>代表企业——华为、腾讯、中兴、比亚迪。</a:t>
            </a:r>
            <a:endParaRPr lang="zh-CN" altLang="en-US" sz="1800" b="1">
              <a:solidFill>
                <a:schemeClr val="tx1"/>
              </a:solidFill>
              <a:latin typeface="楷体" panose="02010609060101010101" charset="-122"/>
              <a:ea typeface="楷体" panose="02010609060101010101" charset="-122"/>
              <a:cs typeface="楷体" panose="02010609060101010101" charset="-122"/>
              <a:sym typeface="+mn-ea"/>
            </a:endParaRPr>
          </a:p>
        </p:txBody>
      </p:sp>
      <p:graphicFrame>
        <p:nvGraphicFramePr>
          <p:cNvPr id="2" name="表格 1"/>
          <p:cNvGraphicFramePr>
            <a:graphicFrameLocks noGrp="1"/>
          </p:cNvGraphicFramePr>
          <p:nvPr/>
        </p:nvGraphicFramePr>
        <p:xfrm>
          <a:off x="4711065" y="1026160"/>
          <a:ext cx="7087870" cy="5633720"/>
        </p:xfrm>
        <a:graphic>
          <a:graphicData uri="http://schemas.openxmlformats.org/drawingml/2006/table">
            <a:tbl>
              <a:tblPr firstRow="1" bandRow="1">
                <a:tableStyleId>{5940675A-B579-460E-94D1-54222C63F5DA}</a:tableStyleId>
              </a:tblPr>
              <a:tblGrid>
                <a:gridCol w="2145030"/>
                <a:gridCol w="1288415"/>
                <a:gridCol w="1111885"/>
                <a:gridCol w="1172845"/>
                <a:gridCol w="1369695"/>
              </a:tblGrid>
              <a:tr h="598805">
                <a:tc>
                  <a:txBody>
                    <a:bodyPr vert="horz" wrap="square"/>
                    <a:lstStyle/>
                    <a:p>
                      <a:pPr indent="0">
                        <a:buNone/>
                      </a:pP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东京湾区</a:t>
                      </a:r>
                      <a:r>
                        <a:rPr lang="en-US" sz="2000" b="1" baseline="30000">
                          <a:latin typeface="新宋体" panose="02010609030101010101" charset="-122"/>
                          <a:ea typeface="新宋体" panose="02010609030101010101" charset="-122"/>
                          <a:cs typeface="NEU-BZ-S92" charset="0"/>
                        </a:rPr>
                        <a:t>①</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纽约湾区</a:t>
                      </a:r>
                      <a:r>
                        <a:rPr lang="en-US" sz="2000" b="1" baseline="30000">
                          <a:latin typeface="新宋体" panose="02010609030101010101" charset="-122"/>
                          <a:ea typeface="新宋体" panose="02010609030101010101" charset="-122"/>
                          <a:cs typeface="NEU-BZ-S92" charset="0"/>
                        </a:rPr>
                        <a:t>②</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旧金山湾区</a:t>
                      </a:r>
                      <a:r>
                        <a:rPr lang="en-US" sz="2000" b="1" baseline="30000">
                          <a:latin typeface="新宋体" panose="02010609030101010101" charset="-122"/>
                          <a:ea typeface="新宋体" panose="02010609030101010101" charset="-122"/>
                          <a:cs typeface="NEU-BZ-S92" charset="0"/>
                        </a:rPr>
                        <a:t>③</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粤港澳大湾区</a:t>
                      </a:r>
                      <a:r>
                        <a:rPr lang="en-US" sz="2000" b="1" baseline="30000">
                          <a:latin typeface="新宋体" panose="02010609030101010101" charset="-122"/>
                          <a:ea typeface="新宋体" panose="02010609030101010101" charset="-122"/>
                          <a:cs typeface="NEU-BZ-S92" charset="0"/>
                        </a:rPr>
                        <a:t>④</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2765">
                <a:tc>
                  <a:txBody>
                    <a:bodyPr vert="horz" wrap="square"/>
                    <a:lstStyle/>
                    <a:p>
                      <a:pPr indent="0">
                        <a:buNone/>
                      </a:pPr>
                      <a:r>
                        <a:rPr lang="en-US" sz="2000" b="1">
                          <a:latin typeface="新宋体" panose="02010609030101010101" charset="-122"/>
                          <a:ea typeface="新宋体" panose="02010609030101010101" charset="-122"/>
                          <a:cs typeface="新宋体" panose="02010609030101010101" charset="-122"/>
                        </a:rPr>
                        <a:t>面积(10</a:t>
                      </a:r>
                      <a:r>
                        <a:rPr lang="en-US" sz="2000" b="1" baseline="30000">
                          <a:latin typeface="新宋体" panose="02010609030101010101" charset="-122"/>
                          <a:ea typeface="新宋体" panose="02010609030101010101" charset="-122"/>
                          <a:cs typeface="新宋体" panose="02010609030101010101" charset="-122"/>
                        </a:rPr>
                        <a:t>4</a:t>
                      </a:r>
                      <a:r>
                        <a:rPr lang="en-US" sz="2000" b="1">
                          <a:latin typeface="新宋体" panose="02010609030101010101" charset="-122"/>
                          <a:ea typeface="新宋体" panose="02010609030101010101" charset="-122"/>
                          <a:cs typeface="新宋体" panose="02010609030101010101" charset="-122"/>
                        </a:rPr>
                        <a:t> km</a:t>
                      </a:r>
                      <a:r>
                        <a:rPr lang="en-US" sz="2000" b="1" baseline="30000">
                          <a:latin typeface="新宋体" panose="02010609030101010101" charset="-122"/>
                          <a:ea typeface="新宋体" panose="02010609030101010101" charset="-122"/>
                          <a:cs typeface="新宋体" panose="02010609030101010101" charset="-122"/>
                        </a:rPr>
                        <a:t>2</a:t>
                      </a:r>
                      <a:r>
                        <a:rPr lang="en-US" sz="2000" b="1">
                          <a:latin typeface="新宋体" panose="02010609030101010101" charset="-122"/>
                          <a:ea typeface="新宋体" panose="02010609030101010101" charset="-122"/>
                          <a:cs typeface="新宋体" panose="02010609030101010101" charset="-122"/>
                        </a:rPr>
                        <a:t>)</a:t>
                      </a:r>
                      <a:endParaRPr lang="en-US" altLang="en-US" sz="2000" b="1">
                        <a:latin typeface="新宋体" panose="02010609030101010101" charset="-122"/>
                        <a:ea typeface="新宋体" panose="02010609030101010101" charset="-122"/>
                        <a:cs typeface="新宋体" panose="02010609030101010101"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3.68</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1.74</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1.79</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5.60</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2765">
                <a:tc>
                  <a:txBody>
                    <a:bodyPr vert="horz" wrap="square"/>
                    <a:lstStyle/>
                    <a:p>
                      <a:pPr indent="0">
                        <a:buNone/>
                      </a:pPr>
                      <a:r>
                        <a:rPr lang="en-US" sz="2000" b="1">
                          <a:latin typeface="新宋体" panose="02010609030101010101" charset="-122"/>
                          <a:ea typeface="新宋体" panose="02010609030101010101" charset="-122"/>
                          <a:cs typeface="新宋体" panose="02010609030101010101" charset="-122"/>
                        </a:rPr>
                        <a:t>人口(万)</a:t>
                      </a:r>
                      <a:endParaRPr lang="en-US" altLang="en-US" sz="2000" b="1">
                        <a:latin typeface="新宋体" panose="02010609030101010101" charset="-122"/>
                        <a:ea typeface="新宋体" panose="02010609030101010101" charset="-122"/>
                        <a:cs typeface="新宋体" panose="02010609030101010101"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4347</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2340</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715</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6671</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2765">
                <a:tc>
                  <a:txBody>
                    <a:bodyPr vert="horz" wrap="square"/>
                    <a:lstStyle/>
                    <a:p>
                      <a:pPr indent="0">
                        <a:buNone/>
                      </a:pPr>
                      <a:r>
                        <a:rPr lang="en-US" sz="2000" b="1">
                          <a:latin typeface="新宋体" panose="02010609030101010101" charset="-122"/>
                          <a:ea typeface="新宋体" panose="02010609030101010101" charset="-122"/>
                          <a:cs typeface="新宋体" panose="02010609030101010101" charset="-122"/>
                        </a:rPr>
                        <a:t>GDP(万亿美元)</a:t>
                      </a:r>
                      <a:endParaRPr lang="en-US" altLang="en-US" sz="2000" b="1">
                        <a:latin typeface="新宋体" panose="02010609030101010101" charset="-122"/>
                        <a:ea typeface="新宋体" panose="02010609030101010101" charset="-122"/>
                        <a:cs typeface="新宋体" panose="02010609030101010101"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1.80</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1.40</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0.76</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1.36</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2765">
                <a:tc>
                  <a:txBody>
                    <a:bodyPr vert="horz" wrap="square"/>
                    <a:lstStyle/>
                    <a:p>
                      <a:pPr indent="0">
                        <a:buNone/>
                      </a:pPr>
                      <a:r>
                        <a:rPr lang="en-US" sz="2000" b="1">
                          <a:latin typeface="新宋体" panose="02010609030101010101" charset="-122"/>
                          <a:ea typeface="新宋体" panose="02010609030101010101" charset="-122"/>
                          <a:cs typeface="新宋体" panose="02010609030101010101" charset="-122"/>
                        </a:rPr>
                        <a:t>第三产业占比(%)</a:t>
                      </a:r>
                      <a:endParaRPr lang="en-US" altLang="en-US" sz="2000" b="1">
                        <a:latin typeface="新宋体" panose="02010609030101010101" charset="-122"/>
                        <a:ea typeface="新宋体" panose="02010609030101010101" charset="-122"/>
                        <a:cs typeface="新宋体" panose="02010609030101010101"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82.3</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89.4</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82.8</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62.2</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2130">
                <a:tc>
                  <a:txBody>
                    <a:bodyPr vert="horz" wrap="square"/>
                    <a:lstStyle/>
                    <a:p>
                      <a:pPr indent="0">
                        <a:buNone/>
                      </a:pPr>
                      <a:r>
                        <a:rPr lang="en-US" sz="2000" b="1">
                          <a:latin typeface="新宋体" panose="02010609030101010101" charset="-122"/>
                          <a:ea typeface="新宋体" panose="02010609030101010101" charset="-122"/>
                          <a:cs typeface="新宋体" panose="02010609030101010101" charset="-122"/>
                        </a:rPr>
                        <a:t>GDP占全国比例(%)</a:t>
                      </a:r>
                      <a:endParaRPr lang="en-US" altLang="en-US" sz="2000" b="1">
                        <a:latin typeface="新宋体" panose="02010609030101010101" charset="-122"/>
                        <a:ea typeface="新宋体" panose="02010609030101010101" charset="-122"/>
                        <a:cs typeface="新宋体" panose="02010609030101010101"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41.0</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7.7</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4.4</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10.8</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2765">
                <a:tc>
                  <a:txBody>
                    <a:bodyPr vert="horz" wrap="square"/>
                    <a:lstStyle/>
                    <a:p>
                      <a:pPr indent="0">
                        <a:buNone/>
                      </a:pPr>
                      <a:r>
                        <a:rPr lang="en-US" sz="2000" b="1">
                          <a:latin typeface="新宋体" panose="02010609030101010101" charset="-122"/>
                          <a:ea typeface="新宋体" panose="02010609030101010101" charset="-122"/>
                          <a:cs typeface="新宋体" panose="02010609030101010101" charset="-122"/>
                        </a:rPr>
                        <a:t>集装箱吞吐量(10</a:t>
                      </a:r>
                      <a:r>
                        <a:rPr lang="en-US" sz="2000" b="1" baseline="30000">
                          <a:latin typeface="新宋体" panose="02010609030101010101" charset="-122"/>
                          <a:ea typeface="新宋体" panose="02010609030101010101" charset="-122"/>
                          <a:cs typeface="新宋体" panose="02010609030101010101" charset="-122"/>
                        </a:rPr>
                        <a:t>4</a:t>
                      </a:r>
                      <a:r>
                        <a:rPr lang="en-US" sz="2000" b="1">
                          <a:latin typeface="新宋体" panose="02010609030101010101" charset="-122"/>
                          <a:ea typeface="新宋体" panose="02010609030101010101" charset="-122"/>
                          <a:cs typeface="新宋体" panose="02010609030101010101" charset="-122"/>
                        </a:rPr>
                        <a:t> TEU)</a:t>
                      </a:r>
                      <a:endParaRPr lang="en-US" altLang="en-US" sz="2000" b="1">
                        <a:latin typeface="新宋体" panose="02010609030101010101" charset="-122"/>
                        <a:ea typeface="新宋体" panose="02010609030101010101" charset="-122"/>
                        <a:cs typeface="新宋体" panose="02010609030101010101"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766</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465</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227</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6520</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2765">
                <a:tc>
                  <a:txBody>
                    <a:bodyPr vert="horz" wrap="square"/>
                    <a:lstStyle/>
                    <a:p>
                      <a:pPr indent="0">
                        <a:buNone/>
                      </a:pPr>
                      <a:r>
                        <a:rPr lang="en-US" sz="2000" b="1">
                          <a:latin typeface="新宋体" panose="02010609030101010101" charset="-122"/>
                          <a:ea typeface="新宋体" panose="02010609030101010101" charset="-122"/>
                          <a:cs typeface="新宋体" panose="02010609030101010101" charset="-122"/>
                        </a:rPr>
                        <a:t>机场旅客吞吐量(亿人次)</a:t>
                      </a:r>
                      <a:endParaRPr lang="en-US" altLang="en-US" sz="2000" b="1">
                        <a:latin typeface="新宋体" panose="02010609030101010101" charset="-122"/>
                        <a:ea typeface="新宋体" panose="02010609030101010101" charset="-122"/>
                        <a:cs typeface="新宋体" panose="02010609030101010101"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1.12</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1.30</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0.71</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1.75</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2130">
                <a:tc>
                  <a:txBody>
                    <a:bodyPr vert="horz" wrap="square"/>
                    <a:lstStyle/>
                    <a:p>
                      <a:pPr indent="0">
                        <a:buNone/>
                      </a:pPr>
                      <a:r>
                        <a:rPr lang="en-US" sz="2000" b="1">
                          <a:latin typeface="新宋体" panose="02010609030101010101" charset="-122"/>
                          <a:ea typeface="新宋体" panose="02010609030101010101" charset="-122"/>
                          <a:cs typeface="新宋体" panose="02010609030101010101" charset="-122"/>
                        </a:rPr>
                        <a:t>世界100强大学数</a:t>
                      </a:r>
                      <a:endParaRPr lang="en-US" altLang="en-US" sz="2000" b="1">
                        <a:latin typeface="新宋体" panose="02010609030101010101" charset="-122"/>
                        <a:ea typeface="新宋体" panose="02010609030101010101" charset="-122"/>
                        <a:cs typeface="新宋体" panose="02010609030101010101"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2</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2</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3</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4</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2765">
                <a:tc>
                  <a:txBody>
                    <a:bodyPr vert="horz" wrap="square"/>
                    <a:lstStyle/>
                    <a:p>
                      <a:pPr indent="0">
                        <a:buNone/>
                      </a:pPr>
                      <a:r>
                        <a:rPr lang="en-US" sz="2000" b="1">
                          <a:latin typeface="新宋体" panose="02010609030101010101" charset="-122"/>
                          <a:ea typeface="新宋体" panose="02010609030101010101" charset="-122"/>
                          <a:cs typeface="新宋体" panose="02010609030101010101" charset="-122"/>
                        </a:rPr>
                        <a:t>福布斯500强公司数</a:t>
                      </a:r>
                      <a:endParaRPr lang="en-US" altLang="en-US" sz="2000" b="1">
                        <a:latin typeface="新宋体" panose="02010609030101010101" charset="-122"/>
                        <a:ea typeface="新宋体" panose="02010609030101010101" charset="-122"/>
                        <a:cs typeface="新宋体" panose="02010609030101010101" charset="-122"/>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60</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28</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22</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buNone/>
                      </a:pPr>
                      <a:r>
                        <a:rPr lang="en-US" sz="2000" b="1">
                          <a:latin typeface="新宋体" panose="02010609030101010101" charset="-122"/>
                          <a:ea typeface="新宋体" panose="02010609030101010101" charset="-122"/>
                          <a:cs typeface="NEU-BZ-S92" charset="0"/>
                        </a:rPr>
                        <a:t>16</a:t>
                      </a:r>
                      <a:endParaRPr lang="en-US" altLang="en-US" sz="2000" b="1">
                        <a:latin typeface="新宋体" panose="02010609030101010101" charset="-122"/>
                        <a:ea typeface="新宋体" panose="02010609030101010101" charset="-122"/>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4711065" y="396240"/>
            <a:ext cx="7087870" cy="460375"/>
          </a:xfrm>
          <a:prstGeom prst="rect">
            <a:avLst/>
          </a:prstGeom>
          <a:noFill/>
        </p:spPr>
        <p:txBody>
          <a:bodyPr wrap="square" rtlCol="0" anchor="t">
            <a:spAutoFit/>
          </a:bodyPr>
          <a:lstStyle/>
          <a:p>
            <a:pPr algn="ctr"/>
            <a:r>
              <a:rPr lang="zh-CN" altLang="en-US" sz="2400" b="1"/>
              <a:t>世界四大湾区20</a:t>
            </a:r>
            <a:r>
              <a:rPr lang="en-US" altLang="zh-CN" sz="2400" b="1"/>
              <a:t>20</a:t>
            </a:r>
            <a:r>
              <a:rPr lang="zh-CN" altLang="en-US" sz="2400" b="1"/>
              <a:t>年经济数量对比分析</a:t>
            </a:r>
            <a:endParaRPr lang="zh-CN" altLang="en-US" sz="2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147955" y="27940"/>
            <a:ext cx="11948160" cy="6808470"/>
          </a:xfrm>
          <a:solidFill>
            <a:schemeClr val="bg1"/>
          </a:solidFill>
          <a:ln w="28575">
            <a:solidFill>
              <a:srgbClr val="92D050"/>
            </a:solidFill>
          </a:ln>
        </p:spPr>
        <p:txBody>
          <a:bodyPr vert="horz" lIns="91440" tIns="45720" rIns="91440" bIns="45720" rtlCol="0">
            <a:noAutofit/>
          </a:bodyPr>
          <a:lstStyle/>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材料三：</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粤港澳大湾区是中国最重要的经济区之一，其中世界500强聚集，民营企业众多，以全国面积的0.6%贡献了GDP的12.4%，人均GDP是全国的2.5倍。对外贸易总额、利用外资总额等重要经济指标已和国际三大湾区处于同一行列。</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粤港澳大湾区有三大天然良港，按货物吞吐量算，深圳港排世界第3，香港排世界第5，广州港排世界第6；粤港澳大湾区是铁路、航空的重要枢纽，交通方面有堪称世界奇迹的港珠澳大桥，香港和广东也有高铁相通。可以说，它拥有世界上最大的海港群、空港群以及高速、轨道系统等快速交通网络，有泛珠三角区域作为粤港澳大湾区的重要腹地，是世界上物流量最大的区域。</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国家“广—深—港”科技创新走廊定位于世界级创新中心主要承载区。据统计，粤港澳大湾区的国家级高新技术企业总数超过1.89万家，居全国第一位，PCT(专利合作条约)国际专利申请量占全国56%，深圳市R&amp;D(科学研究与试验发展)比重超过4%，有华为、腾讯等世界级创新企业。</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粤港澳大湾区还是中国国际化水平最高和全球投资最活跃的区域之一。香港是国际金融、贸易和航运中心，澳门正在建设世界旅游休闲中心和中国与葡语系国家商贸合作服务平台。</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Autofit/>
          </a:bodyPr>
          <a:lstStyle/>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一国两制”、CEPA(《内地与香港关于建立更紧密经贸关系的安排》)、粤港和粤澳合作机制已运行多年，目前香港与内地之间每天有近70万人次跨境往来，世界上没有两个城市之间如深港一样，跨境往来成为工作、生活的常态。粤港澳大湾区的11个城市区位分工明确，特色明显，优势互补。</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(摘编自《粤港澳大湾区：起点、痛点与奇点》，中国网)</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材料四：</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粤港澳三地属于不同关税区域，由于经济制度、法律体系和行政体系的差异，各类要素难以实现完全自由流动，一些领域还存在不同程度的同质化竞争和资源错配现象，湾区城市群之间资源整合相对不足，发展协同效应尚未充分显现，长期存在“龙头之争”。在“一国两制”条件下，让湾区城市形成“融合”发展态势，破除行政和制度壁垒，让各类要素顺畅流动，资源优化配置，形成有机整体以提升效率、释放更强功能，是粤港澳大湾区发展面临的最大挑战。</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(摘编自《大湾区2035年目标来了》，《经济观察报》)</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190500"/>
            <a:ext cx="11463020" cy="6469380"/>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1.下列对材料相关内容的理解，正确的一项是(　　)。</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A.粤港澳大湾区是我国开放程度最高、经济活力最强的区域，在国家发展大局中具有重要的战略地位。</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B.粤港澳大湾区尽管在面积、人口、GDP总量等维度已经超过其他三大湾区，但在发展质量上，如人均GDP却远远低于其他三大湾区。</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C.粤港合作机制已运行多年，每日跨境往来成为部分深港居民工作、生活的常态，这种情况在世界上是绝无仅有的。</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D.粤港澳三地属于不同关税区域，因而经济制度、法律体系和行政体系也不相同，各类要素无法实现完全自由流动。</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A“粤港澳大湾区是我国开放程度最高、经济活力最强的区域”错，根据材料一，应为粤港澳大湾区“是我国开放程度最高、经济活力最强的区域之一”。B“粤港澳大湾区尽管在面积、人口、GDP总量等维度已经超过其他三大湾区”错，根据材料二，粤港澳大湾区GDP为1.36万亿美元，排在东京湾区1.80万亿美元和纽约湾区1.40万亿美元之后。D“无法实现”错，根据材料四，应为“难以实现”。</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【答案】 C</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2.下列对材料相关内容的概括和分析，不正确的一项是(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A.建设粤港澳大湾区是国家推动“一国两制”事业发展的新实践，将进一步促进港澳地区与内地的交流和融合，并且将给香港、澳门提供更多元化的发展机遇。</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B.世界四大湾区均有各自的经济重点，其中，粤港澳大湾区是中国科技和金融中心，是“一带一路”重要枢纽，其代表企业有华为、腾讯等。</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C.粤港澳大湾区是全世界物流量最大的区域，这得益于它不仅拥有世界上最大的海港与空港，还拥有高速、轨道系统等快速交通网络。</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D.在“一国两制”条件下，如果能让湾区城市形成“融合”发展态势，使粤港澳资源配置更优化，并形成有机整体，那么就可以进一步提升效率、释放更强功能。</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这得益于它不仅拥有世界上最大的海港与空港，还拥有高速、轨道系统等快速交通网络”错，根据材料三，应是得益于它“拥有世界上最大的海港群、空港群以及高速、轨道系统等快速交通网络，有泛珠三角区域作为粤港澳大湾区的重要腹地”。</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【答案】 C</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3.为建成国际一流湾区，粤港澳大湾区已具备哪些发展优势？请结合材料简要概括其中三点。</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要概括粤港澳大湾区已具备哪些发展优势，需要从区域本身和国家政策等角度分析概括。</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【答案】 </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sym typeface="+mn-ea"/>
              </a:rPr>
              <a:t>①国家支持优势：</a:t>
            </a:r>
            <a:r>
              <a:rPr lang="zh-CN" altLang="en-US" sz="2400" b="1">
                <a:solidFill>
                  <a:schemeClr val="tx1"/>
                </a:solidFill>
                <a:latin typeface="新宋体" panose="02010609030101010101" charset="-122"/>
                <a:ea typeface="新宋体" panose="02010609030101010101" charset="-122"/>
                <a:sym typeface="+mn-ea"/>
              </a:rPr>
              <a:t>大湾区建设在国家发展大局中具有重要战略地位，为此，国家专门制定了发展纲要具体指导该地区的发展建设。</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sym typeface="+mn-ea"/>
              </a:rPr>
              <a:t>②经济发展优势：</a:t>
            </a:r>
            <a:r>
              <a:rPr lang="zh-CN" altLang="en-US" sz="2400" b="1">
                <a:solidFill>
                  <a:schemeClr val="tx1"/>
                </a:solidFill>
                <a:latin typeface="新宋体" panose="02010609030101010101" charset="-122"/>
                <a:ea typeface="新宋体" panose="02010609030101010101" charset="-122"/>
                <a:sym typeface="+mn-ea"/>
              </a:rPr>
              <a:t>大湾区经济实力雄厚，部分重要经济指标已和国际三大湾区处于同一行列。</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sym typeface="+mn-ea"/>
              </a:rPr>
              <a:t>③地理位置优势：</a:t>
            </a:r>
            <a:r>
              <a:rPr lang="zh-CN" altLang="en-US" sz="2400" b="1">
                <a:solidFill>
                  <a:schemeClr val="tx1"/>
                </a:solidFill>
                <a:latin typeface="新宋体" panose="02010609030101010101" charset="-122"/>
                <a:ea typeface="新宋体" panose="02010609030101010101" charset="-122"/>
                <a:sym typeface="+mn-ea"/>
              </a:rPr>
              <a:t>大湾区区位优势明显，广东省九市与港澳相连，海陆空交通便利，是世界上物流量最大的区域。</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sym typeface="+mn-ea"/>
              </a:rPr>
              <a:t>④科技创新优势：</a:t>
            </a:r>
            <a:r>
              <a:rPr lang="zh-CN" altLang="en-US" sz="2400" b="1">
                <a:solidFill>
                  <a:schemeClr val="tx1"/>
                </a:solidFill>
                <a:latin typeface="新宋体" panose="02010609030101010101" charset="-122"/>
                <a:ea typeface="新宋体" panose="02010609030101010101" charset="-122"/>
                <a:sym typeface="+mn-ea"/>
              </a:rPr>
              <a:t>大湾区创新能力突出，拥有超过1.89万家国家级高新技术企业。</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sym typeface="+mn-ea"/>
              </a:rPr>
              <a:t>⑤国际化水平领先优势：</a:t>
            </a:r>
            <a:r>
              <a:rPr lang="zh-CN" altLang="en-US" sz="2400" b="1">
                <a:solidFill>
                  <a:schemeClr val="tx1"/>
                </a:solidFill>
                <a:latin typeface="新宋体" panose="02010609030101010101" charset="-122"/>
                <a:ea typeface="新宋体" panose="02010609030101010101" charset="-122"/>
                <a:sym typeface="+mn-ea"/>
              </a:rPr>
              <a:t>香港和澳门都是内地连接世界的重要窗口。</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sym typeface="+mn-ea"/>
              </a:rPr>
              <a:t>⑥人口优势：</a:t>
            </a:r>
            <a:r>
              <a:rPr lang="zh-CN" altLang="en-US" sz="2400" b="1">
                <a:solidFill>
                  <a:schemeClr val="tx1"/>
                </a:solidFill>
                <a:latin typeface="新宋体" panose="02010609030101010101" charset="-122"/>
                <a:ea typeface="新宋体" panose="02010609030101010101" charset="-122"/>
                <a:sym typeface="+mn-ea"/>
              </a:rPr>
              <a:t>该地区拥有约7000万人口，这些都是大湾区发展的潜在力量。</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45135" y="972820"/>
            <a:ext cx="11310620" cy="564705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cs typeface="楷体" panose="02010609060101010101" charset="-122"/>
                <a:sym typeface="+mn-ea"/>
              </a:rPr>
              <a:t>1.分条筛选主要信息，概括主要内容。</a:t>
            </a:r>
            <a:endParaRPr lang="zh-CN" altLang="en-US" sz="2400" b="1">
              <a:solidFill>
                <a:srgbClr val="FF0000"/>
              </a:solidFill>
              <a:latin typeface="黑体" panose="02010609060101010101" charset="-122"/>
              <a:ea typeface="黑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sym typeface="+mn-ea"/>
              </a:rPr>
              <a:t>①采用“谁——干什么”或“什么——怎么样”的模式，</a:t>
            </a:r>
            <a:r>
              <a:rPr lang="zh-CN" altLang="en-US" sz="2400" b="1">
                <a:solidFill>
                  <a:schemeClr val="tx1"/>
                </a:solidFill>
                <a:latin typeface="新宋体" panose="02010609030101010101" charset="-122"/>
                <a:ea typeface="新宋体" panose="02010609030101010101" charset="-122"/>
                <a:sym typeface="+mn-ea"/>
              </a:rPr>
              <a:t>迅速筛选并概括出每一个片段文本的主要内容，明确片段文本的内容要点和表达方式。</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sym typeface="+mn-ea"/>
              </a:rPr>
              <a:t>②通过比较、分析、综合，</a:t>
            </a:r>
            <a:r>
              <a:rPr lang="zh-CN" altLang="en-US" sz="2400" b="1">
                <a:solidFill>
                  <a:schemeClr val="tx1"/>
                </a:solidFill>
                <a:latin typeface="新宋体" panose="02010609030101010101" charset="-122"/>
                <a:ea typeface="新宋体" panose="02010609030101010101" charset="-122"/>
                <a:sym typeface="+mn-ea"/>
              </a:rPr>
              <a:t>了解各片段文本的阐述重点，找准片段文本所展示的话题，探究片段文本之间的联系，明确不同点。</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sym typeface="+mn-ea"/>
              </a:rPr>
              <a:t>③将从文本中筛选出的内容要点</a:t>
            </a:r>
            <a:r>
              <a:rPr lang="zh-CN" altLang="en-US" sz="2400" b="1">
                <a:solidFill>
                  <a:schemeClr val="tx1"/>
                </a:solidFill>
                <a:latin typeface="新宋体" panose="02010609030101010101" charset="-122"/>
                <a:ea typeface="新宋体" panose="02010609030101010101" charset="-122"/>
                <a:sym typeface="+mn-ea"/>
              </a:rPr>
              <a:t>(侧重点、原因、效果)再进行组合，特别要关注“上升、趋缓、略有下降”等关键词及分角度内容表述中利用数字暗示的信息，组合之后读一下，检查是否通顺。</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从命题的规律看，可分为针对某一片段文本命题，针对其中几个片段文本综合命题，针对其中几个片段文本的共同点、不同点命题。</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
        <p:nvSpPr>
          <p:cNvPr id="2" name="文本框 1"/>
          <p:cNvSpPr txBox="1"/>
          <p:nvPr/>
        </p:nvSpPr>
        <p:spPr>
          <a:xfrm>
            <a:off x="445135" y="205740"/>
            <a:ext cx="8405495" cy="678180"/>
          </a:xfrm>
          <a:prstGeom prst="rect">
            <a:avLst/>
          </a:prstGeom>
          <a:noFill/>
        </p:spPr>
        <p:txBody>
          <a:bodyPr wrap="none" rtlCol="0" anchor="t">
            <a:spAutoFit/>
          </a:bodyPr>
          <a:lstStyle/>
          <a:p>
            <a:pPr algn="l" fontAlgn="auto">
              <a:lnSpc>
                <a:spcPts val="4580"/>
              </a:lnSpc>
              <a:spcBef>
                <a:spcPts val="600"/>
              </a:spcBef>
              <a:spcAft>
                <a:spcPts val="600"/>
              </a:spcAft>
              <a:buClrTx/>
              <a:buSzTx/>
            </a:pPr>
            <a:r>
              <a:rPr lang="zh-CN" altLang="en-US" sz="2800" b="1">
                <a:solidFill>
                  <a:srgbClr val="4F0FBD"/>
                </a:solidFill>
                <a:latin typeface="方正粗黑宋简体" panose="02000000000000000000" charset="-122"/>
                <a:ea typeface="方正粗黑宋简体" panose="02000000000000000000" charset="-122"/>
                <a:sym typeface="+mn-ea"/>
              </a:rPr>
              <a:t>一、分条筛选、归纳非连续性文本的主要内容及特点</a:t>
            </a:r>
            <a:endParaRPr lang="zh-CN" altLang="en-US" sz="2800" b="1">
              <a:solidFill>
                <a:srgbClr val="4F0FBD"/>
              </a:solidFill>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2"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Arial"/>
        <a:cs typeface="Arial"/>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Arial"/>
        <a:cs typeface="Arial"/>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Arial"/>
        <a:cs typeface="Arial"/>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123</Paragraphs>
  <Slides>21</Slides>
  <Notes>0</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21</vt:i4>
      </vt:variant>
    </vt:vector>
  </HeadingPairs>
  <TitlesOfParts>
    <vt:vector baseType="lpstr" size="35">
      <vt:lpstr>Arial</vt:lpstr>
      <vt:lpstr>Arial Black</vt:lpstr>
      <vt:lpstr>微软雅黑</vt:lpstr>
      <vt:lpstr>Calibri Light</vt:lpstr>
      <vt:lpstr>Calibri</vt:lpstr>
      <vt:lpstr>方正粗黑宋简体</vt:lpstr>
      <vt:lpstr>黑体</vt:lpstr>
      <vt:lpstr>楷体</vt:lpstr>
      <vt:lpstr>新宋体</vt:lpstr>
      <vt:lpstr>NEU-BZ-S92</vt:lpstr>
      <vt:lpstr>宋体</vt:lpstr>
      <vt:lpstr>方正楷体_GBK</vt:lpstr>
      <vt:lpstr>方正书宋_GBK</vt:lpstr>
      <vt:lpstr>Office 主题​​</vt:lpstr>
      <vt:lpstr>专题十二非连续性文本考题及三大对策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2022-03-22T23:09:00.072</cp:lastPrinted>
  <dcterms:created xsi:type="dcterms:W3CDTF">2022-03-22T23:09:00Z</dcterms:created>
  <dcterms:modified xsi:type="dcterms:W3CDTF">2022-03-22T15:09:01Z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