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3.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6"/>
  </p:notesMasterIdLst>
  <p:handoutMasterIdLst>
    <p:handoutMasterId r:id="rId87"/>
  </p:handoutMasterIdLst>
  <p:sldIdLst>
    <p:sldId id="1610" r:id="rId2"/>
    <p:sldId id="1627" r:id="rId3"/>
    <p:sldId id="1633" r:id="rId4"/>
    <p:sldId id="1634" r:id="rId5"/>
    <p:sldId id="1635" r:id="rId6"/>
    <p:sldId id="1636" r:id="rId7"/>
    <p:sldId id="1637" r:id="rId8"/>
    <p:sldId id="1638" r:id="rId9"/>
    <p:sldId id="1639" r:id="rId10"/>
    <p:sldId id="1640" r:id="rId11"/>
    <p:sldId id="1641" r:id="rId12"/>
    <p:sldId id="1642" r:id="rId13"/>
    <p:sldId id="1643" r:id="rId14"/>
    <p:sldId id="1644" r:id="rId15"/>
    <p:sldId id="1645" r:id="rId16"/>
    <p:sldId id="1646" r:id="rId17"/>
    <p:sldId id="1647" r:id="rId18"/>
    <p:sldId id="1648" r:id="rId19"/>
    <p:sldId id="1649" r:id="rId20"/>
    <p:sldId id="1650" r:id="rId21"/>
    <p:sldId id="1651" r:id="rId22"/>
    <p:sldId id="1652" r:id="rId23"/>
    <p:sldId id="1653" r:id="rId24"/>
    <p:sldId id="1654" r:id="rId25"/>
    <p:sldId id="1655" r:id="rId26"/>
    <p:sldId id="1656" r:id="rId27"/>
    <p:sldId id="1657" r:id="rId28"/>
    <p:sldId id="1658" r:id="rId29"/>
    <p:sldId id="1659" r:id="rId30"/>
    <p:sldId id="1660" r:id="rId31"/>
    <p:sldId id="1661" r:id="rId32"/>
    <p:sldId id="1662" r:id="rId33"/>
    <p:sldId id="1663" r:id="rId34"/>
    <p:sldId id="1664" r:id="rId35"/>
    <p:sldId id="1665" r:id="rId36"/>
    <p:sldId id="1666" r:id="rId37"/>
    <p:sldId id="1667" r:id="rId38"/>
    <p:sldId id="1668" r:id="rId39"/>
    <p:sldId id="1669" r:id="rId40"/>
    <p:sldId id="1670" r:id="rId41"/>
    <p:sldId id="1671" r:id="rId42"/>
    <p:sldId id="1672" r:id="rId43"/>
    <p:sldId id="1673" r:id="rId44"/>
    <p:sldId id="1674" r:id="rId45"/>
    <p:sldId id="1675" r:id="rId46"/>
    <p:sldId id="1676" r:id="rId47"/>
    <p:sldId id="1677" r:id="rId48"/>
    <p:sldId id="1678" r:id="rId49"/>
    <p:sldId id="1679" r:id="rId50"/>
    <p:sldId id="1680" r:id="rId51"/>
    <p:sldId id="1681" r:id="rId52"/>
    <p:sldId id="1682" r:id="rId53"/>
    <p:sldId id="1683" r:id="rId54"/>
    <p:sldId id="1684" r:id="rId55"/>
    <p:sldId id="1685" r:id="rId56"/>
    <p:sldId id="1686" r:id="rId57"/>
    <p:sldId id="1687" r:id="rId58"/>
    <p:sldId id="1688" r:id="rId59"/>
    <p:sldId id="1689" r:id="rId60"/>
    <p:sldId id="1690" r:id="rId61"/>
    <p:sldId id="1691" r:id="rId62"/>
    <p:sldId id="1692" r:id="rId63"/>
    <p:sldId id="1693" r:id="rId64"/>
    <p:sldId id="1694" r:id="rId65"/>
    <p:sldId id="1695" r:id="rId66"/>
    <p:sldId id="1696" r:id="rId67"/>
    <p:sldId id="1697" r:id="rId68"/>
    <p:sldId id="1698" r:id="rId69"/>
    <p:sldId id="1699" r:id="rId70"/>
    <p:sldId id="1700" r:id="rId71"/>
    <p:sldId id="1701" r:id="rId72"/>
    <p:sldId id="1702" r:id="rId73"/>
    <p:sldId id="1703" r:id="rId74"/>
    <p:sldId id="1704" r:id="rId75"/>
    <p:sldId id="1705" r:id="rId76"/>
    <p:sldId id="1706" r:id="rId77"/>
    <p:sldId id="1707" r:id="rId78"/>
    <p:sldId id="1708" r:id="rId79"/>
    <p:sldId id="1709" r:id="rId80"/>
    <p:sldId id="1710" r:id="rId81"/>
    <p:sldId id="1711" r:id="rId82"/>
    <p:sldId id="1712" r:id="rId83"/>
    <p:sldId id="1713" r:id="rId84"/>
    <p:sldId id="1632" r:id="rId85"/>
  </p:sldIdLst>
  <p:sldSz cx="9144000" cy="5143500" type="screen16x9"/>
  <p:notesSz cx="6858000" cy="9144000"/>
  <p:custDataLst>
    <p:tags r:id="rId8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99">
          <p15:clr>
            <a:srgbClr val="A4A3A4"/>
          </p15:clr>
        </p15:guide>
        <p15:guide id="2" pos="2983">
          <p15:clr>
            <a:srgbClr val="A4A3A4"/>
          </p15:clr>
        </p15:guide>
      </p15:sldGuideLst>
    </p:ext>
    <p:ext uri="{2D200454-40CA-4A62-9FC3-DE9A4176ACB9}">
      <p15:notesGuideLst xmlns:p15="http://schemas.microsoft.com/office/powerpoint/2012/main">
        <p15:guide id="1" orient="horz" pos="3020">
          <p15:clr>
            <a:srgbClr val="A4A3A4"/>
          </p15:clr>
        </p15:guide>
        <p15:guide id="2" pos="223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85948B"/>
    <a:srgbClr val="0075BF"/>
    <a:srgbClr val="034EA2"/>
    <a:srgbClr val="0087CD"/>
    <a:srgbClr val="C68F06"/>
    <a:srgbClr val="DB2C03"/>
    <a:srgbClr val="EBAC07"/>
    <a:srgbClr val="008487"/>
    <a:srgbClr val="163C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9" autoAdjust="0"/>
    <p:restoredTop sz="95196" autoAdjust="0"/>
  </p:normalViewPr>
  <p:slideViewPr>
    <p:cSldViewPr>
      <p:cViewPr varScale="1">
        <p:scale>
          <a:sx n="90" d="100"/>
          <a:sy n="90" d="100"/>
        </p:scale>
        <p:origin x="620" y="64"/>
      </p:cViewPr>
      <p:guideLst>
        <p:guide orient="horz" pos="1699"/>
        <p:guide pos="2983"/>
      </p:guideLst>
    </p:cSldViewPr>
  </p:slideViewPr>
  <p:outlineViewPr>
    <p:cViewPr>
      <p:scale>
        <a:sx n="33" d="100"/>
        <a:sy n="33" d="100"/>
      </p:scale>
      <p:origin x="0" y="-1339"/>
    </p:cViewPr>
  </p:outlineViewPr>
  <p:notesTextViewPr>
    <p:cViewPr>
      <p:scale>
        <a:sx n="1" d="1"/>
        <a:sy n="1" d="1"/>
      </p:scale>
      <p:origin x="0" y="0"/>
    </p:cViewPr>
  </p:notesTextViewPr>
  <p:sorterViewPr>
    <p:cViewPr>
      <p:scale>
        <a:sx n="75" d="100"/>
        <a:sy n="75" d="100"/>
      </p:scale>
      <p:origin x="0" y="0"/>
    </p:cViewPr>
  </p:sorterViewPr>
  <p:notesViewPr>
    <p:cSldViewPr>
      <p:cViewPr varScale="1">
        <p:scale>
          <a:sx n="67" d="100"/>
          <a:sy n="67" d="100"/>
        </p:scale>
        <p:origin x="-2880" y="-108"/>
      </p:cViewPr>
      <p:guideLst>
        <p:guide orient="horz" pos="3020"/>
        <p:guide pos="2237"/>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gs" Target="tags/tag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A1DA13C-B89D-4F3A-908E-8990C767E2E7}" type="datetimeFigureOut">
              <a:rPr lang="zh-CN" altLang="en-US" smtClean="0"/>
              <a:t>2020/4/10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0A54616-C97C-4A49-A021-F52F7DD3131B}"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t>2020/4/10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2565"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78</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8</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80</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81</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82</a:t>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83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t>2020/4/10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t>‹#›</a:t>
            </a:fld>
            <a:endParaRPr lang="zh-CN" alt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2854A03-91AF-448A-9954-517C0577E5F0}" type="datetimeFigureOut">
              <a:rPr lang="zh-CN" altLang="en-US" smtClean="0"/>
              <a:t>2020/4/10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EFC946-6D13-4F8C-9740-992A906A613E}" type="slidenum">
              <a:rPr lang="zh-CN" altLang="en-US" smtClean="0"/>
              <a:t>‹#›</a:t>
            </a:fld>
            <a:endParaRPr lang="zh-CN" altLang="en-US"/>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标题幻灯片">
    <p:spTree>
      <p:nvGrpSpPr>
        <p:cNvPr id="1" name=""/>
        <p:cNvGrpSpPr/>
        <p:nvPr/>
      </p:nvGrpSpPr>
      <p:grpSpPr>
        <a:xfrm>
          <a:off x="0" y="0"/>
          <a:ext cx="0" cy="0"/>
          <a:chOff x="0" y="0"/>
          <a:chExt cx="0" cy="0"/>
        </a:xfrm>
      </p:grpSpPr>
    </p:spTree>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t>2020/4/10</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伤心的爱 heartbreak love">
            <a:hlinkClick r:id="" action="ppaction://media"/>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cstate="print"/>
          <a:stretch>
            <a:fillRect/>
          </a:stretch>
        </p:blipFill>
        <p:spPr>
          <a:xfrm>
            <a:off x="-684584" y="-19050"/>
            <a:ext cx="487363" cy="487363"/>
          </a:xfrm>
          <a:prstGeom prst="rect">
            <a:avLst/>
          </a:prstGeom>
        </p:spPr>
      </p:pic>
      <p:sp>
        <p:nvSpPr>
          <p:cNvPr id="13" name="MH_Others_1"/>
          <p:cNvSpPr txBox="1"/>
          <p:nvPr>
            <p:custDataLst>
              <p:tags r:id="rId3"/>
            </p:custDataLst>
          </p:nvPr>
        </p:nvSpPr>
        <p:spPr>
          <a:xfrm>
            <a:off x="1403648" y="1851670"/>
            <a:ext cx="5940152" cy="769441"/>
          </a:xfrm>
          <a:prstGeom prst="rect">
            <a:avLst/>
          </a:prstGeom>
          <a:noFill/>
        </p:spPr>
        <p:txBody>
          <a:bodyPr vert="horz" wrap="square" lIns="0" tIns="0" rIns="0" bIns="0" rtlCol="0" anchor="ctr" anchorCtr="0">
            <a:spAutoFit/>
          </a:bodyPr>
          <a:lstStyle/>
          <a:p>
            <a:pPr algn="ctr">
              <a:lnSpc>
                <a:spcPts val="6000"/>
              </a:lnSpc>
            </a:pPr>
            <a:r>
              <a:rPr lang="zh-CN" altLang="en-US" sz="5000" b="1" dirty="0">
                <a:solidFill>
                  <a:srgbClr val="FF0000"/>
                </a:solidFill>
                <a:latin typeface="Arial" panose="020B0604020202020204"/>
                <a:ea typeface="微软雅黑" panose="020B0503020204020204" charset="-122"/>
                <a:sym typeface="Arial" panose="020B0604020202020204"/>
              </a:rPr>
              <a:t>高考语文的不变总则</a:t>
            </a:r>
          </a:p>
        </p:txBody>
      </p:sp>
    </p:spTree>
  </p:cSld>
  <p:clrMapOvr>
    <a:masterClrMapping/>
  </p:clrMapOvr>
  <p:transition spd="slow"/>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descr="101"/>
          <p:cNvPicPr>
            <a:picLocks noChangeAspect="1"/>
          </p:cNvPicPr>
          <p:nvPr/>
        </p:nvPicPr>
        <p:blipFill>
          <a:blip r:embed="rId3"/>
          <a:stretch>
            <a:fillRect/>
          </a:stretch>
        </p:blipFill>
        <p:spPr>
          <a:xfrm>
            <a:off x="770890" y="829945"/>
            <a:ext cx="7278370" cy="1883410"/>
          </a:xfrm>
          <a:prstGeom prst="rect">
            <a:avLst/>
          </a:prstGeom>
        </p:spPr>
      </p:pic>
      <p:pic>
        <p:nvPicPr>
          <p:cNvPr id="7" name="图片 6" descr="102"/>
          <p:cNvPicPr>
            <a:picLocks noChangeAspect="1"/>
          </p:cNvPicPr>
          <p:nvPr/>
        </p:nvPicPr>
        <p:blipFill>
          <a:blip r:embed="rId4"/>
          <a:stretch>
            <a:fillRect/>
          </a:stretch>
        </p:blipFill>
        <p:spPr>
          <a:xfrm>
            <a:off x="770890" y="2954655"/>
            <a:ext cx="7278370" cy="148145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000"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descr="11"/>
          <p:cNvPicPr>
            <a:picLocks noChangeAspect="1"/>
          </p:cNvPicPr>
          <p:nvPr/>
        </p:nvPicPr>
        <p:blipFill>
          <a:blip r:embed="rId3"/>
          <a:stretch>
            <a:fillRect/>
          </a:stretch>
        </p:blipFill>
        <p:spPr>
          <a:xfrm>
            <a:off x="851535" y="1370965"/>
            <a:ext cx="7278370" cy="240157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文本框 1"/>
          <p:cNvSpPr>
            <a:spLocks noChangeArrowheads="1"/>
          </p:cNvSpPr>
          <p:nvPr/>
        </p:nvSpPr>
        <p:spPr bwMode="auto">
          <a:xfrm>
            <a:off x="1691680" y="716917"/>
            <a:ext cx="612068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000" b="1"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据题精答</a:t>
            </a:r>
            <a:r>
              <a:rPr lang="en-US" altLang="zh-CN" sz="2000" b="1"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r>
              <a:rPr lang="zh-CN" altLang="en-US" sz="2000" b="1"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阅读专业意识</a:t>
            </a:r>
          </a:p>
          <a:p>
            <a:pPr algn="ctr">
              <a:lnSpc>
                <a:spcPct val="150000"/>
              </a:lnSpc>
            </a:pPr>
            <a:r>
              <a:rPr lang="zh-CN" altLang="en-US" sz="2000" b="1"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根据题目，精明解答</a:t>
            </a:r>
          </a:p>
        </p:txBody>
      </p:sp>
      <p:sp>
        <p:nvSpPr>
          <p:cNvPr id="3" name="矩形 2"/>
          <p:cNvSpPr>
            <a:spLocks noChangeArrowheads="1"/>
          </p:cNvSpPr>
          <p:nvPr/>
        </p:nvSpPr>
        <p:spPr bwMode="auto">
          <a:xfrm>
            <a:off x="404813" y="1823442"/>
            <a:ext cx="8424862" cy="741362"/>
          </a:xfrm>
          <a:prstGeom prst="rect">
            <a:avLst/>
          </a:prstGeom>
          <a:solidFill>
            <a:schemeClr val="bg1"/>
          </a:solidFill>
          <a:ln w="9525">
            <a:noFill/>
            <a:miter lim="800000"/>
          </a:ln>
        </p:spPr>
        <p:txBody>
          <a:bodyPr wrap="none" anchor="ctr"/>
          <a:lstStyle/>
          <a:p>
            <a:pPr algn="ctr"/>
            <a:r>
              <a:rPr lang="en-US" altLang="zh-CN" sz="2000" b="1" dirty="0">
                <a:latin typeface="Times New Roman" panose="02020603050405020304" pitchFamily="18" charset="0"/>
                <a:ea typeface="微软雅黑" panose="020B0503020204020204" charset="-122"/>
                <a:cs typeface="Times New Roman" panose="02020603050405020304" pitchFamily="18" charset="0"/>
              </a:rPr>
              <a:t>①</a:t>
            </a:r>
            <a:r>
              <a:rPr lang="zh-CN" altLang="en-US" sz="2000" b="1" dirty="0">
                <a:latin typeface="Times New Roman" panose="02020603050405020304" pitchFamily="18" charset="0"/>
                <a:ea typeface="微软雅黑" panose="020B0503020204020204" charset="-122"/>
                <a:cs typeface="Times New Roman" panose="02020603050405020304" pitchFamily="18" charset="0"/>
              </a:rPr>
              <a:t>试卷所有文字都由答案信息和干扰信息构成；</a:t>
            </a:r>
          </a:p>
        </p:txBody>
      </p:sp>
      <p:sp>
        <p:nvSpPr>
          <p:cNvPr id="4" name="矩形 3"/>
          <p:cNvSpPr>
            <a:spLocks noChangeArrowheads="1"/>
          </p:cNvSpPr>
          <p:nvPr/>
        </p:nvSpPr>
        <p:spPr bwMode="auto">
          <a:xfrm>
            <a:off x="4011815" y="1907579"/>
            <a:ext cx="1452562" cy="576263"/>
          </a:xfrm>
          <a:prstGeom prst="rect">
            <a:avLst/>
          </a:prstGeom>
          <a:noFill/>
          <a:ln w="9525">
            <a:noFill/>
            <a:miter lim="800000"/>
          </a:ln>
        </p:spPr>
        <p:txBody>
          <a:bodyPr wrap="none" anchor="ctr"/>
          <a:lstStyle/>
          <a:p>
            <a:pPr algn="ctr"/>
            <a:r>
              <a:rPr lang="zh-CN" altLang="en-US" sz="20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答案信息</a:t>
            </a:r>
          </a:p>
        </p:txBody>
      </p:sp>
      <p:sp>
        <p:nvSpPr>
          <p:cNvPr id="5" name="矩形 4"/>
          <p:cNvSpPr>
            <a:spLocks noChangeArrowheads="1"/>
          </p:cNvSpPr>
          <p:nvPr/>
        </p:nvSpPr>
        <p:spPr bwMode="auto">
          <a:xfrm>
            <a:off x="5281045" y="1901229"/>
            <a:ext cx="1452562" cy="576263"/>
          </a:xfrm>
          <a:prstGeom prst="rect">
            <a:avLst/>
          </a:prstGeom>
          <a:noFill/>
          <a:ln w="9525">
            <a:noFill/>
            <a:miter lim="800000"/>
          </a:ln>
        </p:spPr>
        <p:txBody>
          <a:bodyPr wrap="none" anchor="ctr"/>
          <a:lstStyle/>
          <a:p>
            <a:pPr algn="ctr"/>
            <a:r>
              <a:rPr lang="zh-CN" altLang="en-US" sz="2000" b="1" dirty="0">
                <a:solidFill>
                  <a:srgbClr val="0000FF"/>
                </a:solidFill>
                <a:latin typeface="Times New Roman" panose="02020603050405020304" pitchFamily="18" charset="0"/>
                <a:ea typeface="微软雅黑" panose="020B0503020204020204" charset="-122"/>
                <a:cs typeface="Times New Roman" panose="02020603050405020304" pitchFamily="18" charset="0"/>
              </a:rPr>
              <a:t>干扰信息</a:t>
            </a:r>
          </a:p>
        </p:txBody>
      </p:sp>
      <p:sp>
        <p:nvSpPr>
          <p:cNvPr id="6" name="矩形 5"/>
          <p:cNvSpPr>
            <a:spLocks noChangeArrowheads="1"/>
          </p:cNvSpPr>
          <p:nvPr/>
        </p:nvSpPr>
        <p:spPr bwMode="auto">
          <a:xfrm>
            <a:off x="400050" y="2412404"/>
            <a:ext cx="8424863" cy="741363"/>
          </a:xfrm>
          <a:prstGeom prst="rect">
            <a:avLst/>
          </a:prstGeom>
          <a:solidFill>
            <a:schemeClr val="bg1"/>
          </a:solidFill>
          <a:ln w="9525">
            <a:noFill/>
            <a:miter lim="800000"/>
          </a:ln>
        </p:spPr>
        <p:txBody>
          <a:bodyPr wrap="none" anchor="ctr"/>
          <a:lstStyle/>
          <a:p>
            <a:pPr algn="ctr"/>
            <a:r>
              <a:rPr lang="en-US" altLang="zh-CN" sz="2000" b="1" dirty="0">
                <a:latin typeface="Times New Roman" panose="02020603050405020304" pitchFamily="18" charset="0"/>
                <a:ea typeface="微软雅黑" panose="020B0503020204020204" charset="-122"/>
                <a:cs typeface="Times New Roman" panose="02020603050405020304" pitchFamily="18" charset="0"/>
              </a:rPr>
              <a:t>②</a:t>
            </a:r>
            <a:r>
              <a:rPr lang="zh-CN" altLang="en-US" sz="20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答案信息</a:t>
            </a:r>
            <a:r>
              <a:rPr lang="zh-CN" altLang="en-US" sz="2000" b="1" dirty="0">
                <a:latin typeface="Times New Roman" panose="02020603050405020304" pitchFamily="18" charset="0"/>
                <a:ea typeface="微软雅黑" panose="020B0503020204020204" charset="-122"/>
                <a:cs typeface="Times New Roman" panose="02020603050405020304" pitchFamily="18" charset="0"/>
              </a:rPr>
              <a:t>是答案依据，</a:t>
            </a:r>
            <a:r>
              <a:rPr lang="zh-CN" altLang="en-US" sz="2000" b="1" dirty="0">
                <a:solidFill>
                  <a:srgbClr val="0000FF"/>
                </a:solidFill>
                <a:latin typeface="Times New Roman" panose="02020603050405020304" pitchFamily="18" charset="0"/>
                <a:ea typeface="微软雅黑" panose="020B0503020204020204" charset="-122"/>
                <a:cs typeface="Times New Roman" panose="02020603050405020304" pitchFamily="18" charset="0"/>
              </a:rPr>
              <a:t>干扰信息</a:t>
            </a:r>
            <a:r>
              <a:rPr lang="zh-CN" altLang="en-US" sz="2000" b="1" dirty="0">
                <a:latin typeface="Times New Roman" panose="02020603050405020304" pitchFamily="18" charset="0"/>
                <a:ea typeface="微软雅黑" panose="020B0503020204020204" charset="-122"/>
                <a:cs typeface="Times New Roman" panose="02020603050405020304" pitchFamily="18" charset="0"/>
              </a:rPr>
              <a:t>为保证区分；</a:t>
            </a:r>
          </a:p>
        </p:txBody>
      </p:sp>
      <p:sp>
        <p:nvSpPr>
          <p:cNvPr id="7" name="矩形 6"/>
          <p:cNvSpPr>
            <a:spLocks noChangeArrowheads="1"/>
          </p:cNvSpPr>
          <p:nvPr/>
        </p:nvSpPr>
        <p:spPr bwMode="auto">
          <a:xfrm>
            <a:off x="404813" y="2985492"/>
            <a:ext cx="8424862" cy="741362"/>
          </a:xfrm>
          <a:prstGeom prst="rect">
            <a:avLst/>
          </a:prstGeom>
          <a:solidFill>
            <a:schemeClr val="bg1"/>
          </a:solidFill>
          <a:ln w="9525">
            <a:noFill/>
            <a:miter lim="800000"/>
          </a:ln>
        </p:spPr>
        <p:txBody>
          <a:bodyPr wrap="none" anchor="ctr"/>
          <a:lstStyle/>
          <a:p>
            <a:pPr algn="ctr"/>
            <a:r>
              <a:rPr lang="en-US" altLang="zh-CN" sz="2000" b="1" dirty="0">
                <a:latin typeface="Times New Roman" panose="02020603050405020304" pitchFamily="18" charset="0"/>
                <a:ea typeface="微软雅黑" panose="020B0503020204020204" charset="-122"/>
                <a:cs typeface="Times New Roman" panose="02020603050405020304" pitchFamily="18" charset="0"/>
              </a:rPr>
              <a:t>③</a:t>
            </a:r>
            <a:r>
              <a:rPr lang="zh-CN" altLang="en-US" sz="2000" b="1" dirty="0">
                <a:latin typeface="Times New Roman" panose="02020603050405020304" pitchFamily="18" charset="0"/>
                <a:ea typeface="微软雅黑" panose="020B0503020204020204" charset="-122"/>
                <a:cs typeface="Times New Roman" panose="02020603050405020304" pitchFamily="18" charset="0"/>
              </a:rPr>
              <a:t>考场两件事：检索</a:t>
            </a:r>
            <a:r>
              <a:rPr lang="zh-CN" altLang="en-US" sz="20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答案信息</a:t>
            </a:r>
            <a:r>
              <a:rPr lang="zh-CN" altLang="en-US" sz="2000" b="1" dirty="0">
                <a:latin typeface="Times New Roman" panose="02020603050405020304" pitchFamily="18" charset="0"/>
                <a:ea typeface="微软雅黑" panose="020B0503020204020204" charset="-122"/>
                <a:cs typeface="Times New Roman" panose="02020603050405020304" pitchFamily="18" charset="0"/>
              </a:rPr>
              <a:t>，加工</a:t>
            </a:r>
            <a:r>
              <a:rPr lang="zh-CN" altLang="en-US" sz="20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答案信息</a:t>
            </a:r>
            <a:r>
              <a:rPr lang="zh-CN" altLang="en-US" sz="2000" b="1" dirty="0">
                <a:latin typeface="Times New Roman" panose="02020603050405020304" pitchFamily="18" charset="0"/>
                <a:ea typeface="微软雅黑" panose="020B0503020204020204" charset="-122"/>
                <a:cs typeface="Times New Roman" panose="02020603050405020304" pitchFamily="18" charset="0"/>
              </a:rPr>
              <a:t>；</a:t>
            </a:r>
          </a:p>
        </p:txBody>
      </p:sp>
      <p:sp>
        <p:nvSpPr>
          <p:cNvPr id="8" name="矩形 7"/>
          <p:cNvSpPr>
            <a:spLocks noChangeArrowheads="1"/>
          </p:cNvSpPr>
          <p:nvPr/>
        </p:nvSpPr>
        <p:spPr bwMode="auto">
          <a:xfrm>
            <a:off x="425450" y="3558579"/>
            <a:ext cx="8424863" cy="741363"/>
          </a:xfrm>
          <a:prstGeom prst="rect">
            <a:avLst/>
          </a:prstGeom>
          <a:solidFill>
            <a:schemeClr val="bg1"/>
          </a:solidFill>
          <a:ln w="9525">
            <a:noFill/>
            <a:miter lim="800000"/>
          </a:ln>
        </p:spPr>
        <p:txBody>
          <a:bodyPr wrap="none" anchor="ctr"/>
          <a:lstStyle/>
          <a:p>
            <a:pPr algn="ctr"/>
            <a:r>
              <a:rPr lang="en-US" altLang="zh-CN" sz="2000" b="1" dirty="0">
                <a:latin typeface="Times New Roman" panose="02020603050405020304" pitchFamily="18" charset="0"/>
                <a:ea typeface="微软雅黑" panose="020B0503020204020204" charset="-122"/>
                <a:cs typeface="Times New Roman" panose="02020603050405020304" pitchFamily="18" charset="0"/>
              </a:rPr>
              <a:t>④</a:t>
            </a:r>
            <a:r>
              <a:rPr lang="zh-CN" altLang="en-US" sz="2000" b="1" dirty="0">
                <a:latin typeface="Times New Roman" panose="02020603050405020304" pitchFamily="18" charset="0"/>
                <a:ea typeface="微软雅黑" panose="020B0503020204020204" charset="-122"/>
                <a:cs typeface="Times New Roman" panose="02020603050405020304" pitchFamily="18" charset="0"/>
              </a:rPr>
              <a:t>正确快速的关键：经检索排除</a:t>
            </a:r>
            <a:r>
              <a:rPr lang="zh-CN" altLang="en-US" sz="2000" b="1" dirty="0">
                <a:solidFill>
                  <a:srgbClr val="0000FF"/>
                </a:solidFill>
                <a:latin typeface="Times New Roman" panose="02020603050405020304" pitchFamily="18" charset="0"/>
                <a:ea typeface="微软雅黑" panose="020B0503020204020204" charset="-122"/>
                <a:cs typeface="Times New Roman" panose="02020603050405020304" pitchFamily="18" charset="0"/>
              </a:rPr>
              <a:t>干扰信息</a:t>
            </a:r>
            <a:r>
              <a:rPr lang="zh-CN" altLang="en-US" sz="2000" b="1" dirty="0">
                <a:latin typeface="Times New Roman" panose="02020603050405020304" pitchFamily="18" charset="0"/>
                <a:ea typeface="微软雅黑" panose="020B0503020204020204" charset="-122"/>
                <a:cs typeface="Times New Roman" panose="02020603050405020304" pitchFamily="18" charset="0"/>
              </a:rPr>
              <a:t>滋扰。</a:t>
            </a:r>
          </a:p>
        </p:txBody>
      </p:sp>
      <p:sp>
        <p:nvSpPr>
          <p:cNvPr id="9" name="矩形 8"/>
          <p:cNvSpPr/>
          <p:nvPr/>
        </p:nvSpPr>
        <p:spPr>
          <a:xfrm>
            <a:off x="1691680" y="1851670"/>
            <a:ext cx="6048672" cy="25202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1000"/>
                                        <p:tgtEl>
                                          <p:spTgt spid="9"/>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1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1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10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 grpId="0" animBg="1"/>
      <p:bldP spid="4" grpId="0"/>
      <p:bldP spid="5" grpId="0"/>
      <p:bldP spid="6" grpId="0" animBg="1"/>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文本框 1"/>
          <p:cNvSpPr>
            <a:spLocks noChangeArrowheads="1"/>
          </p:cNvSpPr>
          <p:nvPr/>
        </p:nvSpPr>
        <p:spPr bwMode="auto">
          <a:xfrm>
            <a:off x="1835696" y="1563638"/>
            <a:ext cx="612068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b="1"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检索</a:t>
            </a:r>
            <a:r>
              <a:rPr lang="zh-CN" altLang="en-US" sz="2000" b="1"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主要体现高考的客观性、工具性</a:t>
            </a:r>
          </a:p>
        </p:txBody>
      </p:sp>
      <p:sp>
        <p:nvSpPr>
          <p:cNvPr id="10" name="文本框 1"/>
          <p:cNvSpPr>
            <a:spLocks noChangeArrowheads="1"/>
          </p:cNvSpPr>
          <p:nvPr/>
        </p:nvSpPr>
        <p:spPr bwMode="auto">
          <a:xfrm>
            <a:off x="1835696" y="2792206"/>
            <a:ext cx="612068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b="1"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加工</a:t>
            </a:r>
            <a:r>
              <a:rPr lang="zh-CN" altLang="en-US" sz="2000" b="1"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侧重落实语文的主观性、人文性</a:t>
            </a:r>
          </a:p>
        </p:txBody>
      </p:sp>
      <p:grpSp>
        <p:nvGrpSpPr>
          <p:cNvPr id="11" name="Group 3"/>
          <p:cNvGrpSpPr/>
          <p:nvPr/>
        </p:nvGrpSpPr>
        <p:grpSpPr bwMode="auto">
          <a:xfrm>
            <a:off x="5821009" y="1868616"/>
            <a:ext cx="1274763" cy="1284288"/>
            <a:chOff x="4264" y="1706"/>
            <a:chExt cx="803" cy="809"/>
          </a:xfrm>
        </p:grpSpPr>
        <p:sp>
          <p:nvSpPr>
            <p:cNvPr id="12" name="AutoShape 4"/>
            <p:cNvSpPr/>
            <p:nvPr/>
          </p:nvSpPr>
          <p:spPr bwMode="auto">
            <a:xfrm>
              <a:off x="4453" y="1706"/>
              <a:ext cx="207" cy="809"/>
            </a:xfrm>
            <a:prstGeom prst="rightBracket">
              <a:avLst>
                <a:gd name="adj" fmla="val 0"/>
              </a:avLst>
            </a:prstGeom>
            <a:noFill/>
            <a:ln w="19050">
              <a:solidFill>
                <a:srgbClr val="FF0000"/>
              </a:solidFill>
              <a:round/>
            </a:ln>
          </p:spPr>
          <p:txBody>
            <a:bodyPr wrap="none" anchor="ctr"/>
            <a:lstStyle/>
            <a:p>
              <a:endParaRPr lang="zh-CN" altLang="zh-CN" sz="2800"/>
            </a:p>
          </p:txBody>
        </p:sp>
        <p:sp>
          <p:nvSpPr>
            <p:cNvPr id="13" name="Rectangle 5"/>
            <p:cNvSpPr>
              <a:spLocks noChangeArrowheads="1"/>
            </p:cNvSpPr>
            <p:nvPr/>
          </p:nvSpPr>
          <p:spPr bwMode="auto">
            <a:xfrm>
              <a:off x="4264" y="1955"/>
              <a:ext cx="803" cy="306"/>
            </a:xfrm>
            <a:prstGeom prst="rect">
              <a:avLst/>
            </a:prstGeom>
            <a:solidFill>
              <a:schemeClr val="bg1"/>
            </a:solidFill>
            <a:ln w="19050">
              <a:solidFill>
                <a:srgbClr val="FF0000"/>
              </a:solidFill>
              <a:miter lim="800000"/>
            </a:ln>
          </p:spPr>
          <p:txBody>
            <a:bodyPr wrap="none" anchor="ctr"/>
            <a:lstStyle/>
            <a:p>
              <a:pPr algn="ctr"/>
              <a:r>
                <a:rPr lang="zh-CN" altLang="en-US" sz="2000" b="1" dirty="0">
                  <a:latin typeface="微软雅黑" panose="020B0503020204020204" charset="-122"/>
                  <a:ea typeface="微软雅黑" panose="020B0503020204020204" charset="-122"/>
                </a:rPr>
                <a:t>实践性</a:t>
              </a:r>
            </a:p>
          </p:txBody>
        </p:sp>
      </p:grpSp>
      <p:sp>
        <p:nvSpPr>
          <p:cNvPr id="14" name="AutoShape 15"/>
          <p:cNvSpPr>
            <a:spLocks noChangeArrowheads="1"/>
          </p:cNvSpPr>
          <p:nvPr/>
        </p:nvSpPr>
        <p:spPr bwMode="auto">
          <a:xfrm>
            <a:off x="5148064" y="1635646"/>
            <a:ext cx="972000" cy="446087"/>
          </a:xfrm>
          <a:prstGeom prst="roundRect">
            <a:avLst>
              <a:gd name="adj" fmla="val 16667"/>
            </a:avLst>
          </a:prstGeom>
          <a:noFill/>
          <a:ln w="19050">
            <a:solidFill>
              <a:srgbClr val="FF0000"/>
            </a:solidFill>
            <a:round/>
          </a:ln>
        </p:spPr>
        <p:txBody>
          <a:bodyPr wrap="none" anchor="ctr"/>
          <a:lstStyle/>
          <a:p>
            <a:endParaRPr lang="zh-CN" altLang="zh-CN" sz="2800"/>
          </a:p>
        </p:txBody>
      </p:sp>
      <p:sp>
        <p:nvSpPr>
          <p:cNvPr id="15" name="AutoShape 16"/>
          <p:cNvSpPr>
            <a:spLocks noChangeArrowheads="1"/>
          </p:cNvSpPr>
          <p:nvPr/>
        </p:nvSpPr>
        <p:spPr bwMode="auto">
          <a:xfrm>
            <a:off x="5148064" y="2888379"/>
            <a:ext cx="972000" cy="446088"/>
          </a:xfrm>
          <a:prstGeom prst="roundRect">
            <a:avLst>
              <a:gd name="adj" fmla="val 16667"/>
            </a:avLst>
          </a:prstGeom>
          <a:noFill/>
          <a:ln w="19050">
            <a:solidFill>
              <a:srgbClr val="FF0000"/>
            </a:solidFill>
            <a:round/>
          </a:ln>
        </p:spPr>
        <p:txBody>
          <a:bodyPr wrap="none" anchor="ctr"/>
          <a:lstStyle/>
          <a:p>
            <a:endParaRPr lang="zh-CN" altLang="zh-CN" sz="2800"/>
          </a:p>
        </p:txBody>
      </p:sp>
      <p:grpSp>
        <p:nvGrpSpPr>
          <p:cNvPr id="16" name="Group 6"/>
          <p:cNvGrpSpPr/>
          <p:nvPr/>
        </p:nvGrpSpPr>
        <p:grpSpPr bwMode="auto">
          <a:xfrm>
            <a:off x="4212406" y="377603"/>
            <a:ext cx="3324225" cy="1689101"/>
            <a:chOff x="3129" y="725"/>
            <a:chExt cx="2094" cy="1064"/>
          </a:xfrm>
        </p:grpSpPr>
        <p:sp>
          <p:nvSpPr>
            <p:cNvPr id="17" name="AutoShape 7"/>
            <p:cNvSpPr>
              <a:spLocks noChangeArrowheads="1"/>
            </p:cNvSpPr>
            <p:nvPr/>
          </p:nvSpPr>
          <p:spPr bwMode="auto">
            <a:xfrm>
              <a:off x="3129" y="1515"/>
              <a:ext cx="499" cy="274"/>
            </a:xfrm>
            <a:prstGeom prst="roundRect">
              <a:avLst>
                <a:gd name="adj" fmla="val 16667"/>
              </a:avLst>
            </a:prstGeom>
            <a:noFill/>
            <a:ln w="19050">
              <a:solidFill>
                <a:srgbClr val="FF0000"/>
              </a:solidFill>
              <a:round/>
            </a:ln>
          </p:spPr>
          <p:txBody>
            <a:bodyPr wrap="none" anchor="ctr"/>
            <a:lstStyle/>
            <a:p>
              <a:endParaRPr lang="zh-CN" altLang="zh-CN" sz="2800"/>
            </a:p>
          </p:txBody>
        </p:sp>
        <p:sp>
          <p:nvSpPr>
            <p:cNvPr id="18" name="AutoShape 8"/>
            <p:cNvSpPr/>
            <p:nvPr/>
          </p:nvSpPr>
          <p:spPr bwMode="auto">
            <a:xfrm>
              <a:off x="4139" y="725"/>
              <a:ext cx="1084" cy="554"/>
            </a:xfrm>
            <a:prstGeom prst="borderCallout2">
              <a:avLst>
                <a:gd name="adj1" fmla="val 11287"/>
                <a:gd name="adj2" fmla="val -3546"/>
                <a:gd name="adj3" fmla="val 11287"/>
                <a:gd name="adj4" fmla="val -35745"/>
                <a:gd name="adj5" fmla="val 141222"/>
                <a:gd name="adj6" fmla="val -69204"/>
              </a:avLst>
            </a:prstGeom>
            <a:solidFill>
              <a:schemeClr val="bg1"/>
            </a:solidFill>
            <a:ln w="19050">
              <a:solidFill>
                <a:srgbClr val="FF0000"/>
              </a:solidFill>
              <a:miter lim="800000"/>
              <a:tailEnd type="diamond" w="med" len="lg"/>
            </a:ln>
          </p:spPr>
          <p:txBody>
            <a:bodyPr/>
            <a:lstStyle/>
            <a:p>
              <a:pPr algn="ctr">
                <a:lnSpc>
                  <a:spcPct val="130000"/>
                </a:lnSpc>
              </a:pPr>
              <a:r>
                <a:rPr lang="zh-CN" altLang="en-US" sz="2000" b="1" dirty="0">
                  <a:solidFill>
                    <a:srgbClr val="FF0000"/>
                  </a:solidFill>
                  <a:latin typeface="微软雅黑" panose="020B0503020204020204" charset="-122"/>
                  <a:ea typeface="微软雅黑" panose="020B0503020204020204" charset="-122"/>
                </a:rPr>
                <a:t>高考的环境</a:t>
              </a:r>
            </a:p>
            <a:p>
              <a:pPr algn="ctr">
                <a:lnSpc>
                  <a:spcPct val="130000"/>
                </a:lnSpc>
              </a:pPr>
              <a:r>
                <a:rPr lang="zh-CN" altLang="en-US" sz="2000" b="1" dirty="0">
                  <a:solidFill>
                    <a:srgbClr val="FF0000"/>
                  </a:solidFill>
                  <a:latin typeface="微软雅黑" panose="020B0503020204020204" charset="-122"/>
                  <a:ea typeface="微软雅黑" panose="020B0503020204020204" charset="-122"/>
                </a:rPr>
                <a:t>任务所必须</a:t>
              </a:r>
            </a:p>
          </p:txBody>
        </p:sp>
      </p:grpSp>
      <p:grpSp>
        <p:nvGrpSpPr>
          <p:cNvPr id="19" name="Group 9"/>
          <p:cNvGrpSpPr/>
          <p:nvPr/>
        </p:nvGrpSpPr>
        <p:grpSpPr bwMode="auto">
          <a:xfrm>
            <a:off x="4217980" y="2884657"/>
            <a:ext cx="3375025" cy="1971676"/>
            <a:chOff x="3059" y="2413"/>
            <a:chExt cx="2126" cy="1242"/>
          </a:xfrm>
        </p:grpSpPr>
        <p:sp>
          <p:nvSpPr>
            <p:cNvPr id="20" name="AutoShape 10"/>
            <p:cNvSpPr>
              <a:spLocks noChangeArrowheads="1"/>
            </p:cNvSpPr>
            <p:nvPr/>
          </p:nvSpPr>
          <p:spPr bwMode="auto">
            <a:xfrm>
              <a:off x="3059" y="2413"/>
              <a:ext cx="499" cy="274"/>
            </a:xfrm>
            <a:prstGeom prst="roundRect">
              <a:avLst>
                <a:gd name="adj" fmla="val 16667"/>
              </a:avLst>
            </a:prstGeom>
            <a:noFill/>
            <a:ln w="19050">
              <a:solidFill>
                <a:srgbClr val="FF0000"/>
              </a:solidFill>
              <a:round/>
            </a:ln>
          </p:spPr>
          <p:txBody>
            <a:bodyPr wrap="none" anchor="ctr"/>
            <a:lstStyle/>
            <a:p>
              <a:endParaRPr lang="zh-CN" altLang="zh-CN" sz="2800"/>
            </a:p>
          </p:txBody>
        </p:sp>
        <p:sp>
          <p:nvSpPr>
            <p:cNvPr id="22" name="AutoShape 11"/>
            <p:cNvSpPr/>
            <p:nvPr/>
          </p:nvSpPr>
          <p:spPr bwMode="auto">
            <a:xfrm>
              <a:off x="4116" y="3049"/>
              <a:ext cx="1069" cy="606"/>
            </a:xfrm>
            <a:prstGeom prst="borderCallout2">
              <a:avLst>
                <a:gd name="adj1" fmla="val 11287"/>
                <a:gd name="adj2" fmla="val -3620"/>
                <a:gd name="adj3" fmla="val 11287"/>
                <a:gd name="adj4" fmla="val -48907"/>
                <a:gd name="adj5" fmla="val -58306"/>
                <a:gd name="adj6" fmla="val -72907"/>
              </a:avLst>
            </a:prstGeom>
            <a:solidFill>
              <a:schemeClr val="bg1"/>
            </a:solidFill>
            <a:ln w="19050">
              <a:solidFill>
                <a:srgbClr val="FF0000"/>
              </a:solidFill>
              <a:miter lim="800000"/>
              <a:tailEnd type="diamond" w="med" len="lg"/>
            </a:ln>
          </p:spPr>
          <p:txBody>
            <a:bodyPr/>
            <a:lstStyle/>
            <a:p>
              <a:pPr algn="ctr">
                <a:lnSpc>
                  <a:spcPct val="130000"/>
                </a:lnSpc>
              </a:pPr>
              <a:r>
                <a:rPr lang="zh-CN" altLang="en-US" sz="2000" b="1" dirty="0">
                  <a:solidFill>
                    <a:srgbClr val="FF0000"/>
                  </a:solidFill>
                  <a:latin typeface="微软雅黑" panose="020B0503020204020204" charset="-122"/>
                  <a:ea typeface="微软雅黑" panose="020B0503020204020204" charset="-122"/>
                </a:rPr>
                <a:t>语文学科的</a:t>
              </a:r>
            </a:p>
            <a:p>
              <a:pPr algn="ctr">
                <a:lnSpc>
                  <a:spcPct val="130000"/>
                </a:lnSpc>
              </a:pPr>
              <a:r>
                <a:rPr lang="zh-CN" altLang="en-US" sz="2000" b="1" dirty="0">
                  <a:solidFill>
                    <a:srgbClr val="FF0000"/>
                  </a:solidFill>
                  <a:latin typeface="微软雅黑" panose="020B0503020204020204" charset="-122"/>
                  <a:ea typeface="微软雅黑" panose="020B0503020204020204" charset="-122"/>
                </a:rPr>
                <a:t>性质所必然</a:t>
              </a:r>
            </a:p>
          </p:txBody>
        </p:sp>
      </p:grpSp>
      <p:grpSp>
        <p:nvGrpSpPr>
          <p:cNvPr id="23" name="Group 12"/>
          <p:cNvGrpSpPr/>
          <p:nvPr/>
        </p:nvGrpSpPr>
        <p:grpSpPr bwMode="auto">
          <a:xfrm>
            <a:off x="999107" y="1838835"/>
            <a:ext cx="1152525" cy="1308100"/>
            <a:chOff x="761" y="1290"/>
            <a:chExt cx="726" cy="824"/>
          </a:xfrm>
        </p:grpSpPr>
        <p:sp>
          <p:nvSpPr>
            <p:cNvPr id="24" name="AutoShape 13"/>
            <p:cNvSpPr/>
            <p:nvPr/>
          </p:nvSpPr>
          <p:spPr bwMode="auto">
            <a:xfrm>
              <a:off x="1131" y="1290"/>
              <a:ext cx="180" cy="824"/>
            </a:xfrm>
            <a:prstGeom prst="leftBracket">
              <a:avLst>
                <a:gd name="adj" fmla="val 0"/>
              </a:avLst>
            </a:prstGeom>
            <a:noFill/>
            <a:ln w="19050">
              <a:solidFill>
                <a:srgbClr val="FF0000"/>
              </a:solidFill>
              <a:round/>
            </a:ln>
          </p:spPr>
          <p:txBody>
            <a:bodyPr wrap="none" anchor="ctr"/>
            <a:lstStyle/>
            <a:p>
              <a:endParaRPr lang="zh-CN" altLang="zh-CN" sz="2800"/>
            </a:p>
          </p:txBody>
        </p:sp>
        <p:sp>
          <p:nvSpPr>
            <p:cNvPr id="25" name="Rectangle 14"/>
            <p:cNvSpPr>
              <a:spLocks noChangeArrowheads="1"/>
            </p:cNvSpPr>
            <p:nvPr/>
          </p:nvSpPr>
          <p:spPr bwMode="auto">
            <a:xfrm>
              <a:off x="761" y="1569"/>
              <a:ext cx="726" cy="309"/>
            </a:xfrm>
            <a:prstGeom prst="rect">
              <a:avLst/>
            </a:prstGeom>
            <a:solidFill>
              <a:schemeClr val="bg1"/>
            </a:solidFill>
            <a:ln w="19050">
              <a:solidFill>
                <a:srgbClr val="FF0000"/>
              </a:solidFill>
              <a:miter lim="800000"/>
            </a:ln>
          </p:spPr>
          <p:txBody>
            <a:bodyPr wrap="none" anchor="ctr"/>
            <a:lstStyle/>
            <a:p>
              <a:pPr algn="ctr"/>
              <a:r>
                <a:rPr lang="zh-CN" altLang="en-US" sz="2000" b="1" dirty="0">
                  <a:solidFill>
                    <a:srgbClr val="FF0000"/>
                  </a:solidFill>
                  <a:latin typeface="微软雅黑" panose="020B0503020204020204" charset="-122"/>
                  <a:ea typeface="微软雅黑" panose="020B0503020204020204" charset="-122"/>
                </a:rPr>
                <a:t>结合</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10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10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6"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Horizontal)">
                                      <p:cBhvr>
                                        <p:cTn id="25" dur="10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10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10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right)">
                                      <p:cBhvr>
                                        <p:cTn id="4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0" grpId="0"/>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2483768" y="2310140"/>
            <a:ext cx="45365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微软雅黑" panose="020B0503020204020204" charset="-122"/>
                <a:ea typeface="微软雅黑" panose="020B0503020204020204" charset="-122"/>
                <a:sym typeface="微软雅黑" panose="020B0503020204020204" charset="-122"/>
              </a:rPr>
              <a:t>二、语文备考的两个环节</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259632" y="1491630"/>
            <a:ext cx="6696744" cy="1418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例一</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高考题目</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nSpc>
                <a:spcPct val="150000"/>
              </a:lnSpc>
            </a:pP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把备选句子的序号分别填入方括号，使下面这段景物描写语意连贯，画面完整。</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2267744" y="1419622"/>
            <a:ext cx="5472608" cy="184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①一阵阵的南风，吹着岸上的垂杨</a:t>
            </a:r>
          </a:p>
          <a:p>
            <a:pPr>
              <a:lnSpc>
                <a:spcPct val="20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②西边一湾绿水，缓缓从净业湖向东流来</a:t>
            </a:r>
          </a:p>
          <a:p>
            <a:pPr>
              <a:lnSpc>
                <a:spcPct val="20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③桥东一片荷塘，岸际围着青青的芦苇</a:t>
            </a:r>
          </a:p>
        </p:txBody>
      </p:sp>
      <p:sp>
        <p:nvSpPr>
          <p:cNvPr id="3" name="Rectangle 3"/>
          <p:cNvSpPr>
            <a:spLocks noChangeArrowheads="1"/>
          </p:cNvSpPr>
          <p:nvPr/>
        </p:nvSpPr>
        <p:spPr bwMode="auto">
          <a:xfrm>
            <a:off x="3635896" y="1645073"/>
            <a:ext cx="540000" cy="360000"/>
          </a:xfrm>
          <a:prstGeom prst="rect">
            <a:avLst/>
          </a:prstGeom>
          <a:noFill/>
          <a:ln w="19050">
            <a:solidFill>
              <a:srgbClr val="FF0000"/>
            </a:solidFill>
            <a:miter lim="800000"/>
          </a:ln>
        </p:spPr>
        <p:txBody>
          <a:bodyPr wrap="none" anchor="ctr"/>
          <a:lstStyle/>
          <a:p>
            <a:endParaRPr lang="zh-CN" altLang="zh-CN"/>
          </a:p>
        </p:txBody>
      </p:sp>
      <p:sp>
        <p:nvSpPr>
          <p:cNvPr id="4" name="Rectangle 3"/>
          <p:cNvSpPr>
            <a:spLocks noChangeArrowheads="1"/>
          </p:cNvSpPr>
          <p:nvPr/>
        </p:nvSpPr>
        <p:spPr bwMode="auto">
          <a:xfrm>
            <a:off x="3635896" y="2249418"/>
            <a:ext cx="540000" cy="360000"/>
          </a:xfrm>
          <a:prstGeom prst="rect">
            <a:avLst/>
          </a:prstGeom>
          <a:noFill/>
          <a:ln w="19050">
            <a:solidFill>
              <a:srgbClr val="FF0000"/>
            </a:solidFill>
            <a:miter lim="800000"/>
          </a:ln>
        </p:spPr>
        <p:txBody>
          <a:bodyPr wrap="none" anchor="ctr"/>
          <a:lstStyle/>
          <a:p>
            <a:endParaRPr lang="zh-CN" altLang="zh-CN"/>
          </a:p>
        </p:txBody>
      </p:sp>
      <p:sp>
        <p:nvSpPr>
          <p:cNvPr id="5" name="Rectangle 3"/>
          <p:cNvSpPr>
            <a:spLocks noChangeArrowheads="1"/>
          </p:cNvSpPr>
          <p:nvPr/>
        </p:nvSpPr>
        <p:spPr bwMode="auto">
          <a:xfrm>
            <a:off x="3635896" y="2859782"/>
            <a:ext cx="540000" cy="360000"/>
          </a:xfrm>
          <a:prstGeom prst="rect">
            <a:avLst/>
          </a:prstGeom>
          <a:noFill/>
          <a:ln w="19050">
            <a:solidFill>
              <a:srgbClr val="FF0000"/>
            </a:solidFill>
            <a:miter lim="800000"/>
          </a:ln>
        </p:spPr>
        <p:txBody>
          <a:bodyPr wrap="none" anchor="ctr"/>
          <a:lstStyle/>
          <a:p>
            <a:endParaRPr lang="zh-CN" altLang="zh-CN"/>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000"/>
                                        <p:tgtEl>
                                          <p:spTgt spid="4"/>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animBg="1"/>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Line 23"/>
          <p:cNvSpPr>
            <a:spLocks noChangeShapeType="1"/>
          </p:cNvSpPr>
          <p:nvPr/>
        </p:nvSpPr>
        <p:spPr bwMode="auto">
          <a:xfrm>
            <a:off x="2555776" y="1031333"/>
            <a:ext cx="0" cy="288000"/>
          </a:xfrm>
          <a:prstGeom prst="line">
            <a:avLst/>
          </a:prstGeom>
          <a:noFill/>
          <a:ln w="28575">
            <a:solidFill>
              <a:srgbClr val="FF0000"/>
            </a:solidFill>
            <a:round/>
          </a:ln>
        </p:spPr>
        <p:txBody>
          <a:bodyPr/>
          <a:lstStyle/>
          <a:p>
            <a:endParaRPr lang="zh-CN" altLang="en-US"/>
          </a:p>
        </p:txBody>
      </p:sp>
      <p:sp>
        <p:nvSpPr>
          <p:cNvPr id="7" name="Line 23"/>
          <p:cNvSpPr>
            <a:spLocks noChangeShapeType="1"/>
          </p:cNvSpPr>
          <p:nvPr/>
        </p:nvSpPr>
        <p:spPr bwMode="auto">
          <a:xfrm>
            <a:off x="4193106" y="1400768"/>
            <a:ext cx="0" cy="288000"/>
          </a:xfrm>
          <a:prstGeom prst="line">
            <a:avLst/>
          </a:prstGeom>
          <a:noFill/>
          <a:ln w="28575">
            <a:solidFill>
              <a:srgbClr val="FF0000"/>
            </a:solidFill>
            <a:round/>
          </a:ln>
        </p:spPr>
        <p:txBody>
          <a:bodyPr/>
          <a:lstStyle/>
          <a:p>
            <a:endParaRPr lang="zh-CN" altLang="en-US"/>
          </a:p>
        </p:txBody>
      </p:sp>
      <p:sp>
        <p:nvSpPr>
          <p:cNvPr id="8" name="Line 23"/>
          <p:cNvSpPr>
            <a:spLocks noChangeShapeType="1"/>
          </p:cNvSpPr>
          <p:nvPr/>
        </p:nvSpPr>
        <p:spPr bwMode="auto">
          <a:xfrm>
            <a:off x="5004048" y="1779662"/>
            <a:ext cx="0" cy="288000"/>
          </a:xfrm>
          <a:prstGeom prst="line">
            <a:avLst/>
          </a:prstGeom>
          <a:noFill/>
          <a:ln w="28575">
            <a:solidFill>
              <a:srgbClr val="FF0000"/>
            </a:solidFill>
            <a:round/>
          </a:ln>
        </p:spPr>
        <p:txBody>
          <a:bodyPr/>
          <a:lstStyle/>
          <a:p>
            <a:endParaRPr lang="zh-CN" altLang="en-US"/>
          </a:p>
        </p:txBody>
      </p:sp>
      <p:sp>
        <p:nvSpPr>
          <p:cNvPr id="10" name="Line 23"/>
          <p:cNvSpPr>
            <a:spLocks noChangeShapeType="1"/>
          </p:cNvSpPr>
          <p:nvPr/>
        </p:nvSpPr>
        <p:spPr bwMode="auto">
          <a:xfrm>
            <a:off x="5148064" y="2139702"/>
            <a:ext cx="0" cy="288000"/>
          </a:xfrm>
          <a:prstGeom prst="line">
            <a:avLst/>
          </a:prstGeom>
          <a:noFill/>
          <a:ln w="28575">
            <a:solidFill>
              <a:srgbClr val="FF0000"/>
            </a:solidFill>
            <a:round/>
          </a:ln>
        </p:spPr>
        <p:txBody>
          <a:bodyPr/>
          <a:lstStyle/>
          <a:p>
            <a:endParaRPr lang="zh-CN" altLang="en-US"/>
          </a:p>
        </p:txBody>
      </p:sp>
      <p:sp>
        <p:nvSpPr>
          <p:cNvPr id="11" name="Line 23"/>
          <p:cNvSpPr>
            <a:spLocks noChangeShapeType="1"/>
          </p:cNvSpPr>
          <p:nvPr/>
        </p:nvSpPr>
        <p:spPr bwMode="auto">
          <a:xfrm>
            <a:off x="5244945" y="2543469"/>
            <a:ext cx="0" cy="288000"/>
          </a:xfrm>
          <a:prstGeom prst="line">
            <a:avLst/>
          </a:prstGeom>
          <a:noFill/>
          <a:ln w="28575">
            <a:solidFill>
              <a:srgbClr val="FF0000"/>
            </a:solidFill>
            <a:round/>
          </a:ln>
        </p:spPr>
        <p:txBody>
          <a:bodyPr/>
          <a:lstStyle/>
          <a:p>
            <a:endParaRPr lang="zh-CN" altLang="en-US"/>
          </a:p>
        </p:txBody>
      </p:sp>
      <p:sp>
        <p:nvSpPr>
          <p:cNvPr id="12" name="Rectangle 3"/>
          <p:cNvSpPr>
            <a:spLocks noChangeArrowheads="1"/>
          </p:cNvSpPr>
          <p:nvPr/>
        </p:nvSpPr>
        <p:spPr bwMode="auto">
          <a:xfrm>
            <a:off x="3419872" y="987574"/>
            <a:ext cx="504000" cy="324000"/>
          </a:xfrm>
          <a:prstGeom prst="rect">
            <a:avLst/>
          </a:prstGeom>
          <a:noFill/>
          <a:ln w="19050">
            <a:solidFill>
              <a:srgbClr val="FF0000"/>
            </a:solidFill>
            <a:miter lim="800000"/>
          </a:ln>
        </p:spPr>
        <p:txBody>
          <a:bodyPr wrap="none" anchor="ctr"/>
          <a:lstStyle/>
          <a:p>
            <a:endParaRPr lang="zh-CN" altLang="zh-CN"/>
          </a:p>
        </p:txBody>
      </p:sp>
      <p:grpSp>
        <p:nvGrpSpPr>
          <p:cNvPr id="15" name="组合 14"/>
          <p:cNvGrpSpPr/>
          <p:nvPr/>
        </p:nvGrpSpPr>
        <p:grpSpPr>
          <a:xfrm>
            <a:off x="2051720" y="3579862"/>
            <a:ext cx="4824536" cy="472437"/>
            <a:chOff x="2051720" y="3579862"/>
            <a:chExt cx="4824536" cy="472437"/>
          </a:xfrm>
        </p:grpSpPr>
        <p:sp>
          <p:nvSpPr>
            <p:cNvPr id="13" name="文本框 1"/>
            <p:cNvSpPr>
              <a:spLocks noChangeArrowheads="1"/>
            </p:cNvSpPr>
            <p:nvPr/>
          </p:nvSpPr>
          <p:spPr bwMode="auto">
            <a:xfrm>
              <a:off x="2051720" y="3579862"/>
              <a:ext cx="4824536" cy="472437"/>
            </a:xfrm>
            <a:prstGeom prst="rect">
              <a:avLst/>
            </a:prstGeom>
            <a:ln w="19050">
              <a:solidFill>
                <a:srgbClr val="0070C0"/>
              </a:solidFill>
            </a:ln>
            <a:extLst>
              <a:ext uri="{909E8E84-426E-40DD-AFC4-6F175D3DCCD1}">
                <a14:hiddenFill xmlns:a14="http://schemas.microsoft.com/office/drawing/2010/main">
                  <a:solidFill>
                    <a:srgbClr val="FFFFFF"/>
                  </a:solidFill>
                </a14:hiddenFill>
              </a:ext>
            </a:extLst>
          </p:spPr>
          <p:style>
            <a:lnRef idx="2">
              <a:schemeClr val="accent5"/>
            </a:lnRef>
            <a:fillRef idx="1">
              <a:schemeClr val="lt1"/>
            </a:fillRef>
            <a:effectRef idx="0">
              <a:schemeClr val="accent5"/>
            </a:effectRef>
            <a:fontRef idx="minor">
              <a:schemeClr val="dk1"/>
            </a:fontRef>
          </p:style>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②</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西边一湾绿水，缓缓从净业湖向东流来</a:t>
              </a:r>
            </a:p>
          </p:txBody>
        </p:sp>
        <p:sp>
          <p:nvSpPr>
            <p:cNvPr id="14" name="Rectangle 3"/>
            <p:cNvSpPr>
              <a:spLocks noChangeArrowheads="1"/>
            </p:cNvSpPr>
            <p:nvPr/>
          </p:nvSpPr>
          <p:spPr bwMode="auto">
            <a:xfrm>
              <a:off x="3429299" y="3661297"/>
              <a:ext cx="504000" cy="324000"/>
            </a:xfrm>
            <a:prstGeom prst="rect">
              <a:avLst/>
            </a:prstGeom>
            <a:noFill/>
            <a:ln w="19050">
              <a:solidFill>
                <a:srgbClr val="FF0000"/>
              </a:solidFill>
              <a:miter lim="800000"/>
            </a:ln>
          </p:spPr>
          <p:txBody>
            <a:bodyPr wrap="none" anchor="ctr"/>
            <a:lstStyle/>
            <a:p>
              <a:endParaRPr lang="zh-CN" altLang="zh-CN"/>
            </a:p>
          </p:txBody>
        </p:sp>
      </p:grpSp>
      <p:sp>
        <p:nvSpPr>
          <p:cNvPr id="16" name="文本框 1"/>
          <p:cNvSpPr>
            <a:spLocks noChangeArrowheads="1"/>
          </p:cNvSpPr>
          <p:nvPr/>
        </p:nvSpPr>
        <p:spPr bwMode="auto">
          <a:xfrm>
            <a:off x="2693773" y="940439"/>
            <a:ext cx="648072" cy="431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en-US" altLang="zh-CN"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②</a:t>
            </a:r>
          </a:p>
        </p:txBody>
      </p:sp>
      <p:sp>
        <p:nvSpPr>
          <p:cNvPr id="17" name="Rectangle 3"/>
          <p:cNvSpPr>
            <a:spLocks noChangeArrowheads="1"/>
          </p:cNvSpPr>
          <p:nvPr/>
        </p:nvSpPr>
        <p:spPr bwMode="auto">
          <a:xfrm>
            <a:off x="7131139" y="1365198"/>
            <a:ext cx="1008000" cy="324000"/>
          </a:xfrm>
          <a:prstGeom prst="rect">
            <a:avLst/>
          </a:prstGeom>
          <a:noFill/>
          <a:ln w="19050">
            <a:solidFill>
              <a:srgbClr val="FF0000"/>
            </a:solidFill>
            <a:miter lim="800000"/>
          </a:ln>
        </p:spPr>
        <p:txBody>
          <a:bodyPr wrap="none" anchor="ctr"/>
          <a:lstStyle/>
          <a:p>
            <a:endParaRPr lang="zh-CN" altLang="zh-CN"/>
          </a:p>
        </p:txBody>
      </p:sp>
      <p:grpSp>
        <p:nvGrpSpPr>
          <p:cNvPr id="22" name="组合 21"/>
          <p:cNvGrpSpPr/>
          <p:nvPr/>
        </p:nvGrpSpPr>
        <p:grpSpPr>
          <a:xfrm>
            <a:off x="2051720" y="3587482"/>
            <a:ext cx="4824536" cy="471600"/>
            <a:chOff x="2051720" y="3579862"/>
            <a:chExt cx="4824536" cy="471600"/>
          </a:xfrm>
        </p:grpSpPr>
        <p:sp>
          <p:nvSpPr>
            <p:cNvPr id="23" name="文本框 1"/>
            <p:cNvSpPr>
              <a:spLocks noChangeArrowheads="1"/>
            </p:cNvSpPr>
            <p:nvPr/>
          </p:nvSpPr>
          <p:spPr bwMode="auto">
            <a:xfrm>
              <a:off x="2051720" y="3579862"/>
              <a:ext cx="4824536" cy="471600"/>
            </a:xfrm>
            <a:prstGeom prst="rect">
              <a:avLst/>
            </a:prstGeom>
            <a:ln w="19050">
              <a:solidFill>
                <a:srgbClr val="0070C0"/>
              </a:solidFill>
            </a:ln>
            <a:extLst>
              <a:ext uri="{909E8E84-426E-40DD-AFC4-6F175D3DCCD1}">
                <a14:hiddenFill xmlns:a14="http://schemas.microsoft.com/office/drawing/2010/main">
                  <a:solidFill>
                    <a:srgbClr val="FFFFFF"/>
                  </a:solidFill>
                </a14:hiddenFill>
              </a:ext>
            </a:extLst>
          </p:spPr>
          <p:style>
            <a:lnRef idx="2">
              <a:schemeClr val="accent5"/>
            </a:lnRef>
            <a:fillRef idx="1">
              <a:schemeClr val="lt1"/>
            </a:fillRef>
            <a:effectRef idx="0">
              <a:schemeClr val="accent5"/>
            </a:effectRef>
            <a:fontRef idx="minor">
              <a:schemeClr val="dk1"/>
            </a:fontRef>
          </p:style>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③</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桥东一片荷塘，岸际围着青青的芦苇</a:t>
              </a:r>
            </a:p>
          </p:txBody>
        </p:sp>
        <p:sp>
          <p:nvSpPr>
            <p:cNvPr id="24" name="Rectangle 3"/>
            <p:cNvSpPr>
              <a:spLocks noChangeArrowheads="1"/>
            </p:cNvSpPr>
            <p:nvPr/>
          </p:nvSpPr>
          <p:spPr bwMode="auto">
            <a:xfrm>
              <a:off x="3429299" y="3661297"/>
              <a:ext cx="504000" cy="324000"/>
            </a:xfrm>
            <a:prstGeom prst="rect">
              <a:avLst/>
            </a:prstGeom>
            <a:noFill/>
            <a:ln w="19050">
              <a:solidFill>
                <a:srgbClr val="FF0000"/>
              </a:solidFill>
              <a:miter lim="800000"/>
            </a:ln>
          </p:spPr>
          <p:txBody>
            <a:bodyPr wrap="none" anchor="ctr"/>
            <a:lstStyle/>
            <a:p>
              <a:endParaRPr lang="zh-CN" altLang="zh-CN"/>
            </a:p>
          </p:txBody>
        </p:sp>
      </p:grpSp>
      <p:sp>
        <p:nvSpPr>
          <p:cNvPr id="25" name="文本框 1"/>
          <p:cNvSpPr>
            <a:spLocks noChangeArrowheads="1"/>
          </p:cNvSpPr>
          <p:nvPr/>
        </p:nvSpPr>
        <p:spPr bwMode="auto">
          <a:xfrm>
            <a:off x="4355976" y="1319333"/>
            <a:ext cx="648072" cy="431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en-US" altLang="zh-CN"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③</a:t>
            </a:r>
          </a:p>
        </p:txBody>
      </p:sp>
      <p:sp>
        <p:nvSpPr>
          <p:cNvPr id="26" name="Rectangle 3"/>
          <p:cNvSpPr>
            <a:spLocks noChangeArrowheads="1"/>
          </p:cNvSpPr>
          <p:nvPr/>
        </p:nvSpPr>
        <p:spPr bwMode="auto">
          <a:xfrm>
            <a:off x="7580890" y="2130275"/>
            <a:ext cx="252000" cy="324000"/>
          </a:xfrm>
          <a:prstGeom prst="rect">
            <a:avLst/>
          </a:prstGeom>
          <a:noFill/>
          <a:ln w="19050">
            <a:solidFill>
              <a:srgbClr val="FF0000"/>
            </a:solidFill>
            <a:miter lim="800000"/>
          </a:ln>
        </p:spPr>
        <p:txBody>
          <a:bodyPr wrap="none" anchor="ctr"/>
          <a:lstStyle/>
          <a:p>
            <a:endParaRPr lang="zh-CN" altLang="zh-CN"/>
          </a:p>
        </p:txBody>
      </p:sp>
      <p:grpSp>
        <p:nvGrpSpPr>
          <p:cNvPr id="27" name="组合 26"/>
          <p:cNvGrpSpPr/>
          <p:nvPr/>
        </p:nvGrpSpPr>
        <p:grpSpPr>
          <a:xfrm>
            <a:off x="2051720" y="3587482"/>
            <a:ext cx="4824536" cy="471600"/>
            <a:chOff x="2051720" y="3579861"/>
            <a:chExt cx="4824536" cy="471600"/>
          </a:xfrm>
        </p:grpSpPr>
        <p:sp>
          <p:nvSpPr>
            <p:cNvPr id="28" name="文本框 1"/>
            <p:cNvSpPr>
              <a:spLocks noChangeArrowheads="1"/>
            </p:cNvSpPr>
            <p:nvPr/>
          </p:nvSpPr>
          <p:spPr bwMode="auto">
            <a:xfrm>
              <a:off x="2051720" y="3579861"/>
              <a:ext cx="4824536" cy="471600"/>
            </a:xfrm>
            <a:prstGeom prst="rect">
              <a:avLst/>
            </a:prstGeom>
            <a:ln w="19050">
              <a:solidFill>
                <a:srgbClr val="0070C0"/>
              </a:solidFill>
            </a:ln>
            <a:extLst>
              <a:ext uri="{909E8E84-426E-40DD-AFC4-6F175D3DCCD1}">
                <a14:hiddenFill xmlns:a14="http://schemas.microsoft.com/office/drawing/2010/main">
                  <a:solidFill>
                    <a:srgbClr val="FFFFFF"/>
                  </a:solidFill>
                </a14:hiddenFill>
              </a:ext>
            </a:extLst>
          </p:spPr>
          <p:style>
            <a:lnRef idx="2">
              <a:schemeClr val="accent5"/>
            </a:lnRef>
            <a:fillRef idx="1">
              <a:schemeClr val="lt1"/>
            </a:fillRef>
            <a:effectRef idx="0">
              <a:schemeClr val="accent5"/>
            </a:effectRef>
            <a:fontRef idx="minor">
              <a:schemeClr val="dk1"/>
            </a:fontRef>
          </p:style>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①</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一阵阵的南风，吹着岸上的垂杨</a:t>
              </a:r>
            </a:p>
          </p:txBody>
        </p:sp>
        <p:sp>
          <p:nvSpPr>
            <p:cNvPr id="29" name="Rectangle 3"/>
            <p:cNvSpPr>
              <a:spLocks noChangeArrowheads="1"/>
            </p:cNvSpPr>
            <p:nvPr/>
          </p:nvSpPr>
          <p:spPr bwMode="auto">
            <a:xfrm>
              <a:off x="3429299" y="3661297"/>
              <a:ext cx="504000" cy="324000"/>
            </a:xfrm>
            <a:prstGeom prst="rect">
              <a:avLst/>
            </a:prstGeom>
            <a:noFill/>
            <a:ln w="19050">
              <a:solidFill>
                <a:srgbClr val="FF0000"/>
              </a:solidFill>
              <a:miter lim="800000"/>
            </a:ln>
          </p:spPr>
          <p:txBody>
            <a:bodyPr wrap="none" anchor="ctr"/>
            <a:lstStyle/>
            <a:p>
              <a:endParaRPr lang="zh-CN" altLang="zh-CN"/>
            </a:p>
          </p:txBody>
        </p:sp>
      </p:grpSp>
      <p:sp>
        <p:nvSpPr>
          <p:cNvPr id="30" name="文本框 1"/>
          <p:cNvSpPr>
            <a:spLocks noChangeArrowheads="1"/>
          </p:cNvSpPr>
          <p:nvPr/>
        </p:nvSpPr>
        <p:spPr bwMode="auto">
          <a:xfrm>
            <a:off x="5326380" y="2077121"/>
            <a:ext cx="648072" cy="431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en-US" altLang="zh-CN"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①</a:t>
            </a:r>
          </a:p>
        </p:txBody>
      </p:sp>
      <p:pic>
        <p:nvPicPr>
          <p:cNvPr id="3" name="图片 2" descr="17"/>
          <p:cNvPicPr>
            <a:picLocks noChangeAspect="1"/>
          </p:cNvPicPr>
          <p:nvPr/>
        </p:nvPicPr>
        <p:blipFill>
          <a:blip r:embed="rId3"/>
          <a:stretch>
            <a:fillRect/>
          </a:stretch>
        </p:blipFill>
        <p:spPr>
          <a:xfrm>
            <a:off x="516890" y="895350"/>
            <a:ext cx="7851775" cy="237744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1000"/>
                                        <p:tgtEl>
                                          <p:spTgt spid="6"/>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1000"/>
                                        <p:tgtEl>
                                          <p:spTgt spid="7"/>
                                        </p:tgtEl>
                                      </p:cBhvr>
                                    </p:animEffect>
                                  </p:childTnLst>
                                </p:cTn>
                              </p:par>
                            </p:childTnLst>
                          </p:cTn>
                        </p:par>
                        <p:par>
                          <p:cTn id="17" fill="hold">
                            <p:stCondLst>
                              <p:cond delay="2000"/>
                            </p:stCondLst>
                            <p:childTnLst>
                              <p:par>
                                <p:cTn id="18" presetID="22" presetClass="entr" presetSubtype="1"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1000"/>
                                        <p:tgtEl>
                                          <p:spTgt spid="8"/>
                                        </p:tgtEl>
                                      </p:cBhvr>
                                    </p:animEffect>
                                  </p:childTnLst>
                                </p:cTn>
                              </p:par>
                            </p:childTnLst>
                          </p:cTn>
                        </p:par>
                        <p:par>
                          <p:cTn id="21" fill="hold">
                            <p:stCondLst>
                              <p:cond delay="3000"/>
                            </p:stCondLst>
                            <p:childTnLst>
                              <p:par>
                                <p:cTn id="22" presetID="22" presetClass="entr" presetSubtype="1"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1000"/>
                                        <p:tgtEl>
                                          <p:spTgt spid="10"/>
                                        </p:tgtEl>
                                      </p:cBhvr>
                                    </p:animEffect>
                                  </p:childTnLst>
                                </p:cTn>
                              </p:par>
                            </p:childTnLst>
                          </p:cTn>
                        </p:par>
                        <p:par>
                          <p:cTn id="25" fill="hold">
                            <p:stCondLst>
                              <p:cond delay="4000"/>
                            </p:stCondLst>
                            <p:childTnLst>
                              <p:par>
                                <p:cTn id="26" presetID="22"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1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0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10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10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10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10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left)">
                                      <p:cBhvr>
                                        <p:cTn id="62" dur="1000"/>
                                        <p:tgtEl>
                                          <p:spTgt spid="2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left)">
                                      <p:cBhvr>
                                        <p:cTn id="67" dur="1000"/>
                                        <p:tgtEl>
                                          <p:spTgt spid="26"/>
                                        </p:tgtEl>
                                      </p:cBhvr>
                                    </p:animEffect>
                                  </p:childTnLst>
                                </p:cTn>
                              </p:par>
                            </p:childTnLst>
                          </p:cTn>
                        </p:par>
                      </p:childTnLst>
                    </p:cTn>
                  </p:par>
                  <p:par>
                    <p:cTn id="68" fill="hold">
                      <p:stCondLst>
                        <p:cond delay="indefinite"/>
                      </p:stCondLst>
                      <p:childTnLst>
                        <p:par>
                          <p:cTn id="69" fill="hold">
                            <p:stCondLst>
                              <p:cond delay="0"/>
                            </p:stCondLst>
                            <p:childTnLst>
                              <p:par>
                                <p:cTn id="70" presetID="1" presetClass="exit" presetSubtype="0" fill="hold" nodeType="clickEffect">
                                  <p:stCondLst>
                                    <p:cond delay="0"/>
                                  </p:stCondLst>
                                  <p:childTnLst>
                                    <p:set>
                                      <p:cBhvr>
                                        <p:cTn id="71" dur="1" fill="hold">
                                          <p:stCondLst>
                                            <p:cond delay="0"/>
                                          </p:stCondLst>
                                        </p:cTn>
                                        <p:tgtEl>
                                          <p:spTgt spid="22"/>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left)">
                                      <p:cBhvr>
                                        <p:cTn id="76" dur="1000"/>
                                        <p:tgtEl>
                                          <p:spTgt spid="27"/>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P spid="12" grpId="0" animBg="1"/>
      <p:bldP spid="16" grpId="0"/>
      <p:bldP spid="17" grpId="0" bldLvl="0" animBg="1"/>
      <p:bldP spid="25" grpId="0"/>
      <p:bldP spid="26" grpId="0" animBg="1"/>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539552" y="987574"/>
            <a:ext cx="8136904" cy="2372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en-US" altLang="zh-CN"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小升初题目</a:t>
            </a:r>
            <a:r>
              <a:rPr lang="en-US" altLang="zh-CN"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为各句选择确切的直接描述对象。</a:t>
            </a:r>
          </a:p>
          <a:p>
            <a:pPr>
              <a:lnSpc>
                <a:spcPct val="13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，两岸青石上几个赤足的小孩子，低着头，持着长细的竹竿钓那水里的小麦穗鱼。         </a:t>
            </a:r>
          </a:p>
          <a:p>
            <a:pPr>
              <a:lnSpc>
                <a:spcPct val="13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B</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，几只白鹭，静静立在绿荷丛中，幽美而残忍的，等候着劫夺来往的小鱼。</a:t>
            </a:r>
          </a:p>
          <a:p>
            <a:pPr>
              <a:lnSpc>
                <a:spcPct val="13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C</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，池中的绿盖，摇成一片无可分割的绿浪，香柔柔的震荡着诗意。 </a:t>
            </a:r>
          </a:p>
        </p:txBody>
      </p:sp>
      <p:sp>
        <p:nvSpPr>
          <p:cNvPr id="31" name="文本框 1"/>
          <p:cNvSpPr>
            <a:spLocks noChangeArrowheads="1"/>
          </p:cNvSpPr>
          <p:nvPr/>
        </p:nvSpPr>
        <p:spPr bwMode="auto">
          <a:xfrm>
            <a:off x="1763688" y="3723878"/>
            <a:ext cx="4824536" cy="472437"/>
          </a:xfrm>
          <a:prstGeom prst="rect">
            <a:avLst/>
          </a:prstGeom>
          <a:ln w="19050">
            <a:solidFill>
              <a:srgbClr val="0070C0"/>
            </a:solidFill>
          </a:ln>
          <a:extLst>
            <a:ext uri="{909E8E84-426E-40DD-AFC4-6F175D3DCCD1}">
              <a14:hiddenFill xmlns:a14="http://schemas.microsoft.com/office/drawing/2010/main">
                <a:solidFill>
                  <a:srgbClr val="FFFFFF"/>
                </a:solidFill>
              </a14:hiddenFill>
            </a:ext>
          </a:extLst>
        </p:spPr>
        <p:style>
          <a:lnRef idx="2">
            <a:schemeClr val="accent5"/>
          </a:lnRef>
          <a:fillRef idx="1">
            <a:schemeClr val="lt1"/>
          </a:fillRef>
          <a:effectRef idx="0">
            <a:schemeClr val="accent5"/>
          </a:effectRef>
          <a:fontRef idx="minor">
            <a:schemeClr val="dk1"/>
          </a:fontRef>
        </p:style>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zh-CN" altLang="en-US"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①</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南风              </a:t>
            </a:r>
            <a:r>
              <a:rPr lang="zh-CN" altLang="en-US"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②</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绿水             </a:t>
            </a:r>
            <a:r>
              <a:rPr lang="zh-CN" altLang="en-US"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③</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荷塘</a:t>
            </a:r>
          </a:p>
        </p:txBody>
      </p:sp>
      <p:sp>
        <p:nvSpPr>
          <p:cNvPr id="33" name="Rectangle 3"/>
          <p:cNvSpPr>
            <a:spLocks noChangeArrowheads="1"/>
          </p:cNvSpPr>
          <p:nvPr/>
        </p:nvSpPr>
        <p:spPr bwMode="auto">
          <a:xfrm>
            <a:off x="1729388" y="1429049"/>
            <a:ext cx="540000" cy="360000"/>
          </a:xfrm>
          <a:prstGeom prst="rect">
            <a:avLst/>
          </a:prstGeom>
          <a:noFill/>
          <a:ln w="19050">
            <a:solidFill>
              <a:srgbClr val="FF0000"/>
            </a:solidFill>
            <a:miter lim="800000"/>
          </a:ln>
        </p:spPr>
        <p:txBody>
          <a:bodyPr wrap="none" anchor="ctr"/>
          <a:lstStyle/>
          <a:p>
            <a:endParaRPr lang="zh-CN" altLang="zh-CN"/>
          </a:p>
        </p:txBody>
      </p:sp>
      <p:sp>
        <p:nvSpPr>
          <p:cNvPr id="35" name="矩形 34"/>
          <p:cNvSpPr/>
          <p:nvPr/>
        </p:nvSpPr>
        <p:spPr>
          <a:xfrm>
            <a:off x="1068481" y="1457330"/>
            <a:ext cx="417102" cy="369332"/>
          </a:xfrm>
          <a:prstGeom prst="rect">
            <a:avLst/>
          </a:prstGeom>
        </p:spPr>
        <p:txBody>
          <a:bodyPr wrap="none">
            <a:spAutoFit/>
          </a:bodyPr>
          <a:lstStyle/>
          <a:p>
            <a:r>
              <a:rPr lang="zh-CN" altLang="en-US"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②</a:t>
            </a:r>
            <a:endParaRPr lang="zh-CN" altLang="en-US" dirty="0"/>
          </a:p>
        </p:txBody>
      </p:sp>
      <p:sp>
        <p:nvSpPr>
          <p:cNvPr id="36" name="Rectangle 3"/>
          <p:cNvSpPr>
            <a:spLocks noChangeArrowheads="1"/>
          </p:cNvSpPr>
          <p:nvPr/>
        </p:nvSpPr>
        <p:spPr bwMode="auto">
          <a:xfrm>
            <a:off x="3942782" y="2177410"/>
            <a:ext cx="972000" cy="360000"/>
          </a:xfrm>
          <a:prstGeom prst="rect">
            <a:avLst/>
          </a:prstGeom>
          <a:noFill/>
          <a:ln w="19050">
            <a:solidFill>
              <a:srgbClr val="FF0000"/>
            </a:solidFill>
            <a:miter lim="800000"/>
          </a:ln>
        </p:spPr>
        <p:txBody>
          <a:bodyPr wrap="none" anchor="ctr"/>
          <a:lstStyle/>
          <a:p>
            <a:endParaRPr lang="zh-CN" altLang="zh-CN"/>
          </a:p>
        </p:txBody>
      </p:sp>
      <p:sp>
        <p:nvSpPr>
          <p:cNvPr id="37" name="矩形 36"/>
          <p:cNvSpPr/>
          <p:nvPr/>
        </p:nvSpPr>
        <p:spPr>
          <a:xfrm>
            <a:off x="1049627" y="2202283"/>
            <a:ext cx="428322" cy="384721"/>
          </a:xfrm>
          <a:prstGeom prst="rect">
            <a:avLst/>
          </a:prstGeom>
        </p:spPr>
        <p:txBody>
          <a:bodyPr wrap="none">
            <a:spAutoFit/>
          </a:bodyPr>
          <a:lstStyle/>
          <a:p>
            <a:r>
              <a:rPr lang="zh-CN" altLang="en-US"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rPr>
              <a:t>③</a:t>
            </a:r>
          </a:p>
        </p:txBody>
      </p:sp>
      <p:sp>
        <p:nvSpPr>
          <p:cNvPr id="38" name="Rectangle 3"/>
          <p:cNvSpPr>
            <a:spLocks noChangeArrowheads="1"/>
          </p:cNvSpPr>
          <p:nvPr/>
        </p:nvSpPr>
        <p:spPr bwMode="auto">
          <a:xfrm>
            <a:off x="3241556" y="2931790"/>
            <a:ext cx="252000" cy="360000"/>
          </a:xfrm>
          <a:prstGeom prst="rect">
            <a:avLst/>
          </a:prstGeom>
          <a:noFill/>
          <a:ln w="19050">
            <a:solidFill>
              <a:srgbClr val="FF0000"/>
            </a:solidFill>
            <a:miter lim="800000"/>
          </a:ln>
        </p:spPr>
        <p:txBody>
          <a:bodyPr wrap="none" anchor="ctr"/>
          <a:lstStyle/>
          <a:p>
            <a:endParaRPr lang="zh-CN" altLang="zh-CN"/>
          </a:p>
        </p:txBody>
      </p:sp>
      <p:sp>
        <p:nvSpPr>
          <p:cNvPr id="39" name="矩形 38"/>
          <p:cNvSpPr/>
          <p:nvPr/>
        </p:nvSpPr>
        <p:spPr>
          <a:xfrm>
            <a:off x="1049627" y="2947236"/>
            <a:ext cx="429926" cy="384721"/>
          </a:xfrm>
          <a:prstGeom prst="rect">
            <a:avLst/>
          </a:prstGeom>
        </p:spPr>
        <p:txBody>
          <a:bodyPr wrap="none">
            <a:spAutoFit/>
          </a:bodyPr>
          <a:lstStyle/>
          <a:p>
            <a:r>
              <a:rPr lang="zh-CN" altLang="en-US"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rPr>
              <a:t>①</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left)">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1000"/>
                                        <p:tgtEl>
                                          <p:spTgt spid="33"/>
                                        </p:tgtEl>
                                      </p:cBhvr>
                                    </p:animEffect>
                                  </p:childTnLst>
                                </p:cTn>
                              </p:par>
                            </p:childTnLst>
                          </p:cTn>
                        </p:par>
                        <p:par>
                          <p:cTn id="16" fill="hold">
                            <p:stCondLst>
                              <p:cond delay="1000"/>
                            </p:stCondLst>
                            <p:childTnLst>
                              <p:par>
                                <p:cTn id="17" presetID="21" presetClass="entr" presetSubtype="2"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heel(2)">
                                      <p:cBhvr>
                                        <p:cTn id="19" dur="1000"/>
                                        <p:tgtEl>
                                          <p:spTgt spid="3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1000"/>
                                        <p:tgtEl>
                                          <p:spTgt spid="36"/>
                                        </p:tgtEl>
                                      </p:cBhvr>
                                    </p:animEffect>
                                  </p:childTnLst>
                                </p:cTn>
                              </p:par>
                            </p:childTnLst>
                          </p:cTn>
                        </p:par>
                        <p:par>
                          <p:cTn id="24" fill="hold">
                            <p:stCondLst>
                              <p:cond delay="3000"/>
                            </p:stCondLst>
                            <p:childTnLst>
                              <p:par>
                                <p:cTn id="25" presetID="21" presetClass="entr" presetSubtype="2"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heel(2)">
                                      <p:cBhvr>
                                        <p:cTn id="27" dur="1000"/>
                                        <p:tgtEl>
                                          <p:spTgt spid="37"/>
                                        </p:tgtEl>
                                      </p:cBhvr>
                                    </p:animEffect>
                                  </p:childTnLst>
                                </p:cTn>
                              </p:par>
                            </p:childTnLst>
                          </p:cTn>
                        </p:par>
                        <p:par>
                          <p:cTn id="28" fill="hold">
                            <p:stCondLst>
                              <p:cond delay="400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1000"/>
                                        <p:tgtEl>
                                          <p:spTgt spid="38"/>
                                        </p:tgtEl>
                                      </p:cBhvr>
                                    </p:animEffect>
                                  </p:childTnLst>
                                </p:cTn>
                              </p:par>
                            </p:childTnLst>
                          </p:cTn>
                        </p:par>
                        <p:par>
                          <p:cTn id="32" fill="hold">
                            <p:stCondLst>
                              <p:cond delay="5000"/>
                            </p:stCondLst>
                            <p:childTnLst>
                              <p:par>
                                <p:cTn id="33" presetID="21" presetClass="entr" presetSubtype="2"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heel(2)">
                                      <p:cBhvr>
                                        <p:cTn id="35"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1" grpId="0" animBg="1"/>
      <p:bldP spid="33" grpId="0" animBg="1"/>
      <p:bldP spid="36" grpId="0" animBg="1"/>
      <p:bldP spid="37" grpId="0"/>
      <p:bldP spid="38" grpId="0" animBg="1"/>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691680" y="771550"/>
            <a:ext cx="5472608"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小学寒假作业题目</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考查的实质</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gn="ct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连线，使左右词语在直接意义关联上最合理。</a:t>
            </a:r>
          </a:p>
          <a:p>
            <a:pPr marL="431800">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南风                                      两岸</a:t>
            </a:r>
          </a:p>
          <a:p>
            <a:pPr marL="431800">
              <a:lnSpc>
                <a:spcPct val="150000"/>
              </a:lnSpc>
            </a:pPr>
            <a:endPar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endParaRPr>
          </a:p>
          <a:p>
            <a:pPr marL="431800">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绿水                                      绿荷丛中</a:t>
            </a:r>
          </a:p>
          <a:p>
            <a:pPr marL="431800">
              <a:lnSpc>
                <a:spcPct val="150000"/>
              </a:lnSpc>
            </a:pPr>
            <a:endPar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endParaRPr>
          </a:p>
          <a:p>
            <a:pPr marL="431800">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荷塘                                      摇</a:t>
            </a:r>
          </a:p>
        </p:txBody>
      </p:sp>
      <p:sp>
        <p:nvSpPr>
          <p:cNvPr id="6" name="Line 3"/>
          <p:cNvSpPr>
            <a:spLocks noChangeShapeType="1"/>
          </p:cNvSpPr>
          <p:nvPr/>
        </p:nvSpPr>
        <p:spPr bwMode="auto">
          <a:xfrm>
            <a:off x="2771801" y="1995686"/>
            <a:ext cx="2376264" cy="1800200"/>
          </a:xfrm>
          <a:prstGeom prst="line">
            <a:avLst/>
          </a:prstGeom>
          <a:noFill/>
          <a:ln w="19050">
            <a:solidFill>
              <a:srgbClr val="FF0000"/>
            </a:solidFill>
            <a:round/>
          </a:ln>
        </p:spPr>
        <p:txBody>
          <a:bodyPr/>
          <a:lstStyle/>
          <a:p>
            <a:endParaRPr lang="zh-CN" altLang="en-US"/>
          </a:p>
        </p:txBody>
      </p:sp>
      <p:sp>
        <p:nvSpPr>
          <p:cNvPr id="7" name="Line 4"/>
          <p:cNvSpPr>
            <a:spLocks noChangeShapeType="1"/>
          </p:cNvSpPr>
          <p:nvPr/>
        </p:nvSpPr>
        <p:spPr bwMode="auto">
          <a:xfrm flipV="1">
            <a:off x="2771801" y="1995686"/>
            <a:ext cx="2376264" cy="945456"/>
          </a:xfrm>
          <a:prstGeom prst="line">
            <a:avLst/>
          </a:prstGeom>
          <a:noFill/>
          <a:ln w="19050">
            <a:solidFill>
              <a:srgbClr val="FF0000"/>
            </a:solidFill>
            <a:round/>
          </a:ln>
        </p:spPr>
        <p:txBody>
          <a:bodyPr/>
          <a:lstStyle/>
          <a:p>
            <a:endParaRPr lang="zh-CN" altLang="en-US"/>
          </a:p>
        </p:txBody>
      </p:sp>
      <p:sp>
        <p:nvSpPr>
          <p:cNvPr id="8" name="Line 4"/>
          <p:cNvSpPr>
            <a:spLocks noChangeShapeType="1"/>
          </p:cNvSpPr>
          <p:nvPr/>
        </p:nvSpPr>
        <p:spPr bwMode="auto">
          <a:xfrm flipV="1">
            <a:off x="2752947" y="2912936"/>
            <a:ext cx="2376264" cy="945456"/>
          </a:xfrm>
          <a:prstGeom prst="line">
            <a:avLst/>
          </a:prstGeom>
          <a:noFill/>
          <a:ln w="19050">
            <a:solidFill>
              <a:srgbClr val="FF0000"/>
            </a:solidFill>
            <a:round/>
          </a:ln>
        </p:spPr>
        <p:txBody>
          <a:bodyPr/>
          <a:lstStyle/>
          <a:p>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2483768" y="2310140"/>
            <a:ext cx="41764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微软雅黑" panose="020B0503020204020204" charset="-122"/>
                <a:ea typeface="微软雅黑" panose="020B0503020204020204" charset="-122"/>
                <a:sym typeface="微软雅黑" panose="020B0503020204020204" charset="-122"/>
              </a:rPr>
              <a:t>一、语文备考的永恒原则</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259632" y="1700103"/>
            <a:ext cx="691276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例二</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高考题目</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将下列词语依次填入各句横线处，最恰当的一组是（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3"/>
          <p:cNvSpPr>
            <a:spLocks noChangeArrowheads="1"/>
          </p:cNvSpPr>
          <p:nvPr/>
        </p:nvSpPr>
        <p:spPr bwMode="auto">
          <a:xfrm>
            <a:off x="5839863" y="1050155"/>
            <a:ext cx="2520000" cy="360000"/>
          </a:xfrm>
          <a:prstGeom prst="rect">
            <a:avLst/>
          </a:prstGeom>
          <a:noFill/>
          <a:ln w="19050">
            <a:solidFill>
              <a:srgbClr val="FF0000"/>
            </a:solidFill>
            <a:miter lim="800000"/>
          </a:ln>
        </p:spPr>
        <p:txBody>
          <a:bodyPr wrap="none" anchor="ctr"/>
          <a:lstStyle/>
          <a:p>
            <a:endParaRPr lang="zh-CN" altLang="zh-CN"/>
          </a:p>
        </p:txBody>
      </p:sp>
      <p:sp>
        <p:nvSpPr>
          <p:cNvPr id="11" name="Rectangle 3"/>
          <p:cNvSpPr>
            <a:spLocks noChangeArrowheads="1"/>
          </p:cNvSpPr>
          <p:nvPr/>
        </p:nvSpPr>
        <p:spPr bwMode="auto">
          <a:xfrm>
            <a:off x="4590854" y="1447903"/>
            <a:ext cx="2520000" cy="360000"/>
          </a:xfrm>
          <a:prstGeom prst="rect">
            <a:avLst/>
          </a:prstGeom>
          <a:noFill/>
          <a:ln w="19050">
            <a:solidFill>
              <a:srgbClr val="FF0000"/>
            </a:solidFill>
            <a:miter lim="800000"/>
          </a:ln>
        </p:spPr>
        <p:txBody>
          <a:bodyPr wrap="none" anchor="ctr"/>
          <a:lstStyle/>
          <a:p>
            <a:endParaRPr lang="zh-CN" altLang="zh-CN"/>
          </a:p>
        </p:txBody>
      </p:sp>
      <p:sp>
        <p:nvSpPr>
          <p:cNvPr id="12" name="Rectangle 3"/>
          <p:cNvSpPr>
            <a:spLocks noChangeArrowheads="1"/>
          </p:cNvSpPr>
          <p:nvPr/>
        </p:nvSpPr>
        <p:spPr bwMode="auto">
          <a:xfrm>
            <a:off x="6300192" y="1851670"/>
            <a:ext cx="2232000" cy="360000"/>
          </a:xfrm>
          <a:prstGeom prst="rect">
            <a:avLst/>
          </a:prstGeom>
          <a:noFill/>
          <a:ln w="19050">
            <a:solidFill>
              <a:srgbClr val="FF0000"/>
            </a:solidFill>
            <a:miter lim="800000"/>
          </a:ln>
        </p:spPr>
        <p:txBody>
          <a:bodyPr wrap="none" anchor="ctr"/>
          <a:lstStyle/>
          <a:p>
            <a:endParaRPr lang="zh-CN" altLang="zh-CN"/>
          </a:p>
        </p:txBody>
      </p:sp>
      <p:sp>
        <p:nvSpPr>
          <p:cNvPr id="13" name="Rectangle 3"/>
          <p:cNvSpPr>
            <a:spLocks noChangeArrowheads="1"/>
          </p:cNvSpPr>
          <p:nvPr/>
        </p:nvSpPr>
        <p:spPr bwMode="auto">
          <a:xfrm>
            <a:off x="583279" y="2183429"/>
            <a:ext cx="2016000" cy="360000"/>
          </a:xfrm>
          <a:prstGeom prst="rect">
            <a:avLst/>
          </a:prstGeom>
          <a:noFill/>
          <a:ln w="19050">
            <a:solidFill>
              <a:srgbClr val="FF0000"/>
            </a:solidFill>
            <a:miter lim="800000"/>
          </a:ln>
        </p:spPr>
        <p:txBody>
          <a:bodyPr wrap="none" anchor="ctr"/>
          <a:lstStyle/>
          <a:p>
            <a:endParaRPr lang="zh-CN" altLang="zh-CN"/>
          </a:p>
        </p:txBody>
      </p:sp>
      <p:pic>
        <p:nvPicPr>
          <p:cNvPr id="3" name="图片 2" descr="21"/>
          <p:cNvPicPr>
            <a:picLocks noChangeAspect="1"/>
          </p:cNvPicPr>
          <p:nvPr/>
        </p:nvPicPr>
        <p:blipFill>
          <a:blip r:embed="rId3"/>
          <a:stretch>
            <a:fillRect/>
          </a:stretch>
        </p:blipFill>
        <p:spPr>
          <a:xfrm>
            <a:off x="574675" y="1002030"/>
            <a:ext cx="8138160" cy="313944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1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1000"/>
                                        <p:tgtEl>
                                          <p:spTgt spid="12"/>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2915816" y="1491630"/>
            <a:ext cx="3672408"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脸上是</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________</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的表情</a:t>
            </a:r>
          </a:p>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endPar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endParaRPr>
          </a:p>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迷  醉</a:t>
            </a:r>
          </a:p>
          <a:p>
            <a:pPr algn="just">
              <a:lnSpc>
                <a:spcPct val="130000"/>
              </a:lnSpc>
            </a:pPr>
            <a:endPar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endParaRPr>
          </a:p>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陶  醉</a:t>
            </a:r>
          </a:p>
        </p:txBody>
      </p:sp>
      <p:sp>
        <p:nvSpPr>
          <p:cNvPr id="7" name="Rectangle 3"/>
          <p:cNvSpPr>
            <a:spLocks noChangeArrowheads="1"/>
          </p:cNvSpPr>
          <p:nvPr/>
        </p:nvSpPr>
        <p:spPr bwMode="auto">
          <a:xfrm>
            <a:off x="2953524" y="2359134"/>
            <a:ext cx="360000" cy="360000"/>
          </a:xfrm>
          <a:prstGeom prst="rect">
            <a:avLst/>
          </a:prstGeom>
          <a:noFill/>
          <a:ln w="19050">
            <a:solidFill>
              <a:srgbClr val="FF0000"/>
            </a:solidFill>
            <a:miter lim="800000"/>
          </a:ln>
        </p:spPr>
        <p:txBody>
          <a:bodyPr wrap="none" anchor="ctr"/>
          <a:lstStyle/>
          <a:p>
            <a:endParaRPr lang="zh-CN" altLang="zh-CN" sz="2000"/>
          </a:p>
        </p:txBody>
      </p:sp>
      <p:sp>
        <p:nvSpPr>
          <p:cNvPr id="8" name="Rectangle 3"/>
          <p:cNvSpPr>
            <a:spLocks noChangeArrowheads="1"/>
          </p:cNvSpPr>
          <p:nvPr/>
        </p:nvSpPr>
        <p:spPr bwMode="auto">
          <a:xfrm>
            <a:off x="2953524" y="3141795"/>
            <a:ext cx="360000" cy="360000"/>
          </a:xfrm>
          <a:prstGeom prst="rect">
            <a:avLst/>
          </a:prstGeom>
          <a:noFill/>
          <a:ln w="19050">
            <a:solidFill>
              <a:srgbClr val="FF0000"/>
            </a:solidFill>
            <a:miter lim="800000"/>
          </a:ln>
        </p:spPr>
        <p:txBody>
          <a:bodyPr wrap="none" anchor="ctr"/>
          <a:lstStyle/>
          <a:p>
            <a:endParaRPr lang="zh-CN" altLang="zh-CN" sz="2000"/>
          </a:p>
        </p:txBody>
      </p:sp>
      <p:sp>
        <p:nvSpPr>
          <p:cNvPr id="14" name="Rectangle 3"/>
          <p:cNvSpPr>
            <a:spLocks noChangeArrowheads="1"/>
          </p:cNvSpPr>
          <p:nvPr/>
        </p:nvSpPr>
        <p:spPr bwMode="auto">
          <a:xfrm>
            <a:off x="3707904" y="2321474"/>
            <a:ext cx="1764000" cy="432000"/>
          </a:xfrm>
          <a:prstGeom prst="rect">
            <a:avLst/>
          </a:prstGeom>
          <a:solidFill>
            <a:schemeClr val="bg1"/>
          </a:solidFill>
          <a:ln w="19050">
            <a:solidFill>
              <a:srgbClr val="FF0000"/>
            </a:solidFill>
            <a:miter lim="800000"/>
          </a:ln>
        </p:spPr>
        <p:txBody>
          <a:bodyPr wrap="none" anchor="ctr"/>
          <a:lstStyle/>
          <a:p>
            <a:pPr algn="ctr"/>
            <a:r>
              <a:rPr lang="zh-CN" altLang="en-US" sz="2000" b="1" dirty="0">
                <a:solidFill>
                  <a:srgbClr val="FF0000"/>
                </a:solidFill>
                <a:latin typeface="微软雅黑" panose="020B0503020204020204" charset="-122"/>
                <a:ea typeface="微软雅黑" panose="020B0503020204020204" charset="-122"/>
              </a:rPr>
              <a:t>迷恋、沉迷</a:t>
            </a:r>
          </a:p>
        </p:txBody>
      </p:sp>
      <p:sp>
        <p:nvSpPr>
          <p:cNvPr id="15" name="Rectangle 6"/>
          <p:cNvSpPr>
            <a:spLocks noChangeArrowheads="1"/>
          </p:cNvSpPr>
          <p:nvPr/>
        </p:nvSpPr>
        <p:spPr bwMode="auto">
          <a:xfrm>
            <a:off x="3707904" y="3113514"/>
            <a:ext cx="1764000" cy="432000"/>
          </a:xfrm>
          <a:prstGeom prst="rect">
            <a:avLst/>
          </a:prstGeom>
          <a:solidFill>
            <a:schemeClr val="bg1"/>
          </a:solidFill>
          <a:ln w="19050">
            <a:solidFill>
              <a:srgbClr val="FF0000"/>
            </a:solidFill>
            <a:miter lim="800000"/>
          </a:ln>
        </p:spPr>
        <p:txBody>
          <a:bodyPr wrap="none" anchor="ctr"/>
          <a:lstStyle/>
          <a:p>
            <a:pPr algn="ctr"/>
            <a:r>
              <a:rPr lang="zh-CN" altLang="en-US" sz="2000" b="1" dirty="0">
                <a:solidFill>
                  <a:srgbClr val="FF0000"/>
                </a:solidFill>
                <a:latin typeface="微软雅黑" panose="020B0503020204020204" charset="-122"/>
                <a:ea typeface="微软雅黑" panose="020B0503020204020204" charset="-122"/>
              </a:rPr>
              <a:t>快乐、满足</a:t>
            </a:r>
          </a:p>
        </p:txBody>
      </p:sp>
      <p:sp>
        <p:nvSpPr>
          <p:cNvPr id="16" name="Rectangle 3"/>
          <p:cNvSpPr>
            <a:spLocks noChangeArrowheads="1"/>
          </p:cNvSpPr>
          <p:nvPr/>
        </p:nvSpPr>
        <p:spPr bwMode="auto">
          <a:xfrm>
            <a:off x="5066629" y="1563638"/>
            <a:ext cx="540000" cy="360000"/>
          </a:xfrm>
          <a:prstGeom prst="rect">
            <a:avLst/>
          </a:prstGeom>
          <a:noFill/>
          <a:ln w="19050">
            <a:solidFill>
              <a:srgbClr val="FF0000"/>
            </a:solidFill>
            <a:miter lim="800000"/>
          </a:ln>
        </p:spPr>
        <p:txBody>
          <a:bodyPr wrap="none" anchor="ctr"/>
          <a:lstStyle/>
          <a:p>
            <a:endParaRPr lang="zh-CN" altLang="zh-CN" sz="2000"/>
          </a:p>
        </p:txBody>
      </p:sp>
      <p:sp>
        <p:nvSpPr>
          <p:cNvPr id="19" name="Oval 8"/>
          <p:cNvSpPr>
            <a:spLocks noChangeArrowheads="1"/>
          </p:cNvSpPr>
          <p:nvPr/>
        </p:nvSpPr>
        <p:spPr bwMode="auto">
          <a:xfrm>
            <a:off x="5652120" y="2211710"/>
            <a:ext cx="540000" cy="540000"/>
          </a:xfrm>
          <a:prstGeom prst="ellipse">
            <a:avLst/>
          </a:prstGeom>
          <a:solidFill>
            <a:srgbClr val="FFFFFF"/>
          </a:solidFill>
          <a:ln w="19050">
            <a:solidFill>
              <a:srgbClr val="FF0000"/>
            </a:solidFill>
            <a:rou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rPr>
              <a:t>√</a:t>
            </a:r>
          </a:p>
        </p:txBody>
      </p:sp>
      <p:sp>
        <p:nvSpPr>
          <p:cNvPr id="20" name="Oval 9"/>
          <p:cNvSpPr>
            <a:spLocks noChangeArrowheads="1"/>
          </p:cNvSpPr>
          <p:nvPr/>
        </p:nvSpPr>
        <p:spPr bwMode="auto">
          <a:xfrm>
            <a:off x="5652120" y="3075806"/>
            <a:ext cx="540000" cy="540000"/>
          </a:xfrm>
          <a:prstGeom prst="ellipse">
            <a:avLst/>
          </a:prstGeom>
          <a:solidFill>
            <a:srgbClr val="FFFFFF"/>
          </a:solidFill>
          <a:ln w="19050">
            <a:solidFill>
              <a:srgbClr val="FF0000"/>
            </a:solidFill>
            <a:rou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0" normalizeH="0" baseline="0" noProof="0">
                <a:ln>
                  <a:noFill/>
                </a:ln>
                <a:solidFill>
                  <a:srgbClr val="FF0000"/>
                </a:solidFill>
                <a:effectLst/>
                <a:uLnTx/>
                <a:uFillTx/>
                <a:latin typeface="微软雅黑" panose="020B0503020204020204" charset="-122"/>
                <a:ea typeface="微软雅黑" panose="020B0503020204020204" charset="-122"/>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1000"/>
                                        <p:tgtEl>
                                          <p:spTgt spid="14"/>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10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10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heel(1)">
                                      <p:cBhvr>
                                        <p:cTn id="35" dur="1000"/>
                                        <p:tgtEl>
                                          <p:spTgt spid="19"/>
                                        </p:tgtEl>
                                      </p:cBhvr>
                                    </p:animEffect>
                                  </p:childTnLst>
                                </p:cTn>
                              </p:par>
                            </p:childTnLst>
                          </p:cTn>
                        </p:par>
                        <p:par>
                          <p:cTn id="36" fill="hold">
                            <p:stCondLst>
                              <p:cond delay="1000"/>
                            </p:stCondLst>
                            <p:childTnLst>
                              <p:par>
                                <p:cTn id="37" presetID="21" presetClass="entr" presetSubtype="1"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heel(1)">
                                      <p:cBhvr>
                                        <p:cTn id="3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animBg="1"/>
      <p:bldP spid="8" grpId="0" animBg="1"/>
      <p:bldP spid="14" grpId="0" animBg="1"/>
      <p:bldP spid="15" grpId="0" animBg="1"/>
      <p:bldP spid="16" grpId="0" animBg="1"/>
      <p:bldP spid="19"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2915816" y="1491630"/>
            <a:ext cx="3672408"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我</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_______</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一次感受到</a:t>
            </a:r>
          </a:p>
          <a:p>
            <a:pPr algn="just">
              <a:lnSpc>
                <a:spcPct val="130000"/>
              </a:lnSpc>
            </a:pPr>
            <a:endPar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endParaRPr>
          </a:p>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不 止</a:t>
            </a:r>
          </a:p>
          <a:p>
            <a:pPr algn="just">
              <a:lnSpc>
                <a:spcPct val="130000"/>
              </a:lnSpc>
            </a:pPr>
            <a:endPar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endParaRPr>
          </a:p>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不 只</a:t>
            </a:r>
          </a:p>
        </p:txBody>
      </p:sp>
      <p:sp>
        <p:nvSpPr>
          <p:cNvPr id="7" name="Rectangle 3"/>
          <p:cNvSpPr>
            <a:spLocks noChangeArrowheads="1"/>
          </p:cNvSpPr>
          <p:nvPr/>
        </p:nvSpPr>
        <p:spPr bwMode="auto">
          <a:xfrm>
            <a:off x="3266429" y="2365153"/>
            <a:ext cx="360000" cy="360000"/>
          </a:xfrm>
          <a:prstGeom prst="rect">
            <a:avLst/>
          </a:prstGeom>
          <a:noFill/>
          <a:ln w="19050">
            <a:solidFill>
              <a:srgbClr val="FF0000"/>
            </a:solidFill>
            <a:miter lim="800000"/>
          </a:ln>
        </p:spPr>
        <p:txBody>
          <a:bodyPr wrap="none" anchor="ctr"/>
          <a:lstStyle/>
          <a:p>
            <a:endParaRPr lang="zh-CN" altLang="zh-CN" sz="2000"/>
          </a:p>
        </p:txBody>
      </p:sp>
      <p:sp>
        <p:nvSpPr>
          <p:cNvPr id="8" name="Rectangle 3"/>
          <p:cNvSpPr>
            <a:spLocks noChangeArrowheads="1"/>
          </p:cNvSpPr>
          <p:nvPr/>
        </p:nvSpPr>
        <p:spPr bwMode="auto">
          <a:xfrm>
            <a:off x="3266429" y="3147814"/>
            <a:ext cx="360000" cy="360000"/>
          </a:xfrm>
          <a:prstGeom prst="rect">
            <a:avLst/>
          </a:prstGeom>
          <a:noFill/>
          <a:ln w="19050">
            <a:solidFill>
              <a:srgbClr val="FF0000"/>
            </a:solidFill>
            <a:miter lim="800000"/>
          </a:ln>
        </p:spPr>
        <p:txBody>
          <a:bodyPr wrap="none" anchor="ctr"/>
          <a:lstStyle/>
          <a:p>
            <a:endParaRPr lang="zh-CN" altLang="zh-CN" sz="2000"/>
          </a:p>
        </p:txBody>
      </p:sp>
      <p:sp>
        <p:nvSpPr>
          <p:cNvPr id="14" name="Rectangle 3"/>
          <p:cNvSpPr>
            <a:spLocks noChangeArrowheads="1"/>
          </p:cNvSpPr>
          <p:nvPr/>
        </p:nvSpPr>
        <p:spPr bwMode="auto">
          <a:xfrm>
            <a:off x="3707904" y="2308591"/>
            <a:ext cx="1764000" cy="432000"/>
          </a:xfrm>
          <a:prstGeom prst="rect">
            <a:avLst/>
          </a:prstGeom>
          <a:solidFill>
            <a:schemeClr val="bg1"/>
          </a:solidFill>
          <a:ln w="19050">
            <a:solidFill>
              <a:srgbClr val="FF0000"/>
            </a:solidFill>
            <a:miter lim="800000"/>
          </a:ln>
        </p:spPr>
        <p:txBody>
          <a:bodyPr wrap="none" anchor="ctr"/>
          <a:lstStyle/>
          <a:p>
            <a:pPr algn="ctr"/>
            <a:r>
              <a:rPr lang="zh-CN" altLang="en-US" sz="2000" b="1" dirty="0">
                <a:solidFill>
                  <a:srgbClr val="FF0000"/>
                </a:solidFill>
                <a:latin typeface="微软雅黑" panose="020B0503020204020204" charset="-122"/>
                <a:ea typeface="微软雅黑" panose="020B0503020204020204" charset="-122"/>
              </a:rPr>
              <a:t>限于次数</a:t>
            </a:r>
          </a:p>
        </p:txBody>
      </p:sp>
      <p:sp>
        <p:nvSpPr>
          <p:cNvPr id="15" name="Rectangle 6"/>
          <p:cNvSpPr>
            <a:spLocks noChangeArrowheads="1"/>
          </p:cNvSpPr>
          <p:nvPr/>
        </p:nvSpPr>
        <p:spPr bwMode="auto">
          <a:xfrm>
            <a:off x="3707904" y="3100631"/>
            <a:ext cx="1764000" cy="432000"/>
          </a:xfrm>
          <a:prstGeom prst="rect">
            <a:avLst/>
          </a:prstGeom>
          <a:solidFill>
            <a:schemeClr val="bg1"/>
          </a:solidFill>
          <a:ln w="19050">
            <a:solidFill>
              <a:srgbClr val="FF0000"/>
            </a:solidFill>
            <a:miter lim="800000"/>
          </a:ln>
        </p:spPr>
        <p:txBody>
          <a:bodyPr wrap="none" anchor="ctr"/>
          <a:lstStyle/>
          <a:p>
            <a:pPr algn="ctr"/>
            <a:r>
              <a:rPr lang="zh-CN" altLang="en-US" sz="2000" b="1" dirty="0">
                <a:solidFill>
                  <a:srgbClr val="FF0000"/>
                </a:solidFill>
                <a:latin typeface="微软雅黑" panose="020B0503020204020204" charset="-122"/>
                <a:ea typeface="微软雅黑" panose="020B0503020204020204" charset="-122"/>
              </a:rPr>
              <a:t>限于范围</a:t>
            </a:r>
          </a:p>
        </p:txBody>
      </p:sp>
      <p:sp>
        <p:nvSpPr>
          <p:cNvPr id="16" name="Rectangle 3"/>
          <p:cNvSpPr>
            <a:spLocks noChangeArrowheads="1"/>
          </p:cNvSpPr>
          <p:nvPr/>
        </p:nvSpPr>
        <p:spPr bwMode="auto">
          <a:xfrm>
            <a:off x="4164825" y="1563638"/>
            <a:ext cx="540000" cy="360000"/>
          </a:xfrm>
          <a:prstGeom prst="rect">
            <a:avLst/>
          </a:prstGeom>
          <a:noFill/>
          <a:ln w="19050">
            <a:solidFill>
              <a:srgbClr val="FF0000"/>
            </a:solidFill>
            <a:miter lim="800000"/>
          </a:ln>
        </p:spPr>
        <p:txBody>
          <a:bodyPr wrap="none" anchor="ctr"/>
          <a:lstStyle/>
          <a:p>
            <a:endParaRPr lang="zh-CN" altLang="zh-CN" sz="2000"/>
          </a:p>
        </p:txBody>
      </p:sp>
      <p:sp>
        <p:nvSpPr>
          <p:cNvPr id="19" name="Oval 8"/>
          <p:cNvSpPr>
            <a:spLocks noChangeArrowheads="1"/>
          </p:cNvSpPr>
          <p:nvPr/>
        </p:nvSpPr>
        <p:spPr bwMode="auto">
          <a:xfrm>
            <a:off x="5652120" y="2211710"/>
            <a:ext cx="540000" cy="540000"/>
          </a:xfrm>
          <a:prstGeom prst="ellipse">
            <a:avLst/>
          </a:prstGeom>
          <a:solidFill>
            <a:srgbClr val="FFFFFF"/>
          </a:solidFill>
          <a:ln w="19050">
            <a:solidFill>
              <a:srgbClr val="FF0000"/>
            </a:solidFill>
            <a:rou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1000"/>
                                        <p:tgtEl>
                                          <p:spTgt spid="14"/>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10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10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heel(1)">
                                      <p:cBhvr>
                                        <p:cTn id="3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animBg="1"/>
      <p:bldP spid="8" grpId="0" animBg="1"/>
      <p:bldP spid="14" grpId="0" animBg="1"/>
      <p:bldP spid="15" grpId="0" animBg="1"/>
      <p:bldP spid="16"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2699792" y="1491630"/>
            <a:ext cx="4536504"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______</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那是音乐、绘画</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______</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书籍</a:t>
            </a:r>
          </a:p>
          <a:p>
            <a:pPr algn="just">
              <a:lnSpc>
                <a:spcPct val="130000"/>
              </a:lnSpc>
            </a:pPr>
            <a:endPar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endParaRPr>
          </a:p>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不管</a:t>
            </a:r>
            <a:r>
              <a:rPr lang="en-US" altLang="zh-CN" sz="2000" b="1" dirty="0">
                <a:latin typeface="+mj-ea"/>
                <a:ea typeface="+mj-ea"/>
                <a:cs typeface="Times New Roman" panose="02020603050405020304" pitchFamily="18" charset="0"/>
                <a:sym typeface="微软雅黑" panose="020B0503020204020204" charset="-122"/>
              </a:rPr>
              <a:t>……</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还是</a:t>
            </a:r>
          </a:p>
          <a:p>
            <a:pPr algn="just">
              <a:lnSpc>
                <a:spcPct val="130000"/>
              </a:lnSpc>
            </a:pPr>
            <a:endPar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endParaRPr>
          </a:p>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如果</a:t>
            </a:r>
            <a:r>
              <a:rPr lang="en-US" altLang="zh-CN" sz="2000" b="1" dirty="0">
                <a:latin typeface="+mn-ea"/>
                <a:ea typeface="+mn-ea"/>
                <a:cs typeface="Times New Roman" panose="02020603050405020304" pitchFamily="18" charset="0"/>
                <a:sym typeface="微软雅黑" panose="020B0503020204020204" charset="-122"/>
              </a:rPr>
              <a:t>……</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或者</a:t>
            </a:r>
          </a:p>
        </p:txBody>
      </p:sp>
      <p:sp>
        <p:nvSpPr>
          <p:cNvPr id="14" name="Rectangle 3"/>
          <p:cNvSpPr>
            <a:spLocks noChangeArrowheads="1"/>
          </p:cNvSpPr>
          <p:nvPr/>
        </p:nvSpPr>
        <p:spPr bwMode="auto">
          <a:xfrm>
            <a:off x="4427984" y="2355726"/>
            <a:ext cx="1764000" cy="432000"/>
          </a:xfrm>
          <a:prstGeom prst="rect">
            <a:avLst/>
          </a:prstGeom>
          <a:solidFill>
            <a:schemeClr val="bg1"/>
          </a:solidFill>
          <a:ln w="19050">
            <a:solidFill>
              <a:srgbClr val="FF0000"/>
            </a:solidFill>
            <a:miter lim="800000"/>
          </a:ln>
        </p:spPr>
        <p:txBody>
          <a:bodyPr wrap="none" anchor="ctr"/>
          <a:lstStyle/>
          <a:p>
            <a:pPr algn="ctr"/>
            <a:r>
              <a:rPr lang="zh-CN" altLang="en-US" sz="2000" b="1" dirty="0">
                <a:solidFill>
                  <a:srgbClr val="FF0000"/>
                </a:solidFill>
                <a:latin typeface="微软雅黑" panose="020B0503020204020204" charset="-122"/>
                <a:ea typeface="微软雅黑" panose="020B0503020204020204" charset="-122"/>
              </a:rPr>
              <a:t>排除条件关系</a:t>
            </a:r>
          </a:p>
        </p:txBody>
      </p:sp>
      <p:sp>
        <p:nvSpPr>
          <p:cNvPr id="15" name="Rectangle 6"/>
          <p:cNvSpPr>
            <a:spLocks noChangeArrowheads="1"/>
          </p:cNvSpPr>
          <p:nvPr/>
        </p:nvSpPr>
        <p:spPr bwMode="auto">
          <a:xfrm>
            <a:off x="4427984" y="3147766"/>
            <a:ext cx="1764000" cy="432000"/>
          </a:xfrm>
          <a:prstGeom prst="rect">
            <a:avLst/>
          </a:prstGeom>
          <a:solidFill>
            <a:schemeClr val="bg1"/>
          </a:solidFill>
          <a:ln w="19050">
            <a:solidFill>
              <a:srgbClr val="FF0000"/>
            </a:solidFill>
            <a:miter lim="800000"/>
          </a:ln>
        </p:spPr>
        <p:txBody>
          <a:bodyPr wrap="none" anchor="ctr"/>
          <a:lstStyle/>
          <a:p>
            <a:pPr algn="ctr"/>
            <a:r>
              <a:rPr lang="zh-CN" altLang="en-US" sz="2000" b="1" dirty="0">
                <a:solidFill>
                  <a:srgbClr val="FF0000"/>
                </a:solidFill>
                <a:latin typeface="微软雅黑" panose="020B0503020204020204" charset="-122"/>
                <a:ea typeface="微软雅黑" panose="020B0503020204020204" charset="-122"/>
              </a:rPr>
              <a:t>假设选择关系</a:t>
            </a:r>
          </a:p>
        </p:txBody>
      </p:sp>
      <p:sp>
        <p:nvSpPr>
          <p:cNvPr id="16" name="Rectangle 3"/>
          <p:cNvSpPr>
            <a:spLocks noChangeArrowheads="1"/>
          </p:cNvSpPr>
          <p:nvPr/>
        </p:nvSpPr>
        <p:spPr bwMode="auto">
          <a:xfrm>
            <a:off x="4096225" y="1563638"/>
            <a:ext cx="1260000" cy="360000"/>
          </a:xfrm>
          <a:prstGeom prst="rect">
            <a:avLst/>
          </a:prstGeom>
          <a:noFill/>
          <a:ln w="19050">
            <a:solidFill>
              <a:srgbClr val="FF0000"/>
            </a:solidFill>
            <a:miter lim="800000"/>
          </a:ln>
        </p:spPr>
        <p:txBody>
          <a:bodyPr wrap="none" anchor="ctr"/>
          <a:lstStyle/>
          <a:p>
            <a:endParaRPr lang="zh-CN" altLang="zh-CN" sz="2000"/>
          </a:p>
        </p:txBody>
      </p:sp>
      <p:sp>
        <p:nvSpPr>
          <p:cNvPr id="19" name="Oval 8"/>
          <p:cNvSpPr>
            <a:spLocks noChangeArrowheads="1"/>
          </p:cNvSpPr>
          <p:nvPr/>
        </p:nvSpPr>
        <p:spPr bwMode="auto">
          <a:xfrm>
            <a:off x="6300192" y="2283718"/>
            <a:ext cx="540000" cy="540000"/>
          </a:xfrm>
          <a:prstGeom prst="ellipse">
            <a:avLst/>
          </a:prstGeom>
          <a:solidFill>
            <a:srgbClr val="FFFFFF"/>
          </a:solidFill>
          <a:ln w="19050">
            <a:solidFill>
              <a:srgbClr val="FF0000"/>
            </a:solidFill>
            <a:rou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rPr>
              <a:t>√</a:t>
            </a:r>
          </a:p>
        </p:txBody>
      </p:sp>
      <p:sp>
        <p:nvSpPr>
          <p:cNvPr id="10" name="Rectangle 3"/>
          <p:cNvSpPr>
            <a:spLocks noChangeArrowheads="1"/>
          </p:cNvSpPr>
          <p:nvPr/>
        </p:nvSpPr>
        <p:spPr bwMode="auto">
          <a:xfrm>
            <a:off x="6127895" y="1563638"/>
            <a:ext cx="540000" cy="360000"/>
          </a:xfrm>
          <a:prstGeom prst="rect">
            <a:avLst/>
          </a:prstGeom>
          <a:noFill/>
          <a:ln w="19050">
            <a:solidFill>
              <a:srgbClr val="FF0000"/>
            </a:solidFill>
            <a:miter lim="800000"/>
          </a:ln>
        </p:spPr>
        <p:txBody>
          <a:bodyPr wrap="none" anchor="ctr"/>
          <a:lstStyle/>
          <a:p>
            <a:endParaRPr lang="zh-CN" altLang="zh-CN" sz="20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1000"/>
                                        <p:tgtEl>
                                          <p:spTgt spid="14"/>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1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1000"/>
                                        <p:tgtEl>
                                          <p:spTgt spid="16"/>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10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heel(1)">
                                      <p:cBhvr>
                                        <p:cTn id="30"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animBg="1"/>
      <p:bldP spid="15" grpId="0" animBg="1"/>
      <p:bldP spid="16" grpId="0" animBg="1"/>
      <p:bldP spid="1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691680" y="1347614"/>
            <a:ext cx="6840760"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将下列词语依次填入各句横线处，最恰当的一组是（　　）</a:t>
            </a:r>
          </a:p>
          <a:p>
            <a:pPr algn="just">
              <a:lnSpc>
                <a:spcPct val="130000"/>
              </a:lnSpc>
            </a:pP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．迷醉      不止      不管      还是 </a:t>
            </a:r>
          </a:p>
          <a:p>
            <a:pPr algn="just">
              <a:lnSpc>
                <a:spcPct val="130000"/>
              </a:lnSpc>
            </a:pP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B</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．陶醉      不只      不管      还是</a:t>
            </a:r>
          </a:p>
          <a:p>
            <a:pPr algn="just">
              <a:lnSpc>
                <a:spcPct val="130000"/>
              </a:lnSpc>
            </a:pP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C</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．迷醉      不只      如果      或者 </a:t>
            </a:r>
          </a:p>
          <a:p>
            <a:pPr algn="just">
              <a:lnSpc>
                <a:spcPct val="130000"/>
              </a:lnSpc>
            </a:pP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D</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．陶醉      不止      如果      或者</a:t>
            </a:r>
          </a:p>
        </p:txBody>
      </p:sp>
      <p:sp>
        <p:nvSpPr>
          <p:cNvPr id="8" name="Rectangle 3"/>
          <p:cNvSpPr>
            <a:spLocks noChangeArrowheads="1"/>
          </p:cNvSpPr>
          <p:nvPr/>
        </p:nvSpPr>
        <p:spPr bwMode="auto">
          <a:xfrm>
            <a:off x="1672826" y="1798516"/>
            <a:ext cx="432000" cy="432000"/>
          </a:xfrm>
          <a:prstGeom prst="rect">
            <a:avLst/>
          </a:prstGeom>
          <a:noFill/>
          <a:ln w="19050">
            <a:solidFill>
              <a:srgbClr val="FF0000"/>
            </a:solidFill>
            <a:miter lim="800000"/>
          </a:ln>
        </p:spPr>
        <p:txBody>
          <a:bodyPr wrap="none" anchor="ctr"/>
          <a:lstStyle/>
          <a:p>
            <a:endParaRPr lang="zh-CN" altLang="zh-CN"/>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2051720" y="1059582"/>
            <a:ext cx="5328592"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小学寒假作业题目</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考查的实质</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选择左右搭配恰当的词语连线。 </a:t>
            </a:r>
          </a:p>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①表情                    </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迷醉</a:t>
            </a:r>
          </a:p>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陶醉 </a:t>
            </a:r>
          </a:p>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②一次                    </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不止</a:t>
            </a:r>
          </a:p>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不只 </a:t>
            </a:r>
          </a:p>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③</a:t>
            </a:r>
            <a:r>
              <a:rPr lang="en-US" altLang="zh-CN" sz="2000" b="1" dirty="0">
                <a:latin typeface="+mn-ea"/>
                <a:ea typeface="+mn-ea"/>
                <a:cs typeface="Times New Roman" panose="02020603050405020304" pitchFamily="18" charset="0"/>
                <a:sym typeface="微软雅黑" panose="020B0503020204020204" charset="-122"/>
              </a:rPr>
              <a:t>……</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音乐</a:t>
            </a:r>
            <a:r>
              <a:rPr lang="en-US" altLang="zh-CN" sz="2000" b="1" dirty="0">
                <a:latin typeface="+mj-ea"/>
                <a:ea typeface="+mj-ea"/>
                <a:cs typeface="Times New Roman" panose="02020603050405020304" pitchFamily="18" charset="0"/>
                <a:sym typeface="微软雅黑" panose="020B0503020204020204" charset="-122"/>
              </a:rPr>
              <a:t>……</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书籍        </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不管    还是 </a:t>
            </a:r>
            <a:endPar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endParaRPr>
          </a:p>
          <a:p>
            <a:pPr algn="just">
              <a:lnSpc>
                <a:spcPct val="13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如果    或者</a:t>
            </a:r>
          </a:p>
        </p:txBody>
      </p:sp>
      <p:sp>
        <p:nvSpPr>
          <p:cNvPr id="4" name="Line 3"/>
          <p:cNvSpPr>
            <a:spLocks noChangeShapeType="1"/>
          </p:cNvSpPr>
          <p:nvPr/>
        </p:nvSpPr>
        <p:spPr bwMode="auto">
          <a:xfrm flipV="1">
            <a:off x="2987824" y="2139702"/>
            <a:ext cx="2736000" cy="0"/>
          </a:xfrm>
          <a:prstGeom prst="line">
            <a:avLst/>
          </a:prstGeom>
          <a:noFill/>
          <a:ln w="19050">
            <a:solidFill>
              <a:srgbClr val="FF0000"/>
            </a:solidFill>
            <a:round/>
          </a:ln>
        </p:spPr>
        <p:txBody>
          <a:bodyPr/>
          <a:lstStyle/>
          <a:p>
            <a:endParaRPr lang="zh-CN" altLang="en-US"/>
          </a:p>
        </p:txBody>
      </p:sp>
      <p:sp>
        <p:nvSpPr>
          <p:cNvPr id="5" name="Line 4"/>
          <p:cNvSpPr>
            <a:spLocks noChangeShapeType="1"/>
          </p:cNvSpPr>
          <p:nvPr/>
        </p:nvSpPr>
        <p:spPr bwMode="auto">
          <a:xfrm>
            <a:off x="2987825" y="2139703"/>
            <a:ext cx="2736304" cy="360040"/>
          </a:xfrm>
          <a:prstGeom prst="line">
            <a:avLst/>
          </a:prstGeom>
          <a:noFill/>
          <a:ln w="19050">
            <a:solidFill>
              <a:srgbClr val="FF0000"/>
            </a:solidFill>
            <a:round/>
          </a:ln>
        </p:spPr>
        <p:txBody>
          <a:bodyPr/>
          <a:lstStyle/>
          <a:p>
            <a:endParaRPr lang="zh-CN" altLang="en-US"/>
          </a:p>
        </p:txBody>
      </p:sp>
      <p:sp>
        <p:nvSpPr>
          <p:cNvPr id="6" name="Line 5"/>
          <p:cNvSpPr>
            <a:spLocks noChangeShapeType="1"/>
          </p:cNvSpPr>
          <p:nvPr/>
        </p:nvSpPr>
        <p:spPr bwMode="auto">
          <a:xfrm>
            <a:off x="2944097" y="2912936"/>
            <a:ext cx="2808000" cy="0"/>
          </a:xfrm>
          <a:prstGeom prst="line">
            <a:avLst/>
          </a:prstGeom>
          <a:noFill/>
          <a:ln w="19050">
            <a:solidFill>
              <a:srgbClr val="FF0000"/>
            </a:solidFill>
            <a:round/>
          </a:ln>
        </p:spPr>
        <p:txBody>
          <a:bodyPr/>
          <a:lstStyle/>
          <a:p>
            <a:endParaRPr lang="zh-CN" altLang="en-US"/>
          </a:p>
        </p:txBody>
      </p:sp>
      <p:sp>
        <p:nvSpPr>
          <p:cNvPr id="7" name="Line 6"/>
          <p:cNvSpPr>
            <a:spLocks noChangeShapeType="1"/>
          </p:cNvSpPr>
          <p:nvPr/>
        </p:nvSpPr>
        <p:spPr bwMode="auto">
          <a:xfrm flipV="1">
            <a:off x="4537700" y="3705024"/>
            <a:ext cx="1224000" cy="0"/>
          </a:xfrm>
          <a:prstGeom prst="line">
            <a:avLst/>
          </a:prstGeom>
          <a:noFill/>
          <a:ln w="19050">
            <a:solidFill>
              <a:srgbClr val="FF0000"/>
            </a:solidFill>
            <a:round/>
          </a:ln>
        </p:spPr>
        <p:txBody>
          <a:bodyPr/>
          <a:lstStyle/>
          <a:p>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1000"/>
                                        <p:tgtEl>
                                          <p:spTgt spid="5"/>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1000"/>
                                        <p:tgtEl>
                                          <p:spTgt spid="6"/>
                                        </p:tgtEl>
                                      </p:cBhvr>
                                    </p:animEffect>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animBg="1"/>
      <p:bldP spid="5" grpId="0" animBg="1"/>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547664" y="1419622"/>
            <a:ext cx="6624736" cy="1880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如果问三岁孩子：“几千年前”是不是“很早”？“</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800</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余年”是不是“不到</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1000</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年”？</a:t>
            </a:r>
          </a:p>
          <a:p>
            <a:pPr algn="just">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你想他们会答错吗？</a:t>
            </a:r>
          </a:p>
          <a:p>
            <a:pPr algn="just">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千真万确，这是一道高考题目。</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4634834" y="997001"/>
            <a:ext cx="504000" cy="324000"/>
          </a:xfrm>
          <a:prstGeom prst="rect">
            <a:avLst/>
          </a:prstGeom>
          <a:noFill/>
          <a:ln w="19050">
            <a:solidFill>
              <a:srgbClr val="FF0000"/>
            </a:solidFill>
            <a:miter lim="800000"/>
          </a:ln>
        </p:spPr>
        <p:txBody>
          <a:bodyPr wrap="none" anchor="ctr"/>
          <a:lstStyle/>
          <a:p>
            <a:endParaRPr lang="zh-CN" altLang="zh-CN"/>
          </a:p>
        </p:txBody>
      </p:sp>
      <p:sp>
        <p:nvSpPr>
          <p:cNvPr id="6" name="Rectangle 4"/>
          <p:cNvSpPr>
            <a:spLocks noChangeArrowheads="1"/>
          </p:cNvSpPr>
          <p:nvPr/>
        </p:nvSpPr>
        <p:spPr bwMode="auto">
          <a:xfrm>
            <a:off x="3548695" y="2202283"/>
            <a:ext cx="972000" cy="324000"/>
          </a:xfrm>
          <a:prstGeom prst="rect">
            <a:avLst/>
          </a:prstGeom>
          <a:noFill/>
          <a:ln w="19050">
            <a:solidFill>
              <a:srgbClr val="FF0000"/>
            </a:solidFill>
            <a:miter lim="800000"/>
          </a:ln>
        </p:spPr>
        <p:txBody>
          <a:bodyPr wrap="none" anchor="ctr"/>
          <a:lstStyle/>
          <a:p>
            <a:endParaRPr lang="zh-CN" altLang="zh-CN"/>
          </a:p>
        </p:txBody>
      </p:sp>
      <p:sp>
        <p:nvSpPr>
          <p:cNvPr id="7" name="Rectangle 4"/>
          <p:cNvSpPr>
            <a:spLocks noChangeArrowheads="1"/>
          </p:cNvSpPr>
          <p:nvPr/>
        </p:nvSpPr>
        <p:spPr bwMode="auto">
          <a:xfrm>
            <a:off x="1240778" y="1438476"/>
            <a:ext cx="1224000" cy="324000"/>
          </a:xfrm>
          <a:prstGeom prst="rect">
            <a:avLst/>
          </a:prstGeom>
          <a:noFill/>
          <a:ln w="19050">
            <a:solidFill>
              <a:srgbClr val="FF0000"/>
            </a:solidFill>
            <a:miter lim="800000"/>
          </a:ln>
        </p:spPr>
        <p:txBody>
          <a:bodyPr wrap="none" anchor="ctr"/>
          <a:lstStyle/>
          <a:p>
            <a:endParaRPr lang="zh-CN" altLang="zh-CN"/>
          </a:p>
        </p:txBody>
      </p:sp>
      <p:sp>
        <p:nvSpPr>
          <p:cNvPr id="11" name="Rectangle 4"/>
          <p:cNvSpPr>
            <a:spLocks noChangeArrowheads="1"/>
          </p:cNvSpPr>
          <p:nvPr/>
        </p:nvSpPr>
        <p:spPr bwMode="auto">
          <a:xfrm>
            <a:off x="5777535" y="2643758"/>
            <a:ext cx="864000" cy="324000"/>
          </a:xfrm>
          <a:prstGeom prst="rect">
            <a:avLst/>
          </a:prstGeom>
          <a:noFill/>
          <a:ln w="19050">
            <a:solidFill>
              <a:srgbClr val="FF0000"/>
            </a:solidFill>
            <a:miter lim="800000"/>
          </a:ln>
        </p:spPr>
        <p:txBody>
          <a:bodyPr wrap="none" anchor="ctr"/>
          <a:lstStyle/>
          <a:p>
            <a:endParaRPr lang="zh-CN" altLang="zh-CN"/>
          </a:p>
        </p:txBody>
      </p:sp>
      <p:sp>
        <p:nvSpPr>
          <p:cNvPr id="12" name="Oval 8"/>
          <p:cNvSpPr>
            <a:spLocks noChangeArrowheads="1"/>
          </p:cNvSpPr>
          <p:nvPr/>
        </p:nvSpPr>
        <p:spPr bwMode="auto">
          <a:xfrm>
            <a:off x="7812360" y="4011910"/>
            <a:ext cx="540000" cy="540000"/>
          </a:xfrm>
          <a:prstGeom prst="ellipse">
            <a:avLst/>
          </a:prstGeom>
          <a:solidFill>
            <a:srgbClr val="FFFFFF"/>
          </a:solidFill>
          <a:ln w="19050">
            <a:solidFill>
              <a:srgbClr val="FF0000"/>
            </a:solidFill>
            <a:rou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rPr>
              <a:t>√</a:t>
            </a:r>
          </a:p>
        </p:txBody>
      </p:sp>
      <p:pic>
        <p:nvPicPr>
          <p:cNvPr id="4" name="图片 3" descr="28"/>
          <p:cNvPicPr>
            <a:picLocks noChangeAspect="1"/>
          </p:cNvPicPr>
          <p:nvPr/>
        </p:nvPicPr>
        <p:blipFill>
          <a:blip r:embed="rId3"/>
          <a:stretch>
            <a:fillRect/>
          </a:stretch>
        </p:blipFill>
        <p:spPr>
          <a:xfrm>
            <a:off x="899795" y="3481070"/>
            <a:ext cx="7510145" cy="993775"/>
          </a:xfrm>
          <a:prstGeom prst="rect">
            <a:avLst/>
          </a:prstGeom>
        </p:spPr>
      </p:pic>
      <p:pic>
        <p:nvPicPr>
          <p:cNvPr id="2" name="图片 1" descr="图片1"/>
          <p:cNvPicPr>
            <a:picLocks noChangeAspect="1"/>
          </p:cNvPicPr>
          <p:nvPr/>
        </p:nvPicPr>
        <p:blipFill>
          <a:blip r:embed="rId4"/>
          <a:stretch>
            <a:fillRect/>
          </a:stretch>
        </p:blipFill>
        <p:spPr>
          <a:xfrm>
            <a:off x="899795" y="879475"/>
            <a:ext cx="7205345" cy="975360"/>
          </a:xfrm>
          <a:prstGeom prst="rect">
            <a:avLst/>
          </a:prstGeom>
        </p:spPr>
      </p:pic>
      <p:pic>
        <p:nvPicPr>
          <p:cNvPr id="8" name="图片 7" descr="图片1"/>
          <p:cNvPicPr>
            <a:picLocks noChangeAspect="1"/>
          </p:cNvPicPr>
          <p:nvPr/>
        </p:nvPicPr>
        <p:blipFill>
          <a:blip r:embed="rId5"/>
          <a:stretch>
            <a:fillRect/>
          </a:stretch>
        </p:blipFill>
        <p:spPr>
          <a:xfrm>
            <a:off x="872490" y="2084070"/>
            <a:ext cx="7565390" cy="97536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000"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1000"/>
                                        <p:tgtEl>
                                          <p:spTgt spid="5"/>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1000"/>
                                        <p:tgtEl>
                                          <p:spTgt spid="7"/>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10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000" fill="hold">
                                          <p:stCondLst>
                                            <p:cond delay="0"/>
                                          </p:stCondLst>
                                        </p:cTn>
                                        <p:tgtEl>
                                          <p:spTgt spid="4"/>
                                        </p:tgtEl>
                                        <p:attrNameLst>
                                          <p:attrName>style.visibility</p:attrName>
                                        </p:attrNameLst>
                                      </p:cBhvr>
                                      <p:to>
                                        <p:strVal val="visible"/>
                                      </p:to>
                                    </p:set>
                                    <p:animEffect transition="in" filter="wipe(left)">
                                      <p:cBhvr>
                                        <p:cTn id="34" dur="10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heel(1)">
                                      <p:cBhvr>
                                        <p:cTn id="3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animBg="1"/>
      <p:bldP spid="11" grpId="0" bldLvl="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763688" y="2139702"/>
            <a:ext cx="61926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微软雅黑" panose="020B0503020204020204" charset="-122"/>
                <a:ea typeface="微软雅黑" panose="020B0503020204020204" charset="-122"/>
                <a:sym typeface="微软雅黑" panose="020B0503020204020204" charset="-122"/>
              </a:rPr>
              <a:t>第一、要提高“细察</a:t>
            </a:r>
            <a:r>
              <a:rPr lang="en-US" altLang="zh-CN" sz="2400" b="1" dirty="0">
                <a:latin typeface="微软雅黑" panose="020B0503020204020204" charset="-122"/>
                <a:ea typeface="微软雅黑" panose="020B0503020204020204" charset="-122"/>
                <a:sym typeface="微软雅黑" panose="020B0503020204020204" charset="-122"/>
              </a:rPr>
              <a:t>·</a:t>
            </a:r>
            <a:r>
              <a:rPr lang="zh-CN" altLang="en-US" sz="2400" b="1" dirty="0">
                <a:latin typeface="微软雅黑" panose="020B0503020204020204" charset="-122"/>
                <a:ea typeface="微软雅黑" panose="020B0503020204020204" charset="-122"/>
                <a:sym typeface="微软雅黑" panose="020B0503020204020204" charset="-122"/>
              </a:rPr>
              <a:t>检索”的意识和能力</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2483768" y="2310140"/>
            <a:ext cx="41764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800" b="1" dirty="0">
                <a:solidFill>
                  <a:srgbClr val="C00000"/>
                </a:solidFill>
                <a:latin typeface="微软雅黑" panose="020B0503020204020204" charset="-122"/>
                <a:ea typeface="微软雅黑" panose="020B0503020204020204" charset="-122"/>
                <a:sym typeface="微软雅黑" panose="020B0503020204020204" charset="-122"/>
              </a:rPr>
              <a:t>体味景语悟情语</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187624" y="1772111"/>
            <a:ext cx="69847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例五</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高考题目</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文章侧重描述了司马祠哪些“有形”的部分？这些部分各自负载着什么关于司马迁的“无形内涵”？</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Group 27"/>
          <p:cNvGraphicFramePr>
            <a:graphicFrameLocks noGrp="1"/>
          </p:cNvGraphicFramePr>
          <p:nvPr/>
        </p:nvGraphicFramePr>
        <p:xfrm>
          <a:off x="1259632" y="2499742"/>
          <a:ext cx="6768752" cy="1803400"/>
        </p:xfrm>
        <a:graphic>
          <a:graphicData uri="http://schemas.openxmlformats.org/drawingml/2006/table">
            <a:tbl>
              <a:tblPr/>
              <a:tblGrid>
                <a:gridCol w="2191462">
                  <a:extLst>
                    <a:ext uri="{9D8B030D-6E8A-4147-A177-3AD203B41FA5}">
                      <a16:colId xmlns:a16="http://schemas.microsoft.com/office/drawing/2014/main" val="20000"/>
                    </a:ext>
                  </a:extLst>
                </a:gridCol>
                <a:gridCol w="4577290">
                  <a:extLst>
                    <a:ext uri="{9D8B030D-6E8A-4147-A177-3AD203B41FA5}">
                      <a16:colId xmlns:a16="http://schemas.microsoft.com/office/drawing/2014/main" val="20001"/>
                    </a:ext>
                  </a:extLst>
                </a:gridCol>
              </a:tblGrid>
              <a:tr h="665163">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“有形”部分</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关于司马迁的“无形内涵”</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1138237">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牌坊</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司马迁令后人无上崇敬的精神境界</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sp>
        <p:nvSpPr>
          <p:cNvPr id="4" name="Rectangle 4"/>
          <p:cNvSpPr>
            <a:spLocks noChangeArrowheads="1"/>
          </p:cNvSpPr>
          <p:nvPr/>
        </p:nvSpPr>
        <p:spPr bwMode="auto">
          <a:xfrm>
            <a:off x="7687892" y="1194171"/>
            <a:ext cx="504000" cy="324000"/>
          </a:xfrm>
          <a:prstGeom prst="rect">
            <a:avLst/>
          </a:prstGeom>
          <a:noFill/>
          <a:ln w="19050">
            <a:solidFill>
              <a:srgbClr val="FF0000"/>
            </a:solidFill>
            <a:miter lim="800000"/>
          </a:ln>
        </p:spPr>
        <p:txBody>
          <a:bodyPr wrap="none" anchor="ctr"/>
          <a:lstStyle/>
          <a:p>
            <a:endParaRPr lang="zh-CN" altLang="zh-CN"/>
          </a:p>
        </p:txBody>
      </p:sp>
      <p:pic>
        <p:nvPicPr>
          <p:cNvPr id="5" name="图片 4" descr="31"/>
          <p:cNvPicPr>
            <a:picLocks noChangeAspect="1"/>
          </p:cNvPicPr>
          <p:nvPr/>
        </p:nvPicPr>
        <p:blipFill>
          <a:blip r:embed="rId3"/>
          <a:stretch>
            <a:fillRect/>
          </a:stretch>
        </p:blipFill>
        <p:spPr>
          <a:xfrm>
            <a:off x="1085215" y="1075690"/>
            <a:ext cx="7247890" cy="101790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043608" y="1059582"/>
            <a:ext cx="6984776" cy="3162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这时，你的脚步已踏入了神道，登九十九级台阶，就可以抵达祠顶了。这条险峻的山脊，是后人垫沟筑起的，砖石砌成的九十九级台阶，用意取之于</a:t>
            </a: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易经</a:t>
            </a: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中的释义，九为数之极，九九则至高无上了。皇上的祖祠称九庙，官衔不算高的太史令却有九十九级的神道，确乎有造祠者藐视皇权之意。更具寓义的是说司马迁经受了多么坎坷曲折的磨难，才登上史圣之巅峰。他“以天地为量，不计小耻”，以“史家之绝唱，无韵之离骚”光照后世。</a:t>
            </a:r>
          </a:p>
        </p:txBody>
      </p:sp>
      <p:sp>
        <p:nvSpPr>
          <p:cNvPr id="5" name="Rectangle 4"/>
          <p:cNvSpPr>
            <a:spLocks noChangeArrowheads="1"/>
          </p:cNvSpPr>
          <p:nvPr/>
        </p:nvSpPr>
        <p:spPr bwMode="auto">
          <a:xfrm>
            <a:off x="4283968" y="1175317"/>
            <a:ext cx="504000" cy="324000"/>
          </a:xfrm>
          <a:prstGeom prst="rect">
            <a:avLst/>
          </a:prstGeom>
          <a:noFill/>
          <a:ln w="19050">
            <a:solidFill>
              <a:srgbClr val="FF0000"/>
            </a:solidFill>
            <a:miter lim="800000"/>
          </a:ln>
        </p:spPr>
        <p:txBody>
          <a:bodyPr wrap="none" anchor="ctr"/>
          <a:lstStyle/>
          <a:p>
            <a:endParaRPr lang="zh-CN" altLang="zh-CN"/>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Group 31"/>
          <p:cNvGraphicFramePr>
            <a:graphicFrameLocks noGrp="1"/>
          </p:cNvGraphicFramePr>
          <p:nvPr/>
        </p:nvGraphicFramePr>
        <p:xfrm>
          <a:off x="1187624" y="1347615"/>
          <a:ext cx="6757194" cy="2376264"/>
        </p:xfrm>
        <a:graphic>
          <a:graphicData uri="http://schemas.openxmlformats.org/drawingml/2006/table">
            <a:tbl>
              <a:tblPr/>
              <a:tblGrid>
                <a:gridCol w="2187720">
                  <a:extLst>
                    <a:ext uri="{9D8B030D-6E8A-4147-A177-3AD203B41FA5}">
                      <a16:colId xmlns:a16="http://schemas.microsoft.com/office/drawing/2014/main" val="20000"/>
                    </a:ext>
                  </a:extLst>
                </a:gridCol>
                <a:gridCol w="4569474">
                  <a:extLst>
                    <a:ext uri="{9D8B030D-6E8A-4147-A177-3AD203B41FA5}">
                      <a16:colId xmlns:a16="http://schemas.microsoft.com/office/drawing/2014/main" val="20001"/>
                    </a:ext>
                  </a:extLst>
                </a:gridCol>
              </a:tblGrid>
              <a:tr h="56719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“有形”部分</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关于司马迁的“无形内涵”</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1809069">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神道</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司马迁</a:t>
                      </a:r>
                      <a:r>
                        <a:rPr kumimoji="1"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经受了坎坷曲折的磨</a:t>
                      </a:r>
                    </a:p>
                    <a:p>
                      <a:pPr marL="0" marR="0" lvl="0" indent="0" algn="ctr" defTabSz="914400" rtl="0" eaLnBrk="1" fontAlgn="base" latinLnBrk="0" hangingPunct="1">
                        <a:lnSpc>
                          <a:spcPct val="150000"/>
                        </a:lnSpc>
                        <a:spcBef>
                          <a:spcPct val="0"/>
                        </a:spcBef>
                        <a:spcAft>
                          <a:spcPct val="0"/>
                        </a:spcAft>
                        <a:buClrTx/>
                        <a:buSzTx/>
                        <a:buFontTx/>
                        <a:buNone/>
                      </a:pPr>
                      <a:r>
                        <a:rPr kumimoji="1"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难，造就了深刻影响历史的</a:t>
                      </a:r>
                    </a:p>
                    <a:p>
                      <a:pPr marL="0" marR="0" lvl="0" indent="0" algn="ctr" defTabSz="914400" rtl="0" eaLnBrk="1" fontAlgn="base" latinLnBrk="0" hangingPunct="1">
                        <a:lnSpc>
                          <a:spcPct val="150000"/>
                        </a:lnSpc>
                        <a:spcBef>
                          <a:spcPct val="0"/>
                        </a:spcBef>
                        <a:spcAft>
                          <a:spcPct val="0"/>
                        </a:spcAft>
                        <a:buClrTx/>
                        <a:buSzTx/>
                        <a:buFontTx/>
                        <a:buNone/>
                      </a:pPr>
                      <a:r>
                        <a:rPr kumimoji="1"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伟大胸怀和史学的至高成就</a:t>
                      </a:r>
                      <a:endParaRPr kumimoji="1" lang="en-US" altLang="zh-CN"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043608" y="1059582"/>
            <a:ext cx="6984776" cy="1352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造于北宋的司马迁泥塑像，不是宫刑后无胡须的“妇人像”，是据芝川乡间寻访到的太史公壮年线描画像塑造的，相传画像出自司马夫人之手，泥塑像面稍北望，是在想念苏武和李陵吧？</a:t>
            </a:r>
          </a:p>
        </p:txBody>
      </p:sp>
      <p:sp>
        <p:nvSpPr>
          <p:cNvPr id="5" name="Rectangle 4"/>
          <p:cNvSpPr>
            <a:spLocks noChangeArrowheads="1"/>
          </p:cNvSpPr>
          <p:nvPr/>
        </p:nvSpPr>
        <p:spPr bwMode="auto">
          <a:xfrm>
            <a:off x="2843808" y="1175317"/>
            <a:ext cx="1476000" cy="324000"/>
          </a:xfrm>
          <a:prstGeom prst="rect">
            <a:avLst/>
          </a:prstGeom>
          <a:noFill/>
          <a:ln w="19050">
            <a:solidFill>
              <a:srgbClr val="FF0000"/>
            </a:solidFill>
            <a:miter lim="800000"/>
          </a:ln>
        </p:spPr>
        <p:txBody>
          <a:bodyPr wrap="none" anchor="ctr"/>
          <a:lstStyle/>
          <a:p>
            <a:endParaRPr lang="zh-CN" altLang="zh-CN"/>
          </a:p>
        </p:txBody>
      </p:sp>
      <p:graphicFrame>
        <p:nvGraphicFramePr>
          <p:cNvPr id="4" name="Group 27"/>
          <p:cNvGraphicFramePr>
            <a:graphicFrameLocks noGrp="1"/>
          </p:cNvGraphicFramePr>
          <p:nvPr/>
        </p:nvGraphicFramePr>
        <p:xfrm>
          <a:off x="1259632" y="2643758"/>
          <a:ext cx="6768752" cy="1803400"/>
        </p:xfrm>
        <a:graphic>
          <a:graphicData uri="http://schemas.openxmlformats.org/drawingml/2006/table">
            <a:tbl>
              <a:tblPr/>
              <a:tblGrid>
                <a:gridCol w="2191462">
                  <a:extLst>
                    <a:ext uri="{9D8B030D-6E8A-4147-A177-3AD203B41FA5}">
                      <a16:colId xmlns:a16="http://schemas.microsoft.com/office/drawing/2014/main" val="20000"/>
                    </a:ext>
                  </a:extLst>
                </a:gridCol>
                <a:gridCol w="4577290">
                  <a:extLst>
                    <a:ext uri="{9D8B030D-6E8A-4147-A177-3AD203B41FA5}">
                      <a16:colId xmlns:a16="http://schemas.microsoft.com/office/drawing/2014/main" val="20001"/>
                    </a:ext>
                  </a:extLst>
                </a:gridCol>
              </a:tblGrid>
              <a:tr h="665163">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30000"/>
                        </a:lnSpc>
                        <a:spcBef>
                          <a:spcPts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“有形”部分</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30000"/>
                        </a:lnSpc>
                        <a:spcBef>
                          <a:spcPts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关于司马迁的“无形内涵”</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1138237">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30000"/>
                        </a:lnSpc>
                        <a:spcBef>
                          <a:spcPts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司马迁泥塑像</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30000"/>
                        </a:lnSpc>
                        <a:spcBef>
                          <a:spcPts val="0"/>
                        </a:spcBef>
                        <a:spcAft>
                          <a:spcPct val="0"/>
                        </a:spcAft>
                        <a:buClrTx/>
                        <a:buSzTx/>
                        <a:buFontTx/>
                        <a:buNone/>
                        <a:defRPr/>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司马迁在后代人心目中</a:t>
                      </a:r>
                    </a:p>
                    <a:p>
                      <a:pPr marL="0" marR="0" lvl="0" indent="0" algn="ctr" defTabSz="914400" rtl="0" eaLnBrk="1" fontAlgn="base" latinLnBrk="0" hangingPunct="1">
                        <a:lnSpc>
                          <a:spcPct val="130000"/>
                        </a:lnSpc>
                        <a:spcBef>
                          <a:spcPts val="0"/>
                        </a:spcBef>
                        <a:spcAft>
                          <a:spcPct val="0"/>
                        </a:spcAft>
                        <a:buClrTx/>
                        <a:buSzTx/>
                        <a:buFontTx/>
                        <a:buNone/>
                        <a:defRPr/>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的完美形象和不屈精神</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763688" y="2139702"/>
            <a:ext cx="61926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微软雅黑" panose="020B0503020204020204" charset="-122"/>
                <a:ea typeface="微软雅黑" panose="020B0503020204020204" charset="-122"/>
                <a:sym typeface="微软雅黑" panose="020B0503020204020204" charset="-122"/>
              </a:rPr>
              <a:t>第二、要提高“深思</a:t>
            </a:r>
            <a:r>
              <a:rPr lang="en-US" altLang="zh-CN" sz="2400" b="1" dirty="0">
                <a:latin typeface="微软雅黑" panose="020B0503020204020204" charset="-122"/>
                <a:ea typeface="微软雅黑" panose="020B0503020204020204" charset="-122"/>
                <a:sym typeface="微软雅黑" panose="020B0503020204020204" charset="-122"/>
              </a:rPr>
              <a:t>·</a:t>
            </a:r>
            <a:r>
              <a:rPr lang="zh-CN" altLang="en-US" sz="2400" b="1" dirty="0">
                <a:latin typeface="微软雅黑" panose="020B0503020204020204" charset="-122"/>
                <a:ea typeface="微软雅黑" panose="020B0503020204020204" charset="-122"/>
                <a:sym typeface="微软雅黑" panose="020B0503020204020204" charset="-122"/>
              </a:rPr>
              <a:t>加工”的意识和能力</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475656" y="1714494"/>
            <a:ext cx="6192688" cy="1453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200000"/>
              </a:lnSpc>
            </a:pPr>
            <a:r>
              <a:rPr lang="zh-CN" altLang="en-US" sz="24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总之，要提高语文学习的</a:t>
            </a:r>
          </a:p>
          <a:p>
            <a:pPr algn="ctr">
              <a:lnSpc>
                <a:spcPct val="200000"/>
              </a:lnSpc>
            </a:pPr>
            <a:r>
              <a:rPr lang="zh-CN" altLang="en-US" sz="24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厚度、深度、广度和精度</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475656" y="1347614"/>
            <a:ext cx="6192688" cy="223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4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重视语文备考的三层分数：</a:t>
            </a:r>
          </a:p>
          <a:p>
            <a:pPr algn="ctr">
              <a:lnSpc>
                <a:spcPct val="150000"/>
              </a:lnSpc>
            </a:pPr>
            <a:r>
              <a:rPr lang="zh-CN" altLang="en-US" sz="24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第一层：显性分数；</a:t>
            </a:r>
          </a:p>
          <a:p>
            <a:pPr algn="ctr">
              <a:lnSpc>
                <a:spcPct val="150000"/>
              </a:lnSpc>
            </a:pPr>
            <a:r>
              <a:rPr lang="zh-CN" altLang="en-US" sz="24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第二层：隐形分数；</a:t>
            </a:r>
          </a:p>
          <a:p>
            <a:pPr algn="ctr">
              <a:lnSpc>
                <a:spcPct val="150000"/>
              </a:lnSpc>
            </a:pPr>
            <a:r>
              <a:rPr lang="zh-CN" altLang="en-US" sz="24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第三层：终生分数。</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2483768" y="2310140"/>
            <a:ext cx="45365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微软雅黑" panose="020B0503020204020204" charset="-122"/>
                <a:ea typeface="微软雅黑" panose="020B0503020204020204" charset="-122"/>
                <a:sym typeface="微软雅黑" panose="020B0503020204020204" charset="-122"/>
              </a:rPr>
              <a:t>三、语文全国课标卷规制</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Group 44"/>
          <p:cNvGraphicFramePr>
            <a:graphicFrameLocks noGrp="1"/>
          </p:cNvGraphicFramePr>
          <p:nvPr>
            <p:custDataLst>
              <p:tags r:id="rId1"/>
            </p:custDataLst>
          </p:nvPr>
        </p:nvGraphicFramePr>
        <p:xfrm>
          <a:off x="428625" y="1059581"/>
          <a:ext cx="8319840" cy="3470475"/>
        </p:xfrm>
        <a:graphic>
          <a:graphicData uri="http://schemas.openxmlformats.org/drawingml/2006/table">
            <a:tbl>
              <a:tblPr/>
              <a:tblGrid>
                <a:gridCol w="1730648">
                  <a:extLst>
                    <a:ext uri="{9D8B030D-6E8A-4147-A177-3AD203B41FA5}">
                      <a16:colId xmlns:a16="http://schemas.microsoft.com/office/drawing/2014/main" val="20000"/>
                    </a:ext>
                  </a:extLst>
                </a:gridCol>
                <a:gridCol w="2367138">
                  <a:extLst>
                    <a:ext uri="{9D8B030D-6E8A-4147-A177-3AD203B41FA5}">
                      <a16:colId xmlns:a16="http://schemas.microsoft.com/office/drawing/2014/main" val="20001"/>
                    </a:ext>
                  </a:extLst>
                </a:gridCol>
                <a:gridCol w="2094357">
                  <a:extLst>
                    <a:ext uri="{9D8B030D-6E8A-4147-A177-3AD203B41FA5}">
                      <a16:colId xmlns:a16="http://schemas.microsoft.com/office/drawing/2014/main" val="20002"/>
                    </a:ext>
                  </a:extLst>
                </a:gridCol>
                <a:gridCol w="2127697">
                  <a:extLst>
                    <a:ext uri="{9D8B030D-6E8A-4147-A177-3AD203B41FA5}">
                      <a16:colId xmlns:a16="http://schemas.microsoft.com/office/drawing/2014/main" val="20003"/>
                    </a:ext>
                  </a:extLst>
                </a:gridCol>
              </a:tblGrid>
              <a:tr h="856386">
                <a:tc gridSpan="4">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dirty="0">
                          <a:ln>
                            <a:noFill/>
                          </a:ln>
                          <a:solidFill>
                            <a:srgbClr val="FF0000"/>
                          </a:solidFill>
                          <a:effectLst/>
                          <a:latin typeface="微软雅黑" panose="020B0503020204020204" charset="-122"/>
                          <a:ea typeface="微软雅黑" panose="020B0503020204020204" charset="-122"/>
                        </a:rPr>
                        <a:t>一以贯之：体味景语悟情语</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FF"/>
                    </a:solidFill>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871363">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1"/>
                  </a:ext>
                </a:extLst>
              </a:tr>
              <a:tr h="871363">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FF"/>
                    </a:solidFill>
                  </a:tcPr>
                </a:tc>
                <a:tc row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FF"/>
                    </a:solidFill>
                  </a:tcPr>
                </a:tc>
                <a:tc row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2"/>
                  </a:ext>
                </a:extLst>
              </a:tr>
              <a:tr h="871363">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FF"/>
                    </a:solidFill>
                  </a:tcPr>
                </a:tc>
                <a:tc vMerge="1">
                  <a:txBody>
                    <a:bodyPr/>
                    <a:lstStyle/>
                    <a:p>
                      <a:endParaRPr lang="zh-CN"/>
                    </a:p>
                  </a:txBody>
                  <a:tcPr/>
                </a:tc>
                <a:tc vMerge="1">
                  <a:txBody>
                    <a:bodyPr/>
                    <a:lstStyle/>
                    <a:p>
                      <a:endParaRPr lang="zh-CN"/>
                    </a:p>
                  </a:txBody>
                  <a:tcPr/>
                </a:tc>
                <a:extLst>
                  <a:ext uri="{0D108BD9-81ED-4DB2-BD59-A6C34878D82A}">
                    <a16:rowId xmlns:a16="http://schemas.microsoft.com/office/drawing/2014/main" val="10003"/>
                  </a:ext>
                </a:extLst>
              </a:tr>
            </a:tbl>
          </a:graphicData>
        </a:graphic>
      </p:graphicFrame>
      <p:sp>
        <p:nvSpPr>
          <p:cNvPr id="4" name="Rectangle 21"/>
          <p:cNvSpPr>
            <a:spLocks noChangeArrowheads="1"/>
          </p:cNvSpPr>
          <p:nvPr/>
        </p:nvSpPr>
        <p:spPr bwMode="auto">
          <a:xfrm>
            <a:off x="431356" y="2139702"/>
            <a:ext cx="1692372" cy="398780"/>
          </a:xfrm>
          <a:prstGeom prst="rect">
            <a:avLst/>
          </a:prstGeom>
          <a:noFill/>
          <a:ln w="9525">
            <a:noFill/>
            <a:miter lim="800000"/>
          </a:ln>
        </p:spPr>
        <p:txBody>
          <a:bodyPr wrap="square">
            <a:spAutoFit/>
          </a:bodyPr>
          <a:lstStyle/>
          <a:p>
            <a:pPr algn="ctr"/>
            <a:r>
              <a:rPr lang="zh-CN" altLang="en-US" sz="2000" b="1" dirty="0">
                <a:latin typeface="微软雅黑" panose="020B0503020204020204" charset="-122"/>
                <a:ea typeface="微软雅黑" panose="020B0503020204020204" charset="-122"/>
              </a:rPr>
              <a:t>内    容</a:t>
            </a:r>
          </a:p>
        </p:txBody>
      </p:sp>
      <p:sp>
        <p:nvSpPr>
          <p:cNvPr id="5" name="Rectangle 22"/>
          <p:cNvSpPr>
            <a:spLocks noChangeArrowheads="1"/>
          </p:cNvSpPr>
          <p:nvPr/>
        </p:nvSpPr>
        <p:spPr bwMode="auto">
          <a:xfrm>
            <a:off x="395536" y="3021448"/>
            <a:ext cx="1746001" cy="400110"/>
          </a:xfrm>
          <a:prstGeom prst="rect">
            <a:avLst/>
          </a:prstGeom>
          <a:noFill/>
          <a:ln w="9525">
            <a:noFill/>
            <a:miter lim="800000"/>
          </a:ln>
        </p:spPr>
        <p:txBody>
          <a:bodyPr wrap="square">
            <a:spAutoFit/>
          </a:bodyPr>
          <a:lstStyle/>
          <a:p>
            <a:pPr algn="ctr"/>
            <a:r>
              <a:rPr lang="zh-CN" altLang="en-US" sz="2000" b="1" dirty="0">
                <a:latin typeface="微软雅黑" panose="020B0503020204020204" charset="-122"/>
                <a:ea typeface="微软雅黑" panose="020B0503020204020204" charset="-122"/>
              </a:rPr>
              <a:t>阅    读</a:t>
            </a:r>
          </a:p>
        </p:txBody>
      </p:sp>
      <p:sp>
        <p:nvSpPr>
          <p:cNvPr id="6" name="Rectangle 23"/>
          <p:cNvSpPr>
            <a:spLocks noChangeArrowheads="1"/>
          </p:cNvSpPr>
          <p:nvPr/>
        </p:nvSpPr>
        <p:spPr bwMode="auto">
          <a:xfrm>
            <a:off x="395536" y="3896657"/>
            <a:ext cx="1728539" cy="400110"/>
          </a:xfrm>
          <a:prstGeom prst="rect">
            <a:avLst/>
          </a:prstGeom>
          <a:noFill/>
          <a:ln w="9525">
            <a:noFill/>
            <a:miter lim="800000"/>
          </a:ln>
        </p:spPr>
        <p:txBody>
          <a:bodyPr wrap="square">
            <a:spAutoFit/>
          </a:bodyPr>
          <a:lstStyle/>
          <a:p>
            <a:pPr algn="ctr"/>
            <a:r>
              <a:rPr lang="zh-CN" altLang="en-US" sz="2000" b="1" dirty="0">
                <a:latin typeface="微软雅黑" panose="020B0503020204020204" charset="-122"/>
                <a:ea typeface="微软雅黑" panose="020B0503020204020204" charset="-122"/>
              </a:rPr>
              <a:t>写    作</a:t>
            </a:r>
          </a:p>
        </p:txBody>
      </p:sp>
      <p:sp>
        <p:nvSpPr>
          <p:cNvPr id="7" name="Rectangle 24"/>
          <p:cNvSpPr>
            <a:spLocks noChangeArrowheads="1"/>
          </p:cNvSpPr>
          <p:nvPr/>
        </p:nvSpPr>
        <p:spPr bwMode="auto">
          <a:xfrm>
            <a:off x="2164906" y="2139702"/>
            <a:ext cx="2335086" cy="400110"/>
          </a:xfrm>
          <a:prstGeom prst="rect">
            <a:avLst/>
          </a:prstGeom>
          <a:noFill/>
          <a:ln w="9525">
            <a:noFill/>
            <a:miter lim="800000"/>
          </a:ln>
        </p:spPr>
        <p:txBody>
          <a:bodyPr wrap="square">
            <a:spAutoFit/>
          </a:bodyPr>
          <a:lstStyle/>
          <a:p>
            <a:pPr algn="ctr"/>
            <a:r>
              <a:rPr lang="zh-CN" altLang="en-US" sz="2000" b="1" dirty="0">
                <a:latin typeface="微软雅黑" panose="020B0503020204020204" charset="-122"/>
                <a:ea typeface="微软雅黑" panose="020B0503020204020204" charset="-122"/>
              </a:rPr>
              <a:t>基本意识</a:t>
            </a:r>
          </a:p>
        </p:txBody>
      </p:sp>
      <p:sp>
        <p:nvSpPr>
          <p:cNvPr id="8" name="Rectangle 25"/>
          <p:cNvSpPr>
            <a:spLocks noChangeArrowheads="1"/>
          </p:cNvSpPr>
          <p:nvPr/>
        </p:nvSpPr>
        <p:spPr bwMode="auto">
          <a:xfrm>
            <a:off x="2123728" y="3035736"/>
            <a:ext cx="2397472" cy="400110"/>
          </a:xfrm>
          <a:prstGeom prst="rect">
            <a:avLst/>
          </a:prstGeom>
          <a:noFill/>
          <a:ln w="9525">
            <a:noFill/>
            <a:miter lim="800000"/>
          </a:ln>
        </p:spPr>
        <p:txBody>
          <a:bodyPr wrap="square">
            <a:spAutoFit/>
          </a:bodyPr>
          <a:lstStyle/>
          <a:p>
            <a:pPr algn="ctr"/>
            <a:r>
              <a:rPr lang="zh-CN" altLang="en-US" sz="2000" b="1">
                <a:latin typeface="微软雅黑" panose="020B0503020204020204" charset="-122"/>
                <a:ea typeface="微软雅黑" panose="020B0503020204020204" charset="-122"/>
              </a:rPr>
              <a:t>据题</a:t>
            </a:r>
            <a:r>
              <a:rPr lang="en-US" altLang="zh-CN" sz="2000" b="1">
                <a:latin typeface="微软雅黑" panose="020B0503020204020204" charset="-122"/>
                <a:ea typeface="微软雅黑" panose="020B0503020204020204" charset="-122"/>
              </a:rPr>
              <a:t>·</a:t>
            </a:r>
            <a:r>
              <a:rPr lang="zh-CN" altLang="en-US" sz="2000" b="1">
                <a:latin typeface="微软雅黑" panose="020B0503020204020204" charset="-122"/>
                <a:ea typeface="微软雅黑" panose="020B0503020204020204" charset="-122"/>
              </a:rPr>
              <a:t>精答</a:t>
            </a:r>
          </a:p>
        </p:txBody>
      </p:sp>
      <p:sp>
        <p:nvSpPr>
          <p:cNvPr id="10" name="Rectangle 26"/>
          <p:cNvSpPr>
            <a:spLocks noChangeArrowheads="1"/>
          </p:cNvSpPr>
          <p:nvPr/>
        </p:nvSpPr>
        <p:spPr bwMode="auto">
          <a:xfrm>
            <a:off x="2195736" y="3899832"/>
            <a:ext cx="2304256" cy="400110"/>
          </a:xfrm>
          <a:prstGeom prst="rect">
            <a:avLst/>
          </a:prstGeom>
          <a:noFill/>
          <a:ln w="9525">
            <a:noFill/>
            <a:miter lim="800000"/>
          </a:ln>
        </p:spPr>
        <p:txBody>
          <a:bodyPr wrap="square">
            <a:spAutoFit/>
          </a:bodyPr>
          <a:lstStyle/>
          <a:p>
            <a:pPr algn="ctr"/>
            <a:r>
              <a:rPr lang="zh-CN" altLang="en-US" sz="2000" b="1" dirty="0">
                <a:latin typeface="微软雅黑" panose="020B0503020204020204" charset="-122"/>
                <a:ea typeface="微软雅黑" panose="020B0503020204020204" charset="-122"/>
              </a:rPr>
              <a:t>据题</a:t>
            </a:r>
            <a:r>
              <a:rPr lang="en-US" altLang="zh-CN" sz="2000" b="1" dirty="0">
                <a:latin typeface="微软雅黑" panose="020B0503020204020204" charset="-122"/>
                <a:ea typeface="微软雅黑" panose="020B0503020204020204" charset="-122"/>
              </a:rPr>
              <a:t>·</a:t>
            </a:r>
            <a:r>
              <a:rPr lang="zh-CN" altLang="en-US" sz="2000" b="1" dirty="0">
                <a:latin typeface="微软雅黑" panose="020B0503020204020204" charset="-122"/>
                <a:ea typeface="微软雅黑" panose="020B0503020204020204" charset="-122"/>
              </a:rPr>
              <a:t>发挥</a:t>
            </a:r>
          </a:p>
        </p:txBody>
      </p:sp>
      <p:sp>
        <p:nvSpPr>
          <p:cNvPr id="11" name="Rectangle 27"/>
          <p:cNvSpPr>
            <a:spLocks noChangeArrowheads="1"/>
          </p:cNvSpPr>
          <p:nvPr/>
        </p:nvSpPr>
        <p:spPr bwMode="auto">
          <a:xfrm>
            <a:off x="6660233" y="2139702"/>
            <a:ext cx="2088231" cy="400110"/>
          </a:xfrm>
          <a:prstGeom prst="rect">
            <a:avLst/>
          </a:prstGeom>
          <a:noFill/>
          <a:ln w="9525">
            <a:noFill/>
            <a:miter lim="800000"/>
          </a:ln>
        </p:spPr>
        <p:txBody>
          <a:bodyPr wrap="square">
            <a:spAutoFit/>
          </a:bodyPr>
          <a:lstStyle/>
          <a:p>
            <a:pPr algn="ctr"/>
            <a:r>
              <a:rPr lang="zh-CN" altLang="en-US" sz="2000" b="1">
                <a:latin typeface="微软雅黑" panose="020B0503020204020204" charset="-122"/>
                <a:ea typeface="微软雅黑" panose="020B0503020204020204" charset="-122"/>
              </a:rPr>
              <a:t>运作方式</a:t>
            </a:r>
          </a:p>
        </p:txBody>
      </p:sp>
      <p:sp>
        <p:nvSpPr>
          <p:cNvPr id="12" name="Rectangle 28"/>
          <p:cNvSpPr>
            <a:spLocks noChangeArrowheads="1"/>
          </p:cNvSpPr>
          <p:nvPr/>
        </p:nvSpPr>
        <p:spPr bwMode="auto">
          <a:xfrm>
            <a:off x="6660232" y="3435846"/>
            <a:ext cx="2088232" cy="400110"/>
          </a:xfrm>
          <a:prstGeom prst="rect">
            <a:avLst/>
          </a:prstGeom>
          <a:noFill/>
          <a:ln w="9525">
            <a:noFill/>
            <a:miter lim="800000"/>
          </a:ln>
        </p:spPr>
        <p:txBody>
          <a:bodyPr wrap="square">
            <a:spAutoFit/>
          </a:bodyPr>
          <a:lstStyle/>
          <a:p>
            <a:pPr algn="ctr"/>
            <a:r>
              <a:rPr lang="zh-CN" altLang="en-US" sz="2000" b="1" dirty="0">
                <a:latin typeface="微软雅黑" panose="020B0503020204020204" charset="-122"/>
                <a:ea typeface="微软雅黑" panose="020B0503020204020204" charset="-122"/>
              </a:rPr>
              <a:t>检索</a:t>
            </a:r>
            <a:r>
              <a:rPr lang="en-US" altLang="zh-CN" sz="2000" b="1" dirty="0">
                <a:latin typeface="微软雅黑" panose="020B0503020204020204" charset="-122"/>
                <a:ea typeface="微软雅黑" panose="020B0503020204020204" charset="-122"/>
              </a:rPr>
              <a:t>·</a:t>
            </a:r>
            <a:r>
              <a:rPr lang="zh-CN" altLang="en-US" sz="2000" b="1" dirty="0">
                <a:latin typeface="微软雅黑" panose="020B0503020204020204" charset="-122"/>
                <a:ea typeface="微软雅黑" panose="020B0503020204020204" charset="-122"/>
              </a:rPr>
              <a:t>加工</a:t>
            </a:r>
          </a:p>
        </p:txBody>
      </p:sp>
      <p:sp>
        <p:nvSpPr>
          <p:cNvPr id="13" name="Rectangle 35"/>
          <p:cNvSpPr>
            <a:spLocks noChangeArrowheads="1"/>
          </p:cNvSpPr>
          <p:nvPr/>
        </p:nvSpPr>
        <p:spPr bwMode="auto">
          <a:xfrm>
            <a:off x="4572001" y="2139702"/>
            <a:ext cx="2056956" cy="400110"/>
          </a:xfrm>
          <a:prstGeom prst="rect">
            <a:avLst/>
          </a:prstGeom>
          <a:noFill/>
          <a:ln w="9525">
            <a:noFill/>
            <a:miter lim="800000"/>
          </a:ln>
        </p:spPr>
        <p:txBody>
          <a:bodyPr wrap="square">
            <a:spAutoFit/>
          </a:bodyPr>
          <a:lstStyle/>
          <a:p>
            <a:pPr algn="ctr"/>
            <a:r>
              <a:rPr lang="zh-CN" altLang="en-US" sz="2000" b="1" dirty="0">
                <a:latin typeface="微软雅黑" panose="020B0503020204020204" charset="-122"/>
                <a:ea typeface="微软雅黑" panose="020B0503020204020204" charset="-122"/>
              </a:rPr>
              <a:t>思维方式</a:t>
            </a:r>
          </a:p>
        </p:txBody>
      </p:sp>
      <p:sp>
        <p:nvSpPr>
          <p:cNvPr id="14" name="Text Box 43"/>
          <p:cNvSpPr txBox="1">
            <a:spLocks noChangeArrowheads="1"/>
          </p:cNvSpPr>
          <p:nvPr/>
        </p:nvSpPr>
        <p:spPr bwMode="auto">
          <a:xfrm>
            <a:off x="4499992" y="3435846"/>
            <a:ext cx="2112516" cy="400110"/>
          </a:xfrm>
          <a:prstGeom prst="rect">
            <a:avLst/>
          </a:prstGeom>
          <a:noFill/>
          <a:ln w="9525">
            <a:noFill/>
            <a:miter lim="800000"/>
          </a:ln>
        </p:spPr>
        <p:txBody>
          <a:bodyPr wrap="square">
            <a:spAutoFit/>
          </a:bodyPr>
          <a:lstStyle/>
          <a:p>
            <a:pPr algn="ctr">
              <a:spcBef>
                <a:spcPct val="50000"/>
              </a:spcBef>
            </a:pPr>
            <a:r>
              <a:rPr lang="zh-CN" altLang="en-US" sz="2000" b="1">
                <a:latin typeface="微软雅黑" panose="020B0503020204020204" charset="-122"/>
                <a:ea typeface="微软雅黑" panose="020B0503020204020204" charset="-122"/>
              </a:rPr>
              <a:t>细察</a:t>
            </a:r>
            <a:r>
              <a:rPr lang="en-US" altLang="zh-CN" sz="2000" b="1">
                <a:latin typeface="微软雅黑" panose="020B0503020204020204" charset="-122"/>
                <a:ea typeface="微软雅黑" panose="020B0503020204020204" charset="-122"/>
              </a:rPr>
              <a:t>·</a:t>
            </a:r>
            <a:r>
              <a:rPr lang="zh-CN" altLang="en-US" sz="2000" b="1">
                <a:latin typeface="微软雅黑" panose="020B0503020204020204" charset="-122"/>
                <a:ea typeface="微软雅黑" panose="020B0503020204020204" charset="-122"/>
              </a:rPr>
              <a:t>深思</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1000"/>
                                        <p:tgtEl>
                                          <p:spTgt spid="5"/>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1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1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10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10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10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10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0" grpId="0"/>
      <p:bldP spid="11"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Group 22"/>
          <p:cNvGraphicFramePr>
            <a:graphicFrameLocks noGrp="1"/>
          </p:cNvGraphicFramePr>
          <p:nvPr/>
        </p:nvGraphicFramePr>
        <p:xfrm>
          <a:off x="358775" y="887468"/>
          <a:ext cx="8499475" cy="3785277"/>
        </p:xfrm>
        <a:graphic>
          <a:graphicData uri="http://schemas.openxmlformats.org/drawingml/2006/table">
            <a:tbl>
              <a:tblPr/>
              <a:tblGrid>
                <a:gridCol w="4257675">
                  <a:extLst>
                    <a:ext uri="{9D8B030D-6E8A-4147-A177-3AD203B41FA5}">
                      <a16:colId xmlns:a16="http://schemas.microsoft.com/office/drawing/2014/main" val="20000"/>
                    </a:ext>
                  </a:extLst>
                </a:gridCol>
                <a:gridCol w="4241800">
                  <a:extLst>
                    <a:ext uri="{9D8B030D-6E8A-4147-A177-3AD203B41FA5}">
                      <a16:colId xmlns:a16="http://schemas.microsoft.com/office/drawing/2014/main" val="20001"/>
                    </a:ext>
                  </a:extLst>
                </a:gridCol>
              </a:tblGrid>
              <a:tr h="604162">
                <a:tc grid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en-US" sz="2200" b="1" i="0" u="none" strike="noStrike" cap="none" normalizeH="0" baseline="0" dirty="0">
                          <a:ln>
                            <a:noFill/>
                          </a:ln>
                          <a:solidFill>
                            <a:srgbClr val="FF0000"/>
                          </a:solidFill>
                          <a:effectLst/>
                          <a:latin typeface="微软雅黑" panose="020B0503020204020204" charset="-122"/>
                          <a:ea typeface="微软雅黑" panose="020B0503020204020204" charset="-122"/>
                        </a:rPr>
                        <a:t>一以贯之：体味景语悟情语</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a16="http://schemas.microsoft.com/office/drawing/2014/main" val="10000"/>
                  </a:ext>
                </a:extLst>
              </a:tr>
              <a:tr h="504056">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pPr>
                      <a:endParaRPr kumimoji="0" lang="zh-CN" altLang="zh-CN" sz="22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pPr>
                      <a:endParaRPr kumimoji="0" lang="zh-CN" altLang="zh-CN" sz="22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4600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pPr>
                      <a:endParaRPr kumimoji="0" lang="zh-CN" altLang="zh-CN" sz="22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pPr>
                      <a:endParaRPr kumimoji="0" lang="zh-CN" altLang="zh-CN" sz="22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7" name="Text Box 15"/>
          <p:cNvSpPr txBox="1">
            <a:spLocks noChangeArrowheads="1"/>
          </p:cNvSpPr>
          <p:nvPr/>
        </p:nvSpPr>
        <p:spPr bwMode="auto">
          <a:xfrm>
            <a:off x="395536" y="1574751"/>
            <a:ext cx="4176464" cy="400110"/>
          </a:xfrm>
          <a:prstGeom prst="rect">
            <a:avLst/>
          </a:prstGeom>
          <a:noFill/>
          <a:ln w="9525">
            <a:noFill/>
            <a:miter lim="800000"/>
          </a:ln>
        </p:spPr>
        <p:txBody>
          <a:bodyPr wrap="square">
            <a:spAutoFit/>
          </a:bodyPr>
          <a:lstStyle/>
          <a:p>
            <a:pPr algn="ctr">
              <a:spcBef>
                <a:spcPct val="50000"/>
              </a:spcBef>
            </a:pPr>
            <a:r>
              <a:rPr lang="zh-CN" altLang="en-US" sz="2000" b="1" dirty="0">
                <a:latin typeface="微软雅黑" panose="020B0503020204020204" charset="-122"/>
                <a:ea typeface="微软雅黑" panose="020B0503020204020204" charset="-122"/>
              </a:rPr>
              <a:t>景语</a:t>
            </a:r>
          </a:p>
        </p:txBody>
      </p:sp>
      <p:sp>
        <p:nvSpPr>
          <p:cNvPr id="8" name="Text Box 16"/>
          <p:cNvSpPr txBox="1">
            <a:spLocks noChangeArrowheads="1"/>
          </p:cNvSpPr>
          <p:nvPr/>
        </p:nvSpPr>
        <p:spPr bwMode="auto">
          <a:xfrm>
            <a:off x="4644008" y="1563638"/>
            <a:ext cx="4176464" cy="400110"/>
          </a:xfrm>
          <a:prstGeom prst="rect">
            <a:avLst/>
          </a:prstGeom>
          <a:noFill/>
          <a:ln w="9525">
            <a:noFill/>
            <a:miter lim="800000"/>
          </a:ln>
        </p:spPr>
        <p:txBody>
          <a:bodyPr wrap="square">
            <a:spAutoFit/>
          </a:bodyPr>
          <a:lstStyle/>
          <a:p>
            <a:pPr algn="ctr">
              <a:spcBef>
                <a:spcPct val="50000"/>
              </a:spcBef>
            </a:pPr>
            <a:r>
              <a:rPr lang="zh-CN" altLang="en-US" sz="2000" b="1" dirty="0">
                <a:latin typeface="微软雅黑" panose="020B0503020204020204" charset="-122"/>
                <a:ea typeface="微软雅黑" panose="020B0503020204020204" charset="-122"/>
              </a:rPr>
              <a:t>情语</a:t>
            </a:r>
          </a:p>
        </p:txBody>
      </p:sp>
      <p:sp>
        <p:nvSpPr>
          <p:cNvPr id="10" name="Text Box 17"/>
          <p:cNvSpPr txBox="1">
            <a:spLocks noChangeArrowheads="1"/>
          </p:cNvSpPr>
          <p:nvPr/>
        </p:nvSpPr>
        <p:spPr bwMode="auto">
          <a:xfrm>
            <a:off x="395536" y="2191675"/>
            <a:ext cx="4176464" cy="400110"/>
          </a:xfrm>
          <a:prstGeom prst="rect">
            <a:avLst/>
          </a:prstGeom>
          <a:noFill/>
          <a:ln w="9525">
            <a:noFill/>
            <a:miter lim="800000"/>
          </a:ln>
        </p:spPr>
        <p:txBody>
          <a:bodyPr wrap="square">
            <a:spAutoFit/>
          </a:bodyPr>
          <a:lstStyle/>
          <a:p>
            <a:pPr algn="ctr">
              <a:spcBef>
                <a:spcPct val="50000"/>
              </a:spcBef>
            </a:pPr>
            <a:r>
              <a:rPr lang="zh-CN" altLang="en-US" sz="2000" b="1" dirty="0">
                <a:latin typeface="微软雅黑" panose="020B0503020204020204" charset="-122"/>
                <a:ea typeface="微软雅黑" panose="020B0503020204020204" charset="-122"/>
              </a:rPr>
              <a:t>生活和书本</a:t>
            </a:r>
          </a:p>
        </p:txBody>
      </p:sp>
      <p:sp>
        <p:nvSpPr>
          <p:cNvPr id="11" name="Text Box 18"/>
          <p:cNvSpPr txBox="1">
            <a:spLocks noChangeArrowheads="1"/>
          </p:cNvSpPr>
          <p:nvPr/>
        </p:nvSpPr>
        <p:spPr bwMode="auto">
          <a:xfrm>
            <a:off x="4639245" y="2191675"/>
            <a:ext cx="4176463" cy="400110"/>
          </a:xfrm>
          <a:prstGeom prst="rect">
            <a:avLst/>
          </a:prstGeom>
          <a:noFill/>
          <a:ln w="9525">
            <a:noFill/>
            <a:miter lim="800000"/>
          </a:ln>
        </p:spPr>
        <p:txBody>
          <a:bodyPr wrap="square">
            <a:spAutoFit/>
          </a:bodyPr>
          <a:lstStyle/>
          <a:p>
            <a:pPr algn="ctr">
              <a:spcBef>
                <a:spcPct val="50000"/>
              </a:spcBef>
            </a:pPr>
            <a:r>
              <a:rPr lang="zh-CN" altLang="en-US" sz="2000" b="1" dirty="0">
                <a:latin typeface="微软雅黑" panose="020B0503020204020204" charset="-122"/>
                <a:ea typeface="微软雅黑" panose="020B0503020204020204" charset="-122"/>
              </a:rPr>
              <a:t>景语的内涵</a:t>
            </a:r>
          </a:p>
        </p:txBody>
      </p:sp>
      <p:sp>
        <p:nvSpPr>
          <p:cNvPr id="12" name="Text Box 19"/>
          <p:cNvSpPr txBox="1">
            <a:spLocks noChangeArrowheads="1"/>
          </p:cNvSpPr>
          <p:nvPr/>
        </p:nvSpPr>
        <p:spPr bwMode="auto">
          <a:xfrm>
            <a:off x="395536" y="2571750"/>
            <a:ext cx="4176464" cy="1938992"/>
          </a:xfrm>
          <a:prstGeom prst="rect">
            <a:avLst/>
          </a:prstGeom>
          <a:noFill/>
          <a:ln w="9525">
            <a:noFill/>
            <a:miter lim="800000"/>
          </a:ln>
        </p:spPr>
        <p:txBody>
          <a:bodyPr wrap="square">
            <a:spAutoFit/>
          </a:bodyPr>
          <a:lstStyle/>
          <a:p>
            <a:pPr algn="ctr">
              <a:lnSpc>
                <a:spcPct val="120000"/>
              </a:lnSpc>
            </a:pPr>
            <a:r>
              <a:rPr lang="zh-CN" altLang="en-US" sz="2000" b="1" dirty="0">
                <a:latin typeface="微软雅黑" panose="020B0503020204020204" charset="-122"/>
                <a:ea typeface="微软雅黑" panose="020B0503020204020204" charset="-122"/>
              </a:rPr>
              <a:t>景物、画面</a:t>
            </a:r>
          </a:p>
          <a:p>
            <a:pPr algn="ctr">
              <a:lnSpc>
                <a:spcPct val="120000"/>
              </a:lnSpc>
            </a:pPr>
            <a:r>
              <a:rPr lang="zh-CN" altLang="en-US" sz="2000" b="1" dirty="0">
                <a:latin typeface="微软雅黑" panose="020B0503020204020204" charset="-122"/>
                <a:ea typeface="微软雅黑" panose="020B0503020204020204" charset="-122"/>
              </a:rPr>
              <a:t>人物、行为</a:t>
            </a:r>
          </a:p>
          <a:p>
            <a:pPr algn="ctr">
              <a:lnSpc>
                <a:spcPct val="120000"/>
              </a:lnSpc>
            </a:pPr>
            <a:r>
              <a:rPr lang="zh-CN" altLang="en-US" sz="2000" b="1" dirty="0">
                <a:latin typeface="微软雅黑" panose="020B0503020204020204" charset="-122"/>
                <a:ea typeface="微软雅黑" panose="020B0503020204020204" charset="-122"/>
              </a:rPr>
              <a:t>言语、神态</a:t>
            </a:r>
          </a:p>
          <a:p>
            <a:pPr algn="ctr">
              <a:lnSpc>
                <a:spcPct val="120000"/>
              </a:lnSpc>
            </a:pPr>
            <a:r>
              <a:rPr lang="zh-CN" altLang="en-US" sz="2000" b="1" dirty="0">
                <a:latin typeface="微软雅黑" panose="020B0503020204020204" charset="-122"/>
                <a:ea typeface="微软雅黑" panose="020B0503020204020204" charset="-122"/>
              </a:rPr>
              <a:t>事物、事件</a:t>
            </a:r>
          </a:p>
          <a:p>
            <a:pPr algn="ctr">
              <a:lnSpc>
                <a:spcPct val="120000"/>
              </a:lnSpc>
            </a:pPr>
            <a:r>
              <a:rPr lang="en-US" altLang="zh-CN" sz="2000" b="1" dirty="0">
                <a:latin typeface="微软雅黑" panose="020B0503020204020204" charset="-122"/>
                <a:ea typeface="微软雅黑" panose="020B0503020204020204" charset="-122"/>
              </a:rPr>
              <a:t>……</a:t>
            </a:r>
          </a:p>
        </p:txBody>
      </p:sp>
      <p:sp>
        <p:nvSpPr>
          <p:cNvPr id="13" name="Text Box 20"/>
          <p:cNvSpPr txBox="1">
            <a:spLocks noChangeArrowheads="1"/>
          </p:cNvSpPr>
          <p:nvPr/>
        </p:nvSpPr>
        <p:spPr bwMode="auto">
          <a:xfrm>
            <a:off x="4639245" y="2571750"/>
            <a:ext cx="4176464" cy="1938992"/>
          </a:xfrm>
          <a:prstGeom prst="rect">
            <a:avLst/>
          </a:prstGeom>
          <a:noFill/>
          <a:ln w="9525">
            <a:noFill/>
            <a:miter lim="800000"/>
          </a:ln>
        </p:spPr>
        <p:txBody>
          <a:bodyPr wrap="square">
            <a:spAutoFit/>
          </a:bodyPr>
          <a:lstStyle/>
          <a:p>
            <a:pPr algn="ctr">
              <a:lnSpc>
                <a:spcPct val="120000"/>
              </a:lnSpc>
            </a:pPr>
            <a:r>
              <a:rPr lang="zh-CN" altLang="en-US" sz="2000" b="1" dirty="0">
                <a:latin typeface="微软雅黑" panose="020B0503020204020204" charset="-122"/>
                <a:ea typeface="微软雅黑" panose="020B0503020204020204" charset="-122"/>
              </a:rPr>
              <a:t>意义、价值</a:t>
            </a:r>
          </a:p>
          <a:p>
            <a:pPr algn="ctr">
              <a:lnSpc>
                <a:spcPct val="120000"/>
              </a:lnSpc>
            </a:pPr>
            <a:r>
              <a:rPr lang="zh-CN" altLang="en-US" sz="2000" b="1" dirty="0">
                <a:latin typeface="微软雅黑" panose="020B0503020204020204" charset="-122"/>
                <a:ea typeface="微软雅黑" panose="020B0503020204020204" charset="-122"/>
              </a:rPr>
              <a:t>思想、感情</a:t>
            </a:r>
          </a:p>
          <a:p>
            <a:pPr algn="ctr">
              <a:lnSpc>
                <a:spcPct val="120000"/>
              </a:lnSpc>
            </a:pPr>
            <a:r>
              <a:rPr lang="zh-CN" altLang="en-US" sz="2000" b="1" dirty="0">
                <a:latin typeface="微软雅黑" panose="020B0503020204020204" charset="-122"/>
                <a:ea typeface="微软雅黑" panose="020B0503020204020204" charset="-122"/>
              </a:rPr>
              <a:t>胸怀、抱负</a:t>
            </a:r>
          </a:p>
          <a:p>
            <a:pPr algn="ctr">
              <a:lnSpc>
                <a:spcPct val="120000"/>
              </a:lnSpc>
            </a:pPr>
            <a:r>
              <a:rPr lang="zh-CN" altLang="en-US" sz="2000" b="1" dirty="0">
                <a:latin typeface="微软雅黑" panose="020B0503020204020204" charset="-122"/>
                <a:ea typeface="微软雅黑" panose="020B0503020204020204" charset="-122"/>
              </a:rPr>
              <a:t>理想、追求</a:t>
            </a:r>
          </a:p>
          <a:p>
            <a:pPr algn="ctr">
              <a:lnSpc>
                <a:spcPct val="120000"/>
              </a:lnSpc>
            </a:pPr>
            <a:r>
              <a:rPr lang="zh-CN" altLang="en-US" sz="2000" b="1" dirty="0">
                <a:latin typeface="微软雅黑" panose="020B0503020204020204" charset="-122"/>
                <a:ea typeface="微软雅黑" panose="020B0503020204020204" charset="-122"/>
              </a:rPr>
              <a:t>   </a:t>
            </a:r>
            <a:r>
              <a:rPr lang="en-US" altLang="zh-CN" sz="2000" b="1" dirty="0">
                <a:latin typeface="微软雅黑" panose="020B0503020204020204" charset="-122"/>
                <a:ea typeface="微软雅黑" panose="020B0503020204020204" charset="-122"/>
              </a:rPr>
              <a:t>……</a:t>
            </a:r>
          </a:p>
        </p:txBody>
      </p:sp>
      <p:sp>
        <p:nvSpPr>
          <p:cNvPr id="14" name="Text Box 21"/>
          <p:cNvSpPr txBox="1">
            <a:spLocks noChangeArrowheads="1"/>
          </p:cNvSpPr>
          <p:nvPr/>
        </p:nvSpPr>
        <p:spPr bwMode="auto">
          <a:xfrm>
            <a:off x="2709155" y="4534722"/>
            <a:ext cx="1843088" cy="400110"/>
          </a:xfrm>
          <a:prstGeom prst="rect">
            <a:avLst/>
          </a:prstGeom>
          <a:solidFill>
            <a:schemeClr val="bg1"/>
          </a:solidFill>
          <a:ln w="19050">
            <a:solidFill>
              <a:srgbClr val="FF0000"/>
            </a:solidFill>
            <a:miter lim="800000"/>
          </a:ln>
        </p:spPr>
        <p:txBody>
          <a:bodyPr>
            <a:spAutoFit/>
          </a:bodyPr>
          <a:lstStyle/>
          <a:p>
            <a:pPr algn="ctr">
              <a:spcBef>
                <a:spcPct val="50000"/>
              </a:spcBef>
            </a:pPr>
            <a:r>
              <a:rPr lang="zh-CN" altLang="en-US" sz="2000" b="1" dirty="0">
                <a:solidFill>
                  <a:srgbClr val="FF0000"/>
                </a:solidFill>
                <a:latin typeface="微软雅黑" panose="020B0503020204020204" charset="-122"/>
                <a:ea typeface="微软雅黑" panose="020B0503020204020204" charset="-122"/>
              </a:rPr>
              <a:t>有字之书</a:t>
            </a:r>
          </a:p>
        </p:txBody>
      </p:sp>
      <p:sp>
        <p:nvSpPr>
          <p:cNvPr id="15" name="Text Box 22"/>
          <p:cNvSpPr txBox="1">
            <a:spLocks noChangeArrowheads="1"/>
          </p:cNvSpPr>
          <p:nvPr/>
        </p:nvSpPr>
        <p:spPr bwMode="auto">
          <a:xfrm>
            <a:off x="473563" y="4518847"/>
            <a:ext cx="1843088" cy="400110"/>
          </a:xfrm>
          <a:prstGeom prst="rect">
            <a:avLst/>
          </a:prstGeom>
          <a:solidFill>
            <a:schemeClr val="bg1"/>
          </a:solidFill>
          <a:ln w="19050">
            <a:solidFill>
              <a:srgbClr val="FF0000"/>
            </a:solidFill>
            <a:miter lim="800000"/>
          </a:ln>
        </p:spPr>
        <p:txBody>
          <a:bodyPr>
            <a:spAutoFit/>
          </a:bodyPr>
          <a:lstStyle/>
          <a:p>
            <a:pPr algn="ctr">
              <a:spcBef>
                <a:spcPct val="50000"/>
              </a:spcBef>
            </a:pPr>
            <a:r>
              <a:rPr lang="zh-CN" altLang="en-US" sz="2000" b="1" dirty="0">
                <a:solidFill>
                  <a:srgbClr val="FF0000"/>
                </a:solidFill>
                <a:latin typeface="微软雅黑" panose="020B0503020204020204" charset="-122"/>
                <a:ea typeface="微软雅黑" panose="020B0503020204020204" charset="-122"/>
              </a:rPr>
              <a:t>无字之书</a:t>
            </a:r>
          </a:p>
        </p:txBody>
      </p:sp>
      <p:sp>
        <p:nvSpPr>
          <p:cNvPr id="16" name="Text Box 23"/>
          <p:cNvSpPr txBox="1">
            <a:spLocks noChangeArrowheads="1"/>
          </p:cNvSpPr>
          <p:nvPr/>
        </p:nvSpPr>
        <p:spPr bwMode="auto">
          <a:xfrm>
            <a:off x="6012160" y="4515966"/>
            <a:ext cx="1843088" cy="400110"/>
          </a:xfrm>
          <a:prstGeom prst="rect">
            <a:avLst/>
          </a:prstGeom>
          <a:solidFill>
            <a:schemeClr val="bg1"/>
          </a:solidFill>
          <a:ln w="19050">
            <a:solidFill>
              <a:srgbClr val="FF0000"/>
            </a:solidFill>
            <a:miter lim="800000"/>
          </a:ln>
        </p:spPr>
        <p:txBody>
          <a:bodyPr>
            <a:spAutoFit/>
          </a:bodyPr>
          <a:lstStyle/>
          <a:p>
            <a:pPr algn="ctr">
              <a:spcBef>
                <a:spcPct val="50000"/>
              </a:spcBef>
            </a:pPr>
            <a:r>
              <a:rPr lang="zh-CN" altLang="en-US" sz="2000" b="1" dirty="0">
                <a:solidFill>
                  <a:srgbClr val="FF0000"/>
                </a:solidFill>
                <a:latin typeface="微软雅黑" panose="020B0503020204020204" charset="-122"/>
                <a:ea typeface="微软雅黑" panose="020B0503020204020204" charset="-122"/>
              </a:rPr>
              <a:t>心灵之书</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1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10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10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1000"/>
                                        <p:tgtEl>
                                          <p:spTgt spid="14"/>
                                        </p:tgtEl>
                                      </p:cBhvr>
                                    </p:animEffect>
                                  </p:childTnLst>
                                </p:cTn>
                              </p:par>
                            </p:childTnLst>
                          </p:cTn>
                        </p:par>
                        <p:par>
                          <p:cTn id="43" fill="hold">
                            <p:stCondLst>
                              <p:cond delay="10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1000"/>
                                        <p:tgtEl>
                                          <p:spTgt spid="15"/>
                                        </p:tgtEl>
                                      </p:cBhvr>
                                    </p:animEffect>
                                  </p:childTnLst>
                                </p:cTn>
                              </p:par>
                            </p:childTnLst>
                          </p:cTn>
                        </p:par>
                        <p:par>
                          <p:cTn id="47" fill="hold">
                            <p:stCondLst>
                              <p:cond delay="2000"/>
                            </p:stCondLst>
                            <p:childTnLst>
                              <p:par>
                                <p:cTn id="48" presetID="22" presetClass="entr" presetSubtype="8"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2" grpId="0"/>
      <p:bldP spid="13" grpId="0"/>
      <p:bldP spid="14" grpId="0" bldLvl="0" animBg="1"/>
      <p:bldP spid="15" grpId="0" bldLvl="0" animBg="1"/>
      <p:bldP spid="1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6" name="Group 3"/>
          <p:cNvGraphicFramePr>
            <a:graphicFrameLocks noGrp="1"/>
          </p:cNvGraphicFramePr>
          <p:nvPr/>
        </p:nvGraphicFramePr>
        <p:xfrm>
          <a:off x="323528" y="948234"/>
          <a:ext cx="8691883" cy="3783453"/>
        </p:xfrm>
        <a:graphic>
          <a:graphicData uri="http://schemas.openxmlformats.org/drawingml/2006/table">
            <a:tbl>
              <a:tblPr/>
              <a:tblGrid>
                <a:gridCol w="914283">
                  <a:extLst>
                    <a:ext uri="{9D8B030D-6E8A-4147-A177-3AD203B41FA5}">
                      <a16:colId xmlns:a16="http://schemas.microsoft.com/office/drawing/2014/main" val="20000"/>
                    </a:ext>
                  </a:extLst>
                </a:gridCol>
                <a:gridCol w="846099">
                  <a:extLst>
                    <a:ext uri="{9D8B030D-6E8A-4147-A177-3AD203B41FA5}">
                      <a16:colId xmlns:a16="http://schemas.microsoft.com/office/drawing/2014/main" val="20001"/>
                    </a:ext>
                  </a:extLst>
                </a:gridCol>
                <a:gridCol w="884839">
                  <a:extLst>
                    <a:ext uri="{9D8B030D-6E8A-4147-A177-3AD203B41FA5}">
                      <a16:colId xmlns:a16="http://schemas.microsoft.com/office/drawing/2014/main" val="20002"/>
                    </a:ext>
                  </a:extLst>
                </a:gridCol>
                <a:gridCol w="846099">
                  <a:extLst>
                    <a:ext uri="{9D8B030D-6E8A-4147-A177-3AD203B41FA5}">
                      <a16:colId xmlns:a16="http://schemas.microsoft.com/office/drawing/2014/main" val="20003"/>
                    </a:ext>
                  </a:extLst>
                </a:gridCol>
                <a:gridCol w="1001062">
                  <a:extLst>
                    <a:ext uri="{9D8B030D-6E8A-4147-A177-3AD203B41FA5}">
                      <a16:colId xmlns:a16="http://schemas.microsoft.com/office/drawing/2014/main" val="20004"/>
                    </a:ext>
                  </a:extLst>
                </a:gridCol>
                <a:gridCol w="1039803">
                  <a:extLst>
                    <a:ext uri="{9D8B030D-6E8A-4147-A177-3AD203B41FA5}">
                      <a16:colId xmlns:a16="http://schemas.microsoft.com/office/drawing/2014/main" val="20005"/>
                    </a:ext>
                  </a:extLst>
                </a:gridCol>
                <a:gridCol w="970069">
                  <a:extLst>
                    <a:ext uri="{9D8B030D-6E8A-4147-A177-3AD203B41FA5}">
                      <a16:colId xmlns:a16="http://schemas.microsoft.com/office/drawing/2014/main" val="20006"/>
                    </a:ext>
                  </a:extLst>
                </a:gridCol>
                <a:gridCol w="1173071">
                  <a:extLst>
                    <a:ext uri="{9D8B030D-6E8A-4147-A177-3AD203B41FA5}">
                      <a16:colId xmlns:a16="http://schemas.microsoft.com/office/drawing/2014/main" val="20007"/>
                    </a:ext>
                  </a:extLst>
                </a:gridCol>
                <a:gridCol w="1016558">
                  <a:extLst>
                    <a:ext uri="{9D8B030D-6E8A-4147-A177-3AD203B41FA5}">
                      <a16:colId xmlns:a16="http://schemas.microsoft.com/office/drawing/2014/main" val="20008"/>
                    </a:ext>
                  </a:extLst>
                </a:gridCol>
              </a:tblGrid>
              <a:tr h="523538">
                <a:tc row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序号</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一  </a:t>
                      </a:r>
                      <a:r>
                        <a:rPr kumimoji="0" lang="en-US"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36</a:t>
                      </a: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分</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现代文阅读</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hMerge="1">
                  <a:txBody>
                    <a:bodyPr/>
                    <a:lstStyle/>
                    <a:p>
                      <a:endParaRPr lang="zh-CN"/>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二  </a:t>
                      </a:r>
                      <a:r>
                        <a:rPr kumimoji="0" lang="en-US" altLang="zh-CN" sz="20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34</a:t>
                      </a:r>
                      <a:r>
                        <a:rPr kumimoji="0" lang="zh-CN" altLang="en-US" sz="20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分</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古诗文阅读</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hMerge="1">
                  <a:txBody>
                    <a:bodyPr/>
                    <a:lstStyle/>
                    <a:p>
                      <a:endParaRPr lang="zh-CN"/>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三</a:t>
                      </a: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20</a:t>
                      </a: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分</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表达</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四</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写作</a:t>
                      </a:r>
                      <a:r>
                        <a:rPr kumimoji="0" lang="en-US"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60</a:t>
                      </a: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分</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81142">
                <a:tc vMerge="1">
                  <a:txBody>
                    <a:bodyPr/>
                    <a:lstStyle/>
                    <a:p>
                      <a:endParaRPr lang="zh-CN"/>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㈠9</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㈡12</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㈢15</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㈠19</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㈡9</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㈢6</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p>
                  </a:txBody>
                  <a:tcPr/>
                </a:tc>
                <a:tc vMerge="1">
                  <a:txBody>
                    <a:bodyPr/>
                    <a:lstStyle/>
                    <a:p>
                      <a:endParaRPr lang="zh-CN"/>
                    </a:p>
                  </a:txBody>
                  <a:tcPr/>
                </a:tc>
                <a:extLst>
                  <a:ext uri="{0D108BD9-81ED-4DB2-BD59-A6C34878D82A}">
                    <a16:rowId xmlns:a16="http://schemas.microsoft.com/office/drawing/2014/main" val="10001"/>
                  </a:ext>
                </a:extLst>
              </a:tr>
              <a:tr h="765032">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题目</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类型 </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论述</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文本</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阅读 </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实用文章阅读 </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文学</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作品</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阅读</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文言</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文</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阅读</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古代</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诗歌</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阅读</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名篇名句</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默写</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语言</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运用</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表达 </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写作 </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6593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检索</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为主</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rgbClr val="FF0000"/>
                          </a:solidFill>
                          <a:effectLst/>
                          <a:latin typeface="Times New Roman" panose="02020603050405020304" pitchFamily="18" charset="0"/>
                          <a:ea typeface="微软雅黑" panose="020B0503020204020204" charset="-122"/>
                          <a:cs typeface="Times New Roman" panose="02020603050405020304" pitchFamily="18" charset="0"/>
                        </a:rPr>
                        <a:t>1 2                                  3                                 </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rgbClr val="FF0000"/>
                          </a:solidFill>
                          <a:effectLst/>
                          <a:latin typeface="Times New Roman" panose="02020603050405020304" pitchFamily="18" charset="0"/>
                          <a:ea typeface="微软雅黑" panose="020B0503020204020204" charset="-122"/>
                          <a:cs typeface="Times New Roman" panose="02020603050405020304" pitchFamily="18" charset="0"/>
                        </a:rPr>
                        <a:t>4 5</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rgbClr val="FF0000"/>
                          </a:solidFill>
                          <a:effectLst/>
                          <a:latin typeface="Times New Roman" panose="02020603050405020304" pitchFamily="18" charset="0"/>
                          <a:ea typeface="微软雅黑" panose="020B0503020204020204" charset="-122"/>
                          <a:cs typeface="Times New Roman" panose="02020603050405020304" pitchFamily="18" charset="0"/>
                        </a:rPr>
                        <a:t> </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rgbClr val="FF0000"/>
                          </a:solidFill>
                          <a:effectLst/>
                          <a:latin typeface="Times New Roman" panose="02020603050405020304" pitchFamily="18" charset="0"/>
                          <a:ea typeface="微软雅黑" panose="020B0503020204020204" charset="-122"/>
                          <a:cs typeface="Times New Roman" panose="02020603050405020304" pitchFamily="18" charset="0"/>
                        </a:rPr>
                        <a:t>10 11 12</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a:ln>
                          <a:noFill/>
                        </a:ln>
                        <a:solidFill>
                          <a:schemeClr val="accent2"/>
                        </a:solidFill>
                        <a:effectLst/>
                        <a:latin typeface="Times New Roman" panose="02020603050405020304" pitchFamily="18" charset="0"/>
                        <a:ea typeface="微软雅黑" panose="020B0503020204020204" charset="-122"/>
                        <a:cs typeface="Times New Roman" panose="02020603050405020304" pitchFamily="18" charset="0"/>
                      </a:endParaRP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16</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3400" marR="0" lvl="0" indent="-53340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rgbClr val="FF0000"/>
                          </a:solidFill>
                          <a:effectLst/>
                          <a:latin typeface="Times New Roman" panose="02020603050405020304" pitchFamily="18" charset="0"/>
                          <a:ea typeface="微软雅黑" panose="020B0503020204020204" charset="-122"/>
                          <a:cs typeface="Times New Roman" panose="02020603050405020304" pitchFamily="18" charset="0"/>
                        </a:rPr>
                        <a:t>17 18</a:t>
                      </a:r>
                    </a:p>
                    <a:p>
                      <a:pPr marL="533400" marR="0" lvl="0" indent="-53340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rgbClr val="FF0000"/>
                          </a:solidFill>
                          <a:effectLst/>
                          <a:latin typeface="Times New Roman" panose="02020603050405020304" pitchFamily="18" charset="0"/>
                          <a:ea typeface="微软雅黑" panose="020B0503020204020204" charset="-122"/>
                          <a:cs typeface="Times New Roman" panose="02020603050405020304" pitchFamily="18" charset="0"/>
                        </a:rPr>
                        <a:t>19 </a:t>
                      </a:r>
                      <a:r>
                        <a:rPr kumimoji="0" lang="en-US"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20 </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593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加工</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为主</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a:ln>
                          <a:noFill/>
                        </a:ln>
                        <a:solidFill>
                          <a:srgbClr val="FF0000"/>
                        </a:solidFill>
                        <a:effectLst/>
                        <a:latin typeface="Times New Roman" panose="02020603050405020304" pitchFamily="18" charset="0"/>
                        <a:ea typeface="微软雅黑" panose="020B0503020204020204" charset="-122"/>
                        <a:cs typeface="Times New Roman" panose="02020603050405020304" pitchFamily="18" charset="0"/>
                      </a:endParaRP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6</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rgbClr val="FF0000"/>
                          </a:solidFill>
                          <a:effectLst/>
                          <a:latin typeface="Times New Roman" panose="02020603050405020304" pitchFamily="18" charset="0"/>
                          <a:ea typeface="微软雅黑" panose="020B0503020204020204" charset="-122"/>
                          <a:cs typeface="Times New Roman" panose="02020603050405020304" pitchFamily="18" charset="0"/>
                        </a:rPr>
                        <a:t>7</a:t>
                      </a: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8 9</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13 </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rgbClr val="FF0000"/>
                          </a:solidFill>
                          <a:effectLst/>
                          <a:latin typeface="Times New Roman" panose="02020603050405020304" pitchFamily="18" charset="0"/>
                          <a:ea typeface="微软雅黑" panose="020B0503020204020204" charset="-122"/>
                          <a:cs typeface="Times New Roman" panose="02020603050405020304" pitchFamily="18" charset="0"/>
                        </a:rPr>
                        <a:t>14</a:t>
                      </a:r>
                      <a:r>
                        <a:rPr kumimoji="0" lang="en-US"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 15</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21</a:t>
                      </a: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sz="20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22</a:t>
                      </a:r>
                    </a:p>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68580" marR="68580" marT="34290" marB="3429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7" name="Text Box 59"/>
          <p:cNvSpPr txBox="1">
            <a:spLocks noChangeArrowheads="1"/>
          </p:cNvSpPr>
          <p:nvPr/>
        </p:nvSpPr>
        <p:spPr bwMode="auto">
          <a:xfrm>
            <a:off x="3110581" y="4587974"/>
            <a:ext cx="3384550" cy="400110"/>
          </a:xfrm>
          <a:prstGeom prst="rect">
            <a:avLst/>
          </a:prstGeom>
          <a:solidFill>
            <a:schemeClr val="bg1"/>
          </a:solidFill>
          <a:ln w="19050">
            <a:solidFill>
              <a:srgbClr val="FF0000"/>
            </a:solidFill>
            <a:miter lim="800000"/>
          </a:ln>
          <a:effectLst/>
        </p:spPr>
        <p:txBody>
          <a:bodyPr>
            <a:spAutoFit/>
          </a:bodyPr>
          <a:lstStyle/>
          <a:p>
            <a:pPr algn="ctr">
              <a:spcBef>
                <a:spcPct val="50000"/>
              </a:spcBef>
            </a:pPr>
            <a:r>
              <a:rPr lang="zh-CN" altLang="en-US" sz="20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红色字为选择题目</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475656" y="1779662"/>
            <a:ext cx="619268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24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4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高考“检索”示例</a:t>
            </a:r>
            <a:r>
              <a:rPr lang="en-US" altLang="zh-CN" sz="24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gn="ctr">
              <a:lnSpc>
                <a:spcPct val="150000"/>
              </a:lnSpc>
            </a:pPr>
            <a:r>
              <a:rPr lang="zh-CN" altLang="en-US" sz="24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阅读下面的文字，完成</a:t>
            </a:r>
            <a:r>
              <a:rPr lang="en-US" altLang="zh-CN" sz="24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17</a:t>
            </a:r>
            <a:r>
              <a:rPr lang="zh-CN" altLang="en-US" sz="24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en-US" altLang="zh-CN" sz="24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19</a:t>
            </a:r>
            <a:r>
              <a:rPr lang="zh-CN" altLang="en-US" sz="24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题。</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42"/>
          <p:cNvPicPr>
            <a:picLocks noChangeAspect="1"/>
          </p:cNvPicPr>
          <p:nvPr/>
        </p:nvPicPr>
        <p:blipFill>
          <a:blip r:embed="rId3"/>
          <a:stretch>
            <a:fillRect/>
          </a:stretch>
        </p:blipFill>
        <p:spPr>
          <a:xfrm>
            <a:off x="746760" y="711835"/>
            <a:ext cx="7973695" cy="404177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descr="43"/>
          <p:cNvPicPr>
            <a:picLocks noChangeAspect="1"/>
          </p:cNvPicPr>
          <p:nvPr/>
        </p:nvPicPr>
        <p:blipFill>
          <a:blip r:embed="rId3"/>
          <a:stretch>
            <a:fillRect/>
          </a:stretch>
        </p:blipFill>
        <p:spPr>
          <a:xfrm>
            <a:off x="335280" y="939800"/>
            <a:ext cx="8101330" cy="360299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504056" y="771550"/>
            <a:ext cx="8100392" cy="4039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17</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．文中画横线的句子有语病，下列修改最恰当的一项是（　　）  </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．这艘船经历了大洋矿产资源研究开发专项的多个远洋调查航次和大陆架勘查多个航次的调查</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B</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．这艘船执行了大洋矿产资源研究开发专项的多个远洋调查航次和多个大陆架勘查航次的任务</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C</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．这艘船经历了大洋矿产资源研究开发专项的多个远洋调查航次，完成了多个航次大陆架勘查任务</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D</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．这艘船执行了大洋矿产资源研究开发专项的多个远洋调查航次，完成了多个大陆架勘查航次的任务</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331640" y="1602254"/>
            <a:ext cx="6516216" cy="914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自</a:t>
            </a: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1995</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年以来，</a:t>
            </a:r>
            <a:r>
              <a:rPr lang="zh-CN" altLang="en-US" sz="1900" b="1" u="sng"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这艘船经历了大洋矿产资源研究开发专项的多个远洋调查航次和大陆架勘查多个航次的任务。</a:t>
            </a:r>
          </a:p>
        </p:txBody>
      </p:sp>
      <p:sp>
        <p:nvSpPr>
          <p:cNvPr id="3" name="Rectangle 3"/>
          <p:cNvSpPr>
            <a:spLocks noChangeArrowheads="1"/>
          </p:cNvSpPr>
          <p:nvPr/>
        </p:nvSpPr>
        <p:spPr bwMode="auto">
          <a:xfrm>
            <a:off x="4418810" y="1740278"/>
            <a:ext cx="504000" cy="324000"/>
          </a:xfrm>
          <a:prstGeom prst="rect">
            <a:avLst/>
          </a:prstGeom>
          <a:noFill/>
          <a:ln w="19050">
            <a:solidFill>
              <a:srgbClr val="FF0000"/>
            </a:solidFill>
            <a:miter lim="800000"/>
          </a:ln>
        </p:spPr>
        <p:txBody>
          <a:bodyPr wrap="none" anchor="ctr"/>
          <a:lstStyle/>
          <a:p>
            <a:endParaRPr lang="zh-CN" altLang="zh-CN"/>
          </a:p>
        </p:txBody>
      </p:sp>
      <p:sp>
        <p:nvSpPr>
          <p:cNvPr id="4" name="Rectangle 3"/>
          <p:cNvSpPr>
            <a:spLocks noChangeArrowheads="1"/>
          </p:cNvSpPr>
          <p:nvPr/>
        </p:nvSpPr>
        <p:spPr bwMode="auto">
          <a:xfrm>
            <a:off x="6704212" y="2167983"/>
            <a:ext cx="504000" cy="324000"/>
          </a:xfrm>
          <a:prstGeom prst="rect">
            <a:avLst/>
          </a:prstGeom>
          <a:noFill/>
          <a:ln w="19050">
            <a:solidFill>
              <a:srgbClr val="FF0000"/>
            </a:solidFill>
            <a:miter lim="800000"/>
          </a:ln>
        </p:spPr>
        <p:txBody>
          <a:bodyPr wrap="none" anchor="ctr"/>
          <a:lstStyle/>
          <a:p>
            <a:endParaRPr lang="zh-CN" altLang="zh-CN"/>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bldLvl="0" animBg="1"/>
      <p:bldP spid="4"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1769707" y="1347614"/>
            <a:ext cx="504000" cy="324000"/>
          </a:xfrm>
          <a:prstGeom prst="rect">
            <a:avLst/>
          </a:prstGeom>
          <a:noFill/>
          <a:ln w="19050">
            <a:solidFill>
              <a:srgbClr val="FF0000"/>
            </a:solidFill>
            <a:miter lim="800000"/>
          </a:ln>
        </p:spPr>
        <p:txBody>
          <a:bodyPr wrap="none" anchor="ctr"/>
          <a:lstStyle/>
          <a:p>
            <a:endParaRPr lang="zh-CN" altLang="zh-CN"/>
          </a:p>
        </p:txBody>
      </p:sp>
      <p:sp>
        <p:nvSpPr>
          <p:cNvPr id="4" name="Rectangle 3"/>
          <p:cNvSpPr>
            <a:spLocks noChangeArrowheads="1"/>
          </p:cNvSpPr>
          <p:nvPr/>
        </p:nvSpPr>
        <p:spPr bwMode="auto">
          <a:xfrm>
            <a:off x="2546349" y="1770235"/>
            <a:ext cx="504000" cy="324000"/>
          </a:xfrm>
          <a:prstGeom prst="rect">
            <a:avLst/>
          </a:prstGeom>
          <a:noFill/>
          <a:ln w="19050">
            <a:solidFill>
              <a:srgbClr val="FF0000"/>
            </a:solidFill>
            <a:miter lim="800000"/>
          </a:ln>
        </p:spPr>
        <p:txBody>
          <a:bodyPr wrap="none" anchor="ctr"/>
          <a:lstStyle/>
          <a:p>
            <a:endParaRPr lang="zh-CN" altLang="zh-CN"/>
          </a:p>
        </p:txBody>
      </p:sp>
      <p:sp>
        <p:nvSpPr>
          <p:cNvPr id="5" name="Rectangle 3"/>
          <p:cNvSpPr>
            <a:spLocks noChangeArrowheads="1"/>
          </p:cNvSpPr>
          <p:nvPr/>
        </p:nvSpPr>
        <p:spPr bwMode="auto">
          <a:xfrm>
            <a:off x="1769707" y="2192856"/>
            <a:ext cx="504000" cy="324000"/>
          </a:xfrm>
          <a:prstGeom prst="rect">
            <a:avLst/>
          </a:prstGeom>
          <a:noFill/>
          <a:ln w="19050">
            <a:solidFill>
              <a:srgbClr val="FF0000"/>
            </a:solidFill>
            <a:miter lim="800000"/>
          </a:ln>
        </p:spPr>
        <p:txBody>
          <a:bodyPr wrap="none" anchor="ctr"/>
          <a:lstStyle/>
          <a:p>
            <a:endParaRPr lang="zh-CN" altLang="zh-CN"/>
          </a:p>
        </p:txBody>
      </p:sp>
      <p:sp>
        <p:nvSpPr>
          <p:cNvPr id="6" name="Rectangle 3"/>
          <p:cNvSpPr>
            <a:spLocks noChangeArrowheads="1"/>
          </p:cNvSpPr>
          <p:nvPr/>
        </p:nvSpPr>
        <p:spPr bwMode="auto">
          <a:xfrm>
            <a:off x="2536922" y="2634331"/>
            <a:ext cx="504000" cy="324000"/>
          </a:xfrm>
          <a:prstGeom prst="rect">
            <a:avLst/>
          </a:prstGeom>
          <a:noFill/>
          <a:ln w="19050">
            <a:solidFill>
              <a:srgbClr val="FF0000"/>
            </a:solidFill>
            <a:miter lim="800000"/>
          </a:ln>
        </p:spPr>
        <p:txBody>
          <a:bodyPr wrap="none" anchor="ctr"/>
          <a:lstStyle/>
          <a:p>
            <a:endParaRPr lang="zh-CN" altLang="zh-CN"/>
          </a:p>
        </p:txBody>
      </p:sp>
      <p:sp>
        <p:nvSpPr>
          <p:cNvPr id="7" name="Rectangle 3"/>
          <p:cNvSpPr>
            <a:spLocks noChangeArrowheads="1"/>
          </p:cNvSpPr>
          <p:nvPr/>
        </p:nvSpPr>
        <p:spPr bwMode="auto">
          <a:xfrm>
            <a:off x="520738" y="2192856"/>
            <a:ext cx="360000" cy="324000"/>
          </a:xfrm>
          <a:prstGeom prst="rect">
            <a:avLst/>
          </a:prstGeom>
          <a:noFill/>
          <a:ln w="19050">
            <a:solidFill>
              <a:srgbClr val="FF0000"/>
            </a:solidFill>
            <a:miter lim="800000"/>
          </a:ln>
        </p:spPr>
        <p:txBody>
          <a:bodyPr wrap="none" anchor="ctr"/>
          <a:lstStyle/>
          <a:p>
            <a:endParaRPr lang="zh-CN" altLang="zh-CN"/>
          </a:p>
        </p:txBody>
      </p:sp>
      <p:pic>
        <p:nvPicPr>
          <p:cNvPr id="8" name="图片 7" descr="46"/>
          <p:cNvPicPr>
            <a:picLocks noChangeAspect="1"/>
          </p:cNvPicPr>
          <p:nvPr/>
        </p:nvPicPr>
        <p:blipFill>
          <a:blip r:embed="rId3"/>
          <a:stretch>
            <a:fillRect/>
          </a:stretch>
        </p:blipFill>
        <p:spPr>
          <a:xfrm>
            <a:off x="520700" y="775335"/>
            <a:ext cx="8101330" cy="404177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1000"/>
                                        <p:tgtEl>
                                          <p:spTgt spid="5"/>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10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907704" y="1131590"/>
            <a:ext cx="6120680" cy="272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考查的实质</a:t>
            </a:r>
            <a:r>
              <a:rPr lang="en-US" altLang="zh-CN"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下列修改得最恰当的一项是（　　）  </a:t>
            </a:r>
          </a:p>
          <a:p>
            <a:pPr algn="just">
              <a:lnSpc>
                <a:spcPct val="150000"/>
              </a:lnSpc>
            </a:pP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原句：经历任务</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．经历调查</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B</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．执行任务</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C</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．经历航次，完成任务</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D</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．执行航次，完成任务</a:t>
            </a:r>
          </a:p>
        </p:txBody>
      </p:sp>
      <p:sp>
        <p:nvSpPr>
          <p:cNvPr id="8" name="Rectangle 3"/>
          <p:cNvSpPr>
            <a:spLocks noChangeArrowheads="1"/>
          </p:cNvSpPr>
          <p:nvPr/>
        </p:nvSpPr>
        <p:spPr bwMode="auto">
          <a:xfrm>
            <a:off x="1917131" y="2562323"/>
            <a:ext cx="360000" cy="324000"/>
          </a:xfrm>
          <a:prstGeom prst="rect">
            <a:avLst/>
          </a:prstGeom>
          <a:noFill/>
          <a:ln w="19050">
            <a:solidFill>
              <a:srgbClr val="FF0000"/>
            </a:solidFill>
            <a:miter lim="800000"/>
          </a:ln>
        </p:spPr>
        <p:txBody>
          <a:bodyPr wrap="none" anchor="ctr"/>
          <a:lstStyle/>
          <a:p>
            <a:endParaRPr lang="zh-CN" altLang="zh-CN"/>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043608" y="771550"/>
            <a:ext cx="7560840" cy="2285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18</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．下列在文中括号内补写的语句，最恰当的一项是（　　）</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．“大洋一号”的实验室很多，就像迷宫一样</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B</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．“大洋一号”有十几个像迷宫一样的实验室</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C</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．走进“大洋一号”，犹如进入了一座迷宫</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D</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．进入迷宫一样的“大洋一号”，会分辨不出方向</a:t>
            </a:r>
          </a:p>
        </p:txBody>
      </p:sp>
      <p:sp>
        <p:nvSpPr>
          <p:cNvPr id="4" name="文本框 1"/>
          <p:cNvSpPr>
            <a:spLocks noChangeArrowheads="1"/>
          </p:cNvSpPr>
          <p:nvPr/>
        </p:nvSpPr>
        <p:spPr bwMode="auto">
          <a:xfrm>
            <a:off x="1043608" y="3363838"/>
            <a:ext cx="7272808" cy="969496"/>
          </a:xfrm>
          <a:prstGeom prst="rect">
            <a:avLst/>
          </a:prstGeom>
          <a:noFill/>
          <a:ln w="19050">
            <a:solidFill>
              <a:srgbClr val="0070C0"/>
            </a:solid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今年，它又完成了历时</a:t>
            </a: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45</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天、航程</a:t>
            </a: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6208</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海里的综合海试任务。对不熟悉的人而言，（		     ）。</a:t>
            </a:r>
          </a:p>
        </p:txBody>
      </p:sp>
      <p:sp>
        <p:nvSpPr>
          <p:cNvPr id="5" name="Rectangle 3"/>
          <p:cNvSpPr>
            <a:spLocks noChangeArrowheads="1"/>
          </p:cNvSpPr>
          <p:nvPr/>
        </p:nvSpPr>
        <p:spPr bwMode="auto">
          <a:xfrm>
            <a:off x="1087335" y="3930475"/>
            <a:ext cx="2016000" cy="324000"/>
          </a:xfrm>
          <a:prstGeom prst="rect">
            <a:avLst/>
          </a:prstGeom>
          <a:noFill/>
          <a:ln w="19050">
            <a:solidFill>
              <a:srgbClr val="FF0000"/>
            </a:solidFill>
            <a:miter lim="800000"/>
          </a:ln>
        </p:spPr>
        <p:txBody>
          <a:bodyPr wrap="none" anchor="ctr"/>
          <a:lstStyle/>
          <a:p>
            <a:endParaRPr lang="zh-CN" altLang="zh-CN"/>
          </a:p>
        </p:txBody>
      </p:sp>
      <p:sp>
        <p:nvSpPr>
          <p:cNvPr id="6" name="Rectangle 3"/>
          <p:cNvSpPr>
            <a:spLocks noChangeArrowheads="1"/>
          </p:cNvSpPr>
          <p:nvPr/>
        </p:nvSpPr>
        <p:spPr bwMode="auto">
          <a:xfrm>
            <a:off x="5445523" y="2192856"/>
            <a:ext cx="504000" cy="324000"/>
          </a:xfrm>
          <a:prstGeom prst="rect">
            <a:avLst/>
          </a:prstGeom>
          <a:noFill/>
          <a:ln w="19050">
            <a:solidFill>
              <a:srgbClr val="FF0000"/>
            </a:solidFill>
            <a:miter lim="800000"/>
          </a:ln>
        </p:spPr>
        <p:txBody>
          <a:bodyPr wrap="none" anchor="ctr"/>
          <a:lstStyle/>
          <a:p>
            <a:endParaRPr lang="zh-CN" altLang="zh-CN"/>
          </a:p>
        </p:txBody>
      </p:sp>
      <p:sp>
        <p:nvSpPr>
          <p:cNvPr id="7" name="Rectangle 3"/>
          <p:cNvSpPr>
            <a:spLocks noChangeArrowheads="1"/>
          </p:cNvSpPr>
          <p:nvPr/>
        </p:nvSpPr>
        <p:spPr bwMode="auto">
          <a:xfrm>
            <a:off x="2042293" y="2634331"/>
            <a:ext cx="504000" cy="324000"/>
          </a:xfrm>
          <a:prstGeom prst="rect">
            <a:avLst/>
          </a:prstGeom>
          <a:noFill/>
          <a:ln w="19050">
            <a:solidFill>
              <a:srgbClr val="FF0000"/>
            </a:solidFill>
            <a:miter lim="800000"/>
          </a:ln>
        </p:spPr>
        <p:txBody>
          <a:bodyPr wrap="none" anchor="ctr"/>
          <a:lstStyle/>
          <a:p>
            <a:endParaRPr lang="zh-CN" altLang="zh-CN"/>
          </a:p>
        </p:txBody>
      </p:sp>
      <p:sp>
        <p:nvSpPr>
          <p:cNvPr id="10" name="Rectangle 3"/>
          <p:cNvSpPr>
            <a:spLocks noChangeArrowheads="1"/>
          </p:cNvSpPr>
          <p:nvPr/>
        </p:nvSpPr>
        <p:spPr bwMode="auto">
          <a:xfrm>
            <a:off x="5210645" y="2634331"/>
            <a:ext cx="1476000" cy="324000"/>
          </a:xfrm>
          <a:prstGeom prst="rect">
            <a:avLst/>
          </a:prstGeom>
          <a:noFill/>
          <a:ln w="19050">
            <a:solidFill>
              <a:srgbClr val="FF0000"/>
            </a:solidFill>
            <a:miter lim="800000"/>
          </a:ln>
        </p:spPr>
        <p:txBody>
          <a:bodyPr wrap="none" anchor="ctr"/>
          <a:lstStyle/>
          <a:p>
            <a:endParaRPr lang="zh-CN" altLang="zh-CN"/>
          </a:p>
        </p:txBody>
      </p:sp>
      <p:sp>
        <p:nvSpPr>
          <p:cNvPr id="11" name="Rectangle 3"/>
          <p:cNvSpPr>
            <a:spLocks noChangeArrowheads="1"/>
          </p:cNvSpPr>
          <p:nvPr/>
        </p:nvSpPr>
        <p:spPr bwMode="auto">
          <a:xfrm>
            <a:off x="1043608" y="2192856"/>
            <a:ext cx="360000" cy="324000"/>
          </a:xfrm>
          <a:prstGeom prst="rect">
            <a:avLst/>
          </a:prstGeom>
          <a:noFill/>
          <a:ln w="19050">
            <a:solidFill>
              <a:srgbClr val="FF0000"/>
            </a:solidFill>
            <a:miter lim="800000"/>
          </a:ln>
        </p:spPr>
        <p:txBody>
          <a:bodyPr wrap="none" anchor="ctr"/>
          <a:lstStyle/>
          <a:p>
            <a:endParaRPr lang="zh-CN" altLang="zh-CN"/>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1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10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animBg="1"/>
      <p:bldP spid="5" grpId="0" animBg="1"/>
      <p:bldP spid="6" grpId="0" animBg="1"/>
      <p:bldP spid="7" grpId="0" animBg="1"/>
      <p:bldP spid="10" grpId="0" animBg="1"/>
      <p:bldP spid="11" grpId="0" animBg="1"/>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043608" y="1275606"/>
            <a:ext cx="7560840" cy="2285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19</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．依次填入文中横线上的成语，全都恰当的一项是（　　）</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．一应俱全    一览无余    易如反掌    东山再起</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B</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．应有尽有    一览无余    轻而易举    再接再厉</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C</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．一应俱全    一目了然    轻而易举    东山再起</a:t>
            </a:r>
          </a:p>
          <a:p>
            <a:pPr>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D</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．应有尽有    一目了然    易如反掌    再接再厉</a:t>
            </a:r>
          </a:p>
        </p:txBody>
      </p:sp>
      <p:sp>
        <p:nvSpPr>
          <p:cNvPr id="12" name="Rectangle 3"/>
          <p:cNvSpPr>
            <a:spLocks noChangeArrowheads="1"/>
          </p:cNvSpPr>
          <p:nvPr/>
        </p:nvSpPr>
        <p:spPr bwMode="auto">
          <a:xfrm>
            <a:off x="2302044" y="1851670"/>
            <a:ext cx="252000" cy="324000"/>
          </a:xfrm>
          <a:prstGeom prst="rect">
            <a:avLst/>
          </a:prstGeom>
          <a:noFill/>
          <a:ln w="19050">
            <a:solidFill>
              <a:srgbClr val="FF0000"/>
            </a:solidFill>
            <a:miter lim="800000"/>
          </a:ln>
        </p:spPr>
        <p:txBody>
          <a:bodyPr wrap="none" anchor="ctr"/>
          <a:lstStyle/>
          <a:p>
            <a:endParaRPr lang="zh-CN" altLang="zh-CN"/>
          </a:p>
        </p:txBody>
      </p:sp>
      <p:sp>
        <p:nvSpPr>
          <p:cNvPr id="13" name="Rectangle 3"/>
          <p:cNvSpPr>
            <a:spLocks noChangeArrowheads="1"/>
          </p:cNvSpPr>
          <p:nvPr/>
        </p:nvSpPr>
        <p:spPr bwMode="auto">
          <a:xfrm>
            <a:off x="1557091" y="2258845"/>
            <a:ext cx="252000" cy="324000"/>
          </a:xfrm>
          <a:prstGeom prst="rect">
            <a:avLst/>
          </a:prstGeom>
          <a:noFill/>
          <a:ln w="19050">
            <a:solidFill>
              <a:srgbClr val="FF0000"/>
            </a:solidFill>
            <a:miter lim="800000"/>
          </a:ln>
        </p:spPr>
        <p:txBody>
          <a:bodyPr wrap="none" anchor="ctr"/>
          <a:lstStyle/>
          <a:p>
            <a:endParaRPr lang="zh-CN" altLang="zh-CN"/>
          </a:p>
        </p:txBody>
      </p:sp>
      <p:sp>
        <p:nvSpPr>
          <p:cNvPr id="14" name="Rectangle 3"/>
          <p:cNvSpPr>
            <a:spLocks noChangeArrowheads="1"/>
          </p:cNvSpPr>
          <p:nvPr/>
        </p:nvSpPr>
        <p:spPr bwMode="auto">
          <a:xfrm>
            <a:off x="3257002" y="1851670"/>
            <a:ext cx="504000" cy="324000"/>
          </a:xfrm>
          <a:prstGeom prst="rect">
            <a:avLst/>
          </a:prstGeom>
          <a:noFill/>
          <a:ln w="19050">
            <a:solidFill>
              <a:srgbClr val="FF0000"/>
            </a:solidFill>
            <a:miter lim="800000"/>
          </a:ln>
        </p:spPr>
        <p:txBody>
          <a:bodyPr wrap="none" anchor="ctr"/>
          <a:lstStyle/>
          <a:p>
            <a:endParaRPr lang="zh-CN" altLang="zh-CN"/>
          </a:p>
        </p:txBody>
      </p:sp>
      <p:sp>
        <p:nvSpPr>
          <p:cNvPr id="15" name="Rectangle 3"/>
          <p:cNvSpPr>
            <a:spLocks noChangeArrowheads="1"/>
          </p:cNvSpPr>
          <p:nvPr/>
        </p:nvSpPr>
        <p:spPr bwMode="auto">
          <a:xfrm>
            <a:off x="3257002" y="2696912"/>
            <a:ext cx="504000" cy="324000"/>
          </a:xfrm>
          <a:prstGeom prst="rect">
            <a:avLst/>
          </a:prstGeom>
          <a:noFill/>
          <a:ln w="19050">
            <a:solidFill>
              <a:srgbClr val="FF0000"/>
            </a:solidFill>
            <a:miter lim="800000"/>
          </a:ln>
        </p:spPr>
        <p:txBody>
          <a:bodyPr wrap="none" anchor="ctr"/>
          <a:lstStyle/>
          <a:p>
            <a:endParaRPr lang="zh-CN" altLang="zh-CN"/>
          </a:p>
        </p:txBody>
      </p:sp>
      <p:sp>
        <p:nvSpPr>
          <p:cNvPr id="16" name="Rectangle 3"/>
          <p:cNvSpPr>
            <a:spLocks noChangeArrowheads="1"/>
          </p:cNvSpPr>
          <p:nvPr/>
        </p:nvSpPr>
        <p:spPr bwMode="auto">
          <a:xfrm>
            <a:off x="4471711" y="1851670"/>
            <a:ext cx="504000" cy="324000"/>
          </a:xfrm>
          <a:prstGeom prst="rect">
            <a:avLst/>
          </a:prstGeom>
          <a:noFill/>
          <a:ln w="19050">
            <a:solidFill>
              <a:srgbClr val="FF0000"/>
            </a:solidFill>
            <a:miter lim="800000"/>
          </a:ln>
        </p:spPr>
        <p:txBody>
          <a:bodyPr wrap="none" anchor="ctr"/>
          <a:lstStyle/>
          <a:p>
            <a:endParaRPr lang="zh-CN" altLang="zh-CN"/>
          </a:p>
        </p:txBody>
      </p:sp>
      <p:sp>
        <p:nvSpPr>
          <p:cNvPr id="17" name="Rectangle 3"/>
          <p:cNvSpPr>
            <a:spLocks noChangeArrowheads="1"/>
          </p:cNvSpPr>
          <p:nvPr/>
        </p:nvSpPr>
        <p:spPr bwMode="auto">
          <a:xfrm>
            <a:off x="3961636" y="2258845"/>
            <a:ext cx="252000" cy="324000"/>
          </a:xfrm>
          <a:prstGeom prst="rect">
            <a:avLst/>
          </a:prstGeom>
          <a:noFill/>
          <a:ln w="19050">
            <a:solidFill>
              <a:srgbClr val="FF0000"/>
            </a:solidFill>
            <a:miter lim="800000"/>
          </a:ln>
        </p:spPr>
        <p:txBody>
          <a:bodyPr wrap="none" anchor="ctr"/>
          <a:lstStyle/>
          <a:p>
            <a:endParaRPr lang="zh-CN" altLang="zh-CN"/>
          </a:p>
        </p:txBody>
      </p:sp>
      <p:sp>
        <p:nvSpPr>
          <p:cNvPr id="18" name="Rectangle 3"/>
          <p:cNvSpPr>
            <a:spLocks noChangeArrowheads="1"/>
          </p:cNvSpPr>
          <p:nvPr/>
        </p:nvSpPr>
        <p:spPr bwMode="auto">
          <a:xfrm>
            <a:off x="4716016" y="2258845"/>
            <a:ext cx="252000" cy="324000"/>
          </a:xfrm>
          <a:prstGeom prst="rect">
            <a:avLst/>
          </a:prstGeom>
          <a:noFill/>
          <a:ln w="19050">
            <a:solidFill>
              <a:srgbClr val="FF0000"/>
            </a:solidFill>
            <a:miter lim="800000"/>
          </a:ln>
        </p:spPr>
        <p:txBody>
          <a:bodyPr wrap="none" anchor="ctr"/>
          <a:lstStyle/>
          <a:p>
            <a:endParaRPr lang="zh-CN" altLang="zh-CN"/>
          </a:p>
        </p:txBody>
      </p:sp>
      <p:sp>
        <p:nvSpPr>
          <p:cNvPr id="19" name="Rectangle 3"/>
          <p:cNvSpPr>
            <a:spLocks noChangeArrowheads="1"/>
          </p:cNvSpPr>
          <p:nvPr/>
        </p:nvSpPr>
        <p:spPr bwMode="auto">
          <a:xfrm>
            <a:off x="5680401" y="1851670"/>
            <a:ext cx="504000" cy="324000"/>
          </a:xfrm>
          <a:prstGeom prst="rect">
            <a:avLst/>
          </a:prstGeom>
          <a:noFill/>
          <a:ln w="19050">
            <a:solidFill>
              <a:srgbClr val="FF0000"/>
            </a:solidFill>
            <a:miter lim="800000"/>
          </a:ln>
        </p:spPr>
        <p:txBody>
          <a:bodyPr wrap="none" anchor="ctr"/>
          <a:lstStyle/>
          <a:p>
            <a:endParaRPr lang="zh-CN" altLang="zh-CN"/>
          </a:p>
        </p:txBody>
      </p:sp>
      <p:sp>
        <p:nvSpPr>
          <p:cNvPr id="20" name="Rectangle 3"/>
          <p:cNvSpPr>
            <a:spLocks noChangeArrowheads="1"/>
          </p:cNvSpPr>
          <p:nvPr/>
        </p:nvSpPr>
        <p:spPr bwMode="auto">
          <a:xfrm>
            <a:off x="5680401" y="2258845"/>
            <a:ext cx="468000" cy="324000"/>
          </a:xfrm>
          <a:prstGeom prst="rect">
            <a:avLst/>
          </a:prstGeom>
          <a:noFill/>
          <a:ln w="19050">
            <a:solidFill>
              <a:srgbClr val="FF0000"/>
            </a:solidFill>
            <a:miter lim="800000"/>
          </a:ln>
        </p:spPr>
        <p:txBody>
          <a:bodyPr wrap="none" anchor="ctr"/>
          <a:lstStyle/>
          <a:p>
            <a:endParaRPr lang="zh-CN" altLang="zh-CN"/>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1000"/>
                                        <p:tgtEl>
                                          <p:spTgt spid="14"/>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10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1000"/>
                                        <p:tgtEl>
                                          <p:spTgt spid="16"/>
                                        </p:tgtEl>
                                      </p:cBhvr>
                                    </p:animEffect>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1000"/>
                                        <p:tgtEl>
                                          <p:spTgt spid="17"/>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10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1000"/>
                                        <p:tgtEl>
                                          <p:spTgt spid="19"/>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Group 17"/>
          <p:cNvGraphicFramePr>
            <a:graphicFrameLocks noGrp="1"/>
          </p:cNvGraphicFramePr>
          <p:nvPr/>
        </p:nvGraphicFramePr>
        <p:xfrm>
          <a:off x="365125" y="1275606"/>
          <a:ext cx="8499475" cy="2520280"/>
        </p:xfrm>
        <a:graphic>
          <a:graphicData uri="http://schemas.openxmlformats.org/drawingml/2006/table">
            <a:tbl>
              <a:tblPr/>
              <a:tblGrid>
                <a:gridCol w="4257675">
                  <a:extLst>
                    <a:ext uri="{9D8B030D-6E8A-4147-A177-3AD203B41FA5}">
                      <a16:colId xmlns:a16="http://schemas.microsoft.com/office/drawing/2014/main" val="20000"/>
                    </a:ext>
                  </a:extLst>
                </a:gridCol>
                <a:gridCol w="4241800">
                  <a:extLst>
                    <a:ext uri="{9D8B030D-6E8A-4147-A177-3AD203B41FA5}">
                      <a16:colId xmlns:a16="http://schemas.microsoft.com/office/drawing/2014/main" val="20001"/>
                    </a:ext>
                  </a:extLst>
                </a:gridCol>
              </a:tblGrid>
              <a:tr h="91440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a:ln>
                            <a:noFill/>
                          </a:ln>
                          <a:solidFill>
                            <a:srgbClr val="FF0000"/>
                          </a:solidFill>
                          <a:effectLst/>
                          <a:latin typeface="微软雅黑" panose="020B0503020204020204" charset="-122"/>
                          <a:ea typeface="微软雅黑" panose="020B0503020204020204" charset="-122"/>
                        </a:rPr>
                        <a:t>体味景语</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a:ln>
                            <a:noFill/>
                          </a:ln>
                          <a:solidFill>
                            <a:srgbClr val="FF0000"/>
                          </a:solidFill>
                          <a:effectLst/>
                          <a:latin typeface="微软雅黑" panose="020B0503020204020204" charset="-122"/>
                          <a:ea typeface="微软雅黑" panose="020B0503020204020204" charset="-122"/>
                        </a:rPr>
                        <a:t>领悟情语</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0588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a:ln>
                            <a:noFill/>
                          </a:ln>
                          <a:solidFill>
                            <a:schemeClr val="tx1"/>
                          </a:solidFill>
                          <a:effectLst/>
                          <a:latin typeface="微软雅黑" panose="020B0503020204020204" charset="-122"/>
                          <a:ea typeface="微软雅黑" panose="020B0503020204020204" charset="-122"/>
                        </a:rPr>
                        <a:t>        </a:t>
                      </a:r>
                      <a:endParaRPr kumimoji="0" lang="zh-CN" altLang="zh-CN" sz="20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pPr>
                      <a:endParaRPr kumimoji="0" lang="zh-CN" altLang="zh-CN" sz="20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Text Box 17"/>
          <p:cNvSpPr txBox="1">
            <a:spLocks noChangeArrowheads="1"/>
          </p:cNvSpPr>
          <p:nvPr/>
        </p:nvSpPr>
        <p:spPr bwMode="auto">
          <a:xfrm>
            <a:off x="1236663" y="2819712"/>
            <a:ext cx="2519362" cy="400110"/>
          </a:xfrm>
          <a:prstGeom prst="rect">
            <a:avLst/>
          </a:prstGeom>
          <a:noFill/>
          <a:ln w="9525">
            <a:noFill/>
            <a:miter lim="800000"/>
          </a:ln>
        </p:spPr>
        <p:txBody>
          <a:bodyPr>
            <a:spAutoFit/>
          </a:bodyPr>
          <a:lstStyle/>
          <a:p>
            <a:pPr algn="ctr">
              <a:spcBef>
                <a:spcPct val="50000"/>
              </a:spcBef>
            </a:pPr>
            <a:r>
              <a:rPr lang="zh-CN" altLang="en-US" sz="2000" b="1" dirty="0">
                <a:latin typeface="微软雅黑" panose="020B0503020204020204" charset="-122"/>
                <a:ea typeface="微软雅黑" panose="020B0503020204020204" charset="-122"/>
              </a:rPr>
              <a:t>细察</a:t>
            </a:r>
            <a:r>
              <a:rPr lang="en-US" altLang="zh-CN" sz="2000" b="1" dirty="0">
                <a:latin typeface="微软雅黑" panose="020B0503020204020204" charset="-122"/>
                <a:ea typeface="微软雅黑" panose="020B0503020204020204" charset="-122"/>
              </a:rPr>
              <a:t>·</a:t>
            </a:r>
            <a:r>
              <a:rPr lang="zh-CN" altLang="en-US" sz="2000" b="1" dirty="0">
                <a:latin typeface="微软雅黑" panose="020B0503020204020204" charset="-122"/>
                <a:ea typeface="微软雅黑" panose="020B0503020204020204" charset="-122"/>
              </a:rPr>
              <a:t>检索</a:t>
            </a:r>
          </a:p>
        </p:txBody>
      </p:sp>
      <p:sp>
        <p:nvSpPr>
          <p:cNvPr id="4" name="Text Box 18"/>
          <p:cNvSpPr txBox="1">
            <a:spLocks noChangeArrowheads="1"/>
          </p:cNvSpPr>
          <p:nvPr/>
        </p:nvSpPr>
        <p:spPr bwMode="auto">
          <a:xfrm>
            <a:off x="5583238" y="2773675"/>
            <a:ext cx="2519362" cy="400110"/>
          </a:xfrm>
          <a:prstGeom prst="rect">
            <a:avLst/>
          </a:prstGeom>
          <a:noFill/>
          <a:ln w="9525">
            <a:noFill/>
            <a:miter lim="800000"/>
          </a:ln>
        </p:spPr>
        <p:txBody>
          <a:bodyPr>
            <a:spAutoFit/>
          </a:bodyPr>
          <a:lstStyle/>
          <a:p>
            <a:pPr algn="ctr">
              <a:spcBef>
                <a:spcPct val="50000"/>
              </a:spcBef>
            </a:pPr>
            <a:r>
              <a:rPr lang="zh-CN" altLang="en-US" sz="2000" b="1" dirty="0">
                <a:latin typeface="微软雅黑" panose="020B0503020204020204" charset="-122"/>
                <a:ea typeface="微软雅黑" panose="020B0503020204020204" charset="-122"/>
              </a:rPr>
              <a:t>深思</a:t>
            </a:r>
            <a:r>
              <a:rPr lang="en-US" altLang="zh-CN" sz="2000" b="1" dirty="0">
                <a:latin typeface="微软雅黑" panose="020B0503020204020204" charset="-122"/>
                <a:ea typeface="微软雅黑" panose="020B0503020204020204" charset="-122"/>
              </a:rPr>
              <a:t>·</a:t>
            </a:r>
            <a:r>
              <a:rPr lang="zh-CN" altLang="en-US" sz="2000" b="1" dirty="0">
                <a:latin typeface="微软雅黑" panose="020B0503020204020204" charset="-122"/>
                <a:ea typeface="微软雅黑" panose="020B0503020204020204" charset="-122"/>
              </a:rPr>
              <a:t>加工</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Rectangle 3"/>
          <p:cNvSpPr>
            <a:spLocks noChangeArrowheads="1"/>
          </p:cNvSpPr>
          <p:nvPr/>
        </p:nvSpPr>
        <p:spPr bwMode="auto">
          <a:xfrm>
            <a:off x="2734092" y="1230474"/>
            <a:ext cx="252000" cy="324000"/>
          </a:xfrm>
          <a:prstGeom prst="rect">
            <a:avLst/>
          </a:prstGeom>
          <a:noFill/>
          <a:ln w="19050">
            <a:solidFill>
              <a:srgbClr val="FF0000"/>
            </a:solidFill>
            <a:miter lim="800000"/>
          </a:ln>
        </p:spPr>
        <p:txBody>
          <a:bodyPr wrap="none" anchor="ctr"/>
          <a:lstStyle/>
          <a:p>
            <a:endParaRPr lang="zh-CN" altLang="zh-CN"/>
          </a:p>
        </p:txBody>
      </p:sp>
      <p:sp>
        <p:nvSpPr>
          <p:cNvPr id="23" name="Rectangle 8"/>
          <p:cNvSpPr>
            <a:spLocks noChangeArrowheads="1"/>
          </p:cNvSpPr>
          <p:nvPr/>
        </p:nvSpPr>
        <p:spPr bwMode="auto">
          <a:xfrm>
            <a:off x="4423406" y="1177320"/>
            <a:ext cx="1656000" cy="432000"/>
          </a:xfrm>
          <a:prstGeom prst="rect">
            <a:avLst/>
          </a:prstGeom>
          <a:solidFill>
            <a:schemeClr val="bg1"/>
          </a:solidFill>
          <a:ln w="19050">
            <a:solidFill>
              <a:srgbClr val="0000FF"/>
            </a:solidFill>
            <a:miter lim="800000"/>
          </a:ln>
        </p:spPr>
        <p:txBody>
          <a:bodyPr wrap="none" anchor="ctr"/>
          <a:lstStyle/>
          <a:p>
            <a:pPr algn="ctr"/>
            <a:r>
              <a:rPr lang="en-US" altLang="zh-CN" sz="2000" b="1" dirty="0">
                <a:solidFill>
                  <a:srgbClr val="0000FF"/>
                </a:solidFill>
                <a:latin typeface="Times New Roman" panose="02020603050405020304" pitchFamily="18" charset="0"/>
                <a:ea typeface="微软雅黑" panose="020B0503020204020204" charset="-122"/>
                <a:cs typeface="Times New Roman" panose="02020603050405020304" pitchFamily="18" charset="0"/>
              </a:rPr>
              <a:t>A      C</a:t>
            </a:r>
          </a:p>
        </p:txBody>
      </p:sp>
      <p:sp>
        <p:nvSpPr>
          <p:cNvPr id="24" name="Rectangle 9"/>
          <p:cNvSpPr>
            <a:spLocks noChangeArrowheads="1"/>
          </p:cNvSpPr>
          <p:nvPr/>
        </p:nvSpPr>
        <p:spPr bwMode="auto">
          <a:xfrm>
            <a:off x="4428168" y="1772286"/>
            <a:ext cx="1656000" cy="432000"/>
          </a:xfrm>
          <a:prstGeom prst="rect">
            <a:avLst/>
          </a:prstGeom>
          <a:solidFill>
            <a:schemeClr val="bg1"/>
          </a:solidFill>
          <a:ln w="19050">
            <a:solidFill>
              <a:srgbClr val="FF0000"/>
            </a:solidFill>
            <a:miter lim="800000"/>
          </a:ln>
        </p:spPr>
        <p:txBody>
          <a:bodyPr wrap="none" anchor="ctr"/>
          <a:lstStyle/>
          <a:p>
            <a:pPr algn="ctr"/>
            <a:r>
              <a:rPr lang="en-US" altLang="zh-CN" sz="20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B    D</a:t>
            </a:r>
          </a:p>
        </p:txBody>
      </p:sp>
      <p:sp>
        <p:nvSpPr>
          <p:cNvPr id="25" name="Rectangle 3"/>
          <p:cNvSpPr>
            <a:spLocks noChangeArrowheads="1"/>
          </p:cNvSpPr>
          <p:nvPr/>
        </p:nvSpPr>
        <p:spPr bwMode="auto">
          <a:xfrm>
            <a:off x="1917131" y="1819373"/>
            <a:ext cx="252000" cy="324000"/>
          </a:xfrm>
          <a:prstGeom prst="rect">
            <a:avLst/>
          </a:prstGeom>
          <a:noFill/>
          <a:ln w="19050">
            <a:solidFill>
              <a:srgbClr val="FF0000"/>
            </a:solidFill>
            <a:miter lim="800000"/>
          </a:ln>
        </p:spPr>
        <p:txBody>
          <a:bodyPr wrap="none" anchor="ctr"/>
          <a:lstStyle/>
          <a:p>
            <a:endParaRPr lang="zh-CN" altLang="zh-CN"/>
          </a:p>
        </p:txBody>
      </p:sp>
      <p:sp>
        <p:nvSpPr>
          <p:cNvPr id="26" name="Rectangle 3"/>
          <p:cNvSpPr>
            <a:spLocks noChangeArrowheads="1"/>
          </p:cNvSpPr>
          <p:nvPr/>
        </p:nvSpPr>
        <p:spPr bwMode="auto">
          <a:xfrm>
            <a:off x="3429552" y="3570435"/>
            <a:ext cx="720000" cy="324000"/>
          </a:xfrm>
          <a:prstGeom prst="rect">
            <a:avLst/>
          </a:prstGeom>
          <a:noFill/>
          <a:ln w="19050">
            <a:solidFill>
              <a:srgbClr val="FF0000"/>
            </a:solidFill>
            <a:miter lim="800000"/>
          </a:ln>
        </p:spPr>
        <p:txBody>
          <a:bodyPr wrap="none" anchor="ctr"/>
          <a:lstStyle/>
          <a:p>
            <a:endParaRPr lang="zh-CN" altLang="zh-CN"/>
          </a:p>
        </p:txBody>
      </p:sp>
      <p:sp>
        <p:nvSpPr>
          <p:cNvPr id="27" name="Oval 8"/>
          <p:cNvSpPr>
            <a:spLocks noChangeArrowheads="1"/>
          </p:cNvSpPr>
          <p:nvPr/>
        </p:nvSpPr>
        <p:spPr bwMode="auto">
          <a:xfrm>
            <a:off x="2987824" y="1743957"/>
            <a:ext cx="540000" cy="540000"/>
          </a:xfrm>
          <a:prstGeom prst="ellipse">
            <a:avLst/>
          </a:prstGeom>
          <a:solidFill>
            <a:srgbClr val="FFFFFF"/>
          </a:solidFill>
          <a:ln w="19050">
            <a:solidFill>
              <a:srgbClr val="FF0000"/>
            </a:solidFill>
            <a:rou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rPr>
              <a:t>√</a:t>
            </a:r>
          </a:p>
        </p:txBody>
      </p:sp>
      <p:pic>
        <p:nvPicPr>
          <p:cNvPr id="4" name="图片 3" descr="50"/>
          <p:cNvPicPr>
            <a:picLocks noChangeAspect="1"/>
          </p:cNvPicPr>
          <p:nvPr/>
        </p:nvPicPr>
        <p:blipFill>
          <a:blip r:embed="rId3"/>
          <a:stretch>
            <a:fillRect/>
          </a:stretch>
        </p:blipFill>
        <p:spPr>
          <a:xfrm>
            <a:off x="1839595" y="1007745"/>
            <a:ext cx="2310130" cy="1207135"/>
          </a:xfrm>
          <a:prstGeom prst="rect">
            <a:avLst/>
          </a:prstGeom>
        </p:spPr>
      </p:pic>
      <p:pic>
        <p:nvPicPr>
          <p:cNvPr id="5" name="图片 4" descr="502"/>
          <p:cNvPicPr>
            <a:picLocks noChangeAspect="1"/>
          </p:cNvPicPr>
          <p:nvPr/>
        </p:nvPicPr>
        <p:blipFill>
          <a:blip r:embed="rId4"/>
          <a:stretch>
            <a:fillRect/>
          </a:stretch>
        </p:blipFill>
        <p:spPr>
          <a:xfrm>
            <a:off x="1185545" y="2552065"/>
            <a:ext cx="6772910" cy="141414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1000"/>
                                        <p:tgtEl>
                                          <p:spTgt spid="22"/>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10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000" fill="hold">
                                          <p:stCondLst>
                                            <p:cond delay="0"/>
                                          </p:stCondLst>
                                        </p:cTn>
                                        <p:tgtEl>
                                          <p:spTgt spid="5"/>
                                        </p:tgtEl>
                                        <p:attrNameLst>
                                          <p:attrName>style.visibility</p:attrName>
                                        </p:attrNameLst>
                                      </p:cBhvr>
                                      <p:to>
                                        <p:strVal val="visible"/>
                                      </p:to>
                                    </p:set>
                                    <p:animEffect transition="in" filter="wipe(left)">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10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heel(1)">
                                      <p:cBhvr>
                                        <p:cTn id="30" dur="10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1000"/>
                                        <p:tgtEl>
                                          <p:spTgt spid="23"/>
                                        </p:tgtEl>
                                      </p:cBhvr>
                                    </p:animEffect>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bldLvl="0" animBg="1"/>
      <p:bldP spid="27" grpId="0" animBg="1"/>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文本框 1"/>
          <p:cNvSpPr>
            <a:spLocks noChangeArrowheads="1"/>
          </p:cNvSpPr>
          <p:nvPr/>
        </p:nvSpPr>
        <p:spPr bwMode="auto">
          <a:xfrm>
            <a:off x="1187624" y="2571750"/>
            <a:ext cx="6696744" cy="1339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比如，深海可视采样系统可以将海底微地形地貌图像传到科学考察船上，犹如有了千里眼，海底世界可以</a:t>
            </a: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_________</a:t>
            </a:r>
          </a:p>
          <a:p>
            <a:pPr algn="just">
              <a:lnSpc>
                <a:spcPct val="150000"/>
              </a:lnSpc>
            </a:pPr>
            <a:r>
              <a:rPr lang="en-US" altLang="zh-CN" sz="1900" b="1" dirty="0">
                <a:latin typeface="+mj-ea"/>
                <a:ea typeface="+mj-ea"/>
                <a:cs typeface="Times New Roman" panose="02020603050405020304" pitchFamily="18" charset="0"/>
                <a:sym typeface="微软雅黑" panose="020B0503020204020204" charset="-122"/>
              </a:rPr>
              <a:t>……</a:t>
            </a:r>
          </a:p>
        </p:txBody>
      </p:sp>
      <p:sp>
        <p:nvSpPr>
          <p:cNvPr id="22" name="Rectangle 3"/>
          <p:cNvSpPr>
            <a:spLocks noChangeArrowheads="1"/>
          </p:cNvSpPr>
          <p:nvPr/>
        </p:nvSpPr>
        <p:spPr bwMode="auto">
          <a:xfrm>
            <a:off x="2411760" y="1230474"/>
            <a:ext cx="504000" cy="324000"/>
          </a:xfrm>
          <a:prstGeom prst="rect">
            <a:avLst/>
          </a:prstGeom>
          <a:noFill/>
          <a:ln w="19050">
            <a:solidFill>
              <a:srgbClr val="FF0000"/>
            </a:solidFill>
            <a:miter lim="800000"/>
          </a:ln>
        </p:spPr>
        <p:txBody>
          <a:bodyPr wrap="none" anchor="ctr"/>
          <a:lstStyle/>
          <a:p>
            <a:endParaRPr lang="zh-CN" altLang="zh-CN"/>
          </a:p>
        </p:txBody>
      </p:sp>
      <p:sp>
        <p:nvSpPr>
          <p:cNvPr id="23" name="Rectangle 8"/>
          <p:cNvSpPr>
            <a:spLocks noChangeArrowheads="1"/>
          </p:cNvSpPr>
          <p:nvPr/>
        </p:nvSpPr>
        <p:spPr bwMode="auto">
          <a:xfrm>
            <a:off x="4423406" y="1177320"/>
            <a:ext cx="1656000" cy="432000"/>
          </a:xfrm>
          <a:prstGeom prst="rect">
            <a:avLst/>
          </a:prstGeom>
          <a:solidFill>
            <a:schemeClr val="bg1"/>
          </a:solidFill>
          <a:ln w="19050">
            <a:solidFill>
              <a:srgbClr val="FF0000"/>
            </a:solidFill>
            <a:miter lim="800000"/>
          </a:ln>
        </p:spPr>
        <p:txBody>
          <a:bodyPr wrap="none" anchor="ctr"/>
          <a:lstStyle/>
          <a:p>
            <a:pPr algn="ctr"/>
            <a:r>
              <a:rPr lang="en-US" altLang="zh-CN" sz="2000" b="1" dirty="0">
                <a:solidFill>
                  <a:srgbClr val="0000FF"/>
                </a:solidFill>
                <a:latin typeface="Times New Roman" panose="02020603050405020304" pitchFamily="18" charset="0"/>
                <a:ea typeface="微软雅黑" panose="020B0503020204020204" charset="-122"/>
                <a:cs typeface="Times New Roman" panose="02020603050405020304" pitchFamily="18" charset="0"/>
              </a:rPr>
              <a:t>A      </a:t>
            </a:r>
            <a:r>
              <a:rPr lang="en-US" altLang="zh-CN" sz="20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B</a:t>
            </a:r>
          </a:p>
        </p:txBody>
      </p:sp>
      <p:sp>
        <p:nvSpPr>
          <p:cNvPr id="24" name="Rectangle 9"/>
          <p:cNvSpPr>
            <a:spLocks noChangeArrowheads="1"/>
          </p:cNvSpPr>
          <p:nvPr/>
        </p:nvSpPr>
        <p:spPr bwMode="auto">
          <a:xfrm>
            <a:off x="4428168" y="1772286"/>
            <a:ext cx="1656000" cy="432000"/>
          </a:xfrm>
          <a:prstGeom prst="rect">
            <a:avLst/>
          </a:prstGeom>
          <a:solidFill>
            <a:schemeClr val="bg1"/>
          </a:solidFill>
          <a:ln w="19050">
            <a:solidFill>
              <a:srgbClr val="0000FF"/>
            </a:solidFill>
            <a:miter lim="800000"/>
          </a:ln>
        </p:spPr>
        <p:txBody>
          <a:bodyPr wrap="none" anchor="ctr"/>
          <a:lstStyle/>
          <a:p>
            <a:pPr algn="ctr"/>
            <a:r>
              <a:rPr lang="en-US" altLang="zh-CN" sz="2000" b="1" dirty="0">
                <a:solidFill>
                  <a:srgbClr val="0000FF"/>
                </a:solidFill>
                <a:latin typeface="Times New Roman" panose="02020603050405020304" pitchFamily="18" charset="0"/>
                <a:ea typeface="微软雅黑" panose="020B0503020204020204" charset="-122"/>
                <a:cs typeface="Times New Roman" panose="02020603050405020304" pitchFamily="18" charset="0"/>
              </a:rPr>
              <a:t>C     D</a:t>
            </a:r>
          </a:p>
        </p:txBody>
      </p:sp>
      <p:sp>
        <p:nvSpPr>
          <p:cNvPr id="26" name="Rectangle 3"/>
          <p:cNvSpPr>
            <a:spLocks noChangeArrowheads="1"/>
          </p:cNvSpPr>
          <p:nvPr/>
        </p:nvSpPr>
        <p:spPr bwMode="auto">
          <a:xfrm>
            <a:off x="4227406" y="3119533"/>
            <a:ext cx="720000" cy="324000"/>
          </a:xfrm>
          <a:prstGeom prst="rect">
            <a:avLst/>
          </a:prstGeom>
          <a:noFill/>
          <a:ln w="19050">
            <a:solidFill>
              <a:srgbClr val="FF0000"/>
            </a:solidFill>
            <a:miter lim="800000"/>
          </a:ln>
        </p:spPr>
        <p:txBody>
          <a:bodyPr wrap="none" anchor="ctr"/>
          <a:lstStyle/>
          <a:p>
            <a:endParaRPr lang="zh-CN" altLang="zh-CN"/>
          </a:p>
        </p:txBody>
      </p:sp>
      <p:sp>
        <p:nvSpPr>
          <p:cNvPr id="27" name="Oval 8"/>
          <p:cNvSpPr>
            <a:spLocks noChangeArrowheads="1"/>
          </p:cNvSpPr>
          <p:nvPr/>
        </p:nvSpPr>
        <p:spPr bwMode="auto">
          <a:xfrm>
            <a:off x="3059832" y="1124166"/>
            <a:ext cx="540000" cy="540000"/>
          </a:xfrm>
          <a:prstGeom prst="ellipse">
            <a:avLst/>
          </a:prstGeom>
          <a:solidFill>
            <a:srgbClr val="FFFFFF"/>
          </a:solidFill>
          <a:ln w="19050">
            <a:solidFill>
              <a:srgbClr val="FF0000"/>
            </a:solidFill>
            <a:rou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rPr>
              <a:t>√</a:t>
            </a:r>
          </a:p>
        </p:txBody>
      </p:sp>
      <p:sp>
        <p:nvSpPr>
          <p:cNvPr id="10" name="Rectangle 3"/>
          <p:cNvSpPr>
            <a:spLocks noChangeArrowheads="1"/>
          </p:cNvSpPr>
          <p:nvPr/>
        </p:nvSpPr>
        <p:spPr bwMode="auto">
          <a:xfrm>
            <a:off x="2411760" y="1815965"/>
            <a:ext cx="504000" cy="324000"/>
          </a:xfrm>
          <a:prstGeom prst="rect">
            <a:avLst/>
          </a:prstGeom>
          <a:noFill/>
          <a:ln w="19050">
            <a:solidFill>
              <a:srgbClr val="FF0000"/>
            </a:solidFill>
            <a:miter lim="800000"/>
          </a:ln>
        </p:spPr>
        <p:txBody>
          <a:bodyPr wrap="none" anchor="ctr"/>
          <a:lstStyle/>
          <a:p>
            <a:endParaRPr lang="zh-CN" altLang="zh-CN"/>
          </a:p>
        </p:txBody>
      </p:sp>
      <p:pic>
        <p:nvPicPr>
          <p:cNvPr id="3" name="图片 2" descr="51"/>
          <p:cNvPicPr>
            <a:picLocks noChangeAspect="1"/>
          </p:cNvPicPr>
          <p:nvPr/>
        </p:nvPicPr>
        <p:blipFill>
          <a:blip r:embed="rId3"/>
          <a:stretch>
            <a:fillRect/>
          </a:stretch>
        </p:blipFill>
        <p:spPr>
          <a:xfrm>
            <a:off x="1871980" y="1004570"/>
            <a:ext cx="2310130" cy="120713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1000"/>
                                        <p:tgtEl>
                                          <p:spTgt spid="22"/>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10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10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10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heel(1)">
                                      <p:cBhvr>
                                        <p:cTn id="30" dur="10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1000"/>
                                        <p:tgtEl>
                                          <p:spTgt spid="23"/>
                                        </p:tgtEl>
                                      </p:cBhvr>
                                    </p:animEffect>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23" grpId="0" animBg="1"/>
      <p:bldP spid="24" grpId="0" animBg="1"/>
      <p:bldP spid="26" grpId="0" animBg="1"/>
      <p:bldP spid="27" grpId="0" animBg="1"/>
      <p:bldP spid="10" grpId="0" animBg="1"/>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文本框 1"/>
          <p:cNvSpPr>
            <a:spLocks noChangeArrowheads="1"/>
          </p:cNvSpPr>
          <p:nvPr/>
        </p:nvSpPr>
        <p:spPr bwMode="auto">
          <a:xfrm>
            <a:off x="1187624" y="2571750"/>
            <a:ext cx="6696744" cy="475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并可根据需要</a:t>
            </a: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_________</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地抓取矿物样品和采集海底水样</a:t>
            </a:r>
          </a:p>
        </p:txBody>
      </p:sp>
      <p:sp>
        <p:nvSpPr>
          <p:cNvPr id="22" name="Rectangle 3"/>
          <p:cNvSpPr>
            <a:spLocks noChangeArrowheads="1"/>
          </p:cNvSpPr>
          <p:nvPr/>
        </p:nvSpPr>
        <p:spPr bwMode="auto">
          <a:xfrm>
            <a:off x="2428075" y="1239901"/>
            <a:ext cx="504000" cy="324000"/>
          </a:xfrm>
          <a:prstGeom prst="rect">
            <a:avLst/>
          </a:prstGeom>
          <a:noFill/>
          <a:ln w="19050">
            <a:solidFill>
              <a:srgbClr val="FF0000"/>
            </a:solidFill>
            <a:miter lim="800000"/>
          </a:ln>
        </p:spPr>
        <p:txBody>
          <a:bodyPr wrap="none" anchor="ctr"/>
          <a:lstStyle/>
          <a:p>
            <a:endParaRPr lang="zh-CN" altLang="zh-CN"/>
          </a:p>
        </p:txBody>
      </p:sp>
      <p:sp>
        <p:nvSpPr>
          <p:cNvPr id="23" name="Rectangle 8"/>
          <p:cNvSpPr>
            <a:spLocks noChangeArrowheads="1"/>
          </p:cNvSpPr>
          <p:nvPr/>
        </p:nvSpPr>
        <p:spPr bwMode="auto">
          <a:xfrm>
            <a:off x="4423406" y="1177320"/>
            <a:ext cx="1656000" cy="432000"/>
          </a:xfrm>
          <a:prstGeom prst="rect">
            <a:avLst/>
          </a:prstGeom>
          <a:solidFill>
            <a:schemeClr val="bg1"/>
          </a:solidFill>
          <a:ln w="19050">
            <a:solidFill>
              <a:srgbClr val="0000FF"/>
            </a:solidFill>
            <a:miter lim="800000"/>
          </a:ln>
        </p:spPr>
        <p:txBody>
          <a:bodyPr wrap="none" anchor="ctr"/>
          <a:lstStyle/>
          <a:p>
            <a:pPr algn="ctr"/>
            <a:r>
              <a:rPr lang="en-US" altLang="zh-CN" sz="2000" b="1" dirty="0">
                <a:solidFill>
                  <a:srgbClr val="0000FF"/>
                </a:solidFill>
                <a:latin typeface="Times New Roman" panose="02020603050405020304" pitchFamily="18" charset="0"/>
                <a:ea typeface="微软雅黑" panose="020B0503020204020204" charset="-122"/>
                <a:cs typeface="Times New Roman" panose="02020603050405020304" pitchFamily="18" charset="0"/>
              </a:rPr>
              <a:t>A      D</a:t>
            </a:r>
          </a:p>
        </p:txBody>
      </p:sp>
      <p:sp>
        <p:nvSpPr>
          <p:cNvPr id="24" name="Rectangle 9"/>
          <p:cNvSpPr>
            <a:spLocks noChangeArrowheads="1"/>
          </p:cNvSpPr>
          <p:nvPr/>
        </p:nvSpPr>
        <p:spPr bwMode="auto">
          <a:xfrm>
            <a:off x="4428168" y="1772286"/>
            <a:ext cx="1656000" cy="432000"/>
          </a:xfrm>
          <a:prstGeom prst="rect">
            <a:avLst/>
          </a:prstGeom>
          <a:solidFill>
            <a:schemeClr val="bg1"/>
          </a:solidFill>
          <a:ln w="19050">
            <a:solidFill>
              <a:srgbClr val="FF0000"/>
            </a:solidFill>
            <a:miter lim="800000"/>
          </a:ln>
        </p:spPr>
        <p:txBody>
          <a:bodyPr wrap="none" anchor="ctr"/>
          <a:lstStyle/>
          <a:p>
            <a:pPr algn="ctr"/>
            <a:r>
              <a:rPr lang="en-US" altLang="zh-CN" sz="20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B</a:t>
            </a:r>
            <a:r>
              <a:rPr lang="en-US" altLang="zh-CN" sz="2000" b="1" dirty="0">
                <a:solidFill>
                  <a:srgbClr val="0000FF"/>
                </a:solidFill>
                <a:latin typeface="Times New Roman" panose="02020603050405020304" pitchFamily="18" charset="0"/>
                <a:ea typeface="微软雅黑" panose="020B0503020204020204" charset="-122"/>
                <a:cs typeface="Times New Roman" panose="02020603050405020304" pitchFamily="18" charset="0"/>
              </a:rPr>
              <a:t>     C</a:t>
            </a:r>
          </a:p>
        </p:txBody>
      </p:sp>
      <p:sp>
        <p:nvSpPr>
          <p:cNvPr id="26" name="Rectangle 3"/>
          <p:cNvSpPr>
            <a:spLocks noChangeArrowheads="1"/>
          </p:cNvSpPr>
          <p:nvPr/>
        </p:nvSpPr>
        <p:spPr bwMode="auto">
          <a:xfrm>
            <a:off x="4096225" y="2696912"/>
            <a:ext cx="468000" cy="324000"/>
          </a:xfrm>
          <a:prstGeom prst="rect">
            <a:avLst/>
          </a:prstGeom>
          <a:noFill/>
          <a:ln w="19050">
            <a:solidFill>
              <a:srgbClr val="FF0000"/>
            </a:solidFill>
            <a:miter lim="800000"/>
          </a:ln>
        </p:spPr>
        <p:txBody>
          <a:bodyPr wrap="none" anchor="ctr"/>
          <a:lstStyle/>
          <a:p>
            <a:endParaRPr lang="zh-CN" altLang="zh-CN"/>
          </a:p>
        </p:txBody>
      </p:sp>
      <p:sp>
        <p:nvSpPr>
          <p:cNvPr id="27" name="Oval 8"/>
          <p:cNvSpPr>
            <a:spLocks noChangeArrowheads="1"/>
          </p:cNvSpPr>
          <p:nvPr/>
        </p:nvSpPr>
        <p:spPr bwMode="auto">
          <a:xfrm>
            <a:off x="3059832" y="1714494"/>
            <a:ext cx="540000" cy="540000"/>
          </a:xfrm>
          <a:prstGeom prst="ellipse">
            <a:avLst/>
          </a:prstGeom>
          <a:solidFill>
            <a:srgbClr val="FFFFFF"/>
          </a:solidFill>
          <a:ln w="19050">
            <a:solidFill>
              <a:srgbClr val="FF0000"/>
            </a:solidFill>
            <a:rou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rPr>
              <a:t>√</a:t>
            </a:r>
          </a:p>
        </p:txBody>
      </p:sp>
      <p:sp>
        <p:nvSpPr>
          <p:cNvPr id="10" name="Rectangle 3"/>
          <p:cNvSpPr>
            <a:spLocks noChangeArrowheads="1"/>
          </p:cNvSpPr>
          <p:nvPr/>
        </p:nvSpPr>
        <p:spPr bwMode="auto">
          <a:xfrm>
            <a:off x="1917131" y="1815965"/>
            <a:ext cx="252000" cy="324000"/>
          </a:xfrm>
          <a:prstGeom prst="rect">
            <a:avLst/>
          </a:prstGeom>
          <a:noFill/>
          <a:ln w="19050">
            <a:solidFill>
              <a:srgbClr val="FF0000"/>
            </a:solidFill>
            <a:miter lim="800000"/>
          </a:ln>
        </p:spPr>
        <p:txBody>
          <a:bodyPr wrap="none" anchor="ctr"/>
          <a:lstStyle/>
          <a:p>
            <a:endParaRPr lang="zh-CN" altLang="zh-CN"/>
          </a:p>
        </p:txBody>
      </p:sp>
      <p:sp>
        <p:nvSpPr>
          <p:cNvPr id="11" name="Rectangle 3"/>
          <p:cNvSpPr>
            <a:spLocks noChangeArrowheads="1"/>
          </p:cNvSpPr>
          <p:nvPr/>
        </p:nvSpPr>
        <p:spPr bwMode="auto">
          <a:xfrm>
            <a:off x="2665492" y="1815965"/>
            <a:ext cx="252000" cy="324000"/>
          </a:xfrm>
          <a:prstGeom prst="rect">
            <a:avLst/>
          </a:prstGeom>
          <a:noFill/>
          <a:ln w="19050">
            <a:solidFill>
              <a:srgbClr val="FF0000"/>
            </a:solidFill>
            <a:miter lim="800000"/>
          </a:ln>
        </p:spPr>
        <p:txBody>
          <a:bodyPr wrap="none" anchor="ctr"/>
          <a:lstStyle/>
          <a:p>
            <a:endParaRPr lang="zh-CN" altLang="zh-CN"/>
          </a:p>
        </p:txBody>
      </p:sp>
      <p:pic>
        <p:nvPicPr>
          <p:cNvPr id="3" name="图片 2" descr="52"/>
          <p:cNvPicPr>
            <a:picLocks noChangeAspect="1"/>
          </p:cNvPicPr>
          <p:nvPr/>
        </p:nvPicPr>
        <p:blipFill>
          <a:blip r:embed="rId3"/>
          <a:stretch>
            <a:fillRect/>
          </a:stretch>
        </p:blipFill>
        <p:spPr>
          <a:xfrm>
            <a:off x="1858010" y="996950"/>
            <a:ext cx="2310130" cy="120713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1000"/>
                                        <p:tgtEl>
                                          <p:spTgt spid="22"/>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1000"/>
                                        <p:tgtEl>
                                          <p:spTgt spid="10"/>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10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10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1000"/>
                                        <p:tgtEl>
                                          <p:spTgt spid="26"/>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heel(1)">
                                      <p:cBhvr>
                                        <p:cTn id="34" dur="10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1000"/>
                                        <p:tgtEl>
                                          <p:spTgt spid="23"/>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23" grpId="0" animBg="1"/>
      <p:bldP spid="24" grpId="0" animBg="1"/>
      <p:bldP spid="26" grpId="0" animBg="1"/>
      <p:bldP spid="27" grpId="0" animBg="1"/>
      <p:bldP spid="10" grpId="0" animBg="1"/>
      <p:bldP spid="11"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Rectangle 3"/>
          <p:cNvSpPr>
            <a:spLocks noChangeArrowheads="1"/>
          </p:cNvSpPr>
          <p:nvPr/>
        </p:nvSpPr>
        <p:spPr bwMode="auto">
          <a:xfrm>
            <a:off x="2411760" y="1221047"/>
            <a:ext cx="504000" cy="324000"/>
          </a:xfrm>
          <a:prstGeom prst="rect">
            <a:avLst/>
          </a:prstGeom>
          <a:noFill/>
          <a:ln w="19050">
            <a:solidFill>
              <a:srgbClr val="FF0000"/>
            </a:solidFill>
            <a:miter lim="800000"/>
          </a:ln>
        </p:spPr>
        <p:txBody>
          <a:bodyPr wrap="none" anchor="ctr"/>
          <a:lstStyle/>
          <a:p>
            <a:endParaRPr lang="zh-CN" altLang="zh-CN"/>
          </a:p>
        </p:txBody>
      </p:sp>
      <p:sp>
        <p:nvSpPr>
          <p:cNvPr id="23" name="Rectangle 8"/>
          <p:cNvSpPr>
            <a:spLocks noChangeArrowheads="1"/>
          </p:cNvSpPr>
          <p:nvPr/>
        </p:nvSpPr>
        <p:spPr bwMode="auto">
          <a:xfrm>
            <a:off x="4423406" y="1177320"/>
            <a:ext cx="1656000" cy="432000"/>
          </a:xfrm>
          <a:prstGeom prst="rect">
            <a:avLst/>
          </a:prstGeom>
          <a:solidFill>
            <a:schemeClr val="bg1"/>
          </a:solidFill>
          <a:ln w="19050">
            <a:solidFill>
              <a:srgbClr val="0000FF"/>
            </a:solidFill>
            <a:miter lim="800000"/>
          </a:ln>
        </p:spPr>
        <p:txBody>
          <a:bodyPr wrap="none" anchor="ctr"/>
          <a:lstStyle/>
          <a:p>
            <a:pPr algn="ctr"/>
            <a:r>
              <a:rPr lang="en-US" altLang="zh-CN" sz="2000" b="1" dirty="0">
                <a:solidFill>
                  <a:srgbClr val="0000FF"/>
                </a:solidFill>
                <a:latin typeface="Times New Roman" panose="02020603050405020304" pitchFamily="18" charset="0"/>
                <a:ea typeface="微软雅黑" panose="020B0503020204020204" charset="-122"/>
                <a:cs typeface="Times New Roman" panose="02020603050405020304" pitchFamily="18" charset="0"/>
              </a:rPr>
              <a:t>A      C</a:t>
            </a:r>
          </a:p>
        </p:txBody>
      </p:sp>
      <p:sp>
        <p:nvSpPr>
          <p:cNvPr id="24" name="Rectangle 9"/>
          <p:cNvSpPr>
            <a:spLocks noChangeArrowheads="1"/>
          </p:cNvSpPr>
          <p:nvPr/>
        </p:nvSpPr>
        <p:spPr bwMode="auto">
          <a:xfrm>
            <a:off x="4428168" y="1772286"/>
            <a:ext cx="1656000" cy="432000"/>
          </a:xfrm>
          <a:prstGeom prst="rect">
            <a:avLst/>
          </a:prstGeom>
          <a:solidFill>
            <a:schemeClr val="bg1"/>
          </a:solidFill>
          <a:ln w="19050">
            <a:solidFill>
              <a:srgbClr val="FF0000"/>
            </a:solidFill>
            <a:miter lim="800000"/>
          </a:ln>
        </p:spPr>
        <p:txBody>
          <a:bodyPr wrap="none" anchor="ctr"/>
          <a:lstStyle/>
          <a:p>
            <a:pPr algn="ctr"/>
            <a:r>
              <a:rPr lang="en-US" altLang="zh-CN" sz="20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B</a:t>
            </a:r>
            <a:r>
              <a:rPr lang="en-US" altLang="zh-CN" sz="2000" b="1" dirty="0">
                <a:solidFill>
                  <a:srgbClr val="0000FF"/>
                </a:solidFill>
                <a:latin typeface="Times New Roman" panose="02020603050405020304" pitchFamily="18" charset="0"/>
                <a:ea typeface="微软雅黑" panose="020B0503020204020204" charset="-122"/>
                <a:cs typeface="Times New Roman" panose="02020603050405020304" pitchFamily="18" charset="0"/>
              </a:rPr>
              <a:t>     D</a:t>
            </a:r>
          </a:p>
        </p:txBody>
      </p:sp>
      <p:sp>
        <p:nvSpPr>
          <p:cNvPr id="26" name="Rectangle 3"/>
          <p:cNvSpPr>
            <a:spLocks noChangeArrowheads="1"/>
          </p:cNvSpPr>
          <p:nvPr/>
        </p:nvSpPr>
        <p:spPr bwMode="auto">
          <a:xfrm>
            <a:off x="4232570" y="2696912"/>
            <a:ext cx="1008000" cy="324000"/>
          </a:xfrm>
          <a:prstGeom prst="rect">
            <a:avLst/>
          </a:prstGeom>
          <a:noFill/>
          <a:ln w="19050">
            <a:solidFill>
              <a:srgbClr val="FF0000"/>
            </a:solidFill>
            <a:miter lim="800000"/>
          </a:ln>
        </p:spPr>
        <p:txBody>
          <a:bodyPr wrap="none" anchor="ctr"/>
          <a:lstStyle/>
          <a:p>
            <a:endParaRPr lang="zh-CN" altLang="zh-CN"/>
          </a:p>
        </p:txBody>
      </p:sp>
      <p:sp>
        <p:nvSpPr>
          <p:cNvPr id="27" name="Oval 8"/>
          <p:cNvSpPr>
            <a:spLocks noChangeArrowheads="1"/>
          </p:cNvSpPr>
          <p:nvPr/>
        </p:nvSpPr>
        <p:spPr bwMode="auto">
          <a:xfrm>
            <a:off x="3059832" y="1684784"/>
            <a:ext cx="540000" cy="540000"/>
          </a:xfrm>
          <a:prstGeom prst="ellipse">
            <a:avLst/>
          </a:prstGeom>
          <a:solidFill>
            <a:srgbClr val="FFFFFF"/>
          </a:solidFill>
          <a:ln w="19050">
            <a:solidFill>
              <a:srgbClr val="FF0000"/>
            </a:solidFill>
            <a:rou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rPr>
              <a:t>√</a:t>
            </a:r>
          </a:p>
        </p:txBody>
      </p:sp>
      <p:sp>
        <p:nvSpPr>
          <p:cNvPr id="12" name="Rectangle 3"/>
          <p:cNvSpPr>
            <a:spLocks noChangeArrowheads="1"/>
          </p:cNvSpPr>
          <p:nvPr/>
        </p:nvSpPr>
        <p:spPr bwMode="auto">
          <a:xfrm>
            <a:off x="2411760" y="1809946"/>
            <a:ext cx="504000" cy="324000"/>
          </a:xfrm>
          <a:prstGeom prst="rect">
            <a:avLst/>
          </a:prstGeom>
          <a:noFill/>
          <a:ln w="19050">
            <a:solidFill>
              <a:srgbClr val="FF0000"/>
            </a:solidFill>
            <a:miter lim="800000"/>
          </a:ln>
        </p:spPr>
        <p:txBody>
          <a:bodyPr wrap="none" anchor="ctr"/>
          <a:lstStyle/>
          <a:p>
            <a:endParaRPr lang="zh-CN" altLang="zh-CN"/>
          </a:p>
        </p:txBody>
      </p:sp>
      <p:pic>
        <p:nvPicPr>
          <p:cNvPr id="3" name="图片 2" descr="53"/>
          <p:cNvPicPr>
            <a:picLocks noChangeAspect="1"/>
          </p:cNvPicPr>
          <p:nvPr/>
        </p:nvPicPr>
        <p:blipFill>
          <a:blip r:embed="rId3"/>
          <a:stretch>
            <a:fillRect/>
          </a:stretch>
        </p:blipFill>
        <p:spPr>
          <a:xfrm>
            <a:off x="1831340" y="996950"/>
            <a:ext cx="2310130" cy="1207135"/>
          </a:xfrm>
          <a:prstGeom prst="rect">
            <a:avLst/>
          </a:prstGeom>
        </p:spPr>
      </p:pic>
      <p:pic>
        <p:nvPicPr>
          <p:cNvPr id="2" name="图片 1" descr="53"/>
          <p:cNvPicPr>
            <a:picLocks noChangeAspect="1"/>
          </p:cNvPicPr>
          <p:nvPr/>
        </p:nvPicPr>
        <p:blipFill>
          <a:blip r:embed="rId4"/>
          <a:stretch>
            <a:fillRect/>
          </a:stretch>
        </p:blipFill>
        <p:spPr>
          <a:xfrm>
            <a:off x="1042035" y="2583180"/>
            <a:ext cx="7059295" cy="185293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1000"/>
                                        <p:tgtEl>
                                          <p:spTgt spid="22"/>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1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000" fill="hold">
                                          <p:stCondLst>
                                            <p:cond delay="0"/>
                                          </p:stCondLst>
                                        </p:cTn>
                                        <p:tgtEl>
                                          <p:spTgt spid="2"/>
                                        </p:tgtEl>
                                        <p:attrNameLst>
                                          <p:attrName>style.visibility</p:attrName>
                                        </p:attrNameLst>
                                      </p:cBhvr>
                                      <p:to>
                                        <p:strVal val="visible"/>
                                      </p:to>
                                    </p:set>
                                    <p:animEffect transition="in" filter="wipe(left)">
                                      <p:cBhvr>
                                        <p:cTn id="20" dur="10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10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heel(1)">
                                      <p:cBhvr>
                                        <p:cTn id="30" dur="10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1000"/>
                                        <p:tgtEl>
                                          <p:spTgt spid="23"/>
                                        </p:tgtEl>
                                      </p:cBhvr>
                                    </p:animEffect>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6" grpId="0" animBg="1"/>
      <p:bldP spid="27" grpId="0" animBg="1"/>
      <p:bldP spid="12"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043608" y="1275606"/>
            <a:ext cx="7560840" cy="2285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19</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．依次填入文中横线上的成语，全都恰当的一项是（　　）</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．一应俱全    一览无余    易如反掌    东山再起</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B</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．应有尽有    一览无余    轻而易举    再接再厉</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C</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．一应俱全    一目了然    轻而易举    东山再起</a:t>
            </a:r>
          </a:p>
          <a:p>
            <a:pPr>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D</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．应有尽有    一目了然    易如反掌    再接再厉</a:t>
            </a:r>
          </a:p>
        </p:txBody>
      </p:sp>
      <p:sp>
        <p:nvSpPr>
          <p:cNvPr id="21" name="Rectangle 3"/>
          <p:cNvSpPr>
            <a:spLocks noChangeArrowheads="1"/>
          </p:cNvSpPr>
          <p:nvPr/>
        </p:nvSpPr>
        <p:spPr bwMode="auto">
          <a:xfrm>
            <a:off x="1500529" y="2279004"/>
            <a:ext cx="1080000" cy="324000"/>
          </a:xfrm>
          <a:prstGeom prst="rect">
            <a:avLst/>
          </a:prstGeom>
          <a:noFill/>
          <a:ln w="19050">
            <a:solidFill>
              <a:srgbClr val="FF0000"/>
            </a:solidFill>
            <a:miter lim="800000"/>
          </a:ln>
        </p:spPr>
        <p:txBody>
          <a:bodyPr wrap="none" anchor="ctr"/>
          <a:lstStyle/>
          <a:p>
            <a:endParaRPr lang="zh-CN" altLang="zh-CN"/>
          </a:p>
        </p:txBody>
      </p:sp>
      <p:sp>
        <p:nvSpPr>
          <p:cNvPr id="22" name="Rectangle 3"/>
          <p:cNvSpPr>
            <a:spLocks noChangeArrowheads="1"/>
          </p:cNvSpPr>
          <p:nvPr/>
        </p:nvSpPr>
        <p:spPr bwMode="auto">
          <a:xfrm>
            <a:off x="1500529" y="3132368"/>
            <a:ext cx="1080000" cy="324000"/>
          </a:xfrm>
          <a:prstGeom prst="rect">
            <a:avLst/>
          </a:prstGeom>
          <a:noFill/>
          <a:ln w="19050">
            <a:solidFill>
              <a:srgbClr val="FF0000"/>
            </a:solidFill>
            <a:miter lim="800000"/>
          </a:ln>
        </p:spPr>
        <p:txBody>
          <a:bodyPr wrap="none" anchor="ctr"/>
          <a:lstStyle/>
          <a:p>
            <a:endParaRPr lang="zh-CN" altLang="zh-CN"/>
          </a:p>
        </p:txBody>
      </p:sp>
      <p:sp>
        <p:nvSpPr>
          <p:cNvPr id="23" name="Rectangle 3"/>
          <p:cNvSpPr>
            <a:spLocks noChangeArrowheads="1"/>
          </p:cNvSpPr>
          <p:nvPr/>
        </p:nvSpPr>
        <p:spPr bwMode="auto">
          <a:xfrm>
            <a:off x="2718646" y="1842243"/>
            <a:ext cx="1080000" cy="324000"/>
          </a:xfrm>
          <a:prstGeom prst="rect">
            <a:avLst/>
          </a:prstGeom>
          <a:noFill/>
          <a:ln w="19050">
            <a:solidFill>
              <a:srgbClr val="FF0000"/>
            </a:solidFill>
            <a:miter lim="800000"/>
          </a:ln>
        </p:spPr>
        <p:txBody>
          <a:bodyPr wrap="none" anchor="ctr"/>
          <a:lstStyle/>
          <a:p>
            <a:endParaRPr lang="zh-CN" altLang="zh-CN"/>
          </a:p>
        </p:txBody>
      </p:sp>
      <p:sp>
        <p:nvSpPr>
          <p:cNvPr id="24" name="Rectangle 3"/>
          <p:cNvSpPr>
            <a:spLocks noChangeArrowheads="1"/>
          </p:cNvSpPr>
          <p:nvPr/>
        </p:nvSpPr>
        <p:spPr bwMode="auto">
          <a:xfrm>
            <a:off x="2718646" y="2279004"/>
            <a:ext cx="1080000" cy="324000"/>
          </a:xfrm>
          <a:prstGeom prst="rect">
            <a:avLst/>
          </a:prstGeom>
          <a:noFill/>
          <a:ln w="19050">
            <a:solidFill>
              <a:srgbClr val="FF0000"/>
            </a:solidFill>
            <a:miter lim="800000"/>
          </a:ln>
        </p:spPr>
        <p:txBody>
          <a:bodyPr wrap="none" anchor="ctr"/>
          <a:lstStyle/>
          <a:p>
            <a:endParaRPr lang="zh-CN" altLang="zh-CN"/>
          </a:p>
        </p:txBody>
      </p:sp>
      <p:sp>
        <p:nvSpPr>
          <p:cNvPr id="25" name="Rectangle 3"/>
          <p:cNvSpPr>
            <a:spLocks noChangeArrowheads="1"/>
          </p:cNvSpPr>
          <p:nvPr/>
        </p:nvSpPr>
        <p:spPr bwMode="auto">
          <a:xfrm>
            <a:off x="3923928" y="2279004"/>
            <a:ext cx="1080000" cy="324000"/>
          </a:xfrm>
          <a:prstGeom prst="rect">
            <a:avLst/>
          </a:prstGeom>
          <a:noFill/>
          <a:ln w="19050">
            <a:solidFill>
              <a:srgbClr val="FF0000"/>
            </a:solidFill>
            <a:miter lim="800000"/>
          </a:ln>
        </p:spPr>
        <p:txBody>
          <a:bodyPr wrap="none" anchor="ctr"/>
          <a:lstStyle/>
          <a:p>
            <a:endParaRPr lang="zh-CN" altLang="zh-CN"/>
          </a:p>
        </p:txBody>
      </p:sp>
      <p:sp>
        <p:nvSpPr>
          <p:cNvPr id="26" name="Rectangle 3"/>
          <p:cNvSpPr>
            <a:spLocks noChangeArrowheads="1"/>
          </p:cNvSpPr>
          <p:nvPr/>
        </p:nvSpPr>
        <p:spPr bwMode="auto">
          <a:xfrm>
            <a:off x="3923928" y="2696912"/>
            <a:ext cx="1080000" cy="324000"/>
          </a:xfrm>
          <a:prstGeom prst="rect">
            <a:avLst/>
          </a:prstGeom>
          <a:noFill/>
          <a:ln w="19050">
            <a:solidFill>
              <a:srgbClr val="FF0000"/>
            </a:solidFill>
            <a:miter lim="800000"/>
          </a:ln>
        </p:spPr>
        <p:txBody>
          <a:bodyPr wrap="none" anchor="ctr"/>
          <a:lstStyle/>
          <a:p>
            <a:endParaRPr lang="zh-CN" altLang="zh-CN"/>
          </a:p>
        </p:txBody>
      </p:sp>
      <p:sp>
        <p:nvSpPr>
          <p:cNvPr id="27" name="Rectangle 3"/>
          <p:cNvSpPr>
            <a:spLocks noChangeArrowheads="1"/>
          </p:cNvSpPr>
          <p:nvPr/>
        </p:nvSpPr>
        <p:spPr bwMode="auto">
          <a:xfrm>
            <a:off x="5129210" y="2279004"/>
            <a:ext cx="1080000" cy="324000"/>
          </a:xfrm>
          <a:prstGeom prst="rect">
            <a:avLst/>
          </a:prstGeom>
          <a:noFill/>
          <a:ln w="19050">
            <a:solidFill>
              <a:srgbClr val="FF0000"/>
            </a:solidFill>
            <a:miter lim="800000"/>
          </a:ln>
        </p:spPr>
        <p:txBody>
          <a:bodyPr wrap="none" anchor="ctr"/>
          <a:lstStyle/>
          <a:p>
            <a:endParaRPr lang="zh-CN" altLang="zh-CN"/>
          </a:p>
        </p:txBody>
      </p:sp>
      <p:sp>
        <p:nvSpPr>
          <p:cNvPr id="30" name="Rectangle 3"/>
          <p:cNvSpPr>
            <a:spLocks noChangeArrowheads="1"/>
          </p:cNvSpPr>
          <p:nvPr/>
        </p:nvSpPr>
        <p:spPr bwMode="auto">
          <a:xfrm>
            <a:off x="5148064" y="3132368"/>
            <a:ext cx="1080000" cy="324000"/>
          </a:xfrm>
          <a:prstGeom prst="rect">
            <a:avLst/>
          </a:prstGeom>
          <a:noFill/>
          <a:ln w="19050">
            <a:solidFill>
              <a:srgbClr val="FF0000"/>
            </a:solidFill>
            <a:miter lim="800000"/>
          </a:ln>
        </p:spPr>
        <p:txBody>
          <a:bodyPr wrap="none" anchor="ctr"/>
          <a:lstStyle/>
          <a:p>
            <a:endParaRPr lang="zh-CN" altLang="zh-CN"/>
          </a:p>
        </p:txBody>
      </p:sp>
      <p:sp>
        <p:nvSpPr>
          <p:cNvPr id="31" name="Rectangle 3"/>
          <p:cNvSpPr>
            <a:spLocks noChangeArrowheads="1"/>
          </p:cNvSpPr>
          <p:nvPr/>
        </p:nvSpPr>
        <p:spPr bwMode="auto">
          <a:xfrm>
            <a:off x="1059094" y="2279004"/>
            <a:ext cx="360000" cy="324000"/>
          </a:xfrm>
          <a:prstGeom prst="rect">
            <a:avLst/>
          </a:prstGeom>
          <a:noFill/>
          <a:ln w="19050">
            <a:solidFill>
              <a:srgbClr val="FF0000"/>
            </a:solidFill>
            <a:miter lim="800000"/>
          </a:ln>
        </p:spPr>
        <p:txBody>
          <a:bodyPr wrap="none" anchor="ctr"/>
          <a:lstStyle/>
          <a:p>
            <a:endParaRPr lang="zh-CN" altLang="zh-CN"/>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1000"/>
                                        <p:tgtEl>
                                          <p:spTgt spid="2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10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1000"/>
                                        <p:tgtEl>
                                          <p:spTgt spid="23"/>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10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1000"/>
                                        <p:tgtEl>
                                          <p:spTgt spid="25"/>
                                        </p:tgtEl>
                                      </p:cBhvr>
                                    </p:animEffect>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10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1000"/>
                                        <p:tgtEl>
                                          <p:spTgt spid="27"/>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10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1" grpId="0" animBg="1"/>
      <p:bldP spid="22" grpId="0" animBg="1"/>
      <p:bldP spid="23" grpId="0" animBg="1"/>
      <p:bldP spid="24" grpId="0" animBg="1"/>
      <p:bldP spid="25" grpId="0" animBg="1"/>
      <p:bldP spid="26" grpId="0" animBg="1"/>
      <p:bldP spid="27" grpId="0" animBg="1"/>
      <p:bldP spid="30" grpId="0" animBg="1"/>
      <p:bldP spid="31"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2" name="Group 2"/>
          <p:cNvGraphicFramePr>
            <a:graphicFrameLocks noGrp="1"/>
          </p:cNvGraphicFramePr>
          <p:nvPr/>
        </p:nvGraphicFramePr>
        <p:xfrm>
          <a:off x="1285925" y="555526"/>
          <a:ext cx="6598443" cy="4197890"/>
        </p:xfrm>
        <a:graphic>
          <a:graphicData uri="http://schemas.openxmlformats.org/drawingml/2006/table">
            <a:tbl>
              <a:tblPr/>
              <a:tblGrid>
                <a:gridCol w="2036267">
                  <a:extLst>
                    <a:ext uri="{9D8B030D-6E8A-4147-A177-3AD203B41FA5}">
                      <a16:colId xmlns:a16="http://schemas.microsoft.com/office/drawing/2014/main" val="20000"/>
                    </a:ext>
                  </a:extLst>
                </a:gridCol>
                <a:gridCol w="786880">
                  <a:extLst>
                    <a:ext uri="{9D8B030D-6E8A-4147-A177-3AD203B41FA5}">
                      <a16:colId xmlns:a16="http://schemas.microsoft.com/office/drawing/2014/main" val="20001"/>
                    </a:ext>
                  </a:extLst>
                </a:gridCol>
                <a:gridCol w="3775296">
                  <a:extLst>
                    <a:ext uri="{9D8B030D-6E8A-4147-A177-3AD203B41FA5}">
                      <a16:colId xmlns:a16="http://schemas.microsoft.com/office/drawing/2014/main" val="20002"/>
                    </a:ext>
                  </a:extLst>
                </a:gridCol>
              </a:tblGrid>
              <a:tr h="419789">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“加工”类别</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序号</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内容</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19789">
                <a:tc rowSpan="2">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“判断”加工</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en-US" altLang="zh-CN"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7</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文学作品阅读选择题目</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19789">
                <a:tc vMerge="1">
                  <a:txBody>
                    <a:bodyPr/>
                    <a:lstStyle/>
                    <a:p>
                      <a:endParaRPr lang="zh-CN"/>
                    </a:p>
                  </a:txBody>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en-US" altLang="zh-CN"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14</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古代诗歌阅读选择题目</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19789">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“转换”加工</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en-US" altLang="zh-CN"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13</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文言阅读翻译句子题目</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19789">
                <a:tc rowSpan="2">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“概括”加工</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en-US" altLang="zh-CN"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6</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实用文章阅读简答题目</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19789">
                <a:tc vMerge="1">
                  <a:txBody>
                    <a:bodyPr/>
                    <a:lstStyle/>
                    <a:p>
                      <a:endParaRPr lang="zh-CN"/>
                    </a:p>
                  </a:txBody>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en-US" altLang="zh-CN"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21</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语言表达压缩语段题目</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19789">
                <a:tc rowSpan="3">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“剖析”加工</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en-US" altLang="zh-CN"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8</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文学作品阅读简答题目</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19789">
                <a:tc vMerge="1">
                  <a:txBody>
                    <a:bodyPr/>
                    <a:lstStyle/>
                    <a:p>
                      <a:endParaRPr lang="zh-CN"/>
                    </a:p>
                  </a:txBody>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en-US" altLang="zh-CN"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9</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文学作品阅读探究题目</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19789">
                <a:tc vMerge="1">
                  <a:txBody>
                    <a:bodyPr/>
                    <a:lstStyle/>
                    <a:p>
                      <a:endParaRPr lang="zh-CN"/>
                    </a:p>
                  </a:txBody>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en-US" altLang="zh-CN"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15</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古代诗歌阅读简答题目</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19789">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“”发挥”加工</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en-US" altLang="zh-CN" sz="1900" b="1" i="0" u="none" strike="noStrike" cap="none" normalizeH="0" baseline="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22</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写作题目</a:t>
                      </a:r>
                    </a:p>
                  </a:txBody>
                  <a:tcPr marL="68580" marR="68580" marT="34283" marB="34283"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142976" y="1923678"/>
            <a:ext cx="676875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[7.</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文学作品阅读选择题目</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下列对本文相关内容和艺术特色的分析鉴赏，不正确的一项是（　　）</a:t>
            </a:r>
          </a:p>
        </p:txBody>
      </p:sp>
      <p:sp>
        <p:nvSpPr>
          <p:cNvPr id="3" name="文本框 1"/>
          <p:cNvSpPr>
            <a:spLocks noChangeArrowheads="1"/>
          </p:cNvSpPr>
          <p:nvPr/>
        </p:nvSpPr>
        <p:spPr bwMode="auto">
          <a:xfrm>
            <a:off x="1142976" y="1284077"/>
            <a:ext cx="6768752" cy="495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000" b="1"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（一）“判断”加工</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149916" y="3570435"/>
            <a:ext cx="360000" cy="324000"/>
          </a:xfrm>
          <a:prstGeom prst="rect">
            <a:avLst/>
          </a:prstGeom>
          <a:noFill/>
          <a:ln w="19050">
            <a:solidFill>
              <a:srgbClr val="FF0000"/>
            </a:solidFill>
            <a:miter lim="800000"/>
          </a:ln>
        </p:spPr>
        <p:txBody>
          <a:bodyPr wrap="none" anchor="ctr"/>
          <a:lstStyle/>
          <a:p>
            <a:endParaRPr lang="zh-CN" altLang="zh-CN"/>
          </a:p>
        </p:txBody>
      </p:sp>
      <p:pic>
        <p:nvPicPr>
          <p:cNvPr id="3" name="图片 2" descr="57"/>
          <p:cNvPicPr>
            <a:picLocks noChangeAspect="1"/>
          </p:cNvPicPr>
          <p:nvPr/>
        </p:nvPicPr>
        <p:blipFill>
          <a:blip r:embed="rId3"/>
          <a:stretch>
            <a:fillRect/>
          </a:stretch>
        </p:blipFill>
        <p:spPr>
          <a:xfrm>
            <a:off x="1174115" y="574040"/>
            <a:ext cx="7369810" cy="413893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619672" y="1758516"/>
            <a:ext cx="597666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[14.</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古代诗歌阅读选择题目</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下列对这首诗的赏析，不正确的一项是（　　）</a:t>
            </a:r>
            <a:endPar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619672" y="771550"/>
            <a:ext cx="5976664"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许道宁画          </a:t>
            </a:r>
          </a:p>
          <a:p>
            <a:pPr algn="ct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陈与义</a:t>
            </a:r>
          </a:p>
          <a:p>
            <a:pPr algn="ct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满眼长江水，苍然何郡山？</a:t>
            </a:r>
          </a:p>
          <a:p>
            <a:pPr algn="ct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向来万里意，今在一窗间。</a:t>
            </a:r>
          </a:p>
          <a:p>
            <a:pPr algn="ct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众木俱含晚，孤云遂不还。</a:t>
            </a:r>
          </a:p>
          <a:p>
            <a:pPr algn="ct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此中有佳句，吟断不相关。</a:t>
            </a:r>
          </a:p>
          <a:p>
            <a:pP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注</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许道宁：北宋画家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Group 19"/>
          <p:cNvGraphicFramePr>
            <a:graphicFrameLocks noGrp="1"/>
          </p:cNvGraphicFramePr>
          <p:nvPr/>
        </p:nvGraphicFramePr>
        <p:xfrm>
          <a:off x="374650" y="981074"/>
          <a:ext cx="8499475" cy="3390876"/>
        </p:xfrm>
        <a:graphic>
          <a:graphicData uri="http://schemas.openxmlformats.org/drawingml/2006/table">
            <a:tbl>
              <a:tblPr/>
              <a:tblGrid>
                <a:gridCol w="4257675">
                  <a:extLst>
                    <a:ext uri="{9D8B030D-6E8A-4147-A177-3AD203B41FA5}">
                      <a16:colId xmlns:a16="http://schemas.microsoft.com/office/drawing/2014/main" val="20000"/>
                    </a:ext>
                  </a:extLst>
                </a:gridCol>
                <a:gridCol w="4241800">
                  <a:extLst>
                    <a:ext uri="{9D8B030D-6E8A-4147-A177-3AD203B41FA5}">
                      <a16:colId xmlns:a16="http://schemas.microsoft.com/office/drawing/2014/main" val="20001"/>
                    </a:ext>
                  </a:extLst>
                </a:gridCol>
              </a:tblGrid>
              <a:tr h="637107">
                <a:tc grid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a:ln>
                            <a:noFill/>
                          </a:ln>
                          <a:solidFill>
                            <a:srgbClr val="FF0000"/>
                          </a:solidFill>
                          <a:effectLst/>
                          <a:latin typeface="微软雅黑" panose="020B0503020204020204" charset="-122"/>
                          <a:ea typeface="微软雅黑" panose="020B0503020204020204" charset="-122"/>
                        </a:rPr>
                        <a:t>体味景语悟情语：思维方式</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a16="http://schemas.microsoft.com/office/drawing/2014/main" val="10000"/>
                  </a:ext>
                </a:extLst>
              </a:tr>
              <a:tr h="787014">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pPr>
                      <a:endParaRPr kumimoji="0" lang="zh-CN" altLang="zh-CN" sz="20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pPr>
                      <a:endParaRPr kumimoji="0" lang="zh-CN" altLang="zh-CN" sz="20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96675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pPr>
                      <a:endParaRPr kumimoji="0" lang="zh-CN" altLang="zh-CN" sz="20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pPr>
                      <a:endParaRPr kumimoji="0" lang="zh-CN" altLang="zh-CN" sz="20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6" name="Text Box 15"/>
          <p:cNvSpPr txBox="1">
            <a:spLocks noChangeArrowheads="1"/>
          </p:cNvSpPr>
          <p:nvPr/>
        </p:nvSpPr>
        <p:spPr bwMode="auto">
          <a:xfrm>
            <a:off x="395536" y="1825699"/>
            <a:ext cx="4176464" cy="400110"/>
          </a:xfrm>
          <a:prstGeom prst="rect">
            <a:avLst/>
          </a:prstGeom>
          <a:noFill/>
          <a:ln w="9525">
            <a:noFill/>
            <a:miter lim="800000"/>
          </a:ln>
        </p:spPr>
        <p:txBody>
          <a:bodyPr wrap="square">
            <a:spAutoFit/>
          </a:bodyPr>
          <a:lstStyle/>
          <a:p>
            <a:pPr algn="ctr">
              <a:spcBef>
                <a:spcPct val="50000"/>
              </a:spcBef>
            </a:pPr>
            <a:r>
              <a:rPr lang="zh-CN" altLang="en-US" sz="2000" b="1" dirty="0">
                <a:latin typeface="微软雅黑" panose="020B0503020204020204" charset="-122"/>
                <a:ea typeface="微软雅黑" panose="020B0503020204020204" charset="-122"/>
              </a:rPr>
              <a:t>细察</a:t>
            </a:r>
          </a:p>
        </p:txBody>
      </p:sp>
      <p:sp>
        <p:nvSpPr>
          <p:cNvPr id="7" name="Text Box 16"/>
          <p:cNvSpPr txBox="1">
            <a:spLocks noChangeArrowheads="1"/>
          </p:cNvSpPr>
          <p:nvPr/>
        </p:nvSpPr>
        <p:spPr bwMode="auto">
          <a:xfrm>
            <a:off x="4644008" y="1779662"/>
            <a:ext cx="4176464" cy="400110"/>
          </a:xfrm>
          <a:prstGeom prst="rect">
            <a:avLst/>
          </a:prstGeom>
          <a:noFill/>
          <a:ln w="9525">
            <a:noFill/>
            <a:miter lim="800000"/>
          </a:ln>
        </p:spPr>
        <p:txBody>
          <a:bodyPr wrap="square">
            <a:spAutoFit/>
          </a:bodyPr>
          <a:lstStyle/>
          <a:p>
            <a:pPr algn="ctr">
              <a:spcBef>
                <a:spcPct val="50000"/>
              </a:spcBef>
            </a:pPr>
            <a:r>
              <a:rPr lang="zh-CN" altLang="en-US" sz="2000" b="1" dirty="0">
                <a:latin typeface="微软雅黑" panose="020B0503020204020204" charset="-122"/>
                <a:ea typeface="微软雅黑" panose="020B0503020204020204" charset="-122"/>
              </a:rPr>
              <a:t>深思</a:t>
            </a:r>
          </a:p>
        </p:txBody>
      </p:sp>
      <p:sp>
        <p:nvSpPr>
          <p:cNvPr id="8" name="Text Box 17"/>
          <p:cNvSpPr txBox="1">
            <a:spLocks noChangeArrowheads="1"/>
          </p:cNvSpPr>
          <p:nvPr/>
        </p:nvSpPr>
        <p:spPr bwMode="auto">
          <a:xfrm>
            <a:off x="395536" y="2544131"/>
            <a:ext cx="4176464" cy="1569660"/>
          </a:xfrm>
          <a:prstGeom prst="rect">
            <a:avLst/>
          </a:prstGeom>
          <a:noFill/>
          <a:ln w="9525">
            <a:noFill/>
            <a:miter lim="800000"/>
          </a:ln>
        </p:spPr>
        <p:txBody>
          <a:bodyPr wrap="square">
            <a:spAutoFit/>
          </a:bodyPr>
          <a:lstStyle/>
          <a:p>
            <a:pPr algn="ctr">
              <a:lnSpc>
                <a:spcPct val="120000"/>
              </a:lnSpc>
            </a:pPr>
            <a:r>
              <a:rPr lang="zh-CN" altLang="en-US" sz="2000" b="1" dirty="0">
                <a:latin typeface="微软雅黑" panose="020B0503020204020204" charset="-122"/>
                <a:ea typeface="微软雅黑" panose="020B0503020204020204" charset="-122"/>
              </a:rPr>
              <a:t>仔细阅读</a:t>
            </a:r>
          </a:p>
          <a:p>
            <a:pPr algn="ctr">
              <a:lnSpc>
                <a:spcPct val="120000"/>
              </a:lnSpc>
            </a:pPr>
            <a:r>
              <a:rPr lang="zh-CN" altLang="en-US" sz="2000" b="1" dirty="0">
                <a:latin typeface="微软雅黑" panose="020B0503020204020204" charset="-122"/>
                <a:ea typeface="微软雅黑" panose="020B0503020204020204" charset="-122"/>
              </a:rPr>
              <a:t>发现问题</a:t>
            </a:r>
          </a:p>
          <a:p>
            <a:pPr algn="ctr">
              <a:lnSpc>
                <a:spcPct val="120000"/>
              </a:lnSpc>
            </a:pPr>
            <a:r>
              <a:rPr lang="zh-CN" altLang="en-US" sz="2000" b="1" dirty="0">
                <a:latin typeface="微软雅黑" panose="020B0503020204020204" charset="-122"/>
                <a:ea typeface="微软雅黑" panose="020B0503020204020204" charset="-122"/>
              </a:rPr>
              <a:t>体察思索</a:t>
            </a:r>
          </a:p>
          <a:p>
            <a:pPr algn="ctr">
              <a:lnSpc>
                <a:spcPct val="120000"/>
              </a:lnSpc>
            </a:pPr>
            <a:r>
              <a:rPr lang="zh-CN" altLang="en-US" sz="2000" b="1" dirty="0">
                <a:latin typeface="微软雅黑" panose="020B0503020204020204" charset="-122"/>
                <a:ea typeface="微软雅黑" panose="020B0503020204020204" charset="-122"/>
              </a:rPr>
              <a:t>有所触动</a:t>
            </a:r>
          </a:p>
        </p:txBody>
      </p:sp>
      <p:sp>
        <p:nvSpPr>
          <p:cNvPr id="9" name="Text Box 18"/>
          <p:cNvSpPr txBox="1">
            <a:spLocks noChangeArrowheads="1"/>
          </p:cNvSpPr>
          <p:nvPr/>
        </p:nvSpPr>
        <p:spPr bwMode="auto">
          <a:xfrm>
            <a:off x="4644008" y="2514258"/>
            <a:ext cx="4176463" cy="1569660"/>
          </a:xfrm>
          <a:prstGeom prst="rect">
            <a:avLst/>
          </a:prstGeom>
          <a:noFill/>
          <a:ln w="9525">
            <a:noFill/>
            <a:miter lim="800000"/>
          </a:ln>
        </p:spPr>
        <p:txBody>
          <a:bodyPr wrap="square">
            <a:spAutoFit/>
          </a:bodyPr>
          <a:lstStyle/>
          <a:p>
            <a:pPr algn="ctr">
              <a:lnSpc>
                <a:spcPct val="120000"/>
              </a:lnSpc>
            </a:pPr>
            <a:r>
              <a:rPr lang="zh-CN" altLang="en-US" sz="2000" b="1" dirty="0">
                <a:latin typeface="微软雅黑" panose="020B0503020204020204" charset="-122"/>
                <a:ea typeface="微软雅黑" panose="020B0503020204020204" charset="-122"/>
              </a:rPr>
              <a:t>深入思考</a:t>
            </a:r>
          </a:p>
          <a:p>
            <a:pPr algn="ctr">
              <a:lnSpc>
                <a:spcPct val="120000"/>
              </a:lnSpc>
            </a:pPr>
            <a:r>
              <a:rPr lang="zh-CN" altLang="en-US" sz="2000" b="1" dirty="0">
                <a:latin typeface="微软雅黑" panose="020B0503020204020204" charset="-122"/>
                <a:ea typeface="微软雅黑" panose="020B0503020204020204" charset="-122"/>
              </a:rPr>
              <a:t>端详剖析</a:t>
            </a:r>
          </a:p>
          <a:p>
            <a:pPr algn="ctr">
              <a:lnSpc>
                <a:spcPct val="120000"/>
              </a:lnSpc>
            </a:pPr>
            <a:r>
              <a:rPr lang="zh-CN" altLang="en-US" sz="2000" b="1" dirty="0">
                <a:latin typeface="微软雅黑" panose="020B0503020204020204" charset="-122"/>
                <a:ea typeface="微软雅黑" panose="020B0503020204020204" charset="-122"/>
              </a:rPr>
              <a:t>拓展延伸</a:t>
            </a:r>
          </a:p>
          <a:p>
            <a:pPr algn="ctr">
              <a:lnSpc>
                <a:spcPct val="120000"/>
              </a:lnSpc>
            </a:pPr>
            <a:r>
              <a:rPr lang="zh-CN" altLang="en-US" sz="2000" b="1" dirty="0">
                <a:latin typeface="微软雅黑" panose="020B0503020204020204" charset="-122"/>
                <a:ea typeface="微软雅黑" panose="020B0503020204020204" charset="-122"/>
              </a:rPr>
              <a:t>有所领悟</a:t>
            </a:r>
          </a:p>
        </p:txBody>
      </p:sp>
      <p:sp>
        <p:nvSpPr>
          <p:cNvPr id="10" name="Rectangle 20"/>
          <p:cNvSpPr>
            <a:spLocks noChangeArrowheads="1"/>
          </p:cNvSpPr>
          <p:nvPr/>
        </p:nvSpPr>
        <p:spPr bwMode="auto">
          <a:xfrm>
            <a:off x="1320800" y="4150394"/>
            <a:ext cx="2160588" cy="485775"/>
          </a:xfrm>
          <a:prstGeom prst="rect">
            <a:avLst/>
          </a:prstGeom>
          <a:solidFill>
            <a:schemeClr val="bg1"/>
          </a:solidFill>
          <a:ln w="19050">
            <a:solidFill>
              <a:srgbClr val="CC0000"/>
            </a:solidFill>
            <a:miter lim="800000"/>
          </a:ln>
        </p:spPr>
        <p:txBody>
          <a:bodyPr wrap="none" anchor="ctr"/>
          <a:lstStyle/>
          <a:p>
            <a:pPr algn="ctr"/>
            <a:r>
              <a:rPr lang="zh-CN" altLang="en-US" sz="2000" b="1">
                <a:solidFill>
                  <a:srgbClr val="FF0000"/>
                </a:solidFill>
                <a:latin typeface="微软雅黑" panose="020B0503020204020204" charset="-122"/>
                <a:ea typeface="微软雅黑" panose="020B0503020204020204" charset="-122"/>
              </a:rPr>
              <a:t>体味景语</a:t>
            </a:r>
          </a:p>
        </p:txBody>
      </p:sp>
      <p:sp>
        <p:nvSpPr>
          <p:cNvPr id="11" name="Rectangle 21"/>
          <p:cNvSpPr>
            <a:spLocks noChangeArrowheads="1"/>
          </p:cNvSpPr>
          <p:nvPr/>
        </p:nvSpPr>
        <p:spPr bwMode="auto">
          <a:xfrm>
            <a:off x="5789613" y="4174207"/>
            <a:ext cx="2160587" cy="485775"/>
          </a:xfrm>
          <a:prstGeom prst="rect">
            <a:avLst/>
          </a:prstGeom>
          <a:solidFill>
            <a:schemeClr val="bg1"/>
          </a:solidFill>
          <a:ln w="19050">
            <a:solidFill>
              <a:srgbClr val="CC0000"/>
            </a:solidFill>
            <a:miter lim="800000"/>
          </a:ln>
        </p:spPr>
        <p:txBody>
          <a:bodyPr wrap="none" anchor="ctr"/>
          <a:lstStyle/>
          <a:p>
            <a:pPr algn="ctr"/>
            <a:r>
              <a:rPr lang="zh-CN" altLang="en-US" sz="2000" b="1">
                <a:solidFill>
                  <a:srgbClr val="FF0000"/>
                </a:solidFill>
                <a:latin typeface="微软雅黑" panose="020B0503020204020204" charset="-122"/>
                <a:ea typeface="微软雅黑" panose="020B0503020204020204" charset="-122"/>
              </a:rPr>
              <a:t>领悟情语</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1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1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bldLvl="0" animBg="1"/>
      <p:bldP spid="11"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331640" y="771550"/>
            <a:ext cx="7272808"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．这首题画诗写景兼抒情，并未刻意进行雕琢，却能够</a:t>
            </a:r>
          </a:p>
          <a:p>
            <a:pP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于简淡中见新奇。</a:t>
            </a:r>
          </a:p>
          <a:p>
            <a:pPr>
              <a:lnSpc>
                <a:spcPct val="150000"/>
              </a:lnSpc>
            </a:pP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B</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．山水是这幅画的主要元素，特别是江水，占据了画面</a:t>
            </a:r>
          </a:p>
          <a:p>
            <a:pP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上大部分的篇幅。</a:t>
            </a:r>
          </a:p>
          <a:p>
            <a:pPr>
              <a:lnSpc>
                <a:spcPct val="150000"/>
              </a:lnSpc>
            </a:pP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C</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．诗人透过一扇小窗远距离欣赏这幅画作，领略其表现</a:t>
            </a:r>
          </a:p>
          <a:p>
            <a:pP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的辽阔万里之势。</a:t>
            </a:r>
          </a:p>
          <a:p>
            <a:pPr>
              <a:lnSpc>
                <a:spcPct val="150000"/>
              </a:lnSpc>
            </a:pP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D</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．颈联具体写到苍茫暮色中的树木与浮云，也蕴含了欣</a:t>
            </a:r>
          </a:p>
          <a:p>
            <a:pP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赏者的主观感受。</a:t>
            </a:r>
          </a:p>
        </p:txBody>
      </p:sp>
      <p:sp>
        <p:nvSpPr>
          <p:cNvPr id="3" name="Rectangle 3"/>
          <p:cNvSpPr>
            <a:spLocks noChangeArrowheads="1"/>
          </p:cNvSpPr>
          <p:nvPr/>
        </p:nvSpPr>
        <p:spPr bwMode="auto">
          <a:xfrm>
            <a:off x="1384794" y="2734620"/>
            <a:ext cx="360000" cy="324000"/>
          </a:xfrm>
          <a:prstGeom prst="rect">
            <a:avLst/>
          </a:prstGeom>
          <a:noFill/>
          <a:ln w="19050">
            <a:solidFill>
              <a:srgbClr val="FF0000"/>
            </a:solidFill>
            <a:miter lim="800000"/>
          </a:ln>
        </p:spPr>
        <p:txBody>
          <a:bodyPr wrap="none" anchor="ctr"/>
          <a:lstStyle/>
          <a:p>
            <a:endParaRPr lang="zh-CN" altLang="zh-CN"/>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117326" y="2071684"/>
            <a:ext cx="676875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[13.</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文言阅读翻译句子题目</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gn="ct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把文中画横线的句子翻译成现代汉语。</a:t>
            </a:r>
          </a:p>
        </p:txBody>
      </p:sp>
      <p:sp>
        <p:nvSpPr>
          <p:cNvPr id="3" name="文本框 1"/>
          <p:cNvSpPr>
            <a:spLocks noChangeArrowheads="1"/>
          </p:cNvSpPr>
          <p:nvPr/>
        </p:nvSpPr>
        <p:spPr bwMode="auto">
          <a:xfrm>
            <a:off x="1000100" y="1284077"/>
            <a:ext cx="6768752"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000" b="1"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（二）“转换”加工</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971600" y="1059582"/>
            <a:ext cx="7272808" cy="495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1</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）圣人苟可以强国，不法其故；苟可以利民，不循其礼。 </a:t>
            </a:r>
          </a:p>
        </p:txBody>
      </p:sp>
      <p:sp>
        <p:nvSpPr>
          <p:cNvPr id="4" name="文本框 1"/>
          <p:cNvSpPr>
            <a:spLocks noChangeArrowheads="1"/>
          </p:cNvSpPr>
          <p:nvPr/>
        </p:nvSpPr>
        <p:spPr bwMode="auto">
          <a:xfrm>
            <a:off x="971600" y="2283718"/>
            <a:ext cx="727280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备考答案</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nSpc>
                <a:spcPct val="150000"/>
              </a:lnSpc>
            </a:pP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圣人如果可以使国家强盛，不必效法那些陈规；如果可以使百姓获利，不必遵循那些旧制。</a:t>
            </a:r>
          </a:p>
        </p:txBody>
      </p:sp>
      <p:sp>
        <p:nvSpPr>
          <p:cNvPr id="5" name="Rectangle 3"/>
          <p:cNvSpPr>
            <a:spLocks noChangeArrowheads="1"/>
          </p:cNvSpPr>
          <p:nvPr/>
        </p:nvSpPr>
        <p:spPr bwMode="auto">
          <a:xfrm>
            <a:off x="2242871" y="1184744"/>
            <a:ext cx="252000" cy="324000"/>
          </a:xfrm>
          <a:prstGeom prst="rect">
            <a:avLst/>
          </a:prstGeom>
          <a:noFill/>
          <a:ln w="19050">
            <a:solidFill>
              <a:srgbClr val="FF0000"/>
            </a:solidFill>
            <a:miter lim="800000"/>
          </a:ln>
        </p:spPr>
        <p:txBody>
          <a:bodyPr wrap="none" anchor="ctr"/>
          <a:lstStyle/>
          <a:p>
            <a:endParaRPr lang="zh-CN" altLang="zh-CN"/>
          </a:p>
        </p:txBody>
      </p:sp>
      <p:sp>
        <p:nvSpPr>
          <p:cNvPr id="6" name="Rectangle 3"/>
          <p:cNvSpPr>
            <a:spLocks noChangeArrowheads="1"/>
          </p:cNvSpPr>
          <p:nvPr/>
        </p:nvSpPr>
        <p:spPr bwMode="auto">
          <a:xfrm>
            <a:off x="2997251" y="1184744"/>
            <a:ext cx="504000" cy="324000"/>
          </a:xfrm>
          <a:prstGeom prst="rect">
            <a:avLst/>
          </a:prstGeom>
          <a:noFill/>
          <a:ln w="19050">
            <a:solidFill>
              <a:srgbClr val="FF0000"/>
            </a:solidFill>
            <a:miter lim="800000"/>
          </a:ln>
        </p:spPr>
        <p:txBody>
          <a:bodyPr wrap="none" anchor="ctr"/>
          <a:lstStyle/>
          <a:p>
            <a:endParaRPr lang="zh-CN" altLang="zh-CN"/>
          </a:p>
        </p:txBody>
      </p:sp>
      <p:sp>
        <p:nvSpPr>
          <p:cNvPr id="7" name="Rectangle 3"/>
          <p:cNvSpPr>
            <a:spLocks noChangeArrowheads="1"/>
          </p:cNvSpPr>
          <p:nvPr/>
        </p:nvSpPr>
        <p:spPr bwMode="auto">
          <a:xfrm>
            <a:off x="3779912" y="1184744"/>
            <a:ext cx="504000" cy="324000"/>
          </a:xfrm>
          <a:prstGeom prst="rect">
            <a:avLst/>
          </a:prstGeom>
          <a:noFill/>
          <a:ln w="19050">
            <a:solidFill>
              <a:srgbClr val="FF0000"/>
            </a:solidFill>
            <a:miter lim="800000"/>
          </a:ln>
        </p:spPr>
        <p:txBody>
          <a:bodyPr wrap="none" anchor="ctr"/>
          <a:lstStyle/>
          <a:p>
            <a:endParaRPr lang="zh-CN" altLang="zh-CN"/>
          </a:p>
        </p:txBody>
      </p:sp>
      <p:sp>
        <p:nvSpPr>
          <p:cNvPr id="8" name="Rectangle 3"/>
          <p:cNvSpPr>
            <a:spLocks noChangeArrowheads="1"/>
          </p:cNvSpPr>
          <p:nvPr/>
        </p:nvSpPr>
        <p:spPr bwMode="auto">
          <a:xfrm>
            <a:off x="4509419" y="1184744"/>
            <a:ext cx="288000" cy="324000"/>
          </a:xfrm>
          <a:prstGeom prst="rect">
            <a:avLst/>
          </a:prstGeom>
          <a:noFill/>
          <a:ln w="19050">
            <a:solidFill>
              <a:srgbClr val="FF0000"/>
            </a:solidFill>
            <a:miter lim="800000"/>
          </a:ln>
        </p:spPr>
        <p:txBody>
          <a:bodyPr wrap="none" anchor="ctr"/>
          <a:lstStyle/>
          <a:p>
            <a:endParaRPr lang="zh-CN" altLang="zh-CN"/>
          </a:p>
        </p:txBody>
      </p:sp>
      <p:sp>
        <p:nvSpPr>
          <p:cNvPr id="11" name="Rectangle 3"/>
          <p:cNvSpPr>
            <a:spLocks noChangeArrowheads="1"/>
          </p:cNvSpPr>
          <p:nvPr/>
        </p:nvSpPr>
        <p:spPr bwMode="auto">
          <a:xfrm>
            <a:off x="2104874" y="2859782"/>
            <a:ext cx="504000" cy="324000"/>
          </a:xfrm>
          <a:prstGeom prst="rect">
            <a:avLst/>
          </a:prstGeom>
          <a:noFill/>
          <a:ln w="19050">
            <a:solidFill>
              <a:srgbClr val="FF0000"/>
            </a:solidFill>
            <a:miter lim="800000"/>
          </a:ln>
        </p:spPr>
        <p:txBody>
          <a:bodyPr wrap="none" anchor="ctr"/>
          <a:lstStyle/>
          <a:p>
            <a:endParaRPr lang="zh-CN" altLang="zh-CN"/>
          </a:p>
        </p:txBody>
      </p:sp>
      <p:sp>
        <p:nvSpPr>
          <p:cNvPr id="12" name="Rectangle 3"/>
          <p:cNvSpPr>
            <a:spLocks noChangeArrowheads="1"/>
          </p:cNvSpPr>
          <p:nvPr/>
        </p:nvSpPr>
        <p:spPr bwMode="auto">
          <a:xfrm>
            <a:off x="3131840" y="2859782"/>
            <a:ext cx="1296000" cy="324000"/>
          </a:xfrm>
          <a:prstGeom prst="rect">
            <a:avLst/>
          </a:prstGeom>
          <a:noFill/>
          <a:ln w="19050">
            <a:solidFill>
              <a:srgbClr val="FF0000"/>
            </a:solidFill>
            <a:miter lim="800000"/>
          </a:ln>
        </p:spPr>
        <p:txBody>
          <a:bodyPr wrap="none" anchor="ctr"/>
          <a:lstStyle/>
          <a:p>
            <a:endParaRPr lang="zh-CN" altLang="zh-CN"/>
          </a:p>
        </p:txBody>
      </p:sp>
      <p:sp>
        <p:nvSpPr>
          <p:cNvPr id="13" name="Rectangle 3"/>
          <p:cNvSpPr>
            <a:spLocks noChangeArrowheads="1"/>
          </p:cNvSpPr>
          <p:nvPr/>
        </p:nvSpPr>
        <p:spPr bwMode="auto">
          <a:xfrm>
            <a:off x="4672289" y="2859782"/>
            <a:ext cx="1008000" cy="324000"/>
          </a:xfrm>
          <a:prstGeom prst="rect">
            <a:avLst/>
          </a:prstGeom>
          <a:noFill/>
          <a:ln w="19050">
            <a:solidFill>
              <a:srgbClr val="FF0000"/>
            </a:solidFill>
            <a:miter lim="800000"/>
          </a:ln>
        </p:spPr>
        <p:txBody>
          <a:bodyPr wrap="none" anchor="ctr"/>
          <a:lstStyle/>
          <a:p>
            <a:endParaRPr lang="zh-CN" altLang="zh-CN"/>
          </a:p>
        </p:txBody>
      </p:sp>
      <p:sp>
        <p:nvSpPr>
          <p:cNvPr id="14" name="Rectangle 3"/>
          <p:cNvSpPr>
            <a:spLocks noChangeArrowheads="1"/>
          </p:cNvSpPr>
          <p:nvPr/>
        </p:nvSpPr>
        <p:spPr bwMode="auto">
          <a:xfrm>
            <a:off x="6209330" y="2859782"/>
            <a:ext cx="504000" cy="324000"/>
          </a:xfrm>
          <a:prstGeom prst="rect">
            <a:avLst/>
          </a:prstGeom>
          <a:noFill/>
          <a:ln w="19050">
            <a:solidFill>
              <a:srgbClr val="FF0000"/>
            </a:solidFill>
            <a:miter lim="800000"/>
          </a:ln>
        </p:spPr>
        <p:txBody>
          <a:bodyPr wrap="none" anchor="ctr"/>
          <a:lstStyle/>
          <a:p>
            <a:endParaRPr lang="zh-CN" altLang="zh-CN"/>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1000"/>
                                        <p:tgtEl>
                                          <p:spTgt spid="7"/>
                                        </p:tgtEl>
                                      </p:cBhvr>
                                    </p:animEffect>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1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10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1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10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10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5" grpId="0" animBg="1"/>
      <p:bldP spid="6" grpId="0" animBg="1"/>
      <p:bldP spid="7" grpId="0" animBg="1"/>
      <p:bldP spid="8" grpId="0" animBg="1"/>
      <p:bldP spid="11" grpId="0" animBg="1"/>
      <p:bldP spid="12" grpId="0" animBg="1"/>
      <p:bldP spid="13" grpId="0" animBg="1"/>
      <p:bldP spid="14" grpId="0" animBg="1"/>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971600" y="1059582"/>
            <a:ext cx="7272808" cy="495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2</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）令行于民期年，秦民之国都言初令之不便者以千数。</a:t>
            </a:r>
          </a:p>
        </p:txBody>
      </p:sp>
      <p:sp>
        <p:nvSpPr>
          <p:cNvPr id="4" name="文本框 1"/>
          <p:cNvSpPr>
            <a:spLocks noChangeArrowheads="1"/>
          </p:cNvSpPr>
          <p:nvPr/>
        </p:nvSpPr>
        <p:spPr bwMode="auto">
          <a:xfrm>
            <a:off x="971600" y="2283718"/>
            <a:ext cx="727280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备考答案</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法令在民间实行一年，秦国百姓到国都诉说新法不便利的人用千位来计数。</a:t>
            </a:r>
          </a:p>
        </p:txBody>
      </p:sp>
      <p:sp>
        <p:nvSpPr>
          <p:cNvPr id="5" name="Rectangle 3"/>
          <p:cNvSpPr>
            <a:spLocks noChangeArrowheads="1"/>
          </p:cNvSpPr>
          <p:nvPr/>
        </p:nvSpPr>
        <p:spPr bwMode="auto">
          <a:xfrm>
            <a:off x="2752946" y="1184744"/>
            <a:ext cx="504000" cy="324000"/>
          </a:xfrm>
          <a:prstGeom prst="rect">
            <a:avLst/>
          </a:prstGeom>
          <a:noFill/>
          <a:ln w="19050">
            <a:solidFill>
              <a:srgbClr val="FF0000"/>
            </a:solidFill>
            <a:miter lim="800000"/>
          </a:ln>
        </p:spPr>
        <p:txBody>
          <a:bodyPr wrap="none" anchor="ctr"/>
          <a:lstStyle/>
          <a:p>
            <a:endParaRPr lang="zh-CN" altLang="zh-CN"/>
          </a:p>
        </p:txBody>
      </p:sp>
      <p:sp>
        <p:nvSpPr>
          <p:cNvPr id="15" name="Rectangle 3"/>
          <p:cNvSpPr>
            <a:spLocks noChangeArrowheads="1"/>
          </p:cNvSpPr>
          <p:nvPr/>
        </p:nvSpPr>
        <p:spPr bwMode="auto">
          <a:xfrm>
            <a:off x="4030236" y="1184744"/>
            <a:ext cx="252000" cy="324000"/>
          </a:xfrm>
          <a:prstGeom prst="rect">
            <a:avLst/>
          </a:prstGeom>
          <a:noFill/>
          <a:ln w="19050">
            <a:solidFill>
              <a:srgbClr val="FF0000"/>
            </a:solidFill>
            <a:miter lim="800000"/>
          </a:ln>
        </p:spPr>
        <p:txBody>
          <a:bodyPr wrap="none" anchor="ctr"/>
          <a:lstStyle/>
          <a:p>
            <a:endParaRPr lang="zh-CN" altLang="zh-CN"/>
          </a:p>
        </p:txBody>
      </p:sp>
      <p:sp>
        <p:nvSpPr>
          <p:cNvPr id="16" name="Rectangle 3"/>
          <p:cNvSpPr>
            <a:spLocks noChangeArrowheads="1"/>
          </p:cNvSpPr>
          <p:nvPr/>
        </p:nvSpPr>
        <p:spPr bwMode="auto">
          <a:xfrm>
            <a:off x="5038348" y="1184744"/>
            <a:ext cx="504000" cy="324000"/>
          </a:xfrm>
          <a:prstGeom prst="rect">
            <a:avLst/>
          </a:prstGeom>
          <a:noFill/>
          <a:ln w="19050">
            <a:solidFill>
              <a:srgbClr val="FF0000"/>
            </a:solidFill>
            <a:miter lim="800000"/>
          </a:ln>
        </p:spPr>
        <p:txBody>
          <a:bodyPr wrap="none" anchor="ctr"/>
          <a:lstStyle/>
          <a:p>
            <a:endParaRPr lang="zh-CN" altLang="zh-CN"/>
          </a:p>
        </p:txBody>
      </p:sp>
      <p:sp>
        <p:nvSpPr>
          <p:cNvPr id="17" name="Rectangle 3"/>
          <p:cNvSpPr>
            <a:spLocks noChangeArrowheads="1"/>
          </p:cNvSpPr>
          <p:nvPr/>
        </p:nvSpPr>
        <p:spPr bwMode="auto">
          <a:xfrm>
            <a:off x="6569370" y="1184744"/>
            <a:ext cx="792000" cy="324000"/>
          </a:xfrm>
          <a:prstGeom prst="rect">
            <a:avLst/>
          </a:prstGeom>
          <a:noFill/>
          <a:ln w="19050">
            <a:solidFill>
              <a:srgbClr val="FF0000"/>
            </a:solidFill>
            <a:miter lim="800000"/>
          </a:ln>
        </p:spPr>
        <p:txBody>
          <a:bodyPr wrap="none" anchor="ctr"/>
          <a:lstStyle/>
          <a:p>
            <a:endParaRPr lang="zh-CN" altLang="zh-CN"/>
          </a:p>
        </p:txBody>
      </p:sp>
      <p:sp>
        <p:nvSpPr>
          <p:cNvPr id="18" name="Rectangle 3"/>
          <p:cNvSpPr>
            <a:spLocks noChangeArrowheads="1"/>
          </p:cNvSpPr>
          <p:nvPr/>
        </p:nvSpPr>
        <p:spPr bwMode="auto">
          <a:xfrm>
            <a:off x="3385572" y="2859782"/>
            <a:ext cx="504000" cy="324000"/>
          </a:xfrm>
          <a:prstGeom prst="rect">
            <a:avLst/>
          </a:prstGeom>
          <a:noFill/>
          <a:ln w="19050">
            <a:solidFill>
              <a:srgbClr val="FF0000"/>
            </a:solidFill>
            <a:miter lim="800000"/>
          </a:ln>
        </p:spPr>
        <p:txBody>
          <a:bodyPr wrap="none" anchor="ctr"/>
          <a:lstStyle/>
          <a:p>
            <a:endParaRPr lang="zh-CN" altLang="zh-CN"/>
          </a:p>
        </p:txBody>
      </p:sp>
      <p:sp>
        <p:nvSpPr>
          <p:cNvPr id="19" name="Rectangle 3"/>
          <p:cNvSpPr>
            <a:spLocks noChangeArrowheads="1"/>
          </p:cNvSpPr>
          <p:nvPr/>
        </p:nvSpPr>
        <p:spPr bwMode="auto">
          <a:xfrm>
            <a:off x="5176345" y="2859782"/>
            <a:ext cx="252000" cy="324000"/>
          </a:xfrm>
          <a:prstGeom prst="rect">
            <a:avLst/>
          </a:prstGeom>
          <a:noFill/>
          <a:ln w="19050">
            <a:solidFill>
              <a:srgbClr val="FF0000"/>
            </a:solidFill>
            <a:miter lim="800000"/>
          </a:ln>
        </p:spPr>
        <p:txBody>
          <a:bodyPr wrap="none" anchor="ctr"/>
          <a:lstStyle/>
          <a:p>
            <a:endParaRPr lang="zh-CN" altLang="zh-CN"/>
          </a:p>
        </p:txBody>
      </p:sp>
      <p:sp>
        <p:nvSpPr>
          <p:cNvPr id="20" name="Rectangle 3"/>
          <p:cNvSpPr>
            <a:spLocks noChangeArrowheads="1"/>
          </p:cNvSpPr>
          <p:nvPr/>
        </p:nvSpPr>
        <p:spPr bwMode="auto">
          <a:xfrm>
            <a:off x="6444208" y="2859782"/>
            <a:ext cx="504000" cy="324000"/>
          </a:xfrm>
          <a:prstGeom prst="rect">
            <a:avLst/>
          </a:prstGeom>
          <a:noFill/>
          <a:ln w="19050">
            <a:solidFill>
              <a:srgbClr val="FF0000"/>
            </a:solidFill>
            <a:miter lim="800000"/>
          </a:ln>
        </p:spPr>
        <p:txBody>
          <a:bodyPr wrap="none" anchor="ctr"/>
          <a:lstStyle/>
          <a:p>
            <a:endParaRPr lang="zh-CN" altLang="zh-CN"/>
          </a:p>
        </p:txBody>
      </p:sp>
      <p:sp>
        <p:nvSpPr>
          <p:cNvPr id="21" name="Rectangle 3"/>
          <p:cNvSpPr>
            <a:spLocks noChangeArrowheads="1"/>
          </p:cNvSpPr>
          <p:nvPr/>
        </p:nvSpPr>
        <p:spPr bwMode="auto">
          <a:xfrm>
            <a:off x="1312786" y="3310684"/>
            <a:ext cx="1548000" cy="324000"/>
          </a:xfrm>
          <a:prstGeom prst="rect">
            <a:avLst/>
          </a:prstGeom>
          <a:noFill/>
          <a:ln w="19050">
            <a:solidFill>
              <a:srgbClr val="FF0000"/>
            </a:solidFill>
            <a:miter lim="800000"/>
          </a:ln>
        </p:spPr>
        <p:txBody>
          <a:bodyPr wrap="none" anchor="ctr"/>
          <a:lstStyle/>
          <a:p>
            <a:endParaRPr lang="zh-CN" altLang="zh-CN"/>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1000"/>
                                        <p:tgtEl>
                                          <p:spTgt spid="15"/>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1000"/>
                                        <p:tgtEl>
                                          <p:spTgt spid="16"/>
                                        </p:tgtEl>
                                      </p:cBhvr>
                                    </p:animEffect>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10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10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10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10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10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5" grpId="0" animBg="1"/>
      <p:bldP spid="15" grpId="0" animBg="1"/>
      <p:bldP spid="16" grpId="0" animBg="1"/>
      <p:bldP spid="17" grpId="0" animBg="1"/>
      <p:bldP spid="18" grpId="0" animBg="1"/>
      <p:bldP spid="19" grpId="0" animBg="1"/>
      <p:bldP spid="20" grpId="0" animBg="1"/>
      <p:bldP spid="21" grpId="0" animBg="1"/>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403648" y="2071684"/>
            <a:ext cx="648072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[6.</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实用文章阅读简答题目</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请结合材料，分析毛里求斯想要修复的档案文件的受损原因。</a:t>
            </a:r>
          </a:p>
        </p:txBody>
      </p:sp>
      <p:sp>
        <p:nvSpPr>
          <p:cNvPr id="3" name="文本框 1"/>
          <p:cNvSpPr>
            <a:spLocks noChangeArrowheads="1"/>
          </p:cNvSpPr>
          <p:nvPr/>
        </p:nvSpPr>
        <p:spPr bwMode="auto">
          <a:xfrm>
            <a:off x="1115616" y="1428742"/>
            <a:ext cx="6768752"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000" b="1"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（三）“概括”加工</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619672" y="1347614"/>
            <a:ext cx="648072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参考答案</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①</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档案文件形成的年代久远；②档案文件的纸张严重酸化；③毛里求斯的气候湿热多雨，不利于档案文件</a:t>
            </a:r>
          </a:p>
          <a:p>
            <a:pP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的保存。</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1848531" y="2029986"/>
            <a:ext cx="1584000" cy="324000"/>
          </a:xfrm>
          <a:prstGeom prst="rect">
            <a:avLst/>
          </a:prstGeom>
          <a:noFill/>
          <a:ln w="19050">
            <a:solidFill>
              <a:srgbClr val="FF0000"/>
            </a:solidFill>
            <a:miter lim="800000"/>
          </a:ln>
        </p:spPr>
        <p:txBody>
          <a:bodyPr wrap="none" anchor="ctr"/>
          <a:lstStyle/>
          <a:p>
            <a:endParaRPr lang="zh-CN" altLang="zh-CN"/>
          </a:p>
        </p:txBody>
      </p:sp>
      <p:sp>
        <p:nvSpPr>
          <p:cNvPr id="4" name="Rectangle 3"/>
          <p:cNvSpPr>
            <a:spLocks noChangeArrowheads="1"/>
          </p:cNvSpPr>
          <p:nvPr/>
        </p:nvSpPr>
        <p:spPr bwMode="auto">
          <a:xfrm>
            <a:off x="7073426" y="2029986"/>
            <a:ext cx="828000" cy="324000"/>
          </a:xfrm>
          <a:prstGeom prst="rect">
            <a:avLst/>
          </a:prstGeom>
          <a:noFill/>
          <a:ln w="19050">
            <a:solidFill>
              <a:srgbClr val="FF0000"/>
            </a:solidFill>
            <a:miter lim="800000"/>
          </a:ln>
        </p:spPr>
        <p:txBody>
          <a:bodyPr wrap="none" anchor="ctr"/>
          <a:lstStyle/>
          <a:p>
            <a:endParaRPr lang="zh-CN" altLang="zh-CN"/>
          </a:p>
        </p:txBody>
      </p:sp>
      <p:sp>
        <p:nvSpPr>
          <p:cNvPr id="5" name="Rectangle 3"/>
          <p:cNvSpPr>
            <a:spLocks noChangeArrowheads="1"/>
          </p:cNvSpPr>
          <p:nvPr/>
        </p:nvSpPr>
        <p:spPr bwMode="auto">
          <a:xfrm>
            <a:off x="1312786" y="2509169"/>
            <a:ext cx="828000" cy="324000"/>
          </a:xfrm>
          <a:prstGeom prst="rect">
            <a:avLst/>
          </a:prstGeom>
          <a:noFill/>
          <a:ln w="19050">
            <a:solidFill>
              <a:srgbClr val="FF0000"/>
            </a:solidFill>
            <a:miter lim="800000"/>
          </a:ln>
        </p:spPr>
        <p:txBody>
          <a:bodyPr wrap="none" anchor="ctr"/>
          <a:lstStyle/>
          <a:p>
            <a:endParaRPr lang="zh-CN" altLang="zh-CN"/>
          </a:p>
        </p:txBody>
      </p:sp>
      <p:sp>
        <p:nvSpPr>
          <p:cNvPr id="6" name="Rectangle 3"/>
          <p:cNvSpPr>
            <a:spLocks noChangeArrowheads="1"/>
          </p:cNvSpPr>
          <p:nvPr/>
        </p:nvSpPr>
        <p:spPr bwMode="auto">
          <a:xfrm>
            <a:off x="2915816" y="2499742"/>
            <a:ext cx="2376000" cy="324000"/>
          </a:xfrm>
          <a:prstGeom prst="rect">
            <a:avLst/>
          </a:prstGeom>
          <a:noFill/>
          <a:ln w="19050">
            <a:solidFill>
              <a:srgbClr val="FF0000"/>
            </a:solidFill>
            <a:miter lim="800000"/>
          </a:ln>
        </p:spPr>
        <p:txBody>
          <a:bodyPr wrap="none" anchor="ctr"/>
          <a:lstStyle/>
          <a:p>
            <a:endParaRPr lang="zh-CN" altLang="zh-CN"/>
          </a:p>
        </p:txBody>
      </p:sp>
      <p:sp>
        <p:nvSpPr>
          <p:cNvPr id="7" name="Rectangle 3"/>
          <p:cNvSpPr>
            <a:spLocks noChangeArrowheads="1"/>
          </p:cNvSpPr>
          <p:nvPr/>
        </p:nvSpPr>
        <p:spPr bwMode="auto">
          <a:xfrm>
            <a:off x="5498677" y="2499742"/>
            <a:ext cx="2412000" cy="324000"/>
          </a:xfrm>
          <a:prstGeom prst="rect">
            <a:avLst/>
          </a:prstGeom>
          <a:noFill/>
          <a:ln w="19050">
            <a:solidFill>
              <a:srgbClr val="FF0000"/>
            </a:solidFill>
            <a:miter lim="800000"/>
          </a:ln>
        </p:spPr>
        <p:txBody>
          <a:bodyPr wrap="none" anchor="ctr"/>
          <a:lstStyle/>
          <a:p>
            <a:endParaRPr lang="zh-CN" altLang="zh-CN"/>
          </a:p>
        </p:txBody>
      </p:sp>
      <p:sp>
        <p:nvSpPr>
          <p:cNvPr id="8" name="Rectangle 3"/>
          <p:cNvSpPr>
            <a:spLocks noChangeArrowheads="1"/>
          </p:cNvSpPr>
          <p:nvPr/>
        </p:nvSpPr>
        <p:spPr bwMode="auto">
          <a:xfrm>
            <a:off x="1303359" y="2941217"/>
            <a:ext cx="1872000" cy="324000"/>
          </a:xfrm>
          <a:prstGeom prst="rect">
            <a:avLst/>
          </a:prstGeom>
          <a:noFill/>
          <a:ln w="19050">
            <a:solidFill>
              <a:srgbClr val="FF0000"/>
            </a:solidFill>
            <a:miter lim="800000"/>
          </a:ln>
        </p:spPr>
        <p:txBody>
          <a:bodyPr wrap="none" anchor="ctr"/>
          <a:lstStyle/>
          <a:p>
            <a:endParaRPr lang="zh-CN" altLang="zh-CN"/>
          </a:p>
        </p:txBody>
      </p:sp>
      <p:sp>
        <p:nvSpPr>
          <p:cNvPr id="10" name="Rectangle 3"/>
          <p:cNvSpPr>
            <a:spLocks noChangeArrowheads="1"/>
          </p:cNvSpPr>
          <p:nvPr/>
        </p:nvSpPr>
        <p:spPr bwMode="auto">
          <a:xfrm>
            <a:off x="5007456" y="2941217"/>
            <a:ext cx="1296000" cy="324000"/>
          </a:xfrm>
          <a:prstGeom prst="rect">
            <a:avLst/>
          </a:prstGeom>
          <a:noFill/>
          <a:ln w="19050">
            <a:solidFill>
              <a:srgbClr val="FF0000"/>
            </a:solidFill>
            <a:miter lim="800000"/>
          </a:ln>
        </p:spPr>
        <p:txBody>
          <a:bodyPr wrap="none" anchor="ctr"/>
          <a:lstStyle/>
          <a:p>
            <a:endParaRPr lang="zh-CN" altLang="zh-CN"/>
          </a:p>
        </p:txBody>
      </p:sp>
      <p:sp>
        <p:nvSpPr>
          <p:cNvPr id="11" name="Rectangle 3"/>
          <p:cNvSpPr>
            <a:spLocks noChangeArrowheads="1"/>
          </p:cNvSpPr>
          <p:nvPr/>
        </p:nvSpPr>
        <p:spPr bwMode="auto">
          <a:xfrm>
            <a:off x="4668881" y="3410973"/>
            <a:ext cx="1548000" cy="324000"/>
          </a:xfrm>
          <a:prstGeom prst="rect">
            <a:avLst/>
          </a:prstGeom>
          <a:noFill/>
          <a:ln w="19050">
            <a:solidFill>
              <a:srgbClr val="FF0000"/>
            </a:solidFill>
            <a:miter lim="800000"/>
          </a:ln>
        </p:spPr>
        <p:txBody>
          <a:bodyPr wrap="none" anchor="ctr"/>
          <a:lstStyle/>
          <a:p>
            <a:endParaRPr lang="zh-CN" altLang="zh-CN"/>
          </a:p>
        </p:txBody>
      </p:sp>
      <p:pic>
        <p:nvPicPr>
          <p:cNvPr id="9" name="图片 8" descr="66"/>
          <p:cNvPicPr>
            <a:picLocks noChangeAspect="1"/>
          </p:cNvPicPr>
          <p:nvPr/>
        </p:nvPicPr>
        <p:blipFill>
          <a:blip r:embed="rId3"/>
          <a:stretch>
            <a:fillRect/>
          </a:stretch>
        </p:blipFill>
        <p:spPr>
          <a:xfrm>
            <a:off x="1222375" y="979805"/>
            <a:ext cx="6699250" cy="286512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1000"/>
                                        <p:tgtEl>
                                          <p:spTgt spid="7"/>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10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10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0" grpId="0" animBg="1"/>
      <p:bldP spid="11" grpId="0" animBg="1"/>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259632" y="1203598"/>
            <a:ext cx="6696744"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备考答案</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gn="just">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毛里求斯想要修复的档案文件形成年代久远；文件纸张因材质制作原因，柔韧性极差；字迹材料又是酸性烟黑墨水，且双面手写，因此纸张酸化严重；毛里求斯气候湿热多雨，很不适于档案文件长期完好保存。</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259632" y="1563638"/>
            <a:ext cx="6696744"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[21.</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语言运用压缩语段题目</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请对下面这段新闻报道的文字进行压缩。要求保留关键信息，句子简洁流畅，不超过</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65</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个字。</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Line 3"/>
          <p:cNvSpPr>
            <a:spLocks noChangeShapeType="1"/>
          </p:cNvSpPr>
          <p:nvPr/>
        </p:nvSpPr>
        <p:spPr bwMode="auto">
          <a:xfrm>
            <a:off x="4860032" y="1303887"/>
            <a:ext cx="0" cy="324000"/>
          </a:xfrm>
          <a:prstGeom prst="line">
            <a:avLst/>
          </a:prstGeom>
          <a:noFill/>
          <a:ln w="28575">
            <a:solidFill>
              <a:srgbClr val="FF0000"/>
            </a:solidFill>
            <a:round/>
          </a:ln>
          <a:effectLst/>
        </p:spPr>
        <p:txBody>
          <a:bodyPr/>
          <a:lstStyle/>
          <a:p>
            <a:endParaRPr lang="zh-CN" altLang="en-US"/>
          </a:p>
        </p:txBody>
      </p:sp>
      <p:sp>
        <p:nvSpPr>
          <p:cNvPr id="4" name="Line 3"/>
          <p:cNvSpPr>
            <a:spLocks noChangeShapeType="1"/>
          </p:cNvSpPr>
          <p:nvPr/>
        </p:nvSpPr>
        <p:spPr bwMode="auto">
          <a:xfrm>
            <a:off x="6660232" y="2255437"/>
            <a:ext cx="0" cy="324000"/>
          </a:xfrm>
          <a:prstGeom prst="line">
            <a:avLst/>
          </a:prstGeom>
          <a:noFill/>
          <a:ln w="28575">
            <a:solidFill>
              <a:srgbClr val="FF0000"/>
            </a:solidFill>
            <a:round/>
          </a:ln>
          <a:effectLst/>
        </p:spPr>
        <p:txBody>
          <a:bodyPr/>
          <a:lstStyle/>
          <a:p>
            <a:endParaRPr lang="zh-CN" altLang="en-US"/>
          </a:p>
        </p:txBody>
      </p:sp>
      <p:sp>
        <p:nvSpPr>
          <p:cNvPr id="5" name="Line 3"/>
          <p:cNvSpPr>
            <a:spLocks noChangeShapeType="1"/>
          </p:cNvSpPr>
          <p:nvPr/>
        </p:nvSpPr>
        <p:spPr bwMode="auto">
          <a:xfrm>
            <a:off x="6156176" y="2681466"/>
            <a:ext cx="0" cy="324000"/>
          </a:xfrm>
          <a:prstGeom prst="line">
            <a:avLst/>
          </a:prstGeom>
          <a:noFill/>
          <a:ln w="28575">
            <a:solidFill>
              <a:srgbClr val="FF0000"/>
            </a:solidFill>
            <a:round/>
          </a:ln>
          <a:effectLst/>
        </p:spPr>
        <p:txBody>
          <a:bodyPr/>
          <a:lstStyle/>
          <a:p>
            <a:endParaRPr lang="zh-CN" altLang="en-US"/>
          </a:p>
        </p:txBody>
      </p:sp>
      <p:sp>
        <p:nvSpPr>
          <p:cNvPr id="6" name="Rectangle 3"/>
          <p:cNvSpPr>
            <a:spLocks noChangeArrowheads="1"/>
          </p:cNvSpPr>
          <p:nvPr/>
        </p:nvSpPr>
        <p:spPr bwMode="auto">
          <a:xfrm>
            <a:off x="1557091" y="852985"/>
            <a:ext cx="6804000" cy="324000"/>
          </a:xfrm>
          <a:prstGeom prst="rect">
            <a:avLst/>
          </a:prstGeom>
          <a:noFill/>
          <a:ln w="19050">
            <a:solidFill>
              <a:srgbClr val="FF0000"/>
            </a:solidFill>
            <a:miter lim="800000"/>
          </a:ln>
        </p:spPr>
        <p:txBody>
          <a:bodyPr wrap="none" anchor="ctr"/>
          <a:lstStyle/>
          <a:p>
            <a:endParaRPr lang="zh-CN" altLang="zh-CN"/>
          </a:p>
        </p:txBody>
      </p:sp>
      <p:sp>
        <p:nvSpPr>
          <p:cNvPr id="7" name="Rectangle 3"/>
          <p:cNvSpPr>
            <a:spLocks noChangeArrowheads="1"/>
          </p:cNvSpPr>
          <p:nvPr/>
        </p:nvSpPr>
        <p:spPr bwMode="auto">
          <a:xfrm>
            <a:off x="1043608" y="1313314"/>
            <a:ext cx="3600000" cy="324000"/>
          </a:xfrm>
          <a:prstGeom prst="rect">
            <a:avLst/>
          </a:prstGeom>
          <a:noFill/>
          <a:ln w="19050">
            <a:solidFill>
              <a:srgbClr val="FF0000"/>
            </a:solidFill>
            <a:miter lim="800000"/>
          </a:ln>
        </p:spPr>
        <p:txBody>
          <a:bodyPr wrap="none" anchor="ctr"/>
          <a:lstStyle/>
          <a:p>
            <a:endParaRPr lang="zh-CN" altLang="zh-CN"/>
          </a:p>
        </p:txBody>
      </p:sp>
      <p:sp>
        <p:nvSpPr>
          <p:cNvPr id="8" name="Rectangle 3"/>
          <p:cNvSpPr>
            <a:spLocks noChangeArrowheads="1"/>
          </p:cNvSpPr>
          <p:nvPr/>
        </p:nvSpPr>
        <p:spPr bwMode="auto">
          <a:xfrm>
            <a:off x="6745075" y="2246010"/>
            <a:ext cx="1584000" cy="324000"/>
          </a:xfrm>
          <a:prstGeom prst="rect">
            <a:avLst/>
          </a:prstGeom>
          <a:noFill/>
          <a:ln w="19050">
            <a:solidFill>
              <a:srgbClr val="FF0000"/>
            </a:solidFill>
            <a:miter lim="800000"/>
          </a:ln>
        </p:spPr>
        <p:txBody>
          <a:bodyPr wrap="none" anchor="ctr"/>
          <a:lstStyle/>
          <a:p>
            <a:endParaRPr lang="zh-CN" altLang="zh-CN"/>
          </a:p>
        </p:txBody>
      </p:sp>
      <p:sp>
        <p:nvSpPr>
          <p:cNvPr id="10" name="Rectangle 3"/>
          <p:cNvSpPr>
            <a:spLocks noChangeArrowheads="1"/>
          </p:cNvSpPr>
          <p:nvPr/>
        </p:nvSpPr>
        <p:spPr bwMode="auto">
          <a:xfrm>
            <a:off x="1043608" y="2696912"/>
            <a:ext cx="3060000" cy="324000"/>
          </a:xfrm>
          <a:prstGeom prst="rect">
            <a:avLst/>
          </a:prstGeom>
          <a:noFill/>
          <a:ln w="19050">
            <a:solidFill>
              <a:srgbClr val="FF0000"/>
            </a:solidFill>
            <a:miter lim="800000"/>
          </a:ln>
        </p:spPr>
        <p:txBody>
          <a:bodyPr wrap="none" anchor="ctr"/>
          <a:lstStyle/>
          <a:p>
            <a:endParaRPr lang="zh-CN" altLang="zh-CN"/>
          </a:p>
        </p:txBody>
      </p:sp>
      <p:sp>
        <p:nvSpPr>
          <p:cNvPr id="11" name="Rectangle 3"/>
          <p:cNvSpPr>
            <a:spLocks noChangeArrowheads="1"/>
          </p:cNvSpPr>
          <p:nvPr/>
        </p:nvSpPr>
        <p:spPr bwMode="auto">
          <a:xfrm>
            <a:off x="1043608" y="3147814"/>
            <a:ext cx="540000" cy="324000"/>
          </a:xfrm>
          <a:prstGeom prst="rect">
            <a:avLst/>
          </a:prstGeom>
          <a:noFill/>
          <a:ln w="19050">
            <a:solidFill>
              <a:srgbClr val="FF0000"/>
            </a:solidFill>
            <a:miter lim="800000"/>
          </a:ln>
        </p:spPr>
        <p:txBody>
          <a:bodyPr wrap="none" anchor="ctr"/>
          <a:lstStyle/>
          <a:p>
            <a:endParaRPr lang="zh-CN" altLang="zh-CN"/>
          </a:p>
        </p:txBody>
      </p:sp>
      <p:sp>
        <p:nvSpPr>
          <p:cNvPr id="12" name="Rectangle 3"/>
          <p:cNvSpPr>
            <a:spLocks noChangeArrowheads="1"/>
          </p:cNvSpPr>
          <p:nvPr/>
        </p:nvSpPr>
        <p:spPr bwMode="auto">
          <a:xfrm>
            <a:off x="2339752" y="3598716"/>
            <a:ext cx="540000" cy="324000"/>
          </a:xfrm>
          <a:prstGeom prst="rect">
            <a:avLst/>
          </a:prstGeom>
          <a:noFill/>
          <a:ln w="19050">
            <a:solidFill>
              <a:srgbClr val="FF0000"/>
            </a:solidFill>
            <a:miter lim="800000"/>
          </a:ln>
        </p:spPr>
        <p:txBody>
          <a:bodyPr wrap="none" anchor="ctr"/>
          <a:lstStyle/>
          <a:p>
            <a:endParaRPr lang="zh-CN" altLang="zh-CN"/>
          </a:p>
        </p:txBody>
      </p:sp>
      <p:sp>
        <p:nvSpPr>
          <p:cNvPr id="13" name="Rectangle 3"/>
          <p:cNvSpPr>
            <a:spLocks noChangeArrowheads="1"/>
          </p:cNvSpPr>
          <p:nvPr/>
        </p:nvSpPr>
        <p:spPr bwMode="auto">
          <a:xfrm>
            <a:off x="4409130" y="3598716"/>
            <a:ext cx="3924000" cy="324000"/>
          </a:xfrm>
          <a:prstGeom prst="rect">
            <a:avLst/>
          </a:prstGeom>
          <a:noFill/>
          <a:ln w="19050">
            <a:solidFill>
              <a:srgbClr val="FF0000"/>
            </a:solidFill>
            <a:miter lim="800000"/>
          </a:ln>
        </p:spPr>
        <p:txBody>
          <a:bodyPr wrap="none" anchor="ctr"/>
          <a:lstStyle/>
          <a:p>
            <a:endParaRPr lang="zh-CN" altLang="zh-CN"/>
          </a:p>
        </p:txBody>
      </p:sp>
      <p:sp>
        <p:nvSpPr>
          <p:cNvPr id="14" name="Rectangle 3"/>
          <p:cNvSpPr>
            <a:spLocks noChangeArrowheads="1"/>
          </p:cNvSpPr>
          <p:nvPr/>
        </p:nvSpPr>
        <p:spPr bwMode="auto">
          <a:xfrm>
            <a:off x="1043608" y="4065064"/>
            <a:ext cx="1296000" cy="324000"/>
          </a:xfrm>
          <a:prstGeom prst="rect">
            <a:avLst/>
          </a:prstGeom>
          <a:noFill/>
          <a:ln w="19050">
            <a:solidFill>
              <a:srgbClr val="FF0000"/>
            </a:solidFill>
            <a:miter lim="800000"/>
          </a:ln>
        </p:spPr>
        <p:txBody>
          <a:bodyPr wrap="none" anchor="ctr"/>
          <a:lstStyle/>
          <a:p>
            <a:endParaRPr lang="zh-CN" altLang="zh-CN"/>
          </a:p>
        </p:txBody>
      </p:sp>
      <p:pic>
        <p:nvPicPr>
          <p:cNvPr id="9" name="图片 8" descr="69"/>
          <p:cNvPicPr>
            <a:picLocks noChangeAspect="1"/>
          </p:cNvPicPr>
          <p:nvPr/>
        </p:nvPicPr>
        <p:blipFill>
          <a:blip r:embed="rId3"/>
          <a:stretch>
            <a:fillRect/>
          </a:stretch>
        </p:blipFill>
        <p:spPr>
          <a:xfrm>
            <a:off x="1001395" y="675640"/>
            <a:ext cx="7571105" cy="379158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1000"/>
                                        <p:tgtEl>
                                          <p:spTgt spid="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1000"/>
                                        <p:tgtEl>
                                          <p:spTgt spid="4"/>
                                        </p:tgtEl>
                                      </p:cBhvr>
                                    </p:animEffect>
                                  </p:childTnLst>
                                </p:cTn>
                              </p:par>
                            </p:childTnLst>
                          </p:cTn>
                        </p:par>
                        <p:par>
                          <p:cTn id="17" fill="hold">
                            <p:stCondLst>
                              <p:cond delay="2000"/>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1000"/>
                                        <p:tgtEl>
                                          <p:spTgt spid="6"/>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10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1000"/>
                                        <p:tgtEl>
                                          <p:spTgt spid="8"/>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10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1000"/>
                                        <p:tgtEl>
                                          <p:spTgt spid="11"/>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1000"/>
                                        <p:tgtEl>
                                          <p:spTgt spid="12"/>
                                        </p:tgtEl>
                                      </p:cBhvr>
                                    </p:animEffect>
                                  </p:childTnLst>
                                </p:cTn>
                              </p:par>
                            </p:childTnLst>
                          </p:cTn>
                        </p:par>
                        <p:par>
                          <p:cTn id="48" fill="hold">
                            <p:stCondLst>
                              <p:cond delay="2000"/>
                            </p:stCondLst>
                            <p:childTnLst>
                              <p:par>
                                <p:cTn id="49" presetID="22" presetClass="entr" presetSubtype="8"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1000"/>
                                        <p:tgtEl>
                                          <p:spTgt spid="13"/>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0" grpId="0" animBg="1"/>
      <p:bldP spid="11" grpId="0" animBg="1"/>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Group 19"/>
          <p:cNvGraphicFramePr>
            <a:graphicFrameLocks noGrp="1"/>
          </p:cNvGraphicFramePr>
          <p:nvPr/>
        </p:nvGraphicFramePr>
        <p:xfrm>
          <a:off x="374650" y="981074"/>
          <a:ext cx="8499475" cy="3390876"/>
        </p:xfrm>
        <a:graphic>
          <a:graphicData uri="http://schemas.openxmlformats.org/drawingml/2006/table">
            <a:tbl>
              <a:tblPr/>
              <a:tblGrid>
                <a:gridCol w="4257675">
                  <a:extLst>
                    <a:ext uri="{9D8B030D-6E8A-4147-A177-3AD203B41FA5}">
                      <a16:colId xmlns:a16="http://schemas.microsoft.com/office/drawing/2014/main" val="20000"/>
                    </a:ext>
                  </a:extLst>
                </a:gridCol>
                <a:gridCol w="4241800">
                  <a:extLst>
                    <a:ext uri="{9D8B030D-6E8A-4147-A177-3AD203B41FA5}">
                      <a16:colId xmlns:a16="http://schemas.microsoft.com/office/drawing/2014/main" val="20001"/>
                    </a:ext>
                  </a:extLst>
                </a:gridCol>
              </a:tblGrid>
              <a:tr h="637107">
                <a:tc grid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a:ln>
                            <a:noFill/>
                          </a:ln>
                          <a:solidFill>
                            <a:srgbClr val="FF0000"/>
                          </a:solidFill>
                          <a:effectLst/>
                          <a:latin typeface="微软雅黑" panose="020B0503020204020204" charset="-122"/>
                          <a:ea typeface="微软雅黑" panose="020B0503020204020204" charset="-122"/>
                        </a:rPr>
                        <a:t>体味景语悟情语：运作方式</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a16="http://schemas.microsoft.com/office/drawing/2014/main" val="10000"/>
                  </a:ext>
                </a:extLst>
              </a:tr>
              <a:tr h="787014">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pPr>
                      <a:endParaRPr kumimoji="0" lang="zh-CN" altLang="zh-CN" sz="20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pPr>
                      <a:endParaRPr kumimoji="0" lang="zh-CN" altLang="zh-CN" sz="20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96675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pPr>
                      <a:endParaRPr kumimoji="0" lang="zh-CN" altLang="zh-CN" sz="20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pPr>
                      <a:endParaRPr kumimoji="0" lang="zh-CN" altLang="zh-CN" sz="20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6" name="Text Box 15"/>
          <p:cNvSpPr txBox="1">
            <a:spLocks noChangeArrowheads="1"/>
          </p:cNvSpPr>
          <p:nvPr/>
        </p:nvSpPr>
        <p:spPr bwMode="auto">
          <a:xfrm>
            <a:off x="395536" y="1825699"/>
            <a:ext cx="4176464" cy="400110"/>
          </a:xfrm>
          <a:prstGeom prst="rect">
            <a:avLst/>
          </a:prstGeom>
          <a:noFill/>
          <a:ln w="9525">
            <a:noFill/>
            <a:miter lim="800000"/>
          </a:ln>
        </p:spPr>
        <p:txBody>
          <a:bodyPr wrap="square">
            <a:spAutoFit/>
          </a:bodyPr>
          <a:lstStyle/>
          <a:p>
            <a:pPr algn="ctr">
              <a:spcBef>
                <a:spcPct val="50000"/>
              </a:spcBef>
            </a:pPr>
            <a:r>
              <a:rPr lang="zh-CN" altLang="en-US" sz="2000" b="1" dirty="0">
                <a:latin typeface="微软雅黑" panose="020B0503020204020204" charset="-122"/>
                <a:ea typeface="微软雅黑" panose="020B0503020204020204" charset="-122"/>
              </a:rPr>
              <a:t>检索</a:t>
            </a:r>
          </a:p>
        </p:txBody>
      </p:sp>
      <p:sp>
        <p:nvSpPr>
          <p:cNvPr id="7" name="Text Box 16"/>
          <p:cNvSpPr txBox="1">
            <a:spLocks noChangeArrowheads="1"/>
          </p:cNvSpPr>
          <p:nvPr/>
        </p:nvSpPr>
        <p:spPr bwMode="auto">
          <a:xfrm>
            <a:off x="4644008" y="1779662"/>
            <a:ext cx="4176464" cy="400110"/>
          </a:xfrm>
          <a:prstGeom prst="rect">
            <a:avLst/>
          </a:prstGeom>
          <a:noFill/>
          <a:ln w="9525">
            <a:noFill/>
            <a:miter lim="800000"/>
          </a:ln>
        </p:spPr>
        <p:txBody>
          <a:bodyPr wrap="square">
            <a:spAutoFit/>
          </a:bodyPr>
          <a:lstStyle/>
          <a:p>
            <a:pPr algn="ctr">
              <a:spcBef>
                <a:spcPct val="50000"/>
              </a:spcBef>
            </a:pPr>
            <a:r>
              <a:rPr lang="zh-CN" altLang="en-US" sz="2000" b="1" dirty="0">
                <a:latin typeface="微软雅黑" panose="020B0503020204020204" charset="-122"/>
                <a:ea typeface="微软雅黑" panose="020B0503020204020204" charset="-122"/>
              </a:rPr>
              <a:t>加工</a:t>
            </a:r>
          </a:p>
        </p:txBody>
      </p:sp>
      <p:sp>
        <p:nvSpPr>
          <p:cNvPr id="8" name="Text Box 17"/>
          <p:cNvSpPr txBox="1">
            <a:spLocks noChangeArrowheads="1"/>
          </p:cNvSpPr>
          <p:nvPr/>
        </p:nvSpPr>
        <p:spPr bwMode="auto">
          <a:xfrm>
            <a:off x="539552" y="2820873"/>
            <a:ext cx="4032448" cy="830997"/>
          </a:xfrm>
          <a:prstGeom prst="rect">
            <a:avLst/>
          </a:prstGeom>
          <a:noFill/>
          <a:ln w="9525">
            <a:noFill/>
            <a:miter lim="800000"/>
          </a:ln>
        </p:spPr>
        <p:txBody>
          <a:bodyPr wrap="square">
            <a:spAutoFit/>
          </a:bodyPr>
          <a:lstStyle/>
          <a:p>
            <a:pPr>
              <a:lnSpc>
                <a:spcPct val="120000"/>
              </a:lnSpc>
            </a:pPr>
            <a:r>
              <a:rPr lang="zh-CN" altLang="en-US" sz="2000" b="1" dirty="0">
                <a:latin typeface="微软雅黑" panose="020B0503020204020204" charset="-122"/>
                <a:ea typeface="微软雅黑" panose="020B0503020204020204" charset="-122"/>
              </a:rPr>
              <a:t>       根据题目指向，从文本中提取出答案信息的过程；</a:t>
            </a:r>
          </a:p>
        </p:txBody>
      </p:sp>
      <p:sp>
        <p:nvSpPr>
          <p:cNvPr id="9" name="Text Box 18"/>
          <p:cNvSpPr txBox="1">
            <a:spLocks noChangeArrowheads="1"/>
          </p:cNvSpPr>
          <p:nvPr/>
        </p:nvSpPr>
        <p:spPr bwMode="auto">
          <a:xfrm>
            <a:off x="4860032" y="2840928"/>
            <a:ext cx="3888432" cy="830997"/>
          </a:xfrm>
          <a:prstGeom prst="rect">
            <a:avLst/>
          </a:prstGeom>
          <a:noFill/>
          <a:ln w="9525">
            <a:noFill/>
            <a:miter lim="800000"/>
          </a:ln>
        </p:spPr>
        <p:txBody>
          <a:bodyPr wrap="square">
            <a:spAutoFit/>
          </a:bodyPr>
          <a:lstStyle/>
          <a:p>
            <a:pPr>
              <a:lnSpc>
                <a:spcPct val="120000"/>
              </a:lnSpc>
            </a:pPr>
            <a:r>
              <a:rPr lang="zh-CN" altLang="en-US" sz="2000" b="1" dirty="0">
                <a:latin typeface="微软雅黑" panose="020B0503020204020204" charset="-122"/>
                <a:ea typeface="微软雅黑" panose="020B0503020204020204" charset="-122"/>
              </a:rPr>
              <a:t>       通过推断联想，使答案信息实现题目要求的过程。</a:t>
            </a:r>
          </a:p>
        </p:txBody>
      </p:sp>
      <p:sp>
        <p:nvSpPr>
          <p:cNvPr id="10" name="Rectangle 20"/>
          <p:cNvSpPr>
            <a:spLocks noChangeArrowheads="1"/>
          </p:cNvSpPr>
          <p:nvPr/>
        </p:nvSpPr>
        <p:spPr bwMode="auto">
          <a:xfrm>
            <a:off x="1320800" y="4150394"/>
            <a:ext cx="2160588" cy="485775"/>
          </a:xfrm>
          <a:prstGeom prst="rect">
            <a:avLst/>
          </a:prstGeom>
          <a:solidFill>
            <a:schemeClr val="bg1"/>
          </a:solidFill>
          <a:ln w="19050">
            <a:solidFill>
              <a:srgbClr val="CC0000"/>
            </a:solidFill>
            <a:miter lim="800000"/>
          </a:ln>
        </p:spPr>
        <p:txBody>
          <a:bodyPr wrap="none" anchor="ctr"/>
          <a:lstStyle/>
          <a:p>
            <a:pPr algn="ctr"/>
            <a:r>
              <a:rPr lang="zh-CN" altLang="en-US" sz="2000" b="1" dirty="0">
                <a:solidFill>
                  <a:srgbClr val="FF0000"/>
                </a:solidFill>
                <a:latin typeface="微软雅黑" panose="020B0503020204020204" charset="-122"/>
                <a:ea typeface="微软雅黑" panose="020B0503020204020204" charset="-122"/>
              </a:rPr>
              <a:t>撷取景语</a:t>
            </a:r>
          </a:p>
        </p:txBody>
      </p:sp>
      <p:sp>
        <p:nvSpPr>
          <p:cNvPr id="11" name="Rectangle 21"/>
          <p:cNvSpPr>
            <a:spLocks noChangeArrowheads="1"/>
          </p:cNvSpPr>
          <p:nvPr/>
        </p:nvSpPr>
        <p:spPr bwMode="auto">
          <a:xfrm>
            <a:off x="5789613" y="4174207"/>
            <a:ext cx="2160587" cy="485775"/>
          </a:xfrm>
          <a:prstGeom prst="rect">
            <a:avLst/>
          </a:prstGeom>
          <a:solidFill>
            <a:schemeClr val="bg1"/>
          </a:solidFill>
          <a:ln w="19050">
            <a:solidFill>
              <a:srgbClr val="CC0000"/>
            </a:solidFill>
            <a:miter lim="800000"/>
          </a:ln>
        </p:spPr>
        <p:txBody>
          <a:bodyPr wrap="none" anchor="ctr"/>
          <a:lstStyle/>
          <a:p>
            <a:pPr algn="ctr"/>
            <a:r>
              <a:rPr lang="zh-CN" altLang="en-US" sz="2000" b="1" dirty="0">
                <a:solidFill>
                  <a:srgbClr val="FF0000"/>
                </a:solidFill>
                <a:latin typeface="微软雅黑" panose="020B0503020204020204" charset="-122"/>
                <a:ea typeface="微软雅黑" panose="020B0503020204020204" charset="-122"/>
              </a:rPr>
              <a:t>推衍情语</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1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1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bldLvl="0" animBg="1"/>
      <p:bldP spid="11"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187624" y="771550"/>
            <a:ext cx="684076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关键信息</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nSpc>
                <a:spcPct val="150000"/>
              </a:lnSpc>
            </a:pP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①2019</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年</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4</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月</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21</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28</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日；②第</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55</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届世乒赛单项赛在布达佩斯举行；③中国队包揽</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5</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枚金牌；④马龙成为</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50</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多年来首位实现男单三连冠的选手。</a:t>
            </a:r>
            <a:endPar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endParaRPr>
          </a:p>
        </p:txBody>
      </p:sp>
      <p:sp>
        <p:nvSpPr>
          <p:cNvPr id="3" name="文本框 1"/>
          <p:cNvSpPr>
            <a:spLocks noChangeArrowheads="1"/>
          </p:cNvSpPr>
          <p:nvPr/>
        </p:nvSpPr>
        <p:spPr bwMode="auto">
          <a:xfrm>
            <a:off x="1187624" y="2721116"/>
            <a:ext cx="6840760" cy="1866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备考答案</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gn="just">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2019</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年</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4</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月</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21</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至</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28</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日第</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55</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届世乒单项赛在布达佩斯举行，中国队包揽</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5</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枚金牌，马龙成为</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50</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多年来首位实现世乒赛男单三连冠的选手。</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图片3"/>
          <p:cNvPicPr>
            <a:picLocks noChangeAspect="1"/>
          </p:cNvPicPr>
          <p:nvPr/>
        </p:nvPicPr>
        <p:blipFill>
          <a:blip r:embed="rId3"/>
          <a:stretch>
            <a:fillRect/>
          </a:stretch>
        </p:blipFill>
        <p:spPr>
          <a:xfrm>
            <a:off x="958850" y="1050925"/>
            <a:ext cx="6918960" cy="304165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187624" y="1203598"/>
            <a:ext cx="6840760"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参考答案</a:t>
            </a: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gn="just">
              <a:lnSpc>
                <a:spcPct val="150000"/>
              </a:lnSpc>
            </a:pPr>
            <a:r>
              <a:rPr lang="en-US" altLang="zh-CN"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en-US" altLang="zh-CN"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①</a:t>
            </a: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形象描写。将禹及其随员描写为“乞丐似的大汉”，写出艰苦卓绝的实干家形象。②言行描写。文中的禹坚毅寡言，一旦说话，则刚直有力。③对比手法。始终在同众大员的对比中塑造禹及其随员，从而凸显其“中国的脊梁”形象。</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683568" y="771550"/>
            <a:ext cx="77768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0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检索加工答案信息  </a:t>
            </a:r>
          </a:p>
        </p:txBody>
      </p:sp>
      <p:graphicFrame>
        <p:nvGraphicFramePr>
          <p:cNvPr id="3" name="Group 3"/>
          <p:cNvGraphicFramePr>
            <a:graphicFrameLocks noGrp="1"/>
          </p:cNvGraphicFramePr>
          <p:nvPr/>
        </p:nvGraphicFramePr>
        <p:xfrm>
          <a:off x="683568" y="1419622"/>
          <a:ext cx="7768480" cy="2758926"/>
        </p:xfrm>
        <a:graphic>
          <a:graphicData uri="http://schemas.openxmlformats.org/drawingml/2006/table">
            <a:tbl>
              <a:tblPr/>
              <a:tblGrid>
                <a:gridCol w="997248">
                  <a:extLst>
                    <a:ext uri="{9D8B030D-6E8A-4147-A177-3AD203B41FA5}">
                      <a16:colId xmlns:a16="http://schemas.microsoft.com/office/drawing/2014/main" val="20000"/>
                    </a:ext>
                  </a:extLst>
                </a:gridCol>
                <a:gridCol w="2963192">
                  <a:extLst>
                    <a:ext uri="{9D8B030D-6E8A-4147-A177-3AD203B41FA5}">
                      <a16:colId xmlns:a16="http://schemas.microsoft.com/office/drawing/2014/main" val="20001"/>
                    </a:ext>
                  </a:extLst>
                </a:gridCol>
                <a:gridCol w="1845667">
                  <a:extLst>
                    <a:ext uri="{9D8B030D-6E8A-4147-A177-3AD203B41FA5}">
                      <a16:colId xmlns:a16="http://schemas.microsoft.com/office/drawing/2014/main" val="20002"/>
                    </a:ext>
                  </a:extLst>
                </a:gridCol>
                <a:gridCol w="1962373">
                  <a:extLst>
                    <a:ext uri="{9D8B030D-6E8A-4147-A177-3AD203B41FA5}">
                      <a16:colId xmlns:a16="http://schemas.microsoft.com/office/drawing/2014/main" val="20003"/>
                    </a:ext>
                  </a:extLst>
                </a:gridCol>
              </a:tblGrid>
              <a:tr h="706285">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景语</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情语</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中国的脊梁</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52641">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肖像</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大汉，莽汉，瘦长</a:t>
                      </a:r>
                    </a:p>
                    <a:p>
                      <a:pPr marL="0" marR="0" lvl="0" indent="0" algn="l" defTabSz="914400" rtl="0" eaLnBrk="1" fontAlgn="base" latinLnBrk="0" hangingPunct="1">
                        <a:lnSpc>
                          <a:spcPct val="125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乞丐似的，面目黧黑</a:t>
                      </a:r>
                    </a:p>
                    <a:p>
                      <a:pPr marL="0" marR="0" lvl="0" indent="0" algn="l" defTabSz="914400" rtl="0" eaLnBrk="1" fontAlgn="base" latinLnBrk="0" hangingPunct="1">
                        <a:lnSpc>
                          <a:spcPct val="125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衣服破旧，粗手粗脚</a:t>
                      </a:r>
                    </a:p>
                    <a:p>
                      <a:pPr marL="0" marR="0" lvl="0" indent="0" algn="l" defTabSz="914400" rtl="0" eaLnBrk="1" fontAlgn="base" latinLnBrk="0" hangingPunct="1">
                        <a:lnSpc>
                          <a:spcPct val="125000"/>
                        </a:lnSpc>
                        <a:spcBef>
                          <a:spcPct val="0"/>
                        </a:spcBef>
                        <a:spcAft>
                          <a:spcPct val="0"/>
                        </a:spcAft>
                        <a:buClrTx/>
                        <a:buSzTx/>
                        <a:buFontTx/>
                        <a:buNone/>
                      </a:pPr>
                      <a:r>
                        <a:rPr kumimoji="0" lang="zh-CN" altLang="en-US" sz="2000" b="1" i="0" u="none" strike="noStrike" cap="none" normalizeH="0" baseline="0" dirty="0">
                          <a:ln>
                            <a:noFill/>
                          </a:ln>
                          <a:solidFill>
                            <a:srgbClr val="FF0000"/>
                          </a:solidFill>
                          <a:effectLst/>
                          <a:latin typeface="Times New Roman" panose="02020603050405020304" pitchFamily="18" charset="0"/>
                          <a:ea typeface="楷体_GB2312" panose="02010609030101010101" pitchFamily="49" charset="-122"/>
                          <a:cs typeface="Times New Roman" panose="02020603050405020304" pitchFamily="18" charset="0"/>
                        </a:rPr>
                        <a:t>黑瘦</a:t>
                      </a:r>
                    </a:p>
                    <a:p>
                      <a:pPr marL="0" marR="0" lvl="0" indent="0" algn="l" defTabSz="914400" rtl="0" eaLnBrk="1" fontAlgn="base" latinLnBrk="0" hangingPunct="1">
                        <a:lnSpc>
                          <a:spcPct val="125000"/>
                        </a:lnSpc>
                        <a:spcBef>
                          <a:spcPct val="0"/>
                        </a:spcBef>
                        <a:spcAft>
                          <a:spcPct val="0"/>
                        </a:spcAft>
                        <a:buClrTx/>
                        <a:buSzTx/>
                        <a:buFontTx/>
                        <a:buNone/>
                      </a:pPr>
                      <a:r>
                        <a:rPr kumimoji="0" lang="zh-CN" altLang="en-US" sz="2000" b="1" i="0" u="none" strike="noStrike" cap="none" normalizeH="0" baseline="0" dirty="0">
                          <a:ln>
                            <a:noFill/>
                          </a:ln>
                          <a:solidFill>
                            <a:srgbClr val="FF0000"/>
                          </a:solidFill>
                          <a:effectLst/>
                          <a:latin typeface="Times New Roman" panose="02020603050405020304" pitchFamily="18" charset="0"/>
                          <a:ea typeface="楷体_GB2312" panose="02010609030101010101" pitchFamily="49" charset="-122"/>
                          <a:cs typeface="Times New Roman" panose="02020603050405020304" pitchFamily="18" charset="0"/>
                        </a:rPr>
                        <a:t>不穿袜子，满脚老茧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不修边幅</a:t>
                      </a:r>
                    </a:p>
                    <a:p>
                      <a:pPr marL="0" marR="0" lvl="0" indent="0" algn="ctr" defTabSz="914400" rtl="0" eaLnBrk="1" fontAlgn="base" latinLnBrk="0" hangingPunct="1">
                        <a:lnSpc>
                          <a:spcPct val="125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吃苦耐劳</a:t>
                      </a:r>
                    </a:p>
                    <a:p>
                      <a:pPr marL="0" marR="0" lvl="0" indent="0" algn="ctr" defTabSz="914400" rtl="0" eaLnBrk="1" fontAlgn="base" latinLnBrk="0" hangingPunct="1">
                        <a:lnSpc>
                          <a:spcPct val="125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身体力行</a:t>
                      </a:r>
                    </a:p>
                    <a:p>
                      <a:pPr marL="0" marR="0" lvl="0" indent="0" algn="ctr" defTabSz="914400" rtl="0" eaLnBrk="1" fontAlgn="base" latinLnBrk="0" hangingPunct="1">
                        <a:lnSpc>
                          <a:spcPct val="125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硬干实干</a:t>
                      </a:r>
                    </a:p>
                    <a:p>
                      <a:pPr marL="0" marR="0" lvl="0" indent="0" algn="ctr" defTabSz="914400" rtl="0" eaLnBrk="1" fontAlgn="base" latinLnBrk="0" hangingPunct="1">
                        <a:lnSpc>
                          <a:spcPct val="125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艰苦卓绝</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埋头苦干</a:t>
                      </a:r>
                    </a:p>
                    <a:p>
                      <a:pPr marL="0" marR="0" lvl="0" indent="0" algn="ctr" defTabSz="914400" rtl="0" eaLnBrk="1" fontAlgn="base" latinLnBrk="0" hangingPunct="1">
                        <a:lnSpc>
                          <a:spcPct val="125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拼命硬干</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717550" y="862965"/>
            <a:ext cx="7708900" cy="360045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Group 2"/>
          <p:cNvGraphicFramePr>
            <a:graphicFrameLocks noGrp="1"/>
          </p:cNvGraphicFramePr>
          <p:nvPr/>
        </p:nvGraphicFramePr>
        <p:xfrm>
          <a:off x="611560" y="762124"/>
          <a:ext cx="7992888" cy="4142296"/>
        </p:xfrm>
        <a:graphic>
          <a:graphicData uri="http://schemas.openxmlformats.org/drawingml/2006/table">
            <a:tbl>
              <a:tblPr/>
              <a:tblGrid>
                <a:gridCol w="864050">
                  <a:extLst>
                    <a:ext uri="{9D8B030D-6E8A-4147-A177-3AD203B41FA5}">
                      <a16:colId xmlns:a16="http://schemas.microsoft.com/office/drawing/2014/main" val="20000"/>
                    </a:ext>
                  </a:extLst>
                </a:gridCol>
                <a:gridCol w="4017979">
                  <a:extLst>
                    <a:ext uri="{9D8B030D-6E8A-4147-A177-3AD203B41FA5}">
                      <a16:colId xmlns:a16="http://schemas.microsoft.com/office/drawing/2014/main" val="20001"/>
                    </a:ext>
                  </a:extLst>
                </a:gridCol>
                <a:gridCol w="1632257">
                  <a:extLst>
                    <a:ext uri="{9D8B030D-6E8A-4147-A177-3AD203B41FA5}">
                      <a16:colId xmlns:a16="http://schemas.microsoft.com/office/drawing/2014/main" val="20002"/>
                    </a:ext>
                  </a:extLst>
                </a:gridCol>
                <a:gridCol w="1478602">
                  <a:extLst>
                    <a:ext uri="{9D8B030D-6E8A-4147-A177-3AD203B41FA5}">
                      <a16:colId xmlns:a16="http://schemas.microsoft.com/office/drawing/2014/main" val="20003"/>
                    </a:ext>
                  </a:extLst>
                </a:gridCol>
              </a:tblGrid>
              <a:tr h="335385">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景语</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情语</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脊梁</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300684">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行为</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冲破界线，闯到局里</a:t>
                      </a:r>
                    </a:p>
                    <a:p>
                      <a:pPr marL="0" marR="0" lvl="0" indent="0" algn="l"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rgbClr val="FF0000"/>
                          </a:solidFill>
                          <a:effectLst/>
                          <a:latin typeface="Times New Roman" panose="02020603050405020304" pitchFamily="18" charset="0"/>
                          <a:ea typeface="楷体_GB2312" panose="02010609030101010101" pitchFamily="49" charset="-122"/>
                          <a:cs typeface="Times New Roman" panose="02020603050405020304" pitchFamily="18" charset="0"/>
                        </a:rPr>
                        <a:t>一径跨到席上，不屈膝而坐，伸开了两脚把大脚底</a:t>
                      </a:r>
                    </a:p>
                    <a:p>
                      <a:pPr marL="0" marR="0" lvl="0" indent="0" algn="l"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rgbClr val="FF0000"/>
                          </a:solidFill>
                          <a:effectLst/>
                          <a:latin typeface="Times New Roman" panose="02020603050405020304" pitchFamily="18" charset="0"/>
                          <a:ea typeface="楷体_GB2312" panose="02010609030101010101" pitchFamily="49" charset="-122"/>
                          <a:cs typeface="Times New Roman" panose="02020603050405020304" pitchFamily="18" charset="0"/>
                        </a:rPr>
                        <a:t>对着大员们</a:t>
                      </a:r>
                    </a:p>
                    <a:p>
                      <a:pPr marL="0" marR="0" lvl="0" indent="0" algn="l"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rgbClr val="FF0000"/>
                          </a:solidFill>
                          <a:effectLst/>
                          <a:latin typeface="Times New Roman" panose="02020603050405020304" pitchFamily="18" charset="0"/>
                          <a:ea typeface="楷体_GB2312" panose="02010609030101010101" pitchFamily="49" charset="-122"/>
                          <a:cs typeface="Times New Roman" panose="02020603050405020304" pitchFamily="18" charset="0"/>
                        </a:rPr>
                        <a:t>随员们分坐左右</a:t>
                      </a:r>
                    </a:p>
                    <a:p>
                      <a:pPr marL="0" marR="0" lvl="0" indent="0" algn="l"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rgbClr val="FF0000"/>
                          </a:solidFill>
                          <a:effectLst/>
                          <a:latin typeface="Times New Roman" panose="02020603050405020304" pitchFamily="18" charset="0"/>
                          <a:ea typeface="楷体_GB2312" panose="02010609030101010101" pitchFamily="49" charset="-122"/>
                          <a:cs typeface="Times New Roman" panose="02020603050405020304" pitchFamily="18" charset="0"/>
                        </a:rPr>
                        <a:t>禹不答他的询问 </a:t>
                      </a:r>
                    </a:p>
                    <a:p>
                      <a:pPr marL="0" marR="0" lvl="0" indent="0" algn="l"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rgbClr val="FF0000"/>
                          </a:solidFill>
                          <a:effectLst/>
                          <a:latin typeface="Times New Roman" panose="02020603050405020304" pitchFamily="18" charset="0"/>
                          <a:ea typeface="楷体_GB2312" panose="02010609030101010101" pitchFamily="49" charset="-122"/>
                          <a:cs typeface="Times New Roman" panose="02020603050405020304" pitchFamily="18" charset="0"/>
                        </a:rPr>
                        <a:t>向他弯一弯腰</a:t>
                      </a:r>
                    </a:p>
                    <a:p>
                      <a:pPr marL="0" marR="0" lvl="0" indent="0" algn="l"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rgbClr val="FF0000"/>
                          </a:solidFill>
                          <a:effectLst/>
                          <a:latin typeface="Times New Roman" panose="02020603050405020304" pitchFamily="18" charset="0"/>
                          <a:ea typeface="楷体_GB2312" panose="02010609030101010101" pitchFamily="49" charset="-122"/>
                          <a:cs typeface="Times New Roman" panose="02020603050405020304" pitchFamily="18" charset="0"/>
                        </a:rPr>
                        <a:t>举手向两旁一指</a:t>
                      </a:r>
                      <a:r>
                        <a:rPr kumimoji="0" lang="zh-CN" altLang="en-US" sz="19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雷厉风行</a:t>
                      </a:r>
                    </a:p>
                    <a:p>
                      <a:pPr marL="0" marR="0" lvl="0" indent="0" algn="ctr" defTabSz="914400" rtl="0" eaLnBrk="1" fontAlgn="base" latinLnBrk="0" hangingPunct="1">
                        <a:lnSpc>
                          <a:spcPct val="125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敢作敢为</a:t>
                      </a:r>
                    </a:p>
                    <a:p>
                      <a:pPr marL="0" marR="0" lvl="0" indent="0" algn="ctr" defTabSz="914400" rtl="0" eaLnBrk="1" fontAlgn="base" latinLnBrk="0" hangingPunct="1">
                        <a:lnSpc>
                          <a:spcPct val="125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不拘俗礼</a:t>
                      </a:r>
                    </a:p>
                    <a:p>
                      <a:pPr marL="0" marR="0" lvl="0" indent="0" algn="ctr" defTabSz="914400" rtl="0" eaLnBrk="1" fontAlgn="base" latinLnBrk="0" hangingPunct="1">
                        <a:lnSpc>
                          <a:spcPct val="125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率性洒脱</a:t>
                      </a:r>
                    </a:p>
                    <a:p>
                      <a:pPr marL="0" marR="0" lvl="0" indent="0" algn="ctr" defTabSz="914400" rtl="0" eaLnBrk="1" fontAlgn="base" latinLnBrk="0" hangingPunct="1">
                        <a:lnSpc>
                          <a:spcPct val="125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蔑视昏官</a:t>
                      </a:r>
                      <a:endParaRPr kumimoji="0" lang="en-US" altLang="zh-CN" sz="19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埋头苦干</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拼命硬干</a:t>
                      </a: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舍身求法</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36339">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神态</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rgbClr val="FF0000"/>
                          </a:solidFill>
                          <a:effectLst/>
                          <a:latin typeface="Times New Roman" panose="02020603050405020304" pitchFamily="18" charset="0"/>
                          <a:ea typeface="楷体_GB2312" panose="02010609030101010101" pitchFamily="49" charset="-122"/>
                          <a:cs typeface="Times New Roman" panose="02020603050405020304" pitchFamily="18" charset="0"/>
                        </a:rPr>
                        <a:t>微微一笑 </a:t>
                      </a:r>
                    </a:p>
                    <a:p>
                      <a:pPr marL="0" marR="0" lvl="0" indent="0" algn="l" defTabSz="914400" rtl="0" eaLnBrk="1" fontAlgn="base" latinLnBrk="0" hangingPunct="1">
                        <a:lnSpc>
                          <a:spcPct val="110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一排黑瘦的乞丐似的东西，不动，不言，不笑，像铁铸的一样 </a:t>
                      </a:r>
                      <a:r>
                        <a:rPr kumimoji="0" lang="zh-CN" altLang="en-US" sz="1900" b="1" i="0" u="none" strike="noStrike" cap="none" normalizeH="0" baseline="0" dirty="0">
                          <a:ln>
                            <a:noFill/>
                          </a:ln>
                          <a:solidFill>
                            <a:srgbClr val="FF0000"/>
                          </a:solidFill>
                          <a:effectLst/>
                          <a:latin typeface="Times New Roman" panose="02020603050405020304" pitchFamily="18" charset="0"/>
                          <a:ea typeface="楷体_GB2312" panose="02010609030101010101" pitchFamily="49" charset="-122"/>
                          <a:cs typeface="Times New Roman" panose="02020603050405020304" pitchFamily="18"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胸有成竹</a:t>
                      </a:r>
                    </a:p>
                    <a:p>
                      <a:pPr marL="0" marR="0" lvl="0" indent="0" algn="ctr" defTabSz="914400" rtl="0" eaLnBrk="1" fontAlgn="base" latinLnBrk="0" hangingPunct="1">
                        <a:lnSpc>
                          <a:spcPct val="125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心有担当</a:t>
                      </a:r>
                    </a:p>
                    <a:p>
                      <a:pPr marL="0" marR="0" lvl="0" indent="0" algn="ctr" defTabSz="914400" rtl="0" eaLnBrk="1" fontAlgn="base" latinLnBrk="0" hangingPunct="1">
                        <a:lnSpc>
                          <a:spcPct val="125000"/>
                        </a:lnSpc>
                        <a:spcBef>
                          <a:spcPct val="0"/>
                        </a:spcBef>
                        <a:spcAft>
                          <a:spcPct val="0"/>
                        </a:spcAft>
                        <a:buClrTx/>
                        <a:buSzTx/>
                        <a:buFontTx/>
                        <a:buNone/>
                      </a:pPr>
                      <a:r>
                        <a:rPr kumimoji="0" lang="zh-CN" altLang="en-US" sz="19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rPr>
                        <a:t>严肃刚毅</a:t>
                      </a:r>
                      <a:endParaRPr kumimoji="0" lang="en-US" altLang="zh-CN" sz="19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cs typeface="Times New Roman" panose="02020603050405020304" pitchFamily="18"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02"/>
                  </a:ext>
                </a:extLst>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603250" y="869950"/>
            <a:ext cx="7937500" cy="34036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187624" y="843558"/>
            <a:ext cx="6840760"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备考答案</a:t>
            </a:r>
            <a:r>
              <a:rPr lang="en-US" altLang="zh-CN"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正面描写</a:t>
            </a: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]①</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肖像描写：小说将禹和随员描写为乞丐似的、衣服破旧、不穿袜子、面目黧黑、粗手粗脚、满脚老茧的黑瘦莽汉形象，表明他们是不修边幅、吃苦耐劳、身体力行、硬干实干、艰苦卓绝的“埋头苦干”“拼命硬干”的中国脊梁。</a:t>
            </a:r>
          </a:p>
          <a:p>
            <a:pPr>
              <a:lnSpc>
                <a:spcPct val="150000"/>
              </a:lnSpc>
            </a:pP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②语言描写。小说中禹的语气斩截有力、坚定不移；讲话不多但主张鲜明，讲话内容里征求反映民意，蔑视谣言，表明他们是“埋头苦干”“舍身求法”“为民请命”的中国脊梁。</a:t>
            </a:r>
            <a:endParaRPr lang="zh-CN" altLang="en-US"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827584" y="993522"/>
            <a:ext cx="7344816" cy="3162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③行为神态描写：禹的随员冲破界线，闯到局里，禹一径跨到席上，不屈膝坐，而是伸开了两脚把大脚底对着大员们，随员们分坐左右，禹不答大员的询问只是弯一弯腰，或举手向两旁一指，表明他们雷厉风行、敢作敢为、不拘俗礼、率性洒脱的性格，以及对昏官的蔑视；而禹对造谣污蔑微微一笑，随员们如一排黑瘦的乞丐似的东西，不动，不言，不笑，像铁铸的一样的神态，都表明他们是“埋头苦干”“拼命硬干”“舍身求法”的中国的脊梁。</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827584" y="1635646"/>
            <a:ext cx="7344816" cy="1352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侧面描写</a:t>
            </a: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对比手法。上述禹和随员们的性格风貌与官场大员们腐朽颟顸、怯懦守旧、昏庸怠惰的丑陋形象形成鲜明对照，从而更彰显出禹和随员们是当之无愧的“中国的脊梁”的形象。</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
          <p:cNvSpPr>
            <a:spLocks noChangeArrowheads="1"/>
          </p:cNvSpPr>
          <p:nvPr/>
        </p:nvSpPr>
        <p:spPr bwMode="auto">
          <a:xfrm>
            <a:off x="2267744" y="1995686"/>
            <a:ext cx="46085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800" b="1" dirty="0">
                <a:solidFill>
                  <a:srgbClr val="C00000"/>
                </a:solidFill>
                <a:latin typeface="微软雅黑" panose="020B0503020204020204" charset="-122"/>
                <a:ea typeface="微软雅黑" panose="020B0503020204020204" charset="-122"/>
                <a:sym typeface="微软雅黑" panose="020B0503020204020204" charset="-122"/>
              </a:rPr>
              <a:t>体 味 景 语        悟 情 语</a:t>
            </a:r>
          </a:p>
        </p:txBody>
      </p:sp>
      <p:grpSp>
        <p:nvGrpSpPr>
          <p:cNvPr id="13" name="Group 3"/>
          <p:cNvGrpSpPr/>
          <p:nvPr/>
        </p:nvGrpSpPr>
        <p:grpSpPr bwMode="auto">
          <a:xfrm>
            <a:off x="2464914" y="1986928"/>
            <a:ext cx="2163763" cy="1476376"/>
            <a:chOff x="1668" y="1813"/>
            <a:chExt cx="1363" cy="930"/>
          </a:xfrm>
        </p:grpSpPr>
        <p:sp>
          <p:nvSpPr>
            <p:cNvPr id="14" name="圆角矩形 1"/>
            <p:cNvSpPr>
              <a:spLocks noChangeArrowheads="1"/>
            </p:cNvSpPr>
            <p:nvPr/>
          </p:nvSpPr>
          <p:spPr bwMode="auto">
            <a:xfrm>
              <a:off x="1668" y="1813"/>
              <a:ext cx="1363" cy="317"/>
            </a:xfrm>
            <a:prstGeom prst="roundRect">
              <a:avLst>
                <a:gd name="adj" fmla="val 16667"/>
              </a:avLst>
            </a:prstGeom>
            <a:noFill/>
            <a:ln w="19050">
              <a:solidFill>
                <a:srgbClr val="FF0000"/>
              </a:solidFill>
              <a:round/>
            </a:ln>
          </p:spPr>
          <p:txBody>
            <a:bodyPr anchor="ctr"/>
            <a:lstStyle/>
            <a:p>
              <a:pPr algn="ctr"/>
              <a:endParaRPr lang="zh-CN" altLang="zh-CN" sz="2000" b="1">
                <a:solidFill>
                  <a:srgbClr val="FFFFFF"/>
                </a:solidFill>
                <a:ea typeface="黑体" panose="02010609060101010101" pitchFamily="49" charset="-122"/>
              </a:endParaRPr>
            </a:p>
          </p:txBody>
        </p:sp>
        <p:cxnSp>
          <p:nvCxnSpPr>
            <p:cNvPr id="15" name="直接连接符 5"/>
            <p:cNvCxnSpPr>
              <a:cxnSpLocks noChangeShapeType="1"/>
            </p:cNvCxnSpPr>
            <p:nvPr/>
          </p:nvCxnSpPr>
          <p:spPr bwMode="auto">
            <a:xfrm>
              <a:off x="2343" y="2128"/>
              <a:ext cx="0" cy="523"/>
            </a:xfrm>
            <a:prstGeom prst="line">
              <a:avLst/>
            </a:prstGeom>
            <a:noFill/>
            <a:ln w="31750">
              <a:solidFill>
                <a:srgbClr val="FF0000"/>
              </a:solidFill>
              <a:round/>
            </a:ln>
          </p:spPr>
        </p:cxnSp>
        <p:sp>
          <p:nvSpPr>
            <p:cNvPr id="16" name="TextBox 10"/>
            <p:cNvSpPr txBox="1">
              <a:spLocks noChangeArrowheads="1"/>
            </p:cNvSpPr>
            <p:nvPr/>
          </p:nvSpPr>
          <p:spPr bwMode="auto">
            <a:xfrm>
              <a:off x="1960" y="2491"/>
              <a:ext cx="771" cy="252"/>
            </a:xfrm>
            <a:prstGeom prst="rect">
              <a:avLst/>
            </a:prstGeom>
            <a:solidFill>
              <a:schemeClr val="bg1"/>
            </a:solidFill>
            <a:ln w="19050">
              <a:solidFill>
                <a:srgbClr val="FF0000"/>
              </a:solidFill>
              <a:miter lim="800000"/>
            </a:ln>
          </p:spPr>
          <p:txBody>
            <a:bodyPr>
              <a:spAutoFit/>
            </a:bodyPr>
            <a:lstStyle/>
            <a:p>
              <a:pPr algn="ctr"/>
              <a:r>
                <a:rPr lang="zh-CN" altLang="en-US" sz="2000" b="1" dirty="0">
                  <a:latin typeface="微软雅黑" panose="020B0503020204020204" charset="-122"/>
                  <a:ea typeface="微软雅黑" panose="020B0503020204020204" charset="-122"/>
                </a:rPr>
                <a:t>细察检索</a:t>
              </a:r>
            </a:p>
          </p:txBody>
        </p:sp>
      </p:grpSp>
      <p:grpSp>
        <p:nvGrpSpPr>
          <p:cNvPr id="17" name="Group 3"/>
          <p:cNvGrpSpPr/>
          <p:nvPr/>
        </p:nvGrpSpPr>
        <p:grpSpPr bwMode="auto">
          <a:xfrm>
            <a:off x="5085483" y="1986927"/>
            <a:ext cx="1547813" cy="1476376"/>
            <a:chOff x="1668" y="1813"/>
            <a:chExt cx="975" cy="930"/>
          </a:xfrm>
        </p:grpSpPr>
        <p:sp>
          <p:nvSpPr>
            <p:cNvPr id="18" name="圆角矩形 1"/>
            <p:cNvSpPr>
              <a:spLocks noChangeArrowheads="1"/>
            </p:cNvSpPr>
            <p:nvPr/>
          </p:nvSpPr>
          <p:spPr bwMode="auto">
            <a:xfrm>
              <a:off x="1668" y="1813"/>
              <a:ext cx="975" cy="317"/>
            </a:xfrm>
            <a:prstGeom prst="roundRect">
              <a:avLst>
                <a:gd name="adj" fmla="val 16667"/>
              </a:avLst>
            </a:prstGeom>
            <a:noFill/>
            <a:ln w="19050">
              <a:solidFill>
                <a:srgbClr val="FF0000"/>
              </a:solidFill>
              <a:round/>
            </a:ln>
          </p:spPr>
          <p:txBody>
            <a:bodyPr anchor="ctr"/>
            <a:lstStyle/>
            <a:p>
              <a:pPr algn="ctr"/>
              <a:endParaRPr lang="zh-CN" altLang="zh-CN" sz="2000" b="1">
                <a:solidFill>
                  <a:srgbClr val="FFFFFF"/>
                </a:solidFill>
                <a:ea typeface="黑体" panose="02010609060101010101" pitchFamily="49" charset="-122"/>
              </a:endParaRPr>
            </a:p>
          </p:txBody>
        </p:sp>
        <p:cxnSp>
          <p:nvCxnSpPr>
            <p:cNvPr id="19" name="直接连接符 5"/>
            <p:cNvCxnSpPr>
              <a:cxnSpLocks noChangeShapeType="1"/>
            </p:cNvCxnSpPr>
            <p:nvPr/>
          </p:nvCxnSpPr>
          <p:spPr bwMode="auto">
            <a:xfrm>
              <a:off x="2142" y="2128"/>
              <a:ext cx="0" cy="523"/>
            </a:xfrm>
            <a:prstGeom prst="line">
              <a:avLst/>
            </a:prstGeom>
            <a:noFill/>
            <a:ln w="31750">
              <a:solidFill>
                <a:srgbClr val="FF0000"/>
              </a:solidFill>
              <a:round/>
            </a:ln>
          </p:spPr>
        </p:cxnSp>
        <p:sp>
          <p:nvSpPr>
            <p:cNvPr id="20" name="TextBox 10"/>
            <p:cNvSpPr txBox="1">
              <a:spLocks noChangeArrowheads="1"/>
            </p:cNvSpPr>
            <p:nvPr/>
          </p:nvSpPr>
          <p:spPr bwMode="auto">
            <a:xfrm>
              <a:off x="1759" y="2491"/>
              <a:ext cx="771" cy="252"/>
            </a:xfrm>
            <a:prstGeom prst="rect">
              <a:avLst/>
            </a:prstGeom>
            <a:solidFill>
              <a:schemeClr val="bg1"/>
            </a:solidFill>
            <a:ln w="19050">
              <a:solidFill>
                <a:srgbClr val="FF0000"/>
              </a:solidFill>
              <a:miter lim="800000"/>
            </a:ln>
          </p:spPr>
          <p:txBody>
            <a:bodyPr>
              <a:spAutoFit/>
            </a:bodyPr>
            <a:lstStyle/>
            <a:p>
              <a:pPr algn="ctr"/>
              <a:r>
                <a:rPr lang="zh-CN" altLang="en-US" sz="2000" b="1" dirty="0">
                  <a:latin typeface="微软雅黑" panose="020B0503020204020204" charset="-122"/>
                  <a:ea typeface="微软雅黑" panose="020B0503020204020204" charset="-122"/>
                </a:rPr>
                <a:t>深思加工</a:t>
              </a: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8064" y="267494"/>
            <a:ext cx="2088232" cy="1675655"/>
          </a:xfrm>
          <a:prstGeom prst="rect">
            <a:avLst/>
          </a:prstGeom>
        </p:spPr>
      </p:pic>
      <p:sp>
        <p:nvSpPr>
          <p:cNvPr id="24" name="矩形 23"/>
          <p:cNvSpPr/>
          <p:nvPr/>
        </p:nvSpPr>
        <p:spPr>
          <a:xfrm>
            <a:off x="5436096" y="483518"/>
            <a:ext cx="1512168" cy="853567"/>
          </a:xfrm>
          <a:prstGeom prst="rect">
            <a:avLst/>
          </a:prstGeom>
        </p:spPr>
        <p:txBody>
          <a:bodyPr wrap="square">
            <a:spAutoFit/>
          </a:bodyPr>
          <a:lstStyle/>
          <a:p>
            <a:pPr algn="ctr">
              <a:lnSpc>
                <a:spcPct val="130000"/>
              </a:lnSpc>
            </a:pPr>
            <a:r>
              <a:rPr lang="zh-CN" altLang="en-US" sz="2000" b="1" dirty="0">
                <a:latin typeface="微软雅黑" panose="020B0503020204020204" charset="-122"/>
                <a:ea typeface="微软雅黑" panose="020B0503020204020204" charset="-122"/>
              </a:rPr>
              <a:t>联想</a:t>
            </a:r>
            <a:endParaRPr lang="en-US" altLang="zh-CN" sz="2000" b="1" dirty="0">
              <a:latin typeface="微软雅黑" panose="020B0503020204020204" charset="-122"/>
              <a:ea typeface="微软雅黑" panose="020B0503020204020204" charset="-122"/>
            </a:endParaRPr>
          </a:p>
          <a:p>
            <a:pPr algn="ctr">
              <a:lnSpc>
                <a:spcPct val="130000"/>
              </a:lnSpc>
            </a:pPr>
            <a:r>
              <a:rPr lang="zh-CN" altLang="en-US" sz="2000" b="1" dirty="0">
                <a:latin typeface="微软雅黑" panose="020B0503020204020204" charset="-122"/>
                <a:ea typeface="微软雅黑" panose="020B0503020204020204" charset="-122"/>
              </a:rPr>
              <a:t>想象</a:t>
            </a:r>
          </a:p>
        </p:txBody>
      </p:sp>
      <p:sp>
        <p:nvSpPr>
          <p:cNvPr id="26" name="矩形 25"/>
          <p:cNvSpPr/>
          <p:nvPr/>
        </p:nvSpPr>
        <p:spPr>
          <a:xfrm>
            <a:off x="5489250" y="483518"/>
            <a:ext cx="1512168" cy="853567"/>
          </a:xfrm>
          <a:prstGeom prst="rect">
            <a:avLst/>
          </a:prstGeom>
        </p:spPr>
        <p:txBody>
          <a:bodyPr wrap="square">
            <a:spAutoFit/>
          </a:bodyPr>
          <a:lstStyle/>
          <a:p>
            <a:pPr algn="ctr">
              <a:lnSpc>
                <a:spcPct val="130000"/>
              </a:lnSpc>
            </a:pPr>
            <a:r>
              <a:rPr lang="zh-CN" altLang="en-US" sz="2000" b="1" dirty="0">
                <a:latin typeface="微软雅黑" panose="020B0503020204020204" charset="-122"/>
                <a:ea typeface="微软雅黑" panose="020B0503020204020204" charset="-122"/>
              </a:rPr>
              <a:t>琢磨  斟酌</a:t>
            </a:r>
          </a:p>
          <a:p>
            <a:pPr algn="ctr">
              <a:lnSpc>
                <a:spcPct val="130000"/>
              </a:lnSpc>
            </a:pPr>
            <a:r>
              <a:rPr lang="zh-CN" altLang="en-US" sz="2000" b="1" dirty="0">
                <a:latin typeface="微软雅黑" panose="020B0503020204020204" charset="-122"/>
                <a:ea typeface="微软雅黑" panose="020B0503020204020204" charset="-122"/>
              </a:rPr>
              <a:t>推敲  比较</a:t>
            </a:r>
          </a:p>
        </p:txBody>
      </p:sp>
      <p:sp>
        <p:nvSpPr>
          <p:cNvPr id="27" name="矩形 26"/>
          <p:cNvSpPr/>
          <p:nvPr/>
        </p:nvSpPr>
        <p:spPr>
          <a:xfrm>
            <a:off x="5498677" y="652407"/>
            <a:ext cx="1512168" cy="525657"/>
          </a:xfrm>
          <a:prstGeom prst="rect">
            <a:avLst/>
          </a:prstGeom>
        </p:spPr>
        <p:txBody>
          <a:bodyPr wrap="square">
            <a:spAutoFit/>
          </a:bodyPr>
          <a:lstStyle/>
          <a:p>
            <a:pPr algn="ctr">
              <a:lnSpc>
                <a:spcPct val="130000"/>
              </a:lnSpc>
            </a:pPr>
            <a:r>
              <a:rPr lang="zh-CN" altLang="en-US" sz="2400" b="1" dirty="0">
                <a:solidFill>
                  <a:srgbClr val="C00000"/>
                </a:solidFill>
                <a:latin typeface="微软雅黑" panose="020B0503020204020204" charset="-122"/>
                <a:ea typeface="微软雅黑" panose="020B0503020204020204" charset="-122"/>
              </a:rPr>
              <a:t>涵 泳</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1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10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3"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strips(upRight)">
                                      <p:cBhvr>
                                        <p:cTn id="22" dur="500"/>
                                        <p:tgtEl>
                                          <p:spTgt spid="23"/>
                                        </p:tgtEl>
                                      </p:cBhvr>
                                    </p:animEffect>
                                  </p:childTnLst>
                                </p:cTn>
                              </p:par>
                              <p:par>
                                <p:cTn id="23" presetID="18" presetClass="entr" presetSubtype="3"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strips(upRight)">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dissolve">
                                      <p:cBhvr>
                                        <p:cTn id="30" dur="500"/>
                                        <p:tgtEl>
                                          <p:spTgt spid="26"/>
                                        </p:tgtEl>
                                      </p:cBhvr>
                                    </p:animEffect>
                                  </p:childTnLst>
                                </p:cTn>
                              </p:par>
                              <p:par>
                                <p:cTn id="31" presetID="1" presetClass="exit" presetSubtype="0" fill="hold" grpId="1" nodeType="withEffect">
                                  <p:stCondLst>
                                    <p:cond delay="0"/>
                                  </p:stCondLst>
                                  <p:childTnLst>
                                    <p:set>
                                      <p:cBhvr>
                                        <p:cTn id="32" dur="1" fill="hold">
                                          <p:stCondLst>
                                            <p:cond delay="0"/>
                                          </p:stCondLst>
                                        </p:cTn>
                                        <p:tgtEl>
                                          <p:spTgt spid="2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dissolve">
                                      <p:cBhvr>
                                        <p:cTn id="37" dur="500"/>
                                        <p:tgtEl>
                                          <p:spTgt spid="27"/>
                                        </p:tgtEl>
                                      </p:cBhvr>
                                    </p:animEffect>
                                  </p:childTnLst>
                                </p:cTn>
                              </p:par>
                              <p:par>
                                <p:cTn id="38" presetID="1" presetClass="exit" presetSubtype="0" fill="hold" grpId="1" nodeType="withEffect">
                                  <p:stCondLst>
                                    <p:cond delay="0"/>
                                  </p:stCondLst>
                                  <p:childTnLst>
                                    <p:set>
                                      <p:cBhvr>
                                        <p:cTn id="39" dur="1" fill="hold">
                                          <p:stCondLst>
                                            <p:cond delay="0"/>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4" grpId="0"/>
      <p:bldP spid="24" grpId="1"/>
      <p:bldP spid="26" grpId="0"/>
      <p:bldP spid="26" grpId="1"/>
      <p:bldP spid="27"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827584" y="1635646"/>
            <a:ext cx="7344816" cy="140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[9.</a:t>
            </a:r>
            <a:r>
              <a:rPr lang="zh-CN" altLang="en-US"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文学作品阅读探究题目</a:t>
            </a:r>
            <a:r>
              <a:rPr lang="en-US" altLang="zh-CN"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gn="just">
              <a:lnSpc>
                <a:spcPct val="150000"/>
              </a:lnSpc>
            </a:pP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理水</a:t>
            </a: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是鲁迅小说集</a:t>
            </a: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故事新编</a:t>
            </a:r>
            <a:r>
              <a:rPr lang="en-US" altLang="zh-CN"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中的一篇，请从“故事”与“新编”的角度简析本文的基本特点。</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descr="图片2"/>
          <p:cNvPicPr>
            <a:picLocks noChangeAspect="1"/>
          </p:cNvPicPr>
          <p:nvPr/>
        </p:nvPicPr>
        <p:blipFill>
          <a:blip r:embed="rId3"/>
          <a:stretch>
            <a:fillRect/>
          </a:stretch>
        </p:blipFill>
        <p:spPr>
          <a:xfrm>
            <a:off x="862965" y="1023620"/>
            <a:ext cx="7418705" cy="272478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
          <p:cNvSpPr>
            <a:spLocks noChangeArrowheads="1"/>
          </p:cNvSpPr>
          <p:nvPr/>
        </p:nvSpPr>
        <p:spPr bwMode="auto">
          <a:xfrm>
            <a:off x="1259632" y="1595720"/>
            <a:ext cx="6768752" cy="140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[15.</a:t>
            </a:r>
            <a:r>
              <a:rPr lang="zh-CN" altLang="en-US"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古代诗歌阅读简答题目</a:t>
            </a:r>
            <a:r>
              <a:rPr lang="en-US" altLang="zh-CN"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a:t>
            </a:r>
          </a:p>
          <a:p>
            <a:pPr>
              <a:lnSpc>
                <a:spcPct val="150000"/>
              </a:lnSpc>
            </a:pPr>
            <a:r>
              <a:rPr lang="en-US" altLang="zh-CN"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        </a:t>
            </a:r>
            <a:r>
              <a:rPr lang="zh-CN" altLang="en-US" sz="19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诗的尾联有什么含意？从中可以看出诗人对这幅画有什么样的评价？</a:t>
            </a:r>
            <a:endParaRPr lang="zh-CN" altLang="en-US" sz="1900" b="1" dirty="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descr="图片1"/>
          <p:cNvPicPr>
            <a:picLocks noChangeAspect="1"/>
          </p:cNvPicPr>
          <p:nvPr/>
        </p:nvPicPr>
        <p:blipFill>
          <a:blip r:embed="rId3"/>
          <a:stretch>
            <a:fillRect/>
          </a:stretch>
        </p:blipFill>
        <p:spPr>
          <a:xfrm>
            <a:off x="1112520" y="764540"/>
            <a:ext cx="6918960" cy="404177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a:spLocks noChangeArrowheads="1"/>
          </p:cNvSpPr>
          <p:nvPr/>
        </p:nvSpPr>
        <p:spPr bwMode="auto">
          <a:xfrm>
            <a:off x="2843808" y="1933840"/>
            <a:ext cx="37781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5000" b="1" dirty="0">
                <a:solidFill>
                  <a:srgbClr val="FF0000"/>
                </a:solidFill>
                <a:latin typeface="微软雅黑" panose="020B0503020204020204" charset="-122"/>
                <a:ea typeface="微软雅黑" panose="020B0503020204020204" charset="-122"/>
                <a:sym typeface="微软雅黑" panose="020B0503020204020204" charset="-122"/>
              </a:rPr>
              <a:t>Thank you!</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文本框 1"/>
          <p:cNvSpPr>
            <a:spLocks noChangeArrowheads="1"/>
          </p:cNvSpPr>
          <p:nvPr/>
        </p:nvSpPr>
        <p:spPr bwMode="auto">
          <a:xfrm>
            <a:off x="2123728" y="1491630"/>
            <a:ext cx="633670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200" b="1" dirty="0">
                <a:latin typeface="微软雅黑" panose="020B0503020204020204" charset="-122"/>
                <a:ea typeface="微软雅黑" panose="020B0503020204020204" charset="-122"/>
                <a:sym typeface="微软雅黑" panose="020B0503020204020204" charset="-122"/>
              </a:rPr>
              <a:t>因为高考语文试题是由两个条件所决定的</a:t>
            </a:r>
          </a:p>
        </p:txBody>
      </p:sp>
      <p:sp>
        <p:nvSpPr>
          <p:cNvPr id="21" name="文本框 1"/>
          <p:cNvSpPr>
            <a:spLocks noChangeArrowheads="1"/>
          </p:cNvSpPr>
          <p:nvPr/>
        </p:nvSpPr>
        <p:spPr bwMode="auto">
          <a:xfrm>
            <a:off x="2123728" y="2067694"/>
            <a:ext cx="5256584" cy="9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一、语文学科是“生活”的学科</a:t>
            </a:r>
          </a:p>
          <a:p>
            <a:pPr algn="ctr">
              <a:lnSpc>
                <a:spcPct val="150000"/>
              </a:lnSpc>
            </a:pPr>
            <a:r>
              <a:rPr lang="zh-CN" altLang="en-US" sz="2000" b="1" dirty="0">
                <a:latin typeface="Times New Roman" panose="02020603050405020304" pitchFamily="18" charset="0"/>
                <a:ea typeface="楷体_GB2312" panose="02010609030101010101" pitchFamily="49" charset="-122"/>
                <a:cs typeface="Times New Roman" panose="02020603050405020304" pitchFamily="18" charset="0"/>
                <a:sym typeface="微软雅黑" panose="020B0503020204020204" charset="-122"/>
              </a:rPr>
              <a:t>二、高考是大规模的选拔性考试</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384"/>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a1b99b63-e2af-4e1c-a4b3-fc3464bebf06}"/>
</p:tagLst>
</file>

<file path=ppt/theme/theme1.xml><?xml version="1.0" encoding="utf-8"?>
<a:theme xmlns:a="http://schemas.openxmlformats.org/drawingml/2006/main" name="Office 主题​​">
  <a:themeElements>
    <a:clrScheme name="自定义 23">
      <a:dk1>
        <a:sysClr val="windowText" lastClr="000000"/>
      </a:dk1>
      <a:lt1>
        <a:sysClr val="window" lastClr="FFFFFF"/>
      </a:lt1>
      <a:dk2>
        <a:srgbClr val="5A6378"/>
      </a:dk2>
      <a:lt2>
        <a:srgbClr val="7F7F7F"/>
      </a:lt2>
      <a:accent1>
        <a:srgbClr val="264D9A"/>
      </a:accent1>
      <a:accent2>
        <a:srgbClr val="42AAC6"/>
      </a:accent2>
      <a:accent3>
        <a:srgbClr val="264D9A"/>
      </a:accent3>
      <a:accent4>
        <a:srgbClr val="42AAC6"/>
      </a:accent4>
      <a:accent5>
        <a:srgbClr val="264D9A"/>
      </a:accent5>
      <a:accent6>
        <a:srgbClr val="42AAC6"/>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3097</Words>
  <Application>Microsoft Office PowerPoint</Application>
  <PresentationFormat>全屏显示(16:9)</PresentationFormat>
  <Paragraphs>490</Paragraphs>
  <Slides>84</Slides>
  <Notes>83</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84</vt:i4>
      </vt:variant>
    </vt:vector>
  </HeadingPairs>
  <TitlesOfParts>
    <vt:vector size="90" baseType="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384</dc:title>
  <dc:creator>USER</dc:creator>
  <dcterms:created xsi:type="dcterms:W3CDTF">2014-11-09T01:07:00Z</dcterms:created>
  <dcterms:modified xsi:type="dcterms:W3CDTF">2020-04-10T09:36:32Z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KSOProductBuildVer" pid="2">
    <vt:lpwstr>2052-11.1.0.9584</vt:lpwstr>
  </property>
  <property fmtid="{D5CDD505-2E9C-101B-9397-08002B2CF9AE}" name="NXPowerLiteLastOptimized" pid="3">
    <vt:lpwstr>5044174</vt:lpwstr>
  </property>
  <property fmtid="{D5CDD505-2E9C-101B-9397-08002B2CF9AE}" name="NXPowerLiteSettings" pid="4">
    <vt:lpwstr>C700052003A000</vt:lpwstr>
  </property>
  <property fmtid="{D5CDD505-2E9C-101B-9397-08002B2CF9AE}" name="NXPowerLiteVersion" pid="5">
    <vt:lpwstr>D8.0.11</vt:lpwstr>
  </property>
</Properties>
</file>