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3" r:id="rId3"/>
  </p:sldMasterIdLst>
  <p:notesMasterIdLst>
    <p:notesMasterId r:id="rId4"/>
  </p:notesMasterIdLst>
  <p:sldIdLst>
    <p:sldId id="399" r:id="rId5"/>
    <p:sldId id="400" r:id="rId6"/>
    <p:sldId id="259" r:id="rId7"/>
    <p:sldId id="403" r:id="rId8"/>
    <p:sldId id="405" r:id="rId9"/>
    <p:sldId id="404" r:id="rId10"/>
    <p:sldId id="407" r:id="rId11"/>
    <p:sldId id="406" r:id="rId12"/>
    <p:sldId id="408" r:id="rId13"/>
    <p:sldId id="409" r:id="rId14"/>
    <p:sldId id="410" r:id="rId15"/>
    <p:sldId id="411" r:id="rId16"/>
    <p:sldId id="412" r:id="rId17"/>
    <p:sldId id="416" r:id="rId18"/>
    <p:sldId id="417" r:id="rId19"/>
    <p:sldId id="418" r:id="rId20"/>
    <p:sldId id="419" r:id="rId21"/>
    <p:sldId id="420" r:id="rId22"/>
    <p:sldId id="422" r:id="rId23"/>
    <p:sldId id="423" r:id="rId24"/>
    <p:sldId id="421" r:id="rId25"/>
    <p:sldId id="424" r:id="rId26"/>
    <p:sldId id="425" r:id="rId27"/>
    <p:sldId id="426" r:id="rId28"/>
    <p:sldId id="427" r:id="rId29"/>
    <p:sldId id="428" r:id="rId30"/>
    <p:sldId id="429" r:id="rId31"/>
    <p:sldId id="430" r:id="rId32"/>
    <p:sldId id="431" r:id="rId33"/>
    <p:sldId id="432" r:id="rId34"/>
    <p:sldId id="433" r:id="rId35"/>
    <p:sldId id="434" r:id="rId36"/>
    <p:sldId id="435" r:id="rId37"/>
    <p:sldId id="436" r:id="rId38"/>
    <p:sldId id="437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1" autoAdjust="0"/>
    <p:restoredTop sz="94660"/>
  </p:normalViewPr>
  <p:slideViewPr>
    <p:cSldViewPr snapToGrid="0">
      <p:cViewPr varScale="1">
        <p:scale>
          <a:sx n="69" d="100"/>
          <a:sy n="69" d="100"/>
        </p:scale>
        <p:origin x="870" y="-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notesMaster" Target="notesMasters/notesMaster1.xml" /><Relationship Id="rId40" Type="http://schemas.openxmlformats.org/officeDocument/2006/relationships/tags" Target="tags/tag441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58E05-4642-44D5-8B73-8592FB1DA11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39EA8E-D328-4D4D-8342-64EA6FAA0C3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540500"/>
            <a:ext cx="12192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 hidden="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 smtClean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fld id="{760FBDFE-C587-4B4C-A407-44438C67B59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3" hidden="1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 hidden="1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6197EB2-8B46-47A6-BC78-1D181836A72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/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ags" Target="../tags/tag63.xml" /><Relationship Id="rId19" Type="http://schemas.openxmlformats.org/officeDocument/2006/relationships/tags" Target="../tags/tag6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65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image" Target="../media/image2.jpeg" /><Relationship Id="rId5" Type="http://schemas.openxmlformats.org/officeDocument/2006/relationships/tags" Target="../tags/tag77.xml" /><Relationship Id="rId6" Type="http://schemas.openxmlformats.org/officeDocument/2006/relationships/tags" Target="../tags/tag7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162.xml" /><Relationship Id="rId11" Type="http://schemas.openxmlformats.org/officeDocument/2006/relationships/tags" Target="../tags/tag163.xml" /><Relationship Id="rId12" Type="http://schemas.openxmlformats.org/officeDocument/2006/relationships/tags" Target="../tags/tag164.xml" /><Relationship Id="rId13" Type="http://schemas.openxmlformats.org/officeDocument/2006/relationships/tags" Target="../tags/tag165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174.xml" /><Relationship Id="rId11" Type="http://schemas.openxmlformats.org/officeDocument/2006/relationships/tags" Target="../tags/tag175.xml" /><Relationship Id="rId12" Type="http://schemas.openxmlformats.org/officeDocument/2006/relationships/tags" Target="../tags/tag176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tags" Target="../tags/tag171.xml" /><Relationship Id="rId8" Type="http://schemas.openxmlformats.org/officeDocument/2006/relationships/tags" Target="../tags/tag172.xml" /><Relationship Id="rId9" Type="http://schemas.openxmlformats.org/officeDocument/2006/relationships/tags" Target="../tags/tag1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185.xml" /><Relationship Id="rId11" Type="http://schemas.openxmlformats.org/officeDocument/2006/relationships/tags" Target="../tags/tag186.xml" /><Relationship Id="rId12" Type="http://schemas.openxmlformats.org/officeDocument/2006/relationships/tags" Target="../tags/tag187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Relationship Id="rId7" Type="http://schemas.openxmlformats.org/officeDocument/2006/relationships/tags" Target="../tags/tag182.xml" /><Relationship Id="rId8" Type="http://schemas.openxmlformats.org/officeDocument/2006/relationships/tags" Target="../tags/tag183.xml" /><Relationship Id="rId9" Type="http://schemas.openxmlformats.org/officeDocument/2006/relationships/tags" Target="../tags/tag18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196.xml" /><Relationship Id="rId11" Type="http://schemas.openxmlformats.org/officeDocument/2006/relationships/tags" Target="../tags/tag197.xml" /><Relationship Id="rId12" Type="http://schemas.openxmlformats.org/officeDocument/2006/relationships/tags" Target="../tags/tag198.xml" /><Relationship Id="rId2" Type="http://schemas.openxmlformats.org/officeDocument/2006/relationships/tags" Target="../tags/tag188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tags" Target="../tags/tag193.xml" /><Relationship Id="rId8" Type="http://schemas.openxmlformats.org/officeDocument/2006/relationships/tags" Target="../tags/tag194.xml" /><Relationship Id="rId9" Type="http://schemas.openxmlformats.org/officeDocument/2006/relationships/tags" Target="../tags/tag19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07.xml" /><Relationship Id="rId11" Type="http://schemas.openxmlformats.org/officeDocument/2006/relationships/tags" Target="../tags/tag208.xml" /><Relationship Id="rId12" Type="http://schemas.openxmlformats.org/officeDocument/2006/relationships/image" Target="../media/image3.png" /><Relationship Id="rId13" Type="http://schemas.openxmlformats.org/officeDocument/2006/relationships/image" Target="../media/image4.jpeg" /><Relationship Id="rId14" Type="http://schemas.openxmlformats.org/officeDocument/2006/relationships/image" Target="../media/image5.jpeg" /><Relationship Id="rId15" Type="http://schemas.openxmlformats.org/officeDocument/2006/relationships/tags" Target="../tags/tag209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Relationship Id="rId9" Type="http://schemas.openxmlformats.org/officeDocument/2006/relationships/tags" Target="../tags/tag20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29.xml" /><Relationship Id="rId11" Type="http://schemas.openxmlformats.org/officeDocument/2006/relationships/tags" Target="../tags/tag230.xml" /><Relationship Id="rId12" Type="http://schemas.openxmlformats.org/officeDocument/2006/relationships/tags" Target="../tags/tag231.xml" /><Relationship Id="rId2" Type="http://schemas.openxmlformats.org/officeDocument/2006/relationships/tags" Target="../tags/tag221.xml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tags" Target="../tags/tag225.xml" /><Relationship Id="rId7" Type="http://schemas.openxmlformats.org/officeDocument/2006/relationships/tags" Target="../tags/tag226.xml" /><Relationship Id="rId8" Type="http://schemas.openxmlformats.org/officeDocument/2006/relationships/tags" Target="../tags/tag227.xml" /><Relationship Id="rId9" Type="http://schemas.openxmlformats.org/officeDocument/2006/relationships/tags" Target="../tags/tag22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40.xml" /><Relationship Id="rId11" Type="http://schemas.openxmlformats.org/officeDocument/2006/relationships/tags" Target="../tags/tag241.xml" /><Relationship Id="rId12" Type="http://schemas.openxmlformats.org/officeDocument/2006/relationships/tags" Target="../tags/tag242.xml" /><Relationship Id="rId2" Type="http://schemas.openxmlformats.org/officeDocument/2006/relationships/tags" Target="../tags/tag232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51.xml" /><Relationship Id="rId11" Type="http://schemas.openxmlformats.org/officeDocument/2006/relationships/tags" Target="../tags/tag252.xml" /><Relationship Id="rId12" Type="http://schemas.openxmlformats.org/officeDocument/2006/relationships/tags" Target="../tags/tag253.xml" /><Relationship Id="rId2" Type="http://schemas.openxmlformats.org/officeDocument/2006/relationships/tags" Target="../tags/tag243.xml" /><Relationship Id="rId3" Type="http://schemas.openxmlformats.org/officeDocument/2006/relationships/tags" Target="../tags/tag244.xml" /><Relationship Id="rId4" Type="http://schemas.openxmlformats.org/officeDocument/2006/relationships/tags" Target="../tags/tag245.xml" /><Relationship Id="rId5" Type="http://schemas.openxmlformats.org/officeDocument/2006/relationships/tags" Target="../tags/tag246.xml" /><Relationship Id="rId6" Type="http://schemas.openxmlformats.org/officeDocument/2006/relationships/tags" Target="../tags/tag247.xml" /><Relationship Id="rId7" Type="http://schemas.openxmlformats.org/officeDocument/2006/relationships/tags" Target="../tags/tag248.xml" /><Relationship Id="rId8" Type="http://schemas.openxmlformats.org/officeDocument/2006/relationships/tags" Target="../tags/tag249.xml" /><Relationship Id="rId9" Type="http://schemas.openxmlformats.org/officeDocument/2006/relationships/tags" Target="../tags/tag25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62.xml" /><Relationship Id="rId11" Type="http://schemas.openxmlformats.org/officeDocument/2006/relationships/tags" Target="../tags/tag263.xml" /><Relationship Id="rId12" Type="http://schemas.openxmlformats.org/officeDocument/2006/relationships/tags" Target="../tags/tag264.xml" /><Relationship Id="rId2" Type="http://schemas.openxmlformats.org/officeDocument/2006/relationships/tags" Target="../tags/tag254.xml" /><Relationship Id="rId3" Type="http://schemas.openxmlformats.org/officeDocument/2006/relationships/tags" Target="../tags/tag255.xml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tags" Target="../tags/tag258.xml" /><Relationship Id="rId7" Type="http://schemas.openxmlformats.org/officeDocument/2006/relationships/tags" Target="../tags/tag259.xml" /><Relationship Id="rId8" Type="http://schemas.openxmlformats.org/officeDocument/2006/relationships/tags" Target="../tags/tag260.xml" /><Relationship Id="rId9" Type="http://schemas.openxmlformats.org/officeDocument/2006/relationships/tags" Target="../tags/tag26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73.xml" /><Relationship Id="rId11" Type="http://schemas.openxmlformats.org/officeDocument/2006/relationships/tags" Target="../tags/tag274.xml" /><Relationship Id="rId12" Type="http://schemas.openxmlformats.org/officeDocument/2006/relationships/tags" Target="../tags/tag275.xml" /><Relationship Id="rId2" Type="http://schemas.openxmlformats.org/officeDocument/2006/relationships/tags" Target="../tags/tag265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tags" Target="../tags/tag268.xml" /><Relationship Id="rId6" Type="http://schemas.openxmlformats.org/officeDocument/2006/relationships/tags" Target="../tags/tag269.xml" /><Relationship Id="rId7" Type="http://schemas.openxmlformats.org/officeDocument/2006/relationships/tags" Target="../tags/tag270.xml" /><Relationship Id="rId8" Type="http://schemas.openxmlformats.org/officeDocument/2006/relationships/tags" Target="../tags/tag271.xml" /><Relationship Id="rId9" Type="http://schemas.openxmlformats.org/officeDocument/2006/relationships/tags" Target="../tags/tag27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84.xml" /><Relationship Id="rId11" Type="http://schemas.openxmlformats.org/officeDocument/2006/relationships/tags" Target="../tags/tag285.xml" /><Relationship Id="rId12" Type="http://schemas.openxmlformats.org/officeDocument/2006/relationships/tags" Target="../tags/tag286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tags" Target="../tags/tag280.xml" /><Relationship Id="rId7" Type="http://schemas.openxmlformats.org/officeDocument/2006/relationships/tags" Target="../tags/tag281.xml" /><Relationship Id="rId8" Type="http://schemas.openxmlformats.org/officeDocument/2006/relationships/tags" Target="../tags/tag282.xml" /><Relationship Id="rId9" Type="http://schemas.openxmlformats.org/officeDocument/2006/relationships/tags" Target="../tags/tag28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295.xml" /><Relationship Id="rId11" Type="http://schemas.openxmlformats.org/officeDocument/2006/relationships/tags" Target="../tags/tag296.xml" /><Relationship Id="rId12" Type="http://schemas.openxmlformats.org/officeDocument/2006/relationships/image" Target="../media/image6.wmf" /><Relationship Id="rId13" Type="http://schemas.openxmlformats.org/officeDocument/2006/relationships/tags" Target="../tags/tag297.xml" /><Relationship Id="rId2" Type="http://schemas.openxmlformats.org/officeDocument/2006/relationships/tags" Target="../tags/tag287.xml" /><Relationship Id="rId3" Type="http://schemas.openxmlformats.org/officeDocument/2006/relationships/tags" Target="../tags/tag288.xml" /><Relationship Id="rId4" Type="http://schemas.openxmlformats.org/officeDocument/2006/relationships/tags" Target="../tags/tag289.xml" /><Relationship Id="rId5" Type="http://schemas.openxmlformats.org/officeDocument/2006/relationships/tags" Target="../tags/tag290.xml" /><Relationship Id="rId6" Type="http://schemas.openxmlformats.org/officeDocument/2006/relationships/tags" Target="../tags/tag291.xml" /><Relationship Id="rId7" Type="http://schemas.openxmlformats.org/officeDocument/2006/relationships/tags" Target="../tags/tag292.xml" /><Relationship Id="rId8" Type="http://schemas.openxmlformats.org/officeDocument/2006/relationships/tags" Target="../tags/tag293.xml" /><Relationship Id="rId9" Type="http://schemas.openxmlformats.org/officeDocument/2006/relationships/tags" Target="../tags/tag29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06.xml" /><Relationship Id="rId11" Type="http://schemas.openxmlformats.org/officeDocument/2006/relationships/tags" Target="../tags/tag307.xml" /><Relationship Id="rId12" Type="http://schemas.openxmlformats.org/officeDocument/2006/relationships/tags" Target="../tags/tag308.xml" /><Relationship Id="rId2" Type="http://schemas.openxmlformats.org/officeDocument/2006/relationships/tags" Target="../tags/tag298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tags" Target="../tags/tag304.xml" /><Relationship Id="rId9" Type="http://schemas.openxmlformats.org/officeDocument/2006/relationships/tags" Target="../tags/tag30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17.xml" /><Relationship Id="rId11" Type="http://schemas.openxmlformats.org/officeDocument/2006/relationships/tags" Target="../tags/tag318.xml" /><Relationship Id="rId12" Type="http://schemas.openxmlformats.org/officeDocument/2006/relationships/tags" Target="../tags/tag319.xml" /><Relationship Id="rId2" Type="http://schemas.openxmlformats.org/officeDocument/2006/relationships/tags" Target="../tags/tag309.xml" /><Relationship Id="rId3" Type="http://schemas.openxmlformats.org/officeDocument/2006/relationships/tags" Target="../tags/tag310.xml" /><Relationship Id="rId4" Type="http://schemas.openxmlformats.org/officeDocument/2006/relationships/tags" Target="../tags/tag311.xml" /><Relationship Id="rId5" Type="http://schemas.openxmlformats.org/officeDocument/2006/relationships/tags" Target="../tags/tag312.xml" /><Relationship Id="rId6" Type="http://schemas.openxmlformats.org/officeDocument/2006/relationships/tags" Target="../tags/tag313.xml" /><Relationship Id="rId7" Type="http://schemas.openxmlformats.org/officeDocument/2006/relationships/tags" Target="../tags/tag314.xml" /><Relationship Id="rId8" Type="http://schemas.openxmlformats.org/officeDocument/2006/relationships/tags" Target="../tags/tag315.xml" /><Relationship Id="rId9" Type="http://schemas.openxmlformats.org/officeDocument/2006/relationships/tags" Target="../tags/tag31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28.xml" /><Relationship Id="rId11" Type="http://schemas.openxmlformats.org/officeDocument/2006/relationships/tags" Target="../tags/tag329.xml" /><Relationship Id="rId12" Type="http://schemas.openxmlformats.org/officeDocument/2006/relationships/tags" Target="../tags/tag330.xml" /><Relationship Id="rId2" Type="http://schemas.openxmlformats.org/officeDocument/2006/relationships/tags" Target="../tags/tag320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tags" Target="../tags/tag324.xml" /><Relationship Id="rId7" Type="http://schemas.openxmlformats.org/officeDocument/2006/relationships/tags" Target="../tags/tag325.xml" /><Relationship Id="rId8" Type="http://schemas.openxmlformats.org/officeDocument/2006/relationships/tags" Target="../tags/tag326.xml" /><Relationship Id="rId9" Type="http://schemas.openxmlformats.org/officeDocument/2006/relationships/tags" Target="../tags/tag32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39.xml" /><Relationship Id="rId11" Type="http://schemas.openxmlformats.org/officeDocument/2006/relationships/tags" Target="../tags/tag340.xml" /><Relationship Id="rId12" Type="http://schemas.openxmlformats.org/officeDocument/2006/relationships/tags" Target="../tags/tag341.xml" /><Relationship Id="rId2" Type="http://schemas.openxmlformats.org/officeDocument/2006/relationships/tags" Target="../tags/tag331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ags" Target="../tags/tag337.xml" /><Relationship Id="rId9" Type="http://schemas.openxmlformats.org/officeDocument/2006/relationships/tags" Target="../tags/tag33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50.xml" /><Relationship Id="rId11" Type="http://schemas.openxmlformats.org/officeDocument/2006/relationships/tags" Target="../tags/tag351.xml" /><Relationship Id="rId12" Type="http://schemas.openxmlformats.org/officeDocument/2006/relationships/image" Target="../media/image7.png" /><Relationship Id="rId13" Type="http://schemas.openxmlformats.org/officeDocument/2006/relationships/tags" Target="../tags/tag352.xml" /><Relationship Id="rId2" Type="http://schemas.openxmlformats.org/officeDocument/2006/relationships/tags" Target="../tags/tag342.xml" /><Relationship Id="rId3" Type="http://schemas.openxmlformats.org/officeDocument/2006/relationships/tags" Target="../tags/tag343.xml" /><Relationship Id="rId4" Type="http://schemas.openxmlformats.org/officeDocument/2006/relationships/tags" Target="../tags/tag344.xml" /><Relationship Id="rId5" Type="http://schemas.openxmlformats.org/officeDocument/2006/relationships/tags" Target="../tags/tag345.xml" /><Relationship Id="rId6" Type="http://schemas.openxmlformats.org/officeDocument/2006/relationships/tags" Target="../tags/tag346.xml" /><Relationship Id="rId7" Type="http://schemas.openxmlformats.org/officeDocument/2006/relationships/tags" Target="../tags/tag347.xml" /><Relationship Id="rId8" Type="http://schemas.openxmlformats.org/officeDocument/2006/relationships/tags" Target="../tags/tag348.xml" /><Relationship Id="rId9" Type="http://schemas.openxmlformats.org/officeDocument/2006/relationships/tags" Target="../tags/tag349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61.xml" /><Relationship Id="rId11" Type="http://schemas.openxmlformats.org/officeDocument/2006/relationships/tags" Target="../tags/tag362.xml" /><Relationship Id="rId12" Type="http://schemas.openxmlformats.org/officeDocument/2006/relationships/tags" Target="../tags/tag363.xml" /><Relationship Id="rId2" Type="http://schemas.openxmlformats.org/officeDocument/2006/relationships/tags" Target="../tags/tag353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Relationship Id="rId7" Type="http://schemas.openxmlformats.org/officeDocument/2006/relationships/tags" Target="../tags/tag358.xml" /><Relationship Id="rId8" Type="http://schemas.openxmlformats.org/officeDocument/2006/relationships/tags" Target="../tags/tag359.xml" /><Relationship Id="rId9" Type="http://schemas.openxmlformats.org/officeDocument/2006/relationships/tags" Target="../tags/tag360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72.xml" /><Relationship Id="rId11" Type="http://schemas.openxmlformats.org/officeDocument/2006/relationships/tags" Target="../tags/tag373.xml" /><Relationship Id="rId12" Type="http://schemas.openxmlformats.org/officeDocument/2006/relationships/tags" Target="../tags/tag374.xml" /><Relationship Id="rId2" Type="http://schemas.openxmlformats.org/officeDocument/2006/relationships/tags" Target="../tags/tag364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tags" Target="../tags/tag370.xml" /><Relationship Id="rId9" Type="http://schemas.openxmlformats.org/officeDocument/2006/relationships/tags" Target="../tags/tag37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83.xml" /><Relationship Id="rId11" Type="http://schemas.openxmlformats.org/officeDocument/2006/relationships/tags" Target="../tags/tag384.xml" /><Relationship Id="rId12" Type="http://schemas.openxmlformats.org/officeDocument/2006/relationships/tags" Target="../tags/tag385.xml" /><Relationship Id="rId2" Type="http://schemas.openxmlformats.org/officeDocument/2006/relationships/tags" Target="../tags/tag375.xml" /><Relationship Id="rId3" Type="http://schemas.openxmlformats.org/officeDocument/2006/relationships/tags" Target="../tags/tag376.xml" /><Relationship Id="rId4" Type="http://schemas.openxmlformats.org/officeDocument/2006/relationships/tags" Target="../tags/tag377.xml" /><Relationship Id="rId5" Type="http://schemas.openxmlformats.org/officeDocument/2006/relationships/tags" Target="../tags/tag378.xml" /><Relationship Id="rId6" Type="http://schemas.openxmlformats.org/officeDocument/2006/relationships/tags" Target="../tags/tag379.xml" /><Relationship Id="rId7" Type="http://schemas.openxmlformats.org/officeDocument/2006/relationships/tags" Target="../tags/tag380.xml" /><Relationship Id="rId8" Type="http://schemas.openxmlformats.org/officeDocument/2006/relationships/tags" Target="../tags/tag381.xml" /><Relationship Id="rId9" Type="http://schemas.openxmlformats.org/officeDocument/2006/relationships/tags" Target="../tags/tag38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394.xml" /><Relationship Id="rId11" Type="http://schemas.openxmlformats.org/officeDocument/2006/relationships/tags" Target="../tags/tag395.xml" /><Relationship Id="rId12" Type="http://schemas.openxmlformats.org/officeDocument/2006/relationships/tags" Target="../tags/tag396.xml" /><Relationship Id="rId2" Type="http://schemas.openxmlformats.org/officeDocument/2006/relationships/tags" Target="../tags/tag386.xml" /><Relationship Id="rId3" Type="http://schemas.openxmlformats.org/officeDocument/2006/relationships/tags" Target="../tags/tag387.xml" /><Relationship Id="rId4" Type="http://schemas.openxmlformats.org/officeDocument/2006/relationships/tags" Target="../tags/tag388.xml" /><Relationship Id="rId5" Type="http://schemas.openxmlformats.org/officeDocument/2006/relationships/tags" Target="../tags/tag389.xml" /><Relationship Id="rId6" Type="http://schemas.openxmlformats.org/officeDocument/2006/relationships/tags" Target="../tags/tag390.xml" /><Relationship Id="rId7" Type="http://schemas.openxmlformats.org/officeDocument/2006/relationships/tags" Target="../tags/tag391.xml" /><Relationship Id="rId8" Type="http://schemas.openxmlformats.org/officeDocument/2006/relationships/tags" Target="../tags/tag392.xml" /><Relationship Id="rId9" Type="http://schemas.openxmlformats.org/officeDocument/2006/relationships/tags" Target="../tags/tag39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405.xml" /><Relationship Id="rId11" Type="http://schemas.openxmlformats.org/officeDocument/2006/relationships/tags" Target="../tags/tag406.xml" /><Relationship Id="rId12" Type="http://schemas.openxmlformats.org/officeDocument/2006/relationships/tags" Target="../tags/tag407.xml" /><Relationship Id="rId2" Type="http://schemas.openxmlformats.org/officeDocument/2006/relationships/tags" Target="../tags/tag397.xml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tags" Target="../tags/tag400.xml" /><Relationship Id="rId6" Type="http://schemas.openxmlformats.org/officeDocument/2006/relationships/tags" Target="../tags/tag401.xml" /><Relationship Id="rId7" Type="http://schemas.openxmlformats.org/officeDocument/2006/relationships/tags" Target="../tags/tag402.xml" /><Relationship Id="rId8" Type="http://schemas.openxmlformats.org/officeDocument/2006/relationships/tags" Target="../tags/tag403.xml" /><Relationship Id="rId9" Type="http://schemas.openxmlformats.org/officeDocument/2006/relationships/tags" Target="../tags/tag40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416.xml" /><Relationship Id="rId11" Type="http://schemas.openxmlformats.org/officeDocument/2006/relationships/tags" Target="../tags/tag417.xml" /><Relationship Id="rId12" Type="http://schemas.openxmlformats.org/officeDocument/2006/relationships/tags" Target="../tags/tag418.xml" /><Relationship Id="rId2" Type="http://schemas.openxmlformats.org/officeDocument/2006/relationships/tags" Target="../tags/tag408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tags" Target="../tags/tag411.xml" /><Relationship Id="rId6" Type="http://schemas.openxmlformats.org/officeDocument/2006/relationships/tags" Target="../tags/tag412.xml" /><Relationship Id="rId7" Type="http://schemas.openxmlformats.org/officeDocument/2006/relationships/tags" Target="../tags/tag413.xml" /><Relationship Id="rId8" Type="http://schemas.openxmlformats.org/officeDocument/2006/relationships/tags" Target="../tags/tag414.xml" /><Relationship Id="rId9" Type="http://schemas.openxmlformats.org/officeDocument/2006/relationships/tags" Target="../tags/tag41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427.xml" /><Relationship Id="rId11" Type="http://schemas.openxmlformats.org/officeDocument/2006/relationships/tags" Target="../tags/tag428.xml" /><Relationship Id="rId12" Type="http://schemas.openxmlformats.org/officeDocument/2006/relationships/tags" Target="../tags/tag429.xml" /><Relationship Id="rId2" Type="http://schemas.openxmlformats.org/officeDocument/2006/relationships/tags" Target="../tags/tag419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tags" Target="../tags/tag422.xml" /><Relationship Id="rId6" Type="http://schemas.openxmlformats.org/officeDocument/2006/relationships/tags" Target="../tags/tag423.xml" /><Relationship Id="rId7" Type="http://schemas.openxmlformats.org/officeDocument/2006/relationships/tags" Target="../tags/tag424.xml" /><Relationship Id="rId8" Type="http://schemas.openxmlformats.org/officeDocument/2006/relationships/tags" Target="../tags/tag425.xml" /><Relationship Id="rId9" Type="http://schemas.openxmlformats.org/officeDocument/2006/relationships/tags" Target="../tags/tag426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438.xml" /><Relationship Id="rId11" Type="http://schemas.openxmlformats.org/officeDocument/2006/relationships/tags" Target="../tags/tag439.xml" /><Relationship Id="rId12" Type="http://schemas.openxmlformats.org/officeDocument/2006/relationships/image" Target="../media/image8.png" /><Relationship Id="rId13" Type="http://schemas.openxmlformats.org/officeDocument/2006/relationships/tags" Target="../tags/tag440.xml" /><Relationship Id="rId2" Type="http://schemas.openxmlformats.org/officeDocument/2006/relationships/tags" Target="../tags/tag430.xml" /><Relationship Id="rId3" Type="http://schemas.openxmlformats.org/officeDocument/2006/relationships/tags" Target="../tags/tag431.xml" /><Relationship Id="rId4" Type="http://schemas.openxmlformats.org/officeDocument/2006/relationships/tags" Target="../tags/tag432.xml" /><Relationship Id="rId5" Type="http://schemas.openxmlformats.org/officeDocument/2006/relationships/tags" Target="../tags/tag433.xml" /><Relationship Id="rId6" Type="http://schemas.openxmlformats.org/officeDocument/2006/relationships/tags" Target="../tags/tag434.xml" /><Relationship Id="rId7" Type="http://schemas.openxmlformats.org/officeDocument/2006/relationships/tags" Target="../tags/tag435.xml" /><Relationship Id="rId8" Type="http://schemas.openxmlformats.org/officeDocument/2006/relationships/tags" Target="../tags/tag436.xml" /><Relationship Id="rId9" Type="http://schemas.openxmlformats.org/officeDocument/2006/relationships/tags" Target="../tags/tag43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95.xml" /><Relationship Id="rId11" Type="http://schemas.openxmlformats.org/officeDocument/2006/relationships/tags" Target="../tags/tag96.xml" /><Relationship Id="rId12" Type="http://schemas.openxmlformats.org/officeDocument/2006/relationships/tags" Target="../tags/tag97.xml" /><Relationship Id="rId13" Type="http://schemas.openxmlformats.org/officeDocument/2006/relationships/tags" Target="../tags/tag98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107.xml" /><Relationship Id="rId11" Type="http://schemas.openxmlformats.org/officeDocument/2006/relationships/tags" Target="../tags/tag108.xml" /><Relationship Id="rId12" Type="http://schemas.openxmlformats.org/officeDocument/2006/relationships/tags" Target="../tags/tag109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tags" Target="../tags/tag10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118.xml" /><Relationship Id="rId11" Type="http://schemas.openxmlformats.org/officeDocument/2006/relationships/tags" Target="../tags/tag119.xml" /><Relationship Id="rId12" Type="http://schemas.openxmlformats.org/officeDocument/2006/relationships/tags" Target="../tags/tag120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tags" Target="../tags/tag11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129.xml" /><Relationship Id="rId11" Type="http://schemas.openxmlformats.org/officeDocument/2006/relationships/tags" Target="../tags/tag130.xml" /><Relationship Id="rId12" Type="http://schemas.openxmlformats.org/officeDocument/2006/relationships/tags" Target="../tags/tag131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140.xml" /><Relationship Id="rId11" Type="http://schemas.openxmlformats.org/officeDocument/2006/relationships/tags" Target="../tags/tag141.xml" /><Relationship Id="rId12" Type="http://schemas.openxmlformats.org/officeDocument/2006/relationships/tags" Target="../tags/tag142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tags" Target="../tags/tag151.xml" /><Relationship Id="rId11" Type="http://schemas.openxmlformats.org/officeDocument/2006/relationships/tags" Target="../tags/tag152.xml" /><Relationship Id="rId12" Type="http://schemas.openxmlformats.org/officeDocument/2006/relationships/tags" Target="../tags/tag153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tags" Target="../tags/tag149.xml" /><Relationship Id="rId9" Type="http://schemas.openxmlformats.org/officeDocument/2006/relationships/tags" Target="../tags/tag15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圆角矩形 8"/>
          <p:cNvSpPr/>
          <p:nvPr>
            <p:custDataLst>
              <p:tags r:id="rId2"/>
            </p:custDataLst>
          </p:nvPr>
        </p:nvSpPr>
        <p:spPr>
          <a:xfrm>
            <a:off x="172720" y="635"/>
            <a:ext cx="12019915" cy="6759575"/>
          </a:xfrm>
          <a:prstGeom prst="roundRect">
            <a:avLst>
              <a:gd name="adj" fmla="val 6305"/>
            </a:avLst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172720" y="365760"/>
            <a:ext cx="7445375" cy="56597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en-US" sz="66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2021届一轮复习</a:t>
            </a:r>
            <a:endParaRPr lang="en-US" sz="6600" spc="200">
              <a:ln w="3175">
                <a:noFill/>
                <a:prstDash val="dash"/>
              </a:ln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66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古诗词鉴赏</a:t>
            </a: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9120" y="4800600"/>
            <a:ext cx="2316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spc="200">
                <a:ln w="3175">
                  <a:noFill/>
                  <a:prstDash val="dash"/>
                </a:ln>
                <a:solidFill>
                  <a:schemeClr val="tx2"/>
                </a:solidFill>
                <a:latin typeface="Aa语文老师的字" panose="02010600010101010101" charset="-122"/>
                <a:ea typeface="Aa语文老师的字" panose="02010600010101010101" charset="-122"/>
                <a:cs typeface="方正粗黑宋简体" panose="02000000000000000000" charset="-122"/>
                <a:sym typeface="+mn-ea"/>
              </a:rPr>
              <a:t>第三课时</a:t>
            </a:r>
            <a:endParaRPr lang="zh-CN" altLang="en-US" sz="4000" spc="200">
              <a:ln w="3175">
                <a:noFill/>
                <a:prstDash val="dash"/>
              </a:ln>
              <a:solidFill>
                <a:schemeClr val="tx2"/>
              </a:solidFill>
              <a:latin typeface="Aa语文老师的字" panose="02010600010101010101" charset="-122"/>
              <a:ea typeface="Aa语文老师的字" panose="02010600010101010101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6672" r="6672"/>
          <a:stretch>
            <a:fillRect/>
          </a:stretch>
        </p:blipFill>
        <p:spPr>
          <a:xfrm>
            <a:off x="7801610" y="365760"/>
            <a:ext cx="4075430" cy="485267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7991475" y="5919470"/>
            <a:ext cx="36957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pc="3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如何读懂诗歌第二课</a:t>
            </a:r>
            <a:endParaRPr lang="zh-CN" altLang="en-US" sz="2000" b="1" spc="3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62865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554355"/>
            <a:ext cx="9144000" cy="116713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意义单</a:t>
            </a:r>
            <a:r>
              <a:rPr lang="zh-CN" altLang="en-US" sz="44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位划</a:t>
            </a: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分法示例</a:t>
            </a:r>
            <a:r>
              <a:rPr lang="en-US" altLang="zh-CN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: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0485" y="3098165"/>
            <a:ext cx="4618355" cy="2476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临洞庭湖赠张丞相 </a:t>
            </a:r>
            <a:endParaRPr lang="en-US" altLang="zh-CN" sz="2800" b="1" smtClean="0">
              <a:latin typeface="楷体" pitchFamily="49" charset="-122"/>
              <a:ea typeface="楷体" pitchFamily="49" charset="-122"/>
              <a:cs typeface="楷体" panose="02010609060101010101" pitchFamily="49" charset="-122"/>
            </a:endParaRPr>
          </a:p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孟浩然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八月湖水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平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，涵虚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混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太清。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气蒸云梦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泽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，波撼岳阳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城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欲济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舟楫，端居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耻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圣明。 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>
              <a:lnSpc>
                <a:spcPts val="31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坐观垂钓者，徒有羡鱼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zh-CN" altLang="en-US" sz="2400" b="1" smtClean="0">
              <a:latin typeface="楷体" pitchFamily="49" charset="-122"/>
              <a:ea typeface="楷体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6025" y="2854325"/>
            <a:ext cx="4956175" cy="296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smtClea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八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月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湖水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平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，涵虚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混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太</a:t>
            </a:r>
            <a:r>
              <a:rPr lang="zh-CN" altLang="en-US" sz="2800" smtClea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清</a:t>
            </a:r>
            <a:endParaRPr lang="zh-CN" altLang="en-US" sz="2800" smtClea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endParaRPr lang="en-US" altLang="zh-CN" sz="2800" smtClea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800" smtClea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气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蒸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云梦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泽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，波撼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岳阳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城</a:t>
            </a:r>
            <a:endParaRPr lang="zh-CN" altLang="en-US" sz="28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endParaRPr lang="en-US" altLang="zh-CN" sz="28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800" smtClea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欲济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无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舟楫，端居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耻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圣</a:t>
            </a:r>
            <a:r>
              <a:rPr lang="zh-CN" altLang="en-US" sz="2800" smtClea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明</a:t>
            </a:r>
            <a:endParaRPr lang="zh-CN" altLang="en-US" sz="2800" smtClea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endParaRPr lang="en-US" altLang="zh-CN" sz="2800" smtClea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800" smtClean="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坐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观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垂钓者，徒有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羡鱼</a:t>
            </a:r>
            <a:r>
              <a:rPr lang="zh-CN" altLang="en-US" sz="28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/</a:t>
            </a:r>
            <a:r>
              <a:rPr lang="zh-CN" altLang="en-US" sz="2800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情</a:t>
            </a:r>
            <a:endParaRPr lang="zh-CN" altLang="en-US" sz="28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1872615" y="1534795"/>
            <a:ext cx="9144000" cy="116713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sz="44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明康欧楷" panose="02010609000101010101" charset="-122"/>
                <a:sym typeface="+mn-ea"/>
              </a:rPr>
              <a:t>划分节奏：</a:t>
            </a:r>
            <a:endParaRPr lang="zh-CN" sz="4400" b="1" spc="300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明康欧楷" panose="02010609000101010101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62865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554355"/>
            <a:ext cx="9144000" cy="116713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高考对接</a:t>
            </a:r>
            <a:r>
              <a:rPr lang="en-US" altLang="zh-CN" sz="44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: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82840" y="2894965"/>
            <a:ext cx="264350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畸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零的单音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节</a:t>
            </a:r>
            <a:endParaRPr lang="zh-CN" altLang="en-US" sz="2800" b="1" smtClean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ts val="32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表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达的中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心</a:t>
            </a:r>
            <a:endParaRPr lang="en-US" altLang="zh-CN" sz="2800" b="1" smtClean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ts val="32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炼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字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zh-CN" altLang="en-US" sz="28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9933" y="2757936"/>
            <a:ext cx="5237018" cy="26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en-US" altLang="zh-CN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(2018·</a:t>
            </a:r>
            <a:r>
              <a:rPr lang="zh-CN" altLang="en-US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全国</a:t>
            </a:r>
            <a:r>
              <a:rPr lang="en-US" altLang="zh-CN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Ⅰ</a:t>
            </a:r>
            <a:r>
              <a:rPr lang="zh-CN" altLang="en-US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卷</a:t>
            </a:r>
            <a:r>
              <a:rPr lang="en-US" altLang="zh-CN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</a:t>
            </a:r>
            <a:endParaRPr lang="zh-CN" altLang="en-US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野　　歌</a:t>
            </a:r>
            <a:endParaRPr lang="zh-CN" altLang="en-US" sz="24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李　贺</a:t>
            </a:r>
            <a:endParaRPr lang="zh-CN" altLang="en-US" sz="24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鸦翎羽箭山桑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弓</a:t>
            </a:r>
            <a:r>
              <a:rPr lang="en-US" altLang="zh-CN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仰天射落衔芦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鸿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24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麻衣黑肥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冲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北</a:t>
            </a: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风</a:t>
            </a:r>
            <a:r>
              <a:rPr lang="en-US" altLang="zh-CN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带酒日晚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歌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田</a:t>
            </a: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中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24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男儿屈穷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心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不</a:t>
            </a: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穷</a:t>
            </a:r>
            <a:r>
              <a:rPr lang="en-US" altLang="zh-CN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枯荣不等</a:t>
            </a:r>
            <a:r>
              <a:rPr lang="zh-CN" altLang="en-US" sz="2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嗔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天</a:t>
            </a: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公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24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寒风又变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为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春柳</a:t>
            </a:r>
            <a:r>
              <a:rPr lang="en-US" altLang="zh-CN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条条看即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烟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濛</a:t>
            </a: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濛</a:t>
            </a:r>
            <a:r>
              <a:rPr lang="zh-CN" altLang="en-US" sz="24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24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3960" y="5262245"/>
            <a:ext cx="1791970" cy="501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8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冲  歌  嗔 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zh-CN" sz="28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08125" y="3519805"/>
            <a:ext cx="9954895" cy="212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 fontAlgn="auto">
              <a:lnSpc>
                <a:spcPct val="100000"/>
              </a:lnSpc>
            </a:pPr>
            <a:r>
              <a:rPr lang="zh-CN" altLang="en-US" sz="6600" b="1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圆    扁    哭   笑    吐</a:t>
            </a:r>
            <a:r>
              <a:rPr lang="en-US" altLang="zh-CN" sz="6600" b="1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……</a:t>
            </a:r>
            <a:endParaRPr lang="en-US" altLang="zh-CN" sz="6600" b="1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6600" b="1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    </a:t>
            </a:r>
            <a:endParaRPr lang="en-US" altLang="zh-CN" sz="6600" b="1" kern="0" spc="4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0485" y="2287270"/>
            <a:ext cx="925703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sz="3200" b="1" smtClean="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试着读下以下字，看看同学的嘴型和脸型，你发现了什么？</a:t>
            </a:r>
            <a:r>
              <a:rPr lang="en-US" altLang="zh-CN" sz="3200" b="1" smtClean="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    </a:t>
            </a:r>
            <a:endParaRPr lang="en-US" altLang="zh-CN" sz="3200" b="1" kern="0" spc="40" smtClean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0755" y="5602605"/>
            <a:ext cx="71666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sz="3200" b="1" smtClean="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字的字音和意义、情感有密切联系</a:t>
            </a:r>
            <a:endParaRPr lang="zh-CN" sz="3200" b="1" kern="0" spc="40" smtClean="0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69723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0485" y="1797685"/>
            <a:ext cx="9257030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US" sz="6600" b="1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汉字语音的基本构成</a:t>
            </a:r>
            <a:endParaRPr lang="zh-CN" altLang="en-US" sz="6600" b="1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463800" y="3091180"/>
            <a:ext cx="8153400" cy="3348990"/>
            <a:chOff x="3880" y="4868"/>
            <a:chExt cx="12840" cy="5274"/>
          </a:xfrm>
        </p:grpSpPr>
        <p:sp>
          <p:nvSpPr>
            <p:cNvPr id="67587" name="Text Box 2"/>
            <p:cNvSpPr txBox="1">
              <a:spLocks noChangeArrowheads="1"/>
            </p:cNvSpPr>
            <p:nvPr/>
          </p:nvSpPr>
          <p:spPr bwMode="auto">
            <a:xfrm>
              <a:off x="3880" y="4868"/>
              <a:ext cx="9360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kumimoji="0" lang="zh-CN" altLang="en-US" sz="4800" b="1">
                  <a:solidFill>
                    <a:srgbClr val="000C0C"/>
                  </a:solidFill>
                  <a:ea typeface="方正启体简体" pitchFamily="1" charset="-122"/>
                </a:rPr>
                <a:t>声母：开口呼 闭口呼</a:t>
              </a:r>
              <a:endParaRPr kumimoji="0" lang="zh-CN" altLang="en-US" sz="4800" b="1">
                <a:solidFill>
                  <a:srgbClr val="000C0C"/>
                </a:solidFill>
                <a:ea typeface="方正启体简体" pitchFamily="1" charset="-122"/>
              </a:endParaRPr>
            </a:p>
          </p:txBody>
        </p:sp>
        <p:sp>
          <p:nvSpPr>
            <p:cNvPr id="67588" name="Text Box 2"/>
            <p:cNvSpPr txBox="1">
              <a:spLocks noChangeArrowheads="1"/>
            </p:cNvSpPr>
            <p:nvPr/>
          </p:nvSpPr>
          <p:spPr bwMode="auto">
            <a:xfrm>
              <a:off x="3880" y="6761"/>
              <a:ext cx="12840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kumimoji="0" lang="zh-CN" altLang="en-US" sz="4800" b="1">
                  <a:solidFill>
                    <a:srgbClr val="FF0000"/>
                  </a:solidFill>
                  <a:ea typeface="方正启体简体" pitchFamily="1" charset="-122"/>
                </a:rPr>
                <a:t>声调：平仄</a:t>
              </a:r>
              <a:endParaRPr kumimoji="0" lang="zh-CN" altLang="en-US" sz="4800" b="1">
                <a:solidFill>
                  <a:srgbClr val="FF0000"/>
                </a:solidFill>
                <a:ea typeface="方正启体简体" pitchFamily="1" charset="-122"/>
              </a:endParaRPr>
            </a:p>
          </p:txBody>
        </p:sp>
        <p:sp>
          <p:nvSpPr>
            <p:cNvPr id="67590" name="Text Box 2"/>
            <p:cNvSpPr txBox="1">
              <a:spLocks noChangeArrowheads="1"/>
            </p:cNvSpPr>
            <p:nvPr/>
          </p:nvSpPr>
          <p:spPr bwMode="auto">
            <a:xfrm>
              <a:off x="3880" y="8835"/>
              <a:ext cx="12840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kumimoji="0" lang="zh-CN" altLang="en-US" sz="4800" b="1">
                  <a:solidFill>
                    <a:srgbClr val="000C0C"/>
                  </a:solidFill>
                  <a:ea typeface="方正启体简体" pitchFamily="1" charset="-122"/>
                </a:rPr>
                <a:t>韵母：舌位高低与开口度</a:t>
              </a:r>
              <a:endParaRPr kumimoji="0" lang="zh-CN" altLang="en-US" sz="4800" b="1">
                <a:solidFill>
                  <a:srgbClr val="000C0C"/>
                </a:solidFill>
                <a:ea typeface="方正启体简体" pitchFamily="1" charset="-122"/>
              </a:endParaRPr>
            </a:p>
          </p:txBody>
        </p:sp>
      </p:grp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69723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26626" name="等腰三角形 3"/>
          <p:cNvGrpSpPr/>
          <p:nvPr/>
        </p:nvGrpSpPr>
        <p:grpSpPr>
          <a:xfrm>
            <a:off x="3462338" y="2822576"/>
            <a:ext cx="5548312" cy="1609725"/>
            <a:chExt cx="3495" cy="1014"/>
          </a:xfrm>
        </p:grpSpPr>
        <p:pic>
          <p:nvPicPr>
            <p:cNvPr id="26637" name="等腰三角形 3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3495" cy="1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8" name="Text Box 4"/>
            <p:cNvSpPr txBox="1">
              <a:spLocks noChangeArrowheads="1"/>
            </p:cNvSpPr>
            <p:nvPr/>
          </p:nvSpPr>
          <p:spPr bwMode="auto">
            <a:xfrm rot="5400000">
              <a:off x="658" y="-359"/>
              <a:ext cx="472" cy="1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anchor="ctr"/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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5000"/>
                <a:buFont typeface="Wingdings" panose="05000000000000000000" pitchFamily="2" charset="2"/>
                <a:buChar char="v"/>
                <a:defRPr kumimoji="1"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3309939" y="3930650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a</a:t>
            </a:r>
            <a:endParaRPr kumimoji="0" lang="zh-CN" altLang="en-US" sz="6600">
              <a:latin typeface="Gill Sans MT" panose="020b0502020104020203" pitchFamily="34" charset="0"/>
              <a:ea typeface="华文中宋" pitchFamily="2" charset="-122"/>
            </a:endParaRP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4452939" y="3752850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o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6667501" y="3609975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i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30" name="TextBox 7"/>
          <p:cNvSpPr txBox="1">
            <a:spLocks noChangeArrowheads="1"/>
          </p:cNvSpPr>
          <p:nvPr/>
        </p:nvSpPr>
        <p:spPr bwMode="auto">
          <a:xfrm>
            <a:off x="5595939" y="3609975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e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31" name="TextBox 8"/>
          <p:cNvSpPr txBox="1">
            <a:spLocks noChangeArrowheads="1"/>
          </p:cNvSpPr>
          <p:nvPr/>
        </p:nvSpPr>
        <p:spPr bwMode="auto">
          <a:xfrm>
            <a:off x="7596189" y="3430588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u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32" name="TextBox 9"/>
          <p:cNvSpPr txBox="1">
            <a:spLocks noChangeArrowheads="1"/>
          </p:cNvSpPr>
          <p:nvPr/>
        </p:nvSpPr>
        <p:spPr bwMode="auto">
          <a:xfrm>
            <a:off x="8667751" y="3287713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6600">
                <a:latin typeface="Gill Sans MT" panose="020b0502020104020203" pitchFamily="34" charset="0"/>
                <a:ea typeface="华文中宋" panose="02010600040101010101" pitchFamily="2" charset="-122"/>
              </a:rPr>
              <a:t>ü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33" name="TextBox 11"/>
          <p:cNvSpPr txBox="1">
            <a:spLocks noChangeArrowheads="1"/>
          </p:cNvSpPr>
          <p:nvPr/>
        </p:nvSpPr>
        <p:spPr bwMode="auto">
          <a:xfrm>
            <a:off x="2809876" y="1966913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6600">
                <a:latin typeface="Gill Sans MT" panose="020b0502020104020203" pitchFamily="34" charset="0"/>
                <a:ea typeface="华文中宋" panose="02010600040101010101" pitchFamily="2" charset="-122"/>
              </a:rPr>
              <a:t>开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sp>
        <p:nvSpPr>
          <p:cNvPr id="26634" name="TextBox 12"/>
          <p:cNvSpPr txBox="1">
            <a:spLocks noChangeArrowheads="1"/>
          </p:cNvSpPr>
          <p:nvPr/>
        </p:nvSpPr>
        <p:spPr bwMode="auto">
          <a:xfrm>
            <a:off x="8453439" y="2395538"/>
            <a:ext cx="71437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6600">
                <a:latin typeface="Gill Sans MT" panose="020b0502020104020203" pitchFamily="34" charset="0"/>
                <a:ea typeface="华文中宋" panose="02010600040101010101" pitchFamily="2" charset="-122"/>
              </a:rPr>
              <a:t>闭</a:t>
            </a:r>
            <a:endParaRPr kumimoji="0" lang="zh-CN" altLang="en-US" sz="6600">
              <a:latin typeface="Gill Sans MT" panose="020b0502020104020203" pitchFamily="34" charset="0"/>
              <a:ea typeface="华文中宋" panose="02010600040101010101" pitchFamily="2" charset="-122"/>
            </a:endParaRPr>
          </a:p>
        </p:txBody>
      </p:sp>
      <p:pic>
        <p:nvPicPr>
          <p:cNvPr id="26635" name="Picture 2" descr="http://t2.baidu.com/it/u=3409968509,2083704039&amp;fm=3&amp;gp=0.jpg">
            <a:hlinkClick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5501" y="3395663"/>
            <a:ext cx="13239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4" descr="http://t2.baidu.com/it/u=557752534,1831304046&amp;fm=0&amp;gp=0.jpg">
            <a:hlinkClick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10688" y="3467101"/>
            <a:ext cx="1071562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3545840" y="5196205"/>
            <a:ext cx="576516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情感由上往下变化</a:t>
            </a:r>
            <a:endParaRPr kumimoji="0" lang="zh-CN" altLang="en-US" sz="5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69723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0485" y="1797685"/>
            <a:ext cx="9257030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kern="0" spc="40" smtClean="0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宋体" panose="02010600030101010101" pitchFamily="2" charset="-122"/>
                <a:sym typeface="+mn-ea"/>
              </a:rPr>
              <a:t>根据韵脚猜情感指向</a:t>
            </a:r>
            <a:endParaRPr lang="zh-CN" altLang="en-US" sz="3200" b="1" kern="0" spc="40" smtClean="0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1319530" y="2645410"/>
            <a:ext cx="9918700" cy="3395345"/>
          </a:xfrm>
          <a:prstGeom prst="rect">
            <a:avLst/>
          </a:prstGeom>
        </p:spPr>
        <p:txBody>
          <a:bodyPr vert="horz" lIns="101600" tIns="0" rIns="82550" bIns="0" rtlCol="0">
            <a:normAutofit fontScale="6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>
                <a:solidFill>
                  <a:srgbClr val="002221"/>
                </a:solidFill>
              </a:rPr>
              <a:t>开口音，就是以</a:t>
            </a:r>
            <a:r>
              <a:rPr lang="en-US" altLang="zh-CN" sz="4000" b="1">
                <a:solidFill>
                  <a:srgbClr val="002221"/>
                </a:solidFill>
              </a:rPr>
              <a:t>ɑ</a:t>
            </a:r>
            <a:r>
              <a:rPr lang="zh-CN" altLang="en-US" sz="4000" b="1">
                <a:solidFill>
                  <a:srgbClr val="002221"/>
                </a:solidFill>
              </a:rPr>
              <a:t>、</a:t>
            </a:r>
            <a:r>
              <a:rPr lang="en-US" altLang="zh-CN" sz="4000" b="1">
                <a:solidFill>
                  <a:srgbClr val="002221"/>
                </a:solidFill>
              </a:rPr>
              <a:t>o</a:t>
            </a:r>
            <a:r>
              <a:rPr lang="zh-CN" altLang="en-US" sz="4000" b="1">
                <a:solidFill>
                  <a:srgbClr val="002221"/>
                </a:solidFill>
              </a:rPr>
              <a:t>为韵腹的音</a:t>
            </a:r>
            <a:r>
              <a:rPr lang="zh-CN" altLang="en-US" sz="4000" b="1" smtClean="0">
                <a:solidFill>
                  <a:srgbClr val="002221"/>
                </a:solidFill>
              </a:rPr>
              <a:t>；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开口音的发音响亮，多用来表达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开阔、明朗、有力（强烈）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的情绪</a:t>
            </a:r>
            <a:endParaRPr lang="zh-CN" altLang="en-US" sz="4000" b="1">
              <a:solidFill>
                <a:srgbClr val="002221"/>
              </a:solidFill>
            </a:endParaRPr>
          </a:p>
          <a:p>
            <a:pPr marL="0" indent="0">
              <a:buNone/>
            </a:pPr>
            <a:r>
              <a:rPr lang="zh-CN" altLang="en-US" sz="4000" b="1" smtClean="0">
                <a:solidFill>
                  <a:srgbClr val="002221"/>
                </a:solidFill>
              </a:rPr>
              <a:t>闭口</a:t>
            </a:r>
            <a:r>
              <a:rPr lang="zh-CN" altLang="en-US" sz="4000" b="1">
                <a:solidFill>
                  <a:srgbClr val="002221"/>
                </a:solidFill>
              </a:rPr>
              <a:t>音，就是以</a:t>
            </a:r>
            <a:r>
              <a:rPr lang="en-US" altLang="zh-CN" sz="4000" b="1">
                <a:solidFill>
                  <a:srgbClr val="002221"/>
                </a:solidFill>
              </a:rPr>
              <a:t>i</a:t>
            </a:r>
            <a:r>
              <a:rPr lang="zh-CN" altLang="en-US" sz="4000" b="1">
                <a:solidFill>
                  <a:srgbClr val="002221"/>
                </a:solidFill>
              </a:rPr>
              <a:t>、</a:t>
            </a:r>
            <a:r>
              <a:rPr lang="en-US" altLang="zh-CN" sz="4000" b="1">
                <a:solidFill>
                  <a:srgbClr val="002221"/>
                </a:solidFill>
              </a:rPr>
              <a:t>u</a:t>
            </a:r>
            <a:r>
              <a:rPr lang="zh-CN" altLang="en-US" sz="4000" b="1">
                <a:solidFill>
                  <a:srgbClr val="002221"/>
                </a:solidFill>
              </a:rPr>
              <a:t>、</a:t>
            </a:r>
            <a:r>
              <a:rPr lang="en-US" altLang="zh-CN" sz="4000" b="1">
                <a:solidFill>
                  <a:srgbClr val="002221"/>
                </a:solidFill>
              </a:rPr>
              <a:t>ü</a:t>
            </a:r>
            <a:r>
              <a:rPr lang="zh-CN" altLang="en-US" sz="4000" b="1">
                <a:solidFill>
                  <a:srgbClr val="002221"/>
                </a:solidFill>
              </a:rPr>
              <a:t>为韵腹的音，以</a:t>
            </a:r>
            <a:r>
              <a:rPr lang="en-US" altLang="zh-CN" sz="4000" b="1">
                <a:solidFill>
                  <a:srgbClr val="002221"/>
                </a:solidFill>
              </a:rPr>
              <a:t>e</a:t>
            </a:r>
            <a:r>
              <a:rPr lang="zh-CN" altLang="en-US" sz="4000" b="1">
                <a:solidFill>
                  <a:srgbClr val="002221"/>
                </a:solidFill>
              </a:rPr>
              <a:t>为韵腹的音介于两者中间</a:t>
            </a:r>
            <a:r>
              <a:rPr lang="zh-CN" altLang="en-US" sz="4000" b="1" smtClean="0">
                <a:solidFill>
                  <a:srgbClr val="002221"/>
                </a:solidFill>
              </a:rPr>
              <a:t>。</a:t>
            </a:r>
            <a:r>
              <a:rPr lang="zh-CN" altLang="en-US" sz="4000" b="1" smtClean="0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闭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口音的发音低沉，多用来表达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细腻、悠长、低沉（含蓄）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的情绪</a:t>
            </a:r>
            <a:r>
              <a:rPr lang="zh-CN" altLang="en-US" sz="4000" b="1" smtClean="0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b="1" smtClean="0">
              <a:solidFill>
                <a:srgbClr val="00222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r>
              <a:rPr lang="zh-CN" altLang="en-US" sz="4000" b="1" smtClean="0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据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此，可知，韵脚的发音或许有三种指向，</a:t>
            </a:r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情绪向上或向下，或趋于中性（有变化）</a:t>
            </a:r>
            <a:r>
              <a:rPr lang="zh-CN" altLang="en-US" sz="4000" b="1">
                <a:solidFill>
                  <a:srgbClr val="00222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4000" b="1">
              <a:solidFill>
                <a:srgbClr val="00222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 eaLnBrk="1" hangingPunct="1">
              <a:buNone/>
            </a:pPr>
            <a:br>
              <a:rPr lang="zh-CN" altLang="en-US" b="1">
                <a:solidFill>
                  <a:srgbClr val="002221"/>
                </a:solidFill>
              </a:rPr>
            </a:br>
            <a:br>
              <a:rPr lang="zh-CN" altLang="en-US" b="1">
                <a:solidFill>
                  <a:srgbClr val="002221"/>
                </a:solidFill>
              </a:rPr>
            </a:br>
            <a:endParaRPr lang="zh-CN" altLang="en-US" b="1">
              <a:solidFill>
                <a:srgbClr val="002221"/>
              </a:solidFill>
            </a:endParaRPr>
          </a:p>
        </p:txBody>
      </p:sp>
      <p:sp>
        <p:nvSpPr>
          <p:cNvPr id="25602" name="标题 1"/>
          <p:cNvSpPr>
            <a:spLocks noGrp="1"/>
          </p:cNvSpPr>
          <p:nvPr/>
        </p:nvSpPr>
        <p:spPr>
          <a:xfrm>
            <a:off x="2273430" y="5449168"/>
            <a:ext cx="8540750" cy="1143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800" b="1" u="none" strike="noStrike" kern="1200" cap="none" spc="200" normalizeH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kumimoji="0" lang="zh-CN" altLang="en-US" smtClean="0">
                <a:solidFill>
                  <a:srgbClr val="11488B"/>
                </a:solidFill>
              </a:rPr>
              <a:t>简单说，诵读时嘴的张开程度猜情感的大致指向</a:t>
            </a:r>
            <a:endParaRPr kumimoji="0" lang="zh-CN" altLang="en-US" smtClean="0">
              <a:solidFill>
                <a:srgbClr val="11488B"/>
              </a:solidFill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40485" y="1797685"/>
            <a:ext cx="9257030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kern="0" spc="40" smtClean="0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宋体" panose="02010600030101010101" pitchFamily="2" charset="-122"/>
                <a:sym typeface="+mn-ea"/>
              </a:rPr>
              <a:t>根据韵脚猜情感指向</a:t>
            </a:r>
            <a:endParaRPr lang="zh-CN" altLang="en-US" sz="3200" b="1" kern="0" spc="40" smtClean="0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1136650" y="3548380"/>
            <a:ext cx="10081260" cy="3395345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sz="4400" b="1">
                <a:solidFill>
                  <a:srgbClr val="00222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《念奴娇 赤壁怀古》与《声声慢》比较</a:t>
            </a:r>
            <a:endParaRPr lang="zh-CN" sz="4400" b="1">
              <a:solidFill>
                <a:srgbClr val="002221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1238885" y="1828165"/>
            <a:ext cx="10000615" cy="4408170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归去来兮，田园将芜胡不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？既自以心为行役，奚惆怅而独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悲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？悟以往之不谏，知来者之可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追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。实迷途其未远，觉今是而昨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非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。舟遥遥以轻飏，风飘飘而吹衣。问征夫以前路，恨晨光之熹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微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（自责，自恕，自我宽慰）</a:t>
            </a:r>
            <a:endParaRPr kumimoji="0"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乃瞻衡宇，载欣载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奔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。僮仆欢迎，稚子候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门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。三径就荒，松菊犹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存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。携幼入室，有酒盈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樽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。引壶觞以自酌，眄庭柯以怡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颜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。倚南窗以寄傲，审容膝之易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。园日涉以成趣，门虽设而常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。策扶老以流憩，时矫首而遐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观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。云无心以出岫，鸟倦飞而知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。景翳翳以将入，抚孤松而盘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桓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（乐）</a:t>
            </a:r>
            <a:endParaRPr kumimoji="0"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归去来兮，请息交以绝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游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。世与我而相违，复驾言兮焉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求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？悦亲戚之情话，乐琴书以消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忧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。农人告余以春及，将有事于西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畴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。或命巾车，或棹孤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舟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。既窈窕以寻壑，亦崎岖而经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丘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。木欣欣以向荣，泉涓涓而始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流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。善万物之得时，感吾生之行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休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（闲适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中透着忧）</a:t>
            </a:r>
            <a:endParaRPr kumimoji="0" lang="en-US" altLang="zh-CN" sz="2000" b="1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已矣乎！寓形宇内复几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！曷不委心任去留？胡为乎遑遑欲何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？富贵非吾愿，帝乡不可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期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。怀良辰以孤往，或植杖而耘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耔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。登东皋以舒啸，临清流而赋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。聊乘化以归尽，乐夫天命复奚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疑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！</a:t>
            </a:r>
            <a:r>
              <a:rPr lang="zh-CN" altLang="en-US" sz="2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（乐天安命诉悲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慨）</a:t>
            </a:r>
            <a:endParaRPr kumimoji="0"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kumimoji="0" lang="zh-CN" altLang="en-US" sz="2000" b="1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  <a:cs typeface="明康欧楷" panose="0201060900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1605915" y="1828165"/>
            <a:ext cx="3152775" cy="583565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sz="32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对接高考</a:t>
            </a:r>
            <a:endParaRPr kumimoji="0" lang="zh-CN" sz="3200" b="1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8240" y="2849099"/>
            <a:ext cx="5237018" cy="269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(2018·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>
                <a:solidFill>
                  <a:srgbClr val="000000"/>
                </a:solidFill>
                <a:ea typeface="NEU-BZ-S92"/>
                <a:cs typeface="宋体" panose="02010600030101010101" pitchFamily="2" charset="-122"/>
              </a:rPr>
              <a:t>Ⅰ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)</a:t>
            </a:r>
            <a:endParaRPr lang="zh-CN" altLang="en-US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野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歌</a:t>
            </a:r>
            <a:endParaRPr lang="zh-CN" altLang="en-US" sz="2400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贺</a:t>
            </a:r>
            <a:endParaRPr lang="zh-CN" altLang="en-US" sz="2400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鸦翎羽箭山桑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弓</a:t>
            </a: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仰天射落衔芦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鸿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麻衣黑肥冲北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风</a:t>
            </a: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带酒日晚歌田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男儿屈穷心不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穷</a:t>
            </a: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枯荣不等嗔天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公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/>
          </a:p>
          <a:p>
            <a:pPr lvl="0" indent="266700" algn="ctr" eaLnBrk="0" fontAlgn="base" hangingPunct="0">
              <a:lnSpc>
                <a:spcPts val="29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寒风又变为春柳</a:t>
            </a:r>
            <a:r>
              <a:rPr lang="en-US" altLang="zh-CN" sz="240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条条看即烟濛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濛</a:t>
            </a:r>
            <a:r>
              <a:rPr lang="zh-CN" altLang="en-US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/>
          </a:p>
        </p:txBody>
      </p:sp>
      <p:sp>
        <p:nvSpPr>
          <p:cNvPr id="3" name="矩形 2"/>
          <p:cNvSpPr/>
          <p:nvPr/>
        </p:nvSpPr>
        <p:spPr>
          <a:xfrm>
            <a:off x="5695950" y="2524316"/>
            <a:ext cx="6096000" cy="31927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金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陵望汉江</a:t>
            </a:r>
            <a:endParaRPr lang="zh-CN" altLang="zh-CN" sz="2400">
              <a:solidFill>
                <a:srgbClr val="000000"/>
              </a:solidFill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汉江回万里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派作九龙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盘</a:t>
            </a:r>
            <a:r>
              <a:rPr lang="zh-CN" altLang="zh-CN" sz="24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横溃豁中国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崔嵬飞迅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湍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六帝沦亡后</a:t>
            </a:r>
            <a:r>
              <a:rPr lang="zh-CN" altLang="zh-CN" sz="24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三吴不足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</a:t>
            </a:r>
            <a:r>
              <a:rPr lang="zh-CN" altLang="zh-CN" sz="24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我君混区宇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垂拱众流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今日任公子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沧浪罢钓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竿</a:t>
            </a:r>
            <a:r>
              <a:rPr lang="zh-CN" altLang="zh-CN" sz="24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1605915" y="1828165"/>
            <a:ext cx="3152775" cy="583565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sz="32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对接高考</a:t>
            </a:r>
            <a:endParaRPr kumimoji="0" lang="zh-CN" sz="3200" b="1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40773" y="3231189"/>
            <a:ext cx="5001491" cy="2709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丹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青引赠曹将军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霸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甫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先帝天马玉花</a:t>
            </a: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骢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画工如山貌不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是日牵来赤墀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迥立阊阖生长</a:t>
            </a: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诏谓将军拂绢素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意匠惨淡经营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斯须九重真龙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一洗万古凡马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0478" y="3230678"/>
            <a:ext cx="5541818" cy="2709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(2016·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       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内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宴奉诏作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翰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三十年前学六</a:t>
            </a: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韬</a:t>
            </a: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英名尝得预时</a:t>
            </a: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髦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曾因国难披金甲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不为家贫卖宝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刀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臂健尚嫌弓力软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眼明犹识阵云</a:t>
            </a: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庭前昨夜秋风起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羞见盘花旧战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袍</a:t>
            </a:r>
            <a:r>
              <a:rPr lang="zh-CN" altLang="zh-CN" sz="24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8"/>
            <a:ext cx="4238368" cy="68579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/>
          <p:cNvSpPr/>
          <p:nvPr>
            <p:custDataLst>
              <p:tags r:id="rId3"/>
            </p:custDataLst>
          </p:nvPr>
        </p:nvSpPr>
        <p:spPr>
          <a:xfrm>
            <a:off x="4238364" y="-6"/>
            <a:ext cx="5058037" cy="5759747"/>
          </a:xfrm>
          <a:custGeom>
            <a:gdLst>
              <a:gd name="connsiteX0" fmla="*/ 3126891 w 5058037"/>
              <a:gd name="connsiteY0" fmla="*/ 0 h 5759747"/>
              <a:gd name="connsiteX1" fmla="*/ 5058037 w 5058037"/>
              <a:gd name="connsiteY1" fmla="*/ 0 h 5759747"/>
              <a:gd name="connsiteX2" fmla="*/ 0 w 5058037"/>
              <a:gd name="connsiteY2" fmla="*/ 5759747 h 5759747"/>
              <a:gd name="connsiteX3" fmla="*/ 0 w 5058037"/>
              <a:gd name="connsiteY3" fmla="*/ 3560690 h 575974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8037" h="5759747">
                <a:moveTo>
                  <a:pt x="3126891" y="0"/>
                </a:moveTo>
                <a:lnTo>
                  <a:pt x="5058037" y="0"/>
                </a:lnTo>
                <a:lnTo>
                  <a:pt x="0" y="5759747"/>
                </a:lnTo>
                <a:lnTo>
                  <a:pt x="0" y="356069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18"/>
          <p:cNvSpPr/>
          <p:nvPr>
            <p:custDataLst>
              <p:tags r:id="rId4"/>
            </p:custDataLst>
          </p:nvPr>
        </p:nvSpPr>
        <p:spPr>
          <a:xfrm>
            <a:off x="7229214" y="1206713"/>
            <a:ext cx="4962786" cy="5651281"/>
          </a:xfrm>
          <a:custGeom>
            <a:gdLst>
              <a:gd name="connsiteX0" fmla="*/ 4962786 w 4962786"/>
              <a:gd name="connsiteY0" fmla="*/ 0 h 5651281"/>
              <a:gd name="connsiteX1" fmla="*/ 4962786 w 4962786"/>
              <a:gd name="connsiteY1" fmla="*/ 2199057 h 5651281"/>
              <a:gd name="connsiteX2" fmla="*/ 1931146 w 4962786"/>
              <a:gd name="connsiteY2" fmla="*/ 5651281 h 5651281"/>
              <a:gd name="connsiteX3" fmla="*/ 0 w 4962786"/>
              <a:gd name="connsiteY3" fmla="*/ 5651281 h 565128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786" h="5651281">
                <a:moveTo>
                  <a:pt x="4962786" y="0"/>
                </a:moveTo>
                <a:lnTo>
                  <a:pt x="4962786" y="2199057"/>
                </a:lnTo>
                <a:lnTo>
                  <a:pt x="1931146" y="5651281"/>
                </a:lnTo>
                <a:lnTo>
                  <a:pt x="0" y="565128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6" name="平行四边形 15"/>
          <p:cNvSpPr/>
          <p:nvPr>
            <p:custDataLst>
              <p:tags r:id="rId5"/>
            </p:custDataLst>
          </p:nvPr>
        </p:nvSpPr>
        <p:spPr>
          <a:xfrm>
            <a:off x="4238364" y="-7"/>
            <a:ext cx="7953636" cy="6858000"/>
          </a:xfrm>
          <a:prstGeom prst="parallelogram">
            <a:avLst>
              <a:gd name="adj" fmla="val 87817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4238625" y="0"/>
            <a:ext cx="7952740" cy="685800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7"/>
            </p:custDataLst>
          </p:nvPr>
        </p:nvSpPr>
        <p:spPr>
          <a:xfrm>
            <a:off x="4779432" y="1127650"/>
            <a:ext cx="6911097" cy="4602695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 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能识别语言变形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会划分诗句节奏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略懂近体诗音韵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析表达方式转换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识诗歌题材内容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借助题干与注释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记诗歌意象典故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知大时代小经历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0" y="1633855"/>
            <a:ext cx="3797935" cy="210312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第一部分：如何读懂诗歌</a:t>
            </a:r>
            <a:endParaRPr lang="zh-CN" altLang="en-US" sz="4400" b="1" spc="3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9"/>
    </p:custDataLst>
  </p:cSld>
  <p:clrMapOvr>
    <a:masterClrMapping/>
  </p:clrMapOvr>
  <p:transition spd="slow">
    <p:push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1605915" y="1828165"/>
            <a:ext cx="3152775" cy="583565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sz="32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对接高考</a:t>
            </a:r>
            <a:endParaRPr kumimoji="0" lang="zh-CN" sz="3200" b="1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72490" y="2545715"/>
            <a:ext cx="5710555" cy="274955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(2017·</a:t>
            </a:r>
            <a:r>
              <a:rPr lang="zh-CN" altLang="zh-CN" sz="24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4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礼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部贡院阅进士就试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欧阳修</a:t>
            </a:r>
            <a:endParaRPr lang="zh-CN" altLang="zh-CN" sz="2400">
              <a:solidFill>
                <a:srgbClr val="000000"/>
              </a:solidFill>
              <a:latin typeface="Times New Roman" panose="02020603050405020304" pitchFamily="18" charset="0"/>
              <a:ea typeface="楷体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紫案焚香暖吹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广庭清晓席群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无哗战士衔枚勇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下笔春蚕食叶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乡里献贤先德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朝廷列爵待公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卿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自惭衰病心神耗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赖有群公鉴裁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583334" y="2259257"/>
            <a:ext cx="5440218" cy="332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2018·</a:t>
            </a:r>
            <a:r>
              <a:rPr lang="zh-CN" altLang="zh-CN" sz="20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0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000" smtClean="0">
              <a:solidFill>
                <a:srgbClr val="000000"/>
              </a:solidFill>
              <a:latin typeface="Arial" panose="020b0604020202020204" pitchFamily="34" charset="0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题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醉中所作草书卷后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胸中磊落藏五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兵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欲试无路空峥</a:t>
            </a:r>
            <a:r>
              <a:rPr lang="zh-CN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嵘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酒为旗鼓笔刀槊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势从天落银河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端溪石池浓作墨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烛光相射飞纵</a:t>
            </a:r>
            <a:r>
              <a:rPr lang="zh-CN" altLang="zh-CN" sz="24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须臾收卷复把酒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如见万里烟尘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422997" y="23492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三、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略懂近体诗音韵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5603" name="内容占位符 2"/>
          <p:cNvSpPr>
            <a:spLocks noGrp="1"/>
          </p:cNvSpPr>
          <p:nvPr/>
        </p:nvSpPr>
        <p:spPr>
          <a:xfrm>
            <a:off x="9225915" y="944245"/>
            <a:ext cx="1823720" cy="583565"/>
          </a:xfrm>
          <a:prstGeom prst="rect">
            <a:avLst/>
          </a:prstGeom>
        </p:spPr>
        <p:txBody>
          <a:bodyPr vert="horz" lIns="101600" tIns="0" rIns="82550" bIns="0" rtlCol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sz="3200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小结：</a:t>
            </a:r>
            <a:endParaRPr kumimoji="0" lang="zh-CN" sz="3200" b="1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33794" name="文本框 3"/>
          <p:cNvSpPr txBox="1">
            <a:spLocks noChangeArrowheads="1"/>
          </p:cNvSpPr>
          <p:nvPr/>
        </p:nvSpPr>
        <p:spPr bwMode="auto">
          <a:xfrm>
            <a:off x="1872615" y="1645920"/>
            <a:ext cx="9427210" cy="501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欢乐的诗词，押韵字选择开口度较大的，抒发出来的感情大多是欢欣高昂的。  </a:t>
            </a:r>
            <a:endParaRPr lang="en-US" altLang="zh-CN" b="1">
              <a:solidFill>
                <a:schemeClr val="bg2">
                  <a:lumMod val="10000"/>
                </a:schemeClr>
              </a:solidFill>
              <a:latin typeface="楷体" pitchFamily="49" charset="-122"/>
              <a:ea typeface="楷体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低沉的诗词，押韵字选择开口度较小的，抒发出来的感情大多是忧伤低沉的。  </a:t>
            </a:r>
            <a:endParaRPr lang="en-US" altLang="zh-CN" b="1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欢乐的诗词，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押韵字选择一两个开口度较大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的当领军，余下的选用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同韵部中性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的，在领军的率领下，抒发出来的感</a:t>
            </a:r>
            <a:r>
              <a:rPr lang="zh-CN" altLang="en-US" b="1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情大多是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欢欣高昂的。  </a:t>
            </a:r>
            <a:endParaRPr lang="en-US" altLang="zh-CN" b="1">
              <a:solidFill>
                <a:schemeClr val="bg2">
                  <a:lumMod val="1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低沉的诗词，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押韵字选择一两个开口度较小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的当领军，余下的选用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同韵部中性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的，在领军的率领下，抒发出来的感</a:t>
            </a:r>
            <a:r>
              <a:rPr lang="zh-CN" altLang="en-US" b="1" smtClean="0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情大多是</a:t>
            </a:r>
            <a:r>
              <a:rPr lang="zh-CN" altLang="en-US" b="1">
                <a:solidFill>
                  <a:schemeClr val="bg2">
                    <a:lumMod val="1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忧伤低沉的。</a:t>
            </a:r>
            <a:endParaRPr lang="zh-CN" altLang="en-US" b="1">
              <a:solidFill>
                <a:schemeClr val="bg2">
                  <a:lumMod val="10000"/>
                </a:schemeClr>
              </a:solidFill>
              <a:latin typeface="楷体" pitchFamily="49" charset="-122"/>
              <a:ea typeface="楷体" pitchFamily="49" charset="-122"/>
              <a:cs typeface="楷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3379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四、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析表达方式转换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8125" y="1721485"/>
            <a:ext cx="6583680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1560"/>
              </a:lnSpc>
              <a:spcAft>
                <a:spcPct val="0"/>
              </a:spcAft>
            </a:pPr>
            <a:endParaRPr lang="zh-CN" altLang="zh-CN" sz="320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indent="266700" algn="just">
              <a:lnSpc>
                <a:spcPts val="1560"/>
              </a:lnSpc>
              <a:spcAft>
                <a:spcPct val="0"/>
              </a:spcAft>
            </a:pPr>
            <a:r>
              <a:rPr lang="zh-CN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1</a:t>
            </a:r>
            <a:r>
              <a:rPr lang="zh-CN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）记叙层面是读懂诗歌的基</a:t>
            </a:r>
            <a:r>
              <a:rPr lang="zh-CN" altLang="zh-CN" sz="3200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础</a:t>
            </a:r>
            <a:endParaRPr lang="zh-CN" altLang="zh-CN" sz="32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1806" y="2369238"/>
            <a:ext cx="9956661" cy="4086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smtClean="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</a:t>
            </a:r>
            <a:endParaRPr lang="en-US" altLang="zh-CN" sz="2000" smtClean="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smtClean="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000" smtClean="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smtClean="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</a:t>
            </a:r>
            <a:r>
              <a:rPr lang="zh-CN" altLang="en-US" sz="2000" smtClean="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自</a:t>
            </a:r>
            <a:r>
              <a:rPr lang="zh-CN" altLang="en-US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己：孤独、闲情、思古</a:t>
            </a:r>
            <a:r>
              <a:rPr lang="en-US" altLang="zh-CN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……</a:t>
            </a:r>
            <a:endParaRPr lang="en-US" altLang="zh-CN" sz="200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抒情   与人：亲情、友情、爱情、襄助</a:t>
            </a:r>
            <a:r>
              <a:rPr lang="en-US" altLang="zh-CN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……</a:t>
            </a:r>
            <a:endParaRPr lang="en-US" altLang="zh-CN" sz="200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</a:t>
            </a:r>
            <a:r>
              <a:rPr lang="zh-CN" altLang="en-US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国家：忠诚、战乱、际遇</a:t>
            </a:r>
            <a:r>
              <a:rPr lang="en-US" altLang="zh-CN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……</a:t>
            </a:r>
            <a:endParaRPr lang="en-US" altLang="zh-CN" sz="2000">
              <a:solidFill>
                <a:srgbClr val="0070C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rgbClr val="0070C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总而言之：</a:t>
            </a:r>
            <a:r>
              <a:rPr lang="zh-CN" altLang="en-US" sz="20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生、老、病、死，爱、恨、情、仇，聚、散、思、忆，感时、伤己</a:t>
            </a:r>
            <a:endParaRPr lang="zh-CN" altLang="en-US" sz="20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科场、官场、战场、情场</a:t>
            </a:r>
            <a:endParaRPr lang="zh-CN" altLang="en-US" sz="54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修、齐、治、平</a:t>
            </a:r>
            <a:endParaRPr lang="zh-CN" altLang="en-US" sz="54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四、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析表达方式转换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05915" y="1721485"/>
            <a:ext cx="8384540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1560"/>
              </a:lnSpc>
              <a:spcAft>
                <a:spcPct val="0"/>
              </a:spcAft>
            </a:pPr>
            <a:endParaRPr lang="zh-CN" altLang="zh-CN" sz="320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indent="266700" algn="just">
              <a:lnSpc>
                <a:spcPts val="1560"/>
              </a:lnSpc>
              <a:spcAft>
                <a:spcPct val="0"/>
              </a:spcAft>
            </a:pPr>
            <a:r>
              <a:rPr lang="zh-CN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（2）抒情层面是诗歌鉴赏的核心和指归</a:t>
            </a:r>
            <a:endParaRPr lang="zh-CN" altLang="zh-CN" sz="320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08441" y="5196407"/>
            <a:ext cx="11814031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endParaRPr lang="zh-CN" altLang="en-US" sz="2400"/>
          </a:p>
          <a:p>
            <a:pPr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往往有所凭</a:t>
            </a:r>
            <a:r>
              <a:rPr lang="zh-CN" altLang="en-US" sz="32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借：</a:t>
            </a:r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 借景抒</a:t>
            </a:r>
            <a:r>
              <a:rPr lang="zh-CN" altLang="en-US" sz="32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情     托</a:t>
            </a:r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物言</a:t>
            </a:r>
            <a:r>
              <a:rPr lang="zh-CN" altLang="en-US" sz="320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志    怀</a:t>
            </a:r>
            <a:r>
              <a:rPr lang="zh-CN" altLang="en-US" sz="32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古伤今</a:t>
            </a:r>
            <a:endParaRPr lang="zh-CN" altLang="en-US" sz="32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0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           	  </a:t>
            </a:r>
            <a:endParaRPr lang="zh-CN" altLang="en-US" sz="10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0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 </a:t>
            </a: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动、静（含动静结合、以动写静、以静写动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等）</a:t>
            </a:r>
            <a:endParaRPr lang="zh-CN" altLang="zh-CN" sz="2400" b="1" kern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 虚（想象、回忆、梦幻）实（现实）结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合</a:t>
            </a:r>
            <a:endParaRPr lang="zh-CN" altLang="zh-CN" sz="2400" b="1" kern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 正面描写、侧面描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写</a:t>
            </a:r>
            <a:endParaRPr lang="en-US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 </a:t>
            </a: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多种视角（观察点）的错综（远、近、高、低）</a:t>
            </a:r>
            <a:endParaRPr lang="zh-CN" altLang="zh-CN" sz="2400" b="1" kern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 点、面结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合</a:t>
            </a:r>
            <a:endParaRPr lang="en-US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⑥ </a:t>
            </a: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时（古今、今昔）空（天涯）跳跃</a:t>
            </a:r>
            <a:r>
              <a:rPr lang="en-US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endParaRPr lang="en-US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>
              <a:lnSpc>
                <a:spcPct val="100000"/>
              </a:lnSpc>
            </a:pP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⑦ </a:t>
            </a: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多种修辞手法的运用（比喻、拟人、对偶、夸张、衬托、对比、用典）⑧ 多种感官的启动（视觉、听觉、嗅觉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lang="en-US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⑨ </a:t>
            </a:r>
            <a:r>
              <a:rPr lang="zh-CN" altLang="zh-CN" sz="2400" b="1" kern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多种色调的班</a:t>
            </a:r>
            <a:r>
              <a:rPr lang="zh-CN" altLang="zh-CN" sz="2400" b="1" kern="10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驳</a:t>
            </a:r>
            <a:endParaRPr lang="en-US" altLang="zh-CN" sz="2400" b="1" kern="10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⑩ 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遣词：叠</a:t>
            </a:r>
            <a:r>
              <a:rPr lang="zh-CN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词、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拟声</a:t>
            </a:r>
            <a:r>
              <a:rPr lang="zh-CN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词、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色彩</a:t>
            </a:r>
            <a:r>
              <a:rPr lang="zh-CN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词、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数量</a:t>
            </a:r>
            <a:r>
              <a:rPr lang="zh-CN" altLang="zh-CN" sz="24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词、</a:t>
            </a:r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感叹词（兮、哉）</a:t>
            </a:r>
            <a:endParaRPr lang="zh-CN" altLang="zh-CN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  <a:p>
            <a:pPr indent="0" algn="ctr">
              <a:lnSpc>
                <a:spcPct val="100000"/>
              </a:lnSpc>
              <a:spcAft>
                <a:spcPct val="0"/>
              </a:spcAft>
            </a:pPr>
            <a:r>
              <a:rPr lang="en-US" altLang="zh-CN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......</a:t>
            </a:r>
            <a:endParaRPr lang="en-US" altLang="zh-CN" sz="4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四、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析表达方式转换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35075" y="1791970"/>
            <a:ext cx="9514840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1560"/>
              </a:lnSpc>
              <a:spcAft>
                <a:spcPct val="0"/>
              </a:spcAft>
              <a:buClrTx/>
              <a:buSzTx/>
              <a:buNone/>
            </a:pPr>
            <a:r>
              <a:rPr lang="zh-CN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（3）描写是诗歌艺术性的体现</a:t>
            </a:r>
            <a:endParaRPr lang="zh-CN" altLang="zh-CN" sz="320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四、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析表达方式转换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08125" y="1721485"/>
            <a:ext cx="7374890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1560"/>
              </a:lnSpc>
              <a:spcAft>
                <a:spcPct val="0"/>
              </a:spcAft>
            </a:pPr>
            <a:r>
              <a:rPr lang="en-US" altLang="zh-CN" sz="32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（4）议论是诗歌哲理化探索的表现。</a:t>
            </a:r>
            <a:endParaRPr lang="zh-CN" altLang="zh-CN" sz="320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690" y="2621915"/>
            <a:ext cx="1147508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论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史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思古怀旧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（淮水东边旧时月，夜深还过女墙来    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风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讥刺讽谏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（暖风醺得游人醉，直把杭州作卞州。）</a:t>
            </a:r>
            <a:endParaRPr lang="zh-CN" altLang="en-US" sz="3200" b="1"/>
          </a:p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理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阐述哲理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（问渠那得清如许，为有源头活水来。）</a:t>
            </a:r>
            <a:endParaRPr lang="zh-CN" altLang="en-US" sz="3200" b="1"/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692150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与表达方式有关的高考真题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87400" y="2470150"/>
            <a:ext cx="11226800" cy="3322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(2018·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全国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Ⅰ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卷</a:t>
            </a:r>
            <a:r>
              <a:rPr lang="en-US" altLang="zh-CN" sz="2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</a:t>
            </a:r>
            <a:r>
              <a:rPr lang="zh-CN" altLang="en-US" sz="2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en-US" altLang="zh-CN" sz="2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D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.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本诗前半描写场景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后半感事抒怀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描写与抒情紧密关联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,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脉络清晰。</a:t>
            </a:r>
            <a:endParaRPr lang="zh-CN" altLang="en-US" sz="2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2018·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天津卷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D.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这首诗融说理、叙事、写景、抒情于一体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意境清淡悠远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语言平白如话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富有表现力。</a:t>
            </a:r>
            <a:endParaRPr lang="zh-CN" altLang="zh-CN" sz="2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(2019·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全</a:t>
            </a:r>
            <a:r>
              <a:rPr lang="zh-CN" altLang="en-US" sz="20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国</a:t>
            </a:r>
            <a:r>
              <a:rPr lang="zh-CN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Ⅱ</a:t>
            </a:r>
            <a:r>
              <a:rPr lang="zh-CN" altLang="en-US" sz="20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卷</a:t>
            </a: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)</a:t>
            </a:r>
            <a:r>
              <a:rPr lang="zh-CN" altLang="en-US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en-US" altLang="zh-CN" sz="20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</a:t>
            </a:r>
            <a:r>
              <a:rPr lang="zh-CN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诗歌的颈联描写了两个具体场景</a:t>
            </a: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与其他各联直抒胸臆的写法不同</a:t>
            </a: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这样写在情感表达和结构安排方面有什么作用</a:t>
            </a:r>
            <a:r>
              <a:rPr lang="en-US" altLang="zh-CN" sz="20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?</a:t>
            </a:r>
            <a:endParaRPr lang="en-US" altLang="zh-CN" sz="20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457200">
              <a:lnSpc>
                <a:spcPct val="150000"/>
              </a:lnSpc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(</a:t>
            </a:r>
            <a:r>
              <a:rPr lang="en-US" altLang="zh-CN" sz="2000" b="1" smtClean="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2019·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全国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Ⅰ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卷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)</a:t>
            </a:r>
            <a:r>
              <a:rPr lang="zh-CN" altLang="en-US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D.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颈联具体写到苍茫暮色中的树木与浮云</a:t>
            </a:r>
            <a:r>
              <a:rPr lang="en-US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zh-CN" sz="20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也蕴含了欣赏者的主观感受。</a:t>
            </a:r>
            <a:endParaRPr lang="zh-CN" altLang="zh-CN" sz="2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028700"/>
                <a:tab pos="1851025"/>
                <a:tab pos="2538095"/>
                <a:tab pos="3222625"/>
              </a:tabLst>
            </a:pPr>
            <a:endParaRPr lang="zh-CN" altLang="en-US" sz="20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五、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章法结构也应看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6915" y="1305560"/>
            <a:ext cx="114750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承转合、一句一景、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照应、波折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、抑扬等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章法</a:t>
            </a:r>
            <a:r>
              <a:rPr lang="zh-CN" altLang="en-US" sz="32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/>
          </a:p>
        </p:txBody>
      </p:sp>
      <p:pic>
        <p:nvPicPr>
          <p:cNvPr id="4" name="Picture 6" descr="6140038071535893461960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6280" y="2280285"/>
            <a:ext cx="8570595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五、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章法结构也应看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865" y="1410335"/>
            <a:ext cx="1147508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示例：</a:t>
            </a:r>
            <a:r>
              <a:rPr lang="zh-CN" altLang="en-US" sz="3200" kern="0" spc="4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  <a:sym typeface="+mn-ea"/>
              </a:rPr>
              <a:t>【一句一景（景色多变  情感多变）】</a:t>
            </a:r>
            <a:endParaRPr lang="zh-CN" altLang="en-US" sz="3200" b="1" kern="0" spc="4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458" name="内容占位符 2"/>
          <p:cNvSpPr>
            <a:spLocks noGrp="1"/>
          </p:cNvSpPr>
          <p:nvPr/>
        </p:nvSpPr>
        <p:spPr>
          <a:xfrm>
            <a:off x="318943" y="2416174"/>
            <a:ext cx="11873346" cy="651827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dk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dk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dk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dk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dk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zh-CN" altLang="en-US" sz="4000" b="1" noProof="1">
                <a:solidFill>
                  <a:srgbClr val="000000"/>
                </a:solidFill>
              </a:rPr>
              <a:t>绝句   </a:t>
            </a:r>
            <a:r>
              <a:rPr lang="zh-CN" altLang="en-US" sz="40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zh-CN" altLang="en-US" sz="4000" b="1" noProof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 algn="ctr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zh-CN" altLang="en-US" sz="4000" b="1" noProof="1">
                <a:solidFill>
                  <a:srgbClr val="000000"/>
                </a:solidFill>
              </a:rPr>
              <a:t>两个</a:t>
            </a:r>
            <a:r>
              <a:rPr lang="zh-CN" altLang="en-US" sz="4000" b="1" noProof="1">
                <a:solidFill>
                  <a:srgbClr val="FF0000"/>
                </a:solidFill>
              </a:rPr>
              <a:t>黄鹂</a:t>
            </a:r>
            <a:r>
              <a:rPr lang="zh-CN" altLang="en-US" sz="4000" b="1" noProof="1">
                <a:solidFill>
                  <a:srgbClr val="000000"/>
                </a:solidFill>
              </a:rPr>
              <a:t>鸣</a:t>
            </a:r>
            <a:r>
              <a:rPr lang="zh-CN" altLang="en-US" sz="4000" b="1" noProof="1">
                <a:solidFill>
                  <a:srgbClr val="FF0000"/>
                </a:solidFill>
              </a:rPr>
              <a:t>翠柳</a:t>
            </a:r>
            <a:r>
              <a:rPr lang="zh-CN" altLang="en-US" sz="4000" b="1" noProof="1">
                <a:solidFill>
                  <a:srgbClr val="000000"/>
                </a:solidFill>
              </a:rPr>
              <a:t>，（喜庆）</a:t>
            </a:r>
            <a:endParaRPr lang="zh-CN" altLang="en-US" sz="4000" b="1" noProof="1">
              <a:solidFill>
                <a:srgbClr val="000000"/>
              </a:solidFill>
            </a:endParaRPr>
          </a:p>
          <a:p>
            <a:pPr marL="0" indent="0" algn="ctr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zh-CN" altLang="en-US" sz="4000" b="1" noProof="1">
                <a:solidFill>
                  <a:srgbClr val="000000"/>
                </a:solidFill>
              </a:rPr>
              <a:t>一行</a:t>
            </a:r>
            <a:r>
              <a:rPr lang="zh-CN" altLang="en-US" sz="4000" b="1" noProof="1">
                <a:solidFill>
                  <a:srgbClr val="FF0000"/>
                </a:solidFill>
              </a:rPr>
              <a:t>白鹭</a:t>
            </a:r>
            <a:r>
              <a:rPr lang="zh-CN" altLang="en-US" sz="4000" b="1" noProof="1">
                <a:solidFill>
                  <a:srgbClr val="000000"/>
                </a:solidFill>
              </a:rPr>
              <a:t>上</a:t>
            </a:r>
            <a:r>
              <a:rPr lang="zh-CN" altLang="en-US" sz="4000" b="1" noProof="1">
                <a:solidFill>
                  <a:srgbClr val="FF0000"/>
                </a:solidFill>
              </a:rPr>
              <a:t>青天</a:t>
            </a:r>
            <a:r>
              <a:rPr lang="zh-CN" altLang="en-US" sz="4000" b="1" noProof="1">
                <a:solidFill>
                  <a:srgbClr val="000000"/>
                </a:solidFill>
              </a:rPr>
              <a:t>。（欢快）</a:t>
            </a:r>
            <a:endParaRPr lang="zh-CN" altLang="en-US" sz="4000" b="1" noProof="1">
              <a:solidFill>
                <a:srgbClr val="000000"/>
              </a:solidFill>
            </a:endParaRPr>
          </a:p>
          <a:p>
            <a:pPr marL="0" indent="0" algn="ctr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zh-CN" altLang="en-US" sz="4000" b="1" noProof="1">
                <a:solidFill>
                  <a:srgbClr val="000000"/>
                </a:solidFill>
              </a:rPr>
              <a:t>窗含</a:t>
            </a:r>
            <a:r>
              <a:rPr lang="zh-CN" altLang="en-US" sz="4000" b="1" noProof="1">
                <a:solidFill>
                  <a:srgbClr val="FF0000"/>
                </a:solidFill>
              </a:rPr>
              <a:t>西岭</a:t>
            </a:r>
            <a:r>
              <a:rPr lang="zh-CN" altLang="en-US" sz="4000" b="1" noProof="1">
                <a:solidFill>
                  <a:srgbClr val="000000"/>
                </a:solidFill>
              </a:rPr>
              <a:t>千</a:t>
            </a:r>
            <a:r>
              <a:rPr lang="zh-CN" altLang="en-US" sz="4000" b="1" noProof="1">
                <a:solidFill>
                  <a:srgbClr val="FF0000"/>
                </a:solidFill>
              </a:rPr>
              <a:t>秋雪</a:t>
            </a:r>
            <a:r>
              <a:rPr lang="zh-CN" altLang="en-US" sz="4000" b="1" noProof="1">
                <a:solidFill>
                  <a:srgbClr val="000000"/>
                </a:solidFill>
              </a:rPr>
              <a:t>，（惊喜）</a:t>
            </a:r>
            <a:endParaRPr lang="zh-CN" altLang="en-US" sz="4000" b="1" noProof="1">
              <a:solidFill>
                <a:srgbClr val="000000"/>
              </a:solidFill>
            </a:endParaRPr>
          </a:p>
          <a:p>
            <a:pPr marL="0" indent="0" algn="ctr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zh-CN" altLang="en-US" sz="4000" b="1" noProof="1">
                <a:solidFill>
                  <a:srgbClr val="000000"/>
                </a:solidFill>
              </a:rPr>
              <a:t>门泊</a:t>
            </a:r>
            <a:r>
              <a:rPr lang="zh-CN" altLang="en-US" sz="4000" b="1" u="sng" noProof="1">
                <a:solidFill>
                  <a:srgbClr val="FF0000"/>
                </a:solidFill>
              </a:rPr>
              <a:t>东吴</a:t>
            </a:r>
            <a:r>
              <a:rPr lang="zh-CN" altLang="en-US" sz="4000" b="1" u="sng" noProof="1">
                <a:solidFill>
                  <a:srgbClr val="000000"/>
                </a:solidFill>
              </a:rPr>
              <a:t>万</a:t>
            </a:r>
            <a:r>
              <a:rPr lang="zh-CN" altLang="en-US" sz="4000" b="1" u="sng" noProof="1">
                <a:solidFill>
                  <a:srgbClr val="FF0000"/>
                </a:solidFill>
              </a:rPr>
              <a:t>里船</a:t>
            </a:r>
            <a:r>
              <a:rPr lang="zh-CN" altLang="en-US" sz="4000" b="1" noProof="1">
                <a:solidFill>
                  <a:srgbClr val="000000"/>
                </a:solidFill>
              </a:rPr>
              <a:t>。（思乡）</a:t>
            </a:r>
            <a:endParaRPr lang="zh-CN" altLang="en-US" sz="4000" b="1" noProof="1">
              <a:solidFill>
                <a:srgbClr val="000000"/>
              </a:solidFill>
            </a:endParaRPr>
          </a:p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endParaRPr lang="zh-CN" altLang="en-US" sz="4000" b="1" noProof="1">
              <a:solidFill>
                <a:srgbClr val="000000"/>
              </a:solidFill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8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>
                                            <p:txEl>
                                              <p:charRg st="3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58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58">
                                            <p:txEl>
                                              <p:charRg st="47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64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>
                                            <p:txEl>
                                              <p:charRg st="64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>
                                            <p:txEl>
                                              <p:charRg st="64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58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58">
                                            <p:txEl>
                                              <p:charRg st="81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17550" y="-7366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五、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章法结构也应看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865" y="1410335"/>
            <a:ext cx="11475085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示例：</a:t>
            </a:r>
            <a:r>
              <a:rPr lang="zh-CN" altLang="en-US" sz="3200" kern="0" spc="40">
                <a:solidFill>
                  <a:srgbClr val="FF000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  <a:sym typeface="宋体" panose="02010600030101010101" pitchFamily="2" charset="-122"/>
              </a:rPr>
              <a:t>起承转合</a:t>
            </a:r>
            <a:r>
              <a:rPr lang="en-US" altLang="zh-CN" sz="3200" smtClean="0">
                <a:solidFill>
                  <a:srgbClr val="000000"/>
                </a:solidFill>
                <a:sym typeface="宋体" panose="02010600030101010101" pitchFamily="2" charset="-122"/>
              </a:rPr>
              <a:t>《</a:t>
            </a:r>
            <a:r>
              <a:rPr lang="zh-CN" altLang="en-US" sz="3200">
                <a:solidFill>
                  <a:srgbClr val="000000"/>
                </a:solidFill>
                <a:sym typeface="宋体" panose="02010600030101010101" pitchFamily="2" charset="-122"/>
              </a:rPr>
              <a:t>春夜洛城闻笛</a:t>
            </a:r>
            <a:r>
              <a:rPr lang="en-US" altLang="zh-CN" sz="3200" smtClean="0">
                <a:solidFill>
                  <a:srgbClr val="000000"/>
                </a:solidFill>
                <a:sym typeface="宋体" panose="02010600030101010101" pitchFamily="2" charset="-122"/>
              </a:rPr>
              <a:t>》</a:t>
            </a:r>
            <a:r>
              <a:rPr lang="zh-CN" altLang="en-US" sz="3200" smtClean="0">
                <a:solidFill>
                  <a:srgbClr val="000000"/>
                </a:solidFill>
                <a:sym typeface="宋体" panose="02010600030101010101" pitchFamily="2" charset="-122"/>
              </a:rPr>
              <a:t>    </a:t>
            </a:r>
            <a:r>
              <a:rPr lang="zh-CN" altLang="en-US" sz="3200">
                <a:solidFill>
                  <a:srgbClr val="000000"/>
                </a:solidFill>
                <a:sym typeface="宋体" panose="02010600030101010101" pitchFamily="2" charset="-122"/>
              </a:rPr>
              <a:t>李白</a:t>
            </a:r>
            <a:br>
              <a:rPr lang="zh-CN" altLang="en-US" sz="3200">
                <a:solidFill>
                  <a:srgbClr val="000000"/>
                </a:solidFill>
                <a:sym typeface="+mn-ea"/>
              </a:rPr>
            </a:br>
            <a:endParaRPr lang="zh-CN" altLang="en-US" sz="3200" b="1" kern="0" spc="4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6866" name="内容占位符 2"/>
          <p:cNvSpPr>
            <a:spLocks noGrp="1"/>
          </p:cNvSpPr>
          <p:nvPr/>
        </p:nvSpPr>
        <p:spPr>
          <a:xfrm>
            <a:off x="1197610" y="2563495"/>
            <a:ext cx="10466705" cy="5041265"/>
          </a:xfrm>
          <a:prstGeom prst="rect">
            <a:avLst/>
          </a:prstGeom>
        </p:spPr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6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起句  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谁家玉笛暗飞声</a:t>
            </a:r>
            <a:r>
              <a:rPr lang="zh-CN" altLang="en-US" sz="2400" b="1">
                <a:solidFill>
                  <a:srgbClr val="000000"/>
                </a:solidFill>
              </a:rPr>
              <a:t>，（一个“飞”字，振人心魄。）</a:t>
            </a:r>
            <a:endParaRPr lang="zh-CN" altLang="en-US" sz="2400" b="1">
              <a:solidFill>
                <a:srgbClr val="000000"/>
              </a:solidFill>
            </a:endParaRPr>
          </a:p>
          <a:p>
            <a:pPr marL="0" indent="0">
              <a:lnSpc>
                <a:spcPts val="36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承句  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散入春风满洛城</a:t>
            </a:r>
            <a:r>
              <a:rPr lang="zh-CN" altLang="en-US" sz="2400" b="1">
                <a:solidFill>
                  <a:srgbClr val="000000"/>
                </a:solidFill>
              </a:rPr>
              <a:t>。（从容而舒缓，张弛有度，赋予无形的音乐以实体形象。）</a:t>
            </a:r>
            <a:endParaRPr lang="zh-CN" altLang="en-US" sz="2400" b="1">
              <a:solidFill>
                <a:srgbClr val="000000"/>
              </a:solidFill>
            </a:endParaRPr>
          </a:p>
          <a:p>
            <a:pPr marL="0" indent="0">
              <a:lnSpc>
                <a:spcPts val="36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转句  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此夜曲中闻折柳</a:t>
            </a:r>
            <a:r>
              <a:rPr lang="en-US" altLang="zh-CN" sz="2400" b="1">
                <a:solidFill>
                  <a:srgbClr val="000000"/>
                </a:solidFill>
              </a:rPr>
              <a:t>,</a:t>
            </a:r>
            <a:r>
              <a:rPr lang="zh-CN" altLang="en-US" sz="2400" b="1">
                <a:solidFill>
                  <a:srgbClr val="000000"/>
                </a:solidFill>
              </a:rPr>
              <a:t>（陡然一转，“折柳”点染出一种场景。）</a:t>
            </a:r>
            <a:endParaRPr lang="zh-CN" altLang="en-US" sz="2400" b="1">
              <a:solidFill>
                <a:srgbClr val="000000"/>
              </a:solidFill>
            </a:endParaRPr>
          </a:p>
          <a:p>
            <a:pPr marL="0" indent="0">
              <a:lnSpc>
                <a:spcPts val="36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合句  </a:t>
            </a: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何人不起故园情</a:t>
            </a:r>
            <a:r>
              <a:rPr lang="zh-CN" altLang="en-US" sz="2400" b="1">
                <a:solidFill>
                  <a:srgbClr val="000000"/>
                </a:solidFill>
              </a:rPr>
              <a:t>。（深情的发问关合了作者的</a:t>
            </a:r>
            <a:r>
              <a:rPr lang="zh-CN" altLang="en-US" sz="2400" b="1">
                <a:solidFill>
                  <a:srgbClr val="FF0000"/>
                </a:solidFill>
              </a:rPr>
              <a:t>思乡之情</a:t>
            </a:r>
            <a:r>
              <a:rPr lang="zh-CN" altLang="en-US" sz="2400" b="1">
                <a:solidFill>
                  <a:srgbClr val="000000"/>
                </a:solidFill>
              </a:rPr>
              <a:t>。起承二句写眼前景，转合二句写故园情。前后以“折柳”连接，“折柳”自然就成了全诗的关键。）</a:t>
            </a:r>
            <a:endParaRPr lang="zh-CN" altLang="en-US" sz="2400" b="1">
              <a:solidFill>
                <a:srgbClr val="000000"/>
              </a:solidFill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4265295" y="4093210"/>
            <a:ext cx="7389495" cy="121094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  <a:sym typeface="+mn-ea"/>
              </a:rPr>
              <a:t>把古诗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  <a:sym typeface="+mn-ea"/>
              </a:rPr>
              <a:t>当文言文读：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  <a:sym typeface="+mn-ea"/>
            </a:endParaRPr>
          </a:p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特殊句法、词类活用、互文修辞！</a:t>
            </a:r>
            <a:endParaRPr lang="zh-CN" altLang="en-US" sz="3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</a:endParaRPr>
          </a:p>
          <a:p>
            <a:pPr>
              <a:defRPr/>
            </a:pP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49" charset="-122"/>
            </a:endParaRPr>
          </a:p>
        </p:txBody>
      </p:sp>
      <p:sp>
        <p:nvSpPr>
          <p:cNvPr id="227330" name="Text Box 3"/>
          <p:cNvSpPr txBox="1">
            <a:spLocks noChangeArrowheads="1"/>
          </p:cNvSpPr>
          <p:nvPr/>
        </p:nvSpPr>
        <p:spPr bwMode="auto">
          <a:xfrm>
            <a:off x="2819400" y="838200"/>
            <a:ext cx="7620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诗歌的短小凝练常会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省略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很多信息。</a:t>
            </a:r>
            <a:endParaRPr lang="zh-CN" altLang="en-US" sz="32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7331" name="Text Box 4"/>
          <p:cNvSpPr txBox="1">
            <a:spLocks noChangeArrowheads="1"/>
          </p:cNvSpPr>
          <p:nvPr/>
        </p:nvSpPr>
        <p:spPr bwMode="auto">
          <a:xfrm>
            <a:off x="2819400" y="1600200"/>
            <a:ext cx="70866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诗歌由于声律要求和出于修辞上的特殊需要，常会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打乱语序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3203575" y="3048000"/>
            <a:ext cx="243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补充省略！</a:t>
            </a:r>
            <a:endParaRPr lang="zh-CN" altLang="en-US" sz="3200" b="1">
              <a:solidFill>
                <a:srgbClr val="CC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5411788" y="3048000"/>
            <a:ext cx="259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还原语序！</a:t>
            </a:r>
            <a:endParaRPr lang="zh-CN" altLang="en-US" sz="3200" b="1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8247" name="WordArt 7"/>
          <p:cNvSpPr>
            <a:spLocks noChangeArrowheads="1" noChangeShapeType="1" noTextEdit="1"/>
          </p:cNvSpPr>
          <p:nvPr/>
        </p:nvSpPr>
        <p:spPr bwMode="auto">
          <a:xfrm>
            <a:off x="886460" y="3048000"/>
            <a:ext cx="2132965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565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读诗思路：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7545388" y="3048000"/>
            <a:ext cx="2981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联想想象</a:t>
            </a:r>
            <a:endParaRPr lang="zh-CN" altLang="en-US" sz="3200" b="1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6202" name="Line 10"/>
          <p:cNvSpPr>
            <a:spLocks noChangeShapeType="1"/>
          </p:cNvSpPr>
          <p:nvPr/>
        </p:nvSpPr>
        <p:spPr bwMode="auto">
          <a:xfrm flipH="1">
            <a:off x="4143375" y="1371600"/>
            <a:ext cx="3171825" cy="17526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203" name="Line 11"/>
          <p:cNvSpPr>
            <a:spLocks noChangeShapeType="1"/>
          </p:cNvSpPr>
          <p:nvPr/>
        </p:nvSpPr>
        <p:spPr bwMode="auto">
          <a:xfrm>
            <a:off x="6178550" y="2676525"/>
            <a:ext cx="15875" cy="44767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Text Box 3"/>
          <p:cNvSpPr txBox="1">
            <a:spLocks noChangeArrowheads="1"/>
          </p:cNvSpPr>
          <p:nvPr/>
        </p:nvSpPr>
        <p:spPr bwMode="auto">
          <a:xfrm>
            <a:off x="1727200" y="152400"/>
            <a:ext cx="830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诗歌的意象组合常会存在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跳跃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8002588" y="663575"/>
            <a:ext cx="1038225" cy="238442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6674" y="213360"/>
            <a:ext cx="3389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读懂常规实</a:t>
            </a:r>
            <a:r>
              <a:rPr lang="zh-CN" altLang="en-US" sz="2800">
                <a:solidFill>
                  <a:srgbClr val="FF0000"/>
                </a:solidFill>
              </a:rPr>
              <a:t>词</a:t>
            </a:r>
            <a:r>
              <a:rPr lang="zh-CN" altLang="en-US" sz="2800" smtClean="0">
                <a:solidFill>
                  <a:srgbClr val="FF0000"/>
                </a:solidFill>
              </a:rPr>
              <a:t>、虚</a:t>
            </a:r>
            <a:r>
              <a:rPr lang="zh-CN" altLang="en-US" sz="2800">
                <a:solidFill>
                  <a:srgbClr val="FF0000"/>
                </a:solidFill>
              </a:rPr>
              <a:t>词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 flipV="1">
            <a:off x="1804988" y="838200"/>
            <a:ext cx="557212" cy="22098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274" y="4201160"/>
            <a:ext cx="338931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smtClean="0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知识回顾</a:t>
            </a:r>
            <a:endParaRPr lang="zh-CN" altLang="en-US" sz="6000" smtClean="0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/>
      <p:bldP spid="136198" grpId="0"/>
      <p:bldP spid="136200" grpId="0"/>
      <p:bldP spid="14" grpId="0"/>
      <p:bldP spid="6155" grpId="0"/>
      <p:bldP spid="227330" grpId="0"/>
      <p:bldP spid="227331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五、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章法结构也应看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6865" y="1299210"/>
            <a:ext cx="424370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33425" algn="ctr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总结示例：</a:t>
            </a:r>
            <a:endParaRPr lang="zh-CN" altLang="en-US" sz="3200" b="1" kern="0" spc="4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迷你简启体" panose="03000509000000000000" pitchFamily="65" charset="-122"/>
              <a:ea typeface="迷你简启体" panose="03000509000000000000" pitchFamily="65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9938" name="内容占位符 2"/>
          <p:cNvSpPr>
            <a:spLocks noGrp="1"/>
          </p:cNvSpPr>
          <p:nvPr/>
        </p:nvSpPr>
        <p:spPr>
          <a:xfrm>
            <a:off x="958850" y="2375535"/>
            <a:ext cx="4567555" cy="44697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除夜野宿常州城外二首(其一)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苏轼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行歌野哭两堪悲，远火低星渐向微。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病眼不眠非守岁，乡音无伴苦思归。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重衾脚冷知霜重，新沐头轻感发稀。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000" b="1">
                <a:solidFill>
                  <a:srgbClr val="000000"/>
                </a:solidFill>
              </a:rPr>
              <a:t>多谢残灯不嫌客，孤舟一夜许相依。</a:t>
            </a:r>
            <a:endParaRPr lang="zh-CN" altLang="en-US" sz="2000" b="1">
              <a:solidFill>
                <a:srgbClr val="000000"/>
              </a:solidFill>
            </a:endParaRPr>
          </a:p>
          <a:p>
            <a:pPr marL="0" indent="0" algn="ctr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1400" b="1">
                <a:solidFill>
                  <a:srgbClr val="000000"/>
                </a:solidFill>
              </a:rPr>
              <a:t>[注]</a:t>
            </a:r>
            <a:r>
              <a: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此诗作于宋神宗熙宁六年（1073）十一月，苏轼奉命前往常州等地赈济灾荒途中</a:t>
            </a:r>
            <a:endParaRPr lang="zh-CN" altLang="en-US" sz="14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26405" y="2320925"/>
            <a:ext cx="6265545" cy="4579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1600" b="1">
                <a:solidFill>
                  <a:srgbClr val="000000"/>
                </a:solidFill>
              </a:rPr>
              <a:t>（我）</a:t>
            </a:r>
            <a:r>
              <a:rPr lang="zh-CN" altLang="en-US" sz="1600" b="1" u="sng">
                <a:solidFill>
                  <a:srgbClr val="000000"/>
                </a:solidFill>
              </a:rPr>
              <a:t>除夜</a:t>
            </a:r>
            <a:r>
              <a:rPr lang="zh-CN" altLang="en-US" sz="1600" b="1">
                <a:solidFill>
                  <a:srgbClr val="000000"/>
                </a:solidFill>
              </a:rPr>
              <a:t>野宿（在）常州城外二首(其一)</a:t>
            </a:r>
            <a:endParaRPr lang="zh-CN" altLang="en-US" sz="1600" b="1">
              <a:solidFill>
                <a:srgbClr val="000000"/>
              </a:solidFill>
            </a:endParaRPr>
          </a:p>
          <a:p>
            <a:pPr algn="ctr">
              <a:lnSpc>
                <a:spcPts val="3500"/>
              </a:lnSpc>
            </a:pPr>
            <a:r>
              <a:rPr lang="zh-CN" altLang="en-US" sz="1600" b="1">
                <a:solidFill>
                  <a:srgbClr val="000000"/>
                </a:solidFill>
              </a:rPr>
              <a:t>苏轼</a:t>
            </a:r>
            <a:endParaRPr lang="zh-CN" altLang="en-US" sz="1600" b="1">
              <a:solidFill>
                <a:srgbClr val="000000"/>
              </a:solidFill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solidFill>
                  <a:srgbClr val="7030A0"/>
                </a:solidFill>
              </a:rPr>
              <a:t>起句</a:t>
            </a:r>
            <a:r>
              <a:rPr lang="zh-CN" altLang="en-US" sz="1600" b="1">
                <a:solidFill>
                  <a:srgbClr val="000000"/>
                </a:solidFill>
              </a:rPr>
              <a:t>（有人）行</a:t>
            </a:r>
            <a:r>
              <a:rPr lang="zh-CN" altLang="en-US" sz="1600" b="1">
                <a:solidFill>
                  <a:srgbClr val="FF0000"/>
                </a:solidFill>
              </a:rPr>
              <a:t>歌</a:t>
            </a:r>
            <a:r>
              <a:rPr lang="zh-CN" altLang="en-US" sz="1600" b="1">
                <a:solidFill>
                  <a:srgbClr val="000000"/>
                </a:solidFill>
              </a:rPr>
              <a:t>（有人）野</a:t>
            </a:r>
            <a:r>
              <a:rPr lang="zh-CN" altLang="en-US" sz="1600" b="1">
                <a:solidFill>
                  <a:srgbClr val="FF0000"/>
                </a:solidFill>
              </a:rPr>
              <a:t>哭</a:t>
            </a:r>
            <a:r>
              <a:rPr lang="zh-CN" altLang="en-US" sz="1600" b="1">
                <a:solidFill>
                  <a:srgbClr val="000000"/>
                </a:solidFill>
              </a:rPr>
              <a:t>两（种声我都）堪</a:t>
            </a:r>
            <a:r>
              <a:rPr lang="zh-CN" altLang="en-US" sz="1600" b="1">
                <a:solidFill>
                  <a:srgbClr val="FF0000"/>
                </a:solidFill>
              </a:rPr>
              <a:t>悲</a:t>
            </a:r>
            <a:r>
              <a:rPr lang="zh-CN" altLang="en-US" sz="1600" b="1">
                <a:solidFill>
                  <a:srgbClr val="000000"/>
                </a:solidFill>
              </a:rPr>
              <a:t>，远（灯）</a:t>
            </a:r>
            <a:r>
              <a:rPr lang="zh-CN" altLang="en-US" sz="1600" b="1">
                <a:solidFill>
                  <a:srgbClr val="FF0000"/>
                </a:solidFill>
              </a:rPr>
              <a:t>火</a:t>
            </a:r>
            <a:r>
              <a:rPr lang="zh-CN" altLang="en-US" sz="1600" b="1">
                <a:solidFill>
                  <a:srgbClr val="000000"/>
                </a:solidFill>
              </a:rPr>
              <a:t>（天空）低</a:t>
            </a:r>
            <a:r>
              <a:rPr lang="zh-CN" altLang="en-US" sz="1600" b="1">
                <a:solidFill>
                  <a:srgbClr val="FF0000"/>
                </a:solidFill>
              </a:rPr>
              <a:t>星</a:t>
            </a:r>
            <a:r>
              <a:rPr lang="zh-CN" altLang="en-US" sz="1600" b="1">
                <a:solidFill>
                  <a:srgbClr val="000000"/>
                </a:solidFill>
              </a:rPr>
              <a:t>渐向（暗）</a:t>
            </a:r>
            <a:r>
              <a:rPr lang="zh-CN" altLang="en-US" sz="1600" b="1">
                <a:solidFill>
                  <a:srgbClr val="FF0000"/>
                </a:solidFill>
              </a:rPr>
              <a:t>微</a:t>
            </a:r>
            <a:r>
              <a:rPr lang="zh-CN" altLang="en-US" sz="1600" b="1">
                <a:solidFill>
                  <a:srgbClr val="000000"/>
                </a:solidFill>
              </a:rPr>
              <a:t>。（</a:t>
            </a:r>
            <a:r>
              <a:rPr lang="zh-CN" altLang="en-US" sz="1600" b="1">
                <a:solidFill>
                  <a:srgbClr val="FF0000"/>
                </a:solidFill>
              </a:rPr>
              <a:t>冷寂愁郁</a:t>
            </a:r>
            <a:r>
              <a:rPr lang="zh-CN" altLang="en-US" sz="1600" b="1">
                <a:solidFill>
                  <a:srgbClr val="000000"/>
                </a:solidFill>
              </a:rPr>
              <a:t>，</a:t>
            </a:r>
            <a:r>
              <a:rPr lang="zh-CN" altLang="en-US" sz="1600" b="1">
                <a:solidFill>
                  <a:srgbClr val="FF0000"/>
                </a:solidFill>
              </a:rPr>
              <a:t>惆怅郁结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  <a:endParaRPr lang="zh-CN" altLang="en-US" sz="1600" b="1">
              <a:solidFill>
                <a:srgbClr val="000000"/>
              </a:solidFill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solidFill>
                  <a:srgbClr val="7030A0"/>
                </a:solidFill>
              </a:rPr>
              <a:t>承句</a:t>
            </a:r>
            <a:r>
              <a:rPr lang="zh-CN" altLang="en-US" sz="1600" b="1">
                <a:solidFill>
                  <a:srgbClr val="000000"/>
                </a:solidFill>
              </a:rPr>
              <a:t>（我）病</a:t>
            </a:r>
            <a:r>
              <a:rPr lang="zh-CN" altLang="en-US" sz="1600" b="1">
                <a:solidFill>
                  <a:srgbClr val="FF0000"/>
                </a:solidFill>
              </a:rPr>
              <a:t>眼</a:t>
            </a:r>
            <a:r>
              <a:rPr lang="zh-CN" altLang="en-US" sz="1600" b="1">
                <a:solidFill>
                  <a:srgbClr val="000000"/>
                </a:solidFill>
              </a:rPr>
              <a:t>不眠非</a:t>
            </a:r>
            <a:r>
              <a:rPr lang="zh-CN" altLang="en-US" sz="1600" b="1" u="sng">
                <a:solidFill>
                  <a:srgbClr val="FF0000"/>
                </a:solidFill>
              </a:rPr>
              <a:t>守岁</a:t>
            </a:r>
            <a:r>
              <a:rPr lang="zh-CN" altLang="en-US" sz="1600" b="1">
                <a:solidFill>
                  <a:srgbClr val="000000"/>
                </a:solidFill>
              </a:rPr>
              <a:t>（的原因），</a:t>
            </a:r>
            <a:r>
              <a:rPr lang="zh-CN" altLang="en-US" sz="1600" b="1">
                <a:solidFill>
                  <a:srgbClr val="FF0000"/>
                </a:solidFill>
              </a:rPr>
              <a:t>乡音</a:t>
            </a:r>
            <a:r>
              <a:rPr lang="zh-CN" altLang="en-US" sz="1600" b="1">
                <a:solidFill>
                  <a:srgbClr val="000000"/>
                </a:solidFill>
              </a:rPr>
              <a:t>无伴（我）苦</a:t>
            </a:r>
            <a:r>
              <a:rPr lang="zh-CN" altLang="en-US" sz="1600" b="1">
                <a:solidFill>
                  <a:srgbClr val="FF0000"/>
                </a:solidFill>
              </a:rPr>
              <a:t>思归</a:t>
            </a:r>
            <a:r>
              <a:rPr lang="zh-CN" altLang="en-US" sz="1600" b="1">
                <a:solidFill>
                  <a:srgbClr val="000000"/>
                </a:solidFill>
              </a:rPr>
              <a:t>。（</a:t>
            </a:r>
            <a:r>
              <a:rPr lang="zh-CN" altLang="en-US" sz="1600" b="1">
                <a:solidFill>
                  <a:srgbClr val="FF0000"/>
                </a:solidFill>
              </a:rPr>
              <a:t>病魔之痛、思乡之苦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  <a:endParaRPr lang="zh-CN" altLang="en-US" sz="1600" b="1">
              <a:solidFill>
                <a:srgbClr val="000000"/>
              </a:solidFill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solidFill>
                  <a:srgbClr val="7030A0"/>
                </a:solidFill>
              </a:rPr>
              <a:t>转句</a:t>
            </a:r>
            <a:r>
              <a:rPr lang="zh-CN" altLang="en-US" sz="1600" b="1">
                <a:solidFill>
                  <a:srgbClr val="000000"/>
                </a:solidFill>
              </a:rPr>
              <a:t>（盖）重衾</a:t>
            </a:r>
            <a:r>
              <a:rPr lang="zh-CN" altLang="en-US" sz="1600" b="1">
                <a:solidFill>
                  <a:srgbClr val="FF0000"/>
                </a:solidFill>
              </a:rPr>
              <a:t>脚</a:t>
            </a:r>
            <a:r>
              <a:rPr lang="zh-CN" altLang="en-US" sz="1600" b="1">
                <a:solidFill>
                  <a:srgbClr val="000000"/>
                </a:solidFill>
              </a:rPr>
              <a:t>（依旧）冷（我）知</a:t>
            </a:r>
            <a:r>
              <a:rPr lang="zh-CN" altLang="en-US" sz="1600" b="1">
                <a:solidFill>
                  <a:srgbClr val="FF0000"/>
                </a:solidFill>
              </a:rPr>
              <a:t>霜</a:t>
            </a:r>
            <a:r>
              <a:rPr lang="zh-CN" altLang="en-US" sz="1600" b="1">
                <a:solidFill>
                  <a:srgbClr val="000000"/>
                </a:solidFill>
              </a:rPr>
              <a:t>重，（我）新沐（却感）头轻感</a:t>
            </a:r>
            <a:r>
              <a:rPr lang="zh-CN" altLang="en-US" sz="1600" b="1">
                <a:solidFill>
                  <a:srgbClr val="FF0000"/>
                </a:solidFill>
              </a:rPr>
              <a:t>发</a:t>
            </a:r>
            <a:r>
              <a:rPr lang="zh-CN" altLang="en-US" sz="1600" b="1">
                <a:solidFill>
                  <a:srgbClr val="000000"/>
                </a:solidFill>
              </a:rPr>
              <a:t>稀。（</a:t>
            </a:r>
            <a:r>
              <a:rPr lang="zh-CN" altLang="en-US" sz="1600" b="1">
                <a:solidFill>
                  <a:srgbClr val="FF0000"/>
                </a:solidFill>
              </a:rPr>
              <a:t>感慨岁月流逝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  <a:endParaRPr lang="zh-CN" altLang="en-US" sz="1600" b="1">
              <a:solidFill>
                <a:srgbClr val="000000"/>
              </a:solidFill>
            </a:endParaRPr>
          </a:p>
          <a:p>
            <a:pPr>
              <a:lnSpc>
                <a:spcPts val="3500"/>
              </a:lnSpc>
            </a:pPr>
            <a:r>
              <a:rPr lang="zh-CN" altLang="en-US" sz="3200" b="1">
                <a:solidFill>
                  <a:srgbClr val="7030A0"/>
                </a:solidFill>
              </a:rPr>
              <a:t>合句</a:t>
            </a:r>
            <a:r>
              <a:rPr lang="zh-CN" altLang="en-US" sz="1600" b="1">
                <a:solidFill>
                  <a:srgbClr val="000000"/>
                </a:solidFill>
              </a:rPr>
              <a:t>多谢残</a:t>
            </a:r>
            <a:r>
              <a:rPr lang="zh-CN" altLang="en-US" sz="1600" b="1">
                <a:solidFill>
                  <a:srgbClr val="FF0000"/>
                </a:solidFill>
              </a:rPr>
              <a:t>灯</a:t>
            </a:r>
            <a:r>
              <a:rPr lang="zh-CN" altLang="en-US" sz="1600" b="1">
                <a:solidFill>
                  <a:srgbClr val="000000"/>
                </a:solidFill>
              </a:rPr>
              <a:t>不嫌（我这个）</a:t>
            </a:r>
            <a:r>
              <a:rPr lang="zh-CN" altLang="en-US" sz="1600" b="1">
                <a:solidFill>
                  <a:srgbClr val="FF0000"/>
                </a:solidFill>
              </a:rPr>
              <a:t>客</a:t>
            </a:r>
            <a:r>
              <a:rPr lang="zh-CN" altLang="en-US" sz="1600" b="1">
                <a:solidFill>
                  <a:srgbClr val="000000"/>
                </a:solidFill>
              </a:rPr>
              <a:t>，孤</a:t>
            </a:r>
            <a:r>
              <a:rPr lang="zh-CN" altLang="en-US" sz="1600" b="1">
                <a:solidFill>
                  <a:srgbClr val="FF0000"/>
                </a:solidFill>
              </a:rPr>
              <a:t>舟</a:t>
            </a:r>
            <a:r>
              <a:rPr lang="zh-CN" altLang="en-US" sz="1600" b="1">
                <a:solidFill>
                  <a:srgbClr val="000000"/>
                </a:solidFill>
              </a:rPr>
              <a:t>（住）一夜许（我）相依。（</a:t>
            </a:r>
            <a:r>
              <a:rPr lang="zh-CN" altLang="en-US" sz="1600" b="1">
                <a:solidFill>
                  <a:srgbClr val="FF0000"/>
                </a:solidFill>
              </a:rPr>
              <a:t>羁旅之愁，豁达乐观</a:t>
            </a:r>
            <a:r>
              <a:rPr lang="zh-CN" altLang="en-US" sz="1600" b="1">
                <a:solidFill>
                  <a:srgbClr val="000000"/>
                </a:solidFill>
              </a:rPr>
              <a:t>）</a:t>
            </a:r>
            <a:endParaRPr lang="zh-CN" altLang="en-US" sz="1600" b="1">
              <a:solidFill>
                <a:srgbClr val="000000"/>
              </a:solidFill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六、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了解古代文化、习俗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0962" name="内容占位符 2"/>
          <p:cNvSpPr>
            <a:spLocks noGrp="1"/>
          </p:cNvSpPr>
          <p:nvPr/>
        </p:nvSpPr>
        <p:spPr>
          <a:xfrm>
            <a:off x="1339850" y="1922780"/>
            <a:ext cx="9709785" cy="4519295"/>
          </a:xfrm>
          <a:prstGeom prst="rect">
            <a:avLst/>
          </a:prstGeom>
        </p:spPr>
        <p:txBody>
          <a:bodyPr vert="horz" lIns="101600" tIns="0" rIns="82550" bIns="0" rtlCol="0" anchor="t">
            <a:normAutofit fontScale="90000"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800" b="1">
                <a:solidFill>
                  <a:srgbClr val="000000"/>
                </a:solidFill>
              </a:rPr>
              <a:t>诗歌以文学的形式间接地反映着人们的生活。古代诗歌中也记录着许多古代的</a:t>
            </a:r>
            <a:r>
              <a:rPr lang="zh-CN" altLang="en-US" sz="4000" b="1">
                <a:solidFill>
                  <a:srgbClr val="FF0000"/>
                </a:solidFill>
              </a:rPr>
              <a:t>风俗习惯</a:t>
            </a:r>
            <a:r>
              <a:rPr lang="zh-CN" altLang="en-US" sz="4000" b="1">
                <a:solidFill>
                  <a:srgbClr val="000000"/>
                </a:solidFill>
              </a:rPr>
              <a:t>、</a:t>
            </a:r>
            <a:r>
              <a:rPr lang="zh-CN" altLang="en-US" sz="4000" b="1">
                <a:solidFill>
                  <a:srgbClr val="FF0000"/>
                </a:solidFill>
              </a:rPr>
              <a:t>生活方式</a:t>
            </a:r>
            <a:r>
              <a:rPr lang="zh-CN" altLang="en-US" sz="1800" b="1">
                <a:solidFill>
                  <a:srgbClr val="000000"/>
                </a:solidFill>
              </a:rPr>
              <a:t>。这些习俗，有的沿袭至今，有的发生了变化，也有的则完全在今人的生活中消失了。我们常常会因为这些变化，在鉴赏古代诗歌时产生理解上的障碍。</a:t>
            </a:r>
            <a:endParaRPr lang="zh-CN" altLang="en-US" sz="1800" b="1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例如</a:t>
            </a:r>
            <a:r>
              <a:rPr lang="zh-CN" altLang="en-US" sz="3600"/>
              <a:t>：</a:t>
            </a:r>
            <a:r>
              <a:rPr lang="zh-CN" altLang="en-US" sz="3600" b="1">
                <a:solidFill>
                  <a:srgbClr val="FF0000"/>
                </a:solidFill>
              </a:rPr>
              <a:t>春社</a:t>
            </a:r>
            <a:r>
              <a:rPr lang="zh-CN" altLang="en-US" sz="1800"/>
              <a:t>。</a:t>
            </a:r>
            <a:r>
              <a:rPr lang="zh-CN" altLang="en-US" sz="1800" b="1">
                <a:solidFill>
                  <a:srgbClr val="000000"/>
                </a:solidFill>
              </a:rPr>
              <a:t>大约在每年立春后第五个戊日，人们祭祀土神（社神）祈求来年获得丰收。唐人王驾有《社日》一诗：“鹅湖山下稻粱肥，豚栅鸡栖半掩扉。桑柘影斜春社散，家家扶得醉人归。”以此表现农人安居乐业、祈祷富足生活的情景。但是，今天的农村生活中已经见不到这一风俗了。读诗时，我们也就很难感受诗中农人那种“醉而归”的尽兴欢喜了。所以了解一些古代生活知识，有助于我们更好地体会古诗中表达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情感意味</a:t>
            </a:r>
            <a:r>
              <a:rPr lang="zh-CN" altLang="en-US" sz="1800" b="1">
                <a:solidFill>
                  <a:srgbClr val="000000"/>
                </a:solidFill>
              </a:rPr>
              <a:t>。</a:t>
            </a:r>
            <a:endParaRPr lang="zh-CN" altLang="en-US" sz="1800" b="1">
              <a:solidFill>
                <a:srgbClr val="000000"/>
              </a:solidFill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六、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了解古代文化、习俗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5842" name="内容占位符 2"/>
          <p:cNvSpPr>
            <a:spLocks noGrp="1"/>
          </p:cNvSpPr>
          <p:nvPr/>
        </p:nvSpPr>
        <p:spPr>
          <a:xfrm>
            <a:off x="1508125" y="2063750"/>
            <a:ext cx="9642475" cy="1906270"/>
          </a:xfrm>
          <a:prstGeom prst="rect">
            <a:avLst/>
          </a:prstGeom>
        </p:spPr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1800" b="1" smtClean="0">
                <a:solidFill>
                  <a:srgbClr val="7030A0"/>
                </a:solidFill>
                <a:sym typeface="+mn-ea"/>
              </a:rPr>
              <a:t>1</a:t>
            </a:r>
            <a:r>
              <a:rPr lang="en-US" altLang="zh-CN" sz="1800" b="1" smtClean="0">
                <a:solidFill>
                  <a:srgbClr val="7030A0"/>
                </a:solidFill>
                <a:sym typeface="+mn-ea"/>
              </a:rPr>
              <a:t>.</a:t>
            </a:r>
            <a:r>
              <a:rPr sz="1800" b="1" smtClean="0">
                <a:solidFill>
                  <a:srgbClr val="7030A0"/>
                </a:solidFill>
                <a:sym typeface="+mn-ea"/>
              </a:rPr>
              <a:t>传</a:t>
            </a:r>
            <a:r>
              <a:rPr sz="1800" b="1">
                <a:solidFill>
                  <a:srgbClr val="7030A0"/>
                </a:solidFill>
                <a:sym typeface="+mn-ea"/>
              </a:rPr>
              <a:t>统习俗（节日）</a:t>
            </a:r>
            <a:r>
              <a:rPr sz="1800" b="1">
                <a:solidFill>
                  <a:srgbClr val="FF0000"/>
                </a:solidFill>
                <a:sym typeface="+mn-ea"/>
              </a:rPr>
              <a:t>：</a:t>
            </a:r>
            <a:r>
              <a:rPr lang="zh-CN" altLang="en-US" sz="1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社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（“箫鼓追随春社近，衣冠简朴古风存。”陆游《游山西村》）</a:t>
            </a:r>
            <a:endParaRPr lang="zh-CN" altLang="en-US" sz="1800" b="1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（“遥知兄弟登高处，遍插茱萸少一人。”王维《九月九日忆山东兄弟》）</a:t>
            </a:r>
            <a:endParaRPr lang="zh-CN" altLang="en-US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折柳送别习俗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（“此夜曲中闻折柳，何人不起故园情”李白《春夜洛城闻笛》）</a:t>
            </a:r>
            <a:endParaRPr lang="zh-CN" altLang="en-US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端午节</a:t>
            </a:r>
            <a:r>
              <a: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（“雷奔电逝三千儿,彩舟画楫射初晖。喧江雷鼓鳞甲动, 三十六龙衔浪飞。”唐·李群玉《竞渡时在湖外偶为成章》）</a:t>
            </a:r>
            <a:endParaRPr lang="zh-CN" altLang="en-US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内容占位符 2"/>
          <p:cNvSpPr txBox="1"/>
          <p:nvPr/>
        </p:nvSpPr>
        <p:spPr>
          <a:xfrm>
            <a:off x="1459865" y="3970020"/>
            <a:ext cx="9658350" cy="2332990"/>
          </a:xfrm>
          <a:prstGeom prst="rect">
            <a:avLst/>
          </a:prstGeom>
        </p:spPr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1800" b="1" smtClean="0">
                <a:solidFill>
                  <a:srgbClr val="7030A0"/>
                </a:solidFill>
              </a:rPr>
              <a:t>2</a:t>
            </a:r>
            <a:r>
              <a:rPr lang="en-US" altLang="zh-CN" sz="1800" b="1" smtClean="0">
                <a:solidFill>
                  <a:srgbClr val="7030A0"/>
                </a:solidFill>
              </a:rPr>
              <a:t>.</a:t>
            </a:r>
            <a:r>
              <a:rPr lang="zh-CN" altLang="en-US" sz="1800" b="1" smtClean="0">
                <a:solidFill>
                  <a:srgbClr val="7030A0"/>
                </a:solidFill>
              </a:rPr>
              <a:t>气象知识：</a:t>
            </a:r>
            <a:endParaRPr lang="zh-CN" altLang="en-US" sz="1800" b="1" smtClean="0">
              <a:solidFill>
                <a:srgbClr val="7030A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夏季风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（王之涣的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凉州词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：“黄河远上白云间，一片孤城万仞山。 羌笛何须怨杨柳，春风不度玉门关。”</a:t>
            </a:r>
            <a:endParaRPr lang="zh-CN" altLang="en-US" sz="1800" b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对流雨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（“东边日出西边雨，道是无晴却有晴”刘禹锡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竹枝词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梅雨季节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（赵师秀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约客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》“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黄梅时节家家雨，青草池塘处处蛙。”）</a:t>
            </a:r>
            <a:endParaRPr lang="zh-CN" altLang="en-US" sz="1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、科学知识：</a:t>
            </a:r>
            <a:endParaRPr lang="zh-CN" altLang="en-US" sz="1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平面镜成像知识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（孟浩然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宿建德江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》“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野旷天低树，江清月近人”。）</a:t>
            </a:r>
            <a:endParaRPr lang="zh-CN" altLang="en-US" sz="1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光的反射知识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（刘禹锡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望洞庭</a:t>
            </a:r>
            <a:r>
              <a:rPr lang="en-US" altLang="zh-CN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》“</a:t>
            </a: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湖光秋月两相知，潭面无风镜未磨”）</a:t>
            </a:r>
            <a:endParaRPr lang="zh-CN" altLang="en-US" sz="1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uiExpand="1" build="p"/>
      <p:bldP spid="2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915" y="701675"/>
            <a:ext cx="9144000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六、</a:t>
            </a: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了解古代文化、习俗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7890" name="内容占位符 2"/>
          <p:cNvSpPr>
            <a:spLocks noGrp="1"/>
          </p:cNvSpPr>
          <p:nvPr/>
        </p:nvSpPr>
        <p:spPr>
          <a:xfrm>
            <a:off x="1557020" y="1979295"/>
            <a:ext cx="9464040" cy="4275455"/>
          </a:xfrm>
          <a:prstGeom prst="rect">
            <a:avLst/>
          </a:prstGeom>
        </p:spPr>
        <p:txBody>
          <a:bodyPr vert="horz" lIns="101600" tIns="0" rIns="82550" bIns="0" rtlCol="0" anchor="t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3.</a:t>
            </a:r>
            <a:r>
              <a:rPr lang="zh-CN" altLang="en-US" sz="2800" b="1">
                <a:solidFill>
                  <a:srgbClr val="FF0000"/>
                </a:solidFill>
              </a:rPr>
              <a:t>静止与运动知识</a:t>
            </a:r>
            <a:r>
              <a:rPr lang="zh-CN" altLang="en-US" sz="2800" b="1">
                <a:solidFill>
                  <a:srgbClr val="000000"/>
                </a:solidFill>
              </a:rPr>
              <a:t>（“坐地日行八万里，巡天遥看万千河”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毛泽东《七律二首·送瘟神》</a:t>
            </a:r>
            <a:r>
              <a:rPr lang="zh-CN" altLang="en-US" sz="2800" b="1">
                <a:solidFill>
                  <a:srgbClr val="000000"/>
                </a:solidFill>
              </a:rPr>
              <a:t>）</a:t>
            </a:r>
            <a:endParaRPr lang="zh-CN" altLang="en-US" sz="2800" b="1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天文地理知识</a:t>
            </a:r>
            <a:r>
              <a:rPr lang="zh-CN" altLang="en-US" sz="2800" b="1">
                <a:solidFill>
                  <a:srgbClr val="000000"/>
                </a:solidFill>
              </a:rPr>
              <a:t>（“月明星稀，乌鹊南飞”曹操《短歌行》</a:t>
            </a:r>
            <a:endParaRPr lang="zh-CN" altLang="en-US" sz="2800" b="1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4、季</a:t>
            </a:r>
            <a:r>
              <a:rPr lang="zh-CN" altLang="en-US" sz="2800" b="1">
                <a:solidFill>
                  <a:srgbClr val="FF0000"/>
                </a:solidFill>
              </a:rPr>
              <a:t>节时令知识：</a:t>
            </a:r>
            <a:endParaRPr lang="zh-CN" altLang="en-US" sz="2800" b="1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春季</a:t>
            </a:r>
            <a:r>
              <a:rPr lang="zh-CN" altLang="en-US" sz="2800" b="1">
                <a:solidFill>
                  <a:srgbClr val="000000"/>
                </a:solidFill>
              </a:rPr>
              <a:t>—草萌芽、桃花、杏花、春柳、杜鹃、黄鹂、白鹭、燕飞等。</a:t>
            </a:r>
            <a:endParaRPr lang="zh-CN" altLang="en-US" sz="2800" b="1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夏季</a:t>
            </a:r>
            <a:r>
              <a:rPr lang="zh-CN" altLang="en-US" sz="2800" b="1">
                <a:solidFill>
                  <a:srgbClr val="000000"/>
                </a:solidFill>
              </a:rPr>
              <a:t>—荷花、蝉鸣、蛙唱、稻黄、梅黄、芭蕉等。</a:t>
            </a:r>
            <a:endParaRPr lang="zh-CN" altLang="en-US" sz="2800" b="1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秋季</a:t>
            </a:r>
            <a:r>
              <a:rPr lang="zh-CN" altLang="en-US" sz="2800" b="1">
                <a:solidFill>
                  <a:srgbClr val="000000"/>
                </a:solidFill>
              </a:rPr>
              <a:t>—菊花、枫叶、落叶、流萤、桂花、大雁等。</a:t>
            </a:r>
            <a:endParaRPr lang="zh-CN" altLang="en-US" sz="2800" b="1">
              <a:solidFill>
                <a:srgbClr val="000000"/>
              </a:solidFill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冬季</a:t>
            </a:r>
            <a:r>
              <a:rPr lang="zh-CN" altLang="en-US" sz="2800" b="1">
                <a:solidFill>
                  <a:srgbClr val="000000"/>
                </a:solidFill>
              </a:rPr>
              <a:t>—寒梅、松柏、竹子、雪花等。</a:t>
            </a:r>
            <a:endParaRPr lang="zh-CN" altLang="en-US" sz="2800" b="1">
              <a:solidFill>
                <a:srgbClr val="000000"/>
              </a:solidFill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872615" y="818515"/>
            <a:ext cx="9519285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作业：为下面两首诗划分节奏并翻译</a:t>
            </a:r>
            <a:endParaRPr lang="zh-CN" altLang="en-US" sz="32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85545" y="1721485"/>
            <a:ext cx="10064750" cy="4617085"/>
          </a:xfrm>
          <a:prstGeom prst="rect">
            <a:avLst/>
          </a:prstGeom>
        </p:spPr>
        <p:txBody>
          <a:bodyPr vert="horz" wrap="square" lIns="0" tIns="182245" rIns="0" bIns="0" rtlCol="0">
            <a:spAutoFit/>
          </a:bodyPr>
          <a:lstStyle/>
          <a:p>
            <a:pPr marL="34925" algn="ctr">
              <a:lnSpc>
                <a:spcPct val="100000"/>
              </a:lnSpc>
              <a:spcBef>
                <a:spcPts val="1335"/>
              </a:spcBef>
            </a:pPr>
            <a:r>
              <a:rPr sz="2800" b="1" spc="-5" smtClean="0">
                <a:latin typeface="微软雅黑" panose="020b0503020204020204" charset="-122"/>
                <a:cs typeface="微软雅黑" panose="020b0503020204020204" charset="-122"/>
              </a:rPr>
              <a:t>残春旅舍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109855" algn="ctr">
              <a:lnSpc>
                <a:spcPct val="100000"/>
              </a:lnSpc>
              <a:spcBef>
                <a:spcPts val="1275"/>
              </a:spcBef>
            </a:pPr>
            <a:r>
              <a:rPr sz="2000" b="1">
                <a:latin typeface="微软雅黑" panose="020b0503020204020204" charset="-122"/>
                <a:cs typeface="微软雅黑" panose="020b0503020204020204" charset="-122"/>
              </a:rPr>
              <a:t>韩偓</a:t>
            </a:r>
            <a:r>
              <a:rPr sz="1950" b="1" spc="-7" baseline="21000">
                <a:latin typeface="微软雅黑" panose="020b0503020204020204" charset="-122"/>
                <a:cs typeface="微软雅黑" panose="020b0503020204020204" charset="-122"/>
              </a:rPr>
              <a:t>①</a:t>
            </a:r>
            <a:endParaRPr sz="1950" baseline="21000">
              <a:latin typeface="微软雅黑" panose="020b0503020204020204" charset="-122"/>
              <a:cs typeface="微软雅黑" panose="020b0503020204020204" charset="-122"/>
            </a:endParaRPr>
          </a:p>
          <a:p>
            <a:pPr marL="2671445" marR="2406650" indent="-9525">
              <a:lnSpc>
                <a:spcPts val="4700"/>
              </a:lnSpc>
              <a:spcBef>
                <a:spcPts val="340"/>
              </a:spcBef>
            </a:pPr>
            <a:r>
              <a:rPr sz="2800" b="1">
                <a:latin typeface="微软雅黑" panose="020b0503020204020204" charset="-122"/>
                <a:cs typeface="微软雅黑" panose="020b0503020204020204" charset="-122"/>
              </a:rPr>
              <a:t>旅舍残春宿雨晴，恍然心地忆咸京</a:t>
            </a:r>
            <a:r>
              <a:rPr sz="2700" b="1" spc="30" baseline="22000">
                <a:latin typeface="微软雅黑" panose="020b0503020204020204" charset="-122"/>
                <a:cs typeface="微软雅黑" panose="020b0503020204020204" charset="-122"/>
              </a:rPr>
              <a:t>②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。 </a:t>
            </a:r>
            <a:endParaRPr sz="2800" b="1" spc="-5">
              <a:latin typeface="微软雅黑" panose="020b0503020204020204" charset="-122"/>
              <a:cs typeface="微软雅黑" panose="020b0503020204020204" charset="-122"/>
            </a:endParaRPr>
          </a:p>
          <a:p>
            <a:pPr marL="2671445" marR="2406650" indent="-9525">
              <a:lnSpc>
                <a:spcPts val="4700"/>
              </a:lnSpc>
              <a:spcBef>
                <a:spcPts val="340"/>
              </a:spcBef>
            </a:pP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树头蜂抱花须落，</a:t>
            </a:r>
            <a:r>
              <a:rPr sz="2800" b="1" spc="-10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池面鱼吹柳絮行。 </a:t>
            </a:r>
            <a:endParaRPr sz="2800" b="1" spc="-5">
              <a:latin typeface="微软雅黑" panose="020b0503020204020204" charset="-122"/>
              <a:cs typeface="微软雅黑" panose="020b0503020204020204" charset="-122"/>
            </a:endParaRPr>
          </a:p>
          <a:p>
            <a:pPr marL="2671445" marR="2406650" indent="-9525">
              <a:lnSpc>
                <a:spcPts val="4700"/>
              </a:lnSpc>
              <a:spcBef>
                <a:spcPts val="340"/>
              </a:spcBef>
            </a:pP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禅伏诗魔归净域，酒冲愁阵出奇兵。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2652395">
              <a:lnSpc>
                <a:spcPct val="100000"/>
              </a:lnSpc>
              <a:spcBef>
                <a:spcPts val="945"/>
              </a:spcBef>
            </a:pP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两梁</a:t>
            </a:r>
            <a:r>
              <a:rPr sz="2700" b="1" spc="22" baseline="22000">
                <a:latin typeface="微软雅黑" panose="020b0503020204020204" charset="-122"/>
                <a:cs typeface="微软雅黑" panose="020b0503020204020204" charset="-122"/>
              </a:rPr>
              <a:t>③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免被尘埃污，拂拭朝簪</a:t>
            </a:r>
            <a:r>
              <a:rPr sz="2700" b="1" spc="22" baseline="22000">
                <a:latin typeface="微软雅黑" panose="020b0503020204020204" charset="-122"/>
                <a:cs typeface="微软雅黑" panose="020b0503020204020204" charset="-122"/>
              </a:rPr>
              <a:t>④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待眼明。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10000"/>
              </a:lnSpc>
              <a:spcBef>
                <a:spcPts val="1000"/>
              </a:spcBef>
            </a:pPr>
            <a:r>
              <a:rPr b="1" spc="-5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【注】①韩偓(约842—923)：字致尧，京兆万年（今陕西西安）</a:t>
            </a:r>
            <a:r>
              <a:rPr b="1" spc="35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b="1" spc="-5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人。 这首诗是作者流徙闽地时所作。②咸京：这里指都城长安。③梁：官 帽上的横脊，古代以梁的多少区分官阶。④朝簪：</a:t>
            </a:r>
            <a:r>
              <a:rPr b="1" spc="10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b="1" spc="-5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朝廷官员的冠饰</a:t>
            </a:r>
            <a:r>
              <a:rPr b="1" spc="-5" smtClean="0">
                <a:solidFill>
                  <a:srgbClr val="7030A0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b="1" spc="-5" smtClean="0">
              <a:solidFill>
                <a:srgbClr val="7030A0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872615" y="818515"/>
            <a:ext cx="9519285" cy="7086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作业：为下面两首诗划分节奏并翻译</a:t>
            </a:r>
            <a:endParaRPr lang="zh-CN" altLang="en-US" sz="32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794" name="内容占位符 2"/>
          <p:cNvSpPr>
            <a:spLocks noGrp="1"/>
          </p:cNvSpPr>
          <p:nvPr/>
        </p:nvSpPr>
        <p:spPr>
          <a:xfrm>
            <a:off x="1740535" y="1889125"/>
            <a:ext cx="9309100" cy="4956175"/>
          </a:xfrm>
          <a:prstGeom prst="rect">
            <a:avLst/>
          </a:prstGeom>
        </p:spPr>
        <p:txBody>
          <a:bodyPr vert="horz" lIns="101600" tIns="0" rIns="82550" bIns="0" rtlCol="0" anchor="t">
            <a:normAutofit lnSpcReduction="20000"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4020"/>
              </a:lnSpc>
              <a:spcAft>
                <a:spcPct val="0"/>
              </a:spcAft>
              <a:buNone/>
            </a:pPr>
            <a:r>
              <a:rPr sz="3600" b="1" smtClean="0">
                <a:solidFill>
                  <a:srgbClr val="7030A0"/>
                </a:solidFill>
                <a:sym typeface="+mn-ea"/>
              </a:rPr>
              <a:t>干戈</a:t>
            </a:r>
            <a:br>
              <a:rPr lang="en-US" altLang="zh-CN" sz="3200" smtClean="0">
                <a:solidFill>
                  <a:srgbClr val="000000"/>
                </a:solidFill>
                <a:sym typeface="+mn-ea"/>
              </a:rPr>
            </a:br>
            <a:r>
              <a:rPr sz="3200" smtClean="0">
                <a:solidFill>
                  <a:srgbClr val="000000"/>
                </a:solidFill>
                <a:sym typeface="+mn-ea"/>
              </a:rPr>
              <a:t>王</a:t>
            </a:r>
            <a:r>
              <a:rPr sz="3200">
                <a:solidFill>
                  <a:srgbClr val="000000"/>
                </a:solidFill>
                <a:sym typeface="+mn-ea"/>
              </a:rPr>
              <a:t>中①</a:t>
            </a:r>
            <a:br>
              <a:rPr sz="3200">
                <a:solidFill>
                  <a:srgbClr val="000000"/>
                </a:solidFill>
                <a:sym typeface="+mn-ea"/>
              </a:rPr>
            </a:br>
            <a:r>
              <a:rPr lang="zh-CN" altLang="en-US" sz="3200" b="1" u="sng">
                <a:solidFill>
                  <a:srgbClr val="FF0000"/>
                </a:solidFill>
              </a:rPr>
              <a:t>干戈</a:t>
            </a:r>
            <a:r>
              <a:rPr lang="zh-CN" altLang="en-US" sz="3200" b="1">
                <a:solidFill>
                  <a:srgbClr val="000000"/>
                </a:solidFill>
              </a:rPr>
              <a:t>未定欲何之，一事无成两鬓丝。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0" indent="0" algn="ctr">
              <a:lnSpc>
                <a:spcPts val="402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　　踪迹大纲王粲传，情怀小样杜陵诗。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0" indent="0" algn="ctr">
              <a:lnSpc>
                <a:spcPts val="402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　　</a:t>
            </a:r>
            <a:r>
              <a:rPr lang="zh-CN" altLang="en-US" sz="3200" b="1" u="sng">
                <a:solidFill>
                  <a:srgbClr val="FF0000"/>
                </a:solidFill>
              </a:rPr>
              <a:t>鹡鸰</a:t>
            </a:r>
            <a:r>
              <a:rPr lang="zh-CN" altLang="en-US" sz="3200" b="1">
                <a:solidFill>
                  <a:srgbClr val="000000"/>
                </a:solidFill>
              </a:rPr>
              <a:t>②音断人千里，</a:t>
            </a:r>
            <a:r>
              <a:rPr lang="zh-CN" altLang="en-US" sz="3200" b="1" u="sng">
                <a:solidFill>
                  <a:srgbClr val="FF0000"/>
                </a:solidFill>
              </a:rPr>
              <a:t>乌鹊巢寒月一枝</a:t>
            </a:r>
            <a:r>
              <a:rPr lang="zh-CN" altLang="en-US" sz="3200" b="1">
                <a:solidFill>
                  <a:srgbClr val="000000"/>
                </a:solidFill>
              </a:rPr>
              <a:t>。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0" indent="0" algn="ctr">
              <a:lnSpc>
                <a:spcPts val="4020"/>
              </a:lnSpc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000000"/>
                </a:solidFill>
              </a:rPr>
              <a:t>　　</a:t>
            </a:r>
            <a:r>
              <a:rPr lang="zh-CN" altLang="en-US" sz="3200" b="1" u="sng">
                <a:solidFill>
                  <a:srgbClr val="000000"/>
                </a:solidFill>
              </a:rPr>
              <a:t>安得中山</a:t>
            </a:r>
            <a:r>
              <a:rPr lang="zh-CN" altLang="en-US" sz="3200" b="1" u="sng">
                <a:solidFill>
                  <a:srgbClr val="FF0000"/>
                </a:solidFill>
              </a:rPr>
              <a:t>千日酒</a:t>
            </a:r>
            <a:r>
              <a:rPr lang="zh-CN" altLang="en-US" sz="3200" b="1" u="sng">
                <a:solidFill>
                  <a:srgbClr val="000000"/>
                </a:solidFill>
              </a:rPr>
              <a:t>③</a:t>
            </a:r>
            <a:r>
              <a:rPr lang="zh-CN" altLang="en-US" sz="3200" b="1">
                <a:solidFill>
                  <a:srgbClr val="000000"/>
                </a:solidFill>
              </a:rPr>
              <a:t>，酩然直到太平时。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0" indent="0">
              <a:lnSpc>
                <a:spcPts val="3320"/>
              </a:lnSpc>
              <a:spcAft>
                <a:spcPct val="0"/>
              </a:spcAft>
              <a:buNone/>
            </a:pPr>
            <a:r>
              <a:rPr lang="zh-CN" altLang="en-US" b="1">
                <a:solidFill>
                  <a:srgbClr val="000000"/>
                </a:solidFill>
              </a:rPr>
              <a:t>　　【注释】①王中，南宋末诗人。②鹡鸰：一种嘴细、尾、翅都很长的小鸟，只要一只离群，其余的就都鸣叫起来，寻找同类。语出《诗·小雅·棠棣》③中山千日酒：《搜神记》中说，中山人狄希，能酿造一种千日酒，人饮用后会一醉千日。相传刘玄石曾因饮了此酒，醉而不醒，家人以为其死去而埋葬之。千日后，酒家得知此事，让刘家掘坟开棺，刘刚好醒来。</a:t>
            </a: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33795" name="New picture" hidden="1"/>
          <p:cNvPicPr/>
          <p:nvPr/>
        </p:nvPicPr>
        <p:blipFill>
          <a:blip r:embed="rId12"/>
          <a:stretch>
            <a:fillRect/>
          </a:stretch>
        </p:blipFill>
        <p:spPr>
          <a:xfrm>
            <a:off x="10160000" y="11696700"/>
            <a:ext cx="457200" cy="254000"/>
          </a:xfrm>
          <a:prstGeom prst="cube">
            <a:avLst/>
          </a:prstGeom>
        </p:spPr>
      </p:pic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二、会划分诗句节奏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1210310" y="1942465"/>
            <a:ext cx="10055860" cy="37331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57200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Wingdings" panose="05000000000000000000" charset="0"/>
              <a:buChar char="p"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“节奏之于诗，是她的外形，也是她的生命”。</a:t>
            </a: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（郭沫若 ）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628650" lvl="1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Wingdings" panose="05000000000000000000" charset="0"/>
              <a:buChar char="p"/>
            </a:pP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“节奏是主观与客观的统一,也是生理与心理的统一”。</a:t>
            </a:r>
            <a:r>
              <a:rPr lang="zh-CN" altLang="en-US" sz="32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（朱光潜）</a:t>
            </a:r>
            <a:endParaRPr lang="zh-CN" altLang="en-US" sz="3200" spc="200">
              <a:ln w="3175">
                <a:noFill/>
                <a:prstDash val="dash"/>
              </a:ln>
              <a:solidFill>
                <a:srgbClr val="40404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850900" lvl="2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Wingdings" panose="05000000000000000000" charset="0"/>
              <a:buChar char="p"/>
            </a:pPr>
            <a:r>
              <a:rPr lang="zh-CN" altLang="en-US" sz="3200" spc="200">
                <a:ln w="3175">
                  <a:noFill/>
                  <a:prstDash val="dash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节奏是抒情作品的重要表现手段，它是指一种有规律的连续进行的完整运动形式，节奏是一个多层组合的运动组织。</a:t>
            </a:r>
            <a:endParaRPr lang="zh-CN" altLang="en-US" sz="3200" spc="200">
              <a:ln w="3175">
                <a:noFill/>
                <a:prstDash val="dash"/>
              </a:ln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二、会划分诗句节奏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15310" y="2449195"/>
            <a:ext cx="6347460" cy="2454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1</a:t>
            </a:r>
            <a:r>
              <a:rPr lang="zh-CN" altLang="en-US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、语音单位划分法</a:t>
            </a:r>
            <a:endParaRPr lang="en-US" altLang="zh-CN" sz="4800" b="1" smtClean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2</a:t>
            </a:r>
            <a:r>
              <a:rPr lang="zh-CN" altLang="en-US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、</a:t>
            </a:r>
            <a:r>
              <a:rPr lang="zh-CN" altLang="en-US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意义单</a:t>
            </a:r>
            <a:r>
              <a:rPr lang="zh-CN" altLang="en-US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位划</a:t>
            </a:r>
            <a:r>
              <a:rPr lang="zh-CN" altLang="en-US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分法</a:t>
            </a:r>
            <a:endParaRPr lang="zh-CN" altLang="en-US" sz="4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1、语音单位划分法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1395" y="1851660"/>
            <a:ext cx="10619740" cy="4646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</a:rPr>
              <a:t>二二一和二二二</a:t>
            </a:r>
            <a:r>
              <a:rPr lang="zh-CN" altLang="en-US" sz="3600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</a:rPr>
              <a:t>一</a:t>
            </a:r>
            <a:r>
              <a:rPr lang="zh-CN" altLang="en-US" sz="3600" smtClean="0">
                <a:latin typeface="明康欧楷" panose="02010609000101010101" charset="-122"/>
                <a:ea typeface="明康欧楷" panose="02010609000101010101" charset="-122"/>
              </a:rPr>
              <a:t>分别是五</a:t>
            </a:r>
            <a:r>
              <a:rPr lang="zh-CN" altLang="en-US" sz="3600">
                <a:latin typeface="明康欧楷" panose="02010609000101010101" charset="-122"/>
                <a:ea typeface="明康欧楷" panose="02010609000101010101" charset="-122"/>
              </a:rPr>
              <a:t>言与七言诗基本</a:t>
            </a:r>
            <a:r>
              <a:rPr lang="zh-CN" altLang="en-US" sz="3600" smtClean="0">
                <a:latin typeface="明康欧楷" panose="02010609000101010101" charset="-122"/>
                <a:ea typeface="明康欧楷" panose="02010609000101010101" charset="-122"/>
              </a:rPr>
              <a:t>的声</a:t>
            </a:r>
            <a:r>
              <a:rPr lang="zh-CN" altLang="en-US" sz="3600">
                <a:latin typeface="明康欧楷" panose="02010609000101010101" charset="-122"/>
                <a:ea typeface="明康欧楷" panose="02010609000101010101" charset="-122"/>
              </a:rPr>
              <a:t>律节奏。</a:t>
            </a:r>
            <a:endParaRPr lang="zh-CN" altLang="en-US" sz="3600">
              <a:latin typeface="明康欧楷" panose="02010609000101010101" charset="-122"/>
              <a:ea typeface="明康欧楷" panose="02010609000101010101" charset="-122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（一）四言两顿           </a:t>
            </a:r>
            <a:r>
              <a:rPr lang="zh-CN" altLang="en-US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─</a:t>
            </a:r>
            <a:r>
              <a:rPr lang="zh-CN" altLang="en-US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2式   青青子衿 悠悠我心</a:t>
            </a:r>
            <a:endParaRPr lang="zh-CN" altLang="en-US" sz="2800" b="1" smtClean="0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（二）五言三顿   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</a:t>
            </a:r>
            <a:r>
              <a:rPr lang="en-US" altLang="zh-CN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en-US" altLang="zh-CN" sz="2800" b="1" u="sng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</a:t>
            </a:r>
            <a:r>
              <a:rPr lang="en-US" altLang="zh-CN" sz="2800" b="1" u="sng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1.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 ─ 1 ─ 2式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“雨后／复／斜阳” “松下／问／童子”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en-US" altLang="zh-CN" sz="2800" b="1" u="sng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2.</a:t>
            </a:r>
            <a:r>
              <a:rPr lang="zh-CN" altLang="en-US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2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─ 2 ─ 1”式    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“清泉／石上／流” 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endParaRPr lang="en-US" altLang="zh-CN" sz="2800" b="1" smtClean="0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457200" fontAlgn="auto">
              <a:lnSpc>
                <a:spcPct val="100000"/>
              </a:lnSpc>
              <a:spcBef>
                <a:spcPct val="0"/>
              </a:spcBef>
            </a:pP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  <a:sym typeface="+mn-ea"/>
              </a:rPr>
              <a:t>1、语音单位划分法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1395" y="1851660"/>
            <a:ext cx="10619740" cy="5949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（三）七言四顿   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1</a:t>
            </a: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 ─ 2 ─ 1 ─  2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en-US" altLang="zh-CN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乱花/渐欲/迷/人眼，浅草/才能/没/马蹄</a:t>
            </a:r>
            <a:endParaRPr lang="en-US" altLang="zh-CN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2</a:t>
            </a: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 ─ 2 ─ 2 ─ 1  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楼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船/夜雪/瓜洲/渡    长空/雁叫/霜晨/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月</a:t>
            </a:r>
            <a:endParaRPr lang="en-US" altLang="zh-CN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3</a:t>
            </a: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4 ─ 3（前两种的合成变换）  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    别来/沧海事，语罢/暮天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钟</a:t>
            </a:r>
            <a:r>
              <a:rPr lang="en-US" altLang="zh-CN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                            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          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晴川历历/汉阳树，芳草萋萋/鹦鹉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洲</a:t>
            </a:r>
            <a:endParaRPr lang="en-US" altLang="zh-CN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 smtClean="0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4</a:t>
            </a:r>
            <a:r>
              <a:rPr lang="en-US" altLang="zh-CN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</a:t>
            </a:r>
            <a:r>
              <a:rPr lang="en-US" altLang="zh-CN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3 ─ 1 ─ 3节奏 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一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点烽/传/散关信，两行雁/带/杜陵秋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0"/>
              </a:spcBef>
            </a:pPr>
            <a:endParaRPr lang="en-US" altLang="zh-CN" sz="2800" b="1" smtClean="0">
              <a:solidFill>
                <a:schemeClr val="accent1">
                  <a:lumMod val="50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  <a:spcBef>
                <a:spcPct val="0"/>
              </a:spcBef>
            </a:pPr>
            <a:endParaRPr lang="zh-CN" altLang="en-US" sz="28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二、会划分诗句节奏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89455" y="2449195"/>
            <a:ext cx="8375015" cy="2454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2</a:t>
            </a:r>
            <a:r>
              <a:rPr lang="zh-CN" altLang="en-US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、</a:t>
            </a:r>
            <a:r>
              <a:rPr lang="zh-CN" altLang="en-US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意义单</a:t>
            </a:r>
            <a:r>
              <a:rPr lang="zh-CN" altLang="en-US" sz="4800" b="1" smtClean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位划</a:t>
            </a:r>
            <a:r>
              <a:rPr lang="zh-CN" altLang="en-US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分法</a:t>
            </a:r>
            <a:r>
              <a:rPr lang="en-US" altLang="zh-CN" sz="4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:</a:t>
            </a:r>
            <a:endParaRPr lang="en-US" altLang="zh-CN" sz="4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4800" kern="0" spc="4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宋体" panose="02010600030101010101" pitchFamily="2" charset="-122"/>
                <a:sym typeface="+mn-ea"/>
              </a:rPr>
              <a:t>划</a:t>
            </a:r>
            <a:r>
              <a:rPr lang="zh-CN" altLang="en-US" sz="4800" kern="0" spc="4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宋体" panose="02010600030101010101" pitchFamily="2" charset="-122"/>
                <a:sym typeface="+mn-ea"/>
              </a:rPr>
              <a:t>分节奏的要领</a:t>
            </a:r>
            <a:endParaRPr lang="zh-CN" altLang="en-US" sz="4800" b="1" kern="0" spc="4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>
            <p:custDataLst>
              <p:tags r:id="rId2"/>
            </p:custDataLst>
          </p:nvPr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1" name="任意多边形: 形状 11"/>
          <p:cNvSpPr/>
          <p:nvPr>
            <p:custDataLst>
              <p:tags r:id="rId3"/>
            </p:custDataLst>
          </p:nvPr>
        </p:nvSpPr>
        <p:spPr>
          <a:xfrm>
            <a:off x="707390" y="-12700"/>
            <a:ext cx="11163300" cy="6858000"/>
          </a:xfrm>
          <a:custGeom>
            <a:gdLst>
              <a:gd name="connsiteX0" fmla="*/ 1391964 w 11162996"/>
              <a:gd name="connsiteY0" fmla="*/ 0 h 6841459"/>
              <a:gd name="connsiteX1" fmla="*/ 9771032 w 11162996"/>
              <a:gd name="connsiteY1" fmla="*/ 0 h 6841459"/>
              <a:gd name="connsiteX2" fmla="*/ 9888453 w 11162996"/>
              <a:gd name="connsiteY2" fmla="*/ 135555 h 6841459"/>
              <a:gd name="connsiteX3" fmla="*/ 11162996 w 11162996"/>
              <a:gd name="connsiteY3" fmla="*/ 3685906 h 6841459"/>
              <a:gd name="connsiteX4" fmla="*/ 10209764 w 11162996"/>
              <a:gd name="connsiteY4" fmla="*/ 6806575 h 6841459"/>
              <a:gd name="connsiteX5" fmla="*/ 10184957 w 11162996"/>
              <a:gd name="connsiteY5" fmla="*/ 6841459 h 6841459"/>
              <a:gd name="connsiteX6" fmla="*/ 978039 w 11162996"/>
              <a:gd name="connsiteY6" fmla="*/ 6841459 h 6841459"/>
              <a:gd name="connsiteX7" fmla="*/ 953232 w 11162996"/>
              <a:gd name="connsiteY7" fmla="*/ 6806575 h 6841459"/>
              <a:gd name="connsiteX8" fmla="*/ 0 w 11162996"/>
              <a:gd name="connsiteY8" fmla="*/ 3685906 h 6841459"/>
              <a:gd name="connsiteX9" fmla="*/ 1274543 w 11162996"/>
              <a:gd name="connsiteY9" fmla="*/ 135555 h 684145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62996" h="6841458">
                <a:moveTo>
                  <a:pt x="1391964" y="0"/>
                </a:moveTo>
                <a:lnTo>
                  <a:pt x="9771032" y="0"/>
                </a:lnTo>
                <a:lnTo>
                  <a:pt x="9888453" y="135555"/>
                </a:lnTo>
                <a:cubicBezTo>
                  <a:pt x="10684687" y="1100367"/>
                  <a:pt x="11162996" y="2337279"/>
                  <a:pt x="11162996" y="3685906"/>
                </a:cubicBezTo>
                <a:cubicBezTo>
                  <a:pt x="11162996" y="4841872"/>
                  <a:pt x="10811585" y="5915762"/>
                  <a:pt x="10209764" y="6806575"/>
                </a:cubicBezTo>
                <a:lnTo>
                  <a:pt x="10184957" y="6841459"/>
                </a:lnTo>
                <a:lnTo>
                  <a:pt x="978039" y="6841459"/>
                </a:lnTo>
                <a:lnTo>
                  <a:pt x="953232" y="6806575"/>
                </a:lnTo>
                <a:cubicBezTo>
                  <a:pt x="351411" y="5915762"/>
                  <a:pt x="0" y="4841872"/>
                  <a:pt x="0" y="3685906"/>
                </a:cubicBezTo>
                <a:cubicBezTo>
                  <a:pt x="0" y="2337279"/>
                  <a:pt x="478309" y="1100367"/>
                  <a:pt x="1274543" y="1355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2" name="椭圆 31"/>
          <p:cNvSpPr/>
          <p:nvPr>
            <p:custDataLst>
              <p:tags r:id="rId4"/>
            </p:custDataLst>
          </p:nvPr>
        </p:nvSpPr>
        <p:spPr>
          <a:xfrm>
            <a:off x="1096010" y="818515"/>
            <a:ext cx="776605" cy="777240"/>
          </a:xfrm>
          <a:prstGeom prst="ellipse">
            <a:avLst/>
          </a:prstGeom>
          <a:solidFill>
            <a:srgbClr val="0887C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1340485" y="944245"/>
            <a:ext cx="776605" cy="777240"/>
          </a:xfrm>
          <a:prstGeom prst="ellipse">
            <a:avLst/>
          </a:prstGeom>
          <a:solidFill>
            <a:srgbClr val="266CBA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6" name="椭圆 35"/>
          <p:cNvSpPr/>
          <p:nvPr>
            <p:custDataLst>
              <p:tags r:id="rId6"/>
            </p:custDataLst>
          </p:nvPr>
        </p:nvSpPr>
        <p:spPr>
          <a:xfrm>
            <a:off x="1508125" y="5896610"/>
            <a:ext cx="765175" cy="765175"/>
          </a:xfrm>
          <a:prstGeom prst="ellipse">
            <a:avLst/>
          </a:prstGeom>
          <a:solidFill>
            <a:srgbClr val="266CBA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0013950" y="4904105"/>
            <a:ext cx="1777365" cy="1687830"/>
            <a:chOff x="14021" y="6063"/>
            <a:chExt cx="4548" cy="4318"/>
          </a:xfrm>
        </p:grpSpPr>
        <p:sp>
          <p:nvSpPr>
            <p:cNvPr id="6" name="椭圆 5"/>
            <p:cNvSpPr/>
            <p:nvPr>
              <p:custDataLst>
                <p:tags r:id="rId8"/>
              </p:custDataLst>
            </p:nvPr>
          </p:nvSpPr>
          <p:spPr>
            <a:xfrm>
              <a:off x="14999" y="6811"/>
              <a:ext cx="3571" cy="3571"/>
            </a:xfrm>
            <a:prstGeom prst="ellipse">
              <a:avLst/>
            </a:prstGeom>
            <a:solidFill>
              <a:srgbClr val="266CBA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7" name="椭圆 6"/>
            <p:cNvSpPr/>
            <p:nvPr>
              <p:custDataLst>
                <p:tags r:id="rId9"/>
              </p:custDataLst>
            </p:nvPr>
          </p:nvSpPr>
          <p:spPr>
            <a:xfrm>
              <a:off x="14021" y="6063"/>
              <a:ext cx="2650" cy="2650"/>
            </a:xfrm>
            <a:prstGeom prst="ellipse">
              <a:avLst/>
            </a:prstGeom>
            <a:solidFill>
              <a:srgbClr val="266CBA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7" name="矩形 36"/>
          <p:cNvSpPr/>
          <p:nvPr>
            <p:custDataLst>
              <p:tags r:id="rId10"/>
            </p:custDataLst>
          </p:nvPr>
        </p:nvSpPr>
        <p:spPr>
          <a:xfrm flipV="1">
            <a:off x="2272665" y="1534795"/>
            <a:ext cx="8477250" cy="76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1605242" y="367009"/>
            <a:ext cx="9144076" cy="1167808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5B9BD5"/>
                </a:solidFill>
                <a:latin typeface="微软雅黑" panose="020b0503020204020204" charset="-122"/>
                <a:ea typeface="微软雅黑"/>
              </a:rPr>
              <a:t>二、会划分诗句节奏</a:t>
            </a:r>
            <a:endParaRPr lang="zh-CN" altLang="en-US" sz="4400" b="1" spc="300">
              <a:solidFill>
                <a:srgbClr val="5B9BD5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40485" y="2150110"/>
            <a:ext cx="899160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畸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零的单音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节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------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表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达的中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心</a:t>
            </a:r>
            <a:r>
              <a:rPr lang="en-US" altLang="zh-CN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---------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炼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字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en-US" altLang="zh-CN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endParaRPr lang="en-US" altLang="zh-CN" sz="28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fontAlgn="auto">
              <a:lnSpc>
                <a:spcPct val="100000"/>
              </a:lnSpc>
            </a:pPr>
            <a:endParaRPr lang="zh-CN" altLang="en-US" sz="2800" b="1" smtClean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indent="0" algn="ctr" fontAlgn="auto">
              <a:lnSpc>
                <a:spcPct val="100000"/>
              </a:lnSpc>
            </a:pP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如：喧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鸟/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覆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/春洲，杂英/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满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/芳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甸</a:t>
            </a:r>
            <a:endParaRPr lang="en-US" altLang="zh-CN" sz="2800" b="1" smtClean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两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种常见的意义结构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：</a:t>
            </a:r>
            <a:endParaRPr lang="en-US" altLang="zh-CN" sz="2800" b="1" smtClean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、单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音节在末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尾：</a:t>
            </a:r>
            <a:endParaRPr lang="en-US" altLang="zh-CN" sz="2800" b="1" smtClean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五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言诗为二二一，七言诗为二二二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一。  </a:t>
            </a:r>
            <a:endParaRPr lang="en-US" altLang="zh-CN" sz="2800" b="1" smtClean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、单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音节在句</a:t>
            </a:r>
            <a:r>
              <a:rPr lang="zh-CN" altLang="en-US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中：</a:t>
            </a:r>
            <a:endParaRPr lang="en-US" altLang="zh-CN" sz="2800" b="1" smtClean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五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言为二一二，七言诗为二二一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二。</a:t>
            </a:r>
            <a:endParaRPr lang="en-US" altLang="zh-CN" sz="2800" b="1" smtClean="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800" b="1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endParaRPr lang="en-US" altLang="zh-CN" sz="2800" b="1" kern="0" spc="4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0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0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0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0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0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0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08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09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1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1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1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1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1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1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1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19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2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2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2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2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2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2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2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2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31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3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3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3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3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3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3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3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3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41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42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4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4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4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4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4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4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5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52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53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5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5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5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5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5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5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6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6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63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64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65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6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6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6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6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7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7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7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7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75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76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7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7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7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8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8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8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8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8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86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87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8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8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9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9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19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19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19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19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197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198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19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0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0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0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0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0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0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0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08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09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1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1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1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1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1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1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1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1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19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2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2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2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2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2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2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2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2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31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3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3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3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3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3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3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3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3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41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42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4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4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4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4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4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4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5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52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53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5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5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5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5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5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5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6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6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63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64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6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6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6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6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6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7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7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7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74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75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7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7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7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7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8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8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8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8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85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86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8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8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28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9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29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29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29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29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296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297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29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29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0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0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0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0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0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0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07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08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0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1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1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1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1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1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1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1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18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19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2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2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2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2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2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2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2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2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29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3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3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3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3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3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3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3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3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3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41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4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4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4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4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4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4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4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4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51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52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5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5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5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5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5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5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5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6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62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63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6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6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6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6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6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6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7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7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73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74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7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7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7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7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7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8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8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8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84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85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8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8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8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8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39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39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39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39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395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396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39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39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39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0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0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40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40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406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407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40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0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1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1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1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41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41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41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417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418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41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42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2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2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2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42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42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42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428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429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43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43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3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3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43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436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43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43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439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44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  <p:tag name="REFSHAPE" val="299973500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  <p:tag name="REFSHAPE" val="299972276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  <p:tag name="REFSHAPE" val="299970236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75.xml><?xml version="1.0" encoding="utf-8"?>
<p:tagLst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6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ags/tag76.xml><?xml version="1.0" encoding="utf-8"?>
<p:tagLst xmlns:p="http://schemas.openxmlformats.org/presentationml/2006/main">
  <p:tag name="KSO_WM_ASSEMBLE_CHIP_INDEX" val="17b151c3f3e54eaa88dff6dc58335899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9c16df55387c44e08277ed6f655f95f3"/>
  <p:tag name="KSO_WM_UNIT_DEFAULT_FONT" val="14;20;2"/>
  <p:tag name="KSO_WM_UNIT_DIAGRAM_ISNUMVISUAL" val="0"/>
  <p:tag name="KSO_WM_UNIT_DIAGRAM_ISREFERUNIT" val="0"/>
  <p:tag name="KSO_WM_UNIT_HIGHLIGHT" val="0"/>
  <p:tag name="KSO_WM_UNIT_ID" val="diagram20210162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77.xml><?xml version="1.0" encoding="utf-8"?>
<p:tagLst xmlns:p="http://schemas.openxmlformats.org/presentationml/2006/main">
  <p:tag name="KSO_WM_ASSEMBLE_CHIP_INDEX" val="c7b7bbc417544027b7f7d2295aca3785"/>
  <p:tag name="KSO_WM_BEAUTIFY_FLAG" val="#wm#"/>
  <p:tag name="KSO_WM_CHIP_FILLAREA_FILL_RULE" val="{&quot;fill_align&quot;:&quot;cm&quot;,&quot;fill_mode&quot;:&quot;full&quot;}"/>
  <p:tag name="KSO_WM_CHIP_GROUPID" val="5e7310da9a230a26b9e88a19"/>
  <p:tag name="KSO_WM_CHIP_XID" val="5e7310da9a230a26b9e88a1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COMPATIBLE" val="1"/>
  <p:tag name="KSO_WM_UNIT_DEC_AREA_ID" val="5dc6b3ea56b5411e97415c7eb3b1b5fc"/>
  <p:tag name="KSO_WM_UNIT_DIAGRAM_ISNUMVISUAL" val="0"/>
  <p:tag name="KSO_WM_UNIT_DIAGRAM_ISREFERUNIT" val="0"/>
  <p:tag name="KSO_WM_UNIT_HIGHLIGHT" val="0"/>
  <p:tag name="KSO_WM_UNIT_ID" val="diagram20210162_1*d*1"/>
  <p:tag name="KSO_WM_UNIT_INDEX" val="1"/>
  <p:tag name="KSO_WM_UNIT_LAYERLEVEL" val="1"/>
  <p:tag name="KSO_WM_UNIT_PICTURE_CLIP_FLAG" val="0"/>
  <p:tag name="KSO_WM_UNIT_PLACING_PICTURE" val="c7b7bbc417544027b7f7d2295aca3785"/>
  <p:tag name="KSO_WM_UNIT_TYPE" val="d"/>
  <p:tag name="KSO_WM_UNIT_VALUE" val="1396*2030"/>
</p:tagLst>
</file>

<file path=ppt/tags/tag78.xml><?xml version="1.0" encoding="utf-8"?>
<p:tagLst xmlns:p="http://schemas.openxmlformats.org/presentationml/2006/main">
  <p:tag name="KSO_WM_BEAUTIFY_FLAG" val="#wm#"/>
  <p:tag name="KSO_WM_CHIP_FILLPROP" val="[[{&quot;fill_id&quot;:&quot;576dc001ee534062abfa84077d565965&quot;,&quot;fill_align&quot;:&quot;cm&quot;,&quot;text_align&quot;:&quot;cm&quot;,&quot;text_direction&quot;:&quot;horizontal&quot;,&quot;chip_types&quot;:[&quot;picture&quot;]},{&quot;fill_id&quot;:&quot;9cfa3c7c874e4cdb955fe51b0c9a9e86&quot;,&quot;fill_align&quot;:&quot;cm&quot;,&quot;text_align&quot;:&quot;lm&quot;,&quot;text_direction&quot;:&quot;horizontal&quot;,&quot;chip_types&quot;:[&quot;text&quot;]}]]"/>
  <p:tag name="KSO_WM_CHIP_GROUPID" val="5f22a7a4dda340fd2c9b58ef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016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3&quot;,&quot;maxSize&quot;:{&quot;size1&quot;:47.600000000000001},&quot;minSize&quot;:{&quot;size1&quot;:47.600000000000001},&quot;normalSize&quot;:{&quot;size1&quot;:47.600000000000001},&quot;subLayout&quot;:[{&quot;id&quot;:&quot;2020-08-28T14:23:33&quot;,&quot;margin&quot;:{&quot;bottom&quot;:6.7729997634887695,&quot;left&quot;:4.2329998016357422,&quot;right&quot;:1.2699999809265137,&quot;top&quot;:6.7729997634887695},&quot;type&quot;:0},{&quot;id&quot;:&quot;2020-08-28T14:23:33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COLOR_TYPE" val="1"/>
  <p:tag name="KSO_WM_TEMPLATE_INDEX" val="20210162"/>
  <p:tag name="KSO_WM_TEMPLATE_MASTER_TYPE" val="0"/>
  <p:tag name="KSO_WM_TEMPLATE_SUBCATEGORY" val="2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1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-0.05"/>
  <p:tag name="KSO_WM_UNIT_FILL_TYPE" val="1"/>
  <p:tag name="KSO_WM_UNIT_HIGHLIGHT" val="0"/>
  <p:tag name="KSO_WM_UNIT_ID" val="diagram20205201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HIGHLIGHT" val="0"/>
  <p:tag name="KSO_WM_UNIT_ID" val="diagram20205201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29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HIGHLIGHT" val="0"/>
  <p:tag name="KSO_WM_UNIT_ID" val="diagram2020520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&#13;添加大标题"/>
  <p:tag name="KSO_WM_UNIT_TYPE" val="a"/>
  <p:tag name="KSO_WM_UNIT_VALUE" val="10"/>
</p:tagLst>
</file>

<file path=ppt/tags/tag86.xml><?xml version="1.0" encoding="utf-8"?>
<p:tagLst xmlns:p="http://schemas.openxmlformats.org/presentationml/2006/main">
  <p:tag name="KSO_WM_BEAUTIFY_FLAG" val="#wm#"/>
  <p:tag name="KSO_WM_SLIDE_ID" val="diagram20205201_1"/>
  <p:tag name="KSO_WM_SLIDE_INDEX" val="1"/>
  <p:tag name="KSO_WM_SLIDE_ITEM_CNT" val="0"/>
  <p:tag name="KSO_WM_SLIDE_LAYOUT" val="a_b_f"/>
  <p:tag name="KSO_WM_SLIDE_LAYOUT_CNT" val="1_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1"/>
  <p:tag name="KSO_WM_TEMPLATE_MASTER_TYPE" val="0"/>
  <p:tag name="KSO_WM_TEMPLATE_SUBCATEGORY" val="0"/>
</p:tagLst>
</file>

<file path=ppt/tags/tag87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88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40a289199e84838b84c250414e6c2de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901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00"/>
</p:tagLst>
</file>

<file path=ppt/tags/tag8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3231e35afa514dcaa57f7fb3297f5394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9019_1*i*3"/>
  <p:tag name="KSO_WM_UNIT_INDEX" val="3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b194b2d2f353469ebba00dde1635462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91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359c9aa6d164b778f9100a578dbe3b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5"/>
  <p:tag name="KSO_WM_UNIT_INDEX" val="5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"/>
</p:tagLst>
</file>

<file path=ppt/tags/tag92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a189283db0b4f20948332db44b83e3f"/>
  <p:tag name="KSO_WM_UNIT_DIAGRAM_ISNUMVISUAL" val="0"/>
  <p:tag name="KSO_WM_UNIT_DIAGRAM_ISREFERUNIT" val="0"/>
  <p:tag name="KSO_WM_UNIT_HIGHLIGHT" val="0"/>
  <p:tag name="KSO_WM_UNIT_ID" val="diagram20209019_1*i*6"/>
  <p:tag name="KSO_WM_UNIT_INDEX" val="6"/>
  <p:tag name="KSO_WM_UNIT_LAYERLEVEL" val="1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d81d101dc3ca492ca86759d2fe2fc55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7"/>
  <p:tag name="KSO_WM_UNIT_INDEX" val="7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0"/>
</p:tagLst>
</file>

<file path=ppt/tags/tag94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6563c2c720f047c387bd6314ea79ee48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8"/>
  <p:tag name="KSO_WM_UNIT_INDEX" val="8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6"/>
</p:tagLst>
</file>

<file path=ppt/tags/tag95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8b18404dc4ed4e8ebdb3888de339bc5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01988bd30b814ac78f72ad4c05b366a2&quot;,&quot;X&quot;:{&quot;Pos&quot;:1},&quot;Y&quot;:{&quot;Pos&quot;:0}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9"/>
  <p:tag name="KSO_WM_UNIT_INDEX" val="9"/>
  <p:tag name="KSO_WM_UNIT_LAYERLEVEL" val="1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"/>
</p:tagLst>
</file>

<file path=ppt/tags/tag96.xml><?xml version="1.0" encoding="utf-8"?>
<p:tagLst xmlns:p="http://schemas.openxmlformats.org/presentationml/2006/main">
  <p:tag name="KSO_WM_ASSEMBLE_CHIP_INDEX" val="64dbc9169da14992abc6e8d2e4198922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268ef2ba270c485f9b72d77a33a622f9"/>
  <p:tag name="KSO_WM_UNIT_DEFAULT_FONT" val="24;44;4"/>
  <p:tag name="KSO_WM_UNIT_DIAGRAM_ISNUMVISUAL" val="0"/>
  <p:tag name="KSO_WM_UNIT_DIAGRAM_ISREFERUNIT" val="0"/>
  <p:tag name="KSO_WM_UNIT_HIGHLIGHT" val="0"/>
  <p:tag name="KSO_WM_UNIT_ID" val="diagram2020901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6"/>
</p:tagLst>
</file>

<file path=ppt/tags/tag97.xml><?xml version="1.0" encoding="utf-8"?>
<p:tagLst xmlns:p="http://schemas.openxmlformats.org/presentationml/2006/main">
  <p:tag name="KSO_WM_ASSEMBLE_CHIP_INDEX" val="e4a32b87e2794494a857ed7d1489ace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01988bd30b814ac78f72ad4c05b366a2"/>
  <p:tag name="KSO_WM_UNIT_DEFAULT_FONT" val="14;20;2"/>
  <p:tag name="KSO_WM_UNIT_DIAGRAM_ISNUMVISUAL" val="0"/>
  <p:tag name="KSO_WM_UNIT_DIAGRAM_ISREFERUNIT" val="0"/>
  <p:tag name="KSO_WM_UNIT_HIGHLIGHT" val="0"/>
  <p:tag name="KSO_WM_UNIT_ID" val="diagram2020901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。"/>
  <p:tag name="KSO_WM_UNIT_SHOW_EDIT_AREA_INDICATION" val="1"/>
  <p:tag name="KSO_WM_UNIT_SUBTYPE" val="a"/>
  <p:tag name="KSO_WM_UNIT_SUPPORT_UNIT_TYPE" val="[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80"/>
</p:tagLst>
</file>

<file path=ppt/tags/tag98.xml><?xml version="1.0" encoding="utf-8"?>
<p:tagLst xmlns:p="http://schemas.openxmlformats.org/presentationml/2006/main">
  <p:tag name="KSO_WM_BEAUTIFY_FLAG" val="#wm#"/>
  <p:tag name="KSO_WM_CHIP_FILLPROP" val="[[{&quot;fill_id&quot;:&quot;9811842a40b8444fb4328509459bb100&quot;,&quot;fill_align&quot;:&quot;cm&quot;,&quot;text_align&quot;:&quot;cm&quot;,&quot;text_direction&quot;:&quot;horizontal&quot;,&quot;chip_types&quot;:[&quot;text&quot;,&quot;header&quot;]},{&quot;fill_id&quot;:&quot;c90bd62ea9de4553978b48fdc8f8c728&quot;,&quot;fill_align&quot;:&quot;ct&quot;,&quot;text_align&quot;:&quot;lt&quot;,&quot;text_direction&quot;:&quot;horizontal&quot;,&quot;chip_types&quot;:[&quot;text&quot;,&quot;picture&quot;,&quot;chart&quot;,&quot;table&quot;],&quot;support_features&quot;:[&quot;collage&quot;]}]]"/>
  <p:tag name="KSO_WM_CHIP_GROUPID" val="5efda24481ee359a788b1e25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a24481ee359a788b1e26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901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3:47&quot;,&quot;maxSize&quot;:{&quot;size1&quot;:46.5},&quot;minSize&quot;:{&quot;size1&quot;:35.600000000000001},&quot;normalSize&quot;:{&quot;size1&quot;:41.305555555555557},&quot;subLayout&quot;:[{&quot;id&quot;:&quot;2020-07-04T18:33:47&quot;,&quot;margin&quot;:{&quot;bottom&quot;:1.6670000553131104,&quot;left&quot;:4.2329998016357422,&quot;right&quot;:4.2329998016357422,&quot;top&quot;:2.9630000591278076},&quot;type&quot;:0},{&quot;id&quot;:&quot;2020-07-04T18:33:47&quot;,&quot;margin&quot;:{&quot;bottom&quot;:2.9630000591278076,&quot;left&quot;:4.2329998016357422,&quot;right&quot;:4.2329998016357422,&quot;top&quot;:0.026000002399086952},&quot;type&quot;:0}],&quot;type&quot;:0}"/>
  <p:tag name="KSO_WM_SLIDE_POSITION" val="0*-1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COLOR_TYPE" val="1"/>
  <p:tag name="KSO_WM_TEMPLATE_INDEX" val="20209019"/>
  <p:tag name="KSO_WM_TEMPLATE_MASTER_TYPE" val="0"/>
  <p:tag name="KSO_WM_TEMPLATE_SUBCATEGORY" val="21"/>
</p:tagLst>
</file>

<file path=ppt/tags/tag99.xml><?xml version="1.0" encoding="utf-8"?>
<p:tagLst xmlns:p="http://schemas.openxmlformats.org/presentationml/2006/main">
  <p:tag name="KSO_WM_BEAUTIFY_FLAG" val="#wm#"/>
  <p:tag name="KSO_WM_CHIP_GROUPID" val="5efda24481ee359a788b1e25"/>
  <p:tag name="KSO_WM_CHIP_XID" val="5efda24481ee359a788b1e26"/>
  <p:tag name="KSO_WM_TAG_VERSION" val="1.0"/>
  <p:tag name="KSO_WM_TEMPLATE_ASSEMBLE_GROUPID" val="5f005b09c1e42ffd0d0a843f"/>
  <p:tag name="KSO_WM_TEMPLATE_ASSEMBLE_XID" val="5f005b09c1e42ffd0d0a843f"/>
  <p:tag name="KSO_WM_TEMPLATE_CATEGORY" val="diagram"/>
  <p:tag name="KSO_WM_TEMPLATE_INDEX" val="20209019"/>
  <p:tag name="KSO_WM_UNIT_BLOCK" val="0"/>
  <p:tag name="KSO_WM_UNIT_COMPATIBLE" val="0"/>
  <p:tag name="KSO_WM_UNIT_DEC_AREA_ID" val="fca2ceed80a541c9a1ec9db3e1e1e7ad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019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微软中国</Company>
  <PresentationFormat>宽屏</PresentationFormat>
  <Paragraphs>272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60">
      <vt:lpstr>Arial</vt:lpstr>
      <vt:lpstr>微软雅黑</vt:lpstr>
      <vt:lpstr>隶书</vt:lpstr>
      <vt:lpstr>等线 Light</vt:lpstr>
      <vt:lpstr>等线</vt:lpstr>
      <vt:lpstr>Segoe UI</vt:lpstr>
      <vt:lpstr>Wingdings</vt:lpstr>
      <vt:lpstr>方正粗黑宋简体</vt:lpstr>
      <vt:lpstr>Aa语文老师的字</vt:lpstr>
      <vt:lpstr>黑体</vt:lpstr>
      <vt:lpstr>宋体</vt:lpstr>
      <vt:lpstr>明康欧楷</vt:lpstr>
      <vt:lpstr>楷体</vt:lpstr>
      <vt:lpstr>方正启体简体</vt:lpstr>
      <vt:lpstr>Calibri</vt:lpstr>
      <vt:lpstr>Gill Sans MT</vt:lpstr>
      <vt:lpstr>华文中宋</vt:lpstr>
      <vt:lpstr>楷体_GB2312</vt:lpstr>
      <vt:lpstr>Times New Roman</vt:lpstr>
      <vt:lpstr>NEU-BZ-S92</vt:lpstr>
      <vt:lpstr>方正宋黑_GBK</vt:lpstr>
      <vt:lpstr>方正书宋_GBK</vt:lpstr>
      <vt:lpstr>迷你简启体</vt:lpstr>
      <vt:lpstr>Wingdings 2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微软用户</dc:creator>
  <cp:lastModifiedBy>童柳明</cp:lastModifiedBy>
  <cp:revision>23</cp:revision>
  <dcterms:created xsi:type="dcterms:W3CDTF">2020-02-19T16:14:00Z</dcterms:created>
  <dcterms:modified xsi:type="dcterms:W3CDTF">2020-09-17T05:36:57Z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2052-11.1.0.9999</vt:lpwstr>
  </property>
</Properties>
</file>