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6" r:id="rId3"/>
    <p:sldId id="257" r:id="rId4"/>
    <p:sldId id="258" r:id="rId5"/>
    <p:sldId id="260" r:id="rId6"/>
    <p:sldId id="261" r:id="rId7"/>
    <p:sldId id="262" r:id="rId8"/>
    <p:sldId id="263" r:id="rId9"/>
    <p:sldId id="264" r:id="rId10"/>
    <p:sldId id="265" r:id="rId11"/>
    <p:sldId id="266" r:id="rId12"/>
    <p:sldId id="267" r:id="rId13"/>
    <p:sldId id="269" r:id="rId14"/>
    <p:sldId id="270" r:id="rId15"/>
    <p:sldId id="271" r:id="rId16"/>
    <p:sldId id="272" r:id="rId17"/>
    <p:sldId id="273" r:id="rId18"/>
    <p:sldId id="274" r:id="rId19"/>
    <p:sldId id="268"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1C01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74" d="100"/>
          <a:sy n="74" d="100"/>
        </p:scale>
        <p:origin x="3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3251729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1634515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3566186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370556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501045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2924571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1199622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1665851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2987471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3373111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03E662-BDA5-4EB3-8BAF-CA08D0435FAE}" type="datetimeFigureOut">
              <a:rPr lang="zh-CN" altLang="en-US" smtClean="0"/>
              <a:t>2017/8/17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2810084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03E662-BDA5-4EB3-8BAF-CA08D0435FAE}" type="datetimeFigureOut">
              <a:rPr lang="zh-CN" altLang="en-US" smtClean="0"/>
              <a:t>2017/8/17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00E439-80B0-4D0A-9232-460BE5FD07B8}" type="slidenum">
              <a:rPr lang="zh-CN" altLang="en-US" smtClean="0"/>
              <a:t>‹#›</a:t>
            </a:fld>
            <a:endParaRPr lang="zh-CN" altLang="en-US"/>
          </a:p>
        </p:txBody>
      </p:sp>
    </p:spTree>
    <p:extLst>
      <p:ext uri="{BB962C8B-B14F-4D97-AF65-F5344CB8AC3E}">
        <p14:creationId xmlns:p14="http://schemas.microsoft.com/office/powerpoint/2010/main" val="820682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80623" y="344555"/>
            <a:ext cx="11358092" cy="5541090"/>
          </a:xfrm>
        </p:spPr>
        <p:txBody>
          <a:bodyPr>
            <a:noAutofit/>
          </a:bodyPr>
          <a:lstStyle/>
          <a:p>
            <a:r>
              <a:rPr lang="zh-CN" altLang="en-US" sz="4400" b="1" dirty="0" smtClean="0">
                <a:solidFill>
                  <a:srgbClr val="1C01BF"/>
                </a:solidFill>
              </a:rPr>
              <a:t>情景导入　</a:t>
            </a:r>
          </a:p>
          <a:p>
            <a:r>
              <a:rPr lang="zh-CN" altLang="en-US" sz="4400" b="1" dirty="0" smtClean="0">
                <a:solidFill>
                  <a:srgbClr val="1C01BF"/>
                </a:solidFill>
              </a:rPr>
              <a:t>        同学们，新闻缩短了你、我、他之间的距离， 让我们足不出户即可了解国内外时事，获取各种生活信息，好的新闻是可以穿越时空，供人们品读与回味的 。今天让我们再次共同研读一篇来自国外的新闻佳作，来欣赏一下外国消息的与众不同之处。</a:t>
            </a:r>
          </a:p>
        </p:txBody>
      </p:sp>
    </p:spTree>
    <p:extLst>
      <p:ext uri="{BB962C8B-B14F-4D97-AF65-F5344CB8AC3E}">
        <p14:creationId xmlns:p14="http://schemas.microsoft.com/office/powerpoint/2010/main" val="36596175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en-US" altLang="zh-CN" sz="4400" b="1" dirty="0">
                <a:solidFill>
                  <a:srgbClr val="1C01BF"/>
                </a:solidFill>
              </a:rPr>
              <a:t>1</a:t>
            </a:r>
            <a:r>
              <a:rPr lang="zh-CN" altLang="en-US" sz="4400" b="1" dirty="0">
                <a:solidFill>
                  <a:srgbClr val="1C01BF"/>
                </a:solidFill>
              </a:rPr>
              <a:t>、电头交代了什么？</a:t>
            </a:r>
            <a:endParaRPr lang="en-US" altLang="zh-CN" sz="4400" b="1" dirty="0">
              <a:solidFill>
                <a:srgbClr val="1C01BF"/>
              </a:solidFill>
            </a:endParaRPr>
          </a:p>
          <a:p>
            <a:endParaRPr lang="zh-CN" altLang="en-US" dirty="0"/>
          </a:p>
        </p:txBody>
      </p:sp>
      <p:sp>
        <p:nvSpPr>
          <p:cNvPr id="4" name="矩形 3"/>
          <p:cNvSpPr/>
          <p:nvPr/>
        </p:nvSpPr>
        <p:spPr>
          <a:xfrm>
            <a:off x="838199" y="2916749"/>
            <a:ext cx="10263389" cy="1323439"/>
          </a:xfrm>
          <a:prstGeom prst="rect">
            <a:avLst/>
          </a:prstGeom>
        </p:spPr>
        <p:txBody>
          <a:bodyPr wrap="square">
            <a:spAutoFit/>
          </a:bodyPr>
          <a:lstStyle/>
          <a:p>
            <a:r>
              <a:rPr lang="zh-CN" altLang="en-US" sz="4000" b="1" dirty="0">
                <a:solidFill>
                  <a:srgbClr val="FF0000"/>
                </a:solidFill>
              </a:rPr>
              <a:t>电</a:t>
            </a:r>
            <a:r>
              <a:rPr lang="zh-CN" altLang="en-US" sz="4000" b="1" dirty="0" smtClean="0">
                <a:solidFill>
                  <a:srgbClr val="FF0000"/>
                </a:solidFill>
              </a:rPr>
              <a:t>头部分交代了通讯社的名称、发电地点和时间。</a:t>
            </a:r>
            <a:endParaRPr lang="zh-CN" altLang="en-US" sz="4000" b="1" dirty="0">
              <a:solidFill>
                <a:srgbClr val="FF0000"/>
              </a:solidFill>
            </a:endParaRPr>
          </a:p>
        </p:txBody>
      </p:sp>
    </p:spTree>
    <p:extLst>
      <p:ext uri="{BB962C8B-B14F-4D97-AF65-F5344CB8AC3E}">
        <p14:creationId xmlns:p14="http://schemas.microsoft.com/office/powerpoint/2010/main" val="1502052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6076" y="756679"/>
            <a:ext cx="10515600" cy="4351338"/>
          </a:xfrm>
        </p:spPr>
        <p:txBody>
          <a:bodyPr/>
          <a:lstStyle/>
          <a:p>
            <a:pPr lvl="0"/>
            <a:r>
              <a:rPr lang="en-US" altLang="zh-CN" sz="4400" b="1" dirty="0">
                <a:solidFill>
                  <a:srgbClr val="1C01BF"/>
                </a:solidFill>
              </a:rPr>
              <a:t>2</a:t>
            </a:r>
            <a:r>
              <a:rPr lang="zh-CN" altLang="en-US" sz="4400" b="1" dirty="0">
                <a:solidFill>
                  <a:srgbClr val="1C01BF"/>
                </a:solidFill>
              </a:rPr>
              <a:t>、导语部分有什么特点？这样写有什么好处？</a:t>
            </a:r>
            <a:endParaRPr lang="en-US" altLang="zh-CN" sz="4400" b="1" dirty="0">
              <a:solidFill>
                <a:srgbClr val="1C01BF"/>
              </a:solidFill>
            </a:endParaRPr>
          </a:p>
          <a:p>
            <a:endParaRPr lang="zh-CN" altLang="en-US" dirty="0"/>
          </a:p>
        </p:txBody>
      </p:sp>
      <p:sp>
        <p:nvSpPr>
          <p:cNvPr id="4" name="矩形 3"/>
          <p:cNvSpPr/>
          <p:nvPr/>
        </p:nvSpPr>
        <p:spPr>
          <a:xfrm>
            <a:off x="552181" y="2270628"/>
            <a:ext cx="10263389" cy="3170099"/>
          </a:xfrm>
          <a:prstGeom prst="rect">
            <a:avLst/>
          </a:prstGeom>
        </p:spPr>
        <p:txBody>
          <a:bodyPr wrap="square">
            <a:spAutoFit/>
          </a:bodyPr>
          <a:lstStyle/>
          <a:p>
            <a:r>
              <a:rPr lang="zh-CN" altLang="en-US" sz="4000" b="1" dirty="0" smtClean="0">
                <a:solidFill>
                  <a:srgbClr val="FF0000"/>
                </a:solidFill>
              </a:rPr>
              <a:t>        导语部分有别于传统消息的导语，采用抒情的方式，开篇即运用两个“再见啦”表达自己对欧洲原有钞票的惜别之情，语带情感，既点明消息的主要内容，又袒露情感，很容易激起读者阅读兴趣，引起读者共鸣。</a:t>
            </a:r>
            <a:endParaRPr lang="zh-CN" altLang="en-US" sz="4000" b="1" dirty="0">
              <a:solidFill>
                <a:srgbClr val="FF0000"/>
              </a:solidFill>
            </a:endParaRPr>
          </a:p>
        </p:txBody>
      </p:sp>
    </p:spTree>
    <p:extLst>
      <p:ext uri="{BB962C8B-B14F-4D97-AF65-F5344CB8AC3E}">
        <p14:creationId xmlns:p14="http://schemas.microsoft.com/office/powerpoint/2010/main" val="2424080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0775" y="692284"/>
            <a:ext cx="10515600" cy="4351338"/>
          </a:xfrm>
        </p:spPr>
        <p:txBody>
          <a:bodyPr/>
          <a:lstStyle/>
          <a:p>
            <a:pPr lvl="0"/>
            <a:r>
              <a:rPr lang="en-US" altLang="zh-CN" sz="4400" b="1" dirty="0">
                <a:solidFill>
                  <a:srgbClr val="1C01BF"/>
                </a:solidFill>
              </a:rPr>
              <a:t>3</a:t>
            </a:r>
            <a:r>
              <a:rPr lang="zh-CN" altLang="en-US" sz="4400" b="1" dirty="0">
                <a:solidFill>
                  <a:srgbClr val="1C01BF"/>
                </a:solidFill>
              </a:rPr>
              <a:t>、主体部分写了哪些内容？</a:t>
            </a:r>
          </a:p>
          <a:p>
            <a:endParaRPr lang="zh-CN" altLang="en-US" dirty="0"/>
          </a:p>
        </p:txBody>
      </p:sp>
      <p:sp>
        <p:nvSpPr>
          <p:cNvPr id="4" name="矩形 3"/>
          <p:cNvSpPr/>
          <p:nvPr/>
        </p:nvSpPr>
        <p:spPr>
          <a:xfrm>
            <a:off x="477590" y="1731893"/>
            <a:ext cx="10263389" cy="1323439"/>
          </a:xfrm>
          <a:prstGeom prst="rect">
            <a:avLst/>
          </a:prstGeom>
        </p:spPr>
        <p:txBody>
          <a:bodyPr wrap="square">
            <a:spAutoFit/>
          </a:bodyPr>
          <a:lstStyle/>
          <a:p>
            <a:r>
              <a:rPr lang="zh-CN" altLang="en-US" sz="4000" b="1" dirty="0" smtClean="0">
                <a:solidFill>
                  <a:srgbClr val="FF0000"/>
                </a:solidFill>
              </a:rPr>
              <a:t>主体部分写了与名人再见，与各国钞票再见，</a:t>
            </a:r>
            <a:endParaRPr lang="en-US" altLang="zh-CN" sz="4000" b="1" dirty="0" smtClean="0">
              <a:solidFill>
                <a:srgbClr val="FF0000"/>
              </a:solidFill>
            </a:endParaRPr>
          </a:p>
          <a:p>
            <a:r>
              <a:rPr lang="zh-CN" altLang="en-US" sz="4000" b="1" dirty="0">
                <a:solidFill>
                  <a:srgbClr val="FF0000"/>
                </a:solidFill>
              </a:rPr>
              <a:t>最后</a:t>
            </a:r>
            <a:r>
              <a:rPr lang="zh-CN" altLang="en-US" sz="4000" b="1" dirty="0" smtClean="0">
                <a:solidFill>
                  <a:srgbClr val="FF0000"/>
                </a:solidFill>
              </a:rPr>
              <a:t>的自我安慰。</a:t>
            </a:r>
            <a:endParaRPr lang="zh-CN" altLang="en-US" sz="4000" b="1" dirty="0">
              <a:solidFill>
                <a:srgbClr val="FF0000"/>
              </a:solidFill>
            </a:endParaRPr>
          </a:p>
        </p:txBody>
      </p:sp>
    </p:spTree>
    <p:extLst>
      <p:ext uri="{BB962C8B-B14F-4D97-AF65-F5344CB8AC3E}">
        <p14:creationId xmlns:p14="http://schemas.microsoft.com/office/powerpoint/2010/main" val="781452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6684" y="640768"/>
            <a:ext cx="10515600" cy="4351338"/>
          </a:xfrm>
        </p:spPr>
        <p:txBody>
          <a:bodyPr/>
          <a:lstStyle/>
          <a:p>
            <a:r>
              <a:rPr lang="en-US" altLang="zh-CN" sz="4400" b="1" dirty="0" smtClean="0">
                <a:solidFill>
                  <a:srgbClr val="1C01BF"/>
                </a:solidFill>
              </a:rPr>
              <a:t>4</a:t>
            </a:r>
            <a:r>
              <a:rPr lang="zh-CN" altLang="en-US" sz="4400" b="1" dirty="0" smtClean="0">
                <a:solidFill>
                  <a:srgbClr val="1C01BF"/>
                </a:solidFill>
              </a:rPr>
              <a:t>、文</a:t>
            </a:r>
            <a:r>
              <a:rPr lang="zh-CN" altLang="en-US" sz="4400" b="1" dirty="0">
                <a:solidFill>
                  <a:srgbClr val="1C01BF"/>
                </a:solidFill>
              </a:rPr>
              <a:t>中提到了哪些人物？你了解他们吗？</a:t>
            </a:r>
            <a:endParaRPr lang="zh-CN" altLang="en-US" dirty="0"/>
          </a:p>
        </p:txBody>
      </p:sp>
      <p:sp>
        <p:nvSpPr>
          <p:cNvPr id="5" name="矩形 4"/>
          <p:cNvSpPr/>
          <p:nvPr/>
        </p:nvSpPr>
        <p:spPr>
          <a:xfrm>
            <a:off x="477591" y="1731893"/>
            <a:ext cx="5330782" cy="5016758"/>
          </a:xfrm>
          <a:prstGeom prst="rect">
            <a:avLst/>
          </a:prstGeom>
        </p:spPr>
        <p:txBody>
          <a:bodyPr wrap="square">
            <a:spAutoFit/>
          </a:bodyPr>
          <a:lstStyle/>
          <a:p>
            <a:r>
              <a:rPr lang="zh-CN" altLang="en-US" sz="4000" b="1" dirty="0" smtClean="0">
                <a:solidFill>
                  <a:srgbClr val="FF0000"/>
                </a:solidFill>
              </a:rPr>
              <a:t>卡拉瓦乔：</a:t>
            </a:r>
            <a:endParaRPr lang="en-US" altLang="zh-CN" sz="4000" b="1" dirty="0" smtClean="0">
              <a:solidFill>
                <a:srgbClr val="FF0000"/>
              </a:solidFill>
            </a:endParaRPr>
          </a:p>
          <a:p>
            <a:r>
              <a:rPr lang="en-US" altLang="zh-CN" sz="4000" b="1" dirty="0">
                <a:solidFill>
                  <a:srgbClr val="FF0000"/>
                </a:solidFill>
              </a:rPr>
              <a:t> </a:t>
            </a:r>
            <a:r>
              <a:rPr lang="en-US" altLang="zh-CN" sz="4000" b="1" dirty="0" smtClean="0">
                <a:solidFill>
                  <a:srgbClr val="FF0000"/>
                </a:solidFill>
              </a:rPr>
              <a:t>        </a:t>
            </a:r>
            <a:r>
              <a:rPr lang="zh-CN" altLang="en-US" sz="4000" b="1" dirty="0" smtClean="0">
                <a:solidFill>
                  <a:srgbClr val="FF0000"/>
                </a:solidFill>
              </a:rPr>
              <a:t>意大利</a:t>
            </a:r>
            <a:r>
              <a:rPr lang="en-US" altLang="zh-CN" sz="4000" b="1" dirty="0" smtClean="0">
                <a:solidFill>
                  <a:srgbClr val="FF0000"/>
                </a:solidFill>
              </a:rPr>
              <a:t>16</a:t>
            </a:r>
            <a:r>
              <a:rPr lang="zh-CN" altLang="en-US" sz="4000" b="1" dirty="0" smtClean="0">
                <a:solidFill>
                  <a:srgbClr val="FF0000"/>
                </a:solidFill>
              </a:rPr>
              <a:t>世纪末至</a:t>
            </a:r>
            <a:r>
              <a:rPr lang="en-US" altLang="zh-CN" sz="4000" b="1" dirty="0" smtClean="0">
                <a:solidFill>
                  <a:srgbClr val="FF0000"/>
                </a:solidFill>
              </a:rPr>
              <a:t>17</a:t>
            </a:r>
            <a:r>
              <a:rPr lang="zh-CN" altLang="en-US" sz="4000" b="1" dirty="0" smtClean="0">
                <a:solidFill>
                  <a:srgbClr val="FF0000"/>
                </a:solidFill>
              </a:rPr>
              <a:t>世纪初的一位著名画家，是意大利杰出的现实主义画家。代表作品有</a:t>
            </a:r>
            <a:r>
              <a:rPr lang="en-US" altLang="zh-CN" sz="4000" b="1" dirty="0" smtClean="0">
                <a:solidFill>
                  <a:srgbClr val="FF0000"/>
                </a:solidFill>
              </a:rPr>
              <a:t>《</a:t>
            </a:r>
            <a:r>
              <a:rPr lang="zh-CN" altLang="en-US" sz="4000" b="1" dirty="0" smtClean="0">
                <a:solidFill>
                  <a:srgbClr val="FF0000"/>
                </a:solidFill>
              </a:rPr>
              <a:t>圣马太殉难</a:t>
            </a:r>
            <a:r>
              <a:rPr lang="en-US" altLang="zh-CN" sz="4000" b="1" dirty="0" smtClean="0">
                <a:solidFill>
                  <a:srgbClr val="FF0000"/>
                </a:solidFill>
              </a:rPr>
              <a:t>》《</a:t>
            </a:r>
            <a:r>
              <a:rPr lang="zh-CN" altLang="en-US" sz="4000" b="1" dirty="0" smtClean="0">
                <a:solidFill>
                  <a:srgbClr val="FF0000"/>
                </a:solidFill>
              </a:rPr>
              <a:t>圣马太蒙召</a:t>
            </a:r>
            <a:r>
              <a:rPr lang="en-US" altLang="zh-CN" sz="4000" b="1" dirty="0" smtClean="0">
                <a:solidFill>
                  <a:srgbClr val="FF0000"/>
                </a:solidFill>
              </a:rPr>
              <a:t>》《</a:t>
            </a:r>
            <a:r>
              <a:rPr lang="zh-CN" altLang="en-US" sz="4000" b="1" dirty="0" smtClean="0">
                <a:solidFill>
                  <a:srgbClr val="FF0000"/>
                </a:solidFill>
              </a:rPr>
              <a:t>基督下葬</a:t>
            </a:r>
            <a:r>
              <a:rPr lang="en-US" altLang="zh-CN" sz="4000" b="1" dirty="0" smtClean="0">
                <a:solidFill>
                  <a:srgbClr val="FF0000"/>
                </a:solidFill>
              </a:rPr>
              <a:t>》</a:t>
            </a:r>
            <a:r>
              <a:rPr lang="zh-CN" altLang="en-US" sz="4000" b="1" dirty="0" smtClean="0">
                <a:solidFill>
                  <a:srgbClr val="FF0000"/>
                </a:solidFill>
              </a:rPr>
              <a:t>等。</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4484" y="2314603"/>
            <a:ext cx="5957107" cy="3555776"/>
          </a:xfrm>
          <a:prstGeom prst="rect">
            <a:avLst/>
          </a:prstGeom>
        </p:spPr>
      </p:pic>
    </p:spTree>
    <p:extLst>
      <p:ext uri="{BB962C8B-B14F-4D97-AF65-F5344CB8AC3E}">
        <p14:creationId xmlns:p14="http://schemas.microsoft.com/office/powerpoint/2010/main" val="390906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8598" y="143579"/>
            <a:ext cx="11486883" cy="3416320"/>
          </a:xfrm>
          <a:prstGeom prst="rect">
            <a:avLst/>
          </a:prstGeom>
        </p:spPr>
        <p:txBody>
          <a:bodyPr wrap="square">
            <a:spAutoFit/>
          </a:bodyPr>
          <a:lstStyle/>
          <a:p>
            <a:r>
              <a:rPr lang="zh-CN" altLang="en-US" sz="3600" b="1" dirty="0" smtClean="0">
                <a:solidFill>
                  <a:srgbClr val="1C01BF"/>
                </a:solidFill>
              </a:rPr>
              <a:t>贝尔尼尼：</a:t>
            </a:r>
            <a:endParaRPr lang="en-US" altLang="zh-CN" sz="3600" b="1" dirty="0" smtClean="0">
              <a:solidFill>
                <a:srgbClr val="1C01BF"/>
              </a:solidFill>
            </a:endParaRPr>
          </a:p>
          <a:p>
            <a:r>
              <a:rPr lang="en-US" altLang="zh-CN" sz="3600" b="1" dirty="0">
                <a:solidFill>
                  <a:srgbClr val="1C01BF"/>
                </a:solidFill>
              </a:rPr>
              <a:t> </a:t>
            </a:r>
            <a:r>
              <a:rPr lang="en-US" altLang="zh-CN" sz="3600" b="1" dirty="0" smtClean="0">
                <a:solidFill>
                  <a:srgbClr val="1C01BF"/>
                </a:solidFill>
              </a:rPr>
              <a:t>          </a:t>
            </a:r>
            <a:r>
              <a:rPr lang="zh-CN" altLang="en-US" sz="3600" b="1" dirty="0" smtClean="0">
                <a:solidFill>
                  <a:srgbClr val="1C01BF"/>
                </a:solidFill>
              </a:rPr>
              <a:t>生于</a:t>
            </a:r>
            <a:r>
              <a:rPr lang="en-US" altLang="zh-CN" sz="3600" b="1" dirty="0" smtClean="0">
                <a:solidFill>
                  <a:srgbClr val="1C01BF"/>
                </a:solidFill>
              </a:rPr>
              <a:t>1598</a:t>
            </a:r>
            <a:r>
              <a:rPr lang="zh-CN" altLang="en-US" sz="3600" b="1" dirty="0" smtClean="0">
                <a:solidFill>
                  <a:srgbClr val="1C01BF"/>
                </a:solidFill>
              </a:rPr>
              <a:t>年</a:t>
            </a:r>
            <a:r>
              <a:rPr lang="en-US" altLang="zh-CN" sz="3600" b="1" dirty="0" smtClean="0">
                <a:solidFill>
                  <a:srgbClr val="1C01BF"/>
                </a:solidFill>
              </a:rPr>
              <a:t>12</a:t>
            </a:r>
            <a:r>
              <a:rPr lang="zh-CN" altLang="en-US" sz="3600" b="1" dirty="0" smtClean="0">
                <a:solidFill>
                  <a:srgbClr val="1C01BF"/>
                </a:solidFill>
              </a:rPr>
              <a:t>月</a:t>
            </a:r>
            <a:r>
              <a:rPr lang="en-US" altLang="zh-CN" sz="3600" b="1" dirty="0" smtClean="0">
                <a:solidFill>
                  <a:srgbClr val="1C01BF"/>
                </a:solidFill>
              </a:rPr>
              <a:t>7</a:t>
            </a:r>
            <a:r>
              <a:rPr lang="zh-CN" altLang="en-US" sz="3600" b="1" dirty="0" smtClean="0">
                <a:solidFill>
                  <a:srgbClr val="1C01BF"/>
                </a:solidFill>
              </a:rPr>
              <a:t>日，逝世于</a:t>
            </a:r>
            <a:r>
              <a:rPr lang="en-US" altLang="zh-CN" sz="3600" b="1" dirty="0" smtClean="0">
                <a:solidFill>
                  <a:srgbClr val="1C01BF"/>
                </a:solidFill>
              </a:rPr>
              <a:t>1680</a:t>
            </a:r>
            <a:r>
              <a:rPr lang="zh-CN" altLang="en-US" sz="3600" b="1" dirty="0" smtClean="0">
                <a:solidFill>
                  <a:srgbClr val="1C01BF"/>
                </a:solidFill>
              </a:rPr>
              <a:t>年</a:t>
            </a:r>
            <a:r>
              <a:rPr lang="en-US" altLang="zh-CN" sz="3600" b="1" dirty="0" smtClean="0">
                <a:solidFill>
                  <a:srgbClr val="1C01BF"/>
                </a:solidFill>
              </a:rPr>
              <a:t>11</a:t>
            </a:r>
            <a:r>
              <a:rPr lang="zh-CN" altLang="en-US" sz="3600" b="1" dirty="0" smtClean="0">
                <a:solidFill>
                  <a:srgbClr val="1C01BF"/>
                </a:solidFill>
              </a:rPr>
              <a:t>月</a:t>
            </a:r>
            <a:r>
              <a:rPr lang="en-US" altLang="zh-CN" sz="3600" b="1" dirty="0" smtClean="0">
                <a:solidFill>
                  <a:srgbClr val="1C01BF"/>
                </a:solidFill>
              </a:rPr>
              <a:t>28</a:t>
            </a:r>
            <a:r>
              <a:rPr lang="zh-CN" altLang="en-US" sz="3600" b="1" dirty="0" smtClean="0">
                <a:solidFill>
                  <a:srgbClr val="1C01BF"/>
                </a:solidFill>
              </a:rPr>
              <a:t>日，是意大利雕塑家、建筑家、画家。早期杰出的巴洛克艺术家，十七世纪最伟大的艺术大师。主要成就在雕塑和建筑设计，主要代表作品有“阿波罗和达芙娜“大卫”“巴贝里尼宫”</a:t>
            </a:r>
            <a:r>
              <a:rPr lang="en-US" altLang="zh-CN" sz="3600" b="1" dirty="0" smtClean="0">
                <a:solidFill>
                  <a:srgbClr val="1C01BF"/>
                </a:solidFill>
              </a:rPr>
              <a:t>…… </a:t>
            </a:r>
            <a:endParaRPr lang="zh-CN" altLang="en-US" sz="3600" b="1" dirty="0" smtClean="0">
              <a:solidFill>
                <a:srgbClr val="1C01BF"/>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577" y="3528811"/>
            <a:ext cx="7861279" cy="3329189"/>
          </a:xfrm>
          <a:prstGeom prst="rect">
            <a:avLst/>
          </a:prstGeom>
        </p:spPr>
      </p:pic>
    </p:spTree>
    <p:extLst>
      <p:ext uri="{BB962C8B-B14F-4D97-AF65-F5344CB8AC3E}">
        <p14:creationId xmlns:p14="http://schemas.microsoft.com/office/powerpoint/2010/main" val="83754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012" y="294865"/>
            <a:ext cx="11827098" cy="2862322"/>
          </a:xfrm>
          <a:prstGeom prst="rect">
            <a:avLst/>
          </a:prstGeom>
          <a:ln>
            <a:solidFill>
              <a:srgbClr val="FF0000"/>
            </a:solidFill>
          </a:ln>
        </p:spPr>
        <p:txBody>
          <a:bodyPr wrap="square">
            <a:spAutoFit/>
          </a:bodyPr>
          <a:lstStyle/>
          <a:p>
            <a:r>
              <a:rPr lang="zh-CN" altLang="en-US" sz="3600" dirty="0" smtClean="0">
                <a:solidFill>
                  <a:srgbClr val="1C01BF"/>
                </a:solidFill>
              </a:rPr>
              <a:t>弗洛伊德：</a:t>
            </a:r>
            <a:endParaRPr lang="en-US" altLang="zh-CN" sz="3600" dirty="0" smtClean="0">
              <a:solidFill>
                <a:srgbClr val="1C01BF"/>
              </a:solidFill>
            </a:endParaRPr>
          </a:p>
          <a:p>
            <a:r>
              <a:rPr lang="en-US" altLang="zh-CN" sz="3600" dirty="0">
                <a:solidFill>
                  <a:srgbClr val="1C01BF"/>
                </a:solidFill>
              </a:rPr>
              <a:t> </a:t>
            </a:r>
            <a:r>
              <a:rPr lang="en-US" altLang="zh-CN" sz="3600" dirty="0" smtClean="0">
                <a:solidFill>
                  <a:srgbClr val="1C01BF"/>
                </a:solidFill>
              </a:rPr>
              <a:t>        </a:t>
            </a:r>
            <a:r>
              <a:rPr lang="zh-CN" altLang="en-US" sz="3600" dirty="0" smtClean="0">
                <a:solidFill>
                  <a:srgbClr val="1C01BF"/>
                </a:solidFill>
              </a:rPr>
              <a:t>奥地利知名医师、精神分析学家，犹太人精神分析学的创始人，被称为“维也纳第一精神分析学派”，他提出“潜意识”“自我”“本我”“超我”等概念，著有</a:t>
            </a:r>
            <a:r>
              <a:rPr lang="en-US" altLang="zh-CN" sz="3600" dirty="0" smtClean="0">
                <a:solidFill>
                  <a:srgbClr val="1C01BF"/>
                </a:solidFill>
              </a:rPr>
              <a:t>《</a:t>
            </a:r>
            <a:r>
              <a:rPr lang="zh-CN" altLang="en-US" sz="3600" dirty="0" smtClean="0">
                <a:solidFill>
                  <a:srgbClr val="1C01BF"/>
                </a:solidFill>
              </a:rPr>
              <a:t>梦的解析</a:t>
            </a:r>
            <a:r>
              <a:rPr lang="en-US" altLang="zh-CN" sz="3600" dirty="0" smtClean="0">
                <a:solidFill>
                  <a:srgbClr val="1C01BF"/>
                </a:solidFill>
              </a:rPr>
              <a:t>》</a:t>
            </a:r>
            <a:r>
              <a:rPr lang="zh-CN" altLang="en-US" sz="3600" dirty="0" smtClean="0">
                <a:solidFill>
                  <a:srgbClr val="1C01BF"/>
                </a:solidFill>
              </a:rPr>
              <a:t>等，二十世纪最伟大的心理学家之一。</a:t>
            </a:r>
            <a:endParaRPr lang="zh-CN" altLang="en-US" sz="3600" dirty="0">
              <a:solidFill>
                <a:srgbClr val="1C01BF"/>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5313" y="3414049"/>
            <a:ext cx="8448541" cy="3443951"/>
          </a:xfrm>
          <a:prstGeom prst="rect">
            <a:avLst/>
          </a:prstGeom>
        </p:spPr>
      </p:pic>
    </p:spTree>
    <p:extLst>
      <p:ext uri="{BB962C8B-B14F-4D97-AF65-F5344CB8AC3E}">
        <p14:creationId xmlns:p14="http://schemas.microsoft.com/office/powerpoint/2010/main" val="13716509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8954" y="331676"/>
            <a:ext cx="11448245" cy="2553192"/>
          </a:xfrm>
          <a:ln>
            <a:solidFill>
              <a:srgbClr val="FF0000"/>
            </a:solidFill>
          </a:ln>
        </p:spPr>
        <p:txBody>
          <a:bodyPr>
            <a:normAutofit/>
          </a:bodyPr>
          <a:lstStyle/>
          <a:p>
            <a:r>
              <a:rPr lang="zh-CN" altLang="zh-CN" sz="3600" kern="100" dirty="0">
                <a:solidFill>
                  <a:srgbClr val="1C01BF"/>
                </a:solidFill>
                <a:latin typeface="Times New Roman" panose="02020603050405020304" pitchFamily="18" charset="0"/>
                <a:cs typeface="Times New Roman" panose="02020603050405020304" pitchFamily="18" charset="0"/>
              </a:rPr>
              <a:t>塞</a:t>
            </a:r>
            <a:r>
              <a:rPr lang="zh-CN" altLang="zh-CN" sz="3600" kern="100" dirty="0" smtClean="0">
                <a:solidFill>
                  <a:srgbClr val="1C01BF"/>
                </a:solidFill>
                <a:latin typeface="Times New Roman" panose="02020603050405020304" pitchFamily="18" charset="0"/>
                <a:cs typeface="Times New Roman" panose="02020603050405020304" pitchFamily="18" charset="0"/>
              </a:rPr>
              <a:t>尚</a:t>
            </a:r>
            <a:r>
              <a:rPr lang="zh-CN" altLang="en-US" sz="3600" kern="100" dirty="0" smtClean="0">
                <a:solidFill>
                  <a:srgbClr val="1C01BF"/>
                </a:solidFill>
                <a:latin typeface="Times New Roman" panose="02020603050405020304" pitchFamily="18" charset="0"/>
                <a:cs typeface="Times New Roman" panose="02020603050405020304" pitchFamily="18" charset="0"/>
              </a:rPr>
              <a:t>：</a:t>
            </a:r>
            <a:endParaRPr lang="en-US" altLang="zh-CN" sz="3600" kern="100" dirty="0" smtClean="0">
              <a:solidFill>
                <a:srgbClr val="1C01BF"/>
              </a:solidFill>
              <a:latin typeface="Times New Roman" panose="02020603050405020304" pitchFamily="18" charset="0"/>
              <a:cs typeface="Times New Roman" panose="02020603050405020304" pitchFamily="18" charset="0"/>
            </a:endParaRPr>
          </a:p>
          <a:p>
            <a:r>
              <a:rPr lang="en-US" altLang="zh-CN" sz="3600" kern="100" dirty="0">
                <a:solidFill>
                  <a:srgbClr val="1C01BF"/>
                </a:solidFill>
                <a:latin typeface="Times New Roman" panose="02020603050405020304" pitchFamily="18" charset="0"/>
                <a:cs typeface="Times New Roman" panose="02020603050405020304" pitchFamily="18" charset="0"/>
              </a:rPr>
              <a:t> </a:t>
            </a:r>
            <a:r>
              <a:rPr lang="en-US" altLang="zh-CN" sz="3600" kern="100" dirty="0" smtClean="0">
                <a:solidFill>
                  <a:srgbClr val="1C01BF"/>
                </a:solidFill>
                <a:latin typeface="Times New Roman" panose="02020603050405020304" pitchFamily="18" charset="0"/>
                <a:cs typeface="Times New Roman" panose="02020603050405020304" pitchFamily="18" charset="0"/>
              </a:rPr>
              <a:t>       </a:t>
            </a:r>
            <a:r>
              <a:rPr lang="zh-CN" altLang="zh-CN" sz="3600" kern="100" dirty="0" smtClean="0">
                <a:solidFill>
                  <a:srgbClr val="1C01BF"/>
                </a:solidFill>
                <a:latin typeface="Times New Roman" panose="02020603050405020304" pitchFamily="18" charset="0"/>
                <a:cs typeface="Times New Roman" panose="02020603050405020304" pitchFamily="18" charset="0"/>
              </a:rPr>
              <a:t>法国</a:t>
            </a:r>
            <a:r>
              <a:rPr lang="zh-CN" altLang="zh-CN" sz="3600" kern="100" dirty="0">
                <a:solidFill>
                  <a:srgbClr val="1C01BF"/>
                </a:solidFill>
                <a:latin typeface="Times New Roman" panose="02020603050405020304" pitchFamily="18" charset="0"/>
                <a:cs typeface="Times New Roman" panose="02020603050405020304" pitchFamily="18" charset="0"/>
              </a:rPr>
              <a:t>著名画家，是后期印象派的主将，被推崇为“新艺术之父”，“现代艺术之父”。主要作品《坐在红扶手椅里的塞尚夫人》、《四季》静物系列等。</a:t>
            </a:r>
            <a:endParaRPr lang="zh-CN" altLang="en-US" sz="3600" dirty="0">
              <a:solidFill>
                <a:srgbClr val="1C01BF"/>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1071" y="3043438"/>
            <a:ext cx="8783392" cy="3589182"/>
          </a:xfrm>
          <a:prstGeom prst="rect">
            <a:avLst/>
          </a:prstGeom>
        </p:spPr>
      </p:pic>
    </p:spTree>
    <p:extLst>
      <p:ext uri="{BB962C8B-B14F-4D97-AF65-F5344CB8AC3E}">
        <p14:creationId xmlns:p14="http://schemas.microsoft.com/office/powerpoint/2010/main" val="36041404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8803" y="202887"/>
            <a:ext cx="10515600" cy="2488798"/>
          </a:xfrm>
          <a:ln>
            <a:solidFill>
              <a:srgbClr val="FF0000"/>
            </a:solidFill>
          </a:ln>
        </p:spPr>
        <p:txBody>
          <a:bodyPr>
            <a:normAutofit/>
          </a:bodyPr>
          <a:lstStyle/>
          <a:p>
            <a:pPr algn="just">
              <a:spcAft>
                <a:spcPts val="0"/>
              </a:spcAft>
            </a:pPr>
            <a:r>
              <a:rPr lang="zh-CN" altLang="zh-CN" sz="3600" kern="100" dirty="0">
                <a:solidFill>
                  <a:srgbClr val="1C01BF"/>
                </a:solidFill>
                <a:latin typeface="Times New Roman" panose="02020603050405020304" pitchFamily="18" charset="0"/>
              </a:rPr>
              <a:t>阿波罗</a:t>
            </a:r>
            <a:r>
              <a:rPr lang="zh-CN" altLang="zh-CN" sz="3600" kern="100" dirty="0" smtClean="0">
                <a:solidFill>
                  <a:srgbClr val="1C01BF"/>
                </a:solidFill>
                <a:latin typeface="Times New Roman" panose="02020603050405020304" pitchFamily="18" charset="0"/>
              </a:rPr>
              <a:t>：</a:t>
            </a:r>
            <a:endParaRPr lang="en-US" altLang="zh-CN" sz="3600" kern="100" dirty="0" smtClean="0">
              <a:solidFill>
                <a:srgbClr val="1C01BF"/>
              </a:solidFill>
              <a:latin typeface="Times New Roman" panose="02020603050405020304" pitchFamily="18" charset="0"/>
            </a:endParaRPr>
          </a:p>
          <a:p>
            <a:pPr algn="just">
              <a:spcAft>
                <a:spcPts val="0"/>
              </a:spcAft>
            </a:pPr>
            <a:r>
              <a:rPr lang="en-US" altLang="zh-CN" sz="3600" kern="100" dirty="0">
                <a:solidFill>
                  <a:srgbClr val="1C01BF"/>
                </a:solidFill>
                <a:latin typeface="Times New Roman" panose="02020603050405020304" pitchFamily="18" charset="0"/>
              </a:rPr>
              <a:t> </a:t>
            </a:r>
            <a:r>
              <a:rPr lang="en-US" altLang="zh-CN" sz="3600" kern="100" dirty="0" smtClean="0">
                <a:solidFill>
                  <a:srgbClr val="1C01BF"/>
                </a:solidFill>
                <a:latin typeface="Times New Roman" panose="02020603050405020304" pitchFamily="18" charset="0"/>
              </a:rPr>
              <a:t>       </a:t>
            </a:r>
            <a:r>
              <a:rPr lang="zh-CN" altLang="zh-CN" sz="3600" kern="100" dirty="0" smtClean="0">
                <a:solidFill>
                  <a:srgbClr val="1C01BF"/>
                </a:solidFill>
                <a:latin typeface="Times New Roman" panose="02020603050405020304" pitchFamily="18" charset="0"/>
              </a:rPr>
              <a:t>古希腊</a:t>
            </a:r>
            <a:r>
              <a:rPr lang="zh-CN" altLang="zh-CN" sz="3600" kern="100" dirty="0">
                <a:solidFill>
                  <a:srgbClr val="1C01BF"/>
                </a:solidFill>
                <a:latin typeface="Times New Roman" panose="02020603050405020304" pitchFamily="18" charset="0"/>
              </a:rPr>
              <a:t>神话中最著名的神祗之一，希腊神话中十二主神之一，被视为“司掌文艺之神”，主管光明、青春、音乐等，是人类的保护神、光明之神等。</a:t>
            </a:r>
            <a:r>
              <a:rPr lang="en-US" altLang="zh-CN" sz="3600" kern="100" dirty="0">
                <a:solidFill>
                  <a:srgbClr val="1C01BF"/>
                </a:solidFill>
                <a:latin typeface="Times New Roman" panose="02020603050405020304" pitchFamily="18" charset="0"/>
              </a:rPr>
              <a:t> </a:t>
            </a:r>
            <a:endParaRPr lang="zh-CN" altLang="zh-CN" sz="3600" kern="100" dirty="0">
              <a:solidFill>
                <a:srgbClr val="1C01BF"/>
              </a:solidFill>
              <a:latin typeface="Times New Roman" panose="02020603050405020304" pitchFamily="18" charset="0"/>
            </a:endParaRPr>
          </a:p>
          <a:p>
            <a:endParaRPr lang="zh-CN" altLang="en-US" sz="3600" dirty="0">
              <a:solidFill>
                <a:srgbClr val="1C01BF"/>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812" y="2807595"/>
            <a:ext cx="8884075" cy="4050405"/>
          </a:xfrm>
          <a:prstGeom prst="rect">
            <a:avLst/>
          </a:prstGeom>
        </p:spPr>
      </p:pic>
    </p:spTree>
    <p:extLst>
      <p:ext uri="{BB962C8B-B14F-4D97-AF65-F5344CB8AC3E}">
        <p14:creationId xmlns:p14="http://schemas.microsoft.com/office/powerpoint/2010/main" val="42802917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2893" y="177129"/>
            <a:ext cx="11757338" cy="3055468"/>
          </a:xfrm>
          <a:ln>
            <a:solidFill>
              <a:srgbClr val="FF0000"/>
            </a:solidFill>
          </a:ln>
        </p:spPr>
        <p:txBody>
          <a:bodyPr>
            <a:normAutofit/>
          </a:bodyPr>
          <a:lstStyle/>
          <a:p>
            <a:r>
              <a:rPr lang="zh-CN" altLang="en-US" sz="4000" dirty="0" smtClean="0">
                <a:solidFill>
                  <a:srgbClr val="1C01BF"/>
                </a:solidFill>
              </a:rPr>
              <a:t>亚历山大大帝：</a:t>
            </a:r>
            <a:endParaRPr lang="en-US" altLang="zh-CN" sz="4000" dirty="0" smtClean="0">
              <a:solidFill>
                <a:srgbClr val="1C01BF"/>
              </a:solidFill>
            </a:endParaRPr>
          </a:p>
          <a:p>
            <a:r>
              <a:rPr lang="en-US" altLang="zh-CN" sz="4000" dirty="0">
                <a:solidFill>
                  <a:srgbClr val="1C01BF"/>
                </a:solidFill>
              </a:rPr>
              <a:t> </a:t>
            </a:r>
            <a:r>
              <a:rPr lang="en-US" altLang="zh-CN" sz="4000" dirty="0" smtClean="0">
                <a:solidFill>
                  <a:srgbClr val="1C01BF"/>
                </a:solidFill>
              </a:rPr>
              <a:t>        (</a:t>
            </a:r>
            <a:r>
              <a:rPr lang="zh-CN" altLang="en-US" sz="4000" dirty="0" smtClean="0">
                <a:solidFill>
                  <a:srgbClr val="1C01BF"/>
                </a:solidFill>
              </a:rPr>
              <a:t>公元前</a:t>
            </a:r>
            <a:r>
              <a:rPr lang="en-US" altLang="zh-CN" sz="4000" dirty="0" smtClean="0">
                <a:solidFill>
                  <a:srgbClr val="1C01BF"/>
                </a:solidFill>
              </a:rPr>
              <a:t>356</a:t>
            </a:r>
            <a:r>
              <a:rPr lang="zh-CN" altLang="en-US" sz="4000" dirty="0" smtClean="0">
                <a:solidFill>
                  <a:srgbClr val="1C01BF"/>
                </a:solidFill>
              </a:rPr>
              <a:t>年</a:t>
            </a:r>
            <a:r>
              <a:rPr lang="en-US" altLang="zh-CN" sz="4000" dirty="0" smtClean="0">
                <a:solidFill>
                  <a:srgbClr val="1C01BF"/>
                </a:solidFill>
              </a:rPr>
              <a:t>7</a:t>
            </a:r>
            <a:r>
              <a:rPr lang="zh-CN" altLang="en-US" sz="4000" dirty="0" smtClean="0">
                <a:solidFill>
                  <a:srgbClr val="1C01BF"/>
                </a:solidFill>
              </a:rPr>
              <a:t>月</a:t>
            </a:r>
            <a:r>
              <a:rPr lang="en-US" altLang="zh-CN" sz="4000" dirty="0" smtClean="0">
                <a:solidFill>
                  <a:srgbClr val="1C01BF"/>
                </a:solidFill>
              </a:rPr>
              <a:t>20</a:t>
            </a:r>
            <a:r>
              <a:rPr lang="zh-CN" altLang="en-US" sz="4000" dirty="0" smtClean="0">
                <a:solidFill>
                  <a:srgbClr val="1C01BF"/>
                </a:solidFill>
              </a:rPr>
              <a:t>日</a:t>
            </a:r>
            <a:r>
              <a:rPr lang="en-US" altLang="zh-CN" sz="4000" dirty="0" smtClean="0">
                <a:solidFill>
                  <a:srgbClr val="1C01BF"/>
                </a:solidFill>
              </a:rPr>
              <a:t>—</a:t>
            </a:r>
            <a:r>
              <a:rPr lang="zh-CN" altLang="en-US" sz="4000" dirty="0" smtClean="0">
                <a:solidFill>
                  <a:srgbClr val="1C01BF"/>
                </a:solidFill>
              </a:rPr>
              <a:t>前</a:t>
            </a:r>
            <a:r>
              <a:rPr lang="en-US" altLang="zh-CN" sz="4000" dirty="0" smtClean="0">
                <a:solidFill>
                  <a:srgbClr val="1C01BF"/>
                </a:solidFill>
              </a:rPr>
              <a:t>1323</a:t>
            </a:r>
            <a:r>
              <a:rPr lang="zh-CN" altLang="en-US" sz="4000" dirty="0" smtClean="0">
                <a:solidFill>
                  <a:srgbClr val="1C01BF"/>
                </a:solidFill>
              </a:rPr>
              <a:t>年</a:t>
            </a:r>
            <a:r>
              <a:rPr lang="en-US" altLang="zh-CN" sz="4000" dirty="0" smtClean="0">
                <a:solidFill>
                  <a:srgbClr val="1C01BF"/>
                </a:solidFill>
              </a:rPr>
              <a:t>6</a:t>
            </a:r>
            <a:r>
              <a:rPr lang="zh-CN" altLang="en-US" sz="4000" dirty="0" smtClean="0">
                <a:solidFill>
                  <a:srgbClr val="1C01BF"/>
                </a:solidFill>
              </a:rPr>
              <a:t>月</a:t>
            </a:r>
            <a:r>
              <a:rPr lang="en-US" altLang="zh-CN" sz="4000" dirty="0" smtClean="0">
                <a:solidFill>
                  <a:srgbClr val="1C01BF"/>
                </a:solidFill>
              </a:rPr>
              <a:t>10</a:t>
            </a:r>
            <a:r>
              <a:rPr lang="zh-CN" altLang="en-US" sz="4000" dirty="0" smtClean="0">
                <a:solidFill>
                  <a:srgbClr val="1C01BF"/>
                </a:solidFill>
              </a:rPr>
              <a:t>日</a:t>
            </a:r>
            <a:r>
              <a:rPr lang="en-US" altLang="zh-CN" sz="4000" dirty="0" smtClean="0">
                <a:solidFill>
                  <a:srgbClr val="1C01BF"/>
                </a:solidFill>
              </a:rPr>
              <a:t>)</a:t>
            </a:r>
            <a:r>
              <a:rPr lang="zh-CN" altLang="en-US" sz="4000" dirty="0" smtClean="0">
                <a:solidFill>
                  <a:srgbClr val="1C01BF"/>
                </a:solidFill>
              </a:rPr>
              <a:t>是古代马其顿国王，世界历史上著名的军事家和政治家，是欧洲历史上最伟大的四大军事统帅之一，足智多谋，从未打过一次败仗。 </a:t>
            </a:r>
            <a:endParaRPr lang="zh-CN" altLang="en-US" sz="4000" dirty="0">
              <a:solidFill>
                <a:srgbClr val="1C01BF"/>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240" y="3345289"/>
            <a:ext cx="3618092" cy="351271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2345" y="3345289"/>
            <a:ext cx="3360494" cy="3512711"/>
          </a:xfrm>
          <a:prstGeom prst="rect">
            <a:avLst/>
          </a:prstGeom>
        </p:spPr>
      </p:pic>
    </p:spTree>
    <p:extLst>
      <p:ext uri="{BB962C8B-B14F-4D97-AF65-F5344CB8AC3E}">
        <p14:creationId xmlns:p14="http://schemas.microsoft.com/office/powerpoint/2010/main" val="41153915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7577" y="133305"/>
            <a:ext cx="10515600" cy="1325563"/>
          </a:xfrm>
        </p:spPr>
        <p:txBody>
          <a:bodyPr>
            <a:normAutofit/>
          </a:bodyPr>
          <a:lstStyle/>
          <a:p>
            <a:r>
              <a:rPr lang="zh-CN" altLang="en-US" sz="6000" dirty="0" smtClean="0">
                <a:solidFill>
                  <a:srgbClr val="FF0000"/>
                </a:solidFill>
              </a:rPr>
              <a:t>品读课文，赏析优美语句：</a:t>
            </a:r>
            <a:endParaRPr lang="zh-CN" altLang="en-US" sz="6000" dirty="0">
              <a:solidFill>
                <a:srgbClr val="FF0000"/>
              </a:solidFill>
            </a:endParaRPr>
          </a:p>
        </p:txBody>
      </p:sp>
      <p:sp>
        <p:nvSpPr>
          <p:cNvPr id="3" name="内容占位符 2"/>
          <p:cNvSpPr>
            <a:spLocks noGrp="1"/>
          </p:cNvSpPr>
          <p:nvPr>
            <p:ph idx="1"/>
          </p:nvPr>
        </p:nvSpPr>
        <p:spPr>
          <a:xfrm>
            <a:off x="257577" y="1458868"/>
            <a:ext cx="11096223" cy="4718095"/>
          </a:xfrm>
          <a:ln>
            <a:solidFill>
              <a:srgbClr val="FF0000"/>
            </a:solidFill>
          </a:ln>
        </p:spPr>
        <p:txBody>
          <a:bodyPr>
            <a:normAutofit fontScale="92500"/>
          </a:bodyPr>
          <a:lstStyle/>
          <a:p>
            <a:r>
              <a:rPr lang="en-US" altLang="zh-CN" sz="3600" dirty="0" smtClean="0">
                <a:solidFill>
                  <a:srgbClr val="1C01BF"/>
                </a:solidFill>
              </a:rPr>
              <a:t>1</a:t>
            </a:r>
            <a:r>
              <a:rPr lang="zh-CN" altLang="en-US" sz="3600" dirty="0" smtClean="0">
                <a:solidFill>
                  <a:srgbClr val="1C01BF"/>
                </a:solidFill>
              </a:rPr>
              <a:t>、</a:t>
            </a:r>
            <a:r>
              <a:rPr lang="zh-CN" altLang="zh-CN" sz="3600" dirty="0" smtClean="0">
                <a:solidFill>
                  <a:srgbClr val="1C01BF"/>
                </a:solidFill>
              </a:rPr>
              <a:t>导语</a:t>
            </a:r>
            <a:r>
              <a:rPr lang="zh-CN" altLang="zh-CN" sz="3600" dirty="0">
                <a:solidFill>
                  <a:srgbClr val="1C01BF"/>
                </a:solidFill>
              </a:rPr>
              <a:t>中“再见啦，卡拉瓦乔。再见啦，贝尔尼尼。我们不愿看到你们离去。”这几句话表达了作者怎样的情感？</a:t>
            </a:r>
            <a:r>
              <a:rPr lang="en-US" altLang="zh-CN" sz="3600" dirty="0">
                <a:solidFill>
                  <a:srgbClr val="1C01BF"/>
                </a:solidFill>
              </a:rPr>
              <a:t> </a:t>
            </a:r>
            <a:endParaRPr lang="en-US" altLang="zh-CN" sz="3600" dirty="0" smtClean="0">
              <a:solidFill>
                <a:srgbClr val="1C01BF"/>
              </a:solidFill>
            </a:endParaRPr>
          </a:p>
          <a:p>
            <a:r>
              <a:rPr lang="en-US" altLang="zh-CN" sz="3600" dirty="0" smtClean="0">
                <a:solidFill>
                  <a:srgbClr val="1C01BF"/>
                </a:solidFill>
              </a:rPr>
              <a:t>2</a:t>
            </a:r>
            <a:r>
              <a:rPr lang="zh-CN" altLang="en-US" sz="3600" dirty="0" smtClean="0">
                <a:solidFill>
                  <a:srgbClr val="1C01BF"/>
                </a:solidFill>
              </a:rPr>
              <a:t>、第二段“再见了，奥地利</a:t>
            </a:r>
            <a:r>
              <a:rPr lang="en-US" altLang="zh-CN" sz="3600" dirty="0" smtClean="0">
                <a:solidFill>
                  <a:srgbClr val="1C01BF"/>
                </a:solidFill>
              </a:rPr>
              <a:t>50</a:t>
            </a:r>
            <a:r>
              <a:rPr lang="zh-CN" altLang="en-US" sz="3600" dirty="0" smtClean="0">
                <a:solidFill>
                  <a:srgbClr val="1C01BF"/>
                </a:solidFill>
              </a:rPr>
              <a:t>先令票面上的弗洛伊德。再见了，塞尚和你的苹果。再见了，阿波罗和亚历山大大帝。”运用什么修辞手法？有什么作用？</a:t>
            </a:r>
            <a:endParaRPr lang="en-US" altLang="zh-CN" sz="3600" dirty="0" smtClean="0">
              <a:solidFill>
                <a:srgbClr val="1C01BF"/>
              </a:solidFill>
            </a:endParaRPr>
          </a:p>
          <a:p>
            <a:r>
              <a:rPr lang="en-US" altLang="zh-CN" sz="3600" dirty="0" smtClean="0">
                <a:solidFill>
                  <a:srgbClr val="1C01BF"/>
                </a:solidFill>
              </a:rPr>
              <a:t>3</a:t>
            </a:r>
            <a:r>
              <a:rPr lang="zh-CN" altLang="en-US" sz="3600" dirty="0" smtClean="0">
                <a:solidFill>
                  <a:srgbClr val="1C01BF"/>
                </a:solidFill>
              </a:rPr>
              <a:t>、理解句中“取代它们的是印着欧洲建筑式样的</a:t>
            </a:r>
            <a:r>
              <a:rPr lang="en-US" altLang="zh-CN" sz="3600" dirty="0" smtClean="0">
                <a:solidFill>
                  <a:srgbClr val="1C01BF"/>
                </a:solidFill>
              </a:rPr>
              <a:t>7</a:t>
            </a:r>
            <a:r>
              <a:rPr lang="zh-CN" altLang="en-US" sz="3600" dirty="0" smtClean="0">
                <a:solidFill>
                  <a:srgbClr val="1C01BF"/>
                </a:solidFill>
              </a:rPr>
              <a:t>种纸币。对民族自尊心的</a:t>
            </a:r>
            <a:r>
              <a:rPr lang="zh-CN" altLang="en-US" sz="3600" b="1" dirty="0" smtClean="0">
                <a:solidFill>
                  <a:srgbClr val="FF0000"/>
                </a:solidFill>
              </a:rPr>
              <a:t>唯一</a:t>
            </a:r>
            <a:r>
              <a:rPr lang="zh-CN" altLang="en-US" sz="3600" dirty="0" smtClean="0">
                <a:solidFill>
                  <a:srgbClr val="1C01BF"/>
                </a:solidFill>
              </a:rPr>
              <a:t>安慰将是欧元的硬币，采纳欧元的</a:t>
            </a:r>
            <a:r>
              <a:rPr lang="en-US" altLang="zh-CN" sz="3600" dirty="0" smtClean="0">
                <a:solidFill>
                  <a:srgbClr val="1C01BF"/>
                </a:solidFill>
              </a:rPr>
              <a:t>12</a:t>
            </a:r>
            <a:r>
              <a:rPr lang="zh-CN" altLang="en-US" sz="3600" dirty="0" smtClean="0">
                <a:solidFill>
                  <a:srgbClr val="1C01BF"/>
                </a:solidFill>
              </a:rPr>
              <a:t>个国家可以在这</a:t>
            </a:r>
            <a:r>
              <a:rPr lang="zh-CN" altLang="en-US" sz="3600" dirty="0" smtClean="0">
                <a:solidFill>
                  <a:srgbClr val="FF0000"/>
                </a:solidFill>
              </a:rPr>
              <a:t>小小</a:t>
            </a:r>
            <a:r>
              <a:rPr lang="zh-CN" altLang="en-US" sz="3600" dirty="0" smtClean="0">
                <a:solidFill>
                  <a:srgbClr val="1C01BF"/>
                </a:solidFill>
              </a:rPr>
              <a:t>硬币的</a:t>
            </a:r>
            <a:r>
              <a:rPr lang="zh-CN" altLang="en-US" sz="3600" dirty="0" smtClean="0">
                <a:solidFill>
                  <a:srgbClr val="FF0000"/>
                </a:solidFill>
              </a:rPr>
              <a:t>一面</a:t>
            </a:r>
            <a:r>
              <a:rPr lang="zh-CN" altLang="en-US" sz="3600" dirty="0" smtClean="0">
                <a:solidFill>
                  <a:srgbClr val="1C01BF"/>
                </a:solidFill>
              </a:rPr>
              <a:t>自由选择一种图案。”几个加点词语的意思。</a:t>
            </a:r>
            <a:endParaRPr lang="zh-CN" altLang="zh-CN" sz="3600" dirty="0">
              <a:solidFill>
                <a:srgbClr val="1C01BF"/>
              </a:solidFill>
            </a:endParaRPr>
          </a:p>
          <a:p>
            <a:pPr marL="0" indent="0">
              <a:buNone/>
            </a:pPr>
            <a:endParaRPr lang="zh-CN" altLang="zh-CN" sz="3600" dirty="0">
              <a:solidFill>
                <a:srgbClr val="1C01BF"/>
              </a:solidFill>
            </a:endParaRPr>
          </a:p>
        </p:txBody>
      </p:sp>
    </p:spTree>
    <p:extLst>
      <p:ext uri="{BB962C8B-B14F-4D97-AF65-F5344CB8AC3E}">
        <p14:creationId xmlns:p14="http://schemas.microsoft.com/office/powerpoint/2010/main" val="6423168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8767" y="182205"/>
            <a:ext cx="11114466" cy="1917051"/>
          </a:xfrm>
          <a:ln>
            <a:solidFill>
              <a:srgbClr val="FF0000"/>
            </a:solidFill>
          </a:ln>
        </p:spPr>
        <p:txBody>
          <a:bodyPr/>
          <a:lstStyle/>
          <a:p>
            <a:r>
              <a:rPr lang="zh-CN" altLang="en-US" dirty="0" smtClean="0"/>
              <a:t>第</a:t>
            </a:r>
            <a:r>
              <a:rPr lang="en-US" altLang="zh-CN" dirty="0" smtClean="0"/>
              <a:t>2</a:t>
            </a:r>
            <a:r>
              <a:rPr lang="zh-CN" altLang="en-US" dirty="0" smtClean="0"/>
              <a:t>课  外国消息两则   </a:t>
            </a:r>
            <a:r>
              <a:rPr lang="en-US" altLang="zh-CN" dirty="0" smtClean="0"/>
              <a:t/>
            </a:r>
            <a:br>
              <a:rPr lang="en-US" altLang="zh-CN" dirty="0" smtClean="0"/>
            </a:br>
            <a:r>
              <a:rPr lang="zh-CN" altLang="en-US" dirty="0"/>
              <a:t>别</a:t>
            </a:r>
            <a:r>
              <a:rPr lang="zh-CN" altLang="en-US" dirty="0" smtClean="0"/>
              <a:t>了，钞票上的民族文化</a:t>
            </a:r>
            <a:endParaRPr lang="zh-CN" altLang="en-US" dirty="0"/>
          </a:p>
        </p:txBody>
      </p:sp>
      <p:sp>
        <p:nvSpPr>
          <p:cNvPr id="3" name="副标题 2"/>
          <p:cNvSpPr>
            <a:spLocks noGrp="1"/>
          </p:cNvSpPr>
          <p:nvPr>
            <p:ph type="subTitle" idx="1"/>
          </p:nvPr>
        </p:nvSpPr>
        <p:spPr>
          <a:xfrm>
            <a:off x="8319752" y="3812146"/>
            <a:ext cx="3129567" cy="1184856"/>
          </a:xfrm>
          <a:ln>
            <a:solidFill>
              <a:srgbClr val="FF0000"/>
            </a:solidFill>
          </a:ln>
        </p:spPr>
        <p:txBody>
          <a:bodyPr>
            <a:normAutofit/>
          </a:bodyPr>
          <a:lstStyle/>
          <a:p>
            <a:r>
              <a:rPr lang="zh-CN" altLang="en-US" sz="3200" b="1" dirty="0" smtClean="0">
                <a:solidFill>
                  <a:srgbClr val="1C01BF"/>
                </a:solidFill>
              </a:rPr>
              <a:t>意大利著名画家卡拉瓦乔</a:t>
            </a:r>
            <a:endParaRPr lang="zh-CN" altLang="en-US" sz="3200" b="1" dirty="0">
              <a:solidFill>
                <a:srgbClr val="1C01BF"/>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766" y="2266682"/>
            <a:ext cx="7780985" cy="4187845"/>
          </a:xfrm>
          <a:prstGeom prst="rect">
            <a:avLst/>
          </a:prstGeom>
        </p:spPr>
      </p:pic>
    </p:spTree>
    <p:extLst>
      <p:ext uri="{BB962C8B-B14F-4D97-AF65-F5344CB8AC3E}">
        <p14:creationId xmlns:p14="http://schemas.microsoft.com/office/powerpoint/2010/main" val="35797532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4256" y="344555"/>
            <a:ext cx="10515600" cy="4351338"/>
          </a:xfrm>
        </p:spPr>
        <p:txBody>
          <a:bodyPr/>
          <a:lstStyle/>
          <a:p>
            <a:pPr lvl="0"/>
            <a:r>
              <a:rPr lang="en-US" altLang="zh-CN" sz="3600" dirty="0" smtClean="0">
                <a:solidFill>
                  <a:srgbClr val="1C01BF"/>
                </a:solidFill>
              </a:rPr>
              <a:t>1</a:t>
            </a:r>
            <a:r>
              <a:rPr lang="zh-CN" altLang="en-US" sz="3600" dirty="0" smtClean="0">
                <a:solidFill>
                  <a:srgbClr val="1C01BF"/>
                </a:solidFill>
              </a:rPr>
              <a:t>、</a:t>
            </a:r>
            <a:r>
              <a:rPr lang="zh-CN" altLang="zh-CN" sz="3600" dirty="0" smtClean="0">
                <a:solidFill>
                  <a:srgbClr val="1C01BF"/>
                </a:solidFill>
              </a:rPr>
              <a:t>导语</a:t>
            </a:r>
            <a:r>
              <a:rPr lang="zh-CN" altLang="zh-CN" sz="3600" dirty="0">
                <a:solidFill>
                  <a:srgbClr val="1C01BF"/>
                </a:solidFill>
              </a:rPr>
              <a:t>中“再见啦，卡拉瓦乔。再见啦，贝尔尼尼。我们不愿看到你们离去。”这几句话表达了作者怎样的情感？</a:t>
            </a:r>
            <a:r>
              <a:rPr lang="en-US" altLang="zh-CN" sz="3600" dirty="0">
                <a:solidFill>
                  <a:srgbClr val="1C01BF"/>
                </a:solidFill>
              </a:rPr>
              <a:t> </a:t>
            </a:r>
            <a:endParaRPr lang="zh-CN" altLang="zh-CN" sz="3600" dirty="0">
              <a:solidFill>
                <a:srgbClr val="1C01BF"/>
              </a:solidFill>
            </a:endParaRPr>
          </a:p>
          <a:p>
            <a:endParaRPr lang="zh-CN" altLang="en-US" dirty="0"/>
          </a:p>
        </p:txBody>
      </p:sp>
      <p:sp>
        <p:nvSpPr>
          <p:cNvPr id="4" name="矩形 3"/>
          <p:cNvSpPr/>
          <p:nvPr/>
        </p:nvSpPr>
        <p:spPr>
          <a:xfrm>
            <a:off x="194256" y="2386422"/>
            <a:ext cx="11860369" cy="2086725"/>
          </a:xfrm>
          <a:prstGeom prst="rect">
            <a:avLst/>
          </a:prstGeom>
        </p:spPr>
        <p:txBody>
          <a:bodyPr wrap="square">
            <a:spAutoFit/>
          </a:bodyPr>
          <a:lstStyle/>
          <a:p>
            <a:pPr lvl="0">
              <a:lnSpc>
                <a:spcPct val="90000"/>
              </a:lnSpc>
              <a:spcBef>
                <a:spcPts val="1000"/>
              </a:spcBef>
            </a:pPr>
            <a:r>
              <a:rPr lang="en-US" altLang="zh-CN" sz="3600" dirty="0" smtClean="0">
                <a:solidFill>
                  <a:srgbClr val="FF0000"/>
                </a:solidFill>
              </a:rPr>
              <a:t>          </a:t>
            </a:r>
            <a:r>
              <a:rPr lang="zh-CN" altLang="zh-CN" sz="3600" dirty="0" smtClean="0">
                <a:solidFill>
                  <a:srgbClr val="FF0000"/>
                </a:solidFill>
              </a:rPr>
              <a:t>表达</a:t>
            </a:r>
            <a:r>
              <a:rPr lang="zh-CN" altLang="zh-CN" sz="3600" dirty="0">
                <a:solidFill>
                  <a:srgbClr val="FF0000"/>
                </a:solidFill>
              </a:rPr>
              <a:t>了作者对欧洲银行新发行的欧元钞票上没有了著名艺术家的位置的深深遗憾 与惋惜。对意大利里拉上的卡拉瓦乔，贝尔尼尼这两位天才画家的图像的消失感到不舍与无奈。</a:t>
            </a:r>
            <a:r>
              <a:rPr lang="en-US" altLang="zh-CN" sz="3600" dirty="0">
                <a:solidFill>
                  <a:srgbClr val="FF0000"/>
                </a:solidFill>
              </a:rPr>
              <a:t> </a:t>
            </a:r>
            <a:endParaRPr lang="zh-CN" altLang="zh-CN" sz="3600" dirty="0">
              <a:solidFill>
                <a:srgbClr val="FF0000"/>
              </a:solidFill>
            </a:endParaRPr>
          </a:p>
        </p:txBody>
      </p:sp>
    </p:spTree>
    <p:extLst>
      <p:ext uri="{BB962C8B-B14F-4D97-AF65-F5344CB8AC3E}">
        <p14:creationId xmlns:p14="http://schemas.microsoft.com/office/powerpoint/2010/main" val="4267421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5924" y="653648"/>
            <a:ext cx="10515600" cy="4351338"/>
          </a:xfrm>
        </p:spPr>
        <p:txBody>
          <a:bodyPr/>
          <a:lstStyle/>
          <a:p>
            <a:pPr lvl="0"/>
            <a:r>
              <a:rPr lang="en-US" altLang="zh-CN" sz="3600" dirty="0">
                <a:solidFill>
                  <a:srgbClr val="1C01BF"/>
                </a:solidFill>
              </a:rPr>
              <a:t>2</a:t>
            </a:r>
            <a:r>
              <a:rPr lang="zh-CN" altLang="en-US" sz="3600" dirty="0">
                <a:solidFill>
                  <a:srgbClr val="1C01BF"/>
                </a:solidFill>
              </a:rPr>
              <a:t>、第二段“再见了，奥地利</a:t>
            </a:r>
            <a:r>
              <a:rPr lang="en-US" altLang="zh-CN" sz="3600" dirty="0">
                <a:solidFill>
                  <a:srgbClr val="1C01BF"/>
                </a:solidFill>
              </a:rPr>
              <a:t>50</a:t>
            </a:r>
            <a:r>
              <a:rPr lang="zh-CN" altLang="en-US" sz="3600" dirty="0">
                <a:solidFill>
                  <a:srgbClr val="1C01BF"/>
                </a:solidFill>
              </a:rPr>
              <a:t>先令票面上的弗洛伊德。再见了，塞尚和你的苹果。再见了，阿波罗和亚历山大大帝。”运用什么修辞手法？有什么作用？</a:t>
            </a:r>
            <a:endParaRPr lang="zh-CN" altLang="zh-CN" sz="3600" dirty="0">
              <a:solidFill>
                <a:srgbClr val="1C01BF"/>
              </a:solidFill>
            </a:endParaRPr>
          </a:p>
          <a:p>
            <a:endParaRPr lang="zh-CN" altLang="en-US" dirty="0"/>
          </a:p>
        </p:txBody>
      </p:sp>
      <p:sp>
        <p:nvSpPr>
          <p:cNvPr id="4" name="矩形 3"/>
          <p:cNvSpPr/>
          <p:nvPr/>
        </p:nvSpPr>
        <p:spPr>
          <a:xfrm>
            <a:off x="331631" y="2829317"/>
            <a:ext cx="11860369" cy="1089529"/>
          </a:xfrm>
          <a:prstGeom prst="rect">
            <a:avLst/>
          </a:prstGeom>
        </p:spPr>
        <p:txBody>
          <a:bodyPr wrap="square">
            <a:spAutoFit/>
          </a:bodyPr>
          <a:lstStyle/>
          <a:p>
            <a:pPr lvl="0">
              <a:lnSpc>
                <a:spcPct val="90000"/>
              </a:lnSpc>
              <a:spcBef>
                <a:spcPts val="1000"/>
              </a:spcBef>
            </a:pPr>
            <a:r>
              <a:rPr lang="en-US" altLang="zh-CN" sz="3600" dirty="0" smtClean="0">
                <a:solidFill>
                  <a:srgbClr val="FF0000"/>
                </a:solidFill>
              </a:rPr>
              <a:t>          </a:t>
            </a:r>
            <a:r>
              <a:rPr lang="zh-CN" altLang="en-US" sz="3600" dirty="0" smtClean="0">
                <a:solidFill>
                  <a:srgbClr val="FF0000"/>
                </a:solidFill>
              </a:rPr>
              <a:t>运用了反复和排比的手法，连用三个“再见了”，表现了作者对名人的图像从钞票上消失有些不舍和遗憾之情。</a:t>
            </a:r>
            <a:endParaRPr lang="zh-CN" altLang="zh-CN" sz="3600" dirty="0">
              <a:solidFill>
                <a:srgbClr val="FF0000"/>
              </a:solidFill>
            </a:endParaRPr>
          </a:p>
        </p:txBody>
      </p:sp>
    </p:spTree>
    <p:extLst>
      <p:ext uri="{BB962C8B-B14F-4D97-AF65-F5344CB8AC3E}">
        <p14:creationId xmlns:p14="http://schemas.microsoft.com/office/powerpoint/2010/main" val="151119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4865" y="370312"/>
            <a:ext cx="10515600" cy="4351338"/>
          </a:xfrm>
        </p:spPr>
        <p:txBody>
          <a:bodyPr/>
          <a:lstStyle/>
          <a:p>
            <a:pPr lvl="0"/>
            <a:r>
              <a:rPr lang="en-US" altLang="zh-CN" sz="3300" dirty="0">
                <a:solidFill>
                  <a:srgbClr val="1C01BF"/>
                </a:solidFill>
              </a:rPr>
              <a:t>3</a:t>
            </a:r>
            <a:r>
              <a:rPr lang="zh-CN" altLang="en-US" sz="3300" dirty="0">
                <a:solidFill>
                  <a:srgbClr val="1C01BF"/>
                </a:solidFill>
              </a:rPr>
              <a:t>、理解句中“取代它们的是印着欧洲建筑式样的</a:t>
            </a:r>
            <a:r>
              <a:rPr lang="en-US" altLang="zh-CN" sz="3300" dirty="0">
                <a:solidFill>
                  <a:srgbClr val="1C01BF"/>
                </a:solidFill>
              </a:rPr>
              <a:t>7</a:t>
            </a:r>
            <a:r>
              <a:rPr lang="zh-CN" altLang="en-US" sz="3300" dirty="0">
                <a:solidFill>
                  <a:srgbClr val="1C01BF"/>
                </a:solidFill>
              </a:rPr>
              <a:t>种纸币。对民族自尊心的</a:t>
            </a:r>
            <a:r>
              <a:rPr lang="zh-CN" altLang="en-US" sz="3300" b="1" dirty="0">
                <a:solidFill>
                  <a:srgbClr val="FF0000"/>
                </a:solidFill>
              </a:rPr>
              <a:t>唯一</a:t>
            </a:r>
            <a:r>
              <a:rPr lang="zh-CN" altLang="en-US" sz="3300" dirty="0">
                <a:solidFill>
                  <a:srgbClr val="1C01BF"/>
                </a:solidFill>
              </a:rPr>
              <a:t>安慰将是欧元的硬币，采纳欧元的</a:t>
            </a:r>
            <a:r>
              <a:rPr lang="en-US" altLang="zh-CN" sz="3300" dirty="0">
                <a:solidFill>
                  <a:srgbClr val="1C01BF"/>
                </a:solidFill>
              </a:rPr>
              <a:t>12</a:t>
            </a:r>
            <a:r>
              <a:rPr lang="zh-CN" altLang="en-US" sz="3300" dirty="0">
                <a:solidFill>
                  <a:srgbClr val="1C01BF"/>
                </a:solidFill>
              </a:rPr>
              <a:t>个国家可以在这</a:t>
            </a:r>
            <a:r>
              <a:rPr lang="zh-CN" altLang="en-US" sz="3300" dirty="0">
                <a:solidFill>
                  <a:srgbClr val="FF0000"/>
                </a:solidFill>
              </a:rPr>
              <a:t>小小</a:t>
            </a:r>
            <a:r>
              <a:rPr lang="zh-CN" altLang="en-US" sz="3300" dirty="0">
                <a:solidFill>
                  <a:srgbClr val="1C01BF"/>
                </a:solidFill>
              </a:rPr>
              <a:t>硬币的</a:t>
            </a:r>
            <a:r>
              <a:rPr lang="zh-CN" altLang="en-US" sz="3300" dirty="0">
                <a:solidFill>
                  <a:srgbClr val="FF0000"/>
                </a:solidFill>
              </a:rPr>
              <a:t>一面</a:t>
            </a:r>
            <a:r>
              <a:rPr lang="zh-CN" altLang="en-US" sz="3300" dirty="0">
                <a:solidFill>
                  <a:srgbClr val="1C01BF"/>
                </a:solidFill>
              </a:rPr>
              <a:t>自由选择一种图案。”几个加点词语的意思。</a:t>
            </a:r>
            <a:endParaRPr lang="zh-CN" altLang="zh-CN" sz="3300" dirty="0">
              <a:solidFill>
                <a:srgbClr val="1C01BF"/>
              </a:solidFill>
            </a:endParaRPr>
          </a:p>
          <a:p>
            <a:endParaRPr lang="zh-CN" altLang="en-US" dirty="0"/>
          </a:p>
        </p:txBody>
      </p:sp>
      <p:sp>
        <p:nvSpPr>
          <p:cNvPr id="4" name="矩形 3"/>
          <p:cNvSpPr/>
          <p:nvPr/>
        </p:nvSpPr>
        <p:spPr>
          <a:xfrm>
            <a:off x="331631" y="2829317"/>
            <a:ext cx="11860369" cy="1089529"/>
          </a:xfrm>
          <a:prstGeom prst="rect">
            <a:avLst/>
          </a:prstGeom>
        </p:spPr>
        <p:txBody>
          <a:bodyPr wrap="square">
            <a:spAutoFit/>
          </a:bodyPr>
          <a:lstStyle/>
          <a:p>
            <a:pPr lvl="0">
              <a:lnSpc>
                <a:spcPct val="90000"/>
              </a:lnSpc>
              <a:spcBef>
                <a:spcPts val="1000"/>
              </a:spcBef>
            </a:pPr>
            <a:r>
              <a:rPr lang="zh-CN" altLang="en-US" sz="3600" dirty="0" smtClean="0">
                <a:solidFill>
                  <a:srgbClr val="FF0000"/>
                </a:solidFill>
              </a:rPr>
              <a:t>        “唯一”“小小”“一面”这些词语，体现了在遗憾之外的一丝安慰，饱含着作者的自我安慰和豁达心情。</a:t>
            </a:r>
            <a:endParaRPr lang="zh-CN" altLang="zh-CN" sz="3600" dirty="0">
              <a:solidFill>
                <a:srgbClr val="FF0000"/>
              </a:solidFill>
            </a:endParaRPr>
          </a:p>
        </p:txBody>
      </p:sp>
    </p:spTree>
    <p:extLst>
      <p:ext uri="{BB962C8B-B14F-4D97-AF65-F5344CB8AC3E}">
        <p14:creationId xmlns:p14="http://schemas.microsoft.com/office/powerpoint/2010/main" val="158251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0014" y="0"/>
            <a:ext cx="10515600" cy="1325563"/>
          </a:xfrm>
        </p:spPr>
        <p:txBody>
          <a:bodyPr/>
          <a:lstStyle/>
          <a:p>
            <a:r>
              <a:rPr lang="zh-CN" altLang="en-US" dirty="0" smtClean="0">
                <a:solidFill>
                  <a:srgbClr val="FF0000"/>
                </a:solidFill>
              </a:rPr>
              <a:t>质疑探究：</a:t>
            </a:r>
            <a:endParaRPr lang="zh-CN" altLang="en-US" dirty="0">
              <a:solidFill>
                <a:srgbClr val="FF0000"/>
              </a:solidFill>
            </a:endParaRPr>
          </a:p>
        </p:txBody>
      </p:sp>
      <p:sp>
        <p:nvSpPr>
          <p:cNvPr id="3" name="内容占位符 2"/>
          <p:cNvSpPr>
            <a:spLocks noGrp="1"/>
          </p:cNvSpPr>
          <p:nvPr>
            <p:ph idx="1"/>
          </p:nvPr>
        </p:nvSpPr>
        <p:spPr>
          <a:xfrm>
            <a:off x="91225" y="1143045"/>
            <a:ext cx="11795975" cy="1754702"/>
          </a:xfrm>
          <a:ln>
            <a:solidFill>
              <a:srgbClr val="FF0000"/>
            </a:solidFill>
          </a:ln>
        </p:spPr>
        <p:txBody>
          <a:bodyPr>
            <a:normAutofit/>
          </a:bodyPr>
          <a:lstStyle/>
          <a:p>
            <a:r>
              <a:rPr lang="zh-CN" altLang="en-US" sz="3200" dirty="0" smtClean="0">
                <a:solidFill>
                  <a:srgbClr val="1C01BF"/>
                </a:solidFill>
              </a:rPr>
              <a:t>        有人认为，</a:t>
            </a:r>
            <a:r>
              <a:rPr lang="en-US" altLang="zh-CN" sz="3200" dirty="0" smtClean="0">
                <a:solidFill>
                  <a:srgbClr val="1C01BF"/>
                </a:solidFill>
              </a:rPr>
              <a:t>《</a:t>
            </a:r>
            <a:r>
              <a:rPr lang="zh-CN" altLang="en-US" sz="3200" dirty="0" smtClean="0">
                <a:solidFill>
                  <a:srgbClr val="1C01BF"/>
                </a:solidFill>
              </a:rPr>
              <a:t>别了，钞票上的民族文化</a:t>
            </a:r>
            <a:r>
              <a:rPr lang="en-US" altLang="zh-CN" sz="3200" dirty="0" smtClean="0">
                <a:solidFill>
                  <a:srgbClr val="1C01BF"/>
                </a:solidFill>
              </a:rPr>
              <a:t>》</a:t>
            </a:r>
            <a:r>
              <a:rPr lang="zh-CN" altLang="en-US" sz="3200" dirty="0" smtClean="0">
                <a:solidFill>
                  <a:srgbClr val="1C01BF"/>
                </a:solidFill>
              </a:rPr>
              <a:t>一文重点介绍欧元将取代原有钞票，因而结尾一段“唯一”“小小”的安慰没有必要再交代，你认为这种说法合适吗？谈谈你的看法。</a:t>
            </a:r>
            <a:endParaRPr lang="zh-CN" altLang="en-US" sz="3200" dirty="0">
              <a:solidFill>
                <a:srgbClr val="1C01BF"/>
              </a:solidFill>
            </a:endParaRPr>
          </a:p>
        </p:txBody>
      </p:sp>
      <p:sp>
        <p:nvSpPr>
          <p:cNvPr id="4" name="矩形 3"/>
          <p:cNvSpPr/>
          <p:nvPr/>
        </p:nvSpPr>
        <p:spPr>
          <a:xfrm>
            <a:off x="91225" y="3496027"/>
            <a:ext cx="11860369" cy="2086725"/>
          </a:xfrm>
          <a:prstGeom prst="rect">
            <a:avLst/>
          </a:prstGeom>
        </p:spPr>
        <p:txBody>
          <a:bodyPr wrap="square">
            <a:spAutoFit/>
          </a:bodyPr>
          <a:lstStyle/>
          <a:p>
            <a:pPr lvl="0">
              <a:lnSpc>
                <a:spcPct val="90000"/>
              </a:lnSpc>
              <a:spcBef>
                <a:spcPts val="1000"/>
              </a:spcBef>
            </a:pPr>
            <a:r>
              <a:rPr lang="zh-CN" altLang="en-US" sz="3600" dirty="0" smtClean="0">
                <a:solidFill>
                  <a:srgbClr val="FF0000"/>
                </a:solidFill>
              </a:rPr>
              <a:t>        这种说法不合适。因为文章虽然重点写了“别了”的民族文化，但毕竟还有一部分可以保留，这样说明更符合实际，更真实准确，有助于读者了解欧元的特点，因而这一部分保留是必要的。</a:t>
            </a:r>
            <a:endParaRPr lang="zh-CN" altLang="zh-CN" sz="3600" dirty="0">
              <a:solidFill>
                <a:srgbClr val="FF0000"/>
              </a:solidFill>
            </a:endParaRPr>
          </a:p>
        </p:txBody>
      </p:sp>
    </p:spTree>
    <p:extLst>
      <p:ext uri="{BB962C8B-B14F-4D97-AF65-F5344CB8AC3E}">
        <p14:creationId xmlns:p14="http://schemas.microsoft.com/office/powerpoint/2010/main" val="90039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dirty="0" smtClean="0">
                <a:solidFill>
                  <a:srgbClr val="FF0000"/>
                </a:solidFill>
              </a:rPr>
              <a:t>主题归纳小结：</a:t>
            </a:r>
            <a:endParaRPr lang="zh-CN" altLang="en-US" sz="6000" dirty="0">
              <a:solidFill>
                <a:srgbClr val="FF0000"/>
              </a:solidFill>
            </a:endParaRPr>
          </a:p>
        </p:txBody>
      </p:sp>
      <p:sp>
        <p:nvSpPr>
          <p:cNvPr id="3" name="内容占位符 2"/>
          <p:cNvSpPr>
            <a:spLocks noGrp="1"/>
          </p:cNvSpPr>
          <p:nvPr>
            <p:ph idx="1"/>
          </p:nvPr>
        </p:nvSpPr>
        <p:spPr>
          <a:xfrm>
            <a:off x="413197" y="1568048"/>
            <a:ext cx="10515600" cy="4351338"/>
          </a:xfrm>
        </p:spPr>
        <p:txBody>
          <a:bodyPr>
            <a:normAutofit/>
          </a:bodyPr>
          <a:lstStyle/>
          <a:p>
            <a:r>
              <a:rPr lang="en-US" altLang="zh-CN" sz="4000" b="1" dirty="0" smtClean="0">
                <a:solidFill>
                  <a:srgbClr val="1C01BF"/>
                </a:solidFill>
              </a:rPr>
              <a:t>      《</a:t>
            </a:r>
            <a:r>
              <a:rPr lang="zh-CN" altLang="en-US" sz="4000" b="1" dirty="0" smtClean="0">
                <a:solidFill>
                  <a:srgbClr val="1C01BF"/>
                </a:solidFill>
              </a:rPr>
              <a:t>别了，钞票上的民族文化</a:t>
            </a:r>
            <a:r>
              <a:rPr lang="en-US" altLang="zh-CN" sz="4000" b="1" dirty="0" smtClean="0">
                <a:solidFill>
                  <a:srgbClr val="1C01BF"/>
                </a:solidFill>
              </a:rPr>
              <a:t>》</a:t>
            </a:r>
            <a:r>
              <a:rPr lang="zh-CN" altLang="en-US" sz="4000" b="1" dirty="0" smtClean="0">
                <a:solidFill>
                  <a:srgbClr val="1C01BF"/>
                </a:solidFill>
              </a:rPr>
              <a:t>报道了欧元的出现取消了原来欧元区国家钞票上民族文化的象征，表达了惋惜之情。</a:t>
            </a:r>
            <a:endParaRPr lang="zh-CN" altLang="en-US" sz="4000" b="1" dirty="0">
              <a:solidFill>
                <a:srgbClr val="1C01BF"/>
              </a:solidFill>
            </a:endParaRPr>
          </a:p>
        </p:txBody>
      </p:sp>
    </p:spTree>
    <p:extLst>
      <p:ext uri="{BB962C8B-B14F-4D97-AF65-F5344CB8AC3E}">
        <p14:creationId xmlns:p14="http://schemas.microsoft.com/office/powerpoint/2010/main" val="32823478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112" y="1056068"/>
            <a:ext cx="677108" cy="4606389"/>
          </a:xfrm>
          <a:prstGeom prst="rect">
            <a:avLst/>
          </a:prstGeom>
          <a:noFill/>
        </p:spPr>
        <p:txBody>
          <a:bodyPr vert="eaVert" wrap="none" rtlCol="0">
            <a:spAutoFit/>
          </a:bodyPr>
          <a:lstStyle/>
          <a:p>
            <a:r>
              <a:rPr lang="zh-CN" altLang="en-US" sz="3200" dirty="0" smtClean="0">
                <a:solidFill>
                  <a:srgbClr val="1C01BF"/>
                </a:solidFill>
              </a:rPr>
              <a:t>别了。钞票上的民族文化</a:t>
            </a:r>
            <a:endParaRPr lang="zh-CN" altLang="en-US" sz="3200" dirty="0">
              <a:solidFill>
                <a:srgbClr val="1C01BF"/>
              </a:solidFill>
            </a:endParaRPr>
          </a:p>
        </p:txBody>
      </p:sp>
      <p:sp>
        <p:nvSpPr>
          <p:cNvPr id="5" name="左大括号 4"/>
          <p:cNvSpPr/>
          <p:nvPr/>
        </p:nvSpPr>
        <p:spPr>
          <a:xfrm>
            <a:off x="1493949" y="1365161"/>
            <a:ext cx="553792" cy="4031087"/>
          </a:xfrm>
          <a:prstGeom prst="leftBrace">
            <a:avLst/>
          </a:prstGeom>
          <a:ln w="28575">
            <a:solidFill>
              <a:srgbClr val="1C01B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2588654" y="1365161"/>
            <a:ext cx="6301725" cy="584775"/>
          </a:xfrm>
          <a:prstGeom prst="rect">
            <a:avLst/>
          </a:prstGeom>
          <a:noFill/>
        </p:spPr>
        <p:txBody>
          <a:bodyPr wrap="none" rtlCol="0">
            <a:spAutoFit/>
          </a:bodyPr>
          <a:lstStyle/>
          <a:p>
            <a:r>
              <a:rPr lang="zh-CN" altLang="en-US" sz="3200" dirty="0" smtClean="0">
                <a:solidFill>
                  <a:srgbClr val="1C01BF"/>
                </a:solidFill>
              </a:rPr>
              <a:t>导语</a:t>
            </a:r>
            <a:r>
              <a:rPr lang="en-US" altLang="zh-CN" sz="3200" dirty="0" smtClean="0">
                <a:solidFill>
                  <a:srgbClr val="1C01BF"/>
                </a:solidFill>
              </a:rPr>
              <a:t>—</a:t>
            </a:r>
            <a:r>
              <a:rPr lang="zh-CN" altLang="en-US" sz="3200" dirty="0" smtClean="0">
                <a:solidFill>
                  <a:srgbClr val="1C01BF"/>
                </a:solidFill>
              </a:rPr>
              <a:t>抒情式，欧元代替原有钞票</a:t>
            </a:r>
            <a:endParaRPr lang="zh-CN" altLang="en-US" sz="3200" dirty="0">
              <a:solidFill>
                <a:srgbClr val="1C01BF"/>
              </a:solidFill>
            </a:endParaRPr>
          </a:p>
        </p:txBody>
      </p:sp>
      <p:sp>
        <p:nvSpPr>
          <p:cNvPr id="7" name="文本框 6"/>
          <p:cNvSpPr txBox="1"/>
          <p:nvPr/>
        </p:nvSpPr>
        <p:spPr>
          <a:xfrm>
            <a:off x="2292440" y="3649036"/>
            <a:ext cx="1005403" cy="584775"/>
          </a:xfrm>
          <a:prstGeom prst="rect">
            <a:avLst/>
          </a:prstGeom>
          <a:noFill/>
        </p:spPr>
        <p:txBody>
          <a:bodyPr wrap="none" rtlCol="0">
            <a:spAutoFit/>
          </a:bodyPr>
          <a:lstStyle/>
          <a:p>
            <a:r>
              <a:rPr lang="zh-CN" altLang="en-US" sz="3200" dirty="0" smtClean="0">
                <a:solidFill>
                  <a:srgbClr val="1C01BF"/>
                </a:solidFill>
              </a:rPr>
              <a:t>主体</a:t>
            </a:r>
            <a:endParaRPr lang="zh-CN" altLang="en-US" sz="3200" dirty="0">
              <a:solidFill>
                <a:srgbClr val="1C01BF"/>
              </a:solidFill>
            </a:endParaRPr>
          </a:p>
        </p:txBody>
      </p:sp>
      <p:sp>
        <p:nvSpPr>
          <p:cNvPr id="8" name="左大括号 7"/>
          <p:cNvSpPr/>
          <p:nvPr/>
        </p:nvSpPr>
        <p:spPr>
          <a:xfrm>
            <a:off x="3375542" y="2674977"/>
            <a:ext cx="333999" cy="2532891"/>
          </a:xfrm>
          <a:prstGeom prst="leftBrace">
            <a:avLst/>
          </a:prstGeom>
          <a:ln w="28575">
            <a:solidFill>
              <a:srgbClr val="1C01B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3889421" y="2382589"/>
            <a:ext cx="2236510" cy="584775"/>
          </a:xfrm>
          <a:prstGeom prst="rect">
            <a:avLst/>
          </a:prstGeom>
          <a:noFill/>
        </p:spPr>
        <p:txBody>
          <a:bodyPr wrap="none" rtlCol="0">
            <a:spAutoFit/>
          </a:bodyPr>
          <a:lstStyle/>
          <a:p>
            <a:r>
              <a:rPr lang="zh-CN" altLang="en-US" sz="3200" dirty="0" smtClean="0">
                <a:solidFill>
                  <a:srgbClr val="1C01BF"/>
                </a:solidFill>
              </a:rPr>
              <a:t>再见：名人</a:t>
            </a:r>
            <a:endParaRPr lang="zh-CN" altLang="en-US" sz="3200" dirty="0">
              <a:solidFill>
                <a:srgbClr val="1C01BF"/>
              </a:solidFill>
            </a:endParaRPr>
          </a:p>
        </p:txBody>
      </p:sp>
      <p:sp>
        <p:nvSpPr>
          <p:cNvPr id="10" name="文本框 9"/>
          <p:cNvSpPr txBox="1"/>
          <p:nvPr/>
        </p:nvSpPr>
        <p:spPr>
          <a:xfrm>
            <a:off x="3889421" y="3602744"/>
            <a:ext cx="3057247" cy="584775"/>
          </a:xfrm>
          <a:prstGeom prst="rect">
            <a:avLst/>
          </a:prstGeom>
          <a:noFill/>
        </p:spPr>
        <p:txBody>
          <a:bodyPr wrap="none" rtlCol="0">
            <a:spAutoFit/>
          </a:bodyPr>
          <a:lstStyle/>
          <a:p>
            <a:r>
              <a:rPr lang="zh-CN" altLang="en-US" sz="3200" dirty="0" smtClean="0">
                <a:solidFill>
                  <a:srgbClr val="1C01BF"/>
                </a:solidFill>
              </a:rPr>
              <a:t>再见：各国钞票</a:t>
            </a:r>
            <a:endParaRPr lang="zh-CN" altLang="en-US" sz="3200" dirty="0">
              <a:solidFill>
                <a:srgbClr val="1C01BF"/>
              </a:solidFill>
            </a:endParaRPr>
          </a:p>
        </p:txBody>
      </p:sp>
      <p:sp>
        <p:nvSpPr>
          <p:cNvPr id="11" name="文本框 10"/>
          <p:cNvSpPr txBox="1"/>
          <p:nvPr/>
        </p:nvSpPr>
        <p:spPr>
          <a:xfrm>
            <a:off x="4031939" y="4663615"/>
            <a:ext cx="5929828" cy="584775"/>
          </a:xfrm>
          <a:prstGeom prst="rect">
            <a:avLst/>
          </a:prstGeom>
          <a:noFill/>
        </p:spPr>
        <p:txBody>
          <a:bodyPr wrap="none" rtlCol="0">
            <a:spAutoFit/>
          </a:bodyPr>
          <a:lstStyle/>
          <a:p>
            <a:r>
              <a:rPr lang="zh-CN" altLang="en-US" sz="3200" dirty="0" smtClean="0">
                <a:solidFill>
                  <a:srgbClr val="1C01BF"/>
                </a:solidFill>
              </a:rPr>
              <a:t>安慰：硬币的一面自由选择图案</a:t>
            </a:r>
            <a:endParaRPr lang="zh-CN" altLang="en-US" sz="3200" dirty="0">
              <a:solidFill>
                <a:srgbClr val="1C01BF"/>
              </a:solidFill>
            </a:endParaRPr>
          </a:p>
        </p:txBody>
      </p:sp>
      <p:sp>
        <p:nvSpPr>
          <p:cNvPr id="12" name="左大括号 11"/>
          <p:cNvSpPr/>
          <p:nvPr/>
        </p:nvSpPr>
        <p:spPr>
          <a:xfrm flipH="1">
            <a:off x="9955712" y="1571711"/>
            <a:ext cx="425003" cy="3355714"/>
          </a:xfrm>
          <a:prstGeom prst="leftBrace">
            <a:avLst>
              <a:gd name="adj1" fmla="val 8333"/>
              <a:gd name="adj2" fmla="val 40339"/>
            </a:avLst>
          </a:prstGeom>
          <a:ln w="28575">
            <a:solidFill>
              <a:srgbClr val="1C01B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p:cNvSpPr txBox="1"/>
          <p:nvPr/>
        </p:nvSpPr>
        <p:spPr>
          <a:xfrm>
            <a:off x="10612109" y="2664793"/>
            <a:ext cx="1005403" cy="1077218"/>
          </a:xfrm>
          <a:prstGeom prst="rect">
            <a:avLst/>
          </a:prstGeom>
          <a:noFill/>
        </p:spPr>
        <p:txBody>
          <a:bodyPr wrap="none" rtlCol="0">
            <a:spAutoFit/>
          </a:bodyPr>
          <a:lstStyle/>
          <a:p>
            <a:r>
              <a:rPr lang="zh-CN" altLang="en-US" sz="3200" dirty="0" smtClean="0">
                <a:solidFill>
                  <a:srgbClr val="1C01BF"/>
                </a:solidFill>
              </a:rPr>
              <a:t>惋惜</a:t>
            </a:r>
            <a:endParaRPr lang="en-US" altLang="zh-CN" sz="3200" dirty="0" smtClean="0">
              <a:solidFill>
                <a:srgbClr val="1C01BF"/>
              </a:solidFill>
            </a:endParaRPr>
          </a:p>
          <a:p>
            <a:r>
              <a:rPr lang="zh-CN" altLang="en-US" sz="3200" dirty="0" smtClean="0">
                <a:solidFill>
                  <a:srgbClr val="1C01BF"/>
                </a:solidFill>
              </a:rPr>
              <a:t>痛心</a:t>
            </a:r>
            <a:endParaRPr lang="zh-CN" altLang="en-US" sz="3200" dirty="0">
              <a:solidFill>
                <a:srgbClr val="1C01BF"/>
              </a:solidFill>
            </a:endParaRPr>
          </a:p>
        </p:txBody>
      </p:sp>
    </p:spTree>
    <p:extLst>
      <p:ext uri="{BB962C8B-B14F-4D97-AF65-F5344CB8AC3E}">
        <p14:creationId xmlns:p14="http://schemas.microsoft.com/office/powerpoint/2010/main" val="329556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P spid="11" grpId="0"/>
      <p:bldP spid="12" grpId="0" animBg="1"/>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6000" dirty="0" smtClean="0">
                <a:solidFill>
                  <a:srgbClr val="FF0000"/>
                </a:solidFill>
              </a:rPr>
              <a:t>总结课文　拓展延伸 ：</a:t>
            </a:r>
            <a:endParaRPr lang="zh-CN" altLang="en-US" sz="6000" dirty="0">
              <a:solidFill>
                <a:srgbClr val="FF0000"/>
              </a:solidFill>
            </a:endParaRPr>
          </a:p>
        </p:txBody>
      </p:sp>
      <p:sp>
        <p:nvSpPr>
          <p:cNvPr id="3" name="内容占位符 2"/>
          <p:cNvSpPr>
            <a:spLocks noGrp="1"/>
          </p:cNvSpPr>
          <p:nvPr>
            <p:ph idx="1"/>
          </p:nvPr>
        </p:nvSpPr>
        <p:spPr>
          <a:xfrm>
            <a:off x="0" y="1825625"/>
            <a:ext cx="11861442" cy="4072899"/>
          </a:xfrm>
          <a:ln>
            <a:solidFill>
              <a:srgbClr val="1C01BF"/>
            </a:solidFill>
          </a:ln>
        </p:spPr>
        <p:txBody>
          <a:bodyPr>
            <a:noAutofit/>
          </a:bodyPr>
          <a:lstStyle/>
          <a:p>
            <a:pPr marL="0" indent="0">
              <a:buNone/>
            </a:pPr>
            <a:r>
              <a:rPr lang="zh-CN" altLang="en-US" sz="3600" dirty="0">
                <a:solidFill>
                  <a:srgbClr val="1C01BF"/>
                </a:solidFill>
              </a:rPr>
              <a:t> </a:t>
            </a:r>
            <a:r>
              <a:rPr lang="zh-CN" altLang="en-US" sz="3600" dirty="0" smtClean="0">
                <a:solidFill>
                  <a:srgbClr val="1C01BF"/>
                </a:solidFill>
              </a:rPr>
              <a:t>        今天我们学 习了</a:t>
            </a:r>
            <a:r>
              <a:rPr lang="en-US" altLang="zh-CN" sz="3600" dirty="0" smtClean="0">
                <a:solidFill>
                  <a:srgbClr val="1C01BF"/>
                </a:solidFill>
              </a:rPr>
              <a:t>《</a:t>
            </a:r>
            <a:r>
              <a:rPr lang="zh-CN" altLang="en-US" sz="3600" dirty="0" smtClean="0">
                <a:solidFill>
                  <a:srgbClr val="1C01BF"/>
                </a:solidFill>
              </a:rPr>
              <a:t>别了，钞票上的民族文化</a:t>
            </a:r>
            <a:r>
              <a:rPr lang="en-US" altLang="zh-CN" sz="3600" dirty="0" smtClean="0">
                <a:solidFill>
                  <a:srgbClr val="1C01BF"/>
                </a:solidFill>
              </a:rPr>
              <a:t>》</a:t>
            </a:r>
            <a:r>
              <a:rPr lang="zh-CN" altLang="en-US" sz="3600" dirty="0" smtClean="0">
                <a:solidFill>
                  <a:srgbClr val="1C01BF"/>
                </a:solidFill>
              </a:rPr>
              <a:t>从中我们了解到了随着欧元的发行，欧洲人民正与以前钞票上的民族文化告别。他们的那种不舍与依恋，让我们意识到了弘扬民族文化的重要性，中华民族文化博大精深，源远流长，是人类文明宝库中不可多得的灿烂瑰宝，是每一位炎黄子孙铭记于心的骄傲，所以，我们必须要在新的历史起点上铸造中华文化新辉煌，传承、弘扬民族文化。 </a:t>
            </a:r>
          </a:p>
          <a:p>
            <a:endParaRPr lang="zh-CN" altLang="en-US" sz="3600" dirty="0">
              <a:solidFill>
                <a:srgbClr val="1C01BF"/>
              </a:solidFill>
            </a:endParaRPr>
          </a:p>
        </p:txBody>
      </p:sp>
    </p:spTree>
    <p:extLst>
      <p:ext uri="{BB962C8B-B14F-4D97-AF65-F5344CB8AC3E}">
        <p14:creationId xmlns:p14="http://schemas.microsoft.com/office/powerpoint/2010/main" val="28370557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499" y="146184"/>
            <a:ext cx="10515600" cy="1325563"/>
          </a:xfrm>
        </p:spPr>
        <p:txBody>
          <a:bodyPr/>
          <a:lstStyle/>
          <a:p>
            <a:r>
              <a:rPr lang="zh-CN" altLang="en-US" dirty="0" smtClean="0">
                <a:solidFill>
                  <a:srgbClr val="FF0000"/>
                </a:solidFill>
              </a:rPr>
              <a:t>当堂检测：</a:t>
            </a:r>
            <a:endParaRPr lang="zh-CN" altLang="en-US" dirty="0">
              <a:solidFill>
                <a:srgbClr val="FF0000"/>
              </a:solidFill>
            </a:endParaRPr>
          </a:p>
        </p:txBody>
      </p:sp>
      <p:sp>
        <p:nvSpPr>
          <p:cNvPr id="3" name="内容占位符 2"/>
          <p:cNvSpPr>
            <a:spLocks noGrp="1"/>
          </p:cNvSpPr>
          <p:nvPr>
            <p:ph idx="1"/>
          </p:nvPr>
        </p:nvSpPr>
        <p:spPr>
          <a:xfrm>
            <a:off x="297287" y="1471747"/>
            <a:ext cx="10515600" cy="4351338"/>
          </a:xfrm>
        </p:spPr>
        <p:txBody>
          <a:bodyPr>
            <a:noAutofit/>
          </a:bodyPr>
          <a:lstStyle/>
          <a:p>
            <a:r>
              <a:rPr lang="zh-CN" altLang="en-US" sz="3200" b="1" dirty="0" smtClean="0">
                <a:solidFill>
                  <a:srgbClr val="0000CC"/>
                </a:solidFill>
              </a:rPr>
              <a:t>试揣摩下列句子中的加点词的含义。</a:t>
            </a:r>
          </a:p>
          <a:p>
            <a:r>
              <a:rPr lang="en-US" altLang="zh-CN" sz="3200" b="1" dirty="0" smtClean="0">
                <a:solidFill>
                  <a:srgbClr val="0000CC"/>
                </a:solidFill>
              </a:rPr>
              <a:t>1</a:t>
            </a:r>
            <a:r>
              <a:rPr lang="zh-CN" altLang="en-US" sz="3200" b="1" dirty="0" smtClean="0">
                <a:solidFill>
                  <a:srgbClr val="0000CC"/>
                </a:solidFill>
              </a:rPr>
              <a:t>．取代它们的是印着欧洲建筑式样的</a:t>
            </a:r>
            <a:r>
              <a:rPr lang="en-US" altLang="zh-CN" sz="3200" b="1" dirty="0" smtClean="0">
                <a:solidFill>
                  <a:srgbClr val="0000CC"/>
                </a:solidFill>
              </a:rPr>
              <a:t>7</a:t>
            </a:r>
            <a:r>
              <a:rPr lang="zh-CN" altLang="en-US" sz="3200" b="1" dirty="0" smtClean="0">
                <a:solidFill>
                  <a:srgbClr val="0000CC"/>
                </a:solidFill>
              </a:rPr>
              <a:t>种印币。对民族自尊心的</a:t>
            </a:r>
            <a:r>
              <a:rPr lang="zh-CN" altLang="en-US" sz="3200" b="1" u="sng" dirty="0" smtClean="0">
                <a:solidFill>
                  <a:srgbClr val="FF0000"/>
                </a:solidFill>
              </a:rPr>
              <a:t>唯一</a:t>
            </a:r>
            <a:r>
              <a:rPr lang="zh-CN" altLang="en-US" sz="3200" b="1" dirty="0" smtClean="0">
                <a:solidFill>
                  <a:srgbClr val="0000CC"/>
                </a:solidFill>
              </a:rPr>
              <a:t>安慰将是欧元的硬币。 </a:t>
            </a:r>
          </a:p>
          <a:p>
            <a:pPr marL="0" indent="0">
              <a:buNone/>
            </a:pPr>
            <a:endParaRPr lang="zh-CN" altLang="en-US" sz="3200" b="1" dirty="0" smtClean="0">
              <a:solidFill>
                <a:srgbClr val="0000CC"/>
              </a:solidFill>
            </a:endParaRPr>
          </a:p>
        </p:txBody>
      </p:sp>
      <p:sp>
        <p:nvSpPr>
          <p:cNvPr id="4" name="矩形 3"/>
          <p:cNvSpPr/>
          <p:nvPr/>
        </p:nvSpPr>
        <p:spPr>
          <a:xfrm>
            <a:off x="459346" y="3647416"/>
            <a:ext cx="10951335" cy="1421928"/>
          </a:xfrm>
          <a:prstGeom prst="rect">
            <a:avLst/>
          </a:prstGeom>
        </p:spPr>
        <p:txBody>
          <a:bodyPr wrap="square">
            <a:spAutoFit/>
          </a:bodyPr>
          <a:lstStyle/>
          <a:p>
            <a:pPr marL="228600" lvl="0" indent="-228600">
              <a:lnSpc>
                <a:spcPct val="90000"/>
              </a:lnSpc>
              <a:spcBef>
                <a:spcPts val="1000"/>
              </a:spcBef>
              <a:buFont typeface="Arial" panose="020B0604020202020204" pitchFamily="34" charset="0"/>
              <a:buChar char="•"/>
            </a:pPr>
            <a:r>
              <a:rPr lang="zh-CN" altLang="en-US" sz="3200" b="1" dirty="0" smtClean="0">
                <a:solidFill>
                  <a:srgbClr val="FF0000"/>
                </a:solidFill>
              </a:rPr>
              <a:t>          唯一</a:t>
            </a:r>
            <a:r>
              <a:rPr lang="zh-CN" altLang="en-US" sz="3200" b="1" dirty="0">
                <a:solidFill>
                  <a:srgbClr val="FF0000"/>
                </a:solidFill>
              </a:rPr>
              <a:t>，是唯独，独一无二的意思。用在句中表明绝无仅有只有欧元的硬币才能对他们的民族自尊心稍作一点安慰，再无其他了。</a:t>
            </a:r>
          </a:p>
        </p:txBody>
      </p:sp>
    </p:spTree>
    <p:extLst>
      <p:ext uri="{BB962C8B-B14F-4D97-AF65-F5344CB8AC3E}">
        <p14:creationId xmlns:p14="http://schemas.microsoft.com/office/powerpoint/2010/main" val="58640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当堂检测：</a:t>
            </a:r>
            <a:endParaRPr lang="zh-CN" altLang="en-US" dirty="0"/>
          </a:p>
        </p:txBody>
      </p:sp>
      <p:sp>
        <p:nvSpPr>
          <p:cNvPr id="3" name="内容占位符 2"/>
          <p:cNvSpPr>
            <a:spLocks noGrp="1"/>
          </p:cNvSpPr>
          <p:nvPr>
            <p:ph idx="1"/>
          </p:nvPr>
        </p:nvSpPr>
        <p:spPr/>
        <p:txBody>
          <a:bodyPr/>
          <a:lstStyle/>
          <a:p>
            <a:pPr lvl="0"/>
            <a:r>
              <a:rPr lang="en-US" altLang="zh-CN" sz="3200" b="1" dirty="0">
                <a:solidFill>
                  <a:srgbClr val="0000CC"/>
                </a:solidFill>
              </a:rPr>
              <a:t>2</a:t>
            </a:r>
            <a:r>
              <a:rPr lang="zh-CN" altLang="en-US" sz="3200" b="1" dirty="0">
                <a:solidFill>
                  <a:srgbClr val="0000CC"/>
                </a:solidFill>
              </a:rPr>
              <a:t>．采用欧元的</a:t>
            </a:r>
            <a:r>
              <a:rPr lang="en-US" altLang="zh-CN" sz="3200" b="1" dirty="0">
                <a:solidFill>
                  <a:srgbClr val="0000CC"/>
                </a:solidFill>
              </a:rPr>
              <a:t>12</a:t>
            </a:r>
            <a:r>
              <a:rPr lang="zh-CN" altLang="en-US" sz="3200" b="1" dirty="0">
                <a:solidFill>
                  <a:srgbClr val="0000CC"/>
                </a:solidFill>
              </a:rPr>
              <a:t>个国家，可以在这</a:t>
            </a:r>
            <a:r>
              <a:rPr lang="zh-CN" altLang="en-US" sz="3200" b="1" u="sng" dirty="0">
                <a:solidFill>
                  <a:srgbClr val="FF0000"/>
                </a:solidFill>
              </a:rPr>
              <a:t>小小硬币的一面</a:t>
            </a:r>
            <a:r>
              <a:rPr lang="zh-CN" altLang="en-US" sz="3200" b="1" dirty="0">
                <a:solidFill>
                  <a:srgbClr val="0000CC"/>
                </a:solidFill>
              </a:rPr>
              <a:t>自由选择一种图案。 </a:t>
            </a:r>
          </a:p>
          <a:p>
            <a:endParaRPr lang="zh-CN" altLang="en-US" dirty="0"/>
          </a:p>
        </p:txBody>
      </p:sp>
      <p:sp>
        <p:nvSpPr>
          <p:cNvPr id="4" name="矩形 3"/>
          <p:cNvSpPr/>
          <p:nvPr/>
        </p:nvSpPr>
        <p:spPr>
          <a:xfrm>
            <a:off x="1000259" y="3212337"/>
            <a:ext cx="10629364" cy="1865126"/>
          </a:xfrm>
          <a:prstGeom prst="rect">
            <a:avLst/>
          </a:prstGeom>
        </p:spPr>
        <p:txBody>
          <a:bodyPr wrap="square">
            <a:spAutoFit/>
          </a:bodyPr>
          <a:lstStyle/>
          <a:p>
            <a:pPr marL="228600" lvl="0" indent="-228600">
              <a:lnSpc>
                <a:spcPct val="90000"/>
              </a:lnSpc>
              <a:spcBef>
                <a:spcPts val="1000"/>
              </a:spcBef>
              <a:buFont typeface="Arial" panose="020B0604020202020204" pitchFamily="34" charset="0"/>
              <a:buChar char="•"/>
            </a:pPr>
            <a:r>
              <a:rPr lang="en-US" altLang="zh-CN" sz="3200" b="1" dirty="0" smtClean="0">
                <a:solidFill>
                  <a:srgbClr val="FF0000"/>
                </a:solidFill>
              </a:rPr>
              <a:t>        “</a:t>
            </a:r>
            <a:r>
              <a:rPr lang="zh-CN" altLang="en-US" sz="3200" b="1" dirty="0">
                <a:solidFill>
                  <a:srgbClr val="FF0000"/>
                </a:solidFill>
              </a:rPr>
              <a:t>小小硬币的一面”表明采用欧元的</a:t>
            </a:r>
            <a:r>
              <a:rPr lang="en-US" altLang="zh-CN" sz="3200" b="1" dirty="0">
                <a:solidFill>
                  <a:srgbClr val="FF0000"/>
                </a:solidFill>
              </a:rPr>
              <a:t>12</a:t>
            </a:r>
            <a:r>
              <a:rPr lang="zh-CN" altLang="en-US" sz="3200" b="1" dirty="0">
                <a:solidFill>
                  <a:srgbClr val="FF0000"/>
                </a:solidFill>
              </a:rPr>
              <a:t>个国家，对硬币所印图案的选择很有限，仅仅只是一枚小小的硬币，并且只是其中的一面，强调了选择权利之小，反衬了他们心理失衡之大。</a:t>
            </a:r>
            <a:endParaRPr lang="zh-CN" altLang="en-US" sz="3200" b="1" dirty="0">
              <a:solidFill>
                <a:srgbClr val="FF0000"/>
              </a:solidFill>
            </a:endParaRPr>
          </a:p>
        </p:txBody>
      </p:sp>
    </p:spTree>
    <p:extLst>
      <p:ext uri="{BB962C8B-B14F-4D97-AF65-F5344CB8AC3E}">
        <p14:creationId xmlns:p14="http://schemas.microsoft.com/office/powerpoint/2010/main" val="274670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1529" y="210578"/>
            <a:ext cx="10515600" cy="1325563"/>
          </a:xfrm>
        </p:spPr>
        <p:txBody>
          <a:bodyPr>
            <a:normAutofit/>
          </a:bodyPr>
          <a:lstStyle/>
          <a:p>
            <a:r>
              <a:rPr lang="zh-CN" altLang="en-US" sz="6000" dirty="0" smtClean="0">
                <a:solidFill>
                  <a:srgbClr val="FF0000"/>
                </a:solidFill>
              </a:rPr>
              <a:t>解题：</a:t>
            </a:r>
            <a:endParaRPr lang="zh-CN" altLang="en-US" sz="6000" dirty="0">
              <a:solidFill>
                <a:srgbClr val="FF0000"/>
              </a:solidFill>
            </a:endParaRPr>
          </a:p>
        </p:txBody>
      </p:sp>
      <p:sp>
        <p:nvSpPr>
          <p:cNvPr id="3" name="内容占位符 2"/>
          <p:cNvSpPr>
            <a:spLocks noGrp="1"/>
          </p:cNvSpPr>
          <p:nvPr>
            <p:ph idx="1"/>
          </p:nvPr>
        </p:nvSpPr>
        <p:spPr/>
        <p:txBody>
          <a:bodyPr>
            <a:normAutofit/>
          </a:bodyPr>
          <a:lstStyle/>
          <a:p>
            <a:r>
              <a:rPr lang="zh-CN" altLang="en-US" sz="4000" b="1" dirty="0" smtClean="0">
                <a:solidFill>
                  <a:srgbClr val="1C01BF"/>
                </a:solidFill>
              </a:rPr>
              <a:t>“别了，钞票上的民族文化”</a:t>
            </a:r>
            <a:endParaRPr lang="en-US" altLang="zh-CN" sz="4000" b="1" dirty="0" smtClean="0">
              <a:solidFill>
                <a:srgbClr val="1C01BF"/>
              </a:solidFill>
            </a:endParaRPr>
          </a:p>
          <a:p>
            <a:r>
              <a:rPr lang="en-US" altLang="zh-CN" sz="4000" b="1" dirty="0">
                <a:solidFill>
                  <a:srgbClr val="1C01BF"/>
                </a:solidFill>
              </a:rPr>
              <a:t> </a:t>
            </a:r>
            <a:r>
              <a:rPr lang="en-US" altLang="zh-CN" sz="4000" b="1" dirty="0" smtClean="0">
                <a:solidFill>
                  <a:srgbClr val="1C01BF"/>
                </a:solidFill>
              </a:rPr>
              <a:t>       </a:t>
            </a:r>
            <a:r>
              <a:rPr lang="zh-CN" altLang="en-US" sz="4000" b="1" dirty="0" smtClean="0">
                <a:solidFill>
                  <a:srgbClr val="1C01BF"/>
                </a:solidFill>
              </a:rPr>
              <a:t>标题运用抒情性的语言，奠定了文章的情感基调。欧元钞票的出现取消了原部分国家钞票上的民族文化，文中透露出惋惜之情。富有悬念，吸引读者。</a:t>
            </a:r>
            <a:endParaRPr lang="zh-CN" altLang="en-US" sz="4000" b="1" dirty="0">
              <a:solidFill>
                <a:srgbClr val="1C01BF"/>
              </a:solidFill>
            </a:endParaRPr>
          </a:p>
        </p:txBody>
      </p:sp>
    </p:spTree>
    <p:extLst>
      <p:ext uri="{BB962C8B-B14F-4D97-AF65-F5344CB8AC3E}">
        <p14:creationId xmlns:p14="http://schemas.microsoft.com/office/powerpoint/2010/main" val="5033160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0515600" cy="1325563"/>
          </a:xfrm>
        </p:spPr>
        <p:txBody>
          <a:bodyPr>
            <a:normAutofit/>
          </a:bodyPr>
          <a:lstStyle/>
          <a:p>
            <a:r>
              <a:rPr lang="zh-CN" altLang="en-US" sz="6000" dirty="0" smtClean="0">
                <a:solidFill>
                  <a:srgbClr val="FF0000"/>
                </a:solidFill>
              </a:rPr>
              <a:t>写作背景：</a:t>
            </a:r>
            <a:endParaRPr lang="zh-CN" altLang="en-US" sz="6000" dirty="0">
              <a:solidFill>
                <a:srgbClr val="FF0000"/>
              </a:solidFill>
            </a:endParaRPr>
          </a:p>
        </p:txBody>
      </p:sp>
      <p:sp>
        <p:nvSpPr>
          <p:cNvPr id="3" name="内容占位符 2"/>
          <p:cNvSpPr>
            <a:spLocks noGrp="1"/>
          </p:cNvSpPr>
          <p:nvPr>
            <p:ph idx="1"/>
          </p:nvPr>
        </p:nvSpPr>
        <p:spPr>
          <a:xfrm>
            <a:off x="244699" y="1056068"/>
            <a:ext cx="11109101" cy="5120895"/>
          </a:xfrm>
          <a:ln>
            <a:solidFill>
              <a:srgbClr val="FF0000"/>
            </a:solidFill>
          </a:ln>
        </p:spPr>
        <p:txBody>
          <a:bodyPr>
            <a:normAutofit/>
          </a:bodyPr>
          <a:lstStyle/>
          <a:p>
            <a:r>
              <a:rPr lang="zh-CN" altLang="en-US" sz="3200" dirty="0" smtClean="0">
                <a:solidFill>
                  <a:srgbClr val="1C01BF"/>
                </a:solidFill>
              </a:rPr>
              <a:t>         欧元是自罗马帝国以来欧洲货币改革最为重大的结果。</a:t>
            </a:r>
            <a:r>
              <a:rPr lang="en-US" altLang="zh-CN" sz="3200" dirty="0" smtClean="0">
                <a:solidFill>
                  <a:srgbClr val="1C01BF"/>
                </a:solidFill>
              </a:rPr>
              <a:t>1991</a:t>
            </a:r>
            <a:r>
              <a:rPr lang="zh-CN" altLang="en-US" sz="3200" dirty="0" smtClean="0">
                <a:solidFill>
                  <a:srgbClr val="1C01BF"/>
                </a:solidFill>
              </a:rPr>
              <a:t>年</a:t>
            </a:r>
            <a:r>
              <a:rPr lang="en-US" altLang="zh-CN" sz="3200" dirty="0" smtClean="0">
                <a:solidFill>
                  <a:srgbClr val="1C01BF"/>
                </a:solidFill>
              </a:rPr>
              <a:t>12</a:t>
            </a:r>
            <a:r>
              <a:rPr lang="zh-CN" altLang="en-US" sz="3200" dirty="0" smtClean="0">
                <a:solidFill>
                  <a:srgbClr val="1C01BF"/>
                </a:solidFill>
              </a:rPr>
              <a:t>月</a:t>
            </a:r>
            <a:r>
              <a:rPr lang="en-US" altLang="zh-CN" sz="3200" dirty="0" smtClean="0">
                <a:solidFill>
                  <a:srgbClr val="1C01BF"/>
                </a:solidFill>
              </a:rPr>
              <a:t>10</a:t>
            </a:r>
            <a:r>
              <a:rPr lang="zh-CN" altLang="en-US" sz="3200" dirty="0" smtClean="0">
                <a:solidFill>
                  <a:srgbClr val="1C01BF"/>
                </a:solidFill>
              </a:rPr>
              <a:t>日，欧共体首脑会议通过了</a:t>
            </a:r>
            <a:r>
              <a:rPr lang="en-US" altLang="zh-CN" sz="3200" dirty="0" smtClean="0">
                <a:solidFill>
                  <a:srgbClr val="1C01BF"/>
                </a:solidFill>
              </a:rPr>
              <a:t>《</a:t>
            </a:r>
            <a:r>
              <a:rPr lang="zh-CN" altLang="en-US" sz="3200" dirty="0" smtClean="0">
                <a:solidFill>
                  <a:srgbClr val="1C01BF"/>
                </a:solidFill>
              </a:rPr>
              <a:t>欧洲联盟条约</a:t>
            </a:r>
            <a:r>
              <a:rPr lang="en-US" altLang="zh-CN" sz="3200" dirty="0" smtClean="0">
                <a:solidFill>
                  <a:srgbClr val="1C01BF"/>
                </a:solidFill>
              </a:rPr>
              <a:t>》(</a:t>
            </a:r>
            <a:r>
              <a:rPr lang="zh-CN" altLang="en-US" sz="3200" dirty="0" smtClean="0">
                <a:solidFill>
                  <a:srgbClr val="1C01BF"/>
                </a:solidFill>
              </a:rPr>
              <a:t>通称</a:t>
            </a:r>
            <a:r>
              <a:rPr lang="en-US" altLang="zh-CN" sz="3200" dirty="0" smtClean="0">
                <a:solidFill>
                  <a:srgbClr val="1C01BF"/>
                </a:solidFill>
              </a:rPr>
              <a:t>《</a:t>
            </a:r>
            <a:r>
              <a:rPr lang="zh-CN" altLang="en-US" sz="3200" dirty="0" smtClean="0">
                <a:solidFill>
                  <a:srgbClr val="1C01BF"/>
                </a:solidFill>
              </a:rPr>
              <a:t>马斯特里赫特条约</a:t>
            </a:r>
            <a:r>
              <a:rPr lang="en-US" altLang="zh-CN" sz="3200" dirty="0" smtClean="0">
                <a:solidFill>
                  <a:srgbClr val="1C01BF"/>
                </a:solidFill>
              </a:rPr>
              <a:t>》)</a:t>
            </a:r>
            <a:r>
              <a:rPr lang="zh-CN" altLang="en-US" sz="3200" dirty="0" smtClean="0">
                <a:solidFill>
                  <a:srgbClr val="1C01BF"/>
                </a:solidFill>
              </a:rPr>
              <a:t>，决定将欧共体改称为欧洲联盟。</a:t>
            </a:r>
            <a:r>
              <a:rPr lang="en-US" altLang="zh-CN" sz="3200" dirty="0" smtClean="0">
                <a:solidFill>
                  <a:srgbClr val="1C01BF"/>
                </a:solidFill>
              </a:rPr>
              <a:t>《</a:t>
            </a:r>
            <a:r>
              <a:rPr lang="zh-CN" altLang="en-US" sz="3200" dirty="0" smtClean="0">
                <a:solidFill>
                  <a:srgbClr val="1C01BF"/>
                </a:solidFill>
              </a:rPr>
              <a:t>马约</a:t>
            </a:r>
            <a:r>
              <a:rPr lang="en-US" altLang="zh-CN" sz="3200" dirty="0" smtClean="0">
                <a:solidFill>
                  <a:srgbClr val="1C01BF"/>
                </a:solidFill>
              </a:rPr>
              <a:t>》</a:t>
            </a:r>
            <a:r>
              <a:rPr lang="zh-CN" altLang="en-US" sz="3200" dirty="0" smtClean="0">
                <a:solidFill>
                  <a:srgbClr val="1C01BF"/>
                </a:solidFill>
              </a:rPr>
              <a:t>规定，最迟在</a:t>
            </a:r>
            <a:r>
              <a:rPr lang="en-US" altLang="zh-CN" sz="3200" dirty="0" smtClean="0">
                <a:solidFill>
                  <a:srgbClr val="1C01BF"/>
                </a:solidFill>
              </a:rPr>
              <a:t>1999</a:t>
            </a:r>
            <a:r>
              <a:rPr lang="zh-CN" altLang="en-US" sz="3200" dirty="0" smtClean="0">
                <a:solidFill>
                  <a:srgbClr val="1C01BF"/>
                </a:solidFill>
              </a:rPr>
              <a:t>年</a:t>
            </a:r>
            <a:r>
              <a:rPr lang="en-US" altLang="zh-CN" sz="3200" dirty="0" smtClean="0">
                <a:solidFill>
                  <a:srgbClr val="1C01BF"/>
                </a:solidFill>
              </a:rPr>
              <a:t>1</a:t>
            </a:r>
            <a:r>
              <a:rPr lang="zh-CN" altLang="en-US" sz="3200" dirty="0" smtClean="0">
                <a:solidFill>
                  <a:srgbClr val="1C01BF"/>
                </a:solidFill>
              </a:rPr>
              <a:t>月</a:t>
            </a:r>
            <a:r>
              <a:rPr lang="en-US" altLang="zh-CN" sz="3200" dirty="0" smtClean="0">
                <a:solidFill>
                  <a:srgbClr val="1C01BF"/>
                </a:solidFill>
              </a:rPr>
              <a:t>1</a:t>
            </a:r>
            <a:r>
              <a:rPr lang="zh-CN" altLang="en-US" sz="3200" dirty="0" smtClean="0">
                <a:solidFill>
                  <a:srgbClr val="1C01BF"/>
                </a:solidFill>
              </a:rPr>
              <a:t>日，经欧洲理事会确认，如达到“趋同标准”的成员国超过</a:t>
            </a:r>
            <a:r>
              <a:rPr lang="en-US" altLang="zh-CN" sz="3200" dirty="0" smtClean="0">
                <a:solidFill>
                  <a:srgbClr val="1C01BF"/>
                </a:solidFill>
              </a:rPr>
              <a:t>7</a:t>
            </a:r>
            <a:r>
              <a:rPr lang="zh-CN" altLang="en-US" sz="3200" dirty="0" smtClean="0">
                <a:solidFill>
                  <a:srgbClr val="1C01BF"/>
                </a:solidFill>
              </a:rPr>
              <a:t>个，即可开始实施单一货币。</a:t>
            </a:r>
            <a:r>
              <a:rPr lang="en-US" altLang="zh-CN" sz="3200" dirty="0" smtClean="0">
                <a:solidFill>
                  <a:srgbClr val="1C01BF"/>
                </a:solidFill>
              </a:rPr>
              <a:t>1999</a:t>
            </a:r>
            <a:r>
              <a:rPr lang="zh-CN" altLang="en-US" sz="3200" dirty="0" smtClean="0">
                <a:solidFill>
                  <a:srgbClr val="1C01BF"/>
                </a:solidFill>
              </a:rPr>
              <a:t>年</a:t>
            </a:r>
            <a:r>
              <a:rPr lang="en-US" altLang="zh-CN" sz="3200" dirty="0" smtClean="0">
                <a:solidFill>
                  <a:srgbClr val="1C01BF"/>
                </a:solidFill>
              </a:rPr>
              <a:t>1</a:t>
            </a:r>
            <a:r>
              <a:rPr lang="zh-CN" altLang="en-US" sz="3200" dirty="0" smtClean="0">
                <a:solidFill>
                  <a:srgbClr val="1C01BF"/>
                </a:solidFill>
              </a:rPr>
              <a:t>月</a:t>
            </a:r>
            <a:r>
              <a:rPr lang="en-US" altLang="zh-CN" sz="3200" dirty="0" smtClean="0">
                <a:solidFill>
                  <a:srgbClr val="1C01BF"/>
                </a:solidFill>
              </a:rPr>
              <a:t>1</a:t>
            </a:r>
            <a:r>
              <a:rPr lang="zh-CN" altLang="en-US" sz="3200" dirty="0" smtClean="0">
                <a:solidFill>
                  <a:srgbClr val="1C01BF"/>
                </a:solidFill>
              </a:rPr>
              <a:t>日，欧元在欧盟各成员国范围内正式发行，它是一种具有独立性和法定货币地位的超国家性质的货币，欧盟根据</a:t>
            </a:r>
            <a:r>
              <a:rPr lang="en-US" altLang="zh-CN" sz="3200" dirty="0" smtClean="0">
                <a:solidFill>
                  <a:srgbClr val="1C01BF"/>
                </a:solidFill>
              </a:rPr>
              <a:t>《</a:t>
            </a:r>
            <a:r>
              <a:rPr lang="zh-CN" altLang="en-US" sz="3200" dirty="0" smtClean="0">
                <a:solidFill>
                  <a:srgbClr val="1C01BF"/>
                </a:solidFill>
              </a:rPr>
              <a:t>马斯特里赫条约</a:t>
            </a:r>
            <a:r>
              <a:rPr lang="en-US" altLang="zh-CN" sz="3200" dirty="0" smtClean="0">
                <a:solidFill>
                  <a:srgbClr val="1C01BF"/>
                </a:solidFill>
              </a:rPr>
              <a:t>》</a:t>
            </a:r>
            <a:r>
              <a:rPr lang="zh-CN" altLang="en-US" sz="3200" dirty="0" smtClean="0">
                <a:solidFill>
                  <a:srgbClr val="1C01BF"/>
                </a:solidFill>
              </a:rPr>
              <a:t>规定，欧元于</a:t>
            </a:r>
            <a:r>
              <a:rPr lang="en-US" altLang="zh-CN" sz="3200" dirty="0" smtClean="0">
                <a:solidFill>
                  <a:srgbClr val="1C01BF"/>
                </a:solidFill>
              </a:rPr>
              <a:t>2002</a:t>
            </a:r>
            <a:r>
              <a:rPr lang="zh-CN" altLang="en-US" sz="3200" dirty="0" smtClean="0">
                <a:solidFill>
                  <a:srgbClr val="1C01BF"/>
                </a:solidFill>
              </a:rPr>
              <a:t>年</a:t>
            </a:r>
            <a:r>
              <a:rPr lang="en-US" altLang="zh-CN" sz="3200" dirty="0" smtClean="0">
                <a:solidFill>
                  <a:srgbClr val="1C01BF"/>
                </a:solidFill>
              </a:rPr>
              <a:t>1</a:t>
            </a:r>
            <a:r>
              <a:rPr lang="zh-CN" altLang="en-US" sz="3200" dirty="0" smtClean="0">
                <a:solidFill>
                  <a:srgbClr val="1C01BF"/>
                </a:solidFill>
              </a:rPr>
              <a:t>月</a:t>
            </a:r>
            <a:r>
              <a:rPr lang="en-US" altLang="zh-CN" sz="3200" dirty="0" smtClean="0">
                <a:solidFill>
                  <a:srgbClr val="1C01BF"/>
                </a:solidFill>
              </a:rPr>
              <a:t>1</a:t>
            </a:r>
            <a:r>
              <a:rPr lang="zh-CN" altLang="en-US" sz="3200" dirty="0" smtClean="0">
                <a:solidFill>
                  <a:srgbClr val="1C01BF"/>
                </a:solidFill>
              </a:rPr>
              <a:t>日起正式流通。</a:t>
            </a:r>
            <a:r>
              <a:rPr lang="en-US" altLang="zh-CN" sz="3200" dirty="0" smtClean="0">
                <a:solidFill>
                  <a:srgbClr val="1C01BF"/>
                </a:solidFill>
              </a:rPr>
              <a:t>2002</a:t>
            </a:r>
            <a:r>
              <a:rPr lang="zh-CN" altLang="en-US" sz="3200" dirty="0" smtClean="0">
                <a:solidFill>
                  <a:srgbClr val="1C01BF"/>
                </a:solidFill>
              </a:rPr>
              <a:t>年</a:t>
            </a:r>
            <a:r>
              <a:rPr lang="en-US" altLang="zh-CN" sz="3200" dirty="0" smtClean="0">
                <a:solidFill>
                  <a:srgbClr val="1C01BF"/>
                </a:solidFill>
              </a:rPr>
              <a:t>1</a:t>
            </a:r>
            <a:r>
              <a:rPr lang="zh-CN" altLang="en-US" sz="3200" dirty="0" smtClean="0">
                <a:solidFill>
                  <a:srgbClr val="1C01BF"/>
                </a:solidFill>
              </a:rPr>
              <a:t>月</a:t>
            </a:r>
            <a:r>
              <a:rPr lang="en-US" altLang="zh-CN" sz="3200" dirty="0" smtClean="0">
                <a:solidFill>
                  <a:srgbClr val="1C01BF"/>
                </a:solidFill>
              </a:rPr>
              <a:t>1</a:t>
            </a:r>
            <a:r>
              <a:rPr lang="zh-CN" altLang="en-US" sz="3200" dirty="0" smtClean="0">
                <a:solidFill>
                  <a:srgbClr val="1C01BF"/>
                </a:solidFill>
              </a:rPr>
              <a:t>日，经过</a:t>
            </a:r>
            <a:r>
              <a:rPr lang="en-US" altLang="zh-CN" sz="3200" dirty="0" smtClean="0">
                <a:solidFill>
                  <a:srgbClr val="1C01BF"/>
                </a:solidFill>
              </a:rPr>
              <a:t>3</a:t>
            </a:r>
            <a:r>
              <a:rPr lang="zh-CN" altLang="en-US" sz="3200" dirty="0" smtClean="0">
                <a:solidFill>
                  <a:srgbClr val="1C01BF"/>
                </a:solidFill>
              </a:rPr>
              <a:t>年的过渡，欧洲单一货币</a:t>
            </a:r>
            <a:r>
              <a:rPr lang="en-US" altLang="zh-CN" sz="3200" dirty="0" smtClean="0">
                <a:solidFill>
                  <a:srgbClr val="1C01BF"/>
                </a:solidFill>
              </a:rPr>
              <a:t>———</a:t>
            </a:r>
            <a:r>
              <a:rPr lang="zh-CN" altLang="en-US" sz="3200" dirty="0" smtClean="0">
                <a:solidFill>
                  <a:srgbClr val="1C01BF"/>
                </a:solidFill>
              </a:rPr>
              <a:t>欧元正式进入流通。同年</a:t>
            </a:r>
            <a:r>
              <a:rPr lang="en-US" altLang="zh-CN" sz="3200" dirty="0" smtClean="0">
                <a:solidFill>
                  <a:srgbClr val="1C01BF"/>
                </a:solidFill>
              </a:rPr>
              <a:t>7</a:t>
            </a:r>
            <a:r>
              <a:rPr lang="zh-CN" altLang="en-US" sz="3200" dirty="0" smtClean="0">
                <a:solidFill>
                  <a:srgbClr val="1C01BF"/>
                </a:solidFill>
              </a:rPr>
              <a:t>月原有货币停止流通。</a:t>
            </a:r>
            <a:endParaRPr lang="zh-CN" altLang="en-US" sz="3200" dirty="0">
              <a:solidFill>
                <a:srgbClr val="1C01BF"/>
              </a:solidFill>
            </a:endParaRPr>
          </a:p>
        </p:txBody>
      </p:sp>
    </p:spTree>
    <p:extLst>
      <p:ext uri="{BB962C8B-B14F-4D97-AF65-F5344CB8AC3E}">
        <p14:creationId xmlns:p14="http://schemas.microsoft.com/office/powerpoint/2010/main" val="28150445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0014" y="120426"/>
            <a:ext cx="10515600" cy="1325563"/>
          </a:xfrm>
        </p:spPr>
        <p:txBody>
          <a:bodyPr>
            <a:normAutofit/>
          </a:bodyPr>
          <a:lstStyle/>
          <a:p>
            <a:r>
              <a:rPr lang="zh-CN" altLang="en-US" sz="6000" dirty="0" smtClean="0">
                <a:solidFill>
                  <a:srgbClr val="FF0000"/>
                </a:solidFill>
              </a:rPr>
              <a:t>学习目标：</a:t>
            </a:r>
            <a:endParaRPr lang="zh-CN" altLang="en-US" sz="6000" dirty="0">
              <a:solidFill>
                <a:srgbClr val="FF0000"/>
              </a:solidFill>
            </a:endParaRPr>
          </a:p>
        </p:txBody>
      </p:sp>
      <p:sp>
        <p:nvSpPr>
          <p:cNvPr id="3" name="内容占位符 2"/>
          <p:cNvSpPr>
            <a:spLocks noGrp="1"/>
          </p:cNvSpPr>
          <p:nvPr>
            <p:ph idx="1"/>
          </p:nvPr>
        </p:nvSpPr>
        <p:spPr>
          <a:ln>
            <a:solidFill>
              <a:srgbClr val="FF0000"/>
            </a:solidFill>
          </a:ln>
        </p:spPr>
        <p:txBody>
          <a:bodyPr>
            <a:normAutofit/>
          </a:bodyPr>
          <a:lstStyle/>
          <a:p>
            <a:r>
              <a:rPr lang="en-US" altLang="zh-CN" sz="4400" b="1" dirty="0" smtClean="0">
                <a:solidFill>
                  <a:srgbClr val="1C01BF"/>
                </a:solidFill>
              </a:rPr>
              <a:t>1</a:t>
            </a:r>
            <a:r>
              <a:rPr lang="zh-CN" altLang="en-US" sz="4400" b="1" dirty="0" smtClean="0">
                <a:solidFill>
                  <a:srgbClr val="1C01BF"/>
                </a:solidFill>
              </a:rPr>
              <a:t>、认真阅读课文，了解消息的结构和内容，把握消息的特点。</a:t>
            </a:r>
            <a:endParaRPr lang="en-US" altLang="zh-CN" sz="4400" b="1" dirty="0" smtClean="0">
              <a:solidFill>
                <a:srgbClr val="1C01BF"/>
              </a:solidFill>
            </a:endParaRPr>
          </a:p>
          <a:p>
            <a:r>
              <a:rPr lang="en-US" altLang="zh-CN" sz="4400" b="1" dirty="0" smtClean="0">
                <a:solidFill>
                  <a:srgbClr val="1C01BF"/>
                </a:solidFill>
              </a:rPr>
              <a:t>2</a:t>
            </a:r>
            <a:r>
              <a:rPr lang="zh-CN" altLang="en-US" sz="4400" b="1" dirty="0" smtClean="0">
                <a:solidFill>
                  <a:srgbClr val="1C01BF"/>
                </a:solidFill>
              </a:rPr>
              <a:t>、学习文学手法在新闻中的运用。</a:t>
            </a:r>
            <a:endParaRPr lang="en-US" altLang="zh-CN" sz="4400" b="1" dirty="0" smtClean="0">
              <a:solidFill>
                <a:srgbClr val="1C01BF"/>
              </a:solidFill>
            </a:endParaRPr>
          </a:p>
          <a:p>
            <a:r>
              <a:rPr lang="en-US" altLang="zh-CN" sz="4400" b="1" dirty="0" smtClean="0">
                <a:solidFill>
                  <a:srgbClr val="1C01BF"/>
                </a:solidFill>
              </a:rPr>
              <a:t>3</a:t>
            </a:r>
            <a:r>
              <a:rPr lang="zh-CN" altLang="en-US" sz="4400" b="1" dirty="0" smtClean="0">
                <a:solidFill>
                  <a:srgbClr val="1C01BF"/>
                </a:solidFill>
              </a:rPr>
              <a:t>、了解民族历史，珍惜、弘扬民族文化。</a:t>
            </a:r>
            <a:endParaRPr lang="zh-CN" altLang="en-US" sz="4400" b="1" dirty="0">
              <a:solidFill>
                <a:srgbClr val="1C01BF"/>
              </a:solidFill>
            </a:endParaRPr>
          </a:p>
        </p:txBody>
      </p:sp>
    </p:spTree>
    <p:extLst>
      <p:ext uri="{BB962C8B-B14F-4D97-AF65-F5344CB8AC3E}">
        <p14:creationId xmlns:p14="http://schemas.microsoft.com/office/powerpoint/2010/main" val="3747017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dirty="0" smtClean="0">
                <a:solidFill>
                  <a:srgbClr val="FF0000"/>
                </a:solidFill>
              </a:rPr>
              <a:t>预习检测：</a:t>
            </a:r>
            <a:endParaRPr lang="zh-CN" altLang="en-US" sz="6000" dirty="0">
              <a:solidFill>
                <a:srgbClr val="FF0000"/>
              </a:solidFill>
            </a:endParaRPr>
          </a:p>
        </p:txBody>
      </p:sp>
      <p:sp>
        <p:nvSpPr>
          <p:cNvPr id="3" name="内容占位符 2"/>
          <p:cNvSpPr>
            <a:spLocks noGrp="1"/>
          </p:cNvSpPr>
          <p:nvPr>
            <p:ph idx="1"/>
          </p:nvPr>
        </p:nvSpPr>
        <p:spPr/>
        <p:txBody>
          <a:bodyPr>
            <a:normAutofit/>
          </a:bodyPr>
          <a:lstStyle/>
          <a:p>
            <a:r>
              <a:rPr lang="en-US" altLang="zh-CN" sz="4000" b="1" dirty="0" smtClean="0">
                <a:solidFill>
                  <a:srgbClr val="1C01BF"/>
                </a:solidFill>
              </a:rPr>
              <a:t>1</a:t>
            </a:r>
            <a:r>
              <a:rPr lang="zh-CN" altLang="en-US" sz="4000" b="1" dirty="0" smtClean="0">
                <a:solidFill>
                  <a:srgbClr val="1C01BF"/>
                </a:solidFill>
              </a:rPr>
              <a:t>、读准字音</a:t>
            </a:r>
            <a:endParaRPr lang="en-US" altLang="zh-CN" sz="4000" b="1" dirty="0" smtClean="0">
              <a:solidFill>
                <a:srgbClr val="1C01BF"/>
              </a:solidFill>
            </a:endParaRPr>
          </a:p>
          <a:p>
            <a:r>
              <a:rPr lang="zh-CN" altLang="en-US" sz="4000" b="1" dirty="0" smtClean="0">
                <a:solidFill>
                  <a:srgbClr val="1C01BF"/>
                </a:solidFill>
              </a:rPr>
              <a:t>钞（        ）票　　 弗洛伊（      ）</a:t>
            </a:r>
            <a:r>
              <a:rPr lang="zh-CN" altLang="en-US" sz="4000" b="1" dirty="0" smtClean="0">
                <a:solidFill>
                  <a:srgbClr val="1C01BF"/>
                </a:solidFill>
              </a:rPr>
              <a:t>德</a:t>
            </a:r>
            <a:endParaRPr lang="en-US" altLang="zh-CN" sz="4000" b="1" dirty="0" smtClean="0">
              <a:solidFill>
                <a:srgbClr val="1C01BF"/>
              </a:solidFill>
            </a:endParaRPr>
          </a:p>
          <a:p>
            <a:r>
              <a:rPr lang="zh-CN" altLang="en-US" sz="4000" b="1" dirty="0" smtClean="0">
                <a:solidFill>
                  <a:srgbClr val="1C01BF"/>
                </a:solidFill>
              </a:rPr>
              <a:t>粉碎（        ）       </a:t>
            </a:r>
            <a:r>
              <a:rPr lang="en-US" altLang="zh-CN" sz="4000" b="1" dirty="0" smtClean="0">
                <a:solidFill>
                  <a:srgbClr val="1C01BF"/>
                </a:solidFill>
              </a:rPr>
              <a:t>  </a:t>
            </a:r>
            <a:r>
              <a:rPr lang="zh-CN" altLang="en-US" sz="4000" b="1" dirty="0" smtClean="0">
                <a:solidFill>
                  <a:srgbClr val="1C01BF"/>
                </a:solidFill>
              </a:rPr>
              <a:t>安慰（        ）</a:t>
            </a:r>
            <a:endParaRPr lang="en-US" altLang="zh-CN" sz="4000" b="1" dirty="0" smtClean="0">
              <a:solidFill>
                <a:srgbClr val="1C01BF"/>
              </a:solidFill>
            </a:endParaRPr>
          </a:p>
          <a:p>
            <a:r>
              <a:rPr lang="en-US" altLang="zh-CN" sz="4000" b="1" dirty="0" smtClean="0">
                <a:solidFill>
                  <a:srgbClr val="1C01BF"/>
                </a:solidFill>
              </a:rPr>
              <a:t>2</a:t>
            </a:r>
            <a:r>
              <a:rPr lang="zh-CN" altLang="en-US" sz="4000" b="1" dirty="0" smtClean="0">
                <a:solidFill>
                  <a:srgbClr val="1C01BF"/>
                </a:solidFill>
              </a:rPr>
              <a:t>、理解词意</a:t>
            </a:r>
            <a:endParaRPr lang="en-US" altLang="zh-CN" sz="4000" b="1" dirty="0" smtClean="0">
              <a:solidFill>
                <a:srgbClr val="1C01BF"/>
              </a:solidFill>
            </a:endParaRPr>
          </a:p>
          <a:p>
            <a:r>
              <a:rPr lang="zh-CN" altLang="en-US" sz="4000" b="1" dirty="0" smtClean="0">
                <a:solidFill>
                  <a:srgbClr val="1C01BF"/>
                </a:solidFill>
              </a:rPr>
              <a:t>吞食：</a:t>
            </a:r>
          </a:p>
          <a:p>
            <a:r>
              <a:rPr lang="zh-CN" altLang="en-US" sz="4000" b="1" dirty="0" smtClean="0">
                <a:solidFill>
                  <a:srgbClr val="1C01BF"/>
                </a:solidFill>
              </a:rPr>
              <a:t>安慰：</a:t>
            </a:r>
            <a:endParaRPr lang="zh-CN" altLang="en-US" sz="4000" b="1" dirty="0">
              <a:solidFill>
                <a:srgbClr val="1C01BF"/>
              </a:solidFill>
            </a:endParaRPr>
          </a:p>
        </p:txBody>
      </p:sp>
      <p:sp>
        <p:nvSpPr>
          <p:cNvPr id="4" name="矩形 3"/>
          <p:cNvSpPr/>
          <p:nvPr/>
        </p:nvSpPr>
        <p:spPr>
          <a:xfrm>
            <a:off x="2016616" y="2353840"/>
            <a:ext cx="1204176" cy="707886"/>
          </a:xfrm>
          <a:prstGeom prst="rect">
            <a:avLst/>
          </a:prstGeom>
        </p:spPr>
        <p:txBody>
          <a:bodyPr wrap="none">
            <a:spAutoFit/>
          </a:bodyPr>
          <a:lstStyle/>
          <a:p>
            <a:r>
              <a:rPr lang="en-US" altLang="zh-CN" sz="4000" b="1" dirty="0">
                <a:solidFill>
                  <a:srgbClr val="FF0000"/>
                </a:solidFill>
              </a:rPr>
              <a:t>chāo</a:t>
            </a:r>
            <a:endParaRPr lang="zh-CN" altLang="en-US" dirty="0"/>
          </a:p>
        </p:txBody>
      </p:sp>
      <p:sp>
        <p:nvSpPr>
          <p:cNvPr id="5" name="矩形 4"/>
          <p:cNvSpPr/>
          <p:nvPr/>
        </p:nvSpPr>
        <p:spPr>
          <a:xfrm>
            <a:off x="7322712" y="2427730"/>
            <a:ext cx="554960" cy="707886"/>
          </a:xfrm>
          <a:prstGeom prst="rect">
            <a:avLst/>
          </a:prstGeom>
        </p:spPr>
        <p:txBody>
          <a:bodyPr wrap="none">
            <a:spAutoFit/>
          </a:bodyPr>
          <a:lstStyle/>
          <a:p>
            <a:r>
              <a:rPr lang="en-US" altLang="zh-CN" sz="4000" b="1" dirty="0" smtClean="0">
                <a:solidFill>
                  <a:srgbClr val="FF0000"/>
                </a:solidFill>
              </a:rPr>
              <a:t>yī</a:t>
            </a:r>
            <a:endParaRPr lang="zh-CN" altLang="en-US" dirty="0"/>
          </a:p>
        </p:txBody>
      </p:sp>
      <p:sp>
        <p:nvSpPr>
          <p:cNvPr id="6" name="矩形 5"/>
          <p:cNvSpPr/>
          <p:nvPr/>
        </p:nvSpPr>
        <p:spPr>
          <a:xfrm>
            <a:off x="2732463" y="3115735"/>
            <a:ext cx="792205" cy="707886"/>
          </a:xfrm>
          <a:prstGeom prst="rect">
            <a:avLst/>
          </a:prstGeom>
        </p:spPr>
        <p:txBody>
          <a:bodyPr wrap="none">
            <a:spAutoFit/>
          </a:bodyPr>
          <a:lstStyle/>
          <a:p>
            <a:r>
              <a:rPr lang="en-US" altLang="zh-CN" sz="4000" b="1" dirty="0" smtClean="0">
                <a:solidFill>
                  <a:srgbClr val="FF0000"/>
                </a:solidFill>
              </a:rPr>
              <a:t>suì</a:t>
            </a:r>
            <a:endParaRPr lang="zh-CN" altLang="en-US" dirty="0"/>
          </a:p>
        </p:txBody>
      </p:sp>
      <p:sp>
        <p:nvSpPr>
          <p:cNvPr id="7" name="矩形 6"/>
          <p:cNvSpPr/>
          <p:nvPr/>
        </p:nvSpPr>
        <p:spPr>
          <a:xfrm>
            <a:off x="6653330" y="3144459"/>
            <a:ext cx="946862" cy="707886"/>
          </a:xfrm>
          <a:prstGeom prst="rect">
            <a:avLst/>
          </a:prstGeom>
        </p:spPr>
        <p:txBody>
          <a:bodyPr wrap="none">
            <a:spAutoFit/>
          </a:bodyPr>
          <a:lstStyle/>
          <a:p>
            <a:r>
              <a:rPr lang="en-US" altLang="zh-CN" sz="4000" b="1" dirty="0" smtClean="0">
                <a:solidFill>
                  <a:srgbClr val="FF0000"/>
                </a:solidFill>
              </a:rPr>
              <a:t>wèi</a:t>
            </a:r>
            <a:endParaRPr lang="zh-CN" altLang="en-US" dirty="0"/>
          </a:p>
        </p:txBody>
      </p:sp>
      <p:sp>
        <p:nvSpPr>
          <p:cNvPr id="8" name="矩形 7"/>
          <p:cNvSpPr/>
          <p:nvPr/>
        </p:nvSpPr>
        <p:spPr>
          <a:xfrm>
            <a:off x="2520924" y="4405845"/>
            <a:ext cx="5445722" cy="707886"/>
          </a:xfrm>
          <a:prstGeom prst="rect">
            <a:avLst/>
          </a:prstGeom>
        </p:spPr>
        <p:txBody>
          <a:bodyPr wrap="none">
            <a:spAutoFit/>
          </a:bodyPr>
          <a:lstStyle/>
          <a:p>
            <a:r>
              <a:rPr lang="zh-CN" altLang="en-US" sz="4000" b="1" dirty="0" smtClean="0">
                <a:solidFill>
                  <a:srgbClr val="FF0000"/>
                </a:solidFill>
              </a:rPr>
              <a:t>吞吃，不咀嚼而咽下。 </a:t>
            </a:r>
            <a:endParaRPr lang="zh-CN" altLang="en-US" dirty="0"/>
          </a:p>
        </p:txBody>
      </p:sp>
      <p:sp>
        <p:nvSpPr>
          <p:cNvPr id="9" name="矩形 8"/>
          <p:cNvSpPr/>
          <p:nvPr/>
        </p:nvSpPr>
        <p:spPr>
          <a:xfrm>
            <a:off x="1415357" y="5823020"/>
            <a:ext cx="10475945" cy="707886"/>
          </a:xfrm>
          <a:prstGeom prst="rect">
            <a:avLst/>
          </a:prstGeom>
        </p:spPr>
        <p:txBody>
          <a:bodyPr wrap="none">
            <a:spAutoFit/>
          </a:bodyPr>
          <a:lstStyle/>
          <a:p>
            <a:r>
              <a:rPr lang="zh-CN" altLang="en-US" sz="4000" b="1" dirty="0" smtClean="0">
                <a:solidFill>
                  <a:srgbClr val="FF0000"/>
                </a:solidFill>
              </a:rPr>
              <a:t>安顿抚慰。文中指精神上的不满足得到补偿。</a:t>
            </a:r>
          </a:p>
        </p:txBody>
      </p:sp>
    </p:spTree>
    <p:extLst>
      <p:ext uri="{BB962C8B-B14F-4D97-AF65-F5344CB8AC3E}">
        <p14:creationId xmlns:p14="http://schemas.microsoft.com/office/powerpoint/2010/main" val="150822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4546" y="365125"/>
            <a:ext cx="11199254" cy="1325563"/>
          </a:xfrm>
        </p:spPr>
        <p:txBody>
          <a:bodyPr>
            <a:noAutofit/>
          </a:bodyPr>
          <a:lstStyle/>
          <a:p>
            <a:r>
              <a:rPr lang="zh-CN" altLang="en-US" sz="6000" dirty="0" smtClean="0">
                <a:solidFill>
                  <a:srgbClr val="FF0000"/>
                </a:solidFill>
              </a:rPr>
              <a:t>初读课文，把握消息的结构特点：</a:t>
            </a:r>
            <a:endParaRPr lang="zh-CN" altLang="en-US" sz="6000" dirty="0">
              <a:solidFill>
                <a:srgbClr val="FF0000"/>
              </a:solidFill>
            </a:endParaRPr>
          </a:p>
        </p:txBody>
      </p:sp>
      <p:sp>
        <p:nvSpPr>
          <p:cNvPr id="3" name="内容占位符 2"/>
          <p:cNvSpPr>
            <a:spLocks noGrp="1"/>
          </p:cNvSpPr>
          <p:nvPr>
            <p:ph idx="1"/>
          </p:nvPr>
        </p:nvSpPr>
        <p:spPr/>
        <p:txBody>
          <a:bodyPr>
            <a:normAutofit/>
          </a:bodyPr>
          <a:lstStyle/>
          <a:p>
            <a:r>
              <a:rPr lang="en-US" altLang="zh-CN" sz="4800" dirty="0" smtClean="0">
                <a:solidFill>
                  <a:srgbClr val="1C01BF"/>
                </a:solidFill>
              </a:rPr>
              <a:t>1</a:t>
            </a:r>
            <a:r>
              <a:rPr lang="zh-CN" altLang="en-US" sz="4800" dirty="0" smtClean="0">
                <a:solidFill>
                  <a:srgbClr val="1C01BF"/>
                </a:solidFill>
              </a:rPr>
              <a:t>、消息的主要内容是什么？</a:t>
            </a:r>
            <a:endParaRPr lang="en-US" altLang="zh-CN" sz="4800" dirty="0" smtClean="0">
              <a:solidFill>
                <a:srgbClr val="1C01BF"/>
              </a:solidFill>
            </a:endParaRPr>
          </a:p>
          <a:p>
            <a:r>
              <a:rPr lang="en-US" altLang="zh-CN" sz="4800" dirty="0" smtClean="0">
                <a:solidFill>
                  <a:srgbClr val="1C01BF"/>
                </a:solidFill>
              </a:rPr>
              <a:t>2</a:t>
            </a:r>
            <a:r>
              <a:rPr lang="zh-CN" altLang="en-US" sz="4800" dirty="0" smtClean="0">
                <a:solidFill>
                  <a:srgbClr val="1C01BF"/>
                </a:solidFill>
              </a:rPr>
              <a:t>、本文的消息可分为几个部分？</a:t>
            </a:r>
            <a:endParaRPr lang="zh-CN" altLang="en-US" sz="4800" dirty="0">
              <a:solidFill>
                <a:srgbClr val="1C01BF"/>
              </a:solidFill>
            </a:endParaRPr>
          </a:p>
        </p:txBody>
      </p:sp>
    </p:spTree>
    <p:extLst>
      <p:ext uri="{BB962C8B-B14F-4D97-AF65-F5344CB8AC3E}">
        <p14:creationId xmlns:p14="http://schemas.microsoft.com/office/powerpoint/2010/main" val="23197615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653" y="666526"/>
            <a:ext cx="10515600" cy="4351338"/>
          </a:xfrm>
        </p:spPr>
        <p:txBody>
          <a:bodyPr>
            <a:normAutofit/>
          </a:bodyPr>
          <a:lstStyle/>
          <a:p>
            <a:r>
              <a:rPr lang="en-US" altLang="zh-CN" sz="4000" dirty="0" smtClean="0">
                <a:solidFill>
                  <a:srgbClr val="1C01BF"/>
                </a:solidFill>
              </a:rPr>
              <a:t>1</a:t>
            </a:r>
            <a:r>
              <a:rPr lang="zh-CN" altLang="en-US" sz="4000" dirty="0" smtClean="0">
                <a:solidFill>
                  <a:srgbClr val="1C01BF"/>
                </a:solidFill>
              </a:rPr>
              <a:t>、消息的主要内容是什么？</a:t>
            </a:r>
            <a:endParaRPr lang="en-US" altLang="zh-CN" sz="4000" dirty="0" smtClean="0">
              <a:solidFill>
                <a:srgbClr val="1C01BF"/>
              </a:solidFill>
            </a:endParaRPr>
          </a:p>
          <a:p>
            <a:endParaRPr lang="en-US" altLang="zh-CN" sz="4000" dirty="0">
              <a:solidFill>
                <a:srgbClr val="1C01BF"/>
              </a:solidFill>
            </a:endParaRPr>
          </a:p>
          <a:p>
            <a:endParaRPr lang="en-US" altLang="zh-CN" sz="4000" dirty="0" smtClean="0">
              <a:solidFill>
                <a:srgbClr val="1C01BF"/>
              </a:solidFill>
            </a:endParaRPr>
          </a:p>
          <a:p>
            <a:r>
              <a:rPr lang="en-US" altLang="zh-CN" sz="4000" dirty="0" smtClean="0">
                <a:solidFill>
                  <a:srgbClr val="1C01BF"/>
                </a:solidFill>
              </a:rPr>
              <a:t>2</a:t>
            </a:r>
            <a:r>
              <a:rPr lang="zh-CN" altLang="en-US" sz="4000" dirty="0" smtClean="0">
                <a:solidFill>
                  <a:srgbClr val="1C01BF"/>
                </a:solidFill>
              </a:rPr>
              <a:t>、本文的消息可分为几个部分？</a:t>
            </a:r>
          </a:p>
          <a:p>
            <a:endParaRPr lang="zh-CN" altLang="en-US" sz="4000" dirty="0" smtClean="0">
              <a:solidFill>
                <a:srgbClr val="1C01BF"/>
              </a:solidFill>
            </a:endParaRPr>
          </a:p>
          <a:p>
            <a:endParaRPr lang="zh-CN" altLang="en-US" sz="4000" dirty="0">
              <a:solidFill>
                <a:srgbClr val="1C01BF"/>
              </a:solidFill>
            </a:endParaRPr>
          </a:p>
        </p:txBody>
      </p:sp>
      <p:sp>
        <p:nvSpPr>
          <p:cNvPr id="4" name="矩形 3"/>
          <p:cNvSpPr/>
          <p:nvPr/>
        </p:nvSpPr>
        <p:spPr>
          <a:xfrm>
            <a:off x="116494" y="1502126"/>
            <a:ext cx="12075506" cy="707886"/>
          </a:xfrm>
          <a:prstGeom prst="rect">
            <a:avLst/>
          </a:prstGeom>
        </p:spPr>
        <p:txBody>
          <a:bodyPr wrap="square">
            <a:spAutoFit/>
          </a:bodyPr>
          <a:lstStyle/>
          <a:p>
            <a:r>
              <a:rPr lang="zh-CN" altLang="en-US" sz="4000" b="1" dirty="0" smtClean="0">
                <a:solidFill>
                  <a:srgbClr val="FF0000"/>
                </a:solidFill>
              </a:rPr>
              <a:t>欧元的出现取代了原来欧元区国家钞票上的民族文化</a:t>
            </a:r>
            <a:endParaRPr lang="zh-CN" altLang="en-US" sz="4000" b="1" dirty="0">
              <a:solidFill>
                <a:srgbClr val="FF0000"/>
              </a:solidFill>
            </a:endParaRPr>
          </a:p>
        </p:txBody>
      </p:sp>
      <p:sp>
        <p:nvSpPr>
          <p:cNvPr id="5" name="矩形 4"/>
          <p:cNvSpPr/>
          <p:nvPr/>
        </p:nvSpPr>
        <p:spPr>
          <a:xfrm>
            <a:off x="3999381" y="3715239"/>
            <a:ext cx="3541106" cy="707886"/>
          </a:xfrm>
          <a:prstGeom prst="rect">
            <a:avLst/>
          </a:prstGeom>
        </p:spPr>
        <p:txBody>
          <a:bodyPr wrap="square">
            <a:spAutoFit/>
          </a:bodyPr>
          <a:lstStyle/>
          <a:p>
            <a:r>
              <a:rPr lang="zh-CN" altLang="en-US" sz="4000" b="1" dirty="0" smtClean="0">
                <a:solidFill>
                  <a:srgbClr val="FF0000"/>
                </a:solidFill>
              </a:rPr>
              <a:t>导语和主体</a:t>
            </a:r>
            <a:endParaRPr lang="zh-CN" altLang="en-US" sz="4000" b="1" dirty="0">
              <a:solidFill>
                <a:srgbClr val="FF0000"/>
              </a:solidFill>
            </a:endParaRPr>
          </a:p>
        </p:txBody>
      </p:sp>
    </p:spTree>
    <p:extLst>
      <p:ext uri="{BB962C8B-B14F-4D97-AF65-F5344CB8AC3E}">
        <p14:creationId xmlns:p14="http://schemas.microsoft.com/office/powerpoint/2010/main" val="29130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dirty="0" smtClean="0">
                <a:solidFill>
                  <a:srgbClr val="FF0000"/>
                </a:solidFill>
              </a:rPr>
              <a:t>再读课文，合作释疑：</a:t>
            </a:r>
            <a:endParaRPr lang="zh-CN" altLang="en-US" sz="6000" dirty="0">
              <a:solidFill>
                <a:srgbClr val="FF0000"/>
              </a:solidFill>
            </a:endParaRPr>
          </a:p>
        </p:txBody>
      </p:sp>
      <p:sp>
        <p:nvSpPr>
          <p:cNvPr id="3" name="内容占位符 2"/>
          <p:cNvSpPr>
            <a:spLocks noGrp="1"/>
          </p:cNvSpPr>
          <p:nvPr>
            <p:ph idx="1"/>
          </p:nvPr>
        </p:nvSpPr>
        <p:spPr/>
        <p:txBody>
          <a:bodyPr>
            <a:normAutofit/>
          </a:bodyPr>
          <a:lstStyle/>
          <a:p>
            <a:r>
              <a:rPr lang="en-US" altLang="zh-CN" sz="4400" b="1" dirty="0" smtClean="0">
                <a:solidFill>
                  <a:srgbClr val="1C01BF"/>
                </a:solidFill>
              </a:rPr>
              <a:t>1</a:t>
            </a:r>
            <a:r>
              <a:rPr lang="zh-CN" altLang="en-US" sz="4400" b="1" dirty="0" smtClean="0">
                <a:solidFill>
                  <a:srgbClr val="1C01BF"/>
                </a:solidFill>
              </a:rPr>
              <a:t>、电头交代了什么？</a:t>
            </a:r>
            <a:endParaRPr lang="en-US" altLang="zh-CN" sz="4400" b="1" dirty="0" smtClean="0">
              <a:solidFill>
                <a:srgbClr val="1C01BF"/>
              </a:solidFill>
            </a:endParaRPr>
          </a:p>
          <a:p>
            <a:r>
              <a:rPr lang="en-US" altLang="zh-CN" sz="4400" b="1" dirty="0" smtClean="0">
                <a:solidFill>
                  <a:srgbClr val="1C01BF"/>
                </a:solidFill>
              </a:rPr>
              <a:t>2</a:t>
            </a:r>
            <a:r>
              <a:rPr lang="zh-CN" altLang="en-US" sz="4400" b="1" dirty="0" smtClean="0">
                <a:solidFill>
                  <a:srgbClr val="1C01BF"/>
                </a:solidFill>
              </a:rPr>
              <a:t>、导语部分有什么特点？这样写有什么好处？</a:t>
            </a:r>
            <a:endParaRPr lang="en-US" altLang="zh-CN" sz="4400" b="1" dirty="0" smtClean="0">
              <a:solidFill>
                <a:srgbClr val="1C01BF"/>
              </a:solidFill>
            </a:endParaRPr>
          </a:p>
          <a:p>
            <a:r>
              <a:rPr lang="en-US" altLang="zh-CN" sz="4400" b="1" dirty="0" smtClean="0">
                <a:solidFill>
                  <a:srgbClr val="1C01BF"/>
                </a:solidFill>
              </a:rPr>
              <a:t>3</a:t>
            </a:r>
            <a:r>
              <a:rPr lang="zh-CN" altLang="en-US" sz="4400" b="1" dirty="0" smtClean="0">
                <a:solidFill>
                  <a:srgbClr val="1C01BF"/>
                </a:solidFill>
              </a:rPr>
              <a:t>、主体部分写了哪些内容？</a:t>
            </a:r>
            <a:endParaRPr lang="en-US" altLang="zh-CN" sz="4400" b="1" dirty="0" smtClean="0">
              <a:solidFill>
                <a:srgbClr val="1C01BF"/>
              </a:solidFill>
            </a:endParaRPr>
          </a:p>
          <a:p>
            <a:r>
              <a:rPr lang="en-US" altLang="zh-CN" sz="4400" b="1" dirty="0" smtClean="0">
                <a:solidFill>
                  <a:srgbClr val="1C01BF"/>
                </a:solidFill>
              </a:rPr>
              <a:t>4</a:t>
            </a:r>
            <a:r>
              <a:rPr lang="zh-CN" altLang="en-US" sz="4400" b="1" dirty="0" smtClean="0">
                <a:solidFill>
                  <a:srgbClr val="1C01BF"/>
                </a:solidFill>
              </a:rPr>
              <a:t>、文中提到了哪些人物？你了解他们吗？动手查 一查。 </a:t>
            </a:r>
            <a:endParaRPr lang="zh-CN" altLang="en-US" sz="4400" b="1" dirty="0">
              <a:solidFill>
                <a:srgbClr val="1C01BF"/>
              </a:solidFill>
            </a:endParaRPr>
          </a:p>
        </p:txBody>
      </p:sp>
    </p:spTree>
    <p:extLst>
      <p:ext uri="{BB962C8B-B14F-4D97-AF65-F5344CB8AC3E}">
        <p14:creationId xmlns:p14="http://schemas.microsoft.com/office/powerpoint/2010/main" val="19718496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602</TotalTime>
  <Words>1681</Words>
  <Application>Microsoft Office PowerPoint</Application>
  <PresentationFormat>宽屏</PresentationFormat>
  <Paragraphs>92</Paragraphs>
  <Slides>28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宋体</vt:lpstr>
      <vt:lpstr>Arial</vt:lpstr>
      <vt:lpstr>Calibri</vt:lpstr>
      <vt:lpstr>Calibri Light</vt:lpstr>
      <vt:lpstr>Times New Roman</vt:lpstr>
      <vt:lpstr>Office 主题</vt:lpstr>
      <vt:lpstr>PowerPoint 演示文稿</vt:lpstr>
      <vt:lpstr>第2课  外国消息两则    别了，钞票上的民族文化</vt:lpstr>
      <vt:lpstr>解题：</vt:lpstr>
      <vt:lpstr>写作背景：</vt:lpstr>
      <vt:lpstr>学习目标：</vt:lpstr>
      <vt:lpstr>预习检测：</vt:lpstr>
      <vt:lpstr>初读课文，把握消息的结构特点：</vt:lpstr>
      <vt:lpstr>PowerPoint 演示文稿</vt:lpstr>
      <vt:lpstr>再读课文，合作释疑：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品读课文，赏析优美语句：</vt:lpstr>
      <vt:lpstr>PowerPoint 演示文稿</vt:lpstr>
      <vt:lpstr>PowerPoint 演示文稿</vt:lpstr>
      <vt:lpstr>PowerPoint 演示文稿</vt:lpstr>
      <vt:lpstr>质疑探究：</vt:lpstr>
      <vt:lpstr>主题归纳小结：</vt:lpstr>
      <vt:lpstr>PowerPoint 演示文稿</vt:lpstr>
      <vt:lpstr>总结课文　拓展延伸 ：</vt:lpstr>
      <vt:lpstr>当堂检测：</vt:lpstr>
      <vt:lpstr>当堂检测：</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第2课  外国消息两则    别了，钞票上的民族文化</dc:title>
  <dc:creator>Administrator</dc:creator>
  <cp:lastModifiedBy>Administrator</cp:lastModifiedBy>
  <cp:revision>20</cp:revision>
  <dcterms:created xsi:type="dcterms:W3CDTF">2017-08-17T00:05:44Z</dcterms:created>
  <dcterms:modified xsi:type="dcterms:W3CDTF">2017-08-17T10:07:57Z</dcterms:modified>
</cp:coreProperties>
</file>