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291" r:id="rId39"/>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9" d="100"/>
          <a:sy n="69" d="100"/>
        </p:scale>
        <p:origin x="-138" y="-102"/>
      </p:cViewPr>
      <p:guideLst>
        <p:guide orient="horz" pos="2160"/>
        <p:guide pos="2880"/>
      </p:guideLst>
    </p:cSldViewPr>
  </p:slide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2" Type="http://schemas.openxmlformats.org/officeDocument/2006/relationships/tableStyles" Target="tableStyles.xml"/><Relationship Id="rId41" Type="http://schemas.openxmlformats.org/officeDocument/2006/relationships/viewProps" Target="viewProps.xml"/><Relationship Id="rId40" Type="http://schemas.openxmlformats.org/officeDocument/2006/relationships/presProps" Target="presProps.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99682" name="页眉占位符 199681"/>
          <p:cNvSpPr>
            <a:spLocks noGrp="1"/>
          </p:cNvSpPr>
          <p:nvPr>
            <p:ph type="hdr" sz="quarter"/>
          </p:nvPr>
        </p:nvSpPr>
        <p:spPr>
          <a:xfrm>
            <a:off x="0" y="0"/>
            <a:ext cx="2971800" cy="457200"/>
          </a:xfrm>
          <a:prstGeom prst="rect">
            <a:avLst/>
          </a:prstGeom>
          <a:noFill/>
          <a:ln w="9525">
            <a:noFill/>
          </a:ln>
        </p:spPr>
        <p:txBody>
          <a:bodyPr/>
          <a:p>
            <a:pPr lvl="0" fontAlgn="base"/>
            <a:endParaRPr lang="zh-CN" altLang="en-US" sz="1200" strike="noStrike" noProof="1" dirty="0"/>
          </a:p>
        </p:txBody>
      </p:sp>
      <p:sp>
        <p:nvSpPr>
          <p:cNvPr id="199683" name="日期占位符 199682"/>
          <p:cNvSpPr>
            <a:spLocks noGrp="1"/>
          </p:cNvSpPr>
          <p:nvPr>
            <p:ph type="dt" idx="1"/>
          </p:nvPr>
        </p:nvSpPr>
        <p:spPr>
          <a:xfrm>
            <a:off x="3884613" y="0"/>
            <a:ext cx="2971800" cy="457200"/>
          </a:xfrm>
          <a:prstGeom prst="rect">
            <a:avLst/>
          </a:prstGeom>
          <a:noFill/>
          <a:ln w="9525">
            <a:noFill/>
          </a:ln>
        </p:spPr>
        <p:txBody>
          <a:bodyPr/>
          <a:p>
            <a:pPr lvl="0" algn="r" fontAlgn="base"/>
            <a:fld id="{BB962C8B-B14F-4D97-AF65-F5344CB8AC3E}" type="datetimeFigureOut">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latin typeface="Arial" panose="020B0604020202020204" pitchFamily="34" charset="0"/>
              <a:ea typeface="宋体" panose="02010600030101010101" pitchFamily="2" charset="-122"/>
              <a:cs typeface="+mn-cs"/>
            </a:endParaRPr>
          </a:p>
        </p:txBody>
      </p:sp>
      <p:sp>
        <p:nvSpPr>
          <p:cNvPr id="2052" name="幻灯片图像占位符 199683"/>
          <p:cNvSpPr>
            <a:spLocks noRot="1" noTextEdit="1"/>
          </p:cNvSpPr>
          <p:nvPr>
            <p:ph type="sldImg"/>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2053" name="文本占位符 199684"/>
          <p:cNvSpPr>
            <a:spLocks noGrp="1"/>
          </p:cNvSpPr>
          <p:nvPr>
            <p:ph type="body" sz="quarter"/>
          </p:nvPr>
        </p:nvSpPr>
        <p:spPr>
          <a:xfrm>
            <a:off x="685800" y="4343400"/>
            <a:ext cx="5486400" cy="4114800"/>
          </a:xfrm>
          <a:prstGeom prst="rect">
            <a:avLst/>
          </a:prstGeom>
          <a:noFill/>
          <a:ln w="9525">
            <a:noFill/>
          </a:ln>
        </p:spPr>
        <p:txBody>
          <a:bodyPr anchor="t"/>
          <a:p>
            <a:pPr lvl="0"/>
            <a:r>
              <a:rPr lang="zh-CN" altLang="en-US" dirty="0"/>
              <a:t>单击此处编辑母版文本样式</a:t>
            </a:r>
            <a:endParaRPr lang="zh-CN" altLang="en-US" dirty="0"/>
          </a:p>
          <a:p>
            <a:pPr lvl="1" indent="0"/>
            <a:r>
              <a:rPr lang="zh-CN" altLang="en-US" dirty="0"/>
              <a:t>第二级</a:t>
            </a:r>
            <a:endParaRPr lang="zh-CN" altLang="en-US" dirty="0"/>
          </a:p>
          <a:p>
            <a:pPr lvl="2" indent="0"/>
            <a:r>
              <a:rPr lang="zh-CN" altLang="en-US" dirty="0"/>
              <a:t>第三级</a:t>
            </a:r>
            <a:endParaRPr lang="zh-CN" altLang="en-US" dirty="0"/>
          </a:p>
          <a:p>
            <a:pPr lvl="3" indent="0"/>
            <a:r>
              <a:rPr lang="zh-CN" altLang="en-US" dirty="0"/>
              <a:t>第四级</a:t>
            </a:r>
            <a:endParaRPr lang="zh-CN" altLang="en-US" dirty="0"/>
          </a:p>
          <a:p>
            <a:pPr lvl="4" indent="0"/>
            <a:r>
              <a:rPr lang="zh-CN" altLang="en-US" dirty="0"/>
              <a:t>第五级</a:t>
            </a:r>
            <a:endParaRPr lang="zh-CN" altLang="en-US" dirty="0"/>
          </a:p>
        </p:txBody>
      </p:sp>
      <p:sp>
        <p:nvSpPr>
          <p:cNvPr id="199686" name="页脚占位符 199685"/>
          <p:cNvSpPr>
            <a:spLocks noGrp="1"/>
          </p:cNvSpPr>
          <p:nvPr>
            <p:ph type="ftr" sz="quarter" idx="4"/>
          </p:nvPr>
        </p:nvSpPr>
        <p:spPr>
          <a:xfrm>
            <a:off x="0" y="8685213"/>
            <a:ext cx="2971800" cy="457200"/>
          </a:xfrm>
          <a:prstGeom prst="rect">
            <a:avLst/>
          </a:prstGeom>
          <a:noFill/>
          <a:ln w="9525">
            <a:noFill/>
          </a:ln>
        </p:spPr>
        <p:txBody>
          <a:bodyPr anchor="b"/>
          <a:p>
            <a:pPr lvl="0" fontAlgn="base"/>
            <a:endParaRPr lang="zh-CN" altLang="en-US" sz="1200" strike="noStrike" noProof="1" dirty="0"/>
          </a:p>
        </p:txBody>
      </p:sp>
      <p:sp>
        <p:nvSpPr>
          <p:cNvPr id="199687" name="灯片编号占位符 199686"/>
          <p:cNvSpPr>
            <a:spLocks noGrp="1"/>
          </p:cNvSpPr>
          <p:nvPr>
            <p:ph type="sldNum" sz="quarter" idx="5"/>
          </p:nvPr>
        </p:nvSpPr>
        <p:spPr>
          <a:xfrm>
            <a:off x="3884613" y="8685213"/>
            <a:ext cx="2971800" cy="457200"/>
          </a:xfrm>
          <a:prstGeom prst="rect">
            <a:avLst/>
          </a:prstGeom>
          <a:noFill/>
          <a:ln w="9525">
            <a:noFill/>
          </a:ln>
        </p:spPr>
        <p:txBody>
          <a:bodyPr anchor="b"/>
          <a:p>
            <a:pPr lvl="0" algn="r" fontAlgn="base"/>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p>
        </p:txBody>
      </p:sp>
    </p:spTree>
  </p:cSld>
  <p:clrMap bg1="lt1" tx1="dk1" bg2="lt2" tx2="dk2" accent1="accent1" accent2="accent2" accent3="accent3" accent4="accent4" accent5="accent5" accent6="accent6" hlink="hlink" folHlink="folHlink"/>
  <p:hf sldNum="0" hdr="0" ftr="0" dt="0"/>
  <p:notesStyle>
    <a:lvl1pPr marL="0" lvl="0"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2pPr>
    <a:lvl3pPr marL="914400" lvl="2"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3pPr>
    <a:lvl4pPr marL="1371600" lvl="3"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4pPr>
    <a:lvl5pPr marL="1828800" lvl="4"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5pPr>
    <a:lvl6pPr marL="2286000" lvl="5"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6pPr>
    <a:lvl7pPr marL="2743200" lvl="6"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7pPr>
    <a:lvl8pPr marL="3200400" lvl="7"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8pPr>
    <a:lvl9pPr marL="3657600" lvl="8"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10AE4DA-CEF6-4E60-B036-AEC2BC1C128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10AE4DA-CEF6-4E60-B036-AEC2BC1C128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3953D53-21EB-484A-BC80-1443C8C4AE10}"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大标题">
    <p:spTree>
      <p:nvGrpSpPr>
        <p:cNvPr id="1" name=""/>
        <p:cNvGrpSpPr/>
        <p:nvPr/>
      </p:nvGrpSpPr>
      <p:grpSpPr>
        <a:xfrm>
          <a:off x="0" y="0"/>
          <a:ext cx="0" cy="0"/>
          <a:chOff x="0" y="0"/>
          <a:chExt cx="0" cy="0"/>
        </a:xfrm>
      </p:grpSpPr>
      <p:sp>
        <p:nvSpPr>
          <p:cNvPr id="146" name="is1ide-Oval 2"/>
          <p:cNvSpPr/>
          <p:nvPr/>
        </p:nvSpPr>
        <p:spPr>
          <a:xfrm>
            <a:off x="2738665" y="2320101"/>
            <a:ext cx="1500495" cy="1553700"/>
          </a:xfrm>
          <a:prstGeom prst="ellipse">
            <a:avLst/>
          </a:prstGeom>
          <a:solidFill>
            <a:schemeClr val="bg1">
              <a:lumMod val="95000"/>
            </a:schemeClr>
          </a:solidFill>
          <a:ln w="12700" cap="flat">
            <a:solidFill>
              <a:srgbClr val="DCDEE0"/>
            </a:solidFill>
            <a:prstDash val="solid"/>
            <a:round/>
          </a:ln>
          <a:effectLst/>
        </p:spPr>
        <p:txBody>
          <a:bodyPr anchor="ctr"/>
          <a:lstStyle/>
          <a:p>
            <a:pPr algn="ctr"/>
          </a:p>
        </p:txBody>
      </p:sp>
      <p:sp>
        <p:nvSpPr>
          <p:cNvPr id="142" name="is1ide-Freeform: Shape 4"/>
          <p:cNvSpPr/>
          <p:nvPr userDrawn="1"/>
        </p:nvSpPr>
        <p:spPr>
          <a:xfrm>
            <a:off x="3517559" y="2062769"/>
            <a:ext cx="980963" cy="1015747"/>
          </a:xfrm>
          <a:custGeom>
            <a:avLst/>
            <a:gdLst/>
            <a:ahLst/>
            <a:cxnLst>
              <a:cxn ang="0">
                <a:pos x="wd2" y="hd2"/>
              </a:cxn>
              <a:cxn ang="5400000">
                <a:pos x="wd2" y="hd2"/>
              </a:cxn>
              <a:cxn ang="10800000">
                <a:pos x="wd2" y="hd2"/>
              </a:cxn>
              <a:cxn ang="16200000">
                <a:pos x="wd2" y="hd2"/>
              </a:cxn>
            </a:cxnLst>
            <a:rect l="0" t="0" r="r" b="b"/>
            <a:pathLst>
              <a:path w="21600" h="21600" extrusionOk="0">
                <a:moveTo>
                  <a:pt x="18436" y="21567"/>
                </a:moveTo>
                <a:cubicBezTo>
                  <a:pt x="18436" y="21578"/>
                  <a:pt x="18435" y="21589"/>
                  <a:pt x="18435" y="21600"/>
                </a:cubicBezTo>
                <a:lnTo>
                  <a:pt x="21600" y="21600"/>
                </a:lnTo>
                <a:cubicBezTo>
                  <a:pt x="21600" y="17665"/>
                  <a:pt x="20548" y="13976"/>
                  <a:pt x="18709" y="10799"/>
                </a:cubicBezTo>
                <a:cubicBezTo>
                  <a:pt x="17761" y="9160"/>
                  <a:pt x="16603" y="7657"/>
                  <a:pt x="15274" y="6327"/>
                </a:cubicBezTo>
                <a:cubicBezTo>
                  <a:pt x="11364" y="2418"/>
                  <a:pt x="5965" y="0"/>
                  <a:pt x="0" y="0"/>
                </a:cubicBezTo>
                <a:lnTo>
                  <a:pt x="0" y="3064"/>
                </a:lnTo>
                <a:cubicBezTo>
                  <a:pt x="10188" y="3101"/>
                  <a:pt x="18436" y="11370"/>
                  <a:pt x="18436" y="21567"/>
                </a:cubicBezTo>
                <a:close/>
              </a:path>
            </a:pathLst>
          </a:custGeom>
          <a:solidFill>
            <a:schemeClr val="accent1"/>
          </a:solidFill>
          <a:ln w="12700">
            <a:miter lim="400000"/>
          </a:ln>
        </p:spPr>
        <p:txBody>
          <a:bodyPr anchor="ctr"/>
          <a:lstStyle/>
          <a:p>
            <a:pPr algn="ctr"/>
          </a:p>
        </p:txBody>
      </p:sp>
      <p:sp>
        <p:nvSpPr>
          <p:cNvPr id="143" name="is1ide-Freeform: Shape 5"/>
          <p:cNvSpPr/>
          <p:nvPr userDrawn="1"/>
        </p:nvSpPr>
        <p:spPr>
          <a:xfrm>
            <a:off x="3517563" y="3115382"/>
            <a:ext cx="980955" cy="1015747"/>
          </a:xfrm>
          <a:custGeom>
            <a:avLst/>
            <a:gdLst/>
            <a:ahLst/>
            <a:cxnLst>
              <a:cxn ang="0">
                <a:pos x="wd2" y="hd2"/>
              </a:cxn>
              <a:cxn ang="5400000">
                <a:pos x="wd2" y="hd2"/>
              </a:cxn>
              <a:cxn ang="10800000">
                <a:pos x="wd2" y="hd2"/>
              </a:cxn>
              <a:cxn ang="16200000">
                <a:pos x="wd2" y="hd2"/>
              </a:cxn>
            </a:cxnLst>
            <a:rect l="0" t="0" r="r" b="b"/>
            <a:pathLst>
              <a:path w="21600" h="21600" extrusionOk="0">
                <a:moveTo>
                  <a:pt x="18435" y="0"/>
                </a:moveTo>
                <a:cubicBezTo>
                  <a:pt x="18417" y="10181"/>
                  <a:pt x="10177" y="18432"/>
                  <a:pt x="0" y="18469"/>
                </a:cubicBezTo>
                <a:lnTo>
                  <a:pt x="0" y="21600"/>
                </a:lnTo>
                <a:cubicBezTo>
                  <a:pt x="5965" y="21600"/>
                  <a:pt x="11364" y="19182"/>
                  <a:pt x="15274" y="15274"/>
                </a:cubicBezTo>
                <a:cubicBezTo>
                  <a:pt x="16603" y="13944"/>
                  <a:pt x="17761" y="12441"/>
                  <a:pt x="18709" y="10802"/>
                </a:cubicBezTo>
                <a:cubicBezTo>
                  <a:pt x="20548" y="7624"/>
                  <a:pt x="21600" y="3935"/>
                  <a:pt x="21600" y="0"/>
                </a:cubicBezTo>
                <a:cubicBezTo>
                  <a:pt x="21600" y="0"/>
                  <a:pt x="18435" y="0"/>
                  <a:pt x="18435" y="0"/>
                </a:cubicBezTo>
                <a:close/>
              </a:path>
            </a:pathLst>
          </a:custGeom>
          <a:solidFill>
            <a:schemeClr val="accent2"/>
          </a:solidFill>
          <a:ln w="12700">
            <a:miter lim="400000"/>
          </a:ln>
        </p:spPr>
        <p:txBody>
          <a:bodyPr anchor="ctr"/>
          <a:lstStyle/>
          <a:p>
            <a:pPr algn="ctr"/>
          </a:p>
        </p:txBody>
      </p:sp>
      <p:sp>
        <p:nvSpPr>
          <p:cNvPr id="144" name="is1ide-Freeform: Shape 6"/>
          <p:cNvSpPr/>
          <p:nvPr userDrawn="1"/>
        </p:nvSpPr>
        <p:spPr>
          <a:xfrm>
            <a:off x="2501000" y="3115382"/>
            <a:ext cx="980963" cy="1015747"/>
          </a:xfrm>
          <a:custGeom>
            <a:avLst/>
            <a:gdLst/>
            <a:ahLst/>
            <a:cxnLst>
              <a:cxn ang="0">
                <a:pos x="wd2" y="hd2"/>
              </a:cxn>
              <a:cxn ang="5400000">
                <a:pos x="wd2" y="hd2"/>
              </a:cxn>
              <a:cxn ang="10800000">
                <a:pos x="wd2" y="hd2"/>
              </a:cxn>
              <a:cxn ang="16200000">
                <a:pos x="wd2" y="hd2"/>
              </a:cxn>
            </a:cxnLst>
            <a:rect l="0" t="0" r="r" b="b"/>
            <a:pathLst>
              <a:path w="21600" h="21600" extrusionOk="0">
                <a:moveTo>
                  <a:pt x="21532" y="18470"/>
                </a:moveTo>
                <a:cubicBezTo>
                  <a:pt x="11325" y="18470"/>
                  <a:pt x="3048" y="10204"/>
                  <a:pt x="3030" y="0"/>
                </a:cubicBezTo>
                <a:lnTo>
                  <a:pt x="0" y="0"/>
                </a:lnTo>
                <a:cubicBezTo>
                  <a:pt x="0" y="3935"/>
                  <a:pt x="1052" y="7624"/>
                  <a:pt x="2891" y="10802"/>
                </a:cubicBezTo>
                <a:cubicBezTo>
                  <a:pt x="3839" y="12441"/>
                  <a:pt x="4997" y="13944"/>
                  <a:pt x="6326" y="15274"/>
                </a:cubicBezTo>
                <a:cubicBezTo>
                  <a:pt x="10235" y="19182"/>
                  <a:pt x="15635" y="21600"/>
                  <a:pt x="21600" y="21600"/>
                </a:cubicBezTo>
                <a:lnTo>
                  <a:pt x="21600" y="18469"/>
                </a:lnTo>
                <a:cubicBezTo>
                  <a:pt x="21577" y="18469"/>
                  <a:pt x="21555" y="18470"/>
                  <a:pt x="21532" y="18470"/>
                </a:cubicBezTo>
                <a:close/>
              </a:path>
            </a:pathLst>
          </a:custGeom>
          <a:solidFill>
            <a:schemeClr val="accent3"/>
          </a:solidFill>
          <a:ln w="12700">
            <a:miter lim="400000"/>
          </a:ln>
        </p:spPr>
        <p:txBody>
          <a:bodyPr anchor="ctr"/>
          <a:lstStyle/>
          <a:p>
            <a:pPr algn="ctr"/>
          </a:p>
        </p:txBody>
      </p:sp>
      <p:sp>
        <p:nvSpPr>
          <p:cNvPr id="145" name="is1ide-Freeform: Shape 7"/>
          <p:cNvSpPr/>
          <p:nvPr userDrawn="1"/>
        </p:nvSpPr>
        <p:spPr>
          <a:xfrm>
            <a:off x="2500996" y="2062769"/>
            <a:ext cx="980971" cy="1015747"/>
          </a:xfrm>
          <a:custGeom>
            <a:avLst/>
            <a:gdLst/>
            <a:ahLst/>
            <a:cxnLst>
              <a:cxn ang="0">
                <a:pos x="wd2" y="hd2"/>
              </a:cxn>
              <a:cxn ang="5400000">
                <a:pos x="wd2" y="hd2"/>
              </a:cxn>
              <a:cxn ang="10800000">
                <a:pos x="wd2" y="hd2"/>
              </a:cxn>
              <a:cxn ang="16200000">
                <a:pos x="wd2" y="hd2"/>
              </a:cxn>
            </a:cxnLst>
            <a:rect l="0" t="0" r="r" b="b"/>
            <a:pathLst>
              <a:path w="21600" h="21600" extrusionOk="0">
                <a:moveTo>
                  <a:pt x="3030" y="21567"/>
                </a:moveTo>
                <a:cubicBezTo>
                  <a:pt x="3030" y="11347"/>
                  <a:pt x="11313" y="3063"/>
                  <a:pt x="21532" y="3063"/>
                </a:cubicBezTo>
                <a:cubicBezTo>
                  <a:pt x="21555" y="3063"/>
                  <a:pt x="21577" y="3064"/>
                  <a:pt x="21600" y="3064"/>
                </a:cubicBezTo>
                <a:lnTo>
                  <a:pt x="21600" y="0"/>
                </a:lnTo>
                <a:cubicBezTo>
                  <a:pt x="15635" y="0"/>
                  <a:pt x="10235" y="2418"/>
                  <a:pt x="6326" y="6327"/>
                </a:cubicBezTo>
                <a:cubicBezTo>
                  <a:pt x="4997" y="7657"/>
                  <a:pt x="3839" y="9160"/>
                  <a:pt x="2891" y="10799"/>
                </a:cubicBezTo>
                <a:cubicBezTo>
                  <a:pt x="1052" y="13976"/>
                  <a:pt x="0" y="17665"/>
                  <a:pt x="0" y="21600"/>
                </a:cubicBezTo>
                <a:lnTo>
                  <a:pt x="3030" y="21600"/>
                </a:lnTo>
                <a:cubicBezTo>
                  <a:pt x="3030" y="21589"/>
                  <a:pt x="3030" y="21578"/>
                  <a:pt x="3030" y="21567"/>
                </a:cubicBezTo>
                <a:close/>
              </a:path>
            </a:pathLst>
          </a:custGeom>
          <a:solidFill>
            <a:schemeClr val="accent4"/>
          </a:solidFill>
          <a:ln w="12700">
            <a:miter lim="400000"/>
          </a:ln>
        </p:spPr>
        <p:txBody>
          <a:bodyPr anchor="ctr"/>
          <a:lstStyle/>
          <a:p>
            <a:pPr algn="ctr"/>
          </a:p>
        </p:txBody>
      </p:sp>
      <p:pic>
        <p:nvPicPr>
          <p:cNvPr id="3" name="图片 2"/>
          <p:cNvPicPr>
            <a:picLocks noChangeAspect="1"/>
          </p:cNvPicPr>
          <p:nvPr userDrawn="1"/>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2992202" y="2614835"/>
            <a:ext cx="1050706" cy="927362"/>
          </a:xfrm>
          <a:prstGeom prst="rect">
            <a:avLst/>
          </a:prstGeom>
        </p:spPr>
      </p:pic>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小标题1">
    <p:spTree>
      <p:nvGrpSpPr>
        <p:cNvPr id="1" name=""/>
        <p:cNvGrpSpPr/>
        <p:nvPr/>
      </p:nvGrpSpPr>
      <p:grpSpPr>
        <a:xfrm>
          <a:off x="0" y="0"/>
          <a:ext cx="0" cy="0"/>
          <a:chOff x="0" y="0"/>
          <a:chExt cx="0" cy="0"/>
        </a:xfrm>
      </p:grpSpPr>
      <p:grpSp>
        <p:nvGrpSpPr>
          <p:cNvPr id="8" name="组合 9"/>
          <p:cNvGrpSpPr/>
          <p:nvPr userDrawn="1"/>
        </p:nvGrpSpPr>
        <p:grpSpPr bwMode="auto">
          <a:xfrm>
            <a:off x="2503624" y="2543018"/>
            <a:ext cx="1641044" cy="1602663"/>
            <a:chOff x="0" y="0"/>
            <a:chExt cx="1387872" cy="1387872"/>
          </a:xfrm>
        </p:grpSpPr>
        <p:sp>
          <p:nvSpPr>
            <p:cNvPr id="9" name="同心圆 11"/>
            <p:cNvSpPr>
              <a:spLocks noChangeArrowheads="1"/>
            </p:cNvSpPr>
            <p:nvPr/>
          </p:nvSpPr>
          <p:spPr bwMode="auto">
            <a:xfrm>
              <a:off x="0" y="0"/>
              <a:ext cx="1387872" cy="1387872"/>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solidFill>
              <a:srgbClr val="E44B42"/>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sp>
          <p:nvSpPr>
            <p:cNvPr id="10" name="空心弧 12"/>
            <p:cNvSpPr>
              <a:spLocks noChangeArrowheads="1"/>
            </p:cNvSpPr>
            <p:nvPr/>
          </p:nvSpPr>
          <p:spPr bwMode="auto">
            <a:xfrm rot="5400000">
              <a:off x="0" y="0"/>
              <a:ext cx="1387872" cy="1387872"/>
            </a:xfrm>
            <a:custGeom>
              <a:avLst/>
              <a:gdLst>
                <a:gd name="G0" fmla="+- 7411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411"/>
                <a:gd name="G18" fmla="*/ 7411 1 2"/>
                <a:gd name="G19" fmla="+- G18 5400 0"/>
                <a:gd name="G20" fmla="cos G19 11796480"/>
                <a:gd name="G21" fmla="sin G19 11796480"/>
                <a:gd name="G22" fmla="+- G20 10800 0"/>
                <a:gd name="G23" fmla="+- G21 10800 0"/>
                <a:gd name="G24" fmla="+- 10800 0 G20"/>
                <a:gd name="G25" fmla="+- 7411 10800 0"/>
                <a:gd name="G26" fmla="?: G9 G17 G25"/>
                <a:gd name="G27" fmla="?: G9 0 21600"/>
                <a:gd name="G28" fmla="cos 10800 11796480"/>
                <a:gd name="G29" fmla="sin 10800 11796480"/>
                <a:gd name="G30" fmla="sin 7411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94 w 21600"/>
                <a:gd name="T15" fmla="*/ 10800 h 21600"/>
                <a:gd name="T16" fmla="*/ 10800 w 21600"/>
                <a:gd name="T17" fmla="*/ 3389 h 21600"/>
                <a:gd name="T18" fmla="*/ 19906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389" y="10800"/>
                  </a:moveTo>
                  <a:cubicBezTo>
                    <a:pt x="3389" y="6707"/>
                    <a:pt x="6707" y="3389"/>
                    <a:pt x="10800" y="3389"/>
                  </a:cubicBezTo>
                  <a:cubicBezTo>
                    <a:pt x="14892" y="3388"/>
                    <a:pt x="18210" y="6707"/>
                    <a:pt x="18211" y="10799"/>
                  </a:cubicBezTo>
                  <a:lnTo>
                    <a:pt x="21600" y="10800"/>
                  </a:lnTo>
                  <a:cubicBezTo>
                    <a:pt x="21600" y="4835"/>
                    <a:pt x="16764" y="0"/>
                    <a:pt x="10800" y="0"/>
                  </a:cubicBezTo>
                  <a:cubicBezTo>
                    <a:pt x="4835" y="0"/>
                    <a:pt x="0" y="4835"/>
                    <a:pt x="0" y="10800"/>
                  </a:cubicBezTo>
                  <a:close/>
                </a:path>
              </a:pathLst>
            </a:custGeom>
            <a:solidFill>
              <a:schemeClr val="bg1">
                <a:lumMod val="75000"/>
                <a:alpha val="34000"/>
              </a:schemeClr>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grpSp>
      <p:sp>
        <p:nvSpPr>
          <p:cNvPr id="11" name="文本框 19"/>
          <p:cNvSpPr>
            <a:spLocks noChangeArrowheads="1"/>
          </p:cNvSpPr>
          <p:nvPr userDrawn="1"/>
        </p:nvSpPr>
        <p:spPr bwMode="auto">
          <a:xfrm>
            <a:off x="2858240" y="2990114"/>
            <a:ext cx="956343" cy="69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7086" tIns="53545" rIns="107086" bIns="53545">
            <a:spAutoFit/>
          </a:bodyPr>
          <a:lstStyle/>
          <a:p>
            <a:pPr algn="ctr"/>
            <a:r>
              <a:rPr 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小标题2">
    <p:spTree>
      <p:nvGrpSpPr>
        <p:cNvPr id="1" name=""/>
        <p:cNvGrpSpPr/>
        <p:nvPr/>
      </p:nvGrpSpPr>
      <p:grpSpPr>
        <a:xfrm>
          <a:off x="0" y="0"/>
          <a:ext cx="0" cy="0"/>
          <a:chOff x="0" y="0"/>
          <a:chExt cx="0" cy="0"/>
        </a:xfrm>
      </p:grpSpPr>
      <p:grpSp>
        <p:nvGrpSpPr>
          <p:cNvPr id="10" name="组合 13"/>
          <p:cNvGrpSpPr/>
          <p:nvPr userDrawn="1"/>
        </p:nvGrpSpPr>
        <p:grpSpPr bwMode="auto">
          <a:xfrm>
            <a:off x="2516128" y="2530976"/>
            <a:ext cx="1641044" cy="1602663"/>
            <a:chOff x="0" y="0"/>
            <a:chExt cx="1387872" cy="1387872"/>
          </a:xfrm>
        </p:grpSpPr>
        <p:sp>
          <p:nvSpPr>
            <p:cNvPr id="11" name="同心圆 14"/>
            <p:cNvSpPr>
              <a:spLocks noChangeArrowheads="1"/>
            </p:cNvSpPr>
            <p:nvPr/>
          </p:nvSpPr>
          <p:spPr bwMode="auto">
            <a:xfrm>
              <a:off x="0" y="0"/>
              <a:ext cx="1387872" cy="1387872"/>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solidFill>
              <a:srgbClr val="02918B"/>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sp>
          <p:nvSpPr>
            <p:cNvPr id="12" name="空心弧 15"/>
            <p:cNvSpPr>
              <a:spLocks noChangeArrowheads="1"/>
            </p:cNvSpPr>
            <p:nvPr/>
          </p:nvSpPr>
          <p:spPr bwMode="auto">
            <a:xfrm rot="5400000">
              <a:off x="0" y="0"/>
              <a:ext cx="1387872" cy="1387872"/>
            </a:xfrm>
            <a:custGeom>
              <a:avLst/>
              <a:gdLst>
                <a:gd name="G0" fmla="+- 7506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506"/>
                <a:gd name="G18" fmla="*/ 7506 1 2"/>
                <a:gd name="G19" fmla="+- G18 5400 0"/>
                <a:gd name="G20" fmla="cos G19 11796480"/>
                <a:gd name="G21" fmla="sin G19 11796480"/>
                <a:gd name="G22" fmla="+- G20 10800 0"/>
                <a:gd name="G23" fmla="+- G21 10800 0"/>
                <a:gd name="G24" fmla="+- 10800 0 G20"/>
                <a:gd name="G25" fmla="+- 7506 10800 0"/>
                <a:gd name="G26" fmla="?: G9 G17 G25"/>
                <a:gd name="G27" fmla="?: G9 0 21600"/>
                <a:gd name="G28" fmla="cos 10800 11796480"/>
                <a:gd name="G29" fmla="sin 10800 11796480"/>
                <a:gd name="G30" fmla="sin 7506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47 w 21600"/>
                <a:gd name="T15" fmla="*/ 10800 h 21600"/>
                <a:gd name="T16" fmla="*/ 10800 w 21600"/>
                <a:gd name="T17" fmla="*/ 3294 h 21600"/>
                <a:gd name="T18" fmla="*/ 19953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94" y="10800"/>
                  </a:moveTo>
                  <a:cubicBezTo>
                    <a:pt x="3294" y="6654"/>
                    <a:pt x="6654" y="3294"/>
                    <a:pt x="10800" y="3294"/>
                  </a:cubicBezTo>
                  <a:cubicBezTo>
                    <a:pt x="14945" y="3293"/>
                    <a:pt x="18305" y="6654"/>
                    <a:pt x="18306" y="10799"/>
                  </a:cubicBezTo>
                  <a:lnTo>
                    <a:pt x="21600" y="10800"/>
                  </a:lnTo>
                  <a:cubicBezTo>
                    <a:pt x="21600" y="4835"/>
                    <a:pt x="16764" y="0"/>
                    <a:pt x="10800" y="0"/>
                  </a:cubicBezTo>
                  <a:cubicBezTo>
                    <a:pt x="4835" y="0"/>
                    <a:pt x="0" y="4835"/>
                    <a:pt x="0" y="10800"/>
                  </a:cubicBezTo>
                  <a:close/>
                </a:path>
              </a:pathLst>
            </a:custGeom>
            <a:solidFill>
              <a:schemeClr val="accent6">
                <a:lumMod val="20000"/>
                <a:lumOff val="80000"/>
                <a:alpha val="49000"/>
              </a:schemeClr>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grpSp>
      <p:sp>
        <p:nvSpPr>
          <p:cNvPr id="13" name="文本框 19"/>
          <p:cNvSpPr>
            <a:spLocks noChangeArrowheads="1"/>
          </p:cNvSpPr>
          <p:nvPr userDrawn="1"/>
        </p:nvSpPr>
        <p:spPr bwMode="auto">
          <a:xfrm>
            <a:off x="2876089" y="3000622"/>
            <a:ext cx="956343" cy="69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7086" tIns="53545" rIns="107086" bIns="53545">
            <a:spAutoFit/>
          </a:bodyPr>
          <a:lstStyle/>
          <a:p>
            <a:pPr algn="ctr"/>
            <a:r>
              <a:rPr 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a:p>
        </p:txBody>
      </p:sp>
      <p:sp>
        <p:nvSpPr>
          <p:cNvPr id="8" name="页脚占位符 7"/>
          <p:cNvSpPr>
            <a:spLocks noGrp="1"/>
          </p:cNvSpPr>
          <p:nvPr>
            <p:ph type="ftr" sz="quarter" idx="11"/>
          </p:nvPr>
        </p:nvSpPr>
        <p:spPr/>
        <p:txBody>
          <a:bodyPr/>
          <a:p>
            <a:pPr lvl="0" fontAlgn="base"/>
            <a:endParaRPr lang="zh-CN" strike="noStrike" noProof="1"/>
          </a:p>
        </p:txBody>
      </p:sp>
      <p:sp>
        <p:nvSpPr>
          <p:cNvPr id="9" name="灯片编号占位符 8"/>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a:p>
        </p:txBody>
      </p:sp>
      <p:sp>
        <p:nvSpPr>
          <p:cNvPr id="4" name="页脚占位符 3"/>
          <p:cNvSpPr>
            <a:spLocks noGrp="1"/>
          </p:cNvSpPr>
          <p:nvPr>
            <p:ph type="ftr" sz="quarter" idx="11"/>
          </p:nvPr>
        </p:nvSpPr>
        <p:spPr/>
        <p:txBody>
          <a:bodyPr/>
          <a:p>
            <a:pPr lvl="0" fontAlgn="base"/>
            <a:endParaRPr lang="zh-CN" strike="noStrike" noProof="1"/>
          </a:p>
        </p:txBody>
      </p:sp>
      <p:sp>
        <p:nvSpPr>
          <p:cNvPr id="5" name="灯片编号占位符 4"/>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a:p>
        </p:txBody>
      </p:sp>
      <p:sp>
        <p:nvSpPr>
          <p:cNvPr id="3" name="页脚占位符 2"/>
          <p:cNvSpPr>
            <a:spLocks noGrp="1"/>
          </p:cNvSpPr>
          <p:nvPr>
            <p:ph type="ftr" sz="quarter" idx="11"/>
          </p:nvPr>
        </p:nvSpPr>
        <p:spPr/>
        <p:txBody>
          <a:bodyPr/>
          <a:p>
            <a:pPr lvl="0" fontAlgn="base"/>
            <a:endParaRPr lang="zh-CN" strike="noStrike" noProof="1"/>
          </a:p>
        </p:txBody>
      </p:sp>
      <p:sp>
        <p:nvSpPr>
          <p:cNvPr id="4" name="灯片编号占位符 3"/>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p>
            <a:pPr lvl="0"/>
            <a:r>
              <a:rPr lang="zh-CN" altLang="en-US"/>
              <a:t>单击此处编辑母版标题样式</a:t>
            </a:r>
            <a:endParaRPr lang="zh-CN" altLang="en-US"/>
          </a:p>
        </p:txBody>
      </p:sp>
      <p:sp>
        <p:nvSpPr>
          <p:cNvPr id="1027" name="文本占位符 1026"/>
          <p:cNvSpPr>
            <a:spLocks noGrp="1"/>
          </p:cNvSpPr>
          <p:nvPr>
            <p:ph type="body"/>
          </p:nvPr>
        </p:nvSpPr>
        <p:spPr>
          <a:xfrm>
            <a:off x="457200" y="1600200"/>
            <a:ext cx="8229600" cy="4525963"/>
          </a:xfrm>
          <a:prstGeom prst="rect">
            <a:avLst/>
          </a:prstGeom>
          <a:noFill/>
          <a:ln w="9525">
            <a:noFill/>
          </a:ln>
        </p:spPr>
        <p:txBody>
          <a:bodyPr anchor="t"/>
          <a:p>
            <a:pPr lvl="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fontAlgn="base"/>
            <a:endParaRPr lang="zh-CN" altLang="en-US" strike="noStrike" noProof="1"/>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fontAlgn="base"/>
            <a:endParaRPr lang="zh-CN" strike="noStrike" noProof="1"/>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529013" y="2592055"/>
            <a:ext cx="4254274" cy="1337945"/>
          </a:xfrm>
          <a:prstGeom prst="rect">
            <a:avLst/>
          </a:prstGeom>
          <a:noFill/>
        </p:spPr>
        <p:txBody>
          <a:bodyPr wrap="square" rtlCol="0">
            <a:spAutoFit/>
          </a:bodyPr>
          <a:lstStyle/>
          <a:p>
            <a:pPr algn="ctr"/>
            <a:r>
              <a:rPr lang="zh-CN" altLang="en-US" sz="4050" b="1" dirty="0">
                <a:solidFill>
                  <a:srgbClr val="ED7D31"/>
                </a:solidFill>
                <a:latin typeface="Times New Roman" panose="02020603050405020304" pitchFamily="18" charset="0"/>
                <a:ea typeface="微软雅黑" panose="020B0503020204020204" pitchFamily="34" charset="-122"/>
              </a:rPr>
              <a:t>考点</a:t>
            </a:r>
            <a:r>
              <a:rPr lang="zh-CN" altLang="en-US" sz="4050" b="1" dirty="0" smtClean="0">
                <a:solidFill>
                  <a:srgbClr val="ED7D31"/>
                </a:solidFill>
                <a:latin typeface="Times New Roman" panose="02020603050405020304" pitchFamily="18" charset="0"/>
                <a:ea typeface="微软雅黑" panose="020B0503020204020204" pitchFamily="34" charset="-122"/>
              </a:rPr>
              <a:t>七 语句衔接</a:t>
            </a:r>
            <a:endParaRPr lang="en-US" altLang="zh-CN" sz="4050" b="1" dirty="0" smtClean="0">
              <a:solidFill>
                <a:srgbClr val="ED7D31"/>
              </a:solidFill>
              <a:latin typeface="Times New Roman" panose="02020603050405020304" pitchFamily="18" charset="0"/>
              <a:ea typeface="微软雅黑" panose="020B0503020204020204" pitchFamily="34" charset="-122"/>
            </a:endParaRPr>
          </a:p>
          <a:p>
            <a:pPr algn="ctr"/>
            <a:r>
              <a:rPr lang="zh-CN" altLang="en-US" sz="4050" b="1" dirty="0" smtClean="0">
                <a:solidFill>
                  <a:srgbClr val="ED7D31"/>
                </a:solidFill>
                <a:latin typeface="Times New Roman" panose="02020603050405020304" pitchFamily="18" charset="0"/>
                <a:ea typeface="微软雅黑" panose="020B0503020204020204" pitchFamily="34" charset="-122"/>
              </a:rPr>
              <a:t>和</a:t>
            </a:r>
            <a:r>
              <a:rPr lang="zh-CN" altLang="en-US" sz="4050" b="1" dirty="0">
                <a:solidFill>
                  <a:srgbClr val="ED7D31"/>
                </a:solidFill>
                <a:latin typeface="Times New Roman" panose="02020603050405020304" pitchFamily="18" charset="0"/>
                <a:ea typeface="微软雅黑" panose="020B0503020204020204" pitchFamily="34" charset="-122"/>
              </a:rPr>
              <a:t>排序</a:t>
            </a:r>
            <a:endParaRPr lang="zh-CN" altLang="en-US" sz="4050" b="1" dirty="0">
              <a:solidFill>
                <a:srgbClr val="ED7D31"/>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81008" y="2878456"/>
            <a:ext cx="4652128" cy="870585"/>
          </a:xfrm>
          <a:prstGeom prst="rect">
            <a:avLst/>
          </a:prstGeom>
          <a:noFill/>
        </p:spPr>
        <p:txBody>
          <a:bodyPr wrap="square" rtlCol="0">
            <a:spAutoFit/>
          </a:bodyPr>
          <a:lstStyle/>
          <a:p>
            <a:pPr algn="just">
              <a:lnSpc>
                <a:spcPct val="150000"/>
              </a:lnSpc>
            </a:pPr>
            <a:r>
              <a:rPr lang="zh-CN" altLang="en-US" sz="3375" b="1" dirty="0">
                <a:solidFill>
                  <a:srgbClr val="02918B"/>
                </a:solidFill>
                <a:latin typeface="Times New Roman" panose="02020603050405020304" pitchFamily="18" charset="0"/>
                <a:ea typeface="微软雅黑" panose="020B0503020204020204" pitchFamily="34" charset="-122"/>
              </a:rPr>
              <a:t>备考全攻略</a:t>
            </a:r>
            <a:endParaRPr lang="zh-CN" altLang="en-US" sz="3375" b="1" dirty="0">
              <a:solidFill>
                <a:srgbClr val="02918B"/>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7206" y="1579721"/>
            <a:ext cx="8097679" cy="4291330"/>
          </a:xfrm>
          <a:prstGeom prst="rect">
            <a:avLst/>
          </a:prstGeom>
          <a:noFill/>
          <a:ln w="9525">
            <a:noFill/>
          </a:ln>
        </p:spPr>
        <p:txBody>
          <a:bodyPr wrap="square">
            <a:spAutoFit/>
          </a:bodyPr>
          <a:lstStyle/>
          <a:p>
            <a:pPr indent="0" algn="ctr" fontAlgn="auto">
              <a:lnSpc>
                <a:spcPct val="130000"/>
              </a:lnSpc>
            </a:pPr>
            <a:r>
              <a:rPr sz="2100" b="1" dirty="0">
                <a:latin typeface="Times New Roman" panose="02020603050405020304" pitchFamily="18" charset="0"/>
                <a:ea typeface="微软雅黑" panose="020B0503020204020204" pitchFamily="34" charset="-122"/>
              </a:rPr>
              <a:t>衔接排序解题的一般方法和技巧</a:t>
            </a:r>
            <a:endParaRPr sz="2100" dirty="0">
              <a:latin typeface="Times New Roman" panose="02020603050405020304" pitchFamily="18" charset="0"/>
              <a:ea typeface="微软雅黑" panose="020B0503020204020204" pitchFamily="34" charset="-122"/>
            </a:endParaRPr>
          </a:p>
          <a:p>
            <a:pPr indent="0" algn="just" fontAlgn="auto">
              <a:lnSpc>
                <a:spcPct val="130000"/>
              </a:lnSpc>
            </a:pPr>
            <a:r>
              <a:rPr sz="2100" b="1" dirty="0">
                <a:latin typeface="Times New Roman" panose="02020603050405020304" pitchFamily="18" charset="0"/>
                <a:ea typeface="微软雅黑" panose="020B0503020204020204" pitchFamily="34" charset="-122"/>
              </a:rPr>
              <a:t>一､衔接排序的一般方法</a:t>
            </a:r>
            <a:endParaRPr sz="2100" dirty="0">
              <a:latin typeface="Times New Roman" panose="02020603050405020304" pitchFamily="18" charset="0"/>
              <a:ea typeface="微软雅黑" panose="020B0503020204020204" pitchFamily="34" charset="-122"/>
            </a:endParaRPr>
          </a:p>
          <a:p>
            <a:pPr indent="0" algn="just" fontAlgn="auto">
              <a:lnSpc>
                <a:spcPct val="130000"/>
              </a:lnSpc>
            </a:pPr>
            <a:r>
              <a:rPr sz="2100" b="1" dirty="0">
                <a:latin typeface="Times New Roman" panose="02020603050405020304" pitchFamily="18" charset="0"/>
                <a:ea typeface="微软雅黑" panose="020B0503020204020204" pitchFamily="34" charset="-122"/>
              </a:rPr>
              <a:t>1.抓中心｡</a:t>
            </a:r>
            <a:endParaRPr sz="2100" dirty="0">
              <a:latin typeface="Times New Roman" panose="02020603050405020304" pitchFamily="18" charset="0"/>
              <a:ea typeface="微软雅黑" panose="020B0503020204020204" pitchFamily="34" charset="-122"/>
            </a:endParaRPr>
          </a:p>
          <a:p>
            <a:pPr indent="0" algn="just" fontAlgn="auto">
              <a:lnSpc>
                <a:spcPct val="130000"/>
              </a:lnSpc>
            </a:pPr>
            <a:r>
              <a:rPr sz="2100" dirty="0">
                <a:latin typeface="Times New Roman" panose="02020603050405020304" pitchFamily="18" charset="0"/>
                <a:ea typeface="微软雅黑" panose="020B0503020204020204" pitchFamily="34" charset="-122"/>
              </a:rPr>
              <a:t>(1)一组句子或者一段话,虽然由若干句子组成,却表述同一个中心,句序的安排必然围绕这一中心｡</a:t>
            </a:r>
            <a:endParaRPr sz="2100" dirty="0">
              <a:latin typeface="Times New Roman" panose="02020603050405020304" pitchFamily="18" charset="0"/>
              <a:ea typeface="微软雅黑" panose="020B0503020204020204" pitchFamily="34" charset="-122"/>
            </a:endParaRPr>
          </a:p>
          <a:p>
            <a:pPr indent="0" algn="just" fontAlgn="auto">
              <a:lnSpc>
                <a:spcPct val="130000"/>
              </a:lnSpc>
            </a:pPr>
            <a:r>
              <a:rPr sz="2100" dirty="0">
                <a:latin typeface="Times New Roman" panose="02020603050405020304" pitchFamily="18" charset="0"/>
                <a:ea typeface="微软雅黑" panose="020B0503020204020204" pitchFamily="34" charset="-122"/>
              </a:rPr>
              <a:t>(2)抓准中心的重要手段:</a:t>
            </a:r>
            <a:endParaRPr sz="2100" dirty="0">
              <a:latin typeface="Times New Roman" panose="02020603050405020304" pitchFamily="18" charset="0"/>
              <a:ea typeface="微软雅黑" panose="020B0503020204020204" pitchFamily="34" charset="-122"/>
            </a:endParaRPr>
          </a:p>
          <a:p>
            <a:pPr indent="0" algn="just" fontAlgn="auto">
              <a:lnSpc>
                <a:spcPct val="130000"/>
              </a:lnSpc>
            </a:pPr>
            <a:r>
              <a:rPr sz="2100" dirty="0">
                <a:latin typeface="Times New Roman" panose="02020603050405020304" pitchFamily="18" charset="0"/>
                <a:ea typeface="微软雅黑" panose="020B0503020204020204" pitchFamily="34" charset="-122"/>
              </a:rPr>
              <a:t>①分析句子的</a:t>
            </a:r>
            <a:r>
              <a:rPr sz="2100" dirty="0">
                <a:solidFill>
                  <a:srgbClr val="F13FEF"/>
                </a:solidFill>
                <a:latin typeface="Times New Roman" panose="02020603050405020304" pitchFamily="18" charset="0"/>
                <a:ea typeface="微软雅黑" panose="020B0503020204020204" pitchFamily="34" charset="-122"/>
              </a:rPr>
              <a:t>性质</a:t>
            </a:r>
            <a:r>
              <a:rPr sz="2100" dirty="0">
                <a:latin typeface="Times New Roman" panose="02020603050405020304" pitchFamily="18" charset="0"/>
                <a:ea typeface="微软雅黑" panose="020B0503020204020204" pitchFamily="34" charset="-122"/>
              </a:rPr>
              <a:t>和</a:t>
            </a:r>
            <a:r>
              <a:rPr sz="2100" dirty="0">
                <a:solidFill>
                  <a:srgbClr val="F13FEF"/>
                </a:solidFill>
                <a:latin typeface="Times New Roman" panose="02020603050405020304" pitchFamily="18" charset="0"/>
                <a:ea typeface="微软雅黑" panose="020B0503020204020204" pitchFamily="34" charset="-122"/>
              </a:rPr>
              <a:t>作用</a:t>
            </a:r>
            <a:r>
              <a:rPr sz="2100" dirty="0">
                <a:latin typeface="Times New Roman" panose="02020603050405020304" pitchFamily="18" charset="0"/>
                <a:ea typeface="微软雅黑" panose="020B0503020204020204" pitchFamily="34" charset="-122"/>
              </a:rPr>
              <a:t>(如总领句､总结句､过渡句､解说句､观点句､材料句等)｡</a:t>
            </a:r>
            <a:endParaRPr sz="2100" dirty="0">
              <a:latin typeface="Times New Roman" panose="02020603050405020304" pitchFamily="18" charset="0"/>
              <a:ea typeface="微软雅黑" panose="020B0503020204020204" pitchFamily="34" charset="-122"/>
            </a:endParaRPr>
          </a:p>
          <a:p>
            <a:pPr indent="0" algn="just" fontAlgn="auto">
              <a:lnSpc>
                <a:spcPct val="130000"/>
              </a:lnSpc>
            </a:pPr>
            <a:r>
              <a:rPr sz="2100" dirty="0">
                <a:latin typeface="Times New Roman" panose="02020603050405020304" pitchFamily="18" charset="0"/>
                <a:ea typeface="微软雅黑" panose="020B0503020204020204" pitchFamily="34" charset="-122"/>
              </a:rPr>
              <a:t>②一组句子或者一段话的中心,大多用</a:t>
            </a:r>
            <a:r>
              <a:rPr sz="2100" dirty="0">
                <a:solidFill>
                  <a:srgbClr val="F13FEF"/>
                </a:solidFill>
                <a:latin typeface="Times New Roman" panose="02020603050405020304" pitchFamily="18" charset="0"/>
                <a:ea typeface="微软雅黑" panose="020B0503020204020204" pitchFamily="34" charset="-122"/>
              </a:rPr>
              <a:t>一个关键句</a:t>
            </a:r>
            <a:r>
              <a:rPr sz="2100" dirty="0">
                <a:latin typeface="Times New Roman" panose="02020603050405020304" pitchFamily="18" charset="0"/>
                <a:ea typeface="微软雅黑" panose="020B0503020204020204" pitchFamily="34" charset="-122"/>
              </a:rPr>
              <a:t>表达｡这一关键句往往放在段首,也有放在段尾的｡</a:t>
            </a:r>
            <a:endParaRPr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72440" y="1557338"/>
            <a:ext cx="8134350" cy="3484245"/>
          </a:xfrm>
          <a:prstGeom prst="rect">
            <a:avLst/>
          </a:prstGeom>
          <a:noFill/>
          <a:ln w="9525">
            <a:noFill/>
          </a:ln>
        </p:spPr>
        <p:txBody>
          <a:bodyPr wrap="square">
            <a:spAutoFit/>
          </a:bodyPr>
          <a:lstStyle/>
          <a:p>
            <a:pPr indent="0" algn="just">
              <a:lnSpc>
                <a:spcPct val="150000"/>
              </a:lnSpc>
            </a:pPr>
            <a:r>
              <a:rPr sz="2100" b="1" dirty="0">
                <a:latin typeface="Times New Roman" panose="02020603050405020304" pitchFamily="18" charset="0"/>
                <a:ea typeface="微软雅黑" panose="020B0503020204020204" pitchFamily="34" charset="-122"/>
              </a:rPr>
              <a:t>2.抓思路｡</a:t>
            </a:r>
            <a:endParaRPr sz="2100" dirty="0">
              <a:latin typeface="Times New Roman" panose="02020603050405020304" pitchFamily="18" charset="0"/>
              <a:ea typeface="微软雅黑" panose="020B0503020204020204" pitchFamily="34" charset="-122"/>
            </a:endParaRPr>
          </a:p>
          <a:p>
            <a:pPr indent="0" algn="just">
              <a:lnSpc>
                <a:spcPct val="150000"/>
              </a:lnSpc>
            </a:pPr>
            <a:r>
              <a:rPr sz="2100" dirty="0">
                <a:latin typeface="Times New Roman" panose="02020603050405020304" pitchFamily="18" charset="0"/>
                <a:ea typeface="微软雅黑" panose="020B0503020204020204" pitchFamily="34" charset="-122"/>
              </a:rPr>
              <a:t>(1)从总体上看,各句之间的关系:</a:t>
            </a:r>
            <a:r>
              <a:rPr sz="2100" dirty="0">
                <a:solidFill>
                  <a:srgbClr val="F13FEF"/>
                </a:solidFill>
                <a:latin typeface="Times New Roman" panose="02020603050405020304" pitchFamily="18" charset="0"/>
                <a:ea typeface="微软雅黑" panose="020B0503020204020204" pitchFamily="34" charset="-122"/>
              </a:rPr>
              <a:t>相并</a:t>
            </a:r>
            <a:r>
              <a:rPr sz="2100" dirty="0">
                <a:latin typeface="Times New Roman" panose="02020603050405020304" pitchFamily="18" charset="0"/>
                <a:ea typeface="微软雅黑" panose="020B0503020204020204" pitchFamily="34" charset="-122"/>
              </a:rPr>
              <a:t>(并列､对照)､</a:t>
            </a:r>
            <a:r>
              <a:rPr sz="2100" dirty="0">
                <a:solidFill>
                  <a:srgbClr val="F13FEF"/>
                </a:solidFill>
                <a:latin typeface="Times New Roman" panose="02020603050405020304" pitchFamily="18" charset="0"/>
                <a:ea typeface="微软雅黑" panose="020B0503020204020204" pitchFamily="34" charset="-122"/>
              </a:rPr>
              <a:t>相承</a:t>
            </a:r>
            <a:r>
              <a:rPr sz="2100" dirty="0">
                <a:latin typeface="Times New Roman" panose="02020603050405020304" pitchFamily="18" charset="0"/>
                <a:ea typeface="微软雅黑" panose="020B0503020204020204" pitchFamily="34" charset="-122"/>
              </a:rPr>
              <a:t>(顺接､层进)､</a:t>
            </a:r>
            <a:r>
              <a:rPr sz="2100" dirty="0">
                <a:solidFill>
                  <a:srgbClr val="F13FEF"/>
                </a:solidFill>
                <a:latin typeface="Times New Roman" panose="02020603050405020304" pitchFamily="18" charset="0"/>
                <a:ea typeface="微软雅黑" panose="020B0503020204020204" pitchFamily="34" charset="-122"/>
              </a:rPr>
              <a:t>相属</a:t>
            </a:r>
            <a:r>
              <a:rPr sz="2100" dirty="0">
                <a:latin typeface="Times New Roman" panose="02020603050405020304" pitchFamily="18" charset="0"/>
                <a:ea typeface="微软雅黑" panose="020B0503020204020204" pitchFamily="34" charset="-122"/>
              </a:rPr>
              <a:t>(总分关系)｡</a:t>
            </a:r>
            <a:endParaRPr sz="2100" dirty="0">
              <a:latin typeface="Times New Roman" panose="02020603050405020304" pitchFamily="18" charset="0"/>
              <a:ea typeface="微软雅黑" panose="020B0503020204020204" pitchFamily="34" charset="-122"/>
            </a:endParaRPr>
          </a:p>
          <a:p>
            <a:pPr indent="0" algn="just">
              <a:lnSpc>
                <a:spcPct val="150000"/>
              </a:lnSpc>
            </a:pPr>
            <a:r>
              <a:rPr sz="2100" dirty="0">
                <a:latin typeface="Times New Roman" panose="02020603050405020304" pitchFamily="18" charset="0"/>
                <a:ea typeface="微软雅黑" panose="020B0503020204020204" pitchFamily="34" charset="-122"/>
              </a:rPr>
              <a:t>(2)从局部看,句与句之间的关系:并列､承接､解说､对比､递进､转折､因果､总分等逻辑关系｡</a:t>
            </a:r>
            <a:endParaRPr sz="2100" dirty="0">
              <a:latin typeface="Times New Roman" panose="02020603050405020304" pitchFamily="18" charset="0"/>
              <a:ea typeface="微软雅黑" panose="020B0503020204020204" pitchFamily="34" charset="-122"/>
            </a:endParaRPr>
          </a:p>
          <a:p>
            <a:pPr indent="0" algn="just">
              <a:lnSpc>
                <a:spcPct val="150000"/>
              </a:lnSpc>
            </a:pPr>
            <a:r>
              <a:rPr sz="2100" dirty="0">
                <a:latin typeface="Times New Roman" panose="02020603050405020304" pitchFamily="18" charset="0"/>
                <a:ea typeface="微软雅黑" panose="020B0503020204020204" pitchFamily="34" charset="-122"/>
              </a:rPr>
              <a:t>(3)从文体看:</a:t>
            </a:r>
            <a:endParaRPr sz="2100" dirty="0">
              <a:latin typeface="Times New Roman" panose="02020603050405020304" pitchFamily="18" charset="0"/>
              <a:ea typeface="微软雅黑" panose="020B0503020204020204" pitchFamily="34" charset="-122"/>
            </a:endParaRPr>
          </a:p>
          <a:p>
            <a:pPr indent="0" algn="just">
              <a:lnSpc>
                <a:spcPct val="150000"/>
              </a:lnSpc>
            </a:pPr>
            <a:r>
              <a:rPr sz="2100" b="1" dirty="0">
                <a:latin typeface="Times New Roman" panose="02020603050405020304" pitchFamily="18" charset="0"/>
                <a:ea typeface="微软雅黑" panose="020B0503020204020204" pitchFamily="34" charset="-122"/>
              </a:rPr>
              <a:t>记叙文:</a:t>
            </a:r>
            <a:r>
              <a:rPr sz="2100" dirty="0">
                <a:latin typeface="Times New Roman" panose="02020603050405020304" pitchFamily="18" charset="0"/>
                <a:ea typeface="微软雅黑" panose="020B0503020204020204" pitchFamily="34" charset="-122"/>
              </a:rPr>
              <a:t>时间,空间｡</a:t>
            </a:r>
            <a:endParaRPr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24828" y="1557338"/>
            <a:ext cx="8064818" cy="2030095"/>
          </a:xfrm>
          <a:prstGeom prst="rect">
            <a:avLst/>
          </a:prstGeom>
          <a:noFill/>
          <a:ln w="9525">
            <a:noFill/>
          </a:ln>
        </p:spPr>
        <p:txBody>
          <a:bodyPr wrap="square">
            <a:spAutoFit/>
          </a:bodyPr>
          <a:lstStyle/>
          <a:p>
            <a:pPr indent="0" algn="just">
              <a:lnSpc>
                <a:spcPct val="150000"/>
              </a:lnSpc>
            </a:pPr>
            <a:r>
              <a:rPr sz="2100" b="1" dirty="0">
                <a:latin typeface="Times New Roman" panose="02020603050405020304" pitchFamily="18" charset="0"/>
                <a:ea typeface="微软雅黑" panose="020B0503020204020204" pitchFamily="34" charset="-122"/>
                <a:sym typeface="+mn-ea"/>
              </a:rPr>
              <a:t>议论文:</a:t>
            </a:r>
            <a:r>
              <a:rPr sz="2100" dirty="0">
                <a:latin typeface="Times New Roman" panose="02020603050405020304" pitchFamily="18" charset="0"/>
                <a:ea typeface="微软雅黑" panose="020B0503020204020204" pitchFamily="34" charset="-122"/>
                <a:sym typeface="+mn-ea"/>
              </a:rPr>
              <a:t>观点句放在前,材料句放中间,总结句放在后;结构形式</a:t>
            </a:r>
            <a:r>
              <a:rPr sz="2100" dirty="0">
                <a:solidFill>
                  <a:srgbClr val="F13FEF"/>
                </a:solidFill>
                <a:latin typeface="Times New Roman" panose="02020603050405020304" pitchFamily="18" charset="0"/>
                <a:ea typeface="微软雅黑" panose="020B0503020204020204" pitchFamily="34" charset="-122"/>
                <a:sym typeface="+mn-ea"/>
              </a:rPr>
              <a:t>或总分,或并列,或对照,或层进</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endParaRPr>
          </a:p>
          <a:p>
            <a:pPr indent="0" algn="just">
              <a:lnSpc>
                <a:spcPct val="150000"/>
              </a:lnSpc>
            </a:pPr>
            <a:r>
              <a:rPr sz="2100" b="1" dirty="0">
                <a:latin typeface="Times New Roman" panose="02020603050405020304" pitchFamily="18" charset="0"/>
                <a:ea typeface="微软雅黑" panose="020B0503020204020204" pitchFamily="34" charset="-122"/>
                <a:sym typeface="+mn-ea"/>
              </a:rPr>
              <a:t>说明文</a:t>
            </a:r>
            <a:r>
              <a:rPr sz="2100" dirty="0">
                <a:latin typeface="Times New Roman" panose="02020603050405020304" pitchFamily="18" charset="0"/>
                <a:ea typeface="微软雅黑" panose="020B0503020204020204" pitchFamily="34" charset="-122"/>
                <a:sym typeface="+mn-ea"/>
              </a:rPr>
              <a:t>同议论文,事理句放在前,材料句放后面,因为材料是用来说明事理的;材料的内部遵循的顺序</a:t>
            </a:r>
            <a:r>
              <a:rPr sz="2100" dirty="0">
                <a:solidFill>
                  <a:srgbClr val="F13FEF"/>
                </a:solidFill>
                <a:latin typeface="Times New Roman" panose="02020603050405020304" pitchFamily="18" charset="0"/>
                <a:ea typeface="微软雅黑" panose="020B0503020204020204" pitchFamily="34" charset="-122"/>
                <a:sym typeface="+mn-ea"/>
              </a:rPr>
              <a:t>或时间,或空间,或逻辑</a:t>
            </a:r>
            <a:r>
              <a:rPr sz="2100" dirty="0">
                <a:latin typeface="Times New Roman" panose="02020603050405020304" pitchFamily="18" charset="0"/>
                <a:ea typeface="微软雅黑" panose="020B0503020204020204" pitchFamily="34" charset="-122"/>
                <a:sym typeface="+mn-ea"/>
              </a:rPr>
              <a:t>｡</a:t>
            </a:r>
            <a:endParaRPr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24828" y="1557338"/>
            <a:ext cx="8064818" cy="3969385"/>
          </a:xfrm>
          <a:prstGeom prst="rect">
            <a:avLst/>
          </a:prstGeom>
          <a:noFill/>
          <a:ln w="9525">
            <a:noFill/>
          </a:ln>
        </p:spPr>
        <p:txBody>
          <a:bodyPr wrap="square">
            <a:spAutoFit/>
          </a:bodyPr>
          <a:lstStyle/>
          <a:p>
            <a:pPr indent="0" algn="just">
              <a:lnSpc>
                <a:spcPct val="150000"/>
              </a:lnSpc>
            </a:pPr>
            <a:r>
              <a:rPr sz="2100" b="1" dirty="0">
                <a:latin typeface="Times New Roman" panose="02020603050405020304" pitchFamily="18" charset="0"/>
                <a:ea typeface="微软雅黑" panose="020B0503020204020204" pitchFamily="34" charset="-122"/>
                <a:sym typeface="+mn-ea"/>
              </a:rPr>
              <a:t>3.抓标志｡</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b="1" dirty="0">
                <a:latin typeface="Times New Roman" panose="02020603050405020304" pitchFamily="18" charset="0"/>
                <a:ea typeface="微软雅黑" panose="020B0503020204020204" pitchFamily="34" charset="-122"/>
                <a:sym typeface="+mn-ea"/>
              </a:rPr>
              <a:t>(1)暗示性词语的使用｡</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a:latin typeface="Times New Roman" panose="02020603050405020304" pitchFamily="18" charset="0"/>
                <a:ea typeface="微软雅黑" panose="020B0503020204020204" pitchFamily="34" charset="-122"/>
                <a:sym typeface="+mn-ea"/>
              </a:rPr>
              <a:t>①“换句话说”“则”表示转换关系,位于后面｡</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a:latin typeface="Times New Roman" panose="02020603050405020304" pitchFamily="18" charset="0"/>
                <a:ea typeface="微软雅黑" panose="020B0503020204020204" pitchFamily="34" charset="-122"/>
                <a:sym typeface="+mn-ea"/>
              </a:rPr>
              <a:t>②“同时”“也”表示并列,位于后面｡</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a:latin typeface="Times New Roman" panose="02020603050405020304" pitchFamily="18" charset="0"/>
                <a:ea typeface="微软雅黑" panose="020B0503020204020204" pitchFamily="34" charset="-122"/>
                <a:sym typeface="+mn-ea"/>
              </a:rPr>
              <a:t>③“与此同时”“与此相反”“反过来说”表示相反､相对关系,中间不可插入别的内容｡</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a:latin typeface="Times New Roman" panose="02020603050405020304" pitchFamily="18" charset="0"/>
                <a:ea typeface="微软雅黑" panose="020B0503020204020204" pitchFamily="34" charset="-122"/>
                <a:sym typeface="+mn-ea"/>
              </a:rPr>
              <a:t>④“首先”“其次”“再次”表示主次轻重的顺序,不可倒置｡</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a:latin typeface="Times New Roman" panose="02020603050405020304" pitchFamily="18" charset="0"/>
                <a:ea typeface="微软雅黑" panose="020B0503020204020204" pitchFamily="34" charset="-122"/>
                <a:sym typeface="+mn-ea"/>
              </a:rPr>
              <a:t>⑤“先前”与“后来”,“过去”“现在”与“将来”表示时间先后｡</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24828" y="1557338"/>
            <a:ext cx="8064818" cy="4453890"/>
          </a:xfrm>
          <a:prstGeom prst="rect">
            <a:avLst/>
          </a:prstGeom>
          <a:noFill/>
          <a:ln w="9525">
            <a:noFill/>
          </a:ln>
        </p:spPr>
        <p:txBody>
          <a:bodyPr wrap="square">
            <a:spAutoFit/>
          </a:bodyPr>
          <a:lstStyle/>
          <a:p>
            <a:pPr indent="0" algn="just">
              <a:lnSpc>
                <a:spcPct val="150000"/>
              </a:lnSpc>
            </a:pPr>
            <a:r>
              <a:rPr sz="2100" dirty="0">
                <a:latin typeface="Times New Roman" panose="02020603050405020304" pitchFamily="18" charset="0"/>
                <a:ea typeface="微软雅黑" panose="020B0503020204020204" pitchFamily="34" charset="-122"/>
                <a:sym typeface="+mn-ea"/>
              </a:rPr>
              <a:t>⑥“总之”“综上所述”“由此看来”表示要提出结论｡</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a:latin typeface="Times New Roman" panose="02020603050405020304" pitchFamily="18" charset="0"/>
                <a:ea typeface="微软雅黑" panose="020B0503020204020204" pitchFamily="34" charset="-122"/>
                <a:sym typeface="+mn-ea"/>
              </a:rPr>
              <a:t>⑦“诸如此类”表示综合｡</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a:latin typeface="Times New Roman" panose="02020603050405020304" pitchFamily="18" charset="0"/>
                <a:ea typeface="微软雅黑" panose="020B0503020204020204" pitchFamily="34" charset="-122"/>
                <a:sym typeface="+mn-ea"/>
              </a:rPr>
              <a:t>⑧“所谓”表示有所解释｡</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a:latin typeface="Times New Roman" panose="02020603050405020304" pitchFamily="18" charset="0"/>
                <a:ea typeface="微软雅黑" panose="020B0503020204020204" pitchFamily="34" charset="-122"/>
                <a:sym typeface="+mn-ea"/>
              </a:rPr>
              <a:t>⑨“例如”表示举例｡</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a:latin typeface="Times New Roman" panose="02020603050405020304" pitchFamily="18" charset="0"/>
                <a:ea typeface="微软雅黑" panose="020B0503020204020204" pitchFamily="34" charset="-122"/>
                <a:sym typeface="+mn-ea"/>
              </a:rPr>
              <a:t>(2)关联词语的呼应:或并列,或转折,或条件,或假设,或递进,或因果……</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a:latin typeface="Times New Roman" panose="02020603050405020304" pitchFamily="18" charset="0"/>
                <a:ea typeface="微软雅黑" panose="020B0503020204020204" pitchFamily="34" charset="-122"/>
                <a:sym typeface="+mn-ea"/>
              </a:rPr>
              <a:t>(3)关键词语的重复出现,相同的句式重复出现｡</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a:latin typeface="Times New Roman" panose="02020603050405020304" pitchFamily="18" charset="0"/>
                <a:ea typeface="微软雅黑" panose="020B0503020204020204" pitchFamily="34" charset="-122"/>
                <a:sym typeface="+mn-ea"/>
              </a:rPr>
              <a:t>(4)句子之间的对应关系(内容上､结构上)｡</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a:latin typeface="Times New Roman" panose="02020603050405020304" pitchFamily="18" charset="0"/>
                <a:ea typeface="微软雅黑" panose="020B0503020204020204" pitchFamily="34" charset="-122"/>
                <a:sym typeface="+mn-ea"/>
              </a:rPr>
              <a:t>(5)陈述对象前后一致(注意代词的出现)｡</a:t>
            </a:r>
            <a:endParaRPr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24828" y="1557338"/>
            <a:ext cx="8064818" cy="2030095"/>
          </a:xfrm>
          <a:prstGeom prst="rect">
            <a:avLst/>
          </a:prstGeom>
          <a:noFill/>
          <a:ln w="9525">
            <a:noFill/>
          </a:ln>
        </p:spPr>
        <p:txBody>
          <a:bodyPr wrap="square">
            <a:spAutoFit/>
          </a:bodyPr>
          <a:lstStyle/>
          <a:p>
            <a:pPr indent="0" algn="just">
              <a:lnSpc>
                <a:spcPct val="150000"/>
              </a:lnSpc>
            </a:pPr>
            <a:r>
              <a:rPr sz="2100" b="1" dirty="0">
                <a:latin typeface="Times New Roman" panose="02020603050405020304" pitchFamily="18" charset="0"/>
                <a:ea typeface="微软雅黑" panose="020B0503020204020204" pitchFamily="34" charset="-122"/>
                <a:sym typeface="+mn-ea"/>
              </a:rPr>
              <a:t>议论文:</a:t>
            </a:r>
            <a:r>
              <a:rPr sz="2100" dirty="0">
                <a:latin typeface="Times New Roman" panose="02020603050405020304" pitchFamily="18" charset="0"/>
                <a:ea typeface="微软雅黑" panose="020B0503020204020204" pitchFamily="34" charset="-122"/>
                <a:sym typeface="+mn-ea"/>
              </a:rPr>
              <a:t>观点句放在前,材料句放中间,总结句放在后;结构形式或总分,或并列,或对照,或层进｡</a:t>
            </a:r>
            <a:endParaRPr sz="2100" dirty="0">
              <a:latin typeface="Times New Roman" panose="02020603050405020304" pitchFamily="18" charset="0"/>
              <a:ea typeface="微软雅黑" panose="020B0503020204020204" pitchFamily="34" charset="-122"/>
            </a:endParaRPr>
          </a:p>
          <a:p>
            <a:pPr indent="0" algn="just">
              <a:lnSpc>
                <a:spcPct val="150000"/>
              </a:lnSpc>
            </a:pPr>
            <a:r>
              <a:rPr sz="2100" b="1" dirty="0">
                <a:latin typeface="Times New Roman" panose="02020603050405020304" pitchFamily="18" charset="0"/>
                <a:ea typeface="微软雅黑" panose="020B0503020204020204" pitchFamily="34" charset="-122"/>
                <a:sym typeface="+mn-ea"/>
              </a:rPr>
              <a:t>说明文</a:t>
            </a:r>
            <a:r>
              <a:rPr sz="2100" dirty="0">
                <a:latin typeface="Times New Roman" panose="02020603050405020304" pitchFamily="18" charset="0"/>
                <a:ea typeface="微软雅黑" panose="020B0503020204020204" pitchFamily="34" charset="-122"/>
                <a:sym typeface="+mn-ea"/>
              </a:rPr>
              <a:t>同议论文,事理句放在前,材料句放后面,因为材料是用来说明事理的;材料的内部遵循的顺序或时间,或空间,或逻辑｡</a:t>
            </a:r>
            <a:endParaRPr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24828" y="1514475"/>
            <a:ext cx="8064818" cy="4453890"/>
          </a:xfrm>
          <a:prstGeom prst="rect">
            <a:avLst/>
          </a:prstGeom>
          <a:noFill/>
          <a:ln w="9525">
            <a:noFill/>
          </a:ln>
        </p:spPr>
        <p:txBody>
          <a:bodyPr wrap="square">
            <a:spAutoFit/>
          </a:bodyPr>
          <a:lstStyle/>
          <a:p>
            <a:pPr indent="0" algn="just">
              <a:lnSpc>
                <a:spcPct val="150000"/>
              </a:lnSpc>
            </a:pPr>
            <a:r>
              <a:rPr sz="2100" b="1" dirty="0">
                <a:latin typeface="Times New Roman" panose="02020603050405020304" pitchFamily="18" charset="0"/>
                <a:ea typeface="微软雅黑" panose="020B0503020204020204" pitchFamily="34" charset="-122"/>
                <a:sym typeface="+mn-ea"/>
              </a:rPr>
              <a:t>4.锁定答案｡</a:t>
            </a:r>
            <a:r>
              <a:rPr sz="2100" dirty="0">
                <a:latin typeface="Times New Roman" panose="02020603050405020304" pitchFamily="18" charset="0"/>
                <a:ea typeface="微软雅黑" panose="020B0503020204020204" pitchFamily="34" charset="-122"/>
                <a:sym typeface="+mn-ea"/>
              </a:rPr>
              <a:t>通读排好的语段,看整个语段是否通顺合理,最后确定答案｡</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b="1" dirty="0">
                <a:latin typeface="Times New Roman" panose="02020603050405020304" pitchFamily="18" charset="0"/>
                <a:ea typeface="微软雅黑" panose="020B0503020204020204" pitchFamily="34" charset="-122"/>
                <a:sym typeface="+mn-ea"/>
              </a:rPr>
              <a:t>二､衔接排序解题技巧</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a:latin typeface="Times New Roman" panose="02020603050405020304" pitchFamily="18" charset="0"/>
                <a:ea typeface="微软雅黑" panose="020B0503020204020204" pitchFamily="34" charset="-122"/>
                <a:sym typeface="+mn-ea"/>
              </a:rPr>
              <a:t>1.将句子粗略地读一遍,揣摩语段的整体意义,理清选项提供的信息和表达的主旨｡</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a:latin typeface="Times New Roman" panose="02020603050405020304" pitchFamily="18" charset="0"/>
                <a:ea typeface="微软雅黑" panose="020B0503020204020204" pitchFamily="34" charset="-122"/>
                <a:sym typeface="+mn-ea"/>
              </a:rPr>
              <a:t>2.观察选项特点进行判断:</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b="1" dirty="0">
                <a:latin typeface="Times New Roman" panose="02020603050405020304" pitchFamily="18" charset="0"/>
                <a:ea typeface="微软雅黑" panose="020B0503020204020204" pitchFamily="34" charset="-122"/>
                <a:sym typeface="+mn-ea"/>
              </a:rPr>
              <a:t>第一类:</a:t>
            </a:r>
            <a:r>
              <a:rPr sz="2100" b="1" dirty="0">
                <a:solidFill>
                  <a:srgbClr val="F13FEF"/>
                </a:solidFill>
                <a:latin typeface="Times New Roman" panose="02020603050405020304" pitchFamily="18" charset="0"/>
                <a:ea typeface="微软雅黑" panose="020B0503020204020204" pitchFamily="34" charset="-122"/>
                <a:sym typeface="+mn-ea"/>
              </a:rPr>
              <a:t>压倒性优势选项构造</a:t>
            </a:r>
            <a:r>
              <a:rPr sz="2100" b="1" dirty="0">
                <a:latin typeface="Times New Roman" panose="02020603050405020304" pitchFamily="18" charset="0"/>
                <a:ea typeface="微软雅黑" panose="020B0503020204020204" pitchFamily="34" charset="-122"/>
                <a:sym typeface="+mn-ea"/>
              </a:rPr>
              <a:t>｡</a:t>
            </a:r>
            <a:r>
              <a:rPr sz="2100" dirty="0">
                <a:latin typeface="Times New Roman" panose="02020603050405020304" pitchFamily="18" charset="0"/>
                <a:ea typeface="微软雅黑" panose="020B0503020204020204" pitchFamily="34" charset="-122"/>
                <a:sym typeface="+mn-ea"/>
              </a:rPr>
              <a:t>这种排序题四个选项中三个选项首句是同一句,命题人若设置此种选项布局模式,基本可以断定正确排序是具有压倒性优势的三个选项中的一个｡</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24828" y="1514475"/>
            <a:ext cx="8064818" cy="4453890"/>
          </a:xfrm>
          <a:prstGeom prst="rect">
            <a:avLst/>
          </a:prstGeom>
          <a:noFill/>
          <a:ln w="9525">
            <a:noFill/>
          </a:ln>
        </p:spPr>
        <p:txBody>
          <a:bodyPr wrap="square">
            <a:spAutoFit/>
          </a:bodyPr>
          <a:lstStyle/>
          <a:p>
            <a:pPr indent="0" algn="just">
              <a:lnSpc>
                <a:spcPct val="150000"/>
              </a:lnSpc>
            </a:pPr>
            <a:r>
              <a:rPr sz="2100" b="1" dirty="0">
                <a:latin typeface="Times New Roman" panose="02020603050405020304" pitchFamily="18" charset="0"/>
                <a:ea typeface="微软雅黑" panose="020B0503020204020204" pitchFamily="34" charset="-122"/>
                <a:sym typeface="+mn-ea"/>
              </a:rPr>
              <a:t>第二类:</a:t>
            </a:r>
            <a:r>
              <a:rPr sz="2100" b="1" dirty="0">
                <a:solidFill>
                  <a:srgbClr val="F13FEF"/>
                </a:solidFill>
                <a:latin typeface="Times New Roman" panose="02020603050405020304" pitchFamily="18" charset="0"/>
                <a:ea typeface="微软雅黑" panose="020B0503020204020204" pitchFamily="34" charset="-122"/>
                <a:sym typeface="+mn-ea"/>
              </a:rPr>
              <a:t>势均力敌型选项构造</a:t>
            </a:r>
            <a:r>
              <a:rPr sz="2100" b="1" dirty="0">
                <a:latin typeface="Times New Roman" panose="02020603050405020304" pitchFamily="18" charset="0"/>
                <a:ea typeface="微软雅黑" panose="020B0503020204020204" pitchFamily="34" charset="-122"/>
                <a:sym typeface="+mn-ea"/>
              </a:rPr>
              <a:t>｡</a:t>
            </a:r>
            <a:r>
              <a:rPr sz="2100" dirty="0">
                <a:latin typeface="Times New Roman" panose="02020603050405020304" pitchFamily="18" charset="0"/>
                <a:ea typeface="微软雅黑" panose="020B0503020204020204" pitchFamily="34" charset="-122"/>
                <a:sym typeface="+mn-ea"/>
              </a:rPr>
              <a:t>这种排序题四个选项中各有两个选项的首句相同,由此我们可以首先将这两个不同的首句分别代入到原文中进行分析,选出合适的句子,然后再分析余下的句子｡</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a:latin typeface="Times New Roman" panose="02020603050405020304" pitchFamily="18" charset="0"/>
                <a:ea typeface="微软雅黑" panose="020B0503020204020204" pitchFamily="34" charset="-122"/>
                <a:sym typeface="+mn-ea"/>
              </a:rPr>
              <a:t>运用排除法我们可以迅速排除这两类试题的部分错误选项,对于剩下的选项我们仍然可以采用排除法进行分析｡首先我们要找出剩余选项在排序上存在的不同之处,有时候排序的不同不止一处,找到这种不同就拿到了解题的金钥匙｡然后分析不同之处,遵照先易后难的原则,找出明显存在错误的地方,从而排除错误选项｡最后重复这样的排除解题法,直到得出正确选项｡</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24828" y="1557338"/>
            <a:ext cx="8064818" cy="3484245"/>
          </a:xfrm>
          <a:prstGeom prst="rect">
            <a:avLst/>
          </a:prstGeom>
          <a:noFill/>
          <a:ln w="9525">
            <a:noFill/>
          </a:ln>
        </p:spPr>
        <p:txBody>
          <a:bodyPr wrap="square">
            <a:spAutoFit/>
          </a:bodyPr>
          <a:lstStyle/>
          <a:p>
            <a:pPr indent="0" algn="just">
              <a:lnSpc>
                <a:spcPct val="150000"/>
              </a:lnSpc>
            </a:pPr>
            <a:r>
              <a:rPr sz="2100" b="1" dirty="0">
                <a:latin typeface="Times New Roman" panose="02020603050405020304" pitchFamily="18" charset="0"/>
                <a:ea typeface="微软雅黑" panose="020B0503020204020204" pitchFamily="34" charset="-122"/>
                <a:sym typeface="+mn-ea"/>
              </a:rPr>
              <a:t>第三类:</a:t>
            </a:r>
            <a:r>
              <a:rPr sz="2100" b="1" dirty="0">
                <a:solidFill>
                  <a:srgbClr val="F13FEF"/>
                </a:solidFill>
                <a:latin typeface="Times New Roman" panose="02020603050405020304" pitchFamily="18" charset="0"/>
                <a:ea typeface="微软雅黑" panose="020B0503020204020204" pitchFamily="34" charset="-122"/>
                <a:sym typeface="+mn-ea"/>
              </a:rPr>
              <a:t>群魔乱舞型选项构造</a:t>
            </a:r>
            <a:r>
              <a:rPr sz="2100" b="1" dirty="0">
                <a:latin typeface="Times New Roman" panose="02020603050405020304" pitchFamily="18" charset="0"/>
                <a:ea typeface="微软雅黑" panose="020B0503020204020204" pitchFamily="34" charset="-122"/>
                <a:sym typeface="+mn-ea"/>
              </a:rPr>
              <a:t>｡</a:t>
            </a:r>
            <a:r>
              <a:rPr sz="2100" dirty="0">
                <a:latin typeface="Times New Roman" panose="02020603050405020304" pitchFamily="18" charset="0"/>
                <a:ea typeface="微软雅黑" panose="020B0503020204020204" pitchFamily="34" charset="-122"/>
                <a:sym typeface="+mn-ea"/>
              </a:rPr>
              <a:t>这种排序题四个选项开头的句子各不相同,因此我们只要能够准确命中首句便能轻松解答此类题｡</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a:latin typeface="Times New Roman" panose="02020603050405020304" pitchFamily="18" charset="0"/>
                <a:ea typeface="微软雅黑" panose="020B0503020204020204" pitchFamily="34" charset="-122"/>
                <a:sym typeface="+mn-ea"/>
              </a:rPr>
              <a:t>注意有几种句子不会成为首句:</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b="1" dirty="0">
                <a:latin typeface="Times New Roman" panose="02020603050405020304" pitchFamily="18" charset="0"/>
                <a:ea typeface="微软雅黑" panose="020B0503020204020204" pitchFamily="34" charset="-122"/>
                <a:sym typeface="+mn-ea"/>
              </a:rPr>
              <a:t>(1)代词不适合首句｡</a:t>
            </a:r>
            <a:r>
              <a:rPr sz="2100" dirty="0">
                <a:latin typeface="Times New Roman" panose="02020603050405020304" pitchFamily="18" charset="0"/>
                <a:ea typeface="微软雅黑" panose="020B0503020204020204" pitchFamily="34" charset="-122"/>
                <a:sym typeface="+mn-ea"/>
              </a:rPr>
              <a:t>指示代词的指示内容通常要往前找,如以指示代词类文字做首句,往往会出现指代不明的现象｡所以不能将其作为首句｡常见的有:人称代词,如“他､他们”等;疑问代词,如“谁､什么､哪”等;指示代词,如“这､那”等｡</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409269" y="2875083"/>
            <a:ext cx="4652128" cy="870585"/>
          </a:xfrm>
          <a:prstGeom prst="rect">
            <a:avLst/>
          </a:prstGeom>
          <a:noFill/>
        </p:spPr>
        <p:txBody>
          <a:bodyPr wrap="square" rtlCol="0">
            <a:spAutoFit/>
          </a:bodyPr>
          <a:lstStyle/>
          <a:p>
            <a:pPr algn="just">
              <a:lnSpc>
                <a:spcPct val="150000"/>
              </a:lnSpc>
            </a:pPr>
            <a:r>
              <a:rPr lang="zh-CN" altLang="en-US" sz="3375" b="1" dirty="0" smtClean="0">
                <a:solidFill>
                  <a:srgbClr val="E44B42"/>
                </a:solidFill>
                <a:latin typeface="Times New Roman" panose="02020603050405020304" pitchFamily="18" charset="0"/>
                <a:ea typeface="微软雅黑" panose="020B0503020204020204" pitchFamily="34" charset="-122"/>
              </a:rPr>
              <a:t>南充考</a:t>
            </a:r>
            <a:r>
              <a:rPr lang="zh-CN" altLang="en-US" sz="3375" b="1" dirty="0">
                <a:solidFill>
                  <a:srgbClr val="E44B42"/>
                </a:solidFill>
                <a:latin typeface="Times New Roman" panose="02020603050405020304" pitchFamily="18" charset="0"/>
                <a:ea typeface="微软雅黑" panose="020B0503020204020204" pitchFamily="34" charset="-122"/>
              </a:rPr>
              <a:t>什么</a:t>
            </a:r>
            <a:endParaRPr lang="zh-CN" altLang="en-US" sz="3375"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24828" y="1557338"/>
            <a:ext cx="8064818" cy="3969385"/>
          </a:xfrm>
          <a:prstGeom prst="rect">
            <a:avLst/>
          </a:prstGeom>
          <a:noFill/>
          <a:ln w="9525">
            <a:noFill/>
          </a:ln>
        </p:spPr>
        <p:txBody>
          <a:bodyPr wrap="square">
            <a:spAutoFit/>
          </a:bodyPr>
          <a:lstStyle/>
          <a:p>
            <a:pPr indent="0" algn="just">
              <a:lnSpc>
                <a:spcPct val="150000"/>
              </a:lnSpc>
            </a:pPr>
            <a:r>
              <a:rPr sz="2100" b="1" dirty="0">
                <a:latin typeface="Times New Roman" panose="02020603050405020304" pitchFamily="18" charset="0"/>
                <a:ea typeface="微软雅黑" panose="020B0503020204020204" pitchFamily="34" charset="-122"/>
                <a:sym typeface="+mn-ea"/>
              </a:rPr>
              <a:t>(2)反面论证通常不做首句｡</a:t>
            </a:r>
            <a:r>
              <a:rPr sz="2100" dirty="0">
                <a:latin typeface="Times New Roman" panose="02020603050405020304" pitchFamily="18" charset="0"/>
                <a:ea typeface="微软雅黑" panose="020B0503020204020204" pitchFamily="34" charset="-122"/>
                <a:sym typeface="+mn-ea"/>
              </a:rPr>
              <a:t>由于它是为</a:t>
            </a:r>
            <a:r>
              <a:rPr sz="2100" dirty="0">
                <a:solidFill>
                  <a:srgbClr val="F13FEF"/>
                </a:solidFill>
                <a:latin typeface="Times New Roman" panose="02020603050405020304" pitchFamily="18" charset="0"/>
                <a:ea typeface="微软雅黑" panose="020B0503020204020204" pitchFamily="34" charset="-122"/>
                <a:sym typeface="+mn-ea"/>
              </a:rPr>
              <a:t>正面论证服务</a:t>
            </a:r>
            <a:r>
              <a:rPr sz="2100" dirty="0">
                <a:latin typeface="Times New Roman" panose="02020603050405020304" pitchFamily="18" charset="0"/>
                <a:ea typeface="微软雅黑" panose="020B0503020204020204" pitchFamily="34" charset="-122"/>
                <a:sym typeface="+mn-ea"/>
              </a:rPr>
              <a:t>的,它前面通常有正面观点,故不适合做首句｡这类句子通常由关联词“否则､不然､如果不”等引出｡</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b="1" dirty="0">
                <a:latin typeface="Times New Roman" panose="02020603050405020304" pitchFamily="18" charset="0"/>
                <a:ea typeface="微软雅黑" panose="020B0503020204020204" pitchFamily="34" charset="-122"/>
                <a:sym typeface="+mn-ea"/>
              </a:rPr>
              <a:t>(3)补充类表述通常不做首句｡</a:t>
            </a:r>
            <a:r>
              <a:rPr sz="2100" dirty="0">
                <a:latin typeface="Times New Roman" panose="02020603050405020304" pitchFamily="18" charset="0"/>
                <a:ea typeface="微软雅黑" panose="020B0503020204020204" pitchFamily="34" charset="-122"/>
                <a:sym typeface="+mn-ea"/>
              </a:rPr>
              <a:t>因为它用于</a:t>
            </a:r>
            <a:r>
              <a:rPr sz="2100" dirty="0">
                <a:solidFill>
                  <a:srgbClr val="F13FEF"/>
                </a:solidFill>
                <a:latin typeface="Times New Roman" panose="02020603050405020304" pitchFamily="18" charset="0"/>
                <a:ea typeface="微软雅黑" panose="020B0503020204020204" pitchFamily="34" charset="-122"/>
                <a:sym typeface="+mn-ea"/>
              </a:rPr>
              <a:t>补充说明前文内容</a:t>
            </a:r>
            <a:r>
              <a:rPr sz="2100" dirty="0">
                <a:latin typeface="Times New Roman" panose="02020603050405020304" pitchFamily="18" charset="0"/>
                <a:ea typeface="微软雅黑" panose="020B0503020204020204" pitchFamily="34" charset="-122"/>
                <a:sym typeface="+mn-ea"/>
              </a:rPr>
              <a:t>,前面通常有话,故不适合做首句｡</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a:latin typeface="Times New Roman" panose="02020603050405020304" pitchFamily="18" charset="0"/>
                <a:ea typeface="微软雅黑" panose="020B0503020204020204" pitchFamily="34" charset="-122"/>
                <a:sym typeface="+mn-ea"/>
              </a:rPr>
              <a:t>当然,排除法的运用并不只是简单地依靠概率来解决问题,对选项的验证是解答此类题的重点,排除法起到的只是辅助作用,对试题的分析理解是解答试题的重点｡</a:t>
            </a:r>
            <a:endParaRPr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24828" y="1557338"/>
            <a:ext cx="8064818" cy="4291330"/>
          </a:xfrm>
          <a:prstGeom prst="rect">
            <a:avLst/>
          </a:prstGeom>
          <a:noFill/>
          <a:ln w="9525">
            <a:noFill/>
          </a:ln>
        </p:spPr>
        <p:txBody>
          <a:bodyPr wrap="square">
            <a:spAutoFit/>
          </a:bodyPr>
          <a:lstStyle/>
          <a:p>
            <a:pPr indent="0" algn="just" fontAlgn="auto">
              <a:lnSpc>
                <a:spcPct val="130000"/>
              </a:lnSpc>
            </a:pPr>
            <a:r>
              <a:rPr sz="2100" dirty="0">
                <a:latin typeface="Times New Roman" panose="02020603050405020304" pitchFamily="18" charset="0"/>
                <a:ea typeface="微软雅黑" panose="020B0503020204020204" pitchFamily="34" charset="-122"/>
                <a:sym typeface="+mn-ea"/>
              </a:rPr>
              <a:t>结合以下几种方法可以准确解题:</a:t>
            </a:r>
            <a:endParaRPr sz="2100" dirty="0">
              <a:latin typeface="Times New Roman" panose="02020603050405020304" pitchFamily="18" charset="0"/>
              <a:ea typeface="微软雅黑" panose="020B0503020204020204" pitchFamily="34" charset="-122"/>
              <a:sym typeface="+mn-ea"/>
            </a:endParaRPr>
          </a:p>
          <a:p>
            <a:pPr indent="0" algn="just" fontAlgn="auto">
              <a:lnSpc>
                <a:spcPct val="130000"/>
              </a:lnSpc>
            </a:pPr>
            <a:r>
              <a:rPr sz="2100" dirty="0">
                <a:latin typeface="Times New Roman" panose="02020603050405020304" pitchFamily="18" charset="0"/>
                <a:ea typeface="微软雅黑" panose="020B0503020204020204" pitchFamily="34" charset="-122"/>
                <a:sym typeface="+mn-ea"/>
              </a:rPr>
              <a:t>(1)</a:t>
            </a:r>
            <a:r>
              <a:rPr sz="2100" dirty="0">
                <a:solidFill>
                  <a:srgbClr val="F13FEF"/>
                </a:solidFill>
                <a:latin typeface="Times New Roman" panose="02020603050405020304" pitchFamily="18" charset="0"/>
                <a:ea typeface="微软雅黑" panose="020B0503020204020204" pitchFamily="34" charset="-122"/>
                <a:sym typeface="+mn-ea"/>
              </a:rPr>
              <a:t>寻线索</a:t>
            </a:r>
            <a:r>
              <a:rPr sz="2100" dirty="0">
                <a:latin typeface="Times New Roman" panose="02020603050405020304" pitchFamily="18" charset="0"/>
                <a:ea typeface="微软雅黑" panose="020B0503020204020204" pitchFamily="34" charset="-122"/>
                <a:sym typeface="+mn-ea"/>
              </a:rPr>
              <a:t>:记叙文段一般有明确的线索｡线索可从时间变化､地点转换､事件发展､人物变换､情感变化等方面去寻找｡</a:t>
            </a:r>
            <a:endParaRPr sz="2100" dirty="0">
              <a:latin typeface="Times New Roman" panose="02020603050405020304" pitchFamily="18" charset="0"/>
              <a:ea typeface="微软雅黑" panose="020B0503020204020204" pitchFamily="34" charset="-122"/>
              <a:sym typeface="+mn-ea"/>
            </a:endParaRPr>
          </a:p>
          <a:p>
            <a:pPr indent="0" algn="just" fontAlgn="auto">
              <a:lnSpc>
                <a:spcPct val="130000"/>
              </a:lnSpc>
            </a:pPr>
            <a:r>
              <a:rPr sz="2100" dirty="0">
                <a:latin typeface="Times New Roman" panose="02020603050405020304" pitchFamily="18" charset="0"/>
                <a:ea typeface="微软雅黑" panose="020B0503020204020204" pitchFamily="34" charset="-122"/>
                <a:sym typeface="+mn-ea"/>
              </a:rPr>
              <a:t>(2)</a:t>
            </a:r>
            <a:r>
              <a:rPr sz="2100" dirty="0">
                <a:solidFill>
                  <a:srgbClr val="F13FEF"/>
                </a:solidFill>
                <a:latin typeface="Times New Roman" panose="02020603050405020304" pitchFamily="18" charset="0"/>
                <a:ea typeface="微软雅黑" panose="020B0503020204020204" pitchFamily="34" charset="-122"/>
                <a:sym typeface="+mn-ea"/>
              </a:rPr>
              <a:t>理顺序</a:t>
            </a:r>
            <a:r>
              <a:rPr sz="2100" dirty="0">
                <a:latin typeface="Times New Roman" panose="02020603050405020304" pitchFamily="18" charset="0"/>
                <a:ea typeface="微软雅黑" panose="020B0503020204020204" pitchFamily="34" charset="-122"/>
                <a:sym typeface="+mn-ea"/>
              </a:rPr>
              <a:t>:说明文段一般有明确的说明顺序,其顺序有时间､空间､逻辑顺序等,可依此顺序重新排列打乱的句子｡</a:t>
            </a:r>
            <a:endParaRPr sz="2100" dirty="0">
              <a:latin typeface="Times New Roman" panose="02020603050405020304" pitchFamily="18" charset="0"/>
              <a:ea typeface="微软雅黑" panose="020B0503020204020204" pitchFamily="34" charset="-122"/>
              <a:sym typeface="+mn-ea"/>
            </a:endParaRPr>
          </a:p>
          <a:p>
            <a:pPr indent="0" algn="just" fontAlgn="auto">
              <a:lnSpc>
                <a:spcPct val="130000"/>
              </a:lnSpc>
            </a:pPr>
            <a:r>
              <a:rPr sz="2100" dirty="0">
                <a:latin typeface="Times New Roman" panose="02020603050405020304" pitchFamily="18" charset="0"/>
                <a:ea typeface="微软雅黑" panose="020B0503020204020204" pitchFamily="34" charset="-122"/>
                <a:sym typeface="+mn-ea"/>
              </a:rPr>
              <a:t>(3)</a:t>
            </a:r>
            <a:r>
              <a:rPr sz="2100" dirty="0">
                <a:solidFill>
                  <a:srgbClr val="F13FEF"/>
                </a:solidFill>
                <a:latin typeface="Times New Roman" panose="02020603050405020304" pitchFamily="18" charset="0"/>
                <a:ea typeface="微软雅黑" panose="020B0503020204020204" pitchFamily="34" charset="-122"/>
                <a:sym typeface="+mn-ea"/>
              </a:rPr>
              <a:t>明结构</a:t>
            </a:r>
            <a:r>
              <a:rPr sz="2100" dirty="0">
                <a:latin typeface="Times New Roman" panose="02020603050405020304" pitchFamily="18" charset="0"/>
                <a:ea typeface="微软雅黑" panose="020B0503020204020204" pitchFamily="34" charset="-122"/>
                <a:sym typeface="+mn-ea"/>
              </a:rPr>
              <a:t>:议论文段的论证结构有总分总式､并列式､层进式(说明文段也有这些结构特点),可依其结构规律排列语序｡</a:t>
            </a:r>
            <a:endParaRPr sz="2100" dirty="0">
              <a:latin typeface="Times New Roman" panose="02020603050405020304" pitchFamily="18" charset="0"/>
              <a:ea typeface="微软雅黑" panose="020B0503020204020204" pitchFamily="34" charset="-122"/>
              <a:sym typeface="+mn-ea"/>
            </a:endParaRPr>
          </a:p>
          <a:p>
            <a:pPr indent="0" algn="just" fontAlgn="auto">
              <a:lnSpc>
                <a:spcPct val="130000"/>
              </a:lnSpc>
            </a:pPr>
            <a:r>
              <a:rPr sz="2100" dirty="0">
                <a:latin typeface="Times New Roman" panose="02020603050405020304" pitchFamily="18" charset="0"/>
                <a:ea typeface="微软雅黑" panose="020B0503020204020204" pitchFamily="34" charset="-122"/>
                <a:sym typeface="+mn-ea"/>
              </a:rPr>
              <a:t>(4)</a:t>
            </a:r>
            <a:r>
              <a:rPr sz="2100" dirty="0">
                <a:solidFill>
                  <a:srgbClr val="F13FEF"/>
                </a:solidFill>
                <a:latin typeface="Times New Roman" panose="02020603050405020304" pitchFamily="18" charset="0"/>
                <a:ea typeface="微软雅黑" panose="020B0503020204020204" pitchFamily="34" charset="-122"/>
                <a:sym typeface="+mn-ea"/>
              </a:rPr>
              <a:t>抓词语</a:t>
            </a:r>
            <a:r>
              <a:rPr sz="2100" dirty="0">
                <a:latin typeface="Times New Roman" panose="02020603050405020304" pitchFamily="18" charset="0"/>
                <a:ea typeface="微软雅黑" panose="020B0503020204020204" pitchFamily="34" charset="-122"/>
                <a:sym typeface="+mn-ea"/>
              </a:rPr>
              <a:t>:有些文段的句子,上句句尾与下句句首有相同词语相互承接,据此可给句子排序｡还可以通过找上下句的关联词语､指示代词､序数词以及“又､再､也”等语言标志来正确排序｡</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24828" y="1557338"/>
            <a:ext cx="8064818" cy="3969385"/>
          </a:xfrm>
          <a:prstGeom prst="rect">
            <a:avLst/>
          </a:prstGeom>
          <a:noFill/>
          <a:ln w="9525">
            <a:noFill/>
          </a:ln>
        </p:spPr>
        <p:txBody>
          <a:bodyPr wrap="square">
            <a:spAutoFit/>
          </a:bodyPr>
          <a:lstStyle/>
          <a:p>
            <a:pPr indent="0" algn="just">
              <a:lnSpc>
                <a:spcPct val="150000"/>
              </a:lnSpc>
            </a:pPr>
            <a:r>
              <a:rPr sz="2100" dirty="0">
                <a:latin typeface="Times New Roman" panose="02020603050405020304" pitchFamily="18" charset="0"/>
                <a:ea typeface="微软雅黑" panose="020B0503020204020204" pitchFamily="34" charset="-122"/>
                <a:sym typeface="+mn-ea"/>
              </a:rPr>
              <a:t>(5)</a:t>
            </a:r>
            <a:r>
              <a:rPr sz="2100" dirty="0">
                <a:solidFill>
                  <a:srgbClr val="F13FEF"/>
                </a:solidFill>
                <a:latin typeface="Times New Roman" panose="02020603050405020304" pitchFamily="18" charset="0"/>
                <a:ea typeface="微软雅黑" panose="020B0503020204020204" pitchFamily="34" charset="-122"/>
                <a:sym typeface="+mn-ea"/>
              </a:rPr>
              <a:t>找重点句</a:t>
            </a:r>
            <a:r>
              <a:rPr sz="2100" dirty="0">
                <a:latin typeface="Times New Roman" panose="02020603050405020304" pitchFamily="18" charset="0"/>
                <a:ea typeface="微软雅黑" panose="020B0503020204020204" pitchFamily="34" charset="-122"/>
                <a:sym typeface="+mn-ea"/>
              </a:rPr>
              <a:t>:找总领句或总结句｡如提出问题的句子或概述总结性的句子｡</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a:latin typeface="Times New Roman" panose="02020603050405020304" pitchFamily="18" charset="0"/>
                <a:ea typeface="微软雅黑" panose="020B0503020204020204" pitchFamily="34" charset="-122"/>
                <a:sym typeface="+mn-ea"/>
              </a:rPr>
              <a:t>(6)</a:t>
            </a:r>
            <a:r>
              <a:rPr sz="2100" dirty="0">
                <a:solidFill>
                  <a:srgbClr val="F13FEF"/>
                </a:solidFill>
                <a:latin typeface="Times New Roman" panose="02020603050405020304" pitchFamily="18" charset="0"/>
                <a:ea typeface="微软雅黑" panose="020B0503020204020204" pitchFamily="34" charset="-122"/>
                <a:sym typeface="+mn-ea"/>
              </a:rPr>
              <a:t>按照逻辑思维的习惯和认知的过程来排序</a:t>
            </a:r>
            <a:r>
              <a:rPr sz="2100" dirty="0">
                <a:latin typeface="Times New Roman" panose="02020603050405020304" pitchFamily="18" charset="0"/>
                <a:ea typeface="微软雅黑" panose="020B0503020204020204" pitchFamily="34" charset="-122"/>
                <a:sym typeface="+mn-ea"/>
              </a:rPr>
              <a:t>:即按照由表及里､由浅入深､由感性认识到理性认识的规律排序｡总之,在梳理､排列语序的过程中,我们要通读材料,首先要找准中心词､中心句,分析其他词与中心词､其他句子与中心句的关系｡还可以抓住一些代词､关联词语和带总结性的词语或找出首句和尾句来帮助分析｡如果是选择题,不妨先通过排除法来缩小范围｡</a:t>
            </a:r>
            <a:endParaRPr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28263" y="1543469"/>
            <a:ext cx="8465348" cy="4291330"/>
          </a:xfrm>
          <a:prstGeom prst="rect">
            <a:avLst/>
          </a:prstGeom>
          <a:noFill/>
          <a:ln w="28575">
            <a:solidFill>
              <a:srgbClr val="ED7D31"/>
            </a:solidFill>
            <a:prstDash val="dash"/>
          </a:ln>
        </p:spPr>
        <p:txBody>
          <a:bodyPr wrap="square">
            <a:spAutoFit/>
          </a:bodyPr>
          <a:lstStyle/>
          <a:p>
            <a:pPr indent="0" algn="just" fontAlgn="auto">
              <a:lnSpc>
                <a:spcPct val="130000"/>
              </a:lnSpc>
            </a:pPr>
            <a:endParaRPr lang="en-US" altLang="zh-CN" sz="2100" b="0" dirty="0" smtClean="0">
              <a:latin typeface="Times New Roman" panose="02020603050405020304" pitchFamily="18" charset="0"/>
              <a:ea typeface="微软雅黑" panose="020B0503020204020204" pitchFamily="34" charset="-122"/>
            </a:endParaRPr>
          </a:p>
          <a:p>
            <a:pPr indent="0" algn="just" fontAlgn="auto">
              <a:lnSpc>
                <a:spcPct val="130000"/>
              </a:lnSpc>
            </a:pPr>
            <a:r>
              <a:rPr sz="2100" b="0" dirty="0">
                <a:latin typeface="Times New Roman" panose="02020603050405020304" pitchFamily="18" charset="0"/>
                <a:ea typeface="微软雅黑" panose="020B0503020204020204" pitchFamily="34" charset="-122"/>
              </a:rPr>
              <a:t>1.给下列句子排序,最恰当的一项是(</a:t>
            </a:r>
            <a:r>
              <a:rPr lang="en-US" sz="2100" b="0" dirty="0">
                <a:latin typeface="Times New Roman" panose="02020603050405020304" pitchFamily="18" charset="0"/>
                <a:ea typeface="微软雅黑" panose="020B0503020204020204" pitchFamily="34" charset="-122"/>
              </a:rPr>
              <a:t>		</a:t>
            </a:r>
            <a:r>
              <a:rPr sz="2100" b="0" dirty="0">
                <a:latin typeface="Times New Roman" panose="02020603050405020304" pitchFamily="18" charset="0"/>
                <a:ea typeface="微软雅黑" panose="020B0503020204020204" pitchFamily="34" charset="-122"/>
              </a:rPr>
              <a:t>)</a:t>
            </a:r>
            <a:endParaRPr sz="2100" b="0" dirty="0">
              <a:latin typeface="Times New Roman" panose="02020603050405020304" pitchFamily="18" charset="0"/>
              <a:ea typeface="微软雅黑" panose="020B0503020204020204" pitchFamily="34" charset="-122"/>
            </a:endParaRPr>
          </a:p>
          <a:p>
            <a:pPr indent="0" algn="just" fontAlgn="auto">
              <a:lnSpc>
                <a:spcPct val="130000"/>
              </a:lnSpc>
            </a:pPr>
            <a:r>
              <a:rPr sz="2100" b="0" dirty="0">
                <a:latin typeface="Times New Roman" panose="02020603050405020304" pitchFamily="18" charset="0"/>
                <a:ea typeface="微软雅黑" panose="020B0503020204020204" pitchFamily="34" charset="-122"/>
              </a:rPr>
              <a:t>①如《十六字令三首》,每一首都是写景,每一字都是说山,但每一首､每一字又都充分表达了人的思想感情｡</a:t>
            </a:r>
            <a:endParaRPr sz="2100" b="0" dirty="0">
              <a:latin typeface="Times New Roman" panose="02020603050405020304" pitchFamily="18" charset="0"/>
              <a:ea typeface="微软雅黑" panose="020B0503020204020204" pitchFamily="34" charset="-122"/>
            </a:endParaRPr>
          </a:p>
          <a:p>
            <a:pPr indent="0" algn="just" fontAlgn="auto">
              <a:lnSpc>
                <a:spcPct val="130000"/>
              </a:lnSpc>
            </a:pPr>
            <a:r>
              <a:rPr sz="2100" b="0" dirty="0">
                <a:latin typeface="Times New Roman" panose="02020603050405020304" pitchFamily="18" charset="0"/>
                <a:ea typeface="微软雅黑" panose="020B0503020204020204" pitchFamily="34" charset="-122"/>
              </a:rPr>
              <a:t>②古人说“缘物寄情”,写景就是写情｡</a:t>
            </a:r>
            <a:endParaRPr sz="2100" b="0" dirty="0">
              <a:latin typeface="Times New Roman" panose="02020603050405020304" pitchFamily="18" charset="0"/>
              <a:ea typeface="微软雅黑" panose="020B0503020204020204" pitchFamily="34" charset="-122"/>
            </a:endParaRPr>
          </a:p>
          <a:p>
            <a:pPr indent="0" algn="just" fontAlgn="auto">
              <a:lnSpc>
                <a:spcPct val="130000"/>
              </a:lnSpc>
            </a:pPr>
            <a:r>
              <a:rPr sz="2100" b="0" dirty="0">
                <a:latin typeface="Times New Roman" panose="02020603050405020304" pitchFamily="18" charset="0"/>
                <a:ea typeface="微软雅黑" panose="020B0503020204020204" pitchFamily="34" charset="-122"/>
              </a:rPr>
              <a:t>③毛主席的诗句,意境是很深的｡</a:t>
            </a:r>
            <a:endParaRPr sz="2100" b="0" dirty="0">
              <a:latin typeface="Times New Roman" panose="02020603050405020304" pitchFamily="18" charset="0"/>
              <a:ea typeface="微软雅黑" panose="020B0503020204020204" pitchFamily="34" charset="-122"/>
            </a:endParaRPr>
          </a:p>
          <a:p>
            <a:pPr indent="0" algn="just" fontAlgn="auto">
              <a:lnSpc>
                <a:spcPct val="130000"/>
              </a:lnSpc>
            </a:pPr>
            <a:r>
              <a:rPr sz="2100" b="0" dirty="0">
                <a:latin typeface="Times New Roman" panose="02020603050405020304" pitchFamily="18" charset="0"/>
                <a:ea typeface="微软雅黑" panose="020B0503020204020204" pitchFamily="34" charset="-122"/>
              </a:rPr>
              <a:t>④诗画有意境,就有了灵魂｡</a:t>
            </a:r>
            <a:endParaRPr sz="2100" b="0" dirty="0">
              <a:latin typeface="Times New Roman" panose="02020603050405020304" pitchFamily="18" charset="0"/>
              <a:ea typeface="微软雅黑" panose="020B0503020204020204" pitchFamily="34" charset="-122"/>
            </a:endParaRPr>
          </a:p>
          <a:p>
            <a:pPr indent="0" algn="just" fontAlgn="auto">
              <a:lnSpc>
                <a:spcPct val="130000"/>
              </a:lnSpc>
            </a:pPr>
            <a:r>
              <a:rPr sz="2100" b="0" dirty="0">
                <a:latin typeface="Times New Roman" panose="02020603050405020304" pitchFamily="18" charset="0"/>
                <a:ea typeface="微软雅黑" panose="020B0503020204020204" pitchFamily="34" charset="-122"/>
              </a:rPr>
              <a:t>⑤三首词分别体现了山的崇高､气势和力量,这里并没有直接描写人,实际上都有力地歌颂了人,歌颂了人的英雄气概｡</a:t>
            </a:r>
            <a:endParaRPr sz="2100" b="0" dirty="0">
              <a:latin typeface="Times New Roman" panose="02020603050405020304" pitchFamily="18" charset="0"/>
              <a:ea typeface="微软雅黑" panose="020B0503020204020204" pitchFamily="34" charset="-122"/>
            </a:endParaRPr>
          </a:p>
          <a:p>
            <a:pPr indent="0" algn="just" fontAlgn="auto">
              <a:lnSpc>
                <a:spcPct val="130000"/>
              </a:lnSpc>
            </a:pPr>
            <a:r>
              <a:rPr sz="2100" b="0" dirty="0">
                <a:latin typeface="Times New Roman" panose="02020603050405020304" pitchFamily="18" charset="0"/>
                <a:ea typeface="微软雅黑" panose="020B0503020204020204" pitchFamily="34" charset="-122"/>
              </a:rPr>
              <a:t>A.③④①⑤②</a:t>
            </a:r>
            <a:r>
              <a:rPr lang="en-US" sz="2100" b="0" dirty="0">
                <a:latin typeface="Times New Roman" panose="02020603050405020304" pitchFamily="18" charset="0"/>
                <a:ea typeface="微软雅黑" panose="020B0503020204020204" pitchFamily="34" charset="-122"/>
              </a:rPr>
              <a:t>	</a:t>
            </a:r>
            <a:r>
              <a:rPr sz="2100" b="0" dirty="0">
                <a:latin typeface="Times New Roman" panose="02020603050405020304" pitchFamily="18" charset="0"/>
                <a:ea typeface="微软雅黑" panose="020B0503020204020204" pitchFamily="34" charset="-122"/>
              </a:rPr>
              <a:t>B.②③①⑤④</a:t>
            </a:r>
            <a:r>
              <a:rPr lang="en-US" sz="2100" b="0" dirty="0">
                <a:latin typeface="Times New Roman" panose="02020603050405020304" pitchFamily="18" charset="0"/>
                <a:ea typeface="微软雅黑" panose="020B0503020204020204" pitchFamily="34" charset="-122"/>
              </a:rPr>
              <a:t>	</a:t>
            </a:r>
            <a:r>
              <a:rPr sz="2100" b="0" dirty="0">
                <a:latin typeface="Times New Roman" panose="02020603050405020304" pitchFamily="18" charset="0"/>
                <a:ea typeface="微软雅黑" panose="020B0503020204020204" pitchFamily="34" charset="-122"/>
              </a:rPr>
              <a:t>C.③①⑤②④</a:t>
            </a:r>
            <a:r>
              <a:rPr lang="en-US" sz="2100" b="0" dirty="0">
                <a:latin typeface="Times New Roman" panose="02020603050405020304" pitchFamily="18" charset="0"/>
                <a:ea typeface="微软雅黑" panose="020B0503020204020204" pitchFamily="34" charset="-122"/>
              </a:rPr>
              <a:t>	</a:t>
            </a:r>
            <a:r>
              <a:rPr sz="2100" b="0" dirty="0">
                <a:latin typeface="Times New Roman" panose="02020603050405020304" pitchFamily="18" charset="0"/>
                <a:ea typeface="微软雅黑" panose="020B0503020204020204" pitchFamily="34" charset="-122"/>
              </a:rPr>
              <a:t>D.②①③④⑤</a:t>
            </a:r>
            <a:endParaRPr sz="2100" b="0" dirty="0">
              <a:latin typeface="Times New Roman" panose="02020603050405020304" pitchFamily="18" charset="0"/>
              <a:ea typeface="微软雅黑" panose="020B0503020204020204" pitchFamily="34" charset="-122"/>
            </a:endParaRPr>
          </a:p>
        </p:txBody>
      </p:sp>
      <p:sp>
        <p:nvSpPr>
          <p:cNvPr id="4" name="矩形 3"/>
          <p:cNvSpPr/>
          <p:nvPr/>
        </p:nvSpPr>
        <p:spPr>
          <a:xfrm>
            <a:off x="4544974" y="1973975"/>
            <a:ext cx="361315" cy="542925"/>
          </a:xfrm>
          <a:prstGeom prst="rect">
            <a:avLst/>
          </a:prstGeom>
        </p:spPr>
        <p:txBody>
          <a:bodyPr wrap="none">
            <a:spAutoFit/>
          </a:bodyPr>
          <a:lstStyle/>
          <a:p>
            <a:pPr algn="just">
              <a:lnSpc>
                <a:spcPct val="140000"/>
              </a:lnSpc>
            </a:pPr>
            <a:r>
              <a:rPr lang="en-US" sz="2100" b="1" dirty="0">
                <a:solidFill>
                  <a:srgbClr val="FF0000"/>
                </a:solidFill>
                <a:latin typeface="Times New Roman" panose="02020603050405020304" pitchFamily="18" charset="0"/>
                <a:ea typeface="微软雅黑" panose="020B0503020204020204" pitchFamily="34" charset="-122"/>
              </a:rPr>
              <a:t>C</a:t>
            </a:r>
            <a:endParaRPr lang="en-US" sz="2100" b="1" dirty="0">
              <a:solidFill>
                <a:srgbClr val="FF0000"/>
              </a:solidFill>
              <a:latin typeface="Times New Roman" panose="02020603050405020304" pitchFamily="18" charset="0"/>
              <a:ea typeface="微软雅黑" panose="020B0503020204020204" pitchFamily="34" charset="-122"/>
            </a:endParaRPr>
          </a:p>
        </p:txBody>
      </p:sp>
      <p:grpSp>
        <p:nvGrpSpPr>
          <p:cNvPr id="10" name="组合 9"/>
          <p:cNvGrpSpPr/>
          <p:nvPr/>
        </p:nvGrpSpPr>
        <p:grpSpPr>
          <a:xfrm>
            <a:off x="228404" y="1543458"/>
            <a:ext cx="8539061" cy="610076"/>
            <a:chOff x="308" y="1338"/>
            <a:chExt cx="17881" cy="1281"/>
          </a:xfrm>
        </p:grpSpPr>
        <p:sp>
          <p:nvSpPr>
            <p:cNvPr id="11" name="矩形 10"/>
            <p:cNvSpPr/>
            <p:nvPr/>
          </p:nvSpPr>
          <p:spPr>
            <a:xfrm>
              <a:off x="308" y="1338"/>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典例展示</a:t>
              </a:r>
              <a:endPar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2" name="Shape 16880"/>
            <p:cNvSpPr/>
            <p:nvPr/>
          </p:nvSpPr>
          <p:spPr>
            <a:xfrm>
              <a:off x="537" y="1618"/>
              <a:ext cx="817" cy="732"/>
            </a:xfrm>
            <a:custGeom>
              <a:avLst/>
              <a:gdLst/>
              <a:ahLst/>
              <a:cxnLst>
                <a:cxn ang="0">
                  <a:pos x="wd2" y="hd2"/>
                </a:cxn>
                <a:cxn ang="5400000">
                  <a:pos x="wd2" y="hd2"/>
                </a:cxn>
                <a:cxn ang="10800000">
                  <a:pos x="wd2" y="hd2"/>
                </a:cxn>
                <a:cxn ang="16200000">
                  <a:pos x="wd2" y="hd2"/>
                </a:cxn>
              </a:cxnLst>
              <a:rect l="0" t="0" r="r" b="b"/>
              <a:pathLst>
                <a:path w="21496" h="21484" extrusionOk="0">
                  <a:moveTo>
                    <a:pt x="3837" y="7883"/>
                  </a:moveTo>
                  <a:cubicBezTo>
                    <a:pt x="1847" y="7568"/>
                    <a:pt x="1847" y="7568"/>
                    <a:pt x="1847" y="7568"/>
                  </a:cubicBezTo>
                  <a:cubicBezTo>
                    <a:pt x="1563" y="7568"/>
                    <a:pt x="1279" y="7883"/>
                    <a:pt x="1279" y="8199"/>
                  </a:cubicBezTo>
                  <a:cubicBezTo>
                    <a:pt x="1137" y="9775"/>
                    <a:pt x="1137" y="9775"/>
                    <a:pt x="1137" y="9775"/>
                  </a:cubicBezTo>
                  <a:cubicBezTo>
                    <a:pt x="1137" y="9460"/>
                    <a:pt x="1421" y="9302"/>
                    <a:pt x="1705" y="9302"/>
                  </a:cubicBezTo>
                  <a:cubicBezTo>
                    <a:pt x="3553" y="9460"/>
                    <a:pt x="3553" y="9460"/>
                    <a:pt x="3553" y="9460"/>
                  </a:cubicBezTo>
                  <a:cubicBezTo>
                    <a:pt x="3837" y="9618"/>
                    <a:pt x="4121" y="9775"/>
                    <a:pt x="4121" y="10091"/>
                  </a:cubicBezTo>
                  <a:cubicBezTo>
                    <a:pt x="4263" y="8514"/>
                    <a:pt x="4263" y="8514"/>
                    <a:pt x="4263" y="8514"/>
                  </a:cubicBezTo>
                  <a:cubicBezTo>
                    <a:pt x="4263" y="8199"/>
                    <a:pt x="4121" y="7883"/>
                    <a:pt x="3837" y="7883"/>
                  </a:cubicBezTo>
                  <a:close/>
                  <a:moveTo>
                    <a:pt x="3268" y="12298"/>
                  </a:moveTo>
                  <a:cubicBezTo>
                    <a:pt x="1421" y="11982"/>
                    <a:pt x="1421" y="11982"/>
                    <a:pt x="1421" y="11982"/>
                  </a:cubicBezTo>
                  <a:cubicBezTo>
                    <a:pt x="1137" y="11982"/>
                    <a:pt x="995" y="11667"/>
                    <a:pt x="995" y="11352"/>
                  </a:cubicBezTo>
                  <a:cubicBezTo>
                    <a:pt x="0" y="20654"/>
                    <a:pt x="0" y="20654"/>
                    <a:pt x="0" y="20654"/>
                  </a:cubicBezTo>
                  <a:cubicBezTo>
                    <a:pt x="0" y="20969"/>
                    <a:pt x="142" y="21127"/>
                    <a:pt x="426" y="21127"/>
                  </a:cubicBezTo>
                  <a:cubicBezTo>
                    <a:pt x="2416" y="21442"/>
                    <a:pt x="2416" y="21442"/>
                    <a:pt x="2416" y="21442"/>
                  </a:cubicBezTo>
                  <a:cubicBezTo>
                    <a:pt x="2700" y="21442"/>
                    <a:pt x="2842" y="21285"/>
                    <a:pt x="2984" y="20969"/>
                  </a:cubicBezTo>
                  <a:cubicBezTo>
                    <a:pt x="3126" y="19550"/>
                    <a:pt x="3126" y="19550"/>
                    <a:pt x="3126" y="19550"/>
                  </a:cubicBezTo>
                  <a:cubicBezTo>
                    <a:pt x="2984" y="19708"/>
                    <a:pt x="2984" y="19866"/>
                    <a:pt x="2842" y="19866"/>
                  </a:cubicBezTo>
                  <a:cubicBezTo>
                    <a:pt x="284" y="19550"/>
                    <a:pt x="284" y="19550"/>
                    <a:pt x="284" y="19550"/>
                  </a:cubicBezTo>
                  <a:cubicBezTo>
                    <a:pt x="284" y="19550"/>
                    <a:pt x="142" y="19393"/>
                    <a:pt x="142" y="19235"/>
                  </a:cubicBezTo>
                  <a:cubicBezTo>
                    <a:pt x="142" y="19077"/>
                    <a:pt x="284" y="18920"/>
                    <a:pt x="426" y="19077"/>
                  </a:cubicBezTo>
                  <a:cubicBezTo>
                    <a:pt x="2842" y="19235"/>
                    <a:pt x="2842" y="19235"/>
                    <a:pt x="2842" y="19235"/>
                  </a:cubicBezTo>
                  <a:cubicBezTo>
                    <a:pt x="2984" y="19393"/>
                    <a:pt x="3126" y="19393"/>
                    <a:pt x="3126" y="19550"/>
                  </a:cubicBezTo>
                  <a:cubicBezTo>
                    <a:pt x="3837" y="11825"/>
                    <a:pt x="3837" y="11825"/>
                    <a:pt x="3837" y="11825"/>
                  </a:cubicBezTo>
                  <a:cubicBezTo>
                    <a:pt x="3837" y="11982"/>
                    <a:pt x="3553" y="12298"/>
                    <a:pt x="3268" y="12298"/>
                  </a:cubicBezTo>
                  <a:close/>
                  <a:moveTo>
                    <a:pt x="1137" y="9775"/>
                  </a:moveTo>
                  <a:cubicBezTo>
                    <a:pt x="995" y="11352"/>
                    <a:pt x="995" y="11352"/>
                    <a:pt x="995" y="11352"/>
                  </a:cubicBezTo>
                  <a:cubicBezTo>
                    <a:pt x="995" y="11352"/>
                    <a:pt x="995" y="11352"/>
                    <a:pt x="995" y="11352"/>
                  </a:cubicBezTo>
                  <a:cubicBezTo>
                    <a:pt x="1137" y="9775"/>
                    <a:pt x="1137" y="9775"/>
                    <a:pt x="1137" y="9775"/>
                  </a:cubicBezTo>
                  <a:cubicBezTo>
                    <a:pt x="1137" y="9775"/>
                    <a:pt x="1137" y="9775"/>
                    <a:pt x="1137" y="9775"/>
                  </a:cubicBezTo>
                  <a:close/>
                  <a:moveTo>
                    <a:pt x="3837" y="11825"/>
                  </a:moveTo>
                  <a:cubicBezTo>
                    <a:pt x="4121" y="10091"/>
                    <a:pt x="4121" y="10091"/>
                    <a:pt x="4121" y="10091"/>
                  </a:cubicBezTo>
                  <a:cubicBezTo>
                    <a:pt x="4121" y="10091"/>
                    <a:pt x="4121" y="10091"/>
                    <a:pt x="4121" y="10091"/>
                  </a:cubicBezTo>
                  <a:cubicBezTo>
                    <a:pt x="3837" y="11825"/>
                    <a:pt x="3837" y="11825"/>
                    <a:pt x="3837" y="11825"/>
                  </a:cubicBezTo>
                  <a:cubicBezTo>
                    <a:pt x="3837" y="11825"/>
                    <a:pt x="3837" y="11825"/>
                    <a:pt x="3837" y="11825"/>
                  </a:cubicBezTo>
                  <a:close/>
                  <a:moveTo>
                    <a:pt x="18047" y="6937"/>
                  </a:moveTo>
                  <a:cubicBezTo>
                    <a:pt x="18189" y="6937"/>
                    <a:pt x="18332" y="7095"/>
                    <a:pt x="18332" y="7253"/>
                  </a:cubicBezTo>
                  <a:cubicBezTo>
                    <a:pt x="18047" y="5676"/>
                    <a:pt x="18047" y="5676"/>
                    <a:pt x="18047" y="5676"/>
                  </a:cubicBezTo>
                  <a:cubicBezTo>
                    <a:pt x="17905" y="5361"/>
                    <a:pt x="17621" y="5203"/>
                    <a:pt x="17337" y="5203"/>
                  </a:cubicBezTo>
                  <a:cubicBezTo>
                    <a:pt x="15632" y="5834"/>
                    <a:pt x="15632" y="5834"/>
                    <a:pt x="15632" y="5834"/>
                  </a:cubicBezTo>
                  <a:cubicBezTo>
                    <a:pt x="15347" y="5834"/>
                    <a:pt x="15063" y="6149"/>
                    <a:pt x="15205" y="6622"/>
                  </a:cubicBezTo>
                  <a:cubicBezTo>
                    <a:pt x="15489" y="8199"/>
                    <a:pt x="15489" y="8199"/>
                    <a:pt x="15489" y="8199"/>
                  </a:cubicBezTo>
                  <a:cubicBezTo>
                    <a:pt x="15489" y="7883"/>
                    <a:pt x="15632" y="7726"/>
                    <a:pt x="15774" y="7568"/>
                  </a:cubicBezTo>
                  <a:cubicBezTo>
                    <a:pt x="16484" y="7253"/>
                    <a:pt x="17195" y="6937"/>
                    <a:pt x="18047" y="6937"/>
                  </a:cubicBezTo>
                  <a:close/>
                  <a:moveTo>
                    <a:pt x="9521" y="2996"/>
                  </a:moveTo>
                  <a:cubicBezTo>
                    <a:pt x="9521" y="15924"/>
                    <a:pt x="9521" y="15924"/>
                    <a:pt x="9521" y="15924"/>
                  </a:cubicBezTo>
                  <a:cubicBezTo>
                    <a:pt x="10942" y="16397"/>
                    <a:pt x="12647" y="16397"/>
                    <a:pt x="14068" y="15924"/>
                  </a:cubicBezTo>
                  <a:cubicBezTo>
                    <a:pt x="14068" y="2996"/>
                    <a:pt x="14068" y="2996"/>
                    <a:pt x="14068" y="2996"/>
                  </a:cubicBezTo>
                  <a:cubicBezTo>
                    <a:pt x="13074" y="2365"/>
                    <a:pt x="10516" y="2365"/>
                    <a:pt x="9521" y="2996"/>
                  </a:cubicBezTo>
                  <a:close/>
                  <a:moveTo>
                    <a:pt x="9521" y="16555"/>
                  </a:moveTo>
                  <a:cubicBezTo>
                    <a:pt x="9521" y="17974"/>
                    <a:pt x="9521" y="17974"/>
                    <a:pt x="9521" y="17974"/>
                  </a:cubicBezTo>
                  <a:cubicBezTo>
                    <a:pt x="10374" y="18447"/>
                    <a:pt x="13216" y="18447"/>
                    <a:pt x="14068" y="17974"/>
                  </a:cubicBezTo>
                  <a:cubicBezTo>
                    <a:pt x="14068" y="16555"/>
                    <a:pt x="14068" y="16555"/>
                    <a:pt x="14068" y="16555"/>
                  </a:cubicBezTo>
                  <a:cubicBezTo>
                    <a:pt x="12647" y="17028"/>
                    <a:pt x="10942" y="17028"/>
                    <a:pt x="9521" y="16555"/>
                  </a:cubicBezTo>
                  <a:close/>
                  <a:moveTo>
                    <a:pt x="13642" y="0"/>
                  </a:moveTo>
                  <a:cubicBezTo>
                    <a:pt x="9947" y="0"/>
                    <a:pt x="9947" y="0"/>
                    <a:pt x="9947" y="0"/>
                  </a:cubicBezTo>
                  <a:cubicBezTo>
                    <a:pt x="9663" y="0"/>
                    <a:pt x="9521" y="315"/>
                    <a:pt x="9521" y="631"/>
                  </a:cubicBezTo>
                  <a:cubicBezTo>
                    <a:pt x="9521" y="2207"/>
                    <a:pt x="9521" y="2207"/>
                    <a:pt x="9521" y="2207"/>
                  </a:cubicBezTo>
                  <a:cubicBezTo>
                    <a:pt x="10374" y="1734"/>
                    <a:pt x="13216" y="1734"/>
                    <a:pt x="14068" y="2207"/>
                  </a:cubicBezTo>
                  <a:cubicBezTo>
                    <a:pt x="14068" y="631"/>
                    <a:pt x="14068" y="631"/>
                    <a:pt x="14068" y="631"/>
                  </a:cubicBezTo>
                  <a:cubicBezTo>
                    <a:pt x="14068" y="315"/>
                    <a:pt x="13926" y="0"/>
                    <a:pt x="13642" y="0"/>
                  </a:cubicBezTo>
                  <a:close/>
                  <a:moveTo>
                    <a:pt x="9521" y="19866"/>
                  </a:moveTo>
                  <a:cubicBezTo>
                    <a:pt x="9521" y="20812"/>
                    <a:pt x="9521" y="20812"/>
                    <a:pt x="9521" y="20812"/>
                  </a:cubicBezTo>
                  <a:cubicBezTo>
                    <a:pt x="9521" y="21127"/>
                    <a:pt x="9663" y="21442"/>
                    <a:pt x="9947" y="21442"/>
                  </a:cubicBezTo>
                  <a:cubicBezTo>
                    <a:pt x="13642" y="21442"/>
                    <a:pt x="13642" y="21442"/>
                    <a:pt x="13642" y="21442"/>
                  </a:cubicBezTo>
                  <a:cubicBezTo>
                    <a:pt x="13926" y="21442"/>
                    <a:pt x="14068" y="21127"/>
                    <a:pt x="14068" y="20812"/>
                  </a:cubicBezTo>
                  <a:cubicBezTo>
                    <a:pt x="14068" y="19866"/>
                    <a:pt x="14068" y="19866"/>
                    <a:pt x="14068" y="19866"/>
                  </a:cubicBezTo>
                  <a:cubicBezTo>
                    <a:pt x="13642" y="20181"/>
                    <a:pt x="9947" y="20181"/>
                    <a:pt x="9521" y="19866"/>
                  </a:cubicBezTo>
                  <a:close/>
                  <a:moveTo>
                    <a:pt x="7816" y="2680"/>
                  </a:moveTo>
                  <a:cubicBezTo>
                    <a:pt x="5826" y="2680"/>
                    <a:pt x="5826" y="2680"/>
                    <a:pt x="5826" y="2680"/>
                  </a:cubicBezTo>
                  <a:cubicBezTo>
                    <a:pt x="5542" y="2680"/>
                    <a:pt x="5400" y="2838"/>
                    <a:pt x="5400" y="3311"/>
                  </a:cubicBezTo>
                  <a:cubicBezTo>
                    <a:pt x="5400" y="20812"/>
                    <a:pt x="5400" y="20812"/>
                    <a:pt x="5400" y="20812"/>
                  </a:cubicBezTo>
                  <a:cubicBezTo>
                    <a:pt x="5400" y="21127"/>
                    <a:pt x="5542" y="21442"/>
                    <a:pt x="5826" y="21442"/>
                  </a:cubicBezTo>
                  <a:cubicBezTo>
                    <a:pt x="7816" y="21442"/>
                    <a:pt x="7816" y="21442"/>
                    <a:pt x="7816" y="21442"/>
                  </a:cubicBezTo>
                  <a:cubicBezTo>
                    <a:pt x="8100" y="21442"/>
                    <a:pt x="8242" y="21127"/>
                    <a:pt x="8242" y="20812"/>
                  </a:cubicBezTo>
                  <a:cubicBezTo>
                    <a:pt x="8242" y="3311"/>
                    <a:pt x="8242" y="3311"/>
                    <a:pt x="8242" y="3311"/>
                  </a:cubicBezTo>
                  <a:cubicBezTo>
                    <a:pt x="8242" y="2838"/>
                    <a:pt x="8100" y="2680"/>
                    <a:pt x="7816" y="2680"/>
                  </a:cubicBezTo>
                  <a:close/>
                  <a:moveTo>
                    <a:pt x="7532" y="19393"/>
                  </a:moveTo>
                  <a:cubicBezTo>
                    <a:pt x="6111" y="19393"/>
                    <a:pt x="6111" y="19393"/>
                    <a:pt x="6111" y="19393"/>
                  </a:cubicBezTo>
                  <a:cubicBezTo>
                    <a:pt x="5968" y="19393"/>
                    <a:pt x="5826" y="19393"/>
                    <a:pt x="5826" y="19077"/>
                  </a:cubicBezTo>
                  <a:cubicBezTo>
                    <a:pt x="5826" y="18920"/>
                    <a:pt x="5968" y="18762"/>
                    <a:pt x="6111" y="18762"/>
                  </a:cubicBezTo>
                  <a:cubicBezTo>
                    <a:pt x="7532" y="18762"/>
                    <a:pt x="7532" y="18762"/>
                    <a:pt x="7532" y="18762"/>
                  </a:cubicBezTo>
                  <a:cubicBezTo>
                    <a:pt x="7674" y="18762"/>
                    <a:pt x="7816" y="18920"/>
                    <a:pt x="7816" y="19077"/>
                  </a:cubicBezTo>
                  <a:cubicBezTo>
                    <a:pt x="7816" y="19393"/>
                    <a:pt x="7674" y="19393"/>
                    <a:pt x="7532" y="19393"/>
                  </a:cubicBezTo>
                  <a:close/>
                  <a:moveTo>
                    <a:pt x="7247" y="5203"/>
                  </a:moveTo>
                  <a:cubicBezTo>
                    <a:pt x="6395" y="5203"/>
                    <a:pt x="6395" y="5203"/>
                    <a:pt x="6395" y="5203"/>
                  </a:cubicBezTo>
                  <a:cubicBezTo>
                    <a:pt x="6111" y="5203"/>
                    <a:pt x="5826" y="4888"/>
                    <a:pt x="5826" y="4572"/>
                  </a:cubicBezTo>
                  <a:cubicBezTo>
                    <a:pt x="5826" y="4257"/>
                    <a:pt x="6111" y="3942"/>
                    <a:pt x="6395" y="3942"/>
                  </a:cubicBezTo>
                  <a:cubicBezTo>
                    <a:pt x="7247" y="3942"/>
                    <a:pt x="7247" y="3942"/>
                    <a:pt x="7247" y="3942"/>
                  </a:cubicBezTo>
                  <a:cubicBezTo>
                    <a:pt x="7532" y="3942"/>
                    <a:pt x="7816" y="4257"/>
                    <a:pt x="7816" y="4572"/>
                  </a:cubicBezTo>
                  <a:cubicBezTo>
                    <a:pt x="7816" y="4888"/>
                    <a:pt x="7532" y="5203"/>
                    <a:pt x="7247" y="5203"/>
                  </a:cubicBezTo>
                  <a:close/>
                  <a:moveTo>
                    <a:pt x="18332" y="7253"/>
                  </a:moveTo>
                  <a:cubicBezTo>
                    <a:pt x="18474" y="7410"/>
                    <a:pt x="18332" y="7568"/>
                    <a:pt x="18189" y="7568"/>
                  </a:cubicBezTo>
                  <a:cubicBezTo>
                    <a:pt x="17337" y="7568"/>
                    <a:pt x="16626" y="7883"/>
                    <a:pt x="15916" y="8199"/>
                  </a:cubicBezTo>
                  <a:cubicBezTo>
                    <a:pt x="15774" y="8356"/>
                    <a:pt x="15632" y="8356"/>
                    <a:pt x="15489" y="8199"/>
                  </a:cubicBezTo>
                  <a:cubicBezTo>
                    <a:pt x="18616" y="20969"/>
                    <a:pt x="18616" y="20969"/>
                    <a:pt x="18616" y="20969"/>
                  </a:cubicBezTo>
                  <a:cubicBezTo>
                    <a:pt x="18758" y="21285"/>
                    <a:pt x="19042" y="21600"/>
                    <a:pt x="19326" y="21442"/>
                  </a:cubicBezTo>
                  <a:cubicBezTo>
                    <a:pt x="21032" y="20969"/>
                    <a:pt x="21032" y="20969"/>
                    <a:pt x="21032" y="20969"/>
                  </a:cubicBezTo>
                  <a:cubicBezTo>
                    <a:pt x="21316" y="20812"/>
                    <a:pt x="21600" y="20496"/>
                    <a:pt x="21458" y="20181"/>
                  </a:cubicBezTo>
                  <a:lnTo>
                    <a:pt x="18332" y="7253"/>
                  </a:lnTo>
                  <a:close/>
                  <a:moveTo>
                    <a:pt x="16911" y="11352"/>
                  </a:moveTo>
                  <a:cubicBezTo>
                    <a:pt x="16342" y="8829"/>
                    <a:pt x="16342" y="8829"/>
                    <a:pt x="16342" y="8829"/>
                  </a:cubicBezTo>
                  <a:cubicBezTo>
                    <a:pt x="18047" y="8356"/>
                    <a:pt x="18047" y="8356"/>
                    <a:pt x="18047" y="8356"/>
                  </a:cubicBezTo>
                  <a:cubicBezTo>
                    <a:pt x="18616" y="10879"/>
                    <a:pt x="18616" y="10879"/>
                    <a:pt x="18616" y="10879"/>
                  </a:cubicBezTo>
                  <a:lnTo>
                    <a:pt x="16911" y="11352"/>
                  </a:lnTo>
                  <a:close/>
                </a:path>
              </a:pathLst>
            </a:custGeom>
            <a:solidFill>
              <a:srgbClr val="ED7D31"/>
            </a:solidFill>
            <a:ln w="12700">
              <a:miter lim="400000"/>
            </a:ln>
          </p:spPr>
          <p:txBody>
            <a:bodyPr lIns="0" tIns="0" rIns="0" bIns="0"/>
            <a:lstStyle>
              <a:lvl1pPr>
                <a:defRPr>
                  <a:latin typeface="+mj-lt"/>
                  <a:ea typeface="+mj-ea"/>
                  <a:cs typeface="+mj-cs"/>
                  <a:sym typeface="Helvetica"/>
                </a:defRPr>
              </a:lvl1pPr>
              <a:lvl2pPr indent="457200">
                <a:defRPr>
                  <a:latin typeface="+mj-lt"/>
                  <a:ea typeface="+mj-ea"/>
                  <a:cs typeface="+mj-cs"/>
                  <a:sym typeface="Helvetica"/>
                </a:defRPr>
              </a:lvl2pPr>
              <a:lvl3pPr indent="914400">
                <a:defRPr>
                  <a:latin typeface="+mj-lt"/>
                  <a:ea typeface="+mj-ea"/>
                  <a:cs typeface="+mj-cs"/>
                  <a:sym typeface="Helvetica"/>
                </a:defRPr>
              </a:lvl3pPr>
              <a:lvl4pPr indent="1371600">
                <a:defRPr>
                  <a:latin typeface="+mj-lt"/>
                  <a:ea typeface="+mj-ea"/>
                  <a:cs typeface="+mj-cs"/>
                  <a:sym typeface="Helvetica"/>
                </a:defRPr>
              </a:lvl4pPr>
              <a:lvl5pPr indent="1828800">
                <a:defRPr>
                  <a:latin typeface="+mj-lt"/>
                  <a:ea typeface="+mj-ea"/>
                  <a:cs typeface="+mj-cs"/>
                  <a:sym typeface="Helvetica"/>
                </a:defRPr>
              </a:lvl5pPr>
              <a:lvl6pPr indent="2286000">
                <a:defRPr>
                  <a:latin typeface="+mj-lt"/>
                  <a:ea typeface="+mj-ea"/>
                  <a:cs typeface="+mj-cs"/>
                  <a:sym typeface="Helvetica"/>
                </a:defRPr>
              </a:lvl6pPr>
              <a:lvl7pPr indent="2743200">
                <a:defRPr>
                  <a:latin typeface="+mj-lt"/>
                  <a:ea typeface="+mj-ea"/>
                  <a:cs typeface="+mj-cs"/>
                  <a:sym typeface="Helvetica"/>
                </a:defRPr>
              </a:lvl7pPr>
              <a:lvl8pPr indent="3200400">
                <a:defRPr>
                  <a:latin typeface="+mj-lt"/>
                  <a:ea typeface="+mj-ea"/>
                  <a:cs typeface="+mj-cs"/>
                  <a:sym typeface="Helvetica"/>
                </a:defRPr>
              </a:lvl8pPr>
              <a:lvl9pPr indent="3657600">
                <a:defRPr>
                  <a:latin typeface="+mj-lt"/>
                  <a:ea typeface="+mj-ea"/>
                  <a:cs typeface="+mj-cs"/>
                  <a:sym typeface="Helvetica"/>
                </a:defRPr>
              </a:lvl9pPr>
            </a:lstStyle>
            <a:p>
              <a:pPr lvl="0" algn="just">
                <a:lnSpc>
                  <a:spcPct val="150000"/>
                </a:lnSpc>
              </a:pPr>
              <a:endParaRPr sz="2250" dirty="0">
                <a:solidFill>
                  <a:srgbClr val="ED7D31"/>
                </a:solidFill>
                <a:latin typeface="Times New Roman" panose="02020603050405020304" pitchFamily="18" charset="0"/>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9554" y="1534954"/>
            <a:ext cx="8621078" cy="2515235"/>
          </a:xfrm>
          <a:prstGeom prst="rect">
            <a:avLst/>
          </a:prstGeom>
          <a:noFill/>
          <a:ln w="28575">
            <a:solidFill>
              <a:srgbClr val="ED7D31"/>
            </a:solidFill>
            <a:prstDash val="dash"/>
          </a:ln>
        </p:spPr>
        <p:txBody>
          <a:bodyPr wrap="square">
            <a:spAutoFit/>
          </a:bodyPr>
          <a:lstStyle/>
          <a:p>
            <a:pPr indent="0" algn="just">
              <a:lnSpc>
                <a:spcPct val="150000"/>
              </a:lnSpc>
            </a:pPr>
            <a:r>
              <a:rPr sz="2100" b="1" dirty="0">
                <a:latin typeface="Times New Roman" panose="02020603050405020304" pitchFamily="18" charset="0"/>
                <a:ea typeface="微软雅黑" panose="020B0503020204020204" pitchFamily="34" charset="-122"/>
              </a:rPr>
              <a:t>【解析】</a:t>
            </a:r>
            <a:r>
              <a:rPr sz="2100" b="0" dirty="0">
                <a:latin typeface="Times New Roman" panose="02020603050405020304" pitchFamily="18" charset="0"/>
                <a:ea typeface="微软雅黑" panose="020B0503020204020204" pitchFamily="34" charset="-122"/>
              </a:rPr>
              <a:t>按逻辑顺序排序,该语段列举毛主席的诗句,阐述“诗画有意境,就有了灵魂”的观点｡所以③为首句｡①紧承③具体举《十六字令三首》的例子,为第二句｡⑤具体阐释了①所举的三首词的特点,为第三句｡②句对上面内容小结,引出④“诗画有意境,就有了灵魂”,分别为四五句｡排序为:③①⑤②④｡故选C｡</a:t>
            </a:r>
            <a:endParaRPr sz="2100" b="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9554" y="1534954"/>
            <a:ext cx="8621078" cy="4291330"/>
          </a:xfrm>
          <a:prstGeom prst="rect">
            <a:avLst/>
          </a:prstGeom>
          <a:noFill/>
          <a:ln w="28575">
            <a:solidFill>
              <a:srgbClr val="ED7D31"/>
            </a:solidFill>
            <a:prstDash val="dash"/>
          </a:ln>
        </p:spPr>
        <p:txBody>
          <a:bodyPr wrap="square">
            <a:spAutoFit/>
          </a:bodyPr>
          <a:lstStyle/>
          <a:p>
            <a:pPr indent="0" algn="just" fontAlgn="auto">
              <a:lnSpc>
                <a:spcPct val="140000"/>
              </a:lnSpc>
            </a:pPr>
            <a:r>
              <a:rPr sz="1950" dirty="0">
                <a:latin typeface="Times New Roman" panose="02020603050405020304" pitchFamily="18" charset="0"/>
                <a:ea typeface="微软雅黑" panose="020B0503020204020204" pitchFamily="34" charset="-122"/>
                <a:sym typeface="+mn-ea"/>
              </a:rPr>
              <a:t>2.依次填入下面一段文字横线处的语句,衔接最恰当的一项是(</a:t>
            </a:r>
            <a:r>
              <a:rPr lang="en-US" sz="1950" dirty="0">
                <a:latin typeface="Times New Roman" panose="02020603050405020304" pitchFamily="18" charset="0"/>
                <a:ea typeface="微软雅黑" panose="020B0503020204020204" pitchFamily="34" charset="-122"/>
                <a:sym typeface="+mn-ea"/>
              </a:rPr>
              <a:t>	</a:t>
            </a:r>
            <a:r>
              <a:rPr sz="1950" dirty="0">
                <a:latin typeface="Times New Roman" panose="02020603050405020304" pitchFamily="18" charset="0"/>
                <a:ea typeface="微软雅黑" panose="020B0503020204020204" pitchFamily="34" charset="-122"/>
                <a:sym typeface="+mn-ea"/>
              </a:rPr>
              <a:t>)</a:t>
            </a:r>
            <a:endParaRPr sz="1950" dirty="0">
              <a:latin typeface="Times New Roman" panose="02020603050405020304" pitchFamily="18" charset="0"/>
              <a:ea typeface="微软雅黑" panose="020B0503020204020204" pitchFamily="34" charset="-122"/>
              <a:sym typeface="+mn-ea"/>
            </a:endParaRPr>
          </a:p>
          <a:p>
            <a:pPr indent="0" algn="just" fontAlgn="auto">
              <a:lnSpc>
                <a:spcPct val="140000"/>
              </a:lnSpc>
            </a:pPr>
            <a:r>
              <a:rPr sz="1950" dirty="0">
                <a:latin typeface="Times New Roman" panose="02020603050405020304" pitchFamily="18" charset="0"/>
                <a:ea typeface="微软雅黑" panose="020B0503020204020204" pitchFamily="34" charset="-122"/>
                <a:sym typeface="+mn-ea"/>
              </a:rPr>
              <a:t>学会读书,不仅需要搭建自己完整的知识体系,还需要学会站在作者的角度去分析问题｡</a:t>
            </a:r>
            <a:r>
              <a:rPr lang="en-US" sz="1950" u="sng" dirty="0">
                <a:latin typeface="Times New Roman" panose="02020603050405020304" pitchFamily="18" charset="0"/>
                <a:ea typeface="微软雅黑" panose="020B0503020204020204" pitchFamily="34" charset="-122"/>
                <a:sym typeface="+mn-ea"/>
              </a:rPr>
              <a:t>		</a:t>
            </a:r>
            <a:r>
              <a:rPr sz="1950" dirty="0">
                <a:latin typeface="Times New Roman" panose="02020603050405020304" pitchFamily="18" charset="0"/>
                <a:ea typeface="微软雅黑" panose="020B0503020204020204" pitchFamily="34" charset="-122"/>
                <a:sym typeface="+mn-ea"/>
              </a:rPr>
              <a:t>这种方法会让你更好地领会作者的写作意图｡读书的方法很多,最重要的是找到适合自己的读书方法｡</a:t>
            </a:r>
            <a:endParaRPr sz="1950" dirty="0">
              <a:latin typeface="Times New Roman" panose="02020603050405020304" pitchFamily="18" charset="0"/>
              <a:ea typeface="微软雅黑" panose="020B0503020204020204" pitchFamily="34" charset="-122"/>
              <a:sym typeface="+mn-ea"/>
            </a:endParaRPr>
          </a:p>
          <a:p>
            <a:pPr indent="0" algn="just" fontAlgn="auto">
              <a:lnSpc>
                <a:spcPct val="140000"/>
              </a:lnSpc>
            </a:pPr>
            <a:r>
              <a:rPr sz="1950" dirty="0">
                <a:latin typeface="Times New Roman" panose="02020603050405020304" pitchFamily="18" charset="0"/>
                <a:ea typeface="微软雅黑" panose="020B0503020204020204" pitchFamily="34" charset="-122"/>
                <a:sym typeface="+mn-ea"/>
              </a:rPr>
              <a:t>①如果有了这样一个思维导图,就可以从全局把握一本书｡</a:t>
            </a:r>
            <a:endParaRPr sz="1950" dirty="0">
              <a:latin typeface="Times New Roman" panose="02020603050405020304" pitchFamily="18" charset="0"/>
              <a:ea typeface="微软雅黑" panose="020B0503020204020204" pitchFamily="34" charset="-122"/>
              <a:sym typeface="+mn-ea"/>
            </a:endParaRPr>
          </a:p>
          <a:p>
            <a:pPr indent="0" algn="just" fontAlgn="auto">
              <a:lnSpc>
                <a:spcPct val="140000"/>
              </a:lnSpc>
            </a:pPr>
            <a:r>
              <a:rPr sz="1950" dirty="0">
                <a:latin typeface="Times New Roman" panose="02020603050405020304" pitchFamily="18" charset="0"/>
                <a:ea typeface="微软雅黑" panose="020B0503020204020204" pitchFamily="34" charset="-122"/>
                <a:sym typeface="+mn-ea"/>
              </a:rPr>
              <a:t>②你可以设想自己就是作者,他关心的是什么问题?</a:t>
            </a:r>
            <a:endParaRPr sz="1950" dirty="0">
              <a:latin typeface="Times New Roman" panose="02020603050405020304" pitchFamily="18" charset="0"/>
              <a:ea typeface="微软雅黑" panose="020B0503020204020204" pitchFamily="34" charset="-122"/>
              <a:sym typeface="+mn-ea"/>
            </a:endParaRPr>
          </a:p>
          <a:p>
            <a:pPr indent="0" algn="just" fontAlgn="auto">
              <a:lnSpc>
                <a:spcPct val="140000"/>
              </a:lnSpc>
            </a:pPr>
            <a:r>
              <a:rPr sz="1950" dirty="0">
                <a:latin typeface="Times New Roman" panose="02020603050405020304" pitchFamily="18" charset="0"/>
                <a:ea typeface="微软雅黑" panose="020B0503020204020204" pitchFamily="34" charset="-122"/>
                <a:sym typeface="+mn-ea"/>
              </a:rPr>
              <a:t>③你可以用自己的语言重新整理作者的思维框架,画个思维导图｡</a:t>
            </a:r>
            <a:endParaRPr sz="1950" dirty="0">
              <a:latin typeface="Times New Roman" panose="02020603050405020304" pitchFamily="18" charset="0"/>
              <a:ea typeface="微软雅黑" panose="020B0503020204020204" pitchFamily="34" charset="-122"/>
              <a:sym typeface="+mn-ea"/>
            </a:endParaRPr>
          </a:p>
          <a:p>
            <a:pPr indent="0" algn="just" fontAlgn="auto">
              <a:lnSpc>
                <a:spcPct val="140000"/>
              </a:lnSpc>
            </a:pPr>
            <a:r>
              <a:rPr sz="1950" dirty="0">
                <a:latin typeface="Times New Roman" panose="02020603050405020304" pitchFamily="18" charset="0"/>
                <a:ea typeface="微软雅黑" panose="020B0503020204020204" pitchFamily="34" charset="-122"/>
                <a:sym typeface="+mn-ea"/>
              </a:rPr>
              <a:t>④合上书本,思考一下,假如我是作者,我会怎样回答这个问题?</a:t>
            </a:r>
            <a:endParaRPr sz="1950" dirty="0">
              <a:latin typeface="Times New Roman" panose="02020603050405020304" pitchFamily="18" charset="0"/>
              <a:ea typeface="微软雅黑" panose="020B0503020204020204" pitchFamily="34" charset="-122"/>
              <a:sym typeface="+mn-ea"/>
            </a:endParaRPr>
          </a:p>
          <a:p>
            <a:pPr indent="0" algn="just" fontAlgn="auto">
              <a:lnSpc>
                <a:spcPct val="140000"/>
              </a:lnSpc>
            </a:pPr>
            <a:r>
              <a:rPr sz="1950" dirty="0">
                <a:latin typeface="Times New Roman" panose="02020603050405020304" pitchFamily="18" charset="0"/>
                <a:ea typeface="微软雅黑" panose="020B0503020204020204" pitchFamily="34" charset="-122"/>
                <a:sym typeface="+mn-ea"/>
              </a:rPr>
              <a:t>⑤你也要锻炼用一句话把作者的思想用更适合你自己的方式重新表述出来｡</a:t>
            </a:r>
            <a:endParaRPr sz="1950" dirty="0">
              <a:latin typeface="Times New Roman" panose="02020603050405020304" pitchFamily="18" charset="0"/>
              <a:ea typeface="微软雅黑" panose="020B0503020204020204" pitchFamily="34" charset="-122"/>
              <a:sym typeface="+mn-ea"/>
            </a:endParaRPr>
          </a:p>
          <a:p>
            <a:pPr indent="0" algn="just" fontAlgn="auto">
              <a:lnSpc>
                <a:spcPct val="140000"/>
              </a:lnSpc>
            </a:pPr>
            <a:r>
              <a:rPr sz="1950" dirty="0">
                <a:latin typeface="Times New Roman" panose="02020603050405020304" pitchFamily="18" charset="0"/>
                <a:ea typeface="微软雅黑" panose="020B0503020204020204" pitchFamily="34" charset="-122"/>
                <a:sym typeface="+mn-ea"/>
              </a:rPr>
              <a:t>A.②④③①⑤</a:t>
            </a:r>
            <a:r>
              <a:rPr lang="en-US" sz="1950" dirty="0">
                <a:latin typeface="Times New Roman" panose="02020603050405020304" pitchFamily="18" charset="0"/>
                <a:ea typeface="微软雅黑" panose="020B0503020204020204" pitchFamily="34" charset="-122"/>
                <a:sym typeface="+mn-ea"/>
              </a:rPr>
              <a:t>	</a:t>
            </a:r>
            <a:r>
              <a:rPr sz="1950" dirty="0">
                <a:latin typeface="Times New Roman" panose="02020603050405020304" pitchFamily="18" charset="0"/>
                <a:ea typeface="微软雅黑" panose="020B0503020204020204" pitchFamily="34" charset="-122"/>
                <a:sym typeface="+mn-ea"/>
              </a:rPr>
              <a:t>B.②④③⑤①</a:t>
            </a:r>
            <a:r>
              <a:rPr lang="en-US" sz="1950" dirty="0">
                <a:latin typeface="Times New Roman" panose="02020603050405020304" pitchFamily="18" charset="0"/>
                <a:ea typeface="微软雅黑" panose="020B0503020204020204" pitchFamily="34" charset="-122"/>
                <a:sym typeface="+mn-ea"/>
              </a:rPr>
              <a:t>	</a:t>
            </a:r>
            <a:r>
              <a:rPr sz="1950" dirty="0">
                <a:latin typeface="Times New Roman" panose="02020603050405020304" pitchFamily="18" charset="0"/>
                <a:ea typeface="微软雅黑" panose="020B0503020204020204" pitchFamily="34" charset="-122"/>
                <a:sym typeface="+mn-ea"/>
              </a:rPr>
              <a:t>C.③②④①⑤</a:t>
            </a:r>
            <a:r>
              <a:rPr lang="en-US" sz="1950" dirty="0">
                <a:latin typeface="Times New Roman" panose="02020603050405020304" pitchFamily="18" charset="0"/>
                <a:ea typeface="微软雅黑" panose="020B0503020204020204" pitchFamily="34" charset="-122"/>
                <a:sym typeface="+mn-ea"/>
              </a:rPr>
              <a:t>	</a:t>
            </a:r>
            <a:r>
              <a:rPr sz="1950" dirty="0">
                <a:latin typeface="Times New Roman" panose="02020603050405020304" pitchFamily="18" charset="0"/>
                <a:ea typeface="微软雅黑" panose="020B0503020204020204" pitchFamily="34" charset="-122"/>
                <a:sym typeface="+mn-ea"/>
              </a:rPr>
              <a:t>D.③②④⑤①</a:t>
            </a:r>
            <a:endParaRPr sz="1950" dirty="0">
              <a:latin typeface="Times New Roman" panose="02020603050405020304" pitchFamily="18" charset="0"/>
              <a:ea typeface="微软雅黑" panose="020B0503020204020204" pitchFamily="34" charset="-122"/>
              <a:sym typeface="+mn-ea"/>
            </a:endParaRPr>
          </a:p>
        </p:txBody>
      </p:sp>
      <p:sp>
        <p:nvSpPr>
          <p:cNvPr id="4" name="矩形 3"/>
          <p:cNvSpPr/>
          <p:nvPr/>
        </p:nvSpPr>
        <p:spPr>
          <a:xfrm>
            <a:off x="6836348" y="1534990"/>
            <a:ext cx="362585" cy="511175"/>
          </a:xfrm>
          <a:prstGeom prst="rect">
            <a:avLst/>
          </a:prstGeom>
        </p:spPr>
        <p:txBody>
          <a:bodyPr wrap="none">
            <a:spAutoFit/>
          </a:bodyPr>
          <a:lstStyle/>
          <a:p>
            <a:pPr fontAlgn="auto">
              <a:lnSpc>
                <a:spcPct val="140000"/>
              </a:lnSpc>
            </a:pPr>
            <a:r>
              <a:rPr lang="en-US" sz="1950" b="1" dirty="0">
                <a:solidFill>
                  <a:srgbClr val="FF0000"/>
                </a:solidFill>
                <a:latin typeface="Times New Roman" panose="02020603050405020304" pitchFamily="18" charset="0"/>
                <a:ea typeface="微软雅黑" panose="020B0503020204020204" pitchFamily="34" charset="-122"/>
                <a:sym typeface="+mn-ea"/>
              </a:rPr>
              <a:t>A</a:t>
            </a:r>
            <a:endParaRPr lang="en-US" sz="1950" b="1" dirty="0">
              <a:solidFill>
                <a:srgbClr val="FF0000"/>
              </a:solidFill>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39554" y="1534954"/>
            <a:ext cx="8621078" cy="2515235"/>
          </a:xfrm>
          <a:prstGeom prst="rect">
            <a:avLst/>
          </a:prstGeom>
          <a:noFill/>
          <a:ln w="28575">
            <a:solidFill>
              <a:srgbClr val="ED7D31"/>
            </a:solidFill>
            <a:prstDash val="dash"/>
          </a:ln>
        </p:spPr>
        <p:txBody>
          <a:bodyPr wrap="square">
            <a:spAutoFit/>
          </a:bodyPr>
          <a:lstStyle/>
          <a:p>
            <a:pPr indent="0" algn="just">
              <a:lnSpc>
                <a:spcPct val="150000"/>
              </a:lnSpc>
            </a:pPr>
            <a:r>
              <a:rPr sz="2100" b="1" dirty="0">
                <a:latin typeface="Times New Roman" panose="02020603050405020304" pitchFamily="18" charset="0"/>
                <a:ea typeface="微软雅黑" panose="020B0503020204020204" pitchFamily="34" charset="-122"/>
                <a:sym typeface="+mn-ea"/>
              </a:rPr>
              <a:t>【解析】</a:t>
            </a:r>
            <a:r>
              <a:rPr sz="2100" dirty="0">
                <a:latin typeface="Times New Roman" panose="02020603050405020304" pitchFamily="18" charset="0"/>
                <a:ea typeface="微软雅黑" panose="020B0503020204020204" pitchFamily="34" charset="-122"/>
                <a:sym typeface="+mn-ea"/>
              </a:rPr>
              <a:t>这是一个议论性语段,语段的中心论点是“读书要学会站在作者的角度去分析问题”,所给的五个句子可以分为由易到难三个层次,一是设想自己是作者,从作者的角度思考和回答问题;二是整理思维框架,画出思维导图,整体把握全书内容;三是用自己的语言表述出来｡按照上述议论思路排序即可｡</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
          <p:cNvSpPr txBox="1"/>
          <p:nvPr/>
        </p:nvSpPr>
        <p:spPr>
          <a:xfrm>
            <a:off x="3405823" y="2825115"/>
            <a:ext cx="2332355" cy="870585"/>
          </a:xfrm>
          <a:prstGeom prst="rect">
            <a:avLst/>
          </a:prstGeom>
          <a:noFill/>
        </p:spPr>
        <p:txBody>
          <a:bodyPr wrap="non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sz="3375" b="1" dirty="0" smtClean="0">
                <a:solidFill>
                  <a:srgbClr val="70C0B1"/>
                </a:solidFill>
                <a:latin typeface="Times New Roman" panose="02020603050405020304" pitchFamily="18" charset="0"/>
                <a:ea typeface="微软雅黑" panose="020B0503020204020204" pitchFamily="34" charset="-122"/>
                <a:sym typeface="+mn-ea"/>
              </a:rPr>
              <a:t>课堂变式练</a:t>
            </a:r>
            <a:endParaRPr lang="zh-CN" altLang="en-US" sz="3375" b="1" dirty="0" smtClean="0">
              <a:solidFill>
                <a:srgbClr val="70C0B1"/>
              </a:solidFill>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39554" y="1534954"/>
            <a:ext cx="8621078" cy="4711065"/>
          </a:xfrm>
          <a:prstGeom prst="rect">
            <a:avLst/>
          </a:prstGeom>
          <a:noFill/>
          <a:ln w="28575">
            <a:noFill/>
            <a:prstDash val="dash"/>
          </a:ln>
        </p:spPr>
        <p:txBody>
          <a:bodyPr wrap="square">
            <a:spAutoFit/>
          </a:bodyPr>
          <a:lstStyle/>
          <a:p>
            <a:pPr fontAlgn="auto">
              <a:lnSpc>
                <a:spcPct val="13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1.(2019•</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长沙</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把下列句子组成语段</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排列顺序正确的一项是</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fontAlgn="auto">
              <a:lnSpc>
                <a:spcPct val="13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①</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人们在生活中的时间和精力都是有限的</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过重的负荷会让人疲惫不堪</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fontAlgn="auto">
              <a:lnSpc>
                <a:spcPct val="13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②</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只有卸下自己身上过重的负担</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将压力释放</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才能享受生活中的诗意</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fontAlgn="auto">
              <a:lnSpc>
                <a:spcPct val="13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③</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在美妙的意境中</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人们不仅能感受到艺术的美</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而且还能感悟到人生的哲理</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fontAlgn="auto">
              <a:lnSpc>
                <a:spcPct val="13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④</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在喧嚣匆忙的世界里</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我们也需要凡事留有余地</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需要给生活留白</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fontAlgn="auto">
              <a:lnSpc>
                <a:spcPct val="13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⑤</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中国画中常常留出大大小小的</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各式各样的空白</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显示出丰富而美妙的意境</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fontAlgn="auto">
              <a:lnSpc>
                <a:spcPct val="13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⑥</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留白</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是中国画的一种布局</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它既是一种艺术的美</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又是一种人生的智慧</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fontAlgn="auto">
              <a:lnSpc>
                <a:spcPct val="13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③⑤④①②⑥	B</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④⑤③①②⑥	C</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⑥⑤③④②①	D</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.⑥⑤③④①②</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 name="文本框 2"/>
          <p:cNvSpPr txBox="1"/>
          <p:nvPr/>
        </p:nvSpPr>
        <p:spPr>
          <a:xfrm>
            <a:off x="7111569" y="1620610"/>
            <a:ext cx="407670" cy="414020"/>
          </a:xfrm>
          <a:prstGeom prst="rect">
            <a:avLst/>
          </a:prstGeom>
          <a:noFill/>
        </p:spPr>
        <p:txBody>
          <a:bodyPr wrap="square" rtlCol="0" anchor="t">
            <a:spAutoFit/>
          </a:bodyPr>
          <a:lstStyle/>
          <a:p>
            <a:r>
              <a:rPr lang="en-US" sz="2100" b="1" dirty="0" smtClean="0">
                <a:solidFill>
                  <a:srgbClr val="FF0000"/>
                </a:solidFill>
                <a:latin typeface="Times New Roman" panose="02020603050405020304" pitchFamily="18" charset="0"/>
                <a:ea typeface="微软雅黑" panose="020B0503020204020204" pitchFamily="34" charset="-122"/>
                <a:sym typeface="+mn-ea"/>
              </a:rPr>
              <a:t>D</a:t>
            </a:r>
            <a:endParaRPr lang="en-US" sz="2100" b="1" dirty="0">
              <a:solidFill>
                <a:srgbClr val="FF0000"/>
              </a:solidFill>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39553" y="1534954"/>
            <a:ext cx="8724832" cy="2999740"/>
          </a:xfrm>
          <a:prstGeom prst="rect">
            <a:avLst/>
          </a:prstGeom>
          <a:noFill/>
          <a:ln w="28575">
            <a:solidFill>
              <a:srgbClr val="ED7D31"/>
            </a:solidFill>
            <a:prstDash val="dash"/>
          </a:ln>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解析</a:t>
            </a:r>
            <a:r>
              <a:rPr lang="en-US" altLang="zh-CN" sz="2100" b="1"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⑥</a:t>
            </a:r>
            <a:r>
              <a:rPr lang="zh-CN" altLang="en-US" sz="2100" dirty="0">
                <a:latin typeface="Times New Roman" panose="02020603050405020304" pitchFamily="18" charset="0"/>
                <a:ea typeface="微软雅黑" panose="020B0503020204020204" pitchFamily="34" charset="-122"/>
              </a:rPr>
              <a:t>句是总起句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是对“留白”的总体论述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应为首句</a:t>
            </a:r>
            <a:r>
              <a:rPr lang="en-US" altLang="zh-CN" sz="2100" dirty="0">
                <a:latin typeface="Times New Roman" panose="02020603050405020304" pitchFamily="18" charset="0"/>
                <a:ea typeface="微软雅黑" panose="020B0503020204020204" pitchFamily="34" charset="-122"/>
              </a:rPr>
              <a:t>｡⑤</a:t>
            </a:r>
            <a:r>
              <a:rPr lang="zh-CN" altLang="en-US" sz="2100" dirty="0">
                <a:latin typeface="Times New Roman" panose="02020603050405020304" pitchFamily="18" charset="0"/>
                <a:ea typeface="微软雅黑" panose="020B0503020204020204" pitchFamily="34" charset="-122"/>
              </a:rPr>
              <a:t>句照应⑥句中的“中国画的一种布局”</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应放在⑥句后</a:t>
            </a:r>
            <a:r>
              <a:rPr lang="en-US" altLang="zh-CN" sz="2100" dirty="0">
                <a:latin typeface="Times New Roman" panose="02020603050405020304" pitchFamily="18" charset="0"/>
                <a:ea typeface="微软雅黑" panose="020B0503020204020204" pitchFamily="34" charset="-122"/>
              </a:rPr>
              <a:t>｡③</a:t>
            </a:r>
            <a:r>
              <a:rPr lang="zh-CN" altLang="en-US" sz="2100" dirty="0">
                <a:latin typeface="Times New Roman" panose="02020603050405020304" pitchFamily="18" charset="0"/>
                <a:ea typeface="微软雅黑" panose="020B0503020204020204" pitchFamily="34" charset="-122"/>
              </a:rPr>
              <a:t>句承接⑤句中的“丰富而美妙的意境”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应在⑤句后</a:t>
            </a:r>
            <a:r>
              <a:rPr lang="en-US" altLang="zh-CN" sz="2100" dirty="0">
                <a:latin typeface="Times New Roman" panose="02020603050405020304" pitchFamily="18" charset="0"/>
                <a:ea typeface="微软雅黑" panose="020B0503020204020204" pitchFamily="34" charset="-122"/>
              </a:rPr>
              <a:t>｡④</a:t>
            </a:r>
            <a:r>
              <a:rPr lang="zh-CN" altLang="en-US" sz="2100" dirty="0">
                <a:latin typeface="Times New Roman" panose="02020603050405020304" pitchFamily="18" charset="0"/>
                <a:ea typeface="微软雅黑" panose="020B0503020204020204" pitchFamily="34" charset="-122"/>
              </a:rPr>
              <a:t>句是过渡句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论述由艺术和人生方面转入生活方面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应在③句后</a:t>
            </a:r>
            <a:r>
              <a:rPr lang="en-US" altLang="zh-CN" sz="2100" dirty="0">
                <a:latin typeface="Times New Roman" panose="02020603050405020304" pitchFamily="18" charset="0"/>
                <a:ea typeface="微软雅黑" panose="020B0503020204020204" pitchFamily="34" charset="-122"/>
              </a:rPr>
              <a:t>｡①</a:t>
            </a:r>
            <a:r>
              <a:rPr lang="zh-CN" altLang="en-US" sz="2100" dirty="0">
                <a:latin typeface="Times New Roman" panose="02020603050405020304" pitchFamily="18" charset="0"/>
                <a:ea typeface="微软雅黑" panose="020B0503020204020204" pitchFamily="34" charset="-122"/>
              </a:rPr>
              <a:t>句中的“在生活中”照应④句中的“需要给生活留白”</a:t>
            </a:r>
            <a:r>
              <a:rPr lang="en-US" altLang="zh-CN" sz="2100" dirty="0">
                <a:latin typeface="Times New Roman" panose="02020603050405020304" pitchFamily="18" charset="0"/>
                <a:ea typeface="微软雅黑" panose="020B0503020204020204" pitchFamily="34" charset="-122"/>
              </a:rPr>
              <a:t>,①</a:t>
            </a:r>
            <a:r>
              <a:rPr lang="zh-CN" altLang="en-US" sz="2100" dirty="0">
                <a:latin typeface="Times New Roman" panose="02020603050405020304" pitchFamily="18" charset="0"/>
                <a:ea typeface="微软雅黑" panose="020B0503020204020204" pitchFamily="34" charset="-122"/>
              </a:rPr>
              <a:t>句应在④句后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最后②句给出解决问题的方法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所以正确顺序为</a:t>
            </a:r>
            <a:r>
              <a:rPr lang="en-US" altLang="zh-CN" sz="2100" dirty="0">
                <a:latin typeface="Times New Roman" panose="02020603050405020304" pitchFamily="18" charset="0"/>
                <a:ea typeface="微软雅黑" panose="020B0503020204020204" pitchFamily="34" charset="-122"/>
              </a:rPr>
              <a:t>:⑥⑤③④①②</a:t>
            </a:r>
            <a:r>
              <a:rPr lang="en-US" altLang="zh-CN" sz="2100" dirty="0" smtClean="0">
                <a:latin typeface="Times New Roman" panose="02020603050405020304" pitchFamily="18" charset="0"/>
                <a:ea typeface="微软雅黑" panose="020B0503020204020204" pitchFamily="34" charset="-122"/>
              </a:rPr>
              <a:t>｡</a:t>
            </a:r>
            <a:endParaRPr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27263" y="1554370"/>
            <a:ext cx="8206251" cy="4711065"/>
            <a:chOff x="341194" y="914400"/>
            <a:chExt cx="10941668" cy="6281420"/>
          </a:xfrm>
        </p:grpSpPr>
        <p:sp>
          <p:nvSpPr>
            <p:cNvPr id="3" name="矩形 2"/>
            <p:cNvSpPr/>
            <p:nvPr/>
          </p:nvSpPr>
          <p:spPr>
            <a:xfrm>
              <a:off x="341194" y="914400"/>
              <a:ext cx="10941668" cy="628142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40000"/>
                </a:lnSpc>
                <a:spcAft>
                  <a:spcPts val="0"/>
                </a:spcAft>
              </a:pPr>
              <a:r>
                <a:rPr lang="zh-CN" altLang="en-US" sz="1950" kern="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19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真题试做</a:t>
              </a:r>
              <a:endParaRPr lang="en-US" altLang="zh-CN" sz="19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40000"/>
                </a:lnSpc>
                <a:spcAft>
                  <a:spcPts val="0"/>
                </a:spcAft>
              </a:pPr>
              <a:r>
                <a:rPr lang="zh-CN" altLang="en-US" sz="1950" b="1" kern="100" dirty="0">
                  <a:latin typeface="Times New Roman" panose="02020603050405020304" pitchFamily="18" charset="0"/>
                  <a:ea typeface="微软雅黑" panose="020B0503020204020204" pitchFamily="34" charset="-122"/>
                  <a:cs typeface="Times New Roman" panose="02020603050405020304" pitchFamily="18" charset="0"/>
                </a:rPr>
                <a:t>样题一</a:t>
              </a:r>
              <a:r>
                <a:rPr lang="en-US" altLang="zh-CN" sz="1950" kern="100" dirty="0">
                  <a:latin typeface="Times New Roman" panose="02020603050405020304" pitchFamily="18" charset="0"/>
                  <a:ea typeface="微软雅黑" panose="020B0503020204020204" pitchFamily="34" charset="-122"/>
                  <a:cs typeface="Times New Roman" panose="02020603050405020304" pitchFamily="18" charset="0"/>
                </a:rPr>
                <a:t>(2019•</a:t>
              </a:r>
              <a:r>
                <a:rPr lang="zh-CN" altLang="en-US" sz="1950" kern="100" dirty="0">
                  <a:latin typeface="Times New Roman" panose="02020603050405020304" pitchFamily="18" charset="0"/>
                  <a:ea typeface="微软雅黑" panose="020B0503020204020204" pitchFamily="34" charset="-122"/>
                  <a:cs typeface="Times New Roman" panose="02020603050405020304" pitchFamily="18" charset="0"/>
                </a:rPr>
                <a:t>南充</a:t>
              </a:r>
              <a:r>
                <a:rPr lang="en-US" altLang="zh-CN" sz="195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kern="100" dirty="0">
                  <a:latin typeface="Times New Roman" panose="02020603050405020304" pitchFamily="18" charset="0"/>
                  <a:ea typeface="微软雅黑" panose="020B0503020204020204" pitchFamily="34" charset="-122"/>
                  <a:cs typeface="Times New Roman" panose="02020603050405020304" pitchFamily="18" charset="0"/>
                </a:rPr>
                <a:t>把下列句子组成语段</a:t>
              </a:r>
              <a:r>
                <a:rPr lang="en-US" altLang="zh-CN" sz="195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kern="100" dirty="0">
                  <a:latin typeface="Times New Roman" panose="02020603050405020304" pitchFamily="18" charset="0"/>
                  <a:ea typeface="微软雅黑" panose="020B0503020204020204" pitchFamily="34" charset="-122"/>
                  <a:cs typeface="Times New Roman" panose="02020603050405020304" pitchFamily="18" charset="0"/>
                </a:rPr>
                <a:t>排列顺序正确的一项是</a:t>
              </a:r>
              <a:r>
                <a:rPr lang="en-US" altLang="zh-CN" sz="1950" kern="10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1950" kern="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1950" kern="100" dirty="0">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1950" kern="100" dirty="0">
                  <a:latin typeface="Times New Roman" panose="02020603050405020304" pitchFamily="18" charset="0"/>
                  <a:ea typeface="微软雅黑" panose="020B0503020204020204" pitchFamily="34" charset="-122"/>
                  <a:cs typeface="Times New Roman" panose="02020603050405020304" pitchFamily="18" charset="0"/>
                </a:rPr>
                <a:t>分</a:t>
              </a:r>
              <a:r>
                <a:rPr lang="en-US" altLang="zh-CN" sz="195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1950"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40000"/>
                </a:lnSpc>
                <a:spcAft>
                  <a:spcPts val="0"/>
                </a:spcAft>
              </a:pPr>
              <a:r>
                <a:rPr lang="en-US" altLang="zh-CN" sz="1950" kern="100" dirty="0" smtClean="0">
                  <a:latin typeface="Times New Roman" panose="02020603050405020304" pitchFamily="18" charset="0"/>
                  <a:ea typeface="微软雅黑" panose="020B0503020204020204" pitchFamily="34" charset="-122"/>
                  <a:cs typeface="Times New Roman" panose="02020603050405020304" pitchFamily="18" charset="0"/>
                </a:rPr>
                <a:t>①</a:t>
              </a:r>
              <a:r>
                <a:rPr lang="zh-CN" altLang="en-US" sz="1950" kern="100" dirty="0">
                  <a:latin typeface="Times New Roman" panose="02020603050405020304" pitchFamily="18" charset="0"/>
                  <a:ea typeface="微软雅黑" panose="020B0503020204020204" pitchFamily="34" charset="-122"/>
                  <a:cs typeface="Times New Roman" panose="02020603050405020304" pitchFamily="18" charset="0"/>
                </a:rPr>
                <a:t>聪明的犹太人有一句名言</a:t>
              </a:r>
              <a:r>
                <a:rPr lang="en-US" altLang="zh-CN" sz="195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kern="100" dirty="0">
                  <a:latin typeface="Times New Roman" panose="02020603050405020304" pitchFamily="18" charset="0"/>
                  <a:ea typeface="微软雅黑" panose="020B0503020204020204" pitchFamily="34" charset="-122"/>
                  <a:cs typeface="Times New Roman" panose="02020603050405020304" pitchFamily="18" charset="0"/>
                </a:rPr>
                <a:t>借别人的鞋子比打赤脚跑得快</a:t>
              </a:r>
              <a:r>
                <a:rPr lang="en-US" altLang="zh-CN" sz="195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1950"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40000"/>
                </a:lnSpc>
                <a:spcAft>
                  <a:spcPts val="0"/>
                </a:spcAft>
              </a:pPr>
              <a:r>
                <a:rPr lang="en-US" altLang="zh-CN" sz="1950" kern="100" dirty="0" smtClean="0">
                  <a:latin typeface="Times New Roman" panose="02020603050405020304" pitchFamily="18" charset="0"/>
                  <a:ea typeface="微软雅黑" panose="020B0503020204020204" pitchFamily="34" charset="-122"/>
                  <a:cs typeface="Times New Roman" panose="02020603050405020304" pitchFamily="18" charset="0"/>
                </a:rPr>
                <a:t>②</a:t>
              </a:r>
              <a:r>
                <a:rPr lang="zh-CN" altLang="en-US" sz="1950" kern="100" dirty="0">
                  <a:latin typeface="Times New Roman" panose="02020603050405020304" pitchFamily="18" charset="0"/>
                  <a:ea typeface="微软雅黑" panose="020B0503020204020204" pitchFamily="34" charset="-122"/>
                  <a:cs typeface="Times New Roman" panose="02020603050405020304" pitchFamily="18" charset="0"/>
                </a:rPr>
                <a:t>因为他们懂得</a:t>
              </a:r>
              <a:r>
                <a:rPr lang="en-US" altLang="zh-CN" sz="195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kern="100" dirty="0">
                  <a:latin typeface="Times New Roman" panose="02020603050405020304" pitchFamily="18" charset="0"/>
                  <a:ea typeface="微软雅黑" panose="020B0503020204020204" pitchFamily="34" charset="-122"/>
                  <a:cs typeface="Times New Roman" panose="02020603050405020304" pitchFamily="18" charset="0"/>
                </a:rPr>
                <a:t>一个人的能力是有限的</a:t>
              </a:r>
              <a:r>
                <a:rPr lang="en-US" altLang="zh-CN" sz="195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kern="100" dirty="0">
                  <a:latin typeface="Times New Roman" panose="02020603050405020304" pitchFamily="18" charset="0"/>
                  <a:ea typeface="微软雅黑" panose="020B0503020204020204" pitchFamily="34" charset="-122"/>
                  <a:cs typeface="Times New Roman" panose="02020603050405020304" pitchFamily="18" charset="0"/>
                </a:rPr>
                <a:t>仅靠自己的单打独斗</a:t>
              </a:r>
              <a:r>
                <a:rPr lang="en-US" altLang="zh-CN" sz="195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kern="100" dirty="0">
                  <a:latin typeface="Times New Roman" panose="02020603050405020304" pitchFamily="18" charset="0"/>
                  <a:ea typeface="微软雅黑" panose="020B0503020204020204" pitchFamily="34" charset="-122"/>
                  <a:cs typeface="Times New Roman" panose="02020603050405020304" pitchFamily="18" charset="0"/>
                </a:rPr>
                <a:t>也许自食其力不成问题</a:t>
              </a:r>
              <a:r>
                <a:rPr lang="en-US" altLang="zh-CN" sz="195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kern="100" dirty="0">
                  <a:latin typeface="Times New Roman" panose="02020603050405020304" pitchFamily="18" charset="0"/>
                  <a:ea typeface="微软雅黑" panose="020B0503020204020204" pitchFamily="34" charset="-122"/>
                  <a:cs typeface="Times New Roman" panose="02020603050405020304" pitchFamily="18" charset="0"/>
                </a:rPr>
                <a:t>但若想获得突破性的发展</a:t>
              </a:r>
              <a:r>
                <a:rPr lang="en-US" altLang="zh-CN" sz="195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kern="100" dirty="0">
                  <a:latin typeface="Times New Roman" panose="02020603050405020304" pitchFamily="18" charset="0"/>
                  <a:ea typeface="微软雅黑" panose="020B0503020204020204" pitchFamily="34" charset="-122"/>
                  <a:cs typeface="Times New Roman" panose="02020603050405020304" pitchFamily="18" charset="0"/>
                </a:rPr>
                <a:t>恐怕就力不从心了</a:t>
              </a:r>
              <a:r>
                <a:rPr lang="en-US" altLang="zh-CN" sz="195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1950"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40000"/>
                </a:lnSpc>
                <a:spcAft>
                  <a:spcPts val="0"/>
                </a:spcAft>
              </a:pPr>
              <a:r>
                <a:rPr lang="en-US" altLang="zh-CN" sz="1950" kern="100" dirty="0" smtClean="0">
                  <a:latin typeface="Times New Roman" panose="02020603050405020304" pitchFamily="18" charset="0"/>
                  <a:ea typeface="微软雅黑" panose="020B0503020204020204" pitchFamily="34" charset="-122"/>
                  <a:cs typeface="Times New Roman" panose="02020603050405020304" pitchFamily="18" charset="0"/>
                </a:rPr>
                <a:t>③</a:t>
              </a:r>
              <a:r>
                <a:rPr lang="zh-CN" altLang="en-US" sz="1950" kern="100" dirty="0">
                  <a:latin typeface="Times New Roman" panose="02020603050405020304" pitchFamily="18" charset="0"/>
                  <a:ea typeface="微软雅黑" panose="020B0503020204020204" pitchFamily="34" charset="-122"/>
                  <a:cs typeface="Times New Roman" panose="02020603050405020304" pitchFamily="18" charset="0"/>
                </a:rPr>
                <a:t>怎样才能利用有涯的人生岁月</a:t>
              </a:r>
              <a:r>
                <a:rPr lang="en-US" altLang="zh-CN" sz="195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kern="100" dirty="0">
                  <a:latin typeface="Times New Roman" panose="02020603050405020304" pitchFamily="18" charset="0"/>
                  <a:ea typeface="微软雅黑" panose="020B0503020204020204" pitchFamily="34" charset="-122"/>
                  <a:cs typeface="Times New Roman" panose="02020603050405020304" pitchFamily="18" charset="0"/>
                </a:rPr>
                <a:t>在无疆的事业中纵横驰骋成为英雄呢</a:t>
              </a:r>
              <a:r>
                <a:rPr lang="en-US" altLang="zh-CN" sz="195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1950"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40000"/>
                </a:lnSpc>
                <a:spcAft>
                  <a:spcPts val="0"/>
                </a:spcAft>
              </a:pPr>
              <a:r>
                <a:rPr lang="en-US" altLang="zh-CN" sz="1950" kern="100" dirty="0" smtClean="0">
                  <a:latin typeface="Times New Roman" panose="02020603050405020304" pitchFamily="18" charset="0"/>
                  <a:ea typeface="微软雅黑" panose="020B0503020204020204" pitchFamily="34" charset="-122"/>
                  <a:cs typeface="Times New Roman" panose="02020603050405020304" pitchFamily="18" charset="0"/>
                </a:rPr>
                <a:t>④</a:t>
              </a:r>
              <a:r>
                <a:rPr lang="zh-CN" altLang="en-US" sz="1950" kern="100" dirty="0">
                  <a:latin typeface="Times New Roman" panose="02020603050405020304" pitchFamily="18" charset="0"/>
                  <a:ea typeface="微软雅黑" panose="020B0503020204020204" pitchFamily="34" charset="-122"/>
                  <a:cs typeface="Times New Roman" panose="02020603050405020304" pitchFamily="18" charset="0"/>
                </a:rPr>
                <a:t>他们在世界多个领域一直都是领跑者</a:t>
              </a:r>
              <a:r>
                <a:rPr lang="en-US" altLang="zh-CN" sz="195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kern="100" dirty="0">
                  <a:latin typeface="Times New Roman" panose="02020603050405020304" pitchFamily="18" charset="0"/>
                  <a:ea typeface="微软雅黑" panose="020B0503020204020204" pitchFamily="34" charset="-122"/>
                  <a:cs typeface="Times New Roman" panose="02020603050405020304" pitchFamily="18" charset="0"/>
                </a:rPr>
                <a:t>占尽了先机和风流</a:t>
              </a:r>
              <a:r>
                <a:rPr lang="en-US" altLang="zh-CN" sz="195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1950"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40000"/>
                </a:lnSpc>
                <a:spcAft>
                  <a:spcPts val="0"/>
                </a:spcAft>
              </a:pPr>
              <a:r>
                <a:rPr lang="en-US" altLang="zh-CN" sz="1950" kern="100" dirty="0" smtClean="0">
                  <a:latin typeface="Times New Roman" panose="02020603050405020304" pitchFamily="18" charset="0"/>
                  <a:ea typeface="微软雅黑" panose="020B0503020204020204" pitchFamily="34" charset="-122"/>
                  <a:cs typeface="Times New Roman" panose="02020603050405020304" pitchFamily="18" charset="0"/>
                </a:rPr>
                <a:t>⑤</a:t>
              </a:r>
              <a:r>
                <a:rPr lang="zh-CN" altLang="en-US" sz="1950" kern="100" dirty="0">
                  <a:latin typeface="Times New Roman" panose="02020603050405020304" pitchFamily="18" charset="0"/>
                  <a:ea typeface="微软雅黑" panose="020B0503020204020204" pitchFamily="34" charset="-122"/>
                  <a:cs typeface="Times New Roman" panose="02020603050405020304" pitchFamily="18" charset="0"/>
                </a:rPr>
                <a:t>人生有涯</a:t>
              </a:r>
              <a:r>
                <a:rPr lang="en-US" altLang="zh-CN" sz="195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kern="100" dirty="0">
                  <a:latin typeface="Times New Roman" panose="02020603050405020304" pitchFamily="18" charset="0"/>
                  <a:ea typeface="微软雅黑" panose="020B0503020204020204" pitchFamily="34" charset="-122"/>
                  <a:cs typeface="Times New Roman" panose="02020603050405020304" pitchFamily="18" charset="0"/>
                </a:rPr>
                <a:t>事业无疆</a:t>
              </a:r>
              <a:r>
                <a:rPr lang="en-US" altLang="zh-CN" sz="195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1950"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40000"/>
                </a:lnSpc>
                <a:spcAft>
                  <a:spcPts val="0"/>
                </a:spcAft>
              </a:pPr>
              <a:r>
                <a:rPr lang="en-US" altLang="zh-CN" sz="1950" kern="100" dirty="0" smtClean="0">
                  <a:latin typeface="Times New Roman" panose="02020603050405020304" pitchFamily="18" charset="0"/>
                  <a:ea typeface="微软雅黑" panose="020B0503020204020204" pitchFamily="34" charset="-122"/>
                  <a:cs typeface="Times New Roman" panose="02020603050405020304" pitchFamily="18" charset="0"/>
                </a:rPr>
                <a:t>⑥</a:t>
              </a:r>
              <a:r>
                <a:rPr lang="zh-CN" altLang="en-US" sz="1950" kern="100" dirty="0">
                  <a:latin typeface="Times New Roman" panose="02020603050405020304" pitchFamily="18" charset="0"/>
                  <a:ea typeface="微软雅黑" panose="020B0503020204020204" pitchFamily="34" charset="-122"/>
                  <a:cs typeface="Times New Roman" panose="02020603050405020304" pitchFamily="18" charset="0"/>
                </a:rPr>
                <a:t>所以</a:t>
              </a:r>
              <a:r>
                <a:rPr lang="en-US" altLang="zh-CN" sz="195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kern="100" dirty="0">
                  <a:latin typeface="Times New Roman" panose="02020603050405020304" pitchFamily="18" charset="0"/>
                  <a:ea typeface="微软雅黑" panose="020B0503020204020204" pitchFamily="34" charset="-122"/>
                  <a:cs typeface="Times New Roman" panose="02020603050405020304" pitchFamily="18" charset="0"/>
                </a:rPr>
                <a:t>唯有善借者</a:t>
              </a:r>
              <a:r>
                <a:rPr lang="en-US" altLang="zh-CN" sz="195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kern="100" dirty="0">
                  <a:latin typeface="Times New Roman" panose="02020603050405020304" pitchFamily="18" charset="0"/>
                  <a:ea typeface="微软雅黑" panose="020B0503020204020204" pitchFamily="34" charset="-122"/>
                  <a:cs typeface="Times New Roman" panose="02020603050405020304" pitchFamily="18" charset="0"/>
                </a:rPr>
                <a:t>才能从平凡走向卓越</a:t>
              </a:r>
              <a:r>
                <a:rPr lang="en-US" altLang="zh-CN" sz="195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kern="100" dirty="0">
                  <a:latin typeface="Times New Roman" panose="02020603050405020304" pitchFamily="18" charset="0"/>
                  <a:ea typeface="微软雅黑" panose="020B0503020204020204" pitchFamily="34" charset="-122"/>
                  <a:cs typeface="Times New Roman" panose="02020603050405020304" pitchFamily="18" charset="0"/>
                </a:rPr>
                <a:t>从贫穷走向富贵</a:t>
              </a:r>
              <a:r>
                <a:rPr lang="en-US" altLang="zh-CN" sz="195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kern="100" dirty="0">
                  <a:latin typeface="Times New Roman" panose="02020603050405020304" pitchFamily="18" charset="0"/>
                  <a:ea typeface="微软雅黑" panose="020B0503020204020204" pitchFamily="34" charset="-122"/>
                  <a:cs typeface="Times New Roman" panose="02020603050405020304" pitchFamily="18" charset="0"/>
                </a:rPr>
                <a:t>从卑微走向伟大</a:t>
              </a:r>
              <a:r>
                <a:rPr lang="en-US" altLang="zh-CN" sz="195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1950"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40000"/>
                </a:lnSpc>
                <a:spcAft>
                  <a:spcPts val="0"/>
                </a:spcAft>
              </a:pPr>
              <a:r>
                <a:rPr lang="en-US" altLang="zh-CN" sz="1950" kern="100" dirty="0" smtClean="0">
                  <a:latin typeface="Times New Roman" panose="02020603050405020304" pitchFamily="18" charset="0"/>
                  <a:ea typeface="微软雅黑" panose="020B0503020204020204" pitchFamily="34" charset="-122"/>
                  <a:cs typeface="Times New Roman" panose="02020603050405020304" pitchFamily="18" charset="0"/>
                </a:rPr>
                <a:t>A</a:t>
              </a:r>
              <a:r>
                <a:rPr lang="en-US" altLang="zh-CN" sz="1950" kern="100"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1950" kern="100" dirty="0" smtClean="0">
                  <a:latin typeface="Times New Roman" panose="02020603050405020304" pitchFamily="18" charset="0"/>
                  <a:ea typeface="微软雅黑" panose="020B0503020204020204" pitchFamily="34" charset="-122"/>
                  <a:cs typeface="Times New Roman" panose="02020603050405020304" pitchFamily="18" charset="0"/>
                </a:rPr>
                <a:t>①②④③⑤⑥	B</a:t>
              </a:r>
              <a:r>
                <a:rPr lang="en-US" altLang="zh-CN" sz="1950" kern="100"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1950" kern="100" dirty="0" smtClean="0">
                  <a:latin typeface="Times New Roman" panose="02020603050405020304" pitchFamily="18" charset="0"/>
                  <a:ea typeface="微软雅黑" panose="020B0503020204020204" pitchFamily="34" charset="-122"/>
                  <a:cs typeface="Times New Roman" panose="02020603050405020304" pitchFamily="18" charset="0"/>
                </a:rPr>
                <a:t>⑤①④③②⑥	C</a:t>
              </a:r>
              <a:r>
                <a:rPr lang="en-US" altLang="zh-CN" sz="1950" kern="100"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1950" kern="100" dirty="0" smtClean="0">
                  <a:latin typeface="Times New Roman" panose="02020603050405020304" pitchFamily="18" charset="0"/>
                  <a:ea typeface="微软雅黑" panose="020B0503020204020204" pitchFamily="34" charset="-122"/>
                  <a:cs typeface="Times New Roman" panose="02020603050405020304" pitchFamily="18" charset="0"/>
                </a:rPr>
                <a:t>⑤③①④②⑥	D</a:t>
              </a:r>
              <a:r>
                <a:rPr lang="en-US" altLang="zh-CN" sz="1950" kern="100" dirty="0">
                  <a:latin typeface="Times New Roman" panose="02020603050405020304" pitchFamily="18" charset="0"/>
                  <a:ea typeface="微软雅黑" panose="020B0503020204020204" pitchFamily="34" charset="-122"/>
                  <a:cs typeface="Times New Roman" panose="02020603050405020304" pitchFamily="18" charset="0"/>
                </a:rPr>
                <a:t>.①④②③⑤⑥</a:t>
              </a:r>
              <a:endParaRPr sz="1950" kern="1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 name="Shape 16870"/>
            <p:cNvSpPr/>
            <p:nvPr/>
          </p:nvSpPr>
          <p:spPr>
            <a:xfrm>
              <a:off x="341194" y="1048776"/>
              <a:ext cx="518400" cy="464400"/>
            </a:xfrm>
            <a:custGeom>
              <a:avLst/>
              <a:gdLst/>
              <a:ahLst/>
              <a:cxnLst>
                <a:cxn ang="0">
                  <a:pos x="wd2" y="hd2"/>
                </a:cxn>
                <a:cxn ang="5400000">
                  <a:pos x="wd2" y="hd2"/>
                </a:cxn>
                <a:cxn ang="10800000">
                  <a:pos x="wd2" y="hd2"/>
                </a:cxn>
                <a:cxn ang="16200000">
                  <a:pos x="wd2" y="hd2"/>
                </a:cxn>
              </a:cxnLst>
              <a:rect l="0" t="0" r="r" b="b"/>
              <a:pathLst>
                <a:path w="21600" h="21600" extrusionOk="0">
                  <a:moveTo>
                    <a:pt x="7589" y="10440"/>
                  </a:moveTo>
                  <a:cubicBezTo>
                    <a:pt x="5254" y="10440"/>
                    <a:pt x="1751" y="11880"/>
                    <a:pt x="1751" y="11880"/>
                  </a:cubicBezTo>
                  <a:cubicBezTo>
                    <a:pt x="1751" y="13320"/>
                    <a:pt x="1751" y="13320"/>
                    <a:pt x="1751" y="13320"/>
                  </a:cubicBezTo>
                  <a:cubicBezTo>
                    <a:pt x="1751" y="13320"/>
                    <a:pt x="5254" y="11880"/>
                    <a:pt x="7589" y="11880"/>
                  </a:cubicBezTo>
                  <a:cubicBezTo>
                    <a:pt x="8757" y="11880"/>
                    <a:pt x="9632" y="13320"/>
                    <a:pt x="9632" y="13320"/>
                  </a:cubicBezTo>
                  <a:cubicBezTo>
                    <a:pt x="9632" y="11880"/>
                    <a:pt x="9632" y="11880"/>
                    <a:pt x="9632" y="11880"/>
                  </a:cubicBezTo>
                  <a:cubicBezTo>
                    <a:pt x="9632" y="11880"/>
                    <a:pt x="8757" y="10440"/>
                    <a:pt x="7589" y="10440"/>
                  </a:cubicBezTo>
                  <a:close/>
                  <a:moveTo>
                    <a:pt x="7589" y="12600"/>
                  </a:moveTo>
                  <a:cubicBezTo>
                    <a:pt x="5254" y="12600"/>
                    <a:pt x="1751" y="14040"/>
                    <a:pt x="1751" y="14040"/>
                  </a:cubicBezTo>
                  <a:cubicBezTo>
                    <a:pt x="1751" y="15660"/>
                    <a:pt x="1751" y="15660"/>
                    <a:pt x="1751" y="15660"/>
                  </a:cubicBezTo>
                  <a:cubicBezTo>
                    <a:pt x="1751" y="15660"/>
                    <a:pt x="5254" y="14040"/>
                    <a:pt x="7589" y="14040"/>
                  </a:cubicBezTo>
                  <a:cubicBezTo>
                    <a:pt x="8757" y="14040"/>
                    <a:pt x="9632" y="15660"/>
                    <a:pt x="9632" y="15660"/>
                  </a:cubicBezTo>
                  <a:cubicBezTo>
                    <a:pt x="9632" y="14040"/>
                    <a:pt x="9632" y="14040"/>
                    <a:pt x="9632" y="14040"/>
                  </a:cubicBezTo>
                  <a:cubicBezTo>
                    <a:pt x="9632" y="14040"/>
                    <a:pt x="8757" y="12600"/>
                    <a:pt x="7589" y="12600"/>
                  </a:cubicBezTo>
                  <a:close/>
                  <a:moveTo>
                    <a:pt x="7589" y="5940"/>
                  </a:moveTo>
                  <a:cubicBezTo>
                    <a:pt x="5254" y="5940"/>
                    <a:pt x="1751" y="7380"/>
                    <a:pt x="1751" y="7380"/>
                  </a:cubicBezTo>
                  <a:cubicBezTo>
                    <a:pt x="1751" y="9000"/>
                    <a:pt x="1751" y="9000"/>
                    <a:pt x="1751" y="9000"/>
                  </a:cubicBezTo>
                  <a:cubicBezTo>
                    <a:pt x="1751" y="9000"/>
                    <a:pt x="5254" y="7380"/>
                    <a:pt x="7589" y="7380"/>
                  </a:cubicBezTo>
                  <a:cubicBezTo>
                    <a:pt x="8757" y="7380"/>
                    <a:pt x="9632" y="9000"/>
                    <a:pt x="9632" y="9000"/>
                  </a:cubicBezTo>
                  <a:cubicBezTo>
                    <a:pt x="9632" y="7380"/>
                    <a:pt x="9632" y="7380"/>
                    <a:pt x="9632" y="7380"/>
                  </a:cubicBezTo>
                  <a:cubicBezTo>
                    <a:pt x="9632" y="7380"/>
                    <a:pt x="8757" y="5940"/>
                    <a:pt x="7589" y="5940"/>
                  </a:cubicBezTo>
                  <a:close/>
                  <a:moveTo>
                    <a:pt x="7589" y="8280"/>
                  </a:moveTo>
                  <a:cubicBezTo>
                    <a:pt x="5254" y="8280"/>
                    <a:pt x="1751" y="9720"/>
                    <a:pt x="1751" y="9720"/>
                  </a:cubicBezTo>
                  <a:cubicBezTo>
                    <a:pt x="1751" y="11160"/>
                    <a:pt x="1751" y="11160"/>
                    <a:pt x="1751" y="11160"/>
                  </a:cubicBezTo>
                  <a:cubicBezTo>
                    <a:pt x="1751" y="11160"/>
                    <a:pt x="5254" y="9720"/>
                    <a:pt x="7589" y="9720"/>
                  </a:cubicBezTo>
                  <a:cubicBezTo>
                    <a:pt x="8757" y="9720"/>
                    <a:pt x="9632" y="11160"/>
                    <a:pt x="9632" y="11160"/>
                  </a:cubicBezTo>
                  <a:cubicBezTo>
                    <a:pt x="9632" y="9720"/>
                    <a:pt x="9632" y="9720"/>
                    <a:pt x="9632" y="9720"/>
                  </a:cubicBezTo>
                  <a:cubicBezTo>
                    <a:pt x="9632" y="9720"/>
                    <a:pt x="8757" y="8280"/>
                    <a:pt x="7589" y="8280"/>
                  </a:cubicBezTo>
                  <a:close/>
                  <a:moveTo>
                    <a:pt x="7589" y="3780"/>
                  </a:moveTo>
                  <a:cubicBezTo>
                    <a:pt x="5254" y="3780"/>
                    <a:pt x="1751" y="5220"/>
                    <a:pt x="1751" y="5220"/>
                  </a:cubicBezTo>
                  <a:cubicBezTo>
                    <a:pt x="1751" y="6660"/>
                    <a:pt x="1751" y="6660"/>
                    <a:pt x="1751" y="6660"/>
                  </a:cubicBezTo>
                  <a:cubicBezTo>
                    <a:pt x="1751" y="6660"/>
                    <a:pt x="5254" y="5220"/>
                    <a:pt x="7589" y="5220"/>
                  </a:cubicBezTo>
                  <a:cubicBezTo>
                    <a:pt x="8757" y="5220"/>
                    <a:pt x="9632" y="6660"/>
                    <a:pt x="9632" y="6660"/>
                  </a:cubicBezTo>
                  <a:cubicBezTo>
                    <a:pt x="9632" y="5220"/>
                    <a:pt x="9632" y="5220"/>
                    <a:pt x="9632" y="5220"/>
                  </a:cubicBezTo>
                  <a:cubicBezTo>
                    <a:pt x="9632" y="5220"/>
                    <a:pt x="8757" y="3780"/>
                    <a:pt x="7589" y="3780"/>
                  </a:cubicBezTo>
                  <a:close/>
                  <a:moveTo>
                    <a:pt x="11968" y="5220"/>
                  </a:moveTo>
                  <a:cubicBezTo>
                    <a:pt x="11968" y="6660"/>
                    <a:pt x="11968" y="6660"/>
                    <a:pt x="11968" y="6660"/>
                  </a:cubicBezTo>
                  <a:cubicBezTo>
                    <a:pt x="11968" y="6660"/>
                    <a:pt x="12843" y="5220"/>
                    <a:pt x="13865" y="5220"/>
                  </a:cubicBezTo>
                  <a:cubicBezTo>
                    <a:pt x="16200" y="5220"/>
                    <a:pt x="19703" y="6660"/>
                    <a:pt x="19703" y="6660"/>
                  </a:cubicBezTo>
                  <a:cubicBezTo>
                    <a:pt x="19703" y="5220"/>
                    <a:pt x="19703" y="5220"/>
                    <a:pt x="19703" y="5220"/>
                  </a:cubicBezTo>
                  <a:cubicBezTo>
                    <a:pt x="19703" y="5220"/>
                    <a:pt x="16200" y="3780"/>
                    <a:pt x="13865" y="3780"/>
                  </a:cubicBezTo>
                  <a:cubicBezTo>
                    <a:pt x="12843" y="3780"/>
                    <a:pt x="11968" y="5220"/>
                    <a:pt x="11968" y="5220"/>
                  </a:cubicBezTo>
                  <a:close/>
                  <a:moveTo>
                    <a:pt x="11968" y="7380"/>
                  </a:moveTo>
                  <a:cubicBezTo>
                    <a:pt x="11968" y="9000"/>
                    <a:pt x="11968" y="9000"/>
                    <a:pt x="11968" y="9000"/>
                  </a:cubicBezTo>
                  <a:cubicBezTo>
                    <a:pt x="11968" y="9000"/>
                    <a:pt x="12843" y="7380"/>
                    <a:pt x="13865" y="7380"/>
                  </a:cubicBezTo>
                  <a:cubicBezTo>
                    <a:pt x="16200" y="7380"/>
                    <a:pt x="19703" y="9000"/>
                    <a:pt x="19703" y="9000"/>
                  </a:cubicBezTo>
                  <a:cubicBezTo>
                    <a:pt x="19703" y="7380"/>
                    <a:pt x="19703" y="7380"/>
                    <a:pt x="19703" y="7380"/>
                  </a:cubicBezTo>
                  <a:cubicBezTo>
                    <a:pt x="19703" y="7380"/>
                    <a:pt x="16200" y="5940"/>
                    <a:pt x="13865" y="5940"/>
                  </a:cubicBezTo>
                  <a:cubicBezTo>
                    <a:pt x="12843" y="5940"/>
                    <a:pt x="11968" y="7380"/>
                    <a:pt x="11968" y="7380"/>
                  </a:cubicBezTo>
                  <a:close/>
                  <a:moveTo>
                    <a:pt x="11968" y="9720"/>
                  </a:moveTo>
                  <a:cubicBezTo>
                    <a:pt x="11968" y="11160"/>
                    <a:pt x="11968" y="11160"/>
                    <a:pt x="11968" y="11160"/>
                  </a:cubicBezTo>
                  <a:cubicBezTo>
                    <a:pt x="11968" y="11160"/>
                    <a:pt x="12843" y="9720"/>
                    <a:pt x="13865" y="9720"/>
                  </a:cubicBezTo>
                  <a:cubicBezTo>
                    <a:pt x="16200" y="9720"/>
                    <a:pt x="19703" y="11160"/>
                    <a:pt x="19703" y="11160"/>
                  </a:cubicBezTo>
                  <a:cubicBezTo>
                    <a:pt x="19703" y="9720"/>
                    <a:pt x="19703" y="9720"/>
                    <a:pt x="19703" y="9720"/>
                  </a:cubicBezTo>
                  <a:cubicBezTo>
                    <a:pt x="19703" y="9720"/>
                    <a:pt x="16200" y="8280"/>
                    <a:pt x="13865" y="8280"/>
                  </a:cubicBezTo>
                  <a:cubicBezTo>
                    <a:pt x="12843" y="8280"/>
                    <a:pt x="11968" y="9720"/>
                    <a:pt x="11968" y="9720"/>
                  </a:cubicBezTo>
                  <a:close/>
                  <a:moveTo>
                    <a:pt x="11968" y="14040"/>
                  </a:moveTo>
                  <a:cubicBezTo>
                    <a:pt x="11968" y="15660"/>
                    <a:pt x="11968" y="15660"/>
                    <a:pt x="11968" y="15660"/>
                  </a:cubicBezTo>
                  <a:cubicBezTo>
                    <a:pt x="11968" y="15660"/>
                    <a:pt x="12843" y="14040"/>
                    <a:pt x="13865" y="14040"/>
                  </a:cubicBezTo>
                  <a:cubicBezTo>
                    <a:pt x="16200" y="14040"/>
                    <a:pt x="19703" y="15660"/>
                    <a:pt x="19703" y="15660"/>
                  </a:cubicBezTo>
                  <a:cubicBezTo>
                    <a:pt x="19703" y="14040"/>
                    <a:pt x="19703" y="14040"/>
                    <a:pt x="19703" y="14040"/>
                  </a:cubicBezTo>
                  <a:cubicBezTo>
                    <a:pt x="19703" y="14040"/>
                    <a:pt x="16200" y="12600"/>
                    <a:pt x="13865" y="12600"/>
                  </a:cubicBezTo>
                  <a:cubicBezTo>
                    <a:pt x="12843" y="12600"/>
                    <a:pt x="11968" y="14040"/>
                    <a:pt x="11968" y="14040"/>
                  </a:cubicBezTo>
                  <a:close/>
                  <a:moveTo>
                    <a:pt x="11968" y="11880"/>
                  </a:moveTo>
                  <a:cubicBezTo>
                    <a:pt x="11968" y="13320"/>
                    <a:pt x="11968" y="13320"/>
                    <a:pt x="11968" y="13320"/>
                  </a:cubicBezTo>
                  <a:cubicBezTo>
                    <a:pt x="11968" y="13320"/>
                    <a:pt x="12843" y="11880"/>
                    <a:pt x="13865" y="11880"/>
                  </a:cubicBezTo>
                  <a:cubicBezTo>
                    <a:pt x="16200" y="11880"/>
                    <a:pt x="19703" y="13320"/>
                    <a:pt x="19703" y="13320"/>
                  </a:cubicBezTo>
                  <a:cubicBezTo>
                    <a:pt x="19703" y="11880"/>
                    <a:pt x="19703" y="11880"/>
                    <a:pt x="19703" y="11880"/>
                  </a:cubicBezTo>
                  <a:cubicBezTo>
                    <a:pt x="19703" y="11880"/>
                    <a:pt x="16200" y="10440"/>
                    <a:pt x="13865" y="10440"/>
                  </a:cubicBezTo>
                  <a:cubicBezTo>
                    <a:pt x="12843" y="10440"/>
                    <a:pt x="11968" y="11880"/>
                    <a:pt x="11968" y="11880"/>
                  </a:cubicBezTo>
                  <a:close/>
                  <a:moveTo>
                    <a:pt x="13573" y="0"/>
                  </a:moveTo>
                  <a:cubicBezTo>
                    <a:pt x="11384" y="0"/>
                    <a:pt x="10800" y="3060"/>
                    <a:pt x="10800" y="3060"/>
                  </a:cubicBezTo>
                  <a:cubicBezTo>
                    <a:pt x="10800" y="3060"/>
                    <a:pt x="10216" y="0"/>
                    <a:pt x="7881" y="0"/>
                  </a:cubicBezTo>
                  <a:cubicBezTo>
                    <a:pt x="2919" y="0"/>
                    <a:pt x="0" y="2340"/>
                    <a:pt x="0" y="2340"/>
                  </a:cubicBezTo>
                  <a:cubicBezTo>
                    <a:pt x="0" y="20700"/>
                    <a:pt x="0" y="20700"/>
                    <a:pt x="0" y="20700"/>
                  </a:cubicBezTo>
                  <a:cubicBezTo>
                    <a:pt x="0" y="20700"/>
                    <a:pt x="4670" y="19980"/>
                    <a:pt x="7881" y="19980"/>
                  </a:cubicBezTo>
                  <a:cubicBezTo>
                    <a:pt x="8465" y="19980"/>
                    <a:pt x="9049" y="20160"/>
                    <a:pt x="9486" y="20340"/>
                  </a:cubicBezTo>
                  <a:cubicBezTo>
                    <a:pt x="9341" y="20520"/>
                    <a:pt x="9341" y="20520"/>
                    <a:pt x="9341" y="20700"/>
                  </a:cubicBezTo>
                  <a:cubicBezTo>
                    <a:pt x="9341" y="21240"/>
                    <a:pt x="9924" y="21600"/>
                    <a:pt x="10800" y="21600"/>
                  </a:cubicBezTo>
                  <a:cubicBezTo>
                    <a:pt x="11530" y="21600"/>
                    <a:pt x="12259" y="21240"/>
                    <a:pt x="12259" y="20700"/>
                  </a:cubicBezTo>
                  <a:cubicBezTo>
                    <a:pt x="12259" y="20520"/>
                    <a:pt x="12114" y="20520"/>
                    <a:pt x="12114" y="20340"/>
                  </a:cubicBezTo>
                  <a:cubicBezTo>
                    <a:pt x="12551" y="20160"/>
                    <a:pt x="12989" y="19980"/>
                    <a:pt x="13573" y="19980"/>
                  </a:cubicBezTo>
                  <a:cubicBezTo>
                    <a:pt x="16784" y="19980"/>
                    <a:pt x="21600" y="20700"/>
                    <a:pt x="21600" y="20700"/>
                  </a:cubicBezTo>
                  <a:cubicBezTo>
                    <a:pt x="21600" y="2340"/>
                    <a:pt x="21600" y="2340"/>
                    <a:pt x="21600" y="2340"/>
                  </a:cubicBezTo>
                  <a:cubicBezTo>
                    <a:pt x="21600" y="2340"/>
                    <a:pt x="18535" y="0"/>
                    <a:pt x="13573" y="0"/>
                  </a:cubicBezTo>
                  <a:close/>
                  <a:moveTo>
                    <a:pt x="10216" y="19980"/>
                  </a:moveTo>
                  <a:cubicBezTo>
                    <a:pt x="10216" y="19980"/>
                    <a:pt x="9632" y="17280"/>
                    <a:pt x="7151" y="17280"/>
                  </a:cubicBezTo>
                  <a:cubicBezTo>
                    <a:pt x="4816" y="17280"/>
                    <a:pt x="1168" y="19260"/>
                    <a:pt x="1168" y="19260"/>
                  </a:cubicBezTo>
                  <a:cubicBezTo>
                    <a:pt x="1168" y="3420"/>
                    <a:pt x="1168" y="3420"/>
                    <a:pt x="1168" y="3420"/>
                  </a:cubicBezTo>
                  <a:cubicBezTo>
                    <a:pt x="1168" y="3420"/>
                    <a:pt x="2919" y="1260"/>
                    <a:pt x="7735" y="1260"/>
                  </a:cubicBezTo>
                  <a:cubicBezTo>
                    <a:pt x="9632" y="1260"/>
                    <a:pt x="10216" y="4140"/>
                    <a:pt x="10216" y="4140"/>
                  </a:cubicBezTo>
                  <a:lnTo>
                    <a:pt x="10216" y="19980"/>
                  </a:lnTo>
                  <a:close/>
                  <a:moveTo>
                    <a:pt x="20432" y="19260"/>
                  </a:moveTo>
                  <a:cubicBezTo>
                    <a:pt x="20432" y="19260"/>
                    <a:pt x="16784" y="17280"/>
                    <a:pt x="14303" y="17280"/>
                  </a:cubicBezTo>
                  <a:cubicBezTo>
                    <a:pt x="11968" y="17280"/>
                    <a:pt x="11384" y="19980"/>
                    <a:pt x="11384" y="19980"/>
                  </a:cubicBezTo>
                  <a:cubicBezTo>
                    <a:pt x="11384" y="4140"/>
                    <a:pt x="11384" y="4140"/>
                    <a:pt x="11384" y="4140"/>
                  </a:cubicBezTo>
                  <a:cubicBezTo>
                    <a:pt x="11384" y="4140"/>
                    <a:pt x="11968" y="1260"/>
                    <a:pt x="13719" y="1260"/>
                  </a:cubicBezTo>
                  <a:cubicBezTo>
                    <a:pt x="18535" y="1260"/>
                    <a:pt x="20432" y="3420"/>
                    <a:pt x="20432" y="3420"/>
                  </a:cubicBezTo>
                  <a:lnTo>
                    <a:pt x="20432" y="19260"/>
                  </a:lnTo>
                  <a:close/>
                </a:path>
              </a:pathLst>
            </a:custGeom>
            <a:solidFill>
              <a:srgbClr val="ED7D31"/>
            </a:solidFill>
            <a:ln w="12700">
              <a:miter lim="400000"/>
            </a:ln>
          </p:spPr>
          <p:txBody>
            <a:bodyPr lIns="0" tIns="0" rIns="0" bIns="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just">
                <a:lnSpc>
                  <a:spcPct val="140000"/>
                </a:lnSpc>
              </a:pPr>
              <a:endParaRPr sz="1950" dirty="0">
                <a:solidFill>
                  <a:srgbClr val="ED7D31"/>
                </a:solidFill>
                <a:latin typeface="Times New Roman" panose="02020603050405020304" pitchFamily="18" charset="0"/>
                <a:ea typeface="微软雅黑" panose="020B0503020204020204" pitchFamily="34" charset="-122"/>
              </a:endParaRPr>
            </a:p>
          </p:txBody>
        </p:sp>
      </p:grpSp>
      <p:sp>
        <p:nvSpPr>
          <p:cNvPr id="5" name="矩形 4"/>
          <p:cNvSpPr/>
          <p:nvPr/>
        </p:nvSpPr>
        <p:spPr>
          <a:xfrm>
            <a:off x="7541196" y="1995768"/>
            <a:ext cx="348615" cy="51117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40000"/>
              </a:lnSpc>
            </a:pPr>
            <a:r>
              <a:rPr lang="en-US" sz="1950" b="1" kern="100"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C</a:t>
            </a:r>
            <a:endParaRPr lang="en-US" sz="1950" b="1" dirty="0">
              <a:solidFill>
                <a:srgbClr val="FF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39554" y="1500664"/>
            <a:ext cx="8621078" cy="4291330"/>
          </a:xfrm>
          <a:prstGeom prst="rect">
            <a:avLst/>
          </a:prstGeom>
          <a:noFill/>
          <a:ln w="28575">
            <a:noFill/>
            <a:prstDash val="dash"/>
          </a:ln>
        </p:spPr>
        <p:txBody>
          <a:bodyPr wrap="square">
            <a:spAutoFit/>
          </a:bodyPr>
          <a:lstStyle/>
          <a:p>
            <a:pPr>
              <a:lnSpc>
                <a:spcPct val="13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2.(2019•</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娄底</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把下列句子组成语段</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排列顺序正确的一项是</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3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①</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像文韬武略的辛弃疾沦为田舍菜翁</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把一腔孤愤化为词间沟壑</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青史留名</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3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②</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苦而不言不是什么亏都吃下去</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而是少抱怨</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因为所有的苦难还得自己去解决</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3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③</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喜而不语是不炫耀</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不能为了自己高兴而让别人不快乐</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3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④</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苦而不言</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喜而不语</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是一种人生智慧</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3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⑤</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像炎樱常在经济困难的好友张爱玲面前大谈投资理财</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最后两人感情淡漠</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3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②⑤③①④	B</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④②①③⑤	C</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⑤①④②③	D</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.②④③⑤①</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 name="文本框 2"/>
          <p:cNvSpPr txBox="1"/>
          <p:nvPr/>
        </p:nvSpPr>
        <p:spPr>
          <a:xfrm flipH="1">
            <a:off x="6774521" y="1500664"/>
            <a:ext cx="822960" cy="511175"/>
          </a:xfrm>
          <a:prstGeom prst="rect">
            <a:avLst/>
          </a:prstGeom>
          <a:noFill/>
        </p:spPr>
        <p:txBody>
          <a:bodyPr wrap="square" rtlCol="0" anchor="t">
            <a:spAutoFit/>
          </a:bodyPr>
          <a:lstStyle/>
          <a:p>
            <a:pPr lvl="1">
              <a:lnSpc>
                <a:spcPct val="130000"/>
              </a:lnSpc>
            </a:pPr>
            <a:r>
              <a:rPr lang="en-US" sz="2100" b="1" dirty="0" smtClean="0">
                <a:solidFill>
                  <a:srgbClr val="FF0000"/>
                </a:solidFill>
                <a:latin typeface="Times New Roman" panose="02020603050405020304" pitchFamily="18" charset="0"/>
                <a:ea typeface="微软雅黑" panose="020B0503020204020204" pitchFamily="34" charset="-122"/>
                <a:sym typeface="+mn-ea"/>
              </a:rPr>
              <a:t>B</a:t>
            </a:r>
            <a:endParaRPr lang="en-US" sz="2100" b="1" dirty="0" smtClean="0">
              <a:solidFill>
                <a:srgbClr val="FF0000"/>
              </a:solidFill>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39553" y="1534954"/>
            <a:ext cx="8724832" cy="2030095"/>
          </a:xfrm>
          <a:prstGeom prst="rect">
            <a:avLst/>
          </a:prstGeom>
          <a:noFill/>
          <a:ln w="28575">
            <a:solidFill>
              <a:srgbClr val="ED7D31"/>
            </a:solidFill>
            <a:prstDash val="dash"/>
          </a:ln>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解析</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通读句子可知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文段阐述了“苦而不言</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喜而不语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是一种人生智慧”的观点</a:t>
            </a:r>
            <a:r>
              <a:rPr lang="en-US" altLang="zh-CN" sz="2100" dirty="0">
                <a:latin typeface="Times New Roman" panose="02020603050405020304" pitchFamily="18" charset="0"/>
                <a:ea typeface="微软雅黑" panose="020B0503020204020204" pitchFamily="34" charset="-122"/>
              </a:rPr>
              <a:t>｡④</a:t>
            </a:r>
            <a:r>
              <a:rPr lang="zh-CN" altLang="en-US" sz="2100" dirty="0">
                <a:latin typeface="Times New Roman" panose="02020603050405020304" pitchFamily="18" charset="0"/>
                <a:ea typeface="微软雅黑" panose="020B0503020204020204" pitchFamily="34" charset="-122"/>
              </a:rPr>
              <a:t>句应为首句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统领下文</a:t>
            </a:r>
            <a:r>
              <a:rPr lang="en-US" altLang="zh-CN" sz="2100" dirty="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句是对④句中“苦而不言”的具体说明</a:t>
            </a:r>
            <a:r>
              <a:rPr lang="en-US" altLang="zh-CN" sz="2100" dirty="0">
                <a:latin typeface="Times New Roman" panose="02020603050405020304" pitchFamily="18" charset="0"/>
                <a:ea typeface="微软雅黑" panose="020B0503020204020204" pitchFamily="34" charset="-122"/>
              </a:rPr>
              <a:t>,①</a:t>
            </a:r>
            <a:r>
              <a:rPr lang="zh-CN" altLang="en-US" sz="2100" dirty="0">
                <a:latin typeface="Times New Roman" panose="02020603050405020304" pitchFamily="18" charset="0"/>
                <a:ea typeface="微软雅黑" panose="020B0503020204020204" pitchFamily="34" charset="-122"/>
              </a:rPr>
              <a:t>句是②句的例证</a:t>
            </a:r>
            <a:r>
              <a:rPr lang="en-US" altLang="zh-CN" sz="2100" dirty="0">
                <a:latin typeface="Times New Roman" panose="02020603050405020304" pitchFamily="18" charset="0"/>
                <a:ea typeface="微软雅黑" panose="020B0503020204020204" pitchFamily="34" charset="-122"/>
              </a:rPr>
              <a:t>,①</a:t>
            </a:r>
            <a:r>
              <a:rPr lang="zh-CN" altLang="en-US" sz="2100" dirty="0">
                <a:latin typeface="Times New Roman" panose="02020603050405020304" pitchFamily="18" charset="0"/>
                <a:ea typeface="微软雅黑" panose="020B0503020204020204" pitchFamily="34" charset="-122"/>
              </a:rPr>
              <a:t>句应紧接②句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所以这三句的顺序为④②①</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因此可排除</a:t>
            </a:r>
            <a:r>
              <a:rPr lang="en-US" altLang="zh-CN" sz="2100" dirty="0">
                <a:latin typeface="Times New Roman" panose="02020603050405020304" pitchFamily="18" charset="0"/>
                <a:ea typeface="微软雅黑" panose="020B0503020204020204" pitchFamily="34" charset="-122"/>
              </a:rPr>
              <a:t>ACD</a:t>
            </a:r>
            <a:r>
              <a:rPr lang="zh-CN" altLang="en-US" sz="2100" dirty="0">
                <a:latin typeface="Times New Roman" panose="02020603050405020304" pitchFamily="18" charset="0"/>
                <a:ea typeface="微软雅黑" panose="020B0503020204020204" pitchFamily="34" charset="-122"/>
              </a:rPr>
              <a:t>三项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故选</a:t>
            </a:r>
            <a:r>
              <a:rPr lang="en-US" altLang="zh-CN" sz="2100" dirty="0">
                <a:latin typeface="Times New Roman" panose="02020603050405020304" pitchFamily="18" charset="0"/>
                <a:ea typeface="微软雅黑" panose="020B0503020204020204" pitchFamily="34" charset="-122"/>
              </a:rPr>
              <a:t>B</a:t>
            </a:r>
            <a:r>
              <a:rPr lang="zh-CN" altLang="en-US" sz="2100" dirty="0">
                <a:latin typeface="Times New Roman" panose="02020603050405020304" pitchFamily="18" charset="0"/>
                <a:ea typeface="微软雅黑" panose="020B0503020204020204" pitchFamily="34" charset="-122"/>
              </a:rPr>
              <a:t>项</a:t>
            </a:r>
            <a:r>
              <a:rPr lang="en-US" altLang="zh-CN" sz="2100" dirty="0">
                <a:latin typeface="Times New Roman" panose="02020603050405020304" pitchFamily="18" charset="0"/>
                <a:ea typeface="微软雅黑" panose="020B0503020204020204" pitchFamily="34" charset="-122"/>
              </a:rPr>
              <a:t>｡</a:t>
            </a:r>
            <a:endParaRPr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39554" y="1534954"/>
            <a:ext cx="8621078" cy="4379595"/>
          </a:xfrm>
          <a:prstGeom prst="rect">
            <a:avLst/>
          </a:prstGeom>
          <a:noFill/>
          <a:ln w="28575">
            <a:noFill/>
            <a:prstDash val="dash"/>
          </a:ln>
        </p:spPr>
        <p:txBody>
          <a:bodyPr wrap="square">
            <a:spAutoFit/>
          </a:bodyPr>
          <a:lstStyle/>
          <a:p>
            <a:pPr fontAlgn="auto">
              <a:lnSpc>
                <a:spcPct val="130000"/>
              </a:lnSpc>
            </a:pPr>
            <a:r>
              <a:rPr lang="en-US" altLang="zh-CN" sz="1950" dirty="0">
                <a:latin typeface="Times New Roman" panose="02020603050405020304" pitchFamily="18" charset="0"/>
                <a:ea typeface="微软雅黑" panose="020B0503020204020204" pitchFamily="34" charset="-122"/>
                <a:cs typeface="Times New Roman" panose="02020603050405020304" pitchFamily="18" charset="0"/>
              </a:rPr>
              <a:t>3.(2019•</a:t>
            </a:r>
            <a:r>
              <a:rPr lang="zh-CN" altLang="en-US" sz="1950" dirty="0">
                <a:latin typeface="Times New Roman" panose="02020603050405020304" pitchFamily="18" charset="0"/>
                <a:ea typeface="微软雅黑" panose="020B0503020204020204" pitchFamily="34" charset="-122"/>
                <a:cs typeface="Times New Roman" panose="02020603050405020304" pitchFamily="18" charset="0"/>
              </a:rPr>
              <a:t>鄂州</a:t>
            </a:r>
            <a:r>
              <a:rPr lang="en-US" altLang="zh-CN" sz="195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dirty="0">
                <a:latin typeface="Times New Roman" panose="02020603050405020304" pitchFamily="18" charset="0"/>
                <a:ea typeface="微软雅黑" panose="020B0503020204020204" pitchFamily="34" charset="-122"/>
                <a:cs typeface="Times New Roman" panose="02020603050405020304" pitchFamily="18" charset="0"/>
              </a:rPr>
              <a:t>把下列句子组成语段</a:t>
            </a:r>
            <a:r>
              <a:rPr lang="en-US" altLang="zh-CN" sz="195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dirty="0">
                <a:latin typeface="Times New Roman" panose="02020603050405020304" pitchFamily="18" charset="0"/>
                <a:ea typeface="微软雅黑" panose="020B0503020204020204" pitchFamily="34" charset="-122"/>
                <a:cs typeface="Times New Roman" panose="02020603050405020304" pitchFamily="18" charset="0"/>
              </a:rPr>
              <a:t>排列顺序正确的一项是</a:t>
            </a:r>
            <a:r>
              <a:rPr lang="en-US" altLang="zh-CN" sz="195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1950"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1950" dirty="0">
              <a:latin typeface="Times New Roman" panose="02020603050405020304" pitchFamily="18" charset="0"/>
              <a:ea typeface="微软雅黑" panose="020B0503020204020204" pitchFamily="34" charset="-122"/>
              <a:cs typeface="Times New Roman" panose="02020603050405020304" pitchFamily="18" charset="0"/>
            </a:endParaRPr>
          </a:p>
          <a:p>
            <a:pPr fontAlgn="auto">
              <a:lnSpc>
                <a:spcPct val="130000"/>
              </a:lnSpc>
            </a:pPr>
            <a:r>
              <a:rPr lang="en-US" altLang="zh-CN" sz="1950" dirty="0">
                <a:latin typeface="Times New Roman" panose="02020603050405020304" pitchFamily="18" charset="0"/>
                <a:ea typeface="微软雅黑" panose="020B0503020204020204" pitchFamily="34" charset="-122"/>
                <a:cs typeface="Times New Roman" panose="02020603050405020304" pitchFamily="18" charset="0"/>
              </a:rPr>
              <a:t>①</a:t>
            </a:r>
            <a:r>
              <a:rPr lang="zh-CN" altLang="en-US" sz="1950" dirty="0">
                <a:latin typeface="Times New Roman" panose="02020603050405020304" pitchFamily="18" charset="0"/>
                <a:ea typeface="微软雅黑" panose="020B0503020204020204" pitchFamily="34" charset="-122"/>
                <a:cs typeface="Times New Roman" panose="02020603050405020304" pitchFamily="18" charset="0"/>
              </a:rPr>
              <a:t>当我们遇到烦恼时</a:t>
            </a:r>
            <a:r>
              <a:rPr lang="en-US" altLang="zh-CN" sz="195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dirty="0">
                <a:latin typeface="Times New Roman" panose="02020603050405020304" pitchFamily="18" charset="0"/>
                <a:ea typeface="微软雅黑" panose="020B0503020204020204" pitchFamily="34" charset="-122"/>
                <a:cs typeface="Times New Roman" panose="02020603050405020304" pitchFamily="18" charset="0"/>
              </a:rPr>
              <a:t>往往只是责怪环境</a:t>
            </a:r>
            <a:r>
              <a:rPr lang="en-US" altLang="zh-CN" sz="195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dirty="0">
                <a:latin typeface="Times New Roman" panose="02020603050405020304" pitchFamily="18" charset="0"/>
                <a:ea typeface="微软雅黑" panose="020B0503020204020204" pitchFamily="34" charset="-122"/>
                <a:cs typeface="Times New Roman" panose="02020603050405020304" pitchFamily="18" charset="0"/>
              </a:rPr>
              <a:t>而很少有人懂得去反省自己的内心</a:t>
            </a:r>
            <a:r>
              <a:rPr lang="en-US" altLang="zh-CN" sz="195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dirty="0">
                <a:latin typeface="Times New Roman" panose="02020603050405020304" pitchFamily="18" charset="0"/>
                <a:ea typeface="微软雅黑" panose="020B0503020204020204" pitchFamily="34" charset="-122"/>
                <a:cs typeface="Times New Roman" panose="02020603050405020304" pitchFamily="18" charset="0"/>
              </a:rPr>
              <a:t>其实心才是一切烦恼的根源</a:t>
            </a:r>
            <a:r>
              <a:rPr lang="en-US" altLang="zh-CN" sz="195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1950" dirty="0">
              <a:latin typeface="Times New Roman" panose="02020603050405020304" pitchFamily="18" charset="0"/>
              <a:ea typeface="微软雅黑" panose="020B0503020204020204" pitchFamily="34" charset="-122"/>
              <a:cs typeface="Times New Roman" panose="02020603050405020304" pitchFamily="18" charset="0"/>
            </a:endParaRPr>
          </a:p>
          <a:p>
            <a:pPr fontAlgn="auto">
              <a:lnSpc>
                <a:spcPct val="130000"/>
              </a:lnSpc>
            </a:pPr>
            <a:r>
              <a:rPr lang="en-US" altLang="zh-CN" sz="1950" dirty="0">
                <a:latin typeface="Times New Roman" panose="02020603050405020304" pitchFamily="18" charset="0"/>
                <a:ea typeface="微软雅黑" panose="020B0503020204020204" pitchFamily="34" charset="-122"/>
                <a:cs typeface="Times New Roman" panose="02020603050405020304" pitchFamily="18" charset="0"/>
              </a:rPr>
              <a:t>②</a:t>
            </a:r>
            <a:r>
              <a:rPr lang="zh-CN" altLang="en-US" sz="1950" dirty="0">
                <a:latin typeface="Times New Roman" panose="02020603050405020304" pitchFamily="18" charset="0"/>
                <a:ea typeface="微软雅黑" panose="020B0503020204020204" pitchFamily="34" charset="-122"/>
                <a:cs typeface="Times New Roman" panose="02020603050405020304" pitchFamily="18" charset="0"/>
              </a:rPr>
              <a:t>这里的灵魂</a:t>
            </a:r>
            <a:r>
              <a:rPr lang="en-US" altLang="zh-CN" sz="195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dirty="0">
                <a:latin typeface="Times New Roman" panose="02020603050405020304" pitchFamily="18" charset="0"/>
                <a:ea typeface="微软雅黑" panose="020B0503020204020204" pitchFamily="34" charset="-122"/>
                <a:cs typeface="Times New Roman" panose="02020603050405020304" pitchFamily="18" charset="0"/>
              </a:rPr>
              <a:t>不是指迷信者认为的附于人体的精神或心意之灵</a:t>
            </a:r>
            <a:r>
              <a:rPr lang="en-US" altLang="zh-CN" sz="195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dirty="0">
                <a:latin typeface="Times New Roman" panose="02020603050405020304" pitchFamily="18" charset="0"/>
                <a:ea typeface="微软雅黑" panose="020B0503020204020204" pitchFamily="34" charset="-122"/>
                <a:cs typeface="Times New Roman" panose="02020603050405020304" pitchFamily="18" charset="0"/>
              </a:rPr>
              <a:t>而是指人精神层面的内心</a:t>
            </a:r>
            <a:r>
              <a:rPr lang="en-US" altLang="zh-CN" sz="195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1950" dirty="0">
              <a:latin typeface="Times New Roman" panose="02020603050405020304" pitchFamily="18" charset="0"/>
              <a:ea typeface="微软雅黑" panose="020B0503020204020204" pitchFamily="34" charset="-122"/>
              <a:cs typeface="Times New Roman" panose="02020603050405020304" pitchFamily="18" charset="0"/>
            </a:endParaRPr>
          </a:p>
          <a:p>
            <a:pPr fontAlgn="auto">
              <a:lnSpc>
                <a:spcPct val="130000"/>
              </a:lnSpc>
            </a:pPr>
            <a:r>
              <a:rPr lang="en-US" altLang="zh-CN" sz="1950" dirty="0">
                <a:latin typeface="Times New Roman" panose="02020603050405020304" pitchFamily="18" charset="0"/>
                <a:ea typeface="微软雅黑" panose="020B0503020204020204" pitchFamily="34" charset="-122"/>
                <a:cs typeface="Times New Roman" panose="02020603050405020304" pitchFamily="18" charset="0"/>
              </a:rPr>
              <a:t>③</a:t>
            </a:r>
            <a:r>
              <a:rPr lang="zh-CN" altLang="en-US" sz="1950" dirty="0">
                <a:latin typeface="Times New Roman" panose="02020603050405020304" pitchFamily="18" charset="0"/>
                <a:ea typeface="微软雅黑" panose="020B0503020204020204" pitchFamily="34" charset="-122"/>
                <a:cs typeface="Times New Roman" panose="02020603050405020304" pitchFamily="18" charset="0"/>
              </a:rPr>
              <a:t>佛法说“一切唯心造”</a:t>
            </a:r>
            <a:r>
              <a:rPr lang="en-US" altLang="zh-CN" sz="195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dirty="0">
                <a:latin typeface="Times New Roman" panose="02020603050405020304" pitchFamily="18" charset="0"/>
                <a:ea typeface="微软雅黑" panose="020B0503020204020204" pitchFamily="34" charset="-122"/>
                <a:cs typeface="Times New Roman" panose="02020603050405020304" pitchFamily="18" charset="0"/>
              </a:rPr>
              <a:t>我们拥有什么样的心态</a:t>
            </a:r>
            <a:r>
              <a:rPr lang="en-US" altLang="zh-CN" sz="195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dirty="0">
                <a:latin typeface="Times New Roman" panose="02020603050405020304" pitchFamily="18" charset="0"/>
                <a:ea typeface="微软雅黑" panose="020B0503020204020204" pitchFamily="34" charset="-122"/>
                <a:cs typeface="Times New Roman" panose="02020603050405020304" pitchFamily="18" charset="0"/>
              </a:rPr>
              <a:t>就会出现什么样的世界</a:t>
            </a:r>
            <a:r>
              <a:rPr lang="en-US" altLang="zh-CN" sz="195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dirty="0">
                <a:latin typeface="Times New Roman" panose="02020603050405020304" pitchFamily="18" charset="0"/>
                <a:ea typeface="微软雅黑" panose="020B0503020204020204" pitchFamily="34" charset="-122"/>
                <a:cs typeface="Times New Roman" panose="02020603050405020304" pitchFamily="18" charset="0"/>
              </a:rPr>
              <a:t>心态的健康与否</a:t>
            </a:r>
            <a:r>
              <a:rPr lang="en-US" altLang="zh-CN" sz="195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dirty="0">
                <a:latin typeface="Times New Roman" panose="02020603050405020304" pitchFamily="18" charset="0"/>
                <a:ea typeface="微软雅黑" panose="020B0503020204020204" pitchFamily="34" charset="-122"/>
                <a:cs typeface="Times New Roman" panose="02020603050405020304" pitchFamily="18" charset="0"/>
              </a:rPr>
              <a:t>直接关系到人生的苦乐</a:t>
            </a:r>
            <a:r>
              <a:rPr lang="en-US" altLang="zh-CN" sz="195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1950" dirty="0">
              <a:latin typeface="Times New Roman" panose="02020603050405020304" pitchFamily="18" charset="0"/>
              <a:ea typeface="微软雅黑" panose="020B0503020204020204" pitchFamily="34" charset="-122"/>
              <a:cs typeface="Times New Roman" panose="02020603050405020304" pitchFamily="18" charset="0"/>
            </a:endParaRPr>
          </a:p>
          <a:p>
            <a:pPr fontAlgn="auto">
              <a:lnSpc>
                <a:spcPct val="130000"/>
              </a:lnSpc>
            </a:pPr>
            <a:r>
              <a:rPr lang="en-US" altLang="zh-CN" sz="1950" dirty="0">
                <a:latin typeface="Times New Roman" panose="02020603050405020304" pitchFamily="18" charset="0"/>
                <a:ea typeface="微软雅黑" panose="020B0503020204020204" pitchFamily="34" charset="-122"/>
                <a:cs typeface="Times New Roman" panose="02020603050405020304" pitchFamily="18" charset="0"/>
              </a:rPr>
              <a:t>④</a:t>
            </a:r>
            <a:r>
              <a:rPr lang="zh-CN" altLang="en-US" sz="1950" dirty="0">
                <a:latin typeface="Times New Roman" panose="02020603050405020304" pitchFamily="18" charset="0"/>
                <a:ea typeface="微软雅黑" panose="020B0503020204020204" pitchFamily="34" charset="-122"/>
                <a:cs typeface="Times New Roman" panose="02020603050405020304" pitchFamily="18" charset="0"/>
              </a:rPr>
              <a:t>幸福的一个必要条件是灵魂无烦恼</a:t>
            </a:r>
            <a:r>
              <a:rPr lang="en-US" altLang="zh-CN" sz="195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1950" dirty="0">
              <a:latin typeface="Times New Roman" panose="02020603050405020304" pitchFamily="18" charset="0"/>
              <a:ea typeface="微软雅黑" panose="020B0503020204020204" pitchFamily="34" charset="-122"/>
              <a:cs typeface="Times New Roman" panose="02020603050405020304" pitchFamily="18" charset="0"/>
            </a:endParaRPr>
          </a:p>
          <a:p>
            <a:pPr fontAlgn="auto">
              <a:lnSpc>
                <a:spcPct val="130000"/>
              </a:lnSpc>
            </a:pPr>
            <a:r>
              <a:rPr lang="en-US" altLang="zh-CN" sz="1950" dirty="0">
                <a:latin typeface="Times New Roman" panose="02020603050405020304" pitchFamily="18" charset="0"/>
                <a:ea typeface="微软雅黑" panose="020B0503020204020204" pitchFamily="34" charset="-122"/>
                <a:cs typeface="Times New Roman" panose="02020603050405020304" pitchFamily="18" charset="0"/>
              </a:rPr>
              <a:t>⑤</a:t>
            </a:r>
            <a:r>
              <a:rPr lang="zh-CN" altLang="en-US" sz="1950" dirty="0">
                <a:latin typeface="Times New Roman" panose="02020603050405020304" pitchFamily="18" charset="0"/>
                <a:ea typeface="微软雅黑" panose="020B0503020204020204" pitchFamily="34" charset="-122"/>
                <a:cs typeface="Times New Roman" panose="02020603050405020304" pitchFamily="18" charset="0"/>
              </a:rPr>
              <a:t>所以</a:t>
            </a:r>
            <a:r>
              <a:rPr lang="en-US" altLang="zh-CN" sz="195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dirty="0">
                <a:latin typeface="Times New Roman" panose="02020603050405020304" pitchFamily="18" charset="0"/>
                <a:ea typeface="微软雅黑" panose="020B0503020204020204" pitchFamily="34" charset="-122"/>
                <a:cs typeface="Times New Roman" panose="02020603050405020304" pitchFamily="18" charset="0"/>
              </a:rPr>
              <a:t>金刚经</a:t>
            </a:r>
            <a:r>
              <a:rPr lang="en-US" altLang="zh-CN" sz="195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dirty="0">
                <a:latin typeface="Times New Roman" panose="02020603050405020304" pitchFamily="18" charset="0"/>
                <a:ea typeface="微软雅黑" panose="020B0503020204020204" pitchFamily="34" charset="-122"/>
                <a:cs typeface="Times New Roman" panose="02020603050405020304" pitchFamily="18" charset="0"/>
              </a:rPr>
              <a:t>云</a:t>
            </a:r>
            <a:r>
              <a:rPr lang="en-US" altLang="zh-CN" sz="195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dirty="0">
                <a:latin typeface="Times New Roman" panose="02020603050405020304" pitchFamily="18" charset="0"/>
                <a:ea typeface="微软雅黑" panose="020B0503020204020204" pitchFamily="34" charset="-122"/>
                <a:cs typeface="Times New Roman" panose="02020603050405020304" pitchFamily="18" charset="0"/>
              </a:rPr>
              <a:t>凡所有相</a:t>
            </a:r>
            <a:r>
              <a:rPr lang="en-US" altLang="zh-CN" sz="195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dirty="0">
                <a:latin typeface="Times New Roman" panose="02020603050405020304" pitchFamily="18" charset="0"/>
                <a:ea typeface="微软雅黑" panose="020B0503020204020204" pitchFamily="34" charset="-122"/>
                <a:cs typeface="Times New Roman" panose="02020603050405020304" pitchFamily="18" charset="0"/>
              </a:rPr>
              <a:t>皆是虚妄</a:t>
            </a:r>
            <a:r>
              <a:rPr lang="en-US" altLang="zh-CN" sz="195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dirty="0">
                <a:latin typeface="Times New Roman" panose="02020603050405020304" pitchFamily="18" charset="0"/>
                <a:ea typeface="微软雅黑" panose="020B0503020204020204" pitchFamily="34" charset="-122"/>
                <a:cs typeface="Times New Roman" panose="02020603050405020304" pitchFamily="18" charset="0"/>
              </a:rPr>
              <a:t>若见诸相非相</a:t>
            </a:r>
            <a:r>
              <a:rPr lang="en-US" altLang="zh-CN" sz="195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dirty="0">
                <a:latin typeface="Times New Roman" panose="02020603050405020304" pitchFamily="18" charset="0"/>
                <a:ea typeface="微软雅黑" panose="020B0503020204020204" pitchFamily="34" charset="-122"/>
                <a:cs typeface="Times New Roman" panose="02020603050405020304" pitchFamily="18" charset="0"/>
              </a:rPr>
              <a:t>即见如来</a:t>
            </a:r>
            <a:r>
              <a:rPr lang="en-US" altLang="zh-CN" sz="195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1950" dirty="0">
              <a:latin typeface="Times New Roman" panose="02020603050405020304" pitchFamily="18" charset="0"/>
              <a:ea typeface="微软雅黑" panose="020B0503020204020204" pitchFamily="34" charset="-122"/>
              <a:cs typeface="Times New Roman" panose="02020603050405020304" pitchFamily="18" charset="0"/>
            </a:endParaRPr>
          </a:p>
          <a:p>
            <a:pPr fontAlgn="auto">
              <a:lnSpc>
                <a:spcPct val="130000"/>
              </a:lnSpc>
            </a:pPr>
            <a:r>
              <a:rPr lang="en-US" altLang="zh-CN" sz="1950" dirty="0">
                <a:latin typeface="Times New Roman" panose="02020603050405020304" pitchFamily="18" charset="0"/>
                <a:ea typeface="微软雅黑" panose="020B0503020204020204" pitchFamily="34" charset="-122"/>
                <a:cs typeface="Times New Roman" panose="02020603050405020304" pitchFamily="18" charset="0"/>
              </a:rPr>
              <a:t>⑥</a:t>
            </a:r>
            <a:r>
              <a:rPr lang="zh-CN" altLang="en-US" sz="1950" dirty="0">
                <a:latin typeface="Times New Roman" panose="02020603050405020304" pitchFamily="18" charset="0"/>
                <a:ea typeface="微软雅黑" panose="020B0503020204020204" pitchFamily="34" charset="-122"/>
                <a:cs typeface="Times New Roman" panose="02020603050405020304" pitchFamily="18" charset="0"/>
              </a:rPr>
              <a:t>拥有健康的心境</a:t>
            </a:r>
            <a:r>
              <a:rPr lang="en-US" altLang="zh-CN" sz="195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dirty="0">
                <a:latin typeface="Times New Roman" panose="02020603050405020304" pitchFamily="18" charset="0"/>
                <a:ea typeface="微软雅黑" panose="020B0503020204020204" pitchFamily="34" charset="-122"/>
                <a:cs typeface="Times New Roman" panose="02020603050405020304" pitchFamily="18" charset="0"/>
              </a:rPr>
              <a:t>是灵魂快乐的根本</a:t>
            </a:r>
            <a:r>
              <a:rPr lang="en-US" altLang="zh-CN" sz="195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1950" dirty="0">
              <a:latin typeface="Times New Roman" panose="02020603050405020304" pitchFamily="18" charset="0"/>
              <a:ea typeface="微软雅黑" panose="020B0503020204020204" pitchFamily="34" charset="-122"/>
              <a:cs typeface="Times New Roman" panose="02020603050405020304" pitchFamily="18" charset="0"/>
            </a:endParaRPr>
          </a:p>
          <a:p>
            <a:pPr fontAlgn="auto">
              <a:lnSpc>
                <a:spcPct val="130000"/>
              </a:lnSpc>
            </a:pPr>
            <a:r>
              <a:rPr lang="en-US" altLang="zh-CN" sz="1950" dirty="0">
                <a:latin typeface="Times New Roman" panose="02020603050405020304" pitchFamily="18" charset="0"/>
                <a:ea typeface="微软雅黑" panose="020B0503020204020204" pitchFamily="34" charset="-122"/>
                <a:cs typeface="Times New Roman" panose="02020603050405020304" pitchFamily="18" charset="0"/>
              </a:rPr>
              <a:t>A.</a:t>
            </a:r>
            <a:r>
              <a:rPr lang="en-US" altLang="zh-CN" sz="1950" dirty="0" smtClean="0">
                <a:latin typeface="Times New Roman" panose="02020603050405020304" pitchFamily="18" charset="0"/>
                <a:ea typeface="微软雅黑" panose="020B0503020204020204" pitchFamily="34" charset="-122"/>
                <a:cs typeface="Times New Roman" panose="02020603050405020304" pitchFamily="18" charset="0"/>
              </a:rPr>
              <a:t>④②①③⑥⑤	B</a:t>
            </a:r>
            <a:r>
              <a:rPr lang="en-US" altLang="zh-CN" sz="1950"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1950" dirty="0" smtClean="0">
                <a:latin typeface="Times New Roman" panose="02020603050405020304" pitchFamily="18" charset="0"/>
                <a:ea typeface="微软雅黑" panose="020B0503020204020204" pitchFamily="34" charset="-122"/>
                <a:cs typeface="Times New Roman" panose="02020603050405020304" pitchFamily="18" charset="0"/>
              </a:rPr>
              <a:t>⑥②④③⑤①	C</a:t>
            </a:r>
            <a:r>
              <a:rPr lang="en-US" altLang="zh-CN" sz="1950"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1950" dirty="0" smtClean="0">
                <a:latin typeface="Times New Roman" panose="02020603050405020304" pitchFamily="18" charset="0"/>
                <a:ea typeface="微软雅黑" panose="020B0503020204020204" pitchFamily="34" charset="-122"/>
                <a:cs typeface="Times New Roman" panose="02020603050405020304" pitchFamily="18" charset="0"/>
              </a:rPr>
              <a:t>⑥④②①③⑤	D</a:t>
            </a:r>
            <a:r>
              <a:rPr lang="en-US" altLang="zh-CN" sz="1950" dirty="0">
                <a:latin typeface="Times New Roman" panose="02020603050405020304" pitchFamily="18" charset="0"/>
                <a:ea typeface="微软雅黑" panose="020B0503020204020204" pitchFamily="34" charset="-122"/>
                <a:cs typeface="Times New Roman" panose="02020603050405020304" pitchFamily="18" charset="0"/>
              </a:rPr>
              <a:t>.④③①②⑥⑤</a:t>
            </a:r>
            <a:endParaRPr lang="en-US" altLang="zh-CN" sz="195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 name="文本框 2"/>
          <p:cNvSpPr txBox="1"/>
          <p:nvPr/>
        </p:nvSpPr>
        <p:spPr>
          <a:xfrm flipH="1">
            <a:off x="6256496" y="1611696"/>
            <a:ext cx="822960" cy="391160"/>
          </a:xfrm>
          <a:prstGeom prst="rect">
            <a:avLst/>
          </a:prstGeom>
          <a:noFill/>
        </p:spPr>
        <p:txBody>
          <a:bodyPr wrap="square" rtlCol="0" anchor="t">
            <a:spAutoFit/>
          </a:bodyPr>
          <a:lstStyle/>
          <a:p>
            <a:pPr lvl="1"/>
            <a:r>
              <a:rPr lang="en-US" sz="1950" b="1" dirty="0" smtClean="0">
                <a:solidFill>
                  <a:srgbClr val="FF0000"/>
                </a:solidFill>
                <a:latin typeface="Times New Roman" panose="02020603050405020304" pitchFamily="18" charset="0"/>
                <a:ea typeface="微软雅黑" panose="020B0503020204020204" pitchFamily="34" charset="-122"/>
                <a:sym typeface="+mn-ea"/>
              </a:rPr>
              <a:t>A</a:t>
            </a:r>
            <a:endParaRPr lang="en-US" sz="1950" b="1" dirty="0" smtClean="0">
              <a:solidFill>
                <a:srgbClr val="FF0000"/>
              </a:solidFill>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39553" y="1534954"/>
            <a:ext cx="8724832" cy="2515235"/>
          </a:xfrm>
          <a:prstGeom prst="rect">
            <a:avLst/>
          </a:prstGeom>
          <a:noFill/>
          <a:ln w="28575">
            <a:solidFill>
              <a:srgbClr val="ED7D31"/>
            </a:solidFill>
            <a:prstDash val="dash"/>
          </a:ln>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解析</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阅读语段可知</a:t>
            </a:r>
            <a:r>
              <a:rPr lang="en-US" altLang="zh-CN" sz="2100" dirty="0">
                <a:latin typeface="Times New Roman" panose="02020603050405020304" pitchFamily="18" charset="0"/>
                <a:ea typeface="微软雅黑" panose="020B0503020204020204" pitchFamily="34" charset="-122"/>
              </a:rPr>
              <a:t>,④</a:t>
            </a:r>
            <a:r>
              <a:rPr lang="zh-CN" altLang="en-US" sz="2100" dirty="0">
                <a:latin typeface="Times New Roman" panose="02020603050405020304" pitchFamily="18" charset="0"/>
                <a:ea typeface="微软雅黑" panose="020B0503020204020204" pitchFamily="34" charset="-122"/>
              </a:rPr>
              <a:t>句总起</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提出观点“幸福的一个必要条件是灵魂无烦恼”</a:t>
            </a:r>
            <a:r>
              <a:rPr lang="en-US" altLang="zh-CN" sz="2100" dirty="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句承接④句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解释“灵魂”的含义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即“指人精神层面的内心”</a:t>
            </a:r>
            <a:r>
              <a:rPr lang="en-US" altLang="zh-CN" sz="2100" dirty="0">
                <a:latin typeface="Times New Roman" panose="02020603050405020304" pitchFamily="18" charset="0"/>
                <a:ea typeface="微软雅黑" panose="020B0503020204020204" pitchFamily="34" charset="-122"/>
              </a:rPr>
              <a:t>｡①</a:t>
            </a:r>
            <a:r>
              <a:rPr lang="zh-CN" altLang="en-US" sz="2100" dirty="0">
                <a:latin typeface="Times New Roman" panose="02020603050405020304" pitchFamily="18" charset="0"/>
                <a:ea typeface="微软雅黑" panose="020B0503020204020204" pitchFamily="34" charset="-122"/>
              </a:rPr>
              <a:t>句承接②句进一步指出“其实心才是一切烦恼的根源”</a:t>
            </a:r>
            <a:r>
              <a:rPr lang="en-US" altLang="zh-CN" sz="2100" dirty="0">
                <a:latin typeface="Times New Roman" panose="02020603050405020304" pitchFamily="18" charset="0"/>
                <a:ea typeface="微软雅黑" panose="020B0503020204020204" pitchFamily="34" charset="-122"/>
              </a:rPr>
              <a:t>｡③</a:t>
            </a:r>
            <a:r>
              <a:rPr lang="zh-CN" altLang="en-US" sz="2100" dirty="0">
                <a:latin typeface="Times New Roman" panose="02020603050405020304" pitchFamily="18" charset="0"/>
                <a:ea typeface="微软雅黑" panose="020B0503020204020204" pitchFamily="34" charset="-122"/>
              </a:rPr>
              <a:t>句引证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并提出心态的健康对人生的影响</a:t>
            </a:r>
            <a:r>
              <a:rPr lang="en-US" altLang="zh-CN" sz="2100" dirty="0">
                <a:latin typeface="Times New Roman" panose="02020603050405020304" pitchFamily="18" charset="0"/>
                <a:ea typeface="微软雅黑" panose="020B0503020204020204" pitchFamily="34" charset="-122"/>
              </a:rPr>
              <a:t>｡⑥</a:t>
            </a:r>
            <a:r>
              <a:rPr lang="zh-CN" altLang="en-US" sz="2100" dirty="0">
                <a:latin typeface="Times New Roman" panose="02020603050405020304" pitchFamily="18" charset="0"/>
                <a:ea typeface="微软雅黑" panose="020B0503020204020204" pitchFamily="34" charset="-122"/>
              </a:rPr>
              <a:t>句承接③句继续论述健康的心境的意义</a:t>
            </a:r>
            <a:r>
              <a:rPr lang="en-US" altLang="zh-CN" sz="2100" dirty="0">
                <a:latin typeface="Times New Roman" panose="02020603050405020304" pitchFamily="18" charset="0"/>
                <a:ea typeface="微软雅黑" panose="020B0503020204020204" pitchFamily="34" charset="-122"/>
              </a:rPr>
              <a:t>｡⑤</a:t>
            </a:r>
            <a:r>
              <a:rPr lang="zh-CN" altLang="en-US" sz="2100" dirty="0">
                <a:latin typeface="Times New Roman" panose="02020603050405020304" pitchFamily="18" charset="0"/>
                <a:ea typeface="微软雅黑" panose="020B0503020204020204" pitchFamily="34" charset="-122"/>
              </a:rPr>
              <a:t>句引用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金刚经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的话作为结论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所以正确顺序为</a:t>
            </a:r>
            <a:r>
              <a:rPr lang="en-US" altLang="zh-CN" sz="2100" dirty="0">
                <a:latin typeface="Times New Roman" panose="02020603050405020304" pitchFamily="18" charset="0"/>
                <a:ea typeface="微软雅黑" panose="020B0503020204020204" pitchFamily="34" charset="-122"/>
              </a:rPr>
              <a:t>:④②①③⑥⑤｡</a:t>
            </a:r>
            <a:endParaRPr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39554" y="1534954"/>
            <a:ext cx="8621078" cy="4291330"/>
          </a:xfrm>
          <a:prstGeom prst="rect">
            <a:avLst/>
          </a:prstGeom>
          <a:noFill/>
          <a:ln w="28575">
            <a:noFill/>
            <a:prstDash val="dash"/>
          </a:ln>
        </p:spPr>
        <p:txBody>
          <a:bodyPr wrap="square">
            <a:spAutoFit/>
          </a:bodyPr>
          <a:lstStyle/>
          <a:p>
            <a:pPr fontAlgn="auto">
              <a:lnSpc>
                <a:spcPct val="13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4.(2019•</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江西</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把下列句子组成语段</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排列顺序正确的一项是</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fontAlgn="auto">
              <a:lnSpc>
                <a:spcPct val="13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①</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凡是普通的花草树木</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随便地种在盆子里的</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例如菊</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月季</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杜鹃等等</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只能称为盆植</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fontAlgn="auto">
              <a:lnSpc>
                <a:spcPct val="13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②</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如果是盆栽</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那就要树干苍老</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枝条经过整理</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形成了美的姿态</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方才合格</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fontAlgn="auto">
              <a:lnSpc>
                <a:spcPct val="13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③</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一般人对于种在盆子里的花草树木</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统称为盆景</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其实是有分别的</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fontAlgn="auto">
              <a:lnSpc>
                <a:spcPct val="13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④</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此外还有水石</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以石为主体</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或横峰</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或竖峰</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用水盘盛了水来供着</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也要点缀几件小玩意</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fontAlgn="auto">
              <a:lnSpc>
                <a:spcPct val="13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⑤</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至于盆景</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那么除了将树木作为主体外</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还要配以拳石或石笋</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和屋</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亭</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桥</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船</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塔与人物等等</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fontAlgn="auto">
              <a:lnSpc>
                <a:spcPct val="13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①⑤②③④	B</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①⑤③②④	C</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③②⑤④①	D</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.③①②⑤④</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 name="文本框 2"/>
          <p:cNvSpPr txBox="1"/>
          <p:nvPr/>
        </p:nvSpPr>
        <p:spPr>
          <a:xfrm flipH="1">
            <a:off x="6815614" y="1534954"/>
            <a:ext cx="822960" cy="511175"/>
          </a:xfrm>
          <a:prstGeom prst="rect">
            <a:avLst/>
          </a:prstGeom>
          <a:noFill/>
        </p:spPr>
        <p:txBody>
          <a:bodyPr wrap="square" rtlCol="0" anchor="t">
            <a:spAutoFit/>
          </a:bodyPr>
          <a:lstStyle/>
          <a:p>
            <a:pPr lvl="1" fontAlgn="auto">
              <a:lnSpc>
                <a:spcPct val="130000"/>
              </a:lnSpc>
            </a:pPr>
            <a:r>
              <a:rPr lang="en-US" sz="2100" b="1" dirty="0" smtClean="0">
                <a:solidFill>
                  <a:srgbClr val="FF0000"/>
                </a:solidFill>
                <a:latin typeface="Times New Roman" panose="02020603050405020304" pitchFamily="18" charset="0"/>
                <a:ea typeface="微软雅黑" panose="020B0503020204020204" pitchFamily="34" charset="-122"/>
                <a:sym typeface="+mn-ea"/>
              </a:rPr>
              <a:t>D</a:t>
            </a:r>
            <a:endParaRPr lang="en-US" sz="2100" b="1" dirty="0" smtClean="0">
              <a:solidFill>
                <a:srgbClr val="FF0000"/>
              </a:solidFill>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39553" y="1534954"/>
            <a:ext cx="8724832" cy="2030095"/>
          </a:xfrm>
          <a:prstGeom prst="rect">
            <a:avLst/>
          </a:prstGeom>
          <a:noFill/>
          <a:ln w="28575">
            <a:solidFill>
              <a:srgbClr val="ED7D31"/>
            </a:solidFill>
            <a:prstDash val="dash"/>
          </a:ln>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解析</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这段话主要说明盆景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盆植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盆栽</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水石的不同</a:t>
            </a:r>
            <a:r>
              <a:rPr lang="en-US" altLang="zh-CN" sz="2100" dirty="0">
                <a:latin typeface="Times New Roman" panose="02020603050405020304" pitchFamily="18" charset="0"/>
                <a:ea typeface="微软雅黑" panose="020B0503020204020204" pitchFamily="34" charset="-122"/>
              </a:rPr>
              <a:t>｡③</a:t>
            </a:r>
            <a:r>
              <a:rPr lang="zh-CN" altLang="en-US" sz="2100" dirty="0">
                <a:latin typeface="Times New Roman" panose="02020603050405020304" pitchFamily="18" charset="0"/>
                <a:ea typeface="微软雅黑" panose="020B0503020204020204" pitchFamily="34" charset="-122"/>
              </a:rPr>
              <a:t>句首先提出一般人对于盆景的归类过于笼统这一现象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是对这段话的总说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应为首句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故排除</a:t>
            </a:r>
            <a:r>
              <a:rPr lang="en-US" altLang="zh-CN" sz="2100" dirty="0">
                <a:latin typeface="Times New Roman" panose="02020603050405020304" pitchFamily="18" charset="0"/>
                <a:ea typeface="微软雅黑" panose="020B0503020204020204" pitchFamily="34" charset="-122"/>
              </a:rPr>
              <a:t>AB</a:t>
            </a:r>
            <a:r>
              <a:rPr lang="zh-CN" altLang="en-US" sz="2100" dirty="0">
                <a:latin typeface="Times New Roman" panose="02020603050405020304" pitchFamily="18" charset="0"/>
                <a:ea typeface="微软雅黑" panose="020B0503020204020204" pitchFamily="34" charset="-122"/>
              </a:rPr>
              <a:t>两项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根据另外四句话开头的“凡是”“如果”“此外”“至于”可知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此外”即④句应放在最后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排除</a:t>
            </a:r>
            <a:r>
              <a:rPr lang="en-US" altLang="zh-CN" sz="2100" dirty="0">
                <a:latin typeface="Times New Roman" panose="02020603050405020304" pitchFamily="18" charset="0"/>
                <a:ea typeface="微软雅黑" panose="020B0503020204020204" pitchFamily="34" charset="-122"/>
              </a:rPr>
              <a:t>C</a:t>
            </a:r>
            <a:r>
              <a:rPr lang="zh-CN" altLang="en-US" sz="2100" dirty="0">
                <a:latin typeface="Times New Roman" panose="02020603050405020304" pitchFamily="18" charset="0"/>
                <a:ea typeface="微软雅黑" panose="020B0503020204020204" pitchFamily="34" charset="-122"/>
              </a:rPr>
              <a:t>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故选</a:t>
            </a:r>
            <a:r>
              <a:rPr lang="en-US" altLang="zh-CN" sz="2100" dirty="0">
                <a:latin typeface="Times New Roman" panose="02020603050405020304" pitchFamily="18" charset="0"/>
                <a:ea typeface="微软雅黑" panose="020B0503020204020204" pitchFamily="34" charset="-122"/>
              </a:rPr>
              <a:t>D｡</a:t>
            </a:r>
            <a:endParaRPr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68190" y="3021859"/>
            <a:ext cx="8621078" cy="870585"/>
          </a:xfrm>
          <a:prstGeom prst="rect">
            <a:avLst/>
          </a:prstGeom>
          <a:noFill/>
          <a:ln w="28575">
            <a:noFill/>
            <a:prstDash val="dash"/>
          </a:ln>
        </p:spPr>
        <p:txBody>
          <a:bodyPr wrap="square">
            <a:spAutoFit/>
          </a:bodyPr>
          <a:lstStyle/>
          <a:p>
            <a:pPr algn="ctr">
              <a:lnSpc>
                <a:spcPct val="150000"/>
              </a:lnSpc>
            </a:pPr>
            <a:r>
              <a:rPr lang="zh-CN" altLang="en-US" sz="3375" b="1" dirty="0">
                <a:solidFill>
                  <a:schemeClr val="accent2"/>
                </a:solidFill>
                <a:latin typeface="Times New Roman" panose="02020603050405020304" pitchFamily="18" charset="0"/>
                <a:ea typeface="微软雅黑" panose="020B0503020204020204" pitchFamily="34" charset="-122"/>
                <a:cs typeface="Times New Roman" panose="02020603050405020304" pitchFamily="18" charset="0"/>
              </a:rPr>
              <a:t>请完成</a:t>
            </a:r>
            <a:r>
              <a:rPr lang="en-US" altLang="zh-CN" sz="3375" b="1" dirty="0">
                <a:solidFill>
                  <a:schemeClr val="accent2"/>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3375" b="1" dirty="0">
                <a:solidFill>
                  <a:schemeClr val="accent2"/>
                </a:solidFill>
                <a:latin typeface="Times New Roman" panose="02020603050405020304" pitchFamily="18" charset="0"/>
                <a:ea typeface="微软雅黑" panose="020B0503020204020204" pitchFamily="34" charset="-122"/>
                <a:cs typeface="Times New Roman" panose="02020603050405020304" pitchFamily="18" charset="0"/>
              </a:rPr>
              <a:t>练测本</a:t>
            </a:r>
            <a:r>
              <a:rPr lang="en-US" altLang="zh-CN" sz="3375" b="1" dirty="0">
                <a:solidFill>
                  <a:schemeClr val="accent2"/>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3375" b="1" dirty="0">
                <a:solidFill>
                  <a:schemeClr val="accent2"/>
                </a:solidFill>
                <a:latin typeface="Times New Roman" panose="02020603050405020304" pitchFamily="18" charset="0"/>
                <a:ea typeface="微软雅黑" panose="020B0503020204020204" pitchFamily="34" charset="-122"/>
                <a:cs typeface="Times New Roman" panose="02020603050405020304" pitchFamily="18" charset="0"/>
              </a:rPr>
              <a:t>中的“考点过关训练九”</a:t>
            </a:r>
            <a:r>
              <a:rPr lang="en-US" altLang="zh-CN" sz="3375" b="1" dirty="0">
                <a:solidFill>
                  <a:schemeClr val="accent2"/>
                </a:solidFill>
                <a:latin typeface="Times New Roman" panose="02020603050405020304" pitchFamily="18" charset="0"/>
                <a:ea typeface="微软雅黑" panose="020B0503020204020204" pitchFamily="34" charset="-122"/>
                <a:cs typeface="Times New Roman" panose="02020603050405020304" pitchFamily="18" charset="0"/>
              </a:rPr>
              <a:t>｡</a:t>
            </a:r>
            <a:endParaRPr sz="3375" b="1" dirty="0">
              <a:solidFill>
                <a:schemeClr val="accent2"/>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2027" y="1541039"/>
            <a:ext cx="8096535" cy="1545590"/>
          </a:xfrm>
          <a:prstGeom prst="rect">
            <a:avLst/>
          </a:prstGeom>
          <a:ln w="28575">
            <a:solidFill>
              <a:srgbClr val="ED7D31"/>
            </a:solidFill>
            <a:prstDash val="dash"/>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spcAft>
                <a:spcPts val="0"/>
              </a:spcAft>
            </a:pP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解析</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本题考查语句衔接和排序</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｡⑤</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句是总起句</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;③</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句紧承⑤句提出问题</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;①④②</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句以犹太人为例做出解说</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;⑥</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句得出结论</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综上所述</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选择</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C</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项</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13658" y="1554370"/>
            <a:ext cx="8389149" cy="429133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40000"/>
              </a:lnSpc>
              <a:spcAft>
                <a:spcPts val="0"/>
              </a:spcAft>
            </a:pPr>
            <a:r>
              <a:rPr lang="zh-CN" altLang="en-US" sz="1950" b="1" kern="100" dirty="0">
                <a:latin typeface="Times New Roman" panose="02020603050405020304" pitchFamily="18" charset="0"/>
                <a:ea typeface="微软雅黑" panose="020B0503020204020204" pitchFamily="34" charset="-122"/>
                <a:cs typeface="Times New Roman" panose="02020603050405020304" pitchFamily="18" charset="0"/>
              </a:rPr>
              <a:t>样题二</a:t>
            </a:r>
            <a:r>
              <a:rPr lang="en-US" altLang="zh-CN" sz="1950" kern="100" dirty="0">
                <a:latin typeface="Times New Roman" panose="02020603050405020304" pitchFamily="18" charset="0"/>
                <a:ea typeface="微软雅黑" panose="020B0503020204020204" pitchFamily="34" charset="-122"/>
                <a:cs typeface="Times New Roman" panose="02020603050405020304" pitchFamily="18" charset="0"/>
              </a:rPr>
              <a:t>(2018•</a:t>
            </a:r>
            <a:r>
              <a:rPr lang="zh-CN" altLang="en-US" sz="1950" kern="100" dirty="0">
                <a:latin typeface="Times New Roman" panose="02020603050405020304" pitchFamily="18" charset="0"/>
                <a:ea typeface="微软雅黑" panose="020B0503020204020204" pitchFamily="34" charset="-122"/>
                <a:cs typeface="Times New Roman" panose="02020603050405020304" pitchFamily="18" charset="0"/>
              </a:rPr>
              <a:t>南充</a:t>
            </a:r>
            <a:r>
              <a:rPr lang="en-US" altLang="zh-CN" sz="195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kern="100" dirty="0">
                <a:latin typeface="Times New Roman" panose="02020603050405020304" pitchFamily="18" charset="0"/>
                <a:ea typeface="微软雅黑" panose="020B0503020204020204" pitchFamily="34" charset="-122"/>
                <a:cs typeface="Times New Roman" panose="02020603050405020304" pitchFamily="18" charset="0"/>
              </a:rPr>
              <a:t>把下列句子组成语段</a:t>
            </a:r>
            <a:r>
              <a:rPr lang="en-US" altLang="zh-CN" sz="195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kern="100" dirty="0">
                <a:latin typeface="Times New Roman" panose="02020603050405020304" pitchFamily="18" charset="0"/>
                <a:ea typeface="微软雅黑" panose="020B0503020204020204" pitchFamily="34" charset="-122"/>
                <a:cs typeface="Times New Roman" panose="02020603050405020304" pitchFamily="18" charset="0"/>
              </a:rPr>
              <a:t>排列顺序正确的一项是</a:t>
            </a:r>
            <a:r>
              <a:rPr lang="en-US" altLang="zh-CN" sz="1950" kern="10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1950" kern="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1950" kern="100" dirty="0">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1950" kern="100" dirty="0">
                <a:latin typeface="Times New Roman" panose="02020603050405020304" pitchFamily="18" charset="0"/>
                <a:ea typeface="微软雅黑" panose="020B0503020204020204" pitchFamily="34" charset="-122"/>
                <a:cs typeface="Times New Roman" panose="02020603050405020304" pitchFamily="18" charset="0"/>
              </a:rPr>
              <a:t>分</a:t>
            </a:r>
            <a:r>
              <a:rPr lang="en-US" altLang="zh-CN" sz="195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1950"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40000"/>
              </a:lnSpc>
              <a:spcAft>
                <a:spcPts val="0"/>
              </a:spcAft>
            </a:pPr>
            <a:r>
              <a:rPr lang="en-US" altLang="zh-CN" sz="1950" kern="100" dirty="0" smtClean="0">
                <a:latin typeface="Times New Roman" panose="02020603050405020304" pitchFamily="18" charset="0"/>
                <a:ea typeface="微软雅黑" panose="020B0503020204020204" pitchFamily="34" charset="-122"/>
                <a:cs typeface="Times New Roman" panose="02020603050405020304" pitchFamily="18" charset="0"/>
              </a:rPr>
              <a:t>①</a:t>
            </a:r>
            <a:r>
              <a:rPr lang="en-US" altLang="zh-CN" sz="195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kern="100" dirty="0">
                <a:latin typeface="Times New Roman" panose="02020603050405020304" pitchFamily="18" charset="0"/>
                <a:ea typeface="微软雅黑" panose="020B0503020204020204" pitchFamily="34" charset="-122"/>
                <a:cs typeface="Times New Roman" panose="02020603050405020304" pitchFamily="18" charset="0"/>
              </a:rPr>
              <a:t>晚来天欲雪</a:t>
            </a:r>
            <a:r>
              <a:rPr lang="en-US" altLang="zh-CN" sz="195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kern="100" dirty="0">
                <a:latin typeface="Times New Roman" panose="02020603050405020304" pitchFamily="18" charset="0"/>
                <a:ea typeface="微软雅黑" panose="020B0503020204020204" pitchFamily="34" charset="-122"/>
                <a:cs typeface="Times New Roman" panose="02020603050405020304" pitchFamily="18" charset="0"/>
              </a:rPr>
              <a:t>能饮一杯无</a:t>
            </a:r>
            <a:r>
              <a:rPr lang="en-US" altLang="zh-CN" sz="195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kern="100" dirty="0">
                <a:latin typeface="Times New Roman" panose="02020603050405020304" pitchFamily="18" charset="0"/>
                <a:ea typeface="微软雅黑" panose="020B0503020204020204" pitchFamily="34" charset="-122"/>
                <a:cs typeface="Times New Roman" panose="02020603050405020304" pitchFamily="18" charset="0"/>
              </a:rPr>
              <a:t>自然是江南日暮的雪景</a:t>
            </a:r>
            <a:r>
              <a:rPr lang="en-US" altLang="zh-CN" sz="195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1950"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40000"/>
              </a:lnSpc>
              <a:spcAft>
                <a:spcPts val="0"/>
              </a:spcAft>
            </a:pPr>
            <a:r>
              <a:rPr lang="en-US" altLang="zh-CN" sz="1950" kern="100" dirty="0" smtClean="0">
                <a:latin typeface="Times New Roman" panose="02020603050405020304" pitchFamily="18" charset="0"/>
                <a:ea typeface="微软雅黑" panose="020B0503020204020204" pitchFamily="34" charset="-122"/>
                <a:cs typeface="Times New Roman" panose="02020603050405020304" pitchFamily="18" charset="0"/>
              </a:rPr>
              <a:t>②</a:t>
            </a:r>
            <a:r>
              <a:rPr lang="en-US" altLang="zh-CN" sz="195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kern="100" dirty="0">
                <a:latin typeface="Times New Roman" panose="02020603050405020304" pitchFamily="18" charset="0"/>
                <a:ea typeface="微软雅黑" panose="020B0503020204020204" pitchFamily="34" charset="-122"/>
                <a:cs typeface="Times New Roman" panose="02020603050405020304" pitchFamily="18" charset="0"/>
              </a:rPr>
              <a:t>柴门闻犬吠</a:t>
            </a:r>
            <a:r>
              <a:rPr lang="en-US" altLang="zh-CN" sz="195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kern="100" dirty="0">
                <a:latin typeface="Times New Roman" panose="02020603050405020304" pitchFamily="18" charset="0"/>
                <a:ea typeface="微软雅黑" panose="020B0503020204020204" pitchFamily="34" charset="-122"/>
                <a:cs typeface="Times New Roman" panose="02020603050405020304" pitchFamily="18" charset="0"/>
              </a:rPr>
              <a:t>风雪夜归人”</a:t>
            </a:r>
            <a:r>
              <a:rPr lang="en-US" altLang="zh-CN" sz="195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kern="100" dirty="0">
                <a:latin typeface="Times New Roman" panose="02020603050405020304" pitchFamily="18" charset="0"/>
                <a:ea typeface="微软雅黑" panose="020B0503020204020204" pitchFamily="34" charset="-122"/>
                <a:cs typeface="Times New Roman" panose="02020603050405020304" pitchFamily="18" charset="0"/>
              </a:rPr>
              <a:t>是江南雪夜</a:t>
            </a:r>
            <a:r>
              <a:rPr lang="en-US" altLang="zh-CN" sz="195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kern="100" dirty="0">
                <a:latin typeface="Times New Roman" panose="02020603050405020304" pitchFamily="18" charset="0"/>
                <a:ea typeface="微软雅黑" panose="020B0503020204020204" pitchFamily="34" charset="-122"/>
                <a:cs typeface="Times New Roman" panose="02020603050405020304" pitchFamily="18" charset="0"/>
              </a:rPr>
              <a:t>更深人静后的景况</a:t>
            </a:r>
            <a:r>
              <a:rPr lang="en-US" altLang="zh-CN" sz="195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1950"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40000"/>
              </a:lnSpc>
              <a:spcAft>
                <a:spcPts val="0"/>
              </a:spcAft>
            </a:pPr>
            <a:r>
              <a:rPr lang="en-US" altLang="zh-CN" sz="1950" kern="100" dirty="0" smtClean="0">
                <a:latin typeface="Times New Roman" panose="02020603050405020304" pitchFamily="18" charset="0"/>
                <a:ea typeface="微软雅黑" panose="020B0503020204020204" pitchFamily="34" charset="-122"/>
                <a:cs typeface="Times New Roman" panose="02020603050405020304" pitchFamily="18" charset="0"/>
              </a:rPr>
              <a:t>③</a:t>
            </a:r>
            <a:r>
              <a:rPr lang="zh-CN" altLang="en-US" sz="1950" kern="100" dirty="0">
                <a:latin typeface="Times New Roman" panose="02020603050405020304" pitchFamily="18" charset="0"/>
                <a:ea typeface="微软雅黑" panose="020B0503020204020204" pitchFamily="34" charset="-122"/>
                <a:cs typeface="Times New Roman" panose="02020603050405020304" pitchFamily="18" charset="0"/>
              </a:rPr>
              <a:t>一提到雨</a:t>
            </a:r>
            <a:r>
              <a:rPr lang="en-US" altLang="zh-CN" sz="195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kern="100" dirty="0">
                <a:latin typeface="Times New Roman" panose="02020603050405020304" pitchFamily="18" charset="0"/>
                <a:ea typeface="微软雅黑" panose="020B0503020204020204" pitchFamily="34" charset="-122"/>
                <a:cs typeface="Times New Roman" panose="02020603050405020304" pitchFamily="18" charset="0"/>
              </a:rPr>
              <a:t>也就必然地要想到雪</a:t>
            </a:r>
            <a:r>
              <a:rPr lang="en-US" altLang="zh-CN" sz="195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1950"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40000"/>
              </a:lnSpc>
              <a:spcAft>
                <a:spcPts val="0"/>
              </a:spcAft>
            </a:pPr>
            <a:r>
              <a:rPr lang="en-US" altLang="zh-CN" sz="1950" kern="100" dirty="0" smtClean="0">
                <a:latin typeface="Times New Roman" panose="02020603050405020304" pitchFamily="18" charset="0"/>
                <a:ea typeface="微软雅黑" panose="020B0503020204020204" pitchFamily="34" charset="-122"/>
                <a:cs typeface="Times New Roman" panose="02020603050405020304" pitchFamily="18" charset="0"/>
              </a:rPr>
              <a:t>④</a:t>
            </a:r>
            <a:r>
              <a:rPr lang="zh-CN" altLang="en-US" sz="1950" kern="100" dirty="0">
                <a:latin typeface="Times New Roman" panose="02020603050405020304" pitchFamily="18" charset="0"/>
                <a:ea typeface="微软雅黑" panose="020B0503020204020204" pitchFamily="34" charset="-122"/>
                <a:cs typeface="Times New Roman" panose="02020603050405020304" pitchFamily="18" charset="0"/>
              </a:rPr>
              <a:t>借这几句诗来描写江南的雪景</a:t>
            </a:r>
            <a:r>
              <a:rPr lang="en-US" altLang="zh-CN" sz="195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kern="100" dirty="0">
                <a:latin typeface="Times New Roman" panose="02020603050405020304" pitchFamily="18" charset="0"/>
                <a:ea typeface="微软雅黑" panose="020B0503020204020204" pitchFamily="34" charset="-122"/>
                <a:cs typeface="Times New Roman" panose="02020603050405020304" pitchFamily="18" charset="0"/>
              </a:rPr>
              <a:t>岂不比我的文字直截了当</a:t>
            </a:r>
            <a:r>
              <a:rPr lang="en-US" altLang="zh-CN" sz="195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kern="100" dirty="0">
                <a:latin typeface="Times New Roman" panose="02020603050405020304" pitchFamily="18" charset="0"/>
                <a:ea typeface="微软雅黑" panose="020B0503020204020204" pitchFamily="34" charset="-122"/>
                <a:cs typeface="Times New Roman" panose="02020603050405020304" pitchFamily="18" charset="0"/>
              </a:rPr>
              <a:t>美丽得多</a:t>
            </a:r>
            <a:r>
              <a:rPr lang="en-US" altLang="zh-CN" sz="195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1950"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40000"/>
              </a:lnSpc>
              <a:spcAft>
                <a:spcPts val="0"/>
              </a:spcAft>
            </a:pPr>
            <a:r>
              <a:rPr lang="en-US" altLang="zh-CN" sz="1950" kern="100" dirty="0" smtClean="0">
                <a:latin typeface="Times New Roman" panose="02020603050405020304" pitchFamily="18" charset="0"/>
                <a:ea typeface="微软雅黑" panose="020B0503020204020204" pitchFamily="34" charset="-122"/>
                <a:cs typeface="Times New Roman" panose="02020603050405020304" pitchFamily="18" charset="0"/>
              </a:rPr>
              <a:t>⑤</a:t>
            </a:r>
            <a:r>
              <a:rPr lang="en-US" altLang="zh-CN" sz="195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kern="100" dirty="0">
                <a:latin typeface="Times New Roman" panose="02020603050405020304" pitchFamily="18" charset="0"/>
                <a:ea typeface="微软雅黑" panose="020B0503020204020204" pitchFamily="34" charset="-122"/>
                <a:cs typeface="Times New Roman" panose="02020603050405020304" pitchFamily="18" charset="0"/>
              </a:rPr>
              <a:t>前村深雪里</a:t>
            </a:r>
            <a:r>
              <a:rPr lang="en-US" altLang="zh-CN" sz="195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kern="100" dirty="0">
                <a:latin typeface="Times New Roman" panose="02020603050405020304" pitchFamily="18" charset="0"/>
                <a:ea typeface="微软雅黑" panose="020B0503020204020204" pitchFamily="34" charset="-122"/>
                <a:cs typeface="Times New Roman" panose="02020603050405020304" pitchFamily="18" charset="0"/>
              </a:rPr>
              <a:t>昨夜一枝开”</a:t>
            </a:r>
            <a:r>
              <a:rPr lang="en-US" altLang="zh-CN" sz="195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kern="100" dirty="0">
                <a:latin typeface="Times New Roman" panose="02020603050405020304" pitchFamily="18" charset="0"/>
                <a:ea typeface="微软雅黑" panose="020B0503020204020204" pitchFamily="34" charset="-122"/>
                <a:cs typeface="Times New Roman" panose="02020603050405020304" pitchFamily="18" charset="0"/>
              </a:rPr>
              <a:t>又到了第二天的早晨</a:t>
            </a:r>
            <a:r>
              <a:rPr lang="en-US" altLang="zh-CN" sz="195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kern="100" dirty="0">
                <a:latin typeface="Times New Roman" panose="02020603050405020304" pitchFamily="18" charset="0"/>
                <a:ea typeface="微软雅黑" panose="020B0503020204020204" pitchFamily="34" charset="-122"/>
                <a:cs typeface="Times New Roman" panose="02020603050405020304" pitchFamily="18" charset="0"/>
              </a:rPr>
              <a:t>和狗一样喜欢弄雪的村童来报告村景了</a:t>
            </a:r>
            <a:r>
              <a:rPr lang="en-US" altLang="zh-CN" sz="195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1950"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40000"/>
              </a:lnSpc>
              <a:spcAft>
                <a:spcPts val="0"/>
              </a:spcAft>
            </a:pPr>
            <a:r>
              <a:rPr lang="en-US" altLang="zh-CN" sz="1950" kern="100" dirty="0" smtClean="0">
                <a:latin typeface="Times New Roman" panose="02020603050405020304" pitchFamily="18" charset="0"/>
                <a:ea typeface="微软雅黑" panose="020B0503020204020204" pitchFamily="34" charset="-122"/>
                <a:cs typeface="Times New Roman" panose="02020603050405020304" pitchFamily="18" charset="0"/>
              </a:rPr>
              <a:t>⑥</a:t>
            </a:r>
            <a:r>
              <a:rPr lang="en-US" altLang="zh-CN" sz="195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kern="100" dirty="0">
                <a:latin typeface="Times New Roman" panose="02020603050405020304" pitchFamily="18" charset="0"/>
                <a:ea typeface="微软雅黑" panose="020B0503020204020204" pitchFamily="34" charset="-122"/>
                <a:cs typeface="Times New Roman" panose="02020603050405020304" pitchFamily="18" charset="0"/>
              </a:rPr>
              <a:t>寒沙梅影路</a:t>
            </a:r>
            <a:r>
              <a:rPr lang="en-US" altLang="zh-CN" sz="195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kern="100" dirty="0">
                <a:latin typeface="Times New Roman" panose="02020603050405020304" pitchFamily="18" charset="0"/>
                <a:ea typeface="微软雅黑" panose="020B0503020204020204" pitchFamily="34" charset="-122"/>
                <a:cs typeface="Times New Roman" panose="02020603050405020304" pitchFamily="18" charset="0"/>
              </a:rPr>
              <a:t>微雪酒香村”</a:t>
            </a:r>
            <a:r>
              <a:rPr lang="en-US" altLang="zh-CN" sz="195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kern="100" dirty="0">
                <a:latin typeface="Times New Roman" panose="02020603050405020304" pitchFamily="18" charset="0"/>
                <a:ea typeface="微软雅黑" panose="020B0503020204020204" pitchFamily="34" charset="-122"/>
                <a:cs typeface="Times New Roman" panose="02020603050405020304" pitchFamily="18" charset="0"/>
              </a:rPr>
              <a:t>则雪月梅的冬宵三友</a:t>
            </a:r>
            <a:r>
              <a:rPr lang="en-US" altLang="zh-CN" sz="195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kern="100" dirty="0">
                <a:latin typeface="Times New Roman" panose="02020603050405020304" pitchFamily="18" charset="0"/>
                <a:ea typeface="微软雅黑" panose="020B0503020204020204" pitchFamily="34" charset="-122"/>
                <a:cs typeface="Times New Roman" panose="02020603050405020304" pitchFamily="18" charset="0"/>
              </a:rPr>
              <a:t>会合在一道</a:t>
            </a:r>
            <a:r>
              <a:rPr lang="en-US" altLang="zh-CN" sz="195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950" kern="100" dirty="0">
                <a:latin typeface="Times New Roman" panose="02020603050405020304" pitchFamily="18" charset="0"/>
                <a:ea typeface="微软雅黑" panose="020B0503020204020204" pitchFamily="34" charset="-122"/>
                <a:cs typeface="Times New Roman" panose="02020603050405020304" pitchFamily="18" charset="0"/>
              </a:rPr>
              <a:t>在撩逗酒姑娘了</a:t>
            </a:r>
            <a:r>
              <a:rPr lang="en-US" altLang="zh-CN" sz="195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1950"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40000"/>
              </a:lnSpc>
              <a:spcAft>
                <a:spcPts val="0"/>
              </a:spcAft>
            </a:pPr>
            <a:r>
              <a:rPr lang="en-US" altLang="zh-CN" sz="1950" kern="100" dirty="0" smtClean="0">
                <a:latin typeface="Times New Roman" panose="02020603050405020304" pitchFamily="18" charset="0"/>
                <a:ea typeface="微软雅黑" panose="020B0503020204020204" pitchFamily="34" charset="-122"/>
                <a:cs typeface="Times New Roman" panose="02020603050405020304" pitchFamily="18" charset="0"/>
              </a:rPr>
              <a:t>A</a:t>
            </a:r>
            <a:r>
              <a:rPr lang="en-US" altLang="zh-CN" sz="1950" kern="100"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1950" kern="100" dirty="0" smtClean="0">
                <a:latin typeface="Times New Roman" panose="02020603050405020304" pitchFamily="18" charset="0"/>
                <a:ea typeface="微软雅黑" panose="020B0503020204020204" pitchFamily="34" charset="-122"/>
                <a:cs typeface="Times New Roman" panose="02020603050405020304" pitchFamily="18" charset="0"/>
              </a:rPr>
              <a:t>③①⑥②⑤④	B</a:t>
            </a:r>
            <a:r>
              <a:rPr lang="en-US" altLang="zh-CN" sz="1950" kern="100"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1950" kern="100" dirty="0" smtClean="0">
                <a:latin typeface="Times New Roman" panose="02020603050405020304" pitchFamily="18" charset="0"/>
                <a:ea typeface="微软雅黑" panose="020B0503020204020204" pitchFamily="34" charset="-122"/>
                <a:cs typeface="Times New Roman" panose="02020603050405020304" pitchFamily="18" charset="0"/>
              </a:rPr>
              <a:t>③⑤②⑥①④	C</a:t>
            </a:r>
            <a:r>
              <a:rPr lang="en-US" altLang="zh-CN" sz="1950" kern="100"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1950" kern="100" dirty="0" smtClean="0">
                <a:latin typeface="Times New Roman" panose="02020603050405020304" pitchFamily="18" charset="0"/>
                <a:ea typeface="微软雅黑" panose="020B0503020204020204" pitchFamily="34" charset="-122"/>
                <a:cs typeface="Times New Roman" panose="02020603050405020304" pitchFamily="18" charset="0"/>
              </a:rPr>
              <a:t>③⑥①②⑤④	D</a:t>
            </a:r>
            <a:r>
              <a:rPr lang="en-US" altLang="zh-CN" sz="1950" kern="100" dirty="0">
                <a:latin typeface="Times New Roman" panose="02020603050405020304" pitchFamily="18" charset="0"/>
                <a:ea typeface="微软雅黑" panose="020B0503020204020204" pitchFamily="34" charset="-122"/>
                <a:cs typeface="Times New Roman" panose="02020603050405020304" pitchFamily="18" charset="0"/>
              </a:rPr>
              <a:t>.③②①⑥⑤④</a:t>
            </a:r>
            <a:endParaRPr sz="1950" kern="1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5" name="矩形 4"/>
          <p:cNvSpPr/>
          <p:nvPr/>
        </p:nvSpPr>
        <p:spPr>
          <a:xfrm>
            <a:off x="7330799" y="1554370"/>
            <a:ext cx="362585" cy="51117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40000"/>
              </a:lnSpc>
            </a:pPr>
            <a:r>
              <a:rPr lang="en-US" sz="1950" b="1" kern="100"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A</a:t>
            </a:r>
            <a:endParaRPr lang="en-US" sz="1950" b="1" dirty="0">
              <a:solidFill>
                <a:srgbClr val="FF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2263" y="1541039"/>
            <a:ext cx="8096535" cy="2030095"/>
          </a:xfrm>
          <a:prstGeom prst="rect">
            <a:avLst/>
          </a:prstGeom>
          <a:ln w="28575">
            <a:solidFill>
              <a:srgbClr val="ED7D31"/>
            </a:solidFill>
            <a:prstDash val="dash"/>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spcAft>
                <a:spcPts val="0"/>
              </a:spcAft>
            </a:pP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解析</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本题考查语句衔接和排序</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语段围绕着“雪”这一话题展开</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故把③排在最前</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注意其中的时间词</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如“日暮”“更深人静”“第二天的早晨”等</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故可按时间顺序依次排列①⑥②⑤</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最后用④对“江南的雪景”做总结</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故选择</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13658" y="1499942"/>
            <a:ext cx="8389149" cy="446405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40000"/>
              </a:lnSpc>
              <a:spcAft>
                <a:spcPts val="0"/>
              </a:spcAft>
            </a:pPr>
            <a:r>
              <a:rPr lang="zh-CN" altLang="en-US" sz="2025" b="1" kern="100" dirty="0">
                <a:latin typeface="Times New Roman" panose="02020603050405020304" pitchFamily="18" charset="0"/>
                <a:ea typeface="微软雅黑" panose="020B0503020204020204" pitchFamily="34" charset="-122"/>
                <a:cs typeface="Times New Roman" panose="02020603050405020304" pitchFamily="18" charset="0"/>
              </a:rPr>
              <a:t>样题三</a:t>
            </a:r>
            <a:r>
              <a:rPr lang="en-US" altLang="zh-CN" sz="2025" kern="100" dirty="0">
                <a:latin typeface="Times New Roman" panose="02020603050405020304" pitchFamily="18" charset="0"/>
                <a:ea typeface="微软雅黑" panose="020B0503020204020204" pitchFamily="34" charset="-122"/>
                <a:cs typeface="Times New Roman" panose="02020603050405020304" pitchFamily="18" charset="0"/>
              </a:rPr>
              <a:t>(2016•</a:t>
            </a:r>
            <a:r>
              <a:rPr lang="zh-CN" altLang="en-US" sz="2025" kern="100" dirty="0">
                <a:latin typeface="Times New Roman" panose="02020603050405020304" pitchFamily="18" charset="0"/>
                <a:ea typeface="微软雅黑" panose="020B0503020204020204" pitchFamily="34" charset="-122"/>
                <a:cs typeface="Times New Roman" panose="02020603050405020304" pitchFamily="18" charset="0"/>
              </a:rPr>
              <a:t>南充</a:t>
            </a:r>
            <a:r>
              <a:rPr lang="en-US" altLang="zh-CN" sz="2025"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025" kern="100" dirty="0">
                <a:latin typeface="Times New Roman" panose="02020603050405020304" pitchFamily="18" charset="0"/>
                <a:ea typeface="微软雅黑" panose="020B0503020204020204" pitchFamily="34" charset="-122"/>
                <a:cs typeface="Times New Roman" panose="02020603050405020304" pitchFamily="18" charset="0"/>
              </a:rPr>
              <a:t>把下列句子组成语段</a:t>
            </a:r>
            <a:r>
              <a:rPr lang="en-US" altLang="zh-CN" sz="2025"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025" kern="100" dirty="0">
                <a:latin typeface="Times New Roman" panose="02020603050405020304" pitchFamily="18" charset="0"/>
                <a:ea typeface="微软雅黑" panose="020B0503020204020204" pitchFamily="34" charset="-122"/>
                <a:cs typeface="Times New Roman" panose="02020603050405020304" pitchFamily="18" charset="0"/>
              </a:rPr>
              <a:t>排列顺序正确的一项是</a:t>
            </a:r>
            <a:r>
              <a:rPr lang="en-US" altLang="zh-CN" sz="2025" kern="10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025" kern="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025" kern="100" dirty="0">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2025" kern="100" dirty="0">
                <a:latin typeface="Times New Roman" panose="02020603050405020304" pitchFamily="18" charset="0"/>
                <a:ea typeface="微软雅黑" panose="020B0503020204020204" pitchFamily="34" charset="-122"/>
                <a:cs typeface="Times New Roman" panose="02020603050405020304" pitchFamily="18" charset="0"/>
              </a:rPr>
              <a:t>分</a:t>
            </a:r>
            <a:r>
              <a:rPr lang="en-US" altLang="zh-CN" sz="2025"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025"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40000"/>
              </a:lnSpc>
              <a:spcAft>
                <a:spcPts val="0"/>
              </a:spcAft>
            </a:pPr>
            <a:r>
              <a:rPr lang="en-US" altLang="zh-CN" sz="2025" kern="100" dirty="0" smtClean="0">
                <a:latin typeface="Times New Roman" panose="02020603050405020304" pitchFamily="18" charset="0"/>
                <a:ea typeface="微软雅黑" panose="020B0503020204020204" pitchFamily="34" charset="-122"/>
                <a:cs typeface="Times New Roman" panose="02020603050405020304" pitchFamily="18" charset="0"/>
              </a:rPr>
              <a:t>①</a:t>
            </a:r>
            <a:r>
              <a:rPr lang="zh-CN" altLang="en-US" sz="2025" kern="100" dirty="0">
                <a:latin typeface="Times New Roman" panose="02020603050405020304" pitchFamily="18" charset="0"/>
                <a:ea typeface="微软雅黑" panose="020B0503020204020204" pitchFamily="34" charset="-122"/>
                <a:cs typeface="Times New Roman" panose="02020603050405020304" pitchFamily="18" charset="0"/>
              </a:rPr>
              <a:t>我以为“过去未来皆是现在”的话倒有些道理</a:t>
            </a:r>
            <a:r>
              <a:rPr lang="en-US" altLang="zh-CN" sz="2025"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025"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40000"/>
              </a:lnSpc>
              <a:spcAft>
                <a:spcPts val="0"/>
              </a:spcAft>
            </a:pPr>
            <a:r>
              <a:rPr lang="en-US" altLang="zh-CN" sz="2025" kern="100" dirty="0" smtClean="0">
                <a:latin typeface="Times New Roman" panose="02020603050405020304" pitchFamily="18" charset="0"/>
                <a:ea typeface="微软雅黑" panose="020B0503020204020204" pitchFamily="34" charset="-122"/>
                <a:cs typeface="Times New Roman" panose="02020603050405020304" pitchFamily="18" charset="0"/>
              </a:rPr>
              <a:t>②</a:t>
            </a:r>
            <a:r>
              <a:rPr lang="zh-CN" altLang="en-US" sz="2025" kern="100" dirty="0">
                <a:latin typeface="Times New Roman" panose="02020603050405020304" pitchFamily="18" charset="0"/>
                <a:ea typeface="微软雅黑" panose="020B0503020204020204" pitchFamily="34" charset="-122"/>
                <a:cs typeface="Times New Roman" panose="02020603050405020304" pitchFamily="18" charset="0"/>
              </a:rPr>
              <a:t>故一时代的思潮</a:t>
            </a:r>
            <a:r>
              <a:rPr lang="en-US" altLang="zh-CN" sz="2025"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025" kern="100" dirty="0">
                <a:latin typeface="Times New Roman" panose="02020603050405020304" pitchFamily="18" charset="0"/>
                <a:ea typeface="微软雅黑" panose="020B0503020204020204" pitchFamily="34" charset="-122"/>
                <a:cs typeface="Times New Roman" panose="02020603050405020304" pitchFamily="18" charset="0"/>
              </a:rPr>
              <a:t>不是单纯在这个时代所能凭空成立的</a:t>
            </a:r>
            <a:r>
              <a:rPr lang="en-US" altLang="zh-CN" sz="2025"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025" kern="100" dirty="0">
                <a:latin typeface="Times New Roman" panose="02020603050405020304" pitchFamily="18" charset="0"/>
                <a:ea typeface="微软雅黑" panose="020B0503020204020204" pitchFamily="34" charset="-122"/>
                <a:cs typeface="Times New Roman" panose="02020603050405020304" pitchFamily="18" charset="0"/>
              </a:rPr>
              <a:t>不晓得有几多“过去”时代的思潮</a:t>
            </a:r>
            <a:r>
              <a:rPr lang="en-US" altLang="zh-CN" sz="2025"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025" kern="100" dirty="0">
                <a:latin typeface="Times New Roman" panose="02020603050405020304" pitchFamily="18" charset="0"/>
                <a:ea typeface="微软雅黑" panose="020B0503020204020204" pitchFamily="34" charset="-122"/>
                <a:cs typeface="Times New Roman" panose="02020603050405020304" pitchFamily="18" charset="0"/>
              </a:rPr>
              <a:t>差不多可以说是由所有“过去”时代的思潮</a:t>
            </a:r>
            <a:r>
              <a:rPr lang="en-US" altLang="zh-CN" sz="2025"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025" kern="100" dirty="0">
                <a:latin typeface="Times New Roman" panose="02020603050405020304" pitchFamily="18" charset="0"/>
                <a:ea typeface="微软雅黑" panose="020B0503020204020204" pitchFamily="34" charset="-122"/>
                <a:cs typeface="Times New Roman" panose="02020603050405020304" pitchFamily="18" charset="0"/>
              </a:rPr>
              <a:t>一凑合而成的</a:t>
            </a:r>
            <a:r>
              <a:rPr lang="en-US" altLang="zh-CN" sz="2025"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025"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40000"/>
              </a:lnSpc>
              <a:spcAft>
                <a:spcPts val="0"/>
              </a:spcAft>
            </a:pPr>
            <a:r>
              <a:rPr lang="en-US" altLang="zh-CN" sz="2025" kern="100" dirty="0" smtClean="0">
                <a:latin typeface="Times New Roman" panose="02020603050405020304" pitchFamily="18" charset="0"/>
                <a:ea typeface="微软雅黑" panose="020B0503020204020204" pitchFamily="34" charset="-122"/>
                <a:cs typeface="Times New Roman" panose="02020603050405020304" pitchFamily="18" charset="0"/>
              </a:rPr>
              <a:t>③</a:t>
            </a:r>
            <a:r>
              <a:rPr lang="zh-CN" altLang="en-US" sz="2025" kern="100" dirty="0">
                <a:latin typeface="Times New Roman" panose="02020603050405020304" pitchFamily="18" charset="0"/>
                <a:ea typeface="微软雅黑" panose="020B0503020204020204" pitchFamily="34" charset="-122"/>
                <a:cs typeface="Times New Roman" panose="02020603050405020304" pitchFamily="18" charset="0"/>
              </a:rPr>
              <a:t>有的哲学家说</a:t>
            </a:r>
            <a:r>
              <a:rPr lang="en-US" altLang="zh-CN" sz="2025"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025" kern="100" dirty="0">
                <a:latin typeface="Times New Roman" panose="02020603050405020304" pitchFamily="18" charset="0"/>
                <a:ea typeface="微软雅黑" panose="020B0503020204020204" pitchFamily="34" charset="-122"/>
                <a:cs typeface="Times New Roman" panose="02020603050405020304" pitchFamily="18" charset="0"/>
              </a:rPr>
              <a:t>时间但有“过去”与“未来”</a:t>
            </a:r>
            <a:r>
              <a:rPr lang="en-US" altLang="zh-CN" sz="2025"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025" kern="100" dirty="0">
                <a:latin typeface="Times New Roman" panose="02020603050405020304" pitchFamily="18" charset="0"/>
                <a:ea typeface="微软雅黑" panose="020B0503020204020204" pitchFamily="34" charset="-122"/>
                <a:cs typeface="Times New Roman" panose="02020603050405020304" pitchFamily="18" charset="0"/>
              </a:rPr>
              <a:t>并无“现在”</a:t>
            </a:r>
            <a:r>
              <a:rPr lang="en-US" altLang="zh-CN" sz="2025"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025"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40000"/>
              </a:lnSpc>
              <a:spcAft>
                <a:spcPts val="0"/>
              </a:spcAft>
            </a:pPr>
            <a:r>
              <a:rPr lang="en-US" altLang="zh-CN" sz="2025" kern="100" dirty="0" smtClean="0">
                <a:latin typeface="Times New Roman" panose="02020603050405020304" pitchFamily="18" charset="0"/>
                <a:ea typeface="微软雅黑" panose="020B0503020204020204" pitchFamily="34" charset="-122"/>
                <a:cs typeface="Times New Roman" panose="02020603050405020304" pitchFamily="18" charset="0"/>
              </a:rPr>
              <a:t>④</a:t>
            </a:r>
            <a:r>
              <a:rPr lang="zh-CN" altLang="en-US" sz="2025" kern="100" dirty="0">
                <a:latin typeface="Times New Roman" panose="02020603050405020304" pitchFamily="18" charset="0"/>
                <a:ea typeface="微软雅黑" panose="020B0503020204020204" pitchFamily="34" charset="-122"/>
                <a:cs typeface="Times New Roman" panose="02020603050405020304" pitchFamily="18" charset="0"/>
              </a:rPr>
              <a:t>因为“现在”就是所有“过去”流入的世界</a:t>
            </a:r>
            <a:r>
              <a:rPr lang="en-US" altLang="zh-CN" sz="2025"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025" kern="100" dirty="0">
                <a:latin typeface="Times New Roman" panose="02020603050405020304" pitchFamily="18" charset="0"/>
                <a:ea typeface="微软雅黑" panose="020B0503020204020204" pitchFamily="34" charset="-122"/>
                <a:cs typeface="Times New Roman" panose="02020603050405020304" pitchFamily="18" charset="0"/>
              </a:rPr>
              <a:t>换句话说</a:t>
            </a:r>
            <a:r>
              <a:rPr lang="en-US" altLang="zh-CN" sz="2025"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025" kern="100" dirty="0">
                <a:latin typeface="Times New Roman" panose="02020603050405020304" pitchFamily="18" charset="0"/>
                <a:ea typeface="微软雅黑" panose="020B0503020204020204" pitchFamily="34" charset="-122"/>
                <a:cs typeface="Times New Roman" panose="02020603050405020304" pitchFamily="18" charset="0"/>
              </a:rPr>
              <a:t>所有“过去”都埋没于“现在”的里边</a:t>
            </a:r>
            <a:r>
              <a:rPr lang="en-US" altLang="zh-CN" sz="2025"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025"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40000"/>
              </a:lnSpc>
              <a:spcAft>
                <a:spcPts val="0"/>
              </a:spcAft>
            </a:pPr>
            <a:r>
              <a:rPr lang="en-US" altLang="zh-CN" sz="2025" kern="100" dirty="0" smtClean="0">
                <a:latin typeface="Times New Roman" panose="02020603050405020304" pitchFamily="18" charset="0"/>
                <a:ea typeface="微软雅黑" panose="020B0503020204020204" pitchFamily="34" charset="-122"/>
                <a:cs typeface="Times New Roman" panose="02020603050405020304" pitchFamily="18" charset="0"/>
              </a:rPr>
              <a:t>⑤</a:t>
            </a:r>
            <a:r>
              <a:rPr lang="zh-CN" altLang="en-US" sz="2025" kern="100" dirty="0">
                <a:latin typeface="Times New Roman" panose="02020603050405020304" pitchFamily="18" charset="0"/>
                <a:ea typeface="微软雅黑" panose="020B0503020204020204" pitchFamily="34" charset="-122"/>
                <a:cs typeface="Times New Roman" panose="02020603050405020304" pitchFamily="18" charset="0"/>
              </a:rPr>
              <a:t>有的又说</a:t>
            </a:r>
            <a:r>
              <a:rPr lang="en-US" altLang="zh-CN" sz="2025"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025" kern="100" dirty="0">
                <a:latin typeface="Times New Roman" panose="02020603050405020304" pitchFamily="18" charset="0"/>
                <a:ea typeface="微软雅黑" panose="020B0503020204020204" pitchFamily="34" charset="-122"/>
                <a:cs typeface="Times New Roman" panose="02020603050405020304" pitchFamily="18" charset="0"/>
              </a:rPr>
              <a:t>过去”“未来”皆是“现在”</a:t>
            </a:r>
            <a:r>
              <a:rPr lang="en-US" altLang="zh-CN" sz="2025"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025"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40000"/>
              </a:lnSpc>
              <a:spcAft>
                <a:spcPts val="0"/>
              </a:spcAft>
            </a:pPr>
            <a:r>
              <a:rPr lang="en-US" altLang="zh-CN" sz="2025" kern="100" dirty="0" smtClean="0">
                <a:latin typeface="Times New Roman" panose="02020603050405020304" pitchFamily="18" charset="0"/>
                <a:ea typeface="微软雅黑" panose="020B0503020204020204" pitchFamily="34" charset="-122"/>
                <a:cs typeface="Times New Roman" panose="02020603050405020304" pitchFamily="18" charset="0"/>
              </a:rPr>
              <a:t>A</a:t>
            </a:r>
            <a:r>
              <a:rPr lang="en-US" altLang="zh-CN" sz="2025" kern="100"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025" kern="100" dirty="0" smtClean="0">
                <a:latin typeface="Times New Roman" panose="02020603050405020304" pitchFamily="18" charset="0"/>
                <a:ea typeface="微软雅黑" panose="020B0503020204020204" pitchFamily="34" charset="-122"/>
                <a:cs typeface="Times New Roman" panose="02020603050405020304" pitchFamily="18" charset="0"/>
              </a:rPr>
              <a:t>③⑤①④②	B</a:t>
            </a:r>
            <a:r>
              <a:rPr lang="en-US" altLang="zh-CN" sz="2025" kern="100"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025" kern="100" dirty="0" smtClean="0">
                <a:latin typeface="Times New Roman" panose="02020603050405020304" pitchFamily="18" charset="0"/>
                <a:ea typeface="微软雅黑" panose="020B0503020204020204" pitchFamily="34" charset="-122"/>
                <a:cs typeface="Times New Roman" panose="02020603050405020304" pitchFamily="18" charset="0"/>
              </a:rPr>
              <a:t>⑤①④②③	C</a:t>
            </a:r>
            <a:r>
              <a:rPr lang="en-US" altLang="zh-CN" sz="2025" kern="100"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025" kern="100" dirty="0" smtClean="0">
                <a:latin typeface="Times New Roman" panose="02020603050405020304" pitchFamily="18" charset="0"/>
                <a:ea typeface="微软雅黑" panose="020B0503020204020204" pitchFamily="34" charset="-122"/>
                <a:cs typeface="Times New Roman" panose="02020603050405020304" pitchFamily="18" charset="0"/>
              </a:rPr>
              <a:t>①④②③⑤	D</a:t>
            </a:r>
            <a:r>
              <a:rPr lang="en-US" altLang="zh-CN" sz="2025" kern="100" dirty="0">
                <a:latin typeface="Times New Roman" panose="02020603050405020304" pitchFamily="18" charset="0"/>
                <a:ea typeface="微软雅黑" panose="020B0503020204020204" pitchFamily="34" charset="-122"/>
                <a:cs typeface="Times New Roman" panose="02020603050405020304" pitchFamily="18" charset="0"/>
              </a:rPr>
              <a:t>.③⑤①②④</a:t>
            </a:r>
            <a:endParaRPr sz="2025" kern="1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5" name="矩形 4"/>
          <p:cNvSpPr/>
          <p:nvPr/>
        </p:nvSpPr>
        <p:spPr>
          <a:xfrm>
            <a:off x="7610335" y="1499942"/>
            <a:ext cx="369570" cy="528320"/>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40000"/>
              </a:lnSpc>
            </a:pPr>
            <a:r>
              <a:rPr lang="en-US" sz="2025" b="1" kern="100"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A</a:t>
            </a:r>
            <a:endParaRPr lang="en-US" sz="2025" b="1" dirty="0">
              <a:solidFill>
                <a:srgbClr val="FF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2263" y="1541039"/>
            <a:ext cx="8096535" cy="2030095"/>
          </a:xfrm>
          <a:prstGeom prst="rect">
            <a:avLst/>
          </a:prstGeom>
          <a:ln w="28575">
            <a:solidFill>
              <a:srgbClr val="ED7D31"/>
            </a:solidFill>
            <a:prstDash val="dash"/>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spcAft>
                <a:spcPts val="0"/>
              </a:spcAft>
            </a:pP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解析</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本题考查语句衔接和排序</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先看答案中给出的首句①③⑤句</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这三句话中</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第⑤句中的“又”说明了是承接上文的</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第①句是承接第⑤句的</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所以开始应该是③⑤①的顺序</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排除</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B､C</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两项</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,②④</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有明显的关联词</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因为”“故”</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所以选择</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45912" y="1689735"/>
            <a:ext cx="2173955" cy="575786"/>
            <a:chOff x="608" y="1313"/>
            <a:chExt cx="4885" cy="1209"/>
          </a:xfrm>
        </p:grpSpPr>
        <p:sp>
          <p:nvSpPr>
            <p:cNvPr id="4" name="矩形 3"/>
            <p:cNvSpPr/>
            <p:nvPr/>
          </p:nvSpPr>
          <p:spPr>
            <a:xfrm>
              <a:off x="608" y="1313"/>
              <a:ext cx="4885" cy="120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spcAft>
                  <a:spcPts val="0"/>
                </a:spcAft>
              </a:pPr>
              <a:r>
                <a:rPr lang="zh-CN" altLang="en-US" sz="2100" b="1" kern="100" dirty="0" smtClean="0">
                  <a:solidFill>
                    <a:srgbClr val="E05560"/>
                  </a:solidFill>
                  <a:latin typeface="Times New Roman" panose="02020603050405020304" pitchFamily="18" charset="0"/>
                  <a:ea typeface="微软雅黑" panose="020B0503020204020204" pitchFamily="34" charset="-122"/>
                  <a:cs typeface="Times New Roman" panose="02020603050405020304" pitchFamily="18" charset="0"/>
                </a:rPr>
                <a:t>      考向研析</a:t>
              </a:r>
              <a:endParaRPr lang="zh-CN" altLang="en-US" sz="2100" b="1" kern="100" dirty="0" smtClean="0">
                <a:solidFill>
                  <a:srgbClr val="E05560"/>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nvGrpSpPr>
            <p:cNvPr id="5" name="Group 7157"/>
            <p:cNvGrpSpPr/>
            <p:nvPr/>
          </p:nvGrpSpPr>
          <p:grpSpPr>
            <a:xfrm>
              <a:off x="608" y="1406"/>
              <a:ext cx="981" cy="893"/>
              <a:chOff x="0" y="0"/>
              <a:chExt cx="797914" cy="650026"/>
            </a:xfrm>
          </p:grpSpPr>
          <p:sp>
            <p:nvSpPr>
              <p:cNvPr id="6" name="Shape 7147"/>
              <p:cNvSpPr/>
              <p:nvPr/>
            </p:nvSpPr>
            <p:spPr>
              <a:xfrm>
                <a:off x="143887" y="370489"/>
                <a:ext cx="149856" cy="279537"/>
              </a:xfrm>
              <a:custGeom>
                <a:avLst/>
                <a:gdLst/>
                <a:ahLst/>
                <a:cxnLst>
                  <a:cxn ang="0">
                    <a:pos x="wd2" y="hd2"/>
                  </a:cxn>
                  <a:cxn ang="5400000">
                    <a:pos x="wd2" y="hd2"/>
                  </a:cxn>
                  <a:cxn ang="10800000">
                    <a:pos x="wd2" y="hd2"/>
                  </a:cxn>
                  <a:cxn ang="16200000">
                    <a:pos x="wd2" y="hd2"/>
                  </a:cxn>
                </a:cxnLst>
                <a:rect l="0" t="0" r="r" b="b"/>
                <a:pathLst>
                  <a:path w="21308" h="21285" extrusionOk="0">
                    <a:moveTo>
                      <a:pt x="20828" y="2030"/>
                    </a:moveTo>
                    <a:cubicBezTo>
                      <a:pt x="21308" y="2673"/>
                      <a:pt x="21308" y="2673"/>
                      <a:pt x="21308" y="2673"/>
                    </a:cubicBezTo>
                    <a:cubicBezTo>
                      <a:pt x="6188" y="20544"/>
                      <a:pt x="6188" y="20544"/>
                      <a:pt x="6188" y="20544"/>
                    </a:cubicBezTo>
                    <a:cubicBezTo>
                      <a:pt x="5708" y="21187"/>
                      <a:pt x="4508" y="21444"/>
                      <a:pt x="3308" y="21187"/>
                    </a:cubicBezTo>
                    <a:cubicBezTo>
                      <a:pt x="1148" y="20544"/>
                      <a:pt x="1148" y="20544"/>
                      <a:pt x="1148" y="20544"/>
                    </a:cubicBezTo>
                    <a:cubicBezTo>
                      <a:pt x="188" y="20287"/>
                      <a:pt x="-292" y="19644"/>
                      <a:pt x="188" y="19130"/>
                    </a:cubicBezTo>
                    <a:cubicBezTo>
                      <a:pt x="15788" y="615"/>
                      <a:pt x="15788" y="615"/>
                      <a:pt x="15788" y="615"/>
                    </a:cubicBezTo>
                    <a:cubicBezTo>
                      <a:pt x="16268" y="101"/>
                      <a:pt x="17468" y="-156"/>
                      <a:pt x="18668" y="101"/>
                    </a:cubicBezTo>
                    <a:cubicBezTo>
                      <a:pt x="20828" y="615"/>
                      <a:pt x="20828" y="615"/>
                      <a:pt x="20828" y="615"/>
                    </a:cubicBezTo>
                    <a:cubicBezTo>
                      <a:pt x="21068" y="615"/>
                      <a:pt x="21308" y="744"/>
                      <a:pt x="21308" y="744"/>
                    </a:cubicBezTo>
                    <a:cubicBezTo>
                      <a:pt x="20588" y="1130"/>
                      <a:pt x="20348" y="1644"/>
                      <a:pt x="20828" y="2030"/>
                    </a:cubicBezTo>
                    <a:close/>
                  </a:path>
                </a:pathLst>
              </a:custGeom>
              <a:solidFill>
                <a:srgbClr val="536880"/>
              </a:solidFill>
              <a:ln w="12700" cap="flat">
                <a:noFill/>
                <a:miter lim="400000"/>
              </a:ln>
              <a:effectLst/>
            </p:spPr>
            <p:txBody>
              <a:bodyPr wrap="square" lIns="0" tIns="0" rIns="0" bIns="0" numCol="1"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just">
                  <a:lnSpc>
                    <a:spcPct val="150000"/>
                  </a:lnSpc>
                </a:pPr>
                <a:endParaRPr sz="2100" dirty="0">
                  <a:latin typeface="Times New Roman" panose="02020603050405020304" pitchFamily="18" charset="0"/>
                  <a:ea typeface="微软雅黑" panose="020B0503020204020204" pitchFamily="34" charset="-122"/>
                </a:endParaRPr>
              </a:p>
            </p:txBody>
          </p:sp>
          <p:sp>
            <p:nvSpPr>
              <p:cNvPr id="7" name="Shape 7148"/>
              <p:cNvSpPr/>
              <p:nvPr/>
            </p:nvSpPr>
            <p:spPr>
              <a:xfrm>
                <a:off x="270242" y="0"/>
                <a:ext cx="175036" cy="650025"/>
              </a:xfrm>
              <a:custGeom>
                <a:avLst/>
                <a:gdLst/>
                <a:ahLst/>
                <a:cxnLst>
                  <a:cxn ang="0">
                    <a:pos x="wd2" y="hd2"/>
                  </a:cxn>
                  <a:cxn ang="5400000">
                    <a:pos x="wd2" y="hd2"/>
                  </a:cxn>
                  <a:cxn ang="10800000">
                    <a:pos x="wd2" y="hd2"/>
                  </a:cxn>
                  <a:cxn ang="16200000">
                    <a:pos x="wd2" y="hd2"/>
                  </a:cxn>
                </a:cxnLst>
                <a:rect l="0" t="0" r="r" b="b"/>
                <a:pathLst>
                  <a:path w="21350" h="21531" extrusionOk="0">
                    <a:moveTo>
                      <a:pt x="1851" y="4924"/>
                    </a:moveTo>
                    <a:cubicBezTo>
                      <a:pt x="3909" y="4924"/>
                      <a:pt x="3909" y="4924"/>
                      <a:pt x="3909" y="4924"/>
                    </a:cubicBezTo>
                    <a:cubicBezTo>
                      <a:pt x="4937" y="4924"/>
                      <a:pt x="5760" y="4701"/>
                      <a:pt x="5760" y="4421"/>
                    </a:cubicBezTo>
                    <a:cubicBezTo>
                      <a:pt x="5760" y="504"/>
                      <a:pt x="5760" y="504"/>
                      <a:pt x="5760" y="504"/>
                    </a:cubicBezTo>
                    <a:cubicBezTo>
                      <a:pt x="5760" y="224"/>
                      <a:pt x="4937" y="0"/>
                      <a:pt x="3909" y="0"/>
                    </a:cubicBezTo>
                    <a:cubicBezTo>
                      <a:pt x="1851" y="0"/>
                      <a:pt x="1851" y="0"/>
                      <a:pt x="1851" y="0"/>
                    </a:cubicBezTo>
                    <a:cubicBezTo>
                      <a:pt x="823" y="0"/>
                      <a:pt x="0" y="224"/>
                      <a:pt x="0" y="504"/>
                    </a:cubicBezTo>
                    <a:cubicBezTo>
                      <a:pt x="0" y="4421"/>
                      <a:pt x="0" y="4421"/>
                      <a:pt x="0" y="4421"/>
                    </a:cubicBezTo>
                    <a:cubicBezTo>
                      <a:pt x="0" y="4701"/>
                      <a:pt x="823" y="4924"/>
                      <a:pt x="1851" y="4924"/>
                    </a:cubicBezTo>
                    <a:close/>
                    <a:moveTo>
                      <a:pt x="21189" y="20593"/>
                    </a:moveTo>
                    <a:cubicBezTo>
                      <a:pt x="7611" y="12535"/>
                      <a:pt x="7611" y="12535"/>
                      <a:pt x="7611" y="12535"/>
                    </a:cubicBezTo>
                    <a:cubicBezTo>
                      <a:pt x="7200" y="12311"/>
                      <a:pt x="6171" y="12199"/>
                      <a:pt x="5349" y="12311"/>
                    </a:cubicBezTo>
                    <a:cubicBezTo>
                      <a:pt x="3291" y="12535"/>
                      <a:pt x="3291" y="12535"/>
                      <a:pt x="3291" y="12535"/>
                    </a:cubicBezTo>
                    <a:cubicBezTo>
                      <a:pt x="3291" y="12535"/>
                      <a:pt x="3086" y="12591"/>
                      <a:pt x="2880" y="12591"/>
                    </a:cubicBezTo>
                    <a:cubicBezTo>
                      <a:pt x="3497" y="12759"/>
                      <a:pt x="3703" y="12982"/>
                      <a:pt x="3497" y="13150"/>
                    </a:cubicBezTo>
                    <a:cubicBezTo>
                      <a:pt x="2880" y="13430"/>
                      <a:pt x="2880" y="13430"/>
                      <a:pt x="2880" y="13430"/>
                    </a:cubicBezTo>
                    <a:cubicBezTo>
                      <a:pt x="16046" y="21208"/>
                      <a:pt x="16046" y="21208"/>
                      <a:pt x="16046" y="21208"/>
                    </a:cubicBezTo>
                    <a:cubicBezTo>
                      <a:pt x="16457" y="21488"/>
                      <a:pt x="17486" y="21600"/>
                      <a:pt x="18309" y="21488"/>
                    </a:cubicBezTo>
                    <a:cubicBezTo>
                      <a:pt x="20366" y="21208"/>
                      <a:pt x="20366" y="21208"/>
                      <a:pt x="20366" y="21208"/>
                    </a:cubicBezTo>
                    <a:cubicBezTo>
                      <a:pt x="21189" y="21096"/>
                      <a:pt x="21600" y="20817"/>
                      <a:pt x="21189" y="20593"/>
                    </a:cubicBezTo>
                    <a:close/>
                  </a:path>
                </a:pathLst>
              </a:custGeom>
              <a:solidFill>
                <a:srgbClr val="41556B"/>
              </a:solidFill>
              <a:ln w="12700" cap="flat">
                <a:noFill/>
                <a:miter lim="400000"/>
              </a:ln>
              <a:effectLst/>
            </p:spPr>
            <p:txBody>
              <a:bodyPr wrap="square" lIns="0" tIns="0" rIns="0" bIns="0" numCol="1"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just">
                  <a:lnSpc>
                    <a:spcPct val="150000"/>
                  </a:lnSpc>
                </a:pPr>
                <a:endParaRPr sz="2100" dirty="0">
                  <a:latin typeface="Times New Roman" panose="02020603050405020304" pitchFamily="18" charset="0"/>
                  <a:ea typeface="微软雅黑" panose="020B0503020204020204" pitchFamily="34" charset="-122"/>
                </a:endParaRPr>
              </a:p>
            </p:txBody>
          </p:sp>
          <p:sp>
            <p:nvSpPr>
              <p:cNvPr id="8" name="Shape 7149"/>
              <p:cNvSpPr/>
              <p:nvPr/>
            </p:nvSpPr>
            <p:spPr>
              <a:xfrm>
                <a:off x="21820" y="109943"/>
                <a:ext cx="543843" cy="417116"/>
              </a:xfrm>
              <a:custGeom>
                <a:avLst/>
                <a:gdLst/>
                <a:ahLst/>
                <a:cxnLst>
                  <a:cxn ang="0">
                    <a:pos x="wd2" y="hd2"/>
                  </a:cxn>
                  <a:cxn ang="5400000">
                    <a:pos x="wd2" y="hd2"/>
                  </a:cxn>
                  <a:cxn ang="10800000">
                    <a:pos x="wd2" y="hd2"/>
                  </a:cxn>
                  <a:cxn ang="16200000">
                    <a:pos x="wd2" y="hd2"/>
                  </a:cxn>
                </a:cxnLst>
                <a:rect l="0" t="0" r="r" b="b"/>
                <a:pathLst>
                  <a:path w="21600" h="21600" extrusionOk="0">
                    <a:moveTo>
                      <a:pt x="21600" y="20813"/>
                    </a:moveTo>
                    <a:cubicBezTo>
                      <a:pt x="21600" y="21250"/>
                      <a:pt x="21332" y="21600"/>
                      <a:pt x="21063" y="21600"/>
                    </a:cubicBezTo>
                    <a:cubicBezTo>
                      <a:pt x="604" y="21600"/>
                      <a:pt x="604" y="21600"/>
                      <a:pt x="604" y="21600"/>
                    </a:cubicBezTo>
                    <a:cubicBezTo>
                      <a:pt x="268" y="21600"/>
                      <a:pt x="0" y="21250"/>
                      <a:pt x="0" y="20813"/>
                    </a:cubicBezTo>
                    <a:cubicBezTo>
                      <a:pt x="0" y="700"/>
                      <a:pt x="0" y="700"/>
                      <a:pt x="0" y="700"/>
                    </a:cubicBezTo>
                    <a:cubicBezTo>
                      <a:pt x="0" y="350"/>
                      <a:pt x="268" y="0"/>
                      <a:pt x="604" y="0"/>
                    </a:cubicBezTo>
                    <a:cubicBezTo>
                      <a:pt x="21063" y="0"/>
                      <a:pt x="21063" y="0"/>
                      <a:pt x="21063" y="0"/>
                    </a:cubicBezTo>
                    <a:cubicBezTo>
                      <a:pt x="21332" y="0"/>
                      <a:pt x="21600" y="350"/>
                      <a:pt x="21600" y="700"/>
                    </a:cubicBezTo>
                    <a:lnTo>
                      <a:pt x="21600" y="20813"/>
                    </a:lnTo>
                    <a:close/>
                  </a:path>
                </a:pathLst>
              </a:custGeom>
              <a:solidFill>
                <a:srgbClr val="E05560"/>
              </a:solidFill>
              <a:ln w="12700" cap="flat">
                <a:noFill/>
                <a:miter lim="400000"/>
              </a:ln>
              <a:effectLst/>
            </p:spPr>
            <p:txBody>
              <a:bodyPr wrap="square" lIns="0" tIns="0" rIns="0" bIns="0" numCol="1"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just">
                  <a:lnSpc>
                    <a:spcPct val="150000"/>
                  </a:lnSpc>
                </a:pPr>
                <a:endParaRPr sz="2100" dirty="0">
                  <a:latin typeface="Times New Roman" panose="02020603050405020304" pitchFamily="18" charset="0"/>
                  <a:ea typeface="微软雅黑" panose="020B0503020204020204" pitchFamily="34" charset="-122"/>
                </a:endParaRPr>
              </a:p>
            </p:txBody>
          </p:sp>
          <p:sp>
            <p:nvSpPr>
              <p:cNvPr id="9" name="Shape 7150"/>
              <p:cNvSpPr/>
              <p:nvPr/>
            </p:nvSpPr>
            <p:spPr>
              <a:xfrm>
                <a:off x="21820" y="109943"/>
                <a:ext cx="270244" cy="41711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215" y="0"/>
                      <a:pt x="1215" y="0"/>
                      <a:pt x="1215" y="0"/>
                    </a:cubicBezTo>
                    <a:cubicBezTo>
                      <a:pt x="540" y="0"/>
                      <a:pt x="0" y="350"/>
                      <a:pt x="0" y="700"/>
                    </a:cubicBezTo>
                    <a:cubicBezTo>
                      <a:pt x="0" y="20813"/>
                      <a:pt x="0" y="20813"/>
                      <a:pt x="0" y="20813"/>
                    </a:cubicBezTo>
                    <a:cubicBezTo>
                      <a:pt x="0" y="21250"/>
                      <a:pt x="540" y="21600"/>
                      <a:pt x="1215" y="21600"/>
                    </a:cubicBezTo>
                    <a:cubicBezTo>
                      <a:pt x="21600" y="21600"/>
                      <a:pt x="21600" y="21600"/>
                      <a:pt x="21600" y="21600"/>
                    </a:cubicBezTo>
                    <a:lnTo>
                      <a:pt x="21600" y="0"/>
                    </a:lnTo>
                    <a:close/>
                  </a:path>
                </a:pathLst>
              </a:custGeom>
              <a:solidFill>
                <a:srgbClr val="ED6872"/>
              </a:solidFill>
              <a:ln w="12700" cap="flat">
                <a:noFill/>
                <a:miter lim="400000"/>
              </a:ln>
              <a:effectLst/>
            </p:spPr>
            <p:txBody>
              <a:bodyPr wrap="square" lIns="0" tIns="0" rIns="0" bIns="0" numCol="1"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just">
                  <a:lnSpc>
                    <a:spcPct val="150000"/>
                  </a:lnSpc>
                </a:pPr>
                <a:endParaRPr sz="2100" dirty="0">
                  <a:latin typeface="Times New Roman" panose="02020603050405020304" pitchFamily="18" charset="0"/>
                  <a:ea typeface="微软雅黑" panose="020B0503020204020204" pitchFamily="34" charset="-122"/>
                </a:endParaRPr>
              </a:p>
            </p:txBody>
          </p:sp>
          <p:sp>
            <p:nvSpPr>
              <p:cNvPr id="10" name="Shape 7151"/>
              <p:cNvSpPr/>
              <p:nvPr/>
            </p:nvSpPr>
            <p:spPr>
              <a:xfrm>
                <a:off x="0" y="96515"/>
                <a:ext cx="589164" cy="41964"/>
              </a:xfrm>
              <a:custGeom>
                <a:avLst/>
                <a:gdLst/>
                <a:ahLst/>
                <a:cxnLst>
                  <a:cxn ang="0">
                    <a:pos x="wd2" y="hd2"/>
                  </a:cxn>
                  <a:cxn ang="5400000">
                    <a:pos x="wd2" y="hd2"/>
                  </a:cxn>
                  <a:cxn ang="10800000">
                    <a:pos x="wd2" y="hd2"/>
                  </a:cxn>
                  <a:cxn ang="16200000">
                    <a:pos x="wd2" y="hd2"/>
                  </a:cxn>
                </a:cxnLst>
                <a:rect l="0" t="0" r="r" b="b"/>
                <a:pathLst>
                  <a:path w="21600" h="21600" extrusionOk="0">
                    <a:moveTo>
                      <a:pt x="21600" y="10368"/>
                    </a:moveTo>
                    <a:cubicBezTo>
                      <a:pt x="21600" y="16416"/>
                      <a:pt x="21229" y="21600"/>
                      <a:pt x="20795" y="21600"/>
                    </a:cubicBezTo>
                    <a:cubicBezTo>
                      <a:pt x="743" y="21600"/>
                      <a:pt x="743" y="21600"/>
                      <a:pt x="743" y="21600"/>
                    </a:cubicBezTo>
                    <a:cubicBezTo>
                      <a:pt x="371" y="21600"/>
                      <a:pt x="0" y="16416"/>
                      <a:pt x="0" y="10368"/>
                    </a:cubicBezTo>
                    <a:cubicBezTo>
                      <a:pt x="0" y="5184"/>
                      <a:pt x="371" y="0"/>
                      <a:pt x="743" y="0"/>
                    </a:cubicBezTo>
                    <a:cubicBezTo>
                      <a:pt x="20795" y="0"/>
                      <a:pt x="20795" y="0"/>
                      <a:pt x="20795" y="0"/>
                    </a:cubicBezTo>
                    <a:cubicBezTo>
                      <a:pt x="21229" y="0"/>
                      <a:pt x="21600" y="5184"/>
                      <a:pt x="21600" y="10368"/>
                    </a:cubicBezTo>
                    <a:close/>
                  </a:path>
                </a:pathLst>
              </a:custGeom>
              <a:solidFill>
                <a:srgbClr val="41556B"/>
              </a:solidFill>
              <a:ln w="12700" cap="flat">
                <a:noFill/>
                <a:miter lim="400000"/>
              </a:ln>
              <a:effectLst/>
            </p:spPr>
            <p:txBody>
              <a:bodyPr wrap="square" lIns="0" tIns="0" rIns="0" bIns="0" numCol="1"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just">
                  <a:lnSpc>
                    <a:spcPct val="150000"/>
                  </a:lnSpc>
                </a:pPr>
                <a:endParaRPr sz="2100" dirty="0">
                  <a:latin typeface="Times New Roman" panose="02020603050405020304" pitchFamily="18" charset="0"/>
                  <a:ea typeface="微软雅黑" panose="020B0503020204020204" pitchFamily="34" charset="-122"/>
                </a:endParaRPr>
              </a:p>
            </p:txBody>
          </p:sp>
          <p:sp>
            <p:nvSpPr>
              <p:cNvPr id="11" name="Shape 7152"/>
              <p:cNvSpPr/>
              <p:nvPr/>
            </p:nvSpPr>
            <p:spPr>
              <a:xfrm>
                <a:off x="37955" y="117856"/>
                <a:ext cx="589164" cy="20143"/>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538" y="9000"/>
                      <a:pt x="21229" y="0"/>
                      <a:pt x="20795" y="0"/>
                    </a:cubicBezTo>
                    <a:cubicBezTo>
                      <a:pt x="743" y="0"/>
                      <a:pt x="743" y="0"/>
                      <a:pt x="743" y="0"/>
                    </a:cubicBezTo>
                    <a:cubicBezTo>
                      <a:pt x="371" y="0"/>
                      <a:pt x="0" y="9000"/>
                      <a:pt x="0" y="21600"/>
                    </a:cubicBezTo>
                    <a:lnTo>
                      <a:pt x="21600" y="21600"/>
                    </a:lnTo>
                    <a:close/>
                  </a:path>
                </a:pathLst>
              </a:custGeom>
              <a:solidFill>
                <a:srgbClr val="536880"/>
              </a:solidFill>
              <a:ln w="12700" cap="flat">
                <a:noFill/>
                <a:miter lim="400000"/>
              </a:ln>
              <a:effectLst/>
            </p:spPr>
            <p:txBody>
              <a:bodyPr wrap="square" lIns="0" tIns="0" rIns="0" bIns="0" numCol="1"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just">
                  <a:lnSpc>
                    <a:spcPct val="150000"/>
                  </a:lnSpc>
                </a:pPr>
                <a:endParaRPr sz="2100" dirty="0">
                  <a:latin typeface="Times New Roman" panose="02020603050405020304" pitchFamily="18" charset="0"/>
                  <a:ea typeface="微软雅黑" panose="020B0503020204020204" pitchFamily="34" charset="-122"/>
                </a:endParaRPr>
              </a:p>
            </p:txBody>
          </p:sp>
          <p:sp>
            <p:nvSpPr>
              <p:cNvPr id="12" name="Shape 7153"/>
              <p:cNvSpPr/>
              <p:nvPr/>
            </p:nvSpPr>
            <p:spPr>
              <a:xfrm>
                <a:off x="100063" y="223196"/>
                <a:ext cx="464947" cy="426829"/>
              </a:xfrm>
              <a:custGeom>
                <a:avLst/>
                <a:gdLst/>
                <a:ahLst/>
                <a:cxnLst>
                  <a:cxn ang="0">
                    <a:pos x="wd2" y="hd2"/>
                  </a:cxn>
                  <a:cxn ang="5400000">
                    <a:pos x="wd2" y="hd2"/>
                  </a:cxn>
                  <a:cxn ang="10800000">
                    <a:pos x="wd2" y="hd2"/>
                  </a:cxn>
                  <a:cxn ang="16200000">
                    <a:pos x="wd2" y="hd2"/>
                  </a:cxn>
                </a:cxnLst>
                <a:rect l="0" t="0" r="r" b="b"/>
                <a:pathLst>
                  <a:path w="21600" h="21600" extrusionOk="0">
                    <a:moveTo>
                      <a:pt x="15335" y="2415"/>
                    </a:moveTo>
                    <a:lnTo>
                      <a:pt x="17018" y="4696"/>
                    </a:lnTo>
                    <a:lnTo>
                      <a:pt x="12483" y="11873"/>
                    </a:lnTo>
                    <a:lnTo>
                      <a:pt x="7527" y="5903"/>
                    </a:lnTo>
                    <a:lnTo>
                      <a:pt x="0" y="16301"/>
                    </a:lnTo>
                    <a:lnTo>
                      <a:pt x="0" y="21600"/>
                    </a:lnTo>
                    <a:lnTo>
                      <a:pt x="7621" y="11068"/>
                    </a:lnTo>
                    <a:lnTo>
                      <a:pt x="12577" y="17106"/>
                    </a:lnTo>
                    <a:lnTo>
                      <a:pt x="18795" y="7111"/>
                    </a:lnTo>
                    <a:lnTo>
                      <a:pt x="20384" y="9324"/>
                    </a:lnTo>
                    <a:lnTo>
                      <a:pt x="21600" y="0"/>
                    </a:lnTo>
                    <a:lnTo>
                      <a:pt x="15335" y="2415"/>
                    </a:lnTo>
                    <a:close/>
                  </a:path>
                </a:pathLst>
              </a:custGeom>
              <a:solidFill>
                <a:srgbClr val="E6CBBF"/>
              </a:solidFill>
              <a:ln w="12700" cap="flat">
                <a:noFill/>
                <a:miter lim="400000"/>
              </a:ln>
              <a:effectLst/>
            </p:spPr>
            <p:txBody>
              <a:bodyPr wrap="square" lIns="0" tIns="0" rIns="0" bIns="0" numCol="1"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just">
                  <a:lnSpc>
                    <a:spcPct val="150000"/>
                  </a:lnSpc>
                </a:pPr>
                <a:endParaRPr sz="2100" dirty="0">
                  <a:latin typeface="Times New Roman" panose="02020603050405020304" pitchFamily="18" charset="0"/>
                  <a:ea typeface="微软雅黑" panose="020B0503020204020204" pitchFamily="34" charset="-122"/>
                </a:endParaRPr>
              </a:p>
            </p:txBody>
          </p:sp>
          <p:sp>
            <p:nvSpPr>
              <p:cNvPr id="13" name="Shape 7154"/>
              <p:cNvSpPr/>
              <p:nvPr/>
            </p:nvSpPr>
            <p:spPr>
              <a:xfrm>
                <a:off x="100063" y="297002"/>
                <a:ext cx="345044" cy="353023"/>
              </a:xfrm>
              <a:custGeom>
                <a:avLst/>
                <a:gdLst/>
                <a:ahLst/>
                <a:cxnLst>
                  <a:cxn ang="0">
                    <a:pos x="wd2" y="hd2"/>
                  </a:cxn>
                  <a:cxn ang="5400000">
                    <a:pos x="wd2" y="hd2"/>
                  </a:cxn>
                  <a:cxn ang="10800000">
                    <a:pos x="wd2" y="hd2"/>
                  </a:cxn>
                  <a:cxn ang="16200000">
                    <a:pos x="wd2" y="hd2"/>
                  </a:cxn>
                </a:cxnLst>
                <a:rect l="0" t="0" r="r" b="b"/>
                <a:pathLst>
                  <a:path w="21600" h="21600" extrusionOk="0">
                    <a:moveTo>
                      <a:pt x="21600" y="5446"/>
                    </a:moveTo>
                    <a:lnTo>
                      <a:pt x="15186" y="0"/>
                    </a:lnTo>
                    <a:lnTo>
                      <a:pt x="0" y="14308"/>
                    </a:lnTo>
                    <a:lnTo>
                      <a:pt x="0" y="21600"/>
                    </a:lnTo>
                    <a:lnTo>
                      <a:pt x="15375" y="7108"/>
                    </a:lnTo>
                    <a:lnTo>
                      <a:pt x="21600" y="12277"/>
                    </a:lnTo>
                    <a:lnTo>
                      <a:pt x="21600" y="5446"/>
                    </a:lnTo>
                    <a:close/>
                  </a:path>
                </a:pathLst>
              </a:custGeom>
              <a:solidFill>
                <a:srgbClr val="F2DFD5"/>
              </a:solidFill>
              <a:ln w="12700" cap="flat">
                <a:noFill/>
                <a:miter lim="400000"/>
              </a:ln>
              <a:effectLst/>
            </p:spPr>
            <p:txBody>
              <a:bodyPr wrap="square" lIns="0" tIns="0" rIns="0" bIns="0" numCol="1"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just">
                  <a:lnSpc>
                    <a:spcPct val="150000"/>
                  </a:lnSpc>
                </a:pPr>
                <a:endParaRPr sz="2100" dirty="0">
                  <a:latin typeface="Times New Roman" panose="02020603050405020304" pitchFamily="18" charset="0"/>
                  <a:ea typeface="微软雅黑" panose="020B0503020204020204" pitchFamily="34" charset="-122"/>
                </a:endParaRPr>
              </a:p>
            </p:txBody>
          </p:sp>
          <p:sp>
            <p:nvSpPr>
              <p:cNvPr id="14" name="Shape 7155"/>
              <p:cNvSpPr/>
              <p:nvPr/>
            </p:nvSpPr>
            <p:spPr>
              <a:xfrm>
                <a:off x="87986" y="176956"/>
                <a:ext cx="709928" cy="472180"/>
              </a:xfrm>
              <a:custGeom>
                <a:avLst/>
                <a:gdLst/>
                <a:ahLst/>
                <a:cxnLst>
                  <a:cxn ang="0">
                    <a:pos x="wd2" y="hd2"/>
                  </a:cxn>
                  <a:cxn ang="5400000">
                    <a:pos x="wd2" y="hd2"/>
                  </a:cxn>
                  <a:cxn ang="10800000">
                    <a:pos x="wd2" y="hd2"/>
                  </a:cxn>
                  <a:cxn ang="16200000">
                    <a:pos x="wd2" y="hd2"/>
                  </a:cxn>
                </a:cxnLst>
                <a:rect l="0" t="0" r="r" b="b"/>
                <a:pathLst>
                  <a:path w="21600" h="21600" extrusionOk="0">
                    <a:moveTo>
                      <a:pt x="21258" y="21600"/>
                    </a:moveTo>
                    <a:cubicBezTo>
                      <a:pt x="427" y="21600"/>
                      <a:pt x="427" y="21600"/>
                      <a:pt x="427" y="21600"/>
                    </a:cubicBezTo>
                    <a:cubicBezTo>
                      <a:pt x="171" y="21600"/>
                      <a:pt x="0" y="21487"/>
                      <a:pt x="0" y="21148"/>
                    </a:cubicBezTo>
                    <a:cubicBezTo>
                      <a:pt x="0" y="565"/>
                      <a:pt x="0" y="565"/>
                      <a:pt x="0" y="565"/>
                    </a:cubicBezTo>
                    <a:cubicBezTo>
                      <a:pt x="0" y="226"/>
                      <a:pt x="171" y="0"/>
                      <a:pt x="427" y="0"/>
                    </a:cubicBezTo>
                    <a:cubicBezTo>
                      <a:pt x="598" y="0"/>
                      <a:pt x="768" y="226"/>
                      <a:pt x="768" y="565"/>
                    </a:cubicBezTo>
                    <a:cubicBezTo>
                      <a:pt x="768" y="20695"/>
                      <a:pt x="768" y="20695"/>
                      <a:pt x="768" y="20695"/>
                    </a:cubicBezTo>
                    <a:cubicBezTo>
                      <a:pt x="21258" y="20695"/>
                      <a:pt x="21258" y="20695"/>
                      <a:pt x="21258" y="20695"/>
                    </a:cubicBezTo>
                    <a:cubicBezTo>
                      <a:pt x="21429" y="20695"/>
                      <a:pt x="21600" y="20921"/>
                      <a:pt x="21600" y="21148"/>
                    </a:cubicBezTo>
                    <a:cubicBezTo>
                      <a:pt x="21600" y="21487"/>
                      <a:pt x="21429" y="21600"/>
                      <a:pt x="21258" y="21600"/>
                    </a:cubicBezTo>
                    <a:close/>
                  </a:path>
                </a:pathLst>
              </a:custGeom>
              <a:solidFill>
                <a:srgbClr val="F2DFD5"/>
              </a:solidFill>
              <a:ln w="12700" cap="flat">
                <a:noFill/>
                <a:miter lim="400000"/>
              </a:ln>
              <a:effectLst/>
            </p:spPr>
            <p:txBody>
              <a:bodyPr wrap="square" lIns="0" tIns="0" rIns="0" bIns="0" numCol="1"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just">
                  <a:lnSpc>
                    <a:spcPct val="150000"/>
                  </a:lnSpc>
                </a:pPr>
                <a:endParaRPr sz="2100" dirty="0">
                  <a:latin typeface="Times New Roman" panose="02020603050405020304" pitchFamily="18" charset="0"/>
                  <a:ea typeface="微软雅黑" panose="020B0503020204020204" pitchFamily="34" charset="-122"/>
                </a:endParaRPr>
              </a:p>
            </p:txBody>
          </p:sp>
          <p:sp>
            <p:nvSpPr>
              <p:cNvPr id="15" name="Shape 7156"/>
              <p:cNvSpPr/>
              <p:nvPr/>
            </p:nvSpPr>
            <p:spPr>
              <a:xfrm>
                <a:off x="292063" y="486772"/>
                <a:ext cx="223245" cy="13430"/>
              </a:xfrm>
              <a:custGeom>
                <a:avLst/>
                <a:gdLst/>
                <a:ahLst/>
                <a:cxnLst>
                  <a:cxn ang="0">
                    <a:pos x="wd2" y="hd2"/>
                  </a:cxn>
                  <a:cxn ang="5400000">
                    <a:pos x="wd2" y="hd2"/>
                  </a:cxn>
                  <a:cxn ang="10800000">
                    <a:pos x="wd2" y="hd2"/>
                  </a:cxn>
                  <a:cxn ang="16200000">
                    <a:pos x="wd2" y="hd2"/>
                  </a:cxn>
                </a:cxnLst>
                <a:rect l="0" t="0" r="r" b="b"/>
                <a:pathLst>
                  <a:path w="21600" h="21600" extrusionOk="0">
                    <a:moveTo>
                      <a:pt x="20945" y="0"/>
                    </a:moveTo>
                    <a:cubicBezTo>
                      <a:pt x="0" y="0"/>
                      <a:pt x="0" y="0"/>
                      <a:pt x="0" y="0"/>
                    </a:cubicBezTo>
                    <a:cubicBezTo>
                      <a:pt x="0" y="21600"/>
                      <a:pt x="0" y="21600"/>
                      <a:pt x="0" y="21600"/>
                    </a:cubicBezTo>
                    <a:cubicBezTo>
                      <a:pt x="20945" y="21600"/>
                      <a:pt x="20945" y="21600"/>
                      <a:pt x="20945" y="21600"/>
                    </a:cubicBezTo>
                    <a:cubicBezTo>
                      <a:pt x="21273" y="21600"/>
                      <a:pt x="21600" y="18900"/>
                      <a:pt x="21600" y="10800"/>
                    </a:cubicBezTo>
                    <a:cubicBezTo>
                      <a:pt x="21600" y="5400"/>
                      <a:pt x="21273" y="0"/>
                      <a:pt x="20945" y="0"/>
                    </a:cubicBezTo>
                    <a:close/>
                  </a:path>
                </a:pathLst>
              </a:custGeom>
              <a:solidFill>
                <a:srgbClr val="E6CBBF"/>
              </a:solidFill>
              <a:ln w="12700" cap="flat">
                <a:noFill/>
                <a:miter lim="400000"/>
              </a:ln>
              <a:effectLst/>
            </p:spPr>
            <p:txBody>
              <a:bodyPr wrap="square" lIns="0" tIns="0" rIns="0" bIns="0" numCol="1"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just">
                  <a:lnSpc>
                    <a:spcPct val="150000"/>
                  </a:lnSpc>
                </a:pPr>
                <a:endParaRPr sz="2100" dirty="0">
                  <a:latin typeface="Times New Roman" panose="02020603050405020304" pitchFamily="18" charset="0"/>
                  <a:ea typeface="微软雅黑" panose="020B0503020204020204" pitchFamily="34" charset="-122"/>
                </a:endParaRPr>
              </a:p>
            </p:txBody>
          </p:sp>
        </p:grpSp>
      </p:grpSp>
      <p:sp>
        <p:nvSpPr>
          <p:cNvPr id="16" name="矩形 15"/>
          <p:cNvSpPr/>
          <p:nvPr/>
        </p:nvSpPr>
        <p:spPr>
          <a:xfrm>
            <a:off x="545912" y="2211637"/>
            <a:ext cx="8072650" cy="203009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spcAft>
                <a:spcPts val="0"/>
              </a:spcAft>
            </a:pP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该考点多以选择题的形式出现</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分值为</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分</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考查内容一般为几个打乱了顺序的句子</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要求选出句子组成语段顺序排列正确的一项</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在备考时考生应注重对说明性语段和议论性语段的复习</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kern="100" dirty="0">
                <a:latin typeface="Times New Roman" panose="02020603050405020304" pitchFamily="18" charset="0"/>
                <a:ea typeface="微软雅黑" panose="020B0503020204020204" pitchFamily="34" charset="-122"/>
                <a:cs typeface="Times New Roman" panose="02020603050405020304" pitchFamily="18" charset="0"/>
              </a:rPr>
              <a:t>多关注日常生活中的热点话题</a:t>
            </a:r>
            <a:r>
              <a:rPr lang="en-US" altLang="zh-CN" sz="2100" kern="100" dirty="0">
                <a:latin typeface="Times New Roman" panose="02020603050405020304" pitchFamily="18" charset="0"/>
                <a:ea typeface="微软雅黑" panose="020B0503020204020204" pitchFamily="34" charset="-122"/>
                <a:cs typeface="Times New Roman" panose="02020603050405020304" pitchFamily="18" charset="0"/>
              </a:rPr>
              <a:t>｡</a:t>
            </a:r>
            <a:endParaRPr sz="2100" kern="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5727</Words>
  <Application>WPS 演示</Application>
  <PresentationFormat>在屏幕上显示</PresentationFormat>
  <Paragraphs>194</Paragraphs>
  <Slides>36</Slides>
  <Notes>1</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36</vt:i4>
      </vt:variant>
    </vt:vector>
  </HeadingPairs>
  <TitlesOfParts>
    <vt:vector size="44" baseType="lpstr">
      <vt:lpstr>Arial</vt:lpstr>
      <vt:lpstr>宋体</vt:lpstr>
      <vt:lpstr>Wingdings</vt:lpstr>
      <vt:lpstr>Calibri</vt:lpstr>
      <vt:lpstr>Times New Roman</vt:lpstr>
      <vt:lpstr>微软雅黑</vt:lpstr>
      <vt:lpstr>Helvetica</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编辑资料-刘洁</cp:lastModifiedBy>
  <cp:revision>54</cp:revision>
  <dcterms:created xsi:type="dcterms:W3CDTF">2017-03-15T04:23:48Z</dcterms:created>
  <dcterms:modified xsi:type="dcterms:W3CDTF">2020-02-24T04:59:08Z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2052-11.1.0.9209</vt:lpwstr>
  </property>
</Properties>
</file>