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13" r:id="rId3"/>
    <p:sldId id="381" r:id="rId4"/>
    <p:sldId id="317" r:id="rId5"/>
    <p:sldId id="393" r:id="rId6"/>
    <p:sldId id="382" r:id="rId7"/>
    <p:sldId id="394" r:id="rId8"/>
    <p:sldId id="263" r:id="rId9"/>
    <p:sldId id="395" r:id="rId10"/>
    <p:sldId id="308" r:id="rId11"/>
    <p:sldId id="383" r:id="rId12"/>
    <p:sldId id="396" r:id="rId13"/>
    <p:sldId id="397" r:id="rId14"/>
    <p:sldId id="386" r:id="rId15"/>
    <p:sldId id="387" r:id="rId16"/>
    <p:sldId id="388" r:id="rId17"/>
    <p:sldId id="389" r:id="rId18"/>
    <p:sldId id="390" r:id="rId19"/>
    <p:sldId id="391" r:id="rId20"/>
    <p:sldId id="265" r:id="rId21"/>
    <p:sldId id="266" r:id="rId22"/>
    <p:sldId id="269" r:id="rId23"/>
    <p:sldId id="398" r:id="rId24"/>
    <p:sldId id="399" r:id="rId25"/>
    <p:sldId id="400" r:id="rId26"/>
    <p:sldId id="401" r:id="rId27"/>
    <p:sldId id="402" r:id="rId28"/>
    <p:sldId id="404" r:id="rId29"/>
    <p:sldId id="405" r:id="rId30"/>
    <p:sldId id="403" r:id="rId31"/>
    <p:sldId id="406" r:id="rId32"/>
    <p:sldId id="407" r:id="rId33"/>
    <p:sldId id="408" r:id="rId34"/>
    <p:sldId id="278" r:id="rId35"/>
    <p:sldId id="409" r:id="rId36"/>
    <p:sldId id="310" r:id="rId37"/>
    <p:sldId id="410" r:id="rId38"/>
    <p:sldId id="411" r:id="rId39"/>
    <p:sldId id="412" r:id="rId40"/>
    <p:sldId id="362" r:id="rId41"/>
    <p:sldId id="413" r:id="rId42"/>
    <p:sldId id="414" r:id="rId43"/>
    <p:sldId id="363" r:id="rId44"/>
    <p:sldId id="415" r:id="rId45"/>
    <p:sldId id="416" r:id="rId46"/>
    <p:sldId id="417" r:id="rId47"/>
    <p:sldId id="418" r:id="rId48"/>
    <p:sldId id="419" r:id="rId49"/>
    <p:sldId id="420" r:id="rId50"/>
    <p:sldId id="421" r:id="rId51"/>
    <p:sldId id="422" r:id="rId52"/>
    <p:sldId id="423" r:id="rId53"/>
    <p:sldId id="424" r:id="rId54"/>
    <p:sldId id="364" r:id="rId55"/>
    <p:sldId id="425" r:id="rId56"/>
    <p:sldId id="426" r:id="rId57"/>
    <p:sldId id="427" r:id="rId58"/>
    <p:sldId id="428" r:id="rId59"/>
    <p:sldId id="429" r:id="rId60"/>
    <p:sldId id="430" r:id="rId61"/>
    <p:sldId id="431" r:id="rId62"/>
    <p:sldId id="432" r:id="rId63"/>
    <p:sldId id="433" r:id="rId64"/>
    <p:sldId id="434" r:id="rId65"/>
    <p:sldId id="435" r:id="rId66"/>
  </p:sldIdLst>
  <p:sldSz cx="9144000" cy="6858000" type="screen4x3"/>
  <p:notesSz cx="6858000" cy="9144000"/>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115" d="100"/>
          <a:sy n="115" d="100"/>
        </p:scale>
        <p:origin x="-1524" y="-108"/>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tags" Target="tags/tag1.xml" /><Relationship Id="rId68" Type="http://schemas.openxmlformats.org/officeDocument/2006/relationships/presProps" Target="presProps.xml" /><Relationship Id="rId69" Type="http://schemas.openxmlformats.org/officeDocument/2006/relationships/viewProps" Target="viewProps.xml" /><Relationship Id="rId7" Type="http://schemas.openxmlformats.org/officeDocument/2006/relationships/slide" Target="slides/slide5.xml" /><Relationship Id="rId70" Type="http://schemas.openxmlformats.org/officeDocument/2006/relationships/theme" Target="theme/theme1.xml" /><Relationship Id="rId71" Type="http://schemas.openxmlformats.org/officeDocument/2006/relationships/tableStyles" Target="tableStyles.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8.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 Target="../slides/slide3.xml" TargetMode="Internal"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 Target="../slides/slide7.xml" TargetMode="Internal"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 Target="../slides/slide19.xml" TargetMode="Interna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 Target="../slides/slide39.xml" TargetMode="In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栏目二">
    <p:spTree>
      <p:nvGrpSpPr>
        <p:cNvPr id="1" name=""/>
        <p:cNvGrpSpPr/>
        <p:nvPr/>
      </p:nvGrpSpPr>
      <p:grpSpPr>
        <a:xfrm>
          <a:off x="0" y="0"/>
          <a:ext cx="0" cy="0"/>
        </a:xfrm>
      </p:grpSpPr>
      <p:grpSp>
        <p:nvGrpSpPr>
          <p:cNvPr id="2" name="组合 1"/>
          <p:cNvGrpSpPr/>
          <p:nvPr userDrawn="1"/>
        </p:nvGrpSpPr>
        <p:grpSpPr>
          <a:xfrm>
            <a:off x="1794168"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r:id="rId2" action="ppaction://hlinksldjump"/>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晨读篇闻鸡起舞</a:t>
              </a:r>
              <a:endParaRPr lang="zh-CN" altLang="en-US" sz="1400" smtClean="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栏目二">
    <p:spTree>
      <p:nvGrpSpPr>
        <p:cNvPr id="1" name=""/>
        <p:cNvGrpSpPr/>
        <p:nvPr/>
      </p:nvGrpSpPr>
      <p:grpSpPr>
        <a:xfrm>
          <a:off x="0" y="0"/>
          <a:ext cx="0" cy="0"/>
        </a:xfrm>
      </p:grpSpPr>
      <p:grpSp>
        <p:nvGrpSpPr>
          <p:cNvPr id="2" name="组合 1"/>
          <p:cNvGrpSpPr/>
          <p:nvPr userDrawn="1"/>
        </p:nvGrpSpPr>
        <p:grpSpPr>
          <a:xfrm>
            <a:off x="344019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r:id="rId2" action="ppaction://hlinksldjump"/>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栏目三">
    <p:spTree>
      <p:nvGrpSpPr>
        <p:cNvPr id="1" name=""/>
        <p:cNvGrpSpPr/>
        <p:nvPr/>
      </p:nvGrpSpPr>
      <p:grpSpPr>
        <a:xfrm>
          <a:off x="0" y="0"/>
          <a:ext cx="0" cy="0"/>
        </a:xfrm>
      </p:grpSpPr>
      <p:grpSp>
        <p:nvGrpSpPr>
          <p:cNvPr id="5" name="组合 4"/>
          <p:cNvGrpSpPr/>
          <p:nvPr userDrawn="1"/>
        </p:nvGrpSpPr>
        <p:grpSpPr>
          <a:xfrm>
            <a:off x="506589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r:id="rId2" action="ppaction://hlinksldjump"/>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仅标题">
    <p:spTree>
      <p:nvGrpSpPr>
        <p:cNvPr id="1" name=""/>
        <p:cNvGrpSpPr/>
        <p:nvPr/>
      </p:nvGrpSpPr>
      <p:grpSpPr>
        <a:xfrm>
          <a:off x="0" y="0"/>
          <a:ext cx="0" cy="0"/>
        </a:xfrm>
      </p:grpSpPr>
      <p:grpSp>
        <p:nvGrpSpPr>
          <p:cNvPr id="2" name="组合 1"/>
          <p:cNvGrpSpPr/>
          <p:nvPr userDrawn="1"/>
        </p:nvGrpSpPr>
        <p:grpSpPr>
          <a:xfrm>
            <a:off x="6639911" y="-27384"/>
            <a:ext cx="1676505" cy="880109"/>
            <a:chOff x="-44594" y="2237065"/>
            <a:chExt cx="1499244" cy="733424"/>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44594" y="2237065"/>
              <a:ext cx="1499244" cy="733424"/>
            </a:xfrm>
            <a:prstGeom prst="rect">
              <a:avLst/>
            </a:prstGeom>
          </p:spPr>
        </p:pic>
        <p:sp>
          <p:nvSpPr>
            <p:cNvPr id="4" name="TextBox 9">
              <a:hlinkClick r:id="rId2" action="ppaction://hlinksldjump"/>
            </p:cNvPr>
            <p:cNvSpPr txBox="1"/>
            <p:nvPr userDrawn="1"/>
          </p:nvSpPr>
          <p:spPr>
            <a:xfrm>
              <a:off x="27759" y="2460637"/>
              <a:ext cx="1289016"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高考篇一起提高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 Target="../slides/slide7.xml" TargetMode="Internal" /><Relationship Id="rId11" Type="http://schemas.openxmlformats.org/officeDocument/2006/relationships/slide" Target="../slides/slide3.xml" TargetMode="Internal" /><Relationship Id="rId12" Type="http://schemas.openxmlformats.org/officeDocument/2006/relationships/image" Target="../media/image2.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 Target="../slides/slide19.xml" TargetMode="Internal" /><Relationship Id="rId9" Type="http://schemas.openxmlformats.org/officeDocument/2006/relationships/slide" Target="../slides/slide39.xml" TargetMode="Interna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grpSp>
        <p:nvGrpSpPr>
          <p:cNvPr id="4" name="组合 3"/>
          <p:cNvGrpSpPr/>
          <p:nvPr userDrawn="1"/>
        </p:nvGrpSpPr>
        <p:grpSpPr>
          <a:xfrm>
            <a:off x="2" y="-30840"/>
            <a:ext cx="9143998" cy="787915"/>
            <a:chOff x="2" y="-30840"/>
            <a:chExt cx="9143998" cy="787915"/>
          </a:xfrm>
        </p:grpSpPr>
        <p:sp>
          <p:nvSpPr>
            <p:cNvPr id="8" name="矩形 7"/>
            <p:cNvSpPr/>
            <p:nvPr userDrawn="1"/>
          </p:nvSpPr>
          <p:spPr>
            <a:xfrm rot="16200000">
              <a:off x="4183381" y="-4213861"/>
              <a:ext cx="77723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704396" y="357961"/>
              <a:ext cx="7776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88572" y="357960"/>
              <a:ext cx="7776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800739" y="357960"/>
              <a:ext cx="7776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rot="16200000">
              <a:off x="3048212" y="368275"/>
              <a:ext cx="7776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rot="16200000">
              <a:off x="1392028" y="368275"/>
              <a:ext cx="7776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TextBox 24">
              <a:hlinkClick r:id="rId8" action="ppaction://hlinksldjump"/>
            </p:cNvPr>
            <p:cNvSpPr txBox="1"/>
            <p:nvPr/>
          </p:nvSpPr>
          <p:spPr>
            <a:xfrm>
              <a:off x="5163944" y="225643"/>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课内篇一起思考</a:t>
              </a:r>
              <a:endParaRPr lang="zh-CN" altLang="en-US" sz="1400">
                <a:solidFill>
                  <a:srgbClr val="333333"/>
                </a:solidFill>
                <a:latin typeface="黑体" panose="02010609060101010101" pitchFamily="2" charset="-122"/>
                <a:ea typeface="黑体" panose="02010609060101010101" pitchFamily="2" charset="-122"/>
              </a:endParaRPr>
            </a:p>
          </p:txBody>
        </p:sp>
        <p:sp>
          <p:nvSpPr>
            <p:cNvPr id="15" name="TextBox 24">
              <a:hlinkClick r:id="rId9" action="ppaction://hlinksldjump"/>
            </p:cNvPr>
            <p:cNvSpPr txBox="1"/>
            <p:nvPr/>
          </p:nvSpPr>
          <p:spPr>
            <a:xfrm>
              <a:off x="6708740" y="230743"/>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高考篇一起提高</a:t>
              </a:r>
              <a:endParaRPr lang="en-US" altLang="zh-CN" sz="1400" smtClean="0">
                <a:solidFill>
                  <a:srgbClr val="333333"/>
                </a:solidFill>
                <a:latin typeface="黑体" panose="02010609060101010101" pitchFamily="2" charset="-122"/>
                <a:ea typeface="黑体" panose="02010609060101010101" pitchFamily="2" charset="-122"/>
              </a:endParaRPr>
            </a:p>
          </p:txBody>
        </p:sp>
        <p:sp>
          <p:nvSpPr>
            <p:cNvPr id="13" name="TextBox 24">
              <a:hlinkClick r:id="rId10" action="ppaction://hlinksldjump"/>
            </p:cNvPr>
            <p:cNvSpPr txBox="1"/>
            <p:nvPr/>
          </p:nvSpPr>
          <p:spPr>
            <a:xfrm>
              <a:off x="3569608" y="225643"/>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课前篇一起预习</a:t>
              </a:r>
              <a:endParaRPr lang="zh-CN" altLang="en-US" sz="1400">
                <a:solidFill>
                  <a:srgbClr val="333333"/>
                </a:solidFill>
                <a:latin typeface="黑体" panose="02010609060101010101" pitchFamily="2" charset="-122"/>
                <a:ea typeface="黑体" panose="02010609060101010101" pitchFamily="2" charset="-122"/>
              </a:endParaRPr>
            </a:p>
          </p:txBody>
        </p:sp>
        <p:sp>
          <p:nvSpPr>
            <p:cNvPr id="17" name="TextBox 24">
              <a:hlinkClick r:id="rId11" action="ppaction://hlinksldjump"/>
            </p:cNvPr>
            <p:cNvSpPr txBox="1"/>
            <p:nvPr/>
          </p:nvSpPr>
          <p:spPr>
            <a:xfrm>
              <a:off x="1907704" y="225643"/>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晨读篇闻鸡起舞</a:t>
              </a:r>
              <a:endParaRPr lang="zh-CN" altLang="en-US" sz="1400">
                <a:solidFill>
                  <a:srgbClr val="333333"/>
                </a:solidFill>
                <a:latin typeface="黑体" panose="02010609060101010101" pitchFamily="2" charset="-122"/>
                <a:ea typeface="黑体" panose="02010609060101010101" pitchFamily="2"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 Id="rId6" Type="http://schemas.openxmlformats.org/officeDocument/2006/relationships/package" Target="../embeddings/Document1.docx" TargetMode="Internal" /><Relationship Id="rId7" Type="http://schemas.openxmlformats.org/officeDocument/2006/relationships/image" Target="../media/image4.emf" /><Relationship Id="rId8" Type="http://schemas.openxmlformats.org/officeDocument/2006/relationships/vmlDrawing" Target="../drawings/vmlDrawing1.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 Id="rId6" Type="http://schemas.openxmlformats.org/officeDocument/2006/relationships/package" Target="../embeddings/Document2.docx" TargetMode="Internal" /><Relationship Id="rId7" Type="http://schemas.openxmlformats.org/officeDocument/2006/relationships/image" Target="../media/image5.emf" /><Relationship Id="rId8" Type="http://schemas.openxmlformats.org/officeDocument/2006/relationships/vmlDrawing" Target="../drawings/vmlDrawing2.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 Id="rId6" Type="http://schemas.openxmlformats.org/officeDocument/2006/relationships/package" Target="../embeddings/Document3.docx" TargetMode="Internal" /><Relationship Id="rId7" Type="http://schemas.openxmlformats.org/officeDocument/2006/relationships/image" Target="../media/image6.emf" /><Relationship Id="rId8" Type="http://schemas.openxmlformats.org/officeDocument/2006/relationships/vmlDrawing" Target="../drawings/vmlDrawing3.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 Id="rId6" Type="http://schemas.openxmlformats.org/officeDocument/2006/relationships/package" Target="../embeddings/Document4.docx" TargetMode="Internal" /><Relationship Id="rId7" Type="http://schemas.openxmlformats.org/officeDocument/2006/relationships/image" Target="../media/image7.emf" /><Relationship Id="rId8" Type="http://schemas.openxmlformats.org/officeDocument/2006/relationships/vmlDrawing" Target="../drawings/vmlDrawing4.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 Id="rId6" Type="http://schemas.openxmlformats.org/officeDocument/2006/relationships/package" Target="../embeddings/Document5.docx" TargetMode="Internal" /><Relationship Id="rId7" Type="http://schemas.openxmlformats.org/officeDocument/2006/relationships/image" Target="../media/image8.emf" /><Relationship Id="rId8" Type="http://schemas.openxmlformats.org/officeDocument/2006/relationships/vmlDrawing" Target="../drawings/vmlDrawing5.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 Id="rId7" Type="http://schemas.openxmlformats.org/officeDocument/2006/relationships/image" Target="../media/image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9.xml" TargetMode="Internal" /><Relationship Id="rId3" Type="http://schemas.openxmlformats.org/officeDocument/2006/relationships/slide" Target="slide20.xml" TargetMode="Internal" /><Relationship Id="rId4" Type="http://schemas.openxmlformats.org/officeDocument/2006/relationships/slide" Target="slide21.xml" TargetMode="Internal" /><Relationship Id="rId5" Type="http://schemas.openxmlformats.org/officeDocument/2006/relationships/slide" Target="slide33.xml" TargetMode="Internal" /><Relationship Id="rId6" Type="http://schemas.openxmlformats.org/officeDocument/2006/relationships/slide" Target="slide35.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9.xml" TargetMode="Internal" /><Relationship Id="rId3" Type="http://schemas.openxmlformats.org/officeDocument/2006/relationships/slide" Target="slide42.xml" TargetMode="Internal" /><Relationship Id="rId4" Type="http://schemas.openxmlformats.org/officeDocument/2006/relationships/slide" Target="slide53.xml" TargetMode="Internal" /><Relationship Id="rId5" Type="http://schemas.openxmlformats.org/officeDocument/2006/relationships/image" Target="../media/image10.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 Id="rId6"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3.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 name="标题 3"/>
          <p:cNvSpPr>
            <a:spLocks noGrp="1"/>
          </p:cNvSpPr>
          <p:nvPr>
            <p:ph type="title"/>
          </p:nvPr>
        </p:nvSpPr>
        <p:spPr/>
        <p:txBody>
          <a:bodyPr/>
          <a:lstStyle/>
          <a:p>
            <a:r>
              <a:rPr lang="en-US" altLang="zh-CN" b="1"/>
              <a:t>8</a:t>
            </a:r>
            <a:r>
              <a:rPr lang="zh-CN" altLang="en-US" b="1"/>
              <a:t>　茶馆</a:t>
            </a:r>
            <a:r>
              <a:rPr lang="en-US" altLang="zh-CN" b="1"/>
              <a:t>(</a:t>
            </a:r>
            <a:r>
              <a:rPr lang="zh-CN" altLang="en-US" b="1"/>
              <a:t>节选</a:t>
            </a:r>
            <a:r>
              <a:rPr lang="en-US" altLang="zh-CN" b="1"/>
              <a:t>)</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14868"/>
            <a:ext cx="8128000" cy="2882264"/>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现代戏剧知识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戏剧是一种综合的舞台艺术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借助文学、音乐、舞蹈、美术等艺术手段塑造舞台形象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揭示社会矛盾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反映现实生活。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剧本必须适合舞台演出。演出要受到时间和空间的限制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把发生在不同地点和较长时间里的大事情集中在有限的舞台和两三个小时内的演出中表现出来。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467544" y="1197790"/>
            <a:ext cx="8240464" cy="4967514"/>
          </a:xfrm>
          <a:prstGeom prst="rect">
            <a:avLst/>
          </a:prstGeom>
        </p:spPr>
        <p:txBody>
          <a:bodyPr wrap="square">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必须有集中尖锐的矛盾冲突。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戏剧是反映现实生活中的矛盾冲突的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没有矛盾冲突就没有戏剧。这种冲突是社会矛盾的反映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它有一定的发展过程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这个过程就构成了剧本的情节结构。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剧本的情节结构可分为开端、发展、高潮、结局、尾声。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开端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介绍人物关系和揭示矛盾冲突。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描写情节的波澜起伏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一波未平一波又起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一步步把矛盾冲突推向高潮。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高潮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矛盾冲突发展到顶点并表现出急剧转化的局面。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结局是情节发展的必然结果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也是矛盾冲突的解决。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尾声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与序呼应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对剧本的思想内容给予启示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引起人们的联想和展望。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人物的语言和动作必须合乎各自的身份和特征。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64639"/>
            <a:ext cx="8128000" cy="4928657"/>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剧本刻画人物推进剧情和表达思想的手段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舞台说明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包括人物表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舞台美术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音响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人物上下场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人物对话的姿态、动作、表情、心理活动等。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人物的对白和唱词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包括独白、旁白、对白。是剧本的主要组成部分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其任务是展开情节、提示人物性格、表现主题思想。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结构形式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分幕分场。幕是大单位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场是小单位。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戏剧分类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按艺术形式和表现手法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话剧、歌剧、舞剧、诗剧、歌舞剧、相声剧。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按剧情的繁简和结构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多幕剧、独幕剧。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按题材反映的时代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历史剧、现代剧。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按矛盾冲突的性质和表现手法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悲剧、喜剧、正剧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悲喜剧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6226"/>
            <a:ext cx="1603324" cy="498598"/>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844824"/>
          <a:ext cx="8128000" cy="4515928"/>
        </p:xfrm>
        <a:graphic>
          <a:graphicData uri="http://schemas.openxmlformats.org/presentationml/2006/ole">
            <mc:AlternateContent>
              <mc:Choice xmlns:v="urn:schemas-microsoft-com:vml" Requires="v">
                <p:oleObj spid="_x0000_s1038" name="文档" r:id="rId6" imgW="3853180" imgH="2142490" progId="Word.Document.12">
                  <p:embed/>
                </p:oleObj>
              </mc:Choice>
              <mc:Fallback>
                <p:oleObj name="文档" r:id="rId6" imgW="3853180" imgH="2142490" progId="Word.Document.12">
                  <p:embed/>
                  <p:pic>
                    <p:nvPicPr>
                      <p:cNvPr id="0" name="OLE substitute image"/>
                      <p:cNvPicPr/>
                      <p:nvPr/>
                    </p:nvPicPr>
                    <p:blipFill>
                      <a:blip r:embed="rId7"/>
                      <a:stretch>
                        <a:fillRect/>
                      </a:stretch>
                    </p:blipFill>
                    <p:spPr>
                      <a:xfrm>
                        <a:off x="508000" y="1844824"/>
                        <a:ext cx="8128000" cy="4515928"/>
                      </a:xfrm>
                      <a:prstGeom prst="rect">
                        <a:avLst/>
                      </a:prstGeom>
                      <a:noFill/>
                      <a:ln w="9525">
                        <a:noFill/>
                      </a:ln>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0808"/>
            <a:ext cx="1603324" cy="498598"/>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表格 7"/>
          <p:cNvGraphicFramePr>
            <a:graphicFrameLocks noGrp="1" noChangeAspect="1"/>
          </p:cNvGraphicFramePr>
          <p:nvPr/>
        </p:nvGraphicFramePr>
        <p:xfrm>
          <a:off x="508000" y="2279897"/>
          <a:ext cx="8128000" cy="2514600"/>
        </p:xfrm>
        <a:graphic>
          <a:graphicData uri="http://schemas.openxmlformats.org/drawingml/2006/table">
            <a:tbl>
              <a:tblPr firstRow="1" firstCol="1" bandRow="1"/>
              <a:tblGrid>
                <a:gridCol w="1625600"/>
                <a:gridCol w="1625600"/>
                <a:gridCol w="1625600"/>
                <a:gridCol w="1625600"/>
                <a:gridCol w="162560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zuò</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标</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侦</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茶</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zuò</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作</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揖</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莫谈国</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shì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编</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辑</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共商国</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shì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舟</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1990071"/>
          <a:ext cx="8128000" cy="3131858"/>
        </p:xfrm>
        <a:graphic>
          <a:graphicData uri="http://schemas.openxmlformats.org/presentationml/2006/ole">
            <mc:AlternateContent>
              <mc:Choice xmlns:v="urn:schemas-microsoft-com:vml" Requires="v">
                <p:oleObj spid="_x0000_s1039" name="文档" r:id="rId6" imgW="3841115" imgH="1481455" progId="Word.Document.12">
                  <p:embed/>
                </p:oleObj>
              </mc:Choice>
              <mc:Fallback>
                <p:oleObj name="文档" r:id="rId6" imgW="3841115" imgH="1481455" progId="Word.Document.12">
                  <p:embed/>
                  <p:pic>
                    <p:nvPicPr>
                      <p:cNvPr id="0" name="OLE substitute image"/>
                      <p:cNvPicPr/>
                      <p:nvPr/>
                    </p:nvPicPr>
                    <p:blipFill>
                      <a:blip r:embed="rId7"/>
                      <a:stretch>
                        <a:fillRect/>
                      </a:stretch>
                    </p:blipFill>
                    <p:spPr>
                      <a:xfrm>
                        <a:off x="508000" y="1990071"/>
                        <a:ext cx="8128000" cy="3131858"/>
                      </a:xfrm>
                      <a:prstGeom prst="rect">
                        <a:avLst/>
                      </a:prstGeom>
                      <a:noFill/>
                      <a:ln w="9525">
                        <a:noFill/>
                      </a:ln>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2200771"/>
          <a:ext cx="8128000" cy="2710457"/>
        </p:xfrm>
        <a:graphic>
          <a:graphicData uri="http://schemas.openxmlformats.org/presentationml/2006/ole">
            <mc:AlternateContent>
              <mc:Choice xmlns:v="urn:schemas-microsoft-com:vml" Requires="v">
                <p:oleObj spid="_x0000_s1040" name="文档" r:id="rId6" imgW="3841115" imgH="1282700" progId="Word.Document.12">
                  <p:embed/>
                </p:oleObj>
              </mc:Choice>
              <mc:Fallback>
                <p:oleObj name="文档" r:id="rId6" imgW="3841115" imgH="1282700" progId="Word.Document.12">
                  <p:embed/>
                  <p:pic>
                    <p:nvPicPr>
                      <p:cNvPr id="0" name="OLE substitute image"/>
                      <p:cNvPicPr/>
                      <p:nvPr/>
                    </p:nvPicPr>
                    <p:blipFill>
                      <a:blip r:embed="rId7"/>
                      <a:stretch>
                        <a:fillRect/>
                      </a:stretch>
                    </p:blipFill>
                    <p:spPr>
                      <a:xfrm>
                        <a:off x="508000" y="2200771"/>
                        <a:ext cx="8128000" cy="2710457"/>
                      </a:xfrm>
                      <a:prstGeom prst="rect">
                        <a:avLst/>
                      </a:prstGeom>
                      <a:noFill/>
                      <a:ln w="9525">
                        <a:noFill/>
                      </a:ln>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77866"/>
            <a:ext cx="8128000" cy="8763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工夫</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功夫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492896"/>
          <a:ext cx="8128000" cy="3966387"/>
        </p:xfrm>
        <a:graphic>
          <a:graphicData uri="http://schemas.openxmlformats.org/presentationml/2006/ole">
            <mc:AlternateContent>
              <mc:Choice xmlns:v="urn:schemas-microsoft-com:vml" Requires="v">
                <p:oleObj spid="_x0000_s1041" name="文档" r:id="rId6" imgW="3980180" imgH="1943735" progId="Word.Document.12">
                  <p:embed/>
                </p:oleObj>
              </mc:Choice>
              <mc:Fallback>
                <p:oleObj name="文档" r:id="rId6" imgW="3980180" imgH="1943735" progId="Word.Document.12">
                  <p:embed/>
                  <p:pic>
                    <p:nvPicPr>
                      <p:cNvPr id="0" name="OLE substitute image"/>
                      <p:cNvPicPr/>
                      <p:nvPr/>
                    </p:nvPicPr>
                    <p:blipFill>
                      <a:blip r:embed="rId7"/>
                      <a:stretch>
                        <a:fillRect/>
                      </a:stretch>
                    </p:blipFill>
                    <p:spPr>
                      <a:xfrm>
                        <a:off x="508000" y="2492896"/>
                        <a:ext cx="8128000" cy="3966387"/>
                      </a:xfrm>
                      <a:prstGeom prst="rect">
                        <a:avLst/>
                      </a:prstGeom>
                      <a:noFill/>
                      <a:ln w="9525">
                        <a:noFill/>
                      </a:ln>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703813" y="1631787"/>
            <a:ext cx="1736373" cy="498598"/>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包涵</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包含</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276872"/>
          <a:ext cx="8128000" cy="3575931"/>
        </p:xfrm>
        <a:graphic>
          <a:graphicData uri="http://schemas.openxmlformats.org/presentationml/2006/ole">
            <mc:AlternateContent>
              <mc:Choice xmlns:v="urn:schemas-microsoft-com:vml" Requires="v">
                <p:oleObj spid="_x0000_s1042" name="文档" r:id="rId6" imgW="3980180" imgH="1752600" progId="Word.Document.12">
                  <p:embed/>
                </p:oleObj>
              </mc:Choice>
              <mc:Fallback>
                <p:oleObj name="文档" r:id="rId6" imgW="3980180" imgH="1752600" progId="Word.Document.12">
                  <p:embed/>
                  <p:pic>
                    <p:nvPicPr>
                      <p:cNvPr id="0" name="OLE substitute image"/>
                      <p:cNvPicPr/>
                      <p:nvPr/>
                    </p:nvPicPr>
                    <p:blipFill>
                      <a:blip r:embed="rId7"/>
                      <a:stretch>
                        <a:fillRect/>
                      </a:stretch>
                    </p:blipFill>
                    <p:spPr>
                      <a:xfrm>
                        <a:off x="508000" y="2276872"/>
                        <a:ext cx="8128000" cy="3575931"/>
                      </a:xfrm>
                      <a:prstGeom prst="rect">
                        <a:avLst/>
                      </a:prstGeom>
                      <a:noFill/>
                      <a:ln w="9525">
                        <a:noFill/>
                      </a:ln>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M23.eps" descr="id:2147491153;FounderCES"/>
          <p:cNvPicPr/>
          <p:nvPr/>
        </p:nvPicPr>
        <p:blipFill>
          <a:blip r:embed="rId7"/>
          <a:stretch>
            <a:fillRect/>
          </a:stretch>
        </p:blipFill>
        <p:spPr>
          <a:xfrm>
            <a:off x="1018924" y="1988840"/>
            <a:ext cx="6998697" cy="2737297"/>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p:cNvSpPr>
            <a:spLocks noChangeAspect="1"/>
          </p:cNvSpPr>
          <p:nvPr/>
        </p:nvSpPr>
        <p:spPr>
          <a:xfrm>
            <a:off x="508000" y="2060848"/>
            <a:ext cx="1470274" cy="498598"/>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713558"/>
            <a:ext cx="8128000" cy="168488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理解独特的艺术结构、矛盾冲突。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把握节选部分众多人物的形象特点。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品味语言的个性化、动作化及幽默风格。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4</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激发戏剧欣赏的兴趣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提高鉴赏能力。</a:t>
            </a:r>
            <a:endParaRPr lang="zh-CN" altLang="en-US" sz="2200"/>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《茶馆》第一幕描绘了戊戌变法失败、维新派人物谭嗣同被杀害那个黑暗时代的社会生活。话剧通过裕泰大茶馆里形形色色的人物的种种活动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透视了戊戌政变发生与失败的前因后果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描绘了帝国主义扩张渗透、吃洋教的流氓地痞横行、农民破产、宫廷生活腐败荒淫、爱国者横遭迫害的社会现实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逼真地勾勒出晚清统治的真实图景。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697304"/>
            <a:ext cx="8128000" cy="1717393"/>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研读活动一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理清脉络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把握戏剧情节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《茶馆》第一幕人物虽多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但关系并不复杂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每个人的故事都是单一的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人物之间的联系也基本上是单线的、小范围之内的。请概述故事大意</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一个初秋的上午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裕泰茶馆开始营业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掌柜王利发兴致勃勃地坐在柜台上。三三两两的旗人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遛够了鸟儿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走进茶馆来歇腿、喝茶。有两位茶客唱着京戏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另外几个围着桌子观赏瓦罐中的蟋蟀。茶馆中到处贴着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莫谈国事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的纸条。可是年轻力壮、为人正直的常四爷偏要谈谈国事。他说他痛恨洋人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痛恨那些吃洋饭、讲洋话的人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也看不起二德子之流在营里当差的。他因一句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大清国要完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被两个特务宋恩子和吴祥子抓去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送进了监狱。相面骗人的唐铁嘴来讨碗茶喝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说媒拉纤的刘麻子也来了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要把康六</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岁的女儿康顺子卖给</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岁的庞太监当老婆。主张实业救国的秦仲义走进来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说什么要办工厂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搞维新。顽固派的代表庞太监则杀气腾腾地说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圣旨下来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谭嗣同问斩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谁敢改祖宗的章程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谁就掉脑袋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这表明了当时政治的黑暗。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《茶馆》第一幕人物众多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试按照社会阶层给这些人物归类。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下层劳动人民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王利发、李三、康六、老人、乡妇、小妞、康顺子。</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有闲阶级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松二爷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常四爷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茶客甲、乙、丙、丁。</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民族资本家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秦仲义。</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反动统治阶级的走狗或帮凶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二德子、马五爷、庞太监、宋恩子、吴祥子。</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社会渣滓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唐铁嘴、刘麻子、黄胖子。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《茶馆》第一幕里有哪些冲突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这些冲突表现了什么样的现实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二德子和常四爷、松二爷之间的冲突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揭示了戊戌变法失败后帝国主义横行、社会腐败混乱、流氓恶霸仗势欺人的社会环境。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刘麻子和康六之间的冲突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庞太监和康六、康顺子父女俩的冲突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揭露了旧社会人吃人的黑暗本质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秦仲义和王利发之间的冲突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展现了封建小业主与民族资产阶级的矛盾。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庞太监和秦仲义的冲突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表明了民族资产阶级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维新派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和封建势力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守旧派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之间不可调和的矛盾。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特务宋恩子、吴祥子和常四爷的冲突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预示了用尽压制、暴政手段的清政府在日薄西山之后必将被历史埋葬的命运。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3" dur="500"/>
                                        <p:tgtEl>
                                          <p:spTgt spid="2">
                                            <p:txEl>
                                              <p:pRg st="3" end="3"/>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44076" y="1197790"/>
            <a:ext cx="8455848" cy="4967514"/>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研读活动二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把握戏剧主题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试分析茶馆老板王利发这一人物形象。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裕泰茶馆的掌柜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精明、干练、自私、圆滑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善于应酬。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王利发还年轻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从他什么时候说话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什么时候不说话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话又怎么说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他为生计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时时处处都很用心思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他八面玲珑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谨小慎微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多说好话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多请安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讨人人的喜欢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唯恐出什么岔子。像唐铁嘴那样的角色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喝茶不给钱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衣着又脏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王利发打心眼里厌恶他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可是他很克制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说话很客气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你外边遛遛吧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还不惜送他茶喝。秦仲义喝令唐铁嘴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躲开我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王利发的撵法还是挺客气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你喝够了茶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该外边活动活动去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把唐铁嘴轻轻推开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他不愿得罪任何人。就是乡妇进茶馆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卖小妞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大人哭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秦仲义叫王利发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轰出去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这里坐不住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王利发生怕茶客在茶馆里出岔子。他知道宋恩子、吴祥子是侦缉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当常四爷声称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我就不佩服吃洋饭的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王利发就示意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说话请留点神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铁杆庄稼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的茶客议论谭嗣同问斩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王利发就去劝阻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咱们还是莫谈国事吧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王利发年纪轻轻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已经学会明哲保身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他唯恐引火烧身。宋恩子、吴祥子抓住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大清国要完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的话头要抓常四爷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松二爷从旁说情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王掌柜知道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我们都是地道老好人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在这个节骨眼上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王利发也不出头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缄默无言。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王利发挺会耍嘴皮。他跟房主秦仲义说话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或者是顺着说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讨好人家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或者是把求人家的话说成人家就有这份好心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巧于周旋。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94171"/>
            <a:ext cx="8128000" cy="2123658"/>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《茶馆》中鲜有正面人物形象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但是常四爷是例外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请分析这一人物形象。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常四爷是旗人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对清王朝不满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对洋人痛恨。坐过清朝的牢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出狱后参加义和团。以卖菜为生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敢作敢为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有正义感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最后仍穷困潦倒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代表了不甘受奴役的中国人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常四爷爱大清国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怕它完了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体现他忧国忧民。由刘麻子身上的洋货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这得往外流多少银子啊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。由康六卖女儿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乡下是怎么了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会弄得这么卖儿卖女的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。由乡妇卖小妞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大清国要完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常四爷敢憎敢爱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敢作敢当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他有一股硬气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也有一副侠肠。他敢于当面训斥二德子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尊家吃着官饷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可没见您去冲锋打仗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他痛恨洋鬼子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痛恨洋人的走狗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我就不佩服吃洋饭的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他斥责伤天害理的纤手刘麻子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您可真有个狠劲儿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给拉拢这路事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他对受苦受难、啼饥号寒的乡妇与小妞是很同情的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叫李三要两个烂肉面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给她们吃。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刚正之士反倒被捕入狱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正表明政治的黑暗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历史的发展也证明常四爷是有眼光的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他看透了清王朝的腐朽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即将灭亡的结局。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研读活动三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品味特色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鉴赏戏剧技巧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《茶馆》有无完整的故事情节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有无自始至终的戏剧冲突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《茶馆》的剧情没有一个完整的情节线索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没有贯串始终的矛盾冲突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而是以人物言行来带动情节的发展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这与中外传统的戏剧写法完全不同。每一个在茶馆中出现的人物都有自己的一个故事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这些故事或表现人民生活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或揭露黑暗势力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或流露劳动者的反抗意识等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共同构成了茶馆这样一个大时代的缩影。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p:cNvSpPr>
            <a:spLocks noChangeAspect="1"/>
          </p:cNvSpPr>
          <p:nvPr/>
        </p:nvSpPr>
        <p:spPr>
          <a:xfrm>
            <a:off x="508000" y="980728"/>
            <a:ext cx="1313180" cy="466090"/>
          </a:xfrm>
          <a:prstGeom prst="rect">
            <a:avLst/>
          </a:prstGeom>
        </p:spPr>
        <p:txBody>
          <a:bodyPr wrap="none">
            <a:spAutoFit/>
          </a:bodyPr>
          <a:lstStyle/>
          <a:p>
            <a:pPr>
              <a:lnSpc>
                <a:spcPct val="120000"/>
              </a:lnSpc>
            </a:pPr>
            <a:r>
              <a:rPr lang="zh-CN" altLang="en-US" sz="2200">
                <a:solidFill>
                  <a:srgbClr val="000000"/>
                </a:solidFill>
                <a:latin typeface="Arial" panose="020b0604020202020204" pitchFamily="34" charset="0"/>
                <a:ea typeface="黑体" panose="02010609060101010101" pitchFamily="2" charset="-122"/>
                <a:cs typeface="Times New Roman" panose="02020603050405020304" pitchFamily="18" charset="0"/>
              </a:rPr>
              <a:t>文化典故</a:t>
            </a:r>
            <a:endParaRPr lang="zh-CN" altLang="en-US" sz="2200"/>
          </a:p>
        </p:txBody>
      </p:sp>
      <p:sp>
        <p:nvSpPr>
          <p:cNvPr id="2" name="矩形 1"/>
          <p:cNvSpPr>
            <a:spLocks noChangeAspect="1"/>
          </p:cNvSpPr>
          <p:nvPr/>
        </p:nvSpPr>
        <p:spPr>
          <a:xfrm>
            <a:off x="508000" y="1884774"/>
            <a:ext cx="8128000" cy="3342453"/>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典故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乘风破浪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出处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悫字元干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南阳人也。叔父炳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高尚不仕。悫年少时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炳问其志。悫曰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愿乘长风破万里浪。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炳曰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汝不富贵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即破我家矣。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兄泌娶妻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始入门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夜被劫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悫年十四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挺身拒贼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贼十余人皆披散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不得入室。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宗悫传》</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395536" y="1133637"/>
            <a:ext cx="8240464" cy="5373779"/>
          </a:xfrm>
          <a:prstGeom prst="rect">
            <a:avLst/>
          </a:prstGeom>
        </p:spPr>
        <p:txBody>
          <a:bodyPr wrap="squar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《茶馆》第一幕的众多人物有主次之分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在舞台上的时间有长有短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人物身上的戏有多有少。试从出场时间的角度分析有哪些人物类型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并概括这部戏剧的结构特点。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人物在舞台上时显时隐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例如王利发虽然一直在舞台上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需要他说话才说话。这样的人物不少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例如唐铁嘴、常四爷、松二爷、刘麻子、宋恩子、吴祥子、李三、茶客甲乙丙丁、庞总管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有时有戏有时没戏。第二类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人物出场后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剧情以他为中心展开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例如秦仲义。第三类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人物上上下下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例如二德子、康六、黄胖子、乡妇、小妞。第四类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人物出场时间很短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随之即去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例如马五爷、老人。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《茶馆》的戏剧结构是独特的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图卷戏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。作品没有一个完整的情节线索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没有贯串始终的矛盾冲突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而是以众多人物的活动带动情节发展。所有人的活动都只是他们各自生活中的一个横断面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这无数个横断面组织起来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便构成一幅卷轴画。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节选部分虽然没有一个中心事件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但是讲究剧情的波澜。作者把常四爷、松二爷的出场安排在前面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秦仲义的出场安排在中间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庞总管的出场安排在后面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这样编排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体现了作者的匠心。试分析作者的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匠心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5940"/>
            <a:ext cx="8128000" cy="5319854"/>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《茶馆》中一个个场面的编排是颇具匠心的。大体上说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秦仲义出场之前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剧情的重点有两个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一是用马五爷的威风、刘麻子的洋货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反映列强对中国的压迫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二是用康六卖女反映农村经济的破产。秦仲义出场后的一个主要话题是开工厂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他的动机是救穷人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抵制外货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救国强国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可以看出是在前面剧情的铺垫上展开的。庞太监出场后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剧情的重点放在封建势力方面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封建顽固派得势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气焰嚣张。先是庞总管居高临下警告秦仲义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茶客们议论纷纷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借唐铁嘴之口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又传来街上兵荒马乱的消息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接着是宋恩子、吴祥子抓捕常四爷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最后表现的是封建社会两极对立。这一幕剧情如同有中心事件一样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有波澜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有高潮。常四爷说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大清国要完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那句话是秦仲义在场时说的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宋恩子听在耳里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记在心里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却没有马上采取行动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剧作家将他们的行动安排在庞太监出场之后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就是要在最后一部分集中表现顽固派张牙舞爪。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作者为什么要选择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茶馆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这样一个具体场所作为全剧的关键纽结点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为人物提供了茶馆这一典型环境。茶馆在旧社会是三教九流经常进出之处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可以容纳各色人等。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一个大茶馆就是一个小社会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人物可以在这个生活舞台上表演他们各自酸甜苦辣的人生活剧。贵人可以在这里摆阔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流氓可以在这里作恶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骗子可以在这里行骗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说客可以在这里饶舌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穷人到这里来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只能是卖儿卖女。这样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茶馆就成了人们透视人生的一个窗口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在这里上演的人生活剧就成了社会生活的一个缩影。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茶馆不仅是窗口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它本身还具有象征性。茶馆的每况愈下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正象征着社会的衰微破败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成了旧社会日趋衰亡的见证。《茶馆》三幕戏一堂景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表明时代在变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人物的命运在变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而故事发生的场所始终不变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这就给人一种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岁月推移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物是人非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的悲凉感觉。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茶馆的设置与剧作的整体构思有直接关联。《茶馆》的三幕戏之间几乎都间隔着大约</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年的时间距离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而且在三个生活横断面上出现的人物之间、事件之间也不都存在必然的联系。把这三幕戏的场景设定在一个不变的空间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裕泰茶馆这个舞台进行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就能使观众摆脱因各幕时间相距太远而导致的脱节感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这个具体的茶馆及其人物的命运就像一条潜在的红线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把三个时代串联起来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共同表达变迁的深刻内涵。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个性化的语言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《茶馆》人物的台词高度个性化。第一幕写的时间是清代末年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人物语言有时代色彩。《茶馆》中的人物是北京人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人物语言有北京话的特点。《茶馆》中人物众多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每个人台词不多而个性各异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人物语言有精练之至而异彩纷呈的特点。例如常四爷与松二爷个性不同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面对二德子寻衅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他俩的台词是这样的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常四爷</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不肯示弱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你问我哪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花钱喝茶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难道还教谁管着吗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松二爷</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打量了二德子一番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我说这位爷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您是营里当差的吧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坐下喝一碗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我们也都是外场人。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一个硬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相比之下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个性鲜明。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又如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听过纤手刘麻子与康六对话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松二爷说的是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这号生意又不小吧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常四爷说的是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乡下是怎么了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会弄得这么卖儿卖女的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两个人的心思完全不同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常四爷的忧国忧民之心又一次表现出来了。后来乡妇进茶馆卖小妞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常四爷嘴里说出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我看哪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大清国要完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完全符合常四爷的思想性格。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697304"/>
            <a:ext cx="8128000" cy="1717393"/>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班主任老师来到教室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忽然发现教室的门坏了篮球那么大的一个洞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于是就追问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续写下文。要求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运用个性化的语言描写</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字左右</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坐在门附近的刘刚斜着眼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又没有人教我一定看好门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我也不是看门的。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他刚说完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王铮朝大家扮了个鬼脸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半玩笑半幸灾乐祸地哈哈大笑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开了窗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好通风。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张华站了起来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瞪大了眼睛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怒不可遏地大声说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是李凯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他来教室时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一阵风把门关上了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他使劲向门踢了一脚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把门给踢坏了。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的一下站起来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猛跺着脚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大声吵嚷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大白天说梦话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你小心点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不要诬陷好人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我才不瞎说呢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大家都看见了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你凭什么做了坏事还要耍嘴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张华义正词严地说。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到底是谁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小个子孙婧站起来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涨红着脸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小声地说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我没看见。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高考考向</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鉴赏戏剧的潜台词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潜台词是指隐藏在台词背后的言外之意、弦外之音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是潜藏在台词背后的人物的思想、愿望和目的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是台词的真实含义。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《现代汉语词典》的解释是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台词中所包含的或未能由台词完全表达出来的言外之意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用句通俗的话讲就是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话里有话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人们经常用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表达自己内心的不便明说的想法。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对于演员来说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潜台词是人物在行动过程中真实的内心表现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它是表现人物形象的灵魂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同时它也是掌握台词的一把钥匙。同样的台词和唱段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由于对潜台词的理解不同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表演起来也就不同。要善于挖掘潜台词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潜台词挖掘好了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人物的动作也就出来了。找到了潜台词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也就找到了人物真正的思想感情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塑造人物的表情、动作、语言等表达方式也就有了依据。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p:cNvSpPr>
            <a:spLocks noChangeAspect="1"/>
          </p:cNvSpPr>
          <p:nvPr/>
        </p:nvSpPr>
        <p:spPr>
          <a:xfrm>
            <a:off x="508000" y="1901028"/>
            <a:ext cx="8128000" cy="330994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解读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宗悫从小就有远大的志向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刻苦地练武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直到练成了才对他叔父说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我有了本事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就可以乘长风破万里浪。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后来宗悫真的成了一位赫赫有名的大将军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打了很多胜仗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立下赫赫战功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被皇帝封为洮阳侯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他少年时的志向终于实现了。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乘风破浪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这个成语原指船乘着风势破浪而行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后多用来形容不畏艰难、勇往直前的精神。这种精神现在仍具现实意义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无论在学习还是工作中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我们都应该具有这种精神。</a:t>
            </a:r>
            <a:endParaRPr lang="zh-CN" altLang="en-US" sz="2200"/>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如《茶馆》第一幕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庞太监</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秦二爷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秦仲义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庞老爷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这两天您心里安顿了吧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庞太监</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那还用说吗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天下太平了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圣旨下来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谭嗣同问斩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谁敢改祖宗的章程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谁就掉脑袋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秦仲义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我早就知道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秦仲义是新派资本家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而庞太监是皇室守旧派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两个人见了面礼貌性问候之后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秦仲义多说了一句话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这两天您心里安顿了吧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这是秦仲义在问候之后多出的一句话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反映了维新派的不满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斩了谭嗣同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你们心里高兴了吧。秦仲义利用反讽的语气表达了他对晚清政府废除戊戌变法、杀害六君子的不满。庞太监通过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天下太平了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表现了一个胜利者的姿态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谁敢改祖宗的章程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谁就掉脑袋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这句话的潜台词是以一个胜利者的姿态警告以秦仲义为代表的维新派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别造反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天下还没大乱呢。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潜台词能够准确地传达出人物潜在的心理动机和真正的话语目的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从而引发某种深层的心理交锋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形成剧本内在的戏剧性。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品读潜台词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可以透过人物的表层语言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挖掘出人物隐藏在灵魂深处的珍品或污垢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从而准确地把握人物形象。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抓关键词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如《雷雨》中周朴园向鲁侍萍打听当年的梅小姐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梅家的一个年轻小姐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很贤惠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也很规矩。有一天夜里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忽然地投水死了。后来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可是她不是小姐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她也不贤惠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并且听说是不大规矩的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听说她跟那时周公馆的少爷有点不清白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生了两个儿子。生了第二个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才过三天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忽然周少爷不要她了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鲁侍萍在答话中一连用了三个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。不是小姐、也不贤惠、不大规矩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言外之意是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她明明是女佣的女儿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你却说她是小姐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她明明与东家少爷有染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你却说她很规矩。你这样美化当年的侍萍不正是为了美化你自己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使自己不失身份吗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鲁侍萍揭穿梅小姐的身份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是对周朴园虚荣和虚伪的讽刺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也饱含着对自身屈辱经历的辛酸。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忽然地投水死了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意思是说不知道为什么投水死的。难道周朴园真的不知道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梅小姐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是怎么死的吗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他当然知道。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多么轻松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推卸责任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掩饰罪责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非常虚伪。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忽然周少爷不要她了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一个纯情少女将青春与爱情都献给了自己所爱的人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换来的却是对方的始乱终弃。周朴园屈从于社会和家庭的压力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以牺牲侍萍一生的幸福为代价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可见他是多么冷酷、自私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一词掩饰不住鲁侍萍心中无限的悲愤、辛酸。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抓关键句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前后反复句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你是新来的下人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我找我的女儿来的。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你的女儿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四凤是我的女儿。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那你走错屋子了。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老爷没有事了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她遇人都很不如意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老爷想帮一帮她吗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你先下去。让我想一想。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望着朴园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眼泪要涌出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省略号前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当鲁侍萍无意中走进周家客厅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见到那些熟悉的摆设和她先前的照片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就知道自己走进了一个是非之地。按理说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她应该立刻离开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然而她的脚竟像着了魔似的挪不动了。她对周朴园抱了一种极其复杂的心理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她想看看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这个曾经与她相爱过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又将她无情抛弃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使她遭受了三十年人生屈辱的人还能认出她吗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又会怎样对待她呢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更何况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她多么想见见那个令她朝思暮想的大儿子萍儿呀。因此她决不能就此与周朴园擦肩而过。所以当周朴园以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这间房子底下人不准随便进来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为由对她下了逐客令时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她看似随口应答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其实是没话找话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不想离开。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戏继续演下去。在这里潜台词不仅暗示了人物的心灵律动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而且十分自然地推动了情节的发展。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省略号后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周朴园和眼前的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几轮交锋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得到的结果却是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梅小姐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而且就在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他心神不宁、心烦意乱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急于打发眼前这个奇怪的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。于是他不耐烦地二下逐客令。此时鲁侍萍的内心五味杂陈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怨恨、失望、不满、莫名的幻想与渴望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呼之欲出。眼看就将与之失之交臂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鲁侍萍只得再次无话找话。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双关句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周朴园和鲁大海谈判时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鲁侍萍目睹了他们父子相斗、兄弟相残的情形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大哭起来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这真是一群强盗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走至周萍面前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抽咽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凭什么打我的儿子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你打的这个人的妈。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当鲁侍萍目睹他们父子相斗、兄弟相残的情景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心都碎了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她多么想说你是我朝思暮想的萍儿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你怎么能对自己的亲兄弟出手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然而她不能透露自己的真实身份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为了她的儿子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也为了她对周朴园的承诺。于是她利用谐音双关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字转化成了另一个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然后心痛欲裂地喊出了那样的话。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我万万没有想到你竟然动手打了自己的弟弟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你这个没人性的东西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她的心中充满了痛苦、失望和愤恨。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面对周萍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的责问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侍萍多想说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我是你的母亲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然而她不能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她强压着内心的悲愤与伤痛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将话语巧妙地掩饰过去。面对此情此景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她的心碎了。如果说先前她对周朴园还抱着一丝幻想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那么此刻她的幻想全然破灭。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话题突转句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话很多。我看你的性情好像没有大改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鲁贵像是个很不老实的人。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周朴园为什么突然把话题转到鲁贵身上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潜台词是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你不能告诉鲁贵实情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。他其实怕鲁侍萍把真相告诉了鲁贵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一方面有损自己的名声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另一方面又怕遭到鲁贵敲诈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自己不把话挑明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怕再激起鲁侍萍的愤慨。鲁侍萍说了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你不要怕。他永远不会知道的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周朴园才长舒了一口气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那双方面都好。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他就可以下来见你。不过是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他很大了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并且他以为他母亲早就死了的。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你见周萍时不要太冲动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不要说出真相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即使说出真相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周萍也不会相信的。这是在提醒鲁侍萍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但话不能说得太直白。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p:cNvSpPr>
            <a:spLocks noChangeAspect="1"/>
          </p:cNvSpPr>
          <p:nvPr/>
        </p:nvSpPr>
        <p:spPr>
          <a:xfrm>
            <a:off x="508000" y="980728"/>
            <a:ext cx="1313180" cy="466090"/>
          </a:xfrm>
          <a:prstGeom prst="rect">
            <a:avLst/>
          </a:prstGeom>
        </p:spPr>
        <p:txBody>
          <a:bodyPr wrap="none">
            <a:spAutoFit/>
          </a:bodyPr>
          <a:lstStyle/>
          <a:p>
            <a:pPr>
              <a:lnSpc>
                <a:spcPct val="120000"/>
              </a:lnSpc>
            </a:pPr>
            <a:r>
              <a:rPr lang="zh-CN" altLang="en-US" sz="2200">
                <a:solidFill>
                  <a:srgbClr val="000000"/>
                </a:solidFill>
                <a:latin typeface="Arial" panose="020b0604020202020204" pitchFamily="34" charset="0"/>
                <a:ea typeface="黑体" panose="02010609060101010101" pitchFamily="2" charset="-122"/>
                <a:cs typeface="Times New Roman" panose="02020603050405020304" pitchFamily="18" charset="0"/>
              </a:rPr>
              <a:t>诵读鉴赏</a:t>
            </a:r>
            <a:endParaRPr lang="zh-CN" altLang="en-US" sz="2200"/>
          </a:p>
        </p:txBody>
      </p:sp>
      <p:sp>
        <p:nvSpPr>
          <p:cNvPr id="2" name="矩形 1"/>
          <p:cNvSpPr>
            <a:spLocks noChangeAspect="1"/>
          </p:cNvSpPr>
          <p:nvPr/>
        </p:nvSpPr>
        <p:spPr>
          <a:xfrm>
            <a:off x="508000" y="1556792"/>
            <a:ext cx="8128000" cy="2936188"/>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原文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卖花声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怀古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张可久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房舞殿翻罗袖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金谷名园起玉楼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隋堤古柳缆龙舟。不堪回首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东风还又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野花开暮春时候。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美人自刎乌江岸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战火曾烧赤壁山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将军空老玉门关。伤心秦汉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生民涂炭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读书人一声长叹</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话题相同表达各异的句子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比如文中周朴园对鲁侍萍身份的四次追问。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你贵姓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我姓鲁。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抬起头来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你姓什么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我姓鲁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忽然立起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我是这儿四凤的妈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徐徐起立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我是从前伺候过老爷的下人。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鲁侍萍关窗的动作让周朴园觉得很奇怪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勾起了他的思绪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这个人的动作、神态好像在哪儿见过似的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似乎很像很久以前的某个人。出于好奇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周朴园自然发问。而且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贵姓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即使是对一个下人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周朴园也还保持着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谦谦君子的儒雅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第二次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周朴园原本以为再也没人知道他的那些丑事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没想到眼前的鲁侍萍对三十年前那件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的事一清二楚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她的话句句戳中了周朴园的痛处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使得周朴园的内心难免起了警觉。当他抬起头来再次追问侍萍的身份时自然就少了先前的矜持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你姓什么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字也不见了。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5941"/>
            <a:ext cx="8128000" cy="5319854"/>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第三次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投水的母子居然被人救活了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对于周朴园来说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这简直是晴天霹雳。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现在的情形鲁侍萍也了如指掌。周朴园再也坐不住了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他条件反射似的突然站起来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脱口而出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你到底是谁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你怎么知道这些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除了惊恐不安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先前的矜持与礼貌荡然无存。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第四次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当鲁侍萍终于说出只有周、鲁二人才知道的生活细节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袖襟上烧破的窟窿、补绣的梅花和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周朴园虽然在理智上不得不承认眼前的鲁侍萍就是那个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死去的梅小姐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然而在感情上仍然无法接受。所以他惊恐万分、语无伦次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似乎连站立起来的力气都没有了。他太担心自己的家庭、名誉、地位受到威胁。一个人在突如其来的事变面前所表现出来的态度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是他的人性最自然最本真的流露。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抓关键语句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仔细玩味揣摩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潜台词的深刻意蕴就会浮出水面。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一只马蜂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丁西林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念信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这次母亲在京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一切都好。唯有两件事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不大称心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吉老太太</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我有什么事不称心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继续念信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她这次来京的目的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本想劝她的儿子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赶紧讨个媳妇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她可早点抱个孙儿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方头大耳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既肥且皙。哎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不想来京两月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绝少成绩。媳妇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毫有影响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渺无消息。第二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口中不言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心中闷闷。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吉老太太</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稍有不快之意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我有这些闲工夫来同你们生气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我老早就对你们讲过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由你们自己去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我一概不管。你们爱怎么说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就怎么说。那么你到底要怎样的一个人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你就愿意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耸肩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要是找老婆如同找数学的未知数一样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能够列出一个代数方程式来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那倒容易办了。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吉老太太</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你是总不把它当一件正经事看。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不把它当一件正经事看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因为我把它看得太正经了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所以到今天还没有结婚。要是我把它当作配眼镜一样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那么你的孙子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已经进了中学。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吉老太太</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觉得对他没有办法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倒一杯茶给我。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吉先生倒了一杯茶送给老太太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自己亦倒了一杯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慢慢饮之。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090261"/>
            <a:ext cx="8128000" cy="5319854"/>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吉老太太</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沉思半晌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你的表兄已经同我说了几次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要我替他做媒</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怎么不知道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吉老太太</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你知道他要说的是谁吗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你问过了她没有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吉老太太</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很慢地答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为什么不问她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吉老太太</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少顿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我想今天问她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好不好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语时视吉先生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看护妇配医生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互助的原则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合作的精神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结婚时最好的演说资料。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吉老太太微微地叹了一口气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我去看看老太太去。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起立欲走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起立阻之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我还有一件要紧的事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没有对你说。请坐。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两人同坐下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我不在这里的时候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老太太同你讲了很多的话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她说到我不想结婚的话没有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说了很多。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我不想结婚。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为什么不想结婚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因为一个人最宝贵的是美神经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一个人一结了婚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他的美神经就迟钝了。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还是不结婚的好。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你可以不可以陪我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陪你做什么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陪我不结婚。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走至余小姐前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伸出两手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陪我不要结婚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为他两目的诚意与爱情所动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以手与之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给我一个证据。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你要什么证据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你让我抱一抱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释其手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作欲抱状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等你再生病的时候。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不过我的母亲告诉我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说你已经答应了做她的侄媳妇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那怎么办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那没有什么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我的父母不愿意我嫁给医生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我们是天生的说谎一对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趁其不防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双手抱之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失声大喊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老太太由右门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仆人由左门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同时惊慌入。吉先生已释手。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吉老太太</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余小姐以一手掩面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面红不知所言。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吉先生</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走至余小姐前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将余小姐手取下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视其面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刺了你没有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吉老太太</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怎么一回事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深呼了一口深气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喔</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一只马蜂</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以目谢吉先生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a:t>
            </a:r>
            <a:r>
              <a:rPr lang="zh-CN" altLang="zh-CN" sz="2200">
                <a:solidFill>
                  <a:srgbClr val="000000"/>
                </a:solidFill>
                <a:latin typeface="Times New Roman" panose="02020603050405020304" pitchFamily="18" charset="0"/>
                <a:cs typeface="Times New Roman" panose="02020603050405020304" pitchFamily="18" charset="0"/>
              </a:rPr>
              <a:t>这篇独幕剧取材于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世纪初的新文化运动时期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是觉醒的新青年为争取婚姻的自主而与守旧势力对抗的一幕喜剧。开头的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是吉先生替母亲吉老太太写的家信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指吉老太太。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p:cNvSpPr>
            <a:spLocks noChangeAspect="1"/>
          </p:cNvSpPr>
          <p:nvPr/>
        </p:nvSpPr>
        <p:spPr>
          <a:xfrm>
            <a:off x="508000" y="1088498"/>
            <a:ext cx="8128000" cy="493500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鉴赏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画面具有视觉冲击</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上阕以一组画面感十足的场景依次铺开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秦始皇建阿房宫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殿上红袖翻飞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舞姿蹁跹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令人陶醉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石崇自建金谷园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雕梁画栋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倚红偎翠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醉生梦死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隋炀帝南巡扬州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龙舟巨舰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遮天蔽日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蔚为大观。下阕以一组悲情画面展开铺垫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霸王别姬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相对垂泪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儿女情长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英雄气短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火烧赤壁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三分天下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王霸之业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班超安定西域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年老体衰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上书乞骸骨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天子驳情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他为汉埋骨。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借景抒情与直抒胸臆</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往事不堪回首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阿房宫被烧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金谷园荒废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巨龙舟被毁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留下一地的尘土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东风吹来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野花盛开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又是一个春天到来。借景抒情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融情于景。朝代更替演变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受苦受累的还是劳苦大众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百姓流离失所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倒毙路旁。作为读书人只能发出一声长叹。直抒胸臆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引人深思。</a:t>
            </a:r>
            <a:endParaRPr lang="zh-CN" altLang="en-US" sz="2200"/>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下列对材料相关内容的分析与概括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从儿子吉先生读的信的内容看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吉老太太非常关心儿子吉先生的婚姻大事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但吉先生对此并不积极。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吉先生在信里借助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媳妇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毫有影响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渺无消息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等略显俏皮的话语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表现出母亲盼望儿子早日成家的急切心情。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受吉先生表兄的委托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吉老太太打算把余小姐介绍给吉先生当医生的表兄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并且认为此番喜事十拿九稳。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吉老太太嘴上说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我一概不管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实际上却对儿子的婚事十分着急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真与假的矛盾和谐统一于她的性格之中。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并且认为此番喜事十拿九稳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的表述属于无中生有。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animEffect transition="in" filter="randombar(horizontal)">
                                      <p:cBhvr>
                                        <p:cTn id="7" dur="500"/>
                                        <p:tgtEl>
                                          <p:spTgt spid="6">
                                            <p:txEl>
                                              <p:pRg st="5" end="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6" end="6"/>
                                            </p:txEl>
                                          </p:spTgt>
                                        </p:tgtEl>
                                        <p:attrNameLst>
                                          <p:attrName>style.visibility</p:attrName>
                                        </p:attrNameLst>
                                      </p:cBhvr>
                                      <p:to>
                                        <p:strVal val="visible"/>
                                      </p:to>
                                    </p:set>
                                    <p:animEffect transition="in" filter="randombar(horizontal)">
                                      <p:cBhvr>
                                        <p:cTn id="1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下列对选文艺术特点的理解与鉴赏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选文一开头就是吉先生在念信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由信的内容引出人物之间的关系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也引出了母子之间的矛盾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即儿子的婚姻大事。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舞台说明对刻画人物有一定作用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是对余小姐神情的说明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表明她对自己受到吉老太太看重而开心。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选文语言轻松、俏皮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饶有风趣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人物之间的对话较为生活化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笔触细腻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能很好地传达作者的思想。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选文虽仅有三个主要人物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情节单调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戏剧冲突也不够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但构思精巧而严密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给人一种新颖的感觉。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24265"/>
            <a:ext cx="8128000" cy="1663469"/>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表明她对自己受到吉老太太看重而开心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是在向吉先生表明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虽然自己答应了吉老太太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但不必担心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自己的父母也不会同意的。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291038"/>
            <a:ext cx="8128000" cy="2529923"/>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请简要分析剧本最后画线处的台词的作用。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凸显了余小姐聪明机智的形象。</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使结尾出乎意料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耐人寻味。</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照应题目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以小见大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凸显追求自由爱情的浪漫。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可从内容和结构两方面分析。画线的台词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在内容上有助于塑造余小姐聪明机智的形象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充满爱意的谎言让戏剧耐人寻味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在结构上照应了标题</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剧本在刻画吉先生时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突出了他的哪些形象特点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孝顺母亲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善解人意。如从为吉老太太读信的细节中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可看出他的孝顺、贴心。</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敢于坚持自己的婚姻价值观念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大胆地追求自己的爱情。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机智灵活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幽默风趣。从他与吉老太太的对话以及与余小姐的交谈中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可看出他的幽默机智。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从吉先生对吉老太太的行为和态度中可以看出他的孝顺。从吉先生对婚姻的看法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一个人一结了婚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他的美神经就迟钝了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等内容可看出吉先生对婚姻爱情的观念。从文中吉先生为母亲念信及文末其与余小姐的对话等可以看出他的机智幽默。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New picture"/>
          <p:cNvPicPr/>
          <p:nvPr/>
        </p:nvPicPr>
        <p:blipFill>
          <a:blip r:embed="rId5"/>
          <a:stretch>
            <a:fillRect/>
          </a:stretch>
        </p:blipFill>
        <p:spPr>
          <a:xfrm>
            <a:off x="11023600" y="10464800"/>
            <a:ext cx="355600" cy="2667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M22.eps" descr="id:2147491071;FounderCES"/>
          <p:cNvPicPr/>
          <p:nvPr/>
        </p:nvPicPr>
        <p:blipFill>
          <a:blip r:embed="rId6"/>
          <a:stretch>
            <a:fillRect/>
          </a:stretch>
        </p:blipFill>
        <p:spPr>
          <a:xfrm>
            <a:off x="3886200" y="1340768"/>
            <a:ext cx="1371600" cy="875665"/>
          </a:xfrm>
          <a:prstGeom prst="rect">
            <a:avLst/>
          </a:prstGeom>
        </p:spPr>
      </p:pic>
      <p:sp>
        <p:nvSpPr>
          <p:cNvPr id="2" name="矩形 1"/>
          <p:cNvSpPr>
            <a:spLocks noChangeAspect="1"/>
          </p:cNvSpPr>
          <p:nvPr/>
        </p:nvSpPr>
        <p:spPr>
          <a:xfrm>
            <a:off x="508000" y="2222005"/>
            <a:ext cx="8128000" cy="3709862"/>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老舍</a:t>
            </a:r>
            <a:r>
              <a:rPr lang="en-US" altLang="zh-CN" sz="2200">
                <a:solidFill>
                  <a:srgbClr val="000000"/>
                </a:solidFill>
                <a:latin typeface="Times New Roman" panose="02020603050405020304" pitchFamily="18" charset="0"/>
                <a:cs typeface="Times New Roman" panose="02020603050405020304" pitchFamily="18" charset="0"/>
              </a:rPr>
              <a:t>(1899—1966),</a:t>
            </a:r>
            <a:r>
              <a:rPr lang="zh-CN" altLang="zh-CN" sz="2200">
                <a:solidFill>
                  <a:srgbClr val="000000"/>
                </a:solidFill>
                <a:latin typeface="Times New Roman" panose="02020603050405020304" pitchFamily="18" charset="0"/>
                <a:cs typeface="Times New Roman" panose="02020603050405020304" pitchFamily="18" charset="0"/>
              </a:rPr>
              <a:t>原名舒庆春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字舍予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满族人。</a:t>
            </a:r>
            <a:r>
              <a:rPr lang="en-US" altLang="zh-CN" sz="2200">
                <a:solidFill>
                  <a:srgbClr val="000000"/>
                </a:solidFill>
                <a:latin typeface="Times New Roman" panose="02020603050405020304" pitchFamily="18" charset="0"/>
                <a:cs typeface="Times New Roman" panose="02020603050405020304" pitchFamily="18" charset="0"/>
              </a:rPr>
              <a:t>1899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日生于北京一个贫民家庭里。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五四运动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他用白话文试作了第一篇短篇小说《小铃儿》。他又陆续写出了《老张的哲学》《赵子曰》《二马》等具有讽刺、幽默、滑稽特色的长篇小说。</a:t>
            </a: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老舍完成了著名的长篇小说《骆驼祥子》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赢得了巨大的声誉。</a:t>
            </a:r>
            <a:r>
              <a:rPr lang="en-US" altLang="zh-CN" sz="2200">
                <a:solidFill>
                  <a:srgbClr val="000000"/>
                </a:solidFill>
                <a:latin typeface="Times New Roman" panose="02020603050405020304" pitchFamily="18" charset="0"/>
                <a:cs typeface="Times New Roman" panose="02020603050405020304" pitchFamily="18" charset="0"/>
              </a:rPr>
              <a:t>1946</a:t>
            </a:r>
            <a:r>
              <a:rPr lang="zh-CN" altLang="zh-CN" sz="2200">
                <a:solidFill>
                  <a:srgbClr val="000000"/>
                </a:solidFill>
                <a:latin typeface="Times New Roman" panose="02020603050405020304" pitchFamily="18" charset="0"/>
                <a:cs typeface="Times New Roman" panose="02020603050405020304" pitchFamily="18" charset="0"/>
              </a:rPr>
              <a:t>年他写完了《四世同堂》。曾任中国文联副主席、中国作协副主席等职。中华人民共和国成立后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创作了话剧《龙须沟》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这是献给新北京的一曲颂歌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老舍因此被授予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人民艺术家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的称号。</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年代老舍创作了话剧《茶馆》、小说《正红旗下》等作品。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老舍是我国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以来新文学的开拓者之一、现代杰出的语言艺术家、享有世界声誉的爱国主义作家、人民艺术家。他以小说、剧作和曲艺著称于世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在散文、诗歌、杂文方面也取得了卓越成就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一生写下</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多部长篇小说</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多部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中短篇小说</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多部剧作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一部</a:t>
            </a:r>
            <a:r>
              <a:rPr lang="en-US" altLang="zh-CN" sz="2200">
                <a:solidFill>
                  <a:srgbClr val="000000"/>
                </a:solidFill>
                <a:latin typeface="Times New Roman" panose="02020603050405020304" pitchFamily="18" charset="0"/>
                <a:cs typeface="Times New Roman" panose="02020603050405020304" pitchFamily="18" charset="0"/>
              </a:rPr>
              <a:t>4 000</a:t>
            </a:r>
            <a:r>
              <a:rPr lang="zh-CN" altLang="zh-CN" sz="2200">
                <a:solidFill>
                  <a:srgbClr val="000000"/>
                </a:solidFill>
                <a:latin typeface="Times New Roman" panose="02020603050405020304" pitchFamily="18" charset="0"/>
                <a:cs typeface="Times New Roman" panose="02020603050405020304" pitchFamily="18" charset="0"/>
              </a:rPr>
              <a:t>行的长诗和近</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cs typeface="Times New Roman" panose="02020603050405020304" pitchFamily="18" charset="0"/>
              </a:rPr>
              <a:t>首短诗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部译著等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共约</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万字。他的作品丰富了世界文学的宝库。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7" name="矩形 6">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在美国讲学已逾三载的老舍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带着对祖国的热爱和对新生活的向往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在党和人民政府的召唤下搭上了归国的航船。回国后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他以积极热情的创作为人民大众服务。三幕话剧《茶馆》发表于</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这是老舍的艺术风格和特点发挥得最充分的剧作。全剧三幕戏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分别描写了三个时代。第一幕以</a:t>
            </a:r>
            <a:r>
              <a:rPr lang="en-US" altLang="zh-CN" sz="2200">
                <a:solidFill>
                  <a:srgbClr val="000000"/>
                </a:solidFill>
                <a:latin typeface="Times New Roman" panose="02020603050405020304" pitchFamily="18" charset="0"/>
                <a:cs typeface="Times New Roman" panose="02020603050405020304" pitchFamily="18" charset="0"/>
              </a:rPr>
              <a:t>1898</a:t>
            </a:r>
            <a:r>
              <a:rPr lang="zh-CN" altLang="zh-CN" sz="2200">
                <a:solidFill>
                  <a:srgbClr val="000000"/>
                </a:solidFill>
                <a:latin typeface="Times New Roman" panose="02020603050405020304" pitchFamily="18" charset="0"/>
                <a:cs typeface="Times New Roman" panose="02020603050405020304" pitchFamily="18" charset="0"/>
              </a:rPr>
              <a:t>年戊戌政变失败为背景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第二幕以袁世凯死后的军阀混战为背景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第三幕则以抗日战争胜利后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国民党政府加紧黑暗统治为背景。《茶馆》不仅是老舍最成功的作品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而且是中华人民共和国成立以来具有世界影响的优秀剧作。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464</Paragraphs>
  <Slides>64</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64</vt:i4>
      </vt:variant>
    </vt:vector>
  </HeadingPairs>
  <TitlesOfParts>
    <vt:vector baseType="lpstr" size="76">
      <vt:lpstr>Arial</vt:lpstr>
      <vt:lpstr>Calibri</vt:lpstr>
      <vt:lpstr>黑体</vt:lpstr>
      <vt:lpstr>Times New Roman</vt:lpstr>
      <vt:lpstr>楷体</vt:lpstr>
      <vt:lpstr>NEU-BZ-S92</vt:lpstr>
      <vt:lpstr>方正书宋_GBK</vt:lpstr>
      <vt:lpstr>仿宋</vt:lpstr>
      <vt:lpstr>方正宋黑_GBK</vt:lpstr>
      <vt:lpstr>微软雅黑</vt:lpstr>
      <vt:lpstr>宋体</vt:lpstr>
      <vt:lpstr>1</vt:lpstr>
      <vt:lpstr>8　茶馆(节选)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2021-03-22T13:24:24.672</cp:lastPrinted>
  <dcterms:created xsi:type="dcterms:W3CDTF">2021-03-22T13:24:24Z</dcterms:created>
  <dcterms:modified xsi:type="dcterms:W3CDTF">2021-03-22T05:24:25Z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