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88" r:id="rId4"/>
    <p:sldId id="289" r:id="rId5"/>
    <p:sldId id="259" r:id="rId6"/>
    <p:sldId id="260" r:id="rId7"/>
    <p:sldId id="262" r:id="rId8"/>
    <p:sldId id="360" r:id="rId9"/>
    <p:sldId id="344" r:id="rId10"/>
    <p:sldId id="345" r:id="rId11"/>
    <p:sldId id="346" r:id="rId12"/>
    <p:sldId id="347" r:id="rId13"/>
    <p:sldId id="361" r:id="rId14"/>
    <p:sldId id="342" r:id="rId15"/>
    <p:sldId id="349" r:id="rId16"/>
    <p:sldId id="362" r:id="rId17"/>
    <p:sldId id="348" r:id="rId18"/>
    <p:sldId id="363" r:id="rId19"/>
    <p:sldId id="264" r:id="rId20"/>
    <p:sldId id="364" r:id="rId21"/>
    <p:sldId id="339" r:id="rId22"/>
    <p:sldId id="340" r:id="rId23"/>
    <p:sldId id="341" r:id="rId24"/>
    <p:sldId id="296" r:id="rId25"/>
    <p:sldId id="350" r:id="rId26"/>
    <p:sldId id="283" r:id="rId27"/>
    <p:sldId id="284" r:id="rId28"/>
    <p:sldId id="285" r:id="rId29"/>
  </p:sldIdLst>
  <p:sldSz cx="9144000" cy="6858000" type="screen4x3"/>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84"/>
      </p:cViewPr>
      <p:guideLst>
        <p:guide orient="horz" pos="2114"/>
        <p:guide pos="2835"/>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tags" Target="tags/tag3.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2021/10/15</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1342117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lumMod val="95000"/>
          </a:schemeClr>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2021/10/15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 Id="rId3" Type="http://schemas.openxmlformats.org/officeDocument/2006/relationships/tags" Target="../tags/tag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5" name="TextBox 4"/>
          <p:cNvSpPr txBox="1"/>
          <p:nvPr/>
        </p:nvSpPr>
        <p:spPr>
          <a:xfrm>
            <a:off x="5715009" y="5786455"/>
            <a:ext cx="2714644" cy="579120"/>
          </a:xfrm>
          <a:prstGeom prst="rect">
            <a:avLst/>
          </a:prstGeom>
          <a:noFill/>
        </p:spPr>
        <p:txBody>
          <a:bodyPr wrap="square" rtlCol="0">
            <a:spAutoFit/>
          </a:bodyPr>
          <a:lstStyle/>
          <a:p>
            <a:pPr algn="ctr"/>
            <a:r>
              <a:rPr lang="zh-CN" altLang="en-US" sz="3200" b="1" smtClean="0"/>
              <a:t>第一课时</a:t>
            </a:r>
          </a:p>
        </p:txBody>
      </p:sp>
      <p:sp>
        <p:nvSpPr>
          <p:cNvPr id="3" name="矩形 2"/>
          <p:cNvSpPr/>
          <p:nvPr/>
        </p:nvSpPr>
        <p:spPr>
          <a:xfrm>
            <a:off x="107950" y="2420620"/>
            <a:ext cx="6632575" cy="1445260"/>
          </a:xfrm>
          <a:prstGeom prst="rect">
            <a:avLst/>
          </a:prstGeom>
          <a:noFill/>
          <a:ln>
            <a:noFill/>
          </a:ln>
        </p:spPr>
        <p:txBody>
          <a:bodyPr wrap="square" rtlCol="0" anchor="t">
            <a:spAutoFit/>
          </a:bodyPr>
          <a:lstStyle/>
          <a:p>
            <a:pPr algn="ctr"/>
            <a:r>
              <a:rPr lang="zh-CN" altLang="en-US" sz="8800" b="1">
                <a:ln w="22225">
                  <a:solidFill>
                    <a:schemeClr val="accent2"/>
                  </a:solidFill>
                  <a:prstDash val="solid"/>
                </a:ln>
                <a:solidFill>
                  <a:srgbClr val="FF0000"/>
                </a:solidFill>
                <a:effectLst/>
                <a:latin typeface="微软雅黑" panose="020b0503020204020204" charset="-122"/>
                <a:ea typeface="微软雅黑" panose="020b0503020204020204" charset="-122"/>
              </a:rPr>
              <a:t>逻辑的力量</a:t>
            </a:r>
          </a:p>
        </p:txBody>
      </p:sp>
      <p:sp>
        <p:nvSpPr>
          <p:cNvPr id="4" name="文本框 3"/>
          <p:cNvSpPr txBox="1"/>
          <p:nvPr/>
        </p:nvSpPr>
        <p:spPr>
          <a:xfrm>
            <a:off x="251460" y="332105"/>
            <a:ext cx="8576310" cy="583565"/>
          </a:xfrm>
          <a:prstGeom prst="rect">
            <a:avLst/>
          </a:prstGeom>
          <a:noFill/>
        </p:spPr>
        <p:txBody>
          <a:bodyPr wrap="square" rtlCol="0">
            <a:spAutoFit/>
          </a:bodyPr>
          <a:lstStyle/>
          <a:p>
            <a:pPr algn="ctr"/>
            <a:r>
              <a:rPr lang="zh-CN" altLang="en-US" sz="3200" b="1" smtClean="0">
                <a:solidFill>
                  <a:schemeClr val="bg1"/>
                </a:solidFill>
                <a:latin typeface="微软雅黑" panose="020b0503020204020204" charset="-122"/>
                <a:ea typeface="微软雅黑" panose="020b0503020204020204" charset="-122"/>
              </a:rPr>
              <a:t>统编版高中语文选择性必修上册第四单元</a:t>
            </a:r>
          </a:p>
        </p:txBody>
      </p:sp>
      <p:sp>
        <p:nvSpPr>
          <p:cNvPr id="7" name="TextBox 4"/>
          <p:cNvSpPr txBox="1"/>
          <p:nvPr/>
        </p:nvSpPr>
        <p:spPr>
          <a:xfrm>
            <a:off x="251460" y="5805170"/>
            <a:ext cx="2916555" cy="768350"/>
          </a:xfrm>
          <a:prstGeom prst="rect">
            <a:avLst/>
          </a:prstGeom>
          <a:noFill/>
        </p:spPr>
        <p:txBody>
          <a:bodyPr wrap="square" rtlCol="0">
            <a:spAutoFit/>
          </a:bodyPr>
          <a:lstStyle/>
          <a:p>
            <a:pPr algn="ctr"/>
            <a:r>
              <a:rPr lang="zh-CN" altLang="en-US" sz="4400" b="1" smtClean="0">
                <a:solidFill>
                  <a:schemeClr val="bg1"/>
                </a:solidFill>
                <a:latin typeface="微软雅黑" panose="020b0503020204020204" charset="-122"/>
                <a:ea typeface="微软雅黑" panose="020b0503020204020204" charset="-122"/>
              </a:rPr>
              <a:t>第三课时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14282" y="214290"/>
            <a:ext cx="8643998" cy="6555641"/>
          </a:xfrm>
          <a:prstGeom prst="rect">
            <a:avLst/>
          </a:prstGeom>
        </p:spPr>
        <p:txBody>
          <a:bodyPr wrap="square">
            <a:spAutoFit/>
          </a:bodyPr>
          <a:lstStyle/>
          <a:p>
            <a:pPr indent="457200"/>
            <a:r>
              <a:rPr lang="en-US" altLang="zh-CN" sz="2800" b="1" smtClean="0">
                <a:solidFill>
                  <a:srgbClr val="FF0000"/>
                </a:solidFill>
              </a:rPr>
              <a:t>(3)</a:t>
            </a:r>
            <a:r>
              <a:rPr lang="zh-CN" altLang="en-US" sz="2800" b="1" smtClean="0">
                <a:solidFill>
                  <a:srgbClr val="FF0000"/>
                </a:solidFill>
              </a:rPr>
              <a:t>选言推理。</a:t>
            </a:r>
            <a:r>
              <a:rPr lang="zh-CN" altLang="en-US" sz="2800" b="1" smtClean="0"/>
              <a:t>它是以选言判断为前提的推理。选言推理分为相容的选言推理和不相容的选言推理两种。</a:t>
            </a:r>
            <a:endParaRPr lang="en-US" altLang="zh-CN" sz="2800" b="1" smtClean="0"/>
          </a:p>
          <a:p>
            <a:pPr indent="457200"/>
            <a:r>
              <a:rPr lang="zh-CN" altLang="en-US" sz="2800" b="1" smtClean="0"/>
              <a:t>①</a:t>
            </a:r>
            <a:r>
              <a:rPr lang="zh-CN" altLang="en-US" sz="2800" b="1" smtClean="0">
                <a:solidFill>
                  <a:srgbClr val="FF0000"/>
                </a:solidFill>
              </a:rPr>
              <a:t>相容的选言推理</a:t>
            </a:r>
            <a:r>
              <a:rPr lang="zh-CN" altLang="en-US" sz="2800" b="1" smtClean="0"/>
              <a:t>的基本原则是</a:t>
            </a:r>
            <a:r>
              <a:rPr lang="en-US" altLang="zh-CN" sz="2800" b="1" smtClean="0"/>
              <a:t>:</a:t>
            </a:r>
            <a:r>
              <a:rPr lang="zh-CN" altLang="en-US" sz="2800" b="1" smtClean="0"/>
              <a:t>大前提是一个相容的选言判断，小前提否定了其中一个</a:t>
            </a:r>
            <a:r>
              <a:rPr lang="en-US" altLang="zh-CN" sz="2800" b="1" smtClean="0"/>
              <a:t>(</a:t>
            </a:r>
            <a:r>
              <a:rPr lang="zh-CN" altLang="en-US" sz="2800" b="1" smtClean="0"/>
              <a:t>或一部分</a:t>
            </a:r>
            <a:r>
              <a:rPr lang="en-US" altLang="zh-CN" sz="2800" b="1" smtClean="0"/>
              <a:t>)</a:t>
            </a:r>
            <a:r>
              <a:rPr lang="zh-CN" altLang="en-US" sz="2800" b="1" smtClean="0"/>
              <a:t>选言支，结论就要肯定剩下的一个选言支。</a:t>
            </a:r>
            <a:endParaRPr lang="en-US" altLang="zh-CN" sz="2800" b="1" smtClean="0"/>
          </a:p>
          <a:p>
            <a:pPr indent="457200"/>
            <a:r>
              <a:rPr lang="zh-CN" altLang="en-US" sz="2800" b="1" smtClean="0"/>
              <a:t>例如</a:t>
            </a:r>
            <a:r>
              <a:rPr lang="en-US" altLang="zh-CN" sz="2800" b="1" smtClean="0"/>
              <a:t>:</a:t>
            </a:r>
            <a:r>
              <a:rPr lang="zh-CN" altLang="en-US" sz="2800" b="1" smtClean="0"/>
              <a:t>这个三段论的错误，或者是前提不正确，或者是推理不符合规则</a:t>
            </a:r>
            <a:r>
              <a:rPr lang="en-US" altLang="zh-CN" sz="2800" b="1" smtClean="0"/>
              <a:t>;</a:t>
            </a:r>
            <a:r>
              <a:rPr lang="zh-CN" altLang="en-US" sz="2800" b="1" smtClean="0"/>
              <a:t>这个三段论的前提是正确的，所以，这个三段论的错误是推理不符合规则。</a:t>
            </a:r>
            <a:endParaRPr lang="en-US" altLang="zh-CN" sz="2800" b="1" smtClean="0"/>
          </a:p>
          <a:p>
            <a:pPr indent="457200"/>
            <a:r>
              <a:rPr lang="zh-CN" altLang="en-US" sz="2800" b="1" smtClean="0"/>
              <a:t>②</a:t>
            </a:r>
            <a:r>
              <a:rPr lang="zh-CN" altLang="en-US" sz="2800" b="1" smtClean="0">
                <a:solidFill>
                  <a:srgbClr val="FF0000"/>
                </a:solidFill>
              </a:rPr>
              <a:t>不相容的选言推理</a:t>
            </a:r>
            <a:r>
              <a:rPr lang="zh-CN" altLang="en-US" sz="2800" b="1" smtClean="0"/>
              <a:t>的基本原则是</a:t>
            </a:r>
            <a:r>
              <a:rPr lang="en-US" altLang="zh-CN" sz="2800" b="1" smtClean="0"/>
              <a:t>:</a:t>
            </a:r>
            <a:r>
              <a:rPr lang="zh-CN" altLang="en-US" sz="2800" b="1" smtClean="0"/>
              <a:t>大前提是个不相容的选言判断，小前提肯定其中的一个选言支，结论就要否定其他的选言支</a:t>
            </a:r>
            <a:r>
              <a:rPr lang="en-US" altLang="zh-CN" sz="2800" b="1" smtClean="0"/>
              <a:t>;</a:t>
            </a:r>
            <a:r>
              <a:rPr lang="zh-CN" altLang="en-US" sz="2800" b="1" smtClean="0"/>
              <a:t>小前提否定除其中一个外的选言支，结论就要肯定剩下的那个选言支。</a:t>
            </a:r>
            <a:endParaRPr lang="en-US" altLang="zh-CN" sz="2800" b="1" smtClean="0"/>
          </a:p>
          <a:p>
            <a:pPr indent="457200"/>
            <a:r>
              <a:rPr lang="zh-CN" altLang="en-US" sz="2800" b="1" smtClean="0"/>
              <a:t>例如</a:t>
            </a:r>
            <a:r>
              <a:rPr lang="en-US" altLang="zh-CN" sz="2800" b="1" smtClean="0"/>
              <a:t>:</a:t>
            </a:r>
            <a:r>
              <a:rPr lang="zh-CN" altLang="en-US" sz="2800" b="1" smtClean="0"/>
              <a:t>一个词，要么是褒义的，要么是贬义的，要么是中性的。“结果”是个中性词，所以，“结果”不是褒义词，也不是贬义词。</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564255" y="1916430"/>
            <a:ext cx="3535680" cy="1106805"/>
          </a:xfrm>
          <a:prstGeom prst="rect">
            <a:avLst/>
          </a:prstGeom>
          <a:noFill/>
        </p:spPr>
        <p:txBody>
          <a:bodyPr wrap="none" rtlCol="0" anchor="t">
            <a:spAutoFit/>
          </a:bodyPr>
          <a:lstStyle/>
          <a:p>
            <a:r>
              <a:rPr lang="zh-CN" altLang="en-US" sz="6600" b="1" smtClean="0">
                <a:solidFill>
                  <a:srgbClr val="FF0000"/>
                </a:solidFill>
                <a:latin typeface="微软雅黑" panose="020b0503020204020204" charset="-122"/>
                <a:ea typeface="微软雅黑" panose="020b0503020204020204" charset="-122"/>
                <a:sym typeface="+mn-ea"/>
              </a:rPr>
              <a:t>归纳推理</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24137" y="1124562"/>
            <a:ext cx="8715436" cy="3107690"/>
          </a:xfrm>
          <a:prstGeom prst="rect">
            <a:avLst/>
          </a:prstGeom>
        </p:spPr>
        <p:txBody>
          <a:bodyPr wrap="square">
            <a:spAutoFit/>
          </a:bodyPr>
          <a:lstStyle/>
          <a:p>
            <a:pPr indent="457200"/>
            <a:endParaRPr lang="en-US" altLang="zh-CN" sz="2800" b="1" smtClean="0"/>
          </a:p>
          <a:p>
            <a:pPr indent="457200"/>
            <a:r>
              <a:rPr lang="en-US" altLang="zh-CN" sz="2800" b="1" smtClean="0">
                <a:solidFill>
                  <a:srgbClr val="FF0000"/>
                </a:solidFill>
              </a:rPr>
              <a:t>   </a:t>
            </a:r>
            <a:r>
              <a:rPr lang="zh-CN" altLang="en-US" sz="2800" b="1" smtClean="0">
                <a:solidFill>
                  <a:srgbClr val="FF0000"/>
                </a:solidFill>
              </a:rPr>
              <a:t>归纳推理</a:t>
            </a:r>
            <a:r>
              <a:rPr lang="zh-CN" altLang="en-US" sz="2800" b="1" smtClean="0"/>
              <a:t>是从一定数量的个别性事实，抽象、概括出某种一般性原理。归纳推理是或然性推理，前提真不能确保结论真。</a:t>
            </a:r>
            <a:endParaRPr lang="en-US" altLang="zh-CN" sz="2800" b="1" smtClean="0"/>
          </a:p>
          <a:p>
            <a:pPr indent="457200"/>
            <a:r>
              <a:rPr lang="en-US" altLang="zh-CN" sz="2800" b="1" smtClean="0"/>
              <a:t>  </a:t>
            </a:r>
            <a:r>
              <a:rPr lang="zh-CN" altLang="en-US" sz="2800" b="1" smtClean="0"/>
              <a:t>如</a:t>
            </a:r>
            <a:r>
              <a:rPr lang="en-US" altLang="zh-CN" sz="2800" b="1" smtClean="0"/>
              <a:t>:</a:t>
            </a:r>
            <a:r>
              <a:rPr lang="zh-CN" altLang="en-US" sz="2800" b="1" smtClean="0"/>
              <a:t>杨树有光合作用，槐树有光合作用，榆树有光合作用，杨树、槐树、榆树是绿色植物的一部分，所以，绿色植物都有光合作用。</a:t>
            </a:r>
            <a:endParaRPr lang="zh-CN" altLang="en-US" sz="2800" b="1"/>
          </a:p>
        </p:txBody>
      </p:sp>
      <p:sp>
        <p:nvSpPr>
          <p:cNvPr id="3" name="上凸带形 2"/>
          <p:cNvSpPr/>
          <p:nvPr/>
        </p:nvSpPr>
        <p:spPr>
          <a:xfrm>
            <a:off x="755650" y="188595"/>
            <a:ext cx="4274185" cy="611505"/>
          </a:xfrm>
          <a:prstGeom prst="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solidFill>
                  <a:srgbClr val="FF0000"/>
                </a:solidFill>
                <a:sym typeface="+mn-ea"/>
              </a:rPr>
              <a:t>归纳推理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58190" y="3316605"/>
            <a:ext cx="6762115" cy="1814830"/>
          </a:xfrm>
          <a:prstGeom prst="rect">
            <a:avLst/>
          </a:prstGeom>
        </p:spPr>
        <p:txBody>
          <a:bodyPr wrap="square">
            <a:spAutoFit/>
          </a:bodyPr>
          <a:lstStyle/>
          <a:p>
            <a:endParaRPr lang="zh-CN" altLang="en-US" sz="2800" b="1" smtClean="0"/>
          </a:p>
          <a:p>
            <a:pPr indent="457200"/>
            <a:r>
              <a:rPr lang="en-US" altLang="zh-CN" sz="2800" b="1" smtClean="0"/>
              <a:t>  </a:t>
            </a:r>
            <a:r>
              <a:rPr lang="zh-CN" altLang="en-US" sz="2800" b="1" smtClean="0"/>
              <a:t>推理通常分为</a:t>
            </a:r>
            <a:r>
              <a:rPr lang="zh-CN" altLang="en-US" sz="2800" b="1" smtClean="0">
                <a:solidFill>
                  <a:schemeClr val="accent2"/>
                </a:solidFill>
              </a:rPr>
              <a:t>演绎推理、归纳推理、类比推理、二难推理，排除法等。</a:t>
            </a:r>
            <a:endParaRPr lang="en-US" altLang="zh-CN" sz="2800" b="1" smtClean="0">
              <a:solidFill>
                <a:schemeClr val="accent2"/>
              </a:solidFill>
            </a:endParaRPr>
          </a:p>
          <a:p>
            <a:pPr indent="457200"/>
            <a:endParaRPr lang="zh-CN" altLang="en-US" sz="2800" b="1"/>
          </a:p>
        </p:txBody>
      </p:sp>
      <p:sp>
        <p:nvSpPr>
          <p:cNvPr id="3" name="横卷形 2"/>
          <p:cNvSpPr/>
          <p:nvPr/>
        </p:nvSpPr>
        <p:spPr>
          <a:xfrm>
            <a:off x="467360" y="332740"/>
            <a:ext cx="7900035" cy="2393950"/>
          </a:xfrm>
          <a:prstGeom prst="horizontalScroll">
            <a:avLst>
              <a:gd name="adj" fmla="val 25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lnSpc>
                <a:spcPct val="150000"/>
              </a:lnSpc>
            </a:pPr>
            <a:r>
              <a:rPr lang="zh-CN" altLang="en-US" sz="4400" b="1" smtClean="0">
                <a:solidFill>
                  <a:schemeClr val="accent1"/>
                </a:solidFill>
                <a:effectLst>
                  <a:outerShdw blurRad="38100" dist="25400" dir="5400000" algn="ctr" rotWithShape="0">
                    <a:srgbClr val="6E747A">
                      <a:alpha val="43000"/>
                    </a:srgbClr>
                  </a:outerShdw>
                </a:effectLst>
                <a:sym typeface="+mn-ea"/>
              </a:rPr>
              <a:t>常见的推理形式有哪几种</a:t>
            </a:r>
            <a:r>
              <a:rPr lang="en-US" altLang="zh-CN" sz="4400" b="1" smtClean="0">
                <a:solidFill>
                  <a:schemeClr val="accent1"/>
                </a:solidFill>
                <a:effectLst>
                  <a:outerShdw blurRad="38100" dist="25400" dir="5400000" algn="ctr" rotWithShape="0">
                    <a:srgbClr val="6E747A">
                      <a:alpha val="43000"/>
                    </a:srgbClr>
                  </a:outerShdw>
                </a:effectLst>
                <a:sym typeface="+mn-ea"/>
              </a:rPr>
              <a:t>?</a:t>
            </a:r>
            <a:endParaRPr lang="en-US" altLang="zh-CN" sz="4400" b="1" smtClean="0">
              <a:solidFill>
                <a:schemeClr val="accent1"/>
              </a:solidFill>
              <a:effectLst>
                <a:outerShdw blurRad="38100" dist="25400" dir="5400000" algn="ctr" rotWithShape="0">
                  <a:srgbClr val="6E747A">
                    <a:alpha val="43000"/>
                  </a:srgbClr>
                </a:outerShdw>
              </a:effectLst>
              <a:latin typeface="华文楷体" pitchFamily="2" charset="-122"/>
              <a:ea typeface="华文楷体"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851910" y="1916430"/>
            <a:ext cx="3535680" cy="1106805"/>
          </a:xfrm>
          <a:prstGeom prst="rect">
            <a:avLst/>
          </a:prstGeom>
          <a:noFill/>
        </p:spPr>
        <p:txBody>
          <a:bodyPr wrap="none" rtlCol="0" anchor="t">
            <a:spAutoFit/>
          </a:bodyPr>
          <a:lstStyle/>
          <a:p>
            <a:r>
              <a:rPr lang="zh-CN" altLang="en-US" sz="6600" b="1" smtClean="0">
                <a:solidFill>
                  <a:srgbClr val="FF0000"/>
                </a:solidFill>
                <a:latin typeface="微软雅黑" panose="020b0503020204020204" charset="-122"/>
                <a:ea typeface="微软雅黑" panose="020b0503020204020204" charset="-122"/>
                <a:sym typeface="+mn-ea"/>
              </a:rPr>
              <a:t>类比推理</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95892" y="1484607"/>
            <a:ext cx="8715436" cy="3415030"/>
          </a:xfrm>
          <a:prstGeom prst="rect">
            <a:avLst/>
          </a:prstGeom>
        </p:spPr>
        <p:txBody>
          <a:bodyPr wrap="square">
            <a:spAutoFit/>
          </a:bodyPr>
          <a:lstStyle/>
          <a:p>
            <a:pPr indent="457200"/>
            <a:endParaRPr lang="en-US" altLang="zh-CN" sz="2400" b="1" smtClean="0">
              <a:solidFill>
                <a:srgbClr val="FF0000"/>
              </a:solidFill>
            </a:endParaRPr>
          </a:p>
          <a:p>
            <a:pPr indent="457200"/>
            <a:r>
              <a:rPr lang="zh-CN" altLang="en-US" sz="2400" b="1" smtClean="0">
                <a:solidFill>
                  <a:srgbClr val="FF0000"/>
                </a:solidFill>
              </a:rPr>
              <a:t>类比推理</a:t>
            </a:r>
            <a:r>
              <a:rPr lang="zh-CN" altLang="en-US" sz="2400" b="1" smtClean="0"/>
              <a:t>是根据两个对象在某些属性上相同或相似，通过比较从而推断出它们在其他属性上也相同或相似的推理过程。它是从观察个别现象开始的，因而近似归纳推理。但它又不是由特殊到一般，而是由特殊到特殊，因而又不同于归纳推理。</a:t>
            </a:r>
            <a:endParaRPr lang="en-US" altLang="zh-CN" sz="2400" b="1" smtClean="0"/>
          </a:p>
          <a:p>
            <a:pPr indent="457200"/>
            <a:endParaRPr lang="zh-CN" altLang="en-US" sz="2400" b="1" smtClean="0"/>
          </a:p>
          <a:p>
            <a:pPr indent="457200"/>
            <a:r>
              <a:rPr lang="zh-CN" altLang="en-US" sz="2400" b="1" smtClean="0"/>
              <a:t>如</a:t>
            </a:r>
            <a:r>
              <a:rPr lang="en-US" altLang="zh-CN" sz="2400" b="1" smtClean="0"/>
              <a:t>:</a:t>
            </a:r>
            <a:r>
              <a:rPr lang="zh-CN" altLang="en-US" sz="2400" b="1" smtClean="0"/>
              <a:t>这篇小说只有</a:t>
            </a:r>
            <a:r>
              <a:rPr lang="en-US" altLang="zh-CN" sz="2400" b="1" smtClean="0"/>
              <a:t>1000</a:t>
            </a:r>
            <a:r>
              <a:rPr lang="zh-CN" altLang="en-US" sz="2400" b="1" smtClean="0"/>
              <a:t>字，文字很流畅，这篇小说得奖了。你写的这篇小说也是</a:t>
            </a:r>
            <a:r>
              <a:rPr lang="en-US" altLang="zh-CN" sz="2400" b="1" smtClean="0"/>
              <a:t>1000</a:t>
            </a:r>
            <a:r>
              <a:rPr lang="zh-CN" altLang="en-US" sz="2400" b="1" smtClean="0"/>
              <a:t>字，文字也很流畅，因此也一定能得奖。</a:t>
            </a:r>
            <a:endParaRPr lang="en-US" altLang="zh-CN" sz="2400" b="1" smtClean="0"/>
          </a:p>
          <a:p>
            <a:pPr indent="457200"/>
            <a:endParaRPr lang="zh-CN" altLang="en-US" sz="2400" b="1"/>
          </a:p>
        </p:txBody>
      </p:sp>
      <p:sp>
        <p:nvSpPr>
          <p:cNvPr id="5" name="上凸带形 4"/>
          <p:cNvSpPr/>
          <p:nvPr/>
        </p:nvSpPr>
        <p:spPr>
          <a:xfrm>
            <a:off x="467360" y="404495"/>
            <a:ext cx="4274185" cy="611505"/>
          </a:xfrm>
          <a:prstGeom prst="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solidFill>
                  <a:srgbClr val="FF0000"/>
                </a:solidFill>
                <a:sym typeface="+mn-ea"/>
              </a:rPr>
              <a:t>类比推理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420110" y="1988820"/>
            <a:ext cx="3535680" cy="1106805"/>
          </a:xfrm>
          <a:prstGeom prst="rect">
            <a:avLst/>
          </a:prstGeom>
          <a:noFill/>
        </p:spPr>
        <p:txBody>
          <a:bodyPr wrap="none" rtlCol="0" anchor="t">
            <a:spAutoFit/>
          </a:bodyPr>
          <a:lstStyle/>
          <a:p>
            <a:r>
              <a:rPr lang="zh-CN" altLang="en-US" sz="6600" b="1" smtClean="0">
                <a:solidFill>
                  <a:srgbClr val="FF0000"/>
                </a:solidFill>
                <a:latin typeface="微软雅黑" panose="020b0503020204020204" charset="-122"/>
                <a:ea typeface="微软雅黑" panose="020b0503020204020204" charset="-122"/>
                <a:sym typeface="+mn-ea"/>
              </a:rPr>
              <a:t>二难推理</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24137" y="1412852"/>
            <a:ext cx="8715436" cy="3415030"/>
          </a:xfrm>
          <a:prstGeom prst="rect">
            <a:avLst/>
          </a:prstGeom>
        </p:spPr>
        <p:txBody>
          <a:bodyPr wrap="square">
            <a:spAutoFit/>
          </a:bodyPr>
          <a:lstStyle/>
          <a:p>
            <a:r>
              <a:rPr lang="zh-CN" altLang="en-US" sz="2400" b="1" smtClean="0">
                <a:solidFill>
                  <a:srgbClr val="FF0000"/>
                </a:solidFill>
              </a:rPr>
              <a:t>二难推理</a:t>
            </a:r>
            <a:r>
              <a:rPr lang="zh-CN" altLang="en-US" sz="2400" b="1" smtClean="0"/>
              <a:t>是在前提中提出两种可能，然后由这两种可能推理出两种结论，对方无论选择其中的哪一种结论，都会陷入进退维谷、左右为难的境地。</a:t>
            </a:r>
            <a:endParaRPr lang="en-US" altLang="zh-CN" sz="2400" b="1" smtClean="0"/>
          </a:p>
          <a:p>
            <a:pPr indent="457200"/>
            <a:r>
              <a:rPr lang="zh-CN" altLang="en-US" sz="2400" b="1" smtClean="0"/>
              <a:t>如</a:t>
            </a:r>
            <a:r>
              <a:rPr lang="en-US" altLang="zh-CN" sz="2400" b="1" smtClean="0"/>
              <a:t>:《</a:t>
            </a:r>
            <a:r>
              <a:rPr lang="zh-CN" altLang="en-US" sz="2400" b="1" smtClean="0"/>
              <a:t>西游记</a:t>
            </a:r>
            <a:r>
              <a:rPr lang="en-US" altLang="zh-CN" sz="2400" b="1" smtClean="0"/>
              <a:t>》</a:t>
            </a:r>
            <a:r>
              <a:rPr lang="zh-CN" altLang="en-US" sz="2400" b="1" smtClean="0"/>
              <a:t>中孙悟空在第三次打白骨精时，实际上就面临了两难，因为根据前面两次的经验，如果孙悟空第三次把白骨精打死，他就可能被师傅赶走，但如果不打死白骨精</a:t>
            </a:r>
            <a:r>
              <a:rPr lang="en-US" altLang="zh-CN" sz="2400" b="1" smtClean="0"/>
              <a:t>,</a:t>
            </a:r>
            <a:r>
              <a:rPr lang="zh-CN" altLang="en-US" sz="2400" b="1" smtClean="0"/>
              <a:t>师父就会被白骨精吃掉。所以，打白骨精或者不打白骨精</a:t>
            </a:r>
            <a:r>
              <a:rPr lang="en-US" altLang="zh-CN" sz="2400" b="1" smtClean="0"/>
              <a:t>,</a:t>
            </a:r>
            <a:r>
              <a:rPr lang="zh-CN" altLang="en-US" sz="2400" b="1" smtClean="0"/>
              <a:t>所引起的两种后果</a:t>
            </a:r>
            <a:r>
              <a:rPr lang="en-US" altLang="zh-CN" sz="2400" b="1" smtClean="0"/>
              <a:t>——</a:t>
            </a:r>
            <a:r>
              <a:rPr lang="zh-CN" altLang="en-US" sz="2400" b="1" smtClean="0"/>
              <a:t>孙悟空被师父赶走或者师父被白骨精吃掉</a:t>
            </a:r>
            <a:r>
              <a:rPr lang="en-US" altLang="zh-CN" sz="2400" b="1" smtClean="0"/>
              <a:t>,</a:t>
            </a:r>
            <a:r>
              <a:rPr lang="zh-CN" altLang="en-US" sz="2400" b="1" smtClean="0"/>
              <a:t>都是孙悟空所不愿接受的。</a:t>
            </a:r>
            <a:endParaRPr lang="zh-CN" altLang="en-US" sz="2400" b="1"/>
          </a:p>
        </p:txBody>
      </p:sp>
      <p:sp>
        <p:nvSpPr>
          <p:cNvPr id="3" name="上凸带形 2"/>
          <p:cNvSpPr/>
          <p:nvPr/>
        </p:nvSpPr>
        <p:spPr>
          <a:xfrm>
            <a:off x="755650" y="188595"/>
            <a:ext cx="4274185" cy="611505"/>
          </a:xfrm>
          <a:prstGeom prst="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solidFill>
                  <a:srgbClr val="FF0000"/>
                </a:solidFill>
                <a:sym typeface="+mn-ea"/>
              </a:rPr>
              <a:t>二难推理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924300" y="2132330"/>
            <a:ext cx="2697480" cy="1106805"/>
          </a:xfrm>
          <a:prstGeom prst="rect">
            <a:avLst/>
          </a:prstGeom>
          <a:noFill/>
        </p:spPr>
        <p:txBody>
          <a:bodyPr wrap="none" rtlCol="0" anchor="t">
            <a:spAutoFit/>
          </a:bodyPr>
          <a:lstStyle/>
          <a:p>
            <a:r>
              <a:rPr lang="zh-CN" altLang="en-US" sz="6600" b="1" smtClean="0">
                <a:solidFill>
                  <a:srgbClr val="FF0000"/>
                </a:solidFill>
                <a:latin typeface="微软雅黑" panose="020b0503020204020204" charset="-122"/>
                <a:ea typeface="微软雅黑" panose="020b0503020204020204" charset="-122"/>
                <a:sym typeface="+mn-ea"/>
              </a:rPr>
              <a:t>排除法</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1000108"/>
            <a:ext cx="9144000" cy="3538220"/>
          </a:xfrm>
          <a:prstGeom prst="rect">
            <a:avLst/>
          </a:prstGeom>
        </p:spPr>
        <p:txBody>
          <a:bodyPr wrap="square">
            <a:spAutoFit/>
          </a:bodyPr>
          <a:lstStyle/>
          <a:p>
            <a:pPr indent="457200"/>
            <a:r>
              <a:rPr lang="en-US" altLang="zh-CN" sz="2800" b="1" smtClean="0"/>
              <a:t>   </a:t>
            </a:r>
            <a:r>
              <a:rPr lang="zh-CN" altLang="en-US" sz="2800" b="1" smtClean="0"/>
              <a:t>排除法在阅读和写作中有广泛用途，</a:t>
            </a:r>
            <a:r>
              <a:rPr lang="en-US" altLang="zh-CN" sz="2800" b="1" smtClean="0"/>
              <a:t>《</a:t>
            </a:r>
            <a:r>
              <a:rPr lang="zh-CN" altLang="en-US" sz="2800" b="1" smtClean="0"/>
              <a:t>拿来主义</a:t>
            </a:r>
            <a:r>
              <a:rPr lang="en-US" altLang="zh-CN" sz="2800" b="1" smtClean="0"/>
              <a:t>》</a:t>
            </a:r>
            <a:r>
              <a:rPr lang="zh-CN" altLang="en-US" sz="2800" b="1" smtClean="0"/>
              <a:t>的论证逻辑，采用的就是这种方法。</a:t>
            </a:r>
            <a:endParaRPr lang="en-US" altLang="zh-CN" sz="2800" b="1" smtClean="0"/>
          </a:p>
          <a:p>
            <a:pPr lvl="0" indent="457200"/>
            <a:r>
              <a:rPr lang="zh-CN" altLang="en-US" sz="2800" b="1" smtClean="0"/>
              <a:t>运用排除法有两点值得注意。第一要注意前提中有没有穷尽所有可能，如果没有穷尽所有可能，就有可能犯类似“假二择一”的错误。第二要注意前提中列出的可能彼此之间是否相容。不相容的既可以用“排除→肯定”法，又可以用“肯定→排除”法；相容的就只能采用“排除－ →肯定”法，不能采用“肯定→排除”法。</a:t>
            </a:r>
            <a:endParaRPr lang="en-US" altLang="zh-CN" sz="2800" b="1" smtClean="0"/>
          </a:p>
        </p:txBody>
      </p:sp>
      <p:sp>
        <p:nvSpPr>
          <p:cNvPr id="4" name="上凸带形 3"/>
          <p:cNvSpPr/>
          <p:nvPr/>
        </p:nvSpPr>
        <p:spPr>
          <a:xfrm>
            <a:off x="755650" y="188595"/>
            <a:ext cx="4274185" cy="611505"/>
          </a:xfrm>
          <a:prstGeom prst="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solidFill>
                  <a:srgbClr val="FF0000"/>
                </a:solidFill>
                <a:sym typeface="+mn-ea"/>
              </a:rPr>
              <a:t>排除法</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圆角矩形 1"/>
          <p:cNvSpPr/>
          <p:nvPr/>
        </p:nvSpPr>
        <p:spPr>
          <a:xfrm>
            <a:off x="3143240" y="2357430"/>
            <a:ext cx="3500462" cy="135732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4800" smtClean="0">
                <a:solidFill>
                  <a:schemeClr val="tx1"/>
                </a:solidFill>
                <a:latin typeface="华文行楷" pitchFamily="2" charset="-122"/>
                <a:ea typeface="华文行楷" pitchFamily="2" charset="-122"/>
              </a:rPr>
              <a:t>发现潜藏的逻辑谬误</a:t>
            </a:r>
          </a:p>
        </p:txBody>
      </p:sp>
      <p:sp>
        <p:nvSpPr>
          <p:cNvPr id="3" name="右大括号 2"/>
          <p:cNvSpPr/>
          <p:nvPr/>
        </p:nvSpPr>
        <p:spPr>
          <a:xfrm>
            <a:off x="2428860" y="1500174"/>
            <a:ext cx="714380" cy="3143272"/>
          </a:xfrm>
          <a:prstGeom prst="rightBrace">
            <a:avLst>
              <a:gd name="adj1" fmla="val 18655"/>
              <a:gd name="adj2" fmla="val 5000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矩形 3"/>
          <p:cNvSpPr/>
          <p:nvPr/>
        </p:nvSpPr>
        <p:spPr>
          <a:xfrm>
            <a:off x="928662" y="3286124"/>
            <a:ext cx="1402080" cy="579120"/>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smtClean="0"/>
              <a:t>排中律</a:t>
            </a:r>
          </a:p>
        </p:txBody>
      </p:sp>
      <p:sp>
        <p:nvSpPr>
          <p:cNvPr id="5" name="矩形 4"/>
          <p:cNvSpPr/>
          <p:nvPr/>
        </p:nvSpPr>
        <p:spPr>
          <a:xfrm>
            <a:off x="928662" y="1285860"/>
            <a:ext cx="1402080" cy="579120"/>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smtClean="0"/>
              <a:t>同一律</a:t>
            </a:r>
          </a:p>
        </p:txBody>
      </p:sp>
      <p:sp>
        <p:nvSpPr>
          <p:cNvPr id="6" name="矩形 5"/>
          <p:cNvSpPr/>
          <p:nvPr/>
        </p:nvSpPr>
        <p:spPr>
          <a:xfrm>
            <a:off x="500034" y="2357430"/>
            <a:ext cx="1808480" cy="579120"/>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r>
              <a:rPr lang="zh-CN" altLang="en-US" sz="3200" b="1" smtClean="0"/>
              <a:t>不矛盾律</a:t>
            </a:r>
          </a:p>
        </p:txBody>
      </p:sp>
      <p:sp>
        <p:nvSpPr>
          <p:cNvPr id="7" name="矩形 6"/>
          <p:cNvSpPr/>
          <p:nvPr/>
        </p:nvSpPr>
        <p:spPr>
          <a:xfrm>
            <a:off x="214282" y="4357694"/>
            <a:ext cx="2087880" cy="54864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3000" b="1" smtClean="0"/>
              <a:t>充足理由律</a:t>
            </a:r>
          </a:p>
        </p:txBody>
      </p:sp>
      <p:sp>
        <p:nvSpPr>
          <p:cNvPr id="8" name="左大括号 7"/>
          <p:cNvSpPr/>
          <p:nvPr/>
        </p:nvSpPr>
        <p:spPr>
          <a:xfrm>
            <a:off x="6643702" y="1285860"/>
            <a:ext cx="428628" cy="3571900"/>
          </a:xfrm>
          <a:prstGeom prst="leftBrace">
            <a:avLst>
              <a:gd name="adj1" fmla="val 65680"/>
              <a:gd name="adj2" fmla="val 5000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矩形 8"/>
          <p:cNvSpPr/>
          <p:nvPr/>
        </p:nvSpPr>
        <p:spPr>
          <a:xfrm>
            <a:off x="7072331" y="1071546"/>
            <a:ext cx="1605280" cy="51816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2800" b="1" smtClean="0">
                <a:solidFill>
                  <a:srgbClr val="FF0000"/>
                </a:solidFill>
              </a:rPr>
              <a:t>划分不当</a:t>
            </a:r>
          </a:p>
        </p:txBody>
      </p:sp>
      <p:sp>
        <p:nvSpPr>
          <p:cNvPr id="10" name="矩形 9"/>
          <p:cNvSpPr/>
          <p:nvPr/>
        </p:nvSpPr>
        <p:spPr>
          <a:xfrm>
            <a:off x="7072331" y="1785926"/>
            <a:ext cx="1605280" cy="51816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2800" b="1" smtClean="0">
                <a:solidFill>
                  <a:srgbClr val="FF0000"/>
                </a:solidFill>
              </a:rPr>
              <a:t>自相矛盾</a:t>
            </a:r>
          </a:p>
        </p:txBody>
      </p:sp>
      <p:sp>
        <p:nvSpPr>
          <p:cNvPr id="11" name="矩形 10"/>
          <p:cNvSpPr/>
          <p:nvPr/>
        </p:nvSpPr>
        <p:spPr>
          <a:xfrm>
            <a:off x="7072331" y="2428868"/>
            <a:ext cx="1605280" cy="51816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2800" b="1" smtClean="0">
                <a:solidFill>
                  <a:srgbClr val="FF0000"/>
                </a:solidFill>
              </a:rPr>
              <a:t>强加因果</a:t>
            </a:r>
          </a:p>
        </p:txBody>
      </p:sp>
      <p:sp>
        <p:nvSpPr>
          <p:cNvPr id="12" name="矩形 11"/>
          <p:cNvSpPr/>
          <p:nvPr/>
        </p:nvSpPr>
        <p:spPr>
          <a:xfrm>
            <a:off x="7072331" y="3143248"/>
            <a:ext cx="1605280" cy="51816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2800" b="1" smtClean="0">
                <a:solidFill>
                  <a:srgbClr val="FF0000"/>
                </a:solidFill>
              </a:rPr>
              <a:t>以偏概全</a:t>
            </a:r>
          </a:p>
        </p:txBody>
      </p:sp>
      <p:sp>
        <p:nvSpPr>
          <p:cNvPr id="13" name="矩形 12"/>
          <p:cNvSpPr/>
          <p:nvPr/>
        </p:nvSpPr>
        <p:spPr>
          <a:xfrm>
            <a:off x="7072331" y="3786189"/>
            <a:ext cx="1605280" cy="51816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2800" b="1" smtClean="0">
                <a:solidFill>
                  <a:srgbClr val="FF0000"/>
                </a:solidFill>
              </a:rPr>
              <a:t>否定失误</a:t>
            </a:r>
          </a:p>
        </p:txBody>
      </p:sp>
      <p:sp>
        <p:nvSpPr>
          <p:cNvPr id="14" name="矩形 13"/>
          <p:cNvSpPr/>
          <p:nvPr/>
        </p:nvSpPr>
        <p:spPr>
          <a:xfrm>
            <a:off x="7072331" y="4500570"/>
            <a:ext cx="1605280" cy="51816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2800" b="1" smtClean="0">
                <a:solidFill>
                  <a:srgbClr val="FF0000"/>
                </a:solidFill>
              </a:rPr>
              <a:t>主客倒置</a:t>
            </a:r>
          </a:p>
        </p:txBody>
      </p:sp>
      <p:sp>
        <p:nvSpPr>
          <p:cNvPr id="15" name="前凸弯带形 14"/>
          <p:cNvSpPr/>
          <p:nvPr/>
        </p:nvSpPr>
        <p:spPr>
          <a:xfrm>
            <a:off x="0" y="0"/>
            <a:ext cx="9144000" cy="928670"/>
          </a:xfrm>
          <a:prstGeom prst="ellipseRibb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smtClean="0"/>
              <a:t>温故而知新</a:t>
            </a:r>
          </a:p>
        </p:txBody>
      </p:sp>
      <p:sp>
        <p:nvSpPr>
          <p:cNvPr id="16" name="矩形 15"/>
          <p:cNvSpPr/>
          <p:nvPr/>
        </p:nvSpPr>
        <p:spPr>
          <a:xfrm>
            <a:off x="214283" y="5214950"/>
            <a:ext cx="2571768" cy="944880"/>
          </a:xfrm>
          <a:prstGeom prst="rect">
            <a:avLst/>
          </a:prstGeom>
        </p:spPr>
        <p:txBody>
          <a:bodyPr wrap="square">
            <a:spAutoFit/>
          </a:bodyPr>
          <a:lstStyle/>
          <a:p>
            <a:r>
              <a:rPr lang="zh-CN" altLang="en-US" sz="2800" b="1" smtClean="0"/>
              <a:t>常见的逻辑规律有哪些?</a:t>
            </a:r>
          </a:p>
        </p:txBody>
      </p:sp>
      <p:sp>
        <p:nvSpPr>
          <p:cNvPr id="17" name="矩形 16"/>
          <p:cNvSpPr/>
          <p:nvPr/>
        </p:nvSpPr>
        <p:spPr>
          <a:xfrm>
            <a:off x="6429389" y="5357826"/>
            <a:ext cx="2500298" cy="1188720"/>
          </a:xfrm>
          <a:prstGeom prst="rect">
            <a:avLst/>
          </a:prstGeom>
        </p:spPr>
        <p:txBody>
          <a:bodyPr wrap="square">
            <a:spAutoFit/>
          </a:bodyPr>
          <a:lstStyle/>
          <a:p>
            <a:r>
              <a:rPr lang="zh-CN" altLang="en-US" sz="2400" b="1" smtClean="0">
                <a:solidFill>
                  <a:prstClr val="black"/>
                </a:solidFill>
              </a:rPr>
              <a:t>日常语言表达中要避免犯哪些逻辑错误?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 fill="hold"/>
                                        <p:tgtEl>
                                          <p:spTgt spid="12"/>
                                        </p:tgtEl>
                                        <p:attrNameLst>
                                          <p:attrName>ppt_x</p:attrName>
                                        </p:attrNameLst>
                                      </p:cBhvr>
                                      <p:tavLst>
                                        <p:tav tm="0">
                                          <p:val>
                                            <p:strVal val="#ppt_x"/>
                                          </p:val>
                                        </p:tav>
                                        <p:tav tm="100000">
                                          <p:val>
                                            <p:strVal val="#ppt_x"/>
                                          </p:val>
                                        </p:tav>
                                      </p:tavLst>
                                    </p:anim>
                                    <p:anim calcmode="lin" valueType="num">
                                      <p:cBhvr additive="base">
                                        <p:cTn id="7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fill="hold"/>
                                        <p:tgtEl>
                                          <p:spTgt spid="13"/>
                                        </p:tgtEl>
                                        <p:attrNameLst>
                                          <p:attrName>ppt_x</p:attrName>
                                        </p:attrNameLst>
                                      </p:cBhvr>
                                      <p:tavLst>
                                        <p:tav tm="0">
                                          <p:val>
                                            <p:strVal val="#ppt_x"/>
                                          </p:val>
                                        </p:tav>
                                        <p:tav tm="100000">
                                          <p:val>
                                            <p:strVal val="#ppt_x"/>
                                          </p:val>
                                        </p:tav>
                                      </p:tavLst>
                                    </p:anim>
                                    <p:anim calcmode="lin" valueType="num">
                                      <p:cBhvr additive="base">
                                        <p:cTn id="8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4"/>
                                        </p:tgtEl>
                                        <p:attrNameLst>
                                          <p:attrName>style.visibility</p:attrName>
                                        </p:attrNameLst>
                                      </p:cBhvr>
                                      <p:to>
                                        <p:strVal val="visible"/>
                                      </p:to>
                                    </p:set>
                                    <p:anim calcmode="lin" valueType="num">
                                      <p:cBhvr additive="base">
                                        <p:cTn id="85" dur="500" fill="hold"/>
                                        <p:tgtEl>
                                          <p:spTgt spid="14"/>
                                        </p:tgtEl>
                                        <p:attrNameLst>
                                          <p:attrName>ppt_x</p:attrName>
                                        </p:attrNameLst>
                                      </p:cBhvr>
                                      <p:tavLst>
                                        <p:tav tm="0">
                                          <p:val>
                                            <p:strVal val="#ppt_x"/>
                                          </p:val>
                                        </p:tav>
                                        <p:tav tm="100000">
                                          <p:val>
                                            <p:strVal val="#ppt_x"/>
                                          </p:val>
                                        </p:tav>
                                      </p:tavLst>
                                    </p:anim>
                                    <p:anim calcmode="lin" valueType="num">
                                      <p:cBhvr additive="base">
                                        <p:cTn id="8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6" grpId="0"/>
      <p:bldP spid="17"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9144000" cy="3969385"/>
          </a:xfrm>
          <a:prstGeom prst="rect">
            <a:avLst/>
          </a:prstGeom>
        </p:spPr>
        <p:txBody>
          <a:bodyPr wrap="square">
            <a:spAutoFit/>
          </a:bodyPr>
          <a:lstStyle/>
          <a:p>
            <a:pPr lvl="0" indent="457200"/>
            <a:r>
              <a:rPr lang="zh-CN" altLang="en-US" sz="2800" b="1" smtClean="0">
                <a:solidFill>
                  <a:prstClr val="black"/>
                </a:solidFill>
              </a:rPr>
              <a:t>如</a:t>
            </a:r>
            <a:r>
              <a:rPr lang="en-US" altLang="zh-CN" sz="2800" b="1" smtClean="0">
                <a:solidFill>
                  <a:prstClr val="black"/>
                </a:solidFill>
              </a:rPr>
              <a:t>:</a:t>
            </a:r>
            <a:r>
              <a:rPr lang="zh-CN" altLang="en-US" sz="2800" b="1" smtClean="0">
                <a:solidFill>
                  <a:prstClr val="black"/>
                </a:solidFill>
              </a:rPr>
              <a:t>近体诗要么是律诗，要么是绝句</a:t>
            </a:r>
            <a:endParaRPr lang="en-US" altLang="zh-CN" sz="2800" b="1" smtClean="0">
              <a:solidFill>
                <a:prstClr val="black"/>
              </a:solidFill>
            </a:endParaRPr>
          </a:p>
          <a:p>
            <a:pPr lvl="0" indent="457200"/>
            <a:r>
              <a:rPr lang="zh-CN" altLang="en-US" sz="2800" b="1" u="sng" smtClean="0">
                <a:solidFill>
                  <a:prstClr val="black"/>
                </a:solidFill>
              </a:rPr>
              <a:t>这首近体诗不是律诗 </a:t>
            </a:r>
            <a:r>
              <a:rPr lang="en-US" altLang="zh-CN" sz="2800" b="1" u="sng" smtClean="0">
                <a:solidFill>
                  <a:prstClr val="black"/>
                </a:solidFill>
              </a:rPr>
              <a:t>.</a:t>
            </a:r>
          </a:p>
          <a:p>
            <a:pPr lvl="0" indent="457200"/>
            <a:r>
              <a:rPr lang="zh-CN" altLang="en-US" sz="2800" b="1" smtClean="0">
                <a:solidFill>
                  <a:prstClr val="black"/>
                </a:solidFill>
              </a:rPr>
              <a:t>它是绝句</a:t>
            </a:r>
            <a:endParaRPr lang="en-US" altLang="zh-CN" sz="2800" b="1" smtClean="0">
              <a:solidFill>
                <a:prstClr val="black"/>
              </a:solidFill>
            </a:endParaRPr>
          </a:p>
          <a:p>
            <a:pPr lvl="0" indent="457200"/>
            <a:endParaRPr lang="en-US" altLang="zh-CN" sz="2800" b="1" smtClean="0">
              <a:solidFill>
                <a:prstClr val="black"/>
              </a:solidFill>
            </a:endParaRPr>
          </a:p>
          <a:p>
            <a:pPr lvl="0" indent="457200"/>
            <a:r>
              <a:rPr lang="zh-CN" altLang="en-US" sz="2800" b="1" smtClean="0">
                <a:solidFill>
                  <a:prstClr val="black"/>
                </a:solidFill>
              </a:rPr>
              <a:t>近体诗要么是律诗，要么是绝句</a:t>
            </a:r>
            <a:endParaRPr lang="en-US" altLang="zh-CN" sz="2800" b="1" smtClean="0">
              <a:solidFill>
                <a:prstClr val="black"/>
              </a:solidFill>
            </a:endParaRPr>
          </a:p>
          <a:p>
            <a:pPr lvl="0" indent="457200"/>
            <a:r>
              <a:rPr lang="zh-CN" altLang="en-US" sz="2800" b="1" u="sng" smtClean="0">
                <a:solidFill>
                  <a:prstClr val="black"/>
                </a:solidFill>
              </a:rPr>
              <a:t>这首近体诗是律诗</a:t>
            </a:r>
            <a:r>
              <a:rPr lang="en-US" altLang="zh-CN" sz="2800" b="1" u="sng" smtClean="0">
                <a:solidFill>
                  <a:prstClr val="black"/>
                </a:solidFill>
              </a:rPr>
              <a:t>.</a:t>
            </a:r>
          </a:p>
          <a:p>
            <a:pPr lvl="0" indent="457200"/>
            <a:r>
              <a:rPr lang="zh-CN" altLang="en-US" sz="2800" b="1" smtClean="0">
                <a:solidFill>
                  <a:prstClr val="black"/>
                </a:solidFill>
              </a:rPr>
              <a:t>它不是绝句</a:t>
            </a:r>
            <a:endParaRPr lang="en-US" altLang="zh-CN" sz="2800" b="1" smtClean="0">
              <a:solidFill>
                <a:prstClr val="black"/>
              </a:solidFill>
            </a:endParaRPr>
          </a:p>
          <a:p>
            <a:pPr lvl="0" indent="457200"/>
            <a:r>
              <a:rPr lang="zh-CN" altLang="en-US" sz="2800" b="1" smtClean="0">
                <a:solidFill>
                  <a:prstClr val="black"/>
                </a:solidFill>
              </a:rPr>
              <a:t>上述两则推理都是有效的。但下面两则推理则不然，第一则是有效的，第二则是无效的。</a:t>
            </a:r>
            <a:endParaRPr lang="en-US" altLang="zh-CN" sz="2800" b="1" smtClean="0">
              <a:solidFill>
                <a:prstClr val="black"/>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anim calcmode="lin" valueType="num">
                                      <p:cBhvr additive="base">
                                        <p:cTn id="4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357166"/>
            <a:ext cx="9144000" cy="5692775"/>
          </a:xfrm>
          <a:prstGeom prst="rect">
            <a:avLst/>
          </a:prstGeom>
        </p:spPr>
        <p:txBody>
          <a:bodyPr wrap="square">
            <a:spAutoFit/>
          </a:bodyPr>
          <a:lstStyle/>
          <a:p>
            <a:pPr lvl="0" indent="457200"/>
            <a:r>
              <a:rPr lang="zh-CN" altLang="en-US" sz="2800" b="1" smtClean="0">
                <a:solidFill>
                  <a:prstClr val="black"/>
                </a:solidFill>
              </a:rPr>
              <a:t>或者你说错了，或者我听错了</a:t>
            </a:r>
            <a:endParaRPr lang="en-US" altLang="zh-CN" sz="2800" b="1" smtClean="0">
              <a:solidFill>
                <a:prstClr val="black"/>
              </a:solidFill>
            </a:endParaRPr>
          </a:p>
          <a:p>
            <a:pPr lvl="0" indent="457200"/>
            <a:r>
              <a:rPr lang="zh-CN" altLang="en-US" sz="2800" b="1" u="sng" smtClean="0">
                <a:solidFill>
                  <a:prstClr val="black"/>
                </a:solidFill>
              </a:rPr>
              <a:t>我没有听错 </a:t>
            </a:r>
            <a:r>
              <a:rPr lang="zh-CN" altLang="en-US" sz="2800" b="1" smtClean="0">
                <a:solidFill>
                  <a:prstClr val="black"/>
                </a:solidFill>
              </a:rPr>
              <a:t>   </a:t>
            </a:r>
            <a:r>
              <a:rPr lang="en-US" altLang="zh-CN" sz="2800" b="1" smtClean="0">
                <a:solidFill>
                  <a:prstClr val="black"/>
                </a:solidFill>
              </a:rPr>
              <a:t>.</a:t>
            </a:r>
            <a:endParaRPr lang="en-US" altLang="zh-CN" sz="2800" b="1" u="sng" smtClean="0">
              <a:solidFill>
                <a:prstClr val="black"/>
              </a:solidFill>
            </a:endParaRPr>
          </a:p>
          <a:p>
            <a:pPr lvl="0" indent="457200"/>
            <a:r>
              <a:rPr lang="zh-CN" altLang="en-US" sz="2800" b="1" smtClean="0">
                <a:solidFill>
                  <a:prstClr val="black"/>
                </a:solidFill>
              </a:rPr>
              <a:t>肯定是你说错了</a:t>
            </a:r>
            <a:endParaRPr lang="en-US" altLang="zh-CN" sz="2800" b="1" smtClean="0">
              <a:solidFill>
                <a:prstClr val="black"/>
              </a:solidFill>
            </a:endParaRPr>
          </a:p>
          <a:p>
            <a:pPr lvl="0" indent="457200"/>
            <a:endParaRPr lang="en-US" altLang="zh-CN" sz="2800" b="1" smtClean="0">
              <a:solidFill>
                <a:prstClr val="black"/>
              </a:solidFill>
            </a:endParaRPr>
          </a:p>
          <a:p>
            <a:pPr lvl="0" indent="457200"/>
            <a:r>
              <a:rPr lang="zh-CN" altLang="en-US" sz="2800" b="1" smtClean="0">
                <a:solidFill>
                  <a:prstClr val="black"/>
                </a:solidFill>
              </a:rPr>
              <a:t>或者你说错了，或者我听错了</a:t>
            </a:r>
            <a:endParaRPr lang="en-US" altLang="zh-CN" sz="2800" b="1" smtClean="0">
              <a:solidFill>
                <a:prstClr val="black"/>
              </a:solidFill>
            </a:endParaRPr>
          </a:p>
          <a:p>
            <a:pPr lvl="0" indent="457200"/>
            <a:r>
              <a:rPr lang="zh-CN" altLang="en-US" sz="2800" b="1" u="sng" smtClean="0">
                <a:solidFill>
                  <a:prstClr val="black"/>
                </a:solidFill>
              </a:rPr>
              <a:t>你说错了 </a:t>
            </a:r>
            <a:r>
              <a:rPr lang="en-US" altLang="zh-CN" sz="2800" b="1" smtClean="0">
                <a:solidFill>
                  <a:prstClr val="black"/>
                </a:solidFill>
              </a:rPr>
              <a:t>.</a:t>
            </a:r>
          </a:p>
          <a:p>
            <a:pPr lvl="0" indent="457200"/>
            <a:r>
              <a:rPr lang="zh-CN" altLang="en-US" sz="2800" b="1" smtClean="0">
                <a:solidFill>
                  <a:prstClr val="black"/>
                </a:solidFill>
              </a:rPr>
              <a:t>所以我没有听错</a:t>
            </a:r>
            <a:endParaRPr lang="en-US" altLang="zh-CN" sz="2800" b="1" smtClean="0">
              <a:solidFill>
                <a:prstClr val="black"/>
              </a:solidFill>
            </a:endParaRPr>
          </a:p>
          <a:p>
            <a:pPr lvl="0" indent="457200"/>
            <a:r>
              <a:rPr lang="zh-CN" altLang="en-US" sz="2800" b="1" smtClean="0">
                <a:solidFill>
                  <a:prstClr val="black"/>
                </a:solidFill>
              </a:rPr>
              <a:t>看起来这是关于两人之间信息传递出错的分析。如果确定出错的原因总共只有两种可能，那么排除一种就可以肯定另一种，所以</a:t>
            </a:r>
            <a:r>
              <a:rPr lang="zh-CN" altLang="en-US" sz="2800" b="1" smtClean="0">
                <a:solidFill>
                  <a:srgbClr val="FF0000"/>
                </a:solidFill>
              </a:rPr>
              <a:t>前一则推理是有效的</a:t>
            </a:r>
            <a:r>
              <a:rPr lang="zh-CN" altLang="en-US" sz="2800" b="1" smtClean="0">
                <a:solidFill>
                  <a:prstClr val="black"/>
                </a:solidFill>
              </a:rPr>
              <a:t>。</a:t>
            </a:r>
            <a:endParaRPr lang="en-US" altLang="zh-CN" sz="2800" b="1" smtClean="0">
              <a:solidFill>
                <a:prstClr val="black"/>
              </a:solidFill>
            </a:endParaRPr>
          </a:p>
          <a:p>
            <a:pPr lvl="0" indent="457200"/>
            <a:r>
              <a:rPr lang="zh-CN" altLang="en-US" sz="2800" b="1" smtClean="0">
                <a:solidFill>
                  <a:prstClr val="black"/>
                </a:solidFill>
              </a:rPr>
              <a:t>但由于这两种可能是相容的，信息传递出错，完全有可能发出者和接受者都错了，所以不能通过断定一方有错而推出另一方无错，</a:t>
            </a:r>
            <a:r>
              <a:rPr lang="zh-CN" altLang="en-US" sz="2800" b="1" smtClean="0">
                <a:solidFill>
                  <a:srgbClr val="FF0000"/>
                </a:solidFill>
              </a:rPr>
              <a:t>所以第二则推理无效</a:t>
            </a:r>
            <a:r>
              <a:rPr lang="zh-CN" altLang="en-US" sz="2800" b="1" smtClean="0">
                <a:solidFill>
                  <a:prstClr val="black"/>
                </a:solidFill>
              </a:rPr>
              <a:t>。</a:t>
            </a:r>
            <a:endParaRPr lang="zh-CN" altLang="en-US" sz="2800" b="1">
              <a:solidFill>
                <a:prstClr val="black"/>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calcmode="lin" valueType="num">
                                      <p:cBhvr additive="base">
                                        <p:cTn id="3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anim calcmode="lin" valueType="num">
                                      <p:cBhvr additive="base">
                                        <p:cTn id="43"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8" end="8"/>
                                            </p:txEl>
                                          </p:spTgt>
                                        </p:tgtEl>
                                        <p:attrNameLst>
                                          <p:attrName>style.visibility</p:attrName>
                                        </p:attrNameLst>
                                      </p:cBhvr>
                                      <p:to>
                                        <p:strVal val="visible"/>
                                      </p:to>
                                    </p:set>
                                    <p:anim calcmode="lin" valueType="num">
                                      <p:cBhvr additive="base">
                                        <p:cTn id="49"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2"/>
          <p:cNvSpPr>
            <a:spLocks noGrp="1"/>
          </p:cNvSpPr>
          <p:nvPr/>
        </p:nvSpPr>
        <p:spPr>
          <a:xfrm>
            <a:off x="683736" y="1196975"/>
            <a:ext cx="4476274" cy="615315"/>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000" b="1" smtClean="0">
                <a:solidFill>
                  <a:srgbClr val="00B050"/>
                </a:solidFill>
              </a:rPr>
              <a:t>运</a:t>
            </a:r>
            <a:r>
              <a:rPr lang="zh-CN" altLang="en-US" sz="3000" b="1">
                <a:solidFill>
                  <a:srgbClr val="00B050"/>
                </a:solidFill>
              </a:rPr>
              <a:t>用有效地推理形式</a:t>
            </a:r>
          </a:p>
        </p:txBody>
      </p:sp>
      <p:sp>
        <p:nvSpPr>
          <p:cNvPr id="6" name="文本框 5"/>
          <p:cNvSpPr txBox="1"/>
          <p:nvPr/>
        </p:nvSpPr>
        <p:spPr>
          <a:xfrm>
            <a:off x="333375" y="2060575"/>
            <a:ext cx="8810625" cy="1420495"/>
          </a:xfrm>
          <a:prstGeom prst="rect">
            <a:avLst/>
          </a:prstGeom>
          <a:noFill/>
        </p:spPr>
        <p:txBody>
          <a:bodyPr wrap="square" rtlCol="0">
            <a:spAutoFit/>
          </a:bodyPr>
          <a:lstStyle/>
          <a:p>
            <a:pPr>
              <a:lnSpc>
                <a:spcPct val="120000"/>
              </a:lnSpc>
            </a:pPr>
            <a:r>
              <a:rPr lang="en-US" altLang="zh-CN" b="1" spc="150">
                <a:solidFill>
                  <a:prstClr val="black"/>
                </a:solidFill>
                <a:latin typeface="微软雅黑" panose="020b0503020204020204" charset="-122"/>
                <a:sym typeface="+mn-ea"/>
              </a:rPr>
              <a:t>      </a:t>
            </a:r>
            <a:r>
              <a:rPr lang="en-US" altLang="zh-CN" sz="2400" b="1" spc="150">
                <a:solidFill>
                  <a:prstClr val="black"/>
                </a:solidFill>
                <a:latin typeface="微软雅黑" panose="020b0503020204020204" charset="-122"/>
                <a:sym typeface="+mn-ea"/>
              </a:rPr>
              <a:t>从一个或几个已有的判断推出一个新判断的思维形式叫作</a:t>
            </a:r>
            <a:r>
              <a:rPr lang="en-US" altLang="zh-CN" sz="2400" b="1" spc="150">
                <a:solidFill>
                  <a:srgbClr val="00B050"/>
                </a:solidFill>
                <a:latin typeface="微软雅黑" panose="020b0503020204020204" charset="-122"/>
                <a:sym typeface="+mn-ea"/>
              </a:rPr>
              <a:t>推理</a:t>
            </a:r>
            <a:r>
              <a:rPr lang="en-US" altLang="zh-CN" sz="2400" b="1" spc="150">
                <a:solidFill>
                  <a:prstClr val="black"/>
                </a:solidFill>
                <a:latin typeface="微软雅黑" panose="020b0503020204020204" charset="-122"/>
                <a:sym typeface="+mn-ea"/>
              </a:rPr>
              <a:t>。推理所依据的已有的判断叫作推理的</a:t>
            </a:r>
            <a:r>
              <a:rPr lang="en-US" altLang="zh-CN" sz="2400" b="1" spc="150">
                <a:solidFill>
                  <a:srgbClr val="00B050"/>
                </a:solidFill>
                <a:latin typeface="微软雅黑" panose="020b0503020204020204" charset="-122"/>
                <a:sym typeface="+mn-ea"/>
              </a:rPr>
              <a:t>前提</a:t>
            </a:r>
            <a:r>
              <a:rPr lang="en-US" altLang="zh-CN" sz="2400" b="1" spc="150">
                <a:solidFill>
                  <a:prstClr val="black"/>
                </a:solidFill>
                <a:latin typeface="微软雅黑" panose="020b0503020204020204" charset="-122"/>
                <a:sym typeface="+mn-ea"/>
              </a:rPr>
              <a:t>，推出的新判断叫作推理的</a:t>
            </a:r>
            <a:r>
              <a:rPr lang="en-US" altLang="zh-CN" sz="2400" b="1" spc="150">
                <a:solidFill>
                  <a:srgbClr val="00B050"/>
                </a:solidFill>
                <a:latin typeface="微软雅黑" panose="020b0503020204020204" charset="-122"/>
                <a:sym typeface="+mn-ea"/>
              </a:rPr>
              <a:t>结论</a:t>
            </a:r>
            <a:r>
              <a:rPr lang="en-US" altLang="zh-CN" sz="2400" b="1" spc="150">
                <a:solidFill>
                  <a:prstClr val="black"/>
                </a:solidFill>
                <a:latin typeface="微软雅黑" panose="020b0503020204020204" charset="-122"/>
                <a:sym typeface="+mn-ea"/>
              </a:rPr>
              <a:t>。</a:t>
            </a:r>
          </a:p>
        </p:txBody>
      </p:sp>
      <p:grpSp>
        <p:nvGrpSpPr>
          <p:cNvPr id="18" name="组合 7"/>
          <p:cNvGrpSpPr/>
          <p:nvPr/>
        </p:nvGrpSpPr>
        <p:grpSpPr>
          <a:xfrm>
            <a:off x="1187609" y="3789204"/>
            <a:ext cx="4624864" cy="1603649"/>
            <a:chOff x="8832" y="5375"/>
            <a:chExt cx="3473" cy="795"/>
          </a:xfrm>
        </p:grpSpPr>
        <p:sp>
          <p:nvSpPr>
            <p:cNvPr id="9" name="矩形 8"/>
            <p:cNvSpPr/>
            <p:nvPr>
              <p:custDataLst>
                <p:tags r:id="rId2"/>
              </p:custDataLst>
            </p:nvPr>
          </p:nvSpPr>
          <p:spPr>
            <a:xfrm flipV="1">
              <a:off x="8832" y="5375"/>
              <a:ext cx="3446" cy="795"/>
            </a:xfrm>
            <a:prstGeom prst="rect">
              <a:avLst/>
            </a:prstGeom>
            <a:ln>
              <a:noFill/>
            </a:ln>
          </p:spPr>
          <p:style>
            <a:lnRef idx="2">
              <a:srgbClr val="FDEC44">
                <a:shade val="50000"/>
              </a:srgbClr>
            </a:lnRef>
            <a:fillRef idx="1">
              <a:srgbClr val="FDEC44"/>
            </a:fillRef>
            <a:effectRef idx="0">
              <a:srgbClr val="FDEC44"/>
            </a:effectRef>
            <a:fontRef idx="minor">
              <a:srgbClr val="FFFFFF"/>
            </a:fontRef>
          </p:style>
          <p:txBody>
            <a:bodyPr rtlCol="0" anchor="ctr"/>
            <a:lstStyle/>
            <a:p>
              <a:pPr algn="ctr"/>
              <a:endParaRPr lang="zh-CN" altLang="en-US" sz="2100" b="1">
                <a:latin typeface="微软雅黑" panose="020b0503020204020204" charset="-122"/>
              </a:endParaRPr>
            </a:p>
          </p:txBody>
        </p:sp>
        <p:sp>
          <p:nvSpPr>
            <p:cNvPr id="10" name="文本框 9"/>
            <p:cNvSpPr txBox="1"/>
            <p:nvPr>
              <p:custDataLst>
                <p:tags r:id="rId3"/>
              </p:custDataLst>
            </p:nvPr>
          </p:nvSpPr>
          <p:spPr>
            <a:xfrm>
              <a:off x="8832" y="5375"/>
              <a:ext cx="3473" cy="795"/>
            </a:xfrm>
            <a:prstGeom prst="rect">
              <a:avLst/>
            </a:prstGeom>
            <a:noFill/>
            <a:ln>
              <a:noFill/>
            </a:ln>
          </p:spPr>
          <p:style>
            <a:lnRef idx="2">
              <a:srgbClr val="FDEC44">
                <a:shade val="50000"/>
              </a:srgbClr>
            </a:lnRef>
            <a:fillRef idx="1">
              <a:srgbClr val="FDEC44"/>
            </a:fillRef>
            <a:effectRef idx="0">
              <a:srgbClr val="FDEC44"/>
            </a:effectRef>
            <a:fontRef idx="minor">
              <a:srgbClr val="FFFFFF"/>
            </a:fontRef>
          </p:style>
          <p:txBody>
            <a:bodyPr wrap="square" rtlCol="0" anchor="ctr">
              <a:noAutofit/>
            </a:bodyPr>
            <a:lstStyle>
              <a:defPPr>
                <a:defRPr lang="zh-CN"/>
              </a:defPPr>
              <a:lvl1pPr algn="ctr">
                <a:defRPr>
                  <a:solidFill>
                    <a:srgbClr val="FFFFFF"/>
                  </a:solidFill>
                  <a:latin typeface="Arial" panose="020b0604020202020204" pitchFamily="34" charset="0"/>
                  <a:ea typeface="微软雅黑" panose="020b0503020204020204" charset="-122"/>
                  <a:cs typeface="+mn-ea"/>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vl6pPr>
                <a:defRPr>
                  <a:solidFill>
                    <a:srgbClr val="FFFFFF"/>
                  </a:solidFill>
                </a:defRPr>
              </a:lvl6pPr>
              <a:lvl7pPr>
                <a:defRPr>
                  <a:solidFill>
                    <a:srgbClr val="FFFFFF"/>
                  </a:solidFill>
                </a:defRPr>
              </a:lvl7pPr>
              <a:lvl8pPr>
                <a:defRPr>
                  <a:solidFill>
                    <a:srgbClr val="FFFFFF"/>
                  </a:solidFill>
                </a:defRPr>
              </a:lvl8pPr>
              <a:lvl9pPr>
                <a:defRPr>
                  <a:solidFill>
                    <a:srgbClr val="FFFFFF"/>
                  </a:solidFill>
                </a:defRPr>
              </a:lvl9pPr>
            </a:lstStyle>
            <a:p>
              <a:pPr>
                <a:lnSpc>
                  <a:spcPct val="120000"/>
                </a:lnSpc>
              </a:pPr>
              <a:r>
                <a:rPr lang="zh-CN" altLang="en-US" sz="3000" b="1" spc="150">
                  <a:solidFill>
                    <a:prstClr val="black"/>
                  </a:solidFill>
                  <a:latin typeface="微软雅黑" panose="020b0503020204020204" charset="-122"/>
                  <a:sym typeface="+mn-ea"/>
                </a:rPr>
                <a:t>推理</a:t>
              </a:r>
              <a:endParaRPr lang="zh-CN" altLang="en-US" sz="3000" b="1" spc="150">
                <a:solidFill>
                  <a:prstClr val="black"/>
                </a:solidFill>
                <a:latin typeface="微软雅黑" panose="020b0503020204020204" charset="-122"/>
              </a:endParaRPr>
            </a:p>
            <a:p>
              <a:pPr>
                <a:lnSpc>
                  <a:spcPct val="120000"/>
                </a:lnSpc>
              </a:pPr>
              <a:r>
                <a:rPr lang="zh-CN" altLang="en-US" sz="2100" b="1" spc="150">
                  <a:solidFill>
                    <a:prstClr val="black"/>
                  </a:solidFill>
                  <a:latin typeface="微软雅黑" panose="020b0503020204020204" charset="-122"/>
                  <a:sym typeface="+mn-ea"/>
                </a:rPr>
                <a:t>（依据个别与一般的关系）</a:t>
              </a:r>
            </a:p>
          </p:txBody>
        </p:sp>
      </p:grpSp>
      <p:sp>
        <p:nvSpPr>
          <p:cNvPr id="19" name="椭圆 18"/>
          <p:cNvSpPr/>
          <p:nvPr/>
        </p:nvSpPr>
        <p:spPr>
          <a:xfrm>
            <a:off x="2665730" y="476885"/>
            <a:ext cx="1534795" cy="64325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200" b="1" smtClean="0"/>
              <a:t>小结</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椭圆 2"/>
          <p:cNvSpPr/>
          <p:nvPr/>
        </p:nvSpPr>
        <p:spPr>
          <a:xfrm>
            <a:off x="3131820" y="476885"/>
            <a:ext cx="3082925" cy="15773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t>推理</a:t>
            </a:r>
            <a:endParaRPr lang="zh-CN" altLang="en-US" sz="4000" b="1"/>
          </a:p>
        </p:txBody>
      </p:sp>
      <p:sp>
        <p:nvSpPr>
          <p:cNvPr id="4" name="矩形 3"/>
          <p:cNvSpPr/>
          <p:nvPr/>
        </p:nvSpPr>
        <p:spPr>
          <a:xfrm>
            <a:off x="0" y="2500306"/>
            <a:ext cx="2744662"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400" b="1" smtClean="0">
                <a:solidFill>
                  <a:srgbClr val="FF0000"/>
                </a:solidFill>
              </a:rPr>
              <a:t>第一种推理</a:t>
            </a:r>
            <a:r>
              <a:rPr lang="en-US" altLang="zh-CN" sz="2400" b="1" smtClean="0">
                <a:solidFill>
                  <a:srgbClr val="FF0000"/>
                </a:solidFill>
              </a:rPr>
              <a:t>:</a:t>
            </a:r>
            <a:r>
              <a:rPr lang="zh-CN" altLang="en-US" sz="2400" b="1" smtClean="0">
                <a:solidFill>
                  <a:srgbClr val="FF0000"/>
                </a:solidFill>
              </a:rPr>
              <a:t>三段论</a:t>
            </a:r>
            <a:endParaRPr lang="en-US" altLang="zh-CN" sz="2400" b="1" smtClean="0">
              <a:solidFill>
                <a:srgbClr val="FF0000"/>
              </a:solidFill>
            </a:endParaRPr>
          </a:p>
        </p:txBody>
      </p:sp>
      <p:sp>
        <p:nvSpPr>
          <p:cNvPr id="5" name="矩形 4"/>
          <p:cNvSpPr/>
          <p:nvPr/>
        </p:nvSpPr>
        <p:spPr>
          <a:xfrm>
            <a:off x="0" y="3429000"/>
            <a:ext cx="3672800"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400" b="1" smtClean="0">
                <a:solidFill>
                  <a:srgbClr val="FF0000"/>
                </a:solidFill>
              </a:rPr>
              <a:t>第二种推理</a:t>
            </a:r>
            <a:r>
              <a:rPr lang="en-US" altLang="zh-CN" sz="2400" b="1" smtClean="0">
                <a:solidFill>
                  <a:srgbClr val="FF0000"/>
                </a:solidFill>
              </a:rPr>
              <a:t>:</a:t>
            </a:r>
            <a:r>
              <a:rPr lang="zh-CN" altLang="en-US" sz="2400" b="1" smtClean="0">
                <a:solidFill>
                  <a:srgbClr val="FF0000"/>
                </a:solidFill>
              </a:rPr>
              <a:t>充分条件推理</a:t>
            </a:r>
            <a:endParaRPr lang="en-US" altLang="zh-CN" sz="2400" b="1" smtClean="0">
              <a:solidFill>
                <a:srgbClr val="FF0000"/>
              </a:solidFill>
            </a:endParaRPr>
          </a:p>
        </p:txBody>
      </p:sp>
      <p:sp>
        <p:nvSpPr>
          <p:cNvPr id="6" name="矩形 5"/>
          <p:cNvSpPr/>
          <p:nvPr/>
        </p:nvSpPr>
        <p:spPr>
          <a:xfrm>
            <a:off x="0" y="4357694"/>
            <a:ext cx="3672800" cy="46166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algn="ctr"/>
            <a:r>
              <a:rPr lang="zh-CN" altLang="en-US" sz="2400" b="1" smtClean="0">
                <a:solidFill>
                  <a:srgbClr val="FF0000"/>
                </a:solidFill>
              </a:rPr>
              <a:t>第三种推理</a:t>
            </a:r>
            <a:r>
              <a:rPr lang="en-US" altLang="zh-CN" sz="2400" b="1" smtClean="0">
                <a:solidFill>
                  <a:srgbClr val="FF0000"/>
                </a:solidFill>
              </a:rPr>
              <a:t>:</a:t>
            </a:r>
            <a:r>
              <a:rPr lang="zh-CN" altLang="en-US" sz="2400" b="1" smtClean="0">
                <a:solidFill>
                  <a:srgbClr val="FF0000"/>
                </a:solidFill>
              </a:rPr>
              <a:t>必要条件推理</a:t>
            </a:r>
            <a:endParaRPr lang="en-US" altLang="zh-CN" sz="2400" b="1" smtClean="0">
              <a:solidFill>
                <a:srgbClr val="FF0000"/>
              </a:solidFill>
            </a:endParaRPr>
          </a:p>
        </p:txBody>
      </p:sp>
      <p:sp>
        <p:nvSpPr>
          <p:cNvPr id="7" name="TextBox 6"/>
          <p:cNvSpPr txBox="1"/>
          <p:nvPr/>
        </p:nvSpPr>
        <p:spPr>
          <a:xfrm>
            <a:off x="4244460" y="2500306"/>
            <a:ext cx="738664" cy="3143272"/>
          </a:xfrm>
          <a:prstGeom prst="rect">
            <a:avLst/>
          </a:prstGeom>
        </p:spPr>
        <p:style>
          <a:lnRef idx="3">
            <a:schemeClr val="lt1"/>
          </a:lnRef>
          <a:fillRef idx="1">
            <a:schemeClr val="dk1"/>
          </a:fillRef>
          <a:effectRef idx="1">
            <a:schemeClr val="dk1"/>
          </a:effectRef>
          <a:fontRef idx="minor">
            <a:schemeClr val="lt1"/>
          </a:fontRef>
        </p:style>
        <p:txBody>
          <a:bodyPr vert="eaVert" wrap="square" rtlCol="0" anchor="ctr">
            <a:spAutoFit/>
          </a:bodyPr>
          <a:lstStyle/>
          <a:p>
            <a:pPr algn="ctr"/>
            <a:r>
              <a:rPr lang="zh-CN" altLang="en-US" sz="3600" b="1" smtClean="0"/>
              <a:t>七种形式说明</a:t>
            </a:r>
            <a:endParaRPr lang="zh-CN" altLang="en-US" sz="3600" b="1"/>
          </a:p>
        </p:txBody>
      </p:sp>
      <p:sp>
        <p:nvSpPr>
          <p:cNvPr id="8" name="右大括号 7"/>
          <p:cNvSpPr/>
          <p:nvPr/>
        </p:nvSpPr>
        <p:spPr>
          <a:xfrm>
            <a:off x="3470910" y="2503805"/>
            <a:ext cx="522605" cy="2419350"/>
          </a:xfrm>
          <a:prstGeom prst="rightBrace">
            <a:avLst>
              <a:gd name="adj1" fmla="val 8333"/>
              <a:gd name="adj2" fmla="val 49355"/>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左大括号 8"/>
          <p:cNvSpPr/>
          <p:nvPr/>
        </p:nvSpPr>
        <p:spPr>
          <a:xfrm>
            <a:off x="5143504" y="2500306"/>
            <a:ext cx="571504" cy="3286148"/>
          </a:xfrm>
          <a:prstGeom prst="leftBrace">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矩形 9"/>
          <p:cNvSpPr/>
          <p:nvPr/>
        </p:nvSpPr>
        <p:spPr>
          <a:xfrm>
            <a:off x="5542614" y="2428868"/>
            <a:ext cx="3498215" cy="52197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800" b="1" smtClean="0"/>
              <a:t>第四种推理</a:t>
            </a:r>
            <a:r>
              <a:rPr lang="en-US" altLang="zh-CN" sz="2800" b="1" smtClean="0"/>
              <a:t>:</a:t>
            </a:r>
            <a:r>
              <a:rPr lang="zh-CN" altLang="en-US" sz="2800" b="1" smtClean="0">
                <a:sym typeface="+mn-ea"/>
              </a:rPr>
              <a:t>归纳推理</a:t>
            </a:r>
            <a:endParaRPr lang="zh-CN" altLang="en-US" sz="2800" b="1"/>
          </a:p>
        </p:txBody>
      </p:sp>
      <p:sp>
        <p:nvSpPr>
          <p:cNvPr id="11" name="矩形 10"/>
          <p:cNvSpPr/>
          <p:nvPr/>
        </p:nvSpPr>
        <p:spPr>
          <a:xfrm>
            <a:off x="5629826" y="3429000"/>
            <a:ext cx="3498215" cy="95313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zh-CN" altLang="en-US" sz="2800" b="1" smtClean="0"/>
              <a:t>第五种推理</a:t>
            </a:r>
            <a:r>
              <a:rPr lang="en-US" altLang="zh-CN" sz="2800" b="1" smtClean="0"/>
              <a:t>:</a:t>
            </a:r>
            <a:r>
              <a:rPr lang="zh-CN" altLang="en-US" sz="2800" b="1" smtClean="0">
                <a:sym typeface="+mn-ea"/>
              </a:rPr>
              <a:t>类比推理</a:t>
            </a:r>
            <a:endParaRPr lang="zh-CN" altLang="en-US" sz="2800" b="1"/>
          </a:p>
          <a:p>
            <a:pPr algn="ctr"/>
            <a:endParaRPr lang="zh-CN" altLang="en-US" sz="2800" b="1"/>
          </a:p>
        </p:txBody>
      </p:sp>
      <p:sp>
        <p:nvSpPr>
          <p:cNvPr id="12" name="矩形 11"/>
          <p:cNvSpPr/>
          <p:nvPr/>
        </p:nvSpPr>
        <p:spPr>
          <a:xfrm>
            <a:off x="5629826" y="4500570"/>
            <a:ext cx="3498215" cy="52197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800" b="1" smtClean="0"/>
              <a:t>第六种推理</a:t>
            </a:r>
            <a:r>
              <a:rPr lang="en-US" altLang="zh-CN" sz="2800" b="1" smtClean="0"/>
              <a:t>:</a:t>
            </a:r>
            <a:r>
              <a:rPr lang="zh-CN" altLang="en-US" sz="2800" b="1" smtClean="0">
                <a:sym typeface="+mn-ea"/>
              </a:rPr>
              <a:t>二难推理</a:t>
            </a:r>
            <a:endParaRPr lang="zh-CN" altLang="en-US" sz="2800" b="1"/>
          </a:p>
        </p:txBody>
      </p:sp>
      <p:sp>
        <p:nvSpPr>
          <p:cNvPr id="13" name="矩形 12"/>
          <p:cNvSpPr/>
          <p:nvPr/>
        </p:nvSpPr>
        <p:spPr>
          <a:xfrm>
            <a:off x="5808578" y="5429264"/>
            <a:ext cx="3140710" cy="521970"/>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800" b="1" smtClean="0"/>
              <a:t>第七种推理</a:t>
            </a:r>
            <a:r>
              <a:rPr lang="en-US" altLang="zh-CN" sz="2800" b="1" smtClean="0"/>
              <a:t>:</a:t>
            </a:r>
            <a:r>
              <a:rPr lang="zh-CN" altLang="en-US" sz="2800" b="1" smtClean="0">
                <a:sym typeface="+mn-ea"/>
              </a:rPr>
              <a:t>排除法</a:t>
            </a:r>
            <a:endParaRPr lang="zh-CN" altLang="en-US" sz="2800" b="1"/>
          </a:p>
        </p:txBody>
      </p:sp>
      <p:sp>
        <p:nvSpPr>
          <p:cNvPr id="14" name="上箭头标注 13"/>
          <p:cNvSpPr/>
          <p:nvPr/>
        </p:nvSpPr>
        <p:spPr>
          <a:xfrm>
            <a:off x="428596" y="5072074"/>
            <a:ext cx="2357454" cy="928694"/>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mtClean="0"/>
              <a:t>演绎推理</a:t>
            </a:r>
            <a:endParaRPr lang="zh-CN" altLang="en-US" sz="3600"/>
          </a:p>
        </p:txBody>
      </p:sp>
      <p:sp>
        <p:nvSpPr>
          <p:cNvPr id="19" name="椭圆 18"/>
          <p:cNvSpPr/>
          <p:nvPr/>
        </p:nvSpPr>
        <p:spPr>
          <a:xfrm>
            <a:off x="467330" y="188573"/>
            <a:ext cx="1500198" cy="64294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200" b="1" smtClean="0"/>
              <a:t>小结</a:t>
            </a:r>
            <a:endParaRPr lang="zh-CN" altLang="en-US" sz="3200" b="1"/>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横卷形 1"/>
          <p:cNvSpPr/>
          <p:nvPr/>
        </p:nvSpPr>
        <p:spPr>
          <a:xfrm>
            <a:off x="714348" y="0"/>
            <a:ext cx="7643866" cy="1357298"/>
          </a:xfrm>
          <a:prstGeom prst="horizontalScroll">
            <a:avLst>
              <a:gd name="adj" fmla="val 2500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3200" b="1" smtClean="0"/>
              <a:t>课堂同步练习</a:t>
            </a:r>
            <a:endParaRPr lang="zh-CN" altLang="en-US" sz="3200" b="1"/>
          </a:p>
        </p:txBody>
      </p:sp>
      <p:sp>
        <p:nvSpPr>
          <p:cNvPr id="3" name="矩形 2"/>
          <p:cNvSpPr/>
          <p:nvPr/>
        </p:nvSpPr>
        <p:spPr>
          <a:xfrm>
            <a:off x="142844" y="1285861"/>
            <a:ext cx="8786874" cy="5416868"/>
          </a:xfrm>
          <a:prstGeom prst="rect">
            <a:avLst/>
          </a:prstGeom>
        </p:spPr>
        <p:txBody>
          <a:bodyPr wrap="square">
            <a:spAutoFit/>
          </a:bodyPr>
          <a:lstStyle/>
          <a:p>
            <a:r>
              <a:rPr lang="en-US" sz="2600" b="1" smtClean="0"/>
              <a:t>1.</a:t>
            </a:r>
            <a:r>
              <a:rPr lang="zh-CN" altLang="en-US" sz="2600" b="1" smtClean="0"/>
              <a:t>阅读下面的文字</a:t>
            </a:r>
            <a:r>
              <a:rPr lang="en-US" sz="2600" b="1" smtClean="0"/>
              <a:t>,</a:t>
            </a:r>
            <a:r>
              <a:rPr lang="zh-CN" altLang="en-US" sz="2600" b="1" smtClean="0"/>
              <a:t>按照要求完成题目。</a:t>
            </a:r>
          </a:p>
          <a:p>
            <a:pPr indent="457200"/>
            <a:r>
              <a:rPr lang="en-US" sz="2600" b="1" smtClean="0"/>
              <a:t>“</a:t>
            </a:r>
            <a:r>
              <a:rPr lang="zh-CN" altLang="en-US" sz="2600" b="1" smtClean="0"/>
              <a:t>今晩</a:t>
            </a:r>
            <a:r>
              <a:rPr lang="en-US" sz="2600" b="1" smtClean="0"/>
              <a:t>,</a:t>
            </a:r>
            <a:r>
              <a:rPr lang="zh-CN" altLang="en-US" sz="2600" b="1" smtClean="0"/>
              <a:t>你不来接我</a:t>
            </a:r>
            <a:r>
              <a:rPr lang="en-US" sz="2600" b="1" smtClean="0"/>
              <a:t>,</a:t>
            </a:r>
            <a:r>
              <a:rPr lang="zh-CN" altLang="en-US" sz="2600" b="1" smtClean="0"/>
              <a:t>我就只有露宿街头了。</a:t>
            </a:r>
            <a:r>
              <a:rPr lang="en-US" sz="2600" b="1" smtClean="0"/>
              <a:t>”</a:t>
            </a:r>
            <a:r>
              <a:rPr lang="zh-CN" altLang="en-US" sz="2600" b="1" smtClean="0"/>
              <a:t>这是一种假两难推理</a:t>
            </a:r>
            <a:r>
              <a:rPr lang="en-US" sz="2600" b="1" smtClean="0"/>
              <a:t>,</a:t>
            </a:r>
            <a:r>
              <a:rPr lang="zh-CN" altLang="en-US" sz="2600" b="1" smtClean="0"/>
              <a:t>理由是</a:t>
            </a:r>
            <a:r>
              <a:rPr lang="en-US" sz="2600" b="1" smtClean="0"/>
              <a:t>:</a:t>
            </a:r>
            <a:r>
              <a:rPr lang="zh-CN" altLang="en-US" sz="2600" b="1" smtClean="0"/>
              <a:t>没人来接</a:t>
            </a:r>
            <a:r>
              <a:rPr lang="en-US" sz="2600" b="1" smtClean="0"/>
              <a:t>,</a:t>
            </a:r>
            <a:r>
              <a:rPr lang="zh-CN" altLang="en-US" sz="2600" b="1" smtClean="0"/>
              <a:t>还可以自己打车回家、走路回家</a:t>
            </a:r>
            <a:r>
              <a:rPr lang="en-US" sz="2600" b="1" smtClean="0"/>
              <a:t>,</a:t>
            </a:r>
            <a:r>
              <a:rPr lang="zh-CN" altLang="en-US" sz="2600" b="1" smtClean="0"/>
              <a:t>也可以住在宾馆</a:t>
            </a:r>
            <a:r>
              <a:rPr lang="en-US" sz="2600" b="1" smtClean="0"/>
              <a:t>,</a:t>
            </a:r>
            <a:r>
              <a:rPr lang="zh-CN" altLang="en-US" sz="2600" b="1" smtClean="0"/>
              <a:t>还可以到附近朋友家投宿。</a:t>
            </a:r>
          </a:p>
          <a:p>
            <a:pPr indent="457200"/>
            <a:r>
              <a:rPr lang="zh-CN" altLang="en-US" sz="2600" b="1" smtClean="0"/>
              <a:t>这种假两难推理所给出的两个选择看似难以抉择</a:t>
            </a:r>
            <a:r>
              <a:rPr lang="en-US" sz="2600" b="1" smtClean="0"/>
              <a:t>,</a:t>
            </a:r>
            <a:r>
              <a:rPr lang="zh-CN" altLang="en-US" sz="2600" b="1" smtClean="0"/>
              <a:t>二者只能取其一</a:t>
            </a:r>
            <a:r>
              <a:rPr lang="en-US" sz="2600" b="1" smtClean="0"/>
              <a:t>,</a:t>
            </a:r>
            <a:r>
              <a:rPr lang="zh-CN" altLang="en-US" sz="2600" b="1" smtClean="0"/>
              <a:t>其实并不全面</a:t>
            </a:r>
            <a:r>
              <a:rPr lang="en-US" sz="2600" b="1" smtClean="0"/>
              <a:t>,</a:t>
            </a:r>
            <a:r>
              <a:rPr lang="zh-CN" altLang="en-US" sz="2600" b="1" smtClean="0"/>
              <a:t>即不涵盖所有的可能。请联系生活实际</a:t>
            </a:r>
            <a:r>
              <a:rPr lang="en-US" sz="2600" b="1" smtClean="0"/>
              <a:t>,</a:t>
            </a:r>
            <a:r>
              <a:rPr lang="zh-CN" altLang="en-US" sz="2600" b="1" smtClean="0"/>
              <a:t>另写一个假两难推理的句子并说明理由。</a:t>
            </a:r>
            <a:endParaRPr lang="en-US" altLang="zh-CN" sz="2600" b="1" smtClean="0"/>
          </a:p>
          <a:p>
            <a:pPr indent="457200"/>
            <a:r>
              <a:rPr lang="zh-CN" altLang="en-US" sz="2600" b="1" smtClean="0">
                <a:solidFill>
                  <a:srgbClr val="FF0000"/>
                </a:solidFill>
              </a:rPr>
              <a:t>答案　</a:t>
            </a:r>
            <a:r>
              <a:rPr lang="en-US" altLang="zh-CN" sz="2600" b="1" smtClean="0">
                <a:solidFill>
                  <a:srgbClr val="FF0000"/>
                </a:solidFill>
              </a:rPr>
              <a:t>(</a:t>
            </a:r>
            <a:r>
              <a:rPr lang="zh-CN" altLang="en-US" sz="2600" b="1" smtClean="0">
                <a:solidFill>
                  <a:srgbClr val="FF0000"/>
                </a:solidFill>
              </a:rPr>
              <a:t>示例</a:t>
            </a:r>
            <a:r>
              <a:rPr lang="en-US" altLang="zh-CN" sz="2600" b="1" smtClean="0">
                <a:solidFill>
                  <a:srgbClr val="FF0000"/>
                </a:solidFill>
              </a:rPr>
              <a:t>)</a:t>
            </a:r>
            <a:r>
              <a:rPr lang="zh-CN" altLang="en-US" sz="2600" b="1" smtClean="0"/>
              <a:t>句子</a:t>
            </a:r>
            <a:r>
              <a:rPr lang="en-US" altLang="zh-CN" sz="2600" b="1" smtClean="0"/>
              <a:t>:</a:t>
            </a:r>
            <a:r>
              <a:rPr lang="zh-CN" altLang="en-US" sz="2600" b="1" smtClean="0"/>
              <a:t>你再不做饭</a:t>
            </a:r>
            <a:r>
              <a:rPr lang="en-US" altLang="zh-CN" sz="2600" b="1" smtClean="0"/>
              <a:t>,</a:t>
            </a:r>
            <a:r>
              <a:rPr lang="zh-CN" altLang="en-US" sz="2600" b="1" smtClean="0"/>
              <a:t>今晚我们就要挨饿。</a:t>
            </a:r>
          </a:p>
          <a:p>
            <a:pPr indent="457200"/>
            <a:r>
              <a:rPr lang="zh-CN" altLang="en-US" sz="2600" b="1" smtClean="0"/>
              <a:t>理由</a:t>
            </a:r>
            <a:r>
              <a:rPr lang="en-US" altLang="zh-CN" sz="2600" b="1" smtClean="0"/>
              <a:t>:</a:t>
            </a:r>
            <a:r>
              <a:rPr lang="zh-CN" altLang="en-US" sz="2600" b="1" smtClean="0"/>
              <a:t>除了在家做饭</a:t>
            </a:r>
            <a:r>
              <a:rPr lang="en-US" altLang="zh-CN" sz="2600" b="1" smtClean="0"/>
              <a:t>,</a:t>
            </a:r>
            <a:r>
              <a:rPr lang="zh-CN" altLang="en-US" sz="2600" b="1" smtClean="0"/>
              <a:t>还可以外出就餐或叫外卖。</a:t>
            </a:r>
          </a:p>
          <a:p>
            <a:pPr indent="457200"/>
            <a:r>
              <a:rPr lang="zh-CN" altLang="en-US" sz="2800" b="1" smtClean="0">
                <a:solidFill>
                  <a:srgbClr val="FF0000"/>
                </a:solidFill>
                <a:latin typeface="楷体" pitchFamily="49" charset="-122"/>
                <a:ea typeface="楷体" pitchFamily="49" charset="-122"/>
              </a:rPr>
              <a:t>解析：解答本题要从逻辑推理的角度分析所给示例</a:t>
            </a:r>
            <a:r>
              <a:rPr lang="en-US" altLang="zh-CN" sz="2800" b="1" smtClean="0">
                <a:solidFill>
                  <a:srgbClr val="FF0000"/>
                </a:solidFill>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再联系生活实际进行仿写。可以从生活现象或日常俗语中选择仿写的内容</a:t>
            </a:r>
            <a:r>
              <a:rPr lang="en-US" altLang="zh-CN" sz="2800" b="1" smtClean="0">
                <a:solidFill>
                  <a:srgbClr val="FF0000"/>
                </a:solidFill>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说明理由时指出这些选择并不全面</a:t>
            </a:r>
            <a:r>
              <a:rPr lang="en-US" altLang="zh-CN" sz="2800" b="1" smtClean="0">
                <a:solidFill>
                  <a:srgbClr val="FF0000"/>
                </a:solidFill>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也有其他可能的情况即可。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9144000" cy="6124754"/>
          </a:xfrm>
          <a:prstGeom prst="rect">
            <a:avLst/>
          </a:prstGeom>
        </p:spPr>
        <p:txBody>
          <a:bodyPr wrap="square">
            <a:spAutoFit/>
          </a:bodyPr>
          <a:lstStyle/>
          <a:p>
            <a:r>
              <a:rPr lang="en-US" altLang="zh-CN" sz="2800" b="1" smtClean="0"/>
              <a:t>2.</a:t>
            </a:r>
            <a:r>
              <a:rPr lang="zh-CN" altLang="en-US" sz="2800" b="1" smtClean="0"/>
              <a:t>请仿照下面两个例句的逻辑关系另写两句话。要求</a:t>
            </a:r>
            <a:r>
              <a:rPr lang="en-US" sz="2800" b="1" smtClean="0"/>
              <a:t>:</a:t>
            </a:r>
            <a:r>
              <a:rPr lang="zh-CN" altLang="en-US" sz="2800" b="1" smtClean="0"/>
              <a:t>分别符合例句</a:t>
            </a:r>
            <a:r>
              <a:rPr lang="en-US" sz="2800" b="1" smtClean="0"/>
              <a:t>①</a:t>
            </a:r>
            <a:r>
              <a:rPr lang="zh-CN" altLang="en-US" sz="2800" b="1" smtClean="0"/>
              <a:t>、例句</a:t>
            </a:r>
            <a:r>
              <a:rPr lang="en-US" sz="2800" b="1" smtClean="0"/>
              <a:t>②</a:t>
            </a:r>
            <a:r>
              <a:rPr lang="zh-CN" altLang="en-US" sz="2800" b="1" smtClean="0"/>
              <a:t>的逻辑关系</a:t>
            </a:r>
            <a:r>
              <a:rPr lang="en-US" sz="2800" b="1" smtClean="0"/>
              <a:t>,</a:t>
            </a:r>
            <a:r>
              <a:rPr lang="zh-CN" altLang="en-US" sz="2800" b="1" smtClean="0"/>
              <a:t>句式基本一致</a:t>
            </a:r>
            <a:r>
              <a:rPr lang="en-US" sz="2800" b="1" smtClean="0"/>
              <a:t>,</a:t>
            </a:r>
            <a:r>
              <a:rPr lang="zh-CN" altLang="en-US" sz="2800" b="1" smtClean="0"/>
              <a:t>语言简洁明了。</a:t>
            </a:r>
          </a:p>
          <a:p>
            <a:pPr indent="457200"/>
            <a:r>
              <a:rPr lang="zh-CN" altLang="en-US" sz="2800" b="1" smtClean="0"/>
              <a:t>例句</a:t>
            </a:r>
            <a:r>
              <a:rPr lang="en-US" sz="2800" b="1" smtClean="0"/>
              <a:t>:①</a:t>
            </a:r>
            <a:r>
              <a:rPr lang="zh-CN" altLang="en-US" sz="2800" b="1" smtClean="0"/>
              <a:t>只有年满十八岁</a:t>
            </a:r>
            <a:r>
              <a:rPr lang="en-US" sz="2800" b="1" smtClean="0"/>
              <a:t>,</a:t>
            </a:r>
            <a:r>
              <a:rPr lang="zh-CN" altLang="en-US" sz="2800" b="1" smtClean="0"/>
              <a:t>才有选举权</a:t>
            </a:r>
            <a:r>
              <a:rPr lang="en-US" sz="2800" b="1" smtClean="0"/>
              <a:t>;</a:t>
            </a:r>
            <a:r>
              <a:rPr lang="zh-CN" altLang="en-US" sz="2800" b="1" smtClean="0"/>
              <a:t>李明不到十八岁</a:t>
            </a:r>
            <a:r>
              <a:rPr lang="en-US" sz="2800" b="1" smtClean="0"/>
              <a:t>,</a:t>
            </a:r>
            <a:r>
              <a:rPr lang="zh-CN" altLang="en-US" sz="2800" b="1" smtClean="0"/>
              <a:t>所以</a:t>
            </a:r>
            <a:r>
              <a:rPr lang="en-US" sz="2800" b="1" smtClean="0"/>
              <a:t>,</a:t>
            </a:r>
            <a:r>
              <a:rPr lang="zh-CN" altLang="en-US" sz="2800" b="1" smtClean="0"/>
              <a:t>李明没有选举权。</a:t>
            </a:r>
          </a:p>
          <a:p>
            <a:pPr indent="457200"/>
            <a:r>
              <a:rPr lang="en-US" sz="2800" b="1" smtClean="0"/>
              <a:t>②</a:t>
            </a:r>
            <a:r>
              <a:rPr lang="zh-CN" altLang="en-US" sz="2800" b="1" smtClean="0"/>
              <a:t>如果有大雾</a:t>
            </a:r>
            <a:r>
              <a:rPr lang="en-US" sz="2800" b="1" smtClean="0"/>
              <a:t>,</a:t>
            </a:r>
            <a:r>
              <a:rPr lang="zh-CN" altLang="en-US" sz="2800" b="1" smtClean="0"/>
              <a:t>飞机就要停飞</a:t>
            </a:r>
            <a:r>
              <a:rPr lang="en-US" sz="2800" b="1" smtClean="0"/>
              <a:t>;</a:t>
            </a:r>
            <a:r>
              <a:rPr lang="zh-CN" altLang="en-US" sz="2800" b="1" smtClean="0"/>
              <a:t>今天起了大雾</a:t>
            </a:r>
            <a:r>
              <a:rPr lang="en-US" sz="2800" b="1" smtClean="0"/>
              <a:t>,</a:t>
            </a:r>
            <a:r>
              <a:rPr lang="zh-CN" altLang="en-US" sz="2800" b="1" smtClean="0"/>
              <a:t>所以</a:t>
            </a:r>
            <a:r>
              <a:rPr lang="en-US" sz="2800" b="1" smtClean="0"/>
              <a:t>,</a:t>
            </a:r>
            <a:r>
              <a:rPr lang="zh-CN" altLang="en-US" sz="2800" b="1" smtClean="0"/>
              <a:t>飞机会停飞。</a:t>
            </a:r>
            <a:endParaRPr lang="en-US" altLang="zh-CN" sz="2800" b="1" smtClean="0"/>
          </a:p>
          <a:p>
            <a:pPr indent="457200"/>
            <a:r>
              <a:rPr lang="zh-CN" altLang="en-US" sz="2800" b="1" smtClean="0">
                <a:solidFill>
                  <a:srgbClr val="FF0000"/>
                </a:solidFill>
              </a:rPr>
              <a:t>答案　</a:t>
            </a:r>
            <a:r>
              <a:rPr lang="en-US" altLang="zh-CN" sz="2800" b="1" smtClean="0">
                <a:solidFill>
                  <a:srgbClr val="FF0000"/>
                </a:solidFill>
              </a:rPr>
              <a:t>(</a:t>
            </a:r>
            <a:r>
              <a:rPr lang="zh-CN" altLang="en-US" sz="2800" b="1" smtClean="0">
                <a:solidFill>
                  <a:srgbClr val="FF0000"/>
                </a:solidFill>
              </a:rPr>
              <a:t>示例</a:t>
            </a:r>
            <a:r>
              <a:rPr lang="en-US" altLang="zh-CN" sz="2800" b="1" smtClean="0">
                <a:solidFill>
                  <a:srgbClr val="FF0000"/>
                </a:solidFill>
              </a:rPr>
              <a:t>)</a:t>
            </a:r>
            <a:r>
              <a:rPr lang="en-US" altLang="zh-CN" sz="2800" b="1" smtClean="0"/>
              <a:t>(1)</a:t>
            </a:r>
            <a:r>
              <a:rPr lang="zh-CN" altLang="en-US" sz="2800" b="1" smtClean="0"/>
              <a:t>只有好好学习</a:t>
            </a:r>
            <a:r>
              <a:rPr lang="en-US" altLang="zh-CN" sz="2800" b="1" smtClean="0"/>
              <a:t>,</a:t>
            </a:r>
            <a:r>
              <a:rPr lang="zh-CN" altLang="en-US" sz="2800" b="1" smtClean="0"/>
              <a:t>才能考上理想的大学</a:t>
            </a:r>
            <a:r>
              <a:rPr lang="en-US" altLang="zh-CN" sz="2800" b="1" smtClean="0"/>
              <a:t>;</a:t>
            </a:r>
            <a:r>
              <a:rPr lang="zh-CN" altLang="en-US" sz="2800" b="1" smtClean="0"/>
              <a:t>他没有好好学习</a:t>
            </a:r>
            <a:r>
              <a:rPr lang="en-US" altLang="zh-CN" sz="2800" b="1" smtClean="0"/>
              <a:t>,</a:t>
            </a:r>
            <a:r>
              <a:rPr lang="zh-CN" altLang="en-US" sz="2800" b="1" smtClean="0"/>
              <a:t>所以</a:t>
            </a:r>
            <a:r>
              <a:rPr lang="en-US" altLang="zh-CN" sz="2800" b="1" smtClean="0"/>
              <a:t>,</a:t>
            </a:r>
            <a:r>
              <a:rPr lang="zh-CN" altLang="en-US" sz="2800" b="1" smtClean="0"/>
              <a:t>高考成绩不理想。</a:t>
            </a:r>
          </a:p>
          <a:p>
            <a:pPr indent="457200"/>
            <a:r>
              <a:rPr lang="en-US" altLang="zh-CN" sz="2800" b="1" smtClean="0"/>
              <a:t>(2)</a:t>
            </a:r>
            <a:r>
              <a:rPr lang="zh-CN" altLang="en-US" sz="2800" b="1" smtClean="0"/>
              <a:t>如果不下雨</a:t>
            </a:r>
            <a:r>
              <a:rPr lang="en-US" altLang="zh-CN" sz="2800" b="1" smtClean="0"/>
              <a:t>,</a:t>
            </a:r>
            <a:r>
              <a:rPr lang="zh-CN" altLang="en-US" sz="2800" b="1" smtClean="0"/>
              <a:t>运动会就如期举行</a:t>
            </a:r>
            <a:r>
              <a:rPr lang="en-US" altLang="zh-CN" sz="2800" b="1" smtClean="0"/>
              <a:t>;</a:t>
            </a:r>
            <a:r>
              <a:rPr lang="zh-CN" altLang="en-US" sz="2800" b="1" smtClean="0"/>
              <a:t>早上下起了大雨</a:t>
            </a:r>
            <a:r>
              <a:rPr lang="en-US" altLang="zh-CN" sz="2800" b="1" smtClean="0"/>
              <a:t>,</a:t>
            </a:r>
            <a:r>
              <a:rPr lang="zh-CN" altLang="en-US" sz="2800" b="1" smtClean="0"/>
              <a:t>所以</a:t>
            </a:r>
            <a:r>
              <a:rPr lang="en-US" altLang="zh-CN" sz="2800" b="1" smtClean="0"/>
              <a:t>,</a:t>
            </a:r>
            <a:r>
              <a:rPr lang="zh-CN" altLang="en-US" sz="2800" b="1" smtClean="0"/>
              <a:t>运动会要改期。</a:t>
            </a:r>
          </a:p>
          <a:p>
            <a:pPr indent="457200"/>
            <a:r>
              <a:rPr lang="zh-CN" altLang="en-US" sz="2800" b="1" smtClean="0">
                <a:solidFill>
                  <a:srgbClr val="FF0000"/>
                </a:solidFill>
                <a:latin typeface="楷体" pitchFamily="49" charset="-122"/>
                <a:ea typeface="楷体" pitchFamily="49" charset="-122"/>
              </a:rPr>
              <a:t>解析：要注意观察例句的逻辑关系</a:t>
            </a:r>
            <a:r>
              <a:rPr lang="en-US" altLang="zh-CN" sz="2800" b="1" smtClean="0">
                <a:solidFill>
                  <a:srgbClr val="FF0000"/>
                </a:solidFill>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例句①是条件关系复句</a:t>
            </a:r>
            <a:r>
              <a:rPr lang="en-US" altLang="zh-CN" sz="2800" b="1" smtClean="0">
                <a:solidFill>
                  <a:srgbClr val="FF0000"/>
                </a:solidFill>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例句②是假设关系复句</a:t>
            </a:r>
            <a:r>
              <a:rPr lang="en-US" altLang="zh-CN" sz="2800" b="1" smtClean="0">
                <a:solidFill>
                  <a:srgbClr val="FF0000"/>
                </a:solidFill>
                <a:latin typeface="楷体" pitchFamily="49" charset="-122"/>
                <a:ea typeface="楷体" pitchFamily="49" charset="-122"/>
              </a:rPr>
              <a:t>;</a:t>
            </a:r>
            <a:r>
              <a:rPr lang="zh-CN" altLang="en-US" sz="2800" b="1" smtClean="0">
                <a:solidFill>
                  <a:srgbClr val="FF0000"/>
                </a:solidFill>
                <a:latin typeface="楷体" pitchFamily="49" charset="-122"/>
                <a:ea typeface="楷体" pitchFamily="49" charset="-122"/>
              </a:rPr>
              <a:t>还要注意语言的前后逻辑关系要严密。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上凸弯带形 1"/>
          <p:cNvSpPr/>
          <p:nvPr/>
        </p:nvSpPr>
        <p:spPr>
          <a:xfrm>
            <a:off x="428596" y="214290"/>
            <a:ext cx="8072494" cy="857256"/>
          </a:xfrm>
          <a:prstGeom prst="ellipseRibbon2">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3600" b="1" smtClean="0"/>
              <a:t>课堂总结</a:t>
            </a:r>
            <a:endParaRPr lang="zh-CN" altLang="en-US" sz="3600" b="1"/>
          </a:p>
        </p:txBody>
      </p:sp>
      <p:sp>
        <p:nvSpPr>
          <p:cNvPr id="3" name="椭圆 2"/>
          <p:cNvSpPr/>
          <p:nvPr/>
        </p:nvSpPr>
        <p:spPr>
          <a:xfrm>
            <a:off x="3714744" y="1428736"/>
            <a:ext cx="2143140" cy="19288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mtClean="0"/>
              <a:t>推理</a:t>
            </a:r>
            <a:endParaRPr lang="zh-CN" altLang="en-US" sz="4000" b="1"/>
          </a:p>
        </p:txBody>
      </p:sp>
      <p:sp>
        <p:nvSpPr>
          <p:cNvPr id="4" name="TextBox 3"/>
          <p:cNvSpPr txBox="1"/>
          <p:nvPr/>
        </p:nvSpPr>
        <p:spPr>
          <a:xfrm>
            <a:off x="428596" y="1571612"/>
            <a:ext cx="2143140" cy="175432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zh-CN" altLang="en-US" sz="3600" b="1" smtClean="0"/>
              <a:t>前提</a:t>
            </a:r>
            <a:endParaRPr lang="en-US" altLang="zh-CN" sz="3600" b="1" smtClean="0"/>
          </a:p>
          <a:p>
            <a:r>
              <a:rPr lang="zh-CN" altLang="en-US" sz="3600" b="1" smtClean="0"/>
              <a:t>结论</a:t>
            </a:r>
            <a:endParaRPr lang="en-US" altLang="zh-CN" sz="3600" b="1" smtClean="0"/>
          </a:p>
          <a:p>
            <a:r>
              <a:rPr lang="zh-CN" altLang="en-US" sz="3600" b="1" smtClean="0"/>
              <a:t>推理联项</a:t>
            </a:r>
            <a:endParaRPr lang="zh-CN" altLang="en-US" sz="3600" b="1"/>
          </a:p>
        </p:txBody>
      </p:sp>
      <p:sp>
        <p:nvSpPr>
          <p:cNvPr id="5" name="右箭头 4"/>
          <p:cNvSpPr/>
          <p:nvPr/>
        </p:nvSpPr>
        <p:spPr>
          <a:xfrm>
            <a:off x="2571736" y="2000240"/>
            <a:ext cx="1143008" cy="8572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mtClean="0"/>
              <a:t>组成</a:t>
            </a:r>
            <a:endParaRPr lang="zh-CN" altLang="en-US" sz="2800" b="1"/>
          </a:p>
        </p:txBody>
      </p:sp>
      <p:sp>
        <p:nvSpPr>
          <p:cNvPr id="6" name="右箭头 5"/>
          <p:cNvSpPr/>
          <p:nvPr/>
        </p:nvSpPr>
        <p:spPr>
          <a:xfrm>
            <a:off x="5857884" y="2000240"/>
            <a:ext cx="1143008" cy="857256"/>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2800" b="1" smtClean="0"/>
              <a:t>形式</a:t>
            </a:r>
            <a:endParaRPr lang="zh-CN" altLang="en-US" sz="2800" b="1"/>
          </a:p>
        </p:txBody>
      </p:sp>
      <p:sp>
        <p:nvSpPr>
          <p:cNvPr id="7" name="矩形 6"/>
          <p:cNvSpPr/>
          <p:nvPr/>
        </p:nvSpPr>
        <p:spPr>
          <a:xfrm>
            <a:off x="7072330" y="1142984"/>
            <a:ext cx="1785950" cy="2677656"/>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50000"/>
              </a:lnSpc>
            </a:pPr>
            <a:r>
              <a:rPr lang="zh-CN" altLang="en-US" sz="2800" b="1" smtClean="0"/>
              <a:t>归纳推理</a:t>
            </a:r>
            <a:endParaRPr lang="en-US" altLang="zh-CN" sz="2800" b="1" smtClean="0"/>
          </a:p>
          <a:p>
            <a:pPr>
              <a:lnSpc>
                <a:spcPct val="150000"/>
              </a:lnSpc>
            </a:pPr>
            <a:r>
              <a:rPr lang="zh-CN" altLang="en-US" sz="2800" b="1" smtClean="0"/>
              <a:t>类比推理</a:t>
            </a:r>
            <a:endParaRPr lang="en-US" altLang="zh-CN" sz="2800" b="1" smtClean="0"/>
          </a:p>
          <a:p>
            <a:pPr>
              <a:lnSpc>
                <a:spcPct val="150000"/>
              </a:lnSpc>
            </a:pPr>
            <a:r>
              <a:rPr lang="zh-CN" altLang="en-US" sz="2800" b="1" smtClean="0"/>
              <a:t>二难推理</a:t>
            </a:r>
            <a:r>
              <a:rPr lang="zh-CN" altLang="en-US" sz="2800" b="1" smtClean="0">
                <a:solidFill>
                  <a:srgbClr val="7030A0"/>
                </a:solidFill>
              </a:rPr>
              <a:t>演绎推理</a:t>
            </a:r>
            <a:endParaRPr lang="zh-CN" altLang="en-US" sz="2800">
              <a:solidFill>
                <a:srgbClr val="7030A0"/>
              </a:solidFill>
            </a:endParaRPr>
          </a:p>
        </p:txBody>
      </p:sp>
      <p:sp>
        <p:nvSpPr>
          <p:cNvPr id="8" name="左箭头标注 7"/>
          <p:cNvSpPr/>
          <p:nvPr/>
        </p:nvSpPr>
        <p:spPr>
          <a:xfrm>
            <a:off x="6929454" y="3786190"/>
            <a:ext cx="1357322" cy="1357322"/>
          </a:xfrm>
          <a:prstGeom prst="leftArrowCallout">
            <a:avLst>
              <a:gd name="adj1" fmla="val 15472"/>
              <a:gd name="adj2" fmla="val 18648"/>
              <a:gd name="adj3" fmla="val 25000"/>
              <a:gd name="adj4" fmla="val 49507"/>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600" smtClean="0"/>
              <a:t>形式</a:t>
            </a:r>
            <a:endParaRPr lang="zh-CN" altLang="en-US" sz="3600"/>
          </a:p>
        </p:txBody>
      </p:sp>
      <p:sp>
        <p:nvSpPr>
          <p:cNvPr id="9" name="矩形 8"/>
          <p:cNvSpPr/>
          <p:nvPr/>
        </p:nvSpPr>
        <p:spPr>
          <a:xfrm>
            <a:off x="5286380" y="3857628"/>
            <a:ext cx="1627369" cy="138499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r>
              <a:rPr lang="zh-CN" altLang="en-US" sz="2800" b="1" smtClean="0">
                <a:solidFill>
                  <a:srgbClr val="FF0000"/>
                </a:solidFill>
              </a:rPr>
              <a:t>三段论</a:t>
            </a:r>
            <a:endParaRPr lang="en-US" altLang="zh-CN" sz="2800" b="1" smtClean="0">
              <a:solidFill>
                <a:srgbClr val="FF0000"/>
              </a:solidFill>
            </a:endParaRPr>
          </a:p>
          <a:p>
            <a:r>
              <a:rPr lang="zh-CN" altLang="en-US" sz="2800" b="1" smtClean="0">
                <a:solidFill>
                  <a:srgbClr val="FF0000"/>
                </a:solidFill>
              </a:rPr>
              <a:t>假言推理</a:t>
            </a:r>
            <a:endParaRPr lang="en-US" altLang="zh-CN" sz="2800" b="1" smtClean="0">
              <a:solidFill>
                <a:srgbClr val="FF0000"/>
              </a:solidFill>
            </a:endParaRPr>
          </a:p>
          <a:p>
            <a:r>
              <a:rPr lang="zh-CN" altLang="en-US" sz="2800" b="1" smtClean="0">
                <a:solidFill>
                  <a:srgbClr val="FF0000"/>
                </a:solidFill>
              </a:rPr>
              <a:t>选言推理</a:t>
            </a:r>
            <a:endParaRPr lang="zh-CN" altLang="en-US" sz="2800"/>
          </a:p>
        </p:txBody>
      </p:sp>
      <p:sp>
        <p:nvSpPr>
          <p:cNvPr id="12" name="矩形 11"/>
          <p:cNvSpPr/>
          <p:nvPr/>
        </p:nvSpPr>
        <p:spPr>
          <a:xfrm>
            <a:off x="285720" y="3786190"/>
            <a:ext cx="2744662"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400" b="1" smtClean="0">
                <a:solidFill>
                  <a:srgbClr val="FF0000"/>
                </a:solidFill>
              </a:rPr>
              <a:t>第一种推理</a:t>
            </a:r>
            <a:r>
              <a:rPr lang="en-US" altLang="zh-CN" sz="2400" b="1" smtClean="0">
                <a:solidFill>
                  <a:srgbClr val="FF0000"/>
                </a:solidFill>
              </a:rPr>
              <a:t>:</a:t>
            </a:r>
            <a:r>
              <a:rPr lang="zh-CN" altLang="en-US" sz="2400" b="1" smtClean="0">
                <a:solidFill>
                  <a:srgbClr val="FF0000"/>
                </a:solidFill>
              </a:rPr>
              <a:t>三段论</a:t>
            </a:r>
            <a:endParaRPr lang="en-US" altLang="zh-CN" sz="2400" b="1" smtClean="0">
              <a:solidFill>
                <a:srgbClr val="FF0000"/>
              </a:solidFill>
            </a:endParaRPr>
          </a:p>
        </p:txBody>
      </p:sp>
      <p:sp>
        <p:nvSpPr>
          <p:cNvPr id="13" name="矩形 12"/>
          <p:cNvSpPr/>
          <p:nvPr/>
        </p:nvSpPr>
        <p:spPr>
          <a:xfrm>
            <a:off x="285720" y="4714884"/>
            <a:ext cx="3672800"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pPr algn="ctr"/>
            <a:r>
              <a:rPr lang="zh-CN" altLang="en-US" sz="2400" b="1" smtClean="0">
                <a:solidFill>
                  <a:srgbClr val="FF0000"/>
                </a:solidFill>
              </a:rPr>
              <a:t>第二种推理</a:t>
            </a:r>
            <a:r>
              <a:rPr lang="en-US" altLang="zh-CN" sz="2400" b="1" smtClean="0">
                <a:solidFill>
                  <a:srgbClr val="FF0000"/>
                </a:solidFill>
              </a:rPr>
              <a:t>:</a:t>
            </a:r>
            <a:r>
              <a:rPr lang="zh-CN" altLang="en-US" sz="2400" b="1" smtClean="0">
                <a:solidFill>
                  <a:srgbClr val="FF0000"/>
                </a:solidFill>
              </a:rPr>
              <a:t>充分条件推理</a:t>
            </a:r>
            <a:endParaRPr lang="en-US" altLang="zh-CN" sz="2400" b="1" smtClean="0">
              <a:solidFill>
                <a:srgbClr val="FF0000"/>
              </a:solidFill>
            </a:endParaRPr>
          </a:p>
        </p:txBody>
      </p:sp>
      <p:sp>
        <p:nvSpPr>
          <p:cNvPr id="14" name="矩形 13"/>
          <p:cNvSpPr/>
          <p:nvPr/>
        </p:nvSpPr>
        <p:spPr>
          <a:xfrm>
            <a:off x="285720" y="5643578"/>
            <a:ext cx="3672800" cy="461665"/>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algn="ctr"/>
            <a:r>
              <a:rPr lang="zh-CN" altLang="en-US" sz="2400" b="1" smtClean="0">
                <a:solidFill>
                  <a:srgbClr val="FF0000"/>
                </a:solidFill>
              </a:rPr>
              <a:t>第三种推理</a:t>
            </a:r>
            <a:r>
              <a:rPr lang="en-US" altLang="zh-CN" sz="2400" b="1" smtClean="0">
                <a:solidFill>
                  <a:srgbClr val="FF0000"/>
                </a:solidFill>
              </a:rPr>
              <a:t>:</a:t>
            </a:r>
            <a:r>
              <a:rPr lang="zh-CN" altLang="en-US" sz="2400" b="1" smtClean="0">
                <a:solidFill>
                  <a:srgbClr val="FF0000"/>
                </a:solidFill>
              </a:rPr>
              <a:t>必要条件推理</a:t>
            </a:r>
            <a:endParaRPr lang="en-US" altLang="zh-CN" sz="2400" b="1" smtClean="0">
              <a:solidFill>
                <a:srgbClr val="FF0000"/>
              </a:solidFill>
            </a:endParaRPr>
          </a:p>
        </p:txBody>
      </p:sp>
      <p:sp>
        <p:nvSpPr>
          <p:cNvPr id="19" name="TextBox 18"/>
          <p:cNvSpPr txBox="1"/>
          <p:nvPr/>
        </p:nvSpPr>
        <p:spPr>
          <a:xfrm>
            <a:off x="4430395" y="3357245"/>
            <a:ext cx="551815" cy="3444875"/>
          </a:xfrm>
          <a:prstGeom prst="rect">
            <a:avLst/>
          </a:prstGeom>
        </p:spPr>
        <p:style>
          <a:lnRef idx="2">
            <a:schemeClr val="accent4"/>
          </a:lnRef>
          <a:fillRef idx="1">
            <a:schemeClr val="lt1"/>
          </a:fillRef>
          <a:effectRef idx="0">
            <a:schemeClr val="accent4"/>
          </a:effectRef>
          <a:fontRef idx="minor">
            <a:schemeClr val="dk1"/>
          </a:fontRef>
        </p:style>
        <p:txBody>
          <a:bodyPr vert="eaVert" wrap="square" rtlCol="0" anchor="ctr">
            <a:spAutoFit/>
          </a:bodyPr>
          <a:lstStyle/>
          <a:p>
            <a:pPr algn="ctr"/>
            <a:r>
              <a:rPr lang="zh-CN" altLang="en-US" sz="2400" b="1" smtClean="0"/>
              <a:t>七种形式说明之前三种</a:t>
            </a:r>
            <a:endParaRPr lang="zh-CN" altLang="en-US" sz="2400" b="1"/>
          </a:p>
        </p:txBody>
      </p:sp>
      <p:sp>
        <p:nvSpPr>
          <p:cNvPr id="21" name="右大括号 20"/>
          <p:cNvSpPr/>
          <p:nvPr/>
        </p:nvSpPr>
        <p:spPr>
          <a:xfrm>
            <a:off x="4000496" y="3857628"/>
            <a:ext cx="571504" cy="2286016"/>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2" name="New picture"/>
          <p:cNvPicPr/>
          <p:nvPr/>
        </p:nvPicPr>
        <p:blipFill>
          <a:blip r:embed="rId2"/>
          <a:stretch>
            <a:fillRect/>
          </a:stretch>
        </p:blipFill>
        <p:spPr>
          <a:xfrm>
            <a:off x="11239500" y="11290300"/>
            <a:ext cx="304800" cy="228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横卷形 1"/>
          <p:cNvSpPr/>
          <p:nvPr/>
        </p:nvSpPr>
        <p:spPr>
          <a:xfrm>
            <a:off x="0" y="500042"/>
            <a:ext cx="9144000" cy="5500726"/>
          </a:xfrm>
          <a:prstGeom prst="horizontalScroll">
            <a:avLst>
              <a:gd name="adj" fmla="val 25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lnSpc>
                <a:spcPct val="150000"/>
              </a:lnSpc>
            </a:pPr>
            <a:r>
              <a:rPr lang="zh-CN" altLang="en-US" sz="6600" smtClean="0">
                <a:latin typeface="华文隶书" pitchFamily="2" charset="-122"/>
                <a:ea typeface="华文隶书" pitchFamily="2" charset="-122"/>
              </a:rPr>
              <a:t>逻辑之旅</a:t>
            </a:r>
            <a:r>
              <a:rPr lang="zh-CN" altLang="en-US" sz="6600" b="1" smtClean="0">
                <a:solidFill>
                  <a:srgbClr val="FF0000"/>
                </a:solidFill>
              </a:rPr>
              <a:t>继续</a:t>
            </a:r>
            <a:endParaRPr lang="en-US" altLang="zh-CN" sz="6600" b="1" smtClean="0">
              <a:solidFill>
                <a:srgbClr val="FF0000"/>
              </a:solidFill>
            </a:endParaRPr>
          </a:p>
          <a:p>
            <a:pPr algn="ctr">
              <a:lnSpc>
                <a:spcPct val="150000"/>
              </a:lnSpc>
            </a:pPr>
            <a:r>
              <a:rPr lang="zh-CN" altLang="en-US" sz="4800" b="1" smtClean="0">
                <a:latin typeface="华文楷体" pitchFamily="2" charset="-122"/>
                <a:ea typeface="华文楷体" pitchFamily="2" charset="-122"/>
              </a:rPr>
              <a:t>二、运用有效的推理形式</a:t>
            </a:r>
            <a:endParaRPr lang="zh-CN" altLang="en-US" sz="4800" b="1">
              <a:latin typeface="华文楷体" pitchFamily="2" charset="-122"/>
              <a:ea typeface="华文楷体"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上凸弯带形 1"/>
          <p:cNvSpPr/>
          <p:nvPr/>
        </p:nvSpPr>
        <p:spPr>
          <a:xfrm>
            <a:off x="142844" y="0"/>
            <a:ext cx="8786874" cy="928694"/>
          </a:xfrm>
          <a:prstGeom prst="ellipse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smtClean="0"/>
              <a:t>厘清概念</a:t>
            </a:r>
            <a:endParaRPr lang="zh-CN" altLang="en-US" sz="3600" b="1"/>
          </a:p>
        </p:txBody>
      </p:sp>
      <p:sp>
        <p:nvSpPr>
          <p:cNvPr id="3" name="矩形 2"/>
          <p:cNvSpPr/>
          <p:nvPr/>
        </p:nvSpPr>
        <p:spPr>
          <a:xfrm>
            <a:off x="0" y="1000108"/>
            <a:ext cx="9144000" cy="4523105"/>
          </a:xfrm>
          <a:prstGeom prst="rect">
            <a:avLst/>
          </a:prstGeom>
        </p:spPr>
        <p:txBody>
          <a:bodyPr wrap="square">
            <a:spAutoFit/>
          </a:bodyPr>
          <a:lstStyle/>
          <a:p>
            <a:pPr indent="457200"/>
            <a:r>
              <a:rPr lang="en-US" altLang="zh-CN" sz="2400" b="1" smtClean="0">
                <a:solidFill>
                  <a:srgbClr val="FF0000"/>
                </a:solidFill>
              </a:rPr>
              <a:t>1.</a:t>
            </a:r>
            <a:r>
              <a:rPr lang="zh-CN" altLang="en-US" sz="2400" b="1" smtClean="0">
                <a:solidFill>
                  <a:srgbClr val="FF0000"/>
                </a:solidFill>
              </a:rPr>
              <a:t>什么是推理</a:t>
            </a:r>
            <a:r>
              <a:rPr lang="en-US" altLang="zh-CN" sz="2400" b="1" smtClean="0">
                <a:solidFill>
                  <a:srgbClr val="FF0000"/>
                </a:solidFill>
              </a:rPr>
              <a:t>?</a:t>
            </a:r>
          </a:p>
          <a:p>
            <a:pPr indent="457200"/>
            <a:r>
              <a:rPr lang="zh-CN" altLang="en-US" sz="2400" b="1" smtClean="0"/>
              <a:t>推理是从一个或者若干个已知的命题得出新命题的思维过程或思维形式，其中已知的命题是前提，得出的新命题是结论。</a:t>
            </a:r>
            <a:endParaRPr lang="en-US" altLang="zh-CN" sz="2400" b="1" smtClean="0"/>
          </a:p>
          <a:p>
            <a:pPr indent="457200"/>
            <a:r>
              <a:rPr lang="en-US" altLang="zh-CN" sz="2400" b="1" smtClean="0">
                <a:solidFill>
                  <a:srgbClr val="FF0000"/>
                </a:solidFill>
              </a:rPr>
              <a:t>2.</a:t>
            </a:r>
            <a:r>
              <a:rPr lang="zh-CN" altLang="en-US" sz="2400" b="1" smtClean="0">
                <a:solidFill>
                  <a:srgbClr val="FF0000"/>
                </a:solidFill>
              </a:rPr>
              <a:t>推理由哪几部分组成</a:t>
            </a:r>
            <a:r>
              <a:rPr lang="en-US" altLang="zh-CN" sz="2400" b="1" smtClean="0">
                <a:solidFill>
                  <a:srgbClr val="FF0000"/>
                </a:solidFill>
              </a:rPr>
              <a:t>?</a:t>
            </a:r>
          </a:p>
          <a:p>
            <a:pPr indent="457200"/>
            <a:r>
              <a:rPr lang="zh-CN" altLang="en-US" sz="2400" b="1" smtClean="0"/>
              <a:t>推理由前提、结论、推理联项三个部分组成。其中，前提是作为推理根据的已知命题，结论是推出的新命题，推理联项是前提与结论之间的逻辑联结项。</a:t>
            </a:r>
            <a:endParaRPr lang="en-US" altLang="zh-CN" sz="2400" b="1" smtClean="0"/>
          </a:p>
          <a:p>
            <a:pPr indent="457200"/>
            <a:endParaRPr lang="zh-CN" altLang="en-US" sz="2400" b="1" smtClean="0"/>
          </a:p>
          <a:p>
            <a:pPr indent="457200"/>
            <a:r>
              <a:rPr lang="zh-CN" altLang="en-US" sz="2400" b="1" smtClean="0"/>
              <a:t>例如</a:t>
            </a:r>
            <a:r>
              <a:rPr lang="en-US" altLang="zh-CN" sz="2400" b="1" smtClean="0"/>
              <a:t>:</a:t>
            </a:r>
            <a:r>
              <a:rPr lang="zh-CN" altLang="en-US" sz="2400" u="sng">
                <a:solidFill>
                  <a:srgbClr val="FF0000"/>
                </a:solidFill>
              </a:rPr>
              <a:t>真正的马克思主义者是尊重科学的</a:t>
            </a:r>
            <a:r>
              <a:rPr lang="zh-CN" altLang="en-US" sz="2400" b="1" smtClean="0"/>
              <a:t>，</a:t>
            </a:r>
            <a:r>
              <a:rPr lang="zh-CN" altLang="en-US" sz="2400" b="1" smtClean="0">
                <a:solidFill>
                  <a:schemeClr val="accent2"/>
                </a:solidFill>
              </a:rPr>
              <a:t>所以</a:t>
            </a:r>
            <a:r>
              <a:rPr lang="zh-CN" altLang="en-US" sz="2400" b="1" u="sng" smtClean="0">
                <a:gradFill>
                  <a:gsLst>
                    <a:gs pos="0">
                      <a:srgbClr val="9EE256"/>
                    </a:gs>
                    <a:gs pos="100000">
                      <a:srgbClr val="52762D"/>
                    </a:gs>
                  </a:gsLst>
                  <a:lin scaled="0"/>
                </a:gradFill>
              </a:rPr>
              <a:t>不尊重科学</a:t>
            </a:r>
          </a:p>
          <a:p>
            <a:pPr indent="457200"/>
            <a:r>
              <a:rPr lang="en-US" altLang="zh-CN" sz="2400" b="1" u="sng" smtClean="0">
                <a:gradFill>
                  <a:gsLst>
                    <a:gs pos="0">
                      <a:srgbClr val="9EE256"/>
                    </a:gs>
                    <a:gs pos="100000">
                      <a:srgbClr val="52762D"/>
                    </a:gs>
                  </a:gsLst>
                  <a:lin scaled="0"/>
                </a:gradFill>
              </a:rPr>
              <a:t>                                 </a:t>
            </a:r>
            <a:endParaRPr lang="zh-CN" altLang="en-US" sz="2400" b="1" u="sng" smtClean="0">
              <a:gradFill>
                <a:gsLst>
                  <a:gs pos="0">
                    <a:srgbClr val="9EE256"/>
                  </a:gs>
                  <a:gs pos="100000">
                    <a:srgbClr val="52762D"/>
                  </a:gs>
                </a:gsLst>
                <a:lin scaled="0"/>
              </a:gradFill>
            </a:endParaRPr>
          </a:p>
          <a:p>
            <a:pPr indent="457200"/>
            <a:r>
              <a:rPr lang="zh-CN" altLang="en-US" sz="2400" b="1" u="sng" smtClean="0">
                <a:gradFill>
                  <a:gsLst>
                    <a:gs pos="0">
                      <a:srgbClr val="9EE256"/>
                    </a:gs>
                    <a:gs pos="100000">
                      <a:srgbClr val="52762D"/>
                    </a:gs>
                  </a:gsLst>
                  <a:lin scaled="0"/>
                </a:gradFill>
              </a:rPr>
              <a:t>的人不是真正的马克思主义者</a:t>
            </a:r>
            <a:r>
              <a:rPr lang="en-US" altLang="zh-CN" sz="2400" b="1" u="sng" smtClean="0">
                <a:gradFill>
                  <a:gsLst>
                    <a:gs pos="0">
                      <a:srgbClr val="9EE256"/>
                    </a:gs>
                    <a:gs pos="100000">
                      <a:srgbClr val="52762D"/>
                    </a:gs>
                  </a:gsLst>
                  <a:lin scaled="0"/>
                </a:gradFill>
              </a:rPr>
              <a:t>;</a:t>
            </a:r>
          </a:p>
          <a:p>
            <a:pPr indent="457200"/>
            <a:endParaRPr lang="zh-CN" altLang="en-US" sz="2400" b="1"/>
          </a:p>
        </p:txBody>
      </p:sp>
      <p:sp>
        <p:nvSpPr>
          <p:cNvPr id="4" name="椭圆形标注 3"/>
          <p:cNvSpPr/>
          <p:nvPr/>
        </p:nvSpPr>
        <p:spPr>
          <a:xfrm>
            <a:off x="323850" y="5372735"/>
            <a:ext cx="1249680" cy="611505"/>
          </a:xfrm>
          <a:prstGeom prst="wedgeEllipseCallout">
            <a:avLst>
              <a:gd name="adj1" fmla="val 133943"/>
              <a:gd name="adj2" fmla="val -2309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前提</a:t>
            </a:r>
          </a:p>
        </p:txBody>
      </p:sp>
      <p:sp>
        <p:nvSpPr>
          <p:cNvPr id="5" name="椭圆形标注 4"/>
          <p:cNvSpPr/>
          <p:nvPr/>
        </p:nvSpPr>
        <p:spPr>
          <a:xfrm>
            <a:off x="7092315" y="5661025"/>
            <a:ext cx="1249680" cy="611505"/>
          </a:xfrm>
          <a:prstGeom prst="wedgeEllipseCallout">
            <a:avLst>
              <a:gd name="adj1" fmla="val -350762"/>
              <a:gd name="adj2" fmla="val -1446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a:t>结论</a:t>
            </a:r>
          </a:p>
        </p:txBody>
      </p:sp>
      <p:sp>
        <p:nvSpPr>
          <p:cNvPr id="6" name="椭圆形标注 5"/>
          <p:cNvSpPr/>
          <p:nvPr/>
        </p:nvSpPr>
        <p:spPr>
          <a:xfrm>
            <a:off x="3780155" y="6308725"/>
            <a:ext cx="2068830" cy="611505"/>
          </a:xfrm>
          <a:prstGeom prst="wedgeEllipseCallout">
            <a:avLst>
              <a:gd name="adj1" fmla="val 70687"/>
              <a:gd name="adj2" fmla="val -37409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mtClean="0">
                <a:sym typeface="+mn-ea"/>
              </a:rPr>
              <a:t>推理联项</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after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58190" y="3316605"/>
            <a:ext cx="6762115" cy="1814830"/>
          </a:xfrm>
          <a:prstGeom prst="rect">
            <a:avLst/>
          </a:prstGeom>
        </p:spPr>
        <p:txBody>
          <a:bodyPr wrap="square">
            <a:spAutoFit/>
          </a:bodyPr>
          <a:lstStyle/>
          <a:p>
            <a:endParaRPr lang="zh-CN" altLang="en-US" sz="2800" b="1" smtClean="0"/>
          </a:p>
          <a:p>
            <a:pPr indent="457200"/>
            <a:r>
              <a:rPr lang="en-US" altLang="zh-CN" sz="2800" b="1" smtClean="0"/>
              <a:t>  </a:t>
            </a:r>
            <a:r>
              <a:rPr lang="zh-CN" altLang="en-US" sz="2800" b="1" smtClean="0"/>
              <a:t>推理通常分为</a:t>
            </a:r>
            <a:r>
              <a:rPr lang="zh-CN" altLang="en-US" sz="2800" b="1" smtClean="0">
                <a:solidFill>
                  <a:schemeClr val="accent2"/>
                </a:solidFill>
              </a:rPr>
              <a:t>演绎推理、归纳推理、类比推理、二难推理，排除法等。</a:t>
            </a:r>
            <a:endParaRPr lang="en-US" altLang="zh-CN" sz="2800" b="1" smtClean="0">
              <a:solidFill>
                <a:schemeClr val="accent2"/>
              </a:solidFill>
            </a:endParaRPr>
          </a:p>
          <a:p>
            <a:pPr indent="457200"/>
            <a:endParaRPr lang="zh-CN" altLang="en-US" sz="2800" b="1"/>
          </a:p>
        </p:txBody>
      </p:sp>
      <p:sp>
        <p:nvSpPr>
          <p:cNvPr id="3" name="横卷形 2"/>
          <p:cNvSpPr/>
          <p:nvPr/>
        </p:nvSpPr>
        <p:spPr>
          <a:xfrm>
            <a:off x="467360" y="332740"/>
            <a:ext cx="7900035" cy="2393950"/>
          </a:xfrm>
          <a:prstGeom prst="horizontalScroll">
            <a:avLst>
              <a:gd name="adj" fmla="val 25000"/>
            </a:avLst>
          </a:prstGeom>
        </p:spPr>
        <p:style>
          <a:lnRef idx="1">
            <a:schemeClr val="accent4"/>
          </a:lnRef>
          <a:fillRef idx="2">
            <a:schemeClr val="accent4"/>
          </a:fillRef>
          <a:effectRef idx="1">
            <a:schemeClr val="accent4"/>
          </a:effectRef>
          <a:fontRef idx="minor">
            <a:schemeClr val="dk1"/>
          </a:fontRef>
        </p:style>
        <p:txBody>
          <a:bodyPr rtlCol="0" anchor="ctr"/>
          <a:lstStyle/>
          <a:p>
            <a:pPr algn="ctr">
              <a:lnSpc>
                <a:spcPct val="150000"/>
              </a:lnSpc>
            </a:pPr>
            <a:r>
              <a:rPr lang="zh-CN" altLang="en-US" sz="4400" b="1" smtClean="0">
                <a:solidFill>
                  <a:schemeClr val="accent1"/>
                </a:solidFill>
                <a:effectLst>
                  <a:outerShdw blurRad="38100" dist="25400" dir="5400000" algn="ctr" rotWithShape="0">
                    <a:srgbClr val="6E747A">
                      <a:alpha val="43000"/>
                    </a:srgbClr>
                  </a:outerShdw>
                </a:effectLst>
                <a:sym typeface="+mn-ea"/>
              </a:rPr>
              <a:t>常见的推理形式有哪几种</a:t>
            </a:r>
            <a:r>
              <a:rPr lang="en-US" altLang="zh-CN" sz="4400" b="1" smtClean="0">
                <a:solidFill>
                  <a:schemeClr val="accent1"/>
                </a:solidFill>
                <a:effectLst>
                  <a:outerShdw blurRad="38100" dist="25400" dir="5400000" algn="ctr" rotWithShape="0">
                    <a:srgbClr val="6E747A">
                      <a:alpha val="43000"/>
                    </a:srgbClr>
                  </a:outerShdw>
                </a:effectLst>
                <a:sym typeface="+mn-ea"/>
              </a:rPr>
              <a:t>?</a:t>
            </a:r>
            <a:endParaRPr lang="en-US" altLang="zh-CN" sz="4400" b="1" smtClean="0">
              <a:solidFill>
                <a:schemeClr val="accent1"/>
              </a:solidFill>
              <a:effectLst>
                <a:outerShdw blurRad="38100" dist="25400" dir="5400000" algn="ctr" rotWithShape="0">
                  <a:srgbClr val="6E747A">
                    <a:alpha val="43000"/>
                  </a:srgbClr>
                </a:outerShdw>
              </a:effectLst>
              <a:latin typeface="华文楷体" pitchFamily="2" charset="-122"/>
              <a:ea typeface="华文楷体"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060065" y="1916430"/>
            <a:ext cx="3535680" cy="1106805"/>
          </a:xfrm>
          <a:prstGeom prst="rect">
            <a:avLst/>
          </a:prstGeom>
          <a:noFill/>
        </p:spPr>
        <p:txBody>
          <a:bodyPr wrap="none" rtlCol="0" anchor="t">
            <a:spAutoFit/>
          </a:bodyPr>
          <a:lstStyle/>
          <a:p>
            <a:pPr algn="ctr"/>
            <a:r>
              <a:rPr lang="zh-CN" altLang="en-US" sz="6600" b="1" smtClean="0">
                <a:solidFill>
                  <a:srgbClr val="FF0000"/>
                </a:solidFill>
                <a:latin typeface="微软雅黑" panose="020b0503020204020204" charset="-122"/>
                <a:ea typeface="微软雅黑" panose="020b0503020204020204" charset="-122"/>
                <a:sym typeface="+mn-ea"/>
              </a:rPr>
              <a:t>演绎推理</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47650" y="1156335"/>
            <a:ext cx="8791575" cy="4399915"/>
          </a:xfrm>
          <a:prstGeom prst="rect">
            <a:avLst/>
          </a:prstGeom>
        </p:spPr>
        <p:txBody>
          <a:bodyPr wrap="square">
            <a:spAutoFit/>
          </a:bodyPr>
          <a:lstStyle/>
          <a:p>
            <a:pPr indent="457200"/>
            <a:r>
              <a:rPr lang="zh-CN" altLang="en-US" sz="2800" b="1" smtClean="0">
                <a:solidFill>
                  <a:srgbClr val="FF0000"/>
                </a:solidFill>
              </a:rPr>
              <a:t>演绎推理</a:t>
            </a:r>
            <a:r>
              <a:rPr lang="zh-CN" altLang="en-US" sz="2800" b="1" smtClean="0"/>
              <a:t>是根据某种一般性原理和个别性例证，得出关于该个别性例证的新结论。更准确地说，演绎推理是必然性推理，前提真确保结论真。</a:t>
            </a:r>
            <a:endParaRPr lang="en-US" altLang="zh-CN" sz="2800" b="1" smtClean="0"/>
          </a:p>
          <a:p>
            <a:pPr indent="457200"/>
            <a:r>
              <a:rPr lang="zh-CN" altLang="en-US" sz="2800" b="1" smtClean="0">
                <a:solidFill>
                  <a:srgbClr val="FF0000"/>
                </a:solidFill>
                <a:sym typeface="+mn-ea"/>
              </a:rPr>
              <a:t>演绎推理的形式包括：</a:t>
            </a:r>
          </a:p>
          <a:p>
            <a:pPr indent="457200"/>
            <a:r>
              <a:rPr lang="zh-CN" altLang="en-US" sz="2800" b="1" smtClean="0">
                <a:solidFill>
                  <a:srgbClr val="FF0000"/>
                </a:solidFill>
                <a:sym typeface="+mn-ea"/>
              </a:rPr>
              <a:t>三段论</a:t>
            </a:r>
            <a:endParaRPr lang="en-US" altLang="zh-CN" sz="2800" b="1" smtClean="0">
              <a:solidFill>
                <a:srgbClr val="FF0000"/>
              </a:solidFill>
            </a:endParaRPr>
          </a:p>
          <a:p>
            <a:pPr indent="457200"/>
            <a:r>
              <a:rPr lang="zh-CN" altLang="en-US" sz="2800" b="1" smtClean="0">
                <a:solidFill>
                  <a:srgbClr val="FF0000"/>
                </a:solidFill>
                <a:sym typeface="+mn-ea"/>
              </a:rPr>
              <a:t>假言推理</a:t>
            </a:r>
            <a:endParaRPr lang="en-US" altLang="zh-CN" sz="2800" b="1" smtClean="0">
              <a:solidFill>
                <a:srgbClr val="FF0000"/>
              </a:solidFill>
            </a:endParaRPr>
          </a:p>
          <a:p>
            <a:pPr indent="457200"/>
            <a:r>
              <a:rPr lang="zh-CN" altLang="en-US" sz="2800" b="1" smtClean="0">
                <a:solidFill>
                  <a:srgbClr val="FF0000"/>
                </a:solidFill>
                <a:sym typeface="+mn-ea"/>
              </a:rPr>
              <a:t>选言推理</a:t>
            </a:r>
          </a:p>
          <a:p>
            <a:pPr indent="457200"/>
            <a:r>
              <a:rPr lang="zh-CN" altLang="en-US" sz="2800" b="1" smtClean="0"/>
              <a:t>如</a:t>
            </a:r>
            <a:r>
              <a:rPr lang="en-US" altLang="zh-CN" sz="2800" b="1" smtClean="0"/>
              <a:t>:</a:t>
            </a:r>
            <a:r>
              <a:rPr lang="zh-CN" altLang="en-US" sz="2800" b="1" smtClean="0"/>
              <a:t>凡是画家都是艺术家，齐白石是画家，所以齐白石是艺术家。</a:t>
            </a:r>
            <a:endParaRPr lang="en-US" altLang="zh-CN" sz="2800" b="1" smtClean="0"/>
          </a:p>
          <a:p>
            <a:pPr indent="457200"/>
            <a:endParaRPr lang="zh-CN" altLang="en-US" sz="2800" b="1"/>
          </a:p>
        </p:txBody>
      </p:sp>
      <p:sp>
        <p:nvSpPr>
          <p:cNvPr id="3" name="上凸带形 2"/>
          <p:cNvSpPr/>
          <p:nvPr/>
        </p:nvSpPr>
        <p:spPr>
          <a:xfrm>
            <a:off x="755650" y="188595"/>
            <a:ext cx="4274185" cy="611505"/>
          </a:xfrm>
          <a:prstGeom prst="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solidFill>
                  <a:srgbClr val="FF0000"/>
                </a:solidFill>
                <a:sym typeface="+mn-ea"/>
              </a:rPr>
              <a:t>演绎推理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9144000" cy="5692775"/>
          </a:xfrm>
          <a:prstGeom prst="rect">
            <a:avLst/>
          </a:prstGeom>
        </p:spPr>
        <p:txBody>
          <a:bodyPr wrap="square">
            <a:spAutoFit/>
          </a:bodyPr>
          <a:lstStyle/>
          <a:p>
            <a:r>
              <a:rPr lang="en-US" altLang="zh-CN" sz="2800" b="1" smtClean="0"/>
              <a:t>   </a:t>
            </a:r>
            <a:r>
              <a:rPr lang="zh-CN" altLang="en-US" sz="2800" b="1" smtClean="0"/>
              <a:t>演绎推理有哪些形式</a:t>
            </a:r>
            <a:r>
              <a:rPr lang="en-US" altLang="zh-CN" sz="2800" b="1" smtClean="0"/>
              <a:t>?</a:t>
            </a:r>
          </a:p>
          <a:p>
            <a:pPr indent="457200"/>
            <a:r>
              <a:rPr lang="en-US" altLang="zh-CN" sz="2400" b="1" smtClean="0"/>
              <a:t>(1)</a:t>
            </a:r>
            <a:r>
              <a:rPr lang="zh-CN" altLang="en-US" sz="2400" b="1" smtClean="0">
                <a:solidFill>
                  <a:srgbClr val="FF0000"/>
                </a:solidFill>
              </a:rPr>
              <a:t>三段论</a:t>
            </a:r>
            <a:r>
              <a:rPr lang="zh-CN" altLang="en-US" sz="2400" b="1" smtClean="0"/>
              <a:t>。它是由两个含有一个共同项的性质判断作前提，得出一个新的性质判断为结论的演绎推理。</a:t>
            </a:r>
            <a:endParaRPr lang="en-US" altLang="zh-CN" sz="2400" b="1" smtClean="0"/>
          </a:p>
          <a:p>
            <a:pPr indent="457200"/>
            <a:endParaRPr lang="zh-CN" altLang="en-US" sz="2400" b="1" smtClean="0"/>
          </a:p>
          <a:p>
            <a:pPr indent="457200"/>
            <a:r>
              <a:rPr lang="zh-CN" altLang="en-US" sz="2400" b="1" smtClean="0"/>
              <a:t>三段论是演绎推理的一般模式，包含三个部分</a:t>
            </a:r>
            <a:r>
              <a:rPr lang="en-US" altLang="zh-CN" sz="2400" b="1" smtClean="0"/>
              <a:t>:</a:t>
            </a:r>
          </a:p>
          <a:p>
            <a:pPr indent="457200"/>
            <a:endParaRPr lang="zh-CN" altLang="en-US" sz="2400" b="1" smtClean="0"/>
          </a:p>
          <a:p>
            <a:pPr indent="457200"/>
            <a:r>
              <a:rPr lang="zh-CN" altLang="en-US" sz="2400" b="1" smtClean="0"/>
              <a:t>大前提</a:t>
            </a:r>
            <a:r>
              <a:rPr lang="en-US" altLang="zh-CN" sz="2400" b="1" smtClean="0"/>
              <a:t>——</a:t>
            </a:r>
            <a:r>
              <a:rPr lang="zh-CN" altLang="en-US" sz="2400" b="1" smtClean="0"/>
              <a:t>已知的一般原理</a:t>
            </a:r>
          </a:p>
          <a:p>
            <a:pPr indent="457200"/>
            <a:r>
              <a:rPr lang="zh-CN" altLang="en-US" sz="2400" b="1" smtClean="0"/>
              <a:t>小前提</a:t>
            </a:r>
            <a:r>
              <a:rPr lang="en-US" altLang="zh-CN" sz="2400" b="1" smtClean="0"/>
              <a:t>——</a:t>
            </a:r>
            <a:r>
              <a:rPr lang="zh-CN" altLang="en-US" sz="2400" b="1" smtClean="0"/>
              <a:t>所研究的特殊情况</a:t>
            </a:r>
          </a:p>
          <a:p>
            <a:pPr indent="457200"/>
            <a:r>
              <a:rPr lang="zh-CN" altLang="en-US" sz="2400" b="1" smtClean="0"/>
              <a:t>结论</a:t>
            </a:r>
            <a:r>
              <a:rPr lang="en-US" altLang="zh-CN" sz="2400" b="1" smtClean="0"/>
              <a:t>——</a:t>
            </a:r>
            <a:r>
              <a:rPr lang="zh-CN" altLang="en-US" sz="2400" b="1" smtClean="0"/>
              <a:t>根据一般原理对特殊情况做出判断</a:t>
            </a:r>
            <a:endParaRPr lang="en-US" altLang="zh-CN" sz="2400" b="1" smtClean="0"/>
          </a:p>
          <a:p>
            <a:pPr indent="457200"/>
            <a:endParaRPr lang="zh-CN" altLang="en-US" sz="2400" b="1" smtClean="0"/>
          </a:p>
          <a:p>
            <a:pPr indent="457200"/>
            <a:r>
              <a:rPr lang="zh-CN" altLang="en-US" sz="2400" b="1" smtClean="0"/>
              <a:t>例：</a:t>
            </a:r>
          </a:p>
          <a:p>
            <a:pPr indent="457200"/>
            <a:r>
              <a:rPr lang="zh-CN" altLang="en-US" sz="2400" b="1" smtClean="0"/>
              <a:t>知识分子都是应该受到尊重的，人民教师都是知识分子，所以，</a:t>
            </a:r>
          </a:p>
          <a:p>
            <a:pPr indent="457200"/>
            <a:endParaRPr lang="zh-CN" altLang="en-US" sz="2400" b="1" smtClean="0"/>
          </a:p>
          <a:p>
            <a:pPr indent="457200"/>
            <a:r>
              <a:rPr lang="zh-CN" altLang="en-US" sz="2400" b="1" smtClean="0"/>
              <a:t>人民教师都是应该受到尊重的。</a:t>
            </a:r>
            <a:endParaRPr lang="en-US" altLang="zh-CN" sz="2400" b="1" smtClean="0"/>
          </a:p>
          <a:p>
            <a:pPr indent="457200"/>
            <a:endParaRPr lang="zh-CN" altLang="en-US" sz="2400" b="1"/>
          </a:p>
        </p:txBody>
      </p:sp>
      <p:sp>
        <p:nvSpPr>
          <p:cNvPr id="3" name="椭圆形标注 2"/>
          <p:cNvSpPr/>
          <p:nvPr/>
        </p:nvSpPr>
        <p:spPr>
          <a:xfrm>
            <a:off x="5436235" y="1988820"/>
            <a:ext cx="2079625" cy="611505"/>
          </a:xfrm>
          <a:prstGeom prst="wedgeEllipseCallout">
            <a:avLst>
              <a:gd name="adj1" fmla="val -174793"/>
              <a:gd name="adj2" fmla="val 30524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mtClean="0">
                <a:sym typeface="+mn-ea"/>
              </a:rPr>
              <a:t>大前提</a:t>
            </a:r>
          </a:p>
        </p:txBody>
      </p:sp>
      <p:sp>
        <p:nvSpPr>
          <p:cNvPr id="4" name="椭圆形标注 3"/>
          <p:cNvSpPr/>
          <p:nvPr/>
        </p:nvSpPr>
        <p:spPr>
          <a:xfrm>
            <a:off x="7019925" y="2540635"/>
            <a:ext cx="2079625" cy="611505"/>
          </a:xfrm>
          <a:prstGeom prst="wedgeEllipseCallout">
            <a:avLst>
              <a:gd name="adj1" fmla="val -71862"/>
              <a:gd name="adj2" fmla="val 20244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mtClean="0">
                <a:sym typeface="+mn-ea"/>
              </a:rPr>
              <a:t>小前提</a:t>
            </a:r>
          </a:p>
        </p:txBody>
      </p:sp>
      <p:sp>
        <p:nvSpPr>
          <p:cNvPr id="5" name="椭圆形标注 4"/>
          <p:cNvSpPr/>
          <p:nvPr/>
        </p:nvSpPr>
        <p:spPr>
          <a:xfrm>
            <a:off x="5868035" y="5445125"/>
            <a:ext cx="2079625" cy="611505"/>
          </a:xfrm>
          <a:prstGeom prst="wedgeEllipseCallout">
            <a:avLst>
              <a:gd name="adj1" fmla="val -184839"/>
              <a:gd name="adj2" fmla="val -969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mtClean="0">
                <a:sym typeface="+mn-ea"/>
              </a:rPr>
              <a:t>结论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 calcmode="lin" valueType="num">
                                      <p:cBhvr additive="base">
                                        <p:cTn id="1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 calcmode="lin" valueType="num">
                                      <p:cBhvr additive="base">
                                        <p:cTn id="2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 calcmode="lin" valueType="num">
                                      <p:cBhvr additive="base">
                                        <p:cTn id="31"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 calcmode="lin" valueType="num">
                                      <p:cBhvr additive="base">
                                        <p:cTn id="37"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10" end="10"/>
                                            </p:txEl>
                                          </p:spTgt>
                                        </p:tgtEl>
                                        <p:attrNameLst>
                                          <p:attrName>style.visibility</p:attrName>
                                        </p:attrNameLst>
                                      </p:cBhvr>
                                      <p:to>
                                        <p:strVal val="visible"/>
                                      </p:to>
                                    </p:set>
                                    <p:anim calcmode="lin" valueType="num">
                                      <p:cBhvr additive="base">
                                        <p:cTn id="43"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12" end="12"/>
                                            </p:txEl>
                                          </p:spTgt>
                                        </p:tgtEl>
                                        <p:attrNameLst>
                                          <p:attrName>style.visibility</p:attrName>
                                        </p:attrNameLst>
                                      </p:cBhvr>
                                      <p:to>
                                        <p:strVal val="visible"/>
                                      </p:to>
                                    </p:set>
                                    <p:anim calcmode="lin" valueType="num">
                                      <p:cBhvr additive="base">
                                        <p:cTn id="49"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after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after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28596" y="214290"/>
            <a:ext cx="8215370" cy="6555641"/>
          </a:xfrm>
          <a:prstGeom prst="rect">
            <a:avLst/>
          </a:prstGeom>
        </p:spPr>
        <p:txBody>
          <a:bodyPr wrap="square">
            <a:spAutoFit/>
          </a:bodyPr>
          <a:lstStyle/>
          <a:p>
            <a:pPr indent="457200"/>
            <a:r>
              <a:rPr lang="en-US" altLang="zh-CN" sz="2800" b="1" smtClean="0">
                <a:solidFill>
                  <a:srgbClr val="FF0000"/>
                </a:solidFill>
              </a:rPr>
              <a:t>(2)</a:t>
            </a:r>
            <a:r>
              <a:rPr lang="zh-CN" altLang="en-US" sz="2800" b="1" smtClean="0">
                <a:solidFill>
                  <a:srgbClr val="FF0000"/>
                </a:solidFill>
              </a:rPr>
              <a:t>假言推理</a:t>
            </a:r>
            <a:r>
              <a:rPr lang="zh-CN" altLang="en-US" sz="2800" b="1" smtClean="0"/>
              <a:t>。它是以假言判断为前提的推理。假言推理分为充分条件假言推理和必要条件假言推理两种。</a:t>
            </a:r>
            <a:endParaRPr lang="en-US" altLang="zh-CN" sz="2800" b="1" smtClean="0"/>
          </a:p>
          <a:p>
            <a:pPr indent="457200"/>
            <a:r>
              <a:rPr lang="en-US" altLang="zh-CN" sz="2800" b="1" smtClean="0">
                <a:solidFill>
                  <a:srgbClr val="FF0000"/>
                </a:solidFill>
              </a:rPr>
              <a:t>①</a:t>
            </a:r>
            <a:r>
              <a:rPr lang="zh-CN" altLang="en-US" sz="2800" b="1" smtClean="0">
                <a:solidFill>
                  <a:srgbClr val="FF0000"/>
                </a:solidFill>
              </a:rPr>
              <a:t>充分条件假言推理</a:t>
            </a:r>
            <a:r>
              <a:rPr lang="zh-CN" altLang="en-US" sz="2800" b="1" smtClean="0"/>
              <a:t>的基本原则是</a:t>
            </a:r>
            <a:r>
              <a:rPr lang="en-US" altLang="zh-CN" sz="2800" b="1" smtClean="0"/>
              <a:t>:</a:t>
            </a:r>
            <a:r>
              <a:rPr lang="zh-CN" altLang="en-US" sz="2800" b="1" smtClean="0"/>
              <a:t>小前提肯定大前提的前件，结论就要肯定大前提的后件</a:t>
            </a:r>
            <a:r>
              <a:rPr lang="en-US" altLang="zh-CN" sz="2800" b="1" smtClean="0"/>
              <a:t>;</a:t>
            </a:r>
            <a:r>
              <a:rPr lang="zh-CN" altLang="en-US" sz="2800" b="1" smtClean="0"/>
              <a:t>小前提否定大前提的后件，结论就要否定大前提的前件。</a:t>
            </a:r>
            <a:endParaRPr lang="en-US" altLang="zh-CN" sz="2800" b="1" smtClean="0"/>
          </a:p>
          <a:p>
            <a:pPr indent="457200"/>
            <a:r>
              <a:rPr lang="zh-CN" altLang="en-US" sz="2800" b="1" smtClean="0"/>
              <a:t>例如</a:t>
            </a:r>
            <a:r>
              <a:rPr lang="en-US" altLang="zh-CN" sz="2800" b="1" smtClean="0"/>
              <a:t>:</a:t>
            </a:r>
            <a:r>
              <a:rPr lang="zh-CN" altLang="en-US" sz="2800" b="1" smtClean="0"/>
              <a:t>如果一个图形是正方形，那么它的四边相等；这个图形四边不相等，所以，它不是正方形。</a:t>
            </a:r>
            <a:endParaRPr lang="en-US" altLang="zh-CN" sz="2800" b="1" smtClean="0"/>
          </a:p>
          <a:p>
            <a:pPr indent="457200"/>
            <a:r>
              <a:rPr lang="zh-CN" altLang="en-US" sz="2800" b="1" smtClean="0"/>
              <a:t>这个例子中的大前提是一个假言判断，所以这种推理尽管与三段论有相似的地方，但又不是三段论。</a:t>
            </a:r>
            <a:endParaRPr lang="en-US" altLang="zh-CN" sz="2800" b="1" smtClean="0"/>
          </a:p>
          <a:p>
            <a:pPr indent="457200"/>
            <a:r>
              <a:rPr lang="zh-CN" altLang="en-US" sz="2800" b="1" smtClean="0"/>
              <a:t>②</a:t>
            </a:r>
            <a:r>
              <a:rPr lang="zh-CN" altLang="en-US" sz="2800" b="1" smtClean="0">
                <a:solidFill>
                  <a:srgbClr val="FF0000"/>
                </a:solidFill>
              </a:rPr>
              <a:t>必要条件假言推理</a:t>
            </a:r>
            <a:r>
              <a:rPr lang="zh-CN" altLang="en-US" sz="2800" b="1" smtClean="0"/>
              <a:t>的基本原则是</a:t>
            </a:r>
            <a:r>
              <a:rPr lang="en-US" altLang="zh-CN" sz="2800" b="1" smtClean="0"/>
              <a:t>:</a:t>
            </a:r>
            <a:r>
              <a:rPr lang="zh-CN" altLang="en-US" sz="2800" b="1" smtClean="0"/>
              <a:t>小前提肯定大前提的后件，结论就要肯定大前提的前件</a:t>
            </a:r>
            <a:r>
              <a:rPr lang="en-US" altLang="zh-CN" sz="2800" b="1" smtClean="0"/>
              <a:t>;</a:t>
            </a:r>
            <a:r>
              <a:rPr lang="zh-CN" altLang="en-US" sz="2800" b="1" smtClean="0"/>
              <a:t>小前提否定大前提的前件，结论就要否定大前提的后件。</a:t>
            </a:r>
            <a:endParaRPr lang="en-US" altLang="zh-CN" sz="2800" b="1" smtClean="0"/>
          </a:p>
          <a:p>
            <a:pPr indent="457200"/>
            <a:r>
              <a:rPr lang="zh-CN" altLang="en-US" sz="2800" b="1" smtClean="0"/>
              <a:t>例如只有肥料足，菜才能长得好。这块地的菜长得好，所以，这块地肥料足。</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FILL_FORE_SCHEMECOLOR_INDEX" val="5"/>
  <p:tag name="KSO_WM_UNIT_FILL_TYPE" val="1"/>
  <p:tag name="KSO_WM_UNIT_HIGHLIGHT" val="0"/>
  <p:tag name="KSO_WM_UNIT_ID" val="diagram20169579_3*p_h_h_i*1_1_2_1"/>
  <p:tag name="KSO_WM_UNIT_INDEX" val="1_1_2_1"/>
  <p:tag name="KSO_WM_UNIT_LAYERLEVEL" val="1_1_1_1"/>
  <p:tag name="KSO_WM_UNIT_TEXT_FILL_FORE_SCHEMECOLOR_INDEX" val="2"/>
  <p:tag name="KSO_WM_UNIT_TEXT_FILL_TYPE" val="1"/>
  <p:tag name="KSO_WM_UNIT_TYPE" val="p_h_h_i"/>
</p:tagLst>
</file>

<file path=ppt/tags/tag2.xml><?xml version="1.0" encoding="utf-8"?>
<p:tagLst xmlns:p="http://schemas.openxmlformats.org/presentationml/2006/main">
  <p:tag name="KSO_WM_BEAUTIFY_FLAG" val="#wm#"/>
  <p:tag name="KSO_WM_DIAGRAM_GROUP_CODE" val="p1-1"/>
  <p:tag name="KSO_WM_TAG_VERSION" val="1.0"/>
  <p:tag name="KSO_WM_TEMPLATE_CATEGORY" val="diagram"/>
  <p:tag name="KSO_WM_TEMPLATE_INDEX" val="20169579"/>
  <p:tag name="KSO_WM_UNIT_COMPATIBLE" val="0"/>
  <p:tag name="KSO_WM_UNIT_DIAGRAM_ISNUMVISUAL" val="0"/>
  <p:tag name="KSO_WM_UNIT_DIAGRAM_ISREFERUNIT" val="0"/>
  <p:tag name="KSO_WM_UNIT_HIGHLIGHT" val="0"/>
  <p:tag name="KSO_WM_UNIT_ID" val="diagram20169579_3*p_h_h_f*1_1_2_1"/>
  <p:tag name="KSO_WM_UNIT_INDEX" val="1_1_2_1"/>
  <p:tag name="KSO_WM_UNIT_LAYERLEVEL" val="1_1_1_1"/>
  <p:tag name="KSO_WM_UNIT_NOCLEAR" val="0"/>
  <p:tag name="KSO_WM_UNIT_PRESET_TEXT" val="添加标题"/>
  <p:tag name="KSO_WM_UNIT_SUBTYPE" val="a"/>
  <p:tag name="KSO_WM_UNIT_TEXT_FILL_FORE_SCHEMECOLOR_INDEX" val="13"/>
  <p:tag name="KSO_WM_UNIT_TEXT_FILL_TYPE" val="1"/>
  <p:tag name="KSO_WM_UNIT_TYPE" val="p_h_h_f"/>
  <p:tag name="KSO_WM_UNIT_VALUE" val="11"/>
</p:tagLst>
</file>

<file path=ppt/tags/tag3.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144</Paragraphs>
  <Slides>26</Slides>
  <Notes>0</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26</vt:i4>
      </vt:variant>
    </vt:vector>
  </HeadingPairs>
  <TitlesOfParts>
    <vt:vector baseType="lpstr" size="35">
      <vt:lpstr>Arial</vt:lpstr>
      <vt:lpstr>Calibri</vt:lpstr>
      <vt:lpstr>Calibri Light</vt:lpstr>
      <vt:lpstr>微软雅黑</vt:lpstr>
      <vt:lpstr>华文行楷</vt:lpstr>
      <vt:lpstr>华文隶书</vt:lpstr>
      <vt:lpstr>华文楷体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2021-10-15T13:20:16.562</cp:lastPrinted>
  <dcterms:created xsi:type="dcterms:W3CDTF">2021-10-15T13:20:16Z</dcterms:created>
  <dcterms:modified xsi:type="dcterms:W3CDTF">2021-10-15T05:20:16Z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