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70" r:id="rId4"/>
    <p:sldId id="328" r:id="rId5"/>
    <p:sldId id="305" r:id="rId6"/>
    <p:sldId id="271" r:id="rId7"/>
    <p:sldId id="315" r:id="rId8"/>
    <p:sldId id="311" r:id="rId9"/>
    <p:sldId id="312" r:id="rId10"/>
    <p:sldId id="316" r:id="rId11"/>
    <p:sldId id="317" r:id="rId12"/>
    <p:sldId id="314" r:id="rId13"/>
    <p:sldId id="327" r:id="rId14"/>
    <p:sldId id="319" r:id="rId15"/>
    <p:sldId id="264" r:id="rId16"/>
    <p:sldId id="272" r:id="rId17"/>
    <p:sldId id="308" r:id="rId18"/>
    <p:sldId id="279" r:id="rId19"/>
    <p:sldId id="335" r:id="rId20"/>
    <p:sldId id="284" r:id="rId21"/>
    <p:sldId id="329" r:id="rId22"/>
    <p:sldId id="332" r:id="rId23"/>
    <p:sldId id="333" r:id="rId24"/>
    <p:sldId id="331" r:id="rId25"/>
    <p:sldId id="334" r:id="rId26"/>
    <p:sldId id="341" r:id="rId27"/>
    <p:sldId id="347" r:id="rId28"/>
    <p:sldId id="348" r:id="rId29"/>
    <p:sldId id="342" r:id="rId30"/>
    <p:sldId id="282" r:id="rId31"/>
    <p:sldId id="283" r:id="rId32"/>
    <p:sldId id="287" r:id="rId33"/>
    <p:sldId id="289" r:id="rId34"/>
    <p:sldId id="324" r:id="rId35"/>
    <p:sldId id="291" r:id="rId36"/>
    <p:sldId id="326" r:id="rId37"/>
    <p:sldId id="286" r:id="rId38"/>
    <p:sldId id="262" r:id="rId39"/>
    <p:sldId id="322" r:id="rId40"/>
    <p:sldId id="323" r:id="rId41"/>
    <p:sldId id="321" r:id="rId42"/>
    <p:sldId id="336" r:id="rId43"/>
    <p:sldId id="337" r:id="rId44"/>
    <p:sldId id="338" r:id="rId45"/>
    <p:sldId id="340" r:id="rId4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3045"/>
    <p:restoredTop sz="74089"/>
  </p:normalViewPr>
  <p:slideViewPr>
    <p:cSldViewPr showGuides="1">
      <p:cViewPr varScale="1">
        <p:scale>
          <a:sx n="93" d="100"/>
          <a:sy n="93" d="100"/>
        </p:scale>
        <p:origin x="-4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.png"/><Relationship Id="rId3" Type="http://schemas.microsoft.com/office/2007/relationships/media" Target="file:///C:\Documents%20and%20Settings\Administrator\&#26700;&#38754;\&#26032;&#24314;&#25991;&#20214;&#22841;\&#22823;&#23429;&#38376;.mp3" TargetMode="External"/><Relationship Id="rId2" Type="http://schemas.openxmlformats.org/officeDocument/2006/relationships/audio" Target="file:///C:\Documents%20and%20Settings\Administrator\&#26700;&#38754;\&#26032;&#24314;&#25991;&#20214;&#22841;\&#22823;&#23429;&#38376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05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052" name="Picture 4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0" y="0"/>
            <a:ext cx="9753600" cy="746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矩形 2055"/>
          <p:cNvSpPr/>
          <p:nvPr/>
        </p:nvSpPr>
        <p:spPr>
          <a:xfrm>
            <a:off x="3276600" y="1295400"/>
            <a:ext cx="3581400" cy="1144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北京四合院</a:t>
            </a:r>
            <a:endParaRPr lang="zh-CN" altLang="en-US" sz="360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7" name="矩形 2056"/>
          <p:cNvSpPr/>
          <p:nvPr/>
        </p:nvSpPr>
        <p:spPr>
          <a:xfrm>
            <a:off x="4267200" y="3657600"/>
            <a:ext cx="2247900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208宿舍</a:t>
            </a:r>
            <a:endParaRPr lang="zh-CN" altLang="en-US" sz="360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9" name="大宅门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0" y="5715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0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7"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endParaRPr lang="zh-CN" altLang="en-US" dirty="0"/>
          </a:p>
        </p:txBody>
      </p:sp>
      <p:pic>
        <p:nvPicPr>
          <p:cNvPr id="94212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3" name="矩形 94212"/>
          <p:cNvSpPr/>
          <p:nvPr/>
        </p:nvSpPr>
        <p:spPr>
          <a:xfrm>
            <a:off x="914400" y="1219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AutoNum type="arabicPeriod" startAt="5"/>
            </a:pPr>
            <a:r>
              <a:rPr lang="zh-CN" altLang="en-US" dirty="0"/>
              <a:t>日本帝国主义侵华时期，独门独户的四合院开始变成多户杂居的大杂院，四合院的居住性质发生了变化。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标题 880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88068" name="Picture 4" descr="14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5775"/>
          </a:xfrm>
          <a:ln/>
        </p:spPr>
      </p:pic>
      <p:sp>
        <p:nvSpPr>
          <p:cNvPr id="88070" name="矩形 88069"/>
          <p:cNvSpPr/>
          <p:nvPr/>
        </p:nvSpPr>
        <p:spPr>
          <a:xfrm>
            <a:off x="1524000" y="838200"/>
            <a:ext cx="6705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AutoNum type="arabicPeriod" startAt="6"/>
            </a:pPr>
            <a:r>
              <a:rPr lang="en-US" altLang="zh-CN"/>
              <a:t>1949</a:t>
            </a:r>
            <a:r>
              <a:rPr lang="zh-CN" altLang="en-US" dirty="0"/>
              <a:t>年以后，北京传统四合院在使用上出现了根本性变化。变为多户居住的“大杂院”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标题 1085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8547" name="文本占位符 1085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8548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9" name="矩形 108548"/>
          <p:cNvSpPr/>
          <p:nvPr/>
        </p:nvSpPr>
        <p:spPr>
          <a:xfrm>
            <a:off x="1981200" y="1600200"/>
            <a:ext cx="6934200" cy="3200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Font typeface="Arial" panose="020B0604020202020204" pitchFamily="34" charset="0"/>
              <a:buAutoNum type="arabicPeriod" startAt="7"/>
            </a:pPr>
            <a:r>
              <a:rPr lang="zh-CN" altLang="en-US" dirty="0"/>
              <a:t>   文化大革命时期，是北京四合院罹难最为严重的时期。四合院变得面目全非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8307" name="文本占位符 9830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98308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225"/>
            <a:ext cx="9144000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9" name="矩形 98308"/>
          <p:cNvSpPr/>
          <p:nvPr/>
        </p:nvSpPr>
        <p:spPr>
          <a:xfrm>
            <a:off x="1905000" y="1447800"/>
            <a:ext cx="68580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AutoNum type="arabicPeriod" startAt="8"/>
            </a:pPr>
            <a:r>
              <a:rPr lang="zh-CN" altLang="en-US" dirty="0"/>
              <a:t>在</a:t>
            </a:r>
            <a:r>
              <a:rPr lang="en-US" altLang="zh-CN"/>
              <a:t>80</a:t>
            </a:r>
            <a:r>
              <a:rPr lang="zh-CN" altLang="en-US" dirty="0"/>
              <a:t>年代初至今，北京四合院复苏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marL="1117600" indent="-1117600" algn="l">
              <a:buClrTx/>
              <a:buAutoNum type="ea1JpnChsDbPeriod" startAt="3"/>
            </a:pPr>
            <a:r>
              <a:rPr lang="zh-CN" altLang="en-US" sz="3200" dirty="0"/>
              <a:t>北京四合院的结构</a:t>
            </a:r>
            <a:endParaRPr lang="zh-CN" altLang="en-US" sz="3200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ln/>
        </p:spPr>
        <p:txBody>
          <a:bodyPr/>
          <a:p>
            <a:r>
              <a:rPr lang="zh-CN" altLang="en-US" dirty="0"/>
              <a:t>所谓四合，“四”指东、西、南、北四面，“合”即四面房屋围在一起，形成一个“口”字形的结构。经过数百年的营建，北京四合院从平面布局到内部结构、细部装修都形成了京师特有的京味风格。 </a:t>
            </a:r>
            <a:endParaRPr lang="en-US" altLang="zh-CN"/>
          </a:p>
          <a:p>
            <a:pPr>
              <a:buNone/>
            </a:pPr>
            <a:r>
              <a:rPr lang="zh-CN" altLang="en-US" dirty="0"/>
              <a:t>　　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9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7">
                                            <p:txEl>
                                              <p:charRg st="9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charRg st="9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charRg st="9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7">
                                            <p:txEl>
                                              <p:charRg st="9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07">
                                            <p:txEl>
                                              <p:charRg st="9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2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1524000" y="457200"/>
            <a:ext cx="7467600" cy="4525963"/>
          </a:xfrm>
          <a:ln/>
        </p:spPr>
        <p:txBody>
          <a:bodyPr/>
          <a:p>
            <a:r>
              <a:rPr lang="zh-CN" altLang="en-US" dirty="0"/>
              <a:t>北京正规四合院一般以东西方向的胡同而坐北朝南，基本形制是分居四面的北房（正房）、南房（倒座房）和东、西厢房，四周再围以高墙形成四合，开一个门。大门辟于宅院东南角“巽”位。房间总数一般是北房</a:t>
            </a:r>
            <a:r>
              <a:rPr lang="en-US" altLang="zh-CN"/>
              <a:t>3</a:t>
            </a:r>
            <a:r>
              <a:rPr lang="zh-CN" altLang="en-US" dirty="0"/>
              <a:t>正</a:t>
            </a:r>
            <a:r>
              <a:rPr lang="en-US" altLang="zh-CN"/>
              <a:t>2</a:t>
            </a:r>
            <a:r>
              <a:rPr lang="zh-CN" altLang="en-US" dirty="0"/>
              <a:t>耳</a:t>
            </a:r>
            <a:r>
              <a:rPr lang="en-US" altLang="zh-CN"/>
              <a:t>5</a:t>
            </a:r>
            <a:r>
              <a:rPr lang="zh-CN" altLang="en-US" dirty="0"/>
              <a:t>间，东、西房各</a:t>
            </a:r>
            <a:r>
              <a:rPr lang="en-US" altLang="zh-CN"/>
              <a:t>3</a:t>
            </a:r>
            <a:r>
              <a:rPr lang="zh-CN" altLang="en-US" dirty="0"/>
              <a:t>间，南屋不算大门</a:t>
            </a:r>
            <a:r>
              <a:rPr lang="en-US" altLang="zh-CN"/>
              <a:t>4</a:t>
            </a:r>
            <a:r>
              <a:rPr lang="zh-CN" altLang="en-US" dirty="0"/>
              <a:t>间，连大门洞、垂花门共</a:t>
            </a:r>
            <a:r>
              <a:rPr lang="en-US" altLang="zh-CN"/>
              <a:t>17</a:t>
            </a:r>
            <a:r>
              <a:rPr lang="zh-CN" altLang="en-US" dirty="0"/>
              <a:t>间。如以每间</a:t>
            </a:r>
            <a:r>
              <a:rPr lang="en-US" altLang="zh-CN"/>
              <a:t>11</a:t>
            </a:r>
            <a:r>
              <a:rPr lang="zh-CN" altLang="en-US" dirty="0"/>
              <a:t>－</a:t>
            </a:r>
            <a:r>
              <a:rPr lang="en-US" altLang="zh-CN"/>
              <a:t>12</a:t>
            </a:r>
            <a:r>
              <a:rPr lang="zh-CN" altLang="en-US" dirty="0"/>
              <a:t>平方米计算，全部面积约</a:t>
            </a:r>
            <a:r>
              <a:rPr lang="en-US" altLang="zh-CN"/>
              <a:t>200</a:t>
            </a:r>
            <a:r>
              <a:rPr lang="zh-CN" altLang="en-US" dirty="0"/>
              <a:t>平方米。 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77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8090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2" name="图片 80901" descr="结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752475"/>
            <a:ext cx="3371850" cy="535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8229600" cy="4038600"/>
          </a:xfrm>
          <a:ln/>
        </p:spPr>
        <p:txBody>
          <a:bodyPr/>
          <a:p>
            <a:r>
              <a:rPr lang="zh-CN" altLang="en-US" sz="2800" dirty="0"/>
              <a:t>北京四合院中间是庭院，院落宽敞，庭院中莳花置石，一般种植海棠树，列石榴盆景，以大缸养金鱼，寓意吉利，是十分理想的室外生活空间，好比一座露天的大起居室，把天地拉近人心，最为人们所钟情。 四合院是封闭式的住宅，对外只有一个街门，关起门来自成天地，具有很强的私密性，非常适合独家居住。院内，四面房子都向院落方向开门，一家人在里面和和美美，其乐融融。 　　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7">
                                            <p:txEl>
                                              <p:charRg st="0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标题 1259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25955" name="文本占位符 1259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2595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40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5957" name="图片 125956" descr="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2860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FF66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66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矩形 52226"/>
          <p:cNvSpPr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由于院落宽敞，可在院内植树栽花，饲鸟养鱼，叠石造景。居住者不仅享有舒适的住房，还可分享大自然赐予的一片美好天地。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2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533400" y="381000"/>
            <a:ext cx="6019800" cy="792163"/>
          </a:xfrm>
          <a:ln/>
        </p:spPr>
        <p:txBody>
          <a:bodyPr anchor="ctr"/>
          <a:p>
            <a:pPr marL="1117600" indent="-1117600" algn="l">
              <a:buClrTx/>
              <a:buAutoNum type="ea1JpnChsDbPeriod"/>
            </a:pPr>
            <a:r>
              <a:rPr lang="zh-CN" altLang="en-US" sz="3200" b="1" dirty="0"/>
              <a:t>四合院</a:t>
            </a:r>
            <a:endParaRPr lang="zh-CN" altLang="en-US" sz="3200" b="1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  <a:ln/>
        </p:spPr>
        <p:txBody>
          <a:bodyPr/>
          <a:p>
            <a:pPr>
              <a:buClr>
                <a:srgbClr val="99FF66"/>
              </a:buClr>
              <a:buFont typeface="Wingdings" panose="05000000000000000000" pitchFamily="2" charset="2"/>
              <a:buChar char="u"/>
            </a:pPr>
            <a:r>
              <a:rPr lang="zh-CN" altLang="en-US" sz="2800" dirty="0"/>
              <a:t>       之所以叫“四合院”因为这种民居有正房</a:t>
            </a:r>
            <a:r>
              <a:rPr lang="en-US" altLang="zh-CN" sz="2800"/>
              <a:t>(</a:t>
            </a:r>
            <a:r>
              <a:rPr lang="zh-CN" altLang="en-US" sz="2800" dirty="0"/>
              <a:t>北房</a:t>
            </a:r>
            <a:r>
              <a:rPr lang="en-US" altLang="zh-CN" sz="2800"/>
              <a:t>)</a:t>
            </a:r>
            <a:r>
              <a:rPr lang="zh-CN" altLang="en-US" sz="2800" dirty="0"/>
              <a:t>、倒座</a:t>
            </a:r>
            <a:r>
              <a:rPr lang="en-US" altLang="zh-CN" sz="2800"/>
              <a:t>(</a:t>
            </a:r>
            <a:r>
              <a:rPr lang="zh-CN" altLang="en-US" sz="2800" dirty="0"/>
              <a:t>南座</a:t>
            </a:r>
            <a:r>
              <a:rPr lang="en-US" altLang="zh-CN" sz="2800"/>
              <a:t>)</a:t>
            </a:r>
            <a:r>
              <a:rPr lang="zh-CN" altLang="en-US" sz="2800" dirty="0"/>
              <a:t>、东厢房和西厢房四座房屋在四面围合，形成一个口字形，里面是一个中心庭院，所以这种院落式民居被称为四合院。 </a:t>
            </a:r>
            <a:endParaRPr lang="zh-CN" altLang="en-US" sz="2800" dirty="0"/>
          </a:p>
          <a:p>
            <a:pPr>
              <a:buClr>
                <a:srgbClr val="99FF66"/>
              </a:buClr>
              <a:buFont typeface="Wingdings" panose="05000000000000000000" pitchFamily="2" charset="2"/>
              <a:buChar char="u"/>
            </a:pPr>
            <a:r>
              <a:rPr lang="zh-CN" altLang="en-US" sz="2800" dirty="0"/>
              <a:t>　　四合院在中国有相当悠久的历史，根据现有的文物资料分析，早在两千多年前就有四合院形式的建筑出现。 </a:t>
            </a:r>
            <a:endParaRPr lang="zh-CN" altLang="en-US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1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9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1">
                                            <p:txEl>
                                              <p:charRg st="90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4691" name="文本占位符 11469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4692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矩形 114692"/>
          <p:cNvSpPr/>
          <p:nvPr/>
        </p:nvSpPr>
        <p:spPr>
          <a:xfrm>
            <a:off x="609600" y="152400"/>
            <a:ext cx="8229600" cy="944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117600" lvl="0" indent="-1117600">
              <a:buClrTx/>
              <a:buAutoNum type="ea1JpnChsDbPeriod" startAt="4"/>
            </a:pPr>
            <a:r>
              <a:rPr lang="zh-CN" altLang="en-US" sz="3200" dirty="0"/>
              <a:t>四合院的建筑</a:t>
            </a:r>
            <a:endParaRPr lang="zh-CN" altLang="en-US" sz="3200" dirty="0"/>
          </a:p>
        </p:txBody>
      </p:sp>
      <p:sp>
        <p:nvSpPr>
          <p:cNvPr id="114695" name="矩形 114694"/>
          <p:cNvSpPr/>
          <p:nvPr/>
        </p:nvSpPr>
        <p:spPr>
          <a:xfrm>
            <a:off x="609600" y="15240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北京四合院属砖木结构 建筑，房架子檩、柱、梁（柁）、槛、椽以及门窗、隔扇等等均为木制，木制房架子周围则以砖砌墙。梁柱门窗及檐口椽头都要油漆彩画，虽然没有宫廷苑囿那样金碧辉煌，但也是色彩缤纷。墙习惯用磨砖、碎砖垒墙，所谓“北京城有三宝</a:t>
            </a:r>
            <a:r>
              <a:rPr lang="en-US" altLang="zh-CN"/>
              <a:t>……</a:t>
            </a:r>
            <a:r>
              <a:rPr lang="zh-CN" altLang="en-US" dirty="0"/>
              <a:t>烂砖头垒墙墙不倒”。屋瓦大多用青板瓦，正反互扣，檐前装滴水，或者不铺瓦，全用青灰抹顶，称“灰棚”。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标题 1177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7763" name="文本占位符 11776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776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5" name="矩形 117764"/>
          <p:cNvSpPr/>
          <p:nvPr/>
        </p:nvSpPr>
        <p:spPr>
          <a:xfrm>
            <a:off x="762000" y="9906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四合院的大门一般占一间房的面积，其零配件相当复杂，仅营造名称就有门楼、门洞、大门（门扇）、门框、腰枋、塞余板、走马板、门枕、连槛、门槛、门簪、大边、抹头、穿带、门心板、门钹、插关、兽面、门钉、门联等等，四合院的大门就由这些零部件组成。大门一般是油黑大门，可加红油黑字的对联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标题 1208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20835" name="文本占位符 1208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2083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7" name="图片 120836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609600"/>
            <a:ext cx="4729163" cy="4767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2 -0.004  0.012 -0.0453  0.037 -0.04264  C 0.075 -0.03864  0.09 -0.00933  0.125 -0.03864  C 0.147 -0.05596  0.173 -0.09993  0.192 -0.0986  C 0.235 -0.09727  0.244 -0.05196  0.244 -0.01066  C 0.245 0.04797  0.189 0.09727  0.121 0.1026  C 0.052 0.10659  -0.005 0.04397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6739" name="文本占位符 11673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674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矩形 116740"/>
          <p:cNvSpPr/>
          <p:nvPr/>
        </p:nvSpPr>
        <p:spPr>
          <a:xfrm>
            <a:off x="609600" y="17526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进了大门还有垂花门、月亮门等等。垂花门是四合院内最华丽的装饰门，称“垂花”是因此门外檐用牌楼作法，作用是分隔里外院，门外是客厅、门房、车房马号等”外宅”，门内是主要起居的卧室“内宅”。没有垂花门则可用月亮门分隔内外宅。。</a:t>
            </a:r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标题 1218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21859" name="文本占位符 1218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2186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61" name="图片 121860" descr="结构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762000"/>
            <a:ext cx="5295900" cy="4160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标题 132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32099" name="文本占位符 1320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3210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101" name="矩形 132100"/>
          <p:cNvSpPr/>
          <p:nvPr/>
        </p:nvSpPr>
        <p:spPr>
          <a:xfrm>
            <a:off x="838200" y="1752600"/>
            <a:ext cx="7162800" cy="3733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北京冬季非常寒冷，四合院内的居民均睡火炕，炕前一个陷入地下的煤炉，炉中生火。土炕内空，火进入炕洞，炕床便被烤热，人睡热炕上，顿觉暖融融的。烧炕用煤多产自北京西山，有生煤和煤末的区别，煤末与黄土摇与煤球，供烧炕或做饭使用。 </a:t>
            </a:r>
            <a:endParaRPr lang="zh-CN" altLang="en-US" dirty="0"/>
          </a:p>
        </p:txBody>
      </p:sp>
      <p:sp>
        <p:nvSpPr>
          <p:cNvPr id="132102" name="矩形 132101"/>
          <p:cNvSpPr/>
          <p:nvPr/>
        </p:nvSpPr>
        <p:spPr>
          <a:xfrm>
            <a:off x="-609600" y="457200"/>
            <a:ext cx="5562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117600" lvl="0" indent="-1117600">
              <a:buClrTx/>
              <a:buAutoNum type="ea1JpnChsDbPeriod" startAt="5"/>
            </a:pPr>
            <a:r>
              <a:rPr lang="zh-CN" altLang="en-US" sz="3200" b="1" dirty="0"/>
              <a:t>建筑室内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标题 141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1315" name="文本占位符 14131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4131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317" name="矩形 141316"/>
          <p:cNvSpPr/>
          <p:nvPr/>
        </p:nvSpPr>
        <p:spPr>
          <a:xfrm>
            <a:off x="914400" y="1066800"/>
            <a:ext cx="7543800" cy="3276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四合院内生活用水的排泄多采用渗坑的形式，俗称</a:t>
            </a:r>
            <a:r>
              <a:rPr lang="en-US" altLang="zh-CN"/>
              <a:t>"</a:t>
            </a:r>
            <a:r>
              <a:rPr lang="zh-CN" altLang="en-US" dirty="0"/>
              <a:t>渗井</a:t>
            </a:r>
            <a:r>
              <a:rPr lang="en-US" altLang="zh-CN"/>
              <a:t>"</a:t>
            </a:r>
            <a:r>
              <a:rPr lang="zh-CN" altLang="en-US" dirty="0"/>
              <a:t>、</a:t>
            </a:r>
            <a:r>
              <a:rPr lang="en-US" altLang="zh-CN"/>
              <a:t>"</a:t>
            </a:r>
            <a:r>
              <a:rPr lang="zh-CN" altLang="en-US" dirty="0"/>
              <a:t>渗沟</a:t>
            </a:r>
            <a:r>
              <a:rPr lang="en-US" altLang="zh-CN"/>
              <a:t>"</a:t>
            </a:r>
            <a:r>
              <a:rPr lang="zh-CN" altLang="en-US" dirty="0"/>
              <a:t>。四合院内一般不设厕所，厕所多设于胡同之中，称</a:t>
            </a:r>
            <a:r>
              <a:rPr lang="en-US" altLang="zh-CN"/>
              <a:t>"</a:t>
            </a:r>
            <a:r>
              <a:rPr lang="zh-CN" altLang="en-US" dirty="0"/>
              <a:t>官茅房</a:t>
            </a:r>
            <a:r>
              <a:rPr lang="en-US" altLang="zh-CN"/>
              <a:t>"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标题 142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2339" name="文本占位符 14233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4234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1" name="矩形 142340"/>
          <p:cNvSpPr/>
          <p:nvPr/>
        </p:nvSpPr>
        <p:spPr>
          <a:xfrm>
            <a:off x="609600" y="1143000"/>
            <a:ext cx="7543800" cy="3505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北京四合院讲究绿化，院内种树种花，确是花木扶疏，幽雅宜人。老北京爱种的花有丁香、海棠、榆叶梅、山桃花等等，树多是枣树、槐树。花草除栽种外，还可盆栽、水养。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标题 1331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33123" name="文本占位符 1331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3312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5" name="矩形 133124"/>
          <p:cNvSpPr/>
          <p:nvPr/>
        </p:nvSpPr>
        <p:spPr>
          <a:xfrm>
            <a:off x="533400" y="1143000"/>
            <a:ext cx="8229600" cy="3733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清代有句俗语形容四合院内的生活：“天棚、鱼缸、石榴树、老爷、小姐、胖丫头”，可以说是四合院生活比较典型的写照。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5" name="矩形 50184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117600" lvl="0" indent="-1117600">
              <a:buClrTx/>
              <a:buAutoNum type="ea1JpnChsDbPeriod" startAt="6"/>
            </a:pPr>
            <a:r>
              <a:rPr lang="zh-CN" altLang="en-US" sz="3200" b="1" dirty="0"/>
              <a:t>北京四合院的规模</a:t>
            </a:r>
            <a:endParaRPr lang="zh-CN" altLang="en-US" sz="3200" b="1" dirty="0"/>
          </a:p>
        </p:txBody>
      </p:sp>
      <p:sp>
        <p:nvSpPr>
          <p:cNvPr id="50186" name="矩形 50185"/>
          <p:cNvSpPr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四合院虽有一定的规制，但规模大小却有不等，大致可分为大四合、中四合、小四合三种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1"/>
      <p:bldP spid="501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366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9" name="图片 113668" descr="四合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0600286">
            <a:off x="1219200" y="1371600"/>
            <a:ext cx="487680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sp>
        <p:nvSpPr>
          <p:cNvPr id="51203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8686800" cy="6126163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5120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矩形 51204"/>
          <p:cNvSpPr/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838200" lvl="0" indent="-838200">
              <a:buClrTx/>
              <a:buAutoNum type="arabicPeriod"/>
            </a:pPr>
            <a:r>
              <a:rPr lang="zh-CN" altLang="en-US" sz="3200" b="1" dirty="0"/>
              <a:t>小四合院</a:t>
            </a:r>
            <a:endParaRPr lang="zh-CN" altLang="en-US" sz="3200" b="1" dirty="0"/>
          </a:p>
        </p:txBody>
      </p:sp>
      <p:sp>
        <p:nvSpPr>
          <p:cNvPr id="51206" name="矩形 51205"/>
          <p:cNvSpPr/>
          <p:nvPr/>
        </p:nvSpPr>
        <p:spPr>
          <a:xfrm>
            <a:off x="457200" y="1600200"/>
            <a:ext cx="8229600" cy="266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sz="2800" dirty="0"/>
              <a:t>小四合院一般是北房三间，一明两暗或者两明一暗。东西厢房各两间，南房三间。卧砖到顶，起脊瓦房。可居一家三辈，祖辈居正房，晚辈居厢房，南房用作书房或客厅。院内铺砖墁甬道，连接各处房门，各屋前均有台阶。大门两扇，黑漆油饰，门上有黄铜门钹一对，两则贴有对联。 </a:t>
            </a:r>
            <a:endParaRPr lang="zh-CN" altLang="en-US" sz="2800" dirty="0"/>
          </a:p>
          <a:p>
            <a:pPr lvl="0"/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sp>
        <p:nvSpPr>
          <p:cNvPr id="56323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8686800" cy="6126163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5632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56324" descr="十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457200"/>
            <a:ext cx="7086600" cy="543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sp>
        <p:nvSpPr>
          <p:cNvPr id="58371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8686800" cy="6126163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58372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矩形 58372"/>
          <p:cNvSpPr/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838200" lvl="0" indent="-838200">
              <a:buClrTx/>
              <a:buAutoNum type="arabicPeriod" startAt="2"/>
            </a:pPr>
            <a:r>
              <a:rPr lang="zh-CN" altLang="en-US" sz="3200" b="1" dirty="0"/>
              <a:t>中四合院</a:t>
            </a:r>
            <a:endParaRPr lang="zh-CN" altLang="en-US" sz="3200" b="1" dirty="0"/>
          </a:p>
        </p:txBody>
      </p:sp>
      <p:sp>
        <p:nvSpPr>
          <p:cNvPr id="58376" name="矩形 58375"/>
          <p:cNvSpPr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中四合院比小四合院宽敞，一般是北房</a:t>
            </a:r>
            <a:r>
              <a:rPr lang="en-US" altLang="zh-CN"/>
              <a:t>5</a:t>
            </a:r>
            <a:r>
              <a:rPr lang="zh-CN" altLang="en-US" dirty="0"/>
              <a:t>间，</a:t>
            </a:r>
            <a:r>
              <a:rPr lang="en-US" altLang="zh-CN"/>
              <a:t>3</a:t>
            </a:r>
            <a:r>
              <a:rPr lang="zh-CN" altLang="en-US" dirty="0"/>
              <a:t>正</a:t>
            </a:r>
            <a:r>
              <a:rPr lang="en-US" altLang="zh-CN"/>
              <a:t>2</a:t>
            </a:r>
            <a:r>
              <a:rPr lang="zh-CN" altLang="en-US" dirty="0"/>
              <a:t>耳，东、西厢房各</a:t>
            </a:r>
            <a:r>
              <a:rPr lang="en-US" altLang="zh-CN"/>
              <a:t>3</a:t>
            </a:r>
            <a:r>
              <a:rPr lang="zh-CN" altLang="en-US" dirty="0"/>
              <a:t>间，房前有走廊以避风雨。另以院墙隔为前院（外院）、后院（内院），院墙以月亮门相崐通。前院进深浅显，以一二间房屋以作门房，后院为居住房，建筑讲究，层内方砖崐墁地，青石作阶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547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8" name="图片 105477" descr="中四合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762000"/>
            <a:ext cx="4105275" cy="3894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sp>
        <p:nvSpPr>
          <p:cNvPr id="60419" name="Rectangle 3"/>
          <p:cNvSpPr>
            <a:spLocks noGrp="1"/>
          </p:cNvSpPr>
          <p:nvPr>
            <p:ph type="body"/>
          </p:nvPr>
        </p:nvSpPr>
        <p:spPr>
          <a:xfrm>
            <a:off x="0" y="0"/>
            <a:ext cx="8686800" cy="6126163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6042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矩形 60420"/>
          <p:cNvSpPr/>
          <p:nvPr/>
        </p:nvSpPr>
        <p:spPr>
          <a:xfrm>
            <a:off x="609600" y="427038"/>
            <a:ext cx="8229600" cy="8683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838200" lvl="0" indent="-838200">
              <a:buClrTx/>
              <a:buAutoNum type="arabicPeriod" startAt="3"/>
            </a:pPr>
            <a:r>
              <a:rPr lang="zh-CN" altLang="en-US" sz="3200" b="1" dirty="0"/>
              <a:t>大四合院</a:t>
            </a:r>
            <a:endParaRPr lang="zh-CN" altLang="en-US" sz="3200" b="1" dirty="0"/>
          </a:p>
        </p:txBody>
      </p:sp>
      <p:sp>
        <p:nvSpPr>
          <p:cNvPr id="60422" name="矩形 60421"/>
          <p:cNvSpPr/>
          <p:nvPr/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sz="2800" dirty="0"/>
              <a:t>大四合院习惯上称作“大宅门”，房屋设置可为</a:t>
            </a:r>
            <a:r>
              <a:rPr lang="en-US" altLang="zh-CN" sz="2800"/>
              <a:t>5</a:t>
            </a:r>
            <a:r>
              <a:rPr lang="zh-CN" altLang="en-US" sz="2800" dirty="0"/>
              <a:t>南</a:t>
            </a:r>
            <a:r>
              <a:rPr lang="en-US" altLang="zh-CN" sz="2800"/>
              <a:t>5</a:t>
            </a:r>
            <a:r>
              <a:rPr lang="zh-CN" altLang="en-US" sz="2800" dirty="0"/>
              <a:t>北、</a:t>
            </a:r>
            <a:r>
              <a:rPr lang="en-US" altLang="zh-CN" sz="2800"/>
              <a:t>7</a:t>
            </a:r>
            <a:r>
              <a:rPr lang="zh-CN" altLang="en-US" sz="2800" dirty="0"/>
              <a:t>南</a:t>
            </a:r>
            <a:r>
              <a:rPr lang="en-US" altLang="zh-CN" sz="2800"/>
              <a:t>7</a:t>
            </a:r>
            <a:r>
              <a:rPr lang="zh-CN" altLang="en-US" sz="2800" dirty="0"/>
              <a:t>北，甚至还有</a:t>
            </a:r>
            <a:r>
              <a:rPr lang="en-US" altLang="zh-CN" sz="2800"/>
              <a:t>9</a:t>
            </a:r>
            <a:r>
              <a:rPr lang="zh-CN" altLang="en-US" sz="2800" dirty="0"/>
              <a:t>间或者</a:t>
            </a:r>
            <a:r>
              <a:rPr lang="en-US" altLang="zh-CN" sz="2800"/>
              <a:t>11</a:t>
            </a:r>
            <a:r>
              <a:rPr lang="zh-CN" altLang="en-US" sz="2800" dirty="0"/>
              <a:t>间大正房，一般是复式四合院，即由多个四合院向纵深相连而成。院落极多，有前院、后院、东院、西院、正院、偏院、跨院、书房院、围房院、马号、一进、二进、三进</a:t>
            </a:r>
            <a:r>
              <a:rPr lang="en-US" altLang="zh-CN" sz="2800"/>
              <a:t>……</a:t>
            </a:r>
            <a:r>
              <a:rPr lang="zh-CN" altLang="en-US" sz="2800" dirty="0"/>
              <a:t>等。院内均有抄手游廊连接各处，占地面积极大。如果可供建筑的地面狭小，或者经济能力无法承受的话，四合院又可改盖为三合院，不建南房。中型和小型四合院一般是普通居民的住所，大四合院则是府邸、官衙用房。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752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5" name="图片 107524" descr="大四院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8600"/>
            <a:ext cx="56261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矩形 55298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117600" lvl="0" indent="-1117600">
              <a:buClrTx/>
              <a:buAutoNum type="ea1JpnChsDbPeriod" startAt="7"/>
            </a:pPr>
            <a:r>
              <a:rPr lang="zh-CN" altLang="en-US" sz="3200" b="1" dirty="0"/>
              <a:t>文化内涵</a:t>
            </a:r>
            <a:endParaRPr lang="zh-CN" altLang="en-US" sz="3200" b="1" dirty="0"/>
          </a:p>
        </p:txBody>
      </p:sp>
      <p:sp>
        <p:nvSpPr>
          <p:cNvPr id="55300" name="矩形 55299"/>
          <p:cNvSpPr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北京四合院虽为居住建筑，却蕴含着深刻的文化内涵，是中华传统文化的载体。 </a:t>
            </a:r>
            <a:endParaRPr lang="zh-CN" altLang="en-US" dirty="0"/>
          </a:p>
          <a:p>
            <a:pPr lvl="0"/>
            <a:r>
              <a:rPr lang="zh-CN" altLang="en-US" dirty="0"/>
              <a:t>　　它的营建是极讲究风水的，从择地、定位到确定每幢建筑的具体尺度，都要按风水理论来进行。北京四合院，天下闻名；旧时的北京，除了紫禁城、皇家苑囿、寺观庙坛及王府衙署外，大量的建筑，便是那数不清的百姓住宅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marL="1117600" indent="-1117600" algn="l">
              <a:buClrTx/>
              <a:buAutoNum type="ea1JpnChsDbPeriod" startAt="8"/>
            </a:pPr>
            <a:r>
              <a:rPr lang="zh-CN" altLang="en-US" sz="3200" b="1" dirty="0"/>
              <a:t>北京有名之处</a:t>
            </a:r>
            <a:endParaRPr lang="zh-CN" altLang="en-US" sz="3200" b="1" dirty="0"/>
          </a:p>
        </p:txBody>
      </p:sp>
      <p:sp>
        <p:nvSpPr>
          <p:cNvPr id="19462" name="文本占位符 19461"/>
          <p:cNvSpPr/>
          <p:nvPr>
            <p:ph type="body" idx="1"/>
          </p:nvPr>
        </p:nvSpPr>
        <p:spPr>
          <a:ln/>
        </p:spPr>
        <p:txBody>
          <a:bodyPr vert="horz" wrap="square" lIns="91440" tIns="45720" rIns="91440" bIns="45720" anchor="t"/>
          <a:p>
            <a:r>
              <a:rPr lang="zh-CN" altLang="en-US" dirty="0"/>
              <a:t>首先，北京四合院的中心庭院从平面上看基本为一个正方形，其他地区的民居有些就不是这样。譬如山西、陕西一带的四合院民居，院落是一个南北长而东西窄的纵长方形，而四川等地的四合院，庭院又多为东西长而南北窄的横长方形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6" name="图片 102405" descr="陕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6838">
            <a:off x="152400" y="2286000"/>
            <a:ext cx="4764088" cy="267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5" name="图片 102404" descr="山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322390">
            <a:off x="4876800" y="228600"/>
            <a:ext cx="4800600" cy="332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标题 1034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3427" name="文本占位符 1034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342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0" name="图片 103429" descr="四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98500"/>
            <a:ext cx="7620000" cy="546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778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7782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33" name="图片 77832" descr="四合院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83665">
            <a:off x="2286000" y="990600"/>
            <a:ext cx="5334000" cy="340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82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3" name="矩形 101382"/>
          <p:cNvSpPr/>
          <p:nvPr/>
        </p:nvSpPr>
        <p:spPr>
          <a:xfrm>
            <a:off x="609600" y="838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en-US" dirty="0"/>
              <a:t>其次，北京四合院的东、西、南、北四个方向的房方向的房屋各自独立，东西厢房与正房、倒座的建筑本身并不连接，而且正房、厢房、倒座等所有房屋都为一层，没有楼房，连接这些房屋的只是转角处的游廊。这样，北京四合院从空中鸟瞰，就像是四座小盒子围合一个院落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标题 1269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26979" name="文本占位符 1269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26980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1" name="矩形 126980"/>
          <p:cNvSpPr/>
          <p:nvPr/>
        </p:nvSpPr>
        <p:spPr>
          <a:xfrm>
            <a:off x="609600" y="427038"/>
            <a:ext cx="5105400" cy="7921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117600" lvl="0" indent="-1117600">
              <a:buClrTx/>
              <a:buAutoNum type="ea1JpnChsDbPeriod" startAt="9"/>
            </a:pPr>
            <a:r>
              <a:rPr lang="zh-CN" altLang="en-US" dirty="0">
                <a:solidFill>
                  <a:srgbClr val="FF3300"/>
                </a:solidFill>
              </a:rPr>
              <a:t>典型代表</a:t>
            </a:r>
            <a:endParaRPr lang="zh-CN" altLang="en-US" dirty="0">
              <a:solidFill>
                <a:srgbClr val="FF3300"/>
              </a:solidFill>
            </a:endParaRPr>
          </a:p>
        </p:txBody>
      </p:sp>
      <p:pic>
        <p:nvPicPr>
          <p:cNvPr id="126982" name="图片 12698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33600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6983" name="图片 12698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288" y="1066800"/>
            <a:ext cx="3160712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28003" name="文本占位符 12800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28004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5" name="图片 128004" descr="郭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7235">
            <a:off x="381000" y="838200"/>
            <a:ext cx="4419600" cy="327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6" name="图片 128005" descr="郭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42416">
            <a:off x="5029200" y="1219200"/>
            <a:ext cx="42672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标题 1290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29027" name="文本占位符 1290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29028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9" name="图片 129028" descr="梅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85800"/>
            <a:ext cx="4114800" cy="308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0" name="图片 129029" descr="梅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0"/>
            <a:ext cx="206375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1" name="图片 129030" descr="梅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2895600"/>
            <a:ext cx="2327275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标题 1310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31075" name="文本占位符 1310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3107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7" name="图片 131076" descr="鲁迅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3733800"/>
            <a:ext cx="28194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8" name="图片 131077" descr="鲁迅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685800"/>
            <a:ext cx="4724400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9" name="图片 131078" descr="鲁迅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838200"/>
            <a:ext cx="4038600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Picture 4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3810000" y="685800"/>
            <a:ext cx="4876800" cy="5105400"/>
          </a:xfrm>
          <a:ln/>
        </p:spPr>
        <p:txBody>
          <a:bodyPr/>
          <a:p>
            <a:pPr>
              <a:buClr>
                <a:srgbClr val="FF3300"/>
              </a:buClr>
              <a:buFont typeface="Wingdings" panose="05000000000000000000" pitchFamily="2" charset="2"/>
              <a:buChar char="p"/>
            </a:pPr>
            <a:r>
              <a:rPr lang="zh-CN" altLang="en-US" dirty="0"/>
              <a:t>在历史发展过程中，中国人特别喜爱四合院这种建筑形式，不仅宫殿、庙宇、官府使用四合院，而且各地的民居也广泛使用四合院。不过，只要人们一提到四合院，便自然会想到北京四合院，这是为什么呢？ </a:t>
            </a:r>
            <a:endParaRPr lang="zh-CN" altLang="en-US" dirty="0"/>
          </a:p>
        </p:txBody>
      </p:sp>
      <p:pic>
        <p:nvPicPr>
          <p:cNvPr id="28677" name="图片 28676" descr="7744四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"/>
            <a:ext cx="3333750" cy="443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8675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0115" name="文本占位符 9011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90117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8" name="矩形 90117"/>
          <p:cNvSpPr/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117600" lvl="0" indent="-1117600">
              <a:buClrTx/>
              <a:buAutoNum type="ea1JpnChsDbPeriod" startAt="2"/>
            </a:pPr>
            <a:r>
              <a:rPr lang="zh-CN" altLang="en-US" sz="3200" b="1" dirty="0"/>
              <a:t>北京四合院的历史</a:t>
            </a:r>
            <a:endParaRPr lang="zh-CN" altLang="en-US" sz="3200" b="1" dirty="0"/>
          </a:p>
        </p:txBody>
      </p:sp>
      <p:sp>
        <p:nvSpPr>
          <p:cNvPr id="90119" name="矩形 90118"/>
          <p:cNvSpPr/>
          <p:nvPr/>
        </p:nvSpPr>
        <p:spPr>
          <a:xfrm>
            <a:off x="1066800" y="22098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AutoNum type="arabicPeriod"/>
            </a:pPr>
            <a:r>
              <a:rPr lang="zh-CN" altLang="en-US" sz="2800" dirty="0"/>
              <a:t>自元代正式建都北京，大规模规划建设都城时起，四合院就与北京的宫殿、衙署、街区、坊巷和胡同同时出现了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  <p:bldP spid="90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标题 849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84996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7" name="矩形 84996"/>
          <p:cNvSpPr/>
          <p:nvPr/>
        </p:nvSpPr>
        <p:spPr>
          <a:xfrm>
            <a:off x="2133600" y="1371600"/>
            <a:ext cx="6705600" cy="2286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533400" lvl="0" indent="-533400">
              <a:buClrTx/>
              <a:buAutoNum type="arabicPeriod" startAt="2"/>
            </a:pPr>
            <a:r>
              <a:rPr lang="zh-CN" altLang="en-US" sz="2800" dirty="0"/>
              <a:t>明王朝建立后，社会经济得到较快发展。这也促进了建筑业和住宅建设的发展。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标题 860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86020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1" name="矩形 86020"/>
          <p:cNvSpPr/>
          <p:nvPr/>
        </p:nvSpPr>
        <p:spPr>
          <a:xfrm>
            <a:off x="1219200" y="1219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AutoNum type="arabicPeriod" startAt="3"/>
            </a:pPr>
            <a:r>
              <a:rPr lang="zh-CN" altLang="en-US" dirty="0"/>
              <a:t>清代定都北京后，大量吸收汉文化，完全承袭了明代北京城的建筑风格，对北京的居住建筑四合院也予以了全部继承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标题 931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93187" name="文本占位符 9318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93188" name="Picture 4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矩形 93188"/>
          <p:cNvSpPr/>
          <p:nvPr/>
        </p:nvSpPr>
        <p:spPr>
          <a:xfrm>
            <a:off x="2057400" y="1676400"/>
            <a:ext cx="7086600" cy="198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609600" lvl="0" indent="-609600">
              <a:buClrTx/>
              <a:buAutoNum type="arabicPeriod" startAt="4"/>
            </a:pPr>
            <a:r>
              <a:rPr lang="zh-CN" altLang="en-US" dirty="0"/>
              <a:t>在外族入侵和西方文化渗入的影响下，或多或少加进了一些西洋建筑的装饰成分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2676</Words>
  <Application>WPS 演示</Application>
  <PresentationFormat>在屏幕上显示</PresentationFormat>
  <Paragraphs>91</Paragraphs>
  <Slides>44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huyarui</dc:creator>
  <cp:lastModifiedBy>Administrator</cp:lastModifiedBy>
  <cp:revision>16</cp:revision>
  <dcterms:created xsi:type="dcterms:W3CDTF">2017-03-04T09:57:33Z</dcterms:created>
  <dcterms:modified xsi:type="dcterms:W3CDTF">2017-03-04T10:01:31Z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2052-10.1.0.6206</vt:lpwstr>
  </property>
</Properties>
</file>