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409" r:id="rId2"/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77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image" Target="../media/image2.jpeg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png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10" Type="http://schemas.openxmlformats.org/officeDocument/2006/relationships/tags" Target="../tags/tag8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image" Target="../media/image5.png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6.xml" /><Relationship Id="rId3" Type="http://schemas.openxmlformats.org/officeDocument/2006/relationships/image" Target="../media/image1.png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image" Target="../media/image2.jpeg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image" Target="../media/image3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5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image" Target="../media/image5.png" /><Relationship Id="rId9" Type="http://schemas.openxmlformats.org/officeDocument/2006/relationships/tags" Target="../tags/tag11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image" Target="../media/image5.png" /><Relationship Id="rId9" Type="http://schemas.openxmlformats.org/officeDocument/2006/relationships/tags" Target="../tags/tag12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1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22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image" Target="../media/image3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9.xml" /><Relationship Id="rId10" Type="http://schemas.openxmlformats.org/officeDocument/2006/relationships/image" Target="../media/image3.pn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image" Target="../media/image6.png" /><Relationship Id="rId8" Type="http://schemas.openxmlformats.org/officeDocument/2006/relationships/tags" Target="../tags/tag144.xml" /><Relationship Id="rId9" Type="http://schemas.openxmlformats.org/officeDocument/2006/relationships/image" Target="../media/image2.jpe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3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image" Target="../media/image2.jpeg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10" Type="http://schemas.openxmlformats.org/officeDocument/2006/relationships/tags" Target="../tags/tag32.xml" /><Relationship Id="rId11" Type="http://schemas.openxmlformats.org/officeDocument/2006/relationships/tags" Target="../tags/tag33.xml" /><Relationship Id="rId12" Type="http://schemas.openxmlformats.org/officeDocument/2006/relationships/tags" Target="../tags/tag34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image" Target="../media/image5.png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tags" Target="../tags/tag45.xml" /><Relationship Id="rId14" Type="http://schemas.openxmlformats.org/officeDocument/2006/relationships/tags" Target="../tags/tag46.xml" /><Relationship Id="rId15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5.png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48.xml" /><Relationship Id="rId4" Type="http://schemas.openxmlformats.org/officeDocument/2006/relationships/tags" Target="../tags/tag49.xml" /><Relationship Id="rId5" Type="http://schemas.openxmlformats.org/officeDocument/2006/relationships/image" Target="../media/image5.png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10" Type="http://schemas.openxmlformats.org/officeDocument/2006/relationships/tags" Target="../tags/tag65.xml" /><Relationship Id="rId11" Type="http://schemas.openxmlformats.org/officeDocument/2006/relationships/tags" Target="../tags/tag66.xml" /><Relationship Id="rId12" Type="http://schemas.openxmlformats.org/officeDocument/2006/relationships/tags" Target="../tags/tag67.xml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image" Target="../media/image5.png" /><Relationship Id="rId6" Type="http://schemas.openxmlformats.org/officeDocument/2006/relationships/tags" Target="../tags/tag61.xml" /><Relationship Id="rId7" Type="http://schemas.openxmlformats.org/officeDocument/2006/relationships/tags" Target="../tags/tag62.xml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5.xml" /><Relationship Id="rId11" Type="http://schemas.openxmlformats.org/officeDocument/2006/relationships/tags" Target="../tags/tag7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4.jpeg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image" Target="../media/image5.png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tags" Target="../tags/tag74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736942" y="2026057"/>
            <a:ext cx="7142517" cy="2764031"/>
          </a:xfrm>
          <a:prstGeom prst="rect">
            <a:avLst/>
          </a:prstGeom>
          <a:noFill/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 rot="21430004">
            <a:off x="2905214" y="2025417"/>
            <a:ext cx="6857650" cy="2839247"/>
          </a:xfrm>
          <a:prstGeom prst="rect">
            <a:avLst/>
          </a:prstGeom>
          <a:solidFill>
            <a:schemeClr val="bg2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198" y="-42441"/>
            <a:ext cx="4434841" cy="3535680"/>
          </a:xfrm>
          <a:prstGeom prst="rect">
            <a:avLst/>
          </a:prstGeom>
        </p:spPr>
      </p:pic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>
            <a:off x="6228019" y="4118039"/>
            <a:ext cx="43815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4365592" y="3575336"/>
            <a:ext cx="4161600" cy="496800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Font typeface="Arial" panose="020b0604020202020204" pitchFamily="34" charset="0"/>
              <a:buNone/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3355449" y="2015591"/>
            <a:ext cx="6184800" cy="151591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lnSpc>
                <a:spcPct val="100000"/>
              </a:lnSpc>
              <a:defRPr sz="78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4673531" y="4285016"/>
            <a:ext cx="1800000" cy="3564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16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6521550" y="4285816"/>
            <a:ext cx="1800000" cy="3564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16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Viner Hand ITC" panose="03070502030502020203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524739" y="2026056"/>
            <a:ext cx="7142517" cy="1793796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 rot="21430004">
            <a:off x="2667173" y="2026056"/>
            <a:ext cx="6857650" cy="1793796"/>
          </a:xfrm>
          <a:prstGeom prst="rect">
            <a:avLst/>
          </a:prstGeom>
          <a:solidFill>
            <a:schemeClr val="bg2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198" y="0"/>
            <a:ext cx="4434841" cy="35356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952575" y="2339765"/>
            <a:ext cx="4287600" cy="1324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0" i="0" u="none" strike="noStrike" kern="1200" cap="none" spc="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9962756" y="6504071"/>
            <a:ext cx="189186" cy="168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0241280" y="6504071"/>
            <a:ext cx="189186" cy="168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0519804" y="6504071"/>
            <a:ext cx="189186" cy="168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0808838" y="6504071"/>
            <a:ext cx="1093602" cy="16816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anchor="ctr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47094"/>
            <a:ext cx="1126682" cy="89824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47094"/>
            <a:ext cx="1126682" cy="89824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95910" y="304800"/>
            <a:ext cx="11607800" cy="6248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76092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8198" y="-42441"/>
            <a:ext cx="2993789" cy="23868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7822" y="96139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524739" y="2026055"/>
            <a:ext cx="7142517" cy="2222687"/>
          </a:xfrm>
          <a:prstGeom prst="rect">
            <a:avLst/>
          </a:prstGeom>
          <a:noFill/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 rot="21430004">
            <a:off x="2677772" y="2025794"/>
            <a:ext cx="6857650" cy="2222687"/>
          </a:xfrm>
          <a:prstGeom prst="rect">
            <a:avLst/>
          </a:prstGeom>
          <a:solidFill>
            <a:schemeClr val="bg2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>
            <a:off x="5096952" y="3217730"/>
            <a:ext cx="2125968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681731" y="2638688"/>
            <a:ext cx="2829600" cy="554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lnSpc>
                <a:spcPct val="100000"/>
              </a:lnSpc>
              <a:defRPr sz="3000" b="1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3700941" y="3268225"/>
            <a:ext cx="4791600" cy="69748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600" b="0" i="0" u="none" strike="noStrike" kern="1200" cap="none" spc="1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Viner Hand ITC" panose="03070502030502020203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lnSpc>
                <a:spcPct val="120000"/>
              </a:lnSpc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7" name="图片 6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Viner Hand ITC" panose="03070502030502020203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Viner Hand ITC" panose="03070502030502020203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9EFD9D74-47D9-4702-A33C-335B63B48DBF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>
              <p:custDataLst>
                <p:tags r:id="rId4"/>
              </p:custDataLst>
            </p:nvPr>
          </p:nvSpPr>
          <p:spPr>
            <a:xfrm>
              <a:off x="292054" y="304775"/>
              <a:ext cx="11607893" cy="624845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Viner Hand ITC" panose="03070502030502020203" charset="0"/>
                <a:cs typeface="Viner Hand ITC" panose="03070502030502020203" charset="0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0" y="47094"/>
              <a:ext cx="1126682" cy="898248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2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/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45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46.xml" /><Relationship Id="rId21" Type="http://schemas.openxmlformats.org/officeDocument/2006/relationships/tags" Target="../tags/tag147.xml" /><Relationship Id="rId22" Type="http://schemas.openxmlformats.org/officeDocument/2006/relationships/tags" Target="../tags/tag148.xml" /><Relationship Id="rId23" Type="http://schemas.openxmlformats.org/officeDocument/2006/relationships/tags" Target="../tags/tag149.xml" /><Relationship Id="rId24" Type="http://schemas.openxmlformats.org/officeDocument/2006/relationships/tags" Target="../tags/tag150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2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16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7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tags" Target="../tags/tag16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1.xml" /><Relationship Id="rId3" Type="http://schemas.openxmlformats.org/officeDocument/2006/relationships/tags" Target="../tags/tag1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zh-CN"/>
              <a:t>老人与海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海明威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20000"/>
          </a:bodyPr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20000"/>
          </a:bodyPr>
          <a:lstStyle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当堂练习</a:t>
            </a:r>
          </a:p>
          <a:p>
            <a:pPr marL="0" indent="0">
              <a:buNone/>
            </a:pPr>
            <a:r>
              <a:rPr lang="zh-CN" altLang="en-US" sz="2800"/>
              <a:t>教辅上的题。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sz="4000"/>
          </a:p>
          <a:p>
            <a:pPr marL="0" indent="0">
              <a:buNone/>
            </a:pPr>
            <a:r>
              <a:rPr lang="zh-CN" altLang="en-US" sz="4000"/>
              <a:t>反思小结</a:t>
            </a:r>
          </a:p>
          <a:p>
            <a:pPr marL="0" indent="0">
              <a:buNone/>
            </a:pPr>
            <a:r>
              <a:rPr lang="zh-CN" altLang="en-US" sz="2800"/>
              <a:t>掌握分析人物形象的方法。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712" y="1172214"/>
            <a:ext cx="10852237" cy="441964"/>
          </a:xfrm>
        </p:spPr>
        <p:txBody>
          <a:bodyPr/>
          <a:lstStyle/>
          <a:p>
            <a:r>
              <a:rPr lang="zh-CN" altLang="en-US" sz="4000"/>
              <a:t>七、板书设计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2065" y="2465070"/>
            <a:ext cx="6809740" cy="1928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CN" altLang="en-US" sz="7200"/>
          </a:p>
          <a:p>
            <a:pPr marL="0" indent="0" algn="ctr">
              <a:buNone/>
            </a:pPr>
            <a:r>
              <a:rPr lang="zh-CN" altLang="en-US" sz="7200"/>
              <a:t>第二课时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702" y="1478284"/>
            <a:ext cx="10852237" cy="441964"/>
          </a:xfrm>
        </p:spPr>
        <p:txBody>
          <a:bodyPr/>
          <a:lstStyle/>
          <a:p>
            <a:r>
              <a:rPr lang="zh-CN" altLang="en-US" sz="400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702" y="249492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1.结合全文，探究圣地亚哥内心独白的作用。</a:t>
            </a:r>
          </a:p>
          <a:p>
            <a:pPr marL="0" indent="0">
              <a:buNone/>
            </a:pPr>
            <a:r>
              <a:rPr lang="zh-CN" altLang="en-US" sz="2800"/>
              <a:t>2.通过问题探究，体味“硬汉精神”的内涵。</a:t>
            </a:r>
          </a:p>
          <a:p>
            <a:pPr marL="0" indent="0">
              <a:buNone/>
            </a:pPr>
            <a:r>
              <a:rPr lang="zh-CN" altLang="en-US" sz="2800"/>
              <a:t>3.培养学生不屈服于命运，凭着勇气、毅力和智慧在艰苦卓绝的环境里进行抗争的精神。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757" y="1363349"/>
            <a:ext cx="10852237" cy="441964"/>
          </a:xfrm>
        </p:spPr>
        <p:txBody>
          <a:bodyPr/>
          <a:lstStyle/>
          <a:p>
            <a:r>
              <a:rPr lang="zh-CN" altLang="en-US" sz="4000"/>
              <a:t>二、预习反馈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2757" y="245618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1.学生课前去黑板上写内心独白的作用。</a:t>
            </a:r>
          </a:p>
          <a:p>
            <a:pPr marL="0" indent="0">
              <a:buNone/>
            </a:pPr>
            <a:r>
              <a:rPr lang="zh-CN" altLang="en-US" sz="2800"/>
              <a:t>2.抽学生谈自己心中的硬汉形象。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4372" y="1258574"/>
            <a:ext cx="10852237" cy="441964"/>
          </a:xfrm>
        </p:spPr>
        <p:txBody>
          <a:bodyPr/>
          <a:lstStyle/>
          <a:p>
            <a:r>
              <a:rPr lang="zh-CN" altLang="en-US" sz="4000"/>
              <a:t>活动一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1017" y="227457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活动要求：学生对照黑板上所写的内心独白的作用，小组合作交流，主动质疑和思考。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344299"/>
            <a:ext cx="10852237" cy="441964"/>
          </a:xfrm>
        </p:spPr>
        <p:txBody>
          <a:bodyPr/>
          <a:lstStyle/>
          <a:p>
            <a:r>
              <a:rPr lang="zh-CN" altLang="en-US" sz="4000">
                <a:sym typeface="+mn-ea"/>
              </a:rPr>
              <a:t>补充：内心独白（心理描写）的作用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1492" y="264795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（1）表现人物性格。</a:t>
            </a:r>
          </a:p>
          <a:p>
            <a:pPr marL="0" indent="0">
              <a:buNone/>
            </a:pPr>
            <a:r>
              <a:rPr lang="zh-CN" altLang="en-US" sz="2800"/>
              <a:t>（2）文章线索。</a:t>
            </a:r>
          </a:p>
          <a:p>
            <a:pPr marL="0" indent="0">
              <a:buNone/>
            </a:pPr>
            <a:r>
              <a:rPr lang="zh-CN" altLang="en-US" sz="2800"/>
              <a:t>（3）揭示主题。</a:t>
            </a:r>
          </a:p>
          <a:p>
            <a:pPr marL="0" indent="0">
              <a:buNone/>
            </a:pPr>
            <a:r>
              <a:rPr lang="zh-CN" altLang="en-US" sz="2800"/>
              <a:t>（</a:t>
            </a:r>
            <a:r>
              <a:rPr lang="en-US" altLang="zh-CN" sz="2800"/>
              <a:t>4</a:t>
            </a:r>
            <a:r>
              <a:rPr sz="2800"/>
              <a:t>）推动情节的发展。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9807" y="884559"/>
            <a:ext cx="10852237" cy="441964"/>
          </a:xfrm>
        </p:spPr>
        <p:txBody>
          <a:bodyPr/>
          <a:lstStyle/>
          <a:p>
            <a:r>
              <a:rPr lang="zh-CN" altLang="en-US" sz="4000"/>
              <a:t>活动二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97676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/>
              <a:t>小组合作探究以下几个问题，体味“硬汉精神”的内涵。</a:t>
            </a:r>
          </a:p>
          <a:p>
            <a:pPr marL="0" indent="0">
              <a:buNone/>
            </a:pPr>
            <a:r>
              <a:rPr lang="zh-CN" altLang="en-US" sz="2400"/>
              <a:t>1.一望无际的大海，自言自语的孤独，受伤的肢体，血腥的铁锈味侵蚀着嗅觉与意识。或许，他也曾面对那巨硕鱼骨，质问自己.“这值的吗？”“我失败了吗了吗?”同学们认为主人公圣地亚哥这样做值得吗？他失败了吗？</a:t>
            </a:r>
          </a:p>
          <a:p>
            <a:pPr marL="0" indent="0">
              <a:buNone/>
            </a:pPr>
            <a:r>
              <a:rPr lang="zh-CN" altLang="en-US" sz="2400"/>
              <a:t>2.在本篇课文中，老人圣地亚哥的“硬汉精神”体现在那些方面？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665">
                <a:sym typeface="+mn-ea"/>
              </a:rPr>
              <a:t>1.一望无际的大海，自言自语的孤独，受伤的肢体，血腥的铁锈味侵蚀着嗅觉与意识。或许，他也曾面对那巨硕鱼骨，质问自己“这值得吗？”“我失败了吗?”同学们认为主人公圣地亚哥这样做值得吗？他失败了吗？</a:t>
            </a:r>
            <a:endParaRPr lang="zh-CN" altLang="en-US" sz="2665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2620018"/>
            <a:ext cx="10852237" cy="5388907"/>
          </a:xfrm>
        </p:spPr>
        <p:txBody>
          <a:bodyPr/>
          <a:lstStyle/>
          <a:p>
            <a:r>
              <a:rPr lang="zh-CN" altLang="en-US" sz="2400"/>
              <a:t>.从</a:t>
            </a:r>
            <a:r>
              <a:rPr lang="zh-CN" altLang="en-US" sz="2400" b="1"/>
              <a:t>客观上</a:t>
            </a:r>
            <a:r>
              <a:rPr lang="zh-CN" altLang="en-US" sz="2400"/>
              <a:t>看，主人公桑迪亚哥这样做很不值得，他失败了，因为最后他只带回来一副光秃秃的鱼骨架。</a:t>
            </a:r>
          </a:p>
          <a:p>
            <a:r>
              <a:rPr lang="zh-CN" altLang="en-US" sz="2400"/>
              <a:t>从</a:t>
            </a:r>
            <a:r>
              <a:rPr lang="zh-CN" altLang="en-US" sz="2400" b="1"/>
              <a:t>精神层面上</a:t>
            </a:r>
            <a:r>
              <a:rPr lang="zh-CN" altLang="en-US" sz="2400"/>
              <a:t>看，他实现了自我超越。从文中可知当马林鱼被鲨鱼咬去大约四十磅肉时，老人还不曾沮丧，甚至很英雄地想着：“一个人并不是生来被打败的，你尽可以消灭，但是却不能打败他”。这充分表现他战胜自我、勇敢面对现实的“硬汉”形象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741049"/>
            <a:ext cx="10852237" cy="441964"/>
          </a:xfrm>
        </p:spPr>
        <p:txBody>
          <a:bodyPr>
            <a:normAutofit fontScale="90000"/>
          </a:bodyPr>
          <a:lstStyle/>
          <a:p>
            <a:r>
              <a:rPr lang="zh-CN" altLang="en-US" sz="3555"/>
              <a:t>2.在本篇课文中，老人圣地亚哥的“硬汉精神”体现在那些方面？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0382" y="2120908"/>
            <a:ext cx="10852237" cy="5388907"/>
          </a:xfrm>
        </p:spPr>
        <p:txBody>
          <a:bodyPr/>
          <a:lstStyle/>
          <a:p>
            <a:r>
              <a:rPr lang="zh-CN" altLang="en-US" sz="2400"/>
              <a:t>当他被大马林鱼牵引着在外海周旋时，只消一刀割断钓绳，马上就可以摆脱劳累、伤痛、困乏和饥渴之苦。</a:t>
            </a:r>
          </a:p>
          <a:p>
            <a:r>
              <a:rPr lang="zh-CN" altLang="en-US" sz="2400"/>
              <a:t>当第一条鲨鱼嗅着血腥气跟踪而至时，他就意识到成群的鲨鱼将“闻腥而来”，这时，他只要抛弃大鱼，立即就能免除最终毫无所获的搏斗之难。</a:t>
            </a:r>
          </a:p>
          <a:p>
            <a:r>
              <a:rPr lang="zh-CN" altLang="en-US" sz="2400"/>
              <a:t>他一次也不放过对鲨鱼的回击，哪怕是看到自己的鱼只剩一副骨架，连最后的武器也被鲨鱼带走时，他仍然抓起手边仅有的半截舵狠狠地痛击凶猛的对手。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zh-CN" altLang="en-US" sz="7200"/>
          </a:p>
          <a:p>
            <a:pPr marL="0" indent="0" algn="ctr">
              <a:buNone/>
            </a:pPr>
            <a:r>
              <a:rPr lang="zh-CN" altLang="en-US" sz="7200"/>
              <a:t>第一课时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b="1"/>
              <a:t>“硬汉精神”</a:t>
            </a:r>
            <a:r>
              <a:rPr lang="zh-CN" altLang="en-US" sz="2800"/>
              <a:t>是指在遇见别人普遍认为无法达成的时候，面对目标，勇于克服苦难，通过自己的努力，战胜自我（伤痛），实现目标的一种精神。</a:t>
            </a:r>
          </a:p>
          <a:p>
            <a:pPr marL="0" indent="0">
              <a:buNone/>
            </a:pPr>
            <a:r>
              <a:rPr lang="zh-CN" altLang="en-US" sz="2800"/>
              <a:t>正如文中所说：“一个人并不是生来被打败的，你尽可以消灭，但是却不能打败他。”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/>
              <a:t>当堂练习</a:t>
            </a:r>
          </a:p>
          <a:p>
            <a:pPr marL="0" indent="0">
              <a:buNone/>
            </a:pPr>
            <a:r>
              <a:rPr lang="zh-CN" altLang="en-US" sz="2800"/>
              <a:t>写200字的读后感。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/>
              <a:t>反思小结</a:t>
            </a:r>
          </a:p>
          <a:p>
            <a:pPr marL="0" indent="0">
              <a:buNone/>
            </a:pPr>
            <a:r>
              <a:rPr lang="zh-CN" altLang="en-US" sz="2800"/>
              <a:t>1.掌握心理描写的作用。</a:t>
            </a:r>
          </a:p>
          <a:p>
            <a:pPr marL="0" indent="0">
              <a:buNone/>
            </a:pPr>
            <a:r>
              <a:rPr lang="zh-CN" altLang="en-US" sz="2800"/>
              <a:t>2.体悟圣地亚哥不屈服于命运，凭着勇气、毅力和智慧在艰苦卓绝的环境里进行抗争的精神。</a:t>
            </a:r>
          </a:p>
          <a:p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296674"/>
            <a:ext cx="10852237" cy="441964"/>
          </a:xfrm>
        </p:spPr>
        <p:txBody>
          <a:bodyPr/>
          <a:lstStyle/>
          <a:p>
            <a:r>
              <a:rPr lang="zh-CN" altLang="en-US" sz="4000"/>
              <a:t>七、板书设计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5845" y="2867025"/>
            <a:ext cx="7207885" cy="1490345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49200" y="12230100"/>
            <a:ext cx="3683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592" y="1372874"/>
            <a:ext cx="10852237" cy="441964"/>
          </a:xfrm>
        </p:spPr>
        <p:txBody>
          <a:bodyPr/>
          <a:lstStyle/>
          <a:p>
            <a:r>
              <a:rPr lang="zh-CN" altLang="en-US" sz="400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9592" y="229362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1.搜集资料，了解作者生平及其作品风格。</a:t>
            </a:r>
          </a:p>
          <a:p>
            <a:pPr marL="0" indent="0">
              <a:buNone/>
            </a:pPr>
            <a:r>
              <a:rPr lang="zh-CN" altLang="en-US" sz="2800"/>
              <a:t>2.学生在通读课文的基础上，梳理故事情节，理清文章思路。</a:t>
            </a:r>
          </a:p>
          <a:p>
            <a:pPr marL="0" indent="0">
              <a:buNone/>
            </a:pPr>
            <a:r>
              <a:rPr lang="zh-CN" altLang="en-US" sz="2800"/>
              <a:t>3.结合文中人物的经历、语言、内心独白分析人物形象。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6587" y="1190629"/>
            <a:ext cx="10852237" cy="441964"/>
          </a:xfrm>
        </p:spPr>
        <p:txBody>
          <a:bodyPr/>
          <a:lstStyle/>
          <a:p>
            <a:r>
              <a:rPr lang="zh-CN" altLang="en-US" sz="4000"/>
              <a:t>预习反馈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6587" y="2399038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1.学生代表课前在黑板上展示表格内容。</a:t>
            </a:r>
          </a:p>
          <a:p>
            <a:pPr marL="0" indent="0">
              <a:buNone/>
            </a:pPr>
            <a:r>
              <a:rPr lang="zh-CN" altLang="en-US" sz="2800"/>
              <a:t>2.抽学生简述作者生平及其作品风格。</a:t>
            </a:r>
          </a:p>
          <a:p>
            <a:pPr marL="0" indent="0">
              <a:buNone/>
            </a:pPr>
            <a:r>
              <a:rPr lang="zh-CN" altLang="en-US" sz="2800"/>
              <a:t>3.教师巡视检查随文批注情况。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23958"/>
            <a:ext cx="10852237" cy="53889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1800" b="1"/>
              <a:t>海明威</a:t>
            </a:r>
            <a:r>
              <a:rPr lang="zh-CN" altLang="en-US" sz="1800"/>
              <a:t>（１８９９—１９６１），一向以文坛硬汉著称。生于乡村医生家庭，从小喜欢钓鱼、打猎、音乐和绘画，１８岁起进入报界，曾参加过两次世界大战，出生入死以致伤痕遍体。１９５４年，他荣获“诺贝尔文学奖”。１９６１年，因不堪老年病痛的折磨，他开枪自杀，走完了他辉煌的一生。对海明威的评价，正如约翰·肯尼迪总统的唁电所说：“几乎没有哪个美国人比欧内斯特·海明威对美国人民的感情和态度产生过更大的影响。”他称海明威为“本世纪（２０世纪）最伟大的作家之一”。海明威的成名作是１９２６年发表的</a:t>
            </a:r>
            <a:r>
              <a:rPr lang="zh-CN" altLang="en-US" sz="1800" b="1"/>
              <a:t>《太阳照样升起》</a:t>
            </a:r>
            <a:r>
              <a:rPr lang="zh-CN" altLang="en-US" sz="1800"/>
              <a:t>，这部表现战后青年人幻灭感的作品成为“迷惘的一代”的代表作。其它代表作有</a:t>
            </a:r>
            <a:r>
              <a:rPr lang="zh-CN" altLang="en-US" sz="1800" b="1"/>
              <a:t>《乞力马扎罗的雪》《丧钟为谁而鸣》</a:t>
            </a:r>
            <a:r>
              <a:rPr lang="zh-CN" altLang="en-US" sz="1800"/>
              <a:t>（又译《战地钟声》）和以“精通现代叙事艺术”而获</a:t>
            </a:r>
            <a:r>
              <a:rPr lang="zh-CN" altLang="en-US" sz="1800" b="1"/>
              <a:t>“诺贝尔文学奖”</a:t>
            </a:r>
            <a:r>
              <a:rPr lang="zh-CN" altLang="en-US" sz="1800"/>
              <a:t>的《老人与海》。</a:t>
            </a:r>
          </a:p>
          <a:p>
            <a:pPr marL="0" indent="0">
              <a:buNone/>
            </a:pPr>
            <a:r>
              <a:rPr lang="zh-CN" altLang="en-US" sz="1800"/>
              <a:t>海明威的文风一向以简洁明快著称，俗称“</a:t>
            </a:r>
            <a:r>
              <a:rPr lang="zh-CN" altLang="en-US" sz="1800" b="1"/>
              <a:t>电报式</a:t>
            </a:r>
            <a:r>
              <a:rPr lang="zh-CN" altLang="en-US" sz="1800"/>
              <a:t>”，他擅长用极</a:t>
            </a:r>
            <a:r>
              <a:rPr lang="zh-CN" altLang="en-US" sz="1800" b="1"/>
              <a:t>精练的语言</a:t>
            </a:r>
            <a:r>
              <a:rPr lang="zh-CN" altLang="en-US" sz="1800"/>
              <a:t>塑造人物。他的创作风格也很独特，从来都是站着写作。以至他的墓碑上有句双关妙语：</a:t>
            </a:r>
            <a:r>
              <a:rPr lang="zh-CN" altLang="en-US" sz="1800" b="1"/>
              <a:t>“恕我不能站起来。”</a:t>
            </a:r>
            <a:r>
              <a:rPr lang="zh-CN" altLang="en-US" sz="1800"/>
              <a:t>他笔下的人物也大多是百折不屈的硬汉形象，尤以《老人与海》中桑提亚哥最为典型。用海明威的一句名言可以概括这类硬汉甚至他本人，乃至可涵盖美利坚民族的性格：</a:t>
            </a:r>
            <a:r>
              <a:rPr lang="zh-CN" altLang="en-US" sz="1800" b="1"/>
              <a:t>“一个人并不是生来要给打败的，你尽可以把他消灭掉，可就是打不败他。”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8167" y="1151894"/>
            <a:ext cx="10852237" cy="441964"/>
          </a:xfrm>
        </p:spPr>
        <p:txBody>
          <a:bodyPr/>
          <a:lstStyle/>
          <a:p>
            <a:r>
              <a:rPr lang="zh-CN" altLang="en-US" sz="4000"/>
              <a:t>活动一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8167" y="237046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/>
              <a:t>活动要求:</a:t>
            </a:r>
          </a:p>
          <a:p>
            <a:pPr marL="0" indent="0">
              <a:buNone/>
            </a:pPr>
            <a:r>
              <a:rPr lang="zh-CN" altLang="en-US" sz="2800"/>
              <a:t>小组合作探究，对照黑板上的表格，完善自己的，有问题可向老师同学提问。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56603" y="554355"/>
          <a:ext cx="10716895" cy="5473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4985"/>
                <a:gridCol w="1783080"/>
                <a:gridCol w="1786890"/>
                <a:gridCol w="1788160"/>
                <a:gridCol w="1786255"/>
                <a:gridCol w="1787525"/>
              </a:tblGrid>
              <a:tr h="65976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老人与鲨鱼的搏斗的回数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攻击者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老人作战工具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老人身体状况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76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鲭鲨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鱼叉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3D3D3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手受伤</a:t>
                      </a:r>
                      <a:endParaRPr lang="en-US" altLang="en-US" sz="1800" b="0">
                        <a:solidFill>
                          <a:srgbClr val="3D3D3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杀死鲭鲨，大鱼被咬去四十磅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76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星鲨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绑着刀子的桨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3D3D3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手上的伤加重</a:t>
                      </a:r>
                      <a:endParaRPr lang="en-US" altLang="en-US" sz="1800" b="0">
                        <a:solidFill>
                          <a:srgbClr val="3D3D3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杀死星鲨，大鱼被吃掉四分之一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76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犁头鲨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绑着刀子的桨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3D3D3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手淌血</a:t>
                      </a:r>
                      <a:endParaRPr lang="en-US" altLang="en-US" sz="1800" b="0">
                        <a:solidFill>
                          <a:srgbClr val="3D3D3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杀死犁头鲨，刀子折断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29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星鲨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短棍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3D3D3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手活活地痛，连说话的力气都没了</a:t>
                      </a:r>
                      <a:endParaRPr lang="en-US" altLang="en-US" sz="1800" b="0">
                        <a:solidFill>
                          <a:srgbClr val="3D3D3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星鲨受伤逃走，大鱼半个身子被咬烂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16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鲨鱼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一群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短棍、舵把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3D3D3D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身体又痛又发僵，伤口和身体一切用力过度的部位都因寒冷而痛得厉害。</a:t>
                      </a:r>
                      <a:endParaRPr lang="en-US" altLang="en-US" sz="1800" b="0">
                        <a:solidFill>
                          <a:srgbClr val="3D3D3D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老人被打败了，大鱼只剩下残骸</a:t>
                      </a:r>
                      <a:endParaRPr lang="en-US" altLang="en-US" sz="1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342" y="1238889"/>
            <a:ext cx="10852237" cy="441964"/>
          </a:xfrm>
        </p:spPr>
        <p:txBody>
          <a:bodyPr/>
          <a:lstStyle/>
          <a:p>
            <a:r>
              <a:rPr lang="zh-CN" altLang="en-US" sz="4000"/>
              <a:t>活动二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2054233"/>
            <a:ext cx="10852237" cy="5388907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/>
              <a:t>活动要求：结合自己随文批注的人物经历、语言、内心独白，小组内交流，分析人物形象，完成下列表格。</a:t>
            </a:r>
          </a:p>
          <a:p>
            <a:endParaRPr lang="zh-CN" altLang="en-US" sz="28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79475" y="3410585"/>
          <a:ext cx="10441940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7245"/>
                <a:gridCol w="2085975"/>
                <a:gridCol w="2089785"/>
                <a:gridCol w="2089150"/>
                <a:gridCol w="2089785"/>
              </a:tblGrid>
              <a:tr h="713105"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老人与海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语言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动作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内心独白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性格特点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310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4000"/>
              <a:t>圣地亚哥性格特点：</a:t>
            </a:r>
          </a:p>
          <a:p>
            <a:pPr marL="0" indent="0">
              <a:buNone/>
            </a:pPr>
            <a:r>
              <a:rPr lang="zh-CN" altLang="en-US" sz="2800" b="1"/>
              <a:t>坚强、刚毅、勇敢、无畏</a:t>
            </a:r>
            <a:r>
              <a:rPr lang="zh-CN" altLang="en-US" sz="2800"/>
              <a:t>地面对痛苦和死亡，在他身上体现着</a:t>
            </a:r>
            <a:r>
              <a:rPr lang="zh-CN" altLang="en-US" sz="2800" b="1"/>
              <a:t>面对困难勇往直前、永不服输</a:t>
            </a:r>
            <a:r>
              <a:rPr lang="zh-CN" altLang="en-US" sz="2800"/>
              <a:t>的高贵品质。无论情况多么严重，困难多么巨大，死神多么可怕，他都不失做人的尊严。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2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129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1291"/>
  <p:tag name="KSO_WM_TEMPLATE_MASTER_THUMB_INDEX" val="12"/>
  <p:tag name="KSO_WM_TEMPLATE_MASTER_TYPE" val="1"/>
  <p:tag name="KSO_WM_TEMPLATE_SUBCATEGORY" val="0"/>
  <p:tag name="KSO_WM_TEMPLATE_THUMBS_INDEX" val="1、8、9、10、11、12、13、15"/>
  <p:tag name="KSO_WM_UNIT_SHOW_EDIT_AREA_INDICATION" val="0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15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129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59.xml><?xml version="1.0" encoding="utf-8"?>
<p:tagLst xmlns:p="http://schemas.openxmlformats.org/presentationml/2006/main">
  <p:tag name="KSO_WM_UNIT_TABLE_BEAUTIFY" val="smartTable{f66b2471-2b8e-4bcb-8808-da613392ec57}"/>
  <p:tag name="TABLE_ENDDRAG_ORIGIN_RECT" val="843*431"/>
  <p:tag name="TABLE_ENDDRAG_RECT" val="64*45*843*43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1.xml><?xml version="1.0" encoding="utf-8"?>
<p:tagLst xmlns:p="http://schemas.openxmlformats.org/presentationml/2006/main">
  <p:tag name="KSO_WM_UNIT_TABLE_BEAUTIFY" val="smartTable{42a89ef7-0078-48c9-b74c-35fba5032c0a}"/>
  <p:tag name="TABLE_ENDDRAG_ORIGIN_RECT" val="822*112"/>
  <p:tag name="TABLE_ENDDRAG_RECT" val="69*268*822*112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1291"/>
</p:tagLst>
</file>

<file path=ppt/tags/tag17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SUBTYPE" val="h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SUBTYPE" val="h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6*i*1"/>
  <p:tag name="KSO_WM_UNIT_INDEX" val="1"/>
  <p:tag name="KSO_WM_UNIT_LAYERLEVEL" val="1"/>
  <p:tag name="KSO_WM_UNIT_SUBTYPE" val="h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SUBTYPE" val="h"/>
  <p:tag name="KSO_WM_UNIT_TYPE" val="i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4"/>
  <p:tag name="KSO_WM_UNIT_INDEX" val="4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5"/>
  <p:tag name="KSO_WM_UNIT_INDEX" val="5"/>
  <p:tag name="KSO_WM_UNIT_LAYERLEVEL" val="1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6"/>
  <p:tag name="KSO_WM_UNIT_INDEX" val="6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7"/>
  <p:tag name="KSO_WM_UNIT_INDEX" val="7"/>
  <p:tag name="KSO_WM_UNIT_LAYERLEVEL" val="1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107">
      <a:dk1>
        <a:srgbClr val="000000"/>
      </a:dk1>
      <a:lt1>
        <a:srgbClr val="FFFFFF"/>
      </a:lt1>
      <a:dk2>
        <a:srgbClr val="FADFCF"/>
      </a:dk2>
      <a:lt2>
        <a:srgbClr val="FFFFFF"/>
      </a:lt2>
      <a:accent1>
        <a:srgbClr val="73C4CC"/>
      </a:accent1>
      <a:accent2>
        <a:srgbClr val="68BFDA"/>
      </a:accent2>
      <a:accent3>
        <a:srgbClr val="68B3E6"/>
      </a:accent3>
      <a:accent4>
        <a:srgbClr val="82A4EB"/>
      </a:accent4>
      <a:accent5>
        <a:srgbClr val="A68DDF"/>
      </a:accent5>
      <a:accent6>
        <a:srgbClr val="C76FC1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59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9">
      <vt:lpstr>Arial</vt:lpstr>
      <vt:lpstr>微软雅黑</vt:lpstr>
      <vt:lpstr>幼圆</vt:lpstr>
      <vt:lpstr>汉仪乐喵体W</vt:lpstr>
      <vt:lpstr>Viner Hand ITC</vt:lpstr>
      <vt:lpstr>宋体</vt:lpstr>
      <vt:lpstr>Office 主题​​</vt:lpstr>
      <vt:lpstr>老人与海</vt:lpstr>
      <vt:lpstr>PowerPoint Presentation</vt:lpstr>
      <vt:lpstr>教学目标</vt:lpstr>
      <vt:lpstr>预习反馈</vt:lpstr>
      <vt:lpstr>PowerPoint Presentation</vt:lpstr>
      <vt:lpstr>活动一</vt:lpstr>
      <vt:lpstr>PowerPoint Presentation</vt:lpstr>
      <vt:lpstr>活动二</vt:lpstr>
      <vt:lpstr>PowerPoint Presentation</vt:lpstr>
      <vt:lpstr>PowerPoint Presentation</vt:lpstr>
      <vt:lpstr>七、板书设计</vt:lpstr>
      <vt:lpstr>PowerPoint Presentation</vt:lpstr>
      <vt:lpstr>教学目标</vt:lpstr>
      <vt:lpstr>二、预习反馈</vt:lpstr>
      <vt:lpstr>活动一</vt:lpstr>
      <vt:lpstr>补充：内心独白（心理描写）的作用</vt:lpstr>
      <vt:lpstr>活动二</vt:lpstr>
      <vt:lpstr>1.一望无际的大海，自言自语的孤独，受伤的肢体，血腥的铁锈味侵蚀着嗅觉与意识。或许，他也曾面对那巨硕鱼骨，质问自己“这值得吗？”“我失败了吗?”同学们认为主人公圣地亚哥这样做值得吗？他失败了吗？</vt:lpstr>
      <vt:lpstr>2.在本篇课文中，老人圣地亚哥的“硬汉精神”体现在那些方面？</vt:lpstr>
      <vt:lpstr>PowerPoint Presentation</vt:lpstr>
      <vt:lpstr>PowerPoint Presentation</vt:lpstr>
      <vt:lpstr>七、板书设计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2021-08-21T18:12:12.552</cp:lastPrinted>
  <dcterms:created xsi:type="dcterms:W3CDTF">2021-08-21T18:12:12Z</dcterms:created>
  <dcterms:modified xsi:type="dcterms:W3CDTF">2021-08-21T10:12:19Z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