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80" r:id="rId10"/>
    <p:sldId id="265" r:id="rId11"/>
    <p:sldId id="266" r:id="rId12"/>
    <p:sldId id="267" r:id="rId13"/>
    <p:sldId id="268" r:id="rId14"/>
    <p:sldId id="269" r:id="rId15"/>
    <p:sldId id="274" r:id="rId16"/>
    <p:sldId id="270" r:id="rId17"/>
    <p:sldId id="275" r:id="rId18"/>
    <p:sldId id="271" r:id="rId19"/>
    <p:sldId id="272" r:id="rId20"/>
    <p:sldId id="273" r:id="rId21"/>
    <p:sldId id="276" r:id="rId22"/>
    <p:sldId id="277" r:id="rId23"/>
    <p:sldId id="278" r:id="rId24"/>
    <p:sldId id="279" r:id="rId25"/>
    <p:sldId id="281" r:id="rId26"/>
    <p:sldId id="282" r:id="rId27"/>
    <p:sldId id="290" r:id="rId28"/>
    <p:sldId id="283" r:id="rId29"/>
    <p:sldId id="284" r:id="rId30"/>
    <p:sldId id="285" r:id="rId31"/>
    <p:sldId id="286" r:id="rId32"/>
    <p:sldId id="287" r:id="rId33"/>
    <p:sldId id="288" r:id="rId34"/>
    <p:sldId id="309" r:id="rId35"/>
    <p:sldId id="289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300" r:id="rId45"/>
    <p:sldId id="299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10" r:id="rId55"/>
    <p:sldId id="311" r:id="rId56"/>
    <p:sldId id="312" r:id="rId57"/>
    <p:sldId id="313" r:id="rId58"/>
    <p:sldId id="314" r:id="rId59"/>
    <p:sldId id="320" r:id="rId60"/>
    <p:sldId id="315" r:id="rId61"/>
    <p:sldId id="316" r:id="rId62"/>
    <p:sldId id="317" r:id="rId63"/>
    <p:sldId id="319" r:id="rId64"/>
    <p:sldId id="318" r:id="rId65"/>
    <p:sldId id="321" r:id="rId6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7" d="100"/>
          <a:sy n="97" d="100"/>
        </p:scale>
        <p:origin x="2013" y="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74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D67BF-1CC7-408A-83D8-FA5450BCB923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B893EC-25F6-421B-AB6E-D79795737A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柳亚子   毛泽东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893EC-25F6-421B-AB6E-D79795737A8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95736" y="2130425"/>
            <a:ext cx="4248472" cy="866527"/>
          </a:xfrm>
        </p:spPr>
        <p:txBody>
          <a:bodyPr/>
          <a:lstStyle/>
          <a:p>
            <a:r>
              <a:rPr lang="zh-CN" altLang="en-US" dirty="0"/>
              <a:t>一导入新课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996952"/>
            <a:ext cx="6368752" cy="2641848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zh-CN" altLang="en-US" dirty="0"/>
              <a:t>二十三年三握手</a:t>
            </a:r>
            <a:r>
              <a:rPr lang="en-US" altLang="zh-CN" dirty="0"/>
              <a:t>,</a:t>
            </a:r>
            <a:r>
              <a:rPr lang="zh-CN" altLang="en-US" dirty="0"/>
              <a:t>陵夷谷换到今兹。珠江粤海惊初见</a:t>
            </a:r>
            <a:r>
              <a:rPr lang="en-US" altLang="zh-CN" dirty="0"/>
              <a:t>,</a:t>
            </a:r>
            <a:r>
              <a:rPr lang="zh-CN" altLang="en-US" dirty="0"/>
              <a:t>巴县渝州别一时。延水鏖兵吾有泪</a:t>
            </a:r>
            <a:r>
              <a:rPr lang="en-US" altLang="zh-CN" dirty="0"/>
              <a:t>,</a:t>
            </a:r>
            <a:r>
              <a:rPr lang="zh-CN" altLang="en-US" dirty="0"/>
              <a:t>燕都定鼎汝休辞。</a:t>
            </a:r>
            <a:endParaRPr lang="en-US" altLang="zh-CN" dirty="0"/>
          </a:p>
          <a:p>
            <a:r>
              <a:rPr lang="zh-CN" altLang="en-US" b="1" dirty="0">
                <a:solidFill>
                  <a:srgbClr val="FF0000"/>
                </a:solidFill>
              </a:rPr>
              <a:t>推翻历史三千载</a:t>
            </a:r>
            <a:r>
              <a:rPr lang="en-US" altLang="zh-CN" b="1" dirty="0">
                <a:solidFill>
                  <a:srgbClr val="FF0000"/>
                </a:solidFill>
              </a:rPr>
              <a:t>,</a:t>
            </a:r>
            <a:r>
              <a:rPr lang="zh-CN" altLang="en-US" b="1" dirty="0">
                <a:solidFill>
                  <a:srgbClr val="FF0000"/>
                </a:solidFill>
              </a:rPr>
              <a:t>自铸雄奇瑰丽词。</a:t>
            </a:r>
            <a:br>
              <a:rPr lang="zh-CN" altLang="en-US" dirty="0"/>
            </a:br>
            <a:r>
              <a:rPr lang="zh-CN" altLang="en-US" b="1" dirty="0">
                <a:solidFill>
                  <a:srgbClr val="FF0000"/>
                </a:solidFill>
              </a:rPr>
              <a:t>（作者？说谁？）</a:t>
            </a:r>
            <a:endParaRPr lang="en-US" altLang="zh-CN" b="1" dirty="0">
              <a:solidFill>
                <a:srgbClr val="FF0000"/>
              </a:solidFill>
            </a:endParaRPr>
          </a:p>
          <a:p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与杨开慧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dirty="0"/>
          </a:p>
        </p:txBody>
      </p:sp>
      <p:pic>
        <p:nvPicPr>
          <p:cNvPr id="7170" name="Picture 2" descr="F:\人教必修上\第一单元\1  沁园春长沙\图片\与杨开慧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640" y="1268760"/>
            <a:ext cx="7400719" cy="5589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1919</a:t>
            </a:r>
            <a:r>
              <a:rPr lang="zh-CN" altLang="en-US" dirty="0"/>
              <a:t>长沙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194" name="Picture 2" descr="F:\人教必修上\第一单元\1  沁园春长沙\图片\1919在长沙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5544616" cy="6381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 descr="F:\人教必修上\第一单元\1  沁园春长沙\图片\1919长沙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3943" y="1600200"/>
            <a:ext cx="3176114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 descr="F:\人教必修上\第一单元\1  沁园春长沙\图片\1924上海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141061"/>
            <a:ext cx="2438400" cy="3444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 descr="F:\人教必修上\第一单元\1  沁园春长沙\图片\1925广州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2158" y="1600200"/>
            <a:ext cx="3279683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井冈山与警卫员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 descr="F:\人教必修上\第一单元\1  沁园春长沙\图片\井冈山与警卫员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942082"/>
            <a:ext cx="1371600" cy="9738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 descr="F:\人教必修上\第一单元\1  沁园春长沙\图片\1931瑞金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1245" y="1600200"/>
            <a:ext cx="3481510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1936</a:t>
            </a:r>
            <a:r>
              <a:rPr lang="zh-CN" altLang="en-US" dirty="0"/>
              <a:t>年与井冈山干部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 descr="F:\人教必修上\第一单元\1  沁园春长沙\图片\1936tongjingangshanganb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286000"/>
            <a:ext cx="3657600" cy="228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 descr="F:\人教必修上\第一单元\1  沁园春长沙\图片\1938写《论持久战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9524" y="2164080"/>
            <a:ext cx="3044952" cy="2529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338" name="Picture 2" descr="F:\人教必修上\第一单元\1  沁园春长沙\图片\1939延安与斯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980" y="0"/>
            <a:ext cx="871604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dirty="0"/>
              <a:t>柳亚子毛泽东</a:t>
            </a:r>
            <a:r>
              <a:rPr lang="zh-CN" altLang="en-US" dirty="0"/>
              <a:t> </a:t>
            </a:r>
            <a:r>
              <a:rPr lang="zh-CN" altLang="en-US" sz="2000" dirty="0"/>
              <a:t>高度评价其成就</a:t>
            </a:r>
          </a:p>
        </p:txBody>
      </p:sp>
      <p:pic>
        <p:nvPicPr>
          <p:cNvPr id="2050" name="Picture 2" descr="F:\人教必修上\第一单元\1  沁园春长沙\图片\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 descr="F:\人教必修上\第一单元\1  沁园春长沙\图片\1939年演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1168" y="2639568"/>
            <a:ext cx="1121664" cy="1578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 descr="F:\人教必修上\第一单元\1  沁园春长沙\图片\1942在延安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6608" y="0"/>
            <a:ext cx="477078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 descr="F:\人教必修上\第一单元\1  沁园春长沙\图片\1943与陈云、林伯渠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079" y="0"/>
            <a:ext cx="773384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2" name="Picture 2" descr="F:\人教必修上\第一单元\1  沁园春长沙\图片\1944检阅359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409"/>
            <a:ext cx="9144000" cy="67351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转战陕北</a:t>
            </a:r>
          </a:p>
        </p:txBody>
      </p:sp>
      <p:pic>
        <p:nvPicPr>
          <p:cNvPr id="21506" name="Picture 2" descr="F:\人教必修上\第一单元\1  沁园春长沙\图片\zhuanzhanshanbe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539206"/>
            <a:ext cx="3810000" cy="2647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45</a:t>
            </a:r>
            <a:r>
              <a:rPr lang="zh-CN" altLang="en-US" dirty="0"/>
              <a:t>年在延安</a:t>
            </a:r>
          </a:p>
        </p:txBody>
      </p:sp>
      <p:pic>
        <p:nvPicPr>
          <p:cNvPr id="23554" name="Picture 2" descr="F:\人教必修上\第一单元\1  沁园春长沙\图片\1945年在延安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3250" y="1340768"/>
            <a:ext cx="5917500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 descr="F:\人教必修上\第一单元\1  沁园春长沙\图片\45年8月赴重庆谈判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4727" y="0"/>
            <a:ext cx="623454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与蒋介石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 descr="F:\人教必修上\第一单元\1  沁园春长沙\图片\与蒋介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4190" y="1268730"/>
            <a:ext cx="3055620" cy="4320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 descr="F:\人教必修上\第一单元\1  沁园春长沙\图片\45年8月在延安机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446" y="0"/>
            <a:ext cx="574310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 descr="F:\人教必修上\第一单元\1  沁园春长沙\图片\46年在延安与江青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2077" y="0"/>
            <a:ext cx="5299845" cy="6858000"/>
          </a:xfrm>
          <a:prstGeom prst="rect">
            <a:avLst/>
          </a:prstGeom>
          <a:noFill/>
        </p:spPr>
      </p:pic>
      <p:pic>
        <p:nvPicPr>
          <p:cNvPr id="26627" name="Picture 3" descr="F:\人教必修上\第一单元\1  沁园春长沙\图片\46年在延安打乒乓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6889" y="0"/>
            <a:ext cx="479022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/>
              <a:t>答案：柳亚子  毛泽东  高度评价其政治及文学成就。</a:t>
            </a:r>
            <a:br>
              <a:rPr lang="en-US" altLang="zh-CN" sz="2000" dirty="0"/>
            </a:br>
            <a:r>
              <a:rPr lang="zh-CN" altLang="en-US" sz="2000" dirty="0"/>
              <a:t>今天学习他的沁园春 长沙</a:t>
            </a:r>
          </a:p>
        </p:txBody>
      </p:sp>
      <p:pic>
        <p:nvPicPr>
          <p:cNvPr id="1026" name="Picture 2" descr="F:\人教必修上\第一单元\1  沁园春长沙\图片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  <p:pic>
        <p:nvPicPr>
          <p:cNvPr id="3074" name="Picture 2" descr="F:\人教必修上\第一单元\1  沁园春长沙\图片\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 descr="F:\人教必修上\第一单元\1  沁园春长沙\图片\47在延安指挥解放战争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394" y="0"/>
            <a:ext cx="85052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4" name="Picture 2" descr="F:\人教必修上\第一单元\1  沁园春长沙\图片\47年3月转战陕北前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5684" y="0"/>
            <a:ext cx="481263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 descr="F:\人教必修上\第一单元\1  沁园春长沙\图片\48年西柏坡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836" y="0"/>
            <a:ext cx="40943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22" name="Picture 2" descr="F:\人教必修上\第一单元\1  沁园春长沙\图片\49年七届二中全会上作报告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7172" y="0"/>
            <a:ext cx="472965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与柳亚子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2226" name="Picture 2" descr="F:\人教必修上\第一单元\1  沁园春长沙\图片\与柳亚子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2528" y="1959864"/>
            <a:ext cx="2218944" cy="293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 descr="F:\人教必修上\第一单元\1  沁园春长沙\图片\1949年10月1日天安门城楼主持开国大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4174" y="0"/>
            <a:ext cx="3975652" cy="6858000"/>
          </a:xfrm>
          <a:prstGeom prst="rect">
            <a:avLst/>
          </a:prstGeom>
          <a:noFill/>
        </p:spPr>
      </p:pic>
      <p:pic>
        <p:nvPicPr>
          <p:cNvPr id="31747" name="Picture 3" descr="F:\人教必修上\第一单元\1  沁园春长沙\图片\49年西苑机场检阅炮兵部队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2714" y="0"/>
            <a:ext cx="489857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 descr="F:\人教必修上\第一单元\1  沁园春长沙\图片\主持开国大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2295525"/>
            <a:ext cx="3429000" cy="2266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8" name="Picture 2" descr="F:\人教必修上\第一单元\1  沁园春长沙\图片\1952全军运动会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8261" y="0"/>
            <a:ext cx="512747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2" name="Picture 2" descr="F:\人教必修上\第一单元\1  沁园春长沙\图片\1953视察海军某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555" y="0"/>
            <a:ext cx="865088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866" name="Picture 2" descr="F:\人教必修上\第一单元\1  沁园春长沙\图片\1954全国第一届人代会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6111" y="0"/>
            <a:ext cx="533177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手迹</a:t>
            </a:r>
          </a:p>
        </p:txBody>
      </p:sp>
      <p:pic>
        <p:nvPicPr>
          <p:cNvPr id="4098" name="Picture 2" descr="F:\人教必修上\第一单元\1  沁园春长沙\图片\2手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Picture 2" descr="F:\人教必修上\第一单元\1  沁园春长沙\图片\1955为朱德等十位元帅授衔授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5145"/>
            <a:ext cx="9144000" cy="67077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8914" name="Picture 2" descr="F:\人教必修上\第一单元\1  沁园春长沙\图片\和钱学森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4368" y="0"/>
            <a:ext cx="667526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8" name="Picture 2" descr="F:\人教必修上\第一单元\1  沁园春长沙\图片\1956年5月1日在五一庆祝大会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4307" y="0"/>
            <a:ext cx="527538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62" name="Picture 2" descr="F:\人教必修上\第一单元\1  沁园春长沙\图片\58年在河南农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50422" y="0"/>
            <a:ext cx="424315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3010" name="Picture 2" descr="F:\人教必修上\第一单元\1  沁园春长沙\图片\60年与贺龙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290" y="0"/>
            <a:ext cx="835741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986" name="Picture 2" descr="F:\人教必修上\第一单元\1  沁园春长沙\图片\61年在庐山查阅资料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4992" y="1656588"/>
            <a:ext cx="2414016" cy="3544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4034" name="Picture 2" descr="F:\人教必修上\第一单元\1  沁园春长沙\图片\64年与周、朱在北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95" y="0"/>
            <a:ext cx="898460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5058" name="Picture 2" descr="F:\人教必修上\第一单元\1  沁园春长沙\图片\65年国庆天安门城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096" y="0"/>
            <a:ext cx="414380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6082" name="Picture 2" descr="F:\人教必修上\第一单元\1  沁园春长沙\图片\66年10月1天安门城楼检阅国庆游行队伍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8436" y="0"/>
            <a:ext cx="57671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7106" name="Picture 2" descr="F:\人教必修上\第一单元\1  沁园春长沙\图片\1969年4月在中国共产党第九次全代会上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9108" y="2130552"/>
            <a:ext cx="3605784" cy="25968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一、知识：</a:t>
            </a:r>
            <a:r>
              <a:rPr lang="en-US" altLang="zh-CN" dirty="0"/>
              <a:t>1.</a:t>
            </a:r>
            <a:r>
              <a:rPr lang="zh-CN" altLang="en-US" dirty="0"/>
              <a:t>作者  </a:t>
            </a:r>
            <a:r>
              <a:rPr lang="en-US" altLang="zh-CN" dirty="0"/>
              <a:t>2.</a:t>
            </a:r>
            <a:r>
              <a:rPr lang="zh-CN" altLang="en-US" dirty="0"/>
              <a:t>词  </a:t>
            </a:r>
            <a:r>
              <a:rPr lang="en-US" altLang="zh-CN" dirty="0"/>
              <a:t>3.</a:t>
            </a:r>
            <a:r>
              <a:rPr lang="zh-CN" altLang="en-US" dirty="0"/>
              <a:t>音  形</a:t>
            </a:r>
            <a:endParaRPr lang="en-US" altLang="zh-CN" dirty="0"/>
          </a:p>
          <a:p>
            <a:r>
              <a:rPr lang="zh-CN" altLang="en-US" b="1" dirty="0"/>
              <a:t>二、能力：</a:t>
            </a:r>
            <a:r>
              <a:rPr lang="zh-CN" altLang="en-US" dirty="0"/>
              <a:t>鉴赏情景交融</a:t>
            </a:r>
            <a:endParaRPr lang="en-US" altLang="zh-CN" dirty="0"/>
          </a:p>
          <a:p>
            <a:r>
              <a:rPr lang="zh-CN" altLang="en-US" b="1" dirty="0"/>
              <a:t>三、思想情感</a:t>
            </a:r>
            <a:r>
              <a:rPr lang="zh-CN" altLang="en-US" dirty="0"/>
              <a:t>：志当存高远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8130" name="Picture 2" descr="F:\人教必修上\第一单元\1  沁园春长沙\图片\1970年10月1日天安门城楼与美记者埃德加斯诺及其夫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6385"/>
            <a:ext cx="9144000" cy="6325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9154" name="Picture 2" descr="F:\人教必修上\第一单元\1  沁园春长沙\图片\1971年5月1日天安门城楼与首都军民庆五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286" y="0"/>
            <a:ext cx="7903427" cy="6858000"/>
          </a:xfrm>
          <a:prstGeom prst="rect">
            <a:avLst/>
          </a:prstGeom>
          <a:noFill/>
        </p:spPr>
      </p:pic>
      <p:pic>
        <p:nvPicPr>
          <p:cNvPr id="49155" name="Picture 3" descr="F:\人教必修上\第一单元\1  沁园春长沙\图片\1972年2月21日会见来华访问之美总统尼克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278" y="0"/>
            <a:ext cx="790144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0178" name="Picture 2" descr="F:\人教必修上\第一单元\1  沁园春长沙\图片\1973年2月17日与周会见美总统国家安全事务助理基辛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003" y="0"/>
            <a:ext cx="833799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1974</a:t>
            </a:r>
            <a:r>
              <a:rPr lang="zh-CN" altLang="en-US" dirty="0"/>
              <a:t>与周、邓</a:t>
            </a:r>
          </a:p>
        </p:txBody>
      </p:sp>
      <p:pic>
        <p:nvPicPr>
          <p:cNvPr id="51203" name="Picture 3" descr="F:\人教必修上\第一单元\1  沁园春长沙\图片\1974 与周、邓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439194"/>
            <a:ext cx="3810000" cy="2847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1975  </a:t>
            </a:r>
            <a:r>
              <a:rPr lang="zh-CN" altLang="en-US" dirty="0"/>
              <a:t>二见尼克松</a:t>
            </a:r>
          </a:p>
        </p:txBody>
      </p:sp>
      <p:pic>
        <p:nvPicPr>
          <p:cNvPr id="53250" name="Picture 2" descr="F:\人教必修上\第一单元\1  沁园春长沙\图片\1975  二见尼克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7975" y="2701131"/>
            <a:ext cx="3448050" cy="2324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1976</a:t>
            </a:r>
            <a:r>
              <a:rPr lang="zh-CN" altLang="en-US" dirty="0"/>
              <a:t>与华国锋</a:t>
            </a:r>
          </a:p>
        </p:txBody>
      </p:sp>
      <p:pic>
        <p:nvPicPr>
          <p:cNvPr id="54274" name="Picture 2" descr="F:\人教必修上\第一单元\1  沁园春长沙\图片\1976与华国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650" y="2834481"/>
            <a:ext cx="2552700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1970.9.9 </a:t>
            </a:r>
            <a:r>
              <a:rPr lang="zh-CN" altLang="en-US" dirty="0"/>
              <a:t>零时十分辞世</a:t>
            </a:r>
          </a:p>
        </p:txBody>
      </p:sp>
      <p:pic>
        <p:nvPicPr>
          <p:cNvPr id="55298" name="Picture 2" descr="F:\人教必修上\第一单元\1  沁园春长沙\图片\1976.9.9  零时10分辞世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715419"/>
            <a:ext cx="3352800" cy="2295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6322" name="Picture 2" descr="F:\人教必修上\第一单元\1  沁园春长沙\图片\1背景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7992888" cy="51020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7346" name="Picture 2" descr="F:\人教必修上\第一单元\1  沁园春长沙\图片\3词知识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764704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音、形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</a:rPr>
              <a:t>橘</a:t>
            </a:r>
            <a:r>
              <a:rPr lang="zh-CN" altLang="zh-CN" dirty="0"/>
              <a:t>子</a:t>
            </a:r>
            <a:r>
              <a:rPr lang="zh-CN" altLang="zh-CN" sz="4000" dirty="0">
                <a:solidFill>
                  <a:srgbClr val="FF0000"/>
                </a:solidFill>
              </a:rPr>
              <a:t>洲</a:t>
            </a:r>
            <a:r>
              <a:rPr lang="en-US" altLang="zh-CN" baseline="30000" dirty="0"/>
              <a:t> </a:t>
            </a:r>
            <a:r>
              <a:rPr lang="en-US" altLang="zh-CN" dirty="0"/>
              <a:t>  </a:t>
            </a:r>
            <a:r>
              <a:rPr lang="zh-CN" altLang="zh-CN" sz="4000" dirty="0">
                <a:solidFill>
                  <a:srgbClr val="FF0000"/>
                </a:solidFill>
              </a:rPr>
              <a:t>漫</a:t>
            </a:r>
            <a:r>
              <a:rPr lang="zh-CN" altLang="zh-CN" dirty="0"/>
              <a:t>江</a:t>
            </a:r>
            <a:r>
              <a:rPr lang="en-US" altLang="zh-CN" baseline="30000" dirty="0"/>
              <a:t>   </a:t>
            </a:r>
            <a:r>
              <a:rPr lang="zh-CN" altLang="zh-CN" dirty="0"/>
              <a:t>百</a:t>
            </a:r>
            <a:r>
              <a:rPr lang="zh-CN" altLang="zh-CN" sz="4000" b="1" dirty="0"/>
              <a:t>舸</a:t>
            </a:r>
            <a:r>
              <a:rPr lang="zh-CN" altLang="zh-CN" dirty="0"/>
              <a:t>（</a:t>
            </a:r>
            <a:r>
              <a:rPr lang="en-US" altLang="zh-CN" dirty="0" err="1"/>
              <a:t>gě</a:t>
            </a:r>
            <a:r>
              <a:rPr lang="zh-CN" altLang="zh-CN" dirty="0"/>
              <a:t>）</a:t>
            </a:r>
            <a:r>
              <a:rPr lang="en-US" altLang="zh-CN" baseline="30000" dirty="0"/>
              <a:t>    </a:t>
            </a:r>
            <a:r>
              <a:rPr lang="zh-CN" altLang="zh-CN" sz="4000" dirty="0">
                <a:solidFill>
                  <a:srgbClr val="FF0000"/>
                </a:solidFill>
              </a:rPr>
              <a:t>竞</a:t>
            </a:r>
            <a:r>
              <a:rPr lang="zh-CN" altLang="zh-CN" dirty="0"/>
              <a:t>自由</a:t>
            </a:r>
            <a:r>
              <a:rPr lang="en-US" altLang="zh-CN" baseline="30000" dirty="0"/>
              <a:t>  </a:t>
            </a:r>
            <a:r>
              <a:rPr lang="zh-CN" altLang="zh-CN" dirty="0"/>
              <a:t>怅</a:t>
            </a:r>
            <a:r>
              <a:rPr lang="zh-CN" altLang="zh-CN" sz="4000" dirty="0">
                <a:solidFill>
                  <a:srgbClr val="FF0000"/>
                </a:solidFill>
              </a:rPr>
              <a:t>寥廓</a:t>
            </a:r>
            <a:r>
              <a:rPr lang="en-US" altLang="zh-CN" dirty="0"/>
              <a:t>(</a:t>
            </a:r>
            <a:r>
              <a:rPr lang="en-US" altLang="zh-CN" dirty="0" err="1"/>
              <a:t>chàng</a:t>
            </a:r>
            <a:r>
              <a:rPr lang="en-US" altLang="zh-CN" dirty="0"/>
              <a:t> </a:t>
            </a:r>
            <a:r>
              <a:rPr lang="en-US" altLang="zh-CN" dirty="0" err="1"/>
              <a:t>liáo</a:t>
            </a:r>
            <a:r>
              <a:rPr lang="en-US" altLang="zh-CN" dirty="0"/>
              <a:t> </a:t>
            </a:r>
            <a:r>
              <a:rPr lang="en-US" altLang="zh-CN" dirty="0" err="1"/>
              <a:t>kuò</a:t>
            </a:r>
            <a:r>
              <a:rPr lang="zh-CN" altLang="zh-CN" dirty="0"/>
              <a:t>）</a:t>
            </a:r>
            <a:r>
              <a:rPr lang="en-US" altLang="zh-CN" baseline="30000" dirty="0"/>
              <a:t>   </a:t>
            </a:r>
            <a:r>
              <a:rPr lang="zh-CN" altLang="zh-CN" dirty="0">
                <a:solidFill>
                  <a:srgbClr val="FF0000"/>
                </a:solidFill>
              </a:rPr>
              <a:t>苍</a:t>
            </a:r>
            <a:r>
              <a:rPr lang="zh-CN" altLang="zh-CN" sz="4000" dirty="0">
                <a:solidFill>
                  <a:srgbClr val="FF0000"/>
                </a:solidFill>
              </a:rPr>
              <a:t>茫</a:t>
            </a:r>
            <a:r>
              <a:rPr lang="en-US" altLang="zh-CN" baseline="30000" dirty="0"/>
              <a:t>13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dirty="0"/>
              <a:t>携来</a:t>
            </a:r>
            <a:r>
              <a:rPr lang="en-US" altLang="zh-CN" baseline="30000" dirty="0"/>
              <a:t>    </a:t>
            </a:r>
            <a:r>
              <a:rPr lang="zh-CN" altLang="zh-CN" dirty="0">
                <a:solidFill>
                  <a:srgbClr val="FF0000"/>
                </a:solidFill>
              </a:rPr>
              <a:t>峥嵘</a:t>
            </a:r>
            <a:r>
              <a:rPr lang="en-US" altLang="zh-CN" dirty="0"/>
              <a:t>    </a:t>
            </a:r>
            <a:r>
              <a:rPr lang="zh-CN" altLang="zh-CN" dirty="0"/>
              <a:t>书生</a:t>
            </a:r>
            <a:r>
              <a:rPr lang="zh-CN" altLang="zh-CN" sz="4000" dirty="0">
                <a:solidFill>
                  <a:srgbClr val="FF0000"/>
                </a:solidFill>
              </a:rPr>
              <a:t>意气</a:t>
            </a:r>
            <a:r>
              <a:rPr lang="en-US" altLang="zh-CN" baseline="30000" dirty="0"/>
              <a:t>    </a:t>
            </a:r>
            <a:r>
              <a:rPr lang="zh-CN" altLang="zh-CN" dirty="0"/>
              <a:t>挥斥方</a:t>
            </a:r>
            <a:r>
              <a:rPr lang="zh-CN" altLang="zh-CN" sz="4000" b="1" dirty="0"/>
              <a:t>遒</a:t>
            </a:r>
            <a:r>
              <a:rPr lang="zh-CN" altLang="zh-CN" dirty="0"/>
              <a:t>（</a:t>
            </a:r>
            <a:r>
              <a:rPr lang="en-US" altLang="zh-CN" dirty="0" err="1"/>
              <a:t>qiú</a:t>
            </a:r>
            <a:r>
              <a:rPr lang="zh-CN" altLang="zh-CN" dirty="0"/>
              <a:t>）</a:t>
            </a:r>
            <a:r>
              <a:rPr lang="en-US" altLang="zh-CN" baseline="30000" dirty="0"/>
              <a:t>    </a:t>
            </a:r>
            <a:r>
              <a:rPr lang="zh-CN" altLang="zh-CN" dirty="0"/>
              <a:t>浪</a:t>
            </a:r>
            <a:r>
              <a:rPr lang="zh-CN" altLang="zh-CN" sz="4000" b="1" dirty="0"/>
              <a:t>遏</a:t>
            </a:r>
            <a:r>
              <a:rPr lang="zh-CN" altLang="zh-CN" dirty="0"/>
              <a:t>（</a:t>
            </a:r>
            <a:r>
              <a:rPr lang="en-US" altLang="zh-CN" dirty="0"/>
              <a:t>è</a:t>
            </a:r>
            <a:r>
              <a:rPr lang="zh-CN" altLang="zh-CN" dirty="0"/>
              <a:t>）飞舟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b="1" dirty="0"/>
              <a:t>毛泽东</a:t>
            </a:r>
            <a:r>
              <a:rPr lang="zh-CN" altLang="en-US" i="1" dirty="0"/>
              <a:t>（</a:t>
            </a:r>
            <a:r>
              <a:rPr lang="en-US" altLang="zh-CN" i="1" dirty="0"/>
              <a:t>1893</a:t>
            </a:r>
            <a:r>
              <a:rPr lang="zh-CN" altLang="en-US" i="1" dirty="0"/>
              <a:t>年</a:t>
            </a:r>
            <a:r>
              <a:rPr lang="en-US" altLang="zh-CN" i="1" dirty="0"/>
              <a:t>12</a:t>
            </a:r>
            <a:r>
              <a:rPr lang="zh-CN" altLang="en-US" i="1" dirty="0"/>
              <a:t>月</a:t>
            </a:r>
            <a:r>
              <a:rPr lang="en-US" altLang="zh-CN" i="1" dirty="0"/>
              <a:t>26</a:t>
            </a:r>
            <a:r>
              <a:rPr lang="zh-CN" altLang="en-US" i="1" dirty="0"/>
              <a:t>日</a:t>
            </a:r>
            <a:r>
              <a:rPr lang="en-US" altLang="zh-CN" i="1" dirty="0"/>
              <a:t>-1976</a:t>
            </a:r>
            <a:r>
              <a:rPr lang="zh-CN" altLang="en-US" i="1" dirty="0"/>
              <a:t>年</a:t>
            </a:r>
            <a:r>
              <a:rPr lang="en-US" altLang="zh-CN" i="1" dirty="0"/>
              <a:t>9</a:t>
            </a:r>
            <a:r>
              <a:rPr lang="zh-CN" altLang="en-US" i="1" dirty="0"/>
              <a:t>月</a:t>
            </a:r>
            <a:r>
              <a:rPr lang="en-US" altLang="zh-CN" i="1" dirty="0"/>
              <a:t>9</a:t>
            </a:r>
            <a:r>
              <a:rPr lang="zh-CN" altLang="en-US" i="1" dirty="0"/>
              <a:t>日）</a:t>
            </a:r>
            <a:r>
              <a:rPr lang="zh-CN" altLang="en-US" dirty="0"/>
              <a:t>，字润之（</a:t>
            </a:r>
            <a:r>
              <a:rPr lang="zh-CN" altLang="en-US" i="1" dirty="0"/>
              <a:t>原作咏芝，后改润芝）</a:t>
            </a:r>
            <a:r>
              <a:rPr lang="zh-CN" altLang="en-US" dirty="0"/>
              <a:t>，笔名子任。湖南湘潭人。中国人民的领袖，伟大的马克思主义者，无产阶级革命家、战略家和理论家，中国共产党、中国人民解放军和中华人民共和国的主要缔造者和领导人，诗人，书法家。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8370" name="Picture 2" descr="F:\人教必修上\第一单元\1  沁园春长沙\图片\5音、形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764704"/>
            <a:ext cx="6034617" cy="4525963"/>
          </a:xfrm>
          <a:prstGeom prst="rect">
            <a:avLst/>
          </a:prstGeom>
          <a:noFill/>
        </p:spPr>
      </p:pic>
      <p:pic>
        <p:nvPicPr>
          <p:cNvPr id="58371" name="Picture 3" descr="F:\人教必修上\第一单元\1  沁园春长沙\图片\10上片讲析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9394" name="Picture 2" descr="F:\人教必修上\第一单元\1  沁园春长沙\图片\4上片之景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764704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0418" name="Picture 2" descr="F:\人教必修上\第一单元\1  沁园春长沙\图片\14下片讲析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20688"/>
            <a:ext cx="5657850" cy="4238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2466" name="Picture 2" descr="F:\人教必修上\第一单元\1  沁园春长沙\图片\16全篇思路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836712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1442" name="Picture 2" descr="F:\人教必修上\第一单元\1  沁园春长沙\图片\7下片青年形象特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  <p:pic>
        <p:nvPicPr>
          <p:cNvPr id="61443" name="Picture 3" descr="F:\人教必修上\第一单元\1  沁园春长沙\图片\8教师寄语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124744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r>
              <a:rPr lang="zh-CN" altLang="zh-CN" sz="2000" dirty="0"/>
              <a:t>埋骨何须桑梓地，人生无处不青山</a:t>
            </a:r>
            <a:r>
              <a:rPr lang="en-US" altLang="zh-CN" sz="2000" dirty="0"/>
              <a:t>:</a:t>
            </a:r>
            <a:br>
              <a:rPr lang="zh-CN" altLang="zh-CN" sz="2000" dirty="0"/>
            </a:br>
            <a:r>
              <a:rPr lang="zh-CN" altLang="zh-CN" sz="2000" dirty="0"/>
              <a:t>这两句诗原诗出自日本江户时代末期（幕末）的萨摩藩武士、军人，政治家、维新志士西乡隆盛。</a:t>
            </a:r>
            <a:br>
              <a:rPr lang="zh-CN" altLang="zh-CN" sz="2000" dirty="0"/>
            </a:br>
            <a:r>
              <a:rPr lang="zh-CN" altLang="zh-CN" sz="2000" dirty="0"/>
              <a:t>后由毛泽东于</a:t>
            </a:r>
            <a:r>
              <a:rPr lang="en-US" altLang="zh-CN" sz="2000" dirty="0"/>
              <a:t>1910</a:t>
            </a:r>
            <a:r>
              <a:rPr lang="zh-CN" altLang="zh-CN" sz="2000" dirty="0"/>
              <a:t>年，辛亥革命前夜改写创作，赠予自己的父亲。</a:t>
            </a:r>
            <a:endParaRPr lang="zh-CN" altLang="en-US" sz="2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r>
              <a:rPr lang="zh-CN" altLang="zh-CN" dirty="0"/>
              <a:t>《七绝·改西乡隆盛诗赠父亲》</a:t>
            </a:r>
          </a:p>
          <a:p>
            <a:r>
              <a:rPr lang="zh-CN" altLang="zh-CN" dirty="0"/>
              <a:t>作者：毛泽东</a:t>
            </a:r>
          </a:p>
          <a:p>
            <a:r>
              <a:rPr lang="zh-CN" altLang="zh-CN" dirty="0"/>
              <a:t>孩儿立志出乡关，学不成名誓不还。</a:t>
            </a:r>
          </a:p>
          <a:p>
            <a:r>
              <a:rPr lang="zh-CN" altLang="zh-CN" dirty="0"/>
              <a:t>埋骨何须桑梓地，人生无处不青山。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1913</a:t>
            </a:r>
            <a:r>
              <a:rPr lang="zh-CN" altLang="en-US" dirty="0"/>
              <a:t>年</a:t>
            </a:r>
          </a:p>
        </p:txBody>
      </p:sp>
      <p:pic>
        <p:nvPicPr>
          <p:cNvPr id="5122" name="Picture 2" descr="F:\人教必修上\第一单元\1  沁园春长沙\图片\1913ni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2279" y="1600200"/>
            <a:ext cx="309944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1917</a:t>
            </a:r>
            <a:r>
              <a:rPr lang="zh-CN" altLang="en-US" dirty="0"/>
              <a:t>年</a:t>
            </a:r>
          </a:p>
        </p:txBody>
      </p:sp>
      <p:pic>
        <p:nvPicPr>
          <p:cNvPr id="6146" name="Picture 2" descr="F:\人教必修上\第一单元\1  沁园春长沙\图片\21   1917nian4yu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511846"/>
            <a:ext cx="2592288" cy="31971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与湘潭学友合影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 descr="F:\人教必修上\第一单元\1  沁园春长沙\图片\与湘潭学友合影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30" y="1836420"/>
            <a:ext cx="4320540" cy="31851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</TotalTime>
  <Words>302</Words>
  <Application>Microsoft Office PowerPoint</Application>
  <PresentationFormat>全屏显示(4:3)</PresentationFormat>
  <Paragraphs>37</Paragraphs>
  <Slides>65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8" baseType="lpstr">
      <vt:lpstr>Arial</vt:lpstr>
      <vt:lpstr>Calibri</vt:lpstr>
      <vt:lpstr>Office 主题</vt:lpstr>
      <vt:lpstr>一导入新课</vt:lpstr>
      <vt:lpstr>柳亚子毛泽东 高度评价其成就</vt:lpstr>
      <vt:lpstr>答案：柳亚子  毛泽东  高度评价其政治及文学成就。 今天学习他的沁园春 长沙</vt:lpstr>
      <vt:lpstr>手迹</vt:lpstr>
      <vt:lpstr>目标</vt:lpstr>
      <vt:lpstr>作者</vt:lpstr>
      <vt:lpstr>1913年</vt:lpstr>
      <vt:lpstr>1917年</vt:lpstr>
      <vt:lpstr>与湘潭学友合影</vt:lpstr>
      <vt:lpstr>与杨开慧</vt:lpstr>
      <vt:lpstr>1919长沙</vt:lpstr>
      <vt:lpstr>PowerPoint 演示文稿</vt:lpstr>
      <vt:lpstr>PowerPoint 演示文稿</vt:lpstr>
      <vt:lpstr>PowerPoint 演示文稿</vt:lpstr>
      <vt:lpstr>井冈山与警卫员</vt:lpstr>
      <vt:lpstr>PowerPoint 演示文稿</vt:lpstr>
      <vt:lpstr>1936年与井冈山干部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转战陕北</vt:lpstr>
      <vt:lpstr>45年在延安</vt:lpstr>
      <vt:lpstr>PowerPoint 演示文稿</vt:lpstr>
      <vt:lpstr>与蒋介石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与柳亚子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1974与周、邓</vt:lpstr>
      <vt:lpstr>1975  二见尼克松</vt:lpstr>
      <vt:lpstr>1976与华国锋</vt:lpstr>
      <vt:lpstr>1970.9.9 零时十分辞世</vt:lpstr>
      <vt:lpstr>PowerPoint 演示文稿</vt:lpstr>
      <vt:lpstr>PowerPoint 演示文稿</vt:lpstr>
      <vt:lpstr>音、形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埋骨何须桑梓地，人生无处不青山: 这两句诗原诗出自日本江户时代末期（幕末）的萨摩藩武士、军人，政治家、维新志士西乡隆盛。 后由毛泽东于1910年，辛亥革命前夜改写创作，赠予自己的父亲。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HiteVision</cp:lastModifiedBy>
  <cp:revision>283</cp:revision>
  <dcterms:modified xsi:type="dcterms:W3CDTF">2019-09-03T00:47:23Z</dcterms:modified>
</cp:coreProperties>
</file>