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80" r:id="rId2"/>
    <p:sldId id="281" r:id="rId3"/>
    <p:sldId id="282" r:id="rId4"/>
    <p:sldId id="283" r:id="rId5"/>
    <p:sldId id="284" r:id="rId6"/>
    <p:sldId id="285" r:id="rId7"/>
    <p:sldId id="261" r:id="rId8"/>
    <p:sldId id="307" r:id="rId9"/>
    <p:sldId id="290" r:id="rId10"/>
    <p:sldId id="291" r:id="rId11"/>
    <p:sldId id="292" r:id="rId12"/>
    <p:sldId id="315" r:id="rId13"/>
    <p:sldId id="316" r:id="rId14"/>
    <p:sldId id="308" r:id="rId15"/>
    <p:sldId id="309" r:id="rId16"/>
    <p:sldId id="310" r:id="rId17"/>
    <p:sldId id="312" r:id="rId18"/>
    <p:sldId id="313" r:id="rId19"/>
    <p:sldId id="293" r:id="rId20"/>
    <p:sldId id="294" r:id="rId21"/>
    <p:sldId id="268" r:id="rId22"/>
    <p:sldId id="319" r:id="rId23"/>
    <p:sldId id="320" r:id="rId24"/>
    <p:sldId id="273" r:id="rId25"/>
    <p:sldId id="274" r:id="rId26"/>
    <p:sldId id="321" r:id="rId27"/>
    <p:sldId id="322" r:id="rId28"/>
    <p:sldId id="276" r:id="rId29"/>
    <p:sldId id="303" r:id="rId30"/>
    <p:sldId id="304" r:id="rId31"/>
    <p:sldId id="305" r:id="rId32"/>
    <p:sldId id="295" r:id="rId33"/>
  </p:sldIdLst>
  <p:sldSz cx="9144000" cy="6858000" type="screen4x3"/>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102"/>
      </p:cViewPr>
      <p:guideLst>
        <p:guide orient="horz" pos="215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tags" Target="tags/tag2.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906DE1C-2815-4FD9-8695-42FC0802BAA6}"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F37CA0-651E-4E63-B0A9-7BAD2F72526F}"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2.gif"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l="-25000" r="-25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06DE1C-2815-4FD9-8695-42FC0802BAA6}" type="datetimeFigureOut">
              <a:rPr lang="zh-CN" altLang="en-US" smtClean="0"/>
              <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F37CA0-651E-4E63-B0A9-7BAD2F72526F}" type="slidenum">
              <a:rPr lang="zh-CN" altLang="en-US" smtClean="0"/>
              <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image" Target="../media/image11.jpeg" /><Relationship Id="rId5" Type="http://schemas.openxmlformats.org/officeDocument/2006/relationships/image" Target="../media/image1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 Id="rId3" Type="http://schemas.openxmlformats.org/officeDocument/2006/relationships/image" Target="../media/image16.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 Id="rId3" Type="http://schemas.openxmlformats.org/officeDocument/2006/relationships/image" Target="../media/image18.jpeg" /><Relationship Id="rId4" Type="http://schemas.openxmlformats.org/officeDocument/2006/relationships/image" Target="../media/image1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hyperlink" Target="http://imgsrc.baidu.com/baike/pic/item/ac75478260b158bf0cf4d201.jpg" TargetMode="Ex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baike.baidu.com/view/112659.htm" TargetMode="External" /><Relationship Id="rId3"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hyperlink" Target="&#26790;&#28216;&#22825;&#23013;&#21535;&#30041;&#21035;%20&#26391;&#35829;.swf" TargetMode="Ex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8356" name="Picture 4"/>
          <p:cNvPicPr>
            <a:picLocks noChangeAspect="1" noChangeArrowheads="1"/>
          </p:cNvPicPr>
          <p:nvPr>
            <p:custDataLst>
              <p:tags r:id="rId3"/>
            </p:custDataLst>
          </p:nvPr>
        </p:nvPicPr>
        <p:blipFill>
          <a:blip r:embed="rId2">
            <a:extLst>
              <a:ext uri="{28A0092B-C50C-407E-A947-70E740481C1C}">
                <a14:useLocalDpi xmlns:a14="http://schemas.microsoft.com/office/drawing/2010/main" val="0"/>
              </a:ext>
            </a:extLst>
          </a:blip>
          <a:srcRect t="3972" b="4614"/>
          <a:stretch>
            <a:fillRect/>
          </a:stretch>
        </p:blipFill>
        <p:spPr bwMode="auto">
          <a:xfrm>
            <a:off x="-323850" y="-1466850"/>
            <a:ext cx="9720263" cy="8324850"/>
          </a:xfrm>
          <a:prstGeom prst="rect">
            <a:avLst/>
          </a:prstGeom>
          <a:noFill/>
          <a:ln w="41275">
            <a:solidFill>
              <a:srgbClr val="FF6600"/>
            </a:solidFill>
            <a:miter lim="800000"/>
          </a:ln>
          <a:extLst>
            <a:ext uri="{909E8E84-426E-40DD-AFC4-6F175D3DCCD1}">
              <a14:hiddenFill xmlns:a14="http://schemas.microsoft.com/office/drawing/2010/main">
                <a:solidFill>
                  <a:srgbClr val="FFFFFF"/>
                </a:solidFill>
              </a14:hiddenFill>
            </a:ext>
          </a:extLst>
        </p:spPr>
      </p:pic>
      <p:sp>
        <p:nvSpPr>
          <p:cNvPr id="228357" name="Text Box 5"/>
          <p:cNvSpPr txBox="1">
            <a:spLocks noChangeArrowheads="1"/>
          </p:cNvSpPr>
          <p:nvPr/>
        </p:nvSpPr>
        <p:spPr bwMode="auto">
          <a:xfrm>
            <a:off x="1280160" y="1772285"/>
            <a:ext cx="6818630" cy="2353310"/>
          </a:xfrm>
          <a:prstGeom prst="rect">
            <a:avLst/>
          </a:prstGeom>
          <a:solidFill>
            <a:schemeClr val="accent6">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Wingdings" panose="05000000000000000000" pitchFamily="2" charset="2"/>
              <a:buNone/>
            </a:pPr>
            <a:r>
              <a:rPr lang="zh-CN" altLang="en-US" sz="6600">
                <a:solidFill>
                  <a:schemeClr val="tx1"/>
                </a:solidFill>
                <a:latin typeface="微软雅黑" panose="020b0503020204020204" charset="-122"/>
                <a:ea typeface="微软雅黑" panose="020b0503020204020204" charset="-122"/>
                <a:cs typeface="微软雅黑" panose="020b0503020204020204" charset="-122"/>
              </a:rPr>
              <a:t>梦游天姥吟留别</a:t>
            </a:r>
            <a:endParaRPr lang="zh-CN" altLang="en-US" sz="6600">
              <a:solidFill>
                <a:srgbClr val="FF0000"/>
              </a:solidFill>
              <a:latin typeface="微软雅黑" panose="020b0503020204020204" charset="-122"/>
              <a:ea typeface="微软雅黑" panose="020b0503020204020204" charset="-122"/>
              <a:cs typeface="微软雅黑" panose="020b0503020204020204" charset="-122"/>
            </a:endParaRPr>
          </a:p>
          <a:p>
            <a:pPr>
              <a:spcBef>
                <a:spcPct val="50000"/>
              </a:spcBef>
              <a:buFont typeface="Wingdings" panose="05000000000000000000" pitchFamily="2" charset="2"/>
              <a:buNone/>
            </a:pPr>
            <a:r>
              <a:rPr lang="zh-CN" altLang="en-US" sz="5400">
                <a:latin typeface="微软雅黑" panose="020b0503020204020204" charset="-122"/>
                <a:ea typeface="微软雅黑" panose="020b0503020204020204" charset="-122"/>
                <a:cs typeface="微软雅黑" panose="020b0503020204020204" charset="-122"/>
              </a:rPr>
              <a:t>          李 白</a:t>
            </a:r>
            <a:endParaRPr lang="zh-CN" altLang="en-US" sz="5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228356"/>
                                        </p:tgtEl>
                                        <p:attrNameLst>
                                          <p:attrName>style.visibility</p:attrName>
                                        </p:attrNameLst>
                                      </p:cBhvr>
                                      <p:to>
                                        <p:strVal val="visible"/>
                                      </p:to>
                                    </p:set>
                                    <p:anim calcmode="lin" valueType="num">
                                      <p:cBhvr additive="base">
                                        <p:cTn id="7" dur="500" fill="hold"/>
                                        <p:tgtEl>
                                          <p:spTgt spid="228356"/>
                                        </p:tgtEl>
                                        <p:attrNameLst>
                                          <p:attrName>ppt_x</p:attrName>
                                        </p:attrNameLst>
                                      </p:cBhvr>
                                      <p:tavLst>
                                        <p:tav tm="0">
                                          <p:val>
                                            <p:strVal val="0-#ppt_w/2"/>
                                          </p:val>
                                        </p:tav>
                                        <p:tav tm="100000">
                                          <p:val>
                                            <p:strVal val="#ppt_x"/>
                                          </p:val>
                                        </p:tav>
                                      </p:tavLst>
                                    </p:anim>
                                    <p:anim calcmode="lin" valueType="num">
                                      <p:cBhvr additive="base">
                                        <p:cTn id="8" dur="500" fill="hold"/>
                                        <p:tgtEl>
                                          <p:spTgt spid="2283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7698" name="Text Box 2"/>
          <p:cNvSpPr txBox="1">
            <a:spLocks noChangeArrowheads="1"/>
          </p:cNvSpPr>
          <p:nvPr/>
        </p:nvSpPr>
        <p:spPr bwMode="auto">
          <a:xfrm>
            <a:off x="107504" y="1196752"/>
            <a:ext cx="864520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0"/>
              </a:spcBef>
              <a:buClrTx/>
              <a:buSzTx/>
              <a:buFontTx/>
              <a:buNone/>
            </a:pPr>
            <a:r>
              <a:rPr kumimoji="1" lang="zh-CN" altLang="en-US" sz="4000" b="1">
                <a:solidFill>
                  <a:srgbClr val="000000"/>
                </a:solidFill>
                <a:latin typeface="Times New Roman" panose="02020603050405020304" pitchFamily="18" charset="0"/>
                <a:ea typeface="华文新魏" pitchFamily="2" charset="-122"/>
              </a:rPr>
              <a:t>全诗三节各写何内容</a:t>
            </a:r>
            <a:r>
              <a:rPr kumimoji="1" lang="zh-CN" altLang="en-US" sz="4000" b="1" smtClean="0">
                <a:solidFill>
                  <a:srgbClr val="000000"/>
                </a:solidFill>
                <a:latin typeface="Times New Roman" panose="02020603050405020304" pitchFamily="18" charset="0"/>
                <a:ea typeface="华文新魏" pitchFamily="2" charset="-122"/>
              </a:rPr>
              <a:t>？简要概括层</a:t>
            </a:r>
            <a:r>
              <a:rPr kumimoji="1" lang="zh-CN" altLang="en-US" sz="4000" b="1">
                <a:solidFill>
                  <a:srgbClr val="000000"/>
                </a:solidFill>
                <a:latin typeface="Times New Roman" panose="02020603050405020304" pitchFamily="18" charset="0"/>
                <a:ea typeface="华文新魏" pitchFamily="2" charset="-122"/>
              </a:rPr>
              <a:t>意。</a:t>
            </a:r>
            <a:endParaRPr kumimoji="1" lang="zh-CN" altLang="en-US" sz="4000" b="1">
              <a:solidFill>
                <a:srgbClr val="000000"/>
              </a:solidFill>
              <a:latin typeface="Times New Roman" panose="02020603050405020304" pitchFamily="18" charset="0"/>
              <a:ea typeface="华文新魏" pitchFamily="2" charset="-122"/>
            </a:endParaRPr>
          </a:p>
        </p:txBody>
      </p:sp>
      <p:sp>
        <p:nvSpPr>
          <p:cNvPr id="157699" name="AutoShape 3"/>
          <p:cNvSpPr/>
          <p:nvPr/>
        </p:nvSpPr>
        <p:spPr bwMode="auto">
          <a:xfrm>
            <a:off x="3276600" y="2276475"/>
            <a:ext cx="288925" cy="2736850"/>
          </a:xfrm>
          <a:prstGeom prst="leftBrace">
            <a:avLst>
              <a:gd name="adj1" fmla="val 78938"/>
              <a:gd name="adj2" fmla="val 50000"/>
            </a:avLst>
          </a:prstGeom>
          <a:noFill/>
          <a:ln w="25400">
            <a:solidFill>
              <a:srgbClr val="FF0000"/>
            </a:solidFill>
            <a:rou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342900" indent="-342900" algn="ctr"/>
            <a:endParaRPr lang="zh-CN" altLang="zh-CN">
              <a:solidFill>
                <a:srgbClr val="FF0000"/>
              </a:solidFill>
            </a:endParaRPr>
          </a:p>
        </p:txBody>
      </p:sp>
      <p:sp>
        <p:nvSpPr>
          <p:cNvPr id="157700" name="Text Box 4"/>
          <p:cNvSpPr txBox="1">
            <a:spLocks noChangeArrowheads="1"/>
          </p:cNvSpPr>
          <p:nvPr/>
        </p:nvSpPr>
        <p:spPr bwMode="auto">
          <a:xfrm>
            <a:off x="3924300" y="2276475"/>
            <a:ext cx="3276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buSzTx/>
              <a:buFontTx/>
              <a:buNone/>
            </a:pPr>
            <a:r>
              <a:rPr kumimoji="1" lang="zh-CN" altLang="en-US" sz="2800" b="1">
                <a:solidFill>
                  <a:srgbClr val="FF0000"/>
                </a:solidFill>
                <a:latin typeface="Times New Roman" panose="02020603050405020304" pitchFamily="18" charset="0"/>
              </a:rPr>
              <a:t>一、</a:t>
            </a:r>
            <a:r>
              <a:rPr kumimoji="1" lang="zh-CN" altLang="en-US" sz="3600" b="1">
                <a:solidFill>
                  <a:srgbClr val="FF0000"/>
                </a:solidFill>
              </a:rPr>
              <a:t>入梦之由</a:t>
            </a:r>
            <a:r>
              <a:rPr kumimoji="1" lang="zh-CN" altLang="en-US">
                <a:solidFill>
                  <a:srgbClr val="FF0000"/>
                </a:solidFill>
              </a:rPr>
              <a:t> </a:t>
            </a:r>
            <a:endParaRPr kumimoji="1" lang="zh-CN" altLang="en-US">
              <a:solidFill>
                <a:srgbClr val="FF0000"/>
              </a:solidFill>
            </a:endParaRPr>
          </a:p>
        </p:txBody>
      </p:sp>
      <p:sp>
        <p:nvSpPr>
          <p:cNvPr id="157701" name="Text Box 5"/>
          <p:cNvSpPr txBox="1">
            <a:spLocks noChangeArrowheads="1"/>
          </p:cNvSpPr>
          <p:nvPr/>
        </p:nvSpPr>
        <p:spPr bwMode="auto">
          <a:xfrm>
            <a:off x="3924300" y="3322637"/>
            <a:ext cx="3348831"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0"/>
              </a:spcBef>
              <a:buClrTx/>
              <a:buSzTx/>
              <a:buFontTx/>
              <a:buNone/>
            </a:pPr>
            <a:r>
              <a:rPr kumimoji="1" lang="zh-CN" altLang="en-US" sz="2800" b="1">
                <a:solidFill>
                  <a:srgbClr val="FF0000"/>
                </a:solidFill>
                <a:latin typeface="Times New Roman" panose="02020603050405020304" pitchFamily="18" charset="0"/>
              </a:rPr>
              <a:t>二</a:t>
            </a:r>
            <a:r>
              <a:rPr kumimoji="1" lang="zh-CN" altLang="en-US" sz="3600" b="1">
                <a:solidFill>
                  <a:srgbClr val="FF0000"/>
                </a:solidFill>
                <a:latin typeface="Times New Roman" panose="02020603050405020304" pitchFamily="18" charset="0"/>
              </a:rPr>
              <a:t>、</a:t>
            </a:r>
            <a:r>
              <a:rPr kumimoji="1" lang="zh-CN" altLang="en-US" sz="3600" b="1">
                <a:solidFill>
                  <a:srgbClr val="FF0000"/>
                </a:solidFill>
              </a:rPr>
              <a:t>梦中奇景</a:t>
            </a:r>
            <a:endParaRPr kumimoji="1" lang="zh-CN" altLang="en-US" sz="3600" b="1">
              <a:solidFill>
                <a:srgbClr val="FF0000"/>
              </a:solidFill>
            </a:endParaRPr>
          </a:p>
        </p:txBody>
      </p:sp>
      <p:sp>
        <p:nvSpPr>
          <p:cNvPr id="157702" name="Text Box 6"/>
          <p:cNvSpPr txBox="1">
            <a:spLocks noChangeArrowheads="1"/>
          </p:cNvSpPr>
          <p:nvPr/>
        </p:nvSpPr>
        <p:spPr bwMode="auto">
          <a:xfrm>
            <a:off x="3924300" y="4508500"/>
            <a:ext cx="36718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buSzTx/>
              <a:buFontTx/>
              <a:buNone/>
            </a:pPr>
            <a:r>
              <a:rPr kumimoji="1" lang="zh-CN" altLang="en-US" sz="3200" b="1">
                <a:solidFill>
                  <a:srgbClr val="FF0000"/>
                </a:solidFill>
                <a:latin typeface="Times New Roman" panose="02020603050405020304" pitchFamily="18" charset="0"/>
              </a:rPr>
              <a:t>三</a:t>
            </a:r>
            <a:r>
              <a:rPr kumimoji="1" lang="zh-CN" altLang="en-US" b="1" smtClean="0">
                <a:solidFill>
                  <a:srgbClr val="FF0000"/>
                </a:solidFill>
                <a:latin typeface="Times New Roman" panose="02020603050405020304" pitchFamily="18" charset="0"/>
              </a:rPr>
              <a:t>、</a:t>
            </a:r>
            <a:r>
              <a:rPr kumimoji="1" lang="zh-CN" altLang="en-US" sz="3600" b="1" smtClean="0">
                <a:solidFill>
                  <a:srgbClr val="FF0000"/>
                </a:solidFill>
              </a:rPr>
              <a:t>梦</a:t>
            </a:r>
            <a:r>
              <a:rPr kumimoji="1" lang="zh-CN" altLang="en-US" sz="3600" b="1">
                <a:solidFill>
                  <a:srgbClr val="FF0000"/>
                </a:solidFill>
              </a:rPr>
              <a:t>醒</a:t>
            </a:r>
            <a:r>
              <a:rPr kumimoji="1" lang="zh-CN" altLang="en-US" sz="3600" b="1" smtClean="0">
                <a:solidFill>
                  <a:srgbClr val="FF0000"/>
                </a:solidFill>
              </a:rPr>
              <a:t>长叹</a:t>
            </a:r>
            <a:r>
              <a:rPr kumimoji="1" lang="zh-CN" altLang="en-US" smtClean="0">
                <a:solidFill>
                  <a:srgbClr val="FF0000"/>
                </a:solidFill>
              </a:rPr>
              <a:t> </a:t>
            </a:r>
            <a:endParaRPr kumimoji="1" lang="zh-CN" altLang="en-US">
              <a:solidFill>
                <a:srgbClr val="FF0000"/>
              </a:solidFill>
            </a:endParaRPr>
          </a:p>
        </p:txBody>
      </p:sp>
      <p:sp>
        <p:nvSpPr>
          <p:cNvPr id="157705" name="Text Box 9"/>
          <p:cNvSpPr txBox="1">
            <a:spLocks noChangeArrowheads="1"/>
          </p:cNvSpPr>
          <p:nvPr/>
        </p:nvSpPr>
        <p:spPr bwMode="auto">
          <a:xfrm>
            <a:off x="2051050" y="2133600"/>
            <a:ext cx="684213" cy="3019425"/>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381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buSzTx/>
              <a:buFontTx/>
              <a:buNone/>
            </a:pPr>
            <a:r>
              <a:rPr kumimoji="1" lang="zh-CN" altLang="en-US" sz="4800" b="1">
                <a:solidFill>
                  <a:srgbClr val="000000"/>
                </a:solidFill>
                <a:latin typeface="Times New Roman" panose="02020603050405020304" pitchFamily="18" charset="0"/>
                <a:ea typeface="隶书" pitchFamily="49" charset="-122"/>
              </a:rPr>
              <a:t>写作思路</a:t>
            </a:r>
            <a:endParaRPr kumimoji="1" lang="zh-CN" altLang="en-US" sz="4800" b="1">
              <a:solidFill>
                <a:srgbClr val="000000"/>
              </a:solidFill>
              <a:latin typeface="Times New Roman" panose="02020603050405020304" pitchFamily="18" charset="0"/>
              <a:ea typeface="隶书" pitchFamily="49" charset="-122"/>
            </a:endParaRPr>
          </a:p>
        </p:txBody>
      </p:sp>
      <p:sp>
        <p:nvSpPr>
          <p:cNvPr id="2" name="TextBox 1"/>
          <p:cNvSpPr txBox="1"/>
          <p:nvPr/>
        </p:nvSpPr>
        <p:spPr>
          <a:xfrm>
            <a:off x="323528" y="332656"/>
            <a:ext cx="2808312" cy="646331"/>
          </a:xfrm>
          <a:prstGeom prst="rect">
            <a:avLst/>
          </a:prstGeom>
          <a:solidFill>
            <a:schemeClr val="accent6">
              <a:lumMod val="40000"/>
              <a:lumOff val="60000"/>
            </a:schemeClr>
          </a:solidFill>
        </p:spPr>
        <p:txBody>
          <a:bodyPr wrap="square" rtlCol="0">
            <a:spAutoFit/>
          </a:bodyPr>
          <a:lstStyle/>
          <a:p>
            <a:r>
              <a:rPr lang="zh-CN" altLang="en-US" sz="3600" b="1" smtClean="0">
                <a:solidFill>
                  <a:srgbClr val="FF3300"/>
                </a:solidFill>
              </a:rPr>
              <a:t>感知全文</a:t>
            </a:r>
            <a:endParaRPr lang="zh-CN" altLang="en-US" sz="3600" b="1">
              <a:solidFill>
                <a:srgbClr val="FF33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7698">
                                            <p:txEl>
                                              <p:pRg st="0" end="0"/>
                                            </p:txEl>
                                          </p:spTgt>
                                        </p:tgtEl>
                                        <p:attrNameLst>
                                          <p:attrName>style.visibility</p:attrName>
                                        </p:attrNameLst>
                                      </p:cBhvr>
                                      <p:to>
                                        <p:strVal val="visible"/>
                                      </p:to>
                                    </p:set>
                                    <p:anim calcmode="lin" valueType="num">
                                      <p:cBhvr additive="base">
                                        <p:cTn id="7" dur="500" fill="hold"/>
                                        <p:tgtEl>
                                          <p:spTgt spid="1576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76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57700">
                                            <p:txEl>
                                              <p:pRg st="0" end="0"/>
                                            </p:txEl>
                                          </p:spTgt>
                                        </p:tgtEl>
                                        <p:attrNameLst>
                                          <p:attrName>style.visibility</p:attrName>
                                        </p:attrNameLst>
                                      </p:cBhvr>
                                      <p:to>
                                        <p:strVal val="visible"/>
                                      </p:to>
                                    </p:set>
                                    <p:animEffect transition="in" filter="blinds(horizontal)">
                                      <p:cBhvr>
                                        <p:cTn id="13" dur="500"/>
                                        <p:tgtEl>
                                          <p:spTgt spid="157700">
                                            <p:txEl>
                                              <p:pRg st="0" end="0"/>
                                            </p:txEl>
                                          </p:spTgt>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6" presetClass="entr" presetSubtype="42" fill="hold" grpId="0" nodeType="clickEffect">
                                  <p:stCondLst>
                                    <p:cond delay="0"/>
                                  </p:stCondLst>
                                  <p:childTnLst>
                                    <p:set>
                                      <p:cBhvr>
                                        <p:cTn id="17" dur="1" fill="hold">
                                          <p:stCondLst>
                                            <p:cond delay="0"/>
                                          </p:stCondLst>
                                        </p:cTn>
                                        <p:tgtEl>
                                          <p:spTgt spid="157701"/>
                                        </p:tgtEl>
                                        <p:attrNameLst>
                                          <p:attrName>style.visibility</p:attrName>
                                        </p:attrNameLst>
                                      </p:cBhvr>
                                      <p:to>
                                        <p:strVal val="visible"/>
                                      </p:to>
                                    </p:set>
                                    <p:animEffect transition="in" filter="barn(outHorizontal)">
                                      <p:cBhvr>
                                        <p:cTn id="18" dur="500"/>
                                        <p:tgtEl>
                                          <p:spTgt spid="157701"/>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157702"/>
                                        </p:tgtEl>
                                        <p:attrNameLst>
                                          <p:attrName>style.visibility</p:attrName>
                                        </p:attrNameLst>
                                      </p:cBhvr>
                                      <p:to>
                                        <p:strVal val="visible"/>
                                      </p:to>
                                    </p:set>
                                    <p:anim calcmode="lin" valueType="num">
                                      <p:cBhvr>
                                        <p:cTn id="23" dur="1000" fill="hold"/>
                                        <p:tgtEl>
                                          <p:spTgt spid="157702"/>
                                        </p:tgtEl>
                                        <p:attrNameLst>
                                          <p:attrName>ppt_w</p:attrName>
                                        </p:attrNameLst>
                                      </p:cBhvr>
                                      <p:tavLst>
                                        <p:tav tm="0">
                                          <p:val>
                                            <p:fltVal val="0"/>
                                          </p:val>
                                        </p:tav>
                                        <p:tav tm="100000">
                                          <p:val>
                                            <p:strVal val="#ppt_w"/>
                                          </p:val>
                                        </p:tav>
                                      </p:tavLst>
                                    </p:anim>
                                    <p:anim calcmode="lin" valueType="num">
                                      <p:cBhvr>
                                        <p:cTn id="24" dur="1000" fill="hold"/>
                                        <p:tgtEl>
                                          <p:spTgt spid="157702"/>
                                        </p:tgtEl>
                                        <p:attrNameLst>
                                          <p:attrName>ppt_h</p:attrName>
                                        </p:attrNameLst>
                                      </p:cBhvr>
                                      <p:tavLst>
                                        <p:tav tm="0">
                                          <p:val>
                                            <p:fltVal val="0"/>
                                          </p:val>
                                        </p:tav>
                                        <p:tav tm="100000">
                                          <p:val>
                                            <p:strVal val="#ppt_h"/>
                                          </p:val>
                                        </p:tav>
                                      </p:tavLst>
                                    </p:anim>
                                    <p:anim calcmode="lin" valueType="num">
                                      <p:cBhvr>
                                        <p:cTn id="25" dur="1000" fill="hold"/>
                                        <p:tgtEl>
                                          <p:spTgt spid="15770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5770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7699"/>
                                        </p:tgtEl>
                                        <p:attrNameLst>
                                          <p:attrName>style.visibility</p:attrName>
                                        </p:attrNameLst>
                                      </p:cBhvr>
                                      <p:to>
                                        <p:strVal val="visible"/>
                                      </p:to>
                                    </p:set>
                                    <p:anim calcmode="lin" valueType="num">
                                      <p:cBhvr additive="base">
                                        <p:cTn id="31" dur="500" fill="hold"/>
                                        <p:tgtEl>
                                          <p:spTgt spid="157699"/>
                                        </p:tgtEl>
                                        <p:attrNameLst>
                                          <p:attrName>ppt_x</p:attrName>
                                        </p:attrNameLst>
                                      </p:cBhvr>
                                      <p:tavLst>
                                        <p:tav tm="0">
                                          <p:val>
                                            <p:strVal val="0-#ppt_w/2"/>
                                          </p:val>
                                        </p:tav>
                                        <p:tav tm="100000">
                                          <p:val>
                                            <p:strVal val="#ppt_x"/>
                                          </p:val>
                                        </p:tav>
                                      </p:tavLst>
                                    </p:anim>
                                    <p:anim calcmode="lin" valueType="num">
                                      <p:cBhvr additive="base">
                                        <p:cTn id="32" dur="500" fill="hold"/>
                                        <p:tgtEl>
                                          <p:spTgt spid="157699"/>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57705"/>
                                        </p:tgtEl>
                                        <p:attrNameLst>
                                          <p:attrName>style.visibility</p:attrName>
                                        </p:attrNameLst>
                                      </p:cBhvr>
                                      <p:to>
                                        <p:strVal val="visible"/>
                                      </p:to>
                                    </p:set>
                                    <p:anim calcmode="lin" valueType="num">
                                      <p:cBhvr additive="base">
                                        <p:cTn id="37" dur="500" fill="hold"/>
                                        <p:tgtEl>
                                          <p:spTgt spid="157705"/>
                                        </p:tgtEl>
                                        <p:attrNameLst>
                                          <p:attrName>ppt_x</p:attrName>
                                        </p:attrNameLst>
                                      </p:cBhvr>
                                      <p:tavLst>
                                        <p:tav tm="0">
                                          <p:val>
                                            <p:strVal val="0-#ppt_w/2"/>
                                          </p:val>
                                        </p:tav>
                                        <p:tav tm="100000">
                                          <p:val>
                                            <p:strVal val="#ppt_x"/>
                                          </p:val>
                                        </p:tav>
                                      </p:tavLst>
                                    </p:anim>
                                    <p:anim calcmode="lin" valueType="num">
                                      <p:cBhvr additive="base">
                                        <p:cTn id="38" dur="500" fill="hold"/>
                                        <p:tgtEl>
                                          <p:spTgt spid="1577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build="p"/>
      <p:bldP spid="157699" grpId="0"/>
      <p:bldP spid="157700" grpId="0" build="p"/>
      <p:bldP spid="157701" grpId="0"/>
      <p:bldP spid="157702" grpId="0"/>
      <p:bldP spid="15770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2819" name="Text Box 3"/>
          <p:cNvSpPr txBox="1">
            <a:spLocks noChangeArrowheads="1"/>
          </p:cNvSpPr>
          <p:nvPr/>
        </p:nvSpPr>
        <p:spPr bwMode="auto">
          <a:xfrm>
            <a:off x="0" y="9810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Tx/>
              <a:buSzTx/>
              <a:buFontTx/>
              <a:buNone/>
            </a:pPr>
            <a:r>
              <a:rPr kumimoji="1" lang="en-US" altLang="zh-CN" sz="2400" b="1">
                <a:effectLst>
                  <a:outerShdw blurRad="38100" dist="38100" dir="2700000" algn="tl">
                    <a:srgbClr val="C0C0C0"/>
                  </a:outerShdw>
                </a:effectLst>
                <a:latin typeface="黑体" panose="02010609060101010101" pitchFamily="2" charset="-122"/>
                <a:ea typeface="黑体" panose="02010609060101010101" pitchFamily="2" charset="-122"/>
              </a:rPr>
              <a:t>    </a:t>
            </a:r>
            <a:endParaRPr kumimoji="1" lang="en-US" altLang="zh-CN" sz="2400" b="1">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62820" name="Text Box 4"/>
          <p:cNvSpPr txBox="1">
            <a:spLocks noChangeArrowheads="1"/>
          </p:cNvSpPr>
          <p:nvPr/>
        </p:nvSpPr>
        <p:spPr bwMode="auto">
          <a:xfrm>
            <a:off x="155279" y="310559"/>
            <a:ext cx="4095993" cy="584775"/>
          </a:xfrm>
          <a:prstGeom prst="rect">
            <a:avLst/>
          </a:prstGeom>
          <a:solidFill>
            <a:schemeClr val="accent6">
              <a:lumMod val="40000"/>
              <a:lumOff val="6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SzTx/>
              <a:buFontTx/>
              <a:buNone/>
            </a:pPr>
            <a:r>
              <a:rPr kumimoji="1" lang="zh-CN" altLang="en-US" sz="3200" b="1" smtClean="0">
                <a:solidFill>
                  <a:srgbClr val="FF3300"/>
                </a:solidFill>
                <a:effectLst>
                  <a:outerShdw blurRad="38100" dist="38100" dir="2700000" algn="tl">
                    <a:srgbClr val="C0C0C0"/>
                  </a:outerShdw>
                </a:effectLst>
                <a:latin typeface="Times New Roman" panose="02020603050405020304" pitchFamily="18" charset="0"/>
              </a:rPr>
              <a:t>      </a:t>
            </a:r>
            <a:r>
              <a:rPr kumimoji="1" lang="zh-CN" altLang="en-US" sz="3200" b="1">
                <a:solidFill>
                  <a:srgbClr val="FF3300"/>
                </a:solidFill>
                <a:effectLst>
                  <a:outerShdw blurRad="38100" dist="38100" dir="2700000" algn="tl">
                    <a:srgbClr val="C0C0C0"/>
                  </a:outerShdw>
                </a:effectLst>
                <a:latin typeface="Times New Roman" panose="02020603050405020304" pitchFamily="18" charset="0"/>
              </a:rPr>
              <a:t>第一段：入梦之由</a:t>
            </a:r>
            <a:endParaRPr kumimoji="1" lang="zh-CN" altLang="en-US" sz="2800" b="1">
              <a:solidFill>
                <a:srgbClr val="FF3300"/>
              </a:solidFill>
              <a:effectLst>
                <a:outerShdw blurRad="38100" dist="38100" dir="2700000" algn="tl">
                  <a:srgbClr val="C0C0C0"/>
                </a:outerShdw>
              </a:effectLst>
              <a:latin typeface="Times New Roman" panose="02020603050405020304" pitchFamily="18" charset="0"/>
            </a:endParaRPr>
          </a:p>
        </p:txBody>
      </p:sp>
      <p:sp>
        <p:nvSpPr>
          <p:cNvPr id="162821" name="Text Box 5"/>
          <p:cNvSpPr txBox="1">
            <a:spLocks noChangeArrowheads="1"/>
          </p:cNvSpPr>
          <p:nvPr/>
        </p:nvSpPr>
        <p:spPr bwMode="auto">
          <a:xfrm>
            <a:off x="131615" y="895334"/>
            <a:ext cx="8688857" cy="477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ClrTx/>
              <a:buSzTx/>
              <a:buFontTx/>
              <a:buNone/>
            </a:pPr>
            <a:r>
              <a:rPr kumimoji="1" lang="en-US" altLang="zh-CN" sz="3200" b="1" smtClean="0">
                <a:solidFill>
                  <a:srgbClr val="336600"/>
                </a:solidFill>
                <a:latin typeface="黑体" panose="02010609060101010101" pitchFamily="2" charset="-122"/>
                <a:ea typeface="黑体" panose="02010609060101010101" pitchFamily="2" charset="-122"/>
              </a:rPr>
              <a:t>1</a:t>
            </a:r>
            <a:r>
              <a:rPr kumimoji="1" lang="zh-CN" altLang="en-US" sz="3200" b="1">
                <a:solidFill>
                  <a:srgbClr val="336600"/>
                </a:solidFill>
                <a:latin typeface="黑体" panose="02010609060101010101" pitchFamily="2" charset="-122"/>
                <a:ea typeface="黑体" panose="02010609060101010101" pitchFamily="2" charset="-122"/>
              </a:rPr>
              <a:t>、题目是游天姥，诗人却先谈瀛洲，有何</a:t>
            </a:r>
            <a:r>
              <a:rPr kumimoji="1" lang="zh-CN" altLang="en-US" sz="3200" b="1" smtClean="0">
                <a:solidFill>
                  <a:srgbClr val="336600"/>
                </a:solidFill>
                <a:latin typeface="黑体" panose="02010609060101010101" pitchFamily="2" charset="-122"/>
                <a:ea typeface="黑体" panose="02010609060101010101" pitchFamily="2" charset="-122"/>
              </a:rPr>
              <a:t>用意</a:t>
            </a:r>
            <a:r>
              <a:rPr kumimoji="1" lang="zh-CN" altLang="en-US" sz="3200" b="1">
                <a:solidFill>
                  <a:srgbClr val="336600"/>
                </a:solidFill>
                <a:latin typeface="黑体" panose="02010609060101010101" pitchFamily="2" charset="-122"/>
                <a:ea typeface="黑体" panose="02010609060101010101" pitchFamily="2" charset="-122"/>
              </a:rPr>
              <a:t>呢？</a:t>
            </a:r>
            <a:endParaRPr kumimoji="1" lang="zh-CN" altLang="en-US" sz="3200" b="1">
              <a:solidFill>
                <a:srgbClr val="336600"/>
              </a:solidFill>
              <a:latin typeface="黑体" panose="02010609060101010101" pitchFamily="2" charset="-122"/>
              <a:ea typeface="黑体" panose="02010609060101010101" pitchFamily="2" charset="-122"/>
            </a:endParaRPr>
          </a:p>
          <a:p>
            <a:pPr>
              <a:spcBef>
                <a:spcPct val="50000"/>
              </a:spcBef>
              <a:buClrTx/>
              <a:buSzTx/>
              <a:buFontTx/>
              <a:buNone/>
            </a:pPr>
            <a:endParaRPr kumimoji="1" lang="zh-CN" altLang="en-US" sz="3200" b="1">
              <a:solidFill>
                <a:srgbClr val="336600"/>
              </a:solidFill>
              <a:latin typeface="黑体" panose="02010609060101010101" pitchFamily="2" charset="-122"/>
              <a:ea typeface="黑体" panose="02010609060101010101" pitchFamily="2" charset="-122"/>
            </a:endParaRPr>
          </a:p>
          <a:p>
            <a:pPr>
              <a:spcBef>
                <a:spcPct val="50000"/>
              </a:spcBef>
              <a:buClrTx/>
              <a:buSzTx/>
              <a:buFontTx/>
              <a:buNone/>
            </a:pPr>
            <a:r>
              <a:rPr kumimoji="1" lang="en-US" altLang="zh-CN" sz="3200" b="1" smtClean="0">
                <a:solidFill>
                  <a:srgbClr val="336600"/>
                </a:solidFill>
                <a:effectLst>
                  <a:outerShdw blurRad="38100" dist="38100" dir="2700000" algn="tl">
                    <a:srgbClr val="C0C0C0"/>
                  </a:outerShdw>
                </a:effectLst>
                <a:latin typeface="黑体" panose="02010609060101010101" pitchFamily="2" charset="-122"/>
                <a:ea typeface="黑体" panose="02010609060101010101" pitchFamily="2" charset="-122"/>
              </a:rPr>
              <a:t>2</a:t>
            </a:r>
            <a:r>
              <a:rPr kumimoji="1" lang="zh-CN" altLang="en-US" sz="3200" b="1">
                <a:solidFill>
                  <a:srgbClr val="336600"/>
                </a:solidFill>
                <a:effectLst>
                  <a:outerShdw blurRad="38100" dist="38100" dir="2700000" algn="tl">
                    <a:srgbClr val="C0C0C0"/>
                  </a:outerShdw>
                </a:effectLst>
                <a:latin typeface="黑体" panose="02010609060101010101" pitchFamily="2" charset="-122"/>
                <a:ea typeface="黑体" panose="02010609060101010101" pitchFamily="2" charset="-122"/>
              </a:rPr>
              <a:t>、作者如何描写天姥山的？用了什么手法？</a:t>
            </a:r>
            <a:endParaRPr kumimoji="1" lang="zh-CN" altLang="en-US" sz="3200" b="1">
              <a:solidFill>
                <a:srgbClr val="336600"/>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a:spcBef>
                <a:spcPct val="50000"/>
              </a:spcBef>
              <a:buClrTx/>
              <a:buSzTx/>
              <a:buFontTx/>
              <a:buNone/>
            </a:pPr>
            <a:endParaRPr kumimoji="1" lang="zh-CN" altLang="en-US" sz="3200" b="1">
              <a:solidFill>
                <a:srgbClr val="336600"/>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a:spcBef>
                <a:spcPct val="50000"/>
              </a:spcBef>
              <a:buClrTx/>
              <a:buSzTx/>
              <a:buFontTx/>
              <a:buNone/>
            </a:pPr>
            <a:endParaRPr kumimoji="1" lang="en-US" altLang="zh-CN" sz="3200" b="1">
              <a:solidFill>
                <a:srgbClr val="336600"/>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a:spcBef>
                <a:spcPct val="50000"/>
              </a:spcBef>
              <a:buClrTx/>
              <a:buSzTx/>
              <a:buFontTx/>
              <a:buNone/>
            </a:pPr>
            <a:r>
              <a:rPr kumimoji="1" lang="en-US" altLang="zh-CN" sz="3200" b="1" smtClean="0">
                <a:solidFill>
                  <a:srgbClr val="336600"/>
                </a:solidFill>
                <a:effectLst>
                  <a:outerShdw blurRad="38100" dist="38100" dir="2700000" algn="tl">
                    <a:srgbClr val="C0C0C0"/>
                  </a:outerShdw>
                </a:effectLst>
                <a:latin typeface="黑体" panose="02010609060101010101" pitchFamily="2" charset="-122"/>
                <a:ea typeface="黑体" panose="02010609060101010101" pitchFamily="2" charset="-122"/>
              </a:rPr>
              <a:t>3</a:t>
            </a:r>
            <a:r>
              <a:rPr kumimoji="1" lang="zh-CN" altLang="en-US" sz="3200" b="1">
                <a:solidFill>
                  <a:srgbClr val="336600"/>
                </a:solidFill>
                <a:effectLst>
                  <a:outerShdw blurRad="38100" dist="38100" dir="2700000" algn="tl">
                    <a:srgbClr val="C0C0C0"/>
                  </a:outerShdw>
                </a:effectLst>
                <a:latin typeface="黑体" panose="02010609060101010101" pitchFamily="2" charset="-122"/>
                <a:ea typeface="黑体" panose="02010609060101010101" pitchFamily="2" charset="-122"/>
              </a:rPr>
              <a:t>、作者这样写天姥山，用意何在？</a:t>
            </a:r>
            <a:endParaRPr kumimoji="1" lang="zh-CN" altLang="en-US" sz="3200" b="1">
              <a:solidFill>
                <a:srgbClr val="336600"/>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62822" name="Text Box 6"/>
          <p:cNvSpPr txBox="1">
            <a:spLocks noChangeArrowheads="1"/>
          </p:cNvSpPr>
          <p:nvPr/>
        </p:nvSpPr>
        <p:spPr bwMode="auto">
          <a:xfrm>
            <a:off x="356635" y="3315778"/>
            <a:ext cx="6697662"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buClrTx/>
              <a:buSzTx/>
              <a:buFontTx/>
              <a:buNone/>
            </a:pPr>
            <a:r>
              <a:rPr kumimoji="1" lang="zh-CN" altLang="en-US" sz="2800" b="1" smtClean="0">
                <a:solidFill>
                  <a:srgbClr val="FF0000"/>
                </a:solidFill>
                <a:effectLst>
                  <a:outerShdw blurRad="38100" dist="38100" dir="2700000" algn="tl">
                    <a:srgbClr val="C0C0C0"/>
                  </a:outerShdw>
                </a:effectLst>
                <a:latin typeface="Times New Roman" panose="02020603050405020304" pitchFamily="18" charset="0"/>
                <a:ea typeface="黑体" panose="02010609060101010101" pitchFamily="2" charset="-122"/>
              </a:rPr>
              <a:t>大胆</a:t>
            </a:r>
            <a:r>
              <a:rPr kumimoji="1" lang="zh-CN" altLang="en-US" sz="2800" b="1">
                <a:solidFill>
                  <a:srgbClr val="FF0000"/>
                </a:solidFill>
                <a:effectLst>
                  <a:outerShdw blurRad="38100" dist="38100" dir="2700000" algn="tl">
                    <a:srgbClr val="C0C0C0"/>
                  </a:outerShdw>
                </a:effectLst>
                <a:latin typeface="Times New Roman" panose="02020603050405020304" pitchFamily="18" charset="0"/>
                <a:ea typeface="黑体" panose="02010609060101010101" pitchFamily="2" charset="-122"/>
              </a:rPr>
              <a:t>的</a:t>
            </a:r>
            <a:r>
              <a:rPr kumimoji="1" lang="zh-CN" altLang="en-US" sz="2800" b="1" smtClean="0">
                <a:solidFill>
                  <a:srgbClr val="FF0000"/>
                </a:solidFill>
                <a:effectLst>
                  <a:outerShdw blurRad="38100" dist="38100" dir="2700000" algn="tl">
                    <a:srgbClr val="C0C0C0"/>
                  </a:outerShdw>
                </a:effectLst>
                <a:latin typeface="Times New Roman" panose="02020603050405020304" pitchFamily="18" charset="0"/>
                <a:ea typeface="黑体" panose="02010609060101010101" pitchFamily="2" charset="-122"/>
              </a:rPr>
              <a:t>夸张</a:t>
            </a:r>
            <a:r>
              <a:rPr kumimoji="1" lang="zh-CN" altLang="en-US" sz="2800" b="1" smtClean="0">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rPr>
              <a:t>          </a:t>
            </a:r>
            <a:r>
              <a:rPr kumimoji="1" lang="zh-CN" altLang="en-US" sz="2800" b="1">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rPr>
              <a:t>天姥和天、和五岳、和  			</a:t>
            </a:r>
            <a:r>
              <a:rPr kumimoji="1" lang="zh-CN" altLang="en-US" sz="2800" b="1" smtClean="0">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rPr>
              <a:t>      赤</a:t>
            </a:r>
            <a:r>
              <a:rPr kumimoji="1" lang="zh-CN" altLang="en-US" sz="2800" b="1">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rPr>
              <a:t>城、和天台山</a:t>
            </a:r>
            <a:endParaRPr kumimoji="1" lang="zh-CN" altLang="en-US" sz="2800" b="1">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endParaRPr>
          </a:p>
          <a:p>
            <a:pPr>
              <a:spcBef>
                <a:spcPct val="0"/>
              </a:spcBef>
              <a:buClrTx/>
              <a:buSzTx/>
              <a:buFontTx/>
              <a:buNone/>
            </a:pPr>
            <a:r>
              <a:rPr kumimoji="1" lang="zh-CN" altLang="en-US" sz="3200" b="1">
                <a:solidFill>
                  <a:srgbClr val="FF3300"/>
                </a:solidFill>
                <a:effectLst>
                  <a:outerShdw blurRad="38100" dist="38100" dir="2700000" algn="tl">
                    <a:srgbClr val="C0C0C0"/>
                  </a:outerShdw>
                </a:effectLst>
                <a:latin typeface="Times New Roman" panose="02020603050405020304" pitchFamily="18" charset="0"/>
                <a:ea typeface="黑体" panose="02010609060101010101" pitchFamily="2" charset="-122"/>
              </a:rPr>
              <a:t>比较衬托： </a:t>
            </a:r>
            <a:r>
              <a:rPr kumimoji="1" lang="zh-CN" altLang="en-US" sz="2800" b="1">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rPr>
              <a:t>	 高峻挺拔、超凡脱俗</a:t>
            </a:r>
            <a:endParaRPr kumimoji="1" lang="zh-CN" altLang="en-US" sz="2800" b="1">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endParaRPr>
          </a:p>
          <a:p>
            <a:pPr>
              <a:spcBef>
                <a:spcPct val="0"/>
              </a:spcBef>
              <a:buClrTx/>
              <a:buSzTx/>
              <a:buFontTx/>
              <a:buNone/>
            </a:pPr>
            <a:endParaRPr kumimoji="1" lang="en-US" altLang="zh-CN" sz="2800" b="1">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endParaRPr>
          </a:p>
        </p:txBody>
      </p:sp>
      <p:sp>
        <p:nvSpPr>
          <p:cNvPr id="162823" name="Text Box 7"/>
          <p:cNvSpPr txBox="1">
            <a:spLocks noChangeArrowheads="1"/>
          </p:cNvSpPr>
          <p:nvPr/>
        </p:nvSpPr>
        <p:spPr bwMode="auto">
          <a:xfrm>
            <a:off x="1291459" y="5823177"/>
            <a:ext cx="23272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SzTx/>
              <a:buFontTx/>
              <a:buNone/>
            </a:pPr>
            <a:r>
              <a:rPr kumimoji="1" lang="zh-CN" altLang="en-US" sz="2800" b="1">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rPr>
              <a:t>景仰和向往。</a:t>
            </a:r>
            <a:endParaRPr kumimoji="1" lang="zh-CN" altLang="en-US" sz="2800" b="1">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endParaRPr>
          </a:p>
        </p:txBody>
      </p:sp>
      <p:sp>
        <p:nvSpPr>
          <p:cNvPr id="162824" name="Text Box 8"/>
          <p:cNvSpPr txBox="1">
            <a:spLocks noChangeArrowheads="1"/>
          </p:cNvSpPr>
          <p:nvPr/>
        </p:nvSpPr>
        <p:spPr bwMode="auto">
          <a:xfrm>
            <a:off x="792509" y="1472572"/>
            <a:ext cx="8027963"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Wingdings" panose="05000000000000000000" pitchFamily="2" charset="2"/>
              <a:buNone/>
            </a:pPr>
            <a:r>
              <a:rPr kumimoji="1" lang="en-US" altLang="zh-CN" sz="2800" b="1">
                <a:solidFill>
                  <a:srgbClr val="CC0000"/>
                </a:solidFill>
                <a:ea typeface="黑体" panose="02010609060101010101" pitchFamily="2" charset="-122"/>
              </a:rPr>
              <a:t>    </a:t>
            </a:r>
            <a:r>
              <a:rPr kumimoji="1" lang="zh-CN" altLang="en-US" sz="2800" b="1">
                <a:solidFill>
                  <a:srgbClr val="000000"/>
                </a:solidFill>
                <a:ea typeface="黑体" panose="02010609060101010101" pitchFamily="2" charset="-122"/>
              </a:rPr>
              <a:t>用传说虚无飘缈的瀛洲陪衬现实中的天姥山，给天姥山涂上神奇的色彩。一“信”一“或”使人顿生神游天姥之念。</a:t>
            </a:r>
            <a:endParaRPr kumimoji="1" lang="zh-CN" altLang="en-US" sz="2800" b="1">
              <a:solidFill>
                <a:srgbClr val="000000"/>
              </a:solidFill>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2821"/>
                                        </p:tgtEl>
                                        <p:attrNameLst>
                                          <p:attrName>style.visibility</p:attrName>
                                        </p:attrNameLst>
                                      </p:cBhvr>
                                      <p:to>
                                        <p:strVal val="visible"/>
                                      </p:to>
                                    </p:set>
                                    <p:animEffect transition="in" filter="box(in)">
                                      <p:cBhvr>
                                        <p:cTn id="7" dur="500"/>
                                        <p:tgtEl>
                                          <p:spTgt spid="1628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62824"/>
                                        </p:tgtEl>
                                        <p:attrNameLst>
                                          <p:attrName>style.visibility</p:attrName>
                                        </p:attrNameLst>
                                      </p:cBhvr>
                                      <p:to>
                                        <p:strVal val="visible"/>
                                      </p:to>
                                    </p:set>
                                    <p:anim calcmode="lin" valueType="num">
                                      <p:cBhvr additive="base">
                                        <p:cTn id="12" dur="500" fill="hold"/>
                                        <p:tgtEl>
                                          <p:spTgt spid="162824"/>
                                        </p:tgtEl>
                                        <p:attrNameLst>
                                          <p:attrName>ppt_x</p:attrName>
                                        </p:attrNameLst>
                                      </p:cBhvr>
                                      <p:tavLst>
                                        <p:tav tm="0">
                                          <p:val>
                                            <p:strVal val="0-#ppt_w/2"/>
                                          </p:val>
                                        </p:tav>
                                        <p:tav tm="100000">
                                          <p:val>
                                            <p:strVal val="#ppt_x"/>
                                          </p:val>
                                        </p:tav>
                                      </p:tavLst>
                                    </p:anim>
                                    <p:anim calcmode="lin" valueType="num">
                                      <p:cBhvr additive="base">
                                        <p:cTn id="13" dur="500" fill="hold"/>
                                        <p:tgtEl>
                                          <p:spTgt spid="162824"/>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62822"/>
                                        </p:tgtEl>
                                        <p:attrNameLst>
                                          <p:attrName>style.visibility</p:attrName>
                                        </p:attrNameLst>
                                      </p:cBhvr>
                                      <p:to>
                                        <p:strVal val="visible"/>
                                      </p:to>
                                    </p:set>
                                    <p:anim calcmode="lin" valueType="num">
                                      <p:cBhvr additive="base">
                                        <p:cTn id="18" dur="500" fill="hold"/>
                                        <p:tgtEl>
                                          <p:spTgt spid="162822"/>
                                        </p:tgtEl>
                                        <p:attrNameLst>
                                          <p:attrName>ppt_x</p:attrName>
                                        </p:attrNameLst>
                                      </p:cBhvr>
                                      <p:tavLst>
                                        <p:tav tm="0">
                                          <p:val>
                                            <p:strVal val="0-#ppt_w/2"/>
                                          </p:val>
                                        </p:tav>
                                        <p:tav tm="100000">
                                          <p:val>
                                            <p:strVal val="#ppt_x"/>
                                          </p:val>
                                        </p:tav>
                                      </p:tavLst>
                                    </p:anim>
                                    <p:anim calcmode="lin" valueType="num">
                                      <p:cBhvr additive="base">
                                        <p:cTn id="19" dur="500" fill="hold"/>
                                        <p:tgtEl>
                                          <p:spTgt spid="162822"/>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62823"/>
                                        </p:tgtEl>
                                        <p:attrNameLst>
                                          <p:attrName>style.visibility</p:attrName>
                                        </p:attrNameLst>
                                      </p:cBhvr>
                                      <p:to>
                                        <p:strVal val="visible"/>
                                      </p:to>
                                    </p:set>
                                    <p:anim calcmode="lin" valueType="num">
                                      <p:cBhvr additive="base">
                                        <p:cTn id="24" dur="500" fill="hold"/>
                                        <p:tgtEl>
                                          <p:spTgt spid="162823"/>
                                        </p:tgtEl>
                                        <p:attrNameLst>
                                          <p:attrName>ppt_x</p:attrName>
                                        </p:attrNameLst>
                                      </p:cBhvr>
                                      <p:tavLst>
                                        <p:tav tm="0">
                                          <p:val>
                                            <p:strVal val="1+#ppt_w/2"/>
                                          </p:val>
                                        </p:tav>
                                        <p:tav tm="100000">
                                          <p:val>
                                            <p:strVal val="#ppt_x"/>
                                          </p:val>
                                        </p:tav>
                                      </p:tavLst>
                                    </p:anim>
                                    <p:anim calcmode="lin" valueType="num">
                                      <p:cBhvr additive="base">
                                        <p:cTn id="25" dur="500" fill="hold"/>
                                        <p:tgtEl>
                                          <p:spTgt spid="1628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1" grpId="0"/>
      <p:bldP spid="162822" grpId="0"/>
      <p:bldP spid="162823" grpId="0"/>
      <p:bldP spid="16282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467544" y="836712"/>
            <a:ext cx="7848872" cy="2862322"/>
          </a:xfrm>
          <a:prstGeom prst="rect">
            <a:avLst/>
          </a:prstGeom>
          <a:noFill/>
        </p:spPr>
        <p:txBody>
          <a:bodyPr wrap="square" rtlCol="0">
            <a:spAutoFit/>
          </a:bodyPr>
          <a:lstStyle/>
          <a:p>
            <a:r>
              <a:rPr lang="zh-CN" altLang="en-US" sz="3600" b="1" smtClean="0"/>
              <a:t>小组活动</a:t>
            </a:r>
            <a:endParaRPr lang="en-US" altLang="zh-CN" sz="3600" b="1" smtClean="0"/>
          </a:p>
          <a:p>
            <a:endParaRPr lang="en-US" altLang="zh-CN" sz="3600" b="1" smtClean="0"/>
          </a:p>
          <a:p>
            <a:r>
              <a:rPr lang="zh-CN" altLang="en-US" sz="3600" b="1" smtClean="0"/>
              <a:t>请你为游天姥山画一幅旅游线路图</a:t>
            </a:r>
            <a:endParaRPr lang="en-US" altLang="zh-CN" sz="3600" b="1" smtClean="0"/>
          </a:p>
          <a:p>
            <a:endParaRPr lang="en-US" altLang="zh-CN" sz="3600" b="1"/>
          </a:p>
          <a:p>
            <a:endParaRPr lang="zh-CN" altLang="en-US" sz="3600" b="1"/>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3969" name="矩形 84993"/>
          <p:cNvSpPr>
            <a:spLocks noChangeArrowheads="1"/>
          </p:cNvSpPr>
          <p:nvPr/>
        </p:nvSpPr>
        <p:spPr bwMode="auto">
          <a:xfrm>
            <a:off x="0" y="115888"/>
            <a:ext cx="9144000" cy="6626225"/>
          </a:xfrm>
          <a:prstGeom prst="rect">
            <a:avLst/>
          </a:prstGeom>
          <a:solidFill>
            <a:schemeClr val="bg1"/>
          </a:solidFill>
          <a:ln w="19050">
            <a:solidFill>
              <a:srgbClr val="FF6600"/>
            </a:solidFill>
            <a:miter lim="800000"/>
          </a:ln>
          <a:effectLst>
            <a:prstShdw prst="shdw17" dist="17961" dir="2700000">
              <a:srgbClr val="993D00"/>
            </a:prstShdw>
          </a:effectLst>
        </p:spPr>
        <p:txBody>
          <a:bodyPr/>
          <a:lstStyle/>
          <a:p>
            <a:endParaRPr lang="zh-CN" altLang="en-US"/>
          </a:p>
        </p:txBody>
      </p:sp>
      <p:sp>
        <p:nvSpPr>
          <p:cNvPr id="83970" name="Oval 2"/>
          <p:cNvSpPr>
            <a:spLocks noChangeArrowheads="1"/>
          </p:cNvSpPr>
          <p:nvPr/>
        </p:nvSpPr>
        <p:spPr bwMode="auto">
          <a:xfrm>
            <a:off x="1241425" y="773113"/>
            <a:ext cx="6781800" cy="5780087"/>
          </a:xfrm>
          <a:prstGeom prst="ellipse">
            <a:avLst/>
          </a:prstGeom>
          <a:noFill/>
          <a:ln w="22225">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en-US" b="1"/>
          </a:p>
        </p:txBody>
      </p:sp>
      <p:sp>
        <p:nvSpPr>
          <p:cNvPr id="83971" name="Line 3"/>
          <p:cNvSpPr>
            <a:spLocks noChangeShapeType="1"/>
          </p:cNvSpPr>
          <p:nvPr/>
        </p:nvSpPr>
        <p:spPr bwMode="auto">
          <a:xfrm>
            <a:off x="1981200" y="5486400"/>
            <a:ext cx="5257800"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83972" name="Freeform 4"/>
          <p:cNvSpPr>
            <a:spLocks noChangeArrowheads="1"/>
          </p:cNvSpPr>
          <p:nvPr/>
        </p:nvSpPr>
        <p:spPr bwMode="auto">
          <a:xfrm>
            <a:off x="1905000" y="863600"/>
            <a:ext cx="5411788" cy="4622800"/>
          </a:xfrm>
          <a:custGeom>
            <a:gdLst>
              <a:gd name="T0" fmla="*/ 0 w 3408"/>
              <a:gd name="T1" fmla="*/ 3304 h 3352"/>
              <a:gd name="T2" fmla="*/ 192 w 3408"/>
              <a:gd name="T3" fmla="*/ 2920 h 3352"/>
              <a:gd name="T4" fmla="*/ 432 w 3408"/>
              <a:gd name="T5" fmla="*/ 2776 h 3352"/>
              <a:gd name="T6" fmla="*/ 624 w 3408"/>
              <a:gd name="T7" fmla="*/ 2680 h 3352"/>
              <a:gd name="T8" fmla="*/ 1056 w 3408"/>
              <a:gd name="T9" fmla="*/ 1480 h 3352"/>
              <a:gd name="T10" fmla="*/ 1296 w 3408"/>
              <a:gd name="T11" fmla="*/ 2344 h 3352"/>
              <a:gd name="T12" fmla="*/ 1488 w 3408"/>
              <a:gd name="T13" fmla="*/ 1048 h 3352"/>
              <a:gd name="T14" fmla="*/ 1680 w 3408"/>
              <a:gd name="T15" fmla="*/ 1960 h 3352"/>
              <a:gd name="T16" fmla="*/ 1824 w 3408"/>
              <a:gd name="T17" fmla="*/ 760 h 3352"/>
              <a:gd name="T18" fmla="*/ 2112 w 3408"/>
              <a:gd name="T19" fmla="*/ 40 h 3352"/>
              <a:gd name="T20" fmla="*/ 2352 w 3408"/>
              <a:gd name="T21" fmla="*/ 1000 h 3352"/>
              <a:gd name="T22" fmla="*/ 2784 w 3408"/>
              <a:gd name="T23" fmla="*/ 856 h 3352"/>
              <a:gd name="T24" fmla="*/ 3024 w 3408"/>
              <a:gd name="T25" fmla="*/ 1720 h 3352"/>
              <a:gd name="T26" fmla="*/ 3360 w 3408"/>
              <a:gd name="T27" fmla="*/ 2680 h 3352"/>
              <a:gd name="T28" fmla="*/ 3312 w 3408"/>
              <a:gd name="T29" fmla="*/ 3352 h 33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08" h="3352">
                <a:moveTo>
                  <a:pt x="0" y="3304"/>
                </a:moveTo>
                <a:cubicBezTo>
                  <a:pt x="60" y="3156"/>
                  <a:pt x="120" y="3008"/>
                  <a:pt x="192" y="2920"/>
                </a:cubicBezTo>
                <a:cubicBezTo>
                  <a:pt x="264" y="2832"/>
                  <a:pt x="360" y="2816"/>
                  <a:pt x="432" y="2776"/>
                </a:cubicBezTo>
                <a:cubicBezTo>
                  <a:pt x="504" y="2736"/>
                  <a:pt x="520" y="2896"/>
                  <a:pt x="624" y="2680"/>
                </a:cubicBezTo>
                <a:cubicBezTo>
                  <a:pt x="728" y="2464"/>
                  <a:pt x="944" y="1536"/>
                  <a:pt x="1056" y="1480"/>
                </a:cubicBezTo>
                <a:cubicBezTo>
                  <a:pt x="1168" y="1424"/>
                  <a:pt x="1224" y="2416"/>
                  <a:pt x="1296" y="2344"/>
                </a:cubicBezTo>
                <a:cubicBezTo>
                  <a:pt x="1368" y="2272"/>
                  <a:pt x="1424" y="1112"/>
                  <a:pt x="1488" y="1048"/>
                </a:cubicBezTo>
                <a:cubicBezTo>
                  <a:pt x="1552" y="984"/>
                  <a:pt x="1624" y="2008"/>
                  <a:pt x="1680" y="1960"/>
                </a:cubicBezTo>
                <a:cubicBezTo>
                  <a:pt x="1736" y="1912"/>
                  <a:pt x="1752" y="1080"/>
                  <a:pt x="1824" y="760"/>
                </a:cubicBezTo>
                <a:cubicBezTo>
                  <a:pt x="1896" y="440"/>
                  <a:pt x="2024" y="0"/>
                  <a:pt x="2112" y="40"/>
                </a:cubicBezTo>
                <a:cubicBezTo>
                  <a:pt x="2200" y="80"/>
                  <a:pt x="2240" y="864"/>
                  <a:pt x="2352" y="1000"/>
                </a:cubicBezTo>
                <a:cubicBezTo>
                  <a:pt x="2464" y="1136"/>
                  <a:pt x="2672" y="736"/>
                  <a:pt x="2784" y="856"/>
                </a:cubicBezTo>
                <a:cubicBezTo>
                  <a:pt x="2896" y="976"/>
                  <a:pt x="2928" y="1416"/>
                  <a:pt x="3024" y="1720"/>
                </a:cubicBezTo>
                <a:cubicBezTo>
                  <a:pt x="3120" y="2024"/>
                  <a:pt x="3312" y="2408"/>
                  <a:pt x="3360" y="2680"/>
                </a:cubicBezTo>
                <a:cubicBezTo>
                  <a:pt x="3408" y="2952"/>
                  <a:pt x="3360" y="3152"/>
                  <a:pt x="3312" y="3352"/>
                </a:cubicBezTo>
              </a:path>
            </a:pathLst>
          </a:custGeom>
          <a:solidFill>
            <a:srgbClr val="0000FF"/>
          </a:solidFill>
          <a:ln w="9525">
            <a:solidFill>
              <a:srgbClr val="339966"/>
            </a:solidFill>
            <a:round/>
          </a:ln>
        </p:spPr>
        <p:txBody>
          <a:bodyPr/>
          <a:lstStyle/>
          <a:p>
            <a:endParaRPr lang="zh-CN" altLang="en-US"/>
          </a:p>
        </p:txBody>
      </p:sp>
      <p:sp>
        <p:nvSpPr>
          <p:cNvPr id="84998" name="Text Box 5"/>
          <p:cNvSpPr txBox="1"/>
          <p:nvPr/>
        </p:nvSpPr>
        <p:spPr>
          <a:xfrm>
            <a:off x="857250" y="4914900"/>
            <a:ext cx="744538" cy="762000"/>
          </a:xfrm>
          <a:prstGeom prst="rect">
            <a:avLst/>
          </a:prstGeom>
          <a:noFill/>
          <a:ln w="9525">
            <a:noFill/>
          </a:ln>
        </p:spPr>
        <p:txBody>
          <a:bodyPr wrap="none">
            <a:spAutoFit/>
          </a:bodyPr>
          <a:lstStyle/>
          <a:p>
            <a:r>
              <a:rPr lang="zh-CN" altLang="en-US" sz="4400" b="1" noProof="1">
                <a:solidFill>
                  <a:srgbClr val="FF3300"/>
                </a:solidFill>
                <a:effectLst>
                  <a:outerShdw blurRad="38100" dist="38100" dir="2700000">
                    <a:srgbClr val="000000"/>
                  </a:outerShdw>
                </a:effectLst>
                <a:latin typeface="Calibri"/>
                <a:cs typeface="+mn-ea"/>
              </a:rPr>
              <a:t>梦</a:t>
            </a:r>
            <a:endParaRPr lang="zh-CN" altLang="en-US" sz="4400" b="1" noProof="1">
              <a:solidFill>
                <a:srgbClr val="FF3300"/>
              </a:solidFill>
              <a:effectLst>
                <a:outerShdw blurRad="38100" dist="38100" dir="2700000">
                  <a:srgbClr val="000000"/>
                </a:outerShdw>
              </a:effectLst>
              <a:latin typeface="Calibri"/>
            </a:endParaRPr>
          </a:p>
        </p:txBody>
      </p:sp>
      <p:sp>
        <p:nvSpPr>
          <p:cNvPr id="83974" name="AutoShape 6"/>
          <p:cNvSpPr>
            <a:spLocks noChangeArrowheads="1"/>
          </p:cNvSpPr>
          <p:nvPr/>
        </p:nvSpPr>
        <p:spPr bwMode="auto">
          <a:xfrm>
            <a:off x="1676400" y="5257800"/>
            <a:ext cx="304800" cy="304800"/>
          </a:xfrm>
          <a:custGeom>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5400 w 21600"/>
              <a:gd name="T11" fmla="*/ 10800 h 21600"/>
              <a:gd name="T12" fmla="*/ 10800 w 21600"/>
              <a:gd name="T13" fmla="*/ 16200 h 21600"/>
              <a:gd name="T14" fmla="*/ 16200 w 21600"/>
              <a:gd name="T15" fmla="*/ 10800 h 21600"/>
              <a:gd name="T16" fmla="*/ 10800 w 21600"/>
              <a:gd name="T17" fmla="*/ 5400 h 21600"/>
              <a:gd name="T18" fmla="*/ 5400 w 21600"/>
              <a:gd name="T19" fmla="*/ 10800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ln>
        </p:spPr>
        <p:txBody>
          <a:bodyPr/>
          <a:lstStyle/>
          <a:p>
            <a:endParaRPr lang="zh-CN" altLang="en-US"/>
          </a:p>
        </p:txBody>
      </p:sp>
      <p:sp>
        <p:nvSpPr>
          <p:cNvPr id="83975" name="AutoShape 7"/>
          <p:cNvSpPr>
            <a:spLocks noChangeArrowheads="1"/>
          </p:cNvSpPr>
          <p:nvPr/>
        </p:nvSpPr>
        <p:spPr bwMode="auto">
          <a:xfrm>
            <a:off x="5067300" y="728663"/>
            <a:ext cx="304800" cy="304800"/>
          </a:xfrm>
          <a:custGeom>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5400 w 21600"/>
              <a:gd name="T11" fmla="*/ 10800 h 21600"/>
              <a:gd name="T12" fmla="*/ 10800 w 21600"/>
              <a:gd name="T13" fmla="*/ 16200 h 21600"/>
              <a:gd name="T14" fmla="*/ 16200 w 21600"/>
              <a:gd name="T15" fmla="*/ 10800 h 21600"/>
              <a:gd name="T16" fmla="*/ 10800 w 21600"/>
              <a:gd name="T17" fmla="*/ 5400 h 21600"/>
              <a:gd name="T18" fmla="*/ 5400 w 21600"/>
              <a:gd name="T19" fmla="*/ 10800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ln>
        </p:spPr>
        <p:txBody>
          <a:bodyPr/>
          <a:lstStyle/>
          <a:p>
            <a:endParaRPr lang="zh-CN" altLang="en-US"/>
          </a:p>
        </p:txBody>
      </p:sp>
      <p:sp>
        <p:nvSpPr>
          <p:cNvPr id="83976" name="AutoShape 8"/>
          <p:cNvSpPr>
            <a:spLocks noChangeArrowheads="1"/>
          </p:cNvSpPr>
          <p:nvPr/>
        </p:nvSpPr>
        <p:spPr bwMode="auto">
          <a:xfrm>
            <a:off x="7086600" y="5334000"/>
            <a:ext cx="304800" cy="304800"/>
          </a:xfrm>
          <a:custGeom>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5400 w 21600"/>
              <a:gd name="T11" fmla="*/ 10800 h 21600"/>
              <a:gd name="T12" fmla="*/ 10800 w 21600"/>
              <a:gd name="T13" fmla="*/ 16200 h 21600"/>
              <a:gd name="T14" fmla="*/ 16200 w 21600"/>
              <a:gd name="T15" fmla="*/ 10800 h 21600"/>
              <a:gd name="T16" fmla="*/ 10800 w 21600"/>
              <a:gd name="T17" fmla="*/ 5400 h 21600"/>
              <a:gd name="T18" fmla="*/ 5400 w 21600"/>
              <a:gd name="T19" fmla="*/ 10800 h 216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w="9525">
            <a:solidFill>
              <a:schemeClr val="tx1"/>
            </a:solidFill>
            <a:round/>
          </a:ln>
        </p:spPr>
        <p:txBody>
          <a:bodyPr/>
          <a:lstStyle/>
          <a:p>
            <a:endParaRPr lang="zh-CN" altLang="en-US"/>
          </a:p>
        </p:txBody>
      </p:sp>
      <p:sp>
        <p:nvSpPr>
          <p:cNvPr id="85002" name="Text Box 9"/>
          <p:cNvSpPr txBox="1"/>
          <p:nvPr/>
        </p:nvSpPr>
        <p:spPr>
          <a:xfrm>
            <a:off x="4322763" y="596900"/>
            <a:ext cx="744537" cy="762000"/>
          </a:xfrm>
          <a:prstGeom prst="rect">
            <a:avLst/>
          </a:prstGeom>
          <a:noFill/>
          <a:ln w="9525">
            <a:noFill/>
          </a:ln>
        </p:spPr>
        <p:txBody>
          <a:bodyPr wrap="none">
            <a:spAutoFit/>
          </a:bodyPr>
          <a:lstStyle/>
          <a:p>
            <a:r>
              <a:rPr lang="zh-CN" altLang="en-US" sz="4400" b="1" noProof="1">
                <a:solidFill>
                  <a:srgbClr val="FF3300"/>
                </a:solidFill>
                <a:effectLst>
                  <a:outerShdw blurRad="38100" dist="38100" dir="2700000">
                    <a:srgbClr val="000000"/>
                  </a:outerShdw>
                </a:effectLst>
                <a:latin typeface="Calibri"/>
                <a:cs typeface="+mn-ea"/>
              </a:rPr>
              <a:t>游</a:t>
            </a:r>
            <a:endParaRPr lang="zh-CN" altLang="en-US" sz="4400" b="1" noProof="1">
              <a:solidFill>
                <a:srgbClr val="FF3300"/>
              </a:solidFill>
              <a:effectLst>
                <a:outerShdw blurRad="38100" dist="38100" dir="2700000">
                  <a:srgbClr val="000000"/>
                </a:outerShdw>
              </a:effectLst>
              <a:latin typeface="Calibri"/>
            </a:endParaRPr>
          </a:p>
        </p:txBody>
      </p:sp>
      <p:sp>
        <p:nvSpPr>
          <p:cNvPr id="85003" name="Text Box 10"/>
          <p:cNvSpPr txBox="1"/>
          <p:nvPr/>
        </p:nvSpPr>
        <p:spPr>
          <a:xfrm>
            <a:off x="7451725" y="4959350"/>
            <a:ext cx="839788" cy="762000"/>
          </a:xfrm>
          <a:prstGeom prst="rect">
            <a:avLst/>
          </a:prstGeom>
          <a:noFill/>
          <a:ln w="9525">
            <a:noFill/>
          </a:ln>
        </p:spPr>
        <p:txBody>
          <a:bodyPr>
            <a:spAutoFit/>
          </a:bodyPr>
          <a:lstStyle/>
          <a:p>
            <a:r>
              <a:rPr lang="zh-CN" altLang="en-US" sz="4400" b="1" noProof="1">
                <a:solidFill>
                  <a:srgbClr val="FF3300"/>
                </a:solidFill>
                <a:effectLst>
                  <a:outerShdw blurRad="38100" dist="38100" dir="2700000">
                    <a:srgbClr val="000000"/>
                  </a:outerShdw>
                </a:effectLst>
                <a:latin typeface="Calibri"/>
                <a:cs typeface="+mn-ea"/>
              </a:rPr>
              <a:t>吟</a:t>
            </a:r>
            <a:endParaRPr lang="zh-CN" altLang="en-US" sz="4400" b="1" noProof="1">
              <a:solidFill>
                <a:srgbClr val="FF3300"/>
              </a:solidFill>
              <a:effectLst>
                <a:outerShdw blurRad="38100" dist="38100" dir="2700000">
                  <a:srgbClr val="000000"/>
                </a:outerShdw>
              </a:effectLst>
              <a:latin typeface="Calibri"/>
            </a:endParaRPr>
          </a:p>
        </p:txBody>
      </p:sp>
      <p:sp>
        <p:nvSpPr>
          <p:cNvPr id="83979" name="AutoShape 11"/>
          <p:cNvSpPr>
            <a:spLocks noChangeArrowheads="1"/>
          </p:cNvSpPr>
          <p:nvPr/>
        </p:nvSpPr>
        <p:spPr bwMode="auto">
          <a:xfrm>
            <a:off x="2057400" y="4956175"/>
            <a:ext cx="228600" cy="228600"/>
          </a:xfrm>
          <a:prstGeom prst="flowChartConnector">
            <a:avLst/>
          </a:prstGeom>
          <a:solidFill>
            <a:srgbClr val="00FFFF"/>
          </a:solidFill>
          <a:ln w="9525">
            <a:solidFill>
              <a:schemeClr val="tx1"/>
            </a:solidFill>
            <a:round/>
          </a:ln>
        </p:spPr>
        <p:txBody>
          <a:bodyPr wrap="none" anchor="ctr"/>
          <a:lstStyle/>
          <a:p>
            <a:endParaRPr lang="zh-CN" altLang="en-US"/>
          </a:p>
        </p:txBody>
      </p:sp>
      <p:sp>
        <p:nvSpPr>
          <p:cNvPr id="83980" name="AutoShape 12"/>
          <p:cNvSpPr>
            <a:spLocks noChangeArrowheads="1"/>
          </p:cNvSpPr>
          <p:nvPr/>
        </p:nvSpPr>
        <p:spPr bwMode="auto">
          <a:xfrm>
            <a:off x="2501900" y="4640263"/>
            <a:ext cx="228600" cy="228600"/>
          </a:xfrm>
          <a:prstGeom prst="flowChartConnector">
            <a:avLst/>
          </a:prstGeom>
          <a:solidFill>
            <a:srgbClr val="00FFFF"/>
          </a:solidFill>
          <a:ln w="9525">
            <a:solidFill>
              <a:schemeClr val="tx1"/>
            </a:solidFill>
            <a:round/>
          </a:ln>
        </p:spPr>
        <p:txBody>
          <a:bodyPr wrap="none" anchor="ctr"/>
          <a:lstStyle/>
          <a:p>
            <a:endParaRPr lang="zh-CN" altLang="en-US"/>
          </a:p>
        </p:txBody>
      </p:sp>
      <p:sp>
        <p:nvSpPr>
          <p:cNvPr id="83981" name="AutoShape 13"/>
          <p:cNvSpPr>
            <a:spLocks noChangeArrowheads="1"/>
          </p:cNvSpPr>
          <p:nvPr/>
        </p:nvSpPr>
        <p:spPr bwMode="auto">
          <a:xfrm>
            <a:off x="3470275" y="2889250"/>
            <a:ext cx="246063" cy="225425"/>
          </a:xfrm>
          <a:prstGeom prst="flowChartConnector">
            <a:avLst/>
          </a:prstGeom>
          <a:solidFill>
            <a:srgbClr val="00FFFF"/>
          </a:solidFill>
          <a:ln w="9525">
            <a:solidFill>
              <a:srgbClr val="000000"/>
            </a:solidFill>
            <a:round/>
          </a:ln>
        </p:spPr>
        <p:txBody>
          <a:bodyPr wrap="none" anchor="ctr"/>
          <a:lstStyle/>
          <a:p>
            <a:endParaRPr lang="zh-CN" altLang="en-US"/>
          </a:p>
        </p:txBody>
      </p:sp>
      <p:sp>
        <p:nvSpPr>
          <p:cNvPr id="83982" name="AutoShape 14"/>
          <p:cNvSpPr>
            <a:spLocks noChangeArrowheads="1"/>
          </p:cNvSpPr>
          <p:nvPr/>
        </p:nvSpPr>
        <p:spPr bwMode="auto">
          <a:xfrm>
            <a:off x="4164013" y="2255838"/>
            <a:ext cx="228600" cy="228600"/>
          </a:xfrm>
          <a:prstGeom prst="flowChartConnector">
            <a:avLst/>
          </a:prstGeom>
          <a:solidFill>
            <a:srgbClr val="00FFFF"/>
          </a:solidFill>
          <a:ln w="9525">
            <a:solidFill>
              <a:schemeClr val="tx1"/>
            </a:solidFill>
            <a:round/>
          </a:ln>
        </p:spPr>
        <p:txBody>
          <a:bodyPr wrap="none" anchor="ctr"/>
          <a:lstStyle/>
          <a:p>
            <a:endParaRPr lang="zh-CN" altLang="en-US"/>
          </a:p>
        </p:txBody>
      </p:sp>
      <p:sp>
        <p:nvSpPr>
          <p:cNvPr id="83983" name="AutoShape 15"/>
          <p:cNvSpPr>
            <a:spLocks noChangeArrowheads="1"/>
          </p:cNvSpPr>
          <p:nvPr/>
        </p:nvSpPr>
        <p:spPr bwMode="auto">
          <a:xfrm>
            <a:off x="4703763" y="1763713"/>
            <a:ext cx="228600" cy="228600"/>
          </a:xfrm>
          <a:prstGeom prst="flowChartConnector">
            <a:avLst/>
          </a:prstGeom>
          <a:solidFill>
            <a:srgbClr val="00FFFF"/>
          </a:solidFill>
          <a:ln w="9525">
            <a:solidFill>
              <a:schemeClr val="tx1"/>
            </a:solidFill>
            <a:round/>
          </a:ln>
        </p:spPr>
        <p:txBody>
          <a:bodyPr wrap="none" anchor="ctr"/>
          <a:lstStyle/>
          <a:p>
            <a:endParaRPr lang="zh-CN" altLang="en-US"/>
          </a:p>
        </p:txBody>
      </p:sp>
      <p:sp>
        <p:nvSpPr>
          <p:cNvPr id="83984" name="AutoShape 16"/>
          <p:cNvSpPr>
            <a:spLocks noChangeArrowheads="1"/>
          </p:cNvSpPr>
          <p:nvPr/>
        </p:nvSpPr>
        <p:spPr bwMode="auto">
          <a:xfrm>
            <a:off x="6248400" y="1985963"/>
            <a:ext cx="228600" cy="228600"/>
          </a:xfrm>
          <a:prstGeom prst="flowChartConnector">
            <a:avLst/>
          </a:prstGeom>
          <a:solidFill>
            <a:srgbClr val="00FFFF"/>
          </a:solidFill>
          <a:ln w="9525">
            <a:solidFill>
              <a:schemeClr val="tx1"/>
            </a:solidFill>
            <a:round/>
          </a:ln>
        </p:spPr>
        <p:txBody>
          <a:bodyPr wrap="none" anchor="ctr"/>
          <a:lstStyle/>
          <a:p>
            <a:endParaRPr lang="zh-CN" altLang="en-US"/>
          </a:p>
        </p:txBody>
      </p:sp>
      <p:cxnSp>
        <p:nvCxnSpPr>
          <p:cNvPr id="83985" name="AutoShape 17"/>
          <p:cNvCxnSpPr>
            <a:cxnSpLocks noChangeShapeType="1"/>
          </p:cNvCxnSpPr>
          <p:nvPr/>
        </p:nvCxnSpPr>
        <p:spPr bwMode="auto">
          <a:xfrm rot="-5400000">
            <a:off x="1947863" y="4748213"/>
            <a:ext cx="566737" cy="719137"/>
          </a:xfrm>
          <a:prstGeom prst="curvedConnector3">
            <a:avLst>
              <a:gd name="adj1" fmla="val 61060"/>
            </a:avLst>
          </a:prstGeom>
          <a:noFill/>
          <a:ln w="63500">
            <a:solidFill>
              <a:srgbClr val="FFFF00"/>
            </a:solidFill>
            <a:round/>
            <a:tailEnd type="triangle" w="med" len="med"/>
          </a:ln>
          <a:extLst>
            <a:ext uri="{909E8E84-426E-40DD-AFC4-6F175D3DCCD1}">
              <a14:hiddenFill xmlns:a14="http://schemas.microsoft.com/office/drawing/2010/main">
                <a:noFill/>
              </a14:hiddenFill>
            </a:ext>
          </a:extLst>
        </p:spPr>
      </p:cxnSp>
      <p:cxnSp>
        <p:nvCxnSpPr>
          <p:cNvPr id="83986" name="AutoShape 18"/>
          <p:cNvCxnSpPr>
            <a:cxnSpLocks noChangeShapeType="1"/>
          </p:cNvCxnSpPr>
          <p:nvPr/>
        </p:nvCxnSpPr>
        <p:spPr bwMode="auto">
          <a:xfrm flipV="1">
            <a:off x="2681288" y="3114675"/>
            <a:ext cx="863600" cy="1639888"/>
          </a:xfrm>
          <a:prstGeom prst="curvedConnector2">
            <a:avLst/>
          </a:prstGeom>
          <a:noFill/>
          <a:ln w="63500">
            <a:solidFill>
              <a:srgbClr val="FFFF00"/>
            </a:solidFill>
            <a:round/>
            <a:tailEnd type="triangle" w="med" len="med"/>
          </a:ln>
          <a:extLst>
            <a:ext uri="{909E8E84-426E-40DD-AFC4-6F175D3DCCD1}">
              <a14:hiddenFill xmlns:a14="http://schemas.microsoft.com/office/drawing/2010/main">
                <a:noFill/>
              </a14:hiddenFill>
            </a:ext>
          </a:extLst>
        </p:spPr>
      </p:cxnSp>
      <p:cxnSp>
        <p:nvCxnSpPr>
          <p:cNvPr id="83987" name="AutoShape 19"/>
          <p:cNvCxnSpPr>
            <a:cxnSpLocks noChangeShapeType="1"/>
            <a:stCxn id="83981" idx="4"/>
          </p:cNvCxnSpPr>
          <p:nvPr/>
        </p:nvCxnSpPr>
        <p:spPr bwMode="auto">
          <a:xfrm rot="5400000" flipH="1" flipV="1">
            <a:off x="3557587" y="2360613"/>
            <a:ext cx="790575" cy="717550"/>
          </a:xfrm>
          <a:prstGeom prst="curvedConnector3">
            <a:avLst>
              <a:gd name="adj1" fmla="val -158838"/>
            </a:avLst>
          </a:prstGeom>
          <a:noFill/>
          <a:ln w="63500">
            <a:solidFill>
              <a:srgbClr val="FFFF00"/>
            </a:solidFill>
            <a:round/>
            <a:tailEnd type="triangle" w="med" len="med"/>
          </a:ln>
          <a:extLst>
            <a:ext uri="{909E8E84-426E-40DD-AFC4-6F175D3DCCD1}">
              <a14:hiddenFill xmlns:a14="http://schemas.microsoft.com/office/drawing/2010/main">
                <a:noFill/>
              </a14:hiddenFill>
            </a:ext>
          </a:extLst>
        </p:spPr>
      </p:cxnSp>
      <p:cxnSp>
        <p:nvCxnSpPr>
          <p:cNvPr id="83988" name="AutoShape 20"/>
          <p:cNvCxnSpPr>
            <a:cxnSpLocks noChangeShapeType="1"/>
          </p:cNvCxnSpPr>
          <p:nvPr/>
        </p:nvCxnSpPr>
        <p:spPr bwMode="auto">
          <a:xfrm flipV="1">
            <a:off x="4257675" y="1911350"/>
            <a:ext cx="534988" cy="493713"/>
          </a:xfrm>
          <a:prstGeom prst="curvedConnector4">
            <a:avLst>
              <a:gd name="adj1" fmla="val 17505"/>
              <a:gd name="adj2" fmla="val -288106"/>
            </a:avLst>
          </a:prstGeom>
          <a:noFill/>
          <a:ln w="63500">
            <a:solidFill>
              <a:srgbClr val="FFFF00"/>
            </a:solidFill>
            <a:round/>
            <a:tailEnd type="triangle" w="med" len="med"/>
          </a:ln>
          <a:extLst>
            <a:ext uri="{909E8E84-426E-40DD-AFC4-6F175D3DCCD1}">
              <a14:hiddenFill xmlns:a14="http://schemas.microsoft.com/office/drawing/2010/main">
                <a:noFill/>
              </a14:hiddenFill>
            </a:ext>
          </a:extLst>
        </p:spPr>
      </p:cxnSp>
      <p:cxnSp>
        <p:nvCxnSpPr>
          <p:cNvPr id="83989" name="AutoShape 21"/>
          <p:cNvCxnSpPr>
            <a:cxnSpLocks noChangeShapeType="1"/>
            <a:stCxn id="83983" idx="7"/>
          </p:cNvCxnSpPr>
          <p:nvPr/>
        </p:nvCxnSpPr>
        <p:spPr bwMode="auto">
          <a:xfrm rot="-5400000">
            <a:off x="4609307" y="1212056"/>
            <a:ext cx="871538" cy="295275"/>
          </a:xfrm>
          <a:prstGeom prst="curvedConnector3">
            <a:avLst>
              <a:gd name="adj1" fmla="val 51912"/>
            </a:avLst>
          </a:prstGeom>
          <a:noFill/>
          <a:ln w="63500">
            <a:solidFill>
              <a:srgbClr val="FFFF00"/>
            </a:solidFill>
            <a:round/>
            <a:tailEnd type="triangle" w="med" len="med"/>
          </a:ln>
          <a:extLst>
            <a:ext uri="{909E8E84-426E-40DD-AFC4-6F175D3DCCD1}">
              <a14:hiddenFill xmlns:a14="http://schemas.microsoft.com/office/drawing/2010/main">
                <a:noFill/>
              </a14:hiddenFill>
            </a:ext>
          </a:extLst>
        </p:spPr>
      </p:cxnSp>
      <p:cxnSp>
        <p:nvCxnSpPr>
          <p:cNvPr id="83990" name="AutoShape 22"/>
          <p:cNvCxnSpPr>
            <a:cxnSpLocks noChangeShapeType="1"/>
          </p:cNvCxnSpPr>
          <p:nvPr/>
        </p:nvCxnSpPr>
        <p:spPr bwMode="auto">
          <a:xfrm rot="16200000" flipH="1">
            <a:off x="5313363" y="985838"/>
            <a:ext cx="1011237" cy="1106487"/>
          </a:xfrm>
          <a:prstGeom prst="curvedConnector4">
            <a:avLst>
              <a:gd name="adj1" fmla="val 145681"/>
              <a:gd name="adj2" fmla="val 77759"/>
            </a:avLst>
          </a:prstGeom>
          <a:noFill/>
          <a:ln w="63500">
            <a:solidFill>
              <a:srgbClr val="FFFF00"/>
            </a:solidFill>
            <a:round/>
            <a:tailEnd type="triangle" w="med" len="med"/>
          </a:ln>
          <a:extLst>
            <a:ext uri="{909E8E84-426E-40DD-AFC4-6F175D3DCCD1}">
              <a14:hiddenFill xmlns:a14="http://schemas.microsoft.com/office/drawing/2010/main">
                <a:noFill/>
              </a14:hiddenFill>
            </a:ext>
          </a:extLst>
        </p:spPr>
      </p:cxnSp>
      <p:cxnSp>
        <p:nvCxnSpPr>
          <p:cNvPr id="83991" name="AutoShape 23"/>
          <p:cNvCxnSpPr>
            <a:cxnSpLocks noChangeShapeType="1"/>
            <a:stCxn id="83984" idx="4"/>
            <a:endCxn id="83976" idx="0"/>
          </p:cNvCxnSpPr>
          <p:nvPr/>
        </p:nvCxnSpPr>
        <p:spPr bwMode="auto">
          <a:xfrm rot="16200000" flipH="1">
            <a:off x="5240338" y="3335338"/>
            <a:ext cx="3117850" cy="876300"/>
          </a:xfrm>
          <a:prstGeom prst="curvedConnector3">
            <a:avLst>
              <a:gd name="adj1" fmla="val 51296"/>
            </a:avLst>
          </a:prstGeom>
          <a:noFill/>
          <a:ln w="63500">
            <a:solidFill>
              <a:srgbClr val="FFFF00"/>
            </a:solidFill>
            <a:round/>
            <a:tailEnd type="triangle" w="med" len="med"/>
          </a:ln>
          <a:extLst>
            <a:ext uri="{909E8E84-426E-40DD-AFC4-6F175D3DCCD1}">
              <a14:hiddenFill xmlns:a14="http://schemas.microsoft.com/office/drawing/2010/main">
                <a:noFill/>
              </a14:hiddenFill>
            </a:ext>
          </a:extLst>
        </p:spPr>
      </p:cxnSp>
      <p:sp>
        <p:nvSpPr>
          <p:cNvPr id="83992" name="Text Box 24"/>
          <p:cNvSpPr txBox="1">
            <a:spLocks noChangeArrowheads="1"/>
          </p:cNvSpPr>
          <p:nvPr/>
        </p:nvSpPr>
        <p:spPr bwMode="auto">
          <a:xfrm>
            <a:off x="1150938" y="4176713"/>
            <a:ext cx="1674812" cy="482600"/>
          </a:xfrm>
          <a:prstGeom prst="rect">
            <a:avLst/>
          </a:prstGeom>
          <a:solidFill>
            <a:srgbClr val="FFFF00"/>
          </a:solidFill>
          <a:ln w="9525">
            <a:solidFill>
              <a:srgbClr val="FF0000"/>
            </a:solidFill>
            <a:miter lim="800000"/>
          </a:ln>
        </p:spPr>
        <p:txBody>
          <a:bodyPr>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r>
              <a:rPr lang="zh-CN" altLang="en-US" sz="2500" b="1">
                <a:solidFill>
                  <a:srgbClr val="FF3300"/>
                </a:solidFill>
                <a:ea typeface="黑体" panose="02010609060101010101" pitchFamily="2" charset="-122"/>
              </a:rPr>
              <a:t>月</a:t>
            </a:r>
            <a:r>
              <a:rPr lang="zh-CN" altLang="en-US" sz="2500" b="1" smtClean="0">
                <a:solidFill>
                  <a:srgbClr val="FF3300"/>
                </a:solidFill>
                <a:ea typeface="黑体" panose="02010609060101010101" pitchFamily="2" charset="-122"/>
              </a:rPr>
              <a:t>下渡溪</a:t>
            </a:r>
            <a:endParaRPr lang="zh-CN" altLang="en-US" sz="2500" b="1">
              <a:solidFill>
                <a:srgbClr val="FF3300"/>
              </a:solidFill>
              <a:ea typeface="黑体" panose="02010609060101010101" pitchFamily="2" charset="-122"/>
            </a:endParaRPr>
          </a:p>
        </p:txBody>
      </p:sp>
      <p:sp>
        <p:nvSpPr>
          <p:cNvPr id="83993" name="Text Box 25"/>
          <p:cNvSpPr txBox="1">
            <a:spLocks noChangeArrowheads="1"/>
          </p:cNvSpPr>
          <p:nvPr/>
        </p:nvSpPr>
        <p:spPr bwMode="auto">
          <a:xfrm>
            <a:off x="2097088" y="2484438"/>
            <a:ext cx="1674812" cy="482600"/>
          </a:xfrm>
          <a:prstGeom prst="rect">
            <a:avLst/>
          </a:prstGeom>
          <a:solidFill>
            <a:srgbClr val="FFFF00"/>
          </a:solidFill>
          <a:ln w="9525">
            <a:solidFill>
              <a:srgbClr val="FF0000"/>
            </a:solidFill>
            <a:miter lim="800000"/>
          </a:ln>
        </p:spPr>
        <p:txBody>
          <a:bodyPr>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r>
              <a:rPr lang="zh-CN" altLang="en-US" sz="2500" b="1">
                <a:solidFill>
                  <a:srgbClr val="FF3300"/>
                </a:solidFill>
                <a:ea typeface="黑体" panose="02010609060101010101" pitchFamily="2" charset="-122"/>
              </a:rPr>
              <a:t>着屐登山</a:t>
            </a:r>
            <a:endParaRPr lang="zh-CN" altLang="en-US" sz="2500" b="1">
              <a:solidFill>
                <a:srgbClr val="FF3300"/>
              </a:solidFill>
              <a:ea typeface="黑体" panose="02010609060101010101" pitchFamily="2" charset="-122"/>
            </a:endParaRPr>
          </a:p>
        </p:txBody>
      </p:sp>
      <p:sp>
        <p:nvSpPr>
          <p:cNvPr id="83994" name="Text Box 26"/>
          <p:cNvSpPr txBox="1">
            <a:spLocks noChangeArrowheads="1"/>
          </p:cNvSpPr>
          <p:nvPr/>
        </p:nvSpPr>
        <p:spPr bwMode="auto">
          <a:xfrm>
            <a:off x="3370264" y="1234342"/>
            <a:ext cx="1674812" cy="482600"/>
          </a:xfrm>
          <a:prstGeom prst="rect">
            <a:avLst/>
          </a:prstGeom>
          <a:solidFill>
            <a:srgbClr val="FFFF00"/>
          </a:solidFill>
          <a:ln w="9525">
            <a:solidFill>
              <a:srgbClr val="FF0000"/>
            </a:solidFill>
            <a:miter lim="800000"/>
          </a:ln>
        </p:spPr>
        <p:txBody>
          <a:bodyPr>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r>
              <a:rPr lang="zh-CN" altLang="en-US" sz="2500" b="1">
                <a:solidFill>
                  <a:srgbClr val="FF3300"/>
                </a:solidFill>
                <a:ea typeface="黑体" panose="02010609060101010101" pitchFamily="2" charset="-122"/>
              </a:rPr>
              <a:t>仙人登场</a:t>
            </a:r>
            <a:endParaRPr lang="zh-CN" altLang="en-US" sz="2500" b="1">
              <a:solidFill>
                <a:srgbClr val="FF3300"/>
              </a:solidFill>
              <a:ea typeface="黑体" panose="02010609060101010101" pitchFamily="2" charset="-122"/>
            </a:endParaRPr>
          </a:p>
        </p:txBody>
      </p:sp>
      <p:sp>
        <p:nvSpPr>
          <p:cNvPr id="83995" name="Text Box 27"/>
          <p:cNvSpPr txBox="1">
            <a:spLocks noChangeArrowheads="1"/>
          </p:cNvSpPr>
          <p:nvPr/>
        </p:nvSpPr>
        <p:spPr bwMode="auto">
          <a:xfrm>
            <a:off x="6416675" y="1566863"/>
            <a:ext cx="1674813" cy="482600"/>
          </a:xfrm>
          <a:prstGeom prst="rect">
            <a:avLst/>
          </a:prstGeom>
          <a:solidFill>
            <a:srgbClr val="FFFF00"/>
          </a:solidFill>
          <a:ln w="9525">
            <a:solidFill>
              <a:srgbClr val="FF0000"/>
            </a:solidFill>
            <a:miter lim="800000"/>
          </a:ln>
        </p:spPr>
        <p:txBody>
          <a:bodyPr>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r>
              <a:rPr lang="zh-CN" altLang="en-US" sz="2500" b="1">
                <a:solidFill>
                  <a:srgbClr val="FF3300"/>
                </a:solidFill>
                <a:ea typeface="黑体" panose="02010609060101010101" pitchFamily="2" charset="-122"/>
              </a:rPr>
              <a:t>梦醒</a:t>
            </a:r>
            <a:r>
              <a:rPr lang="zh-CN" altLang="en-US" sz="2500" b="1" smtClean="0">
                <a:solidFill>
                  <a:srgbClr val="FF3300"/>
                </a:solidFill>
                <a:ea typeface="黑体" panose="02010609060101010101" pitchFamily="2" charset="-122"/>
              </a:rPr>
              <a:t>长叹</a:t>
            </a:r>
            <a:endParaRPr lang="zh-CN" altLang="en-US" sz="2500" b="1">
              <a:solidFill>
                <a:srgbClr val="FF3300"/>
              </a:solidFill>
              <a:ea typeface="黑体" panose="02010609060101010101" pitchFamily="2" charset="-122"/>
            </a:endParaRPr>
          </a:p>
        </p:txBody>
      </p:sp>
      <p:sp>
        <p:nvSpPr>
          <p:cNvPr id="83999" name="Text Box 33"/>
          <p:cNvSpPr txBox="1">
            <a:spLocks noChangeArrowheads="1"/>
          </p:cNvSpPr>
          <p:nvPr/>
        </p:nvSpPr>
        <p:spPr bwMode="auto">
          <a:xfrm>
            <a:off x="7908925" y="23066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endParaRPr lang="zh-CN" altLang="en-US" b="1"/>
          </a:p>
        </p:txBody>
      </p:sp>
      <p:sp>
        <p:nvSpPr>
          <p:cNvPr id="85026" name="Text Box 35"/>
          <p:cNvSpPr txBox="1"/>
          <p:nvPr/>
        </p:nvSpPr>
        <p:spPr>
          <a:xfrm>
            <a:off x="5469366" y="3207217"/>
            <a:ext cx="699230" cy="1938992"/>
          </a:xfrm>
          <a:prstGeom prst="rect">
            <a:avLst/>
          </a:prstGeom>
          <a:solidFill>
            <a:srgbClr val="FFFF00"/>
          </a:solidFill>
          <a:ln w="12700" cap="flat" cmpd="sng">
            <a:solidFill>
              <a:srgbClr val="993300"/>
            </a:solidFill>
            <a:prstDash val="solid"/>
            <a:miter/>
            <a:headEnd type="none" w="med" len="med"/>
            <a:tailEnd type="none" w="med" len="med"/>
          </a:ln>
        </p:spPr>
        <p:txBody>
          <a:bodyPr wrap="none">
            <a:spAutoFit/>
          </a:bodyPr>
          <a:lstStyle/>
          <a:p>
            <a:r>
              <a:rPr lang="zh-CN" altLang="en-US" sz="4000" b="1" noProof="1">
                <a:effectLst>
                  <a:outerShdw blurRad="38100" dist="38100" dir="2700000">
                    <a:srgbClr val="FFFFFF"/>
                  </a:outerShdw>
                </a:effectLst>
                <a:latin typeface="Calibri"/>
                <a:cs typeface="+mn-ea"/>
              </a:rPr>
              <a:t>天</a:t>
            </a:r>
            <a:endParaRPr lang="zh-CN" altLang="en-US" sz="4000" b="1" noProof="1">
              <a:effectLst>
                <a:outerShdw blurRad="38100" dist="38100" dir="2700000">
                  <a:srgbClr val="FFFFFF"/>
                </a:outerShdw>
              </a:effectLst>
              <a:latin typeface="Calibri"/>
            </a:endParaRPr>
          </a:p>
          <a:p>
            <a:r>
              <a:rPr lang="zh-CN" altLang="en-US" sz="4000" b="1" noProof="1">
                <a:effectLst>
                  <a:outerShdw blurRad="38100" dist="38100" dir="2700000">
                    <a:srgbClr val="FFFFFF"/>
                  </a:outerShdw>
                </a:effectLst>
                <a:latin typeface="Calibri"/>
                <a:cs typeface="+mn-ea"/>
              </a:rPr>
              <a:t>姥</a:t>
            </a:r>
            <a:endParaRPr lang="zh-CN" altLang="en-US" sz="4000" b="1" noProof="1">
              <a:effectLst>
                <a:outerShdw blurRad="38100" dist="38100" dir="2700000">
                  <a:srgbClr val="FFFFFF"/>
                </a:outerShdw>
              </a:effectLst>
              <a:latin typeface="Calibri"/>
            </a:endParaRPr>
          </a:p>
          <a:p>
            <a:r>
              <a:rPr lang="zh-CN" altLang="en-US" sz="4000" b="1" noProof="1">
                <a:effectLst>
                  <a:outerShdw blurRad="38100" dist="38100" dir="2700000">
                    <a:srgbClr val="FFFFFF"/>
                  </a:outerShdw>
                </a:effectLst>
                <a:latin typeface="Calibri"/>
                <a:cs typeface="+mn-ea"/>
              </a:rPr>
              <a:t>山</a:t>
            </a:r>
            <a:endParaRPr lang="zh-CN" altLang="en-US" sz="4000" b="1" noProof="1">
              <a:effectLst>
                <a:outerShdw blurRad="38100" dist="38100" dir="2700000">
                  <a:srgbClr val="FFFFFF"/>
                </a:outerShdw>
              </a:effectLst>
              <a:latin typeface="Calibri"/>
            </a:endParaRPr>
          </a:p>
        </p:txBody>
      </p:sp>
      <p:sp>
        <p:nvSpPr>
          <p:cNvPr id="84002" name="WordArt 36"/>
          <p:cNvSpPr>
            <a:spLocks noChangeArrowheads="1" noChangeShapeType="1" noTextEdit="1"/>
          </p:cNvSpPr>
          <p:nvPr/>
        </p:nvSpPr>
        <p:spPr bwMode="auto">
          <a:xfrm>
            <a:off x="3775075" y="5589588"/>
            <a:ext cx="1831975" cy="752475"/>
          </a:xfrm>
          <a:prstGeom prst="rect">
            <a:avLst/>
          </a:prstGeom>
        </p:spPr>
        <p:txBody>
          <a:bodyPr wrap="none" fromWordArt="1">
            <a:prstTxWarp prst="textPlain">
              <a:avLst>
                <a:gd name="adj" fmla="val 50000"/>
              </a:avLst>
            </a:prstTxWarp>
          </a:bodyPr>
          <a:lstStyle/>
          <a:p>
            <a:pPr algn="ctr"/>
            <a:r>
              <a:rPr lang="zh-CN" altLang="en-US" sz="3600" kern="10">
                <a:ln w="9525">
                  <a:solidFill>
                    <a:srgbClr val="FF3300"/>
                  </a:solidFill>
                  <a:round/>
                </a:ln>
                <a:solidFill>
                  <a:srgbClr val="FFFF00"/>
                </a:solidFill>
                <a:latin typeface="华文行楷"/>
                <a:ea typeface="华文行楷"/>
              </a:rPr>
              <a:t>留别</a:t>
            </a:r>
            <a:endParaRPr lang="zh-CN" altLang="en-US" sz="3600" kern="10">
              <a:ln w="9525">
                <a:solidFill>
                  <a:srgbClr val="FF3300"/>
                </a:solidFill>
                <a:round/>
              </a:ln>
              <a:solidFill>
                <a:srgbClr val="FFFF00"/>
              </a:solidFill>
              <a:latin typeface="华文行楷"/>
              <a:ea typeface="华文行楷"/>
            </a:endParaRPr>
          </a:p>
        </p:txBody>
      </p:sp>
      <p:sp>
        <p:nvSpPr>
          <p:cNvPr id="84004" name="Text Box 38"/>
          <p:cNvSpPr txBox="1">
            <a:spLocks noChangeArrowheads="1"/>
          </p:cNvSpPr>
          <p:nvPr/>
        </p:nvSpPr>
        <p:spPr bwMode="auto">
          <a:xfrm>
            <a:off x="4140200" y="139700"/>
            <a:ext cx="1152525" cy="588963"/>
          </a:xfrm>
          <a:prstGeom prst="rect">
            <a:avLst/>
          </a:prstGeom>
          <a:noFill/>
          <a:ln w="9525">
            <a:solidFill>
              <a:srgbClr val="FF33CC"/>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r>
              <a:rPr lang="zh-CN" altLang="en-US" sz="3200" b="1">
                <a:solidFill>
                  <a:srgbClr val="0000FF"/>
                </a:solidFill>
                <a:ea typeface="华文中宋" pitchFamily="2" charset="-122"/>
              </a:rPr>
              <a:t>梦境</a:t>
            </a:r>
            <a:endParaRPr lang="zh-CN" altLang="en-US" sz="3200" b="1">
              <a:solidFill>
                <a:srgbClr val="0000FF"/>
              </a:solidFill>
              <a:ea typeface="华文中宋" pitchFamily="2" charset="-122"/>
            </a:endParaRPr>
          </a:p>
        </p:txBody>
      </p:sp>
      <p:sp>
        <p:nvSpPr>
          <p:cNvPr id="84005" name="Text Box 39"/>
          <p:cNvSpPr txBox="1">
            <a:spLocks noChangeArrowheads="1"/>
          </p:cNvSpPr>
          <p:nvPr/>
        </p:nvSpPr>
        <p:spPr bwMode="auto">
          <a:xfrm>
            <a:off x="7256463" y="5678488"/>
            <a:ext cx="1233487" cy="588962"/>
          </a:xfrm>
          <a:prstGeom prst="rect">
            <a:avLst/>
          </a:prstGeom>
          <a:noFill/>
          <a:ln w="9525">
            <a:solidFill>
              <a:srgbClr val="FF33CC"/>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a:ea typeface="宋体" panose="02010600030101010101" pitchFamily="2" charset="-122"/>
              </a:defRPr>
            </a:lvl1pPr>
            <a:lvl2pPr>
              <a:defRPr>
                <a:solidFill>
                  <a:schemeClr val="tx1"/>
                </a:solidFill>
                <a:latin typeface="Calibri"/>
                <a:ea typeface="宋体" panose="02010600030101010101" pitchFamily="2" charset="-122"/>
              </a:defRPr>
            </a:lvl2pPr>
            <a:lvl3pPr>
              <a:defRPr>
                <a:solidFill>
                  <a:schemeClr val="tx1"/>
                </a:solidFill>
                <a:latin typeface="Calibri"/>
                <a:ea typeface="宋体" panose="02010600030101010101" pitchFamily="2" charset="-122"/>
              </a:defRPr>
            </a:lvl3pPr>
            <a:lvl4pPr>
              <a:defRPr>
                <a:solidFill>
                  <a:schemeClr val="tx1"/>
                </a:solidFill>
                <a:latin typeface="Calibri"/>
                <a:ea typeface="宋体" panose="02010600030101010101" pitchFamily="2" charset="-122"/>
              </a:defRPr>
            </a:lvl4pPr>
            <a:lvl5pPr>
              <a:defRPr>
                <a:solidFill>
                  <a:schemeClr val="tx1"/>
                </a:solidFill>
                <a:latin typeface="Calibri"/>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r>
              <a:rPr lang="zh-CN" altLang="en-US" sz="3200" b="1">
                <a:solidFill>
                  <a:srgbClr val="0000FF"/>
                </a:solidFill>
                <a:ea typeface="华文中宋" pitchFamily="2" charset="-122"/>
              </a:rPr>
              <a:t>现实</a:t>
            </a:r>
            <a:endParaRPr lang="zh-CN" altLang="en-US" sz="3200" b="1">
              <a:solidFill>
                <a:srgbClr val="0000FF"/>
              </a:solidFill>
              <a:ea typeface="华文中宋" pitchFamily="2" charset="-122"/>
            </a:endParaRPr>
          </a:p>
        </p:txBody>
      </p:sp>
      <p:sp>
        <p:nvSpPr>
          <p:cNvPr id="84006" name="Freeform 41"/>
          <p:cNvSpPr>
            <a:spLocks noChangeArrowheads="1"/>
          </p:cNvSpPr>
          <p:nvPr/>
        </p:nvSpPr>
        <p:spPr bwMode="auto">
          <a:xfrm>
            <a:off x="836613" y="458788"/>
            <a:ext cx="3286125" cy="4995862"/>
          </a:xfrm>
          <a:custGeom>
            <a:gdLst>
              <a:gd name="T0" fmla="*/ 407 w 2392"/>
              <a:gd name="T1" fmla="*/ 3378 h 3378"/>
              <a:gd name="T2" fmla="*/ 38 w 2392"/>
              <a:gd name="T3" fmla="*/ 2528 h 3378"/>
              <a:gd name="T4" fmla="*/ 180 w 2392"/>
              <a:gd name="T5" fmla="*/ 1479 h 3378"/>
              <a:gd name="T6" fmla="*/ 917 w 2392"/>
              <a:gd name="T7" fmla="*/ 543 h 3378"/>
              <a:gd name="T8" fmla="*/ 1966 w 2392"/>
              <a:gd name="T9" fmla="*/ 90 h 3378"/>
              <a:gd name="T10" fmla="*/ 2392 w 2392"/>
              <a:gd name="T11" fmla="*/ 5 h 3378"/>
            </a:gdLst>
            <a:cxnLst>
              <a:cxn ang="0">
                <a:pos x="T0" y="T1"/>
              </a:cxn>
              <a:cxn ang="0">
                <a:pos x="T2" y="T3"/>
              </a:cxn>
              <a:cxn ang="0">
                <a:pos x="T4" y="T5"/>
              </a:cxn>
              <a:cxn ang="0">
                <a:pos x="T6" y="T7"/>
              </a:cxn>
              <a:cxn ang="0">
                <a:pos x="T8" y="T9"/>
              </a:cxn>
              <a:cxn ang="0">
                <a:pos x="T10" y="T11"/>
              </a:cxn>
            </a:cxnLst>
            <a:rect l="0" t="0" r="r" b="b"/>
            <a:pathLst>
              <a:path w="2392" h="3378">
                <a:moveTo>
                  <a:pt x="407" y="3378"/>
                </a:moveTo>
                <a:cubicBezTo>
                  <a:pt x="241" y="3111"/>
                  <a:pt x="76" y="2844"/>
                  <a:pt x="38" y="2528"/>
                </a:cubicBezTo>
                <a:cubicBezTo>
                  <a:pt x="0" y="2212"/>
                  <a:pt x="34" y="1810"/>
                  <a:pt x="180" y="1479"/>
                </a:cubicBezTo>
                <a:cubicBezTo>
                  <a:pt x="326" y="1148"/>
                  <a:pt x="619" y="774"/>
                  <a:pt x="917" y="543"/>
                </a:cubicBezTo>
                <a:cubicBezTo>
                  <a:pt x="1215" y="312"/>
                  <a:pt x="1720" y="180"/>
                  <a:pt x="1966" y="90"/>
                </a:cubicBezTo>
                <a:cubicBezTo>
                  <a:pt x="2212" y="0"/>
                  <a:pt x="2302" y="2"/>
                  <a:pt x="2392" y="5"/>
                </a:cubicBezTo>
              </a:path>
            </a:pathLst>
          </a:custGeom>
          <a:noFill/>
          <a:ln w="88900">
            <a:solidFill>
              <a:srgbClr val="006600"/>
            </a:solidFill>
            <a:prstDash val="sysDot"/>
            <a:round/>
            <a:tailEnd type="stealth"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 name="TextBox 1"/>
          <p:cNvSpPr txBox="1"/>
          <p:nvPr/>
        </p:nvSpPr>
        <p:spPr>
          <a:xfrm>
            <a:off x="4610100" y="2370138"/>
            <a:ext cx="636588" cy="1815882"/>
          </a:xfrm>
          <a:prstGeom prst="rect">
            <a:avLst/>
          </a:prstGeom>
          <a:solidFill>
            <a:srgbClr val="FFFF00"/>
          </a:solidFill>
        </p:spPr>
        <p:style>
          <a:lnRef idx="2">
            <a:schemeClr val="accent2"/>
          </a:lnRef>
          <a:fillRef idx="1">
            <a:schemeClr val="lt1"/>
          </a:fillRef>
          <a:effectRef idx="0">
            <a:schemeClr val="accent2"/>
          </a:effectRef>
          <a:fontRef idx="minor">
            <a:schemeClr val="dk1"/>
          </a:fontRef>
        </p:style>
        <p:txBody>
          <a:bodyPr wrap="square" rtlCol="0">
            <a:spAutoFit/>
          </a:bodyPr>
          <a:lstStyle/>
          <a:p>
            <a:r>
              <a:rPr kumimoji="1" lang="zh-CN" altLang="en-US" sz="2800" b="1">
                <a:solidFill>
                  <a:srgbClr val="FF0000"/>
                </a:solidFill>
                <a:effectLst>
                  <a:outerShdw blurRad="38100" dist="38100" dir="2700000" algn="tl">
                    <a:srgbClr val="C0C0C0"/>
                  </a:outerShdw>
                </a:effectLst>
                <a:latin typeface="宋体" panose="02010600030101010101" pitchFamily="2" charset="-122"/>
              </a:rPr>
              <a:t>夜幕</a:t>
            </a:r>
            <a:r>
              <a:rPr kumimoji="1" lang="zh-CN" altLang="en-US" sz="2800" b="1" smtClean="0">
                <a:solidFill>
                  <a:srgbClr val="FF0000"/>
                </a:solidFill>
                <a:effectLst>
                  <a:outerShdw blurRad="38100" dist="38100" dir="2700000" algn="tl">
                    <a:srgbClr val="C0C0C0"/>
                  </a:outerShdw>
                </a:effectLst>
                <a:latin typeface="宋体" panose="02010600030101010101" pitchFamily="2" charset="-122"/>
              </a:rPr>
              <a:t>山景</a:t>
            </a:r>
            <a:endParaRPr kumimoji="1" lang="zh-CN" altLang="en-US" sz="2800" b="1">
              <a:solidFill>
                <a:srgbClr val="FF0000"/>
              </a:solidFill>
              <a:effectLst>
                <a:outerShdw blurRad="38100" dist="38100" dir="2700000" algn="tl">
                  <a:srgbClr val="C0C0C0"/>
                </a:outerShdw>
              </a:effectLst>
              <a:latin typeface="宋体" panose="02010600030101010101" pitchFamily="2"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724400" y="1752600"/>
            <a:ext cx="3581400" cy="2008188"/>
          </a:xfrm>
          <a:prstGeom prst="rect">
            <a:avLst/>
          </a:prstGeom>
          <a:noFill/>
          <a:extLst>
            <a:ext uri="{909E8E84-426E-40DD-AFC4-6F175D3DCCD1}">
              <a14:hiddenFill xmlns:a14="http://schemas.microsoft.com/office/drawing/2010/main">
                <a:solidFill>
                  <a:srgbClr val="FFFFFF"/>
                </a:solidFill>
              </a14:hiddenFill>
            </a:ext>
          </a:extLst>
        </p:spPr>
      </p:pic>
      <p:pic>
        <p:nvPicPr>
          <p:cNvPr id="6144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00600" y="4114800"/>
            <a:ext cx="3551238" cy="2279650"/>
          </a:xfrm>
          <a:prstGeom prst="rect">
            <a:avLst/>
          </a:prstGeom>
          <a:noFill/>
          <a:extLst>
            <a:ext uri="{909E8E84-426E-40DD-AFC4-6F175D3DCCD1}">
              <a14:hiddenFill xmlns:a14="http://schemas.microsoft.com/office/drawing/2010/main">
                <a:solidFill>
                  <a:srgbClr val="FFFFFF"/>
                </a:solidFill>
              </a14:hiddenFill>
            </a:ext>
          </a:extLst>
        </p:spPr>
      </p:pic>
      <p:pic>
        <p:nvPicPr>
          <p:cNvPr id="61444"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85800" y="1905000"/>
            <a:ext cx="3421063" cy="4114800"/>
          </a:xfrm>
          <a:prstGeom prst="rect">
            <a:avLst/>
          </a:prstGeom>
          <a:noFill/>
          <a:extLst>
            <a:ext uri="{909E8E84-426E-40DD-AFC4-6F175D3DCCD1}">
              <a14:hiddenFill xmlns:a14="http://schemas.microsoft.com/office/drawing/2010/main">
                <a:solidFill>
                  <a:srgbClr val="FFFFFF"/>
                </a:solidFill>
              </a14:hiddenFill>
            </a:ext>
          </a:extLst>
        </p:spPr>
      </p:pic>
      <p:pic>
        <p:nvPicPr>
          <p:cNvPr id="61445"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296988" y="950913"/>
            <a:ext cx="6835775" cy="307975"/>
          </a:xfrm>
          <a:prstGeom prst="rect">
            <a:avLst/>
          </a:prstGeom>
          <a:noFill/>
          <a:extLst>
            <a:ext uri="{909E8E84-426E-40DD-AFC4-6F175D3DCCD1}">
              <a14:hiddenFill xmlns:a14="http://schemas.microsoft.com/office/drawing/2010/main">
                <a:solidFill>
                  <a:srgbClr val="FFFFFF"/>
                </a:solidFill>
              </a14:hiddenFill>
            </a:ext>
          </a:extLst>
        </p:spPr>
      </p:pic>
      <p:sp>
        <p:nvSpPr>
          <p:cNvPr id="61446" name="Text Box 6"/>
          <p:cNvSpPr txBox="1">
            <a:spLocks noChangeArrowheads="1"/>
          </p:cNvSpPr>
          <p:nvPr/>
        </p:nvSpPr>
        <p:spPr bwMode="auto">
          <a:xfrm>
            <a:off x="3506788" y="115888"/>
            <a:ext cx="2286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4000" b="1">
                <a:solidFill>
                  <a:srgbClr val="663300"/>
                </a:solidFill>
                <a:latin typeface="Times New Roman" panose="02020603050405020304" pitchFamily="18" charset="0"/>
                <a:ea typeface="隶书" pitchFamily="49" charset="-122"/>
              </a:rPr>
              <a:t>景点欣赏</a:t>
            </a:r>
            <a:endParaRPr kumimoji="1" lang="zh-CN" altLang="en-US" sz="4000" b="1">
              <a:solidFill>
                <a:srgbClr val="663300"/>
              </a:solidFill>
              <a:latin typeface="Times New Roman" panose="02020603050405020304" pitchFamily="18" charset="0"/>
              <a:ea typeface="隶书" pitchFamily="49" charset="-122"/>
            </a:endParaRPr>
          </a:p>
        </p:txBody>
      </p:sp>
      <p:sp>
        <p:nvSpPr>
          <p:cNvPr id="61447" name="Rectangle 7"/>
          <p:cNvSpPr>
            <a:spLocks noChangeArrowheads="1"/>
          </p:cNvSpPr>
          <p:nvPr/>
        </p:nvSpPr>
        <p:spPr bwMode="auto">
          <a:xfrm>
            <a:off x="7164388" y="3316288"/>
            <a:ext cx="1219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b="1">
                <a:solidFill>
                  <a:schemeClr val="bg1"/>
                </a:solidFill>
                <a:latin typeface="Times New Roman" panose="02020603050405020304" pitchFamily="18" charset="0"/>
                <a:ea typeface="华文中宋" pitchFamily="2" charset="-122"/>
              </a:rPr>
              <a:t>鉴湖泛舟</a:t>
            </a:r>
            <a:endParaRPr kumimoji="1" lang="zh-CN" altLang="en-US" b="1">
              <a:solidFill>
                <a:schemeClr val="bg1"/>
              </a:solidFill>
              <a:latin typeface="Times New Roman" panose="02020603050405020304" pitchFamily="18" charset="0"/>
              <a:ea typeface="华文中宋" pitchFamily="2" charset="-122"/>
            </a:endParaRPr>
          </a:p>
        </p:txBody>
      </p:sp>
      <p:sp>
        <p:nvSpPr>
          <p:cNvPr id="61448" name="Rectangle 8"/>
          <p:cNvSpPr>
            <a:spLocks noChangeArrowheads="1"/>
          </p:cNvSpPr>
          <p:nvPr/>
        </p:nvSpPr>
        <p:spPr bwMode="auto">
          <a:xfrm>
            <a:off x="7164388" y="5449888"/>
            <a:ext cx="1219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b="1">
                <a:solidFill>
                  <a:schemeClr val="bg1"/>
                </a:solidFill>
                <a:latin typeface="Times New Roman" panose="02020603050405020304" pitchFamily="18" charset="0"/>
                <a:ea typeface="华文中宋" pitchFamily="2" charset="-122"/>
              </a:rPr>
              <a:t>天台顶峰</a:t>
            </a:r>
            <a:endParaRPr kumimoji="1" lang="zh-CN" altLang="en-US" b="1">
              <a:solidFill>
                <a:schemeClr val="bg1"/>
              </a:solidFill>
              <a:latin typeface="Times New Roman" panose="02020603050405020304" pitchFamily="18" charset="0"/>
              <a:ea typeface="华文中宋" pitchFamily="2" charset="-122"/>
            </a:endParaRPr>
          </a:p>
        </p:txBody>
      </p:sp>
      <p:sp>
        <p:nvSpPr>
          <p:cNvPr id="61449" name="Text Box 9"/>
          <p:cNvSpPr txBox="1">
            <a:spLocks noChangeArrowheads="1"/>
          </p:cNvSpPr>
          <p:nvPr/>
        </p:nvSpPr>
        <p:spPr bwMode="auto">
          <a:xfrm>
            <a:off x="3490913" y="1868488"/>
            <a:ext cx="54927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zh-CN" altLang="en-US" sz="2400" b="1">
                <a:solidFill>
                  <a:schemeClr val="bg1"/>
                </a:solidFill>
                <a:latin typeface="Times New Roman" panose="02020603050405020304" pitchFamily="18" charset="0"/>
              </a:rPr>
              <a:t>岩泉龙吟</a:t>
            </a:r>
            <a:endParaRPr kumimoji="1" lang="zh-CN" altLang="en-US" sz="2400" b="1">
              <a:solidFill>
                <a:schemeClr val="bg1"/>
              </a:solidFill>
              <a:latin typeface="Times New Roman" panose="02020603050405020304" pitchFamily="18" charset="0"/>
            </a:endParaRPr>
          </a:p>
        </p:txBody>
      </p:sp>
    </p:spTree>
  </p:cSld>
  <p:clrMapOvr>
    <a:masterClrMapping/>
  </p:clrMapOvr>
  <p:transition spd="med">
    <p:rand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3555" name="Rectangle 3"/>
          <p:cNvSpPr>
            <a:spLocks noGrp="1" noChangeArrowheads="1"/>
          </p:cNvSpPr>
          <p:nvPr>
            <p:ph type="title"/>
          </p:nvPr>
        </p:nvSpPr>
        <p:spPr/>
        <p:txBody>
          <a:bodyPr/>
          <a:lstStyle/>
          <a:p>
            <a:r>
              <a:rPr lang="zh-CN" altLang="en-US"/>
              <a:t>天姥登临</a:t>
            </a:r>
            <a:endParaRPr lang="zh-CN" altLang="en-US"/>
          </a:p>
        </p:txBody>
      </p:sp>
    </p:spTree>
  </p:cSld>
  <p:clrMapOvr>
    <a:masterClrMapping/>
  </p:clrMapOvr>
  <p:transition spd="med">
    <p:wipe/>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Rectangle 2"/>
          <p:cNvSpPr>
            <a:spLocks noChangeArrowheads="1"/>
          </p:cNvSpPr>
          <p:nvPr/>
        </p:nvSpPr>
        <p:spPr bwMode="auto">
          <a:xfrm>
            <a:off x="790575" y="639763"/>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168775" y="0"/>
            <a:ext cx="497522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4167188"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5301" name="Picture 5"/>
          <p:cNvPicPr preferRelativeResize="0">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7163" y="4632325"/>
            <a:ext cx="8763000" cy="2073275"/>
          </a:xfrm>
          <a:prstGeom prst="rect">
            <a:avLst/>
          </a:prstGeom>
          <a:noFill/>
          <a:extLst>
            <a:ext uri="{909E8E84-426E-40DD-AFC4-6F175D3DCCD1}">
              <a14:hiddenFill xmlns:a14="http://schemas.microsoft.com/office/drawing/2010/main">
                <a:solidFill>
                  <a:srgbClr val="FFFFFF"/>
                </a:solidFill>
              </a14:hiddenFill>
            </a:ext>
          </a:extLst>
        </p:spPr>
      </p:pic>
      <p:pic>
        <p:nvPicPr>
          <p:cNvPr id="55302"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7163" y="2514600"/>
            <a:ext cx="8763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55303" name="Picture 7"/>
          <p:cNvPicPr preferRelativeResize="0">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950" y="0"/>
            <a:ext cx="8763000" cy="2514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55303"/>
                                        </p:tgtEl>
                                        <p:attrNameLst>
                                          <p:attrName>style.visibility</p:attrName>
                                        </p:attrNameLst>
                                      </p:cBhvr>
                                      <p:to>
                                        <p:strVal val="visible"/>
                                      </p:to>
                                    </p:set>
                                    <p:animEffect transition="in" filter="randombar(horizontal)">
                                      <p:cBhvr>
                                        <p:cTn id="7" dur="500"/>
                                        <p:tgtEl>
                                          <p:spTgt spid="55303"/>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55302"/>
                                        </p:tgtEl>
                                        <p:attrNameLst>
                                          <p:attrName>style.visibility</p:attrName>
                                        </p:attrNameLst>
                                      </p:cBhvr>
                                      <p:to>
                                        <p:strVal val="visible"/>
                                      </p:to>
                                    </p:set>
                                    <p:animEffect transition="in" filter="randombar(horizontal)">
                                      <p:cBhvr>
                                        <p:cTn id="11" dur="500"/>
                                        <p:tgtEl>
                                          <p:spTgt spid="55302"/>
                                        </p:tgtEl>
                                      </p:cBhvr>
                                    </p:animEffect>
                                  </p:childTnLst>
                                </p:cTn>
                              </p:par>
                            </p:childTnLst>
                          </p:cTn>
                        </p:par>
                        <p:par>
                          <p:cTn id="12" fill="hold" nodeType="afterGroup">
                            <p:stCondLst>
                              <p:cond delay="1000"/>
                            </p:stCondLst>
                            <p:childTnLst>
                              <p:par>
                                <p:cTn id="13" presetID="14" presetClass="entr" presetSubtype="10" fill="hold" nodeType="afterEffect">
                                  <p:stCondLst>
                                    <p:cond delay="0"/>
                                  </p:stCondLst>
                                  <p:childTnLst>
                                    <p:set>
                                      <p:cBhvr>
                                        <p:cTn id="14" dur="1" fill="hold">
                                          <p:stCondLst>
                                            <p:cond delay="0"/>
                                          </p:stCondLst>
                                        </p:cTn>
                                        <p:tgtEl>
                                          <p:spTgt spid="55301"/>
                                        </p:tgtEl>
                                        <p:attrNameLst>
                                          <p:attrName>style.visibility</p:attrName>
                                        </p:attrNameLst>
                                      </p:cBhvr>
                                      <p:to>
                                        <p:strVal val="visible"/>
                                      </p:to>
                                    </p:set>
                                    <p:animEffect transition="in" filter="randombar(horizontal)">
                                      <p:cBhvr>
                                        <p:cTn id="15" dur="500"/>
                                        <p:tgtEl>
                                          <p:spTgt spid="55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43" name="Text Box 3"/>
          <p:cNvSpPr txBox="1">
            <a:spLocks noChangeArrowheads="1"/>
          </p:cNvSpPr>
          <p:nvPr/>
        </p:nvSpPr>
        <p:spPr bwMode="auto">
          <a:xfrm>
            <a:off x="1076960" y="364490"/>
            <a:ext cx="5499100" cy="768350"/>
          </a:xfrm>
          <a:prstGeom prst="rect">
            <a:avLst/>
          </a:prstGeom>
          <a:solidFill>
            <a:schemeClr val="accent6">
              <a:lumMod val="40000"/>
              <a:lumOff val="6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ClrTx/>
              <a:buSzTx/>
              <a:buFontTx/>
              <a:buNone/>
            </a:pPr>
            <a:r>
              <a:rPr kumimoji="1" lang="zh-CN" altLang="en-US" sz="4400" b="1" smtClean="0">
                <a:solidFill>
                  <a:srgbClr val="000000"/>
                </a:solidFill>
                <a:effectLst>
                  <a:outerShdw blurRad="38100" dist="38100" dir="2700000" algn="tl">
                    <a:srgbClr val="C0C0C0"/>
                  </a:outerShdw>
                </a:effectLst>
                <a:latin typeface="Times New Roman" panose="02020603050405020304" pitchFamily="18" charset="0"/>
              </a:rPr>
              <a:t>  </a:t>
            </a:r>
            <a:r>
              <a:rPr kumimoji="1" lang="zh-CN" altLang="en-US" sz="3600" b="1">
                <a:solidFill>
                  <a:srgbClr val="00B050"/>
                </a:solidFill>
                <a:effectLst>
                  <a:outerShdw blurRad="38100" dist="38100" dir="2700000" algn="tl">
                    <a:srgbClr val="C0C0C0"/>
                  </a:outerShdw>
                </a:effectLst>
                <a:latin typeface="Times New Roman" panose="02020603050405020304" pitchFamily="18" charset="0"/>
              </a:rPr>
              <a:t>第二段 ：梦游之景</a:t>
            </a:r>
            <a:endParaRPr kumimoji="1" lang="zh-CN" altLang="en-US" sz="3600" b="1">
              <a:solidFill>
                <a:srgbClr val="00B050"/>
              </a:solidFill>
              <a:effectLst>
                <a:outerShdw blurRad="38100" dist="38100" dir="2700000" algn="tl">
                  <a:srgbClr val="C0C0C0"/>
                </a:outerShdw>
              </a:effectLst>
              <a:latin typeface="Times New Roman" panose="02020603050405020304" pitchFamily="18" charset="0"/>
            </a:endParaRPr>
          </a:p>
        </p:txBody>
      </p:sp>
      <p:sp>
        <p:nvSpPr>
          <p:cNvPr id="163844" name="Text Box 4"/>
          <p:cNvSpPr txBox="1">
            <a:spLocks noChangeArrowheads="1"/>
          </p:cNvSpPr>
          <p:nvPr/>
        </p:nvSpPr>
        <p:spPr bwMode="auto">
          <a:xfrm>
            <a:off x="1084682" y="1210696"/>
            <a:ext cx="5256212"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Tx/>
              <a:buSzTx/>
              <a:buFontTx/>
              <a:buNone/>
            </a:pPr>
            <a:r>
              <a:rPr kumimoji="1" lang="zh-CN" altLang="en-US" sz="2400" b="1">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rPr>
              <a:t>本段先后共描绘了四幅梦游图景：</a:t>
            </a:r>
            <a:endParaRPr kumimoji="1" lang="zh-CN" altLang="en-US" sz="2400" b="1">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a:spcBef>
                <a:spcPct val="50000"/>
              </a:spcBef>
              <a:buClrTx/>
              <a:buSzTx/>
              <a:buFontTx/>
              <a:buNone/>
            </a:pPr>
            <a:r>
              <a:rPr kumimoji="1" lang="en-US" altLang="zh-CN" sz="2400" b="1">
                <a:solidFill>
                  <a:srgbClr val="000000"/>
                </a:solidFill>
                <a:effectLst>
                  <a:outerShdw blurRad="38100" dist="38100" dir="2700000" algn="tl">
                    <a:srgbClr val="C0C0C0"/>
                  </a:outerShdw>
                </a:effectLst>
                <a:latin typeface="宋体" panose="02010600030101010101" pitchFamily="2" charset="-122"/>
              </a:rPr>
              <a:t>1</a:t>
            </a:r>
            <a:r>
              <a:rPr kumimoji="1" lang="zh-CN" altLang="en-US" sz="2400" b="1">
                <a:solidFill>
                  <a:srgbClr val="000000"/>
                </a:solidFill>
                <a:effectLst>
                  <a:outerShdw blurRad="38100" dist="38100" dir="2700000" algn="tl">
                    <a:srgbClr val="C0C0C0"/>
                  </a:outerShdw>
                </a:effectLst>
                <a:latin typeface="宋体" panose="02010600030101010101" pitchFamily="2" charset="-122"/>
              </a:rPr>
              <a:t>、月夜渡湖</a:t>
            </a:r>
            <a:endParaRPr kumimoji="1" lang="zh-CN" altLang="en-US" sz="2400" b="1">
              <a:solidFill>
                <a:srgbClr val="000000"/>
              </a:solidFill>
              <a:effectLst>
                <a:outerShdw blurRad="38100" dist="38100" dir="2700000" algn="tl">
                  <a:srgbClr val="C0C0C0"/>
                </a:outerShdw>
              </a:effectLst>
              <a:latin typeface="宋体" panose="02010600030101010101" pitchFamily="2" charset="-122"/>
            </a:endParaRPr>
          </a:p>
          <a:p>
            <a:pPr>
              <a:spcBef>
                <a:spcPct val="50000"/>
              </a:spcBef>
              <a:buClrTx/>
              <a:buSzTx/>
              <a:buFontTx/>
              <a:buNone/>
            </a:pPr>
            <a:r>
              <a:rPr kumimoji="1" lang="en-US" altLang="zh-CN" sz="2400" b="1">
                <a:solidFill>
                  <a:srgbClr val="000000"/>
                </a:solidFill>
                <a:effectLst>
                  <a:outerShdw blurRad="38100" dist="38100" dir="2700000" algn="tl">
                    <a:srgbClr val="C0C0C0"/>
                  </a:outerShdw>
                </a:effectLst>
                <a:latin typeface="宋体" panose="02010600030101010101" pitchFamily="2" charset="-122"/>
              </a:rPr>
              <a:t>--</a:t>
            </a:r>
            <a:endParaRPr kumimoji="1" lang="en-US" altLang="zh-CN" sz="2400" b="1">
              <a:solidFill>
                <a:srgbClr val="000000"/>
              </a:solidFill>
              <a:effectLst>
                <a:outerShdw blurRad="38100" dist="38100" dir="2700000" algn="tl">
                  <a:srgbClr val="C0C0C0"/>
                </a:outerShdw>
              </a:effectLst>
              <a:latin typeface="宋体" panose="02010600030101010101" pitchFamily="2" charset="-122"/>
            </a:endParaRPr>
          </a:p>
          <a:p>
            <a:pPr>
              <a:spcBef>
                <a:spcPct val="50000"/>
              </a:spcBef>
              <a:buClrTx/>
              <a:buSzTx/>
              <a:buFontTx/>
              <a:buNone/>
            </a:pPr>
            <a:r>
              <a:rPr kumimoji="1" lang="en-US" altLang="zh-CN" sz="2400" b="1">
                <a:solidFill>
                  <a:srgbClr val="000000"/>
                </a:solidFill>
                <a:effectLst>
                  <a:outerShdw blurRad="38100" dist="38100" dir="2700000" algn="tl">
                    <a:srgbClr val="C0C0C0"/>
                  </a:outerShdw>
                </a:effectLst>
                <a:latin typeface="宋体" panose="02010600030101010101" pitchFamily="2" charset="-122"/>
              </a:rPr>
              <a:t>2</a:t>
            </a:r>
            <a:r>
              <a:rPr kumimoji="1" lang="zh-CN" altLang="en-US" sz="2400" b="1">
                <a:solidFill>
                  <a:srgbClr val="000000"/>
                </a:solidFill>
                <a:effectLst>
                  <a:outerShdw blurRad="38100" dist="38100" dir="2700000" algn="tl">
                    <a:srgbClr val="C0C0C0"/>
                  </a:outerShdw>
                </a:effectLst>
                <a:latin typeface="宋体" panose="02010600030101010101" pitchFamily="2" charset="-122"/>
              </a:rPr>
              <a:t>、著屐登山</a:t>
            </a:r>
            <a:endParaRPr kumimoji="1" lang="zh-CN" altLang="en-US" sz="2400" b="1">
              <a:solidFill>
                <a:srgbClr val="000000"/>
              </a:solidFill>
              <a:effectLst>
                <a:outerShdw blurRad="38100" dist="38100" dir="2700000" algn="tl">
                  <a:srgbClr val="C0C0C0"/>
                </a:outerShdw>
              </a:effectLst>
              <a:latin typeface="宋体" panose="02010600030101010101" pitchFamily="2" charset="-122"/>
            </a:endParaRPr>
          </a:p>
          <a:p>
            <a:pPr>
              <a:spcBef>
                <a:spcPct val="50000"/>
              </a:spcBef>
              <a:buClrTx/>
              <a:buSzTx/>
              <a:buFontTx/>
              <a:buNone/>
            </a:pPr>
            <a:r>
              <a:rPr kumimoji="1" lang="en-US" altLang="zh-CN" sz="2400" b="1">
                <a:solidFill>
                  <a:srgbClr val="000000"/>
                </a:solidFill>
                <a:effectLst>
                  <a:outerShdw blurRad="38100" dist="38100" dir="2700000" algn="tl">
                    <a:srgbClr val="C0C0C0"/>
                  </a:outerShdw>
                </a:effectLst>
                <a:latin typeface="宋体" panose="02010600030101010101" pitchFamily="2" charset="-122"/>
              </a:rPr>
              <a:t>--</a:t>
            </a:r>
            <a:endParaRPr kumimoji="1" lang="en-US" altLang="zh-CN" sz="2400" b="1">
              <a:solidFill>
                <a:srgbClr val="000000"/>
              </a:solidFill>
              <a:effectLst>
                <a:outerShdw blurRad="38100" dist="38100" dir="2700000" algn="tl">
                  <a:srgbClr val="C0C0C0"/>
                </a:outerShdw>
              </a:effectLst>
              <a:latin typeface="宋体" panose="02010600030101010101" pitchFamily="2" charset="-122"/>
            </a:endParaRPr>
          </a:p>
          <a:p>
            <a:pPr>
              <a:spcBef>
                <a:spcPct val="50000"/>
              </a:spcBef>
              <a:buClrTx/>
              <a:buSzTx/>
              <a:buFontTx/>
              <a:buNone/>
            </a:pPr>
            <a:r>
              <a:rPr kumimoji="1" lang="en-US" altLang="zh-CN" sz="2400" b="1">
                <a:solidFill>
                  <a:srgbClr val="000000"/>
                </a:solidFill>
                <a:effectLst>
                  <a:outerShdw blurRad="38100" dist="38100" dir="2700000" algn="tl">
                    <a:srgbClr val="C0C0C0"/>
                  </a:outerShdw>
                </a:effectLst>
                <a:latin typeface="宋体" panose="02010600030101010101" pitchFamily="2" charset="-122"/>
              </a:rPr>
              <a:t>3</a:t>
            </a:r>
            <a:r>
              <a:rPr kumimoji="1" lang="zh-CN" altLang="en-US" sz="2400" b="1">
                <a:solidFill>
                  <a:srgbClr val="000000"/>
                </a:solidFill>
                <a:effectLst>
                  <a:outerShdw blurRad="38100" dist="38100" dir="2700000" algn="tl">
                    <a:srgbClr val="C0C0C0"/>
                  </a:outerShdw>
                </a:effectLst>
                <a:latin typeface="宋体" panose="02010600030101010101" pitchFamily="2" charset="-122"/>
              </a:rPr>
              <a:t>、夜幕山景</a:t>
            </a:r>
            <a:endParaRPr kumimoji="1" lang="zh-CN" altLang="en-US" sz="2400" b="1">
              <a:solidFill>
                <a:srgbClr val="000000"/>
              </a:solidFill>
              <a:effectLst>
                <a:outerShdw blurRad="38100" dist="38100" dir="2700000" algn="tl">
                  <a:srgbClr val="C0C0C0"/>
                </a:outerShdw>
              </a:effectLst>
              <a:latin typeface="宋体" panose="02010600030101010101" pitchFamily="2" charset="-122"/>
            </a:endParaRPr>
          </a:p>
          <a:p>
            <a:pPr>
              <a:spcBef>
                <a:spcPct val="50000"/>
              </a:spcBef>
              <a:buClrTx/>
              <a:buSzTx/>
              <a:buFontTx/>
              <a:buNone/>
            </a:pPr>
            <a:r>
              <a:rPr kumimoji="1" lang="en-US" altLang="zh-CN" sz="2400" b="1">
                <a:solidFill>
                  <a:srgbClr val="000000"/>
                </a:solidFill>
                <a:effectLst>
                  <a:outerShdw blurRad="38100" dist="38100" dir="2700000" algn="tl">
                    <a:srgbClr val="C0C0C0"/>
                  </a:outerShdw>
                </a:effectLst>
                <a:latin typeface="宋体" panose="02010600030101010101" pitchFamily="2" charset="-122"/>
              </a:rPr>
              <a:t>--</a:t>
            </a:r>
            <a:endParaRPr kumimoji="1" lang="en-US" altLang="zh-CN" sz="2400" b="1">
              <a:solidFill>
                <a:srgbClr val="000000"/>
              </a:solidFill>
              <a:effectLst>
                <a:outerShdw blurRad="38100" dist="38100" dir="2700000" algn="tl">
                  <a:srgbClr val="C0C0C0"/>
                </a:outerShdw>
              </a:effectLst>
              <a:latin typeface="宋体" panose="02010600030101010101" pitchFamily="2" charset="-122"/>
            </a:endParaRPr>
          </a:p>
          <a:p>
            <a:pPr>
              <a:spcBef>
                <a:spcPct val="50000"/>
              </a:spcBef>
              <a:buClrTx/>
              <a:buSzTx/>
              <a:buFontTx/>
              <a:buNone/>
            </a:pPr>
            <a:r>
              <a:rPr kumimoji="1" lang="en-US" altLang="zh-CN" sz="2400" b="1">
                <a:solidFill>
                  <a:srgbClr val="000000"/>
                </a:solidFill>
                <a:effectLst>
                  <a:outerShdw blurRad="38100" dist="38100" dir="2700000" algn="tl">
                    <a:srgbClr val="C0C0C0"/>
                  </a:outerShdw>
                </a:effectLst>
                <a:latin typeface="宋体" panose="02010600030101010101" pitchFamily="2" charset="-122"/>
              </a:rPr>
              <a:t>4</a:t>
            </a:r>
            <a:r>
              <a:rPr kumimoji="1" lang="zh-CN" altLang="en-US" sz="2400" b="1">
                <a:solidFill>
                  <a:srgbClr val="000000"/>
                </a:solidFill>
                <a:effectLst>
                  <a:outerShdw blurRad="38100" dist="38100" dir="2700000" algn="tl">
                    <a:srgbClr val="C0C0C0"/>
                  </a:outerShdw>
                </a:effectLst>
                <a:latin typeface="宋体" panose="02010600030101010101" pitchFamily="2" charset="-122"/>
              </a:rPr>
              <a:t>、仙人登场</a:t>
            </a:r>
            <a:endParaRPr kumimoji="1" lang="zh-CN" altLang="en-US" sz="2400" b="1">
              <a:solidFill>
                <a:srgbClr val="000000"/>
              </a:solidFill>
              <a:effectLst>
                <a:outerShdw blurRad="38100" dist="38100" dir="2700000" algn="tl">
                  <a:srgbClr val="C0C0C0"/>
                </a:outerShdw>
              </a:effectLst>
              <a:latin typeface="宋体" panose="02010600030101010101" pitchFamily="2" charset="-122"/>
            </a:endParaRPr>
          </a:p>
          <a:p>
            <a:pPr>
              <a:spcBef>
                <a:spcPct val="50000"/>
              </a:spcBef>
              <a:buClrTx/>
              <a:buSzTx/>
              <a:buFontTx/>
              <a:buNone/>
            </a:pPr>
            <a:r>
              <a:rPr kumimoji="1" lang="en-US" altLang="zh-CN" sz="2400" b="1">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rPr>
              <a:t>--</a:t>
            </a:r>
            <a:endParaRPr kumimoji="1" lang="en-US" altLang="zh-CN" sz="2400" b="1">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63849" name="Text Box 9"/>
          <p:cNvSpPr txBox="1">
            <a:spLocks noChangeArrowheads="1"/>
          </p:cNvSpPr>
          <p:nvPr/>
        </p:nvSpPr>
        <p:spPr bwMode="auto">
          <a:xfrm>
            <a:off x="3419872" y="2197638"/>
            <a:ext cx="4895850" cy="3753485"/>
          </a:xfrm>
          <a:prstGeom prst="rect">
            <a:avLst/>
          </a:prstGeom>
          <a:solidFill>
            <a:schemeClr val="accent4">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Tx/>
              <a:buSzTx/>
              <a:buFontTx/>
              <a:buNone/>
            </a:pPr>
            <a:r>
              <a:rPr kumimoji="1" lang="zh-CN" altLang="en-US" sz="4000" b="1" smtClean="0">
                <a:solidFill>
                  <a:srgbClr val="FF0000"/>
                </a:solidFill>
                <a:effectLst>
                  <a:outerShdw blurRad="38100" dist="38100" dir="2700000" algn="tl">
                    <a:srgbClr val="C0C0C0"/>
                  </a:outerShdw>
                </a:effectLst>
                <a:ea typeface="黑体" panose="02010609060101010101" pitchFamily="2" charset="-122"/>
              </a:rPr>
              <a:t> </a:t>
            </a:r>
            <a:r>
              <a:rPr kumimoji="1" lang="zh-CN" altLang="en-US" sz="3600" b="1" smtClean="0">
                <a:solidFill>
                  <a:srgbClr val="FF0000"/>
                </a:solidFill>
                <a:effectLst>
                  <a:outerShdw blurRad="38100" dist="38100" dir="2700000" algn="tl">
                    <a:srgbClr val="C0C0C0"/>
                  </a:outerShdw>
                </a:effectLst>
                <a:ea typeface="黑体" panose="02010609060101010101" pitchFamily="2" charset="-122"/>
              </a:rPr>
              <a:t>请</a:t>
            </a:r>
            <a:r>
              <a:rPr kumimoji="1" lang="zh-CN" altLang="en-US" sz="3600" b="1">
                <a:solidFill>
                  <a:srgbClr val="FF0000"/>
                </a:solidFill>
                <a:effectLst>
                  <a:outerShdw blurRad="38100" dist="38100" dir="2700000" algn="tl">
                    <a:srgbClr val="C0C0C0"/>
                  </a:outerShdw>
                </a:effectLst>
                <a:ea typeface="黑体" panose="02010609060101010101" pitchFamily="2" charset="-122"/>
              </a:rPr>
              <a:t>各位同学任选一幅你喜欢的梦游图，发挥想像和联想，运用富有诗意的语言予以描绘。</a:t>
            </a:r>
            <a:endParaRPr kumimoji="1" lang="zh-CN" altLang="en-US" sz="3600" b="1">
              <a:solidFill>
                <a:srgbClr val="FF0000"/>
              </a:solidFill>
              <a:effectLst>
                <a:outerShdw blurRad="38100" dist="38100" dir="2700000" algn="tl">
                  <a:srgbClr val="C0C0C0"/>
                </a:outerShdw>
              </a:effectLst>
              <a:ea typeface="黑体" panose="02010609060101010101" pitchFamily="2" charset="-122"/>
            </a:endParaRPr>
          </a:p>
          <a:p>
            <a:pPr>
              <a:spcBef>
                <a:spcPct val="50000"/>
              </a:spcBef>
              <a:buClrTx/>
              <a:buSzTx/>
              <a:buFontTx/>
              <a:buNone/>
            </a:pPr>
            <a:endParaRPr kumimoji="1" lang="zh-CN" altLang="en-US" b="1">
              <a:solidFill>
                <a:srgbClr val="000000"/>
              </a:solidFill>
              <a:effectLst>
                <a:outerShdw blurRad="38100" dist="38100" dir="2700000" algn="tl">
                  <a:srgbClr val="C0C0C0"/>
                </a:outerShdw>
              </a:effectLst>
            </a:endParaRPr>
          </a:p>
          <a:p>
            <a:pPr>
              <a:spcBef>
                <a:spcPct val="50000"/>
              </a:spcBef>
            </a:pPr>
            <a:endParaRPr lang="en-US" altLang="zh-CN">
              <a:solidFill>
                <a:srgbClr val="FF0000"/>
              </a:solidFill>
              <a:ea typeface="黑体" panose="02010609060101010101" pitchFamily="2" charset="-122"/>
            </a:endParaRPr>
          </a:p>
        </p:txBody>
      </p:sp>
      <p:sp>
        <p:nvSpPr>
          <p:cNvPr id="163851" name="Rectangle 11"/>
          <p:cNvSpPr>
            <a:spLocks noChangeArrowheads="1"/>
          </p:cNvSpPr>
          <p:nvPr/>
        </p:nvSpPr>
        <p:spPr bwMode="auto">
          <a:xfrm>
            <a:off x="1453679" y="2248693"/>
            <a:ext cx="16129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a:spcBef>
                <a:spcPct val="50000"/>
              </a:spcBef>
              <a:buClrTx/>
              <a:buSzTx/>
              <a:buFontTx/>
              <a:buNone/>
            </a:pPr>
            <a:r>
              <a:rPr kumimoji="1" lang="zh-CN" altLang="en-US" sz="2800" b="1">
                <a:solidFill>
                  <a:srgbClr val="FF0000"/>
                </a:solidFill>
                <a:effectLst>
                  <a:outerShdw blurRad="38100" dist="38100" dir="2700000" algn="tl">
                    <a:srgbClr val="C0C0C0"/>
                  </a:outerShdw>
                </a:effectLst>
              </a:rPr>
              <a:t>幽静雅致</a:t>
            </a:r>
            <a:endParaRPr kumimoji="1" lang="zh-CN" altLang="en-US" sz="2800" b="1">
              <a:solidFill>
                <a:srgbClr val="FF0000"/>
              </a:solidFill>
              <a:effectLst>
                <a:outerShdw blurRad="38100" dist="38100" dir="2700000" algn="tl">
                  <a:srgbClr val="C0C0C0"/>
                </a:outerShdw>
              </a:effectLst>
            </a:endParaRPr>
          </a:p>
        </p:txBody>
      </p:sp>
      <p:sp>
        <p:nvSpPr>
          <p:cNvPr id="163853" name="Rectangle 13"/>
          <p:cNvSpPr>
            <a:spLocks noChangeArrowheads="1"/>
          </p:cNvSpPr>
          <p:nvPr/>
        </p:nvSpPr>
        <p:spPr bwMode="auto">
          <a:xfrm>
            <a:off x="1476375" y="3360399"/>
            <a:ext cx="16129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a:spcBef>
                <a:spcPct val="50000"/>
              </a:spcBef>
              <a:buClrTx/>
              <a:buSzTx/>
              <a:buFontTx/>
              <a:buNone/>
            </a:pPr>
            <a:r>
              <a:rPr kumimoji="1" lang="zh-CN" altLang="en-US" sz="2800" b="1">
                <a:solidFill>
                  <a:srgbClr val="FF0000"/>
                </a:solidFill>
                <a:effectLst>
                  <a:outerShdw blurRad="38100" dist="38100" dir="2700000" algn="tl">
                    <a:srgbClr val="C0C0C0"/>
                  </a:outerShdw>
                </a:effectLst>
              </a:rPr>
              <a:t>壮观雄奇</a:t>
            </a:r>
            <a:endParaRPr kumimoji="1" lang="zh-CN" altLang="en-US" sz="2800" b="1">
              <a:solidFill>
                <a:srgbClr val="FF0000"/>
              </a:solidFill>
              <a:effectLst>
                <a:outerShdw blurRad="38100" dist="38100" dir="2700000" algn="tl">
                  <a:srgbClr val="C0C0C0"/>
                </a:outerShdw>
              </a:effectLst>
            </a:endParaRPr>
          </a:p>
        </p:txBody>
      </p:sp>
      <p:sp>
        <p:nvSpPr>
          <p:cNvPr id="163855" name="Rectangle 15"/>
          <p:cNvSpPr>
            <a:spLocks noChangeArrowheads="1"/>
          </p:cNvSpPr>
          <p:nvPr/>
        </p:nvSpPr>
        <p:spPr bwMode="auto">
          <a:xfrm>
            <a:off x="1496658" y="4581128"/>
            <a:ext cx="16129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a:buFont typeface="Wingdings" panose="05000000000000000000" pitchFamily="2" charset="2"/>
              <a:buNone/>
            </a:pPr>
            <a:r>
              <a:rPr kumimoji="1" lang="zh-CN" altLang="en-US" sz="2800" b="1">
                <a:solidFill>
                  <a:srgbClr val="FF0000"/>
                </a:solidFill>
                <a:effectLst>
                  <a:outerShdw blurRad="38100" dist="38100" dir="2700000" algn="tl">
                    <a:srgbClr val="C0C0C0"/>
                  </a:outerShdw>
                </a:effectLst>
              </a:rPr>
              <a:t>神奇恐怖</a:t>
            </a:r>
            <a:endParaRPr kumimoji="1" lang="zh-CN" altLang="en-US" sz="2800" b="1">
              <a:solidFill>
                <a:srgbClr val="FF0000"/>
              </a:solidFill>
              <a:effectLst>
                <a:outerShdw blurRad="38100" dist="38100" dir="2700000" algn="tl">
                  <a:srgbClr val="C0C0C0"/>
                </a:outerShdw>
              </a:effectLst>
            </a:endParaRPr>
          </a:p>
        </p:txBody>
      </p:sp>
      <p:sp>
        <p:nvSpPr>
          <p:cNvPr id="163857" name="Rectangle 17"/>
          <p:cNvSpPr>
            <a:spLocks noChangeArrowheads="1"/>
          </p:cNvSpPr>
          <p:nvPr/>
        </p:nvSpPr>
        <p:spPr bwMode="auto">
          <a:xfrm>
            <a:off x="1547813" y="5530284"/>
            <a:ext cx="16129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a:buFont typeface="Wingdings" panose="05000000000000000000" pitchFamily="2" charset="2"/>
              <a:buNone/>
            </a:pPr>
            <a:r>
              <a:rPr kumimoji="1" lang="zh-CN" altLang="en-US" sz="2800" b="1">
                <a:solidFill>
                  <a:srgbClr val="FF0000"/>
                </a:solidFill>
                <a:effectLst>
                  <a:outerShdw blurRad="38100" dist="38100" dir="2700000" algn="tl">
                    <a:srgbClr val="C0C0C0"/>
                  </a:outerShdw>
                </a:effectLst>
              </a:rPr>
              <a:t>和穆富丽</a:t>
            </a:r>
            <a:endParaRPr kumimoji="1" lang="zh-CN" altLang="en-US" sz="2800" b="1">
              <a:solidFill>
                <a:srgbClr val="FF0000"/>
              </a:solidFill>
              <a:effectLst>
                <a:outerShdw blurRad="38100" dist="38100" dir="2700000" algn="tl">
                  <a:srgbClr val="C0C0C0"/>
                </a:outerShdw>
              </a:effectLst>
            </a:endParaRPr>
          </a:p>
        </p:txBody>
      </p:sp>
      <p:sp>
        <p:nvSpPr>
          <p:cNvPr id="2" name="TextBox 1"/>
          <p:cNvSpPr txBox="1"/>
          <p:nvPr/>
        </p:nvSpPr>
        <p:spPr>
          <a:xfrm>
            <a:off x="251520" y="364671"/>
            <a:ext cx="720080" cy="2062103"/>
          </a:xfrm>
          <a:prstGeom prst="rect">
            <a:avLst/>
          </a:prstGeom>
          <a:solidFill>
            <a:schemeClr val="accent6">
              <a:lumMod val="40000"/>
              <a:lumOff val="60000"/>
            </a:schemeClr>
          </a:solidFill>
        </p:spPr>
        <p:txBody>
          <a:bodyPr wrap="square" rtlCol="0">
            <a:spAutoFit/>
          </a:bodyPr>
          <a:lstStyle/>
          <a:p>
            <a:r>
              <a:rPr lang="zh-CN" altLang="en-US" sz="3200" b="1" smtClean="0">
                <a:solidFill>
                  <a:srgbClr val="FF0000"/>
                </a:solidFill>
              </a:rPr>
              <a:t>小组活动</a:t>
            </a:r>
            <a:endParaRPr lang="zh-CN" altLang="en-US" sz="3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43"/>
                                        </p:tgtEl>
                                        <p:attrNameLst>
                                          <p:attrName>style.visibility</p:attrName>
                                        </p:attrNameLst>
                                      </p:cBhvr>
                                      <p:to>
                                        <p:strVal val="visible"/>
                                      </p:to>
                                    </p:set>
                                    <p:anim calcmode="lin" valueType="num">
                                      <p:cBhvr additive="base">
                                        <p:cTn id="7" dur="500" fill="hold"/>
                                        <p:tgtEl>
                                          <p:spTgt spid="163843"/>
                                        </p:tgtEl>
                                        <p:attrNameLst>
                                          <p:attrName>ppt_x</p:attrName>
                                        </p:attrNameLst>
                                      </p:cBhvr>
                                      <p:tavLst>
                                        <p:tav tm="0">
                                          <p:val>
                                            <p:strVal val="0-#ppt_w/2"/>
                                          </p:val>
                                        </p:tav>
                                        <p:tav tm="100000">
                                          <p:val>
                                            <p:strVal val="#ppt_x"/>
                                          </p:val>
                                        </p:tav>
                                      </p:tavLst>
                                    </p:anim>
                                    <p:anim calcmode="lin" valueType="num">
                                      <p:cBhvr additive="base">
                                        <p:cTn id="8" dur="500" fill="hold"/>
                                        <p:tgtEl>
                                          <p:spTgt spid="16384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63844"/>
                                        </p:tgtEl>
                                        <p:attrNameLst>
                                          <p:attrName>style.visibility</p:attrName>
                                        </p:attrNameLst>
                                      </p:cBhvr>
                                      <p:to>
                                        <p:strVal val="visible"/>
                                      </p:to>
                                    </p:set>
                                    <p:animEffect transition="in" filter="blinds(horizontal)">
                                      <p:cBhvr>
                                        <p:cTn id="13" dur="500"/>
                                        <p:tgtEl>
                                          <p:spTgt spid="16384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63849"/>
                                        </p:tgtEl>
                                        <p:attrNameLst>
                                          <p:attrName>style.visibility</p:attrName>
                                        </p:attrNameLst>
                                      </p:cBhvr>
                                      <p:to>
                                        <p:strVal val="visible"/>
                                      </p:to>
                                    </p:set>
                                    <p:anim calcmode="lin" valueType="num">
                                      <p:cBhvr additive="base">
                                        <p:cTn id="18" dur="1000" fill="hold"/>
                                        <p:tgtEl>
                                          <p:spTgt spid="163849"/>
                                        </p:tgtEl>
                                        <p:attrNameLst>
                                          <p:attrName>ppt_x</p:attrName>
                                        </p:attrNameLst>
                                      </p:cBhvr>
                                      <p:tavLst>
                                        <p:tav tm="0">
                                          <p:val>
                                            <p:strVal val="#ppt_x"/>
                                          </p:val>
                                        </p:tav>
                                        <p:tav tm="100000">
                                          <p:val>
                                            <p:strVal val="#ppt_x"/>
                                          </p:val>
                                        </p:tav>
                                      </p:tavLst>
                                    </p:anim>
                                    <p:anim calcmode="lin" valueType="num">
                                      <p:cBhvr additive="base">
                                        <p:cTn id="19" dur="1000" fill="hold"/>
                                        <p:tgtEl>
                                          <p:spTgt spid="16384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63851"/>
                                        </p:tgtEl>
                                        <p:attrNameLst>
                                          <p:attrName>style.visibility</p:attrName>
                                        </p:attrNameLst>
                                      </p:cBhvr>
                                      <p:to>
                                        <p:strVal val="visible"/>
                                      </p:to>
                                    </p:set>
                                    <p:anim calcmode="lin" valueType="num">
                                      <p:cBhvr additive="base">
                                        <p:cTn id="24" dur="500" fill="hold"/>
                                        <p:tgtEl>
                                          <p:spTgt spid="163851"/>
                                        </p:tgtEl>
                                        <p:attrNameLst>
                                          <p:attrName>ppt_x</p:attrName>
                                        </p:attrNameLst>
                                      </p:cBhvr>
                                      <p:tavLst>
                                        <p:tav tm="0">
                                          <p:val>
                                            <p:strVal val="0-#ppt_w/2"/>
                                          </p:val>
                                        </p:tav>
                                        <p:tav tm="100000">
                                          <p:val>
                                            <p:strVal val="#ppt_x"/>
                                          </p:val>
                                        </p:tav>
                                      </p:tavLst>
                                    </p:anim>
                                    <p:anim calcmode="lin" valueType="num">
                                      <p:cBhvr additive="base">
                                        <p:cTn id="25" dur="500" fill="hold"/>
                                        <p:tgtEl>
                                          <p:spTgt spid="163851"/>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63853"/>
                                        </p:tgtEl>
                                        <p:attrNameLst>
                                          <p:attrName>style.visibility</p:attrName>
                                        </p:attrNameLst>
                                      </p:cBhvr>
                                      <p:to>
                                        <p:strVal val="visible"/>
                                      </p:to>
                                    </p:set>
                                    <p:anim calcmode="lin" valueType="num">
                                      <p:cBhvr additive="base">
                                        <p:cTn id="30" dur="500" fill="hold"/>
                                        <p:tgtEl>
                                          <p:spTgt spid="163853"/>
                                        </p:tgtEl>
                                        <p:attrNameLst>
                                          <p:attrName>ppt_x</p:attrName>
                                        </p:attrNameLst>
                                      </p:cBhvr>
                                      <p:tavLst>
                                        <p:tav tm="0">
                                          <p:val>
                                            <p:strVal val="0-#ppt_w/2"/>
                                          </p:val>
                                        </p:tav>
                                        <p:tav tm="100000">
                                          <p:val>
                                            <p:strVal val="#ppt_x"/>
                                          </p:val>
                                        </p:tav>
                                      </p:tavLst>
                                    </p:anim>
                                    <p:anim calcmode="lin" valueType="num">
                                      <p:cBhvr additive="base">
                                        <p:cTn id="31" dur="500" fill="hold"/>
                                        <p:tgtEl>
                                          <p:spTgt spid="163853"/>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63855"/>
                                        </p:tgtEl>
                                        <p:attrNameLst>
                                          <p:attrName>style.visibility</p:attrName>
                                        </p:attrNameLst>
                                      </p:cBhvr>
                                      <p:to>
                                        <p:strVal val="visible"/>
                                      </p:to>
                                    </p:set>
                                    <p:anim calcmode="lin" valueType="num">
                                      <p:cBhvr additive="base">
                                        <p:cTn id="36" dur="500" fill="hold"/>
                                        <p:tgtEl>
                                          <p:spTgt spid="163855"/>
                                        </p:tgtEl>
                                        <p:attrNameLst>
                                          <p:attrName>ppt_x</p:attrName>
                                        </p:attrNameLst>
                                      </p:cBhvr>
                                      <p:tavLst>
                                        <p:tav tm="0">
                                          <p:val>
                                            <p:strVal val="0-#ppt_w/2"/>
                                          </p:val>
                                        </p:tav>
                                        <p:tav tm="100000">
                                          <p:val>
                                            <p:strVal val="#ppt_x"/>
                                          </p:val>
                                        </p:tav>
                                      </p:tavLst>
                                    </p:anim>
                                    <p:anim calcmode="lin" valueType="num">
                                      <p:cBhvr additive="base">
                                        <p:cTn id="37" dur="500" fill="hold"/>
                                        <p:tgtEl>
                                          <p:spTgt spid="163855"/>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63857"/>
                                        </p:tgtEl>
                                        <p:attrNameLst>
                                          <p:attrName>style.visibility</p:attrName>
                                        </p:attrNameLst>
                                      </p:cBhvr>
                                      <p:to>
                                        <p:strVal val="visible"/>
                                      </p:to>
                                    </p:set>
                                    <p:anim calcmode="lin" valueType="num">
                                      <p:cBhvr additive="base">
                                        <p:cTn id="42" dur="500" fill="hold"/>
                                        <p:tgtEl>
                                          <p:spTgt spid="163857"/>
                                        </p:tgtEl>
                                        <p:attrNameLst>
                                          <p:attrName>ppt_x</p:attrName>
                                        </p:attrNameLst>
                                      </p:cBhvr>
                                      <p:tavLst>
                                        <p:tav tm="0">
                                          <p:val>
                                            <p:strVal val="0-#ppt_w/2"/>
                                          </p:val>
                                        </p:tav>
                                        <p:tav tm="100000">
                                          <p:val>
                                            <p:strVal val="#ppt_x"/>
                                          </p:val>
                                        </p:tav>
                                      </p:tavLst>
                                    </p:anim>
                                    <p:anim calcmode="lin" valueType="num">
                                      <p:cBhvr additive="base">
                                        <p:cTn id="43" dur="500" fill="hold"/>
                                        <p:tgtEl>
                                          <p:spTgt spid="1638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p:bldP spid="163844" grpId="0"/>
      <p:bldP spid="163849" grpId="0"/>
      <p:bldP spid="163851" grpId="0"/>
      <p:bldP spid="163853" grpId="0"/>
      <p:bldP spid="163855" grpId="0"/>
      <p:bldP spid="16385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390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42988" y="1052513"/>
            <a:ext cx="2305050" cy="3960812"/>
          </a:xfrm>
          <a:prstGeom prst="rect">
            <a:avLst/>
          </a:prstGeom>
          <a:noFill/>
          <a:extLst>
            <a:ext uri="{909E8E84-426E-40DD-AFC4-6F175D3DCCD1}">
              <a14:hiddenFill xmlns:a14="http://schemas.microsoft.com/office/drawing/2010/main">
                <a:solidFill>
                  <a:srgbClr val="FFFFFF"/>
                </a:solidFill>
              </a14:hiddenFill>
            </a:ext>
          </a:extLst>
        </p:spPr>
      </p:pic>
      <p:sp>
        <p:nvSpPr>
          <p:cNvPr id="123907" name="Text Box 3"/>
          <p:cNvSpPr txBox="1">
            <a:spLocks noChangeArrowheads="1"/>
          </p:cNvSpPr>
          <p:nvPr/>
        </p:nvSpPr>
        <p:spPr bwMode="auto">
          <a:xfrm>
            <a:off x="3348355" y="962660"/>
            <a:ext cx="5387340" cy="5015865"/>
          </a:xfrm>
          <a:prstGeom prst="rect">
            <a:avLst/>
          </a:prstGeom>
          <a:solidFill>
            <a:schemeClr val="accent6">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ClrTx/>
              <a:buSzTx/>
              <a:buFontTx/>
              <a:buNone/>
            </a:pPr>
            <a:r>
              <a:rPr kumimoji="1" lang="en-US" altLang="zh-CN" b="1">
                <a:solidFill>
                  <a:srgbClr val="000000"/>
                </a:solidFill>
                <a:effectLst>
                  <a:outerShdw blurRad="38100" dist="38100" dir="2700000" algn="tl">
                    <a:srgbClr val="C0C0C0"/>
                  </a:outerShdw>
                </a:effectLst>
                <a:latin typeface="宋体" panose="02010600030101010101" pitchFamily="2" charset="-122"/>
              </a:rPr>
              <a:t> </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李白，字</a:t>
            </a:r>
            <a:r>
              <a:rPr kumimoji="1" lang="zh-CN" altLang="en-US" sz="3200" b="1" u="sng">
                <a:solidFill>
                  <a:srgbClr val="000000"/>
                </a:solidFill>
                <a:effectLst>
                  <a:outerShdw blurRad="38100" dist="38100" dir="2700000" algn="tl">
                    <a:srgbClr val="C0C0C0"/>
                  </a:outerShdw>
                </a:effectLst>
                <a:latin typeface="宋体" panose="02010600030101010101" pitchFamily="2" charset="-122"/>
              </a:rPr>
              <a:t>     </a:t>
            </a:r>
            <a:r>
              <a:rPr kumimoji="1" lang="zh-CN" altLang="en-US" sz="3200" b="1" smtClean="0">
                <a:solidFill>
                  <a:srgbClr val="000000"/>
                </a:solidFill>
                <a:effectLst>
                  <a:outerShdw blurRad="38100" dist="38100" dir="2700000" algn="tl">
                    <a:srgbClr val="C0C0C0"/>
                  </a:outerShdw>
                </a:effectLst>
                <a:latin typeface="宋体" panose="02010600030101010101" pitchFamily="2" charset="-122"/>
              </a:rPr>
              <a:t>，号</a:t>
            </a:r>
            <a:r>
              <a:rPr kumimoji="1" lang="zh-CN" altLang="en-US" sz="3200" b="1" u="sng" smtClean="0">
                <a:solidFill>
                  <a:srgbClr val="000000"/>
                </a:solidFill>
                <a:effectLst>
                  <a:outerShdw blurRad="38100" dist="38100" dir="2700000" algn="tl">
                    <a:srgbClr val="C0C0C0"/>
                  </a:outerShdw>
                </a:effectLst>
                <a:latin typeface="宋体" panose="02010600030101010101" pitchFamily="2" charset="-122"/>
              </a:rPr>
              <a:t>        </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，中国古代最伟大的</a:t>
            </a:r>
            <a:r>
              <a:rPr kumimoji="1" lang="zh-CN" altLang="en-US" sz="3200" b="1" u="sng">
                <a:solidFill>
                  <a:srgbClr val="000000"/>
                </a:solidFill>
                <a:effectLst>
                  <a:outerShdw blurRad="38100" dist="38100" dir="2700000" algn="tl">
                    <a:srgbClr val="C0C0C0"/>
                  </a:outerShdw>
                </a:effectLst>
                <a:latin typeface="宋体" panose="02010600030101010101" pitchFamily="2" charset="-122"/>
              </a:rPr>
              <a:t>        </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诗人，有</a:t>
            </a:r>
            <a:r>
              <a:rPr kumimoji="1" lang="zh-CN" altLang="en-US" sz="3200" b="1">
                <a:solidFill>
                  <a:srgbClr val="000000"/>
                </a:solidFill>
                <a:effectLst>
                  <a:outerShdw blurRad="38100" dist="38100" dir="2700000" algn="tl">
                    <a:srgbClr val="C0C0C0"/>
                  </a:outerShdw>
                </a:effectLst>
                <a:latin typeface="Times New Roman" panose="02020603050405020304"/>
              </a:rPr>
              <a:t>“</a:t>
            </a:r>
            <a:r>
              <a:rPr kumimoji="1" lang="zh-CN" altLang="en-US" sz="3200" b="1" u="sng">
                <a:solidFill>
                  <a:srgbClr val="000000"/>
                </a:solidFill>
                <a:effectLst>
                  <a:outerShdw blurRad="38100" dist="38100" dir="2700000" algn="tl">
                    <a:srgbClr val="C0C0C0"/>
                  </a:outerShdw>
                </a:effectLst>
                <a:latin typeface="宋体" panose="02010600030101010101" pitchFamily="2" charset="-122"/>
              </a:rPr>
              <a:t>      </a:t>
            </a:r>
            <a:r>
              <a:rPr kumimoji="1" lang="zh-CN" altLang="en-US" sz="3200" b="1">
                <a:solidFill>
                  <a:srgbClr val="000000"/>
                </a:solidFill>
                <a:effectLst>
                  <a:outerShdw blurRad="38100" dist="38100" dir="2700000" algn="tl">
                    <a:srgbClr val="C0C0C0"/>
                  </a:outerShdw>
                </a:effectLst>
                <a:latin typeface="Times New Roman" panose="02020603050405020304"/>
              </a:rPr>
              <a:t>”</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之称。长于乐府与绝句，其诗风格 </a:t>
            </a:r>
            <a:r>
              <a:rPr kumimoji="1" lang="zh-CN" altLang="en-US" sz="3200" b="1" u="sng">
                <a:solidFill>
                  <a:srgbClr val="000000"/>
                </a:solidFill>
                <a:effectLst>
                  <a:outerShdw blurRad="38100" dist="38100" dir="2700000" algn="tl">
                    <a:srgbClr val="C0C0C0"/>
                  </a:outerShdw>
                </a:effectLst>
                <a:latin typeface="宋体" panose="02010600030101010101" pitchFamily="2" charset="-122"/>
              </a:rPr>
              <a:t>       </a:t>
            </a:r>
            <a:r>
              <a:rPr kumimoji="1" lang="zh-CN" altLang="en-US" sz="3200" b="1">
                <a:solidFill>
                  <a:srgbClr val="336600"/>
                </a:solidFill>
                <a:effectLst>
                  <a:outerShdw blurRad="38100" dist="38100" dir="2700000" algn="tl">
                    <a:srgbClr val="C0C0C0"/>
                  </a:outerShdw>
                </a:effectLst>
                <a:latin typeface="宋体" panose="02010600030101010101" pitchFamily="2" charset="-122"/>
              </a:rPr>
              <a:t>，</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语言热烈奔放而清新自然，杜甫称赞他</a:t>
            </a:r>
            <a:r>
              <a:rPr kumimoji="1" lang="zh-CN" altLang="en-US" sz="3200" b="1">
                <a:solidFill>
                  <a:srgbClr val="000000"/>
                </a:solidFill>
                <a:effectLst>
                  <a:outerShdw blurRad="38100" dist="38100" dir="2700000" algn="tl">
                    <a:srgbClr val="C0C0C0"/>
                  </a:outerShdw>
                </a:effectLst>
                <a:latin typeface="Times New Roman" panose="02020603050405020304"/>
              </a:rPr>
              <a:t>“</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笔落惊风雨，诗成泣鬼神</a:t>
            </a:r>
            <a:r>
              <a:rPr kumimoji="1" lang="zh-CN" altLang="en-US" sz="3200" b="1">
                <a:solidFill>
                  <a:srgbClr val="000000"/>
                </a:solidFill>
                <a:effectLst>
                  <a:outerShdw blurRad="38100" dist="38100" dir="2700000" algn="tl">
                    <a:srgbClr val="C0C0C0"/>
                  </a:outerShdw>
                </a:effectLst>
                <a:latin typeface="Times New Roman" panose="02020603050405020304"/>
              </a:rPr>
              <a:t>”</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。与杜甫并称</a:t>
            </a:r>
            <a:r>
              <a:rPr kumimoji="1" lang="zh-CN" altLang="en-US" sz="3200" b="1">
                <a:solidFill>
                  <a:srgbClr val="000000"/>
                </a:solidFill>
                <a:effectLst>
                  <a:outerShdw blurRad="38100" dist="38100" dir="2700000" algn="tl">
                    <a:srgbClr val="C0C0C0"/>
                  </a:outerShdw>
                </a:effectLst>
                <a:latin typeface="Times New Roman" panose="02020603050405020304"/>
              </a:rPr>
              <a:t>“</a:t>
            </a:r>
            <a:r>
              <a:rPr kumimoji="1" lang="zh-CN" altLang="en-US" sz="3200" b="1" u="sng">
                <a:solidFill>
                  <a:srgbClr val="000000"/>
                </a:solidFill>
                <a:effectLst>
                  <a:outerShdw blurRad="38100" dist="38100" dir="2700000" algn="tl">
                    <a:srgbClr val="C0C0C0"/>
                  </a:outerShdw>
                </a:effectLst>
                <a:latin typeface="宋体" panose="02010600030101010101" pitchFamily="2" charset="-122"/>
              </a:rPr>
              <a:t>     </a:t>
            </a:r>
            <a:r>
              <a:rPr kumimoji="1" lang="zh-CN" altLang="en-US" sz="3200" b="1">
                <a:solidFill>
                  <a:srgbClr val="000000"/>
                </a:solidFill>
                <a:effectLst>
                  <a:outerShdw blurRad="38100" dist="38100" dir="2700000" algn="tl">
                    <a:srgbClr val="C0C0C0"/>
                  </a:outerShdw>
                </a:effectLst>
                <a:latin typeface="Times New Roman" panose="02020603050405020304"/>
              </a:rPr>
              <a:t>”</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，有</a:t>
            </a:r>
            <a:r>
              <a:rPr kumimoji="1" lang="en-US" altLang="zh-CN" sz="3200" b="1">
                <a:solidFill>
                  <a:srgbClr val="000000"/>
                </a:solidFill>
                <a:effectLst>
                  <a:outerShdw blurRad="38100" dist="38100" dir="2700000" algn="tl">
                    <a:srgbClr val="C0C0C0"/>
                  </a:outerShdw>
                </a:effectLst>
                <a:latin typeface="宋体" panose="02010600030101010101" pitchFamily="2" charset="-122"/>
              </a:rPr>
              <a:t>《</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李太白全集</a:t>
            </a:r>
            <a:r>
              <a:rPr kumimoji="1" lang="en-US" altLang="zh-CN" sz="3200" b="1">
                <a:solidFill>
                  <a:srgbClr val="000000"/>
                </a:solidFill>
                <a:effectLst>
                  <a:outerShdw blurRad="38100" dist="38100" dir="2700000" algn="tl">
                    <a:srgbClr val="C0C0C0"/>
                  </a:outerShdw>
                </a:effectLst>
                <a:latin typeface="宋体" panose="02010600030101010101" pitchFamily="2" charset="-122"/>
              </a:rPr>
              <a:t>》</a:t>
            </a:r>
            <a:r>
              <a:rPr kumimoji="1" lang="zh-CN" altLang="en-US" sz="3200" b="1">
                <a:solidFill>
                  <a:srgbClr val="000000"/>
                </a:solidFill>
                <a:effectLst>
                  <a:outerShdw blurRad="38100" dist="38100" dir="2700000" algn="tl">
                    <a:srgbClr val="C0C0C0"/>
                  </a:outerShdw>
                </a:effectLst>
                <a:latin typeface="宋体" panose="02010600030101010101" pitchFamily="2" charset="-122"/>
              </a:rPr>
              <a:t>。</a:t>
            </a:r>
            <a:endParaRPr kumimoji="1" lang="zh-CN" altLang="en-US" sz="3200" b="1">
              <a:solidFill>
                <a:srgbClr val="000000"/>
              </a:solidFill>
              <a:effectLst>
                <a:outerShdw blurRad="38100" dist="38100" dir="2700000" algn="tl">
                  <a:srgbClr val="C0C0C0"/>
                </a:outerShdw>
              </a:effectLst>
              <a:latin typeface="宋体" panose="02010600030101010101" pitchFamily="2" charset="-122"/>
            </a:endParaRPr>
          </a:p>
        </p:txBody>
      </p:sp>
      <p:sp>
        <p:nvSpPr>
          <p:cNvPr id="123908" name="Text Box 4"/>
          <p:cNvSpPr txBox="1">
            <a:spLocks noChangeArrowheads="1"/>
          </p:cNvSpPr>
          <p:nvPr/>
        </p:nvSpPr>
        <p:spPr bwMode="auto">
          <a:xfrm>
            <a:off x="5270322" y="1046163"/>
            <a:ext cx="90601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SzTx/>
              <a:buFontTx/>
              <a:buNone/>
            </a:pPr>
            <a:r>
              <a:rPr kumimoji="1" lang="zh-CN" altLang="en-US" sz="28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太白</a:t>
            </a:r>
            <a:endParaRPr kumimoji="1" lang="zh-CN" altLang="en-US" sz="28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23909" name="Text Box 5"/>
          <p:cNvSpPr txBox="1">
            <a:spLocks noChangeArrowheads="1"/>
          </p:cNvSpPr>
          <p:nvPr/>
        </p:nvSpPr>
        <p:spPr bwMode="auto">
          <a:xfrm>
            <a:off x="3995738" y="1474461"/>
            <a:ext cx="162736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SzTx/>
              <a:buFontTx/>
              <a:buNone/>
            </a:pPr>
            <a:r>
              <a:rPr kumimoji="1" lang="zh-CN" altLang="en-US" sz="28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青莲居士</a:t>
            </a:r>
            <a:endParaRPr kumimoji="1" lang="zh-CN" altLang="en-US" sz="28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23910" name="Text Box 6"/>
          <p:cNvSpPr txBox="1">
            <a:spLocks noChangeArrowheads="1"/>
          </p:cNvSpPr>
          <p:nvPr/>
        </p:nvSpPr>
        <p:spPr bwMode="auto">
          <a:xfrm>
            <a:off x="4213655" y="1947309"/>
            <a:ext cx="162736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SzTx/>
              <a:buFontTx/>
              <a:buNone/>
            </a:pPr>
            <a:r>
              <a:rPr kumimoji="1" lang="zh-CN" altLang="en-US" sz="28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浪漫主义</a:t>
            </a:r>
            <a:endParaRPr kumimoji="1" lang="zh-CN" altLang="en-US" sz="28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23911" name="Text Box 7"/>
          <p:cNvSpPr txBox="1">
            <a:spLocks noChangeArrowheads="1"/>
          </p:cNvSpPr>
          <p:nvPr/>
        </p:nvSpPr>
        <p:spPr bwMode="auto">
          <a:xfrm>
            <a:off x="684213" y="5084763"/>
            <a:ext cx="2971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Tx/>
              <a:buSzTx/>
              <a:buFontTx/>
              <a:buNone/>
            </a:pPr>
            <a:r>
              <a:rPr kumimoji="1" lang="zh-CN" altLang="en-US" sz="28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李白（</a:t>
            </a:r>
            <a:r>
              <a:rPr kumimoji="1" lang="en-US" altLang="zh-CN" sz="28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701</a:t>
            </a:r>
            <a:r>
              <a:rPr kumimoji="1" lang="en-US" altLang="zh-CN" sz="2800" b="1">
                <a:solidFill>
                  <a:srgbClr val="FF0000"/>
                </a:solidFill>
                <a:effectLst>
                  <a:outerShdw blurRad="38100" dist="38100" dir="2700000" algn="tl">
                    <a:srgbClr val="C0C0C0"/>
                  </a:outerShdw>
                </a:effectLst>
                <a:latin typeface="Times New Roman" panose="02020603050405020304"/>
                <a:ea typeface="黑体" panose="02010609060101010101" pitchFamily="2" charset="-122"/>
              </a:rPr>
              <a:t>—</a:t>
            </a:r>
            <a:r>
              <a:rPr kumimoji="1" lang="en-US" altLang="zh-CN" sz="2800"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762</a:t>
            </a:r>
            <a:r>
              <a:rPr kumimoji="1" lang="zh-CN" altLang="en-US" sz="2800" b="1">
                <a:solidFill>
                  <a:srgbClr val="000000"/>
                </a:solidFill>
                <a:effectLst>
                  <a:outerShdw blurRad="38100" dist="38100" dir="2700000" algn="tl">
                    <a:srgbClr val="C0C0C0"/>
                  </a:outerShdw>
                </a:effectLst>
                <a:latin typeface="华文新魏" pitchFamily="2" charset="-122"/>
                <a:ea typeface="华文新魏" pitchFamily="2" charset="-122"/>
              </a:rPr>
              <a:t>）</a:t>
            </a:r>
            <a:endParaRPr kumimoji="1" lang="zh-CN" altLang="en-US" sz="2800" b="1">
              <a:solidFill>
                <a:srgbClr val="000000"/>
              </a:solidFill>
              <a:effectLst>
                <a:outerShdw blurRad="38100" dist="38100" dir="2700000" algn="tl">
                  <a:srgbClr val="C0C0C0"/>
                </a:outerShdw>
              </a:effectLst>
              <a:latin typeface="华文新魏" pitchFamily="2" charset="-122"/>
              <a:ea typeface="华文新魏" pitchFamily="2" charset="-122"/>
            </a:endParaRPr>
          </a:p>
        </p:txBody>
      </p:sp>
      <p:sp>
        <p:nvSpPr>
          <p:cNvPr id="123912" name="Text Box 8"/>
          <p:cNvSpPr txBox="1">
            <a:spLocks noChangeArrowheads="1"/>
          </p:cNvSpPr>
          <p:nvPr/>
        </p:nvSpPr>
        <p:spPr bwMode="auto">
          <a:xfrm>
            <a:off x="3903405" y="2524366"/>
            <a:ext cx="90601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 typeface="Wingdings" panose="05000000000000000000" pitchFamily="2" charset="2"/>
              <a:buNone/>
            </a:pPr>
            <a:r>
              <a:rPr lang="zh-CN" altLang="en-US" sz="2800" b="1">
                <a:solidFill>
                  <a:srgbClr val="FF0000"/>
                </a:solidFill>
                <a:ea typeface="黑体" panose="02010609060101010101" pitchFamily="2" charset="-122"/>
              </a:rPr>
              <a:t>诗仙</a:t>
            </a:r>
            <a:endParaRPr lang="zh-CN" altLang="en-US" sz="2800" b="1">
              <a:solidFill>
                <a:srgbClr val="FF0000"/>
              </a:solidFill>
              <a:ea typeface="黑体" panose="02010609060101010101" pitchFamily="2" charset="-122"/>
            </a:endParaRPr>
          </a:p>
        </p:txBody>
      </p:sp>
      <p:sp>
        <p:nvSpPr>
          <p:cNvPr id="123914" name="Text Box 10"/>
          <p:cNvSpPr txBox="1">
            <a:spLocks noChangeArrowheads="1"/>
          </p:cNvSpPr>
          <p:nvPr/>
        </p:nvSpPr>
        <p:spPr bwMode="auto">
          <a:xfrm>
            <a:off x="6745538" y="2827355"/>
            <a:ext cx="237648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Wingdings" panose="05000000000000000000" pitchFamily="2" charset="2"/>
              <a:buNone/>
            </a:pPr>
            <a:r>
              <a:rPr kumimoji="1" lang="zh-CN" altLang="en-US" sz="3200" b="1">
                <a:solidFill>
                  <a:srgbClr val="FF0000"/>
                </a:solidFill>
                <a:effectLst>
                  <a:outerShdw blurRad="38100" dist="38100" dir="2700000" algn="tl">
                    <a:srgbClr val="C0C0C0"/>
                  </a:outerShdw>
                </a:effectLst>
                <a:ea typeface="黑体" panose="02010609060101010101" pitchFamily="2" charset="-122"/>
              </a:rPr>
              <a:t>豪放而飘逸</a:t>
            </a:r>
            <a:endParaRPr kumimoji="1" lang="zh-CN" altLang="en-US" sz="3200" b="1">
              <a:solidFill>
                <a:srgbClr val="FF0000"/>
              </a:solidFill>
              <a:effectLst>
                <a:outerShdw blurRad="38100" dist="38100" dir="2700000" algn="tl">
                  <a:srgbClr val="C0C0C0"/>
                </a:outerShdw>
              </a:effectLst>
              <a:ea typeface="黑体" panose="02010609060101010101" pitchFamily="2" charset="-122"/>
            </a:endParaRPr>
          </a:p>
        </p:txBody>
      </p:sp>
      <p:sp>
        <p:nvSpPr>
          <p:cNvPr id="123915" name="Text Box 11"/>
          <p:cNvSpPr txBox="1">
            <a:spLocks noChangeArrowheads="1"/>
          </p:cNvSpPr>
          <p:nvPr/>
        </p:nvSpPr>
        <p:spPr bwMode="auto">
          <a:xfrm>
            <a:off x="3760646" y="4982256"/>
            <a:ext cx="90601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spcBef>
                <a:spcPct val="0"/>
              </a:spcBef>
              <a:defRPr>
                <a:solidFill>
                  <a:schemeClr val="tx1"/>
                </a:solidFill>
                <a:latin typeface="Arial" panose="020b0604020202020204" pitchFamily="34" charset="0"/>
                <a:ea typeface="宋体" panose="02010600030101010101" pitchFamily="2" charset="-122"/>
              </a:defRPr>
            </a:lvl1pPr>
            <a:lvl2pPr>
              <a:spcBef>
                <a:spcPct val="0"/>
              </a:spcBef>
              <a:defRPr>
                <a:solidFill>
                  <a:schemeClr val="tx1"/>
                </a:solidFill>
                <a:latin typeface="Arial" panose="020b0604020202020204" pitchFamily="34" charset="0"/>
                <a:ea typeface="宋体" panose="02010600030101010101" pitchFamily="2" charset="-122"/>
              </a:defRPr>
            </a:lvl2pPr>
            <a:lvl3pPr>
              <a:spcBef>
                <a:spcPct val="0"/>
              </a:spcBef>
              <a:defRPr>
                <a:solidFill>
                  <a:schemeClr val="tx1"/>
                </a:solidFill>
                <a:latin typeface="Arial" panose="020b0604020202020204" pitchFamily="34" charset="0"/>
                <a:ea typeface="宋体" panose="02010600030101010101" pitchFamily="2" charset="-122"/>
              </a:defRPr>
            </a:lvl3pPr>
            <a:lvl4pPr>
              <a:spcBef>
                <a:spcPct val="0"/>
              </a:spcBef>
              <a:defRPr>
                <a:solidFill>
                  <a:schemeClr val="tx1"/>
                </a:solidFill>
                <a:latin typeface="Arial" panose="020b0604020202020204" pitchFamily="34" charset="0"/>
                <a:ea typeface="宋体" panose="02010600030101010101" pitchFamily="2" charset="-122"/>
              </a:defRPr>
            </a:lvl4pPr>
            <a:lvl5pPr>
              <a:spcBef>
                <a:spcPct val="0"/>
              </a:spcBef>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Font typeface="Wingdings" panose="05000000000000000000" pitchFamily="2" charset="2"/>
              <a:buNone/>
            </a:pPr>
            <a:r>
              <a:rPr lang="zh-CN" altLang="en-US" sz="2800" b="1">
                <a:solidFill>
                  <a:srgbClr val="FF0000"/>
                </a:solidFill>
                <a:ea typeface="黑体" panose="02010609060101010101" pitchFamily="2" charset="-122"/>
              </a:rPr>
              <a:t>李杜</a:t>
            </a:r>
            <a:endParaRPr lang="zh-CN" altLang="en-US" sz="2800" b="1">
              <a:solidFill>
                <a:srgbClr val="FF0000"/>
              </a:solidFill>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3908"/>
                                        </p:tgtEl>
                                        <p:attrNameLst>
                                          <p:attrName>style.visibility</p:attrName>
                                        </p:attrNameLst>
                                      </p:cBhvr>
                                      <p:to>
                                        <p:strVal val="visible"/>
                                      </p:to>
                                    </p:set>
                                    <p:anim calcmode="lin" valueType="num">
                                      <p:cBhvr additive="base">
                                        <p:cTn id="7" dur="500" fill="hold"/>
                                        <p:tgtEl>
                                          <p:spTgt spid="123908"/>
                                        </p:tgtEl>
                                        <p:attrNameLst>
                                          <p:attrName>ppt_x</p:attrName>
                                        </p:attrNameLst>
                                      </p:cBhvr>
                                      <p:tavLst>
                                        <p:tav tm="0">
                                          <p:val>
                                            <p:strVal val="0-#ppt_w/2"/>
                                          </p:val>
                                        </p:tav>
                                        <p:tav tm="100000">
                                          <p:val>
                                            <p:strVal val="#ppt_x"/>
                                          </p:val>
                                        </p:tav>
                                      </p:tavLst>
                                    </p:anim>
                                    <p:anim calcmode="lin" valueType="num">
                                      <p:cBhvr additive="base">
                                        <p:cTn id="8" dur="500" fill="hold"/>
                                        <p:tgtEl>
                                          <p:spTgt spid="12390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3909"/>
                                        </p:tgtEl>
                                        <p:attrNameLst>
                                          <p:attrName>style.visibility</p:attrName>
                                        </p:attrNameLst>
                                      </p:cBhvr>
                                      <p:to>
                                        <p:strVal val="visible"/>
                                      </p:to>
                                    </p:set>
                                    <p:anim calcmode="lin" valueType="num">
                                      <p:cBhvr additive="base">
                                        <p:cTn id="13" dur="500" fill="hold"/>
                                        <p:tgtEl>
                                          <p:spTgt spid="123909"/>
                                        </p:tgtEl>
                                        <p:attrNameLst>
                                          <p:attrName>ppt_x</p:attrName>
                                        </p:attrNameLst>
                                      </p:cBhvr>
                                      <p:tavLst>
                                        <p:tav tm="0">
                                          <p:val>
                                            <p:strVal val="0-#ppt_w/2"/>
                                          </p:val>
                                        </p:tav>
                                        <p:tav tm="100000">
                                          <p:val>
                                            <p:strVal val="#ppt_x"/>
                                          </p:val>
                                        </p:tav>
                                      </p:tavLst>
                                    </p:anim>
                                    <p:anim calcmode="lin" valueType="num">
                                      <p:cBhvr additive="base">
                                        <p:cTn id="14" dur="500" fill="hold"/>
                                        <p:tgtEl>
                                          <p:spTgt spid="12390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3910"/>
                                        </p:tgtEl>
                                        <p:attrNameLst>
                                          <p:attrName>style.visibility</p:attrName>
                                        </p:attrNameLst>
                                      </p:cBhvr>
                                      <p:to>
                                        <p:strVal val="visible"/>
                                      </p:to>
                                    </p:set>
                                    <p:anim calcmode="lin" valueType="num">
                                      <p:cBhvr additive="base">
                                        <p:cTn id="19" dur="500" fill="hold"/>
                                        <p:tgtEl>
                                          <p:spTgt spid="123910"/>
                                        </p:tgtEl>
                                        <p:attrNameLst>
                                          <p:attrName>ppt_x</p:attrName>
                                        </p:attrNameLst>
                                      </p:cBhvr>
                                      <p:tavLst>
                                        <p:tav tm="0">
                                          <p:val>
                                            <p:strVal val="0-#ppt_w/2"/>
                                          </p:val>
                                        </p:tav>
                                        <p:tav tm="100000">
                                          <p:val>
                                            <p:strVal val="#ppt_x"/>
                                          </p:val>
                                        </p:tav>
                                      </p:tavLst>
                                    </p:anim>
                                    <p:anim calcmode="lin" valueType="num">
                                      <p:cBhvr additive="base">
                                        <p:cTn id="20" dur="500" fill="hold"/>
                                        <p:tgtEl>
                                          <p:spTgt spid="12391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23912"/>
                                        </p:tgtEl>
                                        <p:attrNameLst>
                                          <p:attrName>style.visibility</p:attrName>
                                        </p:attrNameLst>
                                      </p:cBhvr>
                                      <p:to>
                                        <p:strVal val="visible"/>
                                      </p:to>
                                    </p:set>
                                    <p:anim calcmode="lin" valueType="num">
                                      <p:cBhvr additive="base">
                                        <p:cTn id="25" dur="500" fill="hold"/>
                                        <p:tgtEl>
                                          <p:spTgt spid="123912"/>
                                        </p:tgtEl>
                                        <p:attrNameLst>
                                          <p:attrName>ppt_x</p:attrName>
                                        </p:attrNameLst>
                                      </p:cBhvr>
                                      <p:tavLst>
                                        <p:tav tm="0">
                                          <p:val>
                                            <p:strVal val="0-#ppt_w/2"/>
                                          </p:val>
                                        </p:tav>
                                        <p:tav tm="100000">
                                          <p:val>
                                            <p:strVal val="#ppt_x"/>
                                          </p:val>
                                        </p:tav>
                                      </p:tavLst>
                                    </p:anim>
                                    <p:anim calcmode="lin" valueType="num">
                                      <p:cBhvr additive="base">
                                        <p:cTn id="26" dur="500" fill="hold"/>
                                        <p:tgtEl>
                                          <p:spTgt spid="123912"/>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3914"/>
                                        </p:tgtEl>
                                        <p:attrNameLst>
                                          <p:attrName>style.visibility</p:attrName>
                                        </p:attrNameLst>
                                      </p:cBhvr>
                                      <p:to>
                                        <p:strVal val="visible"/>
                                      </p:to>
                                    </p:set>
                                    <p:anim calcmode="lin" valueType="num">
                                      <p:cBhvr additive="base">
                                        <p:cTn id="31" dur="500" fill="hold"/>
                                        <p:tgtEl>
                                          <p:spTgt spid="123914"/>
                                        </p:tgtEl>
                                        <p:attrNameLst>
                                          <p:attrName>ppt_x</p:attrName>
                                        </p:attrNameLst>
                                      </p:cBhvr>
                                      <p:tavLst>
                                        <p:tav tm="0">
                                          <p:val>
                                            <p:strVal val="1+#ppt_w/2"/>
                                          </p:val>
                                        </p:tav>
                                        <p:tav tm="100000">
                                          <p:val>
                                            <p:strVal val="#ppt_x"/>
                                          </p:val>
                                        </p:tav>
                                      </p:tavLst>
                                    </p:anim>
                                    <p:anim calcmode="lin" valueType="num">
                                      <p:cBhvr additive="base">
                                        <p:cTn id="32" dur="500" fill="hold"/>
                                        <p:tgtEl>
                                          <p:spTgt spid="12391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3915"/>
                                        </p:tgtEl>
                                        <p:attrNameLst>
                                          <p:attrName>style.visibility</p:attrName>
                                        </p:attrNameLst>
                                      </p:cBhvr>
                                      <p:to>
                                        <p:strVal val="visible"/>
                                      </p:to>
                                    </p:set>
                                    <p:anim calcmode="lin" valueType="num">
                                      <p:cBhvr additive="base">
                                        <p:cTn id="37" dur="500" fill="hold"/>
                                        <p:tgtEl>
                                          <p:spTgt spid="123915"/>
                                        </p:tgtEl>
                                        <p:attrNameLst>
                                          <p:attrName>ppt_x</p:attrName>
                                        </p:attrNameLst>
                                      </p:cBhvr>
                                      <p:tavLst>
                                        <p:tav tm="0">
                                          <p:val>
                                            <p:strVal val="#ppt_x"/>
                                          </p:val>
                                        </p:tav>
                                        <p:tav tm="100000">
                                          <p:val>
                                            <p:strVal val="#ppt_x"/>
                                          </p:val>
                                        </p:tav>
                                      </p:tavLst>
                                    </p:anim>
                                    <p:anim calcmode="lin" valueType="num">
                                      <p:cBhvr additive="base">
                                        <p:cTn id="38" dur="500" fill="hold"/>
                                        <p:tgtEl>
                                          <p:spTgt spid="1239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p:bldP spid="123909" grpId="0"/>
      <p:bldP spid="123910" grpId="0"/>
      <p:bldP spid="123912" grpId="0"/>
      <p:bldP spid="123914" grpId="0"/>
      <p:bldP spid="12391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3235" name="Rectangle 3"/>
          <p:cNvSpPr>
            <a:spLocks noGrp="1" noRot="1" noChangeArrowheads="1"/>
          </p:cNvSpPr>
          <p:nvPr>
            <p:ph type="body" idx="1"/>
          </p:nvPr>
        </p:nvSpPr>
        <p:spPr>
          <a:xfrm>
            <a:off x="323528" y="404664"/>
            <a:ext cx="8208912" cy="5976664"/>
          </a:xfrm>
        </p:spPr>
        <p:style>
          <a:lnRef idx="1">
            <a:schemeClr val="accent1"/>
          </a:lnRef>
          <a:fillRef idx="2">
            <a:schemeClr val="accent1"/>
          </a:fillRef>
          <a:effectRef idx="1">
            <a:schemeClr val="accent1"/>
          </a:effectRef>
          <a:fontRef idx="minor">
            <a:schemeClr val="dk1"/>
          </a:fontRef>
        </p:style>
        <p:txBody>
          <a:bodyPr>
            <a:normAutofit fontScale="55000" lnSpcReduction="20000"/>
          </a:bodyPr>
          <a:lstStyle/>
          <a:p>
            <a:pPr>
              <a:lnSpc>
                <a:spcPct val="120000"/>
              </a:lnSpc>
              <a:spcBef>
                <a:spcPct val="0"/>
              </a:spcBef>
              <a:buClrTx/>
              <a:buSzTx/>
              <a:buFontTx/>
              <a:buNone/>
            </a:pPr>
            <a:r>
              <a:rPr kumimoji="1" lang="en-US" altLang="zh-CN" sz="2800" b="1">
                <a:solidFill>
                  <a:srgbClr val="009900"/>
                </a:solidFill>
                <a:effectLst>
                  <a:outerShdw blurRad="38100" dist="38100" dir="2700000" algn="tl">
                    <a:srgbClr val="C0C0C0"/>
                  </a:outerShdw>
                </a:effectLst>
                <a:ea typeface="黑体" panose="02010609060101010101" pitchFamily="2" charset="-122"/>
              </a:rPr>
              <a:t>   </a:t>
            </a:r>
            <a:r>
              <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rPr>
              <a:t>在月光照耀下，我冯虚御风，飞渡镜湖。眼见渌水荡漾，耳闻清猿啼鸣，心神像景色般幽雅。</a:t>
            </a:r>
            <a:endPar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endParaRPr>
          </a:p>
          <a:p>
            <a:pPr>
              <a:lnSpc>
                <a:spcPct val="120000"/>
              </a:lnSpc>
              <a:spcBef>
                <a:spcPct val="0"/>
              </a:spcBef>
              <a:buClrTx/>
              <a:buSzTx/>
              <a:buFontTx/>
              <a:buNone/>
            </a:pPr>
            <a:endPar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endParaRPr>
          </a:p>
          <a:p>
            <a:pPr>
              <a:lnSpc>
                <a:spcPct val="120000"/>
              </a:lnSpc>
              <a:spcBef>
                <a:spcPct val="0"/>
              </a:spcBef>
              <a:buClrTx/>
              <a:buSzTx/>
              <a:buFontTx/>
              <a:buNone/>
            </a:pPr>
            <a:r>
              <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rPr>
              <a:t>   我著屐登山，黎明时分，一轮红日从东海跃出</a:t>
            </a:r>
            <a:r>
              <a:rPr kumimoji="1" lang="en-US" altLang="zh-CN" sz="5100" b="1">
                <a:solidFill>
                  <a:srgbClr val="000000"/>
                </a:solidFill>
                <a:effectLst>
                  <a:outerShdw blurRad="38100" dist="38100" dir="2700000" algn="tl">
                    <a:srgbClr val="C0C0C0"/>
                  </a:outerShdw>
                </a:effectLst>
                <a:latin typeface="华文楷体" pitchFamily="2" charset="-122"/>
                <a:ea typeface="华文楷体" pitchFamily="2" charset="-122"/>
              </a:rPr>
              <a:t>,</a:t>
            </a:r>
            <a:r>
              <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rPr>
              <a:t>身处苍茫的群山之中，耳际是桃都山顶天鸡的鸣叫。</a:t>
            </a:r>
            <a:endPar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endParaRPr>
          </a:p>
          <a:p>
            <a:pPr>
              <a:lnSpc>
                <a:spcPct val="120000"/>
              </a:lnSpc>
              <a:buFont typeface="Wingdings" panose="05000000000000000000" pitchFamily="2" charset="2"/>
              <a:buNone/>
            </a:pPr>
            <a:endPar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endParaRPr>
          </a:p>
          <a:p>
            <a:pPr>
              <a:lnSpc>
                <a:spcPct val="120000"/>
              </a:lnSpc>
              <a:buFont typeface="Wingdings" panose="05000000000000000000" pitchFamily="2" charset="2"/>
              <a:buNone/>
            </a:pPr>
            <a:r>
              <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rPr>
              <a:t>  夜幕降临，熊咆龙吟，电闪扉开，万物震撼。烟雾笼罩下的天姥山显得那么光怪陆离、迷茫恐怖。</a:t>
            </a:r>
            <a:endPar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endParaRPr>
          </a:p>
          <a:p>
            <a:pPr>
              <a:lnSpc>
                <a:spcPct val="120000"/>
              </a:lnSpc>
              <a:buFont typeface="Wingdings" panose="05000000000000000000" pitchFamily="2" charset="2"/>
              <a:buNone/>
            </a:pPr>
            <a:endPar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endParaRPr>
          </a:p>
          <a:p>
            <a:pPr>
              <a:lnSpc>
                <a:spcPct val="120000"/>
              </a:lnSpc>
              <a:buFont typeface="Wingdings" panose="05000000000000000000" pitchFamily="2" charset="2"/>
              <a:buNone/>
            </a:pPr>
            <a:r>
              <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rPr>
              <a:t>   纷至沓来的神仙，穿着彩虹做的衣裳，御风而行，老虎奏乐，鸾凤拉车，它们雍雍穆穆，济济一堂，令人心驰神往。</a:t>
            </a:r>
            <a:endParaRPr kumimoji="1" lang="zh-CN" altLang="en-US" sz="5100" b="1">
              <a:solidFill>
                <a:srgbClr val="000000"/>
              </a:solidFill>
              <a:effectLst>
                <a:outerShdw blurRad="38100" dist="38100" dir="2700000" algn="tl">
                  <a:srgbClr val="C0C0C0"/>
                </a:outerShdw>
              </a:effectLst>
              <a:latin typeface="华文楷体" pitchFamily="2" charset="-122"/>
              <a:ea typeface="华文楷体" pitchFamily="2" charset="-122"/>
            </a:endParaRPr>
          </a:p>
          <a:p>
            <a:pPr>
              <a:lnSpc>
                <a:spcPct val="120000"/>
              </a:lnSpc>
              <a:spcBef>
                <a:spcPct val="0"/>
              </a:spcBef>
              <a:buClrTx/>
              <a:buSzTx/>
              <a:buFontTx/>
              <a:buNone/>
            </a:pPr>
            <a:endParaRPr kumimoji="1" lang="zh-CN" altLang="en-US" b="1">
              <a:solidFill>
                <a:srgbClr val="000000"/>
              </a:solidFill>
              <a:effectLst>
                <a:outerShdw blurRad="38100" dist="38100" dir="2700000" algn="tl">
                  <a:srgbClr val="C0C0C0"/>
                </a:outerShdw>
              </a:effectLst>
              <a:latin typeface="华文楷体" pitchFamily="2" charset="-122"/>
              <a:ea typeface="华文楷体" pitchFamily="2" charset="-122"/>
            </a:endParaRPr>
          </a:p>
          <a:p>
            <a:pPr>
              <a:lnSpc>
                <a:spcPct val="120000"/>
              </a:lnSpc>
              <a:spcBef>
                <a:spcPct val="0"/>
              </a:spcBef>
              <a:buClrTx/>
              <a:buSzTx/>
              <a:buFontTx/>
              <a:buNone/>
            </a:pPr>
            <a:endParaRPr kumimoji="1" lang="en-US" altLang="zh-CN" sz="2800" b="1">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Rectangle 2"/>
          <p:cNvSpPr>
            <a:spLocks noChangeArrowheads="1"/>
          </p:cNvSpPr>
          <p:nvPr/>
        </p:nvSpPr>
        <p:spPr bwMode="auto">
          <a:xfrm>
            <a:off x="762000" y="1057047"/>
            <a:ext cx="8001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en-US" altLang="zh-CN" sz="2800">
                <a:latin typeface="楷体_GB2312" pitchFamily="49" charset="-122"/>
                <a:ea typeface="楷体_GB2312" pitchFamily="49" charset="-122"/>
              </a:rPr>
              <a:t>    </a:t>
            </a:r>
            <a:r>
              <a:rPr kumimoji="1" lang="zh-CN" altLang="en-US" sz="2800" b="1">
                <a:latin typeface="楷体_GB2312" pitchFamily="49" charset="-122"/>
                <a:ea typeface="楷体_GB2312" pitchFamily="49" charset="-122"/>
              </a:rPr>
              <a:t>我欲</a:t>
            </a:r>
            <a:r>
              <a:rPr kumimoji="1" lang="zh-CN" altLang="en-US" sz="2800" b="1">
                <a:solidFill>
                  <a:srgbClr val="000000"/>
                </a:solidFill>
                <a:latin typeface="楷体_GB2312" pitchFamily="49" charset="-122"/>
                <a:ea typeface="楷体_GB2312" pitchFamily="49" charset="-122"/>
              </a:rPr>
              <a:t>因</a:t>
            </a:r>
            <a:r>
              <a:rPr kumimoji="1" lang="zh-CN" altLang="en-US" sz="2800" b="1">
                <a:solidFill>
                  <a:srgbClr val="FF0000"/>
                </a:solidFill>
                <a:latin typeface="楷体_GB2312" pitchFamily="49" charset="-122"/>
                <a:ea typeface="楷体_GB2312" pitchFamily="49" charset="-122"/>
              </a:rPr>
              <a:t>之</a:t>
            </a:r>
            <a:r>
              <a:rPr kumimoji="1" lang="zh-CN" altLang="en-US" sz="2800" b="1">
                <a:latin typeface="楷体_GB2312" pitchFamily="49" charset="-122"/>
                <a:ea typeface="楷体_GB2312" pitchFamily="49" charset="-122"/>
              </a:rPr>
              <a:t>梦吴越，一夜飞度镜湖月。湖月照我影，送我至剡溪。</a:t>
            </a:r>
            <a:endParaRPr kumimoji="1" lang="zh-CN" altLang="en-US" sz="2800" b="1">
              <a:latin typeface="楷体_GB2312" pitchFamily="49" charset="-122"/>
              <a:ea typeface="楷体_GB2312" pitchFamily="49" charset="-122"/>
            </a:endParaRPr>
          </a:p>
        </p:txBody>
      </p:sp>
      <p:sp>
        <p:nvSpPr>
          <p:cNvPr id="13323" name="Text Box 11"/>
          <p:cNvSpPr txBox="1">
            <a:spLocks noChangeArrowheads="1"/>
          </p:cNvSpPr>
          <p:nvPr/>
        </p:nvSpPr>
        <p:spPr bwMode="auto">
          <a:xfrm>
            <a:off x="936474" y="3212976"/>
            <a:ext cx="784949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t>       </a:t>
            </a:r>
            <a:r>
              <a:rPr lang="en-US" altLang="zh-CN" sz="3200" b="1">
                <a:ea typeface="楷体_GB2312" pitchFamily="49" charset="-122"/>
              </a:rPr>
              <a:t>“</a:t>
            </a:r>
            <a:r>
              <a:rPr lang="zh-CN" altLang="en-US" sz="3200" b="1">
                <a:latin typeface="楷体_GB2312" pitchFamily="49" charset="-122"/>
                <a:ea typeface="楷体_GB2312" pitchFamily="49" charset="-122"/>
              </a:rPr>
              <a:t>一夜飞</a:t>
            </a:r>
            <a:r>
              <a:rPr lang="zh-CN" altLang="en-US" sz="3200" b="1">
                <a:ea typeface="楷体_GB2312" pitchFamily="49" charset="-122"/>
              </a:rPr>
              <a:t>”</a:t>
            </a:r>
            <a:r>
              <a:rPr lang="zh-CN" altLang="en-US" sz="3200" b="1">
                <a:latin typeface="楷体_GB2312" pitchFamily="49" charset="-122"/>
                <a:ea typeface="楷体_GB2312" pitchFamily="49" charset="-122"/>
              </a:rPr>
              <a:t>、</a:t>
            </a:r>
            <a:r>
              <a:rPr lang="zh-CN" altLang="en-US" sz="3200" b="1">
                <a:ea typeface="楷体_GB2312" pitchFamily="49" charset="-122"/>
              </a:rPr>
              <a:t>“</a:t>
            </a:r>
            <a:r>
              <a:rPr lang="zh-CN" altLang="en-US" sz="3200" b="1">
                <a:latin typeface="楷体_GB2312" pitchFamily="49" charset="-122"/>
                <a:ea typeface="楷体_GB2312" pitchFamily="49" charset="-122"/>
              </a:rPr>
              <a:t>月光送</a:t>
            </a:r>
            <a:r>
              <a:rPr lang="zh-CN" altLang="en-US" sz="3200" b="1">
                <a:ea typeface="楷体_GB2312" pitchFamily="49" charset="-122"/>
              </a:rPr>
              <a:t>”</a:t>
            </a:r>
            <a:r>
              <a:rPr lang="zh-CN" altLang="en-US" sz="3200" b="1">
                <a:latin typeface="楷体_GB2312" pitchFamily="49" charset="-122"/>
                <a:ea typeface="楷体_GB2312" pitchFamily="49" charset="-122"/>
              </a:rPr>
              <a:t> </a:t>
            </a:r>
            <a:r>
              <a:rPr lang="zh-CN" altLang="en-US" sz="3200" b="1" smtClean="0">
                <a:latin typeface="楷体_GB2312" pitchFamily="49" charset="-122"/>
                <a:ea typeface="楷体_GB2312" pitchFamily="49" charset="-122"/>
              </a:rPr>
              <a:t>生动</a:t>
            </a:r>
            <a:r>
              <a:rPr lang="zh-CN" altLang="en-US" sz="3200" b="1">
                <a:latin typeface="楷体_GB2312" pitchFamily="49" charset="-122"/>
                <a:ea typeface="楷体_GB2312" pitchFamily="49" charset="-122"/>
              </a:rPr>
              <a:t>地表现了</a:t>
            </a:r>
            <a:r>
              <a:rPr lang="zh-CN" altLang="en-US" sz="3200" b="1">
                <a:ea typeface="楷体_GB2312" pitchFamily="49" charset="-122"/>
              </a:rPr>
              <a:t> </a:t>
            </a:r>
            <a:r>
              <a:rPr lang="zh-CN" altLang="en-US" sz="3200" b="1">
                <a:latin typeface="楷体_GB2312" pitchFamily="49" charset="-122"/>
                <a:ea typeface="楷体_GB2312" pitchFamily="49" charset="-122"/>
              </a:rPr>
              <a:t>诗人梦游路上那种</a:t>
            </a:r>
            <a:r>
              <a:rPr lang="zh-CN" altLang="en-US" sz="3200" b="1">
                <a:solidFill>
                  <a:srgbClr val="FF0000"/>
                </a:solidFill>
                <a:latin typeface="楷体_GB2312" pitchFamily="49" charset="-122"/>
                <a:ea typeface="楷体_GB2312" pitchFamily="49" charset="-122"/>
              </a:rPr>
              <a:t>轻快、急切、兴奋、神往的心情以及表达对自由的向往和追求</a:t>
            </a:r>
            <a:r>
              <a:rPr lang="zh-CN" altLang="en-US" sz="3200" b="1" smtClean="0">
                <a:solidFill>
                  <a:srgbClr val="FF0000"/>
                </a:solidFill>
                <a:latin typeface="楷体_GB2312" pitchFamily="49" charset="-122"/>
                <a:ea typeface="楷体_GB2312" pitchFamily="49" charset="-122"/>
              </a:rPr>
              <a:t>。</a:t>
            </a:r>
            <a:endParaRPr lang="en-US" altLang="zh-CN" sz="2400" b="1">
              <a:latin typeface="楷体_GB2312" pitchFamily="49" charset="-122"/>
              <a:ea typeface="楷体_GB2312" pitchFamily="49" charset="-122"/>
            </a:endParaRPr>
          </a:p>
        </p:txBody>
      </p:sp>
      <p:sp>
        <p:nvSpPr>
          <p:cNvPr id="14341" name="Text Box 12"/>
          <p:cNvSpPr txBox="1">
            <a:spLocks noChangeArrowheads="1"/>
          </p:cNvSpPr>
          <p:nvPr/>
        </p:nvSpPr>
        <p:spPr bwMode="auto">
          <a:xfrm>
            <a:off x="762135" y="2003197"/>
            <a:ext cx="770433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800" b="1">
                <a:solidFill>
                  <a:srgbClr val="00B050"/>
                </a:solidFill>
              </a:rPr>
              <a:t>       </a:t>
            </a:r>
            <a:r>
              <a:rPr kumimoji="1" lang="zh-CN" altLang="en-US" sz="2800" b="1" smtClean="0">
                <a:solidFill>
                  <a:srgbClr val="00B050"/>
                </a:solidFill>
              </a:rPr>
              <a:t>此</a:t>
            </a:r>
            <a:r>
              <a:rPr kumimoji="1" lang="zh-CN" altLang="en-US" sz="2800" b="1">
                <a:solidFill>
                  <a:srgbClr val="00B050"/>
                </a:solidFill>
              </a:rPr>
              <a:t>句表达作者怎样的心境？</a:t>
            </a:r>
            <a:endParaRPr kumimoji="1" lang="zh-CN" altLang="en-US" sz="2800" b="1">
              <a:solidFill>
                <a:srgbClr val="00B050"/>
              </a:solidFill>
            </a:endParaRPr>
          </a:p>
          <a:p>
            <a:pPr eaLnBrk="1" hangingPunct="1">
              <a:spcBef>
                <a:spcPct val="50000"/>
              </a:spcBef>
            </a:pPr>
            <a:endParaRPr lang="en-US" altLang="zh-CN" sz="2000" b="1"/>
          </a:p>
        </p:txBody>
      </p:sp>
      <p:sp>
        <p:nvSpPr>
          <p:cNvPr id="2" name="TextBox 1"/>
          <p:cNvSpPr txBox="1"/>
          <p:nvPr/>
        </p:nvSpPr>
        <p:spPr>
          <a:xfrm>
            <a:off x="179512" y="24825"/>
            <a:ext cx="1872208" cy="58477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3200" b="1" smtClean="0">
                <a:solidFill>
                  <a:srgbClr val="00B050"/>
                </a:solidFill>
                <a:latin typeface="华文隶书" pitchFamily="2" charset="-122"/>
                <a:ea typeface="华文隶书" pitchFamily="2" charset="-122"/>
              </a:rPr>
              <a:t>文本细读</a:t>
            </a:r>
            <a:endParaRPr lang="zh-CN" altLang="en-US" sz="3200" b="1">
              <a:solidFill>
                <a:srgbClr val="00B050"/>
              </a:solidFill>
              <a:latin typeface="华文隶书" pitchFamily="2" charset="-122"/>
              <a:ea typeface="华文隶书" pitchFamily="2" charset="-122"/>
            </a:endParaRPr>
          </a:p>
        </p:txBody>
      </p:sp>
      <p:sp>
        <p:nvSpPr>
          <p:cNvPr id="3" name="TextBox 2"/>
          <p:cNvSpPr txBox="1"/>
          <p:nvPr/>
        </p:nvSpPr>
        <p:spPr>
          <a:xfrm>
            <a:off x="2051720" y="476672"/>
            <a:ext cx="4608512" cy="523220"/>
          </a:xfrm>
          <a:prstGeom prst="rect">
            <a:avLst/>
          </a:prstGeom>
          <a:noFill/>
        </p:spPr>
        <p:txBody>
          <a:bodyPr wrap="square" rtlCol="0">
            <a:spAutoFit/>
          </a:bodyPr>
          <a:lstStyle/>
          <a:p>
            <a:r>
              <a:rPr lang="zh-CN" altLang="en-US" sz="2800" b="1" smtClean="0">
                <a:solidFill>
                  <a:srgbClr val="FF0000"/>
                </a:solidFill>
              </a:rPr>
              <a:t>作者 是如何来到目的地的？</a:t>
            </a:r>
            <a:endParaRPr lang="zh-CN" altLang="en-US" sz="2800" b="1">
              <a:solidFill>
                <a:srgbClr val="FF0000"/>
              </a:solidFill>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additive="base">
                                        <p:cTn id="13" dur="500" fill="hold"/>
                                        <p:tgtEl>
                                          <p:spTgt spid="14338"/>
                                        </p:tgtEl>
                                        <p:attrNameLst>
                                          <p:attrName>ppt_x</p:attrName>
                                        </p:attrNameLst>
                                      </p:cBhvr>
                                      <p:tavLst>
                                        <p:tav tm="0">
                                          <p:val>
                                            <p:strVal val="#ppt_x"/>
                                          </p:val>
                                        </p:tav>
                                        <p:tav tm="100000">
                                          <p:val>
                                            <p:strVal val="#ppt_x"/>
                                          </p:val>
                                        </p:tav>
                                      </p:tavLst>
                                    </p:anim>
                                    <p:anim calcmode="lin" valueType="num">
                                      <p:cBhvr additive="base">
                                        <p:cTn id="14"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341"/>
                                        </p:tgtEl>
                                        <p:attrNameLst>
                                          <p:attrName>style.visibility</p:attrName>
                                        </p:attrNameLst>
                                      </p:cBhvr>
                                      <p:to>
                                        <p:strVal val="visible"/>
                                      </p:to>
                                    </p:set>
                                    <p:animEffect transition="in" filter="fade">
                                      <p:cBhvr>
                                        <p:cTn id="19" dur="1000"/>
                                        <p:tgtEl>
                                          <p:spTgt spid="14341"/>
                                        </p:tgtEl>
                                      </p:cBhvr>
                                    </p:animEffect>
                                    <p:anim calcmode="lin" valueType="num">
                                      <p:cBhvr>
                                        <p:cTn id="20" dur="1000" fill="hold"/>
                                        <p:tgtEl>
                                          <p:spTgt spid="14341"/>
                                        </p:tgtEl>
                                        <p:attrNameLst>
                                          <p:attrName>ppt_x</p:attrName>
                                        </p:attrNameLst>
                                      </p:cBhvr>
                                      <p:tavLst>
                                        <p:tav tm="0">
                                          <p:val>
                                            <p:strVal val="#ppt_x"/>
                                          </p:val>
                                        </p:tav>
                                        <p:tav tm="100000">
                                          <p:val>
                                            <p:strVal val="#ppt_x"/>
                                          </p:val>
                                        </p:tav>
                                      </p:tavLst>
                                    </p:anim>
                                    <p:anim calcmode="lin" valueType="num">
                                      <p:cBhvr>
                                        <p:cTn id="21" dur="1000" fill="hold"/>
                                        <p:tgtEl>
                                          <p:spTgt spid="14341"/>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3323"/>
                                        </p:tgtEl>
                                        <p:attrNameLst>
                                          <p:attrName>style.visibility</p:attrName>
                                        </p:attrNameLst>
                                      </p:cBhvr>
                                      <p:to>
                                        <p:strVal val="visible"/>
                                      </p:to>
                                    </p:set>
                                    <p:animEffect transition="in" filter="circle(in)">
                                      <p:cBhvr>
                                        <p:cTn id="26" dur="20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3323" grpId="0"/>
      <p:bldP spid="14341"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1" name="标题 1"/>
          <p:cNvSpPr>
            <a:spLocks noGrp="1" noChangeArrowheads="1"/>
          </p:cNvSpPr>
          <p:nvPr>
            <p:ph type="title"/>
          </p:nvPr>
        </p:nvSpPr>
        <p:spPr>
          <a:xfrm>
            <a:off x="179512" y="188640"/>
            <a:ext cx="8712968" cy="5040560"/>
          </a:xfrm>
        </p:spPr>
        <p:txBody>
          <a:bodyPr>
            <a:normAutofit fontScale="90000"/>
          </a:bodyPr>
          <a:lstStyle/>
          <a:p>
            <a:pPr algn="l"/>
            <a:br>
              <a:rPr lang="zh-CN" altLang="zh-CN" sz="2800" b="1" smtClean="0">
                <a:latin typeface="宋体" panose="02010600030101010101" pitchFamily="2" charset="-122"/>
              </a:rPr>
            </a:br>
            <a:br>
              <a:rPr lang="en-US" altLang="zh-CN" sz="2800" b="1" smtClean="0">
                <a:latin typeface="宋体" panose="02010600030101010101" pitchFamily="2" charset="-122"/>
              </a:rPr>
            </a:br>
            <a:br>
              <a:rPr lang="en-US" altLang="zh-CN" sz="2800" b="1">
                <a:latin typeface="宋体" panose="02010600030101010101" pitchFamily="2" charset="-122"/>
              </a:rPr>
            </a:br>
            <a:br>
              <a:rPr lang="en-US" altLang="zh-CN" sz="2800" b="1" smtClean="0">
                <a:latin typeface="宋体" panose="02010600030101010101" pitchFamily="2" charset="-122"/>
              </a:rPr>
            </a:br>
            <a:r>
              <a:rPr lang="zh-CN" altLang="zh-CN" sz="3100" b="1" smtClean="0">
                <a:solidFill>
                  <a:srgbClr val="FF0000"/>
                </a:solidFill>
                <a:latin typeface="宋体" panose="02010600030101010101" pitchFamily="2" charset="-122"/>
              </a:rPr>
              <a:t>“谢公宿处今尚在，渌水荡漾清猿啼”</a:t>
            </a:r>
            <a:br>
              <a:rPr lang="zh-CN" altLang="zh-CN" sz="3100" b="1" smtClean="0">
                <a:latin typeface="宋体" panose="02010600030101010101" pitchFamily="2" charset="-122"/>
              </a:rPr>
            </a:br>
            <a:r>
              <a:rPr lang="zh-CN" altLang="zh-CN" sz="2800" b="1" smtClean="0">
                <a:latin typeface="宋体" panose="02010600030101010101" pitchFamily="2" charset="-122"/>
              </a:rPr>
              <a:t>   </a:t>
            </a:r>
            <a:r>
              <a:rPr lang="zh-CN" altLang="zh-CN" sz="3600" b="1" smtClean="0">
                <a:latin typeface="宋体" panose="02010600030101010101" pitchFamily="2" charset="-122"/>
              </a:rPr>
              <a:t>相传晋朝以前，这里人迹罕至，只有汉时的刘晨、阮肇入此山采过药。到南朝时，谢玄的孙子到浙江永嘉来任太守，此人喜遨游山水，永嘉恰巧山秀水灵，所以任职期间游遍了这里的山山水水。当时从会稽到永嘉地区，须穿越新昌，天台地区，此地丛山峻林，茂林修竹，而性喜山水的太守开始伐木取径，直到临海。风光绮丽的天姥山正处这险要地段，因而名声大振。李白追慕前贤高情雅致，神思飘飘，深入了天姥山。</a:t>
            </a:r>
            <a:br>
              <a:rPr lang="en-US" altLang="zh-CN" sz="3600" b="1" smtClean="0">
                <a:latin typeface="宋体" panose="02010600030101010101" pitchFamily="2" charset="-122"/>
              </a:rPr>
            </a:br>
            <a:r>
              <a:rPr lang="zh-CN" altLang="zh-CN" sz="3600" b="1" smtClean="0">
                <a:solidFill>
                  <a:srgbClr val="FF0000"/>
                </a:solidFill>
                <a:latin typeface="宋体" panose="02010600030101010101" pitchFamily="2" charset="-122"/>
              </a:rPr>
              <a:t>“脚著谢公屐，身登青云梯”</a:t>
            </a:r>
            <a:br>
              <a:rPr lang="en-US" altLang="zh-CN" sz="3600" b="1" smtClean="0">
                <a:solidFill>
                  <a:srgbClr val="FF0000"/>
                </a:solidFill>
                <a:latin typeface="宋体" panose="02010600030101010101" pitchFamily="2" charset="-122"/>
              </a:rPr>
            </a:br>
            <a:r>
              <a:rPr lang="zh-CN" altLang="zh-CN" sz="3600" b="1" smtClean="0">
                <a:solidFill>
                  <a:srgbClr val="7030A0"/>
                </a:solidFill>
                <a:latin typeface="宋体" panose="02010600030101010101" pitchFamily="2" charset="-122"/>
              </a:rPr>
              <a:t>（谢公屐：据载，谢灵运游山时所穿的木屐，上山时去其前齿，下山时去其后齿）</a:t>
            </a:r>
            <a:endParaRPr lang="zh-CN" altLang="zh-CN" sz="3600" b="1" smtClean="0">
              <a:solidFill>
                <a:srgbClr val="7030A0"/>
              </a:solidFill>
              <a:latin typeface="宋体" panose="0201060003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399" y="620286"/>
            <a:ext cx="8229600" cy="1143000"/>
          </a:xfrm>
        </p:spPr>
        <p:txBody>
          <a:bodyPr/>
          <a:lstStyle/>
          <a:p>
            <a:r>
              <a:rPr lang="zh-CN" altLang="en-US" b="1" smtClean="0"/>
              <a:t>作者又看见了什么？听见了什么？</a:t>
            </a:r>
            <a:endParaRPr lang="zh-CN" altLang="en-US" b="1"/>
          </a:p>
        </p:txBody>
      </p:sp>
      <p:sp>
        <p:nvSpPr>
          <p:cNvPr id="17410" name="Text Box 2"/>
          <p:cNvSpPr txBox="1">
            <a:spLocks noChangeArrowheads="1"/>
          </p:cNvSpPr>
          <p:nvPr/>
        </p:nvSpPr>
        <p:spPr bwMode="auto">
          <a:xfrm>
            <a:off x="163195" y="2177415"/>
            <a:ext cx="8533130" cy="2306955"/>
          </a:xfrm>
          <a:prstGeom prst="rect">
            <a:avLst/>
          </a:prstGeom>
          <a:solidFill>
            <a:schemeClr val="accent3">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50000"/>
              </a:lnSpc>
              <a:spcBef>
                <a:spcPct val="50000"/>
              </a:spcBef>
            </a:pPr>
            <a:endParaRPr kumimoji="1" lang="zh-CN" altLang="en-US" sz="3200" b="1" smtClean="0">
              <a:latin typeface="楷体_GB2312" pitchFamily="49" charset="-122"/>
              <a:ea typeface="楷体_GB2312" pitchFamily="49" charset="-122"/>
            </a:endParaRPr>
          </a:p>
          <a:p>
            <a:pPr eaLnBrk="1" hangingPunct="1">
              <a:lnSpc>
                <a:spcPct val="50000"/>
              </a:lnSpc>
              <a:spcBef>
                <a:spcPct val="50000"/>
              </a:spcBef>
            </a:pPr>
            <a:r>
              <a:rPr kumimoji="1" lang="zh-CN" altLang="en-US" sz="3200" b="1" smtClean="0">
                <a:latin typeface="楷体_GB2312" pitchFamily="49" charset="-122"/>
                <a:ea typeface="楷体_GB2312" pitchFamily="49" charset="-122"/>
              </a:rPr>
              <a:t>忽然</a:t>
            </a:r>
            <a:endParaRPr kumimoji="1" lang="en-US" altLang="zh-CN" sz="3200" b="1" smtClean="0">
              <a:latin typeface="楷体_GB2312" pitchFamily="49" charset="-122"/>
              <a:ea typeface="楷体_GB2312" pitchFamily="49" charset="-122"/>
            </a:endParaRPr>
          </a:p>
          <a:p>
            <a:pPr eaLnBrk="1" hangingPunct="1">
              <a:lnSpc>
                <a:spcPct val="50000"/>
              </a:lnSpc>
              <a:spcBef>
                <a:spcPct val="50000"/>
              </a:spcBef>
            </a:pPr>
            <a:r>
              <a:rPr kumimoji="1" lang="zh-CN" altLang="en-US" sz="3200" b="1" smtClean="0">
                <a:latin typeface="楷体_GB2312" pitchFamily="49" charset="-122"/>
                <a:ea typeface="楷体_GB2312" pitchFamily="49" charset="-122"/>
              </a:rPr>
              <a:t>“</a:t>
            </a:r>
            <a:r>
              <a:rPr kumimoji="1" lang="zh-CN" altLang="en-US" sz="3200" b="1">
                <a:latin typeface="楷体_GB2312" pitchFamily="49" charset="-122"/>
                <a:ea typeface="楷体_GB2312" pitchFamily="49" charset="-122"/>
              </a:rPr>
              <a:t>列缺霹雳，丘峦崩摧</a:t>
            </a:r>
            <a:r>
              <a:rPr kumimoji="1" lang="zh-CN" altLang="en-US" sz="3200" b="1" smtClean="0">
                <a:latin typeface="楷体_GB2312" pitchFamily="49" charset="-122"/>
                <a:ea typeface="楷体_GB2312" pitchFamily="49" charset="-122"/>
              </a:rPr>
              <a:t>。洞天</a:t>
            </a:r>
            <a:r>
              <a:rPr kumimoji="1" lang="zh-CN" altLang="en-US" sz="3200" b="1">
                <a:latin typeface="楷体_GB2312" pitchFamily="49" charset="-122"/>
                <a:ea typeface="楷体_GB2312" pitchFamily="49" charset="-122"/>
              </a:rPr>
              <a:t>石扉，</a:t>
            </a:r>
            <a:r>
              <a:rPr kumimoji="1" lang="zh-CN" altLang="en-US" sz="3200" b="1" smtClean="0">
                <a:latin typeface="楷体_GB2312" pitchFamily="49" charset="-122"/>
                <a:ea typeface="楷体_GB2312" pitchFamily="49" charset="-122"/>
              </a:rPr>
              <a:t>訇然开。”</a:t>
            </a:r>
            <a:endParaRPr kumimoji="1" lang="en-US" altLang="zh-CN" sz="3200" b="1" smtClean="0">
              <a:latin typeface="楷体_GB2312" pitchFamily="49" charset="-122"/>
              <a:ea typeface="楷体_GB2312" pitchFamily="49" charset="-122"/>
            </a:endParaRPr>
          </a:p>
          <a:p>
            <a:pPr eaLnBrk="1" hangingPunct="1">
              <a:lnSpc>
                <a:spcPct val="50000"/>
              </a:lnSpc>
              <a:spcBef>
                <a:spcPct val="50000"/>
              </a:spcBef>
            </a:pPr>
            <a:r>
              <a:rPr kumimoji="1" lang="zh-CN" altLang="en-US" sz="3200" b="1" smtClean="0">
                <a:latin typeface="楷体_GB2312" pitchFamily="49" charset="-122"/>
                <a:ea typeface="楷体_GB2312" pitchFamily="49" charset="-122"/>
              </a:rPr>
              <a:t>作者的眼前出现了另一个世界，他看见了什</a:t>
            </a:r>
            <a:endParaRPr kumimoji="1" lang="en-US" altLang="zh-CN" sz="3200" b="1" smtClean="0">
              <a:latin typeface="楷体_GB2312" pitchFamily="49" charset="-122"/>
              <a:ea typeface="楷体_GB2312" pitchFamily="49" charset="-122"/>
            </a:endParaRPr>
          </a:p>
          <a:p>
            <a:pPr eaLnBrk="1" hangingPunct="1">
              <a:lnSpc>
                <a:spcPct val="50000"/>
              </a:lnSpc>
              <a:spcBef>
                <a:spcPct val="50000"/>
              </a:spcBef>
            </a:pPr>
            <a:r>
              <a:rPr kumimoji="1" lang="zh-CN" altLang="en-US" sz="3200" b="1" smtClean="0">
                <a:latin typeface="楷体_GB2312" pitchFamily="49" charset="-122"/>
                <a:ea typeface="楷体_GB2312" pitchFamily="49" charset="-122"/>
              </a:rPr>
              <a:t>么？</a:t>
            </a:r>
            <a:endParaRPr kumimoji="1" lang="zh-CN" altLang="en-US" sz="3200" b="1">
              <a:latin typeface="楷体_GB2312" pitchFamily="49" charset="-122"/>
              <a:ea typeface="楷体_GB2312" pitchFamily="49"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Rectangle 1026"/>
          <p:cNvSpPr>
            <a:spLocks noChangeArrowheads="1"/>
          </p:cNvSpPr>
          <p:nvPr/>
        </p:nvSpPr>
        <p:spPr bwMode="auto">
          <a:xfrm>
            <a:off x="1187450" y="476672"/>
            <a:ext cx="7086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2800" b="1">
                <a:latin typeface="楷体_GB2312" pitchFamily="49" charset="-122"/>
                <a:ea typeface="楷体_GB2312" pitchFamily="49" charset="-122"/>
              </a:rPr>
              <a:t>忽魂悸以魄动，恍惊起而长嗟。</a:t>
            </a:r>
            <a:endParaRPr kumimoji="1" lang="zh-CN" altLang="en-US" sz="2800" b="1">
              <a:latin typeface="楷体_GB2312" pitchFamily="49" charset="-122"/>
              <a:ea typeface="楷体_GB2312" pitchFamily="49" charset="-122"/>
            </a:endParaRPr>
          </a:p>
          <a:p>
            <a:r>
              <a:rPr kumimoji="1" lang="zh-CN" altLang="en-US" sz="2800" b="1">
                <a:latin typeface="楷体_GB2312" pitchFamily="49" charset="-122"/>
                <a:ea typeface="楷体_GB2312" pitchFamily="49" charset="-122"/>
              </a:rPr>
              <a:t>惟觉时之枕席，失向来之烟霞。</a:t>
            </a:r>
            <a:endParaRPr kumimoji="1" lang="zh-CN" altLang="en-US" sz="2800" b="1">
              <a:latin typeface="楷体_GB2312" pitchFamily="49" charset="-122"/>
              <a:ea typeface="楷体_GB2312" pitchFamily="49" charset="-122"/>
            </a:endParaRPr>
          </a:p>
        </p:txBody>
      </p:sp>
      <p:sp>
        <p:nvSpPr>
          <p:cNvPr id="19459" name="Text Box 1029"/>
          <p:cNvSpPr txBox="1">
            <a:spLocks noChangeArrowheads="1"/>
          </p:cNvSpPr>
          <p:nvPr/>
        </p:nvSpPr>
        <p:spPr bwMode="auto">
          <a:xfrm>
            <a:off x="1187450" y="1968500"/>
            <a:ext cx="54726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600" b="1">
                <a:solidFill>
                  <a:srgbClr val="00B050"/>
                </a:solidFill>
                <a:latin typeface="Times New Roman" panose="02020603050405020304" pitchFamily="18" charset="0"/>
                <a:ea typeface="楷体_GB2312" pitchFamily="49" charset="-122"/>
              </a:rPr>
              <a:t>写了什么事？有什么作用？</a:t>
            </a:r>
            <a:endParaRPr kumimoji="1" lang="zh-CN" altLang="en-US" sz="3600" b="1">
              <a:solidFill>
                <a:srgbClr val="00B050"/>
              </a:solidFill>
              <a:latin typeface="Times New Roman" panose="02020603050405020304" pitchFamily="18" charset="0"/>
              <a:ea typeface="楷体_GB2312" pitchFamily="49" charset="-122"/>
            </a:endParaRPr>
          </a:p>
        </p:txBody>
      </p:sp>
      <p:sp>
        <p:nvSpPr>
          <p:cNvPr id="10246" name="Text Box 1030"/>
          <p:cNvSpPr txBox="1">
            <a:spLocks noChangeArrowheads="1"/>
          </p:cNvSpPr>
          <p:nvPr/>
        </p:nvSpPr>
        <p:spPr bwMode="auto">
          <a:xfrm>
            <a:off x="467544" y="2996952"/>
            <a:ext cx="4968552"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b="1">
                <a:latin typeface="Times New Roman" panose="02020603050405020304" pitchFamily="18" charset="0"/>
              </a:rPr>
              <a:t>    </a:t>
            </a:r>
            <a:r>
              <a:rPr kumimoji="1" lang="en-US" altLang="zh-CN" sz="3200" b="1" smtClean="0">
                <a:latin typeface="Times New Roman" panose="02020603050405020304" pitchFamily="18" charset="0"/>
              </a:rPr>
              <a:t>    </a:t>
            </a:r>
            <a:r>
              <a:rPr kumimoji="1" lang="zh-CN" altLang="en-US" sz="2800" b="1">
                <a:latin typeface="Times New Roman" panose="02020603050405020304" pitchFamily="18" charset="0"/>
                <a:ea typeface="楷体" panose="02010609060101010101" pitchFamily="49" charset="-122"/>
              </a:rPr>
              <a:t>心惊梦醒，好梦不常</a:t>
            </a:r>
            <a:r>
              <a:rPr kumimoji="1" lang="zh-CN" altLang="en-US" sz="2800" b="1" smtClean="0">
                <a:latin typeface="Times New Roman" panose="02020603050405020304" pitchFamily="18" charset="0"/>
                <a:ea typeface="楷体" panose="02010609060101010101" pitchFamily="49" charset="-122"/>
              </a:rPr>
              <a:t>。在梦境</a:t>
            </a:r>
            <a:r>
              <a:rPr kumimoji="1" lang="zh-CN" altLang="en-US" sz="2800" b="1">
                <a:latin typeface="Times New Roman" panose="02020603050405020304" pitchFamily="18" charset="0"/>
                <a:ea typeface="楷体" panose="02010609060101010101" pitchFamily="49" charset="-122"/>
              </a:rPr>
              <a:t>最高点悬崖勒马，急转直下。</a:t>
            </a:r>
            <a:endParaRPr kumimoji="1" lang="zh-CN" altLang="en-US" sz="2800" b="1">
              <a:latin typeface="Times New Roman" panose="02020603050405020304" pitchFamily="18" charset="0"/>
              <a:ea typeface="楷体" panose="02010609060101010101" pitchFamily="49" charset="-122"/>
            </a:endParaRPr>
          </a:p>
          <a:p>
            <a:pPr eaLnBrk="1" hangingPunct="1">
              <a:spcBef>
                <a:spcPct val="50000"/>
              </a:spcBef>
            </a:pPr>
            <a:r>
              <a:rPr kumimoji="1" lang="zh-CN" altLang="en-US" sz="2800" b="1">
                <a:ea typeface="楷体" panose="02010609060101010101" pitchFamily="49" charset="-122"/>
              </a:rPr>
              <a:t>       </a:t>
            </a:r>
            <a:r>
              <a:rPr kumimoji="1" lang="zh-CN" altLang="en-US" sz="2800" b="1" u="sng">
                <a:ea typeface="楷体" panose="02010609060101010101" pitchFamily="49" charset="-122"/>
              </a:rPr>
              <a:t>由幻想转到现实</a:t>
            </a:r>
            <a:r>
              <a:rPr kumimoji="1" lang="zh-CN" altLang="en-US" sz="2800" b="1">
                <a:ea typeface="楷体" panose="02010609060101010101" pitchFamily="49" charset="-122"/>
              </a:rPr>
              <a:t>。</a:t>
            </a:r>
            <a:r>
              <a:rPr kumimoji="1" lang="zh-CN" altLang="en-US" sz="2800" b="1">
                <a:solidFill>
                  <a:srgbClr val="FF0000"/>
                </a:solidFill>
                <a:ea typeface="楷体" panose="02010609060101010101" pitchFamily="49" charset="-122"/>
              </a:rPr>
              <a:t>作者</a:t>
            </a:r>
            <a:r>
              <a:rPr kumimoji="1" lang="zh-CN" altLang="en-US" sz="2800" b="1">
                <a:ea typeface="楷体" panose="02010609060101010101" pitchFamily="49" charset="-122"/>
              </a:rPr>
              <a:t>与</a:t>
            </a:r>
            <a:r>
              <a:rPr kumimoji="1" lang="zh-CN" altLang="en-US" sz="2800" b="1">
                <a:solidFill>
                  <a:srgbClr val="FF0000"/>
                </a:solidFill>
                <a:ea typeface="楷体" panose="02010609060101010101" pitchFamily="49" charset="-122"/>
              </a:rPr>
              <a:t>读者</a:t>
            </a:r>
            <a:r>
              <a:rPr kumimoji="1" lang="zh-CN" altLang="en-US" sz="2800" b="1">
                <a:ea typeface="楷体" panose="02010609060101010101" pitchFamily="49" charset="-122"/>
              </a:rPr>
              <a:t>的情绪随之沉静，</a:t>
            </a:r>
            <a:r>
              <a:rPr kumimoji="1" lang="zh-CN" altLang="en-US" sz="2800" b="1" u="sng">
                <a:ea typeface="楷体" panose="02010609060101010101" pitchFamily="49" charset="-122"/>
              </a:rPr>
              <a:t>在全文形成了起伏的波澜。</a:t>
            </a:r>
            <a:endParaRPr kumimoji="1" lang="zh-CN" altLang="en-US" sz="2800" b="1" u="sng">
              <a:ea typeface="楷体" panose="02010609060101010101" pitchFamily="49" charset="-122"/>
            </a:endParaRPr>
          </a:p>
        </p:txBody>
      </p:sp>
      <p:sp>
        <p:nvSpPr>
          <p:cNvPr id="19461" name="Text Box 1033"/>
          <p:cNvSpPr txBox="1">
            <a:spLocks noChangeArrowheads="1"/>
          </p:cNvSpPr>
          <p:nvPr/>
        </p:nvSpPr>
        <p:spPr bwMode="auto">
          <a:xfrm>
            <a:off x="323850" y="5949950"/>
            <a:ext cx="44656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a:latin typeface="Times New Roman" panose="02020603050405020304" pitchFamily="18" charset="0"/>
              </a:rPr>
              <a:t>        </a:t>
            </a:r>
            <a:endParaRPr kumimoji="1" lang="en-US" altLang="zh-CN" sz="2800" u="sng">
              <a:latin typeface="Times New Roman" panose="02020603050405020304" pitchFamily="18" charset="0"/>
              <a:ea typeface="楷体_GB2312" pitchFamily="49" charset="-122"/>
            </a:endParaRPr>
          </a:p>
        </p:txBody>
      </p:sp>
      <p:pic>
        <p:nvPicPr>
          <p:cNvPr id="10250" name="Picture 103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257800" y="3810000"/>
            <a:ext cx="3279775"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499"/>
                                          </p:stCondLst>
                                        </p:cTn>
                                        <p:tgtEl>
                                          <p:spTgt spid="10250"/>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0246"/>
                                        </p:tgtEl>
                                        <p:attrNameLst>
                                          <p:attrName>style.visibility</p:attrName>
                                        </p:attrNameLst>
                                      </p:cBhvr>
                                      <p:to>
                                        <p:strVal val="visible"/>
                                      </p:to>
                                    </p:set>
                                    <p:animEffect transition="in" filter="circle(in)">
                                      <p:cBhvr>
                                        <p:cTn id="11" dur="20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Rectangle 2"/>
          <p:cNvSpPr>
            <a:spLocks noChangeArrowheads="1"/>
          </p:cNvSpPr>
          <p:nvPr/>
        </p:nvSpPr>
        <p:spPr bwMode="auto">
          <a:xfrm>
            <a:off x="250825" y="188595"/>
            <a:ext cx="6064250" cy="706755"/>
          </a:xfrm>
          <a:prstGeom prst="rect">
            <a:avLst/>
          </a:prstGeom>
          <a:solidFill>
            <a:schemeClr val="accent6">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100000"/>
              </a:spcBef>
              <a:spcAft>
                <a:spcPct val="100000"/>
              </a:spcAft>
            </a:pPr>
            <a:r>
              <a:rPr kumimoji="1" lang="zh-CN" altLang="en-US" sz="4000" b="1" smtClean="0">
                <a:solidFill>
                  <a:srgbClr val="00B050"/>
                </a:solidFill>
                <a:latin typeface="华文新魏" pitchFamily="2" charset="-122"/>
                <a:ea typeface="华文新魏" pitchFamily="2" charset="-122"/>
              </a:rPr>
              <a:t>第三部分：梦醒长叹</a:t>
            </a:r>
            <a:endParaRPr kumimoji="1" lang="zh-CN" altLang="en-US" sz="4000" b="1">
              <a:solidFill>
                <a:srgbClr val="00B050"/>
              </a:solidFill>
              <a:latin typeface="华文新魏" pitchFamily="2" charset="-122"/>
              <a:ea typeface="华文新魏" pitchFamily="2" charset="-122"/>
            </a:endParaRPr>
          </a:p>
        </p:txBody>
      </p:sp>
      <p:sp>
        <p:nvSpPr>
          <p:cNvPr id="20483" name="Text Box 3"/>
          <p:cNvSpPr txBox="1">
            <a:spLocks noChangeArrowheads="1"/>
          </p:cNvSpPr>
          <p:nvPr/>
        </p:nvSpPr>
        <p:spPr bwMode="auto">
          <a:xfrm>
            <a:off x="468313" y="2997200"/>
            <a:ext cx="55626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000">
                <a:latin typeface="Times New Roman" panose="02020603050405020304" pitchFamily="18" charset="0"/>
              </a:rPr>
              <a:t>        </a:t>
            </a:r>
            <a:endParaRPr kumimoji="1" lang="en-US" altLang="zh-CN" sz="2800">
              <a:latin typeface="Times New Roman" panose="02020603050405020304" pitchFamily="18" charset="0"/>
              <a:ea typeface="楷体_GB2312" pitchFamily="49" charset="-122"/>
            </a:endParaRPr>
          </a:p>
        </p:txBody>
      </p:sp>
      <p:pic>
        <p:nvPicPr>
          <p:cNvPr id="20484"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53200" y="3124200"/>
            <a:ext cx="2160588"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 Box 6"/>
          <p:cNvSpPr txBox="1">
            <a:spLocks noChangeArrowheads="1"/>
          </p:cNvSpPr>
          <p:nvPr/>
        </p:nvSpPr>
        <p:spPr bwMode="auto">
          <a:xfrm>
            <a:off x="627488" y="1256010"/>
            <a:ext cx="6985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solidFill>
                  <a:srgbClr val="FF0000"/>
                </a:solidFill>
                <a:ea typeface="楷体_GB2312" pitchFamily="49" charset="-122"/>
              </a:rPr>
              <a:t>这几句表现诗人怎样的复杂心境？</a:t>
            </a:r>
            <a:endParaRPr lang="zh-CN" altLang="en-US" sz="3200" b="1">
              <a:solidFill>
                <a:srgbClr val="FF0000"/>
              </a:solidFill>
              <a:ea typeface="楷体_GB2312" pitchFamily="49" charset="-122"/>
            </a:endParaRPr>
          </a:p>
        </p:txBody>
      </p:sp>
      <p:sp>
        <p:nvSpPr>
          <p:cNvPr id="11272" name="Text Box 8"/>
          <p:cNvSpPr txBox="1">
            <a:spLocks noChangeArrowheads="1"/>
          </p:cNvSpPr>
          <p:nvPr/>
        </p:nvSpPr>
        <p:spPr bwMode="auto">
          <a:xfrm>
            <a:off x="202321" y="1862423"/>
            <a:ext cx="6563296"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a:ea typeface="楷体_GB2312" pitchFamily="49" charset="-122"/>
              </a:rPr>
              <a:t>      </a:t>
            </a:r>
            <a:r>
              <a:rPr lang="zh-CN" altLang="en-US" sz="3600" b="1">
                <a:ea typeface="楷体_GB2312" pitchFamily="49" charset="-122"/>
              </a:rPr>
              <a:t>有梦醒后的“人生如梦”惆怅与伤感，有逃避现实、消极处世的一面</a:t>
            </a:r>
            <a:r>
              <a:rPr lang="zh-CN" altLang="en-US" sz="3600" b="1" smtClean="0">
                <a:ea typeface="楷体_GB2312" pitchFamily="49" charset="-122"/>
              </a:rPr>
              <a:t>；</a:t>
            </a:r>
            <a:endParaRPr lang="en-US" altLang="zh-CN" sz="3600" b="1" smtClean="0">
              <a:ea typeface="楷体_GB2312" pitchFamily="49" charset="-122"/>
            </a:endParaRPr>
          </a:p>
          <a:p>
            <a:pPr eaLnBrk="1" hangingPunct="1">
              <a:spcBef>
                <a:spcPct val="50000"/>
              </a:spcBef>
            </a:pPr>
            <a:r>
              <a:rPr lang="zh-CN" altLang="en-US" sz="3600" b="1" smtClean="0">
                <a:ea typeface="楷体_GB2312" pitchFamily="49" charset="-122"/>
              </a:rPr>
              <a:t>    有</a:t>
            </a:r>
            <a:r>
              <a:rPr lang="zh-CN" altLang="en-US" sz="3600" b="1">
                <a:ea typeface="楷体_GB2312" pitchFamily="49" charset="-122"/>
              </a:rPr>
              <a:t>摆脱世人“伤离别”而表现的洒脱（扣题目“留别”二字）</a:t>
            </a:r>
            <a:r>
              <a:rPr lang="zh-CN" altLang="en-US" sz="3600" b="1" smtClean="0"/>
              <a:t>；</a:t>
            </a:r>
            <a:endParaRPr lang="en-US" altLang="zh-CN" sz="3600" b="1" smtClean="0"/>
          </a:p>
          <a:p>
            <a:pPr eaLnBrk="1" hangingPunct="1">
              <a:spcBef>
                <a:spcPct val="50000"/>
              </a:spcBef>
            </a:pPr>
            <a:r>
              <a:rPr lang="zh-CN" altLang="en-US" sz="3600" b="1" smtClean="0"/>
              <a:t>    更</a:t>
            </a:r>
            <a:r>
              <a:rPr lang="zh-CN" altLang="en-US" sz="3600" b="1"/>
              <a:t>有不事权贵的豪情。</a:t>
            </a:r>
            <a:endParaRPr lang="zh-CN" altLang="en-US" sz="3600" b="1"/>
          </a:p>
        </p:txBody>
      </p:sp>
      <p:sp>
        <p:nvSpPr>
          <p:cNvPr id="20488" name="Text Box 10"/>
          <p:cNvSpPr txBox="1">
            <a:spLocks noChangeArrowheads="1"/>
          </p:cNvSpPr>
          <p:nvPr/>
        </p:nvSpPr>
        <p:spPr bwMode="auto">
          <a:xfrm>
            <a:off x="468313" y="5373688"/>
            <a:ext cx="4175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272"/>
                                        </p:tgtEl>
                                        <p:attrNameLst>
                                          <p:attrName>style.visibility</p:attrName>
                                        </p:attrNameLst>
                                      </p:cBhvr>
                                      <p:to>
                                        <p:strVal val="visible"/>
                                      </p:to>
                                    </p:set>
                                    <p:animEffect transition="in" filter="circle(in)">
                                      <p:cBhvr>
                                        <p:cTn id="7" dur="20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7" name="文本框 99"/>
          <p:cNvSpPr txBox="1">
            <a:spLocks noChangeArrowheads="1"/>
          </p:cNvSpPr>
          <p:nvPr/>
        </p:nvSpPr>
        <p:spPr bwMode="auto">
          <a:xfrm>
            <a:off x="179388" y="44450"/>
            <a:ext cx="8856662" cy="698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a:defRPr sz="2400">
                <a:solidFill>
                  <a:schemeClr val="tx1"/>
                </a:solidFill>
                <a:latin typeface="Times New Roman" panose="02020603050405020304" pitchFamily="18" charset="0"/>
                <a:ea typeface="宋体" panose="02010600030101010101" pitchFamily="2" charset="-122"/>
              </a:defRPr>
            </a:lvl2pPr>
            <a:lvl3pPr>
              <a:defRPr sz="2400">
                <a:solidFill>
                  <a:schemeClr val="tx1"/>
                </a:solidFill>
                <a:latin typeface="Times New Roman" panose="02020603050405020304" pitchFamily="18" charset="0"/>
                <a:ea typeface="宋体" panose="02010600030101010101" pitchFamily="2" charset="-122"/>
              </a:defRPr>
            </a:lvl3pPr>
            <a:lvl4pPr>
              <a:defRPr sz="2400">
                <a:solidFill>
                  <a:schemeClr val="tx1"/>
                </a:solidFill>
                <a:latin typeface="Times New Roman" panose="02020603050405020304" pitchFamily="18" charset="0"/>
                <a:ea typeface="宋体" panose="02010600030101010101" pitchFamily="2" charset="-122"/>
              </a:defRPr>
            </a:lvl4pPr>
            <a:lvl5pPr>
              <a:defRPr sz="2400">
                <a:solidFill>
                  <a:schemeClr val="tx1"/>
                </a:solidFill>
                <a:latin typeface="Times New Roman" panose="02020603050405020304" pitchFamily="18" charset="0"/>
                <a:ea typeface="宋体" panose="02010600030101010101" pitchFamily="2" charset="-122"/>
              </a:defRPr>
            </a:lvl5pPr>
            <a:lvl6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6pPr>
            <a:lvl7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7pPr>
            <a:lvl8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8pPr>
            <a:lvl9pPr fontAlgn="base">
              <a:spcBef>
                <a:spcPct val="0"/>
              </a:spcBef>
              <a:spcAft>
                <a:spcPct val="0"/>
              </a:spcAft>
              <a:buFont typeface="Arial" panose="020b0604020202020204" pitchFamily="34" charset="0"/>
              <a:defRPr sz="2400">
                <a:solidFill>
                  <a:schemeClr val="tx1"/>
                </a:solidFill>
                <a:latin typeface="Times New Roman" panose="02020603050405020304" pitchFamily="18" charset="0"/>
                <a:ea typeface="宋体" panose="02010600030101010101" pitchFamily="2" charset="-122"/>
              </a:defRPr>
            </a:lvl9pPr>
          </a:lstStyle>
          <a:p>
            <a:r>
              <a:rPr lang="zh-CN" altLang="en-US" sz="2800" b="1" smtClean="0">
                <a:solidFill>
                  <a:srgbClr val="00B0F0"/>
                </a:solidFill>
                <a:latin typeface="宋体" panose="02010600030101010101" pitchFamily="2" charset="-122"/>
              </a:rPr>
              <a:t>如何理解“</a:t>
            </a:r>
            <a:r>
              <a:rPr kumimoji="1" lang="zh-CN" altLang="en-US" sz="2800" b="1" smtClean="0">
                <a:solidFill>
                  <a:schemeClr val="tx2"/>
                </a:solidFill>
              </a:rPr>
              <a:t>安</a:t>
            </a:r>
            <a:r>
              <a:rPr kumimoji="1" lang="zh-CN" altLang="en-US" sz="2800" b="1">
                <a:solidFill>
                  <a:schemeClr val="tx2"/>
                </a:solidFill>
              </a:rPr>
              <a:t>能摧眉折腰事权贵，使我不得开心颜</a:t>
            </a:r>
            <a:r>
              <a:rPr kumimoji="1" lang="zh-CN" altLang="en-US" sz="2800" b="1" smtClean="0">
                <a:solidFill>
                  <a:schemeClr val="tx2"/>
                </a:solidFill>
              </a:rPr>
              <a:t>！</a:t>
            </a:r>
            <a:r>
              <a:rPr lang="zh-CN" altLang="en-US" sz="2800" b="1" smtClean="0">
                <a:solidFill>
                  <a:srgbClr val="00B0F0"/>
                </a:solidFill>
                <a:latin typeface="宋体" panose="02010600030101010101" pitchFamily="2" charset="-122"/>
              </a:rPr>
              <a:t>” </a:t>
            </a:r>
            <a:endParaRPr kumimoji="1" lang="zh-CN" altLang="en-US" sz="2800" b="1">
              <a:solidFill>
                <a:schemeClr val="tx2"/>
              </a:solidFill>
            </a:endParaRPr>
          </a:p>
          <a:p>
            <a:r>
              <a:rPr lang="zh-CN" altLang="en-US" sz="2800" b="1" smtClean="0">
                <a:solidFill>
                  <a:srgbClr val="00B0F0"/>
                </a:solidFill>
                <a:latin typeface="宋体" panose="02010600030101010101" pitchFamily="2" charset="-122"/>
              </a:rPr>
              <a:t>？写出了诗人</a:t>
            </a:r>
            <a:r>
              <a:rPr lang="zh-CN" altLang="en-US" sz="2800" b="1">
                <a:solidFill>
                  <a:srgbClr val="00B0F0"/>
                </a:solidFill>
                <a:latin typeface="宋体" panose="02010600030101010101" pitchFamily="2" charset="-122"/>
              </a:rPr>
              <a:t>怎样的艺术形象？</a:t>
            </a:r>
            <a:endParaRPr lang="zh-CN" altLang="en-US" sz="2800" b="1">
              <a:solidFill>
                <a:srgbClr val="00B0F0"/>
              </a:solidFill>
              <a:latin typeface="宋体" panose="02010600030101010101" pitchFamily="2" charset="-122"/>
            </a:endParaRPr>
          </a:p>
          <a:p>
            <a:r>
              <a:rPr lang="zh-CN" altLang="en-US" sz="2800" b="1">
                <a:latin typeface="宋体" panose="02010600030101010101" pitchFamily="2" charset="-122"/>
              </a:rPr>
              <a:t>  </a:t>
            </a:r>
            <a:r>
              <a:rPr lang="zh-CN" altLang="en-US" sz="2800" b="1" smtClean="0">
                <a:latin typeface="宋体" panose="02010600030101010101" pitchFamily="2" charset="-122"/>
              </a:rPr>
              <a:t>长安</a:t>
            </a:r>
            <a:r>
              <a:rPr lang="zh-CN" altLang="en-US" sz="2800" b="1">
                <a:latin typeface="宋体" panose="02010600030101010101" pitchFamily="2" charset="-122"/>
              </a:rPr>
              <a:t>曾是李白一生的向往，在这里，诗人寄意壶酒，布衣供奉翰林，曾令龙巾拭吐，御史调羹，贵妃捧砚，力士脱靴，在这里李白因一曲</a:t>
            </a:r>
            <a:r>
              <a:rPr lang="en-US" altLang="zh-CN" sz="2800" b="1">
                <a:latin typeface="宋体" panose="02010600030101010101" pitchFamily="2" charset="-122"/>
              </a:rPr>
              <a:t>《</a:t>
            </a:r>
            <a:r>
              <a:rPr lang="zh-CN" altLang="en-US" sz="2800" b="1">
                <a:latin typeface="宋体" panose="02010600030101010101" pitchFamily="2" charset="-122"/>
              </a:rPr>
              <a:t>乌栖曲</a:t>
            </a:r>
            <a:r>
              <a:rPr lang="en-US" altLang="zh-CN" sz="2800" b="1">
                <a:latin typeface="宋体" panose="02010600030101010101" pitchFamily="2" charset="-122"/>
              </a:rPr>
              <a:t>》</a:t>
            </a:r>
            <a:r>
              <a:rPr lang="zh-CN" altLang="en-US" sz="2800" b="1">
                <a:latin typeface="宋体" panose="02010600030101010101" pitchFamily="2" charset="-122"/>
              </a:rPr>
              <a:t>得到了“四明狂客”贺知章的赏识，为其解金龟换酒，极尽荣华，肆意放诞，然而熙熙攘攘，闹闹哄哄的帝都亦不过如此，外戚专权，同僚争权，诗人无意留恋，诗人宁愿选择自己的生存空间，选择放鹿青崖，踏寻名山，释放自由与率气。</a:t>
            </a:r>
            <a:endParaRPr lang="zh-CN" altLang="en-US" sz="2800" b="1">
              <a:latin typeface="宋体" panose="02010600030101010101" pitchFamily="2" charset="-122"/>
            </a:endParaRPr>
          </a:p>
          <a:p>
            <a:r>
              <a:rPr lang="zh-CN" altLang="en-US" sz="2800" b="1">
                <a:latin typeface="宋体" panose="02010600030101010101" pitchFamily="2" charset="-122"/>
              </a:rPr>
              <a:t>   “安能摧眉折腰事权贵”，让我们想到了东晋时候“不为五斗米而折腰”的彭泽小令陶渊明，他终辞小令一职，最后躬耕南亩。</a:t>
            </a:r>
            <a:endParaRPr lang="zh-CN" altLang="en-US" sz="2800" b="1">
              <a:latin typeface="宋体" panose="02010600030101010101" pitchFamily="2" charset="-122"/>
            </a:endParaRPr>
          </a:p>
          <a:p>
            <a:r>
              <a:rPr lang="zh-CN" altLang="en-US" sz="2800" b="1">
                <a:latin typeface="宋体" panose="02010600030101010101" pitchFamily="2" charset="-122"/>
              </a:rPr>
              <a:t>    这一切在我们的心目中叠合出了一位傲视权贵却又才华横溢的诗人形象，诗人气质不俗，潇洒浪漫，富于幻想充，对自由充满向往。</a:t>
            </a:r>
            <a:endParaRPr lang="zh-CN" altLang="en-US" sz="2800" b="1"/>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0177">
                                            <p:txEl>
                                              <p:pRg st="2" end="2"/>
                                            </p:txEl>
                                          </p:spTgt>
                                        </p:tgtEl>
                                        <p:attrNameLst>
                                          <p:attrName>style.visibility</p:attrName>
                                        </p:attrNameLst>
                                      </p:cBhvr>
                                      <p:to>
                                        <p:strVal val="visible"/>
                                      </p:to>
                                    </p:set>
                                    <p:anim calcmode="lin" valueType="num">
                                      <p:cBhvr additive="base">
                                        <p:cTn id="7" dur="500" fill="hold"/>
                                        <p:tgtEl>
                                          <p:spTgt spid="5017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0177">
                                            <p:txEl>
                                              <p:pRg st="3" end="3"/>
                                            </p:txEl>
                                          </p:spTgt>
                                        </p:tgtEl>
                                        <p:attrNameLst>
                                          <p:attrName>style.visibility</p:attrName>
                                        </p:attrNameLst>
                                      </p:cBhvr>
                                      <p:to>
                                        <p:strVal val="visible"/>
                                      </p:to>
                                    </p:set>
                                    <p:anim calcmode="lin" valueType="num">
                                      <p:cBhvr additive="base">
                                        <p:cTn id="11" dur="500" fill="hold"/>
                                        <p:tgtEl>
                                          <p:spTgt spid="5017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017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0177">
                                            <p:txEl>
                                              <p:pRg st="4" end="4"/>
                                            </p:txEl>
                                          </p:spTgt>
                                        </p:tgtEl>
                                        <p:attrNameLst>
                                          <p:attrName>style.visibility</p:attrName>
                                        </p:attrNameLst>
                                      </p:cBhvr>
                                      <p:to>
                                        <p:strVal val="visible"/>
                                      </p:to>
                                    </p:set>
                                    <p:anim calcmode="lin" valueType="num">
                                      <p:cBhvr additive="base">
                                        <p:cTn id="15" dur="500" fill="hold"/>
                                        <p:tgtEl>
                                          <p:spTgt spid="5017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017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Text Box 3"/>
          <p:cNvSpPr txBox="1">
            <a:spLocks noChangeArrowheads="1"/>
          </p:cNvSpPr>
          <p:nvPr/>
        </p:nvSpPr>
        <p:spPr bwMode="auto">
          <a:xfrm>
            <a:off x="457200" y="3200400"/>
            <a:ext cx="7924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sz="4000">
                <a:latin typeface="Times New Roman" panose="02020603050405020304" pitchFamily="18" charset="0"/>
              </a:rPr>
              <a:t>        </a:t>
            </a:r>
            <a:endParaRPr kumimoji="1" lang="en-US" altLang="zh-CN" sz="4000">
              <a:latin typeface="Times New Roman" panose="02020603050405020304" pitchFamily="18" charset="0"/>
            </a:endParaRPr>
          </a:p>
        </p:txBody>
      </p:sp>
      <p:sp>
        <p:nvSpPr>
          <p:cNvPr id="21507" name="Rectangle 4"/>
          <p:cNvSpPr>
            <a:spLocks noChangeArrowheads="1"/>
          </p:cNvSpPr>
          <p:nvPr/>
        </p:nvSpPr>
        <p:spPr bwMode="auto">
          <a:xfrm>
            <a:off x="0" y="620688"/>
            <a:ext cx="8964488"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3200" b="1">
                <a:latin typeface="楷体" panose="02010609060101010101" pitchFamily="49" charset="-122"/>
                <a:ea typeface="楷体" panose="02010609060101010101" pitchFamily="49" charset="-122"/>
              </a:rPr>
              <a:t>循梦溯情</a:t>
            </a:r>
            <a:r>
              <a:rPr lang="zh-CN" altLang="en-US" sz="3200" b="1" smtClean="0">
                <a:latin typeface="楷体" panose="02010609060101010101" pitchFamily="49" charset="-122"/>
                <a:ea typeface="楷体" panose="02010609060101010101" pitchFamily="49" charset="-122"/>
              </a:rPr>
              <a:t>：</a:t>
            </a:r>
            <a:endParaRPr lang="en-US" altLang="zh-CN" sz="3200" b="1" smtClean="0">
              <a:latin typeface="楷体" panose="02010609060101010101" pitchFamily="49" charset="-122"/>
              <a:ea typeface="楷体" panose="02010609060101010101" pitchFamily="49" charset="-122"/>
            </a:endParaRPr>
          </a:p>
          <a:p>
            <a:pPr eaLnBrk="0" hangingPunct="0"/>
            <a:r>
              <a:rPr kumimoji="1" lang="zh-CN" altLang="en-US" sz="3600" b="1" smtClean="0">
                <a:solidFill>
                  <a:srgbClr val="990099"/>
                </a:solidFill>
                <a:latin typeface="楷体" panose="02010609060101010101" pitchFamily="49" charset="-122"/>
                <a:ea typeface="楷体" panose="02010609060101010101" pitchFamily="49" charset="-122"/>
              </a:rPr>
              <a:t>作者借梦境表达了什么样的思想感情</a:t>
            </a:r>
            <a:r>
              <a:rPr kumimoji="1" lang="en-US" altLang="zh-CN" sz="3600" b="1" smtClean="0">
                <a:solidFill>
                  <a:srgbClr val="990099"/>
                </a:solidFill>
                <a:latin typeface="楷体" panose="02010609060101010101" pitchFamily="49" charset="-122"/>
                <a:ea typeface="楷体" panose="02010609060101010101" pitchFamily="49" charset="-122"/>
              </a:rPr>
              <a:t>?</a:t>
            </a:r>
            <a:endParaRPr kumimoji="1" lang="en-US" altLang="zh-CN" sz="3600" b="1">
              <a:solidFill>
                <a:srgbClr val="990099"/>
              </a:solidFill>
              <a:latin typeface="楷体" panose="02010609060101010101" pitchFamily="49" charset="-122"/>
              <a:ea typeface="楷体" panose="02010609060101010101" pitchFamily="49" charset="-122"/>
            </a:endParaRPr>
          </a:p>
        </p:txBody>
      </p:sp>
      <p:sp>
        <p:nvSpPr>
          <p:cNvPr id="69637" name="Rectangle 5"/>
          <p:cNvSpPr>
            <a:spLocks noChangeArrowheads="1"/>
          </p:cNvSpPr>
          <p:nvPr/>
        </p:nvSpPr>
        <p:spPr bwMode="auto">
          <a:xfrm>
            <a:off x="241300" y="2052955"/>
            <a:ext cx="848931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b="1">
                <a:latin typeface="楷体" panose="02010609060101010101" pitchFamily="49" charset="-122"/>
                <a:ea typeface="楷体" panose="02010609060101010101" pitchFamily="49" charset="-122"/>
              </a:rPr>
              <a:t>全诗以“梦游游仙”为构思的出发点，虚构出一个与黑暗的现实社会形成鲜明对照的神仙世界，以此表达诗人对自由、光明的渴望与追求，以及他不满现实、不趋炎附势、蔑视权贵的反抗精神。</a:t>
            </a:r>
            <a:endParaRPr lang="zh-CN" altLang="en-US" sz="3200" b="1">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9637"/>
                                        </p:tgtEl>
                                        <p:attrNameLst>
                                          <p:attrName>style.visibility</p:attrName>
                                        </p:attrNameLst>
                                      </p:cBhvr>
                                      <p:to>
                                        <p:strVal val="visible"/>
                                      </p:to>
                                    </p:set>
                                    <p:animEffect transition="in" filter="circle(in)">
                                      <p:cBhvr>
                                        <p:cTn id="7" dur="20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0" name="Picture 2"/>
          <p:cNvPicPr>
            <a:picLocks noChangeAspect="1" noChangeArrowheads="1"/>
          </p:cNvPicPr>
          <p:nvPr/>
        </p:nvPicPr>
        <p:blipFill>
          <a:blip r:embed="rId2">
            <a:lum bright="70000" contrast="-82000"/>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Text Box 3"/>
          <p:cNvSpPr txBox="1">
            <a:spLocks noChangeArrowheads="1"/>
          </p:cNvSpPr>
          <p:nvPr/>
        </p:nvSpPr>
        <p:spPr bwMode="auto">
          <a:xfrm>
            <a:off x="794492" y="899386"/>
            <a:ext cx="8288070" cy="646331"/>
          </a:xfrm>
          <a:prstGeom prst="rect">
            <a:avLst/>
          </a:prstGeom>
          <a:noFill/>
          <a:ln>
            <a:noFill/>
          </a:ln>
          <a:effectLst>
            <a:prstShdw prst="shdw17" dist="17961" dir="2700000">
              <a:srgbClr val="4D4D4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3600" b="1" smtClean="0">
                <a:solidFill>
                  <a:srgbClr val="990099"/>
                </a:solidFill>
                <a:latin typeface="Times New Roman" panose="02020603050405020304" pitchFamily="18" charset="0"/>
              </a:rPr>
              <a:t>作者</a:t>
            </a:r>
            <a:r>
              <a:rPr kumimoji="1" lang="zh-CN" altLang="en-US" sz="3600" b="1">
                <a:solidFill>
                  <a:srgbClr val="990099"/>
                </a:solidFill>
                <a:latin typeface="Times New Roman" panose="02020603050405020304" pitchFamily="18" charset="0"/>
              </a:rPr>
              <a:t>运用哪些手法？</a:t>
            </a:r>
            <a:endParaRPr kumimoji="1" lang="zh-CN" altLang="en-US" sz="3600" b="1">
              <a:solidFill>
                <a:srgbClr val="990099"/>
              </a:solidFill>
              <a:latin typeface="Times New Roman" panose="02020603050405020304" pitchFamily="18" charset="0"/>
            </a:endParaRPr>
          </a:p>
        </p:txBody>
      </p:sp>
      <p:sp>
        <p:nvSpPr>
          <p:cNvPr id="70660" name="Text Box 4"/>
          <p:cNvSpPr txBox="1">
            <a:spLocks noChangeArrowheads="1"/>
          </p:cNvSpPr>
          <p:nvPr/>
        </p:nvSpPr>
        <p:spPr bwMode="auto">
          <a:xfrm>
            <a:off x="179512" y="1628800"/>
            <a:ext cx="8784976" cy="3970318"/>
          </a:xfrm>
          <a:prstGeom prst="rect">
            <a:avLst/>
          </a:prstGeom>
          <a:noFill/>
          <a:ln>
            <a:noFill/>
          </a:ln>
          <a:effectLst>
            <a:prstShdw prst="shdw17" dist="17961" dir="2700000">
              <a:srgbClr val="4D4D4D"/>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3600" b="1" smtClean="0">
                <a:latin typeface="Times New Roman" panose="02020603050405020304" pitchFamily="18" charset="0"/>
                <a:ea typeface="华文新魏" pitchFamily="2" charset="-122"/>
              </a:rPr>
              <a:t>大量</a:t>
            </a:r>
            <a:r>
              <a:rPr kumimoji="1" lang="zh-CN" altLang="en-US" sz="3600" b="1">
                <a:latin typeface="Times New Roman" panose="02020603050405020304" pitchFamily="18" charset="0"/>
                <a:ea typeface="华文新魏" pitchFamily="2" charset="-122"/>
              </a:rPr>
              <a:t>的运用</a:t>
            </a:r>
            <a:r>
              <a:rPr kumimoji="1" lang="zh-CN" altLang="en-US" sz="3600" b="1" smtClean="0">
                <a:latin typeface="Times New Roman" panose="02020603050405020304" pitchFamily="18" charset="0"/>
                <a:ea typeface="华文新魏" pitchFamily="2" charset="-122"/>
              </a:rPr>
              <a:t>了</a:t>
            </a:r>
            <a:r>
              <a:rPr kumimoji="1" lang="zh-CN" altLang="en-US" sz="3600" b="1" smtClean="0">
                <a:solidFill>
                  <a:srgbClr val="FF0000"/>
                </a:solidFill>
                <a:latin typeface="Times New Roman" panose="02020603050405020304" pitchFamily="18" charset="0"/>
                <a:ea typeface="华文新魏" pitchFamily="2" charset="-122"/>
              </a:rPr>
              <a:t>想象、衬托</a:t>
            </a:r>
            <a:r>
              <a:rPr kumimoji="1" lang="zh-CN" altLang="en-US" sz="3600" b="1">
                <a:solidFill>
                  <a:srgbClr val="000099"/>
                </a:solidFill>
                <a:latin typeface="Times New Roman" panose="02020603050405020304" pitchFamily="18" charset="0"/>
                <a:ea typeface="华文新魏" pitchFamily="2" charset="-122"/>
              </a:rPr>
              <a:t>（如用瀛洲、天台来衬天姥山）</a:t>
            </a:r>
            <a:r>
              <a:rPr kumimoji="1" lang="zh-CN" altLang="en-US" sz="3600" b="1">
                <a:solidFill>
                  <a:srgbClr val="FF0000"/>
                </a:solidFill>
                <a:latin typeface="Times New Roman" panose="02020603050405020304" pitchFamily="18" charset="0"/>
                <a:ea typeface="华文新魏" pitchFamily="2" charset="-122"/>
              </a:rPr>
              <a:t>、比喻</a:t>
            </a:r>
            <a:r>
              <a:rPr kumimoji="1" lang="zh-CN" altLang="en-US" sz="3600" b="1">
                <a:solidFill>
                  <a:srgbClr val="000099"/>
                </a:solidFill>
                <a:latin typeface="Times New Roman" panose="02020603050405020304" pitchFamily="18" charset="0"/>
                <a:ea typeface="华文新魏" pitchFamily="2" charset="-122"/>
              </a:rPr>
              <a:t>（如”身登青云梯”）</a:t>
            </a:r>
            <a:r>
              <a:rPr kumimoji="1" lang="zh-CN" altLang="en-US" sz="3600" b="1">
                <a:latin typeface="Times New Roman" panose="02020603050405020304" pitchFamily="18" charset="0"/>
                <a:ea typeface="华文新魏" pitchFamily="2" charset="-122"/>
              </a:rPr>
              <a:t>、</a:t>
            </a:r>
            <a:r>
              <a:rPr kumimoji="1" lang="zh-CN" altLang="en-US" sz="3600" b="1">
                <a:solidFill>
                  <a:srgbClr val="FF0000"/>
                </a:solidFill>
                <a:latin typeface="Times New Roman" panose="02020603050405020304" pitchFamily="18" charset="0"/>
                <a:ea typeface="华文新魏" pitchFamily="2" charset="-122"/>
              </a:rPr>
              <a:t>夸张</a:t>
            </a:r>
            <a:r>
              <a:rPr kumimoji="1" lang="zh-CN" altLang="en-US" sz="3600" b="1">
                <a:solidFill>
                  <a:srgbClr val="000099"/>
                </a:solidFill>
                <a:latin typeface="Times New Roman" panose="02020603050405020304" pitchFamily="18" charset="0"/>
                <a:ea typeface="华文新魏" pitchFamily="2" charset="-122"/>
              </a:rPr>
              <a:t>（如“</a:t>
            </a:r>
            <a:r>
              <a:rPr kumimoji="1" lang="zh-CN" altLang="en-US" sz="3600" b="1" smtClean="0">
                <a:solidFill>
                  <a:srgbClr val="000099"/>
                </a:solidFill>
                <a:latin typeface="Times New Roman" panose="02020603050405020304" pitchFamily="18" charset="0"/>
                <a:ea typeface="华文新魏" pitchFamily="2" charset="-122"/>
              </a:rPr>
              <a:t>天台四万八千</a:t>
            </a:r>
            <a:r>
              <a:rPr kumimoji="1" lang="zh-CN" altLang="en-US" sz="3600" b="1">
                <a:solidFill>
                  <a:srgbClr val="000099"/>
                </a:solidFill>
                <a:latin typeface="Times New Roman" panose="02020603050405020304" pitchFamily="18" charset="0"/>
                <a:ea typeface="华文新魏" pitchFamily="2" charset="-122"/>
              </a:rPr>
              <a:t>丈”）、</a:t>
            </a:r>
            <a:r>
              <a:rPr kumimoji="1" lang="zh-CN" altLang="en-US" sz="3600" b="1">
                <a:solidFill>
                  <a:srgbClr val="FF0000"/>
                </a:solidFill>
                <a:latin typeface="Times New Roman" panose="02020603050405020304" pitchFamily="18" charset="0"/>
                <a:ea typeface="华文新魏" pitchFamily="2" charset="-122"/>
              </a:rPr>
              <a:t>对比</a:t>
            </a:r>
            <a:r>
              <a:rPr kumimoji="1" lang="zh-CN" altLang="en-US" sz="3600" b="1">
                <a:solidFill>
                  <a:srgbClr val="000099"/>
                </a:solidFill>
                <a:latin typeface="Times New Roman" panose="02020603050405020304" pitchFamily="18" charset="0"/>
                <a:ea typeface="华文新魏" pitchFamily="2" charset="-122"/>
              </a:rPr>
              <a:t>（如将瀛洲与天姥、仙境与人事比、理想与现实比</a:t>
            </a:r>
            <a:r>
              <a:rPr kumimoji="1" lang="zh-CN" altLang="en-US" sz="3600" b="1" smtClean="0">
                <a:solidFill>
                  <a:srgbClr val="000099"/>
                </a:solidFill>
                <a:latin typeface="Times New Roman" panose="02020603050405020304" pitchFamily="18" charset="0"/>
                <a:ea typeface="华文新魏" pitchFamily="2" charset="-122"/>
              </a:rPr>
              <a:t>）、</a:t>
            </a:r>
            <a:r>
              <a:rPr kumimoji="1" lang="zh-CN" altLang="en-US" sz="3600" b="1" smtClean="0">
                <a:solidFill>
                  <a:srgbClr val="FF0000"/>
                </a:solidFill>
                <a:latin typeface="Times New Roman" panose="02020603050405020304" pitchFamily="18" charset="0"/>
                <a:ea typeface="华文新魏" pitchFamily="2" charset="-122"/>
              </a:rPr>
              <a:t>拟人</a:t>
            </a:r>
            <a:r>
              <a:rPr kumimoji="1" lang="zh-CN" altLang="en-US" sz="3600" b="1" smtClean="0">
                <a:latin typeface="Times New Roman" panose="02020603050405020304" pitchFamily="18" charset="0"/>
                <a:ea typeface="华文新魏" pitchFamily="2" charset="-122"/>
              </a:rPr>
              <a:t>等</a:t>
            </a:r>
            <a:r>
              <a:rPr kumimoji="1" lang="zh-CN" altLang="en-US" sz="3600" b="1">
                <a:latin typeface="Times New Roman" panose="02020603050405020304" pitchFamily="18" charset="0"/>
                <a:ea typeface="华文新魏" pitchFamily="2" charset="-122"/>
              </a:rPr>
              <a:t>手法，使幻想中的景物活灵活现，更好地表达了作者的内在感情。</a:t>
            </a:r>
            <a:endParaRPr kumimoji="1" lang="zh-CN" altLang="en-US" sz="3600" b="1">
              <a:latin typeface="Times New Roman" panose="02020603050405020304" pitchFamily="18" charset="0"/>
              <a:ea typeface="华文新魏" pitchFamily="2" charset="-122"/>
            </a:endParaRPr>
          </a:p>
        </p:txBody>
      </p:sp>
      <p:sp>
        <p:nvSpPr>
          <p:cNvPr id="2" name="TextBox 1"/>
          <p:cNvSpPr txBox="1"/>
          <p:nvPr/>
        </p:nvSpPr>
        <p:spPr>
          <a:xfrm>
            <a:off x="435668" y="253055"/>
            <a:ext cx="4536530" cy="646331"/>
          </a:xfrm>
          <a:prstGeom prst="rect">
            <a:avLst/>
          </a:prstGeom>
          <a:solidFill>
            <a:schemeClr val="accent6">
              <a:lumMod val="40000"/>
              <a:lumOff val="60000"/>
            </a:schemeClr>
          </a:solidFill>
        </p:spPr>
        <p:txBody>
          <a:bodyPr wrap="square" rtlCol="0">
            <a:spAutoFit/>
          </a:bodyPr>
          <a:lstStyle/>
          <a:p>
            <a:r>
              <a:rPr lang="zh-CN" altLang="en-US" sz="3600" b="1" smtClean="0">
                <a:solidFill>
                  <a:srgbClr val="FF3300"/>
                </a:solidFill>
              </a:rPr>
              <a:t>小组活动：找手法</a:t>
            </a:r>
            <a:endParaRPr lang="zh-CN" altLang="en-US" sz="3600" b="1">
              <a:solidFill>
                <a:srgbClr val="FF3300"/>
              </a:solidFill>
            </a:endParaRPr>
          </a:p>
        </p:txBody>
      </p:sp>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 calcmode="lin" valueType="num">
                                      <p:cBhvr additive="base">
                                        <p:cTn id="7" dur="500" fill="hold"/>
                                        <p:tgtEl>
                                          <p:spTgt spid="70659"/>
                                        </p:tgtEl>
                                        <p:attrNameLst>
                                          <p:attrName>ppt_x</p:attrName>
                                        </p:attrNameLst>
                                      </p:cBhvr>
                                      <p:tavLst>
                                        <p:tav tm="0">
                                          <p:val>
                                            <p:strVal val="0-#ppt_w/2"/>
                                          </p:val>
                                        </p:tav>
                                        <p:tav tm="100000">
                                          <p:val>
                                            <p:strVal val="#ppt_x"/>
                                          </p:val>
                                        </p:tav>
                                      </p:tavLst>
                                    </p:anim>
                                    <p:anim calcmode="lin" valueType="num">
                                      <p:cBhvr additive="base">
                                        <p:cTn id="8" dur="500" fill="hold"/>
                                        <p:tgtEl>
                                          <p:spTgt spid="7065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0660">
                                            <p:txEl>
                                              <p:pRg st="0" end="0"/>
                                            </p:txEl>
                                          </p:spTgt>
                                        </p:tgtEl>
                                        <p:attrNameLst>
                                          <p:attrName>style.visibility</p:attrName>
                                        </p:attrNameLst>
                                      </p:cBhvr>
                                      <p:to>
                                        <p:strVal val="visible"/>
                                      </p:to>
                                    </p:set>
                                    <p:anim calcmode="lin" valueType="num">
                                      <p:cBhvr additive="base">
                                        <p:cTn id="13" dur="500" fill="hold"/>
                                        <p:tgtEl>
                                          <p:spTgt spid="70660">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066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P spid="70660" grpId="0"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Text Box 2"/>
          <p:cNvSpPr txBox="1">
            <a:spLocks noChangeArrowheads="1"/>
          </p:cNvSpPr>
          <p:nvPr/>
        </p:nvSpPr>
        <p:spPr bwMode="auto">
          <a:xfrm>
            <a:off x="2051050" y="280988"/>
            <a:ext cx="48656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zh-CN" altLang="en-US" sz="4400" b="1">
                <a:solidFill>
                  <a:srgbClr val="660066"/>
                </a:solidFill>
                <a:latin typeface="隶书" pitchFamily="49" charset="-122"/>
                <a:ea typeface="隶书" pitchFamily="49" charset="-122"/>
              </a:rPr>
              <a:t>个性化的浪漫</a:t>
            </a:r>
            <a:endParaRPr kumimoji="1" lang="zh-CN" altLang="en-US" sz="4400" b="1">
              <a:solidFill>
                <a:srgbClr val="660066"/>
              </a:solidFill>
              <a:latin typeface="隶书" pitchFamily="49" charset="-122"/>
              <a:ea typeface="隶书" pitchFamily="49" charset="-122"/>
            </a:endParaRPr>
          </a:p>
        </p:txBody>
      </p:sp>
      <p:sp>
        <p:nvSpPr>
          <p:cNvPr id="47107" name="Text Box 3"/>
          <p:cNvSpPr txBox="1">
            <a:spLocks noChangeArrowheads="1"/>
          </p:cNvSpPr>
          <p:nvPr/>
        </p:nvSpPr>
        <p:spPr bwMode="auto">
          <a:xfrm>
            <a:off x="496888" y="1050925"/>
            <a:ext cx="8170862" cy="2378075"/>
          </a:xfrm>
          <a:prstGeom prst="rect">
            <a:avLst/>
          </a:prstGeom>
          <a:solidFill>
            <a:schemeClr val="accent6">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000" b="1">
                <a:solidFill>
                  <a:srgbClr val="0000FF"/>
                </a:solidFill>
                <a:latin typeface="楷体_GB2312" pitchFamily="49" charset="-122"/>
                <a:ea typeface="楷体_GB2312" pitchFamily="49" charset="-122"/>
              </a:rPr>
              <a:t> </a:t>
            </a:r>
            <a:r>
              <a:rPr kumimoji="1" lang="en-US" altLang="zh-CN" sz="3000" b="1">
                <a:solidFill>
                  <a:srgbClr val="FF3300"/>
                </a:solidFill>
                <a:latin typeface="楷体_GB2312" pitchFamily="49" charset="-122"/>
                <a:ea typeface="楷体_GB2312" pitchFamily="49" charset="-122"/>
              </a:rPr>
              <a:t>★ </a:t>
            </a:r>
            <a:r>
              <a:rPr kumimoji="1" lang="zh-CN" altLang="en-US" sz="3000" b="1">
                <a:solidFill>
                  <a:srgbClr val="0000FF"/>
                </a:solidFill>
                <a:latin typeface="楷体_GB2312" pitchFamily="49" charset="-122"/>
                <a:ea typeface="楷体_GB2312" pitchFamily="49" charset="-122"/>
              </a:rPr>
              <a:t>与一些人写得遇仙人纯系偶然，是仙人对自己的恩宠</a:t>
            </a:r>
            <a:r>
              <a:rPr kumimoji="1" lang="zh-CN" altLang="en-US" sz="3000" b="1">
                <a:solidFill>
                  <a:srgbClr val="FF3300"/>
                </a:solidFill>
                <a:latin typeface="楷体_GB2312" pitchFamily="49" charset="-122"/>
                <a:ea typeface="楷体_GB2312" pitchFamily="49" charset="-122"/>
              </a:rPr>
              <a:t>不同</a:t>
            </a:r>
            <a:r>
              <a:rPr kumimoji="1" lang="zh-CN" altLang="en-US" sz="3000" b="1">
                <a:solidFill>
                  <a:srgbClr val="0000FF"/>
                </a:solidFill>
                <a:latin typeface="楷体_GB2312" pitchFamily="49" charset="-122"/>
                <a:ea typeface="楷体_GB2312" pitchFamily="49" charset="-122"/>
              </a:rPr>
              <a:t>，李白开篇就说明他寻访仙境是主动的，是蓄谋已久的，他已探知瀛洲难求，但不肯罢休，再次访得越人，把全部热情投给了天姥山。</a:t>
            </a:r>
            <a:endParaRPr kumimoji="1" lang="zh-CN" altLang="en-US" sz="3000" b="1">
              <a:solidFill>
                <a:srgbClr val="0000FF"/>
              </a:solidFill>
              <a:latin typeface="楷体_GB2312" pitchFamily="49" charset="-122"/>
              <a:ea typeface="楷体_GB2312" pitchFamily="49" charset="-122"/>
            </a:endParaRPr>
          </a:p>
        </p:txBody>
      </p:sp>
      <p:sp>
        <p:nvSpPr>
          <p:cNvPr id="47108" name="Text Box 4"/>
          <p:cNvSpPr txBox="1">
            <a:spLocks noChangeArrowheads="1"/>
          </p:cNvSpPr>
          <p:nvPr/>
        </p:nvSpPr>
        <p:spPr bwMode="auto">
          <a:xfrm>
            <a:off x="541338" y="3360738"/>
            <a:ext cx="8081962"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000" b="1">
                <a:solidFill>
                  <a:srgbClr val="0000FF"/>
                </a:solidFill>
                <a:latin typeface="楷体_GB2312" pitchFamily="49" charset="-122"/>
                <a:ea typeface="楷体_GB2312" pitchFamily="49" charset="-122"/>
              </a:rPr>
              <a:t> </a:t>
            </a:r>
            <a:r>
              <a:rPr kumimoji="1" lang="en-US" altLang="zh-CN" sz="3000" b="1">
                <a:solidFill>
                  <a:srgbClr val="FF3300"/>
                </a:solidFill>
                <a:latin typeface="楷体_GB2312" pitchFamily="49" charset="-122"/>
                <a:ea typeface="楷体_GB2312" pitchFamily="49" charset="-122"/>
              </a:rPr>
              <a:t>★ </a:t>
            </a:r>
            <a:r>
              <a:rPr kumimoji="1" lang="zh-CN" altLang="en-US" sz="3000" b="1">
                <a:solidFill>
                  <a:srgbClr val="0000FF"/>
                </a:solidFill>
                <a:latin typeface="楷体_GB2312" pitchFamily="49" charset="-122"/>
                <a:ea typeface="楷体_GB2312" pitchFamily="49" charset="-122"/>
              </a:rPr>
              <a:t>与一些人只敢觐见一二仙人的奢望</a:t>
            </a:r>
            <a:r>
              <a:rPr kumimoji="1" lang="zh-CN" altLang="en-US" sz="3000" b="1">
                <a:solidFill>
                  <a:srgbClr val="FF3300"/>
                </a:solidFill>
                <a:latin typeface="楷体_GB2312" pitchFamily="49" charset="-122"/>
                <a:ea typeface="楷体_GB2312" pitchFamily="49" charset="-122"/>
              </a:rPr>
              <a:t>不同</a:t>
            </a:r>
            <a:r>
              <a:rPr kumimoji="1" lang="zh-CN" altLang="en-US" sz="3000" b="1">
                <a:solidFill>
                  <a:srgbClr val="0000FF"/>
                </a:solidFill>
                <a:latin typeface="楷体_GB2312" pitchFamily="49" charset="-122"/>
                <a:ea typeface="楷体_GB2312" pitchFamily="49" charset="-122"/>
              </a:rPr>
              <a:t>，李白竟调来</a:t>
            </a:r>
            <a:r>
              <a:rPr kumimoji="1" lang="zh-CN" altLang="en-US" sz="3000" b="1">
                <a:solidFill>
                  <a:srgbClr val="0000FF"/>
                </a:solidFill>
                <a:latin typeface="宋体" panose="02010600030101010101" pitchFamily="2" charset="-122"/>
                <a:ea typeface="楷体_GB2312" pitchFamily="49" charset="-122"/>
              </a:rPr>
              <a:t>“</a:t>
            </a:r>
            <a:r>
              <a:rPr kumimoji="1" lang="zh-CN" altLang="en-US" sz="3000" b="1">
                <a:solidFill>
                  <a:srgbClr val="0000FF"/>
                </a:solidFill>
                <a:latin typeface="楷体_GB2312" pitchFamily="49" charset="-122"/>
                <a:ea typeface="楷体_GB2312" pitchFamily="49" charset="-122"/>
              </a:rPr>
              <a:t>如麻</a:t>
            </a:r>
            <a:r>
              <a:rPr kumimoji="1" lang="zh-CN" altLang="en-US" sz="3000" b="1">
                <a:solidFill>
                  <a:srgbClr val="0000FF"/>
                </a:solidFill>
                <a:latin typeface="宋体" panose="02010600030101010101" pitchFamily="2" charset="-122"/>
                <a:ea typeface="楷体_GB2312" pitchFamily="49" charset="-122"/>
              </a:rPr>
              <a:t>”</a:t>
            </a:r>
            <a:r>
              <a:rPr kumimoji="1" lang="zh-CN" altLang="en-US" sz="3000" b="1">
                <a:solidFill>
                  <a:srgbClr val="0000FF"/>
                </a:solidFill>
                <a:latin typeface="楷体_GB2312" pitchFamily="49" charset="-122"/>
                <a:ea typeface="楷体_GB2312" pitchFamily="49" charset="-122"/>
              </a:rPr>
              <a:t>的仙人，一时祥云纷纷日月生辉，分明是仙家盛会。</a:t>
            </a:r>
            <a:endParaRPr kumimoji="1" lang="zh-CN" altLang="en-US" sz="3000" b="1">
              <a:solidFill>
                <a:srgbClr val="0000FF"/>
              </a:solidFill>
              <a:latin typeface="楷体_GB2312" pitchFamily="49" charset="-122"/>
              <a:ea typeface="楷体_GB2312" pitchFamily="49" charset="-122"/>
            </a:endParaRPr>
          </a:p>
        </p:txBody>
      </p:sp>
      <p:sp>
        <p:nvSpPr>
          <p:cNvPr id="47109" name="Text Box 5"/>
          <p:cNvSpPr txBox="1">
            <a:spLocks noChangeArrowheads="1"/>
          </p:cNvSpPr>
          <p:nvPr/>
        </p:nvSpPr>
        <p:spPr bwMode="auto">
          <a:xfrm>
            <a:off x="522288" y="4800600"/>
            <a:ext cx="8145462"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3000" b="1">
                <a:solidFill>
                  <a:srgbClr val="0000FF"/>
                </a:solidFill>
                <a:latin typeface="楷体_GB2312" pitchFamily="49" charset="-122"/>
                <a:ea typeface="楷体_GB2312" pitchFamily="49" charset="-122"/>
              </a:rPr>
              <a:t> </a:t>
            </a:r>
            <a:r>
              <a:rPr kumimoji="1" lang="en-US" altLang="zh-CN" sz="3000" b="1">
                <a:solidFill>
                  <a:srgbClr val="FF3300"/>
                </a:solidFill>
                <a:latin typeface="楷体_GB2312" pitchFamily="49" charset="-122"/>
                <a:ea typeface="楷体_GB2312" pitchFamily="49" charset="-122"/>
              </a:rPr>
              <a:t>★ </a:t>
            </a:r>
            <a:r>
              <a:rPr kumimoji="1" lang="zh-CN" altLang="en-US" sz="3000" b="1">
                <a:solidFill>
                  <a:srgbClr val="0000FF"/>
                </a:solidFill>
                <a:latin typeface="楷体_GB2312" pitchFamily="49" charset="-122"/>
                <a:ea typeface="楷体_GB2312" pitchFamily="49" charset="-122"/>
              </a:rPr>
              <a:t>与那些凡夫俗子只敢远远瞻拜</a:t>
            </a:r>
            <a:r>
              <a:rPr kumimoji="1" lang="zh-CN" altLang="en-US" sz="3000" b="1">
                <a:solidFill>
                  <a:srgbClr val="FF3300"/>
                </a:solidFill>
                <a:latin typeface="楷体_GB2312" pitchFamily="49" charset="-122"/>
                <a:ea typeface="楷体_GB2312" pitchFamily="49" charset="-122"/>
              </a:rPr>
              <a:t>不同</a:t>
            </a:r>
            <a:r>
              <a:rPr kumimoji="1" lang="zh-CN" altLang="en-US" sz="3000" b="1">
                <a:solidFill>
                  <a:srgbClr val="0000FF"/>
                </a:solidFill>
                <a:latin typeface="楷体_GB2312" pitchFamily="49" charset="-122"/>
                <a:ea typeface="楷体_GB2312" pitchFamily="49" charset="-122"/>
              </a:rPr>
              <a:t>，李白让自己登上天姥山后，</a:t>
            </a:r>
            <a:r>
              <a:rPr kumimoji="1" lang="zh-CN" altLang="en-US" sz="3000" b="1">
                <a:solidFill>
                  <a:srgbClr val="0000FF"/>
                </a:solidFill>
                <a:latin typeface="宋体" panose="02010600030101010101" pitchFamily="2" charset="-122"/>
                <a:ea typeface="楷体_GB2312" pitchFamily="49" charset="-122"/>
              </a:rPr>
              <a:t>“</a:t>
            </a:r>
            <a:r>
              <a:rPr kumimoji="1" lang="zh-CN" altLang="en-US" sz="3000" b="1">
                <a:solidFill>
                  <a:srgbClr val="0000FF"/>
                </a:solidFill>
                <a:latin typeface="楷体_GB2312" pitchFamily="49" charset="-122"/>
                <a:ea typeface="楷体_GB2312" pitchFamily="49" charset="-122"/>
              </a:rPr>
              <a:t>洞庭湖天石扉，訇然中开</a:t>
            </a:r>
            <a:r>
              <a:rPr kumimoji="1" lang="zh-CN" altLang="en-US" sz="3000" b="1">
                <a:solidFill>
                  <a:srgbClr val="0000FF"/>
                </a:solidFill>
                <a:latin typeface="宋体" panose="02010600030101010101" pitchFamily="2" charset="-122"/>
                <a:ea typeface="楷体_GB2312" pitchFamily="49" charset="-122"/>
              </a:rPr>
              <a:t>”</a:t>
            </a:r>
            <a:r>
              <a:rPr kumimoji="1" lang="zh-CN" altLang="en-US" sz="3000" b="1">
                <a:solidFill>
                  <a:srgbClr val="0000FF"/>
                </a:solidFill>
                <a:latin typeface="楷体_GB2312" pitchFamily="49" charset="-122"/>
                <a:ea typeface="楷体_GB2312" pitchFamily="49" charset="-122"/>
              </a:rPr>
              <a:t>，反倒是仙境为礼遇作者而隆重敞开。</a:t>
            </a:r>
            <a:endParaRPr kumimoji="1" lang="zh-CN" altLang="en-US" sz="3000" b="1">
              <a:solidFill>
                <a:srgbClr val="0000FF"/>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7107"/>
                                        </p:tgtEl>
                                        <p:attrNameLst>
                                          <p:attrName>style.visibility</p:attrName>
                                        </p:attrNameLst>
                                      </p:cBhvr>
                                      <p:to>
                                        <p:strVal val="visible"/>
                                      </p:to>
                                    </p:set>
                                    <p:anim calcmode="lin" valueType="num">
                                      <p:cBhvr additive="base">
                                        <p:cTn id="13" dur="500" fill="hold"/>
                                        <p:tgtEl>
                                          <p:spTgt spid="47107"/>
                                        </p:tgtEl>
                                        <p:attrNameLst>
                                          <p:attrName>ppt_x</p:attrName>
                                        </p:attrNameLst>
                                      </p:cBhvr>
                                      <p:tavLst>
                                        <p:tav tm="0">
                                          <p:val>
                                            <p:strVal val="0-#ppt_w/2"/>
                                          </p:val>
                                        </p:tav>
                                        <p:tav tm="100000">
                                          <p:val>
                                            <p:strVal val="#ppt_x"/>
                                          </p:val>
                                        </p:tav>
                                      </p:tavLst>
                                    </p:anim>
                                    <p:anim calcmode="lin" valueType="num">
                                      <p:cBhvr additive="base">
                                        <p:cTn id="14" dur="500" fill="hold"/>
                                        <p:tgtEl>
                                          <p:spTgt spid="4710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7108"/>
                                        </p:tgtEl>
                                        <p:attrNameLst>
                                          <p:attrName>style.visibility</p:attrName>
                                        </p:attrNameLst>
                                      </p:cBhvr>
                                      <p:to>
                                        <p:strVal val="visible"/>
                                      </p:to>
                                    </p:set>
                                    <p:anim calcmode="lin" valueType="num">
                                      <p:cBhvr additive="base">
                                        <p:cTn id="19" dur="500" fill="hold"/>
                                        <p:tgtEl>
                                          <p:spTgt spid="47108"/>
                                        </p:tgtEl>
                                        <p:attrNameLst>
                                          <p:attrName>ppt_x</p:attrName>
                                        </p:attrNameLst>
                                      </p:cBhvr>
                                      <p:tavLst>
                                        <p:tav tm="0">
                                          <p:val>
                                            <p:strVal val="0-#ppt_w/2"/>
                                          </p:val>
                                        </p:tav>
                                        <p:tav tm="100000">
                                          <p:val>
                                            <p:strVal val="#ppt_x"/>
                                          </p:val>
                                        </p:tav>
                                      </p:tavLst>
                                    </p:anim>
                                    <p:anim calcmode="lin" valueType="num">
                                      <p:cBhvr additive="base">
                                        <p:cTn id="20" dur="500" fill="hold"/>
                                        <p:tgtEl>
                                          <p:spTgt spid="4710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7109"/>
                                        </p:tgtEl>
                                        <p:attrNameLst>
                                          <p:attrName>style.visibility</p:attrName>
                                        </p:attrNameLst>
                                      </p:cBhvr>
                                      <p:to>
                                        <p:strVal val="visible"/>
                                      </p:to>
                                    </p:set>
                                    <p:anim calcmode="lin" valueType="num">
                                      <p:cBhvr additive="base">
                                        <p:cTn id="25" dur="500" fill="hold"/>
                                        <p:tgtEl>
                                          <p:spTgt spid="47109"/>
                                        </p:tgtEl>
                                        <p:attrNameLst>
                                          <p:attrName>ppt_x</p:attrName>
                                        </p:attrNameLst>
                                      </p:cBhvr>
                                      <p:tavLst>
                                        <p:tav tm="0">
                                          <p:val>
                                            <p:strVal val="0-#ppt_w/2"/>
                                          </p:val>
                                        </p:tav>
                                        <p:tav tm="100000">
                                          <p:val>
                                            <p:strVal val="#ppt_x"/>
                                          </p:val>
                                        </p:tav>
                                      </p:tavLst>
                                    </p:anim>
                                    <p:anim calcmode="lin" valueType="num">
                                      <p:cBhvr additive="base">
                                        <p:cTn id="26" dur="500" fill="hold"/>
                                        <p:tgtEl>
                                          <p:spTgt spid="47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08" grpId="0"/>
      <p:bldP spid="4710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9683" name="Rectangle 3"/>
          <p:cNvSpPr>
            <a:spLocks noGrp="1" noRot="1" noChangeArrowheads="1"/>
          </p:cNvSpPr>
          <p:nvPr>
            <p:ph type="body" idx="1"/>
          </p:nvPr>
        </p:nvSpPr>
        <p:spPr>
          <a:xfrm>
            <a:off x="3851275" y="908050"/>
            <a:ext cx="4849813" cy="5318125"/>
          </a:xfrm>
        </p:spPr>
        <p:txBody>
          <a:bodyPr/>
          <a:lstStyle/>
          <a:p>
            <a:r>
              <a:rPr lang="zh-CN" altLang="en-US" sz="5400" b="1">
                <a:solidFill>
                  <a:srgbClr val="FF0000"/>
                </a:solidFill>
                <a:latin typeface="微软雅黑" panose="020b0503020204020204" charset="-122"/>
                <a:ea typeface="微软雅黑" panose="020b0503020204020204" charset="-122"/>
              </a:rPr>
              <a:t>诗</a:t>
            </a:r>
            <a:endParaRPr lang="zh-CN" altLang="en-US" sz="5400" b="1">
              <a:solidFill>
                <a:srgbClr val="FF0000"/>
              </a:solidFill>
              <a:latin typeface="微软雅黑" panose="020b0503020204020204" charset="-122"/>
              <a:ea typeface="微软雅黑" panose="020b0503020204020204" charset="-122"/>
            </a:endParaRPr>
          </a:p>
          <a:p>
            <a:endParaRPr lang="zh-CN" altLang="en-US" sz="5400" b="1">
              <a:solidFill>
                <a:srgbClr val="FF0000"/>
              </a:solidFill>
              <a:latin typeface="微软雅黑" panose="020b0503020204020204" charset="-122"/>
              <a:ea typeface="微软雅黑" panose="020b0503020204020204" charset="-122"/>
            </a:endParaRPr>
          </a:p>
          <a:p>
            <a:r>
              <a:rPr lang="zh-CN" altLang="en-US" sz="5400" b="1">
                <a:solidFill>
                  <a:srgbClr val="FF0000"/>
                </a:solidFill>
                <a:latin typeface="微软雅黑" panose="020b0503020204020204" charset="-122"/>
                <a:ea typeface="微软雅黑" panose="020b0503020204020204" charset="-122"/>
              </a:rPr>
              <a:t>酒</a:t>
            </a:r>
            <a:endParaRPr lang="zh-CN" altLang="en-US" sz="5400" b="1">
              <a:solidFill>
                <a:srgbClr val="FF0000"/>
              </a:solidFill>
              <a:latin typeface="微软雅黑" panose="020b0503020204020204" charset="-122"/>
              <a:ea typeface="微软雅黑" panose="020b0503020204020204" charset="-122"/>
            </a:endParaRPr>
          </a:p>
          <a:p>
            <a:endParaRPr lang="zh-CN" altLang="en-US" sz="5400" b="1">
              <a:solidFill>
                <a:srgbClr val="FF0000"/>
              </a:solidFill>
              <a:latin typeface="微软雅黑" panose="020b0503020204020204" charset="-122"/>
              <a:ea typeface="微软雅黑" panose="020b0503020204020204" charset="-122"/>
            </a:endParaRPr>
          </a:p>
          <a:p>
            <a:r>
              <a:rPr lang="zh-CN" altLang="en-US" sz="5400" b="1">
                <a:solidFill>
                  <a:srgbClr val="FF0000"/>
                </a:solidFill>
                <a:latin typeface="微软雅黑" panose="020b0503020204020204" charset="-122"/>
                <a:ea typeface="微软雅黑" panose="020b0503020204020204" charset="-122"/>
              </a:rPr>
              <a:t>剑</a:t>
            </a:r>
            <a:endParaRPr lang="zh-CN" altLang="en-US" sz="54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199683">
                                            <p:txEl>
                                              <p:pRg st="0" end="0"/>
                                            </p:txEl>
                                          </p:spTgt>
                                        </p:tgtEl>
                                        <p:attrNameLst>
                                          <p:attrName>style.visibility</p:attrName>
                                        </p:attrNameLst>
                                      </p:cBhvr>
                                      <p:to>
                                        <p:strVal val="visible"/>
                                      </p:to>
                                    </p:set>
                                    <p:animEffect transition="in" filter="fade">
                                      <p:cBhvr>
                                        <p:cTn id="7" dur="1000"/>
                                        <p:tgtEl>
                                          <p:spTgt spid="199683">
                                            <p:txEl>
                                              <p:pRg st="0" end="0"/>
                                            </p:txEl>
                                          </p:spTgt>
                                        </p:tgtEl>
                                      </p:cBhvr>
                                    </p:animEffect>
                                    <p:anim calcmode="lin" valueType="num">
                                      <p:cBhvr>
                                        <p:cTn id="8" dur="1000" fill="hold"/>
                                        <p:tgtEl>
                                          <p:spTgt spid="199683">
                                            <p:txEl>
                                              <p:pRg st="0" end="0"/>
                                            </p:txEl>
                                          </p:spTgt>
                                        </p:tgtEl>
                                        <p:attrNameLst>
                                          <p:attrName>ppt_w</p:attrName>
                                        </p:attrNameLst>
                                      </p:cBhvr>
                                      <p:tavLst>
                                        <p:tav tm="0" fmla="#ppt_w*sin(2.5*pi*$)">
                                          <p:val>
                                            <p:fltVal val="0"/>
                                          </p:val>
                                        </p:tav>
                                        <p:tav tm="100000">
                                          <p:val>
                                            <p:fltVal val="1"/>
                                          </p:val>
                                        </p:tav>
                                      </p:tavLst>
                                    </p:anim>
                                    <p:anim calcmode="lin" valueType="num">
                                      <p:cBhvr>
                                        <p:cTn id="9" dur="1000" fill="hold"/>
                                        <p:tgtEl>
                                          <p:spTgt spid="19968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5" presetClass="entr" presetSubtype="0" fill="hold" grpId="0" nodeType="clickEffect">
                                  <p:stCondLst>
                                    <p:cond delay="0"/>
                                  </p:stCondLst>
                                  <p:iterate type="lt">
                                    <p:tmPct val="10000"/>
                                  </p:iterate>
                                  <p:childTnLst>
                                    <p:set>
                                      <p:cBhvr>
                                        <p:cTn id="13" dur="1" fill="hold">
                                          <p:stCondLst>
                                            <p:cond delay="0"/>
                                          </p:stCondLst>
                                        </p:cTn>
                                        <p:tgtEl>
                                          <p:spTgt spid="199683">
                                            <p:txEl>
                                              <p:pRg st="2" end="2"/>
                                            </p:txEl>
                                          </p:spTgt>
                                        </p:tgtEl>
                                        <p:attrNameLst>
                                          <p:attrName>style.visibility</p:attrName>
                                        </p:attrNameLst>
                                      </p:cBhvr>
                                      <p:to>
                                        <p:strVal val="visible"/>
                                      </p:to>
                                    </p:set>
                                    <p:animEffect transition="in" filter="fade">
                                      <p:cBhvr>
                                        <p:cTn id="14" dur="1000"/>
                                        <p:tgtEl>
                                          <p:spTgt spid="199683">
                                            <p:txEl>
                                              <p:pRg st="2" end="2"/>
                                            </p:txEl>
                                          </p:spTgt>
                                        </p:tgtEl>
                                      </p:cBhvr>
                                    </p:animEffect>
                                    <p:anim calcmode="lin" valueType="num">
                                      <p:cBhvr>
                                        <p:cTn id="15" dur="1000" fill="hold"/>
                                        <p:tgtEl>
                                          <p:spTgt spid="199683">
                                            <p:txEl>
                                              <p:pRg st="2" end="2"/>
                                            </p:txEl>
                                          </p:spTgt>
                                        </p:tgtEl>
                                        <p:attrNameLst>
                                          <p:attrName>ppt_w</p:attrName>
                                        </p:attrNameLst>
                                      </p:cBhvr>
                                      <p:tavLst>
                                        <p:tav tm="0" fmla="#ppt_w*sin(2.5*pi*$)">
                                          <p:val>
                                            <p:fltVal val="0"/>
                                          </p:val>
                                        </p:tav>
                                        <p:tav tm="100000">
                                          <p:val>
                                            <p:fltVal val="1"/>
                                          </p:val>
                                        </p:tav>
                                      </p:tavLst>
                                    </p:anim>
                                    <p:anim calcmode="lin" valueType="num">
                                      <p:cBhvr>
                                        <p:cTn id="16" dur="1000" fill="hold"/>
                                        <p:tgtEl>
                                          <p:spTgt spid="19968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5" presetClass="entr" presetSubtype="0" fill="hold" grpId="0" nodeType="clickEffect">
                                  <p:stCondLst>
                                    <p:cond delay="0"/>
                                  </p:stCondLst>
                                  <p:iterate type="lt">
                                    <p:tmPct val="10000"/>
                                  </p:iterate>
                                  <p:childTnLst>
                                    <p:set>
                                      <p:cBhvr>
                                        <p:cTn id="20" dur="1" fill="hold">
                                          <p:stCondLst>
                                            <p:cond delay="0"/>
                                          </p:stCondLst>
                                        </p:cTn>
                                        <p:tgtEl>
                                          <p:spTgt spid="199683">
                                            <p:txEl>
                                              <p:pRg st="4" end="4"/>
                                            </p:txEl>
                                          </p:spTgt>
                                        </p:tgtEl>
                                        <p:attrNameLst>
                                          <p:attrName>style.visibility</p:attrName>
                                        </p:attrNameLst>
                                      </p:cBhvr>
                                      <p:to>
                                        <p:strVal val="visible"/>
                                      </p:to>
                                    </p:set>
                                    <p:animEffect transition="in" filter="fade">
                                      <p:cBhvr>
                                        <p:cTn id="21" dur="1000"/>
                                        <p:tgtEl>
                                          <p:spTgt spid="199683">
                                            <p:txEl>
                                              <p:pRg st="4" end="4"/>
                                            </p:txEl>
                                          </p:spTgt>
                                        </p:tgtEl>
                                      </p:cBhvr>
                                    </p:animEffect>
                                    <p:anim calcmode="lin" valueType="num">
                                      <p:cBhvr>
                                        <p:cTn id="22" dur="1000" fill="hold"/>
                                        <p:tgtEl>
                                          <p:spTgt spid="199683">
                                            <p:txEl>
                                              <p:pRg st="4" end="4"/>
                                            </p:txEl>
                                          </p:spTgt>
                                        </p:tgtEl>
                                        <p:attrNameLst>
                                          <p:attrName>ppt_w</p:attrName>
                                        </p:attrNameLst>
                                      </p:cBhvr>
                                      <p:tavLst>
                                        <p:tav tm="0" fmla="#ppt_w*sin(2.5*pi*$)">
                                          <p:val>
                                            <p:fltVal val="0"/>
                                          </p:val>
                                        </p:tav>
                                        <p:tav tm="100000">
                                          <p:val>
                                            <p:fltVal val="1"/>
                                          </p:val>
                                        </p:tav>
                                      </p:tavLst>
                                    </p:anim>
                                    <p:anim calcmode="lin" valueType="num">
                                      <p:cBhvr>
                                        <p:cTn id="23" dur="1000" fill="hold"/>
                                        <p:tgtEl>
                                          <p:spTgt spid="19968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uiExpand="1"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Text Box 2"/>
          <p:cNvSpPr txBox="1">
            <a:spLocks noChangeArrowheads="1"/>
          </p:cNvSpPr>
          <p:nvPr/>
        </p:nvSpPr>
        <p:spPr bwMode="auto">
          <a:xfrm>
            <a:off x="1143000" y="863600"/>
            <a:ext cx="7254875" cy="2838450"/>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chemeClr val="accent2"/>
                </a:solidFill>
                <a:latin typeface="华文新魏" pitchFamily="2" charset="-122"/>
                <a:ea typeface="华文新魏" pitchFamily="2" charset="-122"/>
              </a:rPr>
              <a:t>    </a:t>
            </a:r>
            <a:r>
              <a:rPr kumimoji="1" lang="zh-CN" altLang="en-US" sz="3600" b="1">
                <a:solidFill>
                  <a:schemeClr val="accent2"/>
                </a:solidFill>
                <a:latin typeface="华文新魏" pitchFamily="2" charset="-122"/>
                <a:ea typeface="华文新魏" pitchFamily="2" charset="-122"/>
              </a:rPr>
              <a:t>在人间一身傲骨的李白，到了神仙世界孔没有丝毫自惭形秽。这是因为李白认为自己本就属于神仙世界，既然地上人俗世丑陋不堪，</a:t>
            </a:r>
            <a:r>
              <a:rPr kumimoji="1" lang="zh-CN" altLang="en-US" sz="3600" b="1">
                <a:solidFill>
                  <a:schemeClr val="accent2"/>
                </a:solidFill>
                <a:latin typeface="宋体" panose="02010600030101010101" pitchFamily="2" charset="-122"/>
                <a:ea typeface="华文新魏" pitchFamily="2" charset="-122"/>
              </a:rPr>
              <a:t>“</a:t>
            </a:r>
            <a:r>
              <a:rPr kumimoji="1" lang="zh-CN" altLang="en-US" sz="3600" b="1">
                <a:solidFill>
                  <a:schemeClr val="accent2"/>
                </a:solidFill>
                <a:latin typeface="华文新魏" pitchFamily="2" charset="-122"/>
                <a:ea typeface="华文新魏" pitchFamily="2" charset="-122"/>
              </a:rPr>
              <a:t>谪仙</a:t>
            </a:r>
            <a:r>
              <a:rPr kumimoji="1" lang="zh-CN" altLang="en-US" sz="3600" b="1">
                <a:solidFill>
                  <a:schemeClr val="accent2"/>
                </a:solidFill>
                <a:latin typeface="宋体" panose="02010600030101010101" pitchFamily="2" charset="-122"/>
                <a:ea typeface="华文新魏" pitchFamily="2" charset="-122"/>
              </a:rPr>
              <a:t>”</a:t>
            </a:r>
            <a:r>
              <a:rPr kumimoji="1" lang="zh-CN" altLang="en-US" sz="3600" b="1">
                <a:solidFill>
                  <a:schemeClr val="accent2"/>
                </a:solidFill>
                <a:latin typeface="华文新魏" pitchFamily="2" charset="-122"/>
                <a:ea typeface="华文新魏" pitchFamily="2" charset="-122"/>
              </a:rPr>
              <a:t>当然应该重返仙界。</a:t>
            </a:r>
            <a:endParaRPr kumimoji="1" lang="zh-CN" altLang="en-US" sz="3600" b="1">
              <a:solidFill>
                <a:schemeClr val="accent2"/>
              </a:solidFill>
              <a:latin typeface="华文新魏" pitchFamily="2" charset="-122"/>
              <a:ea typeface="华文新魏" pitchFamily="2" charset="-122"/>
            </a:endParaRPr>
          </a:p>
        </p:txBody>
      </p:sp>
      <p:sp>
        <p:nvSpPr>
          <p:cNvPr id="48131" name="Text Box 3"/>
          <p:cNvSpPr txBox="1">
            <a:spLocks noChangeArrowheads="1"/>
          </p:cNvSpPr>
          <p:nvPr/>
        </p:nvSpPr>
        <p:spPr bwMode="auto">
          <a:xfrm>
            <a:off x="1196975" y="4194175"/>
            <a:ext cx="3059113" cy="1565275"/>
          </a:xfrm>
          <a:prstGeom prst="rect">
            <a:avLst/>
          </a:prstGeom>
          <a:noFill/>
          <a:ln w="9525">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zh-CN" altLang="en-US" sz="4800" b="1">
                <a:solidFill>
                  <a:srgbClr val="FF3300"/>
                </a:solidFill>
                <a:latin typeface="Times New Roman" panose="02020603050405020304" pitchFamily="18" charset="0"/>
                <a:ea typeface="华文新魏" pitchFamily="2" charset="-122"/>
              </a:rPr>
              <a:t>嫉恶如仇</a:t>
            </a:r>
            <a:endParaRPr kumimoji="1" lang="zh-CN" altLang="en-US" sz="4800" b="1">
              <a:solidFill>
                <a:srgbClr val="FF3300"/>
              </a:solidFill>
              <a:latin typeface="Times New Roman" panose="02020603050405020304" pitchFamily="18" charset="0"/>
              <a:ea typeface="华文新魏" pitchFamily="2" charset="-122"/>
            </a:endParaRPr>
          </a:p>
          <a:p>
            <a:pPr algn="ctr"/>
            <a:r>
              <a:rPr kumimoji="1" lang="zh-CN" altLang="en-US" sz="4800" b="1">
                <a:solidFill>
                  <a:srgbClr val="FF3300"/>
                </a:solidFill>
                <a:latin typeface="Times New Roman" panose="02020603050405020304" pitchFamily="18" charset="0"/>
                <a:ea typeface="华文新魏" pitchFamily="2" charset="-122"/>
              </a:rPr>
              <a:t>狂放浪漫</a:t>
            </a:r>
            <a:endParaRPr kumimoji="1" lang="zh-CN" altLang="en-US" sz="4800" b="1">
              <a:solidFill>
                <a:srgbClr val="FF3300"/>
              </a:solidFill>
              <a:latin typeface="Times New Roman" panose="02020603050405020304" pitchFamily="18" charset="0"/>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p:cTn id="7" dur="500" fill="hold"/>
                                        <p:tgtEl>
                                          <p:spTgt spid="48130"/>
                                        </p:tgtEl>
                                        <p:attrNameLst>
                                          <p:attrName>ppt_w</p:attrName>
                                        </p:attrNameLst>
                                      </p:cBhvr>
                                      <p:tavLst>
                                        <p:tav tm="0">
                                          <p:val>
                                            <p:fltVal val="0"/>
                                          </p:val>
                                        </p:tav>
                                        <p:tav tm="100000">
                                          <p:val>
                                            <p:strVal val="#ppt_w"/>
                                          </p:val>
                                        </p:tav>
                                      </p:tavLst>
                                    </p:anim>
                                    <p:anim calcmode="lin" valueType="num">
                                      <p:cBhvr>
                                        <p:cTn id="8" dur="500" fill="hold"/>
                                        <p:tgtEl>
                                          <p:spTgt spid="4813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48131"/>
                                        </p:tgtEl>
                                        <p:attrNameLst>
                                          <p:attrName>style.visibility</p:attrName>
                                        </p:attrNameLst>
                                      </p:cBhvr>
                                      <p:to>
                                        <p:strVal val="visible"/>
                                      </p:to>
                                    </p:set>
                                    <p:animEffect transition="in" filter="wipe(down)">
                                      <p:cBhvr>
                                        <p:cTn id="13" dur="580">
                                          <p:stCondLst>
                                            <p:cond delay="0"/>
                                          </p:stCondLst>
                                        </p:cTn>
                                        <p:tgtEl>
                                          <p:spTgt spid="48131"/>
                                        </p:tgtEl>
                                      </p:cBhvr>
                                    </p:animEffect>
                                    <p:anim calcmode="lin" valueType="num">
                                      <p:cBhvr>
                                        <p:cTn id="14" dur="1822" tmFilter="0,0; 0.14,0.36; 0.43,0.73; 0.71,0.91; 1.0,1.0">
                                          <p:stCondLst>
                                            <p:cond delay="0"/>
                                          </p:stCondLst>
                                        </p:cTn>
                                        <p:tgtEl>
                                          <p:spTgt spid="48131"/>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8131"/>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8131"/>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8131"/>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8131"/>
                                        </p:tgtEl>
                                        <p:attrNameLst>
                                          <p:attrName>ppt_y</p:attrName>
                                        </p:attrNameLst>
                                      </p:cBhvr>
                                      <p:tavLst>
                                        <p:tav tm="0" fmla="#ppt_y-sin(pi*$)/81">
                                          <p:val>
                                            <p:fltVal val="0"/>
                                          </p:val>
                                        </p:tav>
                                        <p:tav tm="100000">
                                          <p:val>
                                            <p:fltVal val="1"/>
                                          </p:val>
                                        </p:tav>
                                      </p:tavLst>
                                    </p:anim>
                                    <p:animScale>
                                      <p:cBhvr>
                                        <p:cTn id="19" dur="26">
                                          <p:stCondLst>
                                            <p:cond delay="650"/>
                                          </p:stCondLst>
                                        </p:cTn>
                                        <p:tgtEl>
                                          <p:spTgt spid="48131"/>
                                        </p:tgtEl>
                                      </p:cBhvr>
                                      <p:to x="100000" y="60000"/>
                                    </p:animScale>
                                    <p:animScale>
                                      <p:cBhvr>
                                        <p:cTn id="20" dur="166" decel="50000">
                                          <p:stCondLst>
                                            <p:cond delay="676"/>
                                          </p:stCondLst>
                                        </p:cTn>
                                        <p:tgtEl>
                                          <p:spTgt spid="48131"/>
                                        </p:tgtEl>
                                      </p:cBhvr>
                                      <p:to x="100000" y="100000"/>
                                    </p:animScale>
                                    <p:animScale>
                                      <p:cBhvr>
                                        <p:cTn id="21" dur="26">
                                          <p:stCondLst>
                                            <p:cond delay="1312"/>
                                          </p:stCondLst>
                                        </p:cTn>
                                        <p:tgtEl>
                                          <p:spTgt spid="48131"/>
                                        </p:tgtEl>
                                      </p:cBhvr>
                                      <p:to x="100000" y="80000"/>
                                    </p:animScale>
                                    <p:animScale>
                                      <p:cBhvr>
                                        <p:cTn id="22" dur="166" decel="50000">
                                          <p:stCondLst>
                                            <p:cond delay="1338"/>
                                          </p:stCondLst>
                                        </p:cTn>
                                        <p:tgtEl>
                                          <p:spTgt spid="48131"/>
                                        </p:tgtEl>
                                      </p:cBhvr>
                                      <p:to x="100000" y="100000"/>
                                    </p:animScale>
                                    <p:animScale>
                                      <p:cBhvr>
                                        <p:cTn id="23" dur="26">
                                          <p:stCondLst>
                                            <p:cond delay="1642"/>
                                          </p:stCondLst>
                                        </p:cTn>
                                        <p:tgtEl>
                                          <p:spTgt spid="48131"/>
                                        </p:tgtEl>
                                      </p:cBhvr>
                                      <p:to x="100000" y="90000"/>
                                    </p:animScale>
                                    <p:animScale>
                                      <p:cBhvr>
                                        <p:cTn id="24" dur="166" decel="50000">
                                          <p:stCondLst>
                                            <p:cond delay="1668"/>
                                          </p:stCondLst>
                                        </p:cTn>
                                        <p:tgtEl>
                                          <p:spTgt spid="48131"/>
                                        </p:tgtEl>
                                      </p:cBhvr>
                                      <p:to x="100000" y="100000"/>
                                    </p:animScale>
                                    <p:animScale>
                                      <p:cBhvr>
                                        <p:cTn id="25" dur="26">
                                          <p:stCondLst>
                                            <p:cond delay="1808"/>
                                          </p:stCondLst>
                                        </p:cTn>
                                        <p:tgtEl>
                                          <p:spTgt spid="48131"/>
                                        </p:tgtEl>
                                      </p:cBhvr>
                                      <p:to x="100000" y="95000"/>
                                    </p:animScale>
                                    <p:animScale>
                                      <p:cBhvr>
                                        <p:cTn id="26" dur="166" decel="50000">
                                          <p:stCondLst>
                                            <p:cond delay="1834"/>
                                          </p:stCondLst>
                                        </p:cTn>
                                        <p:tgtEl>
                                          <p:spTgt spid="4813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3971" name="Text Box 3"/>
          <p:cNvSpPr txBox="1">
            <a:spLocks noChangeArrowheads="1"/>
          </p:cNvSpPr>
          <p:nvPr/>
        </p:nvSpPr>
        <p:spPr bwMode="auto">
          <a:xfrm>
            <a:off x="1143000" y="863600"/>
            <a:ext cx="7254875" cy="5035550"/>
          </a:xfrm>
          <a:prstGeom prst="rect">
            <a:avLst/>
          </a:prstGeom>
          <a:solidFill>
            <a:schemeClr val="accent6">
              <a:lumMod val="20000"/>
              <a:lumOff val="80000"/>
            </a:schemeClr>
          </a:solidFill>
          <a:ln>
            <a:noFill/>
          </a:ln>
          <a:effectLst/>
          <a:extLs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3600" b="1">
                <a:solidFill>
                  <a:schemeClr val="accent2"/>
                </a:solidFill>
                <a:latin typeface="华文新魏" pitchFamily="2" charset="-122"/>
                <a:ea typeface="华文新魏" pitchFamily="2" charset="-122"/>
              </a:rPr>
              <a:t>        </a:t>
            </a:r>
            <a:r>
              <a:rPr kumimoji="1" lang="zh-CN" altLang="en-US" sz="3600" b="1">
                <a:latin typeface="华文新魏" pitchFamily="2" charset="-122"/>
                <a:ea typeface="华文新魏" pitchFamily="2" charset="-122"/>
              </a:rPr>
              <a:t>李白的人生在天宝三年经历了一次沉重的挫折，但经历了挫折后的李白却走出了与官宦之道不一样的精彩人生，绣口一吐，就吐出了半个盛唐。人生总会有灿烂的阳光，也会有凄冷的风雨。让我们从李白人生如梦的感慨中感悟到他积极一面，相信乌云上面有晴空，风雨过后是彩虹。</a:t>
            </a:r>
            <a:endParaRPr kumimoji="1" lang="zh-CN" altLang="en-US" sz="3600" b="1">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3971"/>
                                        </p:tgtEl>
                                        <p:attrNameLst>
                                          <p:attrName>style.visibility</p:attrName>
                                        </p:attrNameLst>
                                      </p:cBhvr>
                                      <p:to>
                                        <p:strVal val="visible"/>
                                      </p:to>
                                    </p:set>
                                    <p:anim calcmode="lin" valueType="num">
                                      <p:cBhvr>
                                        <p:cTn id="7" dur="500" fill="hold"/>
                                        <p:tgtEl>
                                          <p:spTgt spid="83971"/>
                                        </p:tgtEl>
                                        <p:attrNameLst>
                                          <p:attrName>ppt_w</p:attrName>
                                        </p:attrNameLst>
                                      </p:cBhvr>
                                      <p:tavLst>
                                        <p:tav tm="0">
                                          <p:val>
                                            <p:fltVal val="0"/>
                                          </p:val>
                                        </p:tav>
                                        <p:tav tm="100000">
                                          <p:val>
                                            <p:strVal val="#ppt_w"/>
                                          </p:val>
                                        </p:tav>
                                      </p:tavLst>
                                    </p:anim>
                                    <p:anim calcmode="lin" valueType="num">
                                      <p:cBhvr>
                                        <p:cTn id="8" dur="500" fill="hold"/>
                                        <p:tgtEl>
                                          <p:spTgt spid="8397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Oval 2"/>
          <p:cNvSpPr>
            <a:spLocks noChangeArrowheads="1"/>
          </p:cNvSpPr>
          <p:nvPr/>
        </p:nvSpPr>
        <p:spPr bwMode="auto">
          <a:xfrm>
            <a:off x="2411413" y="333375"/>
            <a:ext cx="4114800" cy="973138"/>
          </a:xfrm>
          <a:prstGeom prst="ellipse">
            <a:avLst/>
          </a:prstGeom>
          <a:solidFill>
            <a:srgbClr val="00CCFF"/>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r>
              <a:rPr kumimoji="1" lang="zh-CN" altLang="en-US" sz="3200">
                <a:solidFill>
                  <a:srgbClr val="CC3300"/>
                </a:solidFill>
                <a:latin typeface="黑体" panose="02010609060101010101" pitchFamily="2" charset="-122"/>
                <a:ea typeface="黑体" panose="02010609060101010101" pitchFamily="2" charset="-122"/>
              </a:rPr>
              <a:t>总   结</a:t>
            </a:r>
            <a:endParaRPr kumimoji="1" lang="zh-CN" altLang="en-US" sz="3200">
              <a:solidFill>
                <a:srgbClr val="CC3300"/>
              </a:solidFill>
              <a:latin typeface="黑体" panose="02010609060101010101" pitchFamily="2" charset="-122"/>
              <a:ea typeface="黑体" panose="02010609060101010101" pitchFamily="2" charset="-122"/>
            </a:endParaRPr>
          </a:p>
        </p:txBody>
      </p:sp>
      <p:sp>
        <p:nvSpPr>
          <p:cNvPr id="23555" name="Text Box 3"/>
          <p:cNvSpPr txBox="1">
            <a:spLocks noChangeArrowheads="1"/>
          </p:cNvSpPr>
          <p:nvPr/>
        </p:nvSpPr>
        <p:spPr bwMode="auto">
          <a:xfrm>
            <a:off x="611188" y="1484313"/>
            <a:ext cx="3048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600">
                <a:latin typeface="隶书" pitchFamily="49" charset="-122"/>
                <a:ea typeface="隶书" pitchFamily="49" charset="-122"/>
              </a:rPr>
              <a:t>一</a:t>
            </a:r>
            <a:r>
              <a:rPr kumimoji="1" lang="en-US" altLang="zh-CN" sz="3600">
                <a:latin typeface="隶书" pitchFamily="49" charset="-122"/>
                <a:ea typeface="隶书" pitchFamily="49" charset="-122"/>
              </a:rPr>
              <a:t>. </a:t>
            </a:r>
            <a:r>
              <a:rPr kumimoji="1" lang="zh-CN" altLang="en-US" sz="3600">
                <a:latin typeface="隶书" pitchFamily="49" charset="-122"/>
                <a:ea typeface="隶书" pitchFamily="49" charset="-122"/>
              </a:rPr>
              <a:t>全诗脉络</a:t>
            </a:r>
            <a:r>
              <a:rPr kumimoji="1" lang="en-US" altLang="zh-CN" sz="3600">
                <a:latin typeface="隶书" pitchFamily="49" charset="-122"/>
                <a:ea typeface="隶书" pitchFamily="49" charset="-122"/>
              </a:rPr>
              <a:t>:</a:t>
            </a:r>
            <a:endParaRPr kumimoji="1" lang="en-US" altLang="zh-CN" sz="3600">
              <a:latin typeface="隶书" pitchFamily="49" charset="-122"/>
              <a:ea typeface="隶书" pitchFamily="49" charset="-122"/>
            </a:endParaRPr>
          </a:p>
        </p:txBody>
      </p:sp>
      <p:sp>
        <p:nvSpPr>
          <p:cNvPr id="23556" name="Text Box 4"/>
          <p:cNvSpPr txBox="1">
            <a:spLocks noChangeArrowheads="1"/>
          </p:cNvSpPr>
          <p:nvPr/>
        </p:nvSpPr>
        <p:spPr bwMode="auto">
          <a:xfrm>
            <a:off x="3203575" y="2276475"/>
            <a:ext cx="1825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a:latin typeface="Times New Roman" panose="02020603050405020304" pitchFamily="18" charset="0"/>
              </a:rPr>
              <a:t>入梦缘由</a:t>
            </a:r>
            <a:endParaRPr kumimoji="1" lang="zh-CN" altLang="en-US" sz="2000" b="1">
              <a:latin typeface="Times New Roman" panose="02020603050405020304" pitchFamily="18" charset="0"/>
            </a:endParaRPr>
          </a:p>
        </p:txBody>
      </p:sp>
      <p:sp>
        <p:nvSpPr>
          <p:cNvPr id="23557" name="Text Box 5"/>
          <p:cNvSpPr txBox="1">
            <a:spLocks noChangeArrowheads="1"/>
          </p:cNvSpPr>
          <p:nvPr/>
        </p:nvSpPr>
        <p:spPr bwMode="auto">
          <a:xfrm>
            <a:off x="3203575" y="3213100"/>
            <a:ext cx="1752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a:latin typeface="Times New Roman" panose="02020603050405020304" pitchFamily="18" charset="0"/>
              </a:rPr>
              <a:t>梦游历程</a:t>
            </a:r>
            <a:endParaRPr kumimoji="1" lang="zh-CN" altLang="en-US" sz="2000" b="1">
              <a:latin typeface="Times New Roman" panose="02020603050405020304" pitchFamily="18" charset="0"/>
            </a:endParaRPr>
          </a:p>
        </p:txBody>
      </p:sp>
      <p:sp>
        <p:nvSpPr>
          <p:cNvPr id="23558" name="Text Box 6"/>
          <p:cNvSpPr txBox="1">
            <a:spLocks noChangeArrowheads="1"/>
          </p:cNvSpPr>
          <p:nvPr/>
        </p:nvSpPr>
        <p:spPr bwMode="auto">
          <a:xfrm>
            <a:off x="5003800" y="3933825"/>
            <a:ext cx="1676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a:latin typeface="Times New Roman" panose="02020603050405020304" pitchFamily="18" charset="0"/>
              </a:rPr>
              <a:t>梦入仙境</a:t>
            </a:r>
            <a:endParaRPr kumimoji="1" lang="zh-CN" altLang="en-US" sz="2000" b="1">
              <a:latin typeface="Times New Roman" panose="02020603050405020304" pitchFamily="18" charset="0"/>
            </a:endParaRPr>
          </a:p>
        </p:txBody>
      </p:sp>
      <p:sp>
        <p:nvSpPr>
          <p:cNvPr id="23559" name="Text Box 8"/>
          <p:cNvSpPr txBox="1">
            <a:spLocks noChangeArrowheads="1"/>
          </p:cNvSpPr>
          <p:nvPr/>
        </p:nvSpPr>
        <p:spPr bwMode="auto">
          <a:xfrm>
            <a:off x="3276600" y="4292600"/>
            <a:ext cx="12239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a:latin typeface="Times New Roman" panose="02020603050405020304" pitchFamily="18" charset="0"/>
              </a:rPr>
              <a:t>留别抒怀</a:t>
            </a:r>
            <a:endParaRPr kumimoji="1" lang="zh-CN" altLang="en-US" sz="2000" b="1">
              <a:latin typeface="Times New Roman" panose="02020603050405020304" pitchFamily="18" charset="0"/>
            </a:endParaRPr>
          </a:p>
        </p:txBody>
      </p:sp>
      <p:sp>
        <p:nvSpPr>
          <p:cNvPr id="23560" name="Line 9"/>
          <p:cNvSpPr>
            <a:spLocks noChangeShapeType="1"/>
          </p:cNvSpPr>
          <p:nvPr/>
        </p:nvSpPr>
        <p:spPr bwMode="auto">
          <a:xfrm>
            <a:off x="2771775" y="2492375"/>
            <a:ext cx="381000"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61" name="Line 10"/>
          <p:cNvSpPr>
            <a:spLocks noChangeShapeType="1"/>
          </p:cNvSpPr>
          <p:nvPr/>
        </p:nvSpPr>
        <p:spPr bwMode="auto">
          <a:xfrm>
            <a:off x="2771775" y="3500438"/>
            <a:ext cx="381000"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62" name="Line 12"/>
          <p:cNvSpPr>
            <a:spLocks noChangeShapeType="1"/>
          </p:cNvSpPr>
          <p:nvPr/>
        </p:nvSpPr>
        <p:spPr bwMode="auto">
          <a:xfrm>
            <a:off x="2771775" y="4508500"/>
            <a:ext cx="381000"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63" name="Text Box 15"/>
          <p:cNvSpPr txBox="1">
            <a:spLocks noChangeArrowheads="1"/>
          </p:cNvSpPr>
          <p:nvPr/>
        </p:nvSpPr>
        <p:spPr bwMode="auto">
          <a:xfrm>
            <a:off x="1979613" y="2276475"/>
            <a:ext cx="15128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t>梦前</a:t>
            </a:r>
            <a:endParaRPr lang="zh-CN" altLang="en-US" sz="2000" b="1"/>
          </a:p>
        </p:txBody>
      </p:sp>
      <p:sp>
        <p:nvSpPr>
          <p:cNvPr id="23564" name="Text Box 17"/>
          <p:cNvSpPr txBox="1">
            <a:spLocks noChangeArrowheads="1"/>
          </p:cNvSpPr>
          <p:nvPr/>
        </p:nvSpPr>
        <p:spPr bwMode="auto">
          <a:xfrm>
            <a:off x="611188" y="2349500"/>
            <a:ext cx="549275"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t>梦游天姥吟留别</a:t>
            </a:r>
            <a:endParaRPr lang="zh-CN" altLang="en-US" sz="2400" b="1"/>
          </a:p>
        </p:txBody>
      </p:sp>
      <p:sp>
        <p:nvSpPr>
          <p:cNvPr id="23565" name="AutoShape 20"/>
          <p:cNvSpPr/>
          <p:nvPr/>
        </p:nvSpPr>
        <p:spPr bwMode="auto">
          <a:xfrm>
            <a:off x="1258888" y="2420938"/>
            <a:ext cx="504825" cy="2160587"/>
          </a:xfrm>
          <a:prstGeom prst="leftBrace">
            <a:avLst>
              <a:gd name="adj1" fmla="val 35666"/>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66" name="Text Box 21"/>
          <p:cNvSpPr txBox="1">
            <a:spLocks noChangeArrowheads="1"/>
          </p:cNvSpPr>
          <p:nvPr/>
        </p:nvSpPr>
        <p:spPr bwMode="auto">
          <a:xfrm>
            <a:off x="1979613" y="3284538"/>
            <a:ext cx="936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t>梦游</a:t>
            </a:r>
            <a:endParaRPr lang="zh-CN" altLang="en-US" sz="2000" b="1"/>
          </a:p>
        </p:txBody>
      </p:sp>
      <p:sp>
        <p:nvSpPr>
          <p:cNvPr id="23567" name="Text Box 22"/>
          <p:cNvSpPr txBox="1">
            <a:spLocks noChangeArrowheads="1"/>
          </p:cNvSpPr>
          <p:nvPr/>
        </p:nvSpPr>
        <p:spPr bwMode="auto">
          <a:xfrm>
            <a:off x="1979613" y="4292600"/>
            <a:ext cx="10080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t>梦醒</a:t>
            </a:r>
            <a:endParaRPr lang="zh-CN" altLang="en-US" sz="2000" b="1"/>
          </a:p>
        </p:txBody>
      </p:sp>
      <p:sp>
        <p:nvSpPr>
          <p:cNvPr id="23568" name="AutoShape 24"/>
          <p:cNvSpPr/>
          <p:nvPr/>
        </p:nvSpPr>
        <p:spPr bwMode="auto">
          <a:xfrm>
            <a:off x="4427538" y="2781300"/>
            <a:ext cx="360362" cy="1368425"/>
          </a:xfrm>
          <a:prstGeom prst="leftBrace">
            <a:avLst>
              <a:gd name="adj1" fmla="val 31645"/>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69" name="Text Box 25"/>
          <p:cNvSpPr txBox="1">
            <a:spLocks noChangeArrowheads="1"/>
          </p:cNvSpPr>
          <p:nvPr/>
        </p:nvSpPr>
        <p:spPr bwMode="auto">
          <a:xfrm>
            <a:off x="4932363" y="2636838"/>
            <a:ext cx="16557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t>梦游镜湖</a:t>
            </a:r>
            <a:endParaRPr lang="zh-CN" altLang="en-US" sz="2000" b="1"/>
          </a:p>
        </p:txBody>
      </p:sp>
      <p:sp>
        <p:nvSpPr>
          <p:cNvPr id="23570" name="Text Box 26"/>
          <p:cNvSpPr txBox="1">
            <a:spLocks noChangeArrowheads="1"/>
          </p:cNvSpPr>
          <p:nvPr/>
        </p:nvSpPr>
        <p:spPr bwMode="auto">
          <a:xfrm>
            <a:off x="4932363" y="3284538"/>
            <a:ext cx="1584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t>梦游山景</a:t>
            </a:r>
            <a:endParaRPr lang="zh-CN" altLang="en-US" sz="2000" b="1"/>
          </a:p>
        </p:txBody>
      </p:sp>
      <p:sp>
        <p:nvSpPr>
          <p:cNvPr id="23571" name="AutoShape 27"/>
          <p:cNvSpPr/>
          <p:nvPr/>
        </p:nvSpPr>
        <p:spPr bwMode="auto">
          <a:xfrm>
            <a:off x="6516688" y="2852738"/>
            <a:ext cx="647700" cy="1223962"/>
          </a:xfrm>
          <a:prstGeom prst="rightBrace">
            <a:avLst>
              <a:gd name="adj1" fmla="val 15748"/>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72" name="Text Box 28"/>
          <p:cNvSpPr txBox="1">
            <a:spLocks noChangeArrowheads="1"/>
          </p:cNvSpPr>
          <p:nvPr/>
        </p:nvSpPr>
        <p:spPr bwMode="auto">
          <a:xfrm>
            <a:off x="7164388" y="3284538"/>
            <a:ext cx="14398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t>自由的梦境</a:t>
            </a:r>
            <a:endParaRPr lang="zh-CN" altLang="en-US" b="1"/>
          </a:p>
        </p:txBody>
      </p:sp>
      <p:sp>
        <p:nvSpPr>
          <p:cNvPr id="23573" name="Text Box 29"/>
          <p:cNvSpPr txBox="1">
            <a:spLocks noChangeArrowheads="1"/>
          </p:cNvSpPr>
          <p:nvPr/>
        </p:nvSpPr>
        <p:spPr bwMode="auto">
          <a:xfrm>
            <a:off x="7164388" y="4508500"/>
            <a:ext cx="15827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t>黑暗的现实</a:t>
            </a:r>
            <a:endParaRPr lang="zh-CN" altLang="en-US" b="1"/>
          </a:p>
        </p:txBody>
      </p:sp>
      <p:sp>
        <p:nvSpPr>
          <p:cNvPr id="23574" name="Line 30"/>
          <p:cNvSpPr>
            <a:spLocks noChangeShapeType="1"/>
          </p:cNvSpPr>
          <p:nvPr/>
        </p:nvSpPr>
        <p:spPr bwMode="auto">
          <a:xfrm>
            <a:off x="4716463" y="4724400"/>
            <a:ext cx="2087562" cy="0"/>
          </a:xfrm>
          <a:prstGeom prst="line">
            <a:avLst/>
          </a:prstGeom>
          <a:noFill/>
          <a:ln w="9525">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5" name="Line 31"/>
          <p:cNvSpPr>
            <a:spLocks noChangeShapeType="1"/>
          </p:cNvSpPr>
          <p:nvPr/>
        </p:nvSpPr>
        <p:spPr bwMode="auto">
          <a:xfrm flipH="1">
            <a:off x="7740650" y="3716338"/>
            <a:ext cx="0" cy="576262"/>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23576" name="Text Box 32"/>
          <p:cNvSpPr txBox="1">
            <a:spLocks noChangeArrowheads="1"/>
          </p:cNvSpPr>
          <p:nvPr/>
        </p:nvSpPr>
        <p:spPr bwMode="auto">
          <a:xfrm>
            <a:off x="7812088" y="3716338"/>
            <a:ext cx="3587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t>对比</a:t>
            </a:r>
            <a:endParaRPr lang="zh-CN" altLang="en-US" b="1"/>
          </a:p>
        </p:txBody>
      </p:sp>
      <p:sp>
        <p:nvSpPr>
          <p:cNvPr id="23577" name="Text Box 34"/>
          <p:cNvSpPr txBox="1">
            <a:spLocks noChangeArrowheads="1"/>
          </p:cNvSpPr>
          <p:nvPr/>
        </p:nvSpPr>
        <p:spPr bwMode="auto">
          <a:xfrm>
            <a:off x="1258888" y="5229225"/>
            <a:ext cx="7058025" cy="174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chemeClr val="hlink"/>
                </a:solidFill>
              </a:rPr>
              <a:t>中心思想</a:t>
            </a:r>
            <a:r>
              <a:rPr lang="zh-CN" altLang="en-US" b="1"/>
              <a:t>：</a:t>
            </a:r>
            <a:r>
              <a:rPr kumimoji="1" lang="zh-CN" altLang="en-US" b="1"/>
              <a:t>本诗通过记梦游仙，描绘了天姥山的奇景，赞美了仙界的光明美好，表现了诗人鄙弃黑暗现实，蔑视权贵，</a:t>
            </a:r>
            <a:r>
              <a:rPr lang="zh-CN" altLang="en-US" b="1"/>
              <a:t>傲岸不屈，</a:t>
            </a:r>
            <a:r>
              <a:rPr kumimoji="1" lang="zh-CN" altLang="en-US" b="1"/>
              <a:t>追求自由的理想。</a:t>
            </a:r>
            <a:endParaRPr kumimoji="1" lang="zh-CN" altLang="en-US" b="1"/>
          </a:p>
          <a:p>
            <a:pPr eaLnBrk="1" hangingPunct="1">
              <a:spcBef>
                <a:spcPct val="50000"/>
              </a:spcBef>
            </a:pPr>
            <a:endParaRPr lang="zh-CN" altLang="en-US" b="1"/>
          </a:p>
          <a:p>
            <a:pPr eaLnBrk="1" hangingPunct="1">
              <a:spcBef>
                <a:spcPct val="50000"/>
              </a:spcBef>
            </a:pPr>
            <a:endParaRPr lang="en-US" altLang="zh-CN"/>
          </a:p>
        </p:txBody>
      </p:sp>
      <p:sp>
        <p:nvSpPr>
          <p:cNvPr id="23578" name="Text Box 35"/>
          <p:cNvSpPr txBox="1">
            <a:spLocks noChangeArrowheads="1"/>
          </p:cNvSpPr>
          <p:nvPr/>
        </p:nvSpPr>
        <p:spPr bwMode="auto">
          <a:xfrm>
            <a:off x="5148263" y="4365625"/>
            <a:ext cx="11509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t>梦醒长嗟卒章显志</a:t>
            </a:r>
            <a:endParaRPr lang="zh-CN" altLang="en-US" b="1"/>
          </a:p>
        </p:txBody>
      </p:sp>
      <p:pic>
        <p:nvPicPr>
          <p:cNvPr id="23579" name="New picture"/>
          <p:cNvPicPr/>
          <p:nvPr/>
        </p:nvPicPr>
        <p:blipFill>
          <a:blip r:embed="rId2"/>
          <a:stretch>
            <a:fillRect/>
          </a:stretch>
        </p:blipFill>
        <p:spPr>
          <a:xfrm>
            <a:off x="11391900" y="11239500"/>
            <a:ext cx="304800" cy="2159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8786" name="Rectangle 2"/>
          <p:cNvSpPr>
            <a:spLocks noGrp="1" noRot="1" noChangeArrowheads="1"/>
          </p:cNvSpPr>
          <p:nvPr>
            <p:ph type="title"/>
          </p:nvPr>
        </p:nvSpPr>
        <p:spPr>
          <a:xfrm>
            <a:off x="4067175" y="692150"/>
            <a:ext cx="4198938" cy="1143000"/>
          </a:xfrm>
          <a:solidFill>
            <a:schemeClr val="accent6">
              <a:lumMod val="20000"/>
              <a:lumOff val="80000"/>
            </a:schemeClr>
          </a:solidFill>
        </p:spPr>
        <p:txBody>
          <a:bodyPr>
            <a:normAutofit fontScale="90000"/>
          </a:bodyPr>
          <a:lstStyle/>
          <a:p>
            <a:r>
              <a:rPr lang="zh-CN" altLang="en-US" sz="3600" b="1">
                <a:solidFill>
                  <a:srgbClr val="000000"/>
                </a:solidFill>
              </a:rPr>
              <a:t>寄李十二白二十韵    杜甫</a:t>
            </a:r>
            <a:r>
              <a:rPr lang="zh-CN" altLang="en-US" sz="4000"/>
              <a:t> </a:t>
            </a:r>
            <a:endParaRPr lang="zh-CN" altLang="en-US" sz="4000"/>
          </a:p>
        </p:txBody>
      </p:sp>
      <p:sp>
        <p:nvSpPr>
          <p:cNvPr id="118787" name="Rectangle 3"/>
          <p:cNvSpPr>
            <a:spLocks noGrp="1" noRot="1" noChangeArrowheads="1"/>
          </p:cNvSpPr>
          <p:nvPr>
            <p:ph type="body" idx="1"/>
          </p:nvPr>
        </p:nvSpPr>
        <p:spPr>
          <a:xfrm>
            <a:off x="4427538" y="2133600"/>
            <a:ext cx="4105275" cy="4392613"/>
          </a:xfrm>
          <a:solidFill>
            <a:schemeClr val="accent6">
              <a:lumMod val="20000"/>
              <a:lumOff val="80000"/>
            </a:schemeClr>
          </a:solidFill>
        </p:spPr>
        <p:txBody>
          <a:bodyPr/>
          <a:lstStyle/>
          <a:p>
            <a:pPr>
              <a:buFont typeface="Wingdings" panose="05000000000000000000" pitchFamily="2" charset="2"/>
              <a:buNone/>
            </a:pPr>
            <a:r>
              <a:rPr lang="zh-CN" altLang="en-US" sz="4400" b="1">
                <a:solidFill>
                  <a:srgbClr val="FF0000"/>
                </a:solidFill>
              </a:rPr>
              <a:t>昔年有狂客，</a:t>
            </a:r>
            <a:endParaRPr lang="zh-CN" altLang="en-US" sz="4400" b="1">
              <a:solidFill>
                <a:srgbClr val="FF0000"/>
              </a:solidFill>
            </a:endParaRPr>
          </a:p>
          <a:p>
            <a:pPr>
              <a:buFont typeface="Wingdings" panose="05000000000000000000" pitchFamily="2" charset="2"/>
              <a:buNone/>
            </a:pPr>
            <a:r>
              <a:rPr lang="zh-CN" altLang="en-US" sz="4400" b="1">
                <a:solidFill>
                  <a:srgbClr val="FF0000"/>
                </a:solidFill>
              </a:rPr>
              <a:t>号尔谪仙人。</a:t>
            </a:r>
            <a:endParaRPr lang="zh-CN" altLang="en-US" sz="4400" b="1">
              <a:solidFill>
                <a:srgbClr val="FF0000"/>
              </a:solidFill>
            </a:endParaRPr>
          </a:p>
          <a:p>
            <a:pPr>
              <a:buFont typeface="Wingdings" panose="05000000000000000000" pitchFamily="2" charset="2"/>
              <a:buNone/>
            </a:pPr>
            <a:r>
              <a:rPr lang="zh-CN" altLang="en-US" sz="4400" b="1">
                <a:solidFill>
                  <a:srgbClr val="FF0000"/>
                </a:solidFill>
              </a:rPr>
              <a:t>笔落惊风雨，</a:t>
            </a:r>
            <a:endParaRPr lang="zh-CN" altLang="en-US" sz="4400" b="1">
              <a:solidFill>
                <a:srgbClr val="FF0000"/>
              </a:solidFill>
            </a:endParaRPr>
          </a:p>
          <a:p>
            <a:pPr>
              <a:buFont typeface="Wingdings" panose="05000000000000000000" pitchFamily="2" charset="2"/>
              <a:buNone/>
            </a:pPr>
            <a:r>
              <a:rPr lang="zh-CN" altLang="en-US" sz="4400" b="1">
                <a:solidFill>
                  <a:srgbClr val="FF0000"/>
                </a:solidFill>
              </a:rPr>
              <a:t>诗成泣鬼神。</a:t>
            </a:r>
            <a:r>
              <a:rPr lang="zh-CN" altLang="en-US" sz="4400">
                <a:solidFill>
                  <a:srgbClr val="009900"/>
                </a:solidFill>
              </a:rPr>
              <a:t> </a:t>
            </a:r>
            <a:endParaRPr lang="zh-CN" altLang="en-US" sz="4400">
              <a:solidFill>
                <a:srgbClr val="009900"/>
              </a:solidFill>
            </a:endParaRPr>
          </a:p>
        </p:txBody>
      </p:sp>
      <p:pic>
        <p:nvPicPr>
          <p:cNvPr id="118788" name="Picture 4">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58888" y="1844675"/>
            <a:ext cx="2808287" cy="30241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4930" name="Rectangle 2"/>
          <p:cNvSpPr>
            <a:spLocks noGrp="1" noRot="1" noChangeArrowheads="1"/>
          </p:cNvSpPr>
          <p:nvPr>
            <p:ph type="title"/>
          </p:nvPr>
        </p:nvSpPr>
        <p:spPr>
          <a:xfrm>
            <a:off x="3492500" y="692150"/>
            <a:ext cx="4775200" cy="1143000"/>
          </a:xfrm>
          <a:solidFill>
            <a:schemeClr val="accent6">
              <a:lumMod val="20000"/>
              <a:lumOff val="80000"/>
            </a:schemeClr>
          </a:solidFill>
        </p:spPr>
        <p:txBody>
          <a:bodyPr>
            <a:normAutofit fontScale="90000"/>
          </a:bodyPr>
          <a:lstStyle/>
          <a:p>
            <a:r>
              <a:rPr lang="zh-CN" altLang="en-US" sz="4000"/>
              <a:t>　</a:t>
            </a:r>
            <a:r>
              <a:rPr lang="zh-CN" altLang="en-US" sz="3600" b="1">
                <a:solidFill>
                  <a:srgbClr val="000000"/>
                </a:solidFill>
              </a:rPr>
              <a:t>饮中八仙歌 </a:t>
            </a:r>
            <a:br>
              <a:rPr lang="zh-CN" altLang="en-US" sz="3600" b="1">
                <a:solidFill>
                  <a:srgbClr val="000000"/>
                </a:solidFill>
              </a:rPr>
            </a:br>
            <a:r>
              <a:rPr lang="zh-CN" altLang="en-US" sz="3600" b="1">
                <a:solidFill>
                  <a:srgbClr val="000000"/>
                </a:solidFill>
              </a:rPr>
              <a:t>　　杜甫</a:t>
            </a:r>
            <a:r>
              <a:rPr lang="zh-CN" altLang="en-US" sz="4000"/>
              <a:t> </a:t>
            </a:r>
            <a:endParaRPr lang="zh-CN" altLang="en-US" sz="4000"/>
          </a:p>
        </p:txBody>
      </p:sp>
      <p:sp>
        <p:nvSpPr>
          <p:cNvPr id="124931" name="Rectangle 3"/>
          <p:cNvSpPr>
            <a:spLocks noGrp="1" noRot="1" noChangeArrowheads="1"/>
          </p:cNvSpPr>
          <p:nvPr>
            <p:ph type="body" idx="1"/>
          </p:nvPr>
        </p:nvSpPr>
        <p:spPr>
          <a:xfrm>
            <a:off x="3924300" y="2349500"/>
            <a:ext cx="4608513" cy="3024188"/>
          </a:xfrm>
          <a:solidFill>
            <a:schemeClr val="accent6">
              <a:lumMod val="20000"/>
              <a:lumOff val="80000"/>
            </a:schemeClr>
          </a:solidFill>
        </p:spPr>
        <p:txBody>
          <a:bodyPr/>
          <a:lstStyle/>
          <a:p>
            <a:pPr>
              <a:buFont typeface="Wingdings" panose="05000000000000000000" pitchFamily="2" charset="2"/>
              <a:buNone/>
            </a:pPr>
            <a:r>
              <a:rPr lang="en-US" altLang="zh-CN" sz="4000" b="1">
                <a:solidFill>
                  <a:srgbClr val="336600"/>
                </a:solidFill>
              </a:rPr>
              <a:t> </a:t>
            </a:r>
            <a:r>
              <a:rPr lang="zh-CN" altLang="en-US" sz="4000" b="1">
                <a:solidFill>
                  <a:srgbClr val="FF0000"/>
                </a:solidFill>
              </a:rPr>
              <a:t>李白斗酒诗百篇， </a:t>
            </a:r>
            <a:endParaRPr lang="zh-CN" altLang="en-US" sz="4000" b="1">
              <a:solidFill>
                <a:srgbClr val="FF0000"/>
              </a:solidFill>
            </a:endParaRPr>
          </a:p>
          <a:p>
            <a:pPr>
              <a:buFont typeface="Wingdings" panose="05000000000000000000" pitchFamily="2" charset="2"/>
              <a:buNone/>
            </a:pPr>
            <a:r>
              <a:rPr lang="zh-CN" altLang="en-US" sz="4000" b="1">
                <a:solidFill>
                  <a:srgbClr val="FF0000"/>
                </a:solidFill>
              </a:rPr>
              <a:t> 长安市上酒家眠， </a:t>
            </a:r>
            <a:endParaRPr lang="zh-CN" altLang="en-US" sz="4000" b="1">
              <a:solidFill>
                <a:srgbClr val="FF0000"/>
              </a:solidFill>
            </a:endParaRPr>
          </a:p>
          <a:p>
            <a:pPr>
              <a:buFont typeface="Wingdings" panose="05000000000000000000" pitchFamily="2" charset="2"/>
              <a:buNone/>
            </a:pPr>
            <a:r>
              <a:rPr lang="zh-CN" altLang="en-US" sz="4000" b="1">
                <a:solidFill>
                  <a:srgbClr val="FF0000"/>
                </a:solidFill>
              </a:rPr>
              <a:t> 天子呼来不上船， </a:t>
            </a:r>
            <a:endParaRPr lang="zh-CN" altLang="en-US" sz="4000" b="1">
              <a:solidFill>
                <a:srgbClr val="FF0000"/>
              </a:solidFill>
            </a:endParaRPr>
          </a:p>
          <a:p>
            <a:pPr>
              <a:buFont typeface="Wingdings" panose="05000000000000000000" pitchFamily="2" charset="2"/>
              <a:buNone/>
            </a:pPr>
            <a:r>
              <a:rPr lang="zh-CN" altLang="en-US" sz="4000" b="1">
                <a:solidFill>
                  <a:srgbClr val="FF0000"/>
                </a:solidFill>
              </a:rPr>
              <a:t> 自称臣是酒中仙</a:t>
            </a:r>
            <a:r>
              <a:rPr lang="zh-CN" altLang="en-US" sz="4000">
                <a:solidFill>
                  <a:srgbClr val="FF0000"/>
                </a:solidFill>
              </a:rPr>
              <a:t>。</a:t>
            </a:r>
            <a:r>
              <a:rPr lang="zh-CN" altLang="en-US" sz="4000"/>
              <a:t> </a:t>
            </a:r>
            <a:endParaRPr lang="zh-CN" altLang="en-US" sz="4000"/>
          </a:p>
        </p:txBody>
      </p:sp>
      <p:pic>
        <p:nvPicPr>
          <p:cNvPr id="124934" name="Picture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16013" y="1989138"/>
            <a:ext cx="2879725" cy="39608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5954" name="Rectangle 2"/>
          <p:cNvSpPr>
            <a:spLocks noGrp="1" noRot="1" noChangeArrowheads="1"/>
          </p:cNvSpPr>
          <p:nvPr>
            <p:ph type="title"/>
          </p:nvPr>
        </p:nvSpPr>
        <p:spPr>
          <a:xfrm>
            <a:off x="2627313" y="765175"/>
            <a:ext cx="5508625" cy="1143000"/>
          </a:xfrm>
          <a:solidFill>
            <a:schemeClr val="accent6">
              <a:lumMod val="20000"/>
              <a:lumOff val="80000"/>
            </a:schemeClr>
          </a:solidFill>
        </p:spPr>
        <p:txBody>
          <a:bodyPr/>
          <a:lstStyle/>
          <a:p>
            <a:r>
              <a:rPr lang="zh-CN" altLang="en-US" sz="3600" b="1">
                <a:solidFill>
                  <a:srgbClr val="000000"/>
                </a:solidFill>
              </a:rPr>
              <a:t>唐 </a:t>
            </a:r>
            <a:r>
              <a:rPr lang="en-US" altLang="zh-CN" sz="3600" b="1">
                <a:solidFill>
                  <a:srgbClr val="000000"/>
                </a:solidFill>
              </a:rPr>
              <a:t>- </a:t>
            </a:r>
            <a:r>
              <a:rPr lang="zh-CN" altLang="en-US" sz="3600" b="1">
                <a:solidFill>
                  <a:srgbClr val="000000"/>
                </a:solidFill>
              </a:rPr>
              <a:t>李白 </a:t>
            </a:r>
            <a:r>
              <a:rPr lang="en-US" altLang="zh-CN" sz="3600" b="1">
                <a:solidFill>
                  <a:srgbClr val="000000"/>
                </a:solidFill>
              </a:rPr>
              <a:t>- </a:t>
            </a:r>
            <a:r>
              <a:rPr lang="zh-CN" altLang="en-US" sz="3600" b="1">
                <a:solidFill>
                  <a:srgbClr val="000000"/>
                </a:solidFill>
              </a:rPr>
              <a:t>临江王节士歌</a:t>
            </a:r>
            <a:r>
              <a:rPr lang="zh-CN" altLang="en-US" sz="4000"/>
              <a:t> </a:t>
            </a:r>
            <a:endParaRPr lang="zh-CN" altLang="en-US" sz="4000"/>
          </a:p>
        </p:txBody>
      </p:sp>
      <p:sp>
        <p:nvSpPr>
          <p:cNvPr id="125955" name="Rectangle 3"/>
          <p:cNvSpPr>
            <a:spLocks noGrp="1" noRot="1" noChangeArrowheads="1"/>
          </p:cNvSpPr>
          <p:nvPr>
            <p:ph type="body" idx="1"/>
          </p:nvPr>
        </p:nvSpPr>
        <p:spPr>
          <a:xfrm>
            <a:off x="4140200" y="1981200"/>
            <a:ext cx="4705350" cy="3886200"/>
          </a:xfrm>
          <a:solidFill>
            <a:schemeClr val="accent6">
              <a:lumMod val="20000"/>
              <a:lumOff val="80000"/>
            </a:schemeClr>
          </a:solidFill>
        </p:spPr>
        <p:txBody>
          <a:bodyPr/>
          <a:lstStyle/>
          <a:p>
            <a:pPr>
              <a:buFont typeface="Wingdings" panose="05000000000000000000" pitchFamily="2" charset="2"/>
              <a:buNone/>
            </a:pPr>
            <a:r>
              <a:rPr lang="en-US" altLang="zh-CN" sz="4400" b="1">
                <a:solidFill>
                  <a:srgbClr val="336600"/>
                </a:solidFill>
              </a:rPr>
              <a:t> </a:t>
            </a:r>
            <a:r>
              <a:rPr lang="zh-CN" altLang="en-US" sz="4400" b="1">
                <a:solidFill>
                  <a:srgbClr val="FF0000"/>
                </a:solidFill>
              </a:rPr>
              <a:t>安得</a:t>
            </a:r>
            <a:r>
              <a:rPr lang="zh-CN" altLang="en-US" sz="4400" b="1" u="sng">
                <a:solidFill>
                  <a:srgbClr val="FF0000"/>
                </a:solidFill>
                <a:hlinkClick r:id="rId2"/>
              </a:rPr>
              <a:t>倚天剑</a:t>
            </a:r>
            <a:r>
              <a:rPr lang="en-US" altLang="zh-CN" sz="4400" b="1" u="sng">
                <a:solidFill>
                  <a:srgbClr val="FF0000"/>
                </a:solidFill>
              </a:rPr>
              <a:t>,</a:t>
            </a:r>
            <a:endParaRPr lang="en-US" altLang="zh-CN" sz="4400" b="1" u="sng">
              <a:solidFill>
                <a:srgbClr val="FF0000"/>
              </a:solidFill>
            </a:endParaRPr>
          </a:p>
          <a:p>
            <a:pPr>
              <a:buFont typeface="Wingdings" panose="05000000000000000000" pitchFamily="2" charset="2"/>
              <a:buNone/>
            </a:pPr>
            <a:r>
              <a:rPr lang="en-US" altLang="zh-CN" sz="4400" b="1">
                <a:solidFill>
                  <a:srgbClr val="FF0000"/>
                </a:solidFill>
              </a:rPr>
              <a:t> </a:t>
            </a:r>
            <a:r>
              <a:rPr lang="zh-CN" altLang="en-US" sz="4400" b="1">
                <a:solidFill>
                  <a:srgbClr val="FF0000"/>
                </a:solidFill>
              </a:rPr>
              <a:t>跨海斩长鲸 。</a:t>
            </a:r>
            <a:endParaRPr lang="zh-CN" altLang="en-US" sz="4400" b="1">
              <a:solidFill>
                <a:srgbClr val="FF0000"/>
              </a:solidFill>
            </a:endParaRPr>
          </a:p>
        </p:txBody>
      </p:sp>
      <p:pic>
        <p:nvPicPr>
          <p:cNvPr id="125956"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87450" y="1844675"/>
            <a:ext cx="2952750" cy="4248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Text Box 1027"/>
          <p:cNvSpPr txBox="1">
            <a:spLocks noChangeArrowheads="1"/>
          </p:cNvSpPr>
          <p:nvPr/>
        </p:nvSpPr>
        <p:spPr bwMode="auto">
          <a:xfrm>
            <a:off x="287016" y="173988"/>
            <a:ext cx="8856984" cy="6186309"/>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3600" smtClean="0">
                <a:latin typeface="楷体" panose="02010609060101010101" pitchFamily="49" charset="-122"/>
                <a:ea typeface="楷体" panose="02010609060101010101" pitchFamily="49" charset="-122"/>
              </a:rPr>
              <a:t>    </a:t>
            </a:r>
            <a:r>
              <a:rPr kumimoji="1" lang="zh-CN" altLang="en-US" sz="3600" b="1" smtClean="0">
                <a:latin typeface="楷体" panose="02010609060101010101" pitchFamily="49" charset="-122"/>
                <a:ea typeface="楷体" panose="02010609060101010101" pitchFamily="49" charset="-122"/>
              </a:rPr>
              <a:t>唐玄宗</a:t>
            </a:r>
            <a:r>
              <a:rPr kumimoji="1" lang="zh-CN" altLang="en-US" sz="3600" b="1">
                <a:latin typeface="楷体" panose="02010609060101010101" pitchFamily="49" charset="-122"/>
                <a:ea typeface="楷体" panose="02010609060101010101" pitchFamily="49" charset="-122"/>
              </a:rPr>
              <a:t>天宝元年（</a:t>
            </a:r>
            <a:r>
              <a:rPr kumimoji="1" lang="en-US" altLang="zh-CN" sz="3600" b="1">
                <a:latin typeface="楷体" panose="02010609060101010101" pitchFamily="49" charset="-122"/>
                <a:ea typeface="楷体" panose="02010609060101010101" pitchFamily="49" charset="-122"/>
              </a:rPr>
              <a:t>742</a:t>
            </a:r>
            <a:r>
              <a:rPr kumimoji="1" lang="zh-CN" altLang="en-US" sz="3600" b="1">
                <a:latin typeface="楷体" panose="02010609060101010101" pitchFamily="49" charset="-122"/>
                <a:ea typeface="楷体" panose="02010609060101010101" pitchFamily="49" charset="-122"/>
              </a:rPr>
              <a:t>年），由于道士吴筠的推荐，李白奉诏来到京城长安。他本想能够施展才能，有所作为，如对其妻所说：“</a:t>
            </a:r>
            <a:r>
              <a:rPr kumimoji="1" lang="zh-CN" altLang="en-US" sz="3600" b="1">
                <a:solidFill>
                  <a:srgbClr val="CC3300"/>
                </a:solidFill>
                <a:latin typeface="楷体" panose="02010609060101010101" pitchFamily="49" charset="-122"/>
                <a:ea typeface="楷体" panose="02010609060101010101" pitchFamily="49" charset="-122"/>
              </a:rPr>
              <a:t>归时倘佩黄金印，莫见苏秦不下机。</a:t>
            </a:r>
            <a:r>
              <a:rPr kumimoji="1" lang="zh-CN" altLang="en-US" sz="3600" b="1">
                <a:latin typeface="楷体" panose="02010609060101010101" pitchFamily="49" charset="-122"/>
                <a:ea typeface="楷体" panose="02010609060101010101" pitchFamily="49" charset="-122"/>
              </a:rPr>
              <a:t>”但玄宗只把他看作词臣让他写诗作词做消遣，并不重用；李白不肯与权贵同流合污，又因醉中命宠臣高力士脱靴，</a:t>
            </a:r>
            <a:r>
              <a:rPr kumimoji="1" lang="zh-CN" altLang="en-US" sz="3600" b="1">
                <a:solidFill>
                  <a:srgbClr val="FF0000"/>
                </a:solidFill>
                <a:latin typeface="楷体" panose="02010609060101010101" pitchFamily="49" charset="-122"/>
                <a:ea typeface="楷体" panose="02010609060101010101" pitchFamily="49" charset="-122"/>
              </a:rPr>
              <a:t>得罪京城权贵，受到排挤</a:t>
            </a:r>
            <a:r>
              <a:rPr kumimoji="1" lang="zh-CN" altLang="en-US" sz="3600" b="1">
                <a:latin typeface="楷体" panose="02010609060101010101" pitchFamily="49" charset="-122"/>
                <a:ea typeface="楷体" panose="02010609060101010101" pitchFamily="49" charset="-122"/>
              </a:rPr>
              <a:t>，使他只居住了一年多便被</a:t>
            </a:r>
            <a:r>
              <a:rPr kumimoji="1" lang="zh-CN" altLang="en-US" sz="3600" b="1">
                <a:solidFill>
                  <a:srgbClr val="CC3300"/>
                </a:solidFill>
                <a:latin typeface="楷体" panose="02010609060101010101" pitchFamily="49" charset="-122"/>
                <a:ea typeface="楷体" panose="02010609060101010101" pitchFamily="49" charset="-122"/>
              </a:rPr>
              <a:t>赐金放还</a:t>
            </a:r>
            <a:r>
              <a:rPr kumimoji="1" lang="zh-CN" altLang="en-US" sz="3600" b="1">
                <a:latin typeface="楷体" panose="02010609060101010101" pitchFamily="49" charset="-122"/>
                <a:ea typeface="楷体" panose="02010609060101010101" pitchFamily="49" charset="-122"/>
              </a:rPr>
              <a:t>。由布衣而卿相的梦幻就此破灭。离开长安后，与杜甫、高适游山东，在兖</a:t>
            </a:r>
            <a:r>
              <a:rPr kumimoji="1" lang="en-US" altLang="zh-CN" sz="3600" b="1">
                <a:latin typeface="楷体" panose="02010609060101010101" pitchFamily="49" charset="-122"/>
                <a:ea typeface="楷体" panose="02010609060101010101" pitchFamily="49" charset="-122"/>
              </a:rPr>
              <a:t>(Yǎn)</a:t>
            </a:r>
            <a:r>
              <a:rPr kumimoji="1" lang="zh-CN" altLang="en-US" sz="3600" b="1">
                <a:latin typeface="楷体" panose="02010609060101010101" pitchFamily="49" charset="-122"/>
                <a:ea typeface="楷体" panose="02010609060101010101" pitchFamily="49" charset="-122"/>
              </a:rPr>
              <a:t>州话别，临行作本诗</a:t>
            </a:r>
            <a:r>
              <a:rPr kumimoji="1" lang="zh-CN" altLang="en-US" sz="3600" b="1" smtClean="0">
                <a:latin typeface="楷体" panose="02010609060101010101" pitchFamily="49" charset="-122"/>
                <a:ea typeface="楷体" panose="02010609060101010101" pitchFamily="49" charset="-122"/>
              </a:rPr>
              <a:t>。</a:t>
            </a:r>
            <a:r>
              <a:rPr kumimoji="1" lang="en-US" altLang="zh-CN" sz="2800" b="1" smtClean="0">
                <a:latin typeface="Times New Roman" panose="02020603050405020304" pitchFamily="18" charset="0"/>
              </a:rPr>
              <a:t> </a:t>
            </a:r>
            <a:endParaRPr kumimoji="1" lang="en-US" altLang="zh-CN" sz="2800" b="1">
              <a:latin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diamond(in)">
                                      <p:cBhvr>
                                        <p:cTn id="7" dur="2000"/>
                                        <p:tgtEl>
                                          <p:spTgt spid="71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9141" name="Rectangle 5"/>
          <p:cNvSpPr>
            <a:spLocks noChangeArrowheads="1"/>
          </p:cNvSpPr>
          <p:nvPr/>
        </p:nvSpPr>
        <p:spPr bwMode="auto">
          <a:xfrm>
            <a:off x="900113" y="593725"/>
            <a:ext cx="1803400" cy="706755"/>
          </a:xfrm>
          <a:prstGeom prst="rect">
            <a:avLst/>
          </a:prstGeom>
          <a:solidFill>
            <a:schemeClr val="accent6">
              <a:lumMod val="40000"/>
              <a:lumOff val="6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342900" indent="-342900">
              <a:spcBef>
                <a:spcPct val="0"/>
              </a:spcBef>
              <a:buClrTx/>
              <a:buSzTx/>
              <a:buFontTx/>
              <a:buNone/>
            </a:pPr>
            <a:r>
              <a:rPr kumimoji="1" lang="zh-CN" altLang="en-US" sz="4000" b="1">
                <a:solidFill>
                  <a:srgbClr val="000000"/>
                </a:solidFill>
                <a:latin typeface="微软雅黑" panose="020b0503020204020204" charset="-122"/>
                <a:ea typeface="微软雅黑" panose="020b0503020204020204" charset="-122"/>
                <a:cs typeface="微软雅黑" panose="020b0503020204020204" charset="-122"/>
              </a:rPr>
              <a:t>解    题</a:t>
            </a:r>
            <a:endParaRPr kumimoji="1" lang="zh-CN" altLang="en-US" sz="40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19142" name="Rectangle 6"/>
          <p:cNvSpPr>
            <a:spLocks noChangeArrowheads="1"/>
          </p:cNvSpPr>
          <p:nvPr/>
        </p:nvSpPr>
        <p:spPr bwMode="auto">
          <a:xfrm>
            <a:off x="108263" y="1700213"/>
            <a:ext cx="8245797" cy="4461510"/>
          </a:xfrm>
          <a:prstGeom prst="rect">
            <a:avLst/>
          </a:prstGeom>
          <a:solidFill>
            <a:schemeClr val="accent4">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r>
              <a:rPr kumimoji="1" lang="zh-CN" altLang="en-US" sz="3200" b="1" smtClean="0">
                <a:solidFill>
                  <a:srgbClr val="FF0000"/>
                </a:solidFill>
                <a:ea typeface="黑体" panose="02010609060101010101" pitchFamily="2" charset="-122"/>
              </a:rPr>
              <a:t>    </a:t>
            </a:r>
            <a:r>
              <a:rPr kumimoji="1" lang="zh-CN" altLang="en-US" sz="3600" b="1" smtClean="0">
                <a:solidFill>
                  <a:srgbClr val="FF0000"/>
                </a:solidFill>
                <a:latin typeface="彩虹楷体" panose="03000509000000000000" charset="-122"/>
                <a:ea typeface="彩虹楷体" panose="03000509000000000000" charset="-122"/>
                <a:cs typeface="彩虹楷体" panose="03000509000000000000" charset="-122"/>
              </a:rPr>
              <a:t>题意</a:t>
            </a:r>
            <a:r>
              <a:rPr kumimoji="1" lang="zh-CN" altLang="en-US" sz="3600" b="1">
                <a:solidFill>
                  <a:srgbClr val="000000"/>
                </a:solidFill>
                <a:latin typeface="彩虹楷体" panose="03000509000000000000" charset="-122"/>
                <a:ea typeface="彩虹楷体" panose="03000509000000000000" charset="-122"/>
                <a:cs typeface="彩虹楷体" panose="03000509000000000000" charset="-122"/>
              </a:rPr>
              <a:t>：用梦游天姥的诗向朋友话别。</a:t>
            </a:r>
            <a:endParaRPr kumimoji="1" lang="zh-CN" altLang="en-US" sz="3600" b="1">
              <a:solidFill>
                <a:srgbClr val="000000"/>
              </a:solidFill>
              <a:latin typeface="彩虹楷体" panose="03000509000000000000" charset="-122"/>
              <a:ea typeface="彩虹楷体" panose="03000509000000000000" charset="-122"/>
              <a:cs typeface="彩虹楷体" panose="03000509000000000000" charset="-122"/>
            </a:endParaRPr>
          </a:p>
          <a:p>
            <a:pPr marL="342900" indent="-342900">
              <a:buFont typeface="Wingdings" panose="05000000000000000000" pitchFamily="2" charset="2"/>
              <a:buNone/>
            </a:pPr>
            <a:r>
              <a:rPr kumimoji="1" lang="zh-CN" altLang="en-US" sz="3600" b="1">
                <a:solidFill>
                  <a:srgbClr val="000000"/>
                </a:solidFill>
                <a:latin typeface="彩虹楷体" panose="03000509000000000000" charset="-122"/>
                <a:ea typeface="彩虹楷体" panose="03000509000000000000" charset="-122"/>
                <a:cs typeface="彩虹楷体" panose="03000509000000000000" charset="-122"/>
              </a:rPr>
              <a:t>  本诗另名</a:t>
            </a:r>
            <a:r>
              <a:rPr kumimoji="1" lang="en-US" altLang="zh-CN" sz="3600" b="1">
                <a:solidFill>
                  <a:srgbClr val="FF0000"/>
                </a:solidFill>
                <a:latin typeface="彩虹楷体" panose="03000509000000000000" charset="-122"/>
                <a:ea typeface="彩虹楷体" panose="03000509000000000000" charset="-122"/>
                <a:cs typeface="彩虹楷体" panose="03000509000000000000" charset="-122"/>
              </a:rPr>
              <a:t>《</a:t>
            </a:r>
            <a:r>
              <a:rPr kumimoji="1" lang="zh-CN" altLang="en-US" sz="3600" b="1">
                <a:solidFill>
                  <a:srgbClr val="FF0000"/>
                </a:solidFill>
                <a:latin typeface="彩虹楷体" panose="03000509000000000000" charset="-122"/>
                <a:ea typeface="彩虹楷体" panose="03000509000000000000" charset="-122"/>
                <a:cs typeface="彩虹楷体" panose="03000509000000000000" charset="-122"/>
              </a:rPr>
              <a:t>梦游天姥山</a:t>
            </a:r>
            <a:r>
              <a:rPr kumimoji="1" lang="zh-CN" altLang="en-US" sz="3600" b="1">
                <a:solidFill>
                  <a:schemeClr val="accent1"/>
                </a:solidFill>
                <a:latin typeface="彩虹楷体" panose="03000509000000000000" charset="-122"/>
                <a:ea typeface="彩虹楷体" panose="03000509000000000000" charset="-122"/>
                <a:cs typeface="彩虹楷体" panose="03000509000000000000" charset="-122"/>
              </a:rPr>
              <a:t>别</a:t>
            </a:r>
            <a:r>
              <a:rPr kumimoji="1" lang="zh-CN" altLang="en-US" sz="3600" b="1">
                <a:solidFill>
                  <a:srgbClr val="FF0000"/>
                </a:solidFill>
                <a:latin typeface="彩虹楷体" panose="03000509000000000000" charset="-122"/>
                <a:ea typeface="彩虹楷体" panose="03000509000000000000" charset="-122"/>
                <a:cs typeface="彩虹楷体" panose="03000509000000000000" charset="-122"/>
              </a:rPr>
              <a:t>东鲁诸公</a:t>
            </a:r>
            <a:r>
              <a:rPr kumimoji="1" lang="en-US" altLang="zh-CN" sz="3600" b="1">
                <a:solidFill>
                  <a:srgbClr val="FF0000"/>
                </a:solidFill>
                <a:latin typeface="彩虹楷体" panose="03000509000000000000" charset="-122"/>
                <a:ea typeface="彩虹楷体" panose="03000509000000000000" charset="-122"/>
                <a:cs typeface="彩虹楷体" panose="03000509000000000000" charset="-122"/>
              </a:rPr>
              <a:t>》</a:t>
            </a:r>
            <a:r>
              <a:rPr kumimoji="1" lang="zh-CN" altLang="en-US" sz="3600" b="1">
                <a:solidFill>
                  <a:srgbClr val="FF0000"/>
                </a:solidFill>
                <a:latin typeface="彩虹楷体" panose="03000509000000000000" charset="-122"/>
                <a:ea typeface="彩虹楷体" panose="03000509000000000000" charset="-122"/>
                <a:cs typeface="彩虹楷体" panose="03000509000000000000" charset="-122"/>
              </a:rPr>
              <a:t>。</a:t>
            </a:r>
            <a:endParaRPr kumimoji="1" lang="zh-CN" altLang="en-US" sz="3600" b="1">
              <a:solidFill>
                <a:srgbClr val="FF0000"/>
              </a:solidFill>
              <a:latin typeface="彩虹楷体" panose="03000509000000000000" charset="-122"/>
              <a:ea typeface="彩虹楷体" panose="03000509000000000000" charset="-122"/>
              <a:cs typeface="彩虹楷体" panose="03000509000000000000" charset="-122"/>
            </a:endParaRPr>
          </a:p>
          <a:p>
            <a:pPr marL="342900" indent="-342900"/>
            <a:r>
              <a:rPr kumimoji="1" lang="zh-CN" altLang="en-US" sz="3600" b="1">
                <a:solidFill>
                  <a:srgbClr val="000000"/>
                </a:solidFill>
                <a:latin typeface="彩虹楷体" panose="03000509000000000000" charset="-122"/>
                <a:ea typeface="彩虹楷体" panose="03000509000000000000" charset="-122"/>
                <a:cs typeface="彩虹楷体" panose="03000509000000000000" charset="-122"/>
              </a:rPr>
              <a:t>  “梦游”二字，点明了所写内容是虚幻的，暗示了本诗运用的是一</a:t>
            </a:r>
            <a:r>
              <a:rPr kumimoji="1" lang="zh-CN" altLang="en-US" sz="3600" b="1" smtClean="0">
                <a:solidFill>
                  <a:srgbClr val="000000"/>
                </a:solidFill>
                <a:latin typeface="彩虹楷体" panose="03000509000000000000" charset="-122"/>
                <a:ea typeface="彩虹楷体" panose="03000509000000000000" charset="-122"/>
                <a:cs typeface="彩虹楷体" panose="03000509000000000000" charset="-122"/>
              </a:rPr>
              <a:t>种  </a:t>
            </a:r>
            <a:r>
              <a:rPr kumimoji="1" lang="en-US" altLang="zh-CN" sz="3600" b="1" smtClean="0">
                <a:solidFill>
                  <a:srgbClr val="000000"/>
                </a:solidFill>
                <a:latin typeface="彩虹楷体" panose="03000509000000000000" charset="-122"/>
                <a:ea typeface="彩虹楷体" panose="03000509000000000000" charset="-122"/>
                <a:cs typeface="彩虹楷体" panose="03000509000000000000" charset="-122"/>
              </a:rPr>
              <a:t>_____</a:t>
            </a:r>
            <a:r>
              <a:rPr kumimoji="1" lang="zh-CN" altLang="en-US" sz="3600" b="1" smtClean="0">
                <a:solidFill>
                  <a:srgbClr val="000000"/>
                </a:solidFill>
                <a:latin typeface="彩虹楷体" panose="03000509000000000000" charset="-122"/>
                <a:ea typeface="彩虹楷体" panose="03000509000000000000" charset="-122"/>
                <a:cs typeface="彩虹楷体" panose="03000509000000000000" charset="-122"/>
              </a:rPr>
              <a:t> 手法</a:t>
            </a:r>
            <a:r>
              <a:rPr kumimoji="1" lang="zh-CN" altLang="en-US" sz="3600" b="1" smtClean="0">
                <a:solidFill>
                  <a:srgbClr val="FF0000"/>
                </a:solidFill>
                <a:latin typeface="彩虹楷体" panose="03000509000000000000" charset="-122"/>
                <a:ea typeface="彩虹楷体" panose="03000509000000000000" charset="-122"/>
                <a:cs typeface="彩虹楷体" panose="03000509000000000000" charset="-122"/>
              </a:rPr>
              <a:t>。</a:t>
            </a:r>
            <a:endParaRPr kumimoji="1" lang="en-US" altLang="zh-CN" sz="3600" b="1" smtClean="0">
              <a:solidFill>
                <a:srgbClr val="FF0000"/>
              </a:solidFill>
              <a:latin typeface="彩虹楷体" panose="03000509000000000000" charset="-122"/>
              <a:ea typeface="彩虹楷体" panose="03000509000000000000" charset="-122"/>
              <a:cs typeface="彩虹楷体" panose="03000509000000000000" charset="-122"/>
            </a:endParaRPr>
          </a:p>
          <a:p>
            <a:pPr marL="342900" indent="-342900"/>
            <a:r>
              <a:rPr kumimoji="1" lang="zh-CN" altLang="en-US" sz="3600" b="1" smtClean="0">
                <a:solidFill>
                  <a:srgbClr val="FF0000"/>
                </a:solidFill>
                <a:latin typeface="彩虹楷体" panose="03000509000000000000" charset="-122"/>
                <a:ea typeface="彩虹楷体" panose="03000509000000000000" charset="-122"/>
                <a:cs typeface="彩虹楷体" panose="03000509000000000000" charset="-122"/>
              </a:rPr>
              <a:t>“吟”</a:t>
            </a:r>
            <a:r>
              <a:rPr kumimoji="1" lang="zh-CN" altLang="en-US" sz="3600" b="1">
                <a:solidFill>
                  <a:srgbClr val="FF0000"/>
                </a:solidFill>
                <a:latin typeface="彩虹楷体" panose="03000509000000000000" charset="-122"/>
                <a:ea typeface="彩虹楷体" panose="03000509000000000000" charset="-122"/>
                <a:cs typeface="彩虹楷体" panose="03000509000000000000" charset="-122"/>
              </a:rPr>
              <a:t>是“歌行体”诗的一种形式</a:t>
            </a:r>
            <a:r>
              <a:rPr kumimoji="1" lang="zh-CN" altLang="en-US" sz="3600" b="1" smtClean="0">
                <a:solidFill>
                  <a:srgbClr val="000000"/>
                </a:solidFill>
                <a:latin typeface="彩虹楷体" panose="03000509000000000000" charset="-122"/>
                <a:ea typeface="彩虹楷体" panose="03000509000000000000" charset="-122"/>
                <a:cs typeface="彩虹楷体" panose="03000509000000000000" charset="-122"/>
              </a:rPr>
              <a:t>。</a:t>
            </a:r>
            <a:endParaRPr kumimoji="1" lang="en-US" altLang="zh-CN" sz="3600" b="1" smtClean="0">
              <a:solidFill>
                <a:srgbClr val="000000"/>
              </a:solidFill>
              <a:latin typeface="彩虹楷体" panose="03000509000000000000" charset="-122"/>
              <a:ea typeface="彩虹楷体" panose="03000509000000000000" charset="-122"/>
              <a:cs typeface="彩虹楷体" panose="03000509000000000000" charset="-122"/>
            </a:endParaRPr>
          </a:p>
          <a:p>
            <a:pPr marL="342900" indent="-342900"/>
            <a:r>
              <a:rPr kumimoji="1" lang="zh-CN" altLang="en-US" sz="3600" b="1" smtClean="0">
                <a:solidFill>
                  <a:srgbClr val="000000"/>
                </a:solidFill>
                <a:latin typeface="彩虹楷体" panose="03000509000000000000" charset="-122"/>
                <a:ea typeface="彩虹楷体" panose="03000509000000000000" charset="-122"/>
                <a:cs typeface="彩虹楷体" panose="03000509000000000000" charset="-122"/>
              </a:rPr>
              <a:t>“留别”</a:t>
            </a:r>
            <a:r>
              <a:rPr kumimoji="1" lang="zh-CN" altLang="en-US" sz="3600" b="1">
                <a:solidFill>
                  <a:srgbClr val="000000"/>
                </a:solidFill>
                <a:latin typeface="彩虹楷体" panose="03000509000000000000" charset="-122"/>
                <a:ea typeface="彩虹楷体" panose="03000509000000000000" charset="-122"/>
                <a:cs typeface="彩虹楷体" panose="03000509000000000000" charset="-122"/>
              </a:rPr>
              <a:t>则表明了写作本诗的</a:t>
            </a:r>
            <a:r>
              <a:rPr kumimoji="1" lang="zh-CN" altLang="en-US" sz="3600" b="1">
                <a:solidFill>
                  <a:srgbClr val="FF0000"/>
                </a:solidFill>
                <a:latin typeface="彩虹楷体" panose="03000509000000000000" charset="-122"/>
                <a:ea typeface="彩虹楷体" panose="03000509000000000000" charset="-122"/>
                <a:cs typeface="彩虹楷体" panose="03000509000000000000" charset="-122"/>
              </a:rPr>
              <a:t>动机。</a:t>
            </a:r>
            <a:endParaRPr kumimoji="1" lang="zh-CN" altLang="en-US" sz="3200" b="1">
              <a:solidFill>
                <a:srgbClr val="FF0000"/>
              </a:solidFill>
              <a:ea typeface="黑体" panose="02010609060101010101" pitchFamily="2" charset="-122"/>
            </a:endParaRPr>
          </a:p>
          <a:p>
            <a:pPr marL="342900" indent="-342900"/>
            <a:endParaRPr kumimoji="1" lang="zh-CN" altLang="en-US" sz="3200" b="1">
              <a:solidFill>
                <a:srgbClr val="000000"/>
              </a:solidFill>
            </a:endParaRPr>
          </a:p>
        </p:txBody>
      </p:sp>
      <p:sp>
        <p:nvSpPr>
          <p:cNvPr id="3" name="TextBox 2"/>
          <p:cNvSpPr txBox="1"/>
          <p:nvPr/>
        </p:nvSpPr>
        <p:spPr>
          <a:xfrm>
            <a:off x="5364088" y="2708920"/>
            <a:ext cx="1296144" cy="523220"/>
          </a:xfrm>
          <a:prstGeom prst="rect">
            <a:avLst/>
          </a:prstGeom>
          <a:noFill/>
        </p:spPr>
        <p:txBody>
          <a:bodyPr wrap="square" rtlCol="0">
            <a:spAutoFit/>
          </a:bodyPr>
          <a:lstStyle/>
          <a:p>
            <a:r>
              <a:rPr kumimoji="1" lang="zh-CN" altLang="en-US" sz="2800" b="1">
                <a:solidFill>
                  <a:srgbClr val="FF0000"/>
                </a:solidFill>
                <a:ea typeface="黑体" panose="02010609060101010101" pitchFamily="2" charset="-122"/>
              </a:rPr>
              <a:t>想象</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9142">
                                            <p:txEl>
                                              <p:pRg st="1" end="1"/>
                                            </p:txEl>
                                          </p:spTgt>
                                        </p:tgtEl>
                                        <p:attrNameLst>
                                          <p:attrName>style.visibility</p:attrName>
                                        </p:attrNameLst>
                                      </p:cBhvr>
                                      <p:to>
                                        <p:strVal val="visible"/>
                                      </p:to>
                                    </p:set>
                                    <p:anim calcmode="lin" valueType="num">
                                      <p:cBhvr additive="base">
                                        <p:cTn id="7" dur="500" fill="hold"/>
                                        <p:tgtEl>
                                          <p:spTgt spid="21914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914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19142">
                                            <p:txEl>
                                              <p:pRg st="3" end="3"/>
                                            </p:txEl>
                                          </p:spTgt>
                                        </p:tgtEl>
                                        <p:attrNameLst>
                                          <p:attrName>style.visibility</p:attrName>
                                        </p:attrNameLst>
                                      </p:cBhvr>
                                      <p:to>
                                        <p:strVal val="visible"/>
                                      </p:to>
                                    </p:set>
                                    <p:anim calcmode="lin" valueType="num">
                                      <p:cBhvr additive="base">
                                        <p:cTn id="19" dur="500" fill="hold"/>
                                        <p:tgtEl>
                                          <p:spTgt spid="21914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914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219142">
                                            <p:txEl>
                                              <p:pRg st="4" end="4"/>
                                            </p:txEl>
                                          </p:spTgt>
                                        </p:tgtEl>
                                        <p:attrNameLst>
                                          <p:attrName>style.visibility</p:attrName>
                                        </p:attrNameLst>
                                      </p:cBhvr>
                                      <p:to>
                                        <p:strVal val="visible"/>
                                      </p:to>
                                    </p:set>
                                    <p:animEffect transition="in" filter="fade">
                                      <p:cBhvr>
                                        <p:cTn id="25" dur="1000"/>
                                        <p:tgtEl>
                                          <p:spTgt spid="219142">
                                            <p:txEl>
                                              <p:pRg st="4" end="4"/>
                                            </p:txEl>
                                          </p:spTgt>
                                        </p:tgtEl>
                                      </p:cBhvr>
                                    </p:animEffect>
                                    <p:anim calcmode="lin" valueType="num">
                                      <p:cBhvr>
                                        <p:cTn id="26" dur="1000" fill="hold"/>
                                        <p:tgtEl>
                                          <p:spTgt spid="219142">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21914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Rectangle 2"/>
          <p:cNvSpPr>
            <a:spLocks noChangeArrowheads="1"/>
          </p:cNvSpPr>
          <p:nvPr/>
        </p:nvSpPr>
        <p:spPr bwMode="auto">
          <a:xfrm>
            <a:off x="1116013" y="549275"/>
            <a:ext cx="7308850"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220000"/>
              </a:lnSpc>
              <a:spcBef>
                <a:spcPct val="0"/>
              </a:spcBef>
              <a:buClrTx/>
              <a:buSzTx/>
              <a:buFontTx/>
              <a:buNone/>
            </a:pPr>
            <a:r>
              <a:rPr kumimoji="1" lang="zh-CN" altLang="en-US" sz="3600" b="1">
                <a:solidFill>
                  <a:srgbClr val="000000"/>
                </a:solidFill>
                <a:latin typeface="宋体" panose="02010600030101010101" pitchFamily="2" charset="-122"/>
              </a:rPr>
              <a:t>瀛</a:t>
            </a:r>
            <a:r>
              <a:rPr kumimoji="1" lang="zh-CN" altLang="en-US" sz="3600" b="1">
                <a:latin typeface="宋体" panose="02010600030101010101" pitchFamily="2" charset="-122"/>
              </a:rPr>
              <a:t>洲    天</a:t>
            </a:r>
            <a:r>
              <a:rPr kumimoji="1" lang="zh-CN" altLang="en-US" sz="3600" b="1">
                <a:solidFill>
                  <a:srgbClr val="000000"/>
                </a:solidFill>
                <a:latin typeface="宋体" panose="02010600030101010101" pitchFamily="2" charset="-122"/>
              </a:rPr>
              <a:t>姥</a:t>
            </a:r>
            <a:r>
              <a:rPr kumimoji="1" lang="zh-CN" altLang="en-US" sz="3600" b="1">
                <a:latin typeface="宋体" panose="02010600030101010101" pitchFamily="2" charset="-122"/>
              </a:rPr>
              <a:t>    </a:t>
            </a:r>
            <a:r>
              <a:rPr kumimoji="1" lang="zh-CN" altLang="en-US" sz="3600" b="1">
                <a:solidFill>
                  <a:srgbClr val="000000"/>
                </a:solidFill>
                <a:latin typeface="宋体" panose="02010600030101010101" pitchFamily="2" charset="-122"/>
              </a:rPr>
              <a:t>剡</a:t>
            </a:r>
            <a:r>
              <a:rPr kumimoji="1" lang="zh-CN" altLang="en-US" sz="3600" b="1">
                <a:latin typeface="宋体" panose="02010600030101010101" pitchFamily="2" charset="-122"/>
              </a:rPr>
              <a:t>溪    </a:t>
            </a:r>
            <a:r>
              <a:rPr kumimoji="1" lang="zh-CN" altLang="en-US" sz="3600" b="1">
                <a:solidFill>
                  <a:srgbClr val="000000"/>
                </a:solidFill>
                <a:latin typeface="宋体" panose="02010600030101010101" pitchFamily="2" charset="-122"/>
              </a:rPr>
              <a:t>渌</a:t>
            </a:r>
            <a:r>
              <a:rPr kumimoji="1" lang="zh-CN" altLang="en-US" sz="3600" b="1">
                <a:latin typeface="宋体" panose="02010600030101010101" pitchFamily="2" charset="-122"/>
              </a:rPr>
              <a:t>水</a:t>
            </a:r>
            <a:endParaRPr kumimoji="1" lang="zh-CN" altLang="en-US" sz="3600" b="1">
              <a:latin typeface="宋体" panose="02010600030101010101" pitchFamily="2" charset="-122"/>
            </a:endParaRPr>
          </a:p>
          <a:p>
            <a:pPr>
              <a:lnSpc>
                <a:spcPct val="220000"/>
              </a:lnSpc>
              <a:spcBef>
                <a:spcPct val="0"/>
              </a:spcBef>
              <a:buClrTx/>
              <a:buSzTx/>
              <a:buFontTx/>
              <a:buNone/>
            </a:pPr>
            <a:r>
              <a:rPr kumimoji="1" lang="zh-CN" altLang="en-US" sz="3600" b="1">
                <a:latin typeface="宋体" panose="02010600030101010101" pitchFamily="2" charset="-122"/>
              </a:rPr>
              <a:t>脚</a:t>
            </a:r>
            <a:r>
              <a:rPr kumimoji="1" lang="zh-CN" altLang="en-US" sz="3600" b="1">
                <a:solidFill>
                  <a:srgbClr val="000000"/>
                </a:solidFill>
                <a:latin typeface="宋体" panose="02010600030101010101" pitchFamily="2" charset="-122"/>
              </a:rPr>
              <a:t>著</a:t>
            </a:r>
            <a:r>
              <a:rPr kumimoji="1" lang="zh-CN" altLang="en-US" sz="3600" b="1">
                <a:latin typeface="宋体" panose="02010600030101010101" pitchFamily="2" charset="-122"/>
              </a:rPr>
              <a:t>    谢公</a:t>
            </a:r>
            <a:r>
              <a:rPr kumimoji="1" lang="zh-CN" altLang="en-US" sz="3600" b="1">
                <a:solidFill>
                  <a:srgbClr val="000000"/>
                </a:solidFill>
                <a:latin typeface="宋体" panose="02010600030101010101" pitchFamily="2" charset="-122"/>
              </a:rPr>
              <a:t>屐 </a:t>
            </a:r>
            <a:r>
              <a:rPr kumimoji="1" lang="zh-CN" altLang="en-US" sz="3600" b="1">
                <a:latin typeface="宋体" panose="02010600030101010101" pitchFamily="2" charset="-122"/>
              </a:rPr>
              <a:t> </a:t>
            </a:r>
            <a:r>
              <a:rPr kumimoji="1" lang="zh-CN" altLang="en-US" sz="3600" b="1">
                <a:solidFill>
                  <a:srgbClr val="000000"/>
                </a:solidFill>
                <a:latin typeface="宋体" panose="02010600030101010101" pitchFamily="2" charset="-122"/>
              </a:rPr>
              <a:t>倚</a:t>
            </a:r>
            <a:r>
              <a:rPr kumimoji="1" lang="zh-CN" altLang="en-US" sz="3600" b="1">
                <a:latin typeface="宋体" panose="02010600030101010101" pitchFamily="2" charset="-122"/>
              </a:rPr>
              <a:t>石    </a:t>
            </a:r>
            <a:r>
              <a:rPr kumimoji="1" lang="zh-CN" altLang="en-US" sz="3600" b="1">
                <a:solidFill>
                  <a:srgbClr val="000000"/>
                </a:solidFill>
                <a:latin typeface="宋体" panose="02010600030101010101" pitchFamily="2" charset="-122"/>
              </a:rPr>
              <a:t>澹澹</a:t>
            </a:r>
            <a:endParaRPr kumimoji="1" lang="zh-CN" altLang="en-US" sz="3600" b="1">
              <a:solidFill>
                <a:srgbClr val="000000"/>
              </a:solidFill>
              <a:latin typeface="宋体" panose="02010600030101010101" pitchFamily="2" charset="-122"/>
            </a:endParaRPr>
          </a:p>
          <a:p>
            <a:pPr>
              <a:lnSpc>
                <a:spcPct val="220000"/>
              </a:lnSpc>
              <a:spcBef>
                <a:spcPct val="0"/>
              </a:spcBef>
              <a:buClrTx/>
              <a:buSzTx/>
              <a:buFontTx/>
              <a:buNone/>
            </a:pPr>
            <a:r>
              <a:rPr kumimoji="1" lang="zh-CN" altLang="en-US" sz="3600" b="1">
                <a:latin typeface="宋体" panose="02010600030101010101" pitchFamily="2" charset="-122"/>
              </a:rPr>
              <a:t>石</a:t>
            </a:r>
            <a:r>
              <a:rPr kumimoji="1" lang="zh-CN" altLang="en-US" sz="3600" b="1">
                <a:solidFill>
                  <a:srgbClr val="000000"/>
                </a:solidFill>
                <a:latin typeface="宋体" panose="02010600030101010101" pitchFamily="2" charset="-122"/>
              </a:rPr>
              <a:t>扉</a:t>
            </a:r>
            <a:r>
              <a:rPr kumimoji="1" lang="zh-CN" altLang="en-US" sz="3600" b="1">
                <a:latin typeface="宋体" panose="02010600030101010101" pitchFamily="2" charset="-122"/>
              </a:rPr>
              <a:t>   </a:t>
            </a:r>
            <a:r>
              <a:rPr kumimoji="1" lang="zh-CN" altLang="en-US" sz="3600" b="1">
                <a:solidFill>
                  <a:srgbClr val="000000"/>
                </a:solidFill>
                <a:latin typeface="宋体" panose="02010600030101010101" pitchFamily="2" charset="-122"/>
              </a:rPr>
              <a:t> 訇</a:t>
            </a:r>
            <a:r>
              <a:rPr kumimoji="1" lang="zh-CN" altLang="en-US" sz="3600" b="1">
                <a:latin typeface="宋体" panose="02010600030101010101" pitchFamily="2" charset="-122"/>
              </a:rPr>
              <a:t>然    </a:t>
            </a:r>
            <a:r>
              <a:rPr kumimoji="1" lang="zh-CN" altLang="en-US" sz="3600" b="1">
                <a:solidFill>
                  <a:srgbClr val="000000"/>
                </a:solidFill>
                <a:latin typeface="宋体" panose="02010600030101010101" pitchFamily="2" charset="-122"/>
              </a:rPr>
              <a:t>鸾 </a:t>
            </a:r>
            <a:r>
              <a:rPr kumimoji="1" lang="zh-CN" altLang="en-US" sz="3600" b="1">
                <a:latin typeface="宋体" panose="02010600030101010101" pitchFamily="2" charset="-122"/>
              </a:rPr>
              <a:t>     魂</a:t>
            </a:r>
            <a:r>
              <a:rPr kumimoji="1" lang="zh-CN" altLang="en-US" sz="3600" b="1">
                <a:solidFill>
                  <a:srgbClr val="000000"/>
                </a:solidFill>
                <a:latin typeface="宋体" panose="02010600030101010101" pitchFamily="2" charset="-122"/>
              </a:rPr>
              <a:t>悸</a:t>
            </a:r>
            <a:endParaRPr kumimoji="1" lang="zh-CN" altLang="en-US" sz="3600" b="1">
              <a:solidFill>
                <a:srgbClr val="000000"/>
              </a:solidFill>
              <a:latin typeface="宋体" panose="02010600030101010101" pitchFamily="2" charset="-122"/>
            </a:endParaRPr>
          </a:p>
          <a:p>
            <a:pPr>
              <a:lnSpc>
                <a:spcPct val="220000"/>
              </a:lnSpc>
              <a:spcBef>
                <a:spcPct val="0"/>
              </a:spcBef>
              <a:buClrTx/>
              <a:buSzTx/>
              <a:buFontTx/>
              <a:buNone/>
            </a:pPr>
            <a:r>
              <a:rPr kumimoji="1" lang="zh-CN" altLang="en-US" sz="3600" b="1">
                <a:latin typeface="宋体" panose="02010600030101010101" pitchFamily="2" charset="-122"/>
              </a:rPr>
              <a:t>长</a:t>
            </a:r>
            <a:r>
              <a:rPr kumimoji="1" lang="zh-CN" altLang="en-US" sz="3600" b="1">
                <a:solidFill>
                  <a:srgbClr val="000000"/>
                </a:solidFill>
                <a:latin typeface="宋体" panose="02010600030101010101" pitchFamily="2" charset="-122"/>
              </a:rPr>
              <a:t>嗟</a:t>
            </a:r>
            <a:r>
              <a:rPr kumimoji="1" lang="zh-CN" altLang="en-US" sz="3600" b="1">
                <a:latin typeface="宋体" panose="02010600030101010101" pitchFamily="2" charset="-122"/>
              </a:rPr>
              <a:t>    </a:t>
            </a:r>
            <a:r>
              <a:rPr kumimoji="1" lang="zh-CN" altLang="en-US" sz="3600" b="1">
                <a:solidFill>
                  <a:srgbClr val="000000"/>
                </a:solidFill>
                <a:latin typeface="宋体" panose="02010600030101010101" pitchFamily="2" charset="-122"/>
              </a:rPr>
              <a:t>觉</a:t>
            </a:r>
            <a:r>
              <a:rPr kumimoji="1" lang="zh-CN" altLang="en-US" sz="3600" b="1">
                <a:latin typeface="宋体" panose="02010600030101010101" pitchFamily="2" charset="-122"/>
              </a:rPr>
              <a:t>时    </a:t>
            </a:r>
            <a:r>
              <a:rPr kumimoji="1" lang="zh-CN" altLang="en-US" sz="3600" b="1">
                <a:solidFill>
                  <a:srgbClr val="000000"/>
                </a:solidFill>
                <a:latin typeface="宋体" panose="02010600030101010101" pitchFamily="2" charset="-122"/>
              </a:rPr>
              <a:t>暝</a:t>
            </a:r>
            <a:r>
              <a:rPr kumimoji="1" lang="zh-CN" altLang="en-US" sz="3600" b="1">
                <a:solidFill>
                  <a:srgbClr val="663300"/>
                </a:solidFill>
                <a:latin typeface="宋体" panose="02010600030101010101" pitchFamily="2" charset="-122"/>
              </a:rPr>
              <a:t> </a:t>
            </a:r>
            <a:r>
              <a:rPr kumimoji="1" lang="zh-CN" altLang="en-US" sz="3600" b="1">
                <a:latin typeface="宋体" panose="02010600030101010101" pitchFamily="2" charset="-122"/>
              </a:rPr>
              <a:t> </a:t>
            </a:r>
            <a:r>
              <a:rPr kumimoji="1" lang="zh-CN" altLang="en-US" sz="3600" b="1">
                <a:solidFill>
                  <a:srgbClr val="000000"/>
                </a:solidFill>
                <a:latin typeface="宋体" panose="02010600030101010101" pitchFamily="2" charset="-122"/>
              </a:rPr>
              <a:t> 殷</a:t>
            </a:r>
            <a:r>
              <a:rPr kumimoji="1" lang="zh-CN" altLang="en-US" sz="3600" b="1">
                <a:latin typeface="宋体" panose="02010600030101010101" pitchFamily="2" charset="-122"/>
              </a:rPr>
              <a:t>岩泉 </a:t>
            </a:r>
            <a:r>
              <a:rPr kumimoji="1" lang="zh-CN" altLang="en-US" sz="3600" b="1">
                <a:solidFill>
                  <a:srgbClr val="000000"/>
                </a:solidFill>
                <a:latin typeface="宋体" panose="02010600030101010101" pitchFamily="2" charset="-122"/>
              </a:rPr>
              <a:t>崩</a:t>
            </a:r>
            <a:endParaRPr kumimoji="1" lang="zh-CN" altLang="en-US" sz="3600" b="1">
              <a:solidFill>
                <a:srgbClr val="000000"/>
              </a:solidFill>
              <a:latin typeface="宋体" panose="02010600030101010101" pitchFamily="2" charset="-122"/>
            </a:endParaRPr>
          </a:p>
        </p:txBody>
      </p:sp>
      <p:pic>
        <p:nvPicPr>
          <p:cNvPr id="155651" name="Picture 3">
            <a:hlinkClick r:id="rId3" action="ppaction://hlinkfile"/>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74077" y="5778352"/>
            <a:ext cx="3044221" cy="1079648"/>
          </a:xfrm>
          <a:prstGeom prst="rect">
            <a:avLst/>
          </a:prstGeom>
          <a:noFill/>
          <a:ln w="9525">
            <a:solidFill>
              <a:schemeClr val="tx1"/>
            </a:solidFill>
            <a:miter lim="800000"/>
          </a:ln>
          <a:extLst>
            <a:ext uri="{909E8E84-426E-40DD-AFC4-6F175D3DCCD1}">
              <a14:hiddenFill xmlns:a14="http://schemas.microsoft.com/office/drawing/2010/main">
                <a:solidFill>
                  <a:srgbClr val="FFFFFF"/>
                </a:solidFill>
              </a14:hiddenFill>
            </a:ext>
          </a:extLst>
        </p:spPr>
      </p:pic>
      <p:sp>
        <p:nvSpPr>
          <p:cNvPr id="155653" name="Text Box 5"/>
          <p:cNvSpPr txBox="1">
            <a:spLocks noChangeArrowheads="1"/>
          </p:cNvSpPr>
          <p:nvPr/>
        </p:nvSpPr>
        <p:spPr bwMode="auto">
          <a:xfrm>
            <a:off x="323850" y="1700213"/>
            <a:ext cx="900113"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Tx/>
              <a:buSzTx/>
              <a:buFontTx/>
              <a:buNone/>
            </a:pPr>
            <a:r>
              <a:rPr kumimoji="1" lang="zh-CN" altLang="en-US" sz="4800" b="1">
                <a:solidFill>
                  <a:srgbClr val="000000"/>
                </a:solidFill>
                <a:latin typeface="隶书" pitchFamily="49" charset="-122"/>
                <a:ea typeface="隶书" pitchFamily="49" charset="-122"/>
              </a:rPr>
              <a:t>读准字音</a:t>
            </a:r>
            <a:endParaRPr kumimoji="1" lang="zh-CN" altLang="en-US" sz="4800" b="1">
              <a:solidFill>
                <a:srgbClr val="000000"/>
              </a:solidFill>
              <a:latin typeface="隶书" pitchFamily="49" charset="-122"/>
              <a:ea typeface="隶书" pitchFamily="49" charset="-122"/>
            </a:endParaRPr>
          </a:p>
        </p:txBody>
      </p:sp>
      <p:sp>
        <p:nvSpPr>
          <p:cNvPr id="155654" name="Text Box 6"/>
          <p:cNvSpPr txBox="1">
            <a:spLocks noChangeArrowheads="1"/>
          </p:cNvSpPr>
          <p:nvPr/>
        </p:nvSpPr>
        <p:spPr bwMode="auto">
          <a:xfrm>
            <a:off x="323850" y="476250"/>
            <a:ext cx="23764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yínɡ</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55" name="Text Box 7"/>
          <p:cNvSpPr txBox="1">
            <a:spLocks noChangeArrowheads="1"/>
          </p:cNvSpPr>
          <p:nvPr/>
        </p:nvSpPr>
        <p:spPr bwMode="auto">
          <a:xfrm>
            <a:off x="2555875" y="549275"/>
            <a:ext cx="23764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mǔ</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56" name="Text Box 8"/>
          <p:cNvSpPr txBox="1">
            <a:spLocks noChangeArrowheads="1"/>
          </p:cNvSpPr>
          <p:nvPr/>
        </p:nvSpPr>
        <p:spPr bwMode="auto">
          <a:xfrm>
            <a:off x="4284663" y="476250"/>
            <a:ext cx="2376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shàn</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57" name="Text Box 9"/>
          <p:cNvSpPr txBox="1">
            <a:spLocks noChangeArrowheads="1"/>
          </p:cNvSpPr>
          <p:nvPr/>
        </p:nvSpPr>
        <p:spPr bwMode="auto">
          <a:xfrm>
            <a:off x="5580063" y="476250"/>
            <a:ext cx="2376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lù</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58" name="Text Box 10"/>
          <p:cNvSpPr txBox="1">
            <a:spLocks noChangeArrowheads="1"/>
          </p:cNvSpPr>
          <p:nvPr/>
        </p:nvSpPr>
        <p:spPr bwMode="auto">
          <a:xfrm>
            <a:off x="755650" y="1700213"/>
            <a:ext cx="23764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zhuó</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59" name="Text Box 11"/>
          <p:cNvSpPr txBox="1">
            <a:spLocks noChangeArrowheads="1"/>
          </p:cNvSpPr>
          <p:nvPr/>
        </p:nvSpPr>
        <p:spPr bwMode="auto">
          <a:xfrm>
            <a:off x="3059113" y="1700213"/>
            <a:ext cx="2376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jī</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60" name="Text Box 12"/>
          <p:cNvSpPr txBox="1">
            <a:spLocks noChangeArrowheads="1"/>
          </p:cNvSpPr>
          <p:nvPr/>
        </p:nvSpPr>
        <p:spPr bwMode="auto">
          <a:xfrm>
            <a:off x="4284663" y="1773238"/>
            <a:ext cx="2376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yǐ</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61" name="Text Box 13"/>
          <p:cNvSpPr txBox="1">
            <a:spLocks noChangeArrowheads="1"/>
          </p:cNvSpPr>
          <p:nvPr/>
        </p:nvSpPr>
        <p:spPr bwMode="auto">
          <a:xfrm>
            <a:off x="6372225" y="1773238"/>
            <a:ext cx="23764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dàn</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62" name="Text Box 14"/>
          <p:cNvSpPr txBox="1">
            <a:spLocks noChangeArrowheads="1"/>
          </p:cNvSpPr>
          <p:nvPr/>
        </p:nvSpPr>
        <p:spPr bwMode="auto">
          <a:xfrm>
            <a:off x="827088" y="2852738"/>
            <a:ext cx="2376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fēi</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63" name="Text Box 15"/>
          <p:cNvSpPr txBox="1">
            <a:spLocks noChangeArrowheads="1"/>
          </p:cNvSpPr>
          <p:nvPr/>
        </p:nvSpPr>
        <p:spPr bwMode="auto">
          <a:xfrm>
            <a:off x="2339975" y="2997200"/>
            <a:ext cx="23764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hōnɡ</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64" name="Text Box 16"/>
          <p:cNvSpPr txBox="1">
            <a:spLocks noChangeArrowheads="1"/>
          </p:cNvSpPr>
          <p:nvPr/>
        </p:nvSpPr>
        <p:spPr bwMode="auto">
          <a:xfrm>
            <a:off x="3779838" y="2924175"/>
            <a:ext cx="2376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luán</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65" name="Text Box 17"/>
          <p:cNvSpPr txBox="1">
            <a:spLocks noChangeArrowheads="1"/>
          </p:cNvSpPr>
          <p:nvPr/>
        </p:nvSpPr>
        <p:spPr bwMode="auto">
          <a:xfrm>
            <a:off x="6084888" y="2924175"/>
            <a:ext cx="2376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jì</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66" name="Text Box 18"/>
          <p:cNvSpPr txBox="1">
            <a:spLocks noChangeArrowheads="1"/>
          </p:cNvSpPr>
          <p:nvPr/>
        </p:nvSpPr>
        <p:spPr bwMode="auto">
          <a:xfrm>
            <a:off x="684213" y="4149725"/>
            <a:ext cx="2376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jiē</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67" name="Text Box 19"/>
          <p:cNvSpPr txBox="1">
            <a:spLocks noChangeArrowheads="1"/>
          </p:cNvSpPr>
          <p:nvPr/>
        </p:nvSpPr>
        <p:spPr bwMode="auto">
          <a:xfrm>
            <a:off x="2051050" y="4149725"/>
            <a:ext cx="23764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jué</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70" name="Text Box 22"/>
          <p:cNvSpPr txBox="1">
            <a:spLocks noChangeArrowheads="1"/>
          </p:cNvSpPr>
          <p:nvPr/>
        </p:nvSpPr>
        <p:spPr bwMode="auto">
          <a:xfrm>
            <a:off x="3851275" y="4221163"/>
            <a:ext cx="23764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m</a:t>
            </a:r>
            <a:r>
              <a:rPr kumimoji="1" lang="en-US" altLang="zh-CN" b="1">
                <a:solidFill>
                  <a:srgbClr val="FF0000"/>
                </a:solidFill>
                <a:effectLst>
                  <a:outerShdw blurRad="38100" dist="38100" dir="2700000" algn="tl">
                    <a:srgbClr val="C0C0C0"/>
                  </a:outerShdw>
                </a:effectLst>
              </a:rPr>
              <a:t>í</a:t>
            </a:r>
            <a:r>
              <a:rPr kumimoji="1" lang="en-US" altLang="zh-CN" sz="4000" b="1">
                <a:solidFill>
                  <a:srgbClr val="FF0000"/>
                </a:solidFill>
                <a:effectLst>
                  <a:outerShdw blurRad="38100" dist="38100" dir="2700000" algn="tl">
                    <a:srgbClr val="C0C0C0"/>
                  </a:outerShdw>
                </a:effectLst>
                <a:latin typeface="宋体" panose="02010600030101010101" pitchFamily="2" charset="-122"/>
              </a:rPr>
              <a:t>ng</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71" name="Text Box 23"/>
          <p:cNvSpPr txBox="1">
            <a:spLocks noChangeArrowheads="1"/>
          </p:cNvSpPr>
          <p:nvPr/>
        </p:nvSpPr>
        <p:spPr bwMode="auto">
          <a:xfrm>
            <a:off x="5219700" y="4221163"/>
            <a:ext cx="23764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a:solidFill>
                  <a:srgbClr val="FF0000"/>
                </a:solidFill>
                <a:effectLst>
                  <a:outerShdw blurRad="38100" dist="38100" dir="2700000" algn="tl">
                    <a:srgbClr val="C0C0C0"/>
                  </a:outerShdw>
                </a:effectLst>
                <a:latin typeface="宋体" panose="02010600030101010101" pitchFamily="2" charset="-122"/>
              </a:rPr>
              <a:t>y</a:t>
            </a:r>
            <a:r>
              <a:rPr kumimoji="1" lang="en-US" altLang="zh-CN" b="1">
                <a:solidFill>
                  <a:srgbClr val="FF0000"/>
                </a:solidFill>
                <a:effectLst>
                  <a:outerShdw blurRad="38100" dist="38100" dir="2700000" algn="tl">
                    <a:srgbClr val="C0C0C0"/>
                  </a:outerShdw>
                </a:effectLst>
              </a:rPr>
              <a:t>ǐ</a:t>
            </a:r>
            <a:r>
              <a:rPr kumimoji="1" lang="en-US" altLang="zh-CN" sz="4000" b="1">
                <a:solidFill>
                  <a:srgbClr val="FF0000"/>
                </a:solidFill>
                <a:effectLst>
                  <a:outerShdw blurRad="38100" dist="38100" dir="2700000" algn="tl">
                    <a:srgbClr val="C0C0C0"/>
                  </a:outerShdw>
                </a:effectLst>
                <a:latin typeface="宋体" panose="02010600030101010101" pitchFamily="2" charset="-122"/>
              </a:rPr>
              <a:t>n</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
        <p:nvSpPr>
          <p:cNvPr id="155672" name="Text Box 24"/>
          <p:cNvSpPr txBox="1">
            <a:spLocks noChangeArrowheads="1"/>
          </p:cNvSpPr>
          <p:nvPr/>
        </p:nvSpPr>
        <p:spPr bwMode="auto">
          <a:xfrm>
            <a:off x="6767513" y="4221163"/>
            <a:ext cx="23764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ClrTx/>
              <a:buSzTx/>
              <a:buFontTx/>
              <a:buNone/>
            </a:pPr>
            <a:r>
              <a:rPr kumimoji="1" lang="en-US" altLang="zh-CN" sz="4000" b="1" err="1">
                <a:solidFill>
                  <a:srgbClr val="FF0000"/>
                </a:solidFill>
                <a:effectLst>
                  <a:outerShdw blurRad="38100" dist="38100" dir="2700000" algn="tl">
                    <a:srgbClr val="C0C0C0"/>
                  </a:outerShdw>
                </a:effectLst>
                <a:latin typeface="宋体" panose="02010600030101010101" pitchFamily="2" charset="-122"/>
              </a:rPr>
              <a:t>b</a:t>
            </a:r>
            <a:r>
              <a:rPr kumimoji="1" lang="en-US" altLang="zh-CN" b="1" err="1">
                <a:solidFill>
                  <a:srgbClr val="FF0000"/>
                </a:solidFill>
                <a:effectLst>
                  <a:outerShdw blurRad="38100" dist="38100" dir="2700000" algn="tl">
                    <a:srgbClr val="C0C0C0"/>
                  </a:outerShdw>
                </a:effectLst>
              </a:rPr>
              <a:t>ē</a:t>
            </a:r>
            <a:r>
              <a:rPr kumimoji="1" lang="en-US" altLang="zh-CN" sz="4000" b="1" err="1">
                <a:solidFill>
                  <a:srgbClr val="FF0000"/>
                </a:solidFill>
                <a:effectLst>
                  <a:outerShdw blurRad="38100" dist="38100" dir="2700000" algn="tl">
                    <a:srgbClr val="C0C0C0"/>
                  </a:outerShdw>
                </a:effectLst>
                <a:latin typeface="宋体" panose="02010600030101010101" pitchFamily="2" charset="-122"/>
              </a:rPr>
              <a:t>ng</a:t>
            </a:r>
            <a:endParaRPr kumimoji="1" lang="en-US" altLang="zh-CN" sz="4000" b="1">
              <a:solidFill>
                <a:srgbClr val="FF0000"/>
              </a:solidFill>
              <a:effectLst>
                <a:outerShdw blurRad="38100" dist="38100" dir="2700000" algn="tl">
                  <a:srgbClr val="C0C0C0"/>
                </a:outerShdw>
              </a:effectLst>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5653"/>
                                        </p:tgtEl>
                                        <p:attrNameLst>
                                          <p:attrName>style.visibility</p:attrName>
                                        </p:attrNameLst>
                                      </p:cBhvr>
                                      <p:to>
                                        <p:strVal val="visible"/>
                                      </p:to>
                                    </p:set>
                                    <p:anim calcmode="lin" valueType="num">
                                      <p:cBhvr additive="base">
                                        <p:cTn id="7" dur="500" fill="hold"/>
                                        <p:tgtEl>
                                          <p:spTgt spid="155653"/>
                                        </p:tgtEl>
                                        <p:attrNameLst>
                                          <p:attrName>ppt_x</p:attrName>
                                        </p:attrNameLst>
                                      </p:cBhvr>
                                      <p:tavLst>
                                        <p:tav tm="0">
                                          <p:val>
                                            <p:strVal val="#ppt_x"/>
                                          </p:val>
                                        </p:tav>
                                        <p:tav tm="100000">
                                          <p:val>
                                            <p:strVal val="#ppt_x"/>
                                          </p:val>
                                        </p:tav>
                                      </p:tavLst>
                                    </p:anim>
                                    <p:anim calcmode="lin" valueType="num">
                                      <p:cBhvr additive="base">
                                        <p:cTn id="8" dur="500" fill="hold"/>
                                        <p:tgtEl>
                                          <p:spTgt spid="15565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55650"/>
                                        </p:tgtEl>
                                        <p:attrNameLst>
                                          <p:attrName>style.visibility</p:attrName>
                                        </p:attrNameLst>
                                      </p:cBhvr>
                                      <p:to>
                                        <p:strVal val="visible"/>
                                      </p:to>
                                    </p:set>
                                    <p:animEffect transition="in" filter="slide(fromTop)">
                                      <p:cBhvr>
                                        <p:cTn id="12" dur="500"/>
                                        <p:tgtEl>
                                          <p:spTgt spid="15565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55654"/>
                                        </p:tgtEl>
                                        <p:attrNameLst>
                                          <p:attrName>style.visibility</p:attrName>
                                        </p:attrNameLst>
                                      </p:cBhvr>
                                      <p:to>
                                        <p:strVal val="visible"/>
                                      </p:to>
                                    </p:set>
                                    <p:animEffect transition="in" filter="slide(fromBottom)">
                                      <p:cBhvr>
                                        <p:cTn id="17" dur="500"/>
                                        <p:tgtEl>
                                          <p:spTgt spid="155654"/>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155655"/>
                                        </p:tgtEl>
                                        <p:attrNameLst>
                                          <p:attrName>style.visibility</p:attrName>
                                        </p:attrNameLst>
                                      </p:cBhvr>
                                      <p:to>
                                        <p:strVal val="visible"/>
                                      </p:to>
                                    </p:set>
                                    <p:animEffect transition="in" filter="slide(fromBottom)">
                                      <p:cBhvr>
                                        <p:cTn id="20" dur="500"/>
                                        <p:tgtEl>
                                          <p:spTgt spid="155655"/>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55656"/>
                                        </p:tgtEl>
                                        <p:attrNameLst>
                                          <p:attrName>style.visibility</p:attrName>
                                        </p:attrNameLst>
                                      </p:cBhvr>
                                      <p:to>
                                        <p:strVal val="visible"/>
                                      </p:to>
                                    </p:set>
                                    <p:animEffect transition="in" filter="slide(fromBottom)">
                                      <p:cBhvr>
                                        <p:cTn id="23" dur="500"/>
                                        <p:tgtEl>
                                          <p:spTgt spid="155656"/>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155657"/>
                                        </p:tgtEl>
                                        <p:attrNameLst>
                                          <p:attrName>style.visibility</p:attrName>
                                        </p:attrNameLst>
                                      </p:cBhvr>
                                      <p:to>
                                        <p:strVal val="visible"/>
                                      </p:to>
                                    </p:set>
                                    <p:animEffect transition="in" filter="slide(fromBottom)">
                                      <p:cBhvr>
                                        <p:cTn id="26" dur="500"/>
                                        <p:tgtEl>
                                          <p:spTgt spid="155657"/>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55658"/>
                                        </p:tgtEl>
                                        <p:attrNameLst>
                                          <p:attrName>style.visibility</p:attrName>
                                        </p:attrNameLst>
                                      </p:cBhvr>
                                      <p:to>
                                        <p:strVal val="visible"/>
                                      </p:to>
                                    </p:set>
                                    <p:animEffect transition="in" filter="slide(fromBottom)">
                                      <p:cBhvr>
                                        <p:cTn id="29" dur="500"/>
                                        <p:tgtEl>
                                          <p:spTgt spid="155658"/>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155659"/>
                                        </p:tgtEl>
                                        <p:attrNameLst>
                                          <p:attrName>style.visibility</p:attrName>
                                        </p:attrNameLst>
                                      </p:cBhvr>
                                      <p:to>
                                        <p:strVal val="visible"/>
                                      </p:to>
                                    </p:set>
                                    <p:animEffect transition="in" filter="slide(fromBottom)">
                                      <p:cBhvr>
                                        <p:cTn id="32" dur="500"/>
                                        <p:tgtEl>
                                          <p:spTgt spid="155659"/>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55660"/>
                                        </p:tgtEl>
                                        <p:attrNameLst>
                                          <p:attrName>style.visibility</p:attrName>
                                        </p:attrNameLst>
                                      </p:cBhvr>
                                      <p:to>
                                        <p:strVal val="visible"/>
                                      </p:to>
                                    </p:set>
                                    <p:animEffect transition="in" filter="slide(fromBottom)">
                                      <p:cBhvr>
                                        <p:cTn id="35" dur="500"/>
                                        <p:tgtEl>
                                          <p:spTgt spid="155660"/>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155661"/>
                                        </p:tgtEl>
                                        <p:attrNameLst>
                                          <p:attrName>style.visibility</p:attrName>
                                        </p:attrNameLst>
                                      </p:cBhvr>
                                      <p:to>
                                        <p:strVal val="visible"/>
                                      </p:to>
                                    </p:set>
                                    <p:animEffect transition="in" filter="slide(fromBottom)">
                                      <p:cBhvr>
                                        <p:cTn id="38" dur="500"/>
                                        <p:tgtEl>
                                          <p:spTgt spid="155661"/>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55662"/>
                                        </p:tgtEl>
                                        <p:attrNameLst>
                                          <p:attrName>style.visibility</p:attrName>
                                        </p:attrNameLst>
                                      </p:cBhvr>
                                      <p:to>
                                        <p:strVal val="visible"/>
                                      </p:to>
                                    </p:set>
                                    <p:animEffect transition="in" filter="slide(fromBottom)">
                                      <p:cBhvr>
                                        <p:cTn id="41" dur="500"/>
                                        <p:tgtEl>
                                          <p:spTgt spid="155662"/>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155663"/>
                                        </p:tgtEl>
                                        <p:attrNameLst>
                                          <p:attrName>style.visibility</p:attrName>
                                        </p:attrNameLst>
                                      </p:cBhvr>
                                      <p:to>
                                        <p:strVal val="visible"/>
                                      </p:to>
                                    </p:set>
                                    <p:animEffect transition="in" filter="slide(fromBottom)">
                                      <p:cBhvr>
                                        <p:cTn id="44" dur="500"/>
                                        <p:tgtEl>
                                          <p:spTgt spid="155663"/>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55664"/>
                                        </p:tgtEl>
                                        <p:attrNameLst>
                                          <p:attrName>style.visibility</p:attrName>
                                        </p:attrNameLst>
                                      </p:cBhvr>
                                      <p:to>
                                        <p:strVal val="visible"/>
                                      </p:to>
                                    </p:set>
                                    <p:animEffect transition="in" filter="slide(fromBottom)">
                                      <p:cBhvr>
                                        <p:cTn id="47" dur="500"/>
                                        <p:tgtEl>
                                          <p:spTgt spid="155664"/>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55665"/>
                                        </p:tgtEl>
                                        <p:attrNameLst>
                                          <p:attrName>style.visibility</p:attrName>
                                        </p:attrNameLst>
                                      </p:cBhvr>
                                      <p:to>
                                        <p:strVal val="visible"/>
                                      </p:to>
                                    </p:set>
                                    <p:animEffect transition="in" filter="slide(fromBottom)">
                                      <p:cBhvr>
                                        <p:cTn id="50" dur="500"/>
                                        <p:tgtEl>
                                          <p:spTgt spid="155665"/>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55666"/>
                                        </p:tgtEl>
                                        <p:attrNameLst>
                                          <p:attrName>style.visibility</p:attrName>
                                        </p:attrNameLst>
                                      </p:cBhvr>
                                      <p:to>
                                        <p:strVal val="visible"/>
                                      </p:to>
                                    </p:set>
                                    <p:animEffect transition="in" filter="slide(fromBottom)">
                                      <p:cBhvr>
                                        <p:cTn id="53" dur="500"/>
                                        <p:tgtEl>
                                          <p:spTgt spid="155666"/>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155667"/>
                                        </p:tgtEl>
                                        <p:attrNameLst>
                                          <p:attrName>style.visibility</p:attrName>
                                        </p:attrNameLst>
                                      </p:cBhvr>
                                      <p:to>
                                        <p:strVal val="visible"/>
                                      </p:to>
                                    </p:set>
                                    <p:animEffect transition="in" filter="slide(fromBottom)">
                                      <p:cBhvr>
                                        <p:cTn id="56" dur="500"/>
                                        <p:tgtEl>
                                          <p:spTgt spid="155667"/>
                                        </p:tgtEl>
                                      </p:cBhvr>
                                    </p:animEffect>
                                  </p:childTnLst>
                                </p:cTn>
                              </p:par>
                            </p:childTnLst>
                          </p:cTn>
                        </p:par>
                        <p:par>
                          <p:cTn id="57" fill="hold" nodeType="afterGroup">
                            <p:stCondLst>
                              <p:cond delay="500"/>
                            </p:stCondLst>
                            <p:childTnLst>
                              <p:par>
                                <p:cTn id="58" presetID="2" presetClass="entr" presetSubtype="4" fill="hold" nodeType="afterEffect">
                                  <p:stCondLst>
                                    <p:cond delay="0"/>
                                  </p:stCondLst>
                                  <p:childTnLst>
                                    <p:set>
                                      <p:cBhvr>
                                        <p:cTn id="59" dur="1" fill="hold">
                                          <p:stCondLst>
                                            <p:cond delay="0"/>
                                          </p:stCondLst>
                                        </p:cTn>
                                        <p:tgtEl>
                                          <p:spTgt spid="155651"/>
                                        </p:tgtEl>
                                        <p:attrNameLst>
                                          <p:attrName>style.visibility</p:attrName>
                                        </p:attrNameLst>
                                      </p:cBhvr>
                                      <p:to>
                                        <p:strVal val="visible"/>
                                      </p:to>
                                    </p:set>
                                    <p:anim calcmode="lin" valueType="num">
                                      <p:cBhvr additive="base">
                                        <p:cTn id="60" dur="500" fill="hold"/>
                                        <p:tgtEl>
                                          <p:spTgt spid="155651"/>
                                        </p:tgtEl>
                                        <p:attrNameLst>
                                          <p:attrName>ppt_x</p:attrName>
                                        </p:attrNameLst>
                                      </p:cBhvr>
                                      <p:tavLst>
                                        <p:tav tm="0">
                                          <p:val>
                                            <p:strVal val="#ppt_x"/>
                                          </p:val>
                                        </p:tav>
                                        <p:tav tm="100000">
                                          <p:val>
                                            <p:strVal val="#ppt_x"/>
                                          </p:val>
                                        </p:tav>
                                      </p:tavLst>
                                    </p:anim>
                                    <p:anim calcmode="lin" valueType="num">
                                      <p:cBhvr additive="base">
                                        <p:cTn id="61" dur="500" fill="hold"/>
                                        <p:tgtEl>
                                          <p:spTgt spid="155651"/>
                                        </p:tgtEl>
                                        <p:attrNameLst>
                                          <p:attrName>ppt_y</p:attrName>
                                        </p:attrNameLst>
                                      </p:cBhvr>
                                      <p:tavLst>
                                        <p:tav tm="0">
                                          <p:val>
                                            <p:strVal val="1+#ppt_h/2"/>
                                          </p:val>
                                        </p:tav>
                                        <p:tav tm="100000">
                                          <p:val>
                                            <p:strVal val="#ppt_y"/>
                                          </p:val>
                                        </p:tav>
                                      </p:tavLst>
                                    </p:anim>
                                  </p:childTnLst>
                                </p:cTn>
                              </p:par>
                              <p:par>
                                <p:cTn id="62" presetID="12" presetClass="entr" presetSubtype="4" fill="hold" grpId="0" nodeType="withEffect">
                                  <p:stCondLst>
                                    <p:cond delay="0"/>
                                  </p:stCondLst>
                                  <p:childTnLst>
                                    <p:set>
                                      <p:cBhvr>
                                        <p:cTn id="63" dur="1" fill="hold">
                                          <p:stCondLst>
                                            <p:cond delay="0"/>
                                          </p:stCondLst>
                                        </p:cTn>
                                        <p:tgtEl>
                                          <p:spTgt spid="155670"/>
                                        </p:tgtEl>
                                        <p:attrNameLst>
                                          <p:attrName>style.visibility</p:attrName>
                                        </p:attrNameLst>
                                      </p:cBhvr>
                                      <p:to>
                                        <p:strVal val="visible"/>
                                      </p:to>
                                    </p:set>
                                    <p:animEffect transition="in" filter="slide(fromBottom)">
                                      <p:cBhvr>
                                        <p:cTn id="64" dur="500"/>
                                        <p:tgtEl>
                                          <p:spTgt spid="155670"/>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55671"/>
                                        </p:tgtEl>
                                        <p:attrNameLst>
                                          <p:attrName>style.visibility</p:attrName>
                                        </p:attrNameLst>
                                      </p:cBhvr>
                                      <p:to>
                                        <p:strVal val="visible"/>
                                      </p:to>
                                    </p:set>
                                    <p:animEffect transition="in" filter="slide(fromBottom)">
                                      <p:cBhvr>
                                        <p:cTn id="67" dur="500"/>
                                        <p:tgtEl>
                                          <p:spTgt spid="155671"/>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155672"/>
                                        </p:tgtEl>
                                        <p:attrNameLst>
                                          <p:attrName>style.visibility</p:attrName>
                                        </p:attrNameLst>
                                      </p:cBhvr>
                                      <p:to>
                                        <p:strVal val="visible"/>
                                      </p:to>
                                    </p:set>
                                    <p:animEffect transition="in" filter="slide(fromBottom)">
                                      <p:cBhvr>
                                        <p:cTn id="70" dur="500"/>
                                        <p:tgtEl>
                                          <p:spTgt spid="155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0" grpId="0"/>
      <p:bldP spid="155653" grpId="0"/>
      <p:bldP spid="155654" grpId="0"/>
      <p:bldP spid="155655" grpId="0"/>
      <p:bldP spid="155656" grpId="0"/>
      <p:bldP spid="155657" grpId="0"/>
      <p:bldP spid="155658" grpId="0"/>
      <p:bldP spid="155659" grpId="0"/>
      <p:bldP spid="155660" grpId="0"/>
      <p:bldP spid="155661" grpId="0"/>
      <p:bldP spid="155662" grpId="0"/>
      <p:bldP spid="155663" grpId="0"/>
      <p:bldP spid="155664" grpId="0"/>
      <p:bldP spid="155665" grpId="0"/>
      <p:bldP spid="155666" grpId="0"/>
      <p:bldP spid="155667" grpId="0"/>
      <p:bldP spid="155670" grpId="0"/>
      <p:bldP spid="155671" grpId="0"/>
      <p:bldP spid="155672" grpId="0"/>
    </p:bldLst>
  </p:timing>
</p:sld>
</file>

<file path=ppt/tags/tag1.xml><?xml version="1.0" encoding="utf-8"?>
<p:tagLst xmlns:p="http://schemas.openxmlformats.org/presentationml/2006/main">
  <p:tag name="KSO_WM_UNIT_PLACING_PICTURE_USER_VIEWPORT" val="{&quot;height&quot;:13110,&quot;width&quot;:15307.500787401574}"/>
</p:tagLst>
</file>

<file path=ppt/tags/tag2.xml><?xml version="1.0" encoding="utf-8"?>
<p:tagLst xmlns:p="http://schemas.openxmlformats.org/presentationml/2006/main">
  <p:tag name="AS_OS" val="Unix 3.10 unknown"/>
  <p:tag name="AS_RELEASE_DATE" val="2020.11.30"/>
  <p:tag name="AS_TITLE" val="Aspose.Slides for Java"/>
  <p:tag name="AS_VERSION" val="20.11"/>
  <p:tag name="COMMONDATA" val="eyJoZGlkIjoiZTUwYTE0N2M3NjM2NzI2MDhkZGU3ZmFlYjA0Y2ZkYjAifQ=="/>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172</Paragraphs>
  <Slides>32</Slides>
  <Notes>0</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32</vt:i4>
      </vt:variant>
    </vt:vector>
  </HeadingPairs>
  <TitlesOfParts>
    <vt:vector baseType="lpstr" size="49">
      <vt:lpstr>Arial</vt:lpstr>
      <vt:lpstr>Calibri</vt:lpstr>
      <vt:lpstr>宋体</vt:lpstr>
      <vt:lpstr>Wingdings</vt:lpstr>
      <vt:lpstr>微软雅黑</vt:lpstr>
      <vt:lpstr>Times New Roman</vt:lpstr>
      <vt:lpstr>黑体</vt:lpstr>
      <vt:lpstr>华文新魏</vt:lpstr>
      <vt:lpstr>楷体</vt:lpstr>
      <vt:lpstr>彩虹楷体</vt:lpstr>
      <vt:lpstr>隶书</vt:lpstr>
      <vt:lpstr>华文行楷</vt:lpstr>
      <vt:lpstr>华文中宋</vt:lpstr>
      <vt:lpstr>华文楷体</vt:lpstr>
      <vt:lpstr>楷体_GB2312</vt:lpstr>
      <vt:lpstr>华文隶书</vt:lpstr>
      <vt:lpstr>Office 主题​​</vt:lpstr>
      <vt:lpstr>PowerPoint Presentation</vt:lpstr>
      <vt:lpstr>PowerPoint Presentation</vt:lpstr>
      <vt:lpstr>PowerPoint Presentation</vt:lpstr>
      <vt:lpstr>寄李十二白二十韵    杜甫 </vt:lpstr>
      <vt:lpstr>　饮中八仙歌 　　杜甫 </vt:lpstr>
      <vt:lpstr>唐 - 李白 - 临江王节士歌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天姥登临</vt:lpstr>
      <vt:lpstr>PowerPoint Presentation</vt:lpstr>
      <vt:lpstr>PowerPoint Presentation</vt:lpstr>
      <vt:lpstr>PowerPoint Presentation</vt:lpstr>
      <vt:lpstr>PowerPoint Presentation</vt:lpstr>
      <vt:lpstr>PowerPoint Presentation</vt:lpstr>
      <vt:lpstr>PowerPoint Presentation</vt:lpstr>
      <vt:lpstr>“谢公宿处今尚在，渌水荡漾清猿啼”   相传晋朝以前，这里人迹罕至，只有汉时的刘晨、阮肇入此山采过药。到南朝时，谢玄的孙子到浙江永嘉来任太守，此人喜遨游山水，永嘉恰巧山秀水灵，所以任职期间游遍了这里的山山水水。当时从会稽到永嘉地区，须穿越新昌，天台地区，此地丛山峻林，茂林修竹，而性喜山水的太守开始伐木取径，直到临海。风光绮丽的天姥山正处这险要地段，因而名声大振。李白追慕前贤高情雅致，神思飘飘，深入了天姥山。“脚著谢公屐，身登青云梯”（谢公屐：据载，谢灵运游山时所穿的木屐，上山时去其前齿，下山时去其后齿）</vt:lpstr>
      <vt:lpstr>作者又看见了什么？听见了什么？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2022-08-19T17:53:07.976</cp:lastPrinted>
  <dcterms:created xsi:type="dcterms:W3CDTF">2022-08-19T17:53:07Z</dcterms:created>
  <dcterms:modified xsi:type="dcterms:W3CDTF">2022-08-19T09:53:11Z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