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22"/>
  </p:notesMasterIdLst>
  <p:sldIdLst>
    <p:sldId id="256" r:id="rId4"/>
    <p:sldId id="346" r:id="rId5"/>
    <p:sldId id="347" r:id="rId6"/>
    <p:sldId id="290" r:id="rId7"/>
    <p:sldId id="286" r:id="rId8"/>
    <p:sldId id="440" r:id="rId9"/>
    <p:sldId id="291" r:id="rId10"/>
    <p:sldId id="348" r:id="rId11"/>
    <p:sldId id="486" r:id="rId12"/>
    <p:sldId id="259" r:id="rId13"/>
    <p:sldId id="404" r:id="rId14"/>
    <p:sldId id="350" r:id="rId15"/>
    <p:sldId id="349" r:id="rId16"/>
    <p:sldId id="406" r:id="rId17"/>
    <p:sldId id="407" r:id="rId18"/>
    <p:sldId id="408" r:id="rId19"/>
    <p:sldId id="433" r:id="rId20"/>
    <p:sldId id="434" r:id="rId21"/>
    <p:sldId id="437" r:id="rId23"/>
    <p:sldId id="445" r:id="rId24"/>
    <p:sldId id="446" r:id="rId25"/>
    <p:sldId id="435" r:id="rId26"/>
    <p:sldId id="449" r:id="rId27"/>
    <p:sldId id="447" r:id="rId28"/>
    <p:sldId id="448" r:id="rId29"/>
    <p:sldId id="436" r:id="rId30"/>
    <p:sldId id="479" r:id="rId31"/>
    <p:sldId id="480" r:id="rId32"/>
    <p:sldId id="481" r:id="rId33"/>
    <p:sldId id="482" r:id="rId34"/>
    <p:sldId id="483" r:id="rId35"/>
    <p:sldId id="320" r:id="rId36"/>
    <p:sldId id="315" r:id="rId37"/>
    <p:sldId id="313" r:id="rId38"/>
    <p:sldId id="314"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ky123.Org" initials="S" lastIdx="11" clrIdx="0"/>
  <p:cmAuthor id="2" name="Administrator"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B15E7"/>
    <a:srgbClr val="0B05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commentAuthors" Target="commentAuthors.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notesMaster" Target="notesMasters/notes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Rectangle 7"/>
          <p:cNvSpPr txBox="1">
            <a:spLocks noGrp="1"/>
          </p:cNvSpPr>
          <p:nvPr/>
        </p:nvSpPr>
        <p:spPr>
          <a:xfrm>
            <a:off x="3886200" y="8686800"/>
            <a:ext cx="2971800" cy="457200"/>
          </a:xfrm>
          <a:prstGeom prst="rect">
            <a:avLst/>
          </a:prstGeom>
          <a:noFill/>
          <a:ln w="9525">
            <a:noFill/>
          </a:ln>
        </p:spPr>
        <p:txBody>
          <a:bodyPr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64515" name="Rectangle 2"/>
          <p:cNvSpPr>
            <a:spLocks noTextEdit="1"/>
          </p:cNvSpPr>
          <p:nvPr>
            <p:ph type="sldImg"/>
          </p:nvPr>
        </p:nvSpPr>
        <p:spPr/>
      </p:sp>
      <p:sp>
        <p:nvSpPr>
          <p:cNvPr id="64516" name="Rectangle 3"/>
          <p:cNvSpPr>
            <a:spLocks noGrp="1"/>
          </p:cNvSpPr>
          <p:nvPr>
            <p:ph type="body" idx="1"/>
          </p:nvPr>
        </p:nvSpPr>
        <p:spPr>
          <a:xfrm>
            <a:off x="914400" y="4343400"/>
            <a:ext cx="5029200" cy="4114800"/>
          </a:xfrm>
        </p:spPr>
        <p:txBody>
          <a:bodyPr vert="horz" wrap="square" lIns="91440" tIns="45720" rIns="91440" bIns="45720" anchor="t"/>
          <a:p>
            <a:pPr lvl="0"/>
            <a:r>
              <a:rPr lang="zh-CN" altLang="en-US" dirty="0"/>
              <a:t>联想</a:t>
            </a:r>
            <a:r>
              <a:rPr lang="en-US" altLang="zh-CN" dirty="0"/>
              <a:t>2</a:t>
            </a:r>
            <a:endParaRPr lang="en-US" altLang="zh-CN"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Rectangle 7"/>
          <p:cNvSpPr txBox="1">
            <a:spLocks noGrp="1"/>
          </p:cNvSpPr>
          <p:nvPr/>
        </p:nvSpPr>
        <p:spPr>
          <a:xfrm>
            <a:off x="3886200" y="8686800"/>
            <a:ext cx="2971800" cy="457200"/>
          </a:xfrm>
          <a:prstGeom prst="rect">
            <a:avLst/>
          </a:prstGeom>
          <a:noFill/>
          <a:ln w="9525">
            <a:noFill/>
          </a:ln>
        </p:spPr>
        <p:txBody>
          <a:bodyPr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77827" name="Rectangle 2"/>
          <p:cNvSpPr>
            <a:spLocks noTextEdit="1"/>
          </p:cNvSpPr>
          <p:nvPr>
            <p:ph type="sldImg"/>
          </p:nvPr>
        </p:nvSpPr>
        <p:spPr/>
      </p:sp>
      <p:sp>
        <p:nvSpPr>
          <p:cNvPr id="77828" name="Rectangle 3"/>
          <p:cNvSpPr>
            <a:spLocks noGrp="1"/>
          </p:cNvSpPr>
          <p:nvPr>
            <p:ph type="body" idx="1"/>
          </p:nvPr>
        </p:nvSpPr>
        <p:spPr>
          <a:xfrm>
            <a:off x="914400" y="4343400"/>
            <a:ext cx="5029200" cy="4114800"/>
          </a:xfrm>
        </p:spPr>
        <p:txBody>
          <a:bodyPr vert="horz" wrap="square" lIns="91440" tIns="45720" rIns="91440" bIns="45720" anchor="t"/>
          <a:p>
            <a:pPr lvl="0"/>
            <a:r>
              <a:rPr lang="zh-CN" altLang="en-US" dirty="0"/>
              <a:t>全篇小结</a:t>
            </a:r>
            <a:r>
              <a:rPr lang="en-US" altLang="zh-CN" dirty="0"/>
              <a:t>1</a:t>
            </a:r>
            <a:endParaRPr lang="en-US" altLang="zh-CN"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Rectangle 7"/>
          <p:cNvSpPr txBox="1">
            <a:spLocks noGrp="1"/>
          </p:cNvSpPr>
          <p:nvPr/>
        </p:nvSpPr>
        <p:spPr>
          <a:xfrm>
            <a:off x="3886200" y="8686800"/>
            <a:ext cx="2971800" cy="457200"/>
          </a:xfrm>
          <a:prstGeom prst="rect">
            <a:avLst/>
          </a:prstGeom>
          <a:noFill/>
          <a:ln w="9525">
            <a:noFill/>
          </a:ln>
        </p:spPr>
        <p:txBody>
          <a:bodyPr anchor="b"/>
          <a:p>
            <a:pPr lvl="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80899" name="Rectangle 2"/>
          <p:cNvSpPr>
            <a:spLocks noTextEdit="1"/>
          </p:cNvSpPr>
          <p:nvPr>
            <p:ph type="sldImg"/>
          </p:nvPr>
        </p:nvSpPr>
        <p:spPr/>
      </p:sp>
      <p:sp>
        <p:nvSpPr>
          <p:cNvPr id="80900" name="Rectangle 3"/>
          <p:cNvSpPr>
            <a:spLocks noGrp="1"/>
          </p:cNvSpPr>
          <p:nvPr>
            <p:ph type="body" idx="1"/>
          </p:nvPr>
        </p:nvSpPr>
        <p:spPr>
          <a:xfrm>
            <a:off x="914400" y="4343400"/>
            <a:ext cx="5029200" cy="4114800"/>
          </a:xfrm>
        </p:spPr>
        <p:txBody>
          <a:bodyPr vert="horz" wrap="square" lIns="91440" tIns="45720" rIns="91440" bIns="45720" anchor="t"/>
          <a:p>
            <a:pPr lvl="0"/>
            <a:r>
              <a:rPr lang="zh-CN" altLang="en-US" dirty="0"/>
              <a:t>全篇总结</a:t>
            </a:r>
            <a:r>
              <a:rPr lang="en-US" altLang="zh-CN" dirty="0"/>
              <a:t>2</a:t>
            </a:r>
            <a:endParaRPr lang="en-US" altLang="zh-CN"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联机映像占位符 3"/>
          <p:cNvSpPr>
            <a:spLocks noGrp="1"/>
          </p:cNvSpPr>
          <p:nvPr>
            <p:ph type="clipArt" sz="half" idx="2"/>
          </p:nvPr>
        </p:nvSpPr>
        <p:spPr>
          <a:xfrm>
            <a:off x="6172200" y="1825625"/>
            <a:ext cx="5181600" cy="4351338"/>
          </a:xfrm>
        </p:spPr>
        <p:txBody>
          <a:bodyPr/>
          <a:lstStyle/>
          <a:p>
            <a:endParaRPr lang="zh-CN" altLang="en-US"/>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en-US" altLang="zh-CN">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en-US" altLang="zh-CN">
                <a:latin typeface="Times New Roman" panose="02020603050405020304" pitchFamily="18" charset="0"/>
              </a:rPr>
            </a:fld>
            <a:endParaRPr lang="en-US" altLang="zh-CN">
              <a:latin typeface="Times New Roman" panose="02020603050405020304" pitchFamily="18"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699"/>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a:endParaRPr lang="zh-CN" altLang="en-US">
              <a:latin typeface="Arial" panose="020B0604020202020204" pitchFamily="34" charset="0"/>
            </a:endParaRPr>
          </a:p>
        </p:txBody>
      </p:sp>
      <p:sp>
        <p:nvSpPr>
          <p:cNvPr id="7" name="页脚占位符 6"/>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8" name="灯片编号占位符 7"/>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联机映像占位符 3"/>
          <p:cNvSpPr>
            <a:spLocks noGrp="1"/>
          </p:cNvSpPr>
          <p:nvPr>
            <p:ph type="clipArt" sz="half" idx="2"/>
          </p:nvPr>
        </p:nvSpPr>
        <p:spPr>
          <a:xfrm>
            <a:off x="6172200" y="1825625"/>
            <a:ext cx="5181600" cy="4351338"/>
          </a:xfrm>
        </p:spPr>
        <p:txBody>
          <a:bodyPr/>
          <a:lstStyle/>
          <a:p>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3" Type="http://schemas.openxmlformats.org/officeDocument/2006/relationships/theme" Target="../theme/theme2.xml"/><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idx="1"/>
          </p:nvPr>
        </p:nvSpPr>
        <p:spPr>
          <a:xfrm>
            <a:off x="609600" y="1600200"/>
            <a:ext cx="109728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audio" Target="../media/audio1.wav"/></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2.wav"/><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3.wav"/><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audio" Target="../media/audio4.wav"/></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2.wav"/><Relationship Id="rId1"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3.wav"/><Relationship Id="rId1" Type="http://schemas.openxmlformats.org/officeDocument/2006/relationships/image" Target="../media/image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0.xml"/><Relationship Id="rId2" Type="http://schemas.openxmlformats.org/officeDocument/2006/relationships/audio" Target="../media/audio5.wav"/><Relationship Id="rId1" Type="http://schemas.openxmlformats.org/officeDocument/2006/relationships/image" Target="../media/image10.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0.xml"/><Relationship Id="rId1" Type="http://schemas.openxmlformats.org/officeDocument/2006/relationships/image" Target="../media/image1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timg (5)"/>
          <p:cNvPicPr>
            <a:picLocks noChangeAspect="1"/>
          </p:cNvPicPr>
          <p:nvPr/>
        </p:nvPicPr>
        <p:blipFill>
          <a:blip r:embed="rId1"/>
          <a:stretch>
            <a:fillRect/>
          </a:stretch>
        </p:blipFill>
        <p:spPr>
          <a:xfrm>
            <a:off x="37465" y="1270"/>
            <a:ext cx="12117070" cy="6856095"/>
          </a:xfrm>
          <a:prstGeom prst="rect">
            <a:avLst/>
          </a:prstGeom>
        </p:spPr>
      </p:pic>
      <p:sp>
        <p:nvSpPr>
          <p:cNvPr id="5122" name="标题 5121"/>
          <p:cNvSpPr>
            <a:spLocks noGrp="1"/>
          </p:cNvSpPr>
          <p:nvPr>
            <p:ph type="ctrTitle"/>
          </p:nvPr>
        </p:nvSpPr>
        <p:spPr>
          <a:xfrm>
            <a:off x="2316480" y="148590"/>
            <a:ext cx="7772400" cy="2057400"/>
          </a:xfrm>
        </p:spPr>
        <p:txBody>
          <a:bodyPr anchor="ctr"/>
          <a:p>
            <a:pPr defTabSz="914400">
              <a:buSzPct val="100000"/>
            </a:pPr>
            <a:r>
              <a:rPr lang="zh-CN" altLang="en-US" sz="9600" kern="1200" baseline="0">
                <a:ln w="22225">
                  <a:solidFill>
                    <a:schemeClr val="accent2"/>
                  </a:solidFill>
                  <a:prstDash val="solid"/>
                </a:ln>
                <a:solidFill>
                  <a:schemeClr val="accent2">
                    <a:lumMod val="40000"/>
                    <a:lumOff val="60000"/>
                  </a:schemeClr>
                </a:solidFill>
                <a:effectLst/>
                <a:latin typeface="Times New Roman" panose="02020603050405020304" pitchFamily="18" charset="0"/>
                <a:ea typeface="隶书" pitchFamily="49" charset="-122"/>
              </a:rPr>
              <a:t>梅岭三章</a:t>
            </a:r>
            <a:endParaRPr lang="zh-CN" altLang="en-US" sz="9600" kern="1200" baseline="0">
              <a:ln w="22225">
                <a:solidFill>
                  <a:schemeClr val="accent2"/>
                </a:solidFill>
                <a:prstDash val="solid"/>
              </a:ln>
              <a:solidFill>
                <a:schemeClr val="accent2">
                  <a:lumMod val="40000"/>
                  <a:lumOff val="60000"/>
                </a:schemeClr>
              </a:solidFill>
              <a:effectLst/>
              <a:latin typeface="Times New Roman" panose="02020603050405020304" pitchFamily="18" charset="0"/>
              <a:ea typeface="隶书" pitchFamily="49" charset="-122"/>
            </a:endParaRPr>
          </a:p>
        </p:txBody>
      </p:sp>
      <p:sp>
        <p:nvSpPr>
          <p:cNvPr id="5123" name="副标题 5122"/>
          <p:cNvSpPr>
            <a:spLocks noGrp="1"/>
          </p:cNvSpPr>
          <p:nvPr>
            <p:ph type="subTitle" idx="1"/>
          </p:nvPr>
        </p:nvSpPr>
        <p:spPr>
          <a:xfrm>
            <a:off x="2416810" y="1837690"/>
            <a:ext cx="6400800" cy="1066800"/>
          </a:xfrm>
        </p:spPr>
        <p:txBody>
          <a:bodyPr anchor="t">
            <a:noAutofit/>
          </a:bodyPr>
          <a:p>
            <a:pPr defTabSz="914400">
              <a:buSzPct val="70000"/>
            </a:pPr>
            <a:r>
              <a:rPr lang="zh-CN" altLang="en-US" sz="8000" b="1" kern="1200" baseline="0" dirty="0">
                <a:solidFill>
                  <a:srgbClr val="FF0000"/>
                </a:solidFill>
                <a:latin typeface="Times New Roman" panose="02020603050405020304" pitchFamily="18" charset="0"/>
                <a:ea typeface="宋体" panose="02010600030101010101" pitchFamily="2" charset="-122"/>
              </a:rPr>
              <a:t>陈  毅</a:t>
            </a:r>
            <a:endParaRPr lang="zh-CN" altLang="en-US" sz="8000" b="1" kern="1200" baseline="0" dirty="0">
              <a:solidFill>
                <a:srgbClr val="FF000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3">
                                            <p:txEl>
                                              <p:pRg st="0" end="0"/>
                                            </p:txEl>
                                          </p:spTgt>
                                        </p:tgtEl>
                                        <p:attrNameLst>
                                          <p:attrName>style.visibility</p:attrName>
                                        </p:attrNameLst>
                                      </p:cBhvr>
                                      <p:to>
                                        <p:strVal val="visible"/>
                                      </p:to>
                                    </p:set>
                                    <p:anim calcmode="lin" valueType="num">
                                      <p:cBhvr additive="base">
                                        <p:cTn id="13" dur="500" fill="hold"/>
                                        <p:tgtEl>
                                          <p:spTgt spid="512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512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8" name="矩形 6147"/>
          <p:cNvSpPr/>
          <p:nvPr/>
        </p:nvSpPr>
        <p:spPr>
          <a:xfrm>
            <a:off x="164465" y="292100"/>
            <a:ext cx="5144770" cy="948055"/>
          </a:xfrm>
          <a:prstGeom prst="rect">
            <a:avLst/>
          </a:prstGeom>
        </p:spPr>
        <p:txBody>
          <a:bodyPr wrap="none" fromWordArt="1">
            <a:prstTxWarp prst="textPlain">
              <a:avLst>
                <a:gd name="adj" fmla="val 50000"/>
              </a:avLst>
            </a:prstTxWarp>
            <a:normAutofit lnSpcReduction="10000"/>
          </a:bodyPr>
          <a:p>
            <a:pPr algn="ctr"/>
            <a:r>
              <a:rPr lang="zh-CN" altLang="zh-CN" sz="48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朗读舞台</a:t>
            </a:r>
            <a:endParaRPr lang="zh-CN" altLang="zh-CN" sz="48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p:txBody>
      </p:sp>
      <p:sp>
        <p:nvSpPr>
          <p:cNvPr id="3" name="文本框 2"/>
          <p:cNvSpPr txBox="1"/>
          <p:nvPr/>
        </p:nvSpPr>
        <p:spPr>
          <a:xfrm>
            <a:off x="164465" y="1576070"/>
            <a:ext cx="11753850" cy="3784600"/>
          </a:xfrm>
          <a:prstGeom prst="rect">
            <a:avLst/>
          </a:prstGeom>
          <a:noFill/>
        </p:spPr>
        <p:txBody>
          <a:bodyPr wrap="square" rtlCol="0" anchor="t">
            <a:spAutoFit/>
          </a:bodyPr>
          <a:p>
            <a:r>
              <a:rPr lang="en-US" altLang="zh-CN" sz="4800" b="1" dirty="0">
                <a:sym typeface="+mn-ea"/>
              </a:rPr>
              <a:t>       </a:t>
            </a:r>
            <a:r>
              <a:rPr lang="zh-CN" altLang="en-US" sz="4800" b="1" dirty="0">
                <a:sym typeface="+mn-ea"/>
              </a:rPr>
              <a:t>用你最美的声音，抒发作者最真的感情！      </a:t>
            </a:r>
            <a:endParaRPr lang="zh-CN" altLang="en-US" sz="4800" b="1" dirty="0">
              <a:sym typeface="+mn-ea"/>
            </a:endParaRPr>
          </a:p>
          <a:p>
            <a:r>
              <a:rPr lang="zh-CN" altLang="en-US" sz="4800" b="1" dirty="0">
                <a:sym typeface="+mn-ea"/>
              </a:rPr>
              <a:t>       温馨提示：</a:t>
            </a:r>
            <a:endParaRPr lang="zh-CN" altLang="en-US" sz="4800" b="1" dirty="0">
              <a:sym typeface="+mn-ea"/>
            </a:endParaRPr>
          </a:p>
          <a:p>
            <a:r>
              <a:rPr lang="zh-CN" altLang="en-US" sz="4800" b="1" dirty="0">
                <a:sym typeface="+mn-ea"/>
              </a:rPr>
              <a:t>       ①用你喜欢的方式朗读诗歌；</a:t>
            </a:r>
            <a:endParaRPr lang="zh-CN" altLang="en-US" sz="4800" b="1" dirty="0"/>
          </a:p>
          <a:p>
            <a:r>
              <a:rPr lang="zh-CN" altLang="en-US" sz="4800" b="1" dirty="0">
                <a:sym typeface="+mn-ea"/>
              </a:rPr>
              <a:t>       ②每组推荐一个人参加朗诵比赛，看哪一组读得最好。</a:t>
            </a:r>
            <a:endParaRPr lang="zh-CN" altLang="en-US" sz="4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500" fill="hold"/>
                                        <p:tgtEl>
                                          <p:spTgt spid="6148"/>
                                        </p:tgtEl>
                                        <p:attrNameLst>
                                          <p:attrName>ppt_x</p:attrName>
                                        </p:attrNameLst>
                                      </p:cBhvr>
                                      <p:tavLst>
                                        <p:tav tm="0">
                                          <p:val>
                                            <p:strVal val="#ppt_x"/>
                                          </p:val>
                                        </p:tav>
                                        <p:tav tm="100000">
                                          <p:val>
                                            <p:strVal val="#ppt_x"/>
                                          </p:val>
                                        </p:tav>
                                      </p:tavLst>
                                    </p:anim>
                                    <p:anim calcmode="lin" valueType="num">
                                      <p:cBhvr additive="base">
                                        <p:cTn id="8"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timg (1)"/>
          <p:cNvPicPr>
            <a:picLocks noChangeAspect="1"/>
          </p:cNvPicPr>
          <p:nvPr/>
        </p:nvPicPr>
        <p:blipFill>
          <a:blip r:embed="rId1"/>
          <a:stretch>
            <a:fillRect/>
          </a:stretch>
        </p:blipFill>
        <p:spPr>
          <a:xfrm>
            <a:off x="-113030" y="-19685"/>
            <a:ext cx="12302490" cy="6993255"/>
          </a:xfrm>
          <a:prstGeom prst="rect">
            <a:avLst/>
          </a:prstGeom>
        </p:spPr>
      </p:pic>
      <p:sp>
        <p:nvSpPr>
          <p:cNvPr id="6148" name="矩形 6147"/>
          <p:cNvSpPr/>
          <p:nvPr/>
        </p:nvSpPr>
        <p:spPr>
          <a:xfrm>
            <a:off x="179705" y="276860"/>
            <a:ext cx="5144770" cy="948055"/>
          </a:xfrm>
          <a:prstGeom prst="rect">
            <a:avLst/>
          </a:prstGeom>
        </p:spPr>
        <p:txBody>
          <a:bodyPr wrap="none" fromWordArt="1">
            <a:prstTxWarp prst="textPlain">
              <a:avLst>
                <a:gd name="adj" fmla="val 50000"/>
              </a:avLst>
            </a:prstTxWarp>
            <a:normAutofit lnSpcReduction="10000"/>
          </a:bodyPr>
          <a:p>
            <a:pPr algn="ctr"/>
            <a:r>
              <a:rPr lang="zh-CN" altLang="zh-CN" sz="48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听读朗读</a:t>
            </a:r>
            <a:endParaRPr lang="zh-CN" altLang="zh-CN" sz="48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500" fill="hold"/>
                                        <p:tgtEl>
                                          <p:spTgt spid="6148"/>
                                        </p:tgtEl>
                                        <p:attrNameLst>
                                          <p:attrName>ppt_x</p:attrName>
                                        </p:attrNameLst>
                                      </p:cBhvr>
                                      <p:tavLst>
                                        <p:tav tm="0">
                                          <p:val>
                                            <p:strVal val="#ppt_x"/>
                                          </p:val>
                                        </p:tav>
                                        <p:tav tm="100000">
                                          <p:val>
                                            <p:strVal val="#ppt_x"/>
                                          </p:val>
                                        </p:tav>
                                      </p:tavLst>
                                    </p:anim>
                                    <p:anim calcmode="lin" valueType="num">
                                      <p:cBhvr additive="base">
                                        <p:cTn id="8"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8" name="矩形 6147"/>
          <p:cNvSpPr/>
          <p:nvPr/>
        </p:nvSpPr>
        <p:spPr>
          <a:xfrm>
            <a:off x="179705" y="276860"/>
            <a:ext cx="5144770" cy="948055"/>
          </a:xfrm>
          <a:prstGeom prst="rect">
            <a:avLst/>
          </a:prstGeom>
        </p:spPr>
        <p:txBody>
          <a:bodyPr wrap="none" fromWordArt="1">
            <a:prstTxWarp prst="textPlain">
              <a:avLst>
                <a:gd name="adj" fmla="val 50000"/>
              </a:avLst>
            </a:prstTxWarp>
            <a:normAutofit lnSpcReduction="10000"/>
          </a:bodyPr>
          <a:p>
            <a:pPr algn="ctr"/>
            <a:r>
              <a:rPr lang="zh-CN" altLang="zh-CN" sz="48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读准字音</a:t>
            </a:r>
            <a:endParaRPr lang="zh-CN" altLang="zh-CN" sz="48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p:txBody>
      </p:sp>
      <p:sp>
        <p:nvSpPr>
          <p:cNvPr id="8195" name="矩形 8194"/>
          <p:cNvSpPr/>
          <p:nvPr/>
        </p:nvSpPr>
        <p:spPr>
          <a:xfrm>
            <a:off x="292100" y="1489710"/>
            <a:ext cx="3932555" cy="2306955"/>
          </a:xfrm>
          <a:prstGeom prst="rect">
            <a:avLst/>
          </a:prstGeom>
          <a:noFill/>
          <a:ln w="9525">
            <a:noFill/>
          </a:ln>
        </p:spPr>
        <p:txBody>
          <a:bodyPr vert="horz" wrap="square" anchor="t">
            <a:spAutoFit/>
          </a:bodyPr>
          <a:p>
            <a:r>
              <a:rPr lang="zh-CN" altLang="en-US" sz="3600" b="1">
                <a:solidFill>
                  <a:srgbClr val="0B15E7"/>
                </a:solidFill>
                <a:latin typeface="宋体" panose="02010600030101010101" pitchFamily="2" charset="-122"/>
              </a:rPr>
              <a:t>断头今日意如何? 创业艰难百战多。 此去泉台招旧部, </a:t>
            </a:r>
            <a:r>
              <a:rPr lang="zh-CN" altLang="en-US" sz="3600" b="1">
                <a:solidFill>
                  <a:srgbClr val="FF0000"/>
                </a:solidFill>
                <a:latin typeface="宋体" panose="02010600030101010101" pitchFamily="2" charset="-122"/>
              </a:rPr>
              <a:t>旌</a:t>
            </a:r>
            <a:r>
              <a:rPr lang="zh-CN" altLang="en-US" sz="3600" b="1">
                <a:solidFill>
                  <a:srgbClr val="0B15E7"/>
                </a:solidFill>
                <a:latin typeface="宋体" panose="02010600030101010101" pitchFamily="2" charset="-122"/>
              </a:rPr>
              <a:t>旗十万斩</a:t>
            </a:r>
            <a:r>
              <a:rPr lang="zh-CN" altLang="en-US" sz="3600" b="1">
                <a:solidFill>
                  <a:srgbClr val="FF0000"/>
                </a:solidFill>
                <a:latin typeface="宋体" panose="02010600030101010101" pitchFamily="2" charset="-122"/>
              </a:rPr>
              <a:t>阎</a:t>
            </a:r>
            <a:r>
              <a:rPr lang="zh-CN" altLang="en-US" sz="3600" b="1">
                <a:solidFill>
                  <a:srgbClr val="0B15E7"/>
                </a:solidFill>
                <a:latin typeface="宋体" panose="02010600030101010101" pitchFamily="2" charset="-122"/>
              </a:rPr>
              <a:t>罗。</a:t>
            </a:r>
            <a:endParaRPr lang="zh-CN" altLang="en-US" sz="3600" b="1">
              <a:solidFill>
                <a:srgbClr val="0B15E7"/>
              </a:solidFill>
              <a:latin typeface="宋体" panose="02010600030101010101" pitchFamily="2" charset="-122"/>
            </a:endParaRPr>
          </a:p>
        </p:txBody>
      </p:sp>
      <p:sp>
        <p:nvSpPr>
          <p:cNvPr id="8196" name="文本框 8195"/>
          <p:cNvSpPr txBox="1"/>
          <p:nvPr/>
        </p:nvSpPr>
        <p:spPr>
          <a:xfrm>
            <a:off x="4047490" y="3686810"/>
            <a:ext cx="4368165" cy="2553335"/>
          </a:xfrm>
          <a:prstGeom prst="rect">
            <a:avLst/>
          </a:prstGeom>
          <a:noFill/>
          <a:ln w="9525">
            <a:noFill/>
          </a:ln>
        </p:spPr>
        <p:txBody>
          <a:bodyPr vert="horz" wrap="square" anchor="t">
            <a:spAutoFit/>
          </a:bodyPr>
          <a:p>
            <a:pPr fontAlgn="auto">
              <a:spcBef>
                <a:spcPts val="0"/>
              </a:spcBef>
            </a:pPr>
            <a:r>
              <a:rPr lang="zh-CN" altLang="en-US" sz="4000" b="1">
                <a:solidFill>
                  <a:srgbClr val="0B05ED"/>
                </a:solidFill>
                <a:latin typeface="宋体" panose="02010600030101010101" pitchFamily="2" charset="-122"/>
              </a:rPr>
              <a:t>南国</a:t>
            </a:r>
            <a:r>
              <a:rPr lang="zh-CN" altLang="en-US" sz="4000" b="1">
                <a:solidFill>
                  <a:srgbClr val="FF0000"/>
                </a:solidFill>
                <a:latin typeface="宋体" panose="02010600030101010101" pitchFamily="2" charset="-122"/>
              </a:rPr>
              <a:t>烽</a:t>
            </a:r>
            <a:r>
              <a:rPr lang="zh-CN" altLang="en-US" sz="4000" b="1">
                <a:solidFill>
                  <a:srgbClr val="0B05ED"/>
                </a:solidFill>
                <a:latin typeface="宋体" panose="02010600030101010101" pitchFamily="2" charset="-122"/>
              </a:rPr>
              <a:t>烟正十年，</a:t>
            </a:r>
            <a:endParaRPr lang="zh-CN" altLang="en-US" sz="4000" b="1">
              <a:solidFill>
                <a:srgbClr val="0B05ED"/>
              </a:solidFill>
              <a:latin typeface="宋体" panose="02010600030101010101" pitchFamily="2" charset="-122"/>
            </a:endParaRPr>
          </a:p>
          <a:p>
            <a:pPr fontAlgn="auto">
              <a:spcBef>
                <a:spcPts val="0"/>
              </a:spcBef>
            </a:pPr>
            <a:r>
              <a:rPr lang="zh-CN" altLang="en-US" sz="4000" b="1">
                <a:solidFill>
                  <a:srgbClr val="0B05ED"/>
                </a:solidFill>
                <a:latin typeface="宋体" panose="02010600030101010101" pitchFamily="2" charset="-122"/>
              </a:rPr>
              <a:t>此头须向国门悬。 </a:t>
            </a:r>
            <a:endParaRPr lang="zh-CN" altLang="en-US" sz="4000" b="1">
              <a:solidFill>
                <a:srgbClr val="0B05ED"/>
              </a:solidFill>
              <a:latin typeface="宋体" panose="02010600030101010101" pitchFamily="2" charset="-122"/>
            </a:endParaRPr>
          </a:p>
          <a:p>
            <a:pPr fontAlgn="auto">
              <a:spcBef>
                <a:spcPts val="0"/>
              </a:spcBef>
            </a:pPr>
            <a:r>
              <a:rPr lang="zh-CN" altLang="en-US" sz="4000" b="1">
                <a:solidFill>
                  <a:srgbClr val="0B05ED"/>
                </a:solidFill>
                <a:latin typeface="宋体" panose="02010600030101010101" pitchFamily="2" charset="-122"/>
              </a:rPr>
              <a:t>后死诸君多努力，</a:t>
            </a:r>
            <a:endParaRPr lang="zh-CN" altLang="en-US" sz="4000" b="1">
              <a:solidFill>
                <a:srgbClr val="0B05ED"/>
              </a:solidFill>
              <a:latin typeface="宋体" panose="02010600030101010101" pitchFamily="2" charset="-122"/>
            </a:endParaRPr>
          </a:p>
          <a:p>
            <a:pPr fontAlgn="auto">
              <a:spcBef>
                <a:spcPts val="0"/>
              </a:spcBef>
            </a:pPr>
            <a:r>
              <a:rPr lang="zh-CN" altLang="en-US" sz="4000" b="1">
                <a:solidFill>
                  <a:srgbClr val="FF0000"/>
                </a:solidFill>
                <a:latin typeface="宋体" panose="02010600030101010101" pitchFamily="2" charset="-122"/>
              </a:rPr>
              <a:t>捷</a:t>
            </a:r>
            <a:r>
              <a:rPr lang="zh-CN" altLang="en-US" sz="4000" b="1">
                <a:solidFill>
                  <a:srgbClr val="0B05ED"/>
                </a:solidFill>
                <a:latin typeface="宋体" panose="02010600030101010101" pitchFamily="2" charset="-122"/>
              </a:rPr>
              <a:t>报飞来当纸钱。 </a:t>
            </a:r>
            <a:endParaRPr lang="zh-CN" altLang="en-US" sz="4000" b="1">
              <a:solidFill>
                <a:srgbClr val="0B05ED"/>
              </a:solidFill>
              <a:latin typeface="宋体" panose="02010600030101010101" pitchFamily="2" charset="-122"/>
            </a:endParaRPr>
          </a:p>
        </p:txBody>
      </p:sp>
      <p:sp>
        <p:nvSpPr>
          <p:cNvPr id="8197" name="文本框 8196"/>
          <p:cNvSpPr txBox="1"/>
          <p:nvPr/>
        </p:nvSpPr>
        <p:spPr>
          <a:xfrm>
            <a:off x="7608787" y="1489546"/>
            <a:ext cx="3859371" cy="2306955"/>
          </a:xfrm>
          <a:prstGeom prst="rect">
            <a:avLst/>
          </a:prstGeom>
          <a:noFill/>
          <a:ln w="9525">
            <a:noFill/>
          </a:ln>
        </p:spPr>
        <p:txBody>
          <a:bodyPr vert="horz" wrap="square" anchor="t">
            <a:spAutoFit/>
          </a:bodyPr>
          <a:p>
            <a:pPr fontAlgn="auto">
              <a:spcBef>
                <a:spcPts val="0"/>
              </a:spcBef>
            </a:pPr>
            <a:r>
              <a:rPr lang="zh-CN" altLang="en-US" sz="3600" b="1">
                <a:solidFill>
                  <a:srgbClr val="0B15E7"/>
                </a:solidFill>
                <a:latin typeface="Arial" panose="020B0604020202020204" pitchFamily="34" charset="0"/>
              </a:rPr>
              <a:t>投身革命即</a:t>
            </a:r>
            <a:r>
              <a:rPr lang="zh-CN" altLang="en-US" sz="3600" b="1">
                <a:solidFill>
                  <a:srgbClr val="FF0000"/>
                </a:solidFill>
                <a:latin typeface="Arial" panose="020B0604020202020204" pitchFamily="34" charset="0"/>
              </a:rPr>
              <a:t>为</a:t>
            </a:r>
            <a:r>
              <a:rPr lang="zh-CN" altLang="en-US" sz="3600" b="1">
                <a:solidFill>
                  <a:srgbClr val="0B15E7"/>
                </a:solidFill>
                <a:latin typeface="Arial" panose="020B0604020202020204" pitchFamily="34" charset="0"/>
              </a:rPr>
              <a:t>家，</a:t>
            </a:r>
            <a:endParaRPr lang="zh-CN" altLang="en-US" sz="3600" b="1">
              <a:solidFill>
                <a:srgbClr val="0B15E7"/>
              </a:solidFill>
              <a:latin typeface="Arial" panose="020B0604020202020204" pitchFamily="34" charset="0"/>
            </a:endParaRPr>
          </a:p>
          <a:p>
            <a:pPr fontAlgn="auto">
              <a:spcBef>
                <a:spcPts val="0"/>
              </a:spcBef>
            </a:pPr>
            <a:r>
              <a:rPr lang="zh-CN" altLang="en-US" sz="3600" b="1">
                <a:solidFill>
                  <a:srgbClr val="0B15E7"/>
                </a:solidFill>
                <a:latin typeface="Arial" panose="020B0604020202020204" pitchFamily="34" charset="0"/>
              </a:rPr>
              <a:t> 血雨</a:t>
            </a:r>
            <a:r>
              <a:rPr lang="zh-CN" altLang="en-US" sz="3600" b="1">
                <a:solidFill>
                  <a:srgbClr val="FF0000"/>
                </a:solidFill>
                <a:latin typeface="Arial" panose="020B0604020202020204" pitchFamily="34" charset="0"/>
              </a:rPr>
              <a:t>腥</a:t>
            </a:r>
            <a:r>
              <a:rPr lang="zh-CN" altLang="en-US" sz="3600" b="1">
                <a:solidFill>
                  <a:srgbClr val="0B15E7"/>
                </a:solidFill>
                <a:latin typeface="Arial" panose="020B0604020202020204" pitchFamily="34" charset="0"/>
              </a:rPr>
              <a:t>风应有涯。</a:t>
            </a:r>
            <a:endParaRPr lang="zh-CN" altLang="en-US" sz="3600" b="1">
              <a:solidFill>
                <a:srgbClr val="0B15E7"/>
              </a:solidFill>
              <a:latin typeface="Arial" panose="020B0604020202020204" pitchFamily="34" charset="0"/>
            </a:endParaRPr>
          </a:p>
          <a:p>
            <a:pPr fontAlgn="auto">
              <a:spcBef>
                <a:spcPts val="0"/>
              </a:spcBef>
            </a:pPr>
            <a:r>
              <a:rPr lang="zh-CN" altLang="en-US" sz="3600" b="1">
                <a:solidFill>
                  <a:srgbClr val="0B15E7"/>
                </a:solidFill>
                <a:latin typeface="Arial" panose="020B0604020202020204" pitchFamily="34" charset="0"/>
              </a:rPr>
              <a:t> 取义成仁今日事，</a:t>
            </a:r>
            <a:endParaRPr lang="zh-CN" altLang="en-US" sz="3600" b="1">
              <a:solidFill>
                <a:srgbClr val="0B15E7"/>
              </a:solidFill>
              <a:latin typeface="Arial" panose="020B0604020202020204" pitchFamily="34" charset="0"/>
            </a:endParaRPr>
          </a:p>
          <a:p>
            <a:pPr fontAlgn="auto">
              <a:spcBef>
                <a:spcPts val="0"/>
              </a:spcBef>
            </a:pPr>
            <a:r>
              <a:rPr lang="zh-CN" altLang="en-US" sz="3600" b="1">
                <a:solidFill>
                  <a:srgbClr val="0B15E7"/>
                </a:solidFill>
                <a:latin typeface="Arial" panose="020B0604020202020204" pitchFamily="34" charset="0"/>
              </a:rPr>
              <a:t> 人间遍</a:t>
            </a:r>
            <a:r>
              <a:rPr lang="zh-CN" altLang="en-US" sz="3600" b="1">
                <a:solidFill>
                  <a:srgbClr val="FF0000"/>
                </a:solidFill>
                <a:latin typeface="Arial" panose="020B0604020202020204" pitchFamily="34" charset="0"/>
              </a:rPr>
              <a:t>种</a:t>
            </a:r>
            <a:r>
              <a:rPr lang="zh-CN" altLang="en-US" sz="3600" b="1">
                <a:solidFill>
                  <a:srgbClr val="0B15E7"/>
                </a:solidFill>
                <a:latin typeface="Arial" panose="020B0604020202020204" pitchFamily="34" charset="0"/>
              </a:rPr>
              <a:t>自由花。</a:t>
            </a:r>
            <a:endParaRPr lang="zh-CN" altLang="en-US" sz="3600" b="1">
              <a:solidFill>
                <a:srgbClr val="0B15E7"/>
              </a:solidFill>
              <a:latin typeface="Arial" panose="020B0604020202020204" pitchFamily="34" charset="0"/>
            </a:endParaRPr>
          </a:p>
        </p:txBody>
      </p:sp>
      <p:sp>
        <p:nvSpPr>
          <p:cNvPr id="2" name="圆角矩形标注 1"/>
          <p:cNvSpPr/>
          <p:nvPr/>
        </p:nvSpPr>
        <p:spPr>
          <a:xfrm>
            <a:off x="381635" y="3981450"/>
            <a:ext cx="1092200" cy="822960"/>
          </a:xfrm>
          <a:prstGeom prst="wedgeRoundRectCallout">
            <a:avLst>
              <a:gd name="adj1" fmla="val -24978"/>
              <a:gd name="adj2" fmla="val -97453"/>
              <a:gd name="adj3" fmla="val 16667"/>
            </a:avLst>
          </a:prstGeom>
          <a:ln w="57150"/>
        </p:spPr>
        <p:style>
          <a:lnRef idx="2">
            <a:schemeClr val="accent5"/>
          </a:lnRef>
          <a:fillRef idx="1">
            <a:schemeClr val="lt1"/>
          </a:fillRef>
          <a:effectRef idx="0">
            <a:schemeClr val="accent5"/>
          </a:effectRef>
          <a:fontRef idx="minor">
            <a:schemeClr val="dk1"/>
          </a:fontRef>
        </p:style>
        <p:txBody>
          <a:bodyPr rtlCol="0" anchor="ctr"/>
          <a:p>
            <a:pPr algn="ctr"/>
            <a:r>
              <a:rPr lang="zh-CN" altLang="en-US" sz="4000" b="1">
                <a:solidFill>
                  <a:srgbClr val="FF0000"/>
                </a:solidFill>
                <a:sym typeface="+mn-ea"/>
              </a:rPr>
              <a:t>jīng </a:t>
            </a:r>
            <a:endParaRPr lang="zh-CN" altLang="en-US" sz="4000" b="1">
              <a:solidFill>
                <a:srgbClr val="FF0000"/>
              </a:solidFill>
              <a:sym typeface="+mn-ea"/>
            </a:endParaRPr>
          </a:p>
        </p:txBody>
      </p:sp>
      <p:sp>
        <p:nvSpPr>
          <p:cNvPr id="3" name="圆角矩形标注 2"/>
          <p:cNvSpPr/>
          <p:nvPr/>
        </p:nvSpPr>
        <p:spPr>
          <a:xfrm>
            <a:off x="2632710" y="3796665"/>
            <a:ext cx="1092200" cy="822960"/>
          </a:xfrm>
          <a:prstGeom prst="wedgeRoundRectCallout">
            <a:avLst>
              <a:gd name="adj1" fmla="val -22267"/>
              <a:gd name="adj2" fmla="val -77469"/>
              <a:gd name="adj3" fmla="val 16667"/>
            </a:avLst>
          </a:prstGeom>
          <a:ln w="57150"/>
        </p:spPr>
        <p:style>
          <a:lnRef idx="2">
            <a:schemeClr val="accent5"/>
          </a:lnRef>
          <a:fillRef idx="1">
            <a:schemeClr val="lt1"/>
          </a:fillRef>
          <a:effectRef idx="0">
            <a:schemeClr val="accent5"/>
          </a:effectRef>
          <a:fontRef idx="minor">
            <a:schemeClr val="dk1"/>
          </a:fontRef>
        </p:style>
        <p:txBody>
          <a:bodyPr rtlCol="0" anchor="ctr"/>
          <a:p>
            <a:pPr algn="ctr"/>
            <a:r>
              <a:rPr lang="zh-CN" altLang="en-US" sz="4000" b="1">
                <a:solidFill>
                  <a:srgbClr val="FF0000"/>
                </a:solidFill>
                <a:sym typeface="+mn-ea"/>
              </a:rPr>
              <a:t>yán</a:t>
            </a:r>
            <a:endParaRPr lang="zh-CN" altLang="en-US" sz="4000" b="1">
              <a:solidFill>
                <a:srgbClr val="FF0000"/>
              </a:solidFill>
              <a:sym typeface="+mn-ea"/>
            </a:endParaRPr>
          </a:p>
        </p:txBody>
      </p:sp>
      <p:sp>
        <p:nvSpPr>
          <p:cNvPr id="4" name="圆角矩形标注 3"/>
          <p:cNvSpPr/>
          <p:nvPr/>
        </p:nvSpPr>
        <p:spPr>
          <a:xfrm>
            <a:off x="2865755" y="5327650"/>
            <a:ext cx="972185" cy="822960"/>
          </a:xfrm>
          <a:prstGeom prst="wedgeRoundRectCallout">
            <a:avLst>
              <a:gd name="adj1" fmla="val 101208"/>
              <a:gd name="adj2" fmla="val 18904"/>
              <a:gd name="adj3" fmla="val 16667"/>
            </a:avLst>
          </a:prstGeom>
          <a:ln w="57150"/>
        </p:spPr>
        <p:style>
          <a:lnRef idx="2">
            <a:schemeClr val="accent5"/>
          </a:lnRef>
          <a:fillRef idx="1">
            <a:schemeClr val="lt1"/>
          </a:fillRef>
          <a:effectRef idx="0">
            <a:schemeClr val="accent5"/>
          </a:effectRef>
          <a:fontRef idx="minor">
            <a:schemeClr val="dk1"/>
          </a:fontRef>
        </p:style>
        <p:txBody>
          <a:bodyPr rtlCol="0" anchor="ctr"/>
          <a:p>
            <a:pPr algn="ctr"/>
            <a:r>
              <a:rPr lang="zh-CN" altLang="en-US" sz="4000" b="1">
                <a:solidFill>
                  <a:srgbClr val="FF0000"/>
                </a:solidFill>
                <a:sym typeface="+mn-ea"/>
              </a:rPr>
              <a:t>jié </a:t>
            </a:r>
            <a:endParaRPr lang="zh-CN" altLang="en-US" sz="4000" b="1">
              <a:solidFill>
                <a:srgbClr val="FF0000"/>
              </a:solidFill>
              <a:sym typeface="+mn-ea"/>
            </a:endParaRPr>
          </a:p>
        </p:txBody>
      </p:sp>
      <p:sp>
        <p:nvSpPr>
          <p:cNvPr id="5" name="圆角矩形标注 4"/>
          <p:cNvSpPr/>
          <p:nvPr/>
        </p:nvSpPr>
        <p:spPr>
          <a:xfrm>
            <a:off x="4561840" y="2447290"/>
            <a:ext cx="1270635" cy="822960"/>
          </a:xfrm>
          <a:prstGeom prst="wedgeRoundRectCallout">
            <a:avLst>
              <a:gd name="adj1" fmla="val 18615"/>
              <a:gd name="adj2" fmla="val 122453"/>
              <a:gd name="adj3" fmla="val 16667"/>
            </a:avLst>
          </a:prstGeom>
          <a:ln w="57150"/>
        </p:spPr>
        <p:style>
          <a:lnRef idx="2">
            <a:schemeClr val="accent5"/>
          </a:lnRef>
          <a:fillRef idx="1">
            <a:schemeClr val="lt1"/>
          </a:fillRef>
          <a:effectRef idx="0">
            <a:schemeClr val="accent5"/>
          </a:effectRef>
          <a:fontRef idx="minor">
            <a:schemeClr val="dk1"/>
          </a:fontRef>
        </p:style>
        <p:txBody>
          <a:bodyPr rtlCol="0" anchor="ctr"/>
          <a:p>
            <a:pPr algn="ctr"/>
            <a:r>
              <a:rPr lang="zh-CN" altLang="en-US" sz="4000" b="1">
                <a:solidFill>
                  <a:srgbClr val="FF0000"/>
                </a:solidFill>
                <a:sym typeface="+mn-ea"/>
              </a:rPr>
              <a:t>fēng </a:t>
            </a:r>
            <a:endParaRPr lang="zh-CN" altLang="en-US" sz="4000" b="1">
              <a:solidFill>
                <a:srgbClr val="FF0000"/>
              </a:solidFill>
              <a:sym typeface="+mn-ea"/>
            </a:endParaRPr>
          </a:p>
        </p:txBody>
      </p:sp>
      <p:sp>
        <p:nvSpPr>
          <p:cNvPr id="6" name="圆角矩形标注 5"/>
          <p:cNvSpPr/>
          <p:nvPr/>
        </p:nvSpPr>
        <p:spPr>
          <a:xfrm>
            <a:off x="6104255" y="1624330"/>
            <a:ext cx="1383030" cy="822960"/>
          </a:xfrm>
          <a:prstGeom prst="wedgeRoundRectCallout">
            <a:avLst>
              <a:gd name="adj1" fmla="val 143801"/>
              <a:gd name="adj2" fmla="val 42515"/>
              <a:gd name="adj3" fmla="val 16667"/>
            </a:avLst>
          </a:prstGeom>
          <a:ln w="57150"/>
        </p:spPr>
        <p:style>
          <a:lnRef idx="2">
            <a:schemeClr val="accent5"/>
          </a:lnRef>
          <a:fillRef idx="1">
            <a:schemeClr val="lt1"/>
          </a:fillRef>
          <a:effectRef idx="0">
            <a:schemeClr val="accent5"/>
          </a:effectRef>
          <a:fontRef idx="minor">
            <a:schemeClr val="dk1"/>
          </a:fontRef>
        </p:style>
        <p:txBody>
          <a:bodyPr rtlCol="0" anchor="ctr"/>
          <a:p>
            <a:pPr algn="ctr"/>
            <a:r>
              <a:rPr lang="zh-CN" altLang="en-US" sz="4000" b="1">
                <a:solidFill>
                  <a:srgbClr val="FF0000"/>
                </a:solidFill>
                <a:sym typeface="+mn-ea"/>
              </a:rPr>
              <a:t> xīng  </a:t>
            </a:r>
            <a:endParaRPr lang="zh-CN" altLang="en-US" sz="4000" b="1">
              <a:solidFill>
                <a:srgbClr val="FF0000"/>
              </a:solidFill>
              <a:sym typeface="+mn-ea"/>
            </a:endParaRPr>
          </a:p>
        </p:txBody>
      </p:sp>
      <p:sp>
        <p:nvSpPr>
          <p:cNvPr id="7" name="圆角矩形标注 6"/>
          <p:cNvSpPr/>
          <p:nvPr/>
        </p:nvSpPr>
        <p:spPr>
          <a:xfrm>
            <a:off x="9707880" y="532765"/>
            <a:ext cx="1092200" cy="822960"/>
          </a:xfrm>
          <a:prstGeom prst="wedgeRoundRectCallout">
            <a:avLst>
              <a:gd name="adj1" fmla="val -5813"/>
              <a:gd name="adj2" fmla="val 104320"/>
              <a:gd name="adj3" fmla="val 16667"/>
            </a:avLst>
          </a:prstGeom>
          <a:ln w="57150"/>
        </p:spPr>
        <p:style>
          <a:lnRef idx="2">
            <a:schemeClr val="accent5"/>
          </a:lnRef>
          <a:fillRef idx="1">
            <a:schemeClr val="lt1"/>
          </a:fillRef>
          <a:effectRef idx="0">
            <a:schemeClr val="accent5"/>
          </a:effectRef>
          <a:fontRef idx="minor">
            <a:schemeClr val="dk1"/>
          </a:fontRef>
        </p:style>
        <p:txBody>
          <a:bodyPr rtlCol="0" anchor="ctr"/>
          <a:p>
            <a:pPr algn="ctr"/>
            <a:r>
              <a:rPr lang="zh-CN" altLang="en-US" sz="4000">
                <a:solidFill>
                  <a:srgbClr val="FF0000"/>
                </a:solidFill>
                <a:sym typeface="+mn-ea"/>
              </a:rPr>
              <a:t>wéi</a:t>
            </a:r>
            <a:endParaRPr lang="zh-CN" altLang="en-US" sz="4000" b="1">
              <a:solidFill>
                <a:srgbClr val="FF0000"/>
              </a:solidFill>
              <a:sym typeface="+mn-ea"/>
            </a:endParaRPr>
          </a:p>
        </p:txBody>
      </p:sp>
      <p:sp>
        <p:nvSpPr>
          <p:cNvPr id="8" name="圆角矩形标注 7"/>
          <p:cNvSpPr/>
          <p:nvPr/>
        </p:nvSpPr>
        <p:spPr>
          <a:xfrm>
            <a:off x="9070975" y="3981450"/>
            <a:ext cx="1530350" cy="822960"/>
          </a:xfrm>
          <a:prstGeom prst="wedgeRoundRectCallout">
            <a:avLst>
              <a:gd name="adj1" fmla="val -24978"/>
              <a:gd name="adj2" fmla="val -97453"/>
              <a:gd name="adj3" fmla="val 16667"/>
            </a:avLst>
          </a:prstGeom>
          <a:ln w="57150"/>
        </p:spPr>
        <p:style>
          <a:lnRef idx="2">
            <a:schemeClr val="accent5"/>
          </a:lnRef>
          <a:fillRef idx="1">
            <a:schemeClr val="lt1"/>
          </a:fillRef>
          <a:effectRef idx="0">
            <a:schemeClr val="accent5"/>
          </a:effectRef>
          <a:fontRef idx="minor">
            <a:schemeClr val="dk1"/>
          </a:fontRef>
        </p:style>
        <p:txBody>
          <a:bodyPr rtlCol="0" anchor="ctr"/>
          <a:p>
            <a:pPr algn="ctr"/>
            <a:r>
              <a:rPr lang="zh-CN" altLang="en-US" sz="4000" b="1">
                <a:solidFill>
                  <a:srgbClr val="FF0000"/>
                </a:solidFill>
                <a:sym typeface="+mn-ea"/>
              </a:rPr>
              <a:t>zhòng </a:t>
            </a:r>
            <a:endParaRPr lang="zh-CN" altLang="en-US" sz="4000" b="1">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500" fill="hold"/>
                                        <p:tgtEl>
                                          <p:spTgt spid="6148"/>
                                        </p:tgtEl>
                                        <p:attrNameLst>
                                          <p:attrName>ppt_x</p:attrName>
                                        </p:attrNameLst>
                                      </p:cBhvr>
                                      <p:tavLst>
                                        <p:tav tm="0">
                                          <p:val>
                                            <p:strVal val="#ppt_x"/>
                                          </p:val>
                                        </p:tav>
                                        <p:tav tm="100000">
                                          <p:val>
                                            <p:strVal val="#ppt_x"/>
                                          </p:val>
                                        </p:tav>
                                      </p:tavLst>
                                    </p:anim>
                                    <p:anim calcmode="lin" valueType="num">
                                      <p:cBhvr additive="base">
                                        <p:cTn id="8" dur="500" fill="hold"/>
                                        <p:tgtEl>
                                          <p:spTgt spid="614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7" presetClass="entr" presetSubtype="4" fill="hold" grpId="0" nodeType="afterEffect">
                                  <p:stCondLst>
                                    <p:cond delay="39000"/>
                                  </p:stCondLst>
                                  <p:childTnLst>
                                    <p:set>
                                      <p:cBhvr>
                                        <p:cTn id="11" dur="1" fill="hold">
                                          <p:stCondLst>
                                            <p:cond delay="0"/>
                                          </p:stCondLst>
                                        </p:cTn>
                                        <p:tgtEl>
                                          <p:spTgt spid="8195"/>
                                        </p:tgtEl>
                                        <p:attrNameLst>
                                          <p:attrName>style.visibility</p:attrName>
                                        </p:attrNameLst>
                                      </p:cBhvr>
                                      <p:to>
                                        <p:strVal val="visible"/>
                                      </p:to>
                                    </p:set>
                                    <p:anim calcmode="lin" valueType="num">
                                      <p:cBhvr additive="base">
                                        <p:cTn id="12" dur="5000" fill="hold"/>
                                        <p:tgtEl>
                                          <p:spTgt spid="8195"/>
                                        </p:tgtEl>
                                        <p:attrNameLst>
                                          <p:attrName>ppt_x</p:attrName>
                                        </p:attrNameLst>
                                      </p:cBhvr>
                                      <p:tavLst>
                                        <p:tav tm="0">
                                          <p:val>
                                            <p:strVal val="#ppt_x"/>
                                          </p:val>
                                        </p:tav>
                                        <p:tav tm="100000">
                                          <p:val>
                                            <p:strVal val="#ppt_x"/>
                                          </p:val>
                                        </p:tav>
                                      </p:tavLst>
                                    </p:anim>
                                    <p:anim calcmode="lin" valueType="num">
                                      <p:cBhvr additive="base">
                                        <p:cTn id="13" dur="5000" fill="hold"/>
                                        <p:tgtEl>
                                          <p:spTgt spid="819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1" name="2.wav"/>
                                        </p:tgtEl>
                                      </p:cMediaNode>
                                    </p:audio>
                                  </p:subTnLst>
                                </p:cTn>
                              </p:par>
                            </p:childTnLst>
                          </p:cTn>
                        </p:par>
                        <p:par>
                          <p:cTn id="14" fill="hold">
                            <p:stCondLst>
                              <p:cond delay="44500"/>
                            </p:stCondLst>
                            <p:childTnLst>
                              <p:par>
                                <p:cTn id="15" presetID="7" presetClass="entr" presetSubtype="4" fill="hold" grpId="0" nodeType="afterEffect">
                                  <p:stCondLst>
                                    <p:cond delay="26000"/>
                                  </p:stCondLst>
                                  <p:childTnLst>
                                    <p:set>
                                      <p:cBhvr>
                                        <p:cTn id="16" dur="1" fill="hold">
                                          <p:stCondLst>
                                            <p:cond delay="0"/>
                                          </p:stCondLst>
                                        </p:cTn>
                                        <p:tgtEl>
                                          <p:spTgt spid="8196"/>
                                        </p:tgtEl>
                                        <p:attrNameLst>
                                          <p:attrName>style.visibility</p:attrName>
                                        </p:attrNameLst>
                                      </p:cBhvr>
                                      <p:to>
                                        <p:strVal val="visible"/>
                                      </p:to>
                                    </p:set>
                                    <p:anim calcmode="lin" valueType="num">
                                      <p:cBhvr additive="base">
                                        <p:cTn id="17" dur="5000" fill="hold"/>
                                        <p:tgtEl>
                                          <p:spTgt spid="8196"/>
                                        </p:tgtEl>
                                        <p:attrNameLst>
                                          <p:attrName>ppt_x</p:attrName>
                                        </p:attrNameLst>
                                      </p:cBhvr>
                                      <p:tavLst>
                                        <p:tav tm="0">
                                          <p:val>
                                            <p:strVal val="#ppt_x"/>
                                          </p:val>
                                        </p:tav>
                                        <p:tav tm="100000">
                                          <p:val>
                                            <p:strVal val="#ppt_x"/>
                                          </p:val>
                                        </p:tav>
                                      </p:tavLst>
                                    </p:anim>
                                    <p:anim calcmode="lin" valueType="num">
                                      <p:cBhvr additive="base">
                                        <p:cTn id="18" dur="5000" fill="hold"/>
                                        <p:tgtEl>
                                          <p:spTgt spid="819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2" name="3.wav"/>
                                        </p:tgtEl>
                                      </p:cMediaNode>
                                    </p:audio>
                                  </p:subTnLst>
                                </p:cTn>
                              </p:par>
                            </p:childTnLst>
                          </p:cTn>
                        </p:par>
                        <p:par>
                          <p:cTn id="19" fill="hold">
                            <p:stCondLst>
                              <p:cond delay="75500"/>
                            </p:stCondLst>
                            <p:childTnLst>
                              <p:par>
                                <p:cTn id="20" presetID="7" presetClass="entr" presetSubtype="4" fill="hold" grpId="0" nodeType="afterEffect">
                                  <p:stCondLst>
                                    <p:cond delay="23000"/>
                                  </p:stCondLst>
                                  <p:childTnLst>
                                    <p:set>
                                      <p:cBhvr>
                                        <p:cTn id="21" dur="1" fill="hold">
                                          <p:stCondLst>
                                            <p:cond delay="0"/>
                                          </p:stCondLst>
                                        </p:cTn>
                                        <p:tgtEl>
                                          <p:spTgt spid="8197"/>
                                        </p:tgtEl>
                                        <p:attrNameLst>
                                          <p:attrName>style.visibility</p:attrName>
                                        </p:attrNameLst>
                                      </p:cBhvr>
                                      <p:to>
                                        <p:strVal val="visible"/>
                                      </p:to>
                                    </p:set>
                                    <p:anim calcmode="lin" valueType="num">
                                      <p:cBhvr additive="base">
                                        <p:cTn id="22" dur="5000" fill="hold"/>
                                        <p:tgtEl>
                                          <p:spTgt spid="8197"/>
                                        </p:tgtEl>
                                        <p:attrNameLst>
                                          <p:attrName>ppt_x</p:attrName>
                                        </p:attrNameLst>
                                      </p:cBhvr>
                                      <p:tavLst>
                                        <p:tav tm="0">
                                          <p:val>
                                            <p:strVal val="#ppt_x"/>
                                          </p:val>
                                        </p:tav>
                                        <p:tav tm="100000">
                                          <p:val>
                                            <p:strVal val="#ppt_x"/>
                                          </p:val>
                                        </p:tav>
                                      </p:tavLst>
                                    </p:anim>
                                    <p:anim calcmode="lin" valueType="num">
                                      <p:cBhvr additive="base">
                                        <p:cTn id="23" dur="5000" fill="hold"/>
                                        <p:tgtEl>
                                          <p:spTgt spid="819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0"/>
                                            </p:cond>
                                          </p:stCondLst>
                                          <p:endCondLst>
                                            <p:cond evt="onStopAudio" delay="0">
                                              <p:tgtEl>
                                                <p:sldTgt/>
                                              </p:tgtEl>
                                            </p:cond>
                                          </p:endCondLst>
                                        </p:cTn>
                                        <p:tgtEl>
                                          <p:sndTgt r:embed="rId3" name="4.wav"/>
                                        </p:tgtEl>
                                      </p:cMediaNode>
                                    </p:audio>
                                  </p:sub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ppt_x"/>
                                          </p:val>
                                        </p:tav>
                                        <p:tav tm="100000">
                                          <p:val>
                                            <p:strVal val="#ppt_x"/>
                                          </p:val>
                                        </p:tav>
                                      </p:tavLst>
                                    </p:anim>
                                    <p:anim calcmode="lin" valueType="num">
                                      <p:cBhvr additive="base">
                                        <p:cTn id="2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ppt_x"/>
                                          </p:val>
                                        </p:tav>
                                        <p:tav tm="100000">
                                          <p:val>
                                            <p:strVal val="#ppt_x"/>
                                          </p:val>
                                        </p:tav>
                                      </p:tavLst>
                                    </p:anim>
                                    <p:anim calcmode="lin" valueType="num">
                                      <p:cBhvr additive="base">
                                        <p:cTn id="3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500" fill="hold"/>
                                        <p:tgtEl>
                                          <p:spTgt spid="5"/>
                                        </p:tgtEl>
                                        <p:attrNameLst>
                                          <p:attrName>ppt_x</p:attrName>
                                        </p:attrNameLst>
                                      </p:cBhvr>
                                      <p:tavLst>
                                        <p:tav tm="0">
                                          <p:val>
                                            <p:strVal val="#ppt_x"/>
                                          </p:val>
                                        </p:tav>
                                        <p:tav tm="100000">
                                          <p:val>
                                            <p:strVal val="#ppt_x"/>
                                          </p:val>
                                        </p:tav>
                                      </p:tavLst>
                                    </p:anim>
                                    <p:anim calcmode="lin" valueType="num">
                                      <p:cBhvr additive="base">
                                        <p:cTn id="4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fill="hold"/>
                                        <p:tgtEl>
                                          <p:spTgt spid="4"/>
                                        </p:tgtEl>
                                        <p:attrNameLst>
                                          <p:attrName>ppt_x</p:attrName>
                                        </p:attrNameLst>
                                      </p:cBhvr>
                                      <p:tavLst>
                                        <p:tav tm="0">
                                          <p:val>
                                            <p:strVal val="#ppt_x"/>
                                          </p:val>
                                        </p:tav>
                                        <p:tav tm="100000">
                                          <p:val>
                                            <p:strVal val="#ppt_x"/>
                                          </p:val>
                                        </p:tav>
                                      </p:tavLst>
                                    </p:anim>
                                    <p:anim calcmode="lin" valueType="num">
                                      <p:cBhvr additive="base">
                                        <p:cTn id="4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500" fill="hold"/>
                                        <p:tgtEl>
                                          <p:spTgt spid="7"/>
                                        </p:tgtEl>
                                        <p:attrNameLst>
                                          <p:attrName>ppt_x</p:attrName>
                                        </p:attrNameLst>
                                      </p:cBhvr>
                                      <p:tavLst>
                                        <p:tav tm="0">
                                          <p:val>
                                            <p:strVal val="#ppt_x"/>
                                          </p:val>
                                        </p:tav>
                                        <p:tav tm="100000">
                                          <p:val>
                                            <p:strVal val="#ppt_x"/>
                                          </p:val>
                                        </p:tav>
                                      </p:tavLst>
                                    </p:anim>
                                    <p:anim calcmode="lin" valueType="num">
                                      <p:cBhvr additive="base">
                                        <p:cTn id="5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6"/>
                                        </p:tgtEl>
                                        <p:attrNameLst>
                                          <p:attrName>style.visibility</p:attrName>
                                        </p:attrNameLst>
                                      </p:cBhvr>
                                      <p:to>
                                        <p:strVal val="visible"/>
                                      </p:to>
                                    </p:set>
                                    <p:anim calcmode="lin" valueType="num">
                                      <p:cBhvr additive="base">
                                        <p:cTn id="58" dur="500" fill="hold"/>
                                        <p:tgtEl>
                                          <p:spTgt spid="6"/>
                                        </p:tgtEl>
                                        <p:attrNameLst>
                                          <p:attrName>ppt_x</p:attrName>
                                        </p:attrNameLst>
                                      </p:cBhvr>
                                      <p:tavLst>
                                        <p:tav tm="0">
                                          <p:val>
                                            <p:strVal val="#ppt_x"/>
                                          </p:val>
                                        </p:tav>
                                        <p:tav tm="100000">
                                          <p:val>
                                            <p:strVal val="#ppt_x"/>
                                          </p:val>
                                        </p:tav>
                                      </p:tavLst>
                                    </p:anim>
                                    <p:anim calcmode="lin" valueType="num">
                                      <p:cBhvr additive="base">
                                        <p:cTn id="5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additive="base">
                                        <p:cTn id="64" dur="500" fill="hold"/>
                                        <p:tgtEl>
                                          <p:spTgt spid="8"/>
                                        </p:tgtEl>
                                        <p:attrNameLst>
                                          <p:attrName>ppt_x</p:attrName>
                                        </p:attrNameLst>
                                      </p:cBhvr>
                                      <p:tavLst>
                                        <p:tav tm="0">
                                          <p:val>
                                            <p:strVal val="#ppt_x"/>
                                          </p:val>
                                        </p:tav>
                                        <p:tav tm="100000">
                                          <p:val>
                                            <p:strVal val="#ppt_x"/>
                                          </p:val>
                                        </p:tav>
                                      </p:tavLst>
                                    </p:anim>
                                    <p:anim calcmode="lin" valueType="num">
                                      <p:cBhvr additive="base">
                                        <p:cTn id="6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8196" grpId="0" animBg="1"/>
      <p:bldP spid="8197" grpId="0" animBg="1"/>
      <p:bldP spid="2" grpId="0" animBg="1"/>
      <p:bldP spid="3" grpId="0" animBg="1"/>
      <p:bldP spid="5" grpId="0" animBg="1"/>
      <p:bldP spid="4" grpId="0" animBg="1"/>
      <p:bldP spid="7" grpId="0" animBg="1"/>
      <p:bldP spid="6"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8" name="矩形 6147"/>
          <p:cNvSpPr/>
          <p:nvPr/>
        </p:nvSpPr>
        <p:spPr>
          <a:xfrm>
            <a:off x="164465" y="292100"/>
            <a:ext cx="5144770" cy="948055"/>
          </a:xfrm>
          <a:prstGeom prst="rect">
            <a:avLst/>
          </a:prstGeom>
        </p:spPr>
        <p:txBody>
          <a:bodyPr wrap="none" fromWordArt="1">
            <a:prstTxWarp prst="textPlain">
              <a:avLst>
                <a:gd name="adj" fmla="val 50000"/>
              </a:avLst>
            </a:prstTxWarp>
            <a:normAutofit lnSpcReduction="10000"/>
          </a:bodyPr>
          <a:p>
            <a:pPr algn="ctr"/>
            <a:r>
              <a:rPr lang="zh-CN" altLang="zh-CN" sz="48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读懂诗意</a:t>
            </a:r>
            <a:endParaRPr lang="zh-CN" altLang="zh-CN" sz="48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p:txBody>
      </p:sp>
      <p:sp>
        <p:nvSpPr>
          <p:cNvPr id="24579" name="文本框 24578"/>
          <p:cNvSpPr txBox="1"/>
          <p:nvPr/>
        </p:nvSpPr>
        <p:spPr>
          <a:xfrm>
            <a:off x="164465" y="1402715"/>
            <a:ext cx="7655560" cy="4707890"/>
          </a:xfrm>
          <a:prstGeom prst="rect">
            <a:avLst/>
          </a:prstGeom>
          <a:noFill/>
          <a:ln w="9525">
            <a:noFill/>
          </a:ln>
        </p:spPr>
        <p:txBody>
          <a:bodyPr wrap="square">
            <a:spAutoFit/>
          </a:bodyPr>
          <a:p>
            <a:pPr>
              <a:lnSpc>
                <a:spcPct val="150000"/>
              </a:lnSpc>
              <a:spcBef>
                <a:spcPct val="50000"/>
              </a:spcBef>
              <a:buClr>
                <a:schemeClr val="bg1"/>
              </a:buClr>
            </a:pPr>
            <a:r>
              <a:rPr lang="en-US" altLang="zh-CN" sz="2400" dirty="0">
                <a:latin typeface="Arial" panose="020B0604020202020204" pitchFamily="34" charset="0"/>
              </a:rPr>
              <a:t>            </a:t>
            </a:r>
            <a:r>
              <a:rPr lang="en-US" altLang="zh-CN" sz="4000" b="1" dirty="0">
                <a:latin typeface="华文新魏" pitchFamily="2" charset="-122"/>
                <a:ea typeface="华文新魏" pitchFamily="2" charset="-122"/>
              </a:rPr>
              <a:t>1936</a:t>
            </a:r>
            <a:r>
              <a:rPr lang="zh-CN" altLang="en-US" sz="4000" b="1" dirty="0">
                <a:latin typeface="华文新魏" pitchFamily="2" charset="-122"/>
                <a:ea typeface="华文新魏" pitchFamily="2" charset="-122"/>
              </a:rPr>
              <a:t>年冬，梅山被围。</a:t>
            </a:r>
            <a:r>
              <a:rPr lang="zh-CN" altLang="en-US" sz="4000" b="1" u="sng" dirty="0">
                <a:solidFill>
                  <a:srgbClr val="0B05ED"/>
                </a:solidFill>
                <a:latin typeface="华文新魏" pitchFamily="2" charset="-122"/>
                <a:ea typeface="华文新魏" pitchFamily="2" charset="-122"/>
              </a:rPr>
              <a:t>余</a:t>
            </a:r>
            <a:endParaRPr lang="zh-CN" altLang="en-US" sz="4000" b="1" u="sng" dirty="0">
              <a:solidFill>
                <a:srgbClr val="0B05ED"/>
              </a:solidFill>
              <a:latin typeface="华文新魏" pitchFamily="2" charset="-122"/>
              <a:ea typeface="华文新魏" pitchFamily="2" charset="-122"/>
            </a:endParaRPr>
          </a:p>
          <a:p>
            <a:pPr>
              <a:lnSpc>
                <a:spcPct val="150000"/>
              </a:lnSpc>
              <a:spcBef>
                <a:spcPct val="50000"/>
              </a:spcBef>
              <a:buClr>
                <a:schemeClr val="bg1"/>
              </a:buClr>
            </a:pPr>
            <a:r>
              <a:rPr lang="zh-CN" altLang="en-US" sz="4000" b="1" dirty="0">
                <a:latin typeface="华文新魏" pitchFamily="2" charset="-122"/>
                <a:ea typeface="华文新魏" pitchFamily="2" charset="-122"/>
              </a:rPr>
              <a:t>伤病</a:t>
            </a:r>
            <a:r>
              <a:rPr lang="zh-CN" altLang="en-US" sz="4000" b="1" u="sng" dirty="0">
                <a:solidFill>
                  <a:srgbClr val="0B05ED"/>
                </a:solidFill>
                <a:latin typeface="华文新魏" pitchFamily="2" charset="-122"/>
                <a:ea typeface="华文新魏" pitchFamily="2" charset="-122"/>
              </a:rPr>
              <a:t>伏</a:t>
            </a:r>
            <a:r>
              <a:rPr lang="zh-CN" altLang="en-US" sz="4000" b="1" dirty="0">
                <a:latin typeface="华文新魏" pitchFamily="2" charset="-122"/>
                <a:ea typeface="华文新魏" pitchFamily="2" charset="-122"/>
              </a:rPr>
              <a:t>  </a:t>
            </a:r>
            <a:r>
              <a:rPr lang="zh-CN" altLang="en-US" sz="4000" b="1" u="sng" dirty="0">
                <a:solidFill>
                  <a:srgbClr val="0B05ED"/>
                </a:solidFill>
                <a:latin typeface="华文新魏" pitchFamily="2" charset="-122"/>
                <a:ea typeface="华文新魏" pitchFamily="2" charset="-122"/>
              </a:rPr>
              <a:t>丛莽</a:t>
            </a:r>
            <a:r>
              <a:rPr lang="zh-CN" altLang="en-US" sz="4000" b="1" dirty="0">
                <a:latin typeface="华文新魏" pitchFamily="2" charset="-122"/>
                <a:ea typeface="华文新魏" pitchFamily="2" charset="-122"/>
              </a:rPr>
              <a:t>间二十馀日，</a:t>
            </a:r>
            <a:r>
              <a:rPr lang="zh-CN" altLang="en-US" sz="4000" b="1" u="sng" dirty="0">
                <a:solidFill>
                  <a:srgbClr val="0B05ED"/>
                </a:solidFill>
                <a:latin typeface="华文新魏" pitchFamily="2" charset="-122"/>
                <a:ea typeface="华文新魏" pitchFamily="2" charset="-122"/>
              </a:rPr>
              <a:t>虑</a:t>
            </a:r>
            <a:r>
              <a:rPr lang="zh-CN" altLang="en-US" sz="4000" b="1" dirty="0">
                <a:latin typeface="华文新魏" pitchFamily="2" charset="-122"/>
                <a:ea typeface="华文新魏" pitchFamily="2" charset="-122"/>
              </a:rPr>
              <a:t>不</a:t>
            </a:r>
            <a:endParaRPr lang="zh-CN" altLang="en-US" sz="4000" b="1" dirty="0">
              <a:latin typeface="华文新魏" pitchFamily="2" charset="-122"/>
              <a:ea typeface="华文新魏" pitchFamily="2" charset="-122"/>
            </a:endParaRPr>
          </a:p>
          <a:p>
            <a:pPr>
              <a:lnSpc>
                <a:spcPct val="150000"/>
              </a:lnSpc>
              <a:spcBef>
                <a:spcPct val="50000"/>
              </a:spcBef>
              <a:buClr>
                <a:schemeClr val="bg1"/>
              </a:buClr>
            </a:pPr>
            <a:r>
              <a:rPr lang="zh-CN" altLang="en-US" sz="4000" b="1" dirty="0">
                <a:latin typeface="华文新魏" pitchFamily="2" charset="-122"/>
                <a:ea typeface="华文新魏" pitchFamily="2" charset="-122"/>
              </a:rPr>
              <a:t>得</a:t>
            </a:r>
            <a:r>
              <a:rPr lang="zh-CN" altLang="en-US" sz="4000" b="1" u="sng" dirty="0">
                <a:solidFill>
                  <a:srgbClr val="0B05ED"/>
                </a:solidFill>
                <a:latin typeface="华文新魏" pitchFamily="2" charset="-122"/>
                <a:ea typeface="华文新魏" pitchFamily="2" charset="-122"/>
              </a:rPr>
              <a:t>脱</a:t>
            </a:r>
            <a:r>
              <a:rPr lang="zh-CN" altLang="en-US" sz="4000" b="1" dirty="0">
                <a:latin typeface="华文新魏" pitchFamily="2" charset="-122"/>
                <a:ea typeface="华文新魏" pitchFamily="2" charset="-122"/>
              </a:rPr>
              <a:t>，</a:t>
            </a:r>
            <a:r>
              <a:rPr lang="zh-CN" altLang="en-US" sz="4000" b="1" u="sng" dirty="0">
                <a:solidFill>
                  <a:srgbClr val="0B05ED"/>
                </a:solidFill>
                <a:latin typeface="华文新魏" pitchFamily="2" charset="-122"/>
                <a:ea typeface="华文新魏" pitchFamily="2" charset="-122"/>
              </a:rPr>
              <a:t>得</a:t>
            </a:r>
            <a:r>
              <a:rPr lang="zh-CN" altLang="en-US" sz="4000" b="1" dirty="0">
                <a:latin typeface="华文新魏" pitchFamily="2" charset="-122"/>
                <a:ea typeface="华文新魏" pitchFamily="2" charset="-122"/>
              </a:rPr>
              <a:t>诗三首留</a:t>
            </a:r>
            <a:r>
              <a:rPr lang="zh-CN" altLang="en-US" sz="4000" b="1" u="sng" dirty="0">
                <a:solidFill>
                  <a:srgbClr val="0B05ED"/>
                </a:solidFill>
                <a:latin typeface="华文新魏" pitchFamily="2" charset="-122"/>
                <a:ea typeface="华文新魏" pitchFamily="2" charset="-122"/>
              </a:rPr>
              <a:t>衣底</a:t>
            </a:r>
            <a:r>
              <a:rPr lang="zh-CN" altLang="en-US" sz="4000" b="1" dirty="0">
                <a:latin typeface="华文新魏" pitchFamily="2" charset="-122"/>
                <a:ea typeface="华文新魏" pitchFamily="2" charset="-122"/>
              </a:rPr>
              <a:t>。</a:t>
            </a:r>
            <a:r>
              <a:rPr lang="zh-CN" altLang="en-US" sz="4000" b="1" u="sng" dirty="0">
                <a:solidFill>
                  <a:srgbClr val="0B05ED"/>
                </a:solidFill>
                <a:latin typeface="华文新魏" pitchFamily="2" charset="-122"/>
                <a:ea typeface="华文新魏" pitchFamily="2" charset="-122"/>
              </a:rPr>
              <a:t>旋</a:t>
            </a:r>
            <a:r>
              <a:rPr lang="zh-CN" altLang="en-US" sz="4000" b="1" dirty="0">
                <a:latin typeface="华文新魏" pitchFamily="2" charset="-122"/>
                <a:ea typeface="华文新魏" pitchFamily="2" charset="-122"/>
              </a:rPr>
              <a:t>围</a:t>
            </a:r>
            <a:endParaRPr lang="zh-CN" altLang="en-US" sz="4000" b="1" dirty="0">
              <a:latin typeface="华文新魏" pitchFamily="2" charset="-122"/>
              <a:ea typeface="华文新魏" pitchFamily="2" charset="-122"/>
            </a:endParaRPr>
          </a:p>
          <a:p>
            <a:pPr>
              <a:lnSpc>
                <a:spcPct val="150000"/>
              </a:lnSpc>
              <a:spcBef>
                <a:spcPct val="50000"/>
              </a:spcBef>
              <a:buClr>
                <a:schemeClr val="bg1"/>
              </a:buClr>
            </a:pPr>
            <a:r>
              <a:rPr lang="zh-CN" altLang="en-US" sz="4000" b="1" dirty="0">
                <a:latin typeface="华文新魏" pitchFamily="2" charset="-122"/>
                <a:ea typeface="华文新魏" pitchFamily="2" charset="-122"/>
              </a:rPr>
              <a:t>解。</a:t>
            </a:r>
            <a:endParaRPr lang="zh-CN" altLang="en-US" sz="4000" b="1">
              <a:latin typeface="华文新魏" pitchFamily="2" charset="-122"/>
              <a:ea typeface="华文新魏" pitchFamily="2" charset="-122"/>
            </a:endParaRPr>
          </a:p>
        </p:txBody>
      </p:sp>
      <p:sp>
        <p:nvSpPr>
          <p:cNvPr id="24581" name="文本框 24580"/>
          <p:cNvSpPr txBox="1"/>
          <p:nvPr/>
        </p:nvSpPr>
        <p:spPr>
          <a:xfrm>
            <a:off x="6201410" y="2331720"/>
            <a:ext cx="762000" cy="645160"/>
          </a:xfrm>
          <a:prstGeom prst="rect">
            <a:avLst/>
          </a:prstGeom>
          <a:noFill/>
          <a:ln w="9525">
            <a:noFill/>
          </a:ln>
        </p:spPr>
        <p:txBody>
          <a:bodyPr>
            <a:spAutoFit/>
          </a:bodyPr>
          <a:p>
            <a:pPr>
              <a:spcBef>
                <a:spcPct val="50000"/>
              </a:spcBef>
              <a:buClr>
                <a:schemeClr val="bg1"/>
              </a:buClr>
            </a:pPr>
            <a:r>
              <a:rPr lang="zh-CN" altLang="en-US" sz="3600" b="1">
                <a:solidFill>
                  <a:srgbClr val="FF0000"/>
                </a:solidFill>
                <a:latin typeface="Arial" panose="020B0604020202020204" pitchFamily="34" charset="0"/>
                <a:ea typeface="华文中宋" pitchFamily="2" charset="-122"/>
              </a:rPr>
              <a:t>我</a:t>
            </a:r>
            <a:endParaRPr lang="zh-CN" altLang="en-US" sz="3600" b="1">
              <a:solidFill>
                <a:srgbClr val="FF0000"/>
              </a:solidFill>
              <a:latin typeface="Arial" panose="020B0604020202020204" pitchFamily="34" charset="0"/>
              <a:ea typeface="华文中宋" pitchFamily="2" charset="-122"/>
            </a:endParaRPr>
          </a:p>
        </p:txBody>
      </p:sp>
      <p:sp>
        <p:nvSpPr>
          <p:cNvPr id="2" name="文本框 1"/>
          <p:cNvSpPr txBox="1"/>
          <p:nvPr/>
        </p:nvSpPr>
        <p:spPr>
          <a:xfrm>
            <a:off x="883285" y="3566160"/>
            <a:ext cx="1254760" cy="645160"/>
          </a:xfrm>
          <a:prstGeom prst="rect">
            <a:avLst/>
          </a:prstGeom>
          <a:noFill/>
          <a:ln w="9525">
            <a:noFill/>
          </a:ln>
        </p:spPr>
        <p:txBody>
          <a:bodyPr wrap="square">
            <a:spAutoFit/>
          </a:bodyPr>
          <a:p>
            <a:pPr>
              <a:spcBef>
                <a:spcPct val="50000"/>
              </a:spcBef>
              <a:buClr>
                <a:schemeClr val="bg1"/>
              </a:buClr>
            </a:pPr>
            <a:r>
              <a:rPr lang="zh-CN" altLang="en-US" sz="3600" b="1">
                <a:solidFill>
                  <a:srgbClr val="FF0000"/>
                </a:solidFill>
                <a:latin typeface="Arial" panose="020B0604020202020204" pitchFamily="34" charset="0"/>
                <a:ea typeface="华文中宋" pitchFamily="2" charset="-122"/>
              </a:rPr>
              <a:t>躲藏</a:t>
            </a:r>
            <a:endParaRPr lang="zh-CN" altLang="en-US" sz="3600" b="1">
              <a:solidFill>
                <a:srgbClr val="FF0000"/>
              </a:solidFill>
              <a:latin typeface="Arial" panose="020B0604020202020204" pitchFamily="34" charset="0"/>
              <a:ea typeface="华文中宋" pitchFamily="2" charset="-122"/>
            </a:endParaRPr>
          </a:p>
        </p:txBody>
      </p:sp>
      <p:sp>
        <p:nvSpPr>
          <p:cNvPr id="3" name="文本框 2"/>
          <p:cNvSpPr txBox="1"/>
          <p:nvPr/>
        </p:nvSpPr>
        <p:spPr>
          <a:xfrm>
            <a:off x="2355850" y="3434080"/>
            <a:ext cx="1375410" cy="645160"/>
          </a:xfrm>
          <a:prstGeom prst="rect">
            <a:avLst/>
          </a:prstGeom>
          <a:noFill/>
          <a:ln w="9525">
            <a:noFill/>
          </a:ln>
        </p:spPr>
        <p:txBody>
          <a:bodyPr wrap="square">
            <a:spAutoFit/>
          </a:bodyPr>
          <a:p>
            <a:pPr>
              <a:spcBef>
                <a:spcPct val="50000"/>
              </a:spcBef>
              <a:buClr>
                <a:schemeClr val="bg1"/>
              </a:buClr>
            </a:pPr>
            <a:r>
              <a:rPr lang="zh-CN" altLang="en-US" sz="3600" b="1">
                <a:solidFill>
                  <a:srgbClr val="FF0000"/>
                </a:solidFill>
                <a:latin typeface="Arial" panose="020B0604020202020204" pitchFamily="34" charset="0"/>
                <a:ea typeface="华文中宋" pitchFamily="2" charset="-122"/>
              </a:rPr>
              <a:t>树丛</a:t>
            </a:r>
            <a:endParaRPr lang="zh-CN" altLang="en-US" sz="3600" b="1">
              <a:solidFill>
                <a:srgbClr val="FF0000"/>
              </a:solidFill>
              <a:latin typeface="Arial" panose="020B0604020202020204" pitchFamily="34" charset="0"/>
              <a:ea typeface="华文中宋" pitchFamily="2" charset="-122"/>
            </a:endParaRPr>
          </a:p>
        </p:txBody>
      </p:sp>
      <p:sp>
        <p:nvSpPr>
          <p:cNvPr id="4" name="文本框 3"/>
          <p:cNvSpPr txBox="1"/>
          <p:nvPr/>
        </p:nvSpPr>
        <p:spPr>
          <a:xfrm>
            <a:off x="6201410" y="3566160"/>
            <a:ext cx="1136015" cy="645160"/>
          </a:xfrm>
          <a:prstGeom prst="rect">
            <a:avLst/>
          </a:prstGeom>
          <a:noFill/>
          <a:ln w="9525">
            <a:noFill/>
          </a:ln>
        </p:spPr>
        <p:txBody>
          <a:bodyPr wrap="square">
            <a:spAutoFit/>
          </a:bodyPr>
          <a:p>
            <a:pPr>
              <a:spcBef>
                <a:spcPct val="50000"/>
              </a:spcBef>
              <a:buClr>
                <a:schemeClr val="bg1"/>
              </a:buClr>
            </a:pPr>
            <a:r>
              <a:rPr lang="zh-CN" altLang="en-US" sz="3600" b="1">
                <a:solidFill>
                  <a:srgbClr val="FF0000"/>
                </a:solidFill>
                <a:latin typeface="Arial" panose="020B0604020202020204" pitchFamily="34" charset="0"/>
                <a:ea typeface="华文中宋" pitchFamily="2" charset="-122"/>
              </a:rPr>
              <a:t>估计</a:t>
            </a:r>
            <a:endParaRPr lang="zh-CN" altLang="en-US" sz="3600" b="1">
              <a:solidFill>
                <a:srgbClr val="FF0000"/>
              </a:solidFill>
              <a:latin typeface="Arial" panose="020B0604020202020204" pitchFamily="34" charset="0"/>
              <a:ea typeface="华文中宋" pitchFamily="2" charset="-122"/>
            </a:endParaRPr>
          </a:p>
        </p:txBody>
      </p:sp>
      <p:sp>
        <p:nvSpPr>
          <p:cNvPr id="5" name="文本框 4"/>
          <p:cNvSpPr txBox="1"/>
          <p:nvPr/>
        </p:nvSpPr>
        <p:spPr>
          <a:xfrm>
            <a:off x="330835" y="4806950"/>
            <a:ext cx="1344930" cy="645160"/>
          </a:xfrm>
          <a:prstGeom prst="rect">
            <a:avLst/>
          </a:prstGeom>
          <a:noFill/>
          <a:ln w="9525">
            <a:noFill/>
          </a:ln>
        </p:spPr>
        <p:txBody>
          <a:bodyPr wrap="square">
            <a:spAutoFit/>
          </a:bodyPr>
          <a:p>
            <a:pPr>
              <a:spcBef>
                <a:spcPct val="50000"/>
              </a:spcBef>
              <a:buClr>
                <a:schemeClr val="bg1"/>
              </a:buClr>
            </a:pPr>
            <a:r>
              <a:rPr lang="zh-CN" altLang="en-US" sz="3600" b="1">
                <a:solidFill>
                  <a:srgbClr val="FF0000"/>
                </a:solidFill>
                <a:latin typeface="Arial" panose="020B0604020202020204" pitchFamily="34" charset="0"/>
                <a:ea typeface="华文中宋" pitchFamily="2" charset="-122"/>
              </a:rPr>
              <a:t>脱险</a:t>
            </a:r>
            <a:endParaRPr lang="zh-CN" altLang="en-US" sz="3600" b="1">
              <a:solidFill>
                <a:srgbClr val="FF0000"/>
              </a:solidFill>
              <a:latin typeface="Arial" panose="020B0604020202020204" pitchFamily="34" charset="0"/>
              <a:ea typeface="华文中宋" pitchFamily="2" charset="-122"/>
            </a:endParaRPr>
          </a:p>
        </p:txBody>
      </p:sp>
      <p:sp>
        <p:nvSpPr>
          <p:cNvPr id="6" name="文本框 5"/>
          <p:cNvSpPr txBox="1"/>
          <p:nvPr/>
        </p:nvSpPr>
        <p:spPr>
          <a:xfrm>
            <a:off x="1675765" y="4806950"/>
            <a:ext cx="762000" cy="645160"/>
          </a:xfrm>
          <a:prstGeom prst="rect">
            <a:avLst/>
          </a:prstGeom>
          <a:noFill/>
          <a:ln w="9525">
            <a:noFill/>
          </a:ln>
        </p:spPr>
        <p:txBody>
          <a:bodyPr>
            <a:spAutoFit/>
          </a:bodyPr>
          <a:p>
            <a:pPr>
              <a:spcBef>
                <a:spcPct val="50000"/>
              </a:spcBef>
              <a:buClr>
                <a:schemeClr val="bg1"/>
              </a:buClr>
            </a:pPr>
            <a:r>
              <a:rPr lang="zh-CN" altLang="en-US" sz="3600" b="1">
                <a:solidFill>
                  <a:srgbClr val="FF0000"/>
                </a:solidFill>
                <a:latin typeface="Arial" panose="020B0604020202020204" pitchFamily="34" charset="0"/>
                <a:ea typeface="华文中宋" pitchFamily="2" charset="-122"/>
              </a:rPr>
              <a:t>写</a:t>
            </a:r>
            <a:endParaRPr lang="zh-CN" altLang="en-US" sz="3600" b="1">
              <a:solidFill>
                <a:srgbClr val="FF0000"/>
              </a:solidFill>
              <a:latin typeface="Arial" panose="020B0604020202020204" pitchFamily="34" charset="0"/>
              <a:ea typeface="华文中宋" pitchFamily="2" charset="-122"/>
            </a:endParaRPr>
          </a:p>
        </p:txBody>
      </p:sp>
      <p:sp>
        <p:nvSpPr>
          <p:cNvPr id="7" name="文本框 6"/>
          <p:cNvSpPr txBox="1"/>
          <p:nvPr/>
        </p:nvSpPr>
        <p:spPr>
          <a:xfrm>
            <a:off x="5879465" y="4806950"/>
            <a:ext cx="1292860" cy="645160"/>
          </a:xfrm>
          <a:prstGeom prst="rect">
            <a:avLst/>
          </a:prstGeom>
          <a:noFill/>
          <a:ln w="9525">
            <a:noFill/>
          </a:ln>
        </p:spPr>
        <p:txBody>
          <a:bodyPr wrap="square">
            <a:spAutoFit/>
          </a:bodyPr>
          <a:p>
            <a:pPr>
              <a:spcBef>
                <a:spcPct val="50000"/>
              </a:spcBef>
              <a:buClr>
                <a:schemeClr val="bg1"/>
              </a:buClr>
            </a:pPr>
            <a:r>
              <a:rPr lang="zh-CN" altLang="en-US" sz="3600" b="1">
                <a:solidFill>
                  <a:srgbClr val="FF0000"/>
                </a:solidFill>
                <a:latin typeface="Arial" panose="020B0604020202020204" pitchFamily="34" charset="0"/>
                <a:ea typeface="华文中宋" pitchFamily="2" charset="-122"/>
              </a:rPr>
              <a:t>不久</a:t>
            </a:r>
            <a:endParaRPr lang="zh-CN" altLang="en-US" sz="3600" b="1">
              <a:solidFill>
                <a:srgbClr val="FF0000"/>
              </a:solidFill>
              <a:latin typeface="Arial" panose="020B0604020202020204" pitchFamily="34" charset="0"/>
              <a:ea typeface="华文中宋" pitchFamily="2" charset="-122"/>
            </a:endParaRPr>
          </a:p>
        </p:txBody>
      </p:sp>
      <p:sp>
        <p:nvSpPr>
          <p:cNvPr id="8" name="文本框 7"/>
          <p:cNvSpPr txBox="1"/>
          <p:nvPr/>
        </p:nvSpPr>
        <p:spPr>
          <a:xfrm>
            <a:off x="3037840" y="4806950"/>
            <a:ext cx="2661920" cy="645160"/>
          </a:xfrm>
          <a:prstGeom prst="rect">
            <a:avLst/>
          </a:prstGeom>
          <a:noFill/>
          <a:ln w="9525">
            <a:noFill/>
          </a:ln>
        </p:spPr>
        <p:txBody>
          <a:bodyPr wrap="square">
            <a:spAutoFit/>
          </a:bodyPr>
          <a:p>
            <a:pPr>
              <a:spcBef>
                <a:spcPct val="50000"/>
              </a:spcBef>
              <a:buClr>
                <a:schemeClr val="bg1"/>
              </a:buClr>
            </a:pPr>
            <a:r>
              <a:rPr lang="zh-CN" altLang="en-US" sz="3600" b="1">
                <a:solidFill>
                  <a:srgbClr val="FF0000"/>
                </a:solidFill>
                <a:latin typeface="Arial" panose="020B0604020202020204" pitchFamily="34" charset="0"/>
                <a:ea typeface="华文中宋" pitchFamily="2" charset="-122"/>
              </a:rPr>
              <a:t>衣服最里面</a:t>
            </a:r>
            <a:endParaRPr lang="zh-CN" altLang="en-US" sz="3600" b="1">
              <a:solidFill>
                <a:srgbClr val="FF0000"/>
              </a:solidFill>
              <a:latin typeface="Arial" panose="020B0604020202020204" pitchFamily="34" charset="0"/>
              <a:ea typeface="华文中宋" pitchFamily="2" charset="-122"/>
            </a:endParaRPr>
          </a:p>
        </p:txBody>
      </p:sp>
      <p:sp>
        <p:nvSpPr>
          <p:cNvPr id="8199" name="矩形 8198"/>
          <p:cNvSpPr/>
          <p:nvPr/>
        </p:nvSpPr>
        <p:spPr>
          <a:xfrm>
            <a:off x="5548630" y="292100"/>
            <a:ext cx="4488815" cy="694055"/>
          </a:xfrm>
          <a:prstGeom prst="rect">
            <a:avLst/>
          </a:prstGeom>
        </p:spPr>
        <p:txBody>
          <a:bodyPr vert="horz" wrap="none" fromWordArt="1">
            <a:prstTxWarp prst="textPlain">
              <a:avLst>
                <a:gd name="adj" fmla="val 50000"/>
              </a:avLst>
            </a:prstTxWarp>
            <a:normAutofit fontScale="90000" lnSpcReduction="10000"/>
          </a:bodyPr>
          <a:p>
            <a:pPr algn="ctr"/>
            <a:r>
              <a:rPr lang="zh-CN" altLang="en-US" sz="4800">
                <a:ln w="9525" cap="flat" cmpd="sng">
                  <a:solidFill>
                    <a:srgbClr val="000000"/>
                  </a:solidFill>
                  <a:prstDash val="solid"/>
                  <a:headEnd type="none" w="med" len="med"/>
                  <a:tailEnd type="none" w="med" len="med"/>
                </a:ln>
                <a:solidFill>
                  <a:srgbClr val="000000">
                    <a:alpha val="100000"/>
                  </a:srgbClr>
                </a:solidFill>
                <a:latin typeface="楷体_GB2312" charset="0"/>
                <a:ea typeface="楷体_GB2312" charset="0"/>
              </a:rPr>
              <a:t>梅岭三</a:t>
            </a:r>
            <a:r>
              <a:rPr lang="zh-CN" altLang="en-US" sz="4800" b="1">
                <a:ln/>
                <a:solidFill>
                  <a:schemeClr val="tx1"/>
                </a:solidFill>
                <a:effectLst>
                  <a:outerShdw blurRad="38100" dist="19050" dir="2700000" algn="tl" rotWithShape="0">
                    <a:schemeClr val="dk1">
                      <a:alpha val="40000"/>
                    </a:schemeClr>
                  </a:outerShdw>
                </a:effectLst>
                <a:latin typeface="楷体_GB2312" charset="0"/>
                <a:ea typeface="楷体_GB2312" charset="0"/>
              </a:rPr>
              <a:t>章</a:t>
            </a:r>
            <a:r>
              <a:rPr lang="zh-CN" altLang="en-US" sz="4800">
                <a:ln w="9525" cap="flat" cmpd="sng">
                  <a:solidFill>
                    <a:srgbClr val="000000"/>
                  </a:solidFill>
                  <a:prstDash val="solid"/>
                  <a:headEnd type="none" w="med" len="med"/>
                  <a:tailEnd type="none" w="med" len="med"/>
                </a:ln>
                <a:solidFill>
                  <a:srgbClr val="000000">
                    <a:alpha val="100000"/>
                  </a:srgbClr>
                </a:solidFill>
                <a:latin typeface="楷体_GB2312" charset="0"/>
                <a:ea typeface="楷体_GB2312" charset="0"/>
              </a:rPr>
              <a:t> </a:t>
            </a:r>
            <a:endParaRPr lang="zh-CN" altLang="en-US" sz="4800">
              <a:ln w="9525" cap="flat" cmpd="sng">
                <a:solidFill>
                  <a:srgbClr val="000000"/>
                </a:solidFill>
                <a:prstDash val="solid"/>
                <a:headEnd type="none" w="med" len="med"/>
                <a:tailEnd type="none" w="med" len="med"/>
              </a:ln>
              <a:solidFill>
                <a:srgbClr val="000000">
                  <a:alpha val="100000"/>
                </a:srgbClr>
              </a:solidFill>
              <a:latin typeface="楷体_GB2312" charset="0"/>
              <a:ea typeface="楷体_GB2312" charset="0"/>
            </a:endParaRPr>
          </a:p>
        </p:txBody>
      </p:sp>
      <p:sp>
        <p:nvSpPr>
          <p:cNvPr id="10" name="标题 9"/>
          <p:cNvSpPr>
            <a:spLocks noGrp="1"/>
          </p:cNvSpPr>
          <p:nvPr>
            <p:ph type="title"/>
          </p:nvPr>
        </p:nvSpPr>
        <p:spPr>
          <a:xfrm>
            <a:off x="7475855" y="1742440"/>
            <a:ext cx="4411980" cy="1325880"/>
          </a:xfrm>
        </p:spPr>
        <p:txBody>
          <a:bodyPr>
            <a:normAutofit/>
          </a:bodyPr>
          <a:p>
            <a:pPr fontAlgn="base"/>
            <a:r>
              <a:rPr lang="zh-CN" altLang="en-US" strike="noStrike" noProof="1" dirty="0">
                <a:latin typeface="Comic Sans MS" panose="030F0702030302020204" pitchFamily="66" charset="0"/>
                <a:ea typeface="宋体" panose="02010600030101010101" pitchFamily="2" charset="-122"/>
                <a:sym typeface="+mn-ea"/>
              </a:rPr>
              <a:t> </a:t>
            </a:r>
            <a:r>
              <a:rPr lang="zh-CN" altLang="en-US" b="1" strike="noStrike" noProof="1" dirty="0">
                <a:solidFill>
                  <a:srgbClr val="0000CC"/>
                </a:solidFill>
                <a:latin typeface="Comic Sans MS" panose="030F0702030302020204" pitchFamily="66" charset="0"/>
                <a:ea typeface="宋体" panose="02010600030101010101" pitchFamily="2" charset="-122"/>
                <a:sym typeface="+mn-ea"/>
              </a:rPr>
              <a:t>小序有什么作用？</a:t>
            </a:r>
            <a:endParaRPr lang="zh-CN" altLang="en-US" strike="noStrike" noProof="1"/>
          </a:p>
        </p:txBody>
      </p:sp>
      <p:cxnSp>
        <p:nvCxnSpPr>
          <p:cNvPr id="11" name="直接连接符 10"/>
          <p:cNvCxnSpPr/>
          <p:nvPr/>
        </p:nvCxnSpPr>
        <p:spPr>
          <a:xfrm flipH="1">
            <a:off x="7416165" y="1742440"/>
            <a:ext cx="59690" cy="393446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7475855" y="2880360"/>
            <a:ext cx="4634865" cy="304609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pPr marL="609600" indent="-609600" algn="l" eaLnBrk="1" fontAlgn="base" hangingPunct="1"/>
            <a:r>
              <a:rPr lang="zh-CN" altLang="en-US" sz="3200" b="1" dirty="0">
                <a:solidFill>
                  <a:srgbClr val="0B15E7"/>
                </a:solidFill>
                <a:sym typeface="Wingdings" panose="05000000000000000000" charset="0"/>
              </a:rPr>
              <a:t></a:t>
            </a:r>
            <a:r>
              <a:rPr lang="zh-CN" altLang="en-US" sz="3200" b="1" dirty="0">
                <a:solidFill>
                  <a:srgbClr val="0B15E7"/>
                </a:solidFill>
                <a:sym typeface="+mn-ea"/>
              </a:rPr>
              <a:t>交代时间、地点、事件的原因和结果。</a:t>
            </a:r>
            <a:endParaRPr lang="zh-CN" altLang="en-US" sz="3200" b="1" strike="noStrike" noProof="1" dirty="0">
              <a:solidFill>
                <a:srgbClr val="0B15E7"/>
              </a:solidFill>
            </a:endParaRPr>
          </a:p>
          <a:p>
            <a:pPr marL="609600" indent="-609600" algn="l" eaLnBrk="1" fontAlgn="base" hangingPunct="1"/>
            <a:r>
              <a:rPr lang="zh-CN" altLang="en-US" sz="3200" b="1" dirty="0">
                <a:solidFill>
                  <a:srgbClr val="0B15E7"/>
                </a:solidFill>
                <a:sym typeface="Wingdings" panose="05000000000000000000" charset="0"/>
              </a:rPr>
              <a:t></a:t>
            </a:r>
            <a:r>
              <a:rPr lang="zh-CN" altLang="en-US" sz="3200" b="1" dirty="0">
                <a:solidFill>
                  <a:srgbClr val="0B15E7"/>
                </a:solidFill>
                <a:sym typeface="+mn-ea"/>
              </a:rPr>
              <a:t>交代了环境、背景，写作缘由是</a:t>
            </a:r>
            <a:r>
              <a:rPr lang="zh-CN" altLang="en-US" sz="3200" b="1" dirty="0">
                <a:solidFill>
                  <a:srgbClr val="0B15E7"/>
                </a:solidFill>
                <a:latin typeface="Arial" panose="020B0604020202020204" pitchFamily="34" charset="0"/>
                <a:sym typeface="+mn-ea"/>
              </a:rPr>
              <a:t>“</a:t>
            </a:r>
            <a:r>
              <a:rPr lang="zh-CN" altLang="en-US" sz="3200" b="1" dirty="0">
                <a:solidFill>
                  <a:srgbClr val="0B15E7"/>
                </a:solidFill>
                <a:sym typeface="+mn-ea"/>
              </a:rPr>
              <a:t>绝命诗</a:t>
            </a:r>
            <a:r>
              <a:rPr lang="zh-CN" altLang="en-US" sz="3200" b="1" dirty="0">
                <a:solidFill>
                  <a:srgbClr val="0B15E7"/>
                </a:solidFill>
                <a:latin typeface="Arial" panose="020B0604020202020204" pitchFamily="34" charset="0"/>
                <a:sym typeface="+mn-ea"/>
              </a:rPr>
              <a:t>”。</a:t>
            </a:r>
            <a:endParaRPr lang="zh-CN" altLang="en-US" sz="3200" b="1" strike="noStrike" noProof="1" dirty="0">
              <a:solidFill>
                <a:srgbClr val="0B15E7"/>
              </a:solidFill>
            </a:endParaRPr>
          </a:p>
          <a:p>
            <a:pPr marL="609600" indent="-609600" algn="l" eaLnBrk="1" fontAlgn="base" hangingPunct="1"/>
            <a:r>
              <a:rPr lang="zh-CN" altLang="en-US" sz="3200" b="1" dirty="0">
                <a:solidFill>
                  <a:srgbClr val="0B15E7"/>
                </a:solidFill>
                <a:sym typeface="Wingdings" panose="05000000000000000000" charset="0"/>
              </a:rPr>
              <a:t></a:t>
            </a:r>
            <a:r>
              <a:rPr lang="zh-CN" altLang="en-US" sz="3200" b="1" dirty="0">
                <a:solidFill>
                  <a:srgbClr val="0B15E7"/>
                </a:solidFill>
                <a:sym typeface="+mn-ea"/>
              </a:rPr>
              <a:t>表现了诗人从容、镇定、大义凛然的情怀。</a:t>
            </a:r>
            <a:endParaRPr lang="zh-CN" altLang="en-US" sz="3200" b="1" dirty="0">
              <a:solidFill>
                <a:srgbClr val="0B15E7"/>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500" fill="hold"/>
                                        <p:tgtEl>
                                          <p:spTgt spid="6148"/>
                                        </p:tgtEl>
                                        <p:attrNameLst>
                                          <p:attrName>ppt_x</p:attrName>
                                        </p:attrNameLst>
                                      </p:cBhvr>
                                      <p:tavLst>
                                        <p:tav tm="0">
                                          <p:val>
                                            <p:strVal val="#ppt_x"/>
                                          </p:val>
                                        </p:tav>
                                        <p:tav tm="100000">
                                          <p:val>
                                            <p:strVal val="#ppt_x"/>
                                          </p:val>
                                        </p:tav>
                                      </p:tavLst>
                                    </p:anim>
                                    <p:anim calcmode="lin" valueType="num">
                                      <p:cBhvr additive="base">
                                        <p:cTn id="8"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4579"/>
                                        </p:tgtEl>
                                        <p:attrNameLst>
                                          <p:attrName>style.visibility</p:attrName>
                                        </p:attrNameLst>
                                      </p:cBhvr>
                                      <p:to>
                                        <p:strVal val="visible"/>
                                      </p:to>
                                    </p:set>
                                    <p:animEffect transition="in" filter="slide(fromBottom)">
                                      <p:cBhvr>
                                        <p:cTn id="13" dur="500"/>
                                        <p:tgtEl>
                                          <p:spTgt spid="24579"/>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4581"/>
                                        </p:tgtEl>
                                        <p:attrNameLst>
                                          <p:attrName>style.visibility</p:attrName>
                                        </p:attrNameLst>
                                      </p:cBhvr>
                                      <p:to>
                                        <p:strVal val="visible"/>
                                      </p:to>
                                    </p:set>
                                    <p:anim calcmode="lin" valueType="num">
                                      <p:cBhvr additive="base">
                                        <p:cTn id="18" dur="500" fill="hold"/>
                                        <p:tgtEl>
                                          <p:spTgt spid="24581"/>
                                        </p:tgtEl>
                                        <p:attrNameLst>
                                          <p:attrName>ppt_x</p:attrName>
                                        </p:attrNameLst>
                                      </p:cBhvr>
                                      <p:tavLst>
                                        <p:tav tm="0">
                                          <p:val>
                                            <p:strVal val="#ppt_x"/>
                                          </p:val>
                                        </p:tav>
                                        <p:tav tm="100000">
                                          <p:val>
                                            <p:strVal val="#ppt_x"/>
                                          </p:val>
                                        </p:tav>
                                      </p:tavLst>
                                    </p:anim>
                                    <p:anim calcmode="lin" valueType="num">
                                      <p:cBhvr additive="base">
                                        <p:cTn id="19" dur="500" fill="hold"/>
                                        <p:tgtEl>
                                          <p:spTgt spid="24581"/>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ppt_x"/>
                                          </p:val>
                                        </p:tav>
                                        <p:tav tm="100000">
                                          <p:val>
                                            <p:strVal val="#ppt_x"/>
                                          </p:val>
                                        </p:tav>
                                      </p:tavLst>
                                    </p:anim>
                                    <p:anim calcmode="lin" valueType="num">
                                      <p:cBhvr additive="base">
                                        <p:cTn id="3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500" fill="hold"/>
                                        <p:tgtEl>
                                          <p:spTgt spid="5"/>
                                        </p:tgtEl>
                                        <p:attrNameLst>
                                          <p:attrName>ppt_x</p:attrName>
                                        </p:attrNameLst>
                                      </p:cBhvr>
                                      <p:tavLst>
                                        <p:tav tm="0">
                                          <p:val>
                                            <p:strVal val="#ppt_x"/>
                                          </p:val>
                                        </p:tav>
                                        <p:tav tm="100000">
                                          <p:val>
                                            <p:strVal val="#ppt_x"/>
                                          </p:val>
                                        </p:tav>
                                      </p:tavLst>
                                    </p:anim>
                                    <p:anim calcmode="lin" valueType="num">
                                      <p:cBhvr additive="base">
                                        <p:cTn id="4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fill="hold"/>
                                        <p:tgtEl>
                                          <p:spTgt spid="6"/>
                                        </p:tgtEl>
                                        <p:attrNameLst>
                                          <p:attrName>ppt_x</p:attrName>
                                        </p:attrNameLst>
                                      </p:cBhvr>
                                      <p:tavLst>
                                        <p:tav tm="0">
                                          <p:val>
                                            <p:strVal val="#ppt_x"/>
                                          </p:val>
                                        </p:tav>
                                        <p:tav tm="100000">
                                          <p:val>
                                            <p:strVal val="#ppt_x"/>
                                          </p:val>
                                        </p:tav>
                                      </p:tavLst>
                                    </p:anim>
                                    <p:anim calcmode="lin" valueType="num">
                                      <p:cBhvr additive="base">
                                        <p:cTn id="4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ppt_x"/>
                                          </p:val>
                                        </p:tav>
                                        <p:tav tm="100000">
                                          <p:val>
                                            <p:strVal val="#ppt_x"/>
                                          </p:val>
                                        </p:tav>
                                      </p:tavLst>
                                    </p:anim>
                                    <p:anim calcmode="lin" valueType="num">
                                      <p:cBhvr additive="base">
                                        <p:cTn id="5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7"/>
                                        </p:tgtEl>
                                        <p:attrNameLst>
                                          <p:attrName>style.visibility</p:attrName>
                                        </p:attrNameLst>
                                      </p:cBhvr>
                                      <p:to>
                                        <p:strVal val="visible"/>
                                      </p:to>
                                    </p:set>
                                    <p:anim calcmode="lin" valueType="num">
                                      <p:cBhvr additive="base">
                                        <p:cTn id="60" dur="500" fill="hold"/>
                                        <p:tgtEl>
                                          <p:spTgt spid="7"/>
                                        </p:tgtEl>
                                        <p:attrNameLst>
                                          <p:attrName>ppt_x</p:attrName>
                                        </p:attrNameLst>
                                      </p:cBhvr>
                                      <p:tavLst>
                                        <p:tav tm="0">
                                          <p:val>
                                            <p:strVal val="#ppt_x"/>
                                          </p:val>
                                        </p:tav>
                                        <p:tav tm="100000">
                                          <p:val>
                                            <p:strVal val="#ppt_x"/>
                                          </p:val>
                                        </p:tav>
                                      </p:tavLst>
                                    </p:anim>
                                    <p:anim calcmode="lin" valueType="num">
                                      <p:cBhvr additive="base">
                                        <p:cTn id="6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grpId="0" nodeType="click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blinds(horizontal)">
                                      <p:cBhvr>
                                        <p:cTn id="66" dur="500"/>
                                        <p:tgtEl>
                                          <p:spTgt spid="10"/>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additive="base">
                                        <p:cTn id="71" dur="500" fill="hold"/>
                                        <p:tgtEl>
                                          <p:spTgt spid="12"/>
                                        </p:tgtEl>
                                        <p:attrNameLst>
                                          <p:attrName>ppt_x</p:attrName>
                                        </p:attrNameLst>
                                      </p:cBhvr>
                                      <p:tavLst>
                                        <p:tav tm="0">
                                          <p:val>
                                            <p:strVal val="#ppt_x"/>
                                          </p:val>
                                        </p:tav>
                                        <p:tav tm="100000">
                                          <p:val>
                                            <p:strVal val="#ppt_x"/>
                                          </p:val>
                                        </p:tav>
                                      </p:tavLst>
                                    </p:anim>
                                    <p:anim calcmode="lin" valueType="num">
                                      <p:cBhvr additive="base">
                                        <p:cTn id="7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4581" grpId="0"/>
      <p:bldP spid="2" grpId="0"/>
      <p:bldP spid="3" grpId="0"/>
      <p:bldP spid="4" grpId="0"/>
      <p:bldP spid="5" grpId="0"/>
      <p:bldP spid="6" grpId="0"/>
      <p:bldP spid="7" grpId="0"/>
      <p:bldP spid="8" grpId="0"/>
      <p:bldP spid="10" grpId="0"/>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图片1"/>
          <p:cNvPicPr>
            <a:picLocks noChangeAspect="1"/>
          </p:cNvPicPr>
          <p:nvPr>
            <p:ph idx="1"/>
          </p:nvPr>
        </p:nvPicPr>
        <p:blipFill>
          <a:blip r:embed="rId1"/>
          <a:stretch>
            <a:fillRect/>
          </a:stretch>
        </p:blipFill>
        <p:spPr>
          <a:xfrm>
            <a:off x="-3175" y="73660"/>
            <a:ext cx="12138025" cy="6851650"/>
          </a:xfrm>
          <a:prstGeom prst="rect">
            <a:avLst/>
          </a:prstGeom>
        </p:spPr>
      </p:pic>
      <p:sp>
        <p:nvSpPr>
          <p:cNvPr id="6148" name="矩形 6147"/>
          <p:cNvSpPr/>
          <p:nvPr/>
        </p:nvSpPr>
        <p:spPr>
          <a:xfrm>
            <a:off x="164465" y="292100"/>
            <a:ext cx="5144770" cy="948055"/>
          </a:xfrm>
          <a:prstGeom prst="rect">
            <a:avLst/>
          </a:prstGeom>
        </p:spPr>
        <p:txBody>
          <a:bodyPr wrap="none" fromWordArt="1">
            <a:prstTxWarp prst="textPlain">
              <a:avLst>
                <a:gd name="adj" fmla="val 50000"/>
              </a:avLst>
            </a:prstTxWarp>
            <a:normAutofit lnSpcReduction="10000"/>
          </a:bodyPr>
          <a:p>
            <a:pPr algn="ctr"/>
            <a:r>
              <a:rPr lang="zh-CN" altLang="zh-CN" sz="48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读懂诗意</a:t>
            </a:r>
            <a:endParaRPr lang="zh-CN" altLang="zh-CN" sz="48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p:txBody>
      </p:sp>
      <p:sp>
        <p:nvSpPr>
          <p:cNvPr id="8195" name="矩形 8194"/>
          <p:cNvSpPr/>
          <p:nvPr/>
        </p:nvSpPr>
        <p:spPr>
          <a:xfrm>
            <a:off x="292100" y="1489710"/>
            <a:ext cx="3932555" cy="3415030"/>
          </a:xfrm>
          <a:prstGeom prst="rect">
            <a:avLst/>
          </a:prstGeom>
          <a:noFill/>
          <a:ln w="9525">
            <a:noFill/>
          </a:ln>
        </p:spPr>
        <p:txBody>
          <a:bodyPr vert="horz" wrap="square" anchor="t">
            <a:spAutoFit/>
          </a:bodyPr>
          <a:p>
            <a:pPr fontAlgn="auto">
              <a:lnSpc>
                <a:spcPct val="150000"/>
              </a:lnSpc>
            </a:pPr>
            <a:r>
              <a:rPr lang="zh-CN" altLang="en-US" sz="3600" b="1">
                <a:solidFill>
                  <a:srgbClr val="0B05ED"/>
                </a:solidFill>
                <a:latin typeface="宋体" panose="02010600030101010101" pitchFamily="2" charset="-122"/>
              </a:rPr>
              <a:t>断头今日意如何? 创业艰难百战多。 此去泉台招旧部, 旌旗十万斩阎罗。</a:t>
            </a:r>
            <a:endParaRPr lang="zh-CN" altLang="en-US" sz="3600" b="1">
              <a:solidFill>
                <a:srgbClr val="0B05ED"/>
              </a:solidFill>
              <a:latin typeface="宋体" panose="02010600030101010101" pitchFamily="2" charset="-122"/>
            </a:endParaRPr>
          </a:p>
        </p:txBody>
      </p:sp>
      <p:sp>
        <p:nvSpPr>
          <p:cNvPr id="30722" name="Text Box 6"/>
          <p:cNvSpPr txBox="1"/>
          <p:nvPr/>
        </p:nvSpPr>
        <p:spPr>
          <a:xfrm>
            <a:off x="6565265" y="1009650"/>
            <a:ext cx="5259705" cy="5015865"/>
          </a:xfrm>
          <a:prstGeom prst="rect">
            <a:avLst/>
          </a:prstGeom>
          <a:noFill/>
          <a:ln w="9525">
            <a:noFill/>
          </a:ln>
        </p:spPr>
        <p:txBody>
          <a:bodyPr wrap="square">
            <a:spAutoFit/>
          </a:bodyPr>
          <a:p>
            <a:pPr>
              <a:spcBef>
                <a:spcPct val="50000"/>
              </a:spcBef>
            </a:pPr>
            <a:r>
              <a:rPr lang="en-US" altLang="zh-CN" sz="4000" b="1" dirty="0">
                <a:solidFill>
                  <a:srgbClr val="FF0000"/>
                </a:solidFill>
                <a:latin typeface="楷体" panose="02010609060101010101" pitchFamily="49" charset="-122"/>
                <a:ea typeface="楷体" panose="02010609060101010101" pitchFamily="49" charset="-122"/>
              </a:rPr>
              <a:t>    </a:t>
            </a:r>
            <a:r>
              <a:rPr lang="zh-CN" altLang="en-US" sz="4000" b="1" dirty="0">
                <a:solidFill>
                  <a:srgbClr val="FF0000"/>
                </a:solidFill>
                <a:latin typeface="楷体" panose="02010609060101010101" pitchFamily="49" charset="-122"/>
                <a:ea typeface="楷体" panose="02010609060101010101" pitchFamily="49" charset="-122"/>
              </a:rPr>
              <a:t>今日面对断头心里想些什么呢？</a:t>
            </a:r>
            <a:r>
              <a:rPr lang="zh-CN" altLang="en-US" sz="4000" b="1" dirty="0">
                <a:solidFill>
                  <a:srgbClr val="FF0000"/>
                </a:solidFill>
                <a:latin typeface="楷体" panose="02010609060101010101" pitchFamily="49" charset="-122"/>
                <a:ea typeface="楷体" panose="02010609060101010101" pitchFamily="49" charset="-122"/>
                <a:sym typeface="+mn-ea"/>
              </a:rPr>
              <a:t>回首平生，经历过大大小小无数次战斗。这次到阴间也不放下武器，再招起为革命牺牲的同志，浩浩荡荡杀向反动势力。</a:t>
            </a:r>
            <a:endParaRPr lang="zh-CN" altLang="en-US" sz="40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500" fill="hold"/>
                                        <p:tgtEl>
                                          <p:spTgt spid="6148"/>
                                        </p:tgtEl>
                                        <p:attrNameLst>
                                          <p:attrName>ppt_x</p:attrName>
                                        </p:attrNameLst>
                                      </p:cBhvr>
                                      <p:tavLst>
                                        <p:tav tm="0">
                                          <p:val>
                                            <p:strVal val="#ppt_x"/>
                                          </p:val>
                                        </p:tav>
                                        <p:tav tm="100000">
                                          <p:val>
                                            <p:strVal val="#ppt_x"/>
                                          </p:val>
                                        </p:tav>
                                      </p:tavLst>
                                    </p:anim>
                                    <p:anim calcmode="lin" valueType="num">
                                      <p:cBhvr additive="base">
                                        <p:cTn id="8" dur="500" fill="hold"/>
                                        <p:tgtEl>
                                          <p:spTgt spid="614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7" presetClass="entr" presetSubtype="4" fill="hold" grpId="0" nodeType="afterEffect">
                                  <p:stCondLst>
                                    <p:cond delay="39000"/>
                                  </p:stCondLst>
                                  <p:childTnLst>
                                    <p:set>
                                      <p:cBhvr>
                                        <p:cTn id="11" dur="1" fill="hold">
                                          <p:stCondLst>
                                            <p:cond delay="0"/>
                                          </p:stCondLst>
                                        </p:cTn>
                                        <p:tgtEl>
                                          <p:spTgt spid="8195"/>
                                        </p:tgtEl>
                                        <p:attrNameLst>
                                          <p:attrName>style.visibility</p:attrName>
                                        </p:attrNameLst>
                                      </p:cBhvr>
                                      <p:to>
                                        <p:strVal val="visible"/>
                                      </p:to>
                                    </p:set>
                                    <p:anim calcmode="lin" valueType="num">
                                      <p:cBhvr additive="base">
                                        <p:cTn id="12" dur="5000" fill="hold"/>
                                        <p:tgtEl>
                                          <p:spTgt spid="8195"/>
                                        </p:tgtEl>
                                        <p:attrNameLst>
                                          <p:attrName>ppt_x</p:attrName>
                                        </p:attrNameLst>
                                      </p:cBhvr>
                                      <p:tavLst>
                                        <p:tav tm="0">
                                          <p:val>
                                            <p:strVal val="#ppt_x"/>
                                          </p:val>
                                        </p:tav>
                                        <p:tav tm="100000">
                                          <p:val>
                                            <p:strVal val="#ppt_x"/>
                                          </p:val>
                                        </p:tav>
                                      </p:tavLst>
                                    </p:anim>
                                    <p:anim calcmode="lin" valueType="num">
                                      <p:cBhvr additive="base">
                                        <p:cTn id="13" dur="5000" fill="hold"/>
                                        <p:tgtEl>
                                          <p:spTgt spid="819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2.wav"/>
                                        </p:tgtEl>
                                      </p:cMediaNode>
                                    </p:audio>
                                  </p:sub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30722"/>
                                        </p:tgtEl>
                                        <p:attrNameLst>
                                          <p:attrName>style.visibility</p:attrName>
                                        </p:attrNameLst>
                                      </p:cBhvr>
                                      <p:to>
                                        <p:strVal val="visible"/>
                                      </p:to>
                                    </p:set>
                                    <p:animEffect transition="in" filter="dissolve">
                                      <p:cBhvr>
                                        <p:cTn id="18"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307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图片1"/>
          <p:cNvPicPr>
            <a:picLocks noChangeAspect="1"/>
          </p:cNvPicPr>
          <p:nvPr>
            <p:ph idx="1"/>
          </p:nvPr>
        </p:nvPicPr>
        <p:blipFill>
          <a:blip r:embed="rId1"/>
          <a:stretch>
            <a:fillRect/>
          </a:stretch>
        </p:blipFill>
        <p:spPr>
          <a:xfrm>
            <a:off x="26670" y="3175"/>
            <a:ext cx="12138025" cy="6851650"/>
          </a:xfrm>
          <a:prstGeom prst="rect">
            <a:avLst/>
          </a:prstGeom>
        </p:spPr>
      </p:pic>
      <p:sp>
        <p:nvSpPr>
          <p:cNvPr id="6148" name="矩形 6147"/>
          <p:cNvSpPr/>
          <p:nvPr/>
        </p:nvSpPr>
        <p:spPr>
          <a:xfrm>
            <a:off x="164465" y="292100"/>
            <a:ext cx="5144770" cy="948055"/>
          </a:xfrm>
          <a:prstGeom prst="rect">
            <a:avLst/>
          </a:prstGeom>
        </p:spPr>
        <p:txBody>
          <a:bodyPr wrap="none" fromWordArt="1">
            <a:prstTxWarp prst="textPlain">
              <a:avLst>
                <a:gd name="adj" fmla="val 50000"/>
              </a:avLst>
            </a:prstTxWarp>
            <a:normAutofit lnSpcReduction="10000"/>
          </a:bodyPr>
          <a:p>
            <a:pPr algn="ctr"/>
            <a:r>
              <a:rPr lang="zh-CN" altLang="zh-CN" sz="48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读懂诗意</a:t>
            </a:r>
            <a:endParaRPr lang="zh-CN" altLang="zh-CN" sz="48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p:txBody>
      </p:sp>
      <p:sp>
        <p:nvSpPr>
          <p:cNvPr id="8196" name="文本框 8195"/>
          <p:cNvSpPr txBox="1"/>
          <p:nvPr/>
        </p:nvSpPr>
        <p:spPr>
          <a:xfrm>
            <a:off x="711835" y="1353185"/>
            <a:ext cx="4368165" cy="3784600"/>
          </a:xfrm>
          <a:prstGeom prst="rect">
            <a:avLst/>
          </a:prstGeom>
          <a:noFill/>
          <a:ln w="9525">
            <a:noFill/>
          </a:ln>
        </p:spPr>
        <p:txBody>
          <a:bodyPr vert="horz" wrap="square" anchor="t">
            <a:spAutoFit/>
          </a:bodyPr>
          <a:p>
            <a:pPr fontAlgn="auto">
              <a:lnSpc>
                <a:spcPct val="150000"/>
              </a:lnSpc>
              <a:spcBef>
                <a:spcPts val="0"/>
              </a:spcBef>
            </a:pPr>
            <a:r>
              <a:rPr lang="zh-CN" altLang="en-US" sz="4000" b="1">
                <a:solidFill>
                  <a:srgbClr val="0B05ED"/>
                </a:solidFill>
                <a:latin typeface="宋体" panose="02010600030101010101" pitchFamily="2" charset="-122"/>
              </a:rPr>
              <a:t>南国烽烟正十年，</a:t>
            </a:r>
            <a:endParaRPr lang="zh-CN" altLang="en-US" sz="4000" b="1">
              <a:solidFill>
                <a:srgbClr val="0B05ED"/>
              </a:solidFill>
              <a:latin typeface="宋体" panose="02010600030101010101" pitchFamily="2" charset="-122"/>
            </a:endParaRPr>
          </a:p>
          <a:p>
            <a:pPr fontAlgn="auto">
              <a:lnSpc>
                <a:spcPct val="150000"/>
              </a:lnSpc>
              <a:spcBef>
                <a:spcPts val="0"/>
              </a:spcBef>
            </a:pPr>
            <a:r>
              <a:rPr lang="zh-CN" altLang="en-US" sz="4000" b="1">
                <a:solidFill>
                  <a:srgbClr val="0B05ED"/>
                </a:solidFill>
                <a:latin typeface="宋体" panose="02010600030101010101" pitchFamily="2" charset="-122"/>
              </a:rPr>
              <a:t>此头须向国门悬。 </a:t>
            </a:r>
            <a:endParaRPr lang="zh-CN" altLang="en-US" sz="4000" b="1">
              <a:solidFill>
                <a:srgbClr val="0B05ED"/>
              </a:solidFill>
              <a:latin typeface="宋体" panose="02010600030101010101" pitchFamily="2" charset="-122"/>
            </a:endParaRPr>
          </a:p>
          <a:p>
            <a:pPr fontAlgn="auto">
              <a:lnSpc>
                <a:spcPct val="150000"/>
              </a:lnSpc>
              <a:spcBef>
                <a:spcPts val="0"/>
              </a:spcBef>
            </a:pPr>
            <a:r>
              <a:rPr lang="zh-CN" altLang="en-US" sz="4000" b="1">
                <a:solidFill>
                  <a:srgbClr val="0B05ED"/>
                </a:solidFill>
                <a:latin typeface="宋体" panose="02010600030101010101" pitchFamily="2" charset="-122"/>
              </a:rPr>
              <a:t>后死诸君多努力，</a:t>
            </a:r>
            <a:endParaRPr lang="zh-CN" altLang="en-US" sz="4000" b="1">
              <a:solidFill>
                <a:srgbClr val="0B05ED"/>
              </a:solidFill>
              <a:latin typeface="宋体" panose="02010600030101010101" pitchFamily="2" charset="-122"/>
            </a:endParaRPr>
          </a:p>
          <a:p>
            <a:pPr fontAlgn="auto">
              <a:lnSpc>
                <a:spcPct val="150000"/>
              </a:lnSpc>
              <a:spcBef>
                <a:spcPts val="0"/>
              </a:spcBef>
            </a:pPr>
            <a:r>
              <a:rPr lang="zh-CN" altLang="en-US" sz="4000" b="1">
                <a:solidFill>
                  <a:srgbClr val="0B05ED"/>
                </a:solidFill>
                <a:latin typeface="宋体" panose="02010600030101010101" pitchFamily="2" charset="-122"/>
              </a:rPr>
              <a:t>捷报飞来当纸钱。 </a:t>
            </a:r>
            <a:endParaRPr lang="zh-CN" altLang="en-US" sz="4000" b="1">
              <a:solidFill>
                <a:srgbClr val="0B05ED"/>
              </a:solidFill>
              <a:latin typeface="宋体" panose="02010600030101010101" pitchFamily="2" charset="-122"/>
            </a:endParaRPr>
          </a:p>
        </p:txBody>
      </p:sp>
      <p:sp>
        <p:nvSpPr>
          <p:cNvPr id="30722" name="Text Box 6"/>
          <p:cNvSpPr txBox="1"/>
          <p:nvPr/>
        </p:nvSpPr>
        <p:spPr>
          <a:xfrm>
            <a:off x="6191250" y="292100"/>
            <a:ext cx="5588635" cy="6247130"/>
          </a:xfrm>
          <a:prstGeom prst="rect">
            <a:avLst/>
          </a:prstGeom>
          <a:noFill/>
          <a:ln w="9525">
            <a:noFill/>
          </a:ln>
        </p:spPr>
        <p:txBody>
          <a:bodyPr wrap="square">
            <a:spAutoFit/>
          </a:bodyPr>
          <a:p>
            <a:pPr>
              <a:spcBef>
                <a:spcPct val="50000"/>
              </a:spcBef>
            </a:pPr>
            <a:r>
              <a:rPr lang="en-US" altLang="zh-CN" sz="4000" b="1" dirty="0">
                <a:solidFill>
                  <a:srgbClr val="FF0000"/>
                </a:solidFill>
                <a:latin typeface="楷体" panose="02010609060101010101" pitchFamily="49" charset="-122"/>
                <a:ea typeface="楷体" panose="02010609060101010101" pitchFamily="49" charset="-122"/>
              </a:rPr>
              <a:t>    </a:t>
            </a:r>
            <a:r>
              <a:rPr lang="en-US" altLang="zh-CN" sz="4000" b="1" dirty="0">
                <a:solidFill>
                  <a:srgbClr val="FF0000"/>
                </a:solidFill>
                <a:latin typeface="Arial" panose="020B0604020202020204" pitchFamily="34" charset="0"/>
                <a:ea typeface="华文楷体" pitchFamily="2" charset="-122"/>
                <a:sym typeface="+mn-ea"/>
              </a:rPr>
              <a:t>1</a:t>
            </a:r>
            <a:r>
              <a:rPr lang="en-US" altLang="zh-CN" sz="40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927</a:t>
            </a:r>
            <a:r>
              <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年到现在，我们南方整整十年的国内战争仍然进行，革命尚未成功，我死后请幸存的战士将我的人头悬挂在城门之上，让我亲眼看看革命胜利的那一天。希望幸存的同志努力杀敌，用胜利的消息来祭奠我、安慰我。</a:t>
            </a:r>
            <a:endPar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500" fill="hold"/>
                                        <p:tgtEl>
                                          <p:spTgt spid="6148"/>
                                        </p:tgtEl>
                                        <p:attrNameLst>
                                          <p:attrName>ppt_x</p:attrName>
                                        </p:attrNameLst>
                                      </p:cBhvr>
                                      <p:tavLst>
                                        <p:tav tm="0">
                                          <p:val>
                                            <p:strVal val="#ppt_x"/>
                                          </p:val>
                                        </p:tav>
                                        <p:tav tm="100000">
                                          <p:val>
                                            <p:strVal val="#ppt_x"/>
                                          </p:val>
                                        </p:tav>
                                      </p:tavLst>
                                    </p:anim>
                                    <p:anim calcmode="lin" valueType="num">
                                      <p:cBhvr additive="base">
                                        <p:cTn id="8" dur="500" fill="hold"/>
                                        <p:tgtEl>
                                          <p:spTgt spid="614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7" presetClass="entr" presetSubtype="4" fill="hold" grpId="0" nodeType="afterEffect">
                                  <p:stCondLst>
                                    <p:cond delay="26000"/>
                                  </p:stCondLst>
                                  <p:childTnLst>
                                    <p:set>
                                      <p:cBhvr>
                                        <p:cTn id="11" dur="1" fill="hold">
                                          <p:stCondLst>
                                            <p:cond delay="0"/>
                                          </p:stCondLst>
                                        </p:cTn>
                                        <p:tgtEl>
                                          <p:spTgt spid="8196"/>
                                        </p:tgtEl>
                                        <p:attrNameLst>
                                          <p:attrName>style.visibility</p:attrName>
                                        </p:attrNameLst>
                                      </p:cBhvr>
                                      <p:to>
                                        <p:strVal val="visible"/>
                                      </p:to>
                                    </p:set>
                                    <p:anim calcmode="lin" valueType="num">
                                      <p:cBhvr additive="base">
                                        <p:cTn id="12" dur="5000" fill="hold"/>
                                        <p:tgtEl>
                                          <p:spTgt spid="8196"/>
                                        </p:tgtEl>
                                        <p:attrNameLst>
                                          <p:attrName>ppt_x</p:attrName>
                                        </p:attrNameLst>
                                      </p:cBhvr>
                                      <p:tavLst>
                                        <p:tav tm="0">
                                          <p:val>
                                            <p:strVal val="#ppt_x"/>
                                          </p:val>
                                        </p:tav>
                                        <p:tav tm="100000">
                                          <p:val>
                                            <p:strVal val="#ppt_x"/>
                                          </p:val>
                                        </p:tav>
                                      </p:tavLst>
                                    </p:anim>
                                    <p:anim calcmode="lin" valueType="num">
                                      <p:cBhvr additive="base">
                                        <p:cTn id="13" dur="5000" fill="hold"/>
                                        <p:tgtEl>
                                          <p:spTgt spid="819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3.wav"/>
                                        </p:tgtEl>
                                      </p:cMediaNode>
                                    </p:audio>
                                  </p:sub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30722"/>
                                        </p:tgtEl>
                                        <p:attrNameLst>
                                          <p:attrName>style.visibility</p:attrName>
                                        </p:attrNameLst>
                                      </p:cBhvr>
                                      <p:to>
                                        <p:strVal val="visible"/>
                                      </p:to>
                                    </p:set>
                                    <p:animEffect transition="in" filter="dissolve">
                                      <p:cBhvr>
                                        <p:cTn id="18"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animBg="1"/>
      <p:bldP spid="307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图片1"/>
          <p:cNvPicPr>
            <a:picLocks noChangeAspect="1"/>
          </p:cNvPicPr>
          <p:nvPr>
            <p:ph idx="1"/>
          </p:nvPr>
        </p:nvPicPr>
        <p:blipFill>
          <a:blip r:embed="rId1"/>
          <a:stretch>
            <a:fillRect/>
          </a:stretch>
        </p:blipFill>
        <p:spPr>
          <a:xfrm>
            <a:off x="-3175" y="73660"/>
            <a:ext cx="12138025" cy="6851650"/>
          </a:xfrm>
          <a:prstGeom prst="rect">
            <a:avLst/>
          </a:prstGeom>
        </p:spPr>
      </p:pic>
      <p:sp>
        <p:nvSpPr>
          <p:cNvPr id="6148" name="矩形 6147"/>
          <p:cNvSpPr/>
          <p:nvPr/>
        </p:nvSpPr>
        <p:spPr>
          <a:xfrm>
            <a:off x="164465" y="292100"/>
            <a:ext cx="5144770" cy="948055"/>
          </a:xfrm>
          <a:prstGeom prst="rect">
            <a:avLst/>
          </a:prstGeom>
        </p:spPr>
        <p:txBody>
          <a:bodyPr wrap="none" fromWordArt="1">
            <a:prstTxWarp prst="textPlain">
              <a:avLst>
                <a:gd name="adj" fmla="val 50000"/>
              </a:avLst>
            </a:prstTxWarp>
            <a:normAutofit lnSpcReduction="10000"/>
          </a:bodyPr>
          <a:p>
            <a:pPr algn="ctr"/>
            <a:r>
              <a:rPr lang="zh-CN" altLang="zh-CN" sz="48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读懂诗意</a:t>
            </a:r>
            <a:endParaRPr lang="zh-CN" altLang="zh-CN" sz="48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p:txBody>
      </p:sp>
      <p:sp>
        <p:nvSpPr>
          <p:cNvPr id="8197" name="文本框 8196"/>
          <p:cNvSpPr txBox="1"/>
          <p:nvPr/>
        </p:nvSpPr>
        <p:spPr>
          <a:xfrm>
            <a:off x="712052" y="1459701"/>
            <a:ext cx="3859371" cy="3415030"/>
          </a:xfrm>
          <a:prstGeom prst="rect">
            <a:avLst/>
          </a:prstGeom>
          <a:noFill/>
          <a:ln w="9525">
            <a:noFill/>
          </a:ln>
        </p:spPr>
        <p:txBody>
          <a:bodyPr vert="horz" wrap="square" anchor="t">
            <a:spAutoFit/>
          </a:bodyPr>
          <a:p>
            <a:pPr fontAlgn="auto">
              <a:lnSpc>
                <a:spcPct val="150000"/>
              </a:lnSpc>
              <a:spcBef>
                <a:spcPts val="0"/>
              </a:spcBef>
            </a:pPr>
            <a:r>
              <a:rPr lang="zh-CN" altLang="en-US" sz="3600" b="1">
                <a:solidFill>
                  <a:srgbClr val="0B05ED"/>
                </a:solidFill>
                <a:latin typeface="Arial" panose="020B0604020202020204" pitchFamily="34" charset="0"/>
              </a:rPr>
              <a:t>投身革命即为家，</a:t>
            </a:r>
            <a:endParaRPr lang="zh-CN" altLang="en-US" sz="3600" b="1">
              <a:solidFill>
                <a:srgbClr val="0B05ED"/>
              </a:solidFill>
              <a:latin typeface="Arial" panose="020B0604020202020204" pitchFamily="34" charset="0"/>
            </a:endParaRPr>
          </a:p>
          <a:p>
            <a:pPr fontAlgn="auto">
              <a:lnSpc>
                <a:spcPct val="150000"/>
              </a:lnSpc>
              <a:spcBef>
                <a:spcPts val="0"/>
              </a:spcBef>
            </a:pPr>
            <a:r>
              <a:rPr lang="zh-CN" altLang="en-US" sz="3600" b="1">
                <a:solidFill>
                  <a:srgbClr val="0B05ED"/>
                </a:solidFill>
                <a:latin typeface="Arial" panose="020B0604020202020204" pitchFamily="34" charset="0"/>
              </a:rPr>
              <a:t> 血雨腥风应有涯。</a:t>
            </a:r>
            <a:endParaRPr lang="zh-CN" altLang="en-US" sz="3600" b="1">
              <a:solidFill>
                <a:srgbClr val="0B05ED"/>
              </a:solidFill>
              <a:latin typeface="Arial" panose="020B0604020202020204" pitchFamily="34" charset="0"/>
            </a:endParaRPr>
          </a:p>
          <a:p>
            <a:pPr fontAlgn="auto">
              <a:lnSpc>
                <a:spcPct val="150000"/>
              </a:lnSpc>
              <a:spcBef>
                <a:spcPts val="0"/>
              </a:spcBef>
            </a:pPr>
            <a:r>
              <a:rPr lang="zh-CN" altLang="en-US" sz="3600" b="1">
                <a:solidFill>
                  <a:srgbClr val="0B05ED"/>
                </a:solidFill>
                <a:latin typeface="Arial" panose="020B0604020202020204" pitchFamily="34" charset="0"/>
              </a:rPr>
              <a:t> 取义成仁今日事，</a:t>
            </a:r>
            <a:endParaRPr lang="zh-CN" altLang="en-US" sz="3600" b="1">
              <a:solidFill>
                <a:srgbClr val="0B05ED"/>
              </a:solidFill>
              <a:latin typeface="Arial" panose="020B0604020202020204" pitchFamily="34" charset="0"/>
            </a:endParaRPr>
          </a:p>
          <a:p>
            <a:pPr fontAlgn="auto">
              <a:lnSpc>
                <a:spcPct val="150000"/>
              </a:lnSpc>
              <a:spcBef>
                <a:spcPts val="0"/>
              </a:spcBef>
            </a:pPr>
            <a:r>
              <a:rPr lang="zh-CN" altLang="en-US" sz="3600" b="1">
                <a:solidFill>
                  <a:srgbClr val="0B05ED"/>
                </a:solidFill>
                <a:latin typeface="Arial" panose="020B0604020202020204" pitchFamily="34" charset="0"/>
              </a:rPr>
              <a:t> 人间遍种自由花。</a:t>
            </a:r>
            <a:endParaRPr lang="zh-CN" altLang="en-US" sz="3600" b="1">
              <a:solidFill>
                <a:srgbClr val="0B05ED"/>
              </a:solidFill>
              <a:latin typeface="Arial" panose="020B0604020202020204" pitchFamily="34" charset="0"/>
            </a:endParaRPr>
          </a:p>
        </p:txBody>
      </p:sp>
      <p:sp>
        <p:nvSpPr>
          <p:cNvPr id="30722" name="Text Box 6"/>
          <p:cNvSpPr txBox="1"/>
          <p:nvPr/>
        </p:nvSpPr>
        <p:spPr>
          <a:xfrm>
            <a:off x="6624955" y="814705"/>
            <a:ext cx="5259705" cy="5631180"/>
          </a:xfrm>
          <a:prstGeom prst="rect">
            <a:avLst/>
          </a:prstGeom>
          <a:noFill/>
          <a:ln w="9525">
            <a:noFill/>
          </a:ln>
        </p:spPr>
        <p:txBody>
          <a:bodyPr wrap="square">
            <a:spAutoFit/>
          </a:bodyPr>
          <a:p>
            <a:pPr>
              <a:spcBef>
                <a:spcPct val="50000"/>
              </a:spcBef>
            </a:pPr>
            <a:r>
              <a:rPr lang="en-US" altLang="zh-CN" sz="4000" b="1" dirty="0">
                <a:solidFill>
                  <a:srgbClr val="FF0000"/>
                </a:solidFill>
                <a:latin typeface="楷体" panose="02010609060101010101" pitchFamily="49" charset="-122"/>
                <a:ea typeface="楷体" panose="02010609060101010101" pitchFamily="49" charset="-122"/>
              </a:rPr>
              <a:t>    </a:t>
            </a:r>
            <a:r>
              <a:rPr lang="zh-CN" altLang="en-US" sz="4000" b="1" dirty="0">
                <a:solidFill>
                  <a:srgbClr val="FF0000"/>
                </a:solidFill>
                <a:latin typeface="楷体" panose="02010609060101010101" pitchFamily="49" charset="-122"/>
                <a:ea typeface="楷体" panose="02010609060101010101" pitchFamily="49" charset="-122"/>
                <a:sym typeface="+mn-ea"/>
              </a:rPr>
              <a:t>投身革命，就要把革命当作家，将革命进行到底，国民党反动派对革命人民的血腥镇压也应该到头了。今天，我为了人民的解放事业而牺牲，明天共产主义将在全中国实现。</a:t>
            </a:r>
            <a:endParaRPr lang="zh-CN" altLang="en-US" sz="4000" b="1" dirty="0">
              <a:solidFill>
                <a:srgbClr val="FF0000"/>
              </a:solidFill>
              <a:latin typeface="楷体" panose="02010609060101010101" pitchFamily="49" charset="-122"/>
              <a:ea typeface="楷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500" fill="hold"/>
                                        <p:tgtEl>
                                          <p:spTgt spid="6148"/>
                                        </p:tgtEl>
                                        <p:attrNameLst>
                                          <p:attrName>ppt_x</p:attrName>
                                        </p:attrNameLst>
                                      </p:cBhvr>
                                      <p:tavLst>
                                        <p:tav tm="0">
                                          <p:val>
                                            <p:strVal val="#ppt_x"/>
                                          </p:val>
                                        </p:tav>
                                        <p:tav tm="100000">
                                          <p:val>
                                            <p:strVal val="#ppt_x"/>
                                          </p:val>
                                        </p:tav>
                                      </p:tavLst>
                                    </p:anim>
                                    <p:anim calcmode="lin" valueType="num">
                                      <p:cBhvr additive="base">
                                        <p:cTn id="8" dur="500" fill="hold"/>
                                        <p:tgtEl>
                                          <p:spTgt spid="614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7" presetClass="entr" presetSubtype="4" fill="hold" grpId="0" nodeType="afterEffect">
                                  <p:stCondLst>
                                    <p:cond delay="23000"/>
                                  </p:stCondLst>
                                  <p:childTnLst>
                                    <p:set>
                                      <p:cBhvr>
                                        <p:cTn id="11" dur="1" fill="hold">
                                          <p:stCondLst>
                                            <p:cond delay="0"/>
                                          </p:stCondLst>
                                        </p:cTn>
                                        <p:tgtEl>
                                          <p:spTgt spid="8197"/>
                                        </p:tgtEl>
                                        <p:attrNameLst>
                                          <p:attrName>style.visibility</p:attrName>
                                        </p:attrNameLst>
                                      </p:cBhvr>
                                      <p:to>
                                        <p:strVal val="visible"/>
                                      </p:to>
                                    </p:set>
                                    <p:anim calcmode="lin" valueType="num">
                                      <p:cBhvr additive="base">
                                        <p:cTn id="12" dur="5000" fill="hold"/>
                                        <p:tgtEl>
                                          <p:spTgt spid="8197"/>
                                        </p:tgtEl>
                                        <p:attrNameLst>
                                          <p:attrName>ppt_x</p:attrName>
                                        </p:attrNameLst>
                                      </p:cBhvr>
                                      <p:tavLst>
                                        <p:tav tm="0">
                                          <p:val>
                                            <p:strVal val="#ppt_x"/>
                                          </p:val>
                                        </p:tav>
                                        <p:tav tm="100000">
                                          <p:val>
                                            <p:strVal val="#ppt_x"/>
                                          </p:val>
                                        </p:tav>
                                      </p:tavLst>
                                    </p:anim>
                                    <p:anim calcmode="lin" valueType="num">
                                      <p:cBhvr additive="base">
                                        <p:cTn id="13" dur="5000" fill="hold"/>
                                        <p:tgtEl>
                                          <p:spTgt spid="819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4.wav"/>
                                        </p:tgtEl>
                                      </p:cMediaNode>
                                    </p:audio>
                                  </p:sub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30722"/>
                                        </p:tgtEl>
                                        <p:attrNameLst>
                                          <p:attrName>style.visibility</p:attrName>
                                        </p:attrNameLst>
                                      </p:cBhvr>
                                      <p:to>
                                        <p:strVal val="visible"/>
                                      </p:to>
                                    </p:set>
                                    <p:animEffect transition="in" filter="dissolve">
                                      <p:cBhvr>
                                        <p:cTn id="18"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animBg="1"/>
      <p:bldP spid="307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8" name="矩形 6147"/>
          <p:cNvSpPr/>
          <p:nvPr/>
        </p:nvSpPr>
        <p:spPr>
          <a:xfrm>
            <a:off x="164465" y="292100"/>
            <a:ext cx="5144770" cy="948055"/>
          </a:xfrm>
          <a:prstGeom prst="rect">
            <a:avLst/>
          </a:prstGeom>
        </p:spPr>
        <p:txBody>
          <a:bodyPr wrap="none" fromWordArt="1">
            <a:prstTxWarp prst="textPlain">
              <a:avLst>
                <a:gd name="adj" fmla="val 50000"/>
              </a:avLst>
            </a:prstTxWarp>
            <a:normAutofit lnSpcReduction="10000"/>
          </a:bodyPr>
          <a:p>
            <a:pPr algn="ctr"/>
            <a:r>
              <a:rPr lang="zh-CN" altLang="zh-CN" sz="48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诗歌鉴赏</a:t>
            </a:r>
            <a:endParaRPr lang="zh-CN" altLang="zh-CN" sz="48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p:txBody>
      </p:sp>
      <p:sp>
        <p:nvSpPr>
          <p:cNvPr id="4" name="文本框 3"/>
          <p:cNvSpPr txBox="1"/>
          <p:nvPr/>
        </p:nvSpPr>
        <p:spPr>
          <a:xfrm>
            <a:off x="-313055" y="1564640"/>
            <a:ext cx="11753850" cy="1568450"/>
          </a:xfrm>
          <a:prstGeom prst="rect">
            <a:avLst/>
          </a:prstGeom>
          <a:noFill/>
        </p:spPr>
        <p:txBody>
          <a:bodyPr wrap="square" rtlCol="0" anchor="t">
            <a:spAutoFit/>
          </a:bodyPr>
          <a:p>
            <a:r>
              <a:rPr lang="en-US" altLang="zh-CN" sz="4800" b="1" dirty="0">
                <a:sym typeface="+mn-ea"/>
              </a:rPr>
              <a:t>       </a:t>
            </a:r>
            <a:r>
              <a:rPr lang="zh-CN" altLang="en-US" sz="4800" b="1" dirty="0">
                <a:sym typeface="+mn-ea"/>
              </a:rPr>
              <a:t>请从</a:t>
            </a:r>
            <a:r>
              <a:rPr lang="zh-CN" altLang="en-US" sz="4800" b="1" dirty="0">
                <a:solidFill>
                  <a:srgbClr val="FF0000"/>
                </a:solidFill>
                <a:sym typeface="+mn-ea"/>
              </a:rPr>
              <a:t>修辞和炼字</a:t>
            </a:r>
            <a:r>
              <a:rPr lang="zh-CN" altLang="en-US" sz="4800" b="1" dirty="0">
                <a:sym typeface="+mn-ea"/>
              </a:rPr>
              <a:t>的角度鉴赏诗句。</a:t>
            </a:r>
            <a:endParaRPr lang="zh-CN" altLang="en-US" sz="4800" b="1" dirty="0">
              <a:sym typeface="+mn-ea"/>
            </a:endParaRPr>
          </a:p>
          <a:p>
            <a:r>
              <a:rPr lang="zh-CN" altLang="en-US" sz="4800" b="1" dirty="0">
                <a:sym typeface="+mn-ea"/>
              </a:rPr>
              <a:t>        </a:t>
            </a:r>
            <a:endParaRPr lang="zh-CN" altLang="en-US" sz="4800" b="1" dirty="0">
              <a:sym typeface="+mn-ea"/>
            </a:endParaRPr>
          </a:p>
        </p:txBody>
      </p:sp>
      <p:sp>
        <p:nvSpPr>
          <p:cNvPr id="5" name="文本框 4"/>
          <p:cNvSpPr txBox="1"/>
          <p:nvPr/>
        </p:nvSpPr>
        <p:spPr>
          <a:xfrm>
            <a:off x="507365" y="2618105"/>
            <a:ext cx="11376025" cy="2799715"/>
          </a:xfrm>
          <a:prstGeom prst="rect">
            <a:avLst/>
          </a:prstGeom>
          <a:noFill/>
        </p:spPr>
        <p:txBody>
          <a:bodyPr wrap="square" rtlCol="0" anchor="t">
            <a:spAutoFit/>
          </a:bodyPr>
          <a:p>
            <a:r>
              <a:rPr lang="zh-CN" altLang="en-US" sz="4400" b="1">
                <a:solidFill>
                  <a:srgbClr val="0B05ED"/>
                </a:solidFill>
                <a:latin typeface="楷体" panose="02010609060101010101" pitchFamily="49" charset="-122"/>
                <a:ea typeface="楷体" panose="02010609060101010101" pitchFamily="49" charset="-122"/>
              </a:rPr>
              <a:t>炼字</a:t>
            </a:r>
            <a:r>
              <a:rPr lang="en-US" altLang="zh-CN" sz="4400" b="1">
                <a:solidFill>
                  <a:srgbClr val="0B05ED"/>
                </a:solidFill>
                <a:latin typeface="楷体" panose="02010609060101010101" pitchFamily="49" charset="-122"/>
                <a:ea typeface="楷体" panose="02010609060101010101" pitchFamily="49" charset="-122"/>
              </a:rPr>
              <a:t>——</a:t>
            </a:r>
            <a:r>
              <a:rPr lang="zh-CN" altLang="en-US" sz="4400" b="1">
                <a:solidFill>
                  <a:srgbClr val="0B05ED"/>
                </a:solidFill>
                <a:latin typeface="楷体" panose="02010609060101010101" pitchFamily="49" charset="-122"/>
                <a:ea typeface="楷体" panose="02010609060101010101" pitchFamily="49" charset="-122"/>
              </a:rPr>
              <a:t>根据内容和意境的需要，精心挑选最贴切、最富有表现力的字词来表情达意。其目的在于以最恰当的字词，贴切生动地表现人或事物。</a:t>
            </a:r>
            <a:endParaRPr lang="zh-CN" altLang="en-US" sz="4400" b="1">
              <a:solidFill>
                <a:srgbClr val="0B05ED"/>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500" fill="hold"/>
                                        <p:tgtEl>
                                          <p:spTgt spid="6148"/>
                                        </p:tgtEl>
                                        <p:attrNameLst>
                                          <p:attrName>ppt_x</p:attrName>
                                        </p:attrNameLst>
                                      </p:cBhvr>
                                      <p:tavLst>
                                        <p:tav tm="0">
                                          <p:val>
                                            <p:strVal val="#ppt_x"/>
                                          </p:val>
                                        </p:tav>
                                        <p:tav tm="100000">
                                          <p:val>
                                            <p:strVal val="#ppt_x"/>
                                          </p:val>
                                        </p:tav>
                                      </p:tavLst>
                                    </p:anim>
                                    <p:anim calcmode="lin" valueType="num">
                                      <p:cBhvr additive="base">
                                        <p:cTn id="8"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5" name="矩形 8194"/>
          <p:cNvSpPr/>
          <p:nvPr/>
        </p:nvSpPr>
        <p:spPr>
          <a:xfrm>
            <a:off x="486410" y="472440"/>
            <a:ext cx="3932555" cy="4523105"/>
          </a:xfrm>
          <a:prstGeom prst="rect">
            <a:avLst/>
          </a:prstGeom>
          <a:noFill/>
          <a:ln w="9525">
            <a:noFill/>
          </a:ln>
        </p:spPr>
        <p:txBody>
          <a:bodyPr vert="horz" wrap="square" anchor="t">
            <a:spAutoFit/>
          </a:bodyPr>
          <a:p>
            <a:pPr fontAlgn="auto">
              <a:lnSpc>
                <a:spcPct val="200000"/>
              </a:lnSpc>
            </a:pPr>
            <a:r>
              <a:rPr lang="zh-CN" altLang="en-US" sz="3600" b="1">
                <a:solidFill>
                  <a:srgbClr val="0B15E7"/>
                </a:solidFill>
                <a:latin typeface="宋体" panose="02010600030101010101" pitchFamily="2" charset="-122"/>
              </a:rPr>
              <a:t>断头今日意如何? 创业艰难百战多。 此去泉台招旧部, 旌旗十万斩阎罗。</a:t>
            </a:r>
            <a:endParaRPr lang="zh-CN" altLang="en-US" sz="3600" b="1">
              <a:solidFill>
                <a:srgbClr val="0B15E7"/>
              </a:solidFill>
              <a:latin typeface="宋体" panose="02010600030101010101" pitchFamily="2" charset="-122"/>
            </a:endParaRPr>
          </a:p>
        </p:txBody>
      </p:sp>
      <p:sp>
        <p:nvSpPr>
          <p:cNvPr id="4" name="右大括号 3"/>
          <p:cNvSpPr/>
          <p:nvPr/>
        </p:nvSpPr>
        <p:spPr>
          <a:xfrm>
            <a:off x="4293235" y="1146810"/>
            <a:ext cx="643255" cy="1331595"/>
          </a:xfrm>
          <a:prstGeom prst="rightBrace">
            <a:avLst/>
          </a:prstGeom>
          <a:ln w="57150"/>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 name="文本框 4"/>
          <p:cNvSpPr txBox="1"/>
          <p:nvPr/>
        </p:nvSpPr>
        <p:spPr>
          <a:xfrm>
            <a:off x="7430135" y="1524635"/>
            <a:ext cx="2631440" cy="829945"/>
          </a:xfrm>
          <a:prstGeom prst="rect">
            <a:avLst/>
          </a:prstGeom>
        </p:spPr>
        <p:style>
          <a:lnRef idx="2">
            <a:schemeClr val="accent5"/>
          </a:lnRef>
          <a:fillRef idx="1">
            <a:schemeClr val="lt1"/>
          </a:fillRef>
          <a:effectRef idx="0">
            <a:schemeClr val="accent5"/>
          </a:effectRef>
          <a:fontRef idx="minor">
            <a:schemeClr val="dk1"/>
          </a:fontRef>
        </p:style>
        <p:txBody>
          <a:bodyPr wrap="none" rtlCol="0" anchor="t">
            <a:spAutoFit/>
          </a:bodyPr>
          <a:p>
            <a:r>
              <a:rPr lang="zh-CN" altLang="en-US" sz="4800" b="1">
                <a:solidFill>
                  <a:srgbClr val="FF0000"/>
                </a:solidFill>
              </a:rPr>
              <a:t>总领全诗</a:t>
            </a:r>
            <a:endParaRPr lang="zh-CN" altLang="en-US" sz="4800" b="1">
              <a:solidFill>
                <a:srgbClr val="FF0000"/>
              </a:solidFill>
            </a:endParaRPr>
          </a:p>
        </p:txBody>
      </p:sp>
      <p:sp>
        <p:nvSpPr>
          <p:cNvPr id="6" name="减号 5"/>
          <p:cNvSpPr/>
          <p:nvPr/>
        </p:nvSpPr>
        <p:spPr>
          <a:xfrm flipV="1">
            <a:off x="485775" y="4813935"/>
            <a:ext cx="1129665" cy="90805"/>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减号 6"/>
          <p:cNvSpPr/>
          <p:nvPr/>
        </p:nvSpPr>
        <p:spPr>
          <a:xfrm flipV="1">
            <a:off x="2781300" y="4723130"/>
            <a:ext cx="1129665" cy="90805"/>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556260" y="5350510"/>
            <a:ext cx="2225040" cy="706755"/>
          </a:xfrm>
          <a:prstGeom prst="rect">
            <a:avLst/>
          </a:prstGeom>
        </p:spPr>
        <p:style>
          <a:lnRef idx="2">
            <a:schemeClr val="accent5"/>
          </a:lnRef>
          <a:fillRef idx="1">
            <a:schemeClr val="lt1"/>
          </a:fillRef>
          <a:effectRef idx="0">
            <a:schemeClr val="accent5"/>
          </a:effectRef>
          <a:fontRef idx="minor">
            <a:schemeClr val="dk1"/>
          </a:fontRef>
        </p:style>
        <p:txBody>
          <a:bodyPr wrap="none" rtlCol="0" anchor="t">
            <a:spAutoFit/>
          </a:bodyPr>
          <a:p>
            <a:r>
              <a:rPr lang="zh-CN" altLang="en-US" sz="4000" b="1">
                <a:solidFill>
                  <a:srgbClr val="FF0000"/>
                </a:solidFill>
              </a:rPr>
              <a:t>借代军士</a:t>
            </a:r>
            <a:endParaRPr lang="zh-CN" altLang="en-US" sz="4000" b="1">
              <a:solidFill>
                <a:srgbClr val="FF0000"/>
              </a:solidFill>
            </a:endParaRPr>
          </a:p>
        </p:txBody>
      </p:sp>
      <p:sp>
        <p:nvSpPr>
          <p:cNvPr id="12" name="下箭头 11"/>
          <p:cNvSpPr/>
          <p:nvPr/>
        </p:nvSpPr>
        <p:spPr>
          <a:xfrm>
            <a:off x="911860" y="4901565"/>
            <a:ext cx="553720" cy="448945"/>
          </a:xfrm>
          <a:prstGeom prst="down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下箭头 12"/>
          <p:cNvSpPr/>
          <p:nvPr/>
        </p:nvSpPr>
        <p:spPr>
          <a:xfrm>
            <a:off x="3068955" y="4813935"/>
            <a:ext cx="553720" cy="448945"/>
          </a:xfrm>
          <a:prstGeom prst="down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2781300" y="5262880"/>
            <a:ext cx="3246120" cy="706755"/>
          </a:xfrm>
          <a:prstGeom prst="rect">
            <a:avLst/>
          </a:prstGeom>
        </p:spPr>
        <p:style>
          <a:lnRef idx="2">
            <a:schemeClr val="accent5"/>
          </a:lnRef>
          <a:fillRef idx="1">
            <a:schemeClr val="lt1"/>
          </a:fillRef>
          <a:effectRef idx="0">
            <a:schemeClr val="accent5"/>
          </a:effectRef>
          <a:fontRef idx="minor">
            <a:schemeClr val="dk1"/>
          </a:fontRef>
        </p:style>
        <p:txBody>
          <a:bodyPr wrap="none" rtlCol="0" anchor="t">
            <a:spAutoFit/>
          </a:bodyPr>
          <a:p>
            <a:r>
              <a:rPr lang="zh-CN" altLang="en-US" sz="4000" b="1">
                <a:solidFill>
                  <a:srgbClr val="FF0000"/>
                </a:solidFill>
              </a:rPr>
              <a:t>借喻：反动派</a:t>
            </a:r>
            <a:endParaRPr lang="zh-CN" altLang="en-US" sz="4000" b="1">
              <a:solidFill>
                <a:srgbClr val="FF0000"/>
              </a:solidFill>
            </a:endParaRPr>
          </a:p>
        </p:txBody>
      </p:sp>
      <p:sp>
        <p:nvSpPr>
          <p:cNvPr id="20" name="文本框 19"/>
          <p:cNvSpPr txBox="1"/>
          <p:nvPr/>
        </p:nvSpPr>
        <p:spPr>
          <a:xfrm>
            <a:off x="486410" y="10795"/>
            <a:ext cx="8080375" cy="829945"/>
          </a:xfrm>
          <a:prstGeom prst="rect">
            <a:avLst/>
          </a:prstGeom>
          <a:noFill/>
        </p:spPr>
        <p:txBody>
          <a:bodyPr wrap="none" rtlCol="0" anchor="t">
            <a:spAutoFit/>
          </a:bodyPr>
          <a:p>
            <a:r>
              <a:rPr lang="zh-CN" altLang="en-US" sz="4800" b="1" dirty="0">
                <a:solidFill>
                  <a:schemeClr val="tx1"/>
                </a:solidFill>
                <a:sym typeface="+mn-ea"/>
              </a:rPr>
              <a:t>修辞</a:t>
            </a:r>
            <a:r>
              <a:rPr lang="en-US" altLang="zh-CN" sz="4800" b="1" dirty="0">
                <a:solidFill>
                  <a:schemeClr val="tx1"/>
                </a:solidFill>
                <a:sym typeface="+mn-ea"/>
              </a:rPr>
              <a:t>—</a:t>
            </a:r>
            <a:r>
              <a:rPr lang="zh-CN" altLang="en-US" sz="4800" b="1" dirty="0">
                <a:solidFill>
                  <a:schemeClr val="tx1"/>
                </a:solidFill>
                <a:sym typeface="+mn-ea"/>
              </a:rPr>
              <a:t>运用了哪些修辞手法？</a:t>
            </a:r>
            <a:endParaRPr lang="zh-CN" altLang="en-US" sz="4800" b="1" dirty="0">
              <a:solidFill>
                <a:schemeClr val="tx1"/>
              </a:solidFill>
              <a:sym typeface="+mn-ea"/>
            </a:endParaRPr>
          </a:p>
        </p:txBody>
      </p:sp>
      <p:sp>
        <p:nvSpPr>
          <p:cNvPr id="21" name="文本框 20"/>
          <p:cNvSpPr txBox="1"/>
          <p:nvPr/>
        </p:nvSpPr>
        <p:spPr>
          <a:xfrm>
            <a:off x="5213350" y="1524635"/>
            <a:ext cx="1407160" cy="829945"/>
          </a:xfrm>
          <a:prstGeom prst="rect">
            <a:avLst/>
          </a:prstGeom>
        </p:spPr>
        <p:style>
          <a:lnRef idx="2">
            <a:schemeClr val="accent5"/>
          </a:lnRef>
          <a:fillRef idx="1">
            <a:schemeClr val="lt1"/>
          </a:fillRef>
          <a:effectRef idx="0">
            <a:schemeClr val="accent5"/>
          </a:effectRef>
          <a:fontRef idx="minor">
            <a:schemeClr val="dk1"/>
          </a:fontRef>
        </p:style>
        <p:txBody>
          <a:bodyPr wrap="none" rtlCol="0" anchor="t">
            <a:spAutoFit/>
          </a:bodyPr>
          <a:p>
            <a:r>
              <a:rPr lang="zh-CN" altLang="en-US" sz="4800" b="1">
                <a:solidFill>
                  <a:srgbClr val="FF0000"/>
                </a:solidFill>
              </a:rPr>
              <a:t>设问</a:t>
            </a:r>
            <a:endParaRPr lang="zh-CN" altLang="en-US" sz="4800" b="1">
              <a:solidFill>
                <a:srgbClr val="FF0000"/>
              </a:solidFill>
            </a:endParaRPr>
          </a:p>
        </p:txBody>
      </p:sp>
      <p:sp>
        <p:nvSpPr>
          <p:cNvPr id="22" name="右箭头 21"/>
          <p:cNvSpPr/>
          <p:nvPr/>
        </p:nvSpPr>
        <p:spPr>
          <a:xfrm>
            <a:off x="6675755" y="1805940"/>
            <a:ext cx="754380" cy="3930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131" name="Rectangle 4"/>
          <p:cNvSpPr/>
          <p:nvPr/>
        </p:nvSpPr>
        <p:spPr>
          <a:xfrm>
            <a:off x="6200140" y="4156075"/>
            <a:ext cx="5434330" cy="258445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p>
            <a:pPr>
              <a:spcBef>
                <a:spcPct val="50000"/>
              </a:spcBef>
            </a:pPr>
            <a:r>
              <a:rPr lang="en-US" altLang="zh-CN" sz="5400" b="1" dirty="0">
                <a:solidFill>
                  <a:srgbClr val="FF3300"/>
                </a:solidFill>
                <a:latin typeface="Times New Roman" panose="02020603050405020304" pitchFamily="18" charset="0"/>
              </a:rPr>
              <a:t>        </a:t>
            </a:r>
            <a:r>
              <a:rPr lang="zh-CN" altLang="en-US" sz="3600" b="1" dirty="0">
                <a:solidFill>
                  <a:srgbClr val="FF3300"/>
                </a:solidFill>
                <a:latin typeface="Times New Roman" panose="02020603050405020304" pitchFamily="18" charset="0"/>
              </a:rPr>
              <a:t>乌江</a:t>
            </a:r>
            <a:r>
              <a:rPr lang="zh-CN" altLang="en-US" sz="3600" b="1" dirty="0">
                <a:latin typeface="Times New Roman" panose="02020603050405020304" pitchFamily="18" charset="0"/>
              </a:rPr>
              <a:t>        李清照</a:t>
            </a:r>
            <a:endParaRPr lang="zh-CN" altLang="en-US" sz="3600" b="1" dirty="0">
              <a:latin typeface="Times New Roman" panose="02020603050405020304" pitchFamily="18" charset="0"/>
            </a:endParaRPr>
          </a:p>
          <a:p>
            <a:pPr>
              <a:spcBef>
                <a:spcPct val="50000"/>
              </a:spcBef>
            </a:pPr>
            <a:r>
              <a:rPr lang="zh-CN" altLang="en-US" sz="3600" b="1" dirty="0">
                <a:solidFill>
                  <a:srgbClr val="0000FF"/>
                </a:solidFill>
                <a:latin typeface="Times New Roman" panose="02020603050405020304" pitchFamily="18" charset="0"/>
              </a:rPr>
              <a:t>生当为人杰，死亦为鬼雄。</a:t>
            </a:r>
            <a:endParaRPr lang="zh-CN" altLang="en-US" sz="3600" b="1" dirty="0">
              <a:solidFill>
                <a:srgbClr val="0000FF"/>
              </a:solidFill>
              <a:latin typeface="Times New Roman" panose="02020603050405020304" pitchFamily="18" charset="0"/>
            </a:endParaRPr>
          </a:p>
          <a:p>
            <a:pPr>
              <a:spcBef>
                <a:spcPct val="50000"/>
              </a:spcBef>
            </a:pPr>
            <a:r>
              <a:rPr lang="zh-CN" altLang="en-US" sz="3600" b="1" dirty="0">
                <a:solidFill>
                  <a:srgbClr val="0000FF"/>
                </a:solidFill>
                <a:latin typeface="Times New Roman" panose="02020603050405020304" pitchFamily="18" charset="0"/>
              </a:rPr>
              <a:t>至今思项羽，不肯过江东。</a:t>
            </a:r>
            <a:endParaRPr lang="zh-CN" altLang="en-US" sz="3600" b="1" dirty="0">
              <a:solidFill>
                <a:srgbClr val="0000FF"/>
              </a:solidFill>
              <a:latin typeface="Times New Roman" panose="02020603050405020304" pitchFamily="18" charset="0"/>
            </a:endParaRPr>
          </a:p>
        </p:txBody>
      </p:sp>
      <p:sp>
        <p:nvSpPr>
          <p:cNvPr id="23" name="右大括号 22"/>
          <p:cNvSpPr/>
          <p:nvPr/>
        </p:nvSpPr>
        <p:spPr>
          <a:xfrm>
            <a:off x="3910965" y="3391535"/>
            <a:ext cx="643255" cy="1331595"/>
          </a:xfrm>
          <a:prstGeom prst="rightBrace">
            <a:avLst/>
          </a:prstGeom>
          <a:ln w="57150"/>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24" name="文本框 23"/>
          <p:cNvSpPr txBox="1"/>
          <p:nvPr/>
        </p:nvSpPr>
        <p:spPr>
          <a:xfrm>
            <a:off x="4745355" y="3391535"/>
            <a:ext cx="6619875" cy="645160"/>
          </a:xfrm>
          <a:prstGeom prst="rect">
            <a:avLst/>
          </a:prstGeom>
        </p:spPr>
        <p:style>
          <a:lnRef idx="2">
            <a:schemeClr val="accent5"/>
          </a:lnRef>
          <a:fillRef idx="1">
            <a:schemeClr val="lt1"/>
          </a:fillRef>
          <a:effectRef idx="0">
            <a:schemeClr val="accent5"/>
          </a:effectRef>
          <a:fontRef idx="minor">
            <a:schemeClr val="dk1"/>
          </a:fontRef>
        </p:style>
        <p:txBody>
          <a:bodyPr wrap="square" rtlCol="0" anchor="t">
            <a:spAutoFit/>
          </a:bodyPr>
          <a:p>
            <a:r>
              <a:rPr lang="zh-CN" altLang="en-US" sz="3600" b="1">
                <a:solidFill>
                  <a:schemeClr val="tx1"/>
                </a:solidFill>
              </a:rPr>
              <a:t>这让你想到了李清照的哪首诗？</a:t>
            </a:r>
            <a:endParaRPr lang="zh-CN" altLang="en-US" sz="3600" b="1">
              <a:solidFill>
                <a:schemeClr val="tx1"/>
              </a:solidFill>
            </a:endParaRPr>
          </a:p>
        </p:txBody>
      </p:sp>
      <p:sp>
        <p:nvSpPr>
          <p:cNvPr id="48132" name="WordArt 5"/>
          <p:cNvSpPr>
            <a:spLocks noTextEdit="1"/>
          </p:cNvSpPr>
          <p:nvPr/>
        </p:nvSpPr>
        <p:spPr>
          <a:xfrm>
            <a:off x="7012305" y="4723130"/>
            <a:ext cx="4352925" cy="863600"/>
          </a:xfrm>
          <a:prstGeom prst="rect">
            <a:avLst/>
          </a:prstGeom>
        </p:spPr>
        <p:txBody>
          <a:bodyPr wrap="none" fromWordArt="1">
            <a:prstTxWarp prst="textDoubleWave1">
              <a:avLst>
                <a:gd name="adj1" fmla="val 10319"/>
                <a:gd name="adj2" fmla="val -2736"/>
              </a:avLst>
            </a:prstTxWarp>
            <a:normAutofit fontScale="80000"/>
          </a:bodyPr>
          <a:p>
            <a:pPr algn="ctr"/>
            <a:r>
              <a:rPr lang="zh-CN" altLang="en-US" sz="5400" b="1" spc="-540">
                <a:ln w="38100" cap="flat" cmpd="sng">
                  <a:solidFill>
                    <a:srgbClr val="33CCCC"/>
                  </a:solidFill>
                  <a:prstDash val="solid"/>
                  <a:headEnd type="none" w="med" len="med"/>
                  <a:tailEnd type="none" w="med" len="med"/>
                </a:ln>
                <a:solidFill>
                  <a:srgbClr val="FF6600"/>
                </a:solidFill>
                <a:effectLst>
                  <a:outerShdw dist="125724" dir="18900000" algn="ctr" rotWithShape="0">
                    <a:srgbClr val="000099"/>
                  </a:outerShdw>
                </a:effectLst>
                <a:latin typeface="隶书" charset="0"/>
                <a:ea typeface="隶书" charset="0"/>
              </a:rPr>
              <a:t>异曲同工之妙</a:t>
            </a:r>
            <a:endParaRPr lang="zh-CN" altLang="en-US" sz="5400" b="1" spc="-540">
              <a:ln w="38100" cap="flat" cmpd="sng">
                <a:solidFill>
                  <a:srgbClr val="33CCCC"/>
                </a:solidFill>
                <a:prstDash val="solid"/>
                <a:headEnd type="none" w="med" len="med"/>
                <a:tailEnd type="none" w="med" len="med"/>
              </a:ln>
              <a:solidFill>
                <a:srgbClr val="FF6600"/>
              </a:solidFill>
              <a:effectLst>
                <a:outerShdw dist="125724" dir="18900000" algn="ctr" rotWithShape="0">
                  <a:srgbClr val="000099"/>
                </a:outerShdw>
              </a:effectLst>
              <a:latin typeface="隶书" charset="0"/>
              <a:ea typeface="隶书"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39000"/>
                                  </p:stCondLst>
                                  <p:childTnLst>
                                    <p:set>
                                      <p:cBhvr>
                                        <p:cTn id="6" dur="1" fill="hold">
                                          <p:stCondLst>
                                            <p:cond delay="0"/>
                                          </p:stCondLst>
                                        </p:cTn>
                                        <p:tgtEl>
                                          <p:spTgt spid="8195"/>
                                        </p:tgtEl>
                                        <p:attrNameLst>
                                          <p:attrName>style.visibility</p:attrName>
                                        </p:attrNameLst>
                                      </p:cBhvr>
                                      <p:to>
                                        <p:strVal val="visible"/>
                                      </p:to>
                                    </p:set>
                                    <p:anim calcmode="lin" valueType="num">
                                      <p:cBhvr additive="base">
                                        <p:cTn id="7" dur="5000" fill="hold"/>
                                        <p:tgtEl>
                                          <p:spTgt spid="8195"/>
                                        </p:tgtEl>
                                        <p:attrNameLst>
                                          <p:attrName>ppt_x</p:attrName>
                                        </p:attrNameLst>
                                      </p:cBhvr>
                                      <p:tavLst>
                                        <p:tav tm="0">
                                          <p:val>
                                            <p:strVal val="#ppt_x"/>
                                          </p:val>
                                        </p:tav>
                                        <p:tav tm="100000">
                                          <p:val>
                                            <p:strVal val="#ppt_x"/>
                                          </p:val>
                                        </p:tav>
                                      </p:tavLst>
                                    </p:anim>
                                    <p:anim calcmode="lin" valueType="num">
                                      <p:cBhvr additive="base">
                                        <p:cTn id="8" dur="5000" fill="hold"/>
                                        <p:tgtEl>
                                          <p:spTgt spid="819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2.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8195"/>
                                        </p:tgtEl>
                                        <p:attrNameLst>
                                          <p:attrName>style.visibility</p:attrName>
                                        </p:attrNameLst>
                                      </p:cBhvr>
                                      <p:to>
                                        <p:strVal val="visible"/>
                                      </p:to>
                                    </p:set>
                                    <p:anim calcmode="lin" valueType="num">
                                      <p:cBhvr additive="base">
                                        <p:cTn id="13" dur="500" fill="hold"/>
                                        <p:tgtEl>
                                          <p:spTgt spid="8195"/>
                                        </p:tgtEl>
                                        <p:attrNameLst>
                                          <p:attrName>ppt_x</p:attrName>
                                        </p:attrNameLst>
                                      </p:cBhvr>
                                      <p:tavLst>
                                        <p:tav tm="0">
                                          <p:val>
                                            <p:strVal val="#ppt_x"/>
                                          </p:val>
                                        </p:tav>
                                        <p:tav tm="100000">
                                          <p:val>
                                            <p:strVal val="#ppt_x"/>
                                          </p:val>
                                        </p:tav>
                                      </p:tavLst>
                                    </p:anim>
                                    <p:anim calcmode="lin" valueType="num">
                                      <p:cBhvr additive="base">
                                        <p:cTn id="14" dur="500" fill="hold"/>
                                        <p:tgtEl>
                                          <p:spTgt spid="819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ppt_x"/>
                                          </p:val>
                                        </p:tav>
                                        <p:tav tm="100000">
                                          <p:val>
                                            <p:strVal val="#ppt_x"/>
                                          </p:val>
                                        </p:tav>
                                      </p:tavLst>
                                    </p:anim>
                                    <p:anim calcmode="lin" valueType="num">
                                      <p:cBhvr additive="base">
                                        <p:cTn id="2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additive="base">
                                        <p:cTn id="61" dur="500" fill="hold"/>
                                        <p:tgtEl>
                                          <p:spTgt spid="7"/>
                                        </p:tgtEl>
                                        <p:attrNameLst>
                                          <p:attrName>ppt_x</p:attrName>
                                        </p:attrNameLst>
                                      </p:cBhvr>
                                      <p:tavLst>
                                        <p:tav tm="0">
                                          <p:val>
                                            <p:strVal val="#ppt_x"/>
                                          </p:val>
                                        </p:tav>
                                        <p:tav tm="100000">
                                          <p:val>
                                            <p:strVal val="#ppt_x"/>
                                          </p:val>
                                        </p:tav>
                                      </p:tavLst>
                                    </p:anim>
                                    <p:anim calcmode="lin" valueType="num">
                                      <p:cBhvr additive="base">
                                        <p:cTn id="6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fill="hold"/>
                                        <p:tgtEl>
                                          <p:spTgt spid="13"/>
                                        </p:tgtEl>
                                        <p:attrNameLst>
                                          <p:attrName>ppt_x</p:attrName>
                                        </p:attrNameLst>
                                      </p:cBhvr>
                                      <p:tavLst>
                                        <p:tav tm="0">
                                          <p:val>
                                            <p:strVal val="#ppt_x"/>
                                          </p:val>
                                        </p:tav>
                                        <p:tav tm="100000">
                                          <p:val>
                                            <p:strVal val="#ppt_x"/>
                                          </p:val>
                                        </p:tav>
                                      </p:tavLst>
                                    </p:anim>
                                    <p:anim calcmode="lin" valueType="num">
                                      <p:cBhvr additive="base">
                                        <p:cTn id="6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ppt_x"/>
                                          </p:val>
                                        </p:tav>
                                        <p:tav tm="100000">
                                          <p:val>
                                            <p:strVal val="#ppt_x"/>
                                          </p:val>
                                        </p:tav>
                                      </p:tavLst>
                                    </p:anim>
                                    <p:anim calcmode="lin" valueType="num">
                                      <p:cBhvr additive="base">
                                        <p:cTn id="7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additive="base">
                                        <p:cTn id="79" dur="500" fill="hold"/>
                                        <p:tgtEl>
                                          <p:spTgt spid="23"/>
                                        </p:tgtEl>
                                        <p:attrNameLst>
                                          <p:attrName>ppt_x</p:attrName>
                                        </p:attrNameLst>
                                      </p:cBhvr>
                                      <p:tavLst>
                                        <p:tav tm="0">
                                          <p:val>
                                            <p:strVal val="#ppt_x"/>
                                          </p:val>
                                        </p:tav>
                                        <p:tav tm="100000">
                                          <p:val>
                                            <p:strVal val="#ppt_x"/>
                                          </p:val>
                                        </p:tav>
                                      </p:tavLst>
                                    </p:anim>
                                    <p:anim calcmode="lin" valueType="num">
                                      <p:cBhvr additive="base">
                                        <p:cTn id="8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additive="base">
                                        <p:cTn id="85" dur="500" fill="hold"/>
                                        <p:tgtEl>
                                          <p:spTgt spid="24"/>
                                        </p:tgtEl>
                                        <p:attrNameLst>
                                          <p:attrName>ppt_x</p:attrName>
                                        </p:attrNameLst>
                                      </p:cBhvr>
                                      <p:tavLst>
                                        <p:tav tm="0">
                                          <p:val>
                                            <p:strVal val="#ppt_x"/>
                                          </p:val>
                                        </p:tav>
                                        <p:tav tm="100000">
                                          <p:val>
                                            <p:strVal val="#ppt_x"/>
                                          </p:val>
                                        </p:tav>
                                      </p:tavLst>
                                    </p:anim>
                                    <p:anim calcmode="lin" valueType="num">
                                      <p:cBhvr additive="base">
                                        <p:cTn id="8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48131"/>
                                        </p:tgtEl>
                                        <p:attrNameLst>
                                          <p:attrName>style.visibility</p:attrName>
                                        </p:attrNameLst>
                                      </p:cBhvr>
                                      <p:to>
                                        <p:strVal val="visible"/>
                                      </p:to>
                                    </p:set>
                                    <p:anim calcmode="lin" valueType="num">
                                      <p:cBhvr additive="base">
                                        <p:cTn id="91" dur="500" fill="hold"/>
                                        <p:tgtEl>
                                          <p:spTgt spid="48131"/>
                                        </p:tgtEl>
                                        <p:attrNameLst>
                                          <p:attrName>ppt_x</p:attrName>
                                        </p:attrNameLst>
                                      </p:cBhvr>
                                      <p:tavLst>
                                        <p:tav tm="0">
                                          <p:val>
                                            <p:strVal val="#ppt_x"/>
                                          </p:val>
                                        </p:tav>
                                        <p:tav tm="100000">
                                          <p:val>
                                            <p:strVal val="#ppt_x"/>
                                          </p:val>
                                        </p:tav>
                                      </p:tavLst>
                                    </p:anim>
                                    <p:anim calcmode="lin" valueType="num">
                                      <p:cBhvr additive="base">
                                        <p:cTn id="92" dur="500" fill="hold"/>
                                        <p:tgtEl>
                                          <p:spTgt spid="48131"/>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48132"/>
                                        </p:tgtEl>
                                        <p:attrNameLst>
                                          <p:attrName>style.visibility</p:attrName>
                                        </p:attrNameLst>
                                      </p:cBhvr>
                                      <p:to>
                                        <p:strVal val="visible"/>
                                      </p:to>
                                    </p:set>
                                    <p:anim calcmode="lin" valueType="num">
                                      <p:cBhvr additive="base">
                                        <p:cTn id="97" dur="500" fill="hold"/>
                                        <p:tgtEl>
                                          <p:spTgt spid="48132"/>
                                        </p:tgtEl>
                                        <p:attrNameLst>
                                          <p:attrName>ppt_x</p:attrName>
                                        </p:attrNameLst>
                                      </p:cBhvr>
                                      <p:tavLst>
                                        <p:tav tm="0">
                                          <p:val>
                                            <p:strVal val="#ppt_x"/>
                                          </p:val>
                                        </p:tav>
                                        <p:tav tm="100000">
                                          <p:val>
                                            <p:strVal val="#ppt_x"/>
                                          </p:val>
                                        </p:tav>
                                      </p:tavLst>
                                    </p:anim>
                                    <p:anim calcmode="lin" valueType="num">
                                      <p:cBhvr additive="base">
                                        <p:cTn id="98" dur="500" fill="hold"/>
                                        <p:tgtEl>
                                          <p:spTgt spid="481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8195" grpId="1"/>
      <p:bldP spid="4" grpId="0" animBg="1"/>
      <p:bldP spid="21" grpId="0" animBg="1"/>
      <p:bldP spid="22" grpId="0" animBg="1"/>
      <p:bldP spid="5" grpId="0" animBg="1"/>
      <p:bldP spid="6" grpId="0" animBg="1"/>
      <p:bldP spid="12" grpId="0" animBg="1"/>
      <p:bldP spid="11" grpId="0" animBg="1"/>
      <p:bldP spid="7" grpId="0" animBg="1"/>
      <p:bldP spid="13" grpId="0" animBg="1"/>
      <p:bldP spid="14" grpId="0" animBg="1"/>
      <p:bldP spid="23" grpId="0" animBg="1"/>
      <p:bldP spid="24" grpId="0" animBg="1"/>
      <p:bldP spid="48131" grpId="0" animBg="1"/>
      <p:bldP spid="4813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05018" y="81551"/>
            <a:ext cx="5426331" cy="681990"/>
          </a:xfrm>
          <a:prstGeom prst="rect">
            <a:avLst/>
          </a:prstGeom>
          <a:noFill/>
          <a:ln w="9525">
            <a:noFill/>
          </a:ln>
        </p:spPr>
        <p:txBody>
          <a:bodyPr wrap="square" anchor="t">
            <a:spAutoFit/>
          </a:bodyPr>
          <a:p>
            <a:pPr lvl="0" indent="0"/>
            <a:r>
              <a:rPr lang="zh-CN" altLang="en-US" sz="3835" dirty="0">
                <a:solidFill>
                  <a:srgbClr val="FF0000"/>
                </a:solidFill>
                <a:latin typeface="Arial" panose="020B0604020202020204" pitchFamily="34" charset="0"/>
                <a:ea typeface="华文行楷" panose="02010800040101010101" pitchFamily="2" charset="-122"/>
              </a:rPr>
              <a:t>借代和借喻的区别？</a:t>
            </a:r>
            <a:endParaRPr lang="zh-CN" altLang="en-US" sz="3835">
              <a:latin typeface="Comic Sans MS" panose="030F0702030302020204" pitchFamily="66" charset="0"/>
              <a:ea typeface="宋体" panose="02010600030101010101" pitchFamily="2" charset="-122"/>
            </a:endParaRPr>
          </a:p>
        </p:txBody>
      </p:sp>
      <p:sp>
        <p:nvSpPr>
          <p:cNvPr id="5" name="文本框 4"/>
          <p:cNvSpPr txBox="1"/>
          <p:nvPr/>
        </p:nvSpPr>
        <p:spPr>
          <a:xfrm>
            <a:off x="304800" y="931545"/>
            <a:ext cx="11661140" cy="5015865"/>
          </a:xfrm>
          <a:prstGeom prst="rect">
            <a:avLst/>
          </a:prstGeom>
          <a:noFill/>
          <a:ln w="9525">
            <a:noFill/>
          </a:ln>
        </p:spPr>
        <p:txBody>
          <a:bodyPr wrap="square" anchor="t">
            <a:spAutoFit/>
          </a:bodyPr>
          <a:p>
            <a:pPr lvl="0" indent="0"/>
            <a:r>
              <a:rPr lang="en-US" altLang="zh-CN" sz="4000" b="1">
                <a:solidFill>
                  <a:srgbClr val="0000CC"/>
                </a:solidFill>
                <a:latin typeface="楷体" panose="02010609060101010101" pitchFamily="49" charset="-122"/>
                <a:ea typeface="楷体" panose="02010609060101010101" pitchFamily="49" charset="-122"/>
              </a:rPr>
              <a:t>    </a:t>
            </a:r>
            <a:r>
              <a:rPr lang="zh-CN" altLang="en-US" sz="4000" b="1">
                <a:solidFill>
                  <a:srgbClr val="FF0000"/>
                </a:solidFill>
                <a:latin typeface="楷体" panose="02010609060101010101" pitchFamily="49" charset="-122"/>
                <a:ea typeface="楷体" panose="02010609060101010101" pitchFamily="49" charset="-122"/>
              </a:rPr>
              <a:t>借喻</a:t>
            </a:r>
            <a:r>
              <a:rPr lang="zh-CN" altLang="en-US" sz="4000" b="1">
                <a:solidFill>
                  <a:srgbClr val="0000CC"/>
                </a:solidFill>
                <a:latin typeface="楷体" panose="02010609060101010101" pitchFamily="49" charset="-122"/>
                <a:ea typeface="楷体" panose="02010609060101010101" pitchFamily="49" charset="-122"/>
              </a:rPr>
              <a:t>是比喻的一种，直接借比喻的事物来代替被比喻的事物，被比喻的事物和比喻词都不出现；</a:t>
            </a:r>
            <a:endParaRPr lang="zh-CN" altLang="en-US" sz="4000" b="1">
              <a:solidFill>
                <a:srgbClr val="0000CC"/>
              </a:solidFill>
              <a:latin typeface="楷体" panose="02010609060101010101" pitchFamily="49" charset="-122"/>
              <a:ea typeface="楷体" panose="02010609060101010101" pitchFamily="49" charset="-122"/>
            </a:endParaRPr>
          </a:p>
          <a:p>
            <a:pPr lvl="0" indent="0"/>
            <a:r>
              <a:rPr lang="zh-CN" altLang="en-US" sz="4000" b="1">
                <a:solidFill>
                  <a:srgbClr val="0000CC"/>
                </a:solidFill>
                <a:latin typeface="楷体" panose="02010609060101010101" pitchFamily="49" charset="-122"/>
                <a:ea typeface="楷体" panose="02010609060101010101" pitchFamily="49" charset="-122"/>
              </a:rPr>
              <a:t>    </a:t>
            </a:r>
            <a:r>
              <a:rPr lang="zh-CN" altLang="en-US" sz="4000" b="1">
                <a:solidFill>
                  <a:srgbClr val="FF0000"/>
                </a:solidFill>
                <a:latin typeface="楷体" panose="02010609060101010101" pitchFamily="49" charset="-122"/>
                <a:ea typeface="楷体" panose="02010609060101010101" pitchFamily="49" charset="-122"/>
              </a:rPr>
              <a:t>借代</a:t>
            </a:r>
            <a:r>
              <a:rPr lang="zh-CN" altLang="en-US" sz="4000" b="1">
                <a:solidFill>
                  <a:srgbClr val="0000CC"/>
                </a:solidFill>
                <a:latin typeface="楷体" panose="02010609060101010101" pitchFamily="49" charset="-122"/>
                <a:ea typeface="楷体" panose="02010609060101010101" pitchFamily="49" charset="-122"/>
              </a:rPr>
              <a:t>也是不直接把所要说的事物名称说出来，而用跟它有关系的另一种事物名称代替它。二者有很大的相似性。</a:t>
            </a:r>
            <a:endParaRPr lang="zh-CN" altLang="en-US" sz="4000" b="1">
              <a:solidFill>
                <a:srgbClr val="0000CC"/>
              </a:solidFill>
              <a:latin typeface="楷体" panose="02010609060101010101" pitchFamily="49" charset="-122"/>
              <a:ea typeface="楷体" panose="02010609060101010101" pitchFamily="49" charset="-122"/>
            </a:endParaRPr>
          </a:p>
          <a:p>
            <a:pPr lvl="0" indent="0"/>
            <a:r>
              <a:rPr lang="zh-CN" altLang="en-US" sz="4000" b="1">
                <a:solidFill>
                  <a:srgbClr val="0000CC"/>
                </a:solidFill>
                <a:latin typeface="楷体" panose="02010609060101010101" pitchFamily="49" charset="-122"/>
                <a:ea typeface="楷体" panose="02010609060101010101" pitchFamily="49" charset="-122"/>
              </a:rPr>
              <a:t>    区别它们，主要把握是</a:t>
            </a:r>
            <a:r>
              <a:rPr lang="zh-CN" altLang="en-US" sz="4000" b="1">
                <a:solidFill>
                  <a:srgbClr val="FF0000"/>
                </a:solidFill>
                <a:latin typeface="楷体" panose="02010609060101010101" pitchFamily="49" charset="-122"/>
                <a:ea typeface="楷体" panose="02010609060101010101" pitchFamily="49" charset="-122"/>
              </a:rPr>
              <a:t>相似性，</a:t>
            </a:r>
            <a:r>
              <a:rPr lang="zh-CN" altLang="en-US" sz="4000" b="1">
                <a:solidFill>
                  <a:srgbClr val="0000CC"/>
                </a:solidFill>
                <a:latin typeface="楷体" panose="02010609060101010101" pitchFamily="49" charset="-122"/>
                <a:ea typeface="楷体" panose="02010609060101010101" pitchFamily="49" charset="-122"/>
              </a:rPr>
              <a:t>还是</a:t>
            </a:r>
            <a:r>
              <a:rPr lang="zh-CN" altLang="en-US" sz="4000" b="1">
                <a:solidFill>
                  <a:srgbClr val="FF0000"/>
                </a:solidFill>
                <a:latin typeface="楷体" panose="02010609060101010101" pitchFamily="49" charset="-122"/>
                <a:ea typeface="楷体" panose="02010609060101010101" pitchFamily="49" charset="-122"/>
              </a:rPr>
              <a:t>相关性</a:t>
            </a:r>
            <a:r>
              <a:rPr lang="zh-CN" altLang="en-US" sz="4000" b="1">
                <a:solidFill>
                  <a:srgbClr val="0000CC"/>
                </a:solidFill>
                <a:latin typeface="楷体" panose="02010609060101010101" pitchFamily="49" charset="-122"/>
                <a:ea typeface="楷体" panose="02010609060101010101" pitchFamily="49" charset="-122"/>
              </a:rPr>
              <a:t>：原事物与代替它的事物之间，如果具有相似性，就是借喻；具有相关性，就是借代。</a:t>
            </a:r>
            <a:endParaRPr lang="zh-CN" altLang="en-US" sz="4000" b="1">
              <a:solidFill>
                <a:srgbClr val="0000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8" name="矩形 6147"/>
          <p:cNvSpPr/>
          <p:nvPr/>
        </p:nvSpPr>
        <p:spPr>
          <a:xfrm>
            <a:off x="254635" y="202565"/>
            <a:ext cx="5144770" cy="1052830"/>
          </a:xfrm>
          <a:prstGeom prst="rect">
            <a:avLst/>
          </a:prstGeom>
        </p:spPr>
        <p:txBody>
          <a:bodyPr wrap="none" fromWordArt="1">
            <a:prstTxWarp prst="textPlain">
              <a:avLst>
                <a:gd name="adj" fmla="val 50000"/>
              </a:avLst>
            </a:prstTxWarp>
            <a:normAutofit/>
          </a:bodyPr>
          <a:p>
            <a:pPr algn="ctr"/>
            <a:r>
              <a:rPr lang="zh-CN" altLang="zh-CN" sz="48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走近作者</a:t>
            </a:r>
            <a:endParaRPr lang="zh-CN" altLang="zh-CN" sz="48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p:txBody>
      </p:sp>
      <p:sp>
        <p:nvSpPr>
          <p:cNvPr id="4" name="文本框 3"/>
          <p:cNvSpPr txBox="1"/>
          <p:nvPr/>
        </p:nvSpPr>
        <p:spPr>
          <a:xfrm>
            <a:off x="6012815" y="28575"/>
            <a:ext cx="6068060" cy="680085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r>
              <a:rPr lang="en-US" altLang="zh-CN" sz="4000" b="1" dirty="0">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600" b="1" dirty="0">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陈毅同志，久经考验的无产阶级</a:t>
            </a:r>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革命家、政治家、军事家、外交家、诗人。 </a:t>
            </a:r>
            <a:endParaRPr lang="zh-CN" altLang="en-US" sz="3600" b="1" dirty="0">
              <a:solidFill>
                <a:srgbClr val="0B05ED"/>
              </a:solidFill>
              <a:latin typeface="楷体" panose="02010609060101010101" pitchFamily="49" charset="-122"/>
              <a:ea typeface="楷体" panose="02010609060101010101" pitchFamily="49" charset="-122"/>
              <a:cs typeface="楷体" panose="02010609060101010101" pitchFamily="49" charset="-122"/>
            </a:endParaRPr>
          </a:p>
          <a:p>
            <a:r>
              <a:rPr lang="en-US" altLang="zh-CN"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1901</a:t>
            </a:r>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年</a:t>
            </a:r>
            <a:r>
              <a:rPr lang="zh-CN" altLang="en-US" sz="3600" b="1" dirty="0">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生于</a:t>
            </a:r>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四川</a:t>
            </a:r>
            <a:r>
              <a:rPr lang="zh-CN" altLang="en-US" sz="3600" b="1" dirty="0">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中部</a:t>
            </a:r>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乐至县</a:t>
            </a:r>
            <a:r>
              <a:rPr lang="zh-CN" altLang="en-US" sz="3600" b="1" dirty="0">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600" b="1">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1923</a:t>
            </a:r>
            <a:r>
              <a:rPr lang="zh-CN" altLang="en-US" sz="3600" b="1" dirty="0">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年参加中国共产党。</a:t>
            </a:r>
            <a:r>
              <a:rPr lang="en-US" altLang="zh-CN" sz="3600" b="1">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1928</a:t>
            </a:r>
            <a:r>
              <a:rPr lang="zh-CN" altLang="en-US" sz="3600" b="1" dirty="0">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年随朱德率领南昌起义的一部分队伍上</a:t>
            </a:r>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井冈山与毛主席会师。</a:t>
            </a:r>
            <a:r>
              <a:rPr lang="zh-CN" altLang="en-US" sz="3600" b="1" dirty="0">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红军长征时，因身负重伤被留在江西担负军事指挥，并主持政府工作。</a:t>
            </a:r>
            <a:r>
              <a:rPr lang="en-US" altLang="zh-CN" sz="3600" b="1">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1937</a:t>
            </a:r>
            <a:r>
              <a:rPr lang="zh-CN" altLang="en-US" sz="3600" b="1" dirty="0">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年，被任命为新四军一支队司令员。</a:t>
            </a:r>
            <a:endParaRPr lang="zh-CN" altLang="en-US" sz="3600" b="1" dirty="0">
              <a:solidFill>
                <a:srgbClr val="0B05ED"/>
              </a:solidFill>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2" name="图片 1" descr="timg (9)"/>
          <p:cNvPicPr>
            <a:picLocks noChangeAspect="1"/>
          </p:cNvPicPr>
          <p:nvPr/>
        </p:nvPicPr>
        <p:blipFill>
          <a:blip r:embed="rId1"/>
          <a:stretch>
            <a:fillRect/>
          </a:stretch>
        </p:blipFill>
        <p:spPr>
          <a:xfrm>
            <a:off x="55880" y="1255395"/>
            <a:ext cx="5956935" cy="55740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5" name="矩形 8194"/>
          <p:cNvSpPr/>
          <p:nvPr/>
        </p:nvSpPr>
        <p:spPr>
          <a:xfrm>
            <a:off x="231140" y="1167765"/>
            <a:ext cx="3932555" cy="4523105"/>
          </a:xfrm>
          <a:prstGeom prst="rect">
            <a:avLst/>
          </a:prstGeom>
          <a:noFill/>
          <a:ln w="9525">
            <a:noFill/>
          </a:ln>
        </p:spPr>
        <p:txBody>
          <a:bodyPr vert="horz" wrap="square" anchor="t">
            <a:spAutoFit/>
          </a:bodyPr>
          <a:p>
            <a:pPr fontAlgn="auto">
              <a:lnSpc>
                <a:spcPct val="200000"/>
              </a:lnSpc>
            </a:pPr>
            <a:r>
              <a:rPr lang="zh-CN" altLang="en-US" sz="3600" b="1">
                <a:solidFill>
                  <a:srgbClr val="0B15E7"/>
                </a:solidFill>
                <a:latin typeface="宋体" panose="02010600030101010101" pitchFamily="2" charset="-122"/>
              </a:rPr>
              <a:t>断头今日意如何? 创业艰难百战多。 此去泉台招旧部, 旌旗十万斩阎罗。</a:t>
            </a:r>
            <a:endParaRPr lang="zh-CN" altLang="en-US" sz="3600" b="1">
              <a:solidFill>
                <a:srgbClr val="0B15E7"/>
              </a:solidFill>
              <a:latin typeface="宋体" panose="02010600030101010101" pitchFamily="2" charset="-122"/>
            </a:endParaRPr>
          </a:p>
        </p:txBody>
      </p:sp>
      <p:sp>
        <p:nvSpPr>
          <p:cNvPr id="20" name="文本框 19"/>
          <p:cNvSpPr txBox="1"/>
          <p:nvPr/>
        </p:nvSpPr>
        <p:spPr>
          <a:xfrm>
            <a:off x="127635" y="214630"/>
            <a:ext cx="6856095" cy="829945"/>
          </a:xfrm>
          <a:prstGeom prst="rect">
            <a:avLst/>
          </a:prstGeom>
          <a:noFill/>
        </p:spPr>
        <p:txBody>
          <a:bodyPr wrap="none" rtlCol="0" anchor="t">
            <a:spAutoFit/>
          </a:bodyPr>
          <a:p>
            <a:r>
              <a:rPr lang="zh-CN" altLang="en-US" sz="4800" b="1" dirty="0">
                <a:solidFill>
                  <a:schemeClr val="tx1"/>
                </a:solidFill>
                <a:sym typeface="+mn-ea"/>
              </a:rPr>
              <a:t>炼字</a:t>
            </a:r>
            <a:r>
              <a:rPr lang="en-US" altLang="zh-CN" sz="4800" b="1" dirty="0">
                <a:solidFill>
                  <a:schemeClr val="tx1"/>
                </a:solidFill>
                <a:sym typeface="+mn-ea"/>
              </a:rPr>
              <a:t>—</a:t>
            </a:r>
            <a:r>
              <a:rPr lang="zh-CN" altLang="en-US" sz="4800" b="1" dirty="0">
                <a:solidFill>
                  <a:schemeClr val="tx1"/>
                </a:solidFill>
                <a:sym typeface="+mn-ea"/>
              </a:rPr>
              <a:t>哪些字词用得好？</a:t>
            </a:r>
            <a:endParaRPr lang="zh-CN" altLang="en-US" sz="4800" b="1" dirty="0">
              <a:solidFill>
                <a:schemeClr val="tx1"/>
              </a:solidFill>
              <a:sym typeface="+mn-ea"/>
            </a:endParaRPr>
          </a:p>
        </p:txBody>
      </p:sp>
      <p:sp>
        <p:nvSpPr>
          <p:cNvPr id="15" name="文本框 14"/>
          <p:cNvSpPr txBox="1"/>
          <p:nvPr/>
        </p:nvSpPr>
        <p:spPr>
          <a:xfrm>
            <a:off x="3810000" y="1044575"/>
            <a:ext cx="7915275" cy="645160"/>
          </a:xfrm>
          <a:prstGeom prst="rect">
            <a:avLst/>
          </a:prstGeom>
          <a:noFill/>
        </p:spPr>
        <p:txBody>
          <a:bodyPr wrap="square" rtlCol="0" anchor="t">
            <a:spAutoFit/>
          </a:bodyPr>
          <a:p>
            <a:r>
              <a:rPr lang="en-US" altLang="zh-CN" sz="3600" b="1" dirty="0">
                <a:latin typeface="Times New Roman" panose="02020603050405020304" pitchFamily="18" charset="0"/>
                <a:sym typeface="+mn-ea"/>
              </a:rPr>
              <a:t>1</a:t>
            </a:r>
            <a:r>
              <a:rPr lang="zh-CN" altLang="en-US" sz="3600" b="1" dirty="0">
                <a:latin typeface="Times New Roman" panose="02020603050405020304" pitchFamily="18" charset="0"/>
                <a:sym typeface="+mn-ea"/>
              </a:rPr>
              <a:t>、招”可否换成“集”“收”“率”？</a:t>
            </a:r>
            <a:r>
              <a:rPr lang="zh-CN" altLang="en-US" sz="3200" b="1" dirty="0">
                <a:latin typeface="Times New Roman" panose="02020603050405020304" pitchFamily="18" charset="0"/>
                <a:sym typeface="+mn-ea"/>
              </a:rPr>
              <a:t> </a:t>
            </a:r>
            <a:endParaRPr lang="zh-CN" altLang="en-US" sz="3200" b="1"/>
          </a:p>
        </p:txBody>
      </p:sp>
      <p:cxnSp>
        <p:nvCxnSpPr>
          <p:cNvPr id="5" name="直接连接符 4"/>
          <p:cNvCxnSpPr/>
          <p:nvPr/>
        </p:nvCxnSpPr>
        <p:spPr>
          <a:xfrm>
            <a:off x="3794760" y="1751330"/>
            <a:ext cx="15240" cy="4054475"/>
          </a:xfrm>
          <a:prstGeom prst="line">
            <a:avLst/>
          </a:prstGeom>
          <a:ln w="38100">
            <a:prstDash val="solid"/>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3959225" y="1927860"/>
            <a:ext cx="7487285" cy="3969385"/>
          </a:xfrm>
          <a:prstGeom prst="rect">
            <a:avLst/>
          </a:prstGeom>
        </p:spPr>
        <p:style>
          <a:lnRef idx="2">
            <a:schemeClr val="accent6"/>
          </a:lnRef>
          <a:fillRef idx="1">
            <a:schemeClr val="lt1"/>
          </a:fillRef>
          <a:effectRef idx="0">
            <a:schemeClr val="accent6"/>
          </a:effectRef>
          <a:fontRef idx="minor">
            <a:schemeClr val="dk1"/>
          </a:fontRef>
        </p:style>
        <p:txBody>
          <a:bodyPr wrap="square" rtlCol="0" anchor="t">
            <a:spAutoFit/>
          </a:bodyPr>
          <a:p>
            <a:r>
              <a:rPr lang="en-US" altLang="zh-CN" sz="36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招</a:t>
            </a:r>
            <a:r>
              <a:rPr lang="en-US" altLang="zh-CN" sz="36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是</a:t>
            </a:r>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招集</a:t>
            </a:r>
            <a:r>
              <a:rPr lang="zh-CN" altLang="en-US" sz="36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的意思，表现把在不同战场、不同时间牺牲的部下英魂召集起来，</a:t>
            </a:r>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空间广阔，声势浩大</a:t>
            </a:r>
            <a:r>
              <a:rPr lang="zh-CN"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6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体现革命领袖的</a:t>
            </a:r>
            <a:r>
              <a:rPr lang="zh-CN"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号召力。</a:t>
            </a:r>
            <a:endParaRPr lang="zh-CN"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36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“集”，</a:t>
            </a:r>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空间较小；</a:t>
            </a:r>
            <a:endPar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36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“收”，</a:t>
            </a:r>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缺乏声势；</a:t>
            </a:r>
            <a:endPar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36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“率”，</a:t>
            </a:r>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不含招之意。</a:t>
            </a:r>
            <a:endPar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39000"/>
                                  </p:stCondLst>
                                  <p:childTnLst>
                                    <p:set>
                                      <p:cBhvr>
                                        <p:cTn id="6" dur="1" fill="hold">
                                          <p:stCondLst>
                                            <p:cond delay="0"/>
                                          </p:stCondLst>
                                        </p:cTn>
                                        <p:tgtEl>
                                          <p:spTgt spid="8195"/>
                                        </p:tgtEl>
                                        <p:attrNameLst>
                                          <p:attrName>style.visibility</p:attrName>
                                        </p:attrNameLst>
                                      </p:cBhvr>
                                      <p:to>
                                        <p:strVal val="visible"/>
                                      </p:to>
                                    </p:set>
                                    <p:anim calcmode="lin" valueType="num">
                                      <p:cBhvr additive="base">
                                        <p:cTn id="7" dur="5000" fill="hold"/>
                                        <p:tgtEl>
                                          <p:spTgt spid="8195"/>
                                        </p:tgtEl>
                                        <p:attrNameLst>
                                          <p:attrName>ppt_x</p:attrName>
                                        </p:attrNameLst>
                                      </p:cBhvr>
                                      <p:tavLst>
                                        <p:tav tm="0">
                                          <p:val>
                                            <p:strVal val="#ppt_x"/>
                                          </p:val>
                                        </p:tav>
                                        <p:tav tm="100000">
                                          <p:val>
                                            <p:strVal val="#ppt_x"/>
                                          </p:val>
                                        </p:tav>
                                      </p:tavLst>
                                    </p:anim>
                                    <p:anim calcmode="lin" valueType="num">
                                      <p:cBhvr additive="base">
                                        <p:cTn id="8" dur="5000" fill="hold"/>
                                        <p:tgtEl>
                                          <p:spTgt spid="819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2.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20" grpId="0"/>
      <p:bldP spid="15" grpId="0"/>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5" name="矩形 8194"/>
          <p:cNvSpPr/>
          <p:nvPr/>
        </p:nvSpPr>
        <p:spPr>
          <a:xfrm>
            <a:off x="231140" y="1167765"/>
            <a:ext cx="3932555" cy="4523105"/>
          </a:xfrm>
          <a:prstGeom prst="rect">
            <a:avLst/>
          </a:prstGeom>
          <a:noFill/>
          <a:ln w="9525">
            <a:noFill/>
          </a:ln>
        </p:spPr>
        <p:txBody>
          <a:bodyPr vert="horz" wrap="square" anchor="t">
            <a:spAutoFit/>
          </a:bodyPr>
          <a:p>
            <a:pPr fontAlgn="auto">
              <a:lnSpc>
                <a:spcPct val="200000"/>
              </a:lnSpc>
            </a:pPr>
            <a:r>
              <a:rPr lang="zh-CN" altLang="en-US" sz="3600" b="1">
                <a:solidFill>
                  <a:srgbClr val="0B15E7"/>
                </a:solidFill>
                <a:latin typeface="宋体" panose="02010600030101010101" pitchFamily="2" charset="-122"/>
              </a:rPr>
              <a:t>断头今日意如何? 创业艰难百战多。 此去泉台招旧部, 旌旗十万斩阎罗。</a:t>
            </a:r>
            <a:endParaRPr lang="zh-CN" altLang="en-US" sz="3600" b="1">
              <a:solidFill>
                <a:srgbClr val="0B15E7"/>
              </a:solidFill>
              <a:latin typeface="宋体" panose="02010600030101010101" pitchFamily="2" charset="-122"/>
            </a:endParaRPr>
          </a:p>
        </p:txBody>
      </p:sp>
      <p:sp>
        <p:nvSpPr>
          <p:cNvPr id="20" name="文本框 19"/>
          <p:cNvSpPr txBox="1"/>
          <p:nvPr/>
        </p:nvSpPr>
        <p:spPr>
          <a:xfrm>
            <a:off x="127635" y="214630"/>
            <a:ext cx="6856095" cy="829945"/>
          </a:xfrm>
          <a:prstGeom prst="rect">
            <a:avLst/>
          </a:prstGeom>
          <a:noFill/>
        </p:spPr>
        <p:txBody>
          <a:bodyPr wrap="none" rtlCol="0" anchor="t">
            <a:spAutoFit/>
          </a:bodyPr>
          <a:p>
            <a:r>
              <a:rPr lang="zh-CN" altLang="en-US" sz="4800" b="1" dirty="0">
                <a:solidFill>
                  <a:schemeClr val="tx1"/>
                </a:solidFill>
                <a:sym typeface="+mn-ea"/>
              </a:rPr>
              <a:t>炼字</a:t>
            </a:r>
            <a:r>
              <a:rPr lang="en-US" altLang="zh-CN" sz="4800" b="1" dirty="0">
                <a:solidFill>
                  <a:schemeClr val="tx1"/>
                </a:solidFill>
                <a:sym typeface="+mn-ea"/>
              </a:rPr>
              <a:t>—</a:t>
            </a:r>
            <a:r>
              <a:rPr lang="zh-CN" altLang="en-US" sz="4800" b="1" dirty="0">
                <a:solidFill>
                  <a:schemeClr val="tx1"/>
                </a:solidFill>
                <a:sym typeface="+mn-ea"/>
              </a:rPr>
              <a:t>哪些字词用得好？</a:t>
            </a:r>
            <a:endParaRPr lang="zh-CN" altLang="en-US" sz="4800" b="1" dirty="0">
              <a:solidFill>
                <a:schemeClr val="tx1"/>
              </a:solidFill>
              <a:sym typeface="+mn-ea"/>
            </a:endParaRPr>
          </a:p>
        </p:txBody>
      </p:sp>
      <p:sp>
        <p:nvSpPr>
          <p:cNvPr id="4" name="文本框 3"/>
          <p:cNvSpPr txBox="1"/>
          <p:nvPr/>
        </p:nvSpPr>
        <p:spPr>
          <a:xfrm>
            <a:off x="3794760" y="1044575"/>
            <a:ext cx="8516620" cy="645160"/>
          </a:xfrm>
          <a:prstGeom prst="rect">
            <a:avLst/>
          </a:prstGeom>
          <a:noFill/>
        </p:spPr>
        <p:txBody>
          <a:bodyPr wrap="square" rtlCol="0" anchor="t">
            <a:spAutoFit/>
          </a:bodyPr>
          <a:p>
            <a:pPr algn="l"/>
            <a:r>
              <a:rPr lang="en-US" altLang="zh-CN" sz="3600" b="1" dirty="0">
                <a:latin typeface="Times New Roman" panose="02020603050405020304" pitchFamily="18" charset="0"/>
                <a:sym typeface="+mn-ea"/>
              </a:rPr>
              <a:t>2</a:t>
            </a:r>
            <a:r>
              <a:rPr lang="zh-CN" altLang="en-US" sz="3600" b="1" dirty="0">
                <a:latin typeface="Times New Roman" panose="02020603050405020304" pitchFamily="18" charset="0"/>
                <a:sym typeface="+mn-ea"/>
              </a:rPr>
              <a:t>、“斩”可否换成“杀”“伐”“打”？ </a:t>
            </a:r>
            <a:endParaRPr lang="zh-CN" altLang="en-US" sz="3600" b="1"/>
          </a:p>
        </p:txBody>
      </p:sp>
      <p:cxnSp>
        <p:nvCxnSpPr>
          <p:cNvPr id="5" name="直接连接符 4"/>
          <p:cNvCxnSpPr/>
          <p:nvPr/>
        </p:nvCxnSpPr>
        <p:spPr>
          <a:xfrm>
            <a:off x="3794760" y="1751330"/>
            <a:ext cx="15240" cy="4054475"/>
          </a:xfrm>
          <a:prstGeom prst="line">
            <a:avLst/>
          </a:prstGeom>
          <a:ln w="38100">
            <a:prstDash val="solid"/>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4026535" y="1896110"/>
            <a:ext cx="7630795" cy="341503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r>
              <a:rPr lang="en-US" altLang="zh-CN" sz="3200" b="1" dirty="0">
                <a:sym typeface="+mn-ea"/>
              </a:rPr>
              <a:t>         </a:t>
            </a:r>
            <a:r>
              <a:rPr lang="zh-CN" altLang="zh-CN" sz="3600" b="1" dirty="0">
                <a:latin typeface="楷体" panose="02010609060101010101" pitchFamily="49" charset="-122"/>
                <a:ea typeface="楷体" panose="02010609060101010101" pitchFamily="49" charset="-122"/>
                <a:cs typeface="楷体" panose="02010609060101010101" pitchFamily="49" charset="-122"/>
                <a:sym typeface="+mn-ea"/>
              </a:rPr>
              <a:t>用</a:t>
            </a:r>
            <a:r>
              <a:rPr lang="en-US" altLang="zh-CN" sz="3600" b="1">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600" b="1" dirty="0">
                <a:latin typeface="楷体" panose="02010609060101010101" pitchFamily="49" charset="-122"/>
                <a:ea typeface="楷体" panose="02010609060101010101" pitchFamily="49" charset="-122"/>
                <a:cs typeface="楷体" panose="02010609060101010101" pitchFamily="49" charset="-122"/>
                <a:sym typeface="+mn-ea"/>
              </a:rPr>
              <a:t>斩</a:t>
            </a:r>
            <a:r>
              <a:rPr lang="en-US" altLang="zh-CN" sz="3600" b="1">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6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力度强，速度快，果断干脆</a:t>
            </a:r>
            <a:r>
              <a:rPr lang="zh-CN" altLang="zh-CN" sz="3600" b="1" dirty="0">
                <a:latin typeface="楷体" panose="02010609060101010101" pitchFamily="49" charset="-122"/>
                <a:ea typeface="楷体" panose="02010609060101010101" pitchFamily="49" charset="-122"/>
                <a:cs typeface="楷体" panose="02010609060101010101" pitchFamily="49" charset="-122"/>
                <a:sym typeface="+mn-ea"/>
              </a:rPr>
              <a:t>，有</a:t>
            </a:r>
            <a:r>
              <a:rPr lang="zh-CN"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居高临下的气势</a:t>
            </a:r>
            <a:r>
              <a:rPr lang="zh-CN" altLang="zh-CN" sz="3600" b="1" dirty="0">
                <a:latin typeface="楷体" panose="02010609060101010101" pitchFamily="49" charset="-122"/>
                <a:ea typeface="楷体" panose="02010609060101010101" pitchFamily="49" charset="-122"/>
                <a:cs typeface="楷体" panose="02010609060101010101" pitchFamily="49" charset="-122"/>
                <a:sym typeface="+mn-ea"/>
              </a:rPr>
              <a:t>，声调也</a:t>
            </a:r>
            <a:r>
              <a:rPr lang="zh-CN"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猛烈高亢</a:t>
            </a:r>
            <a:r>
              <a:rPr lang="zh-CN" altLang="zh-CN" sz="3600" b="1"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3600" b="1" dirty="0">
              <a:latin typeface="楷体" panose="02010609060101010101" pitchFamily="49" charset="-122"/>
              <a:ea typeface="楷体" panose="02010609060101010101" pitchFamily="49" charset="-122"/>
              <a:cs typeface="楷体" panose="02010609060101010101" pitchFamily="49" charset="-122"/>
              <a:sym typeface="+mn-ea"/>
            </a:endParaRPr>
          </a:p>
          <a:p>
            <a:r>
              <a:rPr lang="zh-CN" altLang="zh-CN" sz="3600" b="1" dirty="0">
                <a:latin typeface="楷体" panose="02010609060101010101" pitchFamily="49" charset="-122"/>
                <a:ea typeface="楷体" panose="02010609060101010101" pitchFamily="49" charset="-122"/>
                <a:cs typeface="楷体" panose="02010609060101010101" pitchFamily="49" charset="-122"/>
                <a:sym typeface="+mn-ea"/>
              </a:rPr>
              <a:t>    用</a:t>
            </a:r>
            <a:r>
              <a:rPr lang="en-US" altLang="zh-CN" sz="3600" b="1">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600" b="1" dirty="0">
                <a:latin typeface="楷体" panose="02010609060101010101" pitchFamily="49" charset="-122"/>
                <a:ea typeface="楷体" panose="02010609060101010101" pitchFamily="49" charset="-122"/>
                <a:cs typeface="楷体" panose="02010609060101010101" pitchFamily="49" charset="-122"/>
                <a:sym typeface="+mn-ea"/>
              </a:rPr>
              <a:t>杀</a:t>
            </a:r>
            <a:r>
              <a:rPr lang="en-US" altLang="zh-CN" sz="3600" b="1">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600" b="1" dirty="0">
                <a:latin typeface="楷体" panose="02010609060101010101" pitchFamily="49" charset="-122"/>
                <a:ea typeface="楷体" panose="02010609060101010101" pitchFamily="49" charset="-122"/>
                <a:cs typeface="楷体" panose="02010609060101010101" pitchFamily="49" charset="-122"/>
                <a:sym typeface="+mn-ea"/>
              </a:rPr>
              <a:t>褒贬不分；</a:t>
            </a:r>
            <a:endParaRPr lang="zh-CN" altLang="zh-CN" sz="3600" b="1" dirty="0">
              <a:latin typeface="楷体" panose="02010609060101010101" pitchFamily="49" charset="-122"/>
              <a:ea typeface="楷体" panose="02010609060101010101" pitchFamily="49" charset="-122"/>
              <a:cs typeface="楷体" panose="02010609060101010101" pitchFamily="49" charset="-122"/>
              <a:sym typeface="+mn-ea"/>
            </a:endParaRPr>
          </a:p>
          <a:p>
            <a:r>
              <a:rPr lang="zh-CN" altLang="zh-CN" sz="3600" b="1" dirty="0">
                <a:latin typeface="楷体" panose="02010609060101010101" pitchFamily="49" charset="-122"/>
                <a:ea typeface="楷体" panose="02010609060101010101" pitchFamily="49" charset="-122"/>
                <a:cs typeface="楷体" panose="02010609060101010101" pitchFamily="49" charset="-122"/>
                <a:sym typeface="+mn-ea"/>
              </a:rPr>
              <a:t>    用</a:t>
            </a:r>
            <a:r>
              <a:rPr lang="zh-CN" sz="3600" b="1">
                <a:latin typeface="楷体" panose="02010609060101010101" pitchFamily="49" charset="-122"/>
                <a:ea typeface="楷体" panose="02010609060101010101" pitchFamily="49" charset="-122"/>
                <a:cs typeface="楷体" panose="02010609060101010101" pitchFamily="49" charset="-122"/>
                <a:sym typeface="+mn-ea"/>
              </a:rPr>
              <a:t>“打”，没有毙敌之意；</a:t>
            </a:r>
            <a:endParaRPr lang="zh-CN" sz="3600" b="1">
              <a:latin typeface="楷体" panose="02010609060101010101" pitchFamily="49" charset="-122"/>
              <a:ea typeface="楷体" panose="02010609060101010101" pitchFamily="49" charset="-122"/>
              <a:cs typeface="楷体" panose="02010609060101010101" pitchFamily="49" charset="-122"/>
              <a:sym typeface="+mn-ea"/>
            </a:endParaRPr>
          </a:p>
          <a:p>
            <a:r>
              <a:rPr lang="zh-CN" sz="3600" b="1">
                <a:latin typeface="楷体" panose="02010609060101010101" pitchFamily="49" charset="-122"/>
                <a:ea typeface="楷体" panose="02010609060101010101" pitchFamily="49" charset="-122"/>
                <a:cs typeface="楷体" panose="02010609060101010101" pitchFamily="49" charset="-122"/>
                <a:sym typeface="+mn-ea"/>
              </a:rPr>
              <a:t>    用</a:t>
            </a:r>
            <a:r>
              <a:rPr lang="en-US" sz="3600" b="1">
                <a:latin typeface="楷体" panose="02010609060101010101" pitchFamily="49" charset="-122"/>
                <a:ea typeface="楷体" panose="02010609060101010101" pitchFamily="49" charset="-122"/>
                <a:cs typeface="楷体" panose="02010609060101010101" pitchFamily="49" charset="-122"/>
                <a:sym typeface="+mn-ea"/>
              </a:rPr>
              <a:t>“</a:t>
            </a:r>
            <a:r>
              <a:rPr lang="zh-CN" sz="3600" b="1">
                <a:latin typeface="楷体" panose="02010609060101010101" pitchFamily="49" charset="-122"/>
                <a:ea typeface="楷体" panose="02010609060101010101" pitchFamily="49" charset="-122"/>
                <a:cs typeface="楷体" panose="02010609060101010101" pitchFamily="49" charset="-122"/>
                <a:sym typeface="+mn-ea"/>
              </a:rPr>
              <a:t>伐”，也无毙敌之意。</a:t>
            </a:r>
            <a:endParaRPr lang="zh-CN" altLang="en-US" sz="3600" b="1">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39000"/>
                                  </p:stCondLst>
                                  <p:childTnLst>
                                    <p:set>
                                      <p:cBhvr>
                                        <p:cTn id="6" dur="1" fill="hold">
                                          <p:stCondLst>
                                            <p:cond delay="0"/>
                                          </p:stCondLst>
                                        </p:cTn>
                                        <p:tgtEl>
                                          <p:spTgt spid="8195"/>
                                        </p:tgtEl>
                                        <p:attrNameLst>
                                          <p:attrName>style.visibility</p:attrName>
                                        </p:attrNameLst>
                                      </p:cBhvr>
                                      <p:to>
                                        <p:strVal val="visible"/>
                                      </p:to>
                                    </p:set>
                                    <p:anim calcmode="lin" valueType="num">
                                      <p:cBhvr additive="base">
                                        <p:cTn id="7" dur="5000" fill="hold"/>
                                        <p:tgtEl>
                                          <p:spTgt spid="8195"/>
                                        </p:tgtEl>
                                        <p:attrNameLst>
                                          <p:attrName>ppt_x</p:attrName>
                                        </p:attrNameLst>
                                      </p:cBhvr>
                                      <p:tavLst>
                                        <p:tav tm="0">
                                          <p:val>
                                            <p:strVal val="#ppt_x"/>
                                          </p:val>
                                        </p:tav>
                                        <p:tav tm="100000">
                                          <p:val>
                                            <p:strVal val="#ppt_x"/>
                                          </p:val>
                                        </p:tav>
                                      </p:tavLst>
                                    </p:anim>
                                    <p:anim calcmode="lin" valueType="num">
                                      <p:cBhvr additive="base">
                                        <p:cTn id="8" dur="5000" fill="hold"/>
                                        <p:tgtEl>
                                          <p:spTgt spid="819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2.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20" grpId="0"/>
      <p:bldP spid="4" grpId="0"/>
      <p:bldP spid="1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5" name="矩形 8194"/>
          <p:cNvSpPr/>
          <p:nvPr/>
        </p:nvSpPr>
        <p:spPr>
          <a:xfrm>
            <a:off x="88265" y="305435"/>
            <a:ext cx="5203825" cy="6247130"/>
          </a:xfrm>
          <a:prstGeom prst="rect">
            <a:avLst/>
          </a:prstGeom>
          <a:noFill/>
          <a:ln w="9525">
            <a:noFill/>
          </a:ln>
        </p:spPr>
        <p:txBody>
          <a:bodyPr vert="horz" wrap="square" anchor="t">
            <a:spAutoFit/>
          </a:bodyPr>
          <a:p>
            <a:pPr fontAlgn="auto">
              <a:lnSpc>
                <a:spcPct val="100000"/>
              </a:lnSpc>
              <a:spcBef>
                <a:spcPts val="0"/>
              </a:spcBef>
            </a:pPr>
            <a:r>
              <a:rPr lang="zh-CN" altLang="en-US" sz="4000" b="1">
                <a:solidFill>
                  <a:srgbClr val="0B15E7"/>
                </a:solidFill>
                <a:latin typeface="宋体" panose="02010600030101010101" pitchFamily="2" charset="-122"/>
                <a:sym typeface="+mn-ea"/>
              </a:rPr>
              <a:t>南国烽烟正十年，</a:t>
            </a:r>
            <a:endParaRPr lang="zh-CN" altLang="en-US" sz="4000" b="1">
              <a:solidFill>
                <a:srgbClr val="0B15E7"/>
              </a:solidFill>
              <a:latin typeface="宋体" panose="02010600030101010101" pitchFamily="2" charset="-122"/>
            </a:endParaRPr>
          </a:p>
          <a:p>
            <a:pPr fontAlgn="auto">
              <a:lnSpc>
                <a:spcPct val="300000"/>
              </a:lnSpc>
              <a:spcBef>
                <a:spcPts val="0"/>
              </a:spcBef>
            </a:pPr>
            <a:r>
              <a:rPr lang="zh-CN" altLang="en-US" sz="4000" b="1">
                <a:solidFill>
                  <a:srgbClr val="0B15E7"/>
                </a:solidFill>
                <a:latin typeface="宋体" panose="02010600030101010101" pitchFamily="2" charset="-122"/>
                <a:sym typeface="+mn-ea"/>
              </a:rPr>
              <a:t>此头须向国门悬。 </a:t>
            </a:r>
            <a:endParaRPr lang="zh-CN" altLang="en-US" sz="4000" b="1">
              <a:solidFill>
                <a:srgbClr val="0B15E7"/>
              </a:solidFill>
              <a:latin typeface="宋体" panose="02010600030101010101" pitchFamily="2" charset="-122"/>
            </a:endParaRPr>
          </a:p>
          <a:p>
            <a:pPr fontAlgn="auto">
              <a:lnSpc>
                <a:spcPct val="300000"/>
              </a:lnSpc>
              <a:spcBef>
                <a:spcPts val="0"/>
              </a:spcBef>
            </a:pPr>
            <a:r>
              <a:rPr lang="zh-CN" altLang="en-US" sz="4000" b="1">
                <a:solidFill>
                  <a:srgbClr val="0B15E7"/>
                </a:solidFill>
                <a:latin typeface="宋体" panose="02010600030101010101" pitchFamily="2" charset="-122"/>
                <a:sym typeface="+mn-ea"/>
              </a:rPr>
              <a:t>后死诸君多努力，</a:t>
            </a:r>
            <a:endParaRPr lang="zh-CN" altLang="en-US" sz="4000" b="1">
              <a:solidFill>
                <a:srgbClr val="0B15E7"/>
              </a:solidFill>
              <a:latin typeface="宋体" panose="02010600030101010101" pitchFamily="2" charset="-122"/>
            </a:endParaRPr>
          </a:p>
          <a:p>
            <a:pPr fontAlgn="auto">
              <a:lnSpc>
                <a:spcPct val="300000"/>
              </a:lnSpc>
              <a:spcBef>
                <a:spcPts val="0"/>
              </a:spcBef>
            </a:pPr>
            <a:r>
              <a:rPr lang="zh-CN" altLang="en-US" sz="4000" b="1">
                <a:solidFill>
                  <a:srgbClr val="0B15E7"/>
                </a:solidFill>
                <a:latin typeface="宋体" panose="02010600030101010101" pitchFamily="2" charset="-122"/>
                <a:sym typeface="+mn-ea"/>
              </a:rPr>
              <a:t>捷报飞来当纸钱。</a:t>
            </a:r>
            <a:endParaRPr lang="zh-CN" altLang="en-US" sz="4000" b="1">
              <a:solidFill>
                <a:srgbClr val="0B15E7"/>
              </a:solidFill>
              <a:latin typeface="宋体" panose="02010600030101010101" pitchFamily="2" charset="-122"/>
              <a:sym typeface="+mn-ea"/>
            </a:endParaRPr>
          </a:p>
        </p:txBody>
      </p:sp>
      <p:sp>
        <p:nvSpPr>
          <p:cNvPr id="6" name="减号 5"/>
          <p:cNvSpPr/>
          <p:nvPr/>
        </p:nvSpPr>
        <p:spPr>
          <a:xfrm flipV="1">
            <a:off x="1083310" y="896620"/>
            <a:ext cx="1234440" cy="224155"/>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减号 2"/>
          <p:cNvSpPr/>
          <p:nvPr/>
        </p:nvSpPr>
        <p:spPr>
          <a:xfrm flipV="1">
            <a:off x="-463550" y="2487295"/>
            <a:ext cx="4883150" cy="255905"/>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1113790" y="1120775"/>
            <a:ext cx="1203960" cy="706755"/>
          </a:xfrm>
          <a:prstGeom prst="rect">
            <a:avLst/>
          </a:prstGeom>
        </p:spPr>
        <p:style>
          <a:lnRef idx="2">
            <a:schemeClr val="accent5"/>
          </a:lnRef>
          <a:fillRef idx="1">
            <a:schemeClr val="lt1"/>
          </a:fillRef>
          <a:effectRef idx="0">
            <a:schemeClr val="accent5"/>
          </a:effectRef>
          <a:fontRef idx="minor">
            <a:schemeClr val="dk1"/>
          </a:fontRef>
        </p:style>
        <p:txBody>
          <a:bodyPr wrap="square" rtlCol="0" anchor="t">
            <a:spAutoFit/>
          </a:bodyPr>
          <a:p>
            <a:r>
              <a:rPr lang="zh-CN" altLang="en-US" sz="4000" b="1">
                <a:solidFill>
                  <a:srgbClr val="FF0000"/>
                </a:solidFill>
              </a:rPr>
              <a:t>借代</a:t>
            </a:r>
            <a:endParaRPr lang="zh-CN" altLang="en-US" sz="4000" b="1">
              <a:solidFill>
                <a:srgbClr val="FF0000"/>
              </a:solidFill>
            </a:endParaRPr>
          </a:p>
        </p:txBody>
      </p:sp>
      <p:sp>
        <p:nvSpPr>
          <p:cNvPr id="7" name="文本框 6"/>
          <p:cNvSpPr txBox="1"/>
          <p:nvPr/>
        </p:nvSpPr>
        <p:spPr>
          <a:xfrm>
            <a:off x="1113790" y="2743200"/>
            <a:ext cx="1203960" cy="706755"/>
          </a:xfrm>
          <a:prstGeom prst="rect">
            <a:avLst/>
          </a:prstGeom>
        </p:spPr>
        <p:style>
          <a:lnRef idx="2">
            <a:schemeClr val="accent5"/>
          </a:lnRef>
          <a:fillRef idx="1">
            <a:schemeClr val="lt1"/>
          </a:fillRef>
          <a:effectRef idx="0">
            <a:schemeClr val="accent5"/>
          </a:effectRef>
          <a:fontRef idx="minor">
            <a:schemeClr val="dk1"/>
          </a:fontRef>
        </p:style>
        <p:txBody>
          <a:bodyPr wrap="square" rtlCol="0" anchor="t">
            <a:spAutoFit/>
          </a:bodyPr>
          <a:p>
            <a:r>
              <a:rPr lang="zh-CN" altLang="en-US" sz="4000" b="1">
                <a:solidFill>
                  <a:srgbClr val="FF0000"/>
                </a:solidFill>
              </a:rPr>
              <a:t>用典</a:t>
            </a:r>
            <a:endParaRPr lang="zh-CN" altLang="en-US" sz="4000" b="1">
              <a:solidFill>
                <a:srgbClr val="FF0000"/>
              </a:solidFill>
            </a:endParaRPr>
          </a:p>
        </p:txBody>
      </p:sp>
      <p:sp>
        <p:nvSpPr>
          <p:cNvPr id="8" name="右大括号 7"/>
          <p:cNvSpPr/>
          <p:nvPr/>
        </p:nvSpPr>
        <p:spPr>
          <a:xfrm>
            <a:off x="3963670" y="4056380"/>
            <a:ext cx="1092200" cy="2004695"/>
          </a:xfrm>
          <a:prstGeom prst="rightBrace">
            <a:avLst/>
          </a:prstGeom>
          <a:ln w="57150"/>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9" name="文本框 8"/>
          <p:cNvSpPr txBox="1"/>
          <p:nvPr/>
        </p:nvSpPr>
        <p:spPr>
          <a:xfrm>
            <a:off x="5292090" y="4205605"/>
            <a:ext cx="6005830" cy="1198880"/>
          </a:xfrm>
          <a:prstGeom prst="rect">
            <a:avLst/>
          </a:prstGeom>
        </p:spPr>
        <p:style>
          <a:lnRef idx="2">
            <a:schemeClr val="accent5"/>
          </a:lnRef>
          <a:fillRef idx="1">
            <a:schemeClr val="lt1"/>
          </a:fillRef>
          <a:effectRef idx="0">
            <a:schemeClr val="accent5"/>
          </a:effectRef>
          <a:fontRef idx="minor">
            <a:schemeClr val="dk1"/>
          </a:fontRef>
        </p:style>
        <p:txBody>
          <a:bodyPr wrap="square" rtlCol="0" anchor="t">
            <a:spAutoFit/>
          </a:bodyPr>
          <a:p>
            <a:r>
              <a:rPr lang="zh-CN" altLang="en-US" sz="3600" b="1">
                <a:solidFill>
                  <a:schemeClr val="tx1"/>
                </a:solidFill>
              </a:rPr>
              <a:t>这两句与陆游的哪两句诗有异曲同工之妙？</a:t>
            </a:r>
            <a:endParaRPr lang="zh-CN" altLang="en-US" sz="3600" b="1">
              <a:solidFill>
                <a:schemeClr val="tx1"/>
              </a:solidFill>
            </a:endParaRPr>
          </a:p>
        </p:txBody>
      </p:sp>
      <p:sp>
        <p:nvSpPr>
          <p:cNvPr id="100" name="文本框 99"/>
          <p:cNvSpPr txBox="1"/>
          <p:nvPr/>
        </p:nvSpPr>
        <p:spPr>
          <a:xfrm>
            <a:off x="2642870" y="1120775"/>
            <a:ext cx="6906895" cy="645160"/>
          </a:xfrm>
          <a:prstGeom prst="rect">
            <a:avLst/>
          </a:prstGeom>
        </p:spPr>
        <p:style>
          <a:lnRef idx="2">
            <a:schemeClr val="dk1"/>
          </a:lnRef>
          <a:fillRef idx="1">
            <a:schemeClr val="lt1"/>
          </a:fillRef>
          <a:effectRef idx="0">
            <a:schemeClr val="dk1"/>
          </a:effectRef>
          <a:fontRef idx="minor">
            <a:schemeClr val="dk1"/>
          </a:fontRef>
        </p:style>
        <p:txBody>
          <a:bodyPr wrap="square">
            <a:spAutoFit/>
          </a:bodyPr>
          <a:p>
            <a:pPr indent="0"/>
            <a:r>
              <a:rPr lang="zh-CN" sz="3600" b="1">
                <a:solidFill>
                  <a:schemeClr val="tx1"/>
                </a:solidFill>
                <a:ea typeface="宋体" panose="02010600030101010101" pitchFamily="2" charset="-122"/>
              </a:rPr>
              <a:t>表现出革命战争的如火如荼</a:t>
            </a:r>
            <a:endParaRPr lang="zh-CN" altLang="en-US" sz="3600" b="1">
              <a:solidFill>
                <a:schemeClr val="tx1"/>
              </a:solidFill>
              <a:ea typeface="宋体" panose="02010600030101010101" pitchFamily="2" charset="-122"/>
            </a:endParaRPr>
          </a:p>
        </p:txBody>
      </p:sp>
      <p:sp>
        <p:nvSpPr>
          <p:cNvPr id="20" name="文本框 19"/>
          <p:cNvSpPr txBox="1"/>
          <p:nvPr/>
        </p:nvSpPr>
        <p:spPr>
          <a:xfrm>
            <a:off x="3963670" y="66675"/>
            <a:ext cx="8080375" cy="829945"/>
          </a:xfrm>
          <a:prstGeom prst="rect">
            <a:avLst/>
          </a:prstGeom>
          <a:noFill/>
        </p:spPr>
        <p:txBody>
          <a:bodyPr wrap="none" rtlCol="0" anchor="t">
            <a:spAutoFit/>
          </a:bodyPr>
          <a:p>
            <a:r>
              <a:rPr lang="zh-CN" altLang="en-US" sz="4800" b="1" dirty="0">
                <a:solidFill>
                  <a:schemeClr val="tx1"/>
                </a:solidFill>
                <a:sym typeface="+mn-ea"/>
              </a:rPr>
              <a:t>修辞</a:t>
            </a:r>
            <a:r>
              <a:rPr lang="en-US" altLang="zh-CN" sz="4800" b="1" dirty="0">
                <a:solidFill>
                  <a:schemeClr val="tx1"/>
                </a:solidFill>
                <a:sym typeface="+mn-ea"/>
              </a:rPr>
              <a:t>—</a:t>
            </a:r>
            <a:r>
              <a:rPr lang="zh-CN" altLang="en-US" sz="4800" b="1" dirty="0">
                <a:solidFill>
                  <a:schemeClr val="tx1"/>
                </a:solidFill>
                <a:sym typeface="+mn-ea"/>
              </a:rPr>
              <a:t>运用了哪些修辞手法？</a:t>
            </a:r>
            <a:endParaRPr lang="zh-CN" altLang="en-US" sz="4800" b="1" dirty="0">
              <a:solidFill>
                <a:schemeClr val="tx1"/>
              </a:solidFill>
              <a:sym typeface="+mn-ea"/>
            </a:endParaRPr>
          </a:p>
        </p:txBody>
      </p:sp>
      <p:sp>
        <p:nvSpPr>
          <p:cNvPr id="13" name="文本框 12"/>
          <p:cNvSpPr txBox="1"/>
          <p:nvPr/>
        </p:nvSpPr>
        <p:spPr>
          <a:xfrm>
            <a:off x="2459990" y="2497455"/>
            <a:ext cx="9133840" cy="119888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pPr indent="0"/>
            <a:r>
              <a:rPr lang="zh-CN" altLang="en-US" sz="3600" b="1" dirty="0">
                <a:solidFill>
                  <a:srgbClr val="CC00CC"/>
                </a:solidFill>
                <a:latin typeface="宋体" panose="02010600030101010101" pitchFamily="2" charset="-122"/>
                <a:ea typeface="宋体" panose="02010600030101010101" pitchFamily="2" charset="-122"/>
                <a:sym typeface="+mn-ea"/>
              </a:rPr>
              <a:t>作用：表达的是自己关心革命、死不瞑目，要亲自看着同志们取得战斗的胜利的愿望。</a:t>
            </a:r>
            <a:endParaRPr lang="zh-CN" altLang="en-US" sz="3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39000"/>
                                  </p:stCondLst>
                                  <p:childTnLst>
                                    <p:set>
                                      <p:cBhvr>
                                        <p:cTn id="6" dur="1" fill="hold">
                                          <p:stCondLst>
                                            <p:cond delay="0"/>
                                          </p:stCondLst>
                                        </p:cTn>
                                        <p:tgtEl>
                                          <p:spTgt spid="8195"/>
                                        </p:tgtEl>
                                        <p:attrNameLst>
                                          <p:attrName>style.visibility</p:attrName>
                                        </p:attrNameLst>
                                      </p:cBhvr>
                                      <p:to>
                                        <p:strVal val="visible"/>
                                      </p:to>
                                    </p:set>
                                    <p:anim calcmode="lin" valueType="num">
                                      <p:cBhvr additive="base">
                                        <p:cTn id="7" dur="5000" fill="hold"/>
                                        <p:tgtEl>
                                          <p:spTgt spid="8195"/>
                                        </p:tgtEl>
                                        <p:attrNameLst>
                                          <p:attrName>ppt_x</p:attrName>
                                        </p:attrNameLst>
                                      </p:cBhvr>
                                      <p:tavLst>
                                        <p:tav tm="0">
                                          <p:val>
                                            <p:strVal val="#ppt_x"/>
                                          </p:val>
                                        </p:tav>
                                        <p:tav tm="100000">
                                          <p:val>
                                            <p:strVal val="#ppt_x"/>
                                          </p:val>
                                        </p:tav>
                                      </p:tavLst>
                                    </p:anim>
                                    <p:anim calcmode="lin" valueType="num">
                                      <p:cBhvr additive="base">
                                        <p:cTn id="8" dur="5000" fill="hold"/>
                                        <p:tgtEl>
                                          <p:spTgt spid="819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2.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0"/>
                                        </p:tgtEl>
                                        <p:attrNameLst>
                                          <p:attrName>style.visibility</p:attrName>
                                        </p:attrNameLst>
                                      </p:cBhvr>
                                      <p:to>
                                        <p:strVal val="visible"/>
                                      </p:to>
                                    </p:set>
                                    <p:anim calcmode="lin" valueType="num">
                                      <p:cBhvr additive="base">
                                        <p:cTn id="31" dur="500" fill="hold"/>
                                        <p:tgtEl>
                                          <p:spTgt spid="100"/>
                                        </p:tgtEl>
                                        <p:attrNameLst>
                                          <p:attrName>ppt_x</p:attrName>
                                        </p:attrNameLst>
                                      </p:cBhvr>
                                      <p:tavLst>
                                        <p:tav tm="0">
                                          <p:val>
                                            <p:strVal val="#ppt_x"/>
                                          </p:val>
                                        </p:tav>
                                        <p:tav tm="100000">
                                          <p:val>
                                            <p:strVal val="#ppt_x"/>
                                          </p:val>
                                        </p:tav>
                                      </p:tavLst>
                                    </p:anim>
                                    <p:anim calcmode="lin" valueType="num">
                                      <p:cBhvr additive="base">
                                        <p:cTn id="32"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ppt_x"/>
                                          </p:val>
                                        </p:tav>
                                        <p:tav tm="100000">
                                          <p:val>
                                            <p:strVal val="#ppt_x"/>
                                          </p:val>
                                        </p:tav>
                                      </p:tavLst>
                                    </p:anim>
                                    <p:anim calcmode="lin" valueType="num">
                                      <p:cBhvr additive="base">
                                        <p:cTn id="5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additive="base">
                                        <p:cTn id="61" dur="500" fill="hold"/>
                                        <p:tgtEl>
                                          <p:spTgt spid="9"/>
                                        </p:tgtEl>
                                        <p:attrNameLst>
                                          <p:attrName>ppt_x</p:attrName>
                                        </p:attrNameLst>
                                      </p:cBhvr>
                                      <p:tavLst>
                                        <p:tav tm="0">
                                          <p:val>
                                            <p:strVal val="#ppt_x"/>
                                          </p:val>
                                        </p:tav>
                                        <p:tav tm="100000">
                                          <p:val>
                                            <p:strVal val="#ppt_x"/>
                                          </p:val>
                                        </p:tav>
                                      </p:tavLst>
                                    </p:anim>
                                    <p:anim calcmode="lin" valueType="num">
                                      <p:cBhvr additive="base">
                                        <p:cTn id="6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20" grpId="0"/>
      <p:bldP spid="6" grpId="0" animBg="1"/>
      <p:bldP spid="11" grpId="0" animBg="1"/>
      <p:bldP spid="100" grpId="0" animBg="1"/>
      <p:bldP spid="3" grpId="0" animBg="1"/>
      <p:bldP spid="7" grpId="0" animBg="1"/>
      <p:bldP spid="13" grpId="0" animBg="1"/>
      <p:bldP spid="8"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401570" y="4379595"/>
            <a:ext cx="7884160" cy="1938020"/>
          </a:xfrm>
          <a:prstGeom prst="rect">
            <a:avLst/>
          </a:prstGeom>
          <a:noFill/>
        </p:spPr>
        <p:txBody>
          <a:bodyPr wrap="square" rtlCol="0" anchor="t">
            <a:spAutoFit/>
          </a:bodyPr>
          <a:p>
            <a:pPr fontAlgn="auto">
              <a:lnSpc>
                <a:spcPct val="300000"/>
              </a:lnSpc>
              <a:spcBef>
                <a:spcPts val="0"/>
              </a:spcBef>
            </a:pPr>
            <a:r>
              <a:rPr lang="zh-CN" altLang="en-US" sz="4000" b="1">
                <a:solidFill>
                  <a:srgbClr val="0B15E7"/>
                </a:solidFill>
                <a:latin typeface="宋体" panose="02010600030101010101" pitchFamily="2" charset="-122"/>
                <a:sym typeface="+mn-ea"/>
              </a:rPr>
              <a:t>后死诸君多努力，捷报飞来当纸钱。</a:t>
            </a:r>
            <a:endParaRPr lang="zh-CN" altLang="en-US" sz="4000"/>
          </a:p>
        </p:txBody>
      </p:sp>
      <p:sp>
        <p:nvSpPr>
          <p:cNvPr id="63490" name="Text Box 2"/>
          <p:cNvSpPr txBox="1"/>
          <p:nvPr/>
        </p:nvSpPr>
        <p:spPr>
          <a:xfrm>
            <a:off x="1524000" y="1981200"/>
            <a:ext cx="9169400" cy="4092575"/>
          </a:xfrm>
          <a:prstGeom prst="rect">
            <a:avLst/>
          </a:prstGeom>
          <a:noFill/>
          <a:ln w="9525">
            <a:noFill/>
          </a:ln>
        </p:spPr>
        <p:txBody>
          <a:bodyPr>
            <a:spAutoFit/>
          </a:bodyPr>
          <a:p>
            <a:r>
              <a:rPr lang="en-US" altLang="zh-CN" sz="4000" b="1" dirty="0">
                <a:latin typeface="Times New Roman" panose="02020603050405020304" pitchFamily="18" charset="0"/>
              </a:rPr>
              <a:t>      </a:t>
            </a:r>
            <a:r>
              <a:rPr lang="zh-CN" altLang="en-US" sz="4000" b="1" dirty="0">
                <a:latin typeface="Times New Roman" panose="02020603050405020304" pitchFamily="18" charset="0"/>
              </a:rPr>
              <a:t>陆游</a:t>
            </a:r>
            <a:r>
              <a:rPr lang="en-US" altLang="zh-CN" sz="4000" b="1" dirty="0">
                <a:latin typeface="Times New Roman" panose="02020603050405020304" pitchFamily="18" charset="0"/>
              </a:rPr>
              <a:t>《</a:t>
            </a:r>
            <a:r>
              <a:rPr lang="zh-CN" altLang="en-US" sz="4000" b="1" dirty="0">
                <a:latin typeface="Times New Roman" panose="02020603050405020304" pitchFamily="18" charset="0"/>
              </a:rPr>
              <a:t>示儿</a:t>
            </a:r>
            <a:r>
              <a:rPr lang="en-US" altLang="zh-CN" sz="4000" b="1">
                <a:latin typeface="Times New Roman" panose="02020603050405020304" pitchFamily="18" charset="0"/>
              </a:rPr>
              <a:t>》</a:t>
            </a:r>
            <a:endParaRPr lang="en-US" altLang="zh-CN" sz="4000" b="1">
              <a:latin typeface="Times New Roman" panose="02020603050405020304" pitchFamily="18" charset="0"/>
            </a:endParaRPr>
          </a:p>
          <a:p>
            <a:r>
              <a:rPr lang="en-US" altLang="zh-CN" sz="4000" b="1">
                <a:latin typeface="Times New Roman" panose="02020603050405020304" pitchFamily="18" charset="0"/>
              </a:rPr>
              <a:t>       </a:t>
            </a:r>
            <a:endParaRPr lang="en-US" altLang="zh-CN" sz="4000" b="1">
              <a:latin typeface="Times New Roman" panose="02020603050405020304" pitchFamily="18" charset="0"/>
            </a:endParaRPr>
          </a:p>
          <a:p>
            <a:pPr>
              <a:lnSpc>
                <a:spcPct val="150000"/>
              </a:lnSpc>
            </a:pPr>
            <a:r>
              <a:rPr lang="en-US" altLang="zh-CN" sz="4000" b="1" dirty="0">
                <a:latin typeface="Times New Roman" panose="02020603050405020304" pitchFamily="18" charset="0"/>
              </a:rPr>
              <a:t>       </a:t>
            </a:r>
            <a:r>
              <a:rPr lang="zh-CN" altLang="en-US" sz="4000" b="1" dirty="0">
                <a:latin typeface="Times New Roman" panose="02020603050405020304" pitchFamily="18" charset="0"/>
              </a:rPr>
              <a:t>死去原知万事空，但悲不见九州同。</a:t>
            </a:r>
            <a:endParaRPr lang="zh-CN" altLang="en-US" sz="4000" b="1" dirty="0">
              <a:latin typeface="Times New Roman" panose="02020603050405020304" pitchFamily="18" charset="0"/>
            </a:endParaRPr>
          </a:p>
          <a:p>
            <a:pPr>
              <a:lnSpc>
                <a:spcPct val="150000"/>
              </a:lnSpc>
            </a:pPr>
            <a:r>
              <a:rPr lang="zh-CN" altLang="en-US" sz="4000" b="1" dirty="0">
                <a:latin typeface="Times New Roman" panose="02020603050405020304" pitchFamily="18" charset="0"/>
              </a:rPr>
              <a:t>       王师北定中原日，家祭无忘告乃翁。</a:t>
            </a:r>
            <a:endParaRPr lang="zh-CN" altLang="en-US" sz="4000" b="1" dirty="0">
              <a:latin typeface="Times New Roman" panose="02020603050405020304" pitchFamily="18" charset="0"/>
            </a:endParaRPr>
          </a:p>
          <a:p>
            <a:pPr>
              <a:lnSpc>
                <a:spcPct val="150000"/>
              </a:lnSpc>
            </a:pPr>
            <a:endParaRPr lang="zh-CN" altLang="en-US" sz="4000" b="1" dirty="0">
              <a:latin typeface="Times New Roman" panose="02020603050405020304" pitchFamily="18" charset="0"/>
            </a:endParaRPr>
          </a:p>
        </p:txBody>
      </p:sp>
      <p:sp>
        <p:nvSpPr>
          <p:cNvPr id="48132" name="WordArt 5"/>
          <p:cNvSpPr>
            <a:spLocks noTextEdit="1"/>
          </p:cNvSpPr>
          <p:nvPr/>
        </p:nvSpPr>
        <p:spPr>
          <a:xfrm>
            <a:off x="745490" y="355600"/>
            <a:ext cx="4352925" cy="863600"/>
          </a:xfrm>
          <a:prstGeom prst="rect">
            <a:avLst/>
          </a:prstGeom>
        </p:spPr>
        <p:txBody>
          <a:bodyPr wrap="none" fromWordArt="1">
            <a:prstTxWarp prst="textDoubleWave1">
              <a:avLst>
                <a:gd name="adj1" fmla="val 0"/>
                <a:gd name="adj2" fmla="val -2736"/>
              </a:avLst>
            </a:prstTxWarp>
            <a:normAutofit fontScale="80000"/>
          </a:bodyPr>
          <a:p>
            <a:pPr algn="ctr"/>
            <a:r>
              <a:rPr lang="zh-CN" altLang="en-US" sz="5400" b="1" spc="-540">
                <a:ln w="38100" cap="flat" cmpd="sng">
                  <a:solidFill>
                    <a:srgbClr val="33CCCC"/>
                  </a:solidFill>
                  <a:prstDash val="solid"/>
                  <a:headEnd type="none" w="med" len="med"/>
                  <a:tailEnd type="none" w="med" len="med"/>
                </a:ln>
                <a:solidFill>
                  <a:srgbClr val="FF6600"/>
                </a:solidFill>
                <a:effectLst>
                  <a:outerShdw dist="125724" dir="18900000" algn="ctr" rotWithShape="0">
                    <a:srgbClr val="000099"/>
                  </a:outerShdw>
                </a:effectLst>
                <a:latin typeface="隶书" charset="0"/>
                <a:ea typeface="隶书" charset="0"/>
              </a:rPr>
              <a:t>异曲同工之妙</a:t>
            </a:r>
            <a:endParaRPr lang="zh-CN" altLang="en-US" sz="5400" b="1" spc="-540">
              <a:ln w="38100" cap="flat" cmpd="sng">
                <a:solidFill>
                  <a:srgbClr val="33CCCC"/>
                </a:solidFill>
                <a:prstDash val="solid"/>
                <a:headEnd type="none" w="med" len="med"/>
                <a:tailEnd type="none" w="med" len="med"/>
              </a:ln>
              <a:solidFill>
                <a:srgbClr val="FF6600"/>
              </a:solidFill>
              <a:effectLst>
                <a:outerShdw dist="125724" dir="18900000" algn="ctr" rotWithShape="0">
                  <a:srgbClr val="000099"/>
                </a:outerShdw>
              </a:effectLst>
              <a:latin typeface="隶书" charset="0"/>
              <a:ea typeface="隶书" charset="0"/>
            </a:endParaRPr>
          </a:p>
        </p:txBody>
      </p:sp>
      <p:sp>
        <p:nvSpPr>
          <p:cNvPr id="3" name="减号 2"/>
          <p:cNvSpPr/>
          <p:nvPr/>
        </p:nvSpPr>
        <p:spPr>
          <a:xfrm flipV="1">
            <a:off x="1007745" y="4997450"/>
            <a:ext cx="10671810" cy="76200"/>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48132"/>
                                        </p:tgtEl>
                                        <p:attrNameLst>
                                          <p:attrName>style.visibility</p:attrName>
                                        </p:attrNameLst>
                                      </p:cBhvr>
                                      <p:to>
                                        <p:strVal val="visible"/>
                                      </p:to>
                                    </p:set>
                                    <p:anim calcmode="lin" valueType="num">
                                      <p:cBhvr>
                                        <p:cTn id="7" dur="5000" fill="hold"/>
                                        <p:tgtEl>
                                          <p:spTgt spid="48132"/>
                                        </p:tgtEl>
                                        <p:attrNameLst>
                                          <p:attrName>ppt_w</p:attrName>
                                        </p:attrNameLst>
                                      </p:cBhvr>
                                      <p:tavLst>
                                        <p:tav tm="0" fmla="#ppt_w*sin(2.5*pi*$)">
                                          <p:val>
                                            <p:fltVal val="0.000000"/>
                                          </p:val>
                                        </p:tav>
                                        <p:tav tm="100000">
                                          <p:val>
                                            <p:fltVal val="1.000000"/>
                                          </p:val>
                                        </p:tav>
                                      </p:tavLst>
                                    </p:anim>
                                    <p:anim calcmode="lin" valueType="num">
                                      <p:cBhvr>
                                        <p:cTn id="8" dur="5000" fill="hold"/>
                                        <p:tgtEl>
                                          <p:spTgt spid="48132"/>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1" name="drumroll.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3490"/>
                                        </p:tgtEl>
                                        <p:attrNameLst>
                                          <p:attrName>style.visibility</p:attrName>
                                        </p:attrNameLst>
                                      </p:cBhvr>
                                      <p:to>
                                        <p:strVal val="visible"/>
                                      </p:to>
                                    </p:set>
                                    <p:anim calcmode="lin" valueType="num">
                                      <p:cBhvr additive="base">
                                        <p:cTn id="19" dur="500" fill="hold"/>
                                        <p:tgtEl>
                                          <p:spTgt spid="63490"/>
                                        </p:tgtEl>
                                        <p:attrNameLst>
                                          <p:attrName>ppt_x</p:attrName>
                                        </p:attrNameLst>
                                      </p:cBhvr>
                                      <p:tavLst>
                                        <p:tav tm="0">
                                          <p:val>
                                            <p:strVal val="#ppt_x"/>
                                          </p:val>
                                        </p:tav>
                                        <p:tav tm="100000">
                                          <p:val>
                                            <p:strVal val="#ppt_x"/>
                                          </p:val>
                                        </p:tav>
                                      </p:tavLst>
                                    </p:anim>
                                    <p:anim calcmode="lin" valueType="num">
                                      <p:cBhvr additive="base">
                                        <p:cTn id="20" dur="500" fill="hold"/>
                                        <p:tgtEl>
                                          <p:spTgt spid="6349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3490" grpId="0"/>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5" name="矩形 8194"/>
          <p:cNvSpPr/>
          <p:nvPr/>
        </p:nvSpPr>
        <p:spPr>
          <a:xfrm>
            <a:off x="231140" y="1167765"/>
            <a:ext cx="3932555" cy="4523105"/>
          </a:xfrm>
          <a:prstGeom prst="rect">
            <a:avLst/>
          </a:prstGeom>
          <a:noFill/>
          <a:ln w="9525">
            <a:noFill/>
          </a:ln>
        </p:spPr>
        <p:txBody>
          <a:bodyPr vert="horz" wrap="square" anchor="t">
            <a:spAutoFit/>
          </a:bodyPr>
          <a:p>
            <a:pPr fontAlgn="auto">
              <a:lnSpc>
                <a:spcPct val="200000"/>
              </a:lnSpc>
              <a:spcBef>
                <a:spcPts val="0"/>
              </a:spcBef>
            </a:pPr>
            <a:r>
              <a:rPr lang="zh-CN" altLang="en-US" sz="3600" b="1">
                <a:solidFill>
                  <a:srgbClr val="0B15E7"/>
                </a:solidFill>
                <a:latin typeface="宋体" panose="02010600030101010101" pitchFamily="2" charset="-122"/>
                <a:sym typeface="+mn-ea"/>
              </a:rPr>
              <a:t>南国烽烟正十年，</a:t>
            </a:r>
            <a:endParaRPr lang="zh-CN" altLang="en-US" sz="3600" b="1">
              <a:solidFill>
                <a:srgbClr val="0B15E7"/>
              </a:solidFill>
              <a:latin typeface="宋体" panose="02010600030101010101" pitchFamily="2" charset="-122"/>
            </a:endParaRPr>
          </a:p>
          <a:p>
            <a:pPr fontAlgn="auto">
              <a:lnSpc>
                <a:spcPct val="200000"/>
              </a:lnSpc>
              <a:spcBef>
                <a:spcPts val="0"/>
              </a:spcBef>
            </a:pPr>
            <a:r>
              <a:rPr lang="zh-CN" altLang="en-US" sz="3600" b="1">
                <a:solidFill>
                  <a:srgbClr val="0B15E7"/>
                </a:solidFill>
                <a:latin typeface="宋体" panose="02010600030101010101" pitchFamily="2" charset="-122"/>
                <a:sym typeface="+mn-ea"/>
              </a:rPr>
              <a:t>此头须向国门悬。 </a:t>
            </a:r>
            <a:endParaRPr lang="zh-CN" altLang="en-US" sz="3600" b="1">
              <a:solidFill>
                <a:srgbClr val="0B15E7"/>
              </a:solidFill>
              <a:latin typeface="宋体" panose="02010600030101010101" pitchFamily="2" charset="-122"/>
            </a:endParaRPr>
          </a:p>
          <a:p>
            <a:pPr fontAlgn="auto">
              <a:lnSpc>
                <a:spcPct val="200000"/>
              </a:lnSpc>
              <a:spcBef>
                <a:spcPts val="0"/>
              </a:spcBef>
            </a:pPr>
            <a:r>
              <a:rPr lang="zh-CN" altLang="en-US" sz="3600" b="1">
                <a:solidFill>
                  <a:srgbClr val="0B15E7"/>
                </a:solidFill>
                <a:latin typeface="宋体" panose="02010600030101010101" pitchFamily="2" charset="-122"/>
                <a:sym typeface="+mn-ea"/>
              </a:rPr>
              <a:t>后死诸君多努力，</a:t>
            </a:r>
            <a:endParaRPr lang="zh-CN" altLang="en-US" sz="3600" b="1">
              <a:solidFill>
                <a:srgbClr val="0B15E7"/>
              </a:solidFill>
              <a:latin typeface="宋体" panose="02010600030101010101" pitchFamily="2" charset="-122"/>
            </a:endParaRPr>
          </a:p>
          <a:p>
            <a:pPr fontAlgn="auto">
              <a:lnSpc>
                <a:spcPct val="200000"/>
              </a:lnSpc>
              <a:spcBef>
                <a:spcPts val="0"/>
              </a:spcBef>
            </a:pPr>
            <a:r>
              <a:rPr lang="zh-CN" altLang="en-US" sz="3600" b="1">
                <a:solidFill>
                  <a:srgbClr val="0B15E7"/>
                </a:solidFill>
                <a:latin typeface="宋体" panose="02010600030101010101" pitchFamily="2" charset="-122"/>
                <a:sym typeface="+mn-ea"/>
              </a:rPr>
              <a:t>捷报飞来当纸钱。</a:t>
            </a:r>
            <a:endParaRPr lang="zh-CN" altLang="en-US" sz="3600" b="1">
              <a:solidFill>
                <a:srgbClr val="0B15E7"/>
              </a:solidFill>
              <a:latin typeface="宋体" panose="02010600030101010101" pitchFamily="2" charset="-122"/>
            </a:endParaRPr>
          </a:p>
        </p:txBody>
      </p:sp>
      <p:sp>
        <p:nvSpPr>
          <p:cNvPr id="20" name="文本框 19"/>
          <p:cNvSpPr txBox="1"/>
          <p:nvPr/>
        </p:nvSpPr>
        <p:spPr>
          <a:xfrm>
            <a:off x="127635" y="214630"/>
            <a:ext cx="6856095" cy="829945"/>
          </a:xfrm>
          <a:prstGeom prst="rect">
            <a:avLst/>
          </a:prstGeom>
          <a:noFill/>
        </p:spPr>
        <p:txBody>
          <a:bodyPr wrap="none" rtlCol="0" anchor="t">
            <a:spAutoFit/>
          </a:bodyPr>
          <a:p>
            <a:r>
              <a:rPr lang="zh-CN" altLang="en-US" sz="4800" b="1" dirty="0">
                <a:solidFill>
                  <a:schemeClr val="tx1"/>
                </a:solidFill>
                <a:sym typeface="+mn-ea"/>
              </a:rPr>
              <a:t>炼字</a:t>
            </a:r>
            <a:r>
              <a:rPr lang="en-US" altLang="zh-CN" sz="4800" b="1" dirty="0">
                <a:solidFill>
                  <a:schemeClr val="tx1"/>
                </a:solidFill>
                <a:sym typeface="+mn-ea"/>
              </a:rPr>
              <a:t>—</a:t>
            </a:r>
            <a:r>
              <a:rPr lang="zh-CN" altLang="en-US" sz="4800" b="1" dirty="0">
                <a:solidFill>
                  <a:schemeClr val="tx1"/>
                </a:solidFill>
                <a:sym typeface="+mn-ea"/>
              </a:rPr>
              <a:t>哪些字词用得好？</a:t>
            </a:r>
            <a:endParaRPr lang="zh-CN" altLang="en-US" sz="4800" b="1" dirty="0">
              <a:solidFill>
                <a:schemeClr val="tx1"/>
              </a:solidFill>
              <a:sym typeface="+mn-ea"/>
            </a:endParaRPr>
          </a:p>
        </p:txBody>
      </p:sp>
      <p:sp>
        <p:nvSpPr>
          <p:cNvPr id="4" name="文本框 3"/>
          <p:cNvSpPr txBox="1"/>
          <p:nvPr/>
        </p:nvSpPr>
        <p:spPr>
          <a:xfrm>
            <a:off x="3265805" y="1044575"/>
            <a:ext cx="8936355" cy="645160"/>
          </a:xfrm>
          <a:prstGeom prst="rect">
            <a:avLst/>
          </a:prstGeom>
          <a:noFill/>
        </p:spPr>
        <p:txBody>
          <a:bodyPr wrap="square" rtlCol="0" anchor="t">
            <a:spAutoFit/>
          </a:bodyPr>
          <a:p>
            <a:pPr algn="l"/>
            <a:r>
              <a:rPr lang="en-US" altLang="zh-CN" sz="3600" b="1">
                <a:solidFill>
                  <a:schemeClr val="tx1"/>
                </a:solidFill>
                <a:latin typeface="Arial" panose="020B0604020202020204" pitchFamily="34" charset="0"/>
                <a:sym typeface="+mn-ea"/>
              </a:rPr>
              <a:t>1</a:t>
            </a:r>
            <a:r>
              <a:rPr lang="zh-CN" altLang="en-US" sz="3600" b="1">
                <a:solidFill>
                  <a:schemeClr val="tx1"/>
                </a:solidFill>
                <a:latin typeface="Arial" panose="020B0604020202020204" pitchFamily="34" charset="0"/>
                <a:sym typeface="+mn-ea"/>
              </a:rPr>
              <a:t>、把“飞”字改为“飘”</a:t>
            </a:r>
            <a:r>
              <a:rPr lang="zh-CN" altLang="en-US" sz="3600" b="1">
                <a:latin typeface="Arial" panose="020B0604020202020204" pitchFamily="34" charset="0"/>
                <a:sym typeface="+mn-ea"/>
              </a:rPr>
              <a:t>“传”</a:t>
            </a:r>
            <a:r>
              <a:rPr lang="zh-CN" altLang="en-US" sz="3600" b="1">
                <a:solidFill>
                  <a:schemeClr val="tx1"/>
                </a:solidFill>
                <a:latin typeface="Arial" panose="020B0604020202020204" pitchFamily="34" charset="0"/>
                <a:sym typeface="+mn-ea"/>
              </a:rPr>
              <a:t>字好不好？</a:t>
            </a:r>
            <a:r>
              <a:rPr lang="zh-CN" altLang="en-US" sz="3600" b="1" dirty="0">
                <a:solidFill>
                  <a:schemeClr val="tx1"/>
                </a:solidFill>
                <a:latin typeface="Times New Roman" panose="02020603050405020304" pitchFamily="18" charset="0"/>
                <a:sym typeface="+mn-ea"/>
              </a:rPr>
              <a:t> </a:t>
            </a:r>
            <a:endParaRPr lang="zh-CN" altLang="en-US" sz="3600" b="1" dirty="0">
              <a:solidFill>
                <a:schemeClr val="tx1"/>
              </a:solidFill>
              <a:latin typeface="Times New Roman" panose="02020603050405020304" pitchFamily="18" charset="0"/>
              <a:sym typeface="+mn-ea"/>
            </a:endParaRPr>
          </a:p>
        </p:txBody>
      </p:sp>
      <p:cxnSp>
        <p:nvCxnSpPr>
          <p:cNvPr id="5" name="直接连接符 4"/>
          <p:cNvCxnSpPr/>
          <p:nvPr/>
        </p:nvCxnSpPr>
        <p:spPr>
          <a:xfrm>
            <a:off x="3794760" y="1751330"/>
            <a:ext cx="15240" cy="4054475"/>
          </a:xfrm>
          <a:prstGeom prst="line">
            <a:avLst/>
          </a:prstGeom>
          <a:ln w="38100">
            <a:prstDash val="solid"/>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4026535" y="1896110"/>
            <a:ext cx="7630795" cy="2861310"/>
          </a:xfrm>
          <a:prstGeom prst="rect">
            <a:avLst/>
          </a:prstGeom>
        </p:spPr>
        <p:style>
          <a:lnRef idx="2">
            <a:schemeClr val="accent2"/>
          </a:lnRef>
          <a:fillRef idx="1">
            <a:schemeClr val="lt1"/>
          </a:fillRef>
          <a:effectRef idx="0">
            <a:schemeClr val="accent2"/>
          </a:effectRef>
          <a:fontRef idx="minor">
            <a:schemeClr val="dk1"/>
          </a:fontRef>
        </p:style>
        <p:txBody>
          <a:bodyPr wrap="square" rtlCol="0" anchor="t">
            <a:spAutoFit/>
          </a:bodyPr>
          <a:p>
            <a:pPr>
              <a:buNone/>
            </a:pPr>
            <a:r>
              <a:rPr lang="en-US" altLang="zh-CN" sz="3200" b="1" dirty="0">
                <a:sym typeface="+mn-ea"/>
              </a:rPr>
              <a:t>        </a:t>
            </a:r>
            <a:r>
              <a:rPr lang="en-US" altLang="zh-CN" sz="3600" b="1">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600" b="1" dirty="0">
                <a:latin typeface="楷体" panose="02010609060101010101" pitchFamily="49" charset="-122"/>
                <a:ea typeface="楷体" panose="02010609060101010101" pitchFamily="49" charset="-122"/>
                <a:cs typeface="楷体" panose="02010609060101010101" pitchFamily="49" charset="-122"/>
                <a:sym typeface="+mn-ea"/>
              </a:rPr>
              <a:t>飞</a:t>
            </a:r>
            <a:r>
              <a:rPr lang="en-US" altLang="zh-CN" sz="3600" b="1">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600" b="1" dirty="0">
                <a:latin typeface="楷体" panose="02010609060101010101" pitchFamily="49" charset="-122"/>
                <a:ea typeface="楷体" panose="02010609060101010101" pitchFamily="49" charset="-122"/>
                <a:cs typeface="楷体" panose="02010609060101010101" pitchFamily="49" charset="-122"/>
                <a:sym typeface="+mn-ea"/>
              </a:rPr>
              <a:t>，轻快，欢欣，写出了</a:t>
            </a:r>
            <a:r>
              <a:rPr lang="zh-CN" altLang="en-US" sz="36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 捷报的多且快，有数量，有速度，显得热烈而形象。</a:t>
            </a:r>
            <a:endParaRPr lang="zh-CN" altLang="en-US" sz="36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endParaRPr>
          </a:p>
          <a:p>
            <a:pPr>
              <a:buNone/>
            </a:pPr>
            <a:r>
              <a:rPr lang="zh-CN" altLang="en-US" sz="36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用“飘”，显得缓慢。</a:t>
            </a:r>
            <a:r>
              <a:rPr lang="zh-CN" altLang="zh-CN" sz="36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用令人不耐烦；用</a:t>
            </a:r>
            <a:r>
              <a:rPr lang="en-US" altLang="zh-CN"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6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传</a:t>
            </a:r>
            <a:r>
              <a:rPr lang="en-US" altLang="zh-CN"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6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，无形象感；</a:t>
            </a:r>
            <a:endParaRPr lang="zh-CN" altLang="zh-CN" sz="36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9460" name="文本框 4"/>
          <p:cNvSpPr txBox="1"/>
          <p:nvPr/>
        </p:nvSpPr>
        <p:spPr>
          <a:xfrm>
            <a:off x="3905885" y="4909185"/>
            <a:ext cx="7872730" cy="1753235"/>
          </a:xfrm>
          <a:prstGeom prst="rect">
            <a:avLst/>
          </a:prstGeom>
        </p:spPr>
        <p:style>
          <a:lnRef idx="2">
            <a:schemeClr val="accent2"/>
          </a:lnRef>
          <a:fillRef idx="1">
            <a:schemeClr val="lt1"/>
          </a:fillRef>
          <a:effectRef idx="0">
            <a:schemeClr val="accent2"/>
          </a:effectRef>
          <a:fontRef idx="minor">
            <a:schemeClr val="dk1"/>
          </a:fontRef>
        </p:style>
        <p:txBody>
          <a:bodyPr wrap="square" anchor="t">
            <a:spAutoFit/>
          </a:bodyPr>
          <a:p>
            <a:pPr indent="0"/>
            <a:r>
              <a:rPr lang="en-US" altLang="zh-CN" sz="3600" b="1" dirty="0">
                <a:solidFill>
                  <a:srgbClr val="0B05ED"/>
                </a:solidFill>
                <a:latin typeface="楷体" panose="02010609060101010101" pitchFamily="49" charset="-122"/>
                <a:ea typeface="楷体" panose="02010609060101010101" pitchFamily="49" charset="-122"/>
                <a:cs typeface="楷体" panose="02010609060101010101" pitchFamily="49" charset="-122"/>
              </a:rPr>
              <a:t>2</a:t>
            </a:r>
            <a:r>
              <a:rPr lang="zh-CN" altLang="en-US" sz="3600" b="1" dirty="0">
                <a:solidFill>
                  <a:srgbClr val="0B05ED"/>
                </a:solidFill>
                <a:latin typeface="楷体" panose="02010609060101010101" pitchFamily="49" charset="-122"/>
                <a:ea typeface="楷体" panose="02010609060101010101" pitchFamily="49" charset="-122"/>
                <a:cs typeface="楷体" panose="02010609060101010101" pitchFamily="49" charset="-122"/>
              </a:rPr>
              <a:t>、一个“须”字使诗人视死如归的英雄气节和为革命殉难的光荣感跃然纸上，撼人心扉。</a:t>
            </a:r>
            <a:endParaRPr lang="zh-CN" altLang="en-US" sz="3600" b="1" dirty="0">
              <a:solidFill>
                <a:srgbClr val="0B05ED"/>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39000"/>
                                  </p:stCondLst>
                                  <p:childTnLst>
                                    <p:set>
                                      <p:cBhvr>
                                        <p:cTn id="6" dur="1" fill="hold">
                                          <p:stCondLst>
                                            <p:cond delay="0"/>
                                          </p:stCondLst>
                                        </p:cTn>
                                        <p:tgtEl>
                                          <p:spTgt spid="8195"/>
                                        </p:tgtEl>
                                        <p:attrNameLst>
                                          <p:attrName>style.visibility</p:attrName>
                                        </p:attrNameLst>
                                      </p:cBhvr>
                                      <p:to>
                                        <p:strVal val="visible"/>
                                      </p:to>
                                    </p:set>
                                    <p:anim calcmode="lin" valueType="num">
                                      <p:cBhvr additive="base">
                                        <p:cTn id="7" dur="5000" fill="hold"/>
                                        <p:tgtEl>
                                          <p:spTgt spid="8195"/>
                                        </p:tgtEl>
                                        <p:attrNameLst>
                                          <p:attrName>ppt_x</p:attrName>
                                        </p:attrNameLst>
                                      </p:cBhvr>
                                      <p:tavLst>
                                        <p:tav tm="0">
                                          <p:val>
                                            <p:strVal val="#ppt_x"/>
                                          </p:val>
                                        </p:tav>
                                        <p:tav tm="100000">
                                          <p:val>
                                            <p:strVal val="#ppt_x"/>
                                          </p:val>
                                        </p:tav>
                                      </p:tavLst>
                                    </p:anim>
                                    <p:anim calcmode="lin" valueType="num">
                                      <p:cBhvr additive="base">
                                        <p:cTn id="8" dur="5000" fill="hold"/>
                                        <p:tgtEl>
                                          <p:spTgt spid="819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2.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9460"/>
                                        </p:tgtEl>
                                        <p:attrNameLst>
                                          <p:attrName>style.visibility</p:attrName>
                                        </p:attrNameLst>
                                      </p:cBhvr>
                                      <p:to>
                                        <p:strVal val="visible"/>
                                      </p:to>
                                    </p:set>
                                    <p:animEffect transition="in" filter="blinds(horizontal)">
                                      <p:cBhvr>
                                        <p:cTn id="31" dur="500"/>
                                        <p:tgtEl>
                                          <p:spTgt spid="19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19460" grpId="0" bldLvl="0" animBg="1"/>
      <p:bldP spid="20" grpId="0"/>
      <p:bldP spid="4" grpId="0"/>
      <p:bldP spid="1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65150" y="90805"/>
            <a:ext cx="10515600" cy="1325563"/>
          </a:xfrm>
        </p:spPr>
        <p:txBody>
          <a:bodyPr/>
          <a:p>
            <a:r>
              <a:rPr lang="zh-CN" altLang="zh-CN" sz="6000" b="1" dirty="0">
                <a:sym typeface="+mn-ea"/>
              </a:rPr>
              <a:t>伍子胥的头悬东门典故</a:t>
            </a:r>
            <a:endParaRPr lang="zh-CN" altLang="en-US" sz="6000"/>
          </a:p>
        </p:txBody>
      </p:sp>
      <p:sp>
        <p:nvSpPr>
          <p:cNvPr id="3" name="内容占位符 2"/>
          <p:cNvSpPr>
            <a:spLocks noGrp="1"/>
          </p:cNvSpPr>
          <p:nvPr>
            <p:ph idx="1"/>
          </p:nvPr>
        </p:nvSpPr>
        <p:spPr>
          <a:xfrm>
            <a:off x="292100" y="1253490"/>
            <a:ext cx="11607800" cy="4351655"/>
          </a:xfrm>
        </p:spPr>
        <p:txBody>
          <a:bodyPr>
            <a:noAutofit/>
          </a:bodyPr>
          <a:p>
            <a:r>
              <a:rPr lang="en-US" altLang="zh-CN" sz="4000" b="1" dirty="0">
                <a:solidFill>
                  <a:srgbClr val="0B05ED"/>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    </a:t>
            </a:r>
            <a:r>
              <a:rPr lang="zh-CN" altLang="en-US" sz="4400" b="1" dirty="0">
                <a:solidFill>
                  <a:srgbClr val="0B05ED"/>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典故出自《史记  伍子胥列传》。春秋时期，吴越争雄。楚人伍子胥为吴将，他屡建战功。后来，吴王夫差举兵攻齐，伍子胥认为吴的敌人是越，而不是齐，就多次提醒夫差，要警惕越国报仇。夫差听信谗言，疑伍子胥谋反，逼他自杀。伍子胥临死时，对身边人说：“</a:t>
            </a:r>
            <a:r>
              <a:rPr lang="zh-CN" sz="4400" b="1">
                <a:solidFill>
                  <a:srgbClr val="0B05ED"/>
                </a:solidFill>
                <a:latin typeface="楷体" panose="02010609060101010101" pitchFamily="49" charset="-122"/>
                <a:ea typeface="楷体" panose="02010609060101010101" pitchFamily="49" charset="-122"/>
                <a:sym typeface="+mn-ea"/>
              </a:rPr>
              <a:t>抉（剜出）吾眼悬吴东门之上</a:t>
            </a:r>
            <a:r>
              <a:rPr lang="zh-CN" altLang="en-US" sz="4400" b="1" dirty="0">
                <a:solidFill>
                  <a:srgbClr val="0B05ED"/>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，以观越寇之灭吴也。”后来，吴国果然被越国灭掉。</a:t>
            </a:r>
            <a:endParaRPr lang="zh-CN" altLang="en-US" sz="4400" b="1">
              <a:solidFill>
                <a:srgbClr val="0B05ED"/>
              </a:solidFill>
              <a:latin typeface="楷体" panose="02010609060101010101" pitchFamily="49" charset="-122"/>
              <a:ea typeface="楷体" panose="02010609060101010101" pitchFamily="49" charset="-122"/>
              <a:cs typeface="楷体" panose="02010609060101010101" pitchFamily="49" charset="-122"/>
            </a:endParaRPr>
          </a:p>
          <a:p>
            <a:endParaRPr lang="zh-CN" altLang="en-US" sz="4400" b="1">
              <a:solidFill>
                <a:srgbClr val="0B05ED"/>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5" name="矩形 8194"/>
          <p:cNvSpPr/>
          <p:nvPr/>
        </p:nvSpPr>
        <p:spPr>
          <a:xfrm>
            <a:off x="351790" y="307340"/>
            <a:ext cx="3932555" cy="4523105"/>
          </a:xfrm>
          <a:prstGeom prst="rect">
            <a:avLst/>
          </a:prstGeom>
          <a:noFill/>
          <a:ln w="9525">
            <a:noFill/>
          </a:ln>
        </p:spPr>
        <p:txBody>
          <a:bodyPr vert="horz" wrap="square" anchor="t">
            <a:spAutoFit/>
          </a:bodyPr>
          <a:p>
            <a:pPr fontAlgn="auto">
              <a:lnSpc>
                <a:spcPct val="100000"/>
              </a:lnSpc>
              <a:spcBef>
                <a:spcPts val="0"/>
              </a:spcBef>
            </a:pPr>
            <a:r>
              <a:rPr lang="en-US" altLang="zh-CN" sz="3600" b="1">
                <a:solidFill>
                  <a:srgbClr val="0B15E7"/>
                </a:solidFill>
                <a:latin typeface="Arial" panose="020B0604020202020204" pitchFamily="34" charset="0"/>
                <a:sym typeface="+mn-ea"/>
              </a:rPr>
              <a:t> </a:t>
            </a:r>
            <a:r>
              <a:rPr lang="zh-CN" altLang="en-US" sz="3600" b="1">
                <a:solidFill>
                  <a:srgbClr val="0B15E7"/>
                </a:solidFill>
                <a:latin typeface="Arial" panose="020B0604020202020204" pitchFamily="34" charset="0"/>
                <a:sym typeface="+mn-ea"/>
              </a:rPr>
              <a:t>投身革命即为家，</a:t>
            </a:r>
            <a:endParaRPr lang="zh-CN" altLang="en-US" sz="3600" b="1">
              <a:solidFill>
                <a:srgbClr val="0B15E7"/>
              </a:solidFill>
              <a:latin typeface="Arial" panose="020B0604020202020204" pitchFamily="34" charset="0"/>
            </a:endParaRPr>
          </a:p>
          <a:p>
            <a:pPr fontAlgn="auto">
              <a:lnSpc>
                <a:spcPct val="100000"/>
              </a:lnSpc>
              <a:spcBef>
                <a:spcPts val="0"/>
              </a:spcBef>
            </a:pPr>
            <a:r>
              <a:rPr lang="zh-CN" altLang="en-US" sz="3600" b="1">
                <a:solidFill>
                  <a:srgbClr val="0B15E7"/>
                </a:solidFill>
                <a:latin typeface="Arial" panose="020B0604020202020204" pitchFamily="34" charset="0"/>
                <a:sym typeface="+mn-ea"/>
              </a:rPr>
              <a:t> 血雨腥风应有涯。</a:t>
            </a:r>
            <a:endParaRPr lang="zh-CN" altLang="en-US" sz="3600" b="1">
              <a:solidFill>
                <a:srgbClr val="0B15E7"/>
              </a:solidFill>
              <a:latin typeface="Arial" panose="020B0604020202020204" pitchFamily="34" charset="0"/>
            </a:endParaRPr>
          </a:p>
          <a:p>
            <a:pPr fontAlgn="auto">
              <a:lnSpc>
                <a:spcPct val="300000"/>
              </a:lnSpc>
              <a:spcBef>
                <a:spcPts val="0"/>
              </a:spcBef>
            </a:pPr>
            <a:r>
              <a:rPr lang="zh-CN" altLang="en-US" sz="3600" b="1">
                <a:solidFill>
                  <a:srgbClr val="0B15E7"/>
                </a:solidFill>
                <a:latin typeface="Arial" panose="020B0604020202020204" pitchFamily="34" charset="0"/>
                <a:sym typeface="+mn-ea"/>
              </a:rPr>
              <a:t> 取义成仁今日事，</a:t>
            </a:r>
            <a:endParaRPr lang="zh-CN" altLang="en-US" sz="3600" b="1">
              <a:solidFill>
                <a:srgbClr val="0B15E7"/>
              </a:solidFill>
              <a:latin typeface="Arial" panose="020B0604020202020204" pitchFamily="34" charset="0"/>
            </a:endParaRPr>
          </a:p>
          <a:p>
            <a:pPr fontAlgn="auto">
              <a:lnSpc>
                <a:spcPct val="300000"/>
              </a:lnSpc>
              <a:spcBef>
                <a:spcPts val="0"/>
              </a:spcBef>
            </a:pPr>
            <a:r>
              <a:rPr lang="zh-CN" altLang="en-US" sz="3600" b="1">
                <a:solidFill>
                  <a:srgbClr val="0B15E7"/>
                </a:solidFill>
                <a:latin typeface="Arial" panose="020B0604020202020204" pitchFamily="34" charset="0"/>
                <a:sym typeface="+mn-ea"/>
              </a:rPr>
              <a:t> 人间遍种自由花。</a:t>
            </a:r>
            <a:endParaRPr lang="zh-CN" altLang="en-US" sz="3600" b="1">
              <a:solidFill>
                <a:srgbClr val="0B15E7"/>
              </a:solidFill>
              <a:latin typeface="Arial" panose="020B0604020202020204" pitchFamily="34" charset="0"/>
              <a:sym typeface="+mn-ea"/>
            </a:endParaRPr>
          </a:p>
        </p:txBody>
      </p:sp>
      <p:sp>
        <p:nvSpPr>
          <p:cNvPr id="6" name="减号 5"/>
          <p:cNvSpPr/>
          <p:nvPr/>
        </p:nvSpPr>
        <p:spPr>
          <a:xfrm flipV="1">
            <a:off x="351790" y="1399540"/>
            <a:ext cx="2176780" cy="194310"/>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减号 1"/>
          <p:cNvSpPr/>
          <p:nvPr/>
        </p:nvSpPr>
        <p:spPr>
          <a:xfrm flipV="1">
            <a:off x="2229485" y="4474210"/>
            <a:ext cx="1832610" cy="254000"/>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减号 2"/>
          <p:cNvSpPr/>
          <p:nvPr/>
        </p:nvSpPr>
        <p:spPr>
          <a:xfrm flipV="1">
            <a:off x="135255" y="2823845"/>
            <a:ext cx="2609850" cy="178435"/>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8901430" y="2414905"/>
            <a:ext cx="2504440" cy="2553335"/>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zh-CN" sz="3200" b="1" dirty="0">
                <a:solidFill>
                  <a:srgbClr val="0B05ED"/>
                </a:solidFill>
                <a:sym typeface="+mn-ea"/>
              </a:rPr>
              <a:t>引用《论语》《孟子》</a:t>
            </a:r>
            <a:r>
              <a:rPr lang="en-US" altLang="zh-CN" sz="3200" b="1">
                <a:solidFill>
                  <a:srgbClr val="0B05ED"/>
                </a:solidFill>
                <a:sym typeface="+mn-ea"/>
              </a:rPr>
              <a:t>“</a:t>
            </a:r>
            <a:r>
              <a:rPr lang="zh-CN" altLang="zh-CN" sz="3200" b="1" dirty="0">
                <a:solidFill>
                  <a:srgbClr val="0B05ED"/>
                </a:solidFill>
                <a:sym typeface="+mn-ea"/>
              </a:rPr>
              <a:t>杀身以成仁</a:t>
            </a:r>
            <a:r>
              <a:rPr lang="en-US" altLang="zh-CN" sz="3200" b="1">
                <a:solidFill>
                  <a:srgbClr val="0B05ED"/>
                </a:solidFill>
                <a:sym typeface="+mn-ea"/>
              </a:rPr>
              <a:t>”</a:t>
            </a:r>
            <a:r>
              <a:rPr lang="zh-CN" altLang="zh-CN" sz="3200" b="1" dirty="0">
                <a:solidFill>
                  <a:srgbClr val="0B05ED"/>
                </a:solidFill>
                <a:sym typeface="+mn-ea"/>
              </a:rPr>
              <a:t>、</a:t>
            </a:r>
            <a:r>
              <a:rPr lang="en-US" altLang="zh-CN" sz="3200" b="1">
                <a:solidFill>
                  <a:srgbClr val="0B05ED"/>
                </a:solidFill>
                <a:sym typeface="+mn-ea"/>
              </a:rPr>
              <a:t>“</a:t>
            </a:r>
            <a:r>
              <a:rPr lang="zh-CN" altLang="zh-CN" sz="3200" b="1" dirty="0">
                <a:solidFill>
                  <a:srgbClr val="0B05ED"/>
                </a:solidFill>
                <a:sym typeface="+mn-ea"/>
              </a:rPr>
              <a:t>舍生而取义</a:t>
            </a:r>
            <a:r>
              <a:rPr lang="en-US" altLang="zh-CN" sz="3200" b="1">
                <a:solidFill>
                  <a:srgbClr val="0B05ED"/>
                </a:solidFill>
                <a:sym typeface="+mn-ea"/>
              </a:rPr>
              <a:t>”</a:t>
            </a:r>
            <a:r>
              <a:rPr lang="zh-CN" altLang="zh-CN" sz="3200" b="1" dirty="0">
                <a:solidFill>
                  <a:srgbClr val="0B05ED"/>
                </a:solidFill>
                <a:sym typeface="+mn-ea"/>
              </a:rPr>
              <a:t>的典故</a:t>
            </a:r>
            <a:endParaRPr lang="zh-CN" altLang="zh-CN" sz="3200" b="1" dirty="0">
              <a:solidFill>
                <a:srgbClr val="0B05ED"/>
              </a:solidFill>
              <a:sym typeface="+mn-ea"/>
            </a:endParaRPr>
          </a:p>
        </p:txBody>
      </p:sp>
      <p:sp>
        <p:nvSpPr>
          <p:cNvPr id="14" name="文本框 13"/>
          <p:cNvSpPr txBox="1"/>
          <p:nvPr/>
        </p:nvSpPr>
        <p:spPr>
          <a:xfrm>
            <a:off x="612140" y="1593850"/>
            <a:ext cx="10393680" cy="706755"/>
          </a:xfrm>
          <a:prstGeom prst="rect">
            <a:avLst/>
          </a:prstGeom>
        </p:spPr>
        <p:style>
          <a:lnRef idx="2">
            <a:schemeClr val="dk1"/>
          </a:lnRef>
          <a:fillRef idx="1">
            <a:schemeClr val="lt1"/>
          </a:fillRef>
          <a:effectRef idx="0">
            <a:schemeClr val="dk1"/>
          </a:effectRef>
          <a:fontRef idx="minor">
            <a:schemeClr val="dk1"/>
          </a:fontRef>
        </p:style>
        <p:txBody>
          <a:bodyPr wrap="none" rtlCol="0" anchor="t">
            <a:spAutoFit/>
          </a:bodyPr>
          <a:p>
            <a:pPr algn="l"/>
            <a:r>
              <a:rPr lang="zh-CN" altLang="en-US" sz="4000" b="1">
                <a:solidFill>
                  <a:srgbClr val="FF0000"/>
                </a:solidFill>
              </a:rPr>
              <a:t>借喻</a:t>
            </a:r>
            <a:r>
              <a:rPr lang="zh-CN" altLang="zh-CN" sz="4000" b="1" dirty="0">
                <a:sym typeface="+mn-ea"/>
              </a:rPr>
              <a:t>反动统治，表现出反动统治的无比残酷。</a:t>
            </a:r>
            <a:endParaRPr lang="zh-CN" altLang="zh-CN" sz="4000" b="1" dirty="0">
              <a:sym typeface="+mn-ea"/>
            </a:endParaRPr>
          </a:p>
        </p:txBody>
      </p:sp>
      <p:sp>
        <p:nvSpPr>
          <p:cNvPr id="5" name="文本框 4"/>
          <p:cNvSpPr txBox="1"/>
          <p:nvPr/>
        </p:nvSpPr>
        <p:spPr>
          <a:xfrm>
            <a:off x="487680" y="5083175"/>
            <a:ext cx="10918190" cy="53403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pPr>
              <a:lnSpc>
                <a:spcPct val="80000"/>
              </a:lnSpc>
              <a:spcBef>
                <a:spcPct val="5000"/>
              </a:spcBef>
              <a:buClr>
                <a:schemeClr val="bg1"/>
              </a:buClr>
            </a:pPr>
            <a:r>
              <a:rPr lang="zh-CN" altLang="en-US" sz="3600" b="1">
                <a:solidFill>
                  <a:srgbClr val="FF0000"/>
                </a:solidFill>
              </a:rPr>
              <a:t>借喻</a:t>
            </a:r>
            <a:r>
              <a:rPr lang="en-US" altLang="zh-CN" sz="3600" b="1">
                <a:solidFill>
                  <a:srgbClr val="FF0000"/>
                </a:solidFill>
              </a:rPr>
              <a:t>——</a:t>
            </a:r>
            <a:r>
              <a:rPr lang="zh-CN" altLang="en-US" sz="3600" b="1">
                <a:solidFill>
                  <a:srgbClr val="FF0000"/>
                </a:solidFill>
              </a:rPr>
              <a:t>革命理想实现，</a:t>
            </a:r>
            <a:r>
              <a:rPr lang="zh-CN" altLang="en-US" sz="3600" b="1" dirty="0">
                <a:solidFill>
                  <a:srgbClr val="FF0000"/>
                </a:solidFill>
                <a:latin typeface="Arial" panose="020B0604020202020204" pitchFamily="34" charset="0"/>
                <a:ea typeface="华文楷体" pitchFamily="2" charset="-122"/>
                <a:sym typeface="+mn-ea"/>
              </a:rPr>
              <a:t>自由美好的幸福生活。</a:t>
            </a:r>
            <a:endParaRPr lang="zh-CN" altLang="en-US" sz="3600" b="1" dirty="0">
              <a:solidFill>
                <a:srgbClr val="FF0000"/>
              </a:solidFill>
              <a:latin typeface="Arial" panose="020B0604020202020204" pitchFamily="34" charset="0"/>
              <a:ea typeface="华文楷体" pitchFamily="2" charset="-122"/>
              <a:sym typeface="+mn-ea"/>
            </a:endParaRPr>
          </a:p>
        </p:txBody>
      </p:sp>
      <p:sp>
        <p:nvSpPr>
          <p:cNvPr id="7" name="文本框 6"/>
          <p:cNvSpPr txBox="1"/>
          <p:nvPr/>
        </p:nvSpPr>
        <p:spPr>
          <a:xfrm>
            <a:off x="612140" y="3075305"/>
            <a:ext cx="2735580" cy="706755"/>
          </a:xfrm>
          <a:prstGeom prst="rect">
            <a:avLst/>
          </a:prstGeom>
        </p:spPr>
        <p:style>
          <a:lnRef idx="2">
            <a:schemeClr val="dk1"/>
          </a:lnRef>
          <a:fillRef idx="1">
            <a:schemeClr val="lt1"/>
          </a:fillRef>
          <a:effectRef idx="0">
            <a:schemeClr val="dk1"/>
          </a:effectRef>
          <a:fontRef idx="minor">
            <a:schemeClr val="dk1"/>
          </a:fontRef>
        </p:style>
        <p:txBody>
          <a:bodyPr wrap="none" rtlCol="0" anchor="t">
            <a:spAutoFit/>
          </a:bodyPr>
          <a:p>
            <a:pPr algn="l"/>
            <a:r>
              <a:rPr lang="zh-CN" altLang="en-US" sz="4000" b="1">
                <a:solidFill>
                  <a:srgbClr val="FF0000"/>
                </a:solidFill>
              </a:rPr>
              <a:t>引用、用典</a:t>
            </a:r>
            <a:endParaRPr lang="zh-CN" altLang="en-US" sz="4000" b="1">
              <a:solidFill>
                <a:srgbClr val="FF0000"/>
              </a:solidFill>
            </a:endParaRPr>
          </a:p>
        </p:txBody>
      </p:sp>
      <p:sp>
        <p:nvSpPr>
          <p:cNvPr id="100366" name="文本框 100365"/>
          <p:cNvSpPr txBox="1"/>
          <p:nvPr/>
        </p:nvSpPr>
        <p:spPr>
          <a:xfrm>
            <a:off x="3319145" y="3075940"/>
            <a:ext cx="5553710" cy="70675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a:spcBef>
                <a:spcPct val="50000"/>
              </a:spcBef>
              <a:buClr>
                <a:schemeClr val="bg1"/>
              </a:buClr>
            </a:pPr>
            <a:r>
              <a:rPr lang="en-US" altLang="zh-CN" sz="4000" b="1">
                <a:solidFill>
                  <a:srgbClr val="0B05ED"/>
                </a:solidFill>
                <a:latin typeface="Times New Roman" panose="02020603050405020304" pitchFamily="18" charset="0"/>
                <a:ea typeface="华文中宋" pitchFamily="2" charset="-122"/>
              </a:rPr>
              <a:t>——</a:t>
            </a:r>
            <a:r>
              <a:rPr lang="zh-CN" altLang="en-US" sz="4000" b="1" dirty="0">
                <a:solidFill>
                  <a:srgbClr val="0B05ED"/>
                </a:solidFill>
                <a:latin typeface="Arial" panose="020B0604020202020204" pitchFamily="34" charset="0"/>
                <a:ea typeface="华文中宋" pitchFamily="2" charset="-122"/>
              </a:rPr>
              <a:t>为信仰牺牲的决心</a:t>
            </a:r>
            <a:endParaRPr lang="zh-CN" altLang="en-US" sz="4000" b="1" dirty="0">
              <a:solidFill>
                <a:srgbClr val="0B05ED"/>
              </a:solidFill>
              <a:latin typeface="Arial" panose="020B0604020202020204" pitchFamily="34" charset="0"/>
              <a:ea typeface="华文中宋" pitchFamily="2" charset="-122"/>
            </a:endParaRPr>
          </a:p>
        </p:txBody>
      </p:sp>
      <p:sp>
        <p:nvSpPr>
          <p:cNvPr id="20" name="文本框 19"/>
          <p:cNvSpPr txBox="1"/>
          <p:nvPr/>
        </p:nvSpPr>
        <p:spPr>
          <a:xfrm>
            <a:off x="3963670" y="307340"/>
            <a:ext cx="8080375" cy="829945"/>
          </a:xfrm>
          <a:prstGeom prst="rect">
            <a:avLst/>
          </a:prstGeom>
          <a:noFill/>
        </p:spPr>
        <p:txBody>
          <a:bodyPr wrap="none" rtlCol="0" anchor="t">
            <a:spAutoFit/>
          </a:bodyPr>
          <a:p>
            <a:r>
              <a:rPr lang="zh-CN" altLang="en-US" sz="4800" b="1" dirty="0">
                <a:solidFill>
                  <a:schemeClr val="tx1"/>
                </a:solidFill>
                <a:sym typeface="+mn-ea"/>
              </a:rPr>
              <a:t>修辞</a:t>
            </a:r>
            <a:r>
              <a:rPr lang="en-US" altLang="zh-CN" sz="4800" b="1" dirty="0">
                <a:solidFill>
                  <a:schemeClr val="tx1"/>
                </a:solidFill>
                <a:sym typeface="+mn-ea"/>
              </a:rPr>
              <a:t>—</a:t>
            </a:r>
            <a:r>
              <a:rPr lang="zh-CN" altLang="en-US" sz="4800" b="1" dirty="0">
                <a:solidFill>
                  <a:schemeClr val="tx1"/>
                </a:solidFill>
                <a:sym typeface="+mn-ea"/>
              </a:rPr>
              <a:t>运用了哪些修辞手法？</a:t>
            </a:r>
            <a:endParaRPr lang="zh-CN" altLang="en-US" sz="4800" b="1" dirty="0">
              <a:solidFill>
                <a:schemeClr val="tx1"/>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39000"/>
                                  </p:stCondLst>
                                  <p:childTnLst>
                                    <p:set>
                                      <p:cBhvr>
                                        <p:cTn id="6" dur="1" fill="hold">
                                          <p:stCondLst>
                                            <p:cond delay="0"/>
                                          </p:stCondLst>
                                        </p:cTn>
                                        <p:tgtEl>
                                          <p:spTgt spid="8195"/>
                                        </p:tgtEl>
                                        <p:attrNameLst>
                                          <p:attrName>style.visibility</p:attrName>
                                        </p:attrNameLst>
                                      </p:cBhvr>
                                      <p:to>
                                        <p:strVal val="visible"/>
                                      </p:to>
                                    </p:set>
                                    <p:anim calcmode="lin" valueType="num">
                                      <p:cBhvr additive="base">
                                        <p:cTn id="7" dur="5000" fill="hold"/>
                                        <p:tgtEl>
                                          <p:spTgt spid="8195"/>
                                        </p:tgtEl>
                                        <p:attrNameLst>
                                          <p:attrName>ppt_x</p:attrName>
                                        </p:attrNameLst>
                                      </p:cBhvr>
                                      <p:tavLst>
                                        <p:tav tm="0">
                                          <p:val>
                                            <p:strVal val="#ppt_x"/>
                                          </p:val>
                                        </p:tav>
                                        <p:tav tm="100000">
                                          <p:val>
                                            <p:strVal val="#ppt_x"/>
                                          </p:val>
                                        </p:tav>
                                      </p:tavLst>
                                    </p:anim>
                                    <p:anim calcmode="lin" valueType="num">
                                      <p:cBhvr additive="base">
                                        <p:cTn id="8" dur="5000" fill="hold"/>
                                        <p:tgtEl>
                                          <p:spTgt spid="819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2.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0366"/>
                                        </p:tgtEl>
                                        <p:attrNameLst>
                                          <p:attrName>style.visibility</p:attrName>
                                        </p:attrNameLst>
                                      </p:cBhvr>
                                      <p:to>
                                        <p:strVal val="visible"/>
                                      </p:to>
                                    </p:set>
                                    <p:anim calcmode="lin" valueType="num">
                                      <p:cBhvr additive="base">
                                        <p:cTn id="49" dur="500" fill="hold"/>
                                        <p:tgtEl>
                                          <p:spTgt spid="100366"/>
                                        </p:tgtEl>
                                        <p:attrNameLst>
                                          <p:attrName>ppt_x</p:attrName>
                                        </p:attrNameLst>
                                      </p:cBhvr>
                                      <p:tavLst>
                                        <p:tav tm="0">
                                          <p:val>
                                            <p:strVal val="#ppt_x"/>
                                          </p:val>
                                        </p:tav>
                                        <p:tav tm="100000">
                                          <p:val>
                                            <p:strVal val="#ppt_x"/>
                                          </p:val>
                                        </p:tav>
                                      </p:tavLst>
                                    </p:anim>
                                    <p:anim calcmode="lin" valueType="num">
                                      <p:cBhvr additive="base">
                                        <p:cTn id="50" dur="500" fill="hold"/>
                                        <p:tgtEl>
                                          <p:spTgt spid="10036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ppt_x"/>
                                          </p:val>
                                        </p:tav>
                                        <p:tav tm="100000">
                                          <p:val>
                                            <p:strVal val="#ppt_x"/>
                                          </p:val>
                                        </p:tav>
                                      </p:tavLst>
                                    </p:anim>
                                    <p:anim calcmode="lin" valueType="num">
                                      <p:cBhvr additive="base">
                                        <p:cTn id="5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ppt_x"/>
                                          </p:val>
                                        </p:tav>
                                        <p:tav tm="100000">
                                          <p:val>
                                            <p:strVal val="#ppt_x"/>
                                          </p:val>
                                        </p:tav>
                                      </p:tavLst>
                                    </p:anim>
                                    <p:anim calcmode="lin" valueType="num">
                                      <p:cBhvr additive="base">
                                        <p:cTn id="6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20" grpId="0"/>
      <p:bldP spid="6" grpId="0" animBg="1"/>
      <p:bldP spid="14" grpId="0" animBg="1"/>
      <p:bldP spid="3" grpId="0" animBg="1"/>
      <p:bldP spid="100366" grpId="0" animBg="1"/>
      <p:bldP spid="7" grpId="0" animBg="1"/>
      <p:bldP spid="4" grpId="0" animBg="1"/>
      <p:bldP spid="2" grpId="0" animBg="1"/>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Text Box 2"/>
          <p:cNvSpPr txBox="1"/>
          <p:nvPr/>
        </p:nvSpPr>
        <p:spPr>
          <a:xfrm>
            <a:off x="270510" y="337185"/>
            <a:ext cx="4800600" cy="6000750"/>
          </a:xfrm>
          <a:prstGeom prst="rect">
            <a:avLst/>
          </a:prstGeom>
          <a:noFill/>
          <a:ln w="9525">
            <a:noFill/>
          </a:ln>
        </p:spPr>
        <p:txBody>
          <a:bodyPr>
            <a:spAutoFit/>
          </a:bodyPr>
          <a:p>
            <a:pPr>
              <a:spcBef>
                <a:spcPct val="50000"/>
              </a:spcBef>
            </a:pPr>
            <a:r>
              <a:rPr lang="zh-CN" altLang="en-US" sz="5400" dirty="0">
                <a:latin typeface="Times New Roman" panose="02020603050405020304" pitchFamily="18" charset="0"/>
                <a:ea typeface="华文行楷" panose="02010800040101010101" pitchFamily="2" charset="-122"/>
              </a:rPr>
              <a:t>   </a:t>
            </a:r>
            <a:r>
              <a:rPr lang="zh-CN" altLang="en-US" sz="6000" dirty="0">
                <a:latin typeface="Times New Roman" panose="02020603050405020304" pitchFamily="18" charset="0"/>
                <a:ea typeface="华文行楷" panose="02010800040101010101" pitchFamily="2" charset="-122"/>
              </a:rPr>
              <a:t>自由颂   </a:t>
            </a:r>
            <a:r>
              <a:rPr lang="zh-CN" altLang="en-US" sz="3200" dirty="0">
                <a:latin typeface="Times New Roman" panose="02020603050405020304" pitchFamily="18" charset="0"/>
                <a:ea typeface="华文行楷" panose="02010800040101010101" pitchFamily="2" charset="-122"/>
              </a:rPr>
              <a:t>裴多菲</a:t>
            </a:r>
            <a:endParaRPr lang="zh-CN" altLang="en-US" sz="3200" dirty="0">
              <a:latin typeface="Times New Roman" panose="02020603050405020304" pitchFamily="18" charset="0"/>
              <a:ea typeface="华文行楷" panose="02010800040101010101" pitchFamily="2" charset="-122"/>
            </a:endParaRPr>
          </a:p>
          <a:p>
            <a:pPr>
              <a:spcBef>
                <a:spcPct val="50000"/>
              </a:spcBef>
            </a:pPr>
            <a:r>
              <a:rPr lang="zh-CN" altLang="en-US" sz="5400" dirty="0">
                <a:solidFill>
                  <a:srgbClr val="FF0000"/>
                </a:solidFill>
                <a:latin typeface="Times New Roman" panose="02020603050405020304" pitchFamily="18" charset="0"/>
                <a:ea typeface="华文行楷" panose="02010800040101010101" pitchFamily="2" charset="-122"/>
              </a:rPr>
              <a:t>生命</a:t>
            </a:r>
            <a:r>
              <a:rPr lang="zh-CN" altLang="en-US" sz="5400" dirty="0">
                <a:latin typeface="Times New Roman" panose="02020603050405020304" pitchFamily="18" charset="0"/>
                <a:ea typeface="华文行楷" panose="02010800040101010101" pitchFamily="2" charset="-122"/>
              </a:rPr>
              <a:t>诚可贵，</a:t>
            </a:r>
            <a:endParaRPr lang="zh-CN" altLang="en-US" sz="5400" dirty="0">
              <a:latin typeface="Times New Roman" panose="02020603050405020304" pitchFamily="18" charset="0"/>
              <a:ea typeface="华文行楷" panose="02010800040101010101" pitchFamily="2" charset="-122"/>
            </a:endParaRPr>
          </a:p>
          <a:p>
            <a:pPr>
              <a:spcBef>
                <a:spcPct val="50000"/>
              </a:spcBef>
            </a:pPr>
            <a:r>
              <a:rPr lang="zh-CN" altLang="en-US" sz="5400" dirty="0">
                <a:solidFill>
                  <a:srgbClr val="FF0000"/>
                </a:solidFill>
                <a:latin typeface="Times New Roman" panose="02020603050405020304" pitchFamily="18" charset="0"/>
                <a:ea typeface="华文行楷" panose="02010800040101010101" pitchFamily="2" charset="-122"/>
              </a:rPr>
              <a:t>爱情</a:t>
            </a:r>
            <a:r>
              <a:rPr lang="zh-CN" altLang="en-US" sz="5400" dirty="0">
                <a:latin typeface="Times New Roman" panose="02020603050405020304" pitchFamily="18" charset="0"/>
                <a:ea typeface="华文行楷" panose="02010800040101010101" pitchFamily="2" charset="-122"/>
              </a:rPr>
              <a:t>价更高。</a:t>
            </a:r>
            <a:endParaRPr lang="zh-CN" altLang="en-US" sz="5400" dirty="0">
              <a:latin typeface="Times New Roman" panose="02020603050405020304" pitchFamily="18" charset="0"/>
              <a:ea typeface="华文行楷" panose="02010800040101010101" pitchFamily="2" charset="-122"/>
            </a:endParaRPr>
          </a:p>
          <a:p>
            <a:pPr>
              <a:spcBef>
                <a:spcPct val="50000"/>
              </a:spcBef>
            </a:pPr>
            <a:r>
              <a:rPr lang="zh-CN" altLang="en-US" sz="5400" dirty="0">
                <a:latin typeface="Times New Roman" panose="02020603050405020304" pitchFamily="18" charset="0"/>
                <a:ea typeface="华文行楷" panose="02010800040101010101" pitchFamily="2" charset="-122"/>
              </a:rPr>
              <a:t>若为</a:t>
            </a:r>
            <a:r>
              <a:rPr lang="zh-CN" altLang="en-US" sz="5400" dirty="0">
                <a:solidFill>
                  <a:srgbClr val="FF0000"/>
                </a:solidFill>
                <a:latin typeface="Times New Roman" panose="02020603050405020304" pitchFamily="18" charset="0"/>
                <a:ea typeface="华文行楷" panose="02010800040101010101" pitchFamily="2" charset="-122"/>
              </a:rPr>
              <a:t>自由</a:t>
            </a:r>
            <a:r>
              <a:rPr lang="zh-CN" altLang="en-US" sz="5400" dirty="0">
                <a:latin typeface="Times New Roman" panose="02020603050405020304" pitchFamily="18" charset="0"/>
                <a:ea typeface="华文行楷" panose="02010800040101010101" pitchFamily="2" charset="-122"/>
              </a:rPr>
              <a:t>故，</a:t>
            </a:r>
            <a:endParaRPr lang="zh-CN" altLang="en-US" sz="5400" dirty="0">
              <a:latin typeface="Times New Roman" panose="02020603050405020304" pitchFamily="18" charset="0"/>
              <a:ea typeface="华文行楷" panose="02010800040101010101" pitchFamily="2" charset="-122"/>
            </a:endParaRPr>
          </a:p>
          <a:p>
            <a:pPr>
              <a:spcBef>
                <a:spcPct val="50000"/>
              </a:spcBef>
            </a:pPr>
            <a:r>
              <a:rPr lang="zh-CN" altLang="en-US" sz="5400" dirty="0">
                <a:latin typeface="Times New Roman" panose="02020603050405020304" pitchFamily="18" charset="0"/>
                <a:ea typeface="华文行楷" panose="02010800040101010101" pitchFamily="2" charset="-122"/>
              </a:rPr>
              <a:t>二者皆可抛。</a:t>
            </a:r>
            <a:endParaRPr lang="zh-CN" altLang="en-US" sz="5400" dirty="0">
              <a:latin typeface="Times New Roman" panose="02020603050405020304" pitchFamily="18" charset="0"/>
              <a:ea typeface="华文行楷" panose="02010800040101010101" pitchFamily="2" charset="-122"/>
            </a:endParaRPr>
          </a:p>
        </p:txBody>
      </p:sp>
      <p:pic>
        <p:nvPicPr>
          <p:cNvPr id="3" name="图片 2" descr="timg (5)"/>
          <p:cNvPicPr>
            <a:picLocks noChangeAspect="1"/>
          </p:cNvPicPr>
          <p:nvPr/>
        </p:nvPicPr>
        <p:blipFill>
          <a:blip r:embed="rId1"/>
          <a:stretch>
            <a:fillRect/>
          </a:stretch>
        </p:blipFill>
        <p:spPr>
          <a:xfrm>
            <a:off x="5537835" y="1133475"/>
            <a:ext cx="6572885" cy="5586730"/>
          </a:xfrm>
          <a:prstGeom prst="rect">
            <a:avLst/>
          </a:prstGeom>
        </p:spPr>
      </p:pic>
      <p:sp>
        <p:nvSpPr>
          <p:cNvPr id="4" name="标题 1"/>
          <p:cNvSpPr>
            <a:spLocks noGrp="1"/>
          </p:cNvSpPr>
          <p:nvPr/>
        </p:nvSpPr>
        <p:spPr>
          <a:xfrm>
            <a:off x="5700395" y="155575"/>
            <a:ext cx="6221730" cy="1325880"/>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b="1">
                <a:solidFill>
                  <a:srgbClr val="0B15E7"/>
                </a:solidFill>
                <a:latin typeface="Arial" panose="020B0604020202020204" pitchFamily="34" charset="0"/>
                <a:sym typeface="+mn-ea"/>
              </a:rPr>
              <a:t>“</a:t>
            </a:r>
            <a:r>
              <a:rPr lang="zh-CN" altLang="en-US" b="1">
                <a:solidFill>
                  <a:srgbClr val="0B15E7"/>
                </a:solidFill>
                <a:latin typeface="Arial" panose="020B0604020202020204" pitchFamily="34" charset="0"/>
                <a:sym typeface="+mn-ea"/>
              </a:rPr>
              <a:t>人间遍种自由花</a:t>
            </a:r>
            <a:r>
              <a:rPr lang="en-US" altLang="zh-CN" b="1">
                <a:solidFill>
                  <a:srgbClr val="0B15E7"/>
                </a:solidFill>
                <a:latin typeface="Arial" panose="020B0604020202020204" pitchFamily="34" charset="0"/>
                <a:sym typeface="+mn-ea"/>
              </a:rPr>
              <a:t>”</a:t>
            </a:r>
            <a:r>
              <a:rPr lang="zh-CN" altLang="en-US" b="1">
                <a:solidFill>
                  <a:srgbClr val="0B15E7"/>
                </a:solidFill>
                <a:latin typeface="Arial" panose="020B0604020202020204" pitchFamily="34" charset="0"/>
                <a:sym typeface="+mn-ea"/>
              </a:rPr>
              <a:t>让你想起了裴多菲的哪首诗？</a:t>
            </a:r>
            <a:endParaRPr lang="zh-CN" altLang="en-US" b="1">
              <a:solidFill>
                <a:srgbClr val="0B15E7"/>
              </a:solidFill>
              <a:latin typeface="Arial" panose="020B0604020202020204" pitchFamily="34" charset="0"/>
              <a:sym typeface="+mn-ea"/>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6626"/>
                                        </p:tgtEl>
                                        <p:attrNameLst>
                                          <p:attrName>style.visibility</p:attrName>
                                        </p:attrNameLst>
                                      </p:cBhvr>
                                      <p:to>
                                        <p:strVal val="visible"/>
                                      </p:to>
                                    </p:set>
                                    <p:anim calcmode="lin" valueType="num">
                                      <p:cBhvr additive="base">
                                        <p:cTn id="18" dur="500" fill="hold"/>
                                        <p:tgtEl>
                                          <p:spTgt spid="26626"/>
                                        </p:tgtEl>
                                        <p:attrNameLst>
                                          <p:attrName>ppt_x</p:attrName>
                                        </p:attrNameLst>
                                      </p:cBhvr>
                                      <p:tavLst>
                                        <p:tav tm="0">
                                          <p:val>
                                            <p:strVal val="#ppt_x"/>
                                          </p:val>
                                        </p:tav>
                                        <p:tav tm="100000">
                                          <p:val>
                                            <p:strVal val="#ppt_x"/>
                                          </p:val>
                                        </p:tav>
                                      </p:tavLst>
                                    </p:anim>
                                    <p:anim calcmode="lin" valueType="num">
                                      <p:cBhvr additive="base">
                                        <p:cTn id="19" dur="500" fill="hold"/>
                                        <p:tgtEl>
                                          <p:spTgt spid="266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662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8" name="矩形 6147"/>
          <p:cNvSpPr/>
          <p:nvPr/>
        </p:nvSpPr>
        <p:spPr>
          <a:xfrm>
            <a:off x="164465" y="292100"/>
            <a:ext cx="5144770" cy="948055"/>
          </a:xfrm>
          <a:prstGeom prst="rect">
            <a:avLst/>
          </a:prstGeom>
        </p:spPr>
        <p:txBody>
          <a:bodyPr wrap="none" fromWordArt="1">
            <a:prstTxWarp prst="textPlain">
              <a:avLst>
                <a:gd name="adj" fmla="val 50000"/>
              </a:avLst>
            </a:prstTxWarp>
            <a:normAutofit lnSpcReduction="10000"/>
          </a:bodyPr>
          <a:p>
            <a:pPr algn="ctr"/>
            <a:r>
              <a:rPr lang="zh-CN" altLang="zh-CN" sz="48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合作探究</a:t>
            </a:r>
            <a:endParaRPr lang="zh-CN" altLang="zh-CN" sz="48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p:txBody>
      </p:sp>
      <p:sp>
        <p:nvSpPr>
          <p:cNvPr id="2" name="文本框 1"/>
          <p:cNvSpPr txBox="1"/>
          <p:nvPr/>
        </p:nvSpPr>
        <p:spPr>
          <a:xfrm>
            <a:off x="164465" y="1240155"/>
            <a:ext cx="11750675" cy="5169535"/>
          </a:xfrm>
          <a:prstGeom prst="rect">
            <a:avLst/>
          </a:prstGeom>
          <a:noFill/>
        </p:spPr>
        <p:txBody>
          <a:bodyPr wrap="square" rtlCol="0" anchor="t">
            <a:spAutoFit/>
          </a:bodyPr>
          <a:p>
            <a:pPr lvl="0" indent="0" algn="l" fontAlgn="auto">
              <a:lnSpc>
                <a:spcPct val="150000"/>
              </a:lnSpc>
            </a:pPr>
            <a:r>
              <a:rPr lang="en-US" altLang="zh-CN" sz="4400" b="1" dirty="0">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1</a:t>
            </a:r>
            <a:r>
              <a:rPr lang="zh-CN" altLang="en-US" sz="4400" b="1" dirty="0">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、分析</a:t>
            </a:r>
            <a:r>
              <a:rPr lang="zh-CN" altLang="zh-CN" sz="4400" b="1" dirty="0">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三首诗歌内容的基础上分析它们分别</a:t>
            </a:r>
            <a:r>
              <a:rPr lang="zh-CN" altLang="en-US" sz="4400" b="1">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表现了诗人怎样的思想感情？</a:t>
            </a:r>
            <a:endParaRPr lang="zh-CN" altLang="en-US" sz="4400" b="1">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a:p>
            <a:pPr lvl="0" indent="0" algn="l" fontAlgn="auto">
              <a:lnSpc>
                <a:spcPct val="150000"/>
              </a:lnSpc>
            </a:pPr>
            <a:r>
              <a:rPr lang="en-US" altLang="zh-CN" sz="4400" b="1" dirty="0">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2</a:t>
            </a:r>
            <a:r>
              <a:rPr lang="zh-CN" altLang="en-US" sz="4400" b="1" dirty="0">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a:t>
            </a:r>
            <a:r>
              <a:rPr lang="zh-CN" altLang="zh-CN" sz="4400" b="1" dirty="0">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比较三首诗的内容，并分析其内在联系。</a:t>
            </a:r>
            <a:r>
              <a:rPr lang="en-US" altLang="zh-CN" sz="4400" b="1"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zh-CN" sz="4400" b="1" dirty="0">
                <a:solidFill>
                  <a:schemeClr val="tx1"/>
                </a:solidFill>
                <a:latin typeface="微软雅黑" panose="020B0503020204020204" charset="-122"/>
                <a:ea typeface="微软雅黑" panose="020B0503020204020204" charset="-122"/>
                <a:cs typeface="微软雅黑" panose="020B0503020204020204" charset="-122"/>
                <a:sym typeface="+mn-ea"/>
              </a:rPr>
              <a:t>三首诗表现的精神内涵也各有侧重，试分析比较。</a:t>
            </a:r>
            <a:endParaRPr lang="zh-CN" altLang="zh-CN" sz="4400" b="1"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500" fill="hold"/>
                                        <p:tgtEl>
                                          <p:spTgt spid="6148"/>
                                        </p:tgtEl>
                                        <p:attrNameLst>
                                          <p:attrName>ppt_x</p:attrName>
                                        </p:attrNameLst>
                                      </p:cBhvr>
                                      <p:tavLst>
                                        <p:tav tm="0">
                                          <p:val>
                                            <p:strVal val="#ppt_x"/>
                                          </p:val>
                                        </p:tav>
                                        <p:tav tm="100000">
                                          <p:val>
                                            <p:strVal val="#ppt_x"/>
                                          </p:val>
                                        </p:tav>
                                      </p:tavLst>
                                    </p:anim>
                                    <p:anim calcmode="lin" valueType="num">
                                      <p:cBhvr additive="base">
                                        <p:cTn id="8"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图片1"/>
          <p:cNvPicPr>
            <a:picLocks noChangeAspect="1"/>
          </p:cNvPicPr>
          <p:nvPr>
            <p:ph idx="1"/>
          </p:nvPr>
        </p:nvPicPr>
        <p:blipFill>
          <a:blip r:embed="rId1"/>
          <a:stretch>
            <a:fillRect/>
          </a:stretch>
        </p:blipFill>
        <p:spPr>
          <a:xfrm>
            <a:off x="-3175" y="15240"/>
            <a:ext cx="12138025" cy="6910070"/>
          </a:xfrm>
          <a:prstGeom prst="rect">
            <a:avLst/>
          </a:prstGeom>
        </p:spPr>
      </p:pic>
      <p:sp>
        <p:nvSpPr>
          <p:cNvPr id="8195" name="矩形 8194"/>
          <p:cNvSpPr/>
          <p:nvPr/>
        </p:nvSpPr>
        <p:spPr>
          <a:xfrm>
            <a:off x="381635" y="866140"/>
            <a:ext cx="3932555" cy="5015865"/>
          </a:xfrm>
          <a:prstGeom prst="rect">
            <a:avLst/>
          </a:prstGeom>
          <a:noFill/>
          <a:ln w="9525">
            <a:noFill/>
          </a:ln>
        </p:spPr>
        <p:txBody>
          <a:bodyPr vert="horz" wrap="square" anchor="t">
            <a:spAutoFit/>
          </a:bodyPr>
          <a:p>
            <a:pPr algn="ctr" fontAlgn="auto">
              <a:lnSpc>
                <a:spcPct val="200000"/>
              </a:lnSpc>
            </a:pPr>
            <a:r>
              <a:rPr lang="zh-CN" altLang="en-US" sz="3200" b="1">
                <a:solidFill>
                  <a:srgbClr val="0B05ED"/>
                </a:solidFill>
                <a:latin typeface="宋体" panose="02010600030101010101" pitchFamily="2" charset="-122"/>
              </a:rPr>
              <a:t>（一）</a:t>
            </a:r>
            <a:endParaRPr lang="zh-CN" altLang="en-US" sz="3200" b="1">
              <a:solidFill>
                <a:srgbClr val="0B05ED"/>
              </a:solidFill>
              <a:latin typeface="宋体" panose="02010600030101010101" pitchFamily="2" charset="-122"/>
            </a:endParaRPr>
          </a:p>
          <a:p>
            <a:pPr fontAlgn="auto">
              <a:lnSpc>
                <a:spcPct val="200000"/>
              </a:lnSpc>
            </a:pPr>
            <a:r>
              <a:rPr lang="zh-CN" altLang="en-US" sz="3200" b="1">
                <a:solidFill>
                  <a:srgbClr val="0B05ED"/>
                </a:solidFill>
                <a:latin typeface="宋体" panose="02010600030101010101" pitchFamily="2" charset="-122"/>
              </a:rPr>
              <a:t>断头今日意如何?</a:t>
            </a:r>
            <a:endParaRPr lang="zh-CN" altLang="en-US" sz="3200" b="1">
              <a:solidFill>
                <a:srgbClr val="0B05ED"/>
              </a:solidFill>
              <a:latin typeface="宋体" panose="02010600030101010101" pitchFamily="2" charset="-122"/>
            </a:endParaRPr>
          </a:p>
          <a:p>
            <a:pPr fontAlgn="auto">
              <a:lnSpc>
                <a:spcPct val="200000"/>
              </a:lnSpc>
            </a:pPr>
            <a:r>
              <a:rPr lang="zh-CN" altLang="en-US" sz="3200" b="1">
                <a:solidFill>
                  <a:srgbClr val="0B05ED"/>
                </a:solidFill>
                <a:latin typeface="宋体" panose="02010600030101010101" pitchFamily="2" charset="-122"/>
              </a:rPr>
              <a:t>创业艰难百战多。 此去泉台招旧部, </a:t>
            </a:r>
            <a:endParaRPr lang="zh-CN" altLang="en-US" sz="3200" b="1">
              <a:solidFill>
                <a:srgbClr val="0B05ED"/>
              </a:solidFill>
              <a:latin typeface="宋体" panose="02010600030101010101" pitchFamily="2" charset="-122"/>
            </a:endParaRPr>
          </a:p>
          <a:p>
            <a:pPr fontAlgn="auto">
              <a:lnSpc>
                <a:spcPct val="200000"/>
              </a:lnSpc>
            </a:pPr>
            <a:r>
              <a:rPr lang="zh-CN" altLang="en-US" sz="3200" b="1">
                <a:solidFill>
                  <a:srgbClr val="0B05ED"/>
                </a:solidFill>
                <a:latin typeface="宋体" panose="02010600030101010101" pitchFamily="2" charset="-122"/>
              </a:rPr>
              <a:t>旌旗十万斩阎罗。</a:t>
            </a:r>
            <a:endParaRPr lang="zh-CN" altLang="en-US" sz="3200" b="1">
              <a:solidFill>
                <a:srgbClr val="0B05ED"/>
              </a:solidFill>
              <a:latin typeface="宋体" panose="02010600030101010101" pitchFamily="2" charset="-122"/>
            </a:endParaRPr>
          </a:p>
        </p:txBody>
      </p:sp>
      <p:sp>
        <p:nvSpPr>
          <p:cNvPr id="30722" name="Text Box 6"/>
          <p:cNvSpPr txBox="1"/>
          <p:nvPr/>
        </p:nvSpPr>
        <p:spPr>
          <a:xfrm>
            <a:off x="6993890" y="2452370"/>
            <a:ext cx="4152900" cy="2553335"/>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p>
            <a:pPr>
              <a:spcBef>
                <a:spcPct val="50000"/>
              </a:spcBef>
            </a:pPr>
            <a:r>
              <a:rPr lang="en-US" altLang="zh-CN" sz="4000" b="1" dirty="0">
                <a:solidFill>
                  <a:srgbClr val="FF0000"/>
                </a:solidFill>
                <a:latin typeface="楷体" panose="02010609060101010101" pitchFamily="49" charset="-122"/>
                <a:ea typeface="楷体" panose="02010609060101010101" pitchFamily="49" charset="-122"/>
              </a:rPr>
              <a:t>    </a:t>
            </a:r>
            <a:r>
              <a:rPr lang="zh-CN" altLang="zh-CN" sz="4000" b="1" dirty="0">
                <a:solidFill>
                  <a:srgbClr val="FF0000"/>
                </a:solidFill>
                <a:latin typeface="宋体" panose="02010600030101010101" pitchFamily="2" charset="-122"/>
                <a:ea typeface="宋体" panose="02010600030101010101" pitchFamily="2" charset="-122"/>
                <a:sym typeface="+mn-ea"/>
              </a:rPr>
              <a:t>视死如归的气概</a:t>
            </a:r>
            <a:r>
              <a:rPr lang="zh-CN" altLang="en-US" sz="4000" b="1" dirty="0">
                <a:solidFill>
                  <a:srgbClr val="FF0000"/>
                </a:solidFill>
                <a:latin typeface="Arial" panose="020B0604020202020204" pitchFamily="34" charset="0"/>
                <a:ea typeface="华文中宋" pitchFamily="2" charset="-122"/>
                <a:sym typeface="+mn-ea"/>
              </a:rPr>
              <a:t>，誓与反动派血战到底的革命精神。</a:t>
            </a:r>
            <a:endParaRPr lang="zh-CN" altLang="en-US" sz="4000" b="1" dirty="0">
              <a:solidFill>
                <a:srgbClr val="FF0000"/>
              </a:solidFill>
              <a:latin typeface="Arial" panose="020B0604020202020204" pitchFamily="34" charset="0"/>
              <a:ea typeface="华文中宋" pitchFamily="2" charset="-122"/>
              <a:sym typeface="+mn-ea"/>
            </a:endParaRPr>
          </a:p>
        </p:txBody>
      </p:sp>
      <p:sp>
        <p:nvSpPr>
          <p:cNvPr id="3" name="文本框 2"/>
          <p:cNvSpPr txBox="1"/>
          <p:nvPr/>
        </p:nvSpPr>
        <p:spPr>
          <a:xfrm>
            <a:off x="202565" y="222885"/>
            <a:ext cx="11285855" cy="1198880"/>
          </a:xfrm>
          <a:prstGeom prst="rect">
            <a:avLst/>
          </a:prstGeom>
          <a:noFill/>
        </p:spPr>
        <p:txBody>
          <a:bodyPr wrap="square" rtlCol="0" anchor="t">
            <a:spAutoFit/>
          </a:bodyPr>
          <a:p>
            <a:r>
              <a:rPr lang="en-US" altLang="zh-CN" sz="3600" b="1"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1</a:t>
            </a:r>
            <a:r>
              <a:rPr lang="zh-CN" altLang="en-US" sz="3600" b="1"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a:t>
            </a:r>
            <a:r>
              <a:rPr lang="zh-CN" altLang="zh-CN" sz="3600" b="1"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概括三首诗的内容并分析它们分别</a:t>
            </a:r>
            <a:r>
              <a:rPr lang="zh-CN" altLang="en-US" sz="36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表现了诗人怎样的思想感情？</a:t>
            </a:r>
            <a:endParaRPr lang="zh-CN" altLang="en-US" sz="3600"/>
          </a:p>
        </p:txBody>
      </p:sp>
      <p:sp>
        <p:nvSpPr>
          <p:cNvPr id="93196" name="文本框 93195"/>
          <p:cNvSpPr txBox="1"/>
          <p:nvPr/>
        </p:nvSpPr>
        <p:spPr>
          <a:xfrm>
            <a:off x="3641090" y="2336800"/>
            <a:ext cx="2438400" cy="521970"/>
          </a:xfrm>
          <a:prstGeom prst="rect">
            <a:avLst/>
          </a:prstGeom>
        </p:spPr>
        <p:style>
          <a:lnRef idx="2">
            <a:schemeClr val="dk1"/>
          </a:lnRef>
          <a:fillRef idx="1">
            <a:schemeClr val="lt1"/>
          </a:fillRef>
          <a:effectRef idx="0">
            <a:schemeClr val="dk1"/>
          </a:effectRef>
          <a:fontRef idx="minor">
            <a:schemeClr val="dk1"/>
          </a:fontRef>
        </p:style>
        <p:txBody>
          <a:bodyPr>
            <a:spAutoFit/>
          </a:bodyPr>
          <a:p>
            <a:pPr>
              <a:spcBef>
                <a:spcPct val="50000"/>
              </a:spcBef>
              <a:buClr>
                <a:schemeClr val="bg1"/>
              </a:buClr>
            </a:pPr>
            <a:r>
              <a:rPr lang="en-US" altLang="zh-CN" sz="2800" b="1">
                <a:solidFill>
                  <a:srgbClr val="FF0000"/>
                </a:solidFill>
                <a:latin typeface="Times New Roman" panose="02020603050405020304" pitchFamily="18" charset="0"/>
                <a:ea typeface="华文中宋" pitchFamily="2" charset="-122"/>
              </a:rPr>
              <a:t>——</a:t>
            </a:r>
            <a:r>
              <a:rPr lang="zh-CN" altLang="en-US" sz="2800" b="1" dirty="0">
                <a:solidFill>
                  <a:srgbClr val="FF0000"/>
                </a:solidFill>
                <a:latin typeface="Arial" panose="020B0604020202020204" pitchFamily="34" charset="0"/>
                <a:ea typeface="华文中宋" pitchFamily="2" charset="-122"/>
              </a:rPr>
              <a:t>身在险境</a:t>
            </a:r>
            <a:endParaRPr lang="zh-CN" altLang="en-US" sz="2800" b="1" dirty="0">
              <a:solidFill>
                <a:srgbClr val="FF0000"/>
              </a:solidFill>
              <a:latin typeface="Arial" panose="020B0604020202020204" pitchFamily="34" charset="0"/>
              <a:ea typeface="华文中宋" pitchFamily="2" charset="-122"/>
            </a:endParaRPr>
          </a:p>
        </p:txBody>
      </p:sp>
      <p:sp>
        <p:nvSpPr>
          <p:cNvPr id="93197" name="文本框 93196"/>
          <p:cNvSpPr txBox="1"/>
          <p:nvPr/>
        </p:nvSpPr>
        <p:spPr>
          <a:xfrm>
            <a:off x="3564890" y="3256915"/>
            <a:ext cx="2590800" cy="521970"/>
          </a:xfrm>
          <a:prstGeom prst="rect">
            <a:avLst/>
          </a:prstGeom>
        </p:spPr>
        <p:style>
          <a:lnRef idx="2">
            <a:schemeClr val="dk1"/>
          </a:lnRef>
          <a:fillRef idx="1">
            <a:schemeClr val="lt1"/>
          </a:fillRef>
          <a:effectRef idx="0">
            <a:schemeClr val="dk1"/>
          </a:effectRef>
          <a:fontRef idx="minor">
            <a:schemeClr val="dk1"/>
          </a:fontRef>
        </p:style>
        <p:txBody>
          <a:bodyPr>
            <a:spAutoFit/>
          </a:bodyPr>
          <a:p>
            <a:pPr>
              <a:spcBef>
                <a:spcPct val="50000"/>
              </a:spcBef>
              <a:buClr>
                <a:schemeClr val="bg1"/>
              </a:buClr>
            </a:pPr>
            <a:r>
              <a:rPr lang="en-US" altLang="zh-CN" sz="2800" b="1">
                <a:solidFill>
                  <a:srgbClr val="FF0000"/>
                </a:solidFill>
                <a:latin typeface="Times New Roman" panose="02020603050405020304" pitchFamily="18" charset="0"/>
                <a:ea typeface="华文中宋" pitchFamily="2" charset="-122"/>
              </a:rPr>
              <a:t>——</a:t>
            </a:r>
            <a:r>
              <a:rPr lang="zh-CN" altLang="en-US" sz="2800" b="1" dirty="0">
                <a:solidFill>
                  <a:srgbClr val="FF0000"/>
                </a:solidFill>
                <a:latin typeface="Arial" panose="020B0604020202020204" pitchFamily="34" charset="0"/>
                <a:ea typeface="华文中宋" pitchFamily="2" charset="-122"/>
              </a:rPr>
              <a:t>回顾征程</a:t>
            </a:r>
            <a:endParaRPr lang="zh-CN" altLang="en-US" sz="2800" b="1" dirty="0">
              <a:solidFill>
                <a:srgbClr val="FF0000"/>
              </a:solidFill>
              <a:latin typeface="Arial" panose="020B0604020202020204" pitchFamily="34" charset="0"/>
              <a:ea typeface="华文中宋" pitchFamily="2" charset="-122"/>
            </a:endParaRPr>
          </a:p>
        </p:txBody>
      </p:sp>
      <p:sp>
        <p:nvSpPr>
          <p:cNvPr id="93200" name="文本框 93199"/>
          <p:cNvSpPr txBox="1"/>
          <p:nvPr/>
        </p:nvSpPr>
        <p:spPr>
          <a:xfrm>
            <a:off x="3488690" y="4308475"/>
            <a:ext cx="2514600" cy="521970"/>
          </a:xfrm>
          <a:prstGeom prst="rect">
            <a:avLst/>
          </a:prstGeom>
        </p:spPr>
        <p:style>
          <a:lnRef idx="2">
            <a:schemeClr val="dk1"/>
          </a:lnRef>
          <a:fillRef idx="1">
            <a:schemeClr val="lt1"/>
          </a:fillRef>
          <a:effectRef idx="0">
            <a:schemeClr val="dk1"/>
          </a:effectRef>
          <a:fontRef idx="minor">
            <a:schemeClr val="dk1"/>
          </a:fontRef>
        </p:style>
        <p:txBody>
          <a:bodyPr>
            <a:spAutoFit/>
          </a:bodyPr>
          <a:p>
            <a:pPr>
              <a:spcBef>
                <a:spcPct val="50000"/>
              </a:spcBef>
              <a:buClr>
                <a:schemeClr val="bg1"/>
              </a:buClr>
            </a:pPr>
            <a:r>
              <a:rPr lang="en-US" altLang="zh-CN" sz="2800" b="1">
                <a:solidFill>
                  <a:srgbClr val="FF0000"/>
                </a:solidFill>
                <a:latin typeface="Times New Roman" panose="02020603050405020304" pitchFamily="18" charset="0"/>
                <a:ea typeface="华文中宋" pitchFamily="2" charset="-122"/>
              </a:rPr>
              <a:t>——</a:t>
            </a:r>
            <a:r>
              <a:rPr lang="zh-CN" altLang="en-US" sz="2800" b="1" dirty="0">
                <a:solidFill>
                  <a:srgbClr val="FF0000"/>
                </a:solidFill>
                <a:latin typeface="Arial" panose="020B0604020202020204" pitchFamily="34" charset="0"/>
                <a:ea typeface="华文中宋" pitchFamily="2" charset="-122"/>
              </a:rPr>
              <a:t>死后英魂</a:t>
            </a:r>
            <a:endParaRPr lang="zh-CN" altLang="en-US" sz="2800" b="1" dirty="0">
              <a:solidFill>
                <a:srgbClr val="FF0000"/>
              </a:solidFill>
              <a:latin typeface="Arial" panose="020B0604020202020204" pitchFamily="34" charset="0"/>
              <a:ea typeface="华文中宋" pitchFamily="2" charset="-122"/>
            </a:endParaRPr>
          </a:p>
        </p:txBody>
      </p:sp>
      <p:sp>
        <p:nvSpPr>
          <p:cNvPr id="93201" name="文本框 93200"/>
          <p:cNvSpPr txBox="1"/>
          <p:nvPr/>
        </p:nvSpPr>
        <p:spPr>
          <a:xfrm>
            <a:off x="3488690" y="5255260"/>
            <a:ext cx="2514600" cy="521970"/>
          </a:xfrm>
          <a:prstGeom prst="rect">
            <a:avLst/>
          </a:prstGeom>
        </p:spPr>
        <p:style>
          <a:lnRef idx="2">
            <a:schemeClr val="dk1"/>
          </a:lnRef>
          <a:fillRef idx="1">
            <a:schemeClr val="lt1"/>
          </a:fillRef>
          <a:effectRef idx="0">
            <a:schemeClr val="dk1"/>
          </a:effectRef>
          <a:fontRef idx="minor">
            <a:schemeClr val="dk1"/>
          </a:fontRef>
        </p:style>
        <p:txBody>
          <a:bodyPr>
            <a:spAutoFit/>
          </a:bodyPr>
          <a:p>
            <a:pPr>
              <a:spcBef>
                <a:spcPct val="50000"/>
              </a:spcBef>
              <a:buClr>
                <a:schemeClr val="bg1"/>
              </a:buClr>
            </a:pPr>
            <a:r>
              <a:rPr lang="en-US" altLang="zh-CN" sz="2800" b="1">
                <a:solidFill>
                  <a:srgbClr val="FF0000"/>
                </a:solidFill>
                <a:latin typeface="Times New Roman" panose="02020603050405020304" pitchFamily="18" charset="0"/>
                <a:ea typeface="华文中宋" pitchFamily="2" charset="-122"/>
              </a:rPr>
              <a:t>——</a:t>
            </a:r>
            <a:r>
              <a:rPr lang="zh-CN" altLang="en-US" sz="2800" b="1" dirty="0">
                <a:solidFill>
                  <a:srgbClr val="FF0000"/>
                </a:solidFill>
                <a:latin typeface="Arial" panose="020B0604020202020204" pitchFamily="34" charset="0"/>
                <a:ea typeface="华文中宋" pitchFamily="2" charset="-122"/>
              </a:rPr>
              <a:t>继续战斗</a:t>
            </a:r>
            <a:endParaRPr lang="zh-CN" altLang="en-US" sz="2800" b="1" dirty="0">
              <a:solidFill>
                <a:srgbClr val="FF0000"/>
              </a:solidFill>
              <a:latin typeface="Arial" panose="020B0604020202020204" pitchFamily="34" charset="0"/>
              <a:ea typeface="华文中宋" pitchFamily="2" charset="-122"/>
            </a:endParaRPr>
          </a:p>
        </p:txBody>
      </p:sp>
      <p:sp>
        <p:nvSpPr>
          <p:cNvPr id="5" name="右大括号 4"/>
          <p:cNvSpPr/>
          <p:nvPr/>
        </p:nvSpPr>
        <p:spPr>
          <a:xfrm>
            <a:off x="6155690" y="2321560"/>
            <a:ext cx="448945" cy="3455670"/>
          </a:xfrm>
          <a:prstGeom prst="rightBrace">
            <a:avLst/>
          </a:prstGeom>
          <a:ln w="57150"/>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39000"/>
                                  </p:stCondLst>
                                  <p:childTnLst>
                                    <p:set>
                                      <p:cBhvr>
                                        <p:cTn id="6" dur="1" fill="hold">
                                          <p:stCondLst>
                                            <p:cond delay="0"/>
                                          </p:stCondLst>
                                        </p:cTn>
                                        <p:tgtEl>
                                          <p:spTgt spid="8195"/>
                                        </p:tgtEl>
                                        <p:attrNameLst>
                                          <p:attrName>style.visibility</p:attrName>
                                        </p:attrNameLst>
                                      </p:cBhvr>
                                      <p:to>
                                        <p:strVal val="visible"/>
                                      </p:to>
                                    </p:set>
                                    <p:anim calcmode="lin" valueType="num">
                                      <p:cBhvr additive="base">
                                        <p:cTn id="7" dur="5000" fill="hold"/>
                                        <p:tgtEl>
                                          <p:spTgt spid="8195"/>
                                        </p:tgtEl>
                                        <p:attrNameLst>
                                          <p:attrName>ppt_x</p:attrName>
                                        </p:attrNameLst>
                                      </p:cBhvr>
                                      <p:tavLst>
                                        <p:tav tm="0">
                                          <p:val>
                                            <p:strVal val="#ppt_x"/>
                                          </p:val>
                                        </p:tav>
                                        <p:tav tm="100000">
                                          <p:val>
                                            <p:strVal val="#ppt_x"/>
                                          </p:val>
                                        </p:tav>
                                      </p:tavLst>
                                    </p:anim>
                                    <p:anim calcmode="lin" valueType="num">
                                      <p:cBhvr additive="base">
                                        <p:cTn id="8" dur="5000" fill="hold"/>
                                        <p:tgtEl>
                                          <p:spTgt spid="819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2.wav"/>
                                        </p:tgtEl>
                                      </p:cMediaNode>
                                    </p:audio>
                                  </p:sub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93196"/>
                                        </p:tgtEl>
                                        <p:attrNameLst>
                                          <p:attrName>style.visibility</p:attrName>
                                        </p:attrNameLst>
                                      </p:cBhvr>
                                      <p:to>
                                        <p:strVal val="visible"/>
                                      </p:to>
                                    </p:set>
                                    <p:animEffect transition="in" filter="box(in)">
                                      <p:cBhvr>
                                        <p:cTn id="13" dur="500"/>
                                        <p:tgtEl>
                                          <p:spTgt spid="93196"/>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93197"/>
                                        </p:tgtEl>
                                        <p:attrNameLst>
                                          <p:attrName>style.visibility</p:attrName>
                                        </p:attrNameLst>
                                      </p:cBhvr>
                                      <p:to>
                                        <p:strVal val="visible"/>
                                      </p:to>
                                    </p:set>
                                    <p:animEffect transition="in" filter="checkerboard(across)">
                                      <p:cBhvr>
                                        <p:cTn id="18" dur="500"/>
                                        <p:tgtEl>
                                          <p:spTgt spid="93197"/>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93200"/>
                                        </p:tgtEl>
                                        <p:attrNameLst>
                                          <p:attrName>style.visibility</p:attrName>
                                        </p:attrNameLst>
                                      </p:cBhvr>
                                      <p:to>
                                        <p:strVal val="visible"/>
                                      </p:to>
                                    </p:set>
                                    <p:animEffect transition="in" filter="randombar(horizontal)">
                                      <p:cBhvr>
                                        <p:cTn id="23" dur="500"/>
                                        <p:tgtEl>
                                          <p:spTgt spid="93200"/>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42" fill="hold" grpId="0" nodeType="clickEffect">
                                  <p:stCondLst>
                                    <p:cond delay="0"/>
                                  </p:stCondLst>
                                  <p:childTnLst>
                                    <p:set>
                                      <p:cBhvr>
                                        <p:cTn id="27" dur="1" fill="hold">
                                          <p:stCondLst>
                                            <p:cond delay="0"/>
                                          </p:stCondLst>
                                        </p:cTn>
                                        <p:tgtEl>
                                          <p:spTgt spid="93201"/>
                                        </p:tgtEl>
                                        <p:attrNameLst>
                                          <p:attrName>style.visibility</p:attrName>
                                        </p:attrNameLst>
                                      </p:cBhvr>
                                      <p:to>
                                        <p:strVal val="visible"/>
                                      </p:to>
                                    </p:set>
                                    <p:animEffect transition="in" filter="barn(outHorizontal)">
                                      <p:cBhvr>
                                        <p:cTn id="28" dur="500"/>
                                        <p:tgtEl>
                                          <p:spTgt spid="9320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ppt_x"/>
                                          </p:val>
                                        </p:tav>
                                        <p:tav tm="100000">
                                          <p:val>
                                            <p:strVal val="#ppt_x"/>
                                          </p:val>
                                        </p:tav>
                                      </p:tavLst>
                                    </p:anim>
                                    <p:anim calcmode="lin" valueType="num">
                                      <p:cBhvr additive="base">
                                        <p:cTn id="3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30722"/>
                                        </p:tgtEl>
                                        <p:attrNameLst>
                                          <p:attrName>style.visibility</p:attrName>
                                        </p:attrNameLst>
                                      </p:cBhvr>
                                      <p:to>
                                        <p:strVal val="visible"/>
                                      </p:to>
                                    </p:set>
                                    <p:animEffect transition="in" filter="dissolve">
                                      <p:cBhvr>
                                        <p:cTn id="39"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30722" grpId="0" bldLvl="0" animBg="1"/>
      <p:bldP spid="93196" grpId="0" bldLvl="0" animBg="1"/>
      <p:bldP spid="93197" grpId="0" bldLvl="0" animBg="1"/>
      <p:bldP spid="93200" grpId="0" bldLvl="0" animBg="1"/>
      <p:bldP spid="93201" grpId="0" bldLvl="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43535" y="433070"/>
            <a:ext cx="6831330" cy="706755"/>
          </a:xfrm>
          <a:prstGeom prst="rect">
            <a:avLst/>
          </a:prstGeom>
          <a:noFill/>
        </p:spPr>
        <p:txBody>
          <a:bodyPr wrap="square" rtlCol="0" anchor="t">
            <a:spAutoFit/>
          </a:bodyPr>
          <a:p>
            <a:pPr lvl="2">
              <a:spcBef>
                <a:spcPct val="50000"/>
              </a:spcBef>
              <a:buClr>
                <a:schemeClr val="bg1"/>
              </a:buClr>
            </a:pPr>
            <a:r>
              <a:rPr lang="en-US" altLang="zh-CN" sz="4000" b="1" dirty="0">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3600" b="1" dirty="0">
              <a:solidFill>
                <a:srgbClr val="0B05ED"/>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 name="文本框 1"/>
          <p:cNvSpPr txBox="1"/>
          <p:nvPr/>
        </p:nvSpPr>
        <p:spPr>
          <a:xfrm>
            <a:off x="219075" y="247650"/>
            <a:ext cx="5520690" cy="624713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r>
              <a:rPr lang="en-US" altLang="zh-CN" sz="4000" b="1">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       1941</a:t>
            </a:r>
            <a:r>
              <a:rPr lang="zh-CN" altLang="en-US" sz="4000" b="1" dirty="0">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年“皖南事变”后，担任</a:t>
            </a:r>
            <a:r>
              <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新四军代理军长</a:t>
            </a:r>
            <a:r>
              <a:rPr lang="zh-CN" altLang="en-US" sz="4000" b="1" dirty="0">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。解放战争时期，担任</a:t>
            </a:r>
            <a:r>
              <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第三野战军司令员兼政治委员等职</a:t>
            </a:r>
            <a:r>
              <a:rPr lang="zh-CN" altLang="en-US" sz="4000" b="1" dirty="0">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。解放后，任</a:t>
            </a:r>
            <a:r>
              <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上海市市长</a:t>
            </a:r>
            <a:r>
              <a:rPr lang="zh-CN" altLang="en-US" sz="4000" b="1" dirty="0">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，后又任</a:t>
            </a:r>
            <a:r>
              <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中央政治局委员，国务院副总理兼外交部长等职。</a:t>
            </a:r>
            <a:r>
              <a:rPr lang="en-US" altLang="zh-CN" sz="4000" b="1">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1972</a:t>
            </a:r>
            <a:r>
              <a:rPr lang="zh-CN" altLang="en-US" sz="4000" b="1" dirty="0">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年</a:t>
            </a:r>
            <a:r>
              <a:rPr lang="en-US" altLang="zh-CN" sz="4000" b="1">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4000" b="1" dirty="0">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月</a:t>
            </a:r>
            <a:r>
              <a:rPr lang="en-US" altLang="zh-CN" sz="4000" b="1">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6</a:t>
            </a:r>
            <a:r>
              <a:rPr lang="zh-CN" altLang="en-US" sz="4000" b="1" dirty="0">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日因病逝世。</a:t>
            </a:r>
            <a:endParaRPr lang="zh-CN" altLang="en-US" sz="4000"/>
          </a:p>
        </p:txBody>
      </p:sp>
      <p:pic>
        <p:nvPicPr>
          <p:cNvPr id="3" name="图片 2" descr="timg (11)"/>
          <p:cNvPicPr>
            <a:picLocks noChangeAspect="1"/>
          </p:cNvPicPr>
          <p:nvPr/>
        </p:nvPicPr>
        <p:blipFill>
          <a:blip r:embed="rId1"/>
          <a:stretch>
            <a:fillRect/>
          </a:stretch>
        </p:blipFill>
        <p:spPr>
          <a:xfrm>
            <a:off x="5918835" y="118745"/>
            <a:ext cx="6141720" cy="65474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图片1"/>
          <p:cNvPicPr>
            <a:picLocks noChangeAspect="1"/>
          </p:cNvPicPr>
          <p:nvPr>
            <p:ph idx="1"/>
          </p:nvPr>
        </p:nvPicPr>
        <p:blipFill>
          <a:blip r:embed="rId1"/>
          <a:stretch>
            <a:fillRect/>
          </a:stretch>
        </p:blipFill>
        <p:spPr>
          <a:xfrm>
            <a:off x="26670" y="3175"/>
            <a:ext cx="12138025" cy="6851650"/>
          </a:xfrm>
          <a:prstGeom prst="rect">
            <a:avLst/>
          </a:prstGeom>
        </p:spPr>
      </p:pic>
      <p:sp>
        <p:nvSpPr>
          <p:cNvPr id="8196" name="文本框 8195"/>
          <p:cNvSpPr txBox="1"/>
          <p:nvPr/>
        </p:nvSpPr>
        <p:spPr>
          <a:xfrm>
            <a:off x="307975" y="594360"/>
            <a:ext cx="4368165" cy="4769485"/>
          </a:xfrm>
          <a:prstGeom prst="rect">
            <a:avLst/>
          </a:prstGeom>
          <a:noFill/>
          <a:ln w="9525">
            <a:noFill/>
          </a:ln>
        </p:spPr>
        <p:txBody>
          <a:bodyPr vert="horz" wrap="square" anchor="t">
            <a:spAutoFit/>
          </a:bodyPr>
          <a:p>
            <a:pPr algn="ctr" fontAlgn="auto">
              <a:lnSpc>
                <a:spcPct val="100000"/>
              </a:lnSpc>
              <a:spcBef>
                <a:spcPts val="0"/>
              </a:spcBef>
            </a:pPr>
            <a:r>
              <a:rPr lang="zh-CN" altLang="en-US" sz="3200" b="1">
                <a:solidFill>
                  <a:srgbClr val="0B05ED"/>
                </a:solidFill>
                <a:latin typeface="宋体" panose="02010600030101010101" pitchFamily="2" charset="-122"/>
                <a:sym typeface="+mn-ea"/>
              </a:rPr>
              <a:t>（二）</a:t>
            </a:r>
            <a:endParaRPr lang="zh-CN" altLang="en-US" sz="3200" b="1">
              <a:solidFill>
                <a:srgbClr val="0B05ED"/>
              </a:solidFill>
              <a:latin typeface="宋体" panose="02010600030101010101" pitchFamily="2" charset="-122"/>
              <a:sym typeface="+mn-ea"/>
            </a:endParaRPr>
          </a:p>
          <a:p>
            <a:pPr algn="ctr" fontAlgn="auto">
              <a:lnSpc>
                <a:spcPct val="100000"/>
              </a:lnSpc>
              <a:spcBef>
                <a:spcPts val="0"/>
              </a:spcBef>
            </a:pPr>
            <a:endParaRPr lang="zh-CN" altLang="en-US" sz="3200" b="1">
              <a:solidFill>
                <a:srgbClr val="0B05ED"/>
              </a:solidFill>
              <a:latin typeface="宋体" panose="02010600030101010101" pitchFamily="2" charset="-122"/>
              <a:sym typeface="+mn-ea"/>
            </a:endParaRPr>
          </a:p>
          <a:p>
            <a:pPr fontAlgn="auto">
              <a:lnSpc>
                <a:spcPct val="150000"/>
              </a:lnSpc>
              <a:spcBef>
                <a:spcPts val="0"/>
              </a:spcBef>
            </a:pPr>
            <a:r>
              <a:rPr lang="zh-CN" altLang="en-US" sz="3200" b="1">
                <a:solidFill>
                  <a:srgbClr val="0B05ED"/>
                </a:solidFill>
                <a:latin typeface="宋体" panose="02010600030101010101" pitchFamily="2" charset="-122"/>
              </a:rPr>
              <a:t>南国烽烟正十年，</a:t>
            </a:r>
            <a:endParaRPr lang="zh-CN" altLang="en-US" sz="3200" b="1">
              <a:solidFill>
                <a:srgbClr val="0B05ED"/>
              </a:solidFill>
              <a:latin typeface="宋体" panose="02010600030101010101" pitchFamily="2" charset="-122"/>
            </a:endParaRPr>
          </a:p>
          <a:p>
            <a:pPr fontAlgn="auto">
              <a:lnSpc>
                <a:spcPct val="200000"/>
              </a:lnSpc>
              <a:spcBef>
                <a:spcPts val="0"/>
              </a:spcBef>
            </a:pPr>
            <a:r>
              <a:rPr lang="zh-CN" altLang="en-US" sz="3200" b="1">
                <a:solidFill>
                  <a:srgbClr val="0B05ED"/>
                </a:solidFill>
                <a:latin typeface="宋体" panose="02010600030101010101" pitchFamily="2" charset="-122"/>
              </a:rPr>
              <a:t>此头须向国门悬。 </a:t>
            </a:r>
            <a:endParaRPr lang="zh-CN" altLang="en-US" sz="3200" b="1">
              <a:solidFill>
                <a:srgbClr val="0B05ED"/>
              </a:solidFill>
              <a:latin typeface="宋体" panose="02010600030101010101" pitchFamily="2" charset="-122"/>
            </a:endParaRPr>
          </a:p>
          <a:p>
            <a:pPr fontAlgn="auto">
              <a:lnSpc>
                <a:spcPct val="200000"/>
              </a:lnSpc>
              <a:spcBef>
                <a:spcPts val="0"/>
              </a:spcBef>
            </a:pPr>
            <a:r>
              <a:rPr lang="zh-CN" altLang="en-US" sz="3200" b="1">
                <a:solidFill>
                  <a:srgbClr val="0B05ED"/>
                </a:solidFill>
                <a:latin typeface="宋体" panose="02010600030101010101" pitchFamily="2" charset="-122"/>
              </a:rPr>
              <a:t>后死诸君多努力，</a:t>
            </a:r>
            <a:endParaRPr lang="zh-CN" altLang="en-US" sz="3200" b="1">
              <a:solidFill>
                <a:srgbClr val="0B05ED"/>
              </a:solidFill>
              <a:latin typeface="宋体" panose="02010600030101010101" pitchFamily="2" charset="-122"/>
            </a:endParaRPr>
          </a:p>
          <a:p>
            <a:pPr fontAlgn="auto">
              <a:lnSpc>
                <a:spcPct val="200000"/>
              </a:lnSpc>
              <a:spcBef>
                <a:spcPts val="0"/>
              </a:spcBef>
            </a:pPr>
            <a:r>
              <a:rPr lang="zh-CN" altLang="en-US" sz="3200" b="1">
                <a:solidFill>
                  <a:srgbClr val="0B05ED"/>
                </a:solidFill>
                <a:latin typeface="宋体" panose="02010600030101010101" pitchFamily="2" charset="-122"/>
              </a:rPr>
              <a:t>捷报飞来当纸钱。 </a:t>
            </a:r>
            <a:endParaRPr lang="zh-CN" altLang="en-US" sz="3200" b="1">
              <a:solidFill>
                <a:srgbClr val="0B05ED"/>
              </a:solidFill>
              <a:latin typeface="宋体" panose="02010600030101010101" pitchFamily="2" charset="-122"/>
            </a:endParaRPr>
          </a:p>
        </p:txBody>
      </p:sp>
      <p:sp>
        <p:nvSpPr>
          <p:cNvPr id="30722" name="Text Box 6"/>
          <p:cNvSpPr txBox="1"/>
          <p:nvPr/>
        </p:nvSpPr>
        <p:spPr>
          <a:xfrm>
            <a:off x="6707505" y="2718435"/>
            <a:ext cx="4914900" cy="132207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a:spcBef>
                <a:spcPct val="50000"/>
              </a:spcBef>
            </a:pPr>
            <a:r>
              <a:rPr lang="en-US" altLang="zh-CN" sz="4000" b="1" dirty="0">
                <a:solidFill>
                  <a:srgbClr val="FF0000"/>
                </a:solidFill>
                <a:latin typeface="楷体" panose="02010609060101010101" pitchFamily="49" charset="-122"/>
                <a:ea typeface="楷体" panose="02010609060101010101" pitchFamily="49" charset="-122"/>
              </a:rPr>
              <a:t>   </a:t>
            </a:r>
            <a:r>
              <a:rPr lang="zh-CN" sz="4000" b="1" noProof="0">
                <a:ln>
                  <a:noFill/>
                </a:ln>
                <a:solidFill>
                  <a:srgbClr val="FF0000"/>
                </a:solidFill>
                <a:effectLst/>
                <a:uLnTx/>
                <a:uFillTx/>
                <a:latin typeface="华文行楷" panose="02010800040101010101" pitchFamily="2" charset="-122"/>
                <a:ea typeface="华文行楷" panose="02010800040101010101" pitchFamily="2" charset="-122"/>
                <a:sym typeface="+mn-ea"/>
              </a:rPr>
              <a:t>关心国家命运，盼望祖国解放的情感。</a:t>
            </a:r>
            <a:endPar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93196" name="文本框 93195"/>
          <p:cNvSpPr txBox="1"/>
          <p:nvPr/>
        </p:nvSpPr>
        <p:spPr>
          <a:xfrm>
            <a:off x="3319145" y="1783715"/>
            <a:ext cx="2438400" cy="521970"/>
          </a:xfrm>
          <a:prstGeom prst="rect">
            <a:avLst/>
          </a:prstGeom>
        </p:spPr>
        <p:style>
          <a:lnRef idx="2">
            <a:schemeClr val="dk1"/>
          </a:lnRef>
          <a:fillRef idx="1">
            <a:schemeClr val="lt1"/>
          </a:fillRef>
          <a:effectRef idx="0">
            <a:schemeClr val="dk1"/>
          </a:effectRef>
          <a:fontRef idx="minor">
            <a:schemeClr val="dk1"/>
          </a:fontRef>
        </p:style>
        <p:txBody>
          <a:bodyPr>
            <a:spAutoFit/>
          </a:bodyPr>
          <a:p>
            <a:pPr>
              <a:spcBef>
                <a:spcPct val="50000"/>
              </a:spcBef>
              <a:buClr>
                <a:schemeClr val="bg1"/>
              </a:buClr>
            </a:pPr>
            <a:r>
              <a:rPr lang="en-US" altLang="zh-CN" sz="2800" b="1">
                <a:solidFill>
                  <a:srgbClr val="FF0000"/>
                </a:solidFill>
                <a:latin typeface="Times New Roman" panose="02020603050405020304" pitchFamily="18" charset="0"/>
                <a:ea typeface="华文中宋" pitchFamily="2" charset="-122"/>
              </a:rPr>
              <a:t>——</a:t>
            </a:r>
            <a:r>
              <a:rPr lang="zh-CN" altLang="en-US" sz="2800" b="1">
                <a:solidFill>
                  <a:srgbClr val="FF0000"/>
                </a:solidFill>
                <a:latin typeface="Times New Roman" panose="02020603050405020304" pitchFamily="18" charset="0"/>
                <a:ea typeface="华文中宋" pitchFamily="2" charset="-122"/>
              </a:rPr>
              <a:t>大业未成</a:t>
            </a:r>
            <a:endParaRPr lang="zh-CN" altLang="en-US" sz="2800" b="1" dirty="0">
              <a:solidFill>
                <a:srgbClr val="FF0000"/>
              </a:solidFill>
              <a:latin typeface="Times New Roman" panose="02020603050405020304" pitchFamily="18" charset="0"/>
              <a:ea typeface="华文中宋" pitchFamily="2" charset="-122"/>
            </a:endParaRPr>
          </a:p>
        </p:txBody>
      </p:sp>
      <p:sp>
        <p:nvSpPr>
          <p:cNvPr id="3" name="文本框 2"/>
          <p:cNvSpPr txBox="1"/>
          <p:nvPr/>
        </p:nvSpPr>
        <p:spPr>
          <a:xfrm>
            <a:off x="3319145" y="2718435"/>
            <a:ext cx="2438400" cy="521970"/>
          </a:xfrm>
          <a:prstGeom prst="rect">
            <a:avLst/>
          </a:prstGeom>
        </p:spPr>
        <p:style>
          <a:lnRef idx="2">
            <a:schemeClr val="dk1"/>
          </a:lnRef>
          <a:fillRef idx="1">
            <a:schemeClr val="lt1"/>
          </a:fillRef>
          <a:effectRef idx="0">
            <a:schemeClr val="dk1"/>
          </a:effectRef>
          <a:fontRef idx="minor">
            <a:schemeClr val="dk1"/>
          </a:fontRef>
        </p:style>
        <p:txBody>
          <a:bodyPr>
            <a:spAutoFit/>
          </a:bodyPr>
          <a:p>
            <a:pPr>
              <a:spcBef>
                <a:spcPct val="50000"/>
              </a:spcBef>
              <a:buClr>
                <a:schemeClr val="bg1"/>
              </a:buClr>
            </a:pPr>
            <a:r>
              <a:rPr lang="en-US" altLang="zh-CN" sz="2800" b="1">
                <a:solidFill>
                  <a:srgbClr val="FF0000"/>
                </a:solidFill>
                <a:latin typeface="Times New Roman" panose="02020603050405020304" pitchFamily="18" charset="0"/>
                <a:ea typeface="华文中宋" pitchFamily="2" charset="-122"/>
              </a:rPr>
              <a:t>——</a:t>
            </a:r>
            <a:r>
              <a:rPr lang="zh-CN" altLang="en-US" sz="2800" b="1">
                <a:solidFill>
                  <a:srgbClr val="FF0000"/>
                </a:solidFill>
                <a:latin typeface="Times New Roman" panose="02020603050405020304" pitchFamily="18" charset="0"/>
                <a:ea typeface="华文中宋" pitchFamily="2" charset="-122"/>
              </a:rPr>
              <a:t>死不瞑目</a:t>
            </a:r>
            <a:endParaRPr lang="zh-CN" altLang="en-US" sz="2800" b="1" dirty="0">
              <a:solidFill>
                <a:srgbClr val="FF0000"/>
              </a:solidFill>
              <a:latin typeface="Times New Roman" panose="02020603050405020304" pitchFamily="18" charset="0"/>
              <a:ea typeface="华文中宋" pitchFamily="2" charset="-122"/>
            </a:endParaRPr>
          </a:p>
        </p:txBody>
      </p:sp>
      <p:sp>
        <p:nvSpPr>
          <p:cNvPr id="5" name="文本框 4"/>
          <p:cNvSpPr txBox="1"/>
          <p:nvPr/>
        </p:nvSpPr>
        <p:spPr>
          <a:xfrm>
            <a:off x="3319145" y="3667760"/>
            <a:ext cx="2438400" cy="521970"/>
          </a:xfrm>
          <a:prstGeom prst="rect">
            <a:avLst/>
          </a:prstGeom>
        </p:spPr>
        <p:style>
          <a:lnRef idx="2">
            <a:schemeClr val="dk1"/>
          </a:lnRef>
          <a:fillRef idx="1">
            <a:schemeClr val="lt1"/>
          </a:fillRef>
          <a:effectRef idx="0">
            <a:schemeClr val="dk1"/>
          </a:effectRef>
          <a:fontRef idx="minor">
            <a:schemeClr val="dk1"/>
          </a:fontRef>
        </p:style>
        <p:txBody>
          <a:bodyPr>
            <a:spAutoFit/>
          </a:bodyPr>
          <a:p>
            <a:pPr>
              <a:spcBef>
                <a:spcPct val="50000"/>
              </a:spcBef>
              <a:buClr>
                <a:schemeClr val="bg1"/>
              </a:buClr>
            </a:pPr>
            <a:r>
              <a:rPr lang="en-US" altLang="zh-CN" sz="2800" b="1">
                <a:solidFill>
                  <a:srgbClr val="FF0000"/>
                </a:solidFill>
                <a:latin typeface="Times New Roman" panose="02020603050405020304" pitchFamily="18" charset="0"/>
                <a:ea typeface="华文中宋" pitchFamily="2" charset="-122"/>
              </a:rPr>
              <a:t>——</a:t>
            </a:r>
            <a:r>
              <a:rPr lang="zh-CN" altLang="en-US" sz="2800" b="1">
                <a:solidFill>
                  <a:srgbClr val="FF0000"/>
                </a:solidFill>
                <a:latin typeface="Times New Roman" panose="02020603050405020304" pitchFamily="18" charset="0"/>
                <a:ea typeface="华文中宋" pitchFamily="2" charset="-122"/>
              </a:rPr>
              <a:t>勉励存者</a:t>
            </a:r>
            <a:endParaRPr lang="zh-CN" altLang="en-US" sz="2800" b="1" dirty="0">
              <a:solidFill>
                <a:srgbClr val="FF0000"/>
              </a:solidFill>
              <a:latin typeface="Times New Roman" panose="02020603050405020304" pitchFamily="18" charset="0"/>
              <a:ea typeface="华文中宋" pitchFamily="2" charset="-122"/>
            </a:endParaRPr>
          </a:p>
        </p:txBody>
      </p:sp>
      <p:sp>
        <p:nvSpPr>
          <p:cNvPr id="6" name="文本框 5"/>
          <p:cNvSpPr txBox="1"/>
          <p:nvPr/>
        </p:nvSpPr>
        <p:spPr>
          <a:xfrm>
            <a:off x="3319145" y="4632325"/>
            <a:ext cx="2438400" cy="521970"/>
          </a:xfrm>
          <a:prstGeom prst="rect">
            <a:avLst/>
          </a:prstGeom>
        </p:spPr>
        <p:style>
          <a:lnRef idx="2">
            <a:schemeClr val="dk1"/>
          </a:lnRef>
          <a:fillRef idx="1">
            <a:schemeClr val="lt1"/>
          </a:fillRef>
          <a:effectRef idx="0">
            <a:schemeClr val="dk1"/>
          </a:effectRef>
          <a:fontRef idx="minor">
            <a:schemeClr val="dk1"/>
          </a:fontRef>
        </p:style>
        <p:txBody>
          <a:bodyPr>
            <a:spAutoFit/>
          </a:bodyPr>
          <a:p>
            <a:pPr>
              <a:spcBef>
                <a:spcPct val="50000"/>
              </a:spcBef>
              <a:buClr>
                <a:schemeClr val="bg1"/>
              </a:buClr>
            </a:pPr>
            <a:r>
              <a:rPr lang="en-US" altLang="zh-CN" sz="2800" b="1">
                <a:solidFill>
                  <a:srgbClr val="FF0000"/>
                </a:solidFill>
                <a:latin typeface="Times New Roman" panose="02020603050405020304" pitchFamily="18" charset="0"/>
                <a:ea typeface="华文中宋" pitchFamily="2" charset="-122"/>
              </a:rPr>
              <a:t>——</a:t>
            </a:r>
            <a:r>
              <a:rPr lang="zh-CN" altLang="en-US" sz="2800" b="1">
                <a:solidFill>
                  <a:srgbClr val="FF0000"/>
                </a:solidFill>
                <a:latin typeface="Times New Roman" panose="02020603050405020304" pitchFamily="18" charset="0"/>
                <a:ea typeface="华文中宋" pitchFamily="2" charset="-122"/>
              </a:rPr>
              <a:t>捷报告慰</a:t>
            </a:r>
            <a:endParaRPr lang="zh-CN" altLang="en-US" sz="2800" b="1" dirty="0">
              <a:solidFill>
                <a:srgbClr val="FF0000"/>
              </a:solidFill>
              <a:latin typeface="Times New Roman" panose="02020603050405020304" pitchFamily="18" charset="0"/>
              <a:ea typeface="华文中宋" pitchFamily="2" charset="-122"/>
            </a:endParaRPr>
          </a:p>
        </p:txBody>
      </p:sp>
      <p:sp>
        <p:nvSpPr>
          <p:cNvPr id="7" name="右大括号 6"/>
          <p:cNvSpPr/>
          <p:nvPr/>
        </p:nvSpPr>
        <p:spPr>
          <a:xfrm>
            <a:off x="5871210" y="1783715"/>
            <a:ext cx="448945" cy="3455670"/>
          </a:xfrm>
          <a:prstGeom prst="rightBrace">
            <a:avLst/>
          </a:prstGeom>
          <a:ln w="57150"/>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26000"/>
                                  </p:stCondLst>
                                  <p:childTnLst>
                                    <p:set>
                                      <p:cBhvr>
                                        <p:cTn id="6" dur="1" fill="hold">
                                          <p:stCondLst>
                                            <p:cond delay="0"/>
                                          </p:stCondLst>
                                        </p:cTn>
                                        <p:tgtEl>
                                          <p:spTgt spid="8196"/>
                                        </p:tgtEl>
                                        <p:attrNameLst>
                                          <p:attrName>style.visibility</p:attrName>
                                        </p:attrNameLst>
                                      </p:cBhvr>
                                      <p:to>
                                        <p:strVal val="visible"/>
                                      </p:to>
                                    </p:set>
                                    <p:anim calcmode="lin" valueType="num">
                                      <p:cBhvr additive="base">
                                        <p:cTn id="7" dur="5000" fill="hold"/>
                                        <p:tgtEl>
                                          <p:spTgt spid="8196"/>
                                        </p:tgtEl>
                                        <p:attrNameLst>
                                          <p:attrName>ppt_x</p:attrName>
                                        </p:attrNameLst>
                                      </p:cBhvr>
                                      <p:tavLst>
                                        <p:tav tm="0">
                                          <p:val>
                                            <p:strVal val="#ppt_x"/>
                                          </p:val>
                                        </p:tav>
                                        <p:tav tm="100000">
                                          <p:val>
                                            <p:strVal val="#ppt_x"/>
                                          </p:val>
                                        </p:tav>
                                      </p:tavLst>
                                    </p:anim>
                                    <p:anim calcmode="lin" valueType="num">
                                      <p:cBhvr additive="base">
                                        <p:cTn id="8" dur="5000" fill="hold"/>
                                        <p:tgtEl>
                                          <p:spTgt spid="819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3.wav"/>
                                        </p:tgtEl>
                                      </p:cMediaNode>
                                    </p:audio>
                                  </p:sub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93196"/>
                                        </p:tgtEl>
                                        <p:attrNameLst>
                                          <p:attrName>style.visibility</p:attrName>
                                        </p:attrNameLst>
                                      </p:cBhvr>
                                      <p:to>
                                        <p:strVal val="visible"/>
                                      </p:to>
                                    </p:set>
                                    <p:animEffect transition="in" filter="box(in)">
                                      <p:cBhvr>
                                        <p:cTn id="13" dur="500"/>
                                        <p:tgtEl>
                                          <p:spTgt spid="93196"/>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ox(in)">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ox(in)">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ox(in)">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30722"/>
                                        </p:tgtEl>
                                        <p:attrNameLst>
                                          <p:attrName>style.visibility</p:attrName>
                                        </p:attrNameLst>
                                      </p:cBhvr>
                                      <p:to>
                                        <p:strVal val="visible"/>
                                      </p:to>
                                    </p:set>
                                    <p:animEffect transition="in" filter="dissolve">
                                      <p:cBhvr>
                                        <p:cTn id="39"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animBg="1"/>
      <p:bldP spid="30722" grpId="0" bldLvl="0" animBg="1"/>
      <p:bldP spid="93196" grpId="0" bldLvl="0" animBg="1"/>
      <p:bldP spid="3" grpId="0" bldLvl="0" animBg="1"/>
      <p:bldP spid="5" grpId="0" bldLvl="0" animBg="1"/>
      <p:bldP spid="6" grpId="0" bldLvl="0" animBg="1"/>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图片1"/>
          <p:cNvPicPr>
            <a:picLocks noChangeAspect="1"/>
          </p:cNvPicPr>
          <p:nvPr>
            <p:ph idx="1"/>
          </p:nvPr>
        </p:nvPicPr>
        <p:blipFill>
          <a:blip r:embed="rId1"/>
          <a:stretch>
            <a:fillRect/>
          </a:stretch>
        </p:blipFill>
        <p:spPr>
          <a:xfrm>
            <a:off x="-3175" y="73660"/>
            <a:ext cx="12138025" cy="6851650"/>
          </a:xfrm>
          <a:prstGeom prst="rect">
            <a:avLst/>
          </a:prstGeom>
        </p:spPr>
      </p:pic>
      <p:sp>
        <p:nvSpPr>
          <p:cNvPr id="8197" name="文本框 8196"/>
          <p:cNvSpPr txBox="1"/>
          <p:nvPr/>
        </p:nvSpPr>
        <p:spPr>
          <a:xfrm>
            <a:off x="233262" y="364961"/>
            <a:ext cx="3859371" cy="5354320"/>
          </a:xfrm>
          <a:prstGeom prst="rect">
            <a:avLst/>
          </a:prstGeom>
          <a:noFill/>
          <a:ln w="9525">
            <a:noFill/>
          </a:ln>
        </p:spPr>
        <p:txBody>
          <a:bodyPr vert="horz" wrap="square" anchor="t">
            <a:spAutoFit/>
          </a:bodyPr>
          <a:p>
            <a:pPr algn="ctr" fontAlgn="auto">
              <a:lnSpc>
                <a:spcPct val="150000"/>
              </a:lnSpc>
              <a:spcBef>
                <a:spcPts val="0"/>
              </a:spcBef>
            </a:pPr>
            <a:r>
              <a:rPr lang="zh-CN" altLang="en-US" sz="3600" b="1">
                <a:solidFill>
                  <a:srgbClr val="0B05ED"/>
                </a:solidFill>
                <a:latin typeface="宋体" panose="02010600030101010101" pitchFamily="2" charset="-122"/>
                <a:sym typeface="+mn-ea"/>
              </a:rPr>
              <a:t>（三）</a:t>
            </a:r>
            <a:endParaRPr lang="zh-CN" altLang="en-US" sz="3600" b="1">
              <a:solidFill>
                <a:srgbClr val="0B05ED"/>
              </a:solidFill>
              <a:latin typeface="宋体" panose="02010600030101010101" pitchFamily="2" charset="-122"/>
              <a:sym typeface="+mn-ea"/>
            </a:endParaRPr>
          </a:p>
          <a:p>
            <a:pPr fontAlgn="auto">
              <a:lnSpc>
                <a:spcPct val="200000"/>
              </a:lnSpc>
              <a:spcBef>
                <a:spcPts val="0"/>
              </a:spcBef>
            </a:pPr>
            <a:r>
              <a:rPr lang="zh-CN" altLang="en-US" sz="3600" b="1">
                <a:solidFill>
                  <a:srgbClr val="0B05ED"/>
                </a:solidFill>
                <a:latin typeface="Arial" panose="020B0604020202020204" pitchFamily="34" charset="0"/>
              </a:rPr>
              <a:t>投身革命即为家，</a:t>
            </a:r>
            <a:endParaRPr lang="zh-CN" altLang="en-US" sz="3600" b="1">
              <a:solidFill>
                <a:srgbClr val="0B05ED"/>
              </a:solidFill>
              <a:latin typeface="Arial" panose="020B0604020202020204" pitchFamily="34" charset="0"/>
            </a:endParaRPr>
          </a:p>
          <a:p>
            <a:pPr fontAlgn="auto">
              <a:lnSpc>
                <a:spcPct val="200000"/>
              </a:lnSpc>
              <a:spcBef>
                <a:spcPts val="0"/>
              </a:spcBef>
            </a:pPr>
            <a:r>
              <a:rPr lang="zh-CN" altLang="en-US" sz="3600" b="1">
                <a:solidFill>
                  <a:srgbClr val="0B05ED"/>
                </a:solidFill>
                <a:latin typeface="Arial" panose="020B0604020202020204" pitchFamily="34" charset="0"/>
              </a:rPr>
              <a:t> 血雨腥风应有涯。</a:t>
            </a:r>
            <a:endParaRPr lang="zh-CN" altLang="en-US" sz="3600" b="1">
              <a:solidFill>
                <a:srgbClr val="0B05ED"/>
              </a:solidFill>
              <a:latin typeface="Arial" panose="020B0604020202020204" pitchFamily="34" charset="0"/>
            </a:endParaRPr>
          </a:p>
          <a:p>
            <a:pPr fontAlgn="auto">
              <a:lnSpc>
                <a:spcPct val="200000"/>
              </a:lnSpc>
              <a:spcBef>
                <a:spcPts val="0"/>
              </a:spcBef>
            </a:pPr>
            <a:r>
              <a:rPr lang="zh-CN" altLang="en-US" sz="3600" b="1">
                <a:solidFill>
                  <a:srgbClr val="0B05ED"/>
                </a:solidFill>
                <a:latin typeface="Arial" panose="020B0604020202020204" pitchFamily="34" charset="0"/>
              </a:rPr>
              <a:t> 取义成仁今日事，</a:t>
            </a:r>
            <a:endParaRPr lang="zh-CN" altLang="en-US" sz="3600" b="1">
              <a:solidFill>
                <a:srgbClr val="0B05ED"/>
              </a:solidFill>
              <a:latin typeface="Arial" panose="020B0604020202020204" pitchFamily="34" charset="0"/>
            </a:endParaRPr>
          </a:p>
          <a:p>
            <a:pPr fontAlgn="auto">
              <a:lnSpc>
                <a:spcPct val="200000"/>
              </a:lnSpc>
              <a:spcBef>
                <a:spcPts val="0"/>
              </a:spcBef>
            </a:pPr>
            <a:r>
              <a:rPr lang="zh-CN" altLang="en-US" sz="3600" b="1">
                <a:solidFill>
                  <a:srgbClr val="0B05ED"/>
                </a:solidFill>
                <a:latin typeface="Arial" panose="020B0604020202020204" pitchFamily="34" charset="0"/>
              </a:rPr>
              <a:t> 人间遍种自由花。</a:t>
            </a:r>
            <a:endParaRPr lang="zh-CN" altLang="en-US" sz="3600" b="1">
              <a:solidFill>
                <a:srgbClr val="0B05ED"/>
              </a:solidFill>
              <a:latin typeface="Arial" panose="020B0604020202020204" pitchFamily="34" charset="0"/>
            </a:endParaRPr>
          </a:p>
        </p:txBody>
      </p:sp>
      <p:sp>
        <p:nvSpPr>
          <p:cNvPr id="30722" name="Text Box 6"/>
          <p:cNvSpPr txBox="1"/>
          <p:nvPr/>
        </p:nvSpPr>
        <p:spPr>
          <a:xfrm>
            <a:off x="6976745" y="2353945"/>
            <a:ext cx="4571365" cy="255333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a:spcBef>
                <a:spcPct val="50000"/>
              </a:spcBef>
            </a:pPr>
            <a:r>
              <a:rPr lang="en-US" altLang="zh-CN" sz="4000" b="1" dirty="0">
                <a:solidFill>
                  <a:srgbClr val="FF0000"/>
                </a:solidFill>
                <a:latin typeface="楷体" panose="02010609060101010101" pitchFamily="49" charset="-122"/>
                <a:ea typeface="楷体" panose="02010609060101010101" pitchFamily="49" charset="-122"/>
              </a:rPr>
              <a:t>    </a:t>
            </a:r>
            <a:r>
              <a:rPr lang="zh-CN" altLang="en-US" sz="4000" b="1" dirty="0">
                <a:solidFill>
                  <a:srgbClr val="F1310B"/>
                </a:solidFill>
                <a:latin typeface="Times New Roman" panose="02020603050405020304" pitchFamily="18" charset="0"/>
                <a:sym typeface="+mn-ea"/>
              </a:rPr>
              <a:t>表现了乐观坚定的革命信念和甘为信仰牺牲的革命精神。</a:t>
            </a:r>
            <a:endParaRPr lang="zh-CN" altLang="en-US" sz="4000" b="1" dirty="0">
              <a:solidFill>
                <a:srgbClr val="FF0000"/>
              </a:solidFill>
              <a:latin typeface="楷体" panose="02010609060101010101" pitchFamily="49" charset="-122"/>
              <a:ea typeface="楷体" panose="02010609060101010101" pitchFamily="49" charset="-122"/>
              <a:sym typeface="+mn-ea"/>
            </a:endParaRPr>
          </a:p>
        </p:txBody>
      </p:sp>
      <p:sp>
        <p:nvSpPr>
          <p:cNvPr id="93196" name="文本框 93195"/>
          <p:cNvSpPr txBox="1"/>
          <p:nvPr/>
        </p:nvSpPr>
        <p:spPr>
          <a:xfrm>
            <a:off x="3641090" y="2781300"/>
            <a:ext cx="2438400" cy="521970"/>
          </a:xfrm>
          <a:prstGeom prst="rect">
            <a:avLst/>
          </a:prstGeom>
        </p:spPr>
        <p:style>
          <a:lnRef idx="2">
            <a:schemeClr val="dk1"/>
          </a:lnRef>
          <a:fillRef idx="1">
            <a:schemeClr val="lt1"/>
          </a:fillRef>
          <a:effectRef idx="0">
            <a:schemeClr val="dk1"/>
          </a:effectRef>
          <a:fontRef idx="minor">
            <a:schemeClr val="dk1"/>
          </a:fontRef>
        </p:style>
        <p:txBody>
          <a:bodyPr>
            <a:spAutoFit/>
          </a:bodyPr>
          <a:p>
            <a:pPr>
              <a:spcBef>
                <a:spcPct val="50000"/>
              </a:spcBef>
              <a:buClr>
                <a:schemeClr val="bg1"/>
              </a:buClr>
            </a:pPr>
            <a:r>
              <a:rPr lang="en-US" altLang="zh-CN" sz="2800" b="1">
                <a:solidFill>
                  <a:srgbClr val="FF0000"/>
                </a:solidFill>
                <a:latin typeface="Times New Roman" panose="02020603050405020304" pitchFamily="18" charset="0"/>
                <a:ea typeface="华文中宋" pitchFamily="2" charset="-122"/>
              </a:rPr>
              <a:t>——</a:t>
            </a:r>
            <a:r>
              <a:rPr lang="zh-CN" altLang="en-US" sz="2800" b="1">
                <a:solidFill>
                  <a:srgbClr val="FF0000"/>
                </a:solidFill>
                <a:latin typeface="Times New Roman" panose="02020603050405020304" pitchFamily="18" charset="0"/>
                <a:ea typeface="华文中宋" pitchFamily="2" charset="-122"/>
              </a:rPr>
              <a:t>预言敌败</a:t>
            </a:r>
            <a:endParaRPr lang="zh-CN" altLang="en-US" sz="2800" b="1" dirty="0">
              <a:solidFill>
                <a:srgbClr val="FF0000"/>
              </a:solidFill>
              <a:latin typeface="Times New Roman" panose="02020603050405020304" pitchFamily="18" charset="0"/>
              <a:ea typeface="华文中宋" pitchFamily="2" charset="-122"/>
            </a:endParaRPr>
          </a:p>
        </p:txBody>
      </p:sp>
      <p:sp>
        <p:nvSpPr>
          <p:cNvPr id="3" name="文本框 2"/>
          <p:cNvSpPr txBox="1"/>
          <p:nvPr/>
        </p:nvSpPr>
        <p:spPr>
          <a:xfrm>
            <a:off x="3641090" y="1691005"/>
            <a:ext cx="2438400" cy="521970"/>
          </a:xfrm>
          <a:prstGeom prst="rect">
            <a:avLst/>
          </a:prstGeom>
        </p:spPr>
        <p:style>
          <a:lnRef idx="2">
            <a:schemeClr val="dk1"/>
          </a:lnRef>
          <a:fillRef idx="1">
            <a:schemeClr val="lt1"/>
          </a:fillRef>
          <a:effectRef idx="0">
            <a:schemeClr val="dk1"/>
          </a:effectRef>
          <a:fontRef idx="minor">
            <a:schemeClr val="dk1"/>
          </a:fontRef>
        </p:style>
        <p:txBody>
          <a:bodyPr>
            <a:spAutoFit/>
          </a:bodyPr>
          <a:p>
            <a:pPr>
              <a:spcBef>
                <a:spcPct val="50000"/>
              </a:spcBef>
              <a:buClr>
                <a:schemeClr val="bg1"/>
              </a:buClr>
            </a:pPr>
            <a:r>
              <a:rPr lang="en-US" altLang="zh-CN" sz="2800" b="1">
                <a:solidFill>
                  <a:srgbClr val="FF0000"/>
                </a:solidFill>
                <a:latin typeface="Times New Roman" panose="02020603050405020304" pitchFamily="18" charset="0"/>
                <a:ea typeface="华文中宋" pitchFamily="2" charset="-122"/>
              </a:rPr>
              <a:t>——</a:t>
            </a:r>
            <a:r>
              <a:rPr lang="zh-CN" altLang="en-US" sz="2800" b="1">
                <a:solidFill>
                  <a:srgbClr val="FF0000"/>
                </a:solidFill>
                <a:latin typeface="Times New Roman" panose="02020603050405020304" pitchFamily="18" charset="0"/>
                <a:ea typeface="华文中宋" pitchFamily="2" charset="-122"/>
              </a:rPr>
              <a:t>投身革命</a:t>
            </a:r>
            <a:endParaRPr lang="zh-CN" altLang="en-US" sz="2800" b="1" dirty="0">
              <a:solidFill>
                <a:srgbClr val="FF0000"/>
              </a:solidFill>
              <a:latin typeface="Times New Roman" panose="02020603050405020304" pitchFamily="18" charset="0"/>
              <a:ea typeface="华文中宋" pitchFamily="2" charset="-122"/>
            </a:endParaRPr>
          </a:p>
        </p:txBody>
      </p:sp>
      <p:sp>
        <p:nvSpPr>
          <p:cNvPr id="5" name="文本框 4"/>
          <p:cNvSpPr txBox="1"/>
          <p:nvPr/>
        </p:nvSpPr>
        <p:spPr>
          <a:xfrm>
            <a:off x="3641090" y="3862705"/>
            <a:ext cx="2819400" cy="521970"/>
          </a:xfrm>
          <a:prstGeom prst="rect">
            <a:avLst/>
          </a:prstGeom>
        </p:spPr>
        <p:style>
          <a:lnRef idx="2">
            <a:schemeClr val="dk1"/>
          </a:lnRef>
          <a:fillRef idx="1">
            <a:schemeClr val="lt1"/>
          </a:fillRef>
          <a:effectRef idx="0">
            <a:schemeClr val="dk1"/>
          </a:effectRef>
          <a:fontRef idx="minor">
            <a:schemeClr val="dk1"/>
          </a:fontRef>
        </p:style>
        <p:txBody>
          <a:bodyPr wrap="square">
            <a:spAutoFit/>
          </a:bodyPr>
          <a:p>
            <a:pPr>
              <a:spcBef>
                <a:spcPct val="50000"/>
              </a:spcBef>
              <a:buClr>
                <a:schemeClr val="bg1"/>
              </a:buClr>
            </a:pPr>
            <a:r>
              <a:rPr lang="en-US" altLang="zh-CN" sz="2800" b="1">
                <a:solidFill>
                  <a:srgbClr val="FF0000"/>
                </a:solidFill>
                <a:latin typeface="Times New Roman" panose="02020603050405020304" pitchFamily="18" charset="0"/>
                <a:ea typeface="华文中宋" pitchFamily="2" charset="-122"/>
              </a:rPr>
              <a:t>——</a:t>
            </a:r>
            <a:r>
              <a:rPr lang="zh-CN" altLang="en-US" sz="2800" b="1">
                <a:solidFill>
                  <a:srgbClr val="FF0000"/>
                </a:solidFill>
                <a:latin typeface="Times New Roman" panose="02020603050405020304" pitchFamily="18" charset="0"/>
                <a:ea typeface="华文中宋" pitchFamily="2" charset="-122"/>
              </a:rPr>
              <a:t>为信仰牺牲</a:t>
            </a:r>
            <a:endParaRPr lang="zh-CN" altLang="en-US" sz="2800" b="1" dirty="0">
              <a:solidFill>
                <a:srgbClr val="FF0000"/>
              </a:solidFill>
              <a:latin typeface="Times New Roman" panose="02020603050405020304" pitchFamily="18" charset="0"/>
              <a:ea typeface="华文中宋" pitchFamily="2" charset="-122"/>
            </a:endParaRPr>
          </a:p>
        </p:txBody>
      </p:sp>
      <p:sp>
        <p:nvSpPr>
          <p:cNvPr id="6" name="文本框 5"/>
          <p:cNvSpPr txBox="1"/>
          <p:nvPr/>
        </p:nvSpPr>
        <p:spPr>
          <a:xfrm>
            <a:off x="3895090" y="5052060"/>
            <a:ext cx="2438400" cy="521970"/>
          </a:xfrm>
          <a:prstGeom prst="rect">
            <a:avLst/>
          </a:prstGeom>
        </p:spPr>
        <p:style>
          <a:lnRef idx="2">
            <a:schemeClr val="dk1"/>
          </a:lnRef>
          <a:fillRef idx="1">
            <a:schemeClr val="lt1"/>
          </a:fillRef>
          <a:effectRef idx="0">
            <a:schemeClr val="dk1"/>
          </a:effectRef>
          <a:fontRef idx="minor">
            <a:schemeClr val="dk1"/>
          </a:fontRef>
        </p:style>
        <p:txBody>
          <a:bodyPr>
            <a:spAutoFit/>
          </a:bodyPr>
          <a:p>
            <a:pPr>
              <a:spcBef>
                <a:spcPct val="50000"/>
              </a:spcBef>
              <a:buClr>
                <a:schemeClr val="bg1"/>
              </a:buClr>
            </a:pPr>
            <a:r>
              <a:rPr lang="en-US" altLang="zh-CN" sz="2800" b="1">
                <a:solidFill>
                  <a:srgbClr val="FF0000"/>
                </a:solidFill>
                <a:latin typeface="Times New Roman" panose="02020603050405020304" pitchFamily="18" charset="0"/>
                <a:ea typeface="华文中宋" pitchFamily="2" charset="-122"/>
              </a:rPr>
              <a:t>——</a:t>
            </a:r>
            <a:r>
              <a:rPr lang="zh-CN" altLang="en-US" sz="2800" b="1">
                <a:solidFill>
                  <a:srgbClr val="FF0000"/>
                </a:solidFill>
                <a:latin typeface="Times New Roman" panose="02020603050405020304" pitchFamily="18" charset="0"/>
                <a:ea typeface="华文中宋" pitchFamily="2" charset="-122"/>
              </a:rPr>
              <a:t>理想实现</a:t>
            </a:r>
            <a:endParaRPr lang="zh-CN" altLang="en-US" sz="2800" b="1" dirty="0">
              <a:solidFill>
                <a:srgbClr val="FF0000"/>
              </a:solidFill>
              <a:latin typeface="Times New Roman" panose="02020603050405020304" pitchFamily="18" charset="0"/>
              <a:ea typeface="华文中宋" pitchFamily="2" charset="-122"/>
            </a:endParaRPr>
          </a:p>
        </p:txBody>
      </p:sp>
      <p:sp>
        <p:nvSpPr>
          <p:cNvPr id="7" name="右大括号 6"/>
          <p:cNvSpPr/>
          <p:nvPr/>
        </p:nvSpPr>
        <p:spPr>
          <a:xfrm>
            <a:off x="6333490" y="1902460"/>
            <a:ext cx="448945" cy="3455670"/>
          </a:xfrm>
          <a:prstGeom prst="rightBrace">
            <a:avLst/>
          </a:prstGeom>
          <a:ln w="57150"/>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23000"/>
                                  </p:stCondLst>
                                  <p:childTnLst>
                                    <p:set>
                                      <p:cBhvr>
                                        <p:cTn id="6" dur="1" fill="hold">
                                          <p:stCondLst>
                                            <p:cond delay="0"/>
                                          </p:stCondLst>
                                        </p:cTn>
                                        <p:tgtEl>
                                          <p:spTgt spid="8197"/>
                                        </p:tgtEl>
                                        <p:attrNameLst>
                                          <p:attrName>style.visibility</p:attrName>
                                        </p:attrNameLst>
                                      </p:cBhvr>
                                      <p:to>
                                        <p:strVal val="visible"/>
                                      </p:to>
                                    </p:set>
                                    <p:anim calcmode="lin" valueType="num">
                                      <p:cBhvr additive="base">
                                        <p:cTn id="7" dur="5000" fill="hold"/>
                                        <p:tgtEl>
                                          <p:spTgt spid="8197"/>
                                        </p:tgtEl>
                                        <p:attrNameLst>
                                          <p:attrName>ppt_x</p:attrName>
                                        </p:attrNameLst>
                                      </p:cBhvr>
                                      <p:tavLst>
                                        <p:tav tm="0">
                                          <p:val>
                                            <p:strVal val="#ppt_x"/>
                                          </p:val>
                                        </p:tav>
                                        <p:tav tm="100000">
                                          <p:val>
                                            <p:strVal val="#ppt_x"/>
                                          </p:val>
                                        </p:tav>
                                      </p:tavLst>
                                    </p:anim>
                                    <p:anim calcmode="lin" valueType="num">
                                      <p:cBhvr additive="base">
                                        <p:cTn id="8" dur="5000" fill="hold"/>
                                        <p:tgtEl>
                                          <p:spTgt spid="819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4.wav"/>
                                        </p:tgtEl>
                                      </p:cMediaNode>
                                    </p:audio>
                                  </p:sub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93196"/>
                                        </p:tgtEl>
                                        <p:attrNameLst>
                                          <p:attrName>style.visibility</p:attrName>
                                        </p:attrNameLst>
                                      </p:cBhvr>
                                      <p:to>
                                        <p:strVal val="visible"/>
                                      </p:to>
                                    </p:set>
                                    <p:animEffect transition="in" filter="box(in)">
                                      <p:cBhvr>
                                        <p:cTn id="18" dur="500"/>
                                        <p:tgtEl>
                                          <p:spTgt spid="93196"/>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ox(in)">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ox(in)">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30722"/>
                                        </p:tgtEl>
                                        <p:attrNameLst>
                                          <p:attrName>style.visibility</p:attrName>
                                        </p:attrNameLst>
                                      </p:cBhvr>
                                      <p:to>
                                        <p:strVal val="visible"/>
                                      </p:to>
                                    </p:set>
                                    <p:animEffect transition="in" filter="dissolve">
                                      <p:cBhvr>
                                        <p:cTn id="39"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animBg="1"/>
      <p:bldP spid="30722" grpId="0" bldLvl="0" animBg="1"/>
      <p:bldP spid="93196" grpId="0" bldLvl="0" animBg="1"/>
      <p:bldP spid="3" grpId="0" bldLvl="0" animBg="1"/>
      <p:bldP spid="5" grpId="0" bldLvl="0" animBg="1"/>
      <p:bldP spid="6" grpId="0" bldLvl="0" animBg="1"/>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2799080" y="2790825"/>
            <a:ext cx="5140325" cy="2376805"/>
          </a:xfrm>
          <a:prstGeom prst="rect">
            <a:avLst/>
          </a:prstGeom>
          <a:noFill/>
          <a:ln w="9525">
            <a:noFill/>
          </a:ln>
        </p:spPr>
        <p:txBody>
          <a:bodyPr wrap="square" lIns="68580" tIns="34290" rIns="68580" bIns="34290" anchor="t">
            <a:spAutoFit/>
          </a:bodyPr>
          <a:p>
            <a:pPr>
              <a:spcBef>
                <a:spcPts val="1800"/>
              </a:spcBef>
            </a:pPr>
            <a:r>
              <a:rPr lang="zh-CN" altLang="en-US" sz="4000" b="1" dirty="0">
                <a:latin typeface="宋体" panose="02010600030101010101" pitchFamily="2" charset="-122"/>
                <a:ea typeface="宋体" panose="02010600030101010101" pitchFamily="2" charset="-122"/>
              </a:rPr>
              <a:t>回首征程</a:t>
            </a:r>
            <a:r>
              <a:rPr lang="zh-CN" altLang="en-US" sz="4000" b="1" dirty="0">
                <a:solidFill>
                  <a:srgbClr val="0000FF"/>
                </a:solidFill>
                <a:latin typeface="楷体" panose="02010609060101010101" pitchFamily="49" charset="-122"/>
                <a:ea typeface="宋体" panose="02010600030101010101" pitchFamily="2" charset="-122"/>
                <a:sym typeface="+mn-ea"/>
              </a:rPr>
              <a:t>（</a:t>
            </a:r>
            <a:r>
              <a:rPr lang="zh-CN" altLang="en-US" sz="4000" b="1" dirty="0">
                <a:solidFill>
                  <a:srgbClr val="0000FF"/>
                </a:solidFill>
                <a:latin typeface="楷体" panose="02010609060101010101" pitchFamily="49" charset="-122"/>
                <a:ea typeface="宋体" panose="02010600030101010101" pitchFamily="2" charset="-122"/>
                <a:sym typeface="+mn-ea"/>
              </a:rPr>
              <a:t>写自己</a:t>
            </a:r>
            <a:r>
              <a:rPr lang="zh-CN" altLang="en-US" sz="4000" b="1" dirty="0">
                <a:solidFill>
                  <a:srgbClr val="0000FF"/>
                </a:solidFill>
                <a:latin typeface="楷体" panose="02010609060101010101" pitchFamily="49" charset="-122"/>
                <a:ea typeface="宋体" panose="02010600030101010101" pitchFamily="2" charset="-122"/>
                <a:sym typeface="+mn-ea"/>
              </a:rPr>
              <a:t>）</a:t>
            </a:r>
            <a:endParaRPr lang="zh-CN" altLang="en-US" sz="4000" b="1" dirty="0">
              <a:latin typeface="宋体" panose="02010600030101010101" pitchFamily="2" charset="-122"/>
              <a:ea typeface="宋体" panose="02010600030101010101" pitchFamily="2" charset="-122"/>
            </a:endParaRPr>
          </a:p>
          <a:p>
            <a:pPr>
              <a:spcBef>
                <a:spcPts val="1800"/>
              </a:spcBef>
            </a:pPr>
            <a:r>
              <a:rPr lang="zh-CN" altLang="en-US" sz="4000" b="1" dirty="0">
                <a:latin typeface="宋体" panose="02010600030101010101" pitchFamily="2" charset="-122"/>
                <a:ea typeface="宋体" panose="02010600030101010101" pitchFamily="2" charset="-122"/>
              </a:rPr>
              <a:t>勉励战友</a:t>
            </a:r>
            <a:r>
              <a:rPr lang="zh-CN" altLang="en-US" sz="4000" b="1" dirty="0">
                <a:solidFill>
                  <a:srgbClr val="0000FF"/>
                </a:solidFill>
                <a:latin typeface="楷体" panose="02010609060101010101" pitchFamily="49" charset="-122"/>
                <a:ea typeface="宋体" panose="02010600030101010101" pitchFamily="2" charset="-122"/>
                <a:sym typeface="+mn-ea"/>
              </a:rPr>
              <a:t>（给同志）</a:t>
            </a:r>
            <a:endParaRPr lang="zh-CN" altLang="en-US" sz="4000" b="1" dirty="0">
              <a:latin typeface="宋体" panose="02010600030101010101" pitchFamily="2" charset="-122"/>
              <a:ea typeface="宋体" panose="02010600030101010101" pitchFamily="2" charset="-122"/>
            </a:endParaRPr>
          </a:p>
          <a:p>
            <a:pPr>
              <a:spcBef>
                <a:spcPts val="1800"/>
              </a:spcBef>
            </a:pPr>
            <a:r>
              <a:rPr lang="zh-CN" altLang="en-US" sz="4000" b="1" dirty="0">
                <a:latin typeface="宋体" panose="02010600030101010101" pitchFamily="2" charset="-122"/>
                <a:ea typeface="宋体" panose="02010600030101010101" pitchFamily="2" charset="-122"/>
              </a:rPr>
              <a:t>展望未来</a:t>
            </a:r>
            <a:r>
              <a:rPr lang="zh-CN" altLang="en-US" sz="4000" b="1" dirty="0">
                <a:solidFill>
                  <a:srgbClr val="0000FF"/>
                </a:solidFill>
                <a:latin typeface="楷体" panose="02010609060101010101" pitchFamily="49" charset="-122"/>
                <a:ea typeface="宋体" panose="02010600030101010101" pitchFamily="2" charset="-122"/>
                <a:sym typeface="+mn-ea"/>
              </a:rPr>
              <a:t>（望未来）</a:t>
            </a:r>
            <a:endParaRPr lang="zh-CN" altLang="en-US" sz="4000" b="1" dirty="0">
              <a:latin typeface="宋体" panose="02010600030101010101" pitchFamily="2" charset="-122"/>
              <a:ea typeface="宋体" panose="02010600030101010101" pitchFamily="2" charset="-122"/>
            </a:endParaRPr>
          </a:p>
        </p:txBody>
      </p:sp>
      <p:sp>
        <p:nvSpPr>
          <p:cNvPr id="2" name="文本框 1"/>
          <p:cNvSpPr txBox="1"/>
          <p:nvPr/>
        </p:nvSpPr>
        <p:spPr>
          <a:xfrm>
            <a:off x="370840" y="2780030"/>
            <a:ext cx="2892425" cy="2376805"/>
          </a:xfrm>
          <a:prstGeom prst="rect">
            <a:avLst/>
          </a:prstGeom>
          <a:noFill/>
          <a:ln w="9525">
            <a:noFill/>
          </a:ln>
        </p:spPr>
        <p:txBody>
          <a:bodyPr wrap="square" lIns="68580" tIns="34290" rIns="68580" bIns="34290" anchor="t">
            <a:spAutoFit/>
          </a:bodyPr>
          <a:p>
            <a:pPr>
              <a:spcBef>
                <a:spcPts val="1800"/>
              </a:spcBef>
            </a:pPr>
            <a:r>
              <a:rPr lang="zh-CN" altLang="en-US" sz="4000" b="1" dirty="0">
                <a:solidFill>
                  <a:srgbClr val="0000FF"/>
                </a:solidFill>
                <a:latin typeface="宋体" panose="02010600030101010101" pitchFamily="2" charset="-122"/>
                <a:ea typeface="宋体" panose="02010600030101010101" pitchFamily="2" charset="-122"/>
              </a:rPr>
              <a:t>一、过去</a:t>
            </a:r>
            <a:endParaRPr lang="zh-CN" altLang="en-US" sz="4000" b="1" dirty="0">
              <a:solidFill>
                <a:srgbClr val="0000FF"/>
              </a:solidFill>
              <a:latin typeface="宋体" panose="02010600030101010101" pitchFamily="2" charset="-122"/>
              <a:ea typeface="宋体" panose="02010600030101010101" pitchFamily="2" charset="-122"/>
            </a:endParaRPr>
          </a:p>
          <a:p>
            <a:pPr>
              <a:spcBef>
                <a:spcPts val="1800"/>
              </a:spcBef>
            </a:pPr>
            <a:r>
              <a:rPr lang="zh-CN" altLang="en-US" sz="4000" b="1" dirty="0">
                <a:solidFill>
                  <a:srgbClr val="0000FF"/>
                </a:solidFill>
                <a:latin typeface="宋体" panose="02010600030101010101" pitchFamily="2" charset="-122"/>
                <a:ea typeface="宋体" panose="02010600030101010101" pitchFamily="2" charset="-122"/>
              </a:rPr>
              <a:t>二、现在</a:t>
            </a:r>
            <a:endParaRPr lang="zh-CN" altLang="en-US" sz="4000" b="1" dirty="0">
              <a:solidFill>
                <a:srgbClr val="0000FF"/>
              </a:solidFill>
              <a:latin typeface="宋体" panose="02010600030101010101" pitchFamily="2" charset="-122"/>
              <a:ea typeface="宋体" panose="02010600030101010101" pitchFamily="2" charset="-122"/>
            </a:endParaRPr>
          </a:p>
          <a:p>
            <a:pPr>
              <a:spcBef>
                <a:spcPts val="1800"/>
              </a:spcBef>
            </a:pPr>
            <a:r>
              <a:rPr lang="zh-CN" altLang="en-US" sz="4000" b="1" dirty="0">
                <a:solidFill>
                  <a:srgbClr val="0000FF"/>
                </a:solidFill>
                <a:latin typeface="宋体" panose="02010600030101010101" pitchFamily="2" charset="-122"/>
                <a:ea typeface="宋体" panose="02010600030101010101" pitchFamily="2" charset="-122"/>
              </a:rPr>
              <a:t>三、未来</a:t>
            </a:r>
            <a:endParaRPr lang="zh-CN" altLang="en-US" sz="4000" b="1" dirty="0">
              <a:solidFill>
                <a:srgbClr val="0000FF"/>
              </a:solidFill>
              <a:latin typeface="宋体" panose="02010600030101010101" pitchFamily="2" charset="-122"/>
              <a:ea typeface="宋体" panose="02010600030101010101" pitchFamily="2" charset="-122"/>
            </a:endParaRPr>
          </a:p>
        </p:txBody>
      </p:sp>
      <p:sp>
        <p:nvSpPr>
          <p:cNvPr id="3" name="文本框 2"/>
          <p:cNvSpPr txBox="1"/>
          <p:nvPr/>
        </p:nvSpPr>
        <p:spPr>
          <a:xfrm>
            <a:off x="4135755" y="1972945"/>
            <a:ext cx="1784350" cy="807085"/>
          </a:xfrm>
          <a:prstGeom prst="rect">
            <a:avLst/>
          </a:prstGeom>
          <a:noFill/>
          <a:ln w="9525">
            <a:noFill/>
          </a:ln>
        </p:spPr>
        <p:txBody>
          <a:bodyPr wrap="square" lIns="68580" tIns="34290" rIns="68580" bIns="34290" anchor="t">
            <a:spAutoFit/>
          </a:bodyPr>
          <a:p>
            <a:pPr>
              <a:spcBef>
                <a:spcPts val="1800"/>
              </a:spcBef>
            </a:pPr>
            <a:r>
              <a:rPr lang="zh-CN" altLang="en-US" sz="4800" b="1" dirty="0">
                <a:solidFill>
                  <a:srgbClr val="FF0000"/>
                </a:solidFill>
                <a:latin typeface="宋体" panose="02010600030101010101" pitchFamily="2" charset="-122"/>
                <a:ea typeface="宋体" panose="02010600030101010101" pitchFamily="2" charset="-122"/>
              </a:rPr>
              <a:t>内容</a:t>
            </a:r>
            <a:endParaRPr lang="zh-CN" altLang="en-US" sz="4800" b="1" dirty="0">
              <a:solidFill>
                <a:srgbClr val="FF0000"/>
              </a:solidFill>
              <a:latin typeface="宋体" panose="02010600030101010101" pitchFamily="2" charset="-122"/>
              <a:ea typeface="宋体" panose="02010600030101010101" pitchFamily="2" charset="-122"/>
            </a:endParaRPr>
          </a:p>
        </p:txBody>
      </p:sp>
      <p:sp>
        <p:nvSpPr>
          <p:cNvPr id="5" name="文本框 4"/>
          <p:cNvSpPr txBox="1"/>
          <p:nvPr/>
        </p:nvSpPr>
        <p:spPr>
          <a:xfrm>
            <a:off x="1330325" y="5754370"/>
            <a:ext cx="7766685" cy="807085"/>
          </a:xfrm>
          <a:prstGeom prst="rect">
            <a:avLst/>
          </a:prstGeom>
        </p:spPr>
        <p:style>
          <a:lnRef idx="2">
            <a:schemeClr val="accent2"/>
          </a:lnRef>
          <a:fillRef idx="1">
            <a:schemeClr val="lt1"/>
          </a:fillRef>
          <a:effectRef idx="0">
            <a:schemeClr val="accent2"/>
          </a:effectRef>
          <a:fontRef idx="minor">
            <a:schemeClr val="dk1"/>
          </a:fontRef>
        </p:style>
        <p:txBody>
          <a:bodyPr wrap="square" lIns="68580" tIns="34290" rIns="68580" bIns="34290" anchor="t">
            <a:spAutoFit/>
          </a:bodyPr>
          <a:p>
            <a:pPr>
              <a:spcBef>
                <a:spcPts val="1800"/>
              </a:spcBef>
            </a:pPr>
            <a:r>
              <a:rPr lang="zh-CN" altLang="en-US" sz="4800" b="1" dirty="0">
                <a:solidFill>
                  <a:srgbClr val="0000FF"/>
                </a:solidFill>
                <a:latin typeface="宋体" panose="02010600030101010101" pitchFamily="2" charset="-122"/>
                <a:ea typeface="宋体" panose="02010600030101010101" pitchFamily="2" charset="-122"/>
              </a:rPr>
              <a:t>现实、理想、想象相结合</a:t>
            </a:r>
            <a:endParaRPr lang="zh-CN" altLang="en-US" sz="4800" b="1" dirty="0">
              <a:solidFill>
                <a:srgbClr val="0000FF"/>
              </a:solidFill>
              <a:latin typeface="宋体" panose="02010600030101010101" pitchFamily="2" charset="-122"/>
              <a:ea typeface="宋体" panose="02010600030101010101" pitchFamily="2" charset="-122"/>
            </a:endParaRPr>
          </a:p>
        </p:txBody>
      </p:sp>
      <p:sp>
        <p:nvSpPr>
          <p:cNvPr id="10" name="下箭头 9"/>
          <p:cNvSpPr/>
          <p:nvPr/>
        </p:nvSpPr>
        <p:spPr>
          <a:xfrm>
            <a:off x="4265295" y="4957445"/>
            <a:ext cx="1788160" cy="796925"/>
          </a:xfrm>
          <a:prstGeom prst="downArrow">
            <a:avLst/>
          </a:prstGeom>
        </p:spPr>
        <p:style>
          <a:lnRef idx="2">
            <a:schemeClr val="dk1"/>
          </a:lnRef>
          <a:fillRef idx="1">
            <a:schemeClr val="lt1"/>
          </a:fillRef>
          <a:effectRef idx="0">
            <a:schemeClr val="dk1"/>
          </a:effectRef>
          <a:fontRef idx="minor">
            <a:schemeClr val="dk1"/>
          </a:fontRef>
        </p:style>
        <p:txBody>
          <a:bodyPr rtlCol="0" anchor="ctr"/>
          <a:p>
            <a:pPr algn="ctr" fontAlgn="base"/>
            <a:endParaRPr lang="zh-CN" altLang="en-US" strike="noStrike" noProof="1"/>
          </a:p>
        </p:txBody>
      </p:sp>
      <p:sp>
        <p:nvSpPr>
          <p:cNvPr id="6" name="文本框 5"/>
          <p:cNvSpPr txBox="1"/>
          <p:nvPr/>
        </p:nvSpPr>
        <p:spPr>
          <a:xfrm>
            <a:off x="7743825" y="2062480"/>
            <a:ext cx="2651760" cy="807085"/>
          </a:xfrm>
          <a:prstGeom prst="rect">
            <a:avLst/>
          </a:prstGeom>
          <a:noFill/>
          <a:ln w="9525">
            <a:noFill/>
          </a:ln>
        </p:spPr>
        <p:txBody>
          <a:bodyPr wrap="square" lIns="68580" tIns="34290" rIns="68580" bIns="34290" anchor="t">
            <a:spAutoFit/>
          </a:bodyPr>
          <a:p>
            <a:pPr>
              <a:spcBef>
                <a:spcPts val="1800"/>
              </a:spcBef>
            </a:pPr>
            <a:r>
              <a:rPr lang="zh-CN" altLang="en-US" sz="4800" b="1" dirty="0">
                <a:solidFill>
                  <a:srgbClr val="FF0000"/>
                </a:solidFill>
                <a:latin typeface="宋体" panose="02010600030101010101" pitchFamily="2" charset="-122"/>
                <a:ea typeface="宋体" panose="02010600030101010101" pitchFamily="2" charset="-122"/>
              </a:rPr>
              <a:t>精神内涵</a:t>
            </a:r>
            <a:endParaRPr lang="zh-CN" altLang="en-US" sz="4800" b="1" dirty="0">
              <a:solidFill>
                <a:srgbClr val="FF0000"/>
              </a:solidFill>
              <a:latin typeface="宋体" panose="02010600030101010101" pitchFamily="2" charset="-122"/>
              <a:ea typeface="宋体" panose="02010600030101010101" pitchFamily="2" charset="-122"/>
            </a:endParaRPr>
          </a:p>
        </p:txBody>
      </p:sp>
      <p:sp>
        <p:nvSpPr>
          <p:cNvPr id="11" name="文本框 10"/>
          <p:cNvSpPr txBox="1"/>
          <p:nvPr/>
        </p:nvSpPr>
        <p:spPr>
          <a:xfrm>
            <a:off x="7282180" y="2869565"/>
            <a:ext cx="5113655" cy="2376805"/>
          </a:xfrm>
          <a:prstGeom prst="rect">
            <a:avLst/>
          </a:prstGeom>
          <a:noFill/>
          <a:ln w="9525">
            <a:noFill/>
          </a:ln>
        </p:spPr>
        <p:txBody>
          <a:bodyPr wrap="square" lIns="68580" tIns="34290" rIns="68580" bIns="34290" anchor="t">
            <a:spAutoFit/>
          </a:bodyPr>
          <a:p>
            <a:pPr>
              <a:spcBef>
                <a:spcPts val="1800"/>
              </a:spcBef>
            </a:pPr>
            <a:r>
              <a:rPr lang="zh-CN" altLang="en-US" sz="4000" b="1" dirty="0">
                <a:solidFill>
                  <a:srgbClr val="FF0000"/>
                </a:solidFill>
                <a:latin typeface="宋体" panose="02010600030101010101" pitchFamily="2" charset="-122"/>
                <a:ea typeface="宋体" panose="02010600030101010101" pitchFamily="2" charset="-122"/>
              </a:rPr>
              <a:t>革命到底的凛然正气</a:t>
            </a:r>
            <a:endParaRPr lang="zh-CN" altLang="en-US" sz="4000" b="1" dirty="0">
              <a:solidFill>
                <a:srgbClr val="FF0000"/>
              </a:solidFill>
              <a:latin typeface="宋体" panose="02010600030101010101" pitchFamily="2" charset="-122"/>
              <a:ea typeface="宋体" panose="02010600030101010101" pitchFamily="2" charset="-122"/>
            </a:endParaRPr>
          </a:p>
          <a:p>
            <a:pPr>
              <a:spcBef>
                <a:spcPts val="1800"/>
              </a:spcBef>
            </a:pPr>
            <a:r>
              <a:rPr lang="zh-CN" altLang="en-US" sz="4000" b="1" dirty="0">
                <a:solidFill>
                  <a:srgbClr val="FF0000"/>
                </a:solidFill>
                <a:latin typeface="宋体" panose="02010600030101010101" pitchFamily="2" charset="-122"/>
                <a:ea typeface="宋体" panose="02010600030101010101" pitchFamily="2" charset="-122"/>
              </a:rPr>
              <a:t>视死如归的壮烈豪情</a:t>
            </a:r>
            <a:endParaRPr lang="zh-CN" altLang="en-US" sz="4000" b="1" dirty="0">
              <a:solidFill>
                <a:srgbClr val="FF0000"/>
              </a:solidFill>
              <a:latin typeface="宋体" panose="02010600030101010101" pitchFamily="2" charset="-122"/>
              <a:ea typeface="宋体" panose="02010600030101010101" pitchFamily="2" charset="-122"/>
            </a:endParaRPr>
          </a:p>
          <a:p>
            <a:pPr>
              <a:spcBef>
                <a:spcPts val="1800"/>
              </a:spcBef>
            </a:pPr>
            <a:r>
              <a:rPr lang="zh-CN" altLang="en-US" sz="4000" b="1" dirty="0">
                <a:solidFill>
                  <a:srgbClr val="FF0000"/>
                </a:solidFill>
                <a:latin typeface="宋体" panose="02010600030101010101" pitchFamily="2" charset="-122"/>
                <a:ea typeface="宋体" panose="02010600030101010101" pitchFamily="2" charset="-122"/>
              </a:rPr>
              <a:t>革命胜利的坚定信念</a:t>
            </a:r>
            <a:endParaRPr lang="zh-CN" altLang="en-US" sz="4000" b="1" dirty="0">
              <a:solidFill>
                <a:srgbClr val="FF0000"/>
              </a:solidFill>
              <a:latin typeface="宋体" panose="02010600030101010101" pitchFamily="2" charset="-122"/>
              <a:ea typeface="宋体" panose="02010600030101010101" pitchFamily="2" charset="-122"/>
            </a:endParaRPr>
          </a:p>
        </p:txBody>
      </p:sp>
      <p:sp>
        <p:nvSpPr>
          <p:cNvPr id="12" name="文本框 11"/>
          <p:cNvSpPr txBox="1"/>
          <p:nvPr/>
        </p:nvSpPr>
        <p:spPr>
          <a:xfrm>
            <a:off x="835025" y="1972945"/>
            <a:ext cx="1964055" cy="807085"/>
          </a:xfrm>
          <a:prstGeom prst="rect">
            <a:avLst/>
          </a:prstGeom>
          <a:noFill/>
          <a:ln w="9525">
            <a:noFill/>
          </a:ln>
        </p:spPr>
        <p:txBody>
          <a:bodyPr wrap="square" lIns="68580" tIns="34290" rIns="68580" bIns="34290" anchor="t">
            <a:spAutoFit/>
          </a:bodyPr>
          <a:p>
            <a:pPr>
              <a:spcBef>
                <a:spcPts val="1800"/>
              </a:spcBef>
            </a:pPr>
            <a:r>
              <a:rPr lang="zh-CN" altLang="en-US" sz="4800" b="1" dirty="0">
                <a:solidFill>
                  <a:srgbClr val="FF0000"/>
                </a:solidFill>
                <a:latin typeface="宋体" panose="02010600030101010101" pitchFamily="2" charset="-122"/>
                <a:ea typeface="宋体" panose="02010600030101010101" pitchFamily="2" charset="-122"/>
              </a:rPr>
              <a:t>时间</a:t>
            </a:r>
            <a:endParaRPr lang="zh-CN" altLang="en-US" sz="4800" b="1" dirty="0">
              <a:solidFill>
                <a:srgbClr val="FF0000"/>
              </a:solidFill>
              <a:latin typeface="宋体" panose="02010600030101010101" pitchFamily="2" charset="-122"/>
              <a:ea typeface="宋体" panose="02010600030101010101" pitchFamily="2" charset="-122"/>
            </a:endParaRPr>
          </a:p>
        </p:txBody>
      </p:sp>
      <p:sp>
        <p:nvSpPr>
          <p:cNvPr id="4" name="文本框 3"/>
          <p:cNvSpPr txBox="1"/>
          <p:nvPr/>
        </p:nvSpPr>
        <p:spPr>
          <a:xfrm>
            <a:off x="76835" y="7620"/>
            <a:ext cx="11915140" cy="1753235"/>
          </a:xfrm>
          <a:prstGeom prst="rect">
            <a:avLst/>
          </a:prstGeom>
          <a:noFill/>
        </p:spPr>
        <p:txBody>
          <a:bodyPr wrap="square" rtlCol="0" anchor="t">
            <a:spAutoFit/>
          </a:bodyPr>
          <a:p>
            <a:pPr lvl="0" indent="0" algn="l" fontAlgn="auto">
              <a:lnSpc>
                <a:spcPct val="150000"/>
              </a:lnSpc>
            </a:pPr>
            <a:r>
              <a:rPr lang="en-US" altLang="zh-CN" sz="3600" b="1"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2</a:t>
            </a:r>
            <a:r>
              <a:rPr lang="zh-CN" altLang="en-US" sz="3600" b="1"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a:t>
            </a:r>
            <a:r>
              <a:rPr lang="zh-CN" altLang="zh-CN" sz="3600" b="1"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比较三首诗的内容，并分析其内在联系。</a:t>
            </a:r>
            <a:r>
              <a:rPr lang="en-US" altLang="zh-CN" sz="3600" b="1" dirty="0">
                <a:latin typeface="微软雅黑" panose="020B0503020204020204" charset="-122"/>
                <a:ea typeface="微软雅黑" panose="020B0503020204020204" charset="-122"/>
                <a:cs typeface="微软雅黑" panose="020B0503020204020204" charset="-122"/>
                <a:sym typeface="+mn-ea"/>
              </a:rPr>
              <a:t> </a:t>
            </a:r>
            <a:r>
              <a:rPr lang="zh-CN" altLang="zh-CN" sz="3600" b="1" dirty="0">
                <a:latin typeface="微软雅黑" panose="020B0503020204020204" charset="-122"/>
                <a:ea typeface="微软雅黑" panose="020B0503020204020204" charset="-122"/>
                <a:cs typeface="微软雅黑" panose="020B0503020204020204" charset="-122"/>
                <a:sym typeface="+mn-ea"/>
              </a:rPr>
              <a:t>三首诗表现的精神内涵也各有侧重，试分析比较。</a:t>
            </a:r>
            <a:endParaRPr lang="zh-CN" altLang="en-US" sz="360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par>
                          <p:cTn id="18" fill="hold">
                            <p:stCondLst>
                              <p:cond delay="500"/>
                            </p:stCondLst>
                            <p:childTnLst>
                              <p:par>
                                <p:cTn id="19" presetID="3" presetClass="entr" presetSubtype="1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linds(horizontal)">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ppt_x"/>
                                          </p:val>
                                        </p:tav>
                                        <p:tav tm="100000">
                                          <p:val>
                                            <p:strVal val="#ppt_x"/>
                                          </p:val>
                                        </p:tav>
                                      </p:tavLst>
                                    </p:anim>
                                    <p:anim calcmode="lin" valueType="num">
                                      <p:cBhvr additive="base">
                                        <p:cTn id="2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up)">
                                      <p:cBhvr>
                                        <p:cTn id="38" dur="500"/>
                                        <p:tgtEl>
                                          <p:spTgt spid="10"/>
                                        </p:tgtEl>
                                      </p:cBhvr>
                                    </p:animEffect>
                                  </p:childTnLst>
                                </p:cTn>
                              </p:par>
                            </p:childTnLst>
                          </p:cTn>
                        </p:par>
                        <p:par>
                          <p:cTn id="39" fill="hold">
                            <p:stCondLst>
                              <p:cond delay="500"/>
                            </p:stCondLst>
                            <p:childTnLst>
                              <p:par>
                                <p:cTn id="40" presetID="3" presetClass="entr" presetSubtype="10"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blinds(horizontal)">
                                      <p:cBhvr>
                                        <p:cTn id="4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bldLvl="0" animBg="1"/>
      <p:bldP spid="10" grpId="0" bldLvl="0" animBg="1"/>
      <p:bldP spid="6" grpId="0"/>
      <p:bldP spid="12" grpId="0"/>
      <p:bldP spid="7"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8" name="矩形 103427"/>
          <p:cNvSpPr/>
          <p:nvPr/>
        </p:nvSpPr>
        <p:spPr>
          <a:xfrm>
            <a:off x="3287713" y="188913"/>
            <a:ext cx="6048375" cy="1223962"/>
          </a:xfrm>
          <a:prstGeom prst="rect">
            <a:avLst/>
          </a:prstGeom>
        </p:spPr>
        <p:txBody>
          <a:bodyPr wrap="none" fromWordArt="1">
            <a:prstTxWarp prst="textDoubleWave1">
              <a:avLst>
                <a:gd name="adj1" fmla="val 6500"/>
                <a:gd name="adj2" fmla="val 0"/>
              </a:avLst>
            </a:prstTxWarp>
            <a:normAutofit/>
          </a:bodyPr>
          <a:p>
            <a:pPr algn="ctr"/>
            <a:r>
              <a:rPr lang="zh-CN" altLang="en-US" sz="3600" b="1" spc="-360">
                <a:ln w="12700" cap="flat" cmpd="sng">
                  <a:solidFill>
                    <a:srgbClr val="000099"/>
                  </a:solidFill>
                  <a:prstDash val="solid"/>
                  <a:headEnd type="none" w="med" len="med"/>
                  <a:tailEnd type="none" w="med" len="med"/>
                </a:ln>
                <a:solidFill>
                  <a:srgbClr val="33CCFF"/>
                </a:solidFill>
                <a:effectLst>
                  <a:outerShdw dist="125724" dir="18900000" algn="ctr" rotWithShape="0">
                    <a:srgbClr val="000099"/>
                  </a:outerShdw>
                </a:effectLst>
                <a:latin typeface="宋体" panose="02010600030101010101" pitchFamily="2" charset="-122"/>
                <a:ea typeface="宋体" panose="02010600030101010101" pitchFamily="2" charset="-122"/>
              </a:rPr>
              <a:t>主题归纳</a:t>
            </a:r>
            <a:endParaRPr lang="zh-CN" altLang="en-US" sz="3600" b="1" spc="-360">
              <a:ln w="12700" cap="flat" cmpd="sng">
                <a:solidFill>
                  <a:srgbClr val="000099"/>
                </a:solidFill>
                <a:prstDash val="solid"/>
                <a:headEnd type="none" w="med" len="med"/>
                <a:tailEnd type="none" w="med" len="med"/>
              </a:ln>
              <a:solidFill>
                <a:srgbClr val="33CCFF"/>
              </a:solidFill>
              <a:effectLst>
                <a:outerShdw dist="125724" dir="18900000" algn="ctr" rotWithShape="0">
                  <a:srgbClr val="000099"/>
                </a:outerShdw>
              </a:effectLst>
              <a:latin typeface="宋体" panose="02010600030101010101" pitchFamily="2" charset="-122"/>
              <a:ea typeface="宋体" panose="02010600030101010101" pitchFamily="2" charset="-122"/>
            </a:endParaRPr>
          </a:p>
        </p:txBody>
      </p:sp>
      <p:sp>
        <p:nvSpPr>
          <p:cNvPr id="103429" name="文本框 103428"/>
          <p:cNvSpPr txBox="1"/>
          <p:nvPr/>
        </p:nvSpPr>
        <p:spPr>
          <a:xfrm>
            <a:off x="313055" y="1683385"/>
            <a:ext cx="11222990" cy="3784600"/>
          </a:xfrm>
          <a:prstGeom prst="rect">
            <a:avLst/>
          </a:prstGeom>
          <a:noFill/>
          <a:ln w="9525">
            <a:noFill/>
          </a:ln>
        </p:spPr>
        <p:txBody>
          <a:bodyPr wrap="square">
            <a:spAutoFit/>
          </a:bodyPr>
          <a:p>
            <a:r>
              <a:rPr lang="en-US" altLang="zh-CN" sz="6000" b="1" dirty="0">
                <a:latin typeface="Arial" panose="020B0604020202020204" pitchFamily="34" charset="0"/>
              </a:rPr>
              <a:t>      </a:t>
            </a:r>
            <a:r>
              <a:rPr lang="zh-CN" altLang="en-US" sz="6000" b="1" dirty="0">
                <a:latin typeface="Arial" panose="020B0604020202020204" pitchFamily="34" charset="0"/>
              </a:rPr>
              <a:t>这组诗通过抒写身处绝境时的所感所想，表达了诗人为革命献身的凛然正气、视死如归的情怀和对革命终将胜利的坚定信念。</a:t>
            </a:r>
            <a:endParaRPr lang="zh-CN" altLang="en-US" sz="6000"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3429"/>
                                        </p:tgtEl>
                                        <p:attrNameLst>
                                          <p:attrName>style.visibility</p:attrName>
                                        </p:attrNameLst>
                                      </p:cBhvr>
                                      <p:to>
                                        <p:strVal val="visible"/>
                                      </p:to>
                                    </p:set>
                                    <p:animEffect transition="in" filter="box(in)">
                                      <p:cBhvr>
                                        <p:cTn id="7" dur="500"/>
                                        <p:tgtEl>
                                          <p:spTgt spid="1034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Rectangle 2"/>
          <p:cNvSpPr/>
          <p:nvPr/>
        </p:nvSpPr>
        <p:spPr>
          <a:xfrm>
            <a:off x="43180" y="762635"/>
            <a:ext cx="12090400" cy="6095365"/>
          </a:xfrm>
          <a:prstGeom prst="rect">
            <a:avLst/>
          </a:prstGeom>
          <a:solidFill>
            <a:schemeClr val="tx2"/>
          </a:solidFill>
          <a:ln w="9525" cap="flat" cmpd="sng">
            <a:solidFill>
              <a:schemeClr val="tx1"/>
            </a:solidFill>
            <a:prstDash val="solid"/>
            <a:miter/>
            <a:headEnd type="none" w="med" len="med"/>
            <a:tailEnd type="none" w="med" len="med"/>
          </a:ln>
        </p:spPr>
        <p:txBody>
          <a:bodyPr wrap="none" anchor="ctr"/>
          <a:p>
            <a:endParaRPr sz="2400" dirty="0">
              <a:latin typeface="Times New Roman" panose="02020603050405020304" pitchFamily="18" charset="0"/>
              <a:ea typeface="幼圆" pitchFamily="49" charset="-122"/>
            </a:endParaRPr>
          </a:p>
        </p:txBody>
      </p:sp>
      <p:pic>
        <p:nvPicPr>
          <p:cNvPr id="76803" name="Picture 3" descr="E:\印志惠\b094.jpg"/>
          <p:cNvPicPr>
            <a:picLocks noChangeAspect="1"/>
          </p:cNvPicPr>
          <p:nvPr/>
        </p:nvPicPr>
        <p:blipFill>
          <a:blip r:embed="rId1"/>
          <a:stretch>
            <a:fillRect/>
          </a:stretch>
        </p:blipFill>
        <p:spPr>
          <a:xfrm>
            <a:off x="43180" y="945515"/>
            <a:ext cx="11997055" cy="5683885"/>
          </a:xfrm>
          <a:prstGeom prst="rect">
            <a:avLst/>
          </a:prstGeom>
          <a:noFill/>
          <a:ln w="9525">
            <a:noFill/>
          </a:ln>
        </p:spPr>
      </p:pic>
      <p:sp>
        <p:nvSpPr>
          <p:cNvPr id="49156" name="Text Box 4"/>
          <p:cNvSpPr txBox="1">
            <a:spLocks noChangeArrowheads="1"/>
          </p:cNvSpPr>
          <p:nvPr/>
        </p:nvSpPr>
        <p:spPr bwMode="auto">
          <a:xfrm>
            <a:off x="3200400" y="762000"/>
            <a:ext cx="5694680" cy="922020"/>
          </a:xfrm>
          <a:prstGeom prst="rect">
            <a:avLst/>
          </a:prstGeom>
          <a:noFill/>
          <a:ln w="9525">
            <a:noFill/>
            <a:miter lim="800000"/>
          </a:ln>
          <a:effectLst/>
        </p:spPr>
        <p:txBody>
          <a:bodyPr wrap="none">
            <a:spAutoFit/>
          </a:bodyPr>
          <a:lstStyle/>
          <a:p>
            <a:pPr marR="0" defTabSz="914400">
              <a:buClrTx/>
              <a:buSzTx/>
              <a:buFontTx/>
              <a:buNone/>
              <a:defRPr/>
            </a:pPr>
            <a:r>
              <a:rPr kumimoji="1" lang="zh-CN" altLang="en-US" sz="5400" b="1" kern="1200" cap="none" spc="0" normalizeH="0" baseline="0" noProof="0" smtClean="0">
                <a:solidFill>
                  <a:srgbClr val="FF33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第一首：追忆往昔</a:t>
            </a:r>
            <a:endParaRPr kumimoji="1" lang="zh-CN" altLang="en-US" sz="4800" b="1" kern="1200" cap="none" spc="0" normalizeH="0" baseline="0" noProof="0" smtClean="0">
              <a:solidFill>
                <a:srgbClr val="FF33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49157" name="AutoShape 5"/>
          <p:cNvSpPr/>
          <p:nvPr/>
        </p:nvSpPr>
        <p:spPr>
          <a:xfrm>
            <a:off x="5638800" y="1828800"/>
            <a:ext cx="838200" cy="609600"/>
          </a:xfrm>
          <a:prstGeom prst="downArrow">
            <a:avLst>
              <a:gd name="adj1" fmla="val 50000"/>
              <a:gd name="adj2" fmla="val 25000"/>
            </a:avLst>
          </a:prstGeom>
          <a:solidFill>
            <a:srgbClr val="DED744"/>
          </a:solidFill>
          <a:ln w="9525" cap="flat" cmpd="sng">
            <a:solidFill>
              <a:schemeClr val="tx1"/>
            </a:solidFill>
            <a:prstDash val="solid"/>
            <a:miter/>
            <a:headEnd type="none" w="med" len="med"/>
            <a:tailEnd type="none" w="med" len="med"/>
          </a:ln>
        </p:spPr>
        <p:txBody>
          <a:bodyPr vert="eaVert" wrap="none" anchor="ctr"/>
          <a:p>
            <a:endParaRPr sz="2400" dirty="0">
              <a:latin typeface="Times New Roman" panose="02020603050405020304" pitchFamily="18" charset="0"/>
              <a:ea typeface="幼圆" pitchFamily="49" charset="-122"/>
            </a:endParaRPr>
          </a:p>
        </p:txBody>
      </p:sp>
      <p:sp>
        <p:nvSpPr>
          <p:cNvPr id="49158" name="Text Box 6"/>
          <p:cNvSpPr txBox="1">
            <a:spLocks noChangeArrowheads="1"/>
          </p:cNvSpPr>
          <p:nvPr/>
        </p:nvSpPr>
        <p:spPr bwMode="auto">
          <a:xfrm>
            <a:off x="3200400" y="2667000"/>
            <a:ext cx="5694680" cy="922020"/>
          </a:xfrm>
          <a:prstGeom prst="rect">
            <a:avLst/>
          </a:prstGeom>
          <a:noFill/>
          <a:ln w="9525">
            <a:noFill/>
            <a:miter lim="800000"/>
          </a:ln>
          <a:effectLst/>
        </p:spPr>
        <p:txBody>
          <a:bodyPr wrap="none">
            <a:spAutoFit/>
          </a:bodyPr>
          <a:lstStyle/>
          <a:p>
            <a:pPr marR="0" defTabSz="914400">
              <a:buClrTx/>
              <a:buSzTx/>
              <a:buFontTx/>
              <a:buNone/>
              <a:defRPr/>
            </a:pPr>
            <a:r>
              <a:rPr kumimoji="1" lang="zh-CN" altLang="en-US" sz="5400" b="1" kern="1200" cap="none" spc="0" normalizeH="0" baseline="0" noProof="0" smtClean="0">
                <a:solidFill>
                  <a:srgbClr val="FF33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第二首：面对当日</a:t>
            </a:r>
            <a:endParaRPr kumimoji="1" lang="zh-CN" altLang="en-US" sz="5400" b="1" kern="1200" cap="none" spc="0" normalizeH="0" baseline="0" noProof="0" smtClean="0">
              <a:solidFill>
                <a:srgbClr val="FF33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49159" name="AutoShape 7"/>
          <p:cNvSpPr/>
          <p:nvPr/>
        </p:nvSpPr>
        <p:spPr>
          <a:xfrm>
            <a:off x="5638800" y="3810000"/>
            <a:ext cx="914400" cy="609600"/>
          </a:xfrm>
          <a:prstGeom prst="downArrow">
            <a:avLst>
              <a:gd name="adj1" fmla="val 50000"/>
              <a:gd name="adj2" fmla="val 25000"/>
            </a:avLst>
          </a:prstGeom>
          <a:solidFill>
            <a:srgbClr val="DED744"/>
          </a:solidFill>
          <a:ln w="9525" cap="flat" cmpd="sng">
            <a:solidFill>
              <a:schemeClr val="tx1"/>
            </a:solidFill>
            <a:prstDash val="solid"/>
            <a:miter/>
            <a:headEnd type="none" w="med" len="med"/>
            <a:tailEnd type="none" w="med" len="med"/>
          </a:ln>
        </p:spPr>
        <p:txBody>
          <a:bodyPr vert="eaVert" wrap="none" anchor="ctr"/>
          <a:p>
            <a:endParaRPr sz="2400" dirty="0">
              <a:latin typeface="Times New Roman" panose="02020603050405020304" pitchFamily="18" charset="0"/>
              <a:ea typeface="幼圆" pitchFamily="49" charset="-122"/>
            </a:endParaRPr>
          </a:p>
        </p:txBody>
      </p:sp>
      <p:sp>
        <p:nvSpPr>
          <p:cNvPr id="49160" name="Text Box 8"/>
          <p:cNvSpPr txBox="1">
            <a:spLocks noChangeArrowheads="1"/>
          </p:cNvSpPr>
          <p:nvPr/>
        </p:nvSpPr>
        <p:spPr bwMode="auto">
          <a:xfrm>
            <a:off x="3200400" y="4648200"/>
            <a:ext cx="5694680" cy="922020"/>
          </a:xfrm>
          <a:prstGeom prst="rect">
            <a:avLst/>
          </a:prstGeom>
          <a:noFill/>
          <a:ln w="9525">
            <a:noFill/>
            <a:miter lim="800000"/>
          </a:ln>
          <a:effectLst/>
        </p:spPr>
        <p:txBody>
          <a:bodyPr wrap="none">
            <a:spAutoFit/>
          </a:bodyPr>
          <a:lstStyle/>
          <a:p>
            <a:pPr marR="0" defTabSz="914400">
              <a:buClrTx/>
              <a:buSzTx/>
              <a:buFontTx/>
              <a:buNone/>
              <a:defRPr/>
            </a:pPr>
            <a:r>
              <a:rPr kumimoji="1" lang="zh-CN" altLang="en-US" sz="5400" b="1" kern="1200" cap="none" spc="0" normalizeH="0" baseline="0" noProof="0" smtClean="0">
                <a:solidFill>
                  <a:srgbClr val="FF33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第三首：展望未来</a:t>
            </a:r>
            <a:endParaRPr kumimoji="1" lang="zh-CN" altLang="en-US" sz="5400" b="1" kern="1200" cap="none" spc="0" normalizeH="0" baseline="0" noProof="0" smtClean="0">
              <a:solidFill>
                <a:srgbClr val="FF33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49161" name="Text Box 9"/>
          <p:cNvSpPr txBox="1"/>
          <p:nvPr/>
        </p:nvSpPr>
        <p:spPr>
          <a:xfrm>
            <a:off x="4495800" y="1981200"/>
            <a:ext cx="3352800" cy="460375"/>
          </a:xfrm>
          <a:prstGeom prst="rect">
            <a:avLst/>
          </a:prstGeom>
          <a:noFill/>
          <a:ln w="9525">
            <a:noFill/>
          </a:ln>
        </p:spPr>
        <p:txBody>
          <a:bodyPr>
            <a:spAutoFit/>
          </a:bodyPr>
          <a:p>
            <a:pPr>
              <a:spcBef>
                <a:spcPct val="50000"/>
              </a:spcBef>
            </a:pPr>
            <a:r>
              <a:rPr lang="zh-CN" altLang="en-US" sz="2400" b="1" dirty="0">
                <a:solidFill>
                  <a:srgbClr val="0000FF"/>
                </a:solidFill>
                <a:latin typeface="Times New Roman" panose="02020603050405020304" pitchFamily="18" charset="0"/>
                <a:ea typeface="幼圆" pitchFamily="49" charset="-122"/>
              </a:rPr>
              <a:t>死而                         不已</a:t>
            </a:r>
            <a:endParaRPr lang="zh-CN" altLang="en-US" sz="2400" b="1" dirty="0">
              <a:solidFill>
                <a:srgbClr val="0000FF"/>
              </a:solidFill>
              <a:latin typeface="Times New Roman" panose="02020603050405020304" pitchFamily="18" charset="0"/>
              <a:ea typeface="幼圆" pitchFamily="49" charset="-122"/>
            </a:endParaRPr>
          </a:p>
        </p:txBody>
      </p:sp>
      <p:sp>
        <p:nvSpPr>
          <p:cNvPr id="49162" name="Text Box 10"/>
          <p:cNvSpPr txBox="1"/>
          <p:nvPr/>
        </p:nvSpPr>
        <p:spPr>
          <a:xfrm>
            <a:off x="4724400" y="4114800"/>
            <a:ext cx="3276600" cy="460375"/>
          </a:xfrm>
          <a:prstGeom prst="rect">
            <a:avLst/>
          </a:prstGeom>
          <a:noFill/>
          <a:ln w="9525">
            <a:noFill/>
          </a:ln>
        </p:spPr>
        <p:txBody>
          <a:bodyPr>
            <a:spAutoFit/>
          </a:bodyPr>
          <a:p>
            <a:pPr>
              <a:spcBef>
                <a:spcPct val="50000"/>
              </a:spcBef>
            </a:pPr>
            <a:r>
              <a:rPr lang="zh-CN" altLang="en-US" sz="2400" b="1" dirty="0">
                <a:solidFill>
                  <a:srgbClr val="0000FF"/>
                </a:solidFill>
                <a:latin typeface="Times New Roman" panose="02020603050405020304" pitchFamily="18" charset="0"/>
                <a:ea typeface="幼圆" pitchFamily="49" charset="-122"/>
              </a:rPr>
              <a:t>激励                      同志</a:t>
            </a:r>
            <a:endParaRPr lang="zh-CN" altLang="en-US" sz="2400" b="1" dirty="0">
              <a:solidFill>
                <a:srgbClr val="0000FF"/>
              </a:solidFill>
              <a:latin typeface="Times New Roman" panose="02020603050405020304" pitchFamily="18" charset="0"/>
              <a:ea typeface="幼圆" pitchFamily="49" charset="-122"/>
            </a:endParaRPr>
          </a:p>
        </p:txBody>
      </p:sp>
      <p:sp>
        <p:nvSpPr>
          <p:cNvPr id="49163" name="Text Box 11"/>
          <p:cNvSpPr txBox="1"/>
          <p:nvPr/>
        </p:nvSpPr>
        <p:spPr>
          <a:xfrm>
            <a:off x="4876800" y="5791200"/>
            <a:ext cx="3200400" cy="460375"/>
          </a:xfrm>
          <a:prstGeom prst="rect">
            <a:avLst/>
          </a:prstGeom>
          <a:noFill/>
          <a:ln w="9525">
            <a:noFill/>
          </a:ln>
        </p:spPr>
        <p:txBody>
          <a:bodyPr>
            <a:spAutoFit/>
          </a:bodyPr>
          <a:p>
            <a:pPr>
              <a:spcBef>
                <a:spcPct val="50000"/>
              </a:spcBef>
            </a:pPr>
            <a:r>
              <a:rPr lang="zh-CN" altLang="en-US" sz="2400" b="1" dirty="0">
                <a:solidFill>
                  <a:srgbClr val="0000FF"/>
                </a:solidFill>
                <a:latin typeface="Times New Roman" panose="02020603050405020304" pitchFamily="18" charset="0"/>
                <a:ea typeface="幼圆" pitchFamily="49" charset="-122"/>
              </a:rPr>
              <a:t>革命                     必胜</a:t>
            </a:r>
            <a:endParaRPr lang="zh-CN" altLang="en-US" sz="2400" b="1" dirty="0">
              <a:solidFill>
                <a:srgbClr val="0000FF"/>
              </a:solidFill>
              <a:latin typeface="Times New Roman" panose="02020603050405020304" pitchFamily="18" charset="0"/>
              <a:ea typeface="幼圆" pitchFamily="49" charset="-122"/>
            </a:endParaRPr>
          </a:p>
        </p:txBody>
      </p:sp>
      <p:sp>
        <p:nvSpPr>
          <p:cNvPr id="2" name="文本框 1"/>
          <p:cNvSpPr txBox="1"/>
          <p:nvPr/>
        </p:nvSpPr>
        <p:spPr>
          <a:xfrm>
            <a:off x="260985" y="23495"/>
            <a:ext cx="1554480" cy="922020"/>
          </a:xfrm>
          <a:prstGeom prst="rect">
            <a:avLst/>
          </a:prstGeom>
          <a:noFill/>
        </p:spPr>
        <p:txBody>
          <a:bodyPr wrap="none" rtlCol="0" anchor="t">
            <a:spAutoFit/>
          </a:bodyPr>
          <a:p>
            <a:r>
              <a:rPr lang="zh-CN" altLang="en-US" sz="5400">
                <a:ln w="22225">
                  <a:solidFill>
                    <a:schemeClr val="accent2"/>
                  </a:solidFill>
                  <a:prstDash val="solid"/>
                </a:ln>
                <a:solidFill>
                  <a:schemeClr val="accent2">
                    <a:lumMod val="40000"/>
                    <a:lumOff val="60000"/>
                  </a:schemeClr>
                </a:solidFill>
                <a:effectLst/>
              </a:rPr>
              <a:t>板书</a:t>
            </a:r>
            <a:endParaRPr lang="zh-CN" altLang="en-US" sz="5400">
              <a:ln w="22225">
                <a:solidFill>
                  <a:schemeClr val="accent2"/>
                </a:solidFill>
                <a:prstDash val="solid"/>
              </a:ln>
              <a:solidFill>
                <a:schemeClr val="accent2">
                  <a:lumMod val="40000"/>
                  <a:lumOff val="60000"/>
                </a:schemeClr>
              </a:solidFill>
              <a:effectLst/>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49156">
                                            <p:txEl>
                                              <p:charRg st="4294967295" end="4294967295"/>
                                            </p:txEl>
                                          </p:spTgt>
                                        </p:tgtEl>
                                        <p:attrNameLst>
                                          <p:attrName>style.visibility</p:attrName>
                                        </p:attrNameLst>
                                      </p:cBhvr>
                                      <p:to>
                                        <p:strVal val="visible"/>
                                      </p:to>
                                    </p:set>
                                    <p:animEffect transition="in" filter="box(out)">
                                      <p:cBhvr>
                                        <p:cTn id="7" dur="500"/>
                                        <p:tgtEl>
                                          <p:spTgt spid="49156">
                                            <p:txEl>
                                              <p:charRg st="4294967295" end="4294967295"/>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49156">
                                            <p:txEl>
                                              <p:charRg st="0" end="9"/>
                                            </p:txEl>
                                          </p:spTgt>
                                        </p:tgtEl>
                                        <p:attrNameLst>
                                          <p:attrName>style.visibility</p:attrName>
                                        </p:attrNameLst>
                                      </p:cBhvr>
                                      <p:to>
                                        <p:strVal val="visible"/>
                                      </p:to>
                                    </p:set>
                                    <p:animEffect transition="in" filter="box(out)">
                                      <p:cBhvr>
                                        <p:cTn id="12" dur="500"/>
                                        <p:tgtEl>
                                          <p:spTgt spid="49156">
                                            <p:txEl>
                                              <p:charRg st="0" end="9"/>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9157"/>
                                        </p:tgtEl>
                                        <p:attrNameLst>
                                          <p:attrName>style.visibility</p:attrName>
                                        </p:attrNameLst>
                                      </p:cBhvr>
                                      <p:to>
                                        <p:strVal val="visible"/>
                                      </p:to>
                                    </p:set>
                                    <p:animEffect transition="in" filter="dissolve">
                                      <p:cBhvr>
                                        <p:cTn id="17" dur="500"/>
                                        <p:tgtEl>
                                          <p:spTgt spid="49157"/>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49158">
                                            <p:txEl>
                                              <p:charRg st="4294967295" end="4294967295"/>
                                            </p:txEl>
                                          </p:spTgt>
                                        </p:tgtEl>
                                        <p:attrNameLst>
                                          <p:attrName>style.visibility</p:attrName>
                                        </p:attrNameLst>
                                      </p:cBhvr>
                                      <p:to>
                                        <p:strVal val="visible"/>
                                      </p:to>
                                    </p:set>
                                    <p:animEffect transition="in" filter="box(out)">
                                      <p:cBhvr>
                                        <p:cTn id="22" dur="500"/>
                                        <p:tgtEl>
                                          <p:spTgt spid="49158">
                                            <p:txEl>
                                              <p:charRg st="4294967295" end="4294967295"/>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49158">
                                            <p:txEl>
                                              <p:charRg st="0" end="9"/>
                                            </p:txEl>
                                          </p:spTgt>
                                        </p:tgtEl>
                                        <p:attrNameLst>
                                          <p:attrName>style.visibility</p:attrName>
                                        </p:attrNameLst>
                                      </p:cBhvr>
                                      <p:to>
                                        <p:strVal val="visible"/>
                                      </p:to>
                                    </p:set>
                                    <p:animEffect transition="in" filter="box(out)">
                                      <p:cBhvr>
                                        <p:cTn id="27" dur="500"/>
                                        <p:tgtEl>
                                          <p:spTgt spid="49158">
                                            <p:txEl>
                                              <p:charRg st="0" end="9"/>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49159"/>
                                        </p:tgtEl>
                                        <p:attrNameLst>
                                          <p:attrName>style.visibility</p:attrName>
                                        </p:attrNameLst>
                                      </p:cBhvr>
                                      <p:to>
                                        <p:strVal val="visible"/>
                                      </p:to>
                                    </p:set>
                                    <p:animEffect transition="in" filter="dissolve">
                                      <p:cBhvr>
                                        <p:cTn id="32" dur="500"/>
                                        <p:tgtEl>
                                          <p:spTgt spid="49159"/>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49160">
                                            <p:txEl>
                                              <p:charRg st="4294967295" end="4294967295"/>
                                            </p:txEl>
                                          </p:spTgt>
                                        </p:tgtEl>
                                        <p:attrNameLst>
                                          <p:attrName>style.visibility</p:attrName>
                                        </p:attrNameLst>
                                      </p:cBhvr>
                                      <p:to>
                                        <p:strVal val="visible"/>
                                      </p:to>
                                    </p:set>
                                    <p:animEffect transition="in" filter="box(out)">
                                      <p:cBhvr>
                                        <p:cTn id="37" dur="500"/>
                                        <p:tgtEl>
                                          <p:spTgt spid="49160">
                                            <p:txEl>
                                              <p:charRg st="4294967295" end="4294967295"/>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par>
                    <p:cTn id="38" fill="hold">
                      <p:stCondLst>
                        <p:cond delay="indefinite"/>
                      </p:stCondLst>
                      <p:childTnLst>
                        <p:par>
                          <p:cTn id="39" fill="hold">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49160">
                                            <p:txEl>
                                              <p:charRg st="0" end="9"/>
                                            </p:txEl>
                                          </p:spTgt>
                                        </p:tgtEl>
                                        <p:attrNameLst>
                                          <p:attrName>style.visibility</p:attrName>
                                        </p:attrNameLst>
                                      </p:cBhvr>
                                      <p:to>
                                        <p:strVal val="visible"/>
                                      </p:to>
                                    </p:set>
                                    <p:animEffect transition="in" filter="box(out)">
                                      <p:cBhvr>
                                        <p:cTn id="42" dur="500"/>
                                        <p:tgtEl>
                                          <p:spTgt spid="49160">
                                            <p:txEl>
                                              <p:charRg st="0" end="9"/>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2" name="CAMERA.WAV"/>
                                        </p:tgtEl>
                                      </p:cMediaNode>
                                    </p:audio>
                                  </p:sub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49161"/>
                                        </p:tgtEl>
                                        <p:attrNameLst>
                                          <p:attrName>style.visibility</p:attrName>
                                        </p:attrNameLst>
                                      </p:cBhvr>
                                      <p:to>
                                        <p:strVal val="visible"/>
                                      </p:to>
                                    </p:set>
                                    <p:anim calcmode="lin" valueType="num">
                                      <p:cBhvr additive="base">
                                        <p:cTn id="47" dur="500" fill="hold"/>
                                        <p:tgtEl>
                                          <p:spTgt spid="49161"/>
                                        </p:tgtEl>
                                        <p:attrNameLst>
                                          <p:attrName>ppt_x</p:attrName>
                                        </p:attrNameLst>
                                      </p:cBhvr>
                                      <p:tavLst>
                                        <p:tav tm="0">
                                          <p:val>
                                            <p:strVal val="0-#ppt_w/2"/>
                                          </p:val>
                                        </p:tav>
                                        <p:tav tm="100000">
                                          <p:val>
                                            <p:strVal val="#ppt_x"/>
                                          </p:val>
                                        </p:tav>
                                      </p:tavLst>
                                    </p:anim>
                                    <p:anim calcmode="lin" valueType="num">
                                      <p:cBhvr additive="base">
                                        <p:cTn id="48" dur="500" fill="hold"/>
                                        <p:tgtEl>
                                          <p:spTgt spid="49161"/>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49162"/>
                                        </p:tgtEl>
                                        <p:attrNameLst>
                                          <p:attrName>style.visibility</p:attrName>
                                        </p:attrNameLst>
                                      </p:cBhvr>
                                      <p:to>
                                        <p:strVal val="visible"/>
                                      </p:to>
                                    </p:set>
                                    <p:anim calcmode="lin" valueType="num">
                                      <p:cBhvr additive="base">
                                        <p:cTn id="53" dur="500" fill="hold"/>
                                        <p:tgtEl>
                                          <p:spTgt spid="49162"/>
                                        </p:tgtEl>
                                        <p:attrNameLst>
                                          <p:attrName>ppt_x</p:attrName>
                                        </p:attrNameLst>
                                      </p:cBhvr>
                                      <p:tavLst>
                                        <p:tav tm="0">
                                          <p:val>
                                            <p:strVal val="0-#ppt_w/2"/>
                                          </p:val>
                                        </p:tav>
                                        <p:tav tm="100000">
                                          <p:val>
                                            <p:strVal val="#ppt_x"/>
                                          </p:val>
                                        </p:tav>
                                      </p:tavLst>
                                    </p:anim>
                                    <p:anim calcmode="lin" valueType="num">
                                      <p:cBhvr additive="base">
                                        <p:cTn id="54" dur="500" fill="hold"/>
                                        <p:tgtEl>
                                          <p:spTgt spid="49162"/>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8" fill="hold" grpId="0" nodeType="clickEffect">
                                  <p:stCondLst>
                                    <p:cond delay="0"/>
                                  </p:stCondLst>
                                  <p:childTnLst>
                                    <p:set>
                                      <p:cBhvr>
                                        <p:cTn id="58" dur="1" fill="hold">
                                          <p:stCondLst>
                                            <p:cond delay="0"/>
                                          </p:stCondLst>
                                        </p:cTn>
                                        <p:tgtEl>
                                          <p:spTgt spid="49163"/>
                                        </p:tgtEl>
                                        <p:attrNameLst>
                                          <p:attrName>style.visibility</p:attrName>
                                        </p:attrNameLst>
                                      </p:cBhvr>
                                      <p:to>
                                        <p:strVal val="visible"/>
                                      </p:to>
                                    </p:set>
                                    <p:anim calcmode="lin" valueType="num">
                                      <p:cBhvr additive="base">
                                        <p:cTn id="59" dur="500" fill="hold"/>
                                        <p:tgtEl>
                                          <p:spTgt spid="49163"/>
                                        </p:tgtEl>
                                        <p:attrNameLst>
                                          <p:attrName>ppt_x</p:attrName>
                                        </p:attrNameLst>
                                      </p:cBhvr>
                                      <p:tavLst>
                                        <p:tav tm="0">
                                          <p:val>
                                            <p:strVal val="0-#ppt_w/2"/>
                                          </p:val>
                                        </p:tav>
                                        <p:tav tm="100000">
                                          <p:val>
                                            <p:strVal val="#ppt_x"/>
                                          </p:val>
                                        </p:tav>
                                      </p:tavLst>
                                    </p:anim>
                                    <p:anim calcmode="lin" valueType="num">
                                      <p:cBhvr additive="base">
                                        <p:cTn id="60" dur="500" fill="hold"/>
                                        <p:tgtEl>
                                          <p:spTgt spid="491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build="p"/>
      <p:bldP spid="49157" grpId="0" bldLvl="0" animBg="1"/>
      <p:bldP spid="49158" grpId="0" build="p"/>
      <p:bldP spid="49159" grpId="0" bldLvl="0" animBg="1"/>
      <p:bldP spid="49160" grpId="0" build="p"/>
      <p:bldP spid="49161" grpId="0"/>
      <p:bldP spid="49162" grpId="0"/>
      <p:bldP spid="4916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9874" name="Picture 2" descr="E:\印志惠\0071.jpg"/>
          <p:cNvPicPr>
            <a:picLocks noChangeAspect="1"/>
          </p:cNvPicPr>
          <p:nvPr/>
        </p:nvPicPr>
        <p:blipFill>
          <a:blip r:embed="rId1"/>
          <a:stretch>
            <a:fillRect/>
          </a:stretch>
        </p:blipFill>
        <p:spPr>
          <a:xfrm>
            <a:off x="118110" y="0"/>
            <a:ext cx="12164695" cy="6858000"/>
          </a:xfrm>
          <a:prstGeom prst="rect">
            <a:avLst/>
          </a:prstGeom>
          <a:noFill/>
          <a:ln w="9525">
            <a:noFill/>
          </a:ln>
        </p:spPr>
      </p:pic>
      <p:sp>
        <p:nvSpPr>
          <p:cNvPr id="79875" name="Text Box 3"/>
          <p:cNvSpPr txBox="1"/>
          <p:nvPr/>
        </p:nvSpPr>
        <p:spPr>
          <a:xfrm>
            <a:off x="1752600" y="304800"/>
            <a:ext cx="2697480" cy="1106805"/>
          </a:xfrm>
          <a:prstGeom prst="rect">
            <a:avLst/>
          </a:prstGeom>
          <a:noFill/>
          <a:ln w="9525">
            <a:noFill/>
          </a:ln>
        </p:spPr>
        <p:txBody>
          <a:bodyPr wrap="none">
            <a:spAutoFit/>
          </a:bodyPr>
          <a:p>
            <a:r>
              <a:rPr lang="zh-CN" altLang="en-US" sz="6600" b="1" dirty="0">
                <a:solidFill>
                  <a:srgbClr val="FF3399"/>
                </a:solidFill>
                <a:latin typeface="Times New Roman" panose="02020603050405020304" pitchFamily="18" charset="0"/>
                <a:ea typeface="隶书" pitchFamily="49" charset="-122"/>
              </a:rPr>
              <a:t>总结：</a:t>
            </a:r>
            <a:endParaRPr lang="zh-CN" altLang="en-US" sz="6600" b="1" dirty="0">
              <a:solidFill>
                <a:srgbClr val="FFFF66"/>
              </a:solidFill>
              <a:latin typeface="Times New Roman" panose="02020603050405020304" pitchFamily="18" charset="0"/>
              <a:ea typeface="隶书" pitchFamily="49" charset="-122"/>
            </a:endParaRPr>
          </a:p>
        </p:txBody>
      </p:sp>
      <p:sp>
        <p:nvSpPr>
          <p:cNvPr id="79876" name="Text Box 4"/>
          <p:cNvSpPr txBox="1"/>
          <p:nvPr/>
        </p:nvSpPr>
        <p:spPr>
          <a:xfrm>
            <a:off x="518160" y="1600200"/>
            <a:ext cx="11514455" cy="3784600"/>
          </a:xfrm>
          <a:prstGeom prst="rect">
            <a:avLst/>
          </a:prstGeom>
          <a:noFill/>
          <a:ln w="9525">
            <a:noFill/>
          </a:ln>
        </p:spPr>
        <p:txBody>
          <a:bodyPr wrap="square">
            <a:spAutoFit/>
          </a:bodyPr>
          <a:p>
            <a:r>
              <a:rPr lang="en-US" altLang="zh-CN" sz="4800" b="1" dirty="0">
                <a:solidFill>
                  <a:srgbClr val="FFFF66"/>
                </a:solidFill>
                <a:latin typeface="Times New Roman" panose="02020603050405020304" pitchFamily="18" charset="0"/>
                <a:ea typeface="幼圆" pitchFamily="49" charset="-122"/>
              </a:rPr>
              <a:t>       </a:t>
            </a:r>
            <a:r>
              <a:rPr lang="en-US" altLang="zh-CN" sz="6000" b="1" dirty="0">
                <a:solidFill>
                  <a:srgbClr val="FFFF66"/>
                </a:solidFill>
                <a:latin typeface="Times New Roman" panose="02020603050405020304" pitchFamily="18" charset="0"/>
                <a:ea typeface="幼圆" pitchFamily="49" charset="-122"/>
              </a:rPr>
              <a:t> </a:t>
            </a:r>
            <a:r>
              <a:rPr lang="zh-CN" altLang="en-US" sz="6000" b="1" dirty="0">
                <a:solidFill>
                  <a:srgbClr val="FFFF66"/>
                </a:solidFill>
                <a:latin typeface="Times New Roman" panose="02020603050405020304" pitchFamily="18" charset="0"/>
                <a:ea typeface="幼圆" pitchFamily="49" charset="-122"/>
              </a:rPr>
              <a:t>在这三首诗里，作者用革命乐观主义的态度表现了自己献身革命的崇高精神和对革命必胜、共产主义理想必将实现的坚定信念。</a:t>
            </a:r>
            <a:endParaRPr lang="zh-CN" altLang="en-US" sz="6000" b="1" dirty="0">
              <a:solidFill>
                <a:srgbClr val="FFFF66"/>
              </a:solidFill>
              <a:latin typeface="Times New Roman" panose="02020603050405020304" pitchFamily="18" charset="0"/>
              <a:ea typeface="幼圆" pitchFamily="49" charset="-122"/>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9876"/>
                                        </p:tgtEl>
                                        <p:attrNameLst>
                                          <p:attrName>style.visibility</p:attrName>
                                        </p:attrNameLst>
                                      </p:cBhvr>
                                      <p:to>
                                        <p:strVal val="visible"/>
                                      </p:to>
                                    </p:set>
                                    <p:anim calcmode="lin" valueType="num">
                                      <p:cBhvr additive="base">
                                        <p:cTn id="7" dur="500" fill="hold"/>
                                        <p:tgtEl>
                                          <p:spTgt spid="79876"/>
                                        </p:tgtEl>
                                        <p:attrNameLst>
                                          <p:attrName>ppt_x</p:attrName>
                                        </p:attrNameLst>
                                      </p:cBhvr>
                                      <p:tavLst>
                                        <p:tav tm="0">
                                          <p:val>
                                            <p:strVal val="#ppt_x"/>
                                          </p:val>
                                        </p:tav>
                                        <p:tav tm="100000">
                                          <p:val>
                                            <p:strVal val="#ppt_x"/>
                                          </p:val>
                                        </p:tav>
                                      </p:tavLst>
                                    </p:anim>
                                    <p:anim calcmode="lin" valueType="num">
                                      <p:cBhvr additive="base">
                                        <p:cTn id="8" dur="500" fill="hold"/>
                                        <p:tgtEl>
                                          <p:spTgt spid="798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4" name="文本框 5123"/>
          <p:cNvSpPr txBox="1"/>
          <p:nvPr/>
        </p:nvSpPr>
        <p:spPr>
          <a:xfrm>
            <a:off x="10664190" y="0"/>
            <a:ext cx="1290320" cy="6858000"/>
          </a:xfrm>
          <a:prstGeom prst="rect">
            <a:avLst/>
          </a:prstGeom>
          <a:noFill/>
          <a:ln w="9525">
            <a:noFill/>
          </a:ln>
        </p:spPr>
        <p:txBody>
          <a:bodyPr vert="eaVert">
            <a:spAutoFit/>
          </a:bodyPr>
          <a:p>
            <a:r>
              <a:rPr lang="zh-CN" altLang="en-US" sz="3600" b="1" dirty="0">
                <a:solidFill>
                  <a:srgbClr val="003300"/>
                </a:solidFill>
                <a:latin typeface="隶书" pitchFamily="49" charset="-122"/>
                <a:ea typeface="隶书" pitchFamily="49" charset="-122"/>
              </a:rPr>
              <a:t>一柱天南百战身  将军本色是诗人</a:t>
            </a:r>
            <a:endParaRPr lang="zh-CN" altLang="en-US" sz="3600" b="1" dirty="0">
              <a:solidFill>
                <a:srgbClr val="003300"/>
              </a:solidFill>
              <a:latin typeface="隶书" pitchFamily="49" charset="-122"/>
              <a:ea typeface="隶书" pitchFamily="49" charset="-122"/>
            </a:endParaRPr>
          </a:p>
          <a:p>
            <a:r>
              <a:rPr lang="zh-CN" altLang="en-US" sz="3600" b="1" dirty="0">
                <a:solidFill>
                  <a:srgbClr val="003300"/>
                </a:solidFill>
                <a:latin typeface="隶书" pitchFamily="49" charset="-122"/>
                <a:ea typeface="隶书" pitchFamily="49" charset="-122"/>
              </a:rPr>
              <a:t>                       </a:t>
            </a:r>
            <a:r>
              <a:rPr lang="en-US" altLang="zh-CN" sz="3600" b="1">
                <a:solidFill>
                  <a:srgbClr val="003300"/>
                </a:solidFill>
                <a:latin typeface="Arial" panose="020B0604020202020204" pitchFamily="34" charset="0"/>
                <a:ea typeface="隶书" pitchFamily="49" charset="-122"/>
              </a:rPr>
              <a:t>——</a:t>
            </a:r>
            <a:r>
              <a:rPr lang="zh-CN" altLang="en-US" sz="3600" b="1" dirty="0">
                <a:solidFill>
                  <a:srgbClr val="003300"/>
                </a:solidFill>
                <a:latin typeface="隶书" pitchFamily="49" charset="-122"/>
                <a:ea typeface="隶书" pitchFamily="49" charset="-122"/>
              </a:rPr>
              <a:t>郭沫若</a:t>
            </a:r>
            <a:endParaRPr lang="zh-CN" altLang="en-US" sz="3600" b="1" dirty="0">
              <a:solidFill>
                <a:srgbClr val="003300"/>
              </a:solidFill>
              <a:latin typeface="隶书" pitchFamily="49" charset="-122"/>
              <a:ea typeface="隶书" pitchFamily="49" charset="-122"/>
            </a:endParaRPr>
          </a:p>
        </p:txBody>
      </p:sp>
      <p:sp>
        <p:nvSpPr>
          <p:cNvPr id="4" name="文本框 3"/>
          <p:cNvSpPr txBox="1"/>
          <p:nvPr/>
        </p:nvSpPr>
        <p:spPr>
          <a:xfrm>
            <a:off x="163195" y="432435"/>
            <a:ext cx="5042535" cy="6185535"/>
          </a:xfrm>
          <a:prstGeom prst="rect">
            <a:avLst/>
          </a:prstGeom>
          <a:noFill/>
        </p:spPr>
        <p:txBody>
          <a:bodyPr wrap="square" rtlCol="0" anchor="t">
            <a:spAutoFit/>
          </a:bodyPr>
          <a:p>
            <a:r>
              <a:rPr lang="en-US" altLang="zh-CN" sz="4000" b="1" dirty="0">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4400" b="1" dirty="0">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4400" b="1" dirty="0">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陈毅同志酷爱文学，一生创作了大量的思想性、艺术性俱佳的革命诗词，留有</a:t>
            </a:r>
            <a:r>
              <a:rPr lang="en-US" altLang="zh-CN" sz="4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陈毅诗词选集</a:t>
            </a:r>
            <a:r>
              <a:rPr lang="en-US" altLang="zh-CN" sz="4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400" b="1" dirty="0">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，被尊为</a:t>
            </a:r>
            <a:r>
              <a:rPr lang="zh-CN" altLang="en-US" sz="4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“元帅诗人”</a:t>
            </a:r>
            <a:r>
              <a:rPr lang="zh-CN" altLang="en-US" sz="4400" b="1" dirty="0">
                <a:solidFill>
                  <a:srgbClr val="0B05ED"/>
                </a:solidFill>
                <a:latin typeface="楷体" panose="02010609060101010101" pitchFamily="49" charset="-122"/>
                <a:ea typeface="楷体" panose="02010609060101010101" pitchFamily="49" charset="-122"/>
                <a:cs typeface="楷体" panose="02010609060101010101" pitchFamily="49" charset="-122"/>
                <a:sym typeface="+mn-ea"/>
              </a:rPr>
              <a:t>。生前系</a:t>
            </a:r>
            <a:r>
              <a:rPr lang="zh-CN" altLang="en-US" sz="4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中国作家协会会员。</a:t>
            </a:r>
            <a:endParaRPr lang="zh-CN" altLang="en-US" sz="4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3" name="联机映像占位符 2" descr="timg (13)"/>
          <p:cNvPicPr>
            <a:picLocks noChangeAspect="1"/>
          </p:cNvPicPr>
          <p:nvPr>
            <p:ph type="clipArt" sz="half" idx="2"/>
          </p:nvPr>
        </p:nvPicPr>
        <p:blipFill>
          <a:blip r:embed="rId1"/>
          <a:stretch>
            <a:fillRect/>
          </a:stretch>
        </p:blipFill>
        <p:spPr>
          <a:xfrm>
            <a:off x="4974590" y="315595"/>
            <a:ext cx="5511165" cy="63017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4"/>
                                        </p:tgtEl>
                                        <p:attrNameLst>
                                          <p:attrName>style.visibility</p:attrName>
                                        </p:attrNameLst>
                                      </p:cBhvr>
                                      <p:to>
                                        <p:strVal val="visible"/>
                                      </p:to>
                                    </p:set>
                                    <p:anim calcmode="lin" valueType="num">
                                      <p:cBhvr additive="base">
                                        <p:cTn id="13" dur="500" fill="hold"/>
                                        <p:tgtEl>
                                          <p:spTgt spid="5124"/>
                                        </p:tgtEl>
                                        <p:attrNameLst>
                                          <p:attrName>ppt_x</p:attrName>
                                        </p:attrNameLst>
                                      </p:cBhvr>
                                      <p:tavLst>
                                        <p:tav tm="0">
                                          <p:val>
                                            <p:strVal val="#ppt_x"/>
                                          </p:val>
                                        </p:tav>
                                        <p:tav tm="100000">
                                          <p:val>
                                            <p:strVal val="#ppt_x"/>
                                          </p:val>
                                        </p:tav>
                                      </p:tavLst>
                                    </p:anim>
                                    <p:anim calcmode="lin" valueType="num">
                                      <p:cBhvr additive="base">
                                        <p:cTn id="14" dur="500" fill="hold"/>
                                        <p:tgtEl>
                                          <p:spTgt spid="51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1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文本框 2"/>
          <p:cNvSpPr txBox="1"/>
          <p:nvPr/>
        </p:nvSpPr>
        <p:spPr>
          <a:xfrm>
            <a:off x="311150" y="2019935"/>
            <a:ext cx="5633085" cy="4646295"/>
          </a:xfrm>
          <a:prstGeom prst="rect">
            <a:avLst/>
          </a:prstGeom>
          <a:noFill/>
          <a:ln w="9525">
            <a:noFill/>
          </a:ln>
        </p:spPr>
        <p:txBody>
          <a:bodyPr wrap="square" anchor="t">
            <a:spAutoFit/>
          </a:bodyPr>
          <a:p>
            <a:pPr lvl="0" indent="0"/>
            <a:r>
              <a:rPr lang="zh-CN" altLang="en-US" sz="3600" b="1">
                <a:latin typeface="宋体" panose="02010600030101010101" pitchFamily="2" charset="-122"/>
                <a:ea typeface="宋体" panose="02010600030101010101" pitchFamily="2" charset="-122"/>
              </a:rPr>
              <a:t>任脚下响着沉重的铁镣，</a:t>
            </a:r>
            <a:endParaRPr lang="zh-CN" altLang="en-US" sz="3600" b="1">
              <a:latin typeface="宋体" panose="02010600030101010101" pitchFamily="2" charset="-122"/>
              <a:ea typeface="宋体" panose="02010600030101010101" pitchFamily="2" charset="-122"/>
            </a:endParaRPr>
          </a:p>
          <a:p>
            <a:pPr lvl="0" indent="0"/>
            <a:r>
              <a:rPr lang="zh-CN" altLang="en-US" sz="3600" b="1">
                <a:latin typeface="宋体" panose="02010600030101010101" pitchFamily="2" charset="-122"/>
                <a:ea typeface="宋体" panose="02010600030101010101" pitchFamily="2" charset="-122"/>
              </a:rPr>
              <a:t>任你把皮鞭举得高高，</a:t>
            </a:r>
            <a:endParaRPr lang="zh-CN" altLang="en-US" sz="3600" b="1">
              <a:latin typeface="宋体" panose="02010600030101010101" pitchFamily="2" charset="-122"/>
              <a:ea typeface="宋体" panose="02010600030101010101" pitchFamily="2" charset="-122"/>
            </a:endParaRPr>
          </a:p>
          <a:p>
            <a:pPr lvl="0" indent="0"/>
            <a:r>
              <a:rPr lang="zh-CN" altLang="en-US" sz="3600" b="1">
                <a:latin typeface="宋体" panose="02010600030101010101" pitchFamily="2" charset="-122"/>
                <a:ea typeface="宋体" panose="02010600030101010101" pitchFamily="2" charset="-122"/>
              </a:rPr>
              <a:t>我不需要什么“自白”，</a:t>
            </a:r>
            <a:endParaRPr lang="zh-CN" altLang="en-US" sz="3600" b="1">
              <a:latin typeface="宋体" panose="02010600030101010101" pitchFamily="2" charset="-122"/>
              <a:ea typeface="宋体" panose="02010600030101010101" pitchFamily="2" charset="-122"/>
            </a:endParaRPr>
          </a:p>
          <a:p>
            <a:pPr lvl="0" indent="0"/>
            <a:r>
              <a:rPr lang="zh-CN" altLang="en-US" sz="3600" b="1">
                <a:latin typeface="宋体" panose="02010600030101010101" pitchFamily="2" charset="-122"/>
                <a:ea typeface="宋体" panose="02010600030101010101" pitchFamily="2" charset="-122"/>
              </a:rPr>
              <a:t>哪怕胸口对着带血的刺刀!</a:t>
            </a:r>
            <a:endParaRPr lang="zh-CN" altLang="en-US" sz="3600" b="1">
              <a:latin typeface="宋体" panose="02010600030101010101" pitchFamily="2" charset="-122"/>
              <a:ea typeface="宋体" panose="02010600030101010101" pitchFamily="2" charset="-122"/>
            </a:endParaRPr>
          </a:p>
          <a:p>
            <a:pPr lvl="0" indent="0"/>
            <a:r>
              <a:rPr lang="zh-CN" altLang="en-US" sz="3600" b="1">
                <a:latin typeface="宋体" panose="02010600030101010101" pitchFamily="2" charset="-122"/>
                <a:ea typeface="宋体" panose="02010600030101010101" pitchFamily="2" charset="-122"/>
              </a:rPr>
              <a:t>人，不能低下高贵的头，</a:t>
            </a:r>
            <a:endParaRPr lang="zh-CN" altLang="en-US" sz="3600" b="1">
              <a:latin typeface="宋体" panose="02010600030101010101" pitchFamily="2" charset="-122"/>
              <a:ea typeface="宋体" panose="02010600030101010101" pitchFamily="2" charset="-122"/>
            </a:endParaRPr>
          </a:p>
          <a:p>
            <a:pPr lvl="0" indent="0"/>
            <a:r>
              <a:rPr lang="zh-CN" altLang="en-US" sz="3600" b="1">
                <a:latin typeface="宋体" panose="02010600030101010101" pitchFamily="2" charset="-122"/>
                <a:ea typeface="宋体" panose="02010600030101010101" pitchFamily="2" charset="-122"/>
                <a:sym typeface="宋体" panose="02010600030101010101" pitchFamily="2" charset="-122"/>
              </a:rPr>
              <a:t>只有怕死鬼才乞求“自由”</a:t>
            </a:r>
            <a:endParaRPr lang="zh-CN" altLang="en-US" sz="3600" b="1">
              <a:latin typeface="宋体" panose="02010600030101010101" pitchFamily="2" charset="-122"/>
              <a:ea typeface="宋体" panose="02010600030101010101" pitchFamily="2" charset="-122"/>
            </a:endParaRPr>
          </a:p>
          <a:p>
            <a:pPr lvl="0" indent="0"/>
            <a:endParaRPr lang="zh-CN" altLang="en-US" sz="4000" b="1">
              <a:latin typeface="宋体" panose="02010600030101010101" pitchFamily="2" charset="-122"/>
              <a:ea typeface="宋体" panose="02010600030101010101" pitchFamily="2" charset="-122"/>
            </a:endParaRPr>
          </a:p>
          <a:p>
            <a:pPr lvl="0" indent="0"/>
            <a:endParaRPr lang="zh-CN" altLang="en-US" sz="4000" b="1">
              <a:latin typeface="宋体" panose="02010600030101010101" pitchFamily="2" charset="-122"/>
              <a:ea typeface="宋体" panose="02010600030101010101" pitchFamily="2" charset="-122"/>
            </a:endParaRPr>
          </a:p>
        </p:txBody>
      </p:sp>
      <p:sp>
        <p:nvSpPr>
          <p:cNvPr id="24579" name="文本框 3"/>
          <p:cNvSpPr txBox="1"/>
          <p:nvPr/>
        </p:nvSpPr>
        <p:spPr>
          <a:xfrm>
            <a:off x="6104255" y="1827530"/>
            <a:ext cx="5974715" cy="4523105"/>
          </a:xfrm>
          <a:prstGeom prst="rect">
            <a:avLst/>
          </a:prstGeom>
          <a:noFill/>
          <a:ln w="9525">
            <a:noFill/>
          </a:ln>
        </p:spPr>
        <p:txBody>
          <a:bodyPr wrap="square" anchor="t">
            <a:spAutoFit/>
          </a:bodyPr>
          <a:p>
            <a:pPr lvl="0" indent="0"/>
            <a:r>
              <a:rPr lang="zh-CN" altLang="en-US" sz="3600" b="1">
                <a:latin typeface="宋体" panose="02010600030101010101" pitchFamily="2" charset="-122"/>
                <a:ea typeface="宋体" panose="02010600030101010101" pitchFamily="2" charset="-122"/>
                <a:sym typeface="宋体" panose="02010600030101010101" pitchFamily="2" charset="-122"/>
              </a:rPr>
              <a:t>毒刑拷打算得了什么？</a:t>
            </a:r>
            <a:endParaRPr lang="zh-CN" altLang="en-US" sz="3600" b="1">
              <a:latin typeface="宋体" panose="02010600030101010101" pitchFamily="2" charset="-122"/>
              <a:ea typeface="宋体" panose="02010600030101010101" pitchFamily="2" charset="-122"/>
            </a:endParaRPr>
          </a:p>
          <a:p>
            <a:pPr lvl="0" indent="0"/>
            <a:r>
              <a:rPr lang="zh-CN" altLang="en-US" sz="3600" b="1">
                <a:latin typeface="宋体" panose="02010600030101010101" pitchFamily="2" charset="-122"/>
                <a:ea typeface="宋体" panose="02010600030101010101" pitchFamily="2" charset="-122"/>
              </a:rPr>
              <a:t>死亡也无法叫我开口！</a:t>
            </a:r>
            <a:endParaRPr lang="zh-CN" altLang="en-US" sz="3600" b="1">
              <a:latin typeface="宋体" panose="02010600030101010101" pitchFamily="2" charset="-122"/>
              <a:ea typeface="宋体" panose="02010600030101010101" pitchFamily="2" charset="-122"/>
            </a:endParaRPr>
          </a:p>
          <a:p>
            <a:pPr lvl="0" indent="0"/>
            <a:r>
              <a:rPr lang="zh-CN" altLang="en-US" sz="3600" b="1">
                <a:latin typeface="宋体" panose="02010600030101010101" pitchFamily="2" charset="-122"/>
                <a:ea typeface="宋体" panose="02010600030101010101" pitchFamily="2" charset="-122"/>
              </a:rPr>
              <a:t>对着死亡我放声大笑，</a:t>
            </a:r>
            <a:endParaRPr lang="zh-CN" altLang="en-US" sz="3600" b="1">
              <a:latin typeface="宋体" panose="02010600030101010101" pitchFamily="2" charset="-122"/>
              <a:ea typeface="宋体" panose="02010600030101010101" pitchFamily="2" charset="-122"/>
            </a:endParaRPr>
          </a:p>
          <a:p>
            <a:pPr lvl="0" indent="0"/>
            <a:r>
              <a:rPr lang="zh-CN" altLang="en-US" sz="3600" b="1">
                <a:latin typeface="宋体" panose="02010600030101010101" pitchFamily="2" charset="-122"/>
                <a:ea typeface="宋体" panose="02010600030101010101" pitchFamily="2" charset="-122"/>
              </a:rPr>
              <a:t>魔鬼的宫殿在笑声中动摇；</a:t>
            </a:r>
            <a:endParaRPr lang="zh-CN" altLang="en-US" sz="3600" b="1">
              <a:latin typeface="宋体" panose="02010600030101010101" pitchFamily="2" charset="-122"/>
              <a:ea typeface="宋体" panose="02010600030101010101" pitchFamily="2" charset="-122"/>
            </a:endParaRPr>
          </a:p>
          <a:p>
            <a:pPr lvl="0" indent="0"/>
            <a:r>
              <a:rPr lang="zh-CN" altLang="en-US" sz="3600" b="1">
                <a:latin typeface="宋体" panose="02010600030101010101" pitchFamily="2" charset="-122"/>
                <a:ea typeface="宋体" panose="02010600030101010101" pitchFamily="2" charset="-122"/>
              </a:rPr>
              <a:t>这就是我——</a:t>
            </a:r>
            <a:endParaRPr lang="zh-CN" altLang="en-US" sz="3600" b="1">
              <a:latin typeface="宋体" panose="02010600030101010101" pitchFamily="2" charset="-122"/>
              <a:ea typeface="宋体" panose="02010600030101010101" pitchFamily="2" charset="-122"/>
            </a:endParaRPr>
          </a:p>
          <a:p>
            <a:pPr lvl="0" indent="0"/>
            <a:r>
              <a:rPr lang="zh-CN" altLang="en-US" sz="3600" b="1">
                <a:latin typeface="宋体" panose="02010600030101010101" pitchFamily="2" charset="-122"/>
                <a:ea typeface="宋体" panose="02010600030101010101" pitchFamily="2" charset="-122"/>
              </a:rPr>
              <a:t>一个共产党员的“自白”，</a:t>
            </a:r>
            <a:endParaRPr lang="zh-CN" altLang="en-US" sz="3600" b="1">
              <a:latin typeface="宋体" panose="02010600030101010101" pitchFamily="2" charset="-122"/>
              <a:ea typeface="宋体" panose="02010600030101010101" pitchFamily="2" charset="-122"/>
            </a:endParaRPr>
          </a:p>
          <a:p>
            <a:pPr lvl="0" indent="0"/>
            <a:r>
              <a:rPr lang="zh-CN" altLang="en-US" sz="3600" b="1">
                <a:latin typeface="宋体" panose="02010600030101010101" pitchFamily="2" charset="-122"/>
                <a:ea typeface="宋体" panose="02010600030101010101" pitchFamily="2" charset="-122"/>
              </a:rPr>
              <a:t>高唱凯歌埋葬蒋家王朝！</a:t>
            </a:r>
            <a:endParaRPr lang="zh-CN" altLang="en-US" sz="3600" b="1">
              <a:latin typeface="宋体" panose="02010600030101010101" pitchFamily="2" charset="-122"/>
              <a:ea typeface="宋体" panose="02010600030101010101" pitchFamily="2" charset="-122"/>
            </a:endParaRPr>
          </a:p>
          <a:p>
            <a:pPr lvl="0" indent="0"/>
            <a:endParaRPr lang="zh-CN" altLang="en-US" sz="3600" b="1">
              <a:latin typeface="Comic Sans MS" panose="030F0702030302020204" pitchFamily="66" charset="0"/>
              <a:ea typeface="宋体" panose="02010600030101010101" pitchFamily="2" charset="-122"/>
            </a:endParaRPr>
          </a:p>
        </p:txBody>
      </p:sp>
      <p:sp>
        <p:nvSpPr>
          <p:cNvPr id="24580" name="文本框 4"/>
          <p:cNvSpPr txBox="1"/>
          <p:nvPr/>
        </p:nvSpPr>
        <p:spPr>
          <a:xfrm>
            <a:off x="3529965" y="81915"/>
            <a:ext cx="5734685" cy="1938020"/>
          </a:xfrm>
          <a:prstGeom prst="rect">
            <a:avLst/>
          </a:prstGeom>
          <a:noFill/>
          <a:ln w="9525">
            <a:noFill/>
          </a:ln>
        </p:spPr>
        <p:txBody>
          <a:bodyPr wrap="square" anchor="t">
            <a:spAutoFit/>
          </a:bodyPr>
          <a:p>
            <a:pPr lvl="0" indent="0"/>
            <a:r>
              <a:rPr lang="zh-CN" altLang="en-US" sz="6000" b="1">
                <a:latin typeface="宋体" panose="02010600030101010101" pitchFamily="2" charset="-122"/>
                <a:ea typeface="宋体" panose="02010600030101010101" pitchFamily="2" charset="-122"/>
              </a:rPr>
              <a:t>我的</a:t>
            </a:r>
            <a:r>
              <a:rPr lang="en-US" altLang="zh-CN" sz="6000" b="1">
                <a:latin typeface="宋体" panose="02010600030101010101" pitchFamily="2" charset="-122"/>
                <a:ea typeface="宋体" panose="02010600030101010101" pitchFamily="2" charset="-122"/>
              </a:rPr>
              <a:t>“</a:t>
            </a:r>
            <a:r>
              <a:rPr lang="zh-CN" altLang="en-US" sz="6000" b="1">
                <a:latin typeface="宋体" panose="02010600030101010101" pitchFamily="2" charset="-122"/>
                <a:ea typeface="宋体" panose="02010600030101010101" pitchFamily="2" charset="-122"/>
              </a:rPr>
              <a:t>自白书</a:t>
            </a:r>
            <a:r>
              <a:rPr lang="en-US" altLang="zh-CN" sz="6000" b="1">
                <a:latin typeface="宋体" panose="02010600030101010101" pitchFamily="2" charset="-122"/>
                <a:ea typeface="宋体" panose="02010600030101010101" pitchFamily="2" charset="-122"/>
              </a:rPr>
              <a:t>”</a:t>
            </a:r>
            <a:endParaRPr lang="en-US" altLang="zh-CN" sz="6000" b="1">
              <a:latin typeface="宋体" panose="02010600030101010101" pitchFamily="2" charset="-122"/>
              <a:ea typeface="宋体" panose="02010600030101010101" pitchFamily="2" charset="-122"/>
            </a:endParaRPr>
          </a:p>
          <a:p>
            <a:pPr lvl="0" indent="0" algn="ctr"/>
            <a:r>
              <a:rPr lang="zh-CN" altLang="en-US" sz="6000" b="1">
                <a:latin typeface="宋体" panose="02010600030101010101" pitchFamily="2" charset="-122"/>
                <a:ea typeface="宋体" panose="02010600030101010101" pitchFamily="2" charset="-122"/>
              </a:rPr>
              <a:t>陈毅</a:t>
            </a:r>
            <a:endParaRPr lang="zh-CN" altLang="en-US" sz="6000" b="1">
              <a:latin typeface="宋体" panose="02010600030101010101" pitchFamily="2" charset="-122"/>
              <a:ea typeface="宋体" panose="02010600030101010101" pitchFamily="2" charset="-122"/>
            </a:endParaRPr>
          </a:p>
        </p:txBody>
      </p:sp>
      <p:cxnSp>
        <p:nvCxnSpPr>
          <p:cNvPr id="2" name="直接连接符 1"/>
          <p:cNvCxnSpPr/>
          <p:nvPr/>
        </p:nvCxnSpPr>
        <p:spPr>
          <a:xfrm>
            <a:off x="5928995" y="1827530"/>
            <a:ext cx="15240" cy="4054475"/>
          </a:xfrm>
          <a:prstGeom prst="line">
            <a:avLst/>
          </a:prstGeom>
          <a:ln w="38100">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anim calcmode="lin" valueType="num">
                                      <p:cBhvr additive="base">
                                        <p:cTn id="7" dur="500" fill="hold"/>
                                        <p:tgtEl>
                                          <p:spTgt spid="24580"/>
                                        </p:tgtEl>
                                        <p:attrNameLst>
                                          <p:attrName>ppt_x</p:attrName>
                                        </p:attrNameLst>
                                      </p:cBhvr>
                                      <p:tavLst>
                                        <p:tav tm="0">
                                          <p:val>
                                            <p:strVal val="#ppt_x"/>
                                          </p:val>
                                        </p:tav>
                                        <p:tav tm="100000">
                                          <p:val>
                                            <p:strVal val="#ppt_x"/>
                                          </p:val>
                                        </p:tav>
                                      </p:tavLst>
                                    </p:anim>
                                    <p:anim calcmode="lin" valueType="num">
                                      <p:cBhvr additive="base">
                                        <p:cTn id="8" dur="500" fill="hold"/>
                                        <p:tgtEl>
                                          <p:spTgt spid="2458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78"/>
                                        </p:tgtEl>
                                        <p:attrNameLst>
                                          <p:attrName>style.visibility</p:attrName>
                                        </p:attrNameLst>
                                      </p:cBhvr>
                                      <p:to>
                                        <p:strVal val="visible"/>
                                      </p:to>
                                    </p:set>
                                    <p:anim calcmode="lin" valueType="num">
                                      <p:cBhvr additive="base">
                                        <p:cTn id="13" dur="500" fill="hold"/>
                                        <p:tgtEl>
                                          <p:spTgt spid="24578"/>
                                        </p:tgtEl>
                                        <p:attrNameLst>
                                          <p:attrName>ppt_x</p:attrName>
                                        </p:attrNameLst>
                                      </p:cBhvr>
                                      <p:tavLst>
                                        <p:tav tm="0">
                                          <p:val>
                                            <p:strVal val="#ppt_x"/>
                                          </p:val>
                                        </p:tav>
                                        <p:tav tm="100000">
                                          <p:val>
                                            <p:strVal val="#ppt_x"/>
                                          </p:val>
                                        </p:tav>
                                      </p:tavLst>
                                    </p:anim>
                                    <p:anim calcmode="lin" valueType="num">
                                      <p:cBhvr additive="base">
                                        <p:cTn id="14"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579"/>
                                        </p:tgtEl>
                                        <p:attrNameLst>
                                          <p:attrName>style.visibility</p:attrName>
                                        </p:attrNameLst>
                                      </p:cBhvr>
                                      <p:to>
                                        <p:strVal val="visible"/>
                                      </p:to>
                                    </p:set>
                                    <p:anim calcmode="lin" valueType="num">
                                      <p:cBhvr additive="base">
                                        <p:cTn id="19" dur="500" fill="hold"/>
                                        <p:tgtEl>
                                          <p:spTgt spid="24579"/>
                                        </p:tgtEl>
                                        <p:attrNameLst>
                                          <p:attrName>ppt_x</p:attrName>
                                        </p:attrNameLst>
                                      </p:cBhvr>
                                      <p:tavLst>
                                        <p:tav tm="0">
                                          <p:val>
                                            <p:strVal val="#ppt_x"/>
                                          </p:val>
                                        </p:tav>
                                        <p:tav tm="100000">
                                          <p:val>
                                            <p:strVal val="#ppt_x"/>
                                          </p:val>
                                        </p:tav>
                                      </p:tavLst>
                                    </p:anim>
                                    <p:anim calcmode="lin" valueType="num">
                                      <p:cBhvr additive="base">
                                        <p:cTn id="20" dur="500" fill="hold"/>
                                        <p:tgtEl>
                                          <p:spTgt spid="245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P spid="24578" grpId="0"/>
      <p:bldP spid="2457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Text Box 2"/>
          <p:cNvSpPr txBox="1"/>
          <p:nvPr/>
        </p:nvSpPr>
        <p:spPr>
          <a:xfrm>
            <a:off x="513080" y="137160"/>
            <a:ext cx="4887595" cy="6339205"/>
          </a:xfrm>
          <a:prstGeom prst="rect">
            <a:avLst/>
          </a:prstGeom>
          <a:noFill/>
          <a:ln w="9525">
            <a:noFill/>
          </a:ln>
        </p:spPr>
        <p:txBody>
          <a:bodyPr wrap="square">
            <a:spAutoFit/>
          </a:bodyPr>
          <a:p>
            <a:pPr>
              <a:spcBef>
                <a:spcPct val="50000"/>
              </a:spcBef>
            </a:pPr>
            <a:r>
              <a:rPr lang="en-US" altLang="zh-CN" sz="2800" b="1">
                <a:latin typeface="Times New Roman" panose="02020603050405020304" pitchFamily="18" charset="0"/>
              </a:rPr>
              <a:t>   </a:t>
            </a:r>
            <a:r>
              <a:rPr lang="zh-CN" altLang="en-US" sz="2800" b="1" dirty="0">
                <a:solidFill>
                  <a:srgbClr val="0B15E7"/>
                </a:solidFill>
                <a:latin typeface="Times New Roman" panose="02020603050405020304" pitchFamily="18" charset="0"/>
              </a:rPr>
              <a:t>赣南游击词                        </a:t>
            </a:r>
            <a:endParaRPr lang="zh-CN" altLang="en-US" sz="2800" b="1" dirty="0">
              <a:solidFill>
                <a:srgbClr val="0B15E7"/>
              </a:solidFill>
              <a:latin typeface="Times New Roman" panose="02020603050405020304" pitchFamily="18" charset="0"/>
            </a:endParaRPr>
          </a:p>
          <a:p>
            <a:pPr>
              <a:spcBef>
                <a:spcPct val="50000"/>
              </a:spcBef>
            </a:pPr>
            <a:r>
              <a:rPr lang="zh-CN" altLang="en-US" sz="2800" b="1" dirty="0">
                <a:solidFill>
                  <a:srgbClr val="0B15E7"/>
                </a:solidFill>
                <a:latin typeface="Times New Roman" panose="02020603050405020304" pitchFamily="18" charset="0"/>
              </a:rPr>
              <a:t>天将晓，队员醒来早，</a:t>
            </a:r>
            <a:endParaRPr lang="zh-CN" altLang="en-US" sz="2800" b="1" dirty="0">
              <a:solidFill>
                <a:srgbClr val="0B15E7"/>
              </a:solidFill>
              <a:latin typeface="Times New Roman" panose="02020603050405020304" pitchFamily="18" charset="0"/>
            </a:endParaRPr>
          </a:p>
          <a:p>
            <a:pPr>
              <a:spcBef>
                <a:spcPct val="50000"/>
              </a:spcBef>
            </a:pPr>
            <a:r>
              <a:rPr lang="zh-CN" altLang="en-US" sz="2800" b="1" dirty="0">
                <a:solidFill>
                  <a:srgbClr val="0B15E7"/>
                </a:solidFill>
                <a:latin typeface="Times New Roman" panose="02020603050405020304" pitchFamily="18" charset="0"/>
              </a:rPr>
              <a:t>露侵衣被夏犹寒，</a:t>
            </a:r>
            <a:endParaRPr lang="zh-CN" altLang="en-US" sz="2800" b="1" dirty="0">
              <a:solidFill>
                <a:srgbClr val="0B15E7"/>
              </a:solidFill>
              <a:latin typeface="Times New Roman" panose="02020603050405020304" pitchFamily="18" charset="0"/>
            </a:endParaRPr>
          </a:p>
          <a:p>
            <a:pPr>
              <a:spcBef>
                <a:spcPct val="50000"/>
              </a:spcBef>
            </a:pPr>
            <a:r>
              <a:rPr lang="zh-CN" altLang="en-US" sz="2800" b="1" dirty="0">
                <a:solidFill>
                  <a:srgbClr val="0B15E7"/>
                </a:solidFill>
                <a:latin typeface="Times New Roman" panose="02020603050405020304" pitchFamily="18" charset="0"/>
              </a:rPr>
              <a:t>树间唧唧鸣知了，</a:t>
            </a:r>
            <a:endParaRPr lang="zh-CN" altLang="en-US" sz="2800" b="1" dirty="0">
              <a:solidFill>
                <a:srgbClr val="0B15E7"/>
              </a:solidFill>
              <a:latin typeface="Times New Roman" panose="02020603050405020304" pitchFamily="18" charset="0"/>
            </a:endParaRPr>
          </a:p>
          <a:p>
            <a:pPr>
              <a:spcBef>
                <a:spcPct val="50000"/>
              </a:spcBef>
            </a:pPr>
            <a:r>
              <a:rPr lang="zh-CN" altLang="en-US" sz="2800" b="1" dirty="0">
                <a:solidFill>
                  <a:srgbClr val="0B15E7"/>
                </a:solidFill>
                <a:latin typeface="Times New Roman" panose="02020603050405020304" pitchFamily="18" charset="0"/>
              </a:rPr>
              <a:t>满身沾野草。</a:t>
            </a:r>
            <a:endParaRPr lang="zh-CN" altLang="en-US" sz="2800" b="1" dirty="0">
              <a:solidFill>
                <a:srgbClr val="0B15E7"/>
              </a:solidFill>
              <a:latin typeface="Times New Roman" panose="02020603050405020304" pitchFamily="18" charset="0"/>
            </a:endParaRPr>
          </a:p>
          <a:p>
            <a:pPr>
              <a:spcBef>
                <a:spcPct val="50000"/>
              </a:spcBef>
            </a:pPr>
            <a:endParaRPr lang="zh-CN" altLang="en-US" sz="2800" b="1" dirty="0">
              <a:solidFill>
                <a:srgbClr val="0B15E7"/>
              </a:solidFill>
              <a:latin typeface="Times New Roman" panose="02020603050405020304" pitchFamily="18" charset="0"/>
            </a:endParaRPr>
          </a:p>
          <a:p>
            <a:pPr>
              <a:spcBef>
                <a:spcPct val="50000"/>
              </a:spcBef>
            </a:pPr>
            <a:r>
              <a:rPr lang="zh-CN" altLang="en-US" sz="2800" b="1" dirty="0">
                <a:solidFill>
                  <a:srgbClr val="0B15E7"/>
                </a:solidFill>
                <a:latin typeface="Times New Roman" panose="02020603050405020304" pitchFamily="18" charset="0"/>
              </a:rPr>
              <a:t>天将午，饥肠响如鼓，</a:t>
            </a:r>
            <a:endParaRPr lang="zh-CN" altLang="en-US" sz="2800" b="1" dirty="0">
              <a:solidFill>
                <a:srgbClr val="0B15E7"/>
              </a:solidFill>
              <a:latin typeface="Times New Roman" panose="02020603050405020304" pitchFamily="18" charset="0"/>
            </a:endParaRPr>
          </a:p>
          <a:p>
            <a:pPr>
              <a:spcBef>
                <a:spcPct val="50000"/>
              </a:spcBef>
            </a:pPr>
            <a:r>
              <a:rPr lang="zh-CN" altLang="en-US" sz="2800" b="1" dirty="0">
                <a:solidFill>
                  <a:srgbClr val="0B15E7"/>
                </a:solidFill>
                <a:latin typeface="Times New Roman" panose="02020603050405020304" pitchFamily="18" charset="0"/>
              </a:rPr>
              <a:t>粮食封锁已三月，</a:t>
            </a:r>
            <a:endParaRPr lang="zh-CN" altLang="en-US" sz="2800" b="1" dirty="0">
              <a:solidFill>
                <a:srgbClr val="0B15E7"/>
              </a:solidFill>
              <a:latin typeface="Times New Roman" panose="02020603050405020304" pitchFamily="18" charset="0"/>
            </a:endParaRPr>
          </a:p>
          <a:p>
            <a:pPr>
              <a:spcBef>
                <a:spcPct val="50000"/>
              </a:spcBef>
            </a:pPr>
            <a:r>
              <a:rPr lang="zh-CN" altLang="en-US" sz="2800" b="1" dirty="0">
                <a:solidFill>
                  <a:srgbClr val="0B15E7"/>
                </a:solidFill>
                <a:latin typeface="Times New Roman" panose="02020603050405020304" pitchFamily="18" charset="0"/>
              </a:rPr>
              <a:t>囊中存米清可数，</a:t>
            </a:r>
            <a:endParaRPr lang="zh-CN" altLang="en-US" sz="2800" b="1" dirty="0">
              <a:solidFill>
                <a:srgbClr val="0B15E7"/>
              </a:solidFill>
              <a:latin typeface="Times New Roman" panose="02020603050405020304" pitchFamily="18" charset="0"/>
            </a:endParaRPr>
          </a:p>
          <a:p>
            <a:pPr>
              <a:spcBef>
                <a:spcPct val="50000"/>
              </a:spcBef>
            </a:pPr>
            <a:r>
              <a:rPr lang="zh-CN" altLang="en-US" sz="2800" b="1" dirty="0">
                <a:solidFill>
                  <a:srgbClr val="0B15E7"/>
                </a:solidFill>
                <a:latin typeface="Times New Roman" panose="02020603050405020304" pitchFamily="18" charset="0"/>
              </a:rPr>
              <a:t>野菜和水煮。</a:t>
            </a:r>
            <a:endParaRPr lang="zh-CN" altLang="en-US" sz="2800" b="1" dirty="0">
              <a:solidFill>
                <a:srgbClr val="0B15E7"/>
              </a:solidFill>
              <a:latin typeface="Times New Roman" panose="02020603050405020304" pitchFamily="18" charset="0"/>
            </a:endParaRPr>
          </a:p>
        </p:txBody>
      </p:sp>
      <p:sp>
        <p:nvSpPr>
          <p:cNvPr id="7171" name="Text Box 3"/>
          <p:cNvSpPr txBox="1"/>
          <p:nvPr/>
        </p:nvSpPr>
        <p:spPr>
          <a:xfrm>
            <a:off x="7171690" y="460375"/>
            <a:ext cx="4648200" cy="5692775"/>
          </a:xfrm>
          <a:prstGeom prst="rect">
            <a:avLst/>
          </a:prstGeom>
          <a:noFill/>
          <a:ln w="9525">
            <a:noFill/>
          </a:ln>
        </p:spPr>
        <p:txBody>
          <a:bodyPr>
            <a:spAutoFit/>
          </a:bodyPr>
          <a:p>
            <a:pPr>
              <a:spcBef>
                <a:spcPct val="50000"/>
              </a:spcBef>
            </a:pPr>
            <a:r>
              <a:rPr lang="zh-CN" altLang="en-US" sz="2800" b="1" dirty="0">
                <a:solidFill>
                  <a:srgbClr val="0B15E7"/>
                </a:solidFill>
                <a:latin typeface="Times New Roman" panose="02020603050405020304" pitchFamily="18" charset="0"/>
              </a:rPr>
              <a:t>叹缺粮，三月肉不尝，   </a:t>
            </a:r>
            <a:endParaRPr lang="zh-CN" altLang="en-US" sz="2800" b="1" dirty="0">
              <a:solidFill>
                <a:srgbClr val="0B15E7"/>
              </a:solidFill>
              <a:latin typeface="Times New Roman" panose="02020603050405020304" pitchFamily="18" charset="0"/>
            </a:endParaRPr>
          </a:p>
          <a:p>
            <a:pPr>
              <a:spcBef>
                <a:spcPct val="50000"/>
              </a:spcBef>
            </a:pPr>
            <a:r>
              <a:rPr lang="zh-CN" altLang="en-US" sz="2800" b="1" dirty="0">
                <a:solidFill>
                  <a:srgbClr val="0B15E7"/>
                </a:solidFill>
                <a:latin typeface="Times New Roman" panose="02020603050405020304" pitchFamily="18" charset="0"/>
              </a:rPr>
              <a:t>   夏吃杨梅冬剥笋，</a:t>
            </a:r>
            <a:endParaRPr lang="zh-CN" altLang="en-US" sz="2800" b="1" dirty="0">
              <a:solidFill>
                <a:srgbClr val="0B15E7"/>
              </a:solidFill>
              <a:latin typeface="Times New Roman" panose="02020603050405020304" pitchFamily="18" charset="0"/>
            </a:endParaRPr>
          </a:p>
          <a:p>
            <a:pPr>
              <a:spcBef>
                <a:spcPct val="50000"/>
              </a:spcBef>
            </a:pPr>
            <a:r>
              <a:rPr lang="zh-CN" altLang="en-US" sz="2800" b="1" dirty="0">
                <a:solidFill>
                  <a:srgbClr val="0B15E7"/>
                </a:solidFill>
                <a:latin typeface="Times New Roman" panose="02020603050405020304" pitchFamily="18" charset="0"/>
              </a:rPr>
              <a:t>猎取野猪遍山忙，</a:t>
            </a:r>
            <a:endParaRPr lang="zh-CN" altLang="en-US" sz="2800" b="1" dirty="0">
              <a:solidFill>
                <a:srgbClr val="0B15E7"/>
              </a:solidFill>
              <a:latin typeface="Times New Roman" panose="02020603050405020304" pitchFamily="18" charset="0"/>
            </a:endParaRPr>
          </a:p>
          <a:p>
            <a:pPr>
              <a:spcBef>
                <a:spcPct val="50000"/>
              </a:spcBef>
            </a:pPr>
            <a:r>
              <a:rPr lang="zh-CN" altLang="en-US" sz="2800" b="1" dirty="0">
                <a:solidFill>
                  <a:srgbClr val="0B15E7"/>
                </a:solidFill>
                <a:latin typeface="Times New Roman" panose="02020603050405020304" pitchFamily="18" charset="0"/>
              </a:rPr>
              <a:t>捉蛇二更长。</a:t>
            </a:r>
            <a:endParaRPr lang="zh-CN" altLang="en-US" sz="2800" b="1" dirty="0">
              <a:solidFill>
                <a:srgbClr val="0B15E7"/>
              </a:solidFill>
              <a:latin typeface="Times New Roman" panose="02020603050405020304" pitchFamily="18" charset="0"/>
            </a:endParaRPr>
          </a:p>
          <a:p>
            <a:pPr>
              <a:spcBef>
                <a:spcPct val="50000"/>
              </a:spcBef>
            </a:pPr>
            <a:endParaRPr lang="zh-CN" altLang="en-US" sz="2800" b="1" dirty="0">
              <a:solidFill>
                <a:srgbClr val="0B15E7"/>
              </a:solidFill>
              <a:latin typeface="Times New Roman" panose="02020603050405020304" pitchFamily="18" charset="0"/>
            </a:endParaRPr>
          </a:p>
          <a:p>
            <a:pPr>
              <a:spcBef>
                <a:spcPct val="50000"/>
              </a:spcBef>
            </a:pPr>
            <a:r>
              <a:rPr lang="zh-CN" altLang="en-US" sz="2800" b="1" dirty="0">
                <a:solidFill>
                  <a:srgbClr val="0B15E7"/>
                </a:solidFill>
                <a:latin typeface="Times New Roman" panose="02020603050405020304" pitchFamily="18" charset="0"/>
              </a:rPr>
              <a:t>满山抄，草木变枯焦，</a:t>
            </a:r>
            <a:endParaRPr lang="zh-CN" altLang="en-US" sz="2800" b="1" dirty="0">
              <a:solidFill>
                <a:srgbClr val="0B15E7"/>
              </a:solidFill>
              <a:latin typeface="Times New Roman" panose="02020603050405020304" pitchFamily="18" charset="0"/>
            </a:endParaRPr>
          </a:p>
          <a:p>
            <a:pPr>
              <a:spcBef>
                <a:spcPct val="50000"/>
              </a:spcBef>
            </a:pPr>
            <a:r>
              <a:rPr lang="zh-CN" altLang="en-US" sz="2800" b="1" dirty="0">
                <a:solidFill>
                  <a:srgbClr val="0B15E7"/>
                </a:solidFill>
                <a:latin typeface="Times New Roman" panose="02020603050405020304" pitchFamily="18" charset="0"/>
              </a:rPr>
              <a:t>敌人屠杀空前古，</a:t>
            </a:r>
            <a:endParaRPr lang="zh-CN" altLang="en-US" sz="2800" b="1" dirty="0">
              <a:solidFill>
                <a:srgbClr val="0B15E7"/>
              </a:solidFill>
              <a:latin typeface="Times New Roman" panose="02020603050405020304" pitchFamily="18" charset="0"/>
            </a:endParaRPr>
          </a:p>
          <a:p>
            <a:pPr>
              <a:spcBef>
                <a:spcPct val="50000"/>
              </a:spcBef>
            </a:pPr>
            <a:r>
              <a:rPr lang="zh-CN" altLang="en-US" sz="2800" b="1" dirty="0">
                <a:solidFill>
                  <a:srgbClr val="0B15E7"/>
                </a:solidFill>
                <a:latin typeface="Times New Roman" panose="02020603050405020304" pitchFamily="18" charset="0"/>
              </a:rPr>
              <a:t>人民反抗气更高。</a:t>
            </a:r>
            <a:endParaRPr lang="zh-CN" altLang="en-US" sz="2800" b="1" dirty="0">
              <a:solidFill>
                <a:srgbClr val="0B15E7"/>
              </a:solidFill>
              <a:latin typeface="Times New Roman" panose="02020603050405020304" pitchFamily="18" charset="0"/>
            </a:endParaRPr>
          </a:p>
          <a:p>
            <a:pPr>
              <a:spcBef>
                <a:spcPct val="50000"/>
              </a:spcBef>
            </a:pPr>
            <a:r>
              <a:rPr lang="zh-CN" altLang="en-US" sz="2800" b="1" dirty="0">
                <a:solidFill>
                  <a:srgbClr val="0B15E7"/>
                </a:solidFill>
                <a:latin typeface="Times New Roman" panose="02020603050405020304" pitchFamily="18" charset="0"/>
              </a:rPr>
              <a:t>再请把兵交。</a:t>
            </a:r>
            <a:endParaRPr lang="zh-CN" altLang="en-US" sz="2800" b="1" dirty="0">
              <a:solidFill>
                <a:srgbClr val="0B15E7"/>
              </a:solidFill>
              <a:latin typeface="Times New Roman" panose="02020603050405020304" pitchFamily="18" charset="0"/>
            </a:endParaRPr>
          </a:p>
        </p:txBody>
      </p:sp>
      <p:pic>
        <p:nvPicPr>
          <p:cNvPr id="2" name="图片 1" descr="timg (14)"/>
          <p:cNvPicPr>
            <a:picLocks noChangeAspect="1"/>
          </p:cNvPicPr>
          <p:nvPr/>
        </p:nvPicPr>
        <p:blipFill>
          <a:blip r:embed="rId1"/>
          <a:stretch>
            <a:fillRect/>
          </a:stretch>
        </p:blipFill>
        <p:spPr>
          <a:xfrm>
            <a:off x="151130" y="-635"/>
            <a:ext cx="11994515" cy="68148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ppt_x"/>
                                          </p:val>
                                        </p:tav>
                                        <p:tav tm="100000">
                                          <p:val>
                                            <p:strVal val="#ppt_x"/>
                                          </p:val>
                                        </p:tav>
                                      </p:tavLst>
                                    </p:anim>
                                    <p:anim calcmode="lin" valueType="num">
                                      <p:cBhvr additive="base">
                                        <p:cTn id="8"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171"/>
                                        </p:tgtEl>
                                        <p:attrNameLst>
                                          <p:attrName>style.visibility</p:attrName>
                                        </p:attrNameLst>
                                      </p:cBhvr>
                                      <p:to>
                                        <p:strVal val="visible"/>
                                      </p:to>
                                    </p:set>
                                    <p:anim calcmode="lin" valueType="num">
                                      <p:cBhvr additive="base">
                                        <p:cTn id="13" dur="500" fill="hold"/>
                                        <p:tgtEl>
                                          <p:spTgt spid="7171"/>
                                        </p:tgtEl>
                                        <p:attrNameLst>
                                          <p:attrName>ppt_x</p:attrName>
                                        </p:attrNameLst>
                                      </p:cBhvr>
                                      <p:tavLst>
                                        <p:tav tm="0">
                                          <p:val>
                                            <p:strVal val="#ppt_x"/>
                                          </p:val>
                                        </p:tav>
                                        <p:tav tm="100000">
                                          <p:val>
                                            <p:strVal val="#ppt_x"/>
                                          </p:val>
                                        </p:tav>
                                      </p:tavLst>
                                    </p:anim>
                                    <p:anim calcmode="lin" valueType="num">
                                      <p:cBhvr additive="base">
                                        <p:cTn id="14" dur="500" fill="hold"/>
                                        <p:tgtEl>
                                          <p:spTgt spid="717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矩形 13313"/>
          <p:cNvSpPr/>
          <p:nvPr/>
        </p:nvSpPr>
        <p:spPr>
          <a:xfrm>
            <a:off x="156210" y="1268095"/>
            <a:ext cx="11878945" cy="5631180"/>
          </a:xfrm>
          <a:prstGeom prst="rect">
            <a:avLst/>
          </a:prstGeom>
          <a:noFill/>
          <a:ln w="9525">
            <a:noFill/>
          </a:ln>
        </p:spPr>
        <p:txBody>
          <a:bodyPr wrap="square">
            <a:spAutoFit/>
          </a:bodyPr>
          <a:p>
            <a:pPr fontAlgn="auto">
              <a:lnSpc>
                <a:spcPct val="100000"/>
              </a:lnSpc>
              <a:spcBef>
                <a:spcPts val="0"/>
              </a:spcBef>
              <a:buClr>
                <a:schemeClr val="bg1"/>
              </a:buClr>
            </a:pPr>
            <a:r>
              <a:rPr lang="en-US" altLang="zh-CN" sz="2000" b="1" dirty="0">
                <a:solidFill>
                  <a:schemeClr val="tx2"/>
                </a:solidFill>
                <a:latin typeface="方正大标宋简体" pitchFamily="2" charset="-122"/>
                <a:ea typeface="方正大标宋简体" pitchFamily="2" charset="-122"/>
              </a:rPr>
              <a:t>              </a:t>
            </a:r>
            <a:r>
              <a:rPr lang="en-US" altLang="zh-CN" sz="4000" b="1" dirty="0">
                <a:solidFill>
                  <a:schemeClr val="tx2"/>
                </a:solidFill>
                <a:latin typeface="方正大标宋简体" pitchFamily="2" charset="-122"/>
                <a:ea typeface="方正大标宋简体" pitchFamily="2" charset="-122"/>
              </a:rPr>
              <a:t> </a:t>
            </a:r>
            <a:r>
              <a:rPr lang="zh-CN" altLang="en-US" sz="4000" b="1" dirty="0">
                <a:solidFill>
                  <a:schemeClr val="tx1"/>
                </a:solidFill>
                <a:latin typeface="楷体" panose="02010609060101010101" pitchFamily="49" charset="-122"/>
                <a:ea typeface="楷体" panose="02010609060101010101" pitchFamily="49" charset="-122"/>
                <a:cs typeface="楷体" panose="02010609060101010101" pitchFamily="49" charset="-122"/>
              </a:rPr>
              <a:t>一九三四年十月，红军开始长征。当时陈毅同志身负重伤，留在中央苏区坚持斗争，后来中央苏区失陷，便在赣粤边区开展游击战。  </a:t>
            </a:r>
            <a:endParaRPr lang="zh-CN" altLang="en-US" sz="40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fontAlgn="auto">
              <a:lnSpc>
                <a:spcPct val="100000"/>
              </a:lnSpc>
              <a:spcBef>
                <a:spcPts val="0"/>
              </a:spcBef>
              <a:buClr>
                <a:schemeClr val="bg1"/>
              </a:buClr>
            </a:pPr>
            <a:r>
              <a:rPr lang="zh-CN" altLang="en-US" sz="40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   《梅岭三章》</a:t>
            </a: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就写于三年游击战争中最艰苦的岁月。</a:t>
            </a:r>
            <a:r>
              <a:rPr lang="zh-CN" altLang="en-US" sz="40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梅岭</a:t>
            </a: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就是大庾岭,位于江西、广东两省交界处是秦岭余脉。</a:t>
            </a:r>
            <a:endParaRPr lang="zh-CN" altLang="en-US" sz="4000" b="1" dirty="0">
              <a:latin typeface="楷体" panose="02010609060101010101" pitchFamily="49" charset="-122"/>
              <a:ea typeface="楷体" panose="02010609060101010101" pitchFamily="49" charset="-122"/>
              <a:cs typeface="楷体" panose="02010609060101010101" pitchFamily="49" charset="-122"/>
              <a:sym typeface="+mn-ea"/>
            </a:endParaRPr>
          </a:p>
          <a:p>
            <a:pPr fontAlgn="auto">
              <a:lnSpc>
                <a:spcPct val="100000"/>
              </a:lnSpc>
              <a:spcBef>
                <a:spcPts val="0"/>
              </a:spcBef>
              <a:buClr>
                <a:schemeClr val="bg1"/>
              </a:buClr>
            </a:pP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4000" b="1" dirty="0">
                <a:solidFill>
                  <a:schemeClr val="tx1"/>
                </a:solidFill>
                <a:latin typeface="楷体" panose="02010609060101010101" pitchFamily="49" charset="-122"/>
                <a:ea typeface="楷体" panose="02010609060101010101" pitchFamily="49" charset="-122"/>
                <a:cs typeface="楷体" panose="02010609060101010101" pitchFamily="49" charset="-122"/>
              </a:rPr>
              <a:t>一九三六年四月，他到梅山地区检查工作。十月，由于叛徒出卖，陈毅同志在大庾岭遇上险情，马上转回梅山。</a:t>
            </a:r>
            <a:endParaRPr lang="zh-CN" altLang="en-US" sz="40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6148" name="矩形 6147"/>
          <p:cNvSpPr/>
          <p:nvPr/>
        </p:nvSpPr>
        <p:spPr>
          <a:xfrm>
            <a:off x="254635" y="202565"/>
            <a:ext cx="5144770" cy="948055"/>
          </a:xfrm>
          <a:prstGeom prst="rect">
            <a:avLst/>
          </a:prstGeom>
        </p:spPr>
        <p:txBody>
          <a:bodyPr wrap="none" fromWordArt="1">
            <a:prstTxWarp prst="textPlain">
              <a:avLst>
                <a:gd name="adj" fmla="val 50000"/>
              </a:avLst>
            </a:prstTxWarp>
            <a:normAutofit lnSpcReduction="10000"/>
          </a:bodyPr>
          <a:p>
            <a:pPr algn="ctr"/>
            <a:r>
              <a:rPr lang="zh-CN" altLang="zh-CN" sz="48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背景链接</a:t>
            </a:r>
            <a:endParaRPr lang="zh-CN" altLang="zh-CN" sz="48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500" fill="hold"/>
                                        <p:tgtEl>
                                          <p:spTgt spid="6148"/>
                                        </p:tgtEl>
                                        <p:attrNameLst>
                                          <p:attrName>ppt_x</p:attrName>
                                        </p:attrNameLst>
                                      </p:cBhvr>
                                      <p:tavLst>
                                        <p:tav tm="0">
                                          <p:val>
                                            <p:strVal val="#ppt_x"/>
                                          </p:val>
                                        </p:tav>
                                        <p:tav tm="100000">
                                          <p:val>
                                            <p:strVal val="#ppt_x"/>
                                          </p:val>
                                        </p:tav>
                                      </p:tavLst>
                                    </p:anim>
                                    <p:anim calcmode="lin" valueType="num">
                                      <p:cBhvr additive="base">
                                        <p:cTn id="8"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314"/>
                                        </p:tgtEl>
                                        <p:attrNameLst>
                                          <p:attrName>style.visibility</p:attrName>
                                        </p:attrNameLst>
                                      </p:cBhvr>
                                      <p:to>
                                        <p:strVal val="visible"/>
                                      </p:to>
                                    </p:set>
                                    <p:anim calcmode="lin" valueType="num">
                                      <p:cBhvr additive="base">
                                        <p:cTn id="13" dur="500" fill="hold"/>
                                        <p:tgtEl>
                                          <p:spTgt spid="13314"/>
                                        </p:tgtEl>
                                        <p:attrNameLst>
                                          <p:attrName>ppt_x</p:attrName>
                                        </p:attrNameLst>
                                      </p:cBhvr>
                                      <p:tavLst>
                                        <p:tav tm="0">
                                          <p:val>
                                            <p:strVal val="#ppt_x"/>
                                          </p:val>
                                        </p:tav>
                                        <p:tav tm="100000">
                                          <p:val>
                                            <p:strVal val="#ppt_x"/>
                                          </p:val>
                                        </p:tav>
                                      </p:tavLst>
                                    </p:anim>
                                    <p:anim calcmode="lin" valueType="num">
                                      <p:cBhvr additive="base">
                                        <p:cTn id="14" dur="500" fill="hold"/>
                                        <p:tgtEl>
                                          <p:spTgt spid="133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矩形 13313"/>
          <p:cNvSpPr/>
          <p:nvPr/>
        </p:nvSpPr>
        <p:spPr>
          <a:xfrm>
            <a:off x="252730" y="310515"/>
            <a:ext cx="11686540" cy="5843905"/>
          </a:xfrm>
          <a:prstGeom prst="rect">
            <a:avLst/>
          </a:prstGeom>
          <a:noFill/>
          <a:ln w="9525">
            <a:noFill/>
          </a:ln>
        </p:spPr>
        <p:txBody>
          <a:bodyPr wrap="square">
            <a:spAutoFit/>
          </a:bodyPr>
          <a:p>
            <a:pPr>
              <a:lnSpc>
                <a:spcPct val="90000"/>
              </a:lnSpc>
              <a:spcBef>
                <a:spcPct val="40000"/>
              </a:spcBef>
              <a:buClr>
                <a:schemeClr val="bg1"/>
              </a:buClr>
            </a:pPr>
            <a:r>
              <a:rPr lang="en-US" altLang="zh-CN" sz="2000" b="1" dirty="0">
                <a:solidFill>
                  <a:schemeClr val="tx2"/>
                </a:solidFill>
                <a:latin typeface="方正大标宋简体" pitchFamily="2" charset="-122"/>
                <a:ea typeface="方正大标宋简体" pitchFamily="2" charset="-122"/>
              </a:rPr>
              <a:t>    </a:t>
            </a:r>
            <a:r>
              <a:rPr lang="zh-CN" altLang="en-US" sz="36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en-US" sz="4400" b="1" dirty="0">
                <a:latin typeface="楷体" panose="02010609060101010101" pitchFamily="49" charset="-122"/>
                <a:ea typeface="楷体" panose="02010609060101010101" pitchFamily="49" charset="-122"/>
                <a:cs typeface="楷体" panose="02010609060101010101" pitchFamily="49" charset="-122"/>
                <a:sym typeface="+mn-ea"/>
              </a:rPr>
              <a:t>回到梅山时遇上敌人搜山，他便暂时隐蔽在一个山坳里。敌人纵火烧山，但天下大雨，山火被雨淋灭。他们围山搜捕一直到天黑才伪装撤走，半夜时又如狼似虎地扑回来，但还是一无所获。</a:t>
            </a:r>
            <a:endParaRPr lang="zh-CN" altLang="en-US" sz="4400" b="1" dirty="0">
              <a:latin typeface="楷体" panose="02010609060101010101" pitchFamily="49" charset="-122"/>
              <a:ea typeface="楷体" panose="02010609060101010101" pitchFamily="49" charset="-122"/>
              <a:cs typeface="楷体" panose="02010609060101010101" pitchFamily="49" charset="-122"/>
              <a:sym typeface="+mn-ea"/>
            </a:endParaRPr>
          </a:p>
          <a:p>
            <a:pPr>
              <a:lnSpc>
                <a:spcPct val="90000"/>
              </a:lnSpc>
              <a:spcBef>
                <a:spcPct val="40000"/>
              </a:spcBef>
              <a:buClr>
                <a:schemeClr val="bg1"/>
              </a:buClr>
            </a:pPr>
            <a:r>
              <a:rPr lang="zh-CN" altLang="en-US" sz="4400" b="1" dirty="0">
                <a:solidFill>
                  <a:schemeClr val="tx1"/>
                </a:solidFill>
                <a:latin typeface="楷体" panose="02010609060101010101" pitchFamily="49" charset="-122"/>
                <a:ea typeface="楷体" panose="02010609060101010101" pitchFamily="49" charset="-122"/>
                <a:cs typeface="楷体" panose="02010609060101010101" pitchFamily="49" charset="-122"/>
              </a:rPr>
              <a:t>    当时陈毅同志用刀在陡坡上开出一块一尺宽、五尺长的平地，躺在那里休息。后来敌人从叛徒口中得知山上有“大人物”，再次搜山，一直围搜“二十余日”才“解围”。</a:t>
            </a:r>
            <a:endParaRPr lang="zh-CN" altLang="en-US" sz="44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additive="base">
                                        <p:cTn id="7" dur="500" fill="hold"/>
                                        <p:tgtEl>
                                          <p:spTgt spid="13314"/>
                                        </p:tgtEl>
                                        <p:attrNameLst>
                                          <p:attrName>ppt_x</p:attrName>
                                        </p:attrNameLst>
                                      </p:cBhvr>
                                      <p:tavLst>
                                        <p:tav tm="0">
                                          <p:val>
                                            <p:strVal val="#ppt_x"/>
                                          </p:val>
                                        </p:tav>
                                        <p:tav tm="100000">
                                          <p:val>
                                            <p:strVal val="#ppt_x"/>
                                          </p:val>
                                        </p:tav>
                                      </p:tavLst>
                                    </p:anim>
                                    <p:anim calcmode="lin" valueType="num">
                                      <p:cBhvr additive="base">
                                        <p:cTn id="8" dur="500" fill="hold"/>
                                        <p:tgtEl>
                                          <p:spTgt spid="133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317735332,1052548072&amp;fm=26&amp;gp=0"/>
          <p:cNvPicPr>
            <a:picLocks noChangeAspect="1"/>
          </p:cNvPicPr>
          <p:nvPr/>
        </p:nvPicPr>
        <p:blipFill>
          <a:blip r:embed="rId1"/>
          <a:stretch>
            <a:fillRect/>
          </a:stretch>
        </p:blipFill>
        <p:spPr>
          <a:xfrm>
            <a:off x="94615" y="68580"/>
            <a:ext cx="12076430" cy="6750685"/>
          </a:xfrm>
          <a:prstGeom prst="rect">
            <a:avLst/>
          </a:prstGeom>
        </p:spPr>
      </p:pic>
      <p:sp>
        <p:nvSpPr>
          <p:cNvPr id="3075" name="Rectangle 3"/>
          <p:cNvSpPr>
            <a:spLocks noGrp="1"/>
          </p:cNvSpPr>
          <p:nvPr>
            <p:ph type="title"/>
          </p:nvPr>
        </p:nvSpPr>
        <p:spPr>
          <a:xfrm>
            <a:off x="2273377" y="2220578"/>
            <a:ext cx="8229905" cy="1141985"/>
          </a:xfrm>
        </p:spPr>
        <p:txBody>
          <a:bodyPr vert="horz" wrap="square" lIns="91445" tIns="45722" rIns="91445" bIns="45722" anchor="b">
            <a:normAutofit fontScale="90000"/>
          </a:bodyPr>
          <a:p>
            <a:pPr algn="ctr" eaLnBrk="1" fontAlgn="base" hangingPunct="1"/>
            <a:r>
              <a:rPr lang="zh-CN" altLang="en-US" sz="9605" strike="noStrike" noProof="1" dirty="0">
                <a:solidFill>
                  <a:srgbClr val="FF0000"/>
                </a:solidFill>
                <a:latin typeface="隶书" pitchFamily="49" charset="-122"/>
                <a:ea typeface="隶书" pitchFamily="49" charset="-122"/>
              </a:rPr>
              <a:t>梅岭三章</a:t>
            </a:r>
            <a:r>
              <a:rPr lang="zh-CN" altLang="en-US" sz="4000" strike="noStrike" noProof="1" dirty="0">
                <a:solidFill>
                  <a:srgbClr val="FF0000"/>
                </a:solidFill>
                <a:latin typeface="隶书" pitchFamily="49" charset="-122"/>
                <a:ea typeface="隶书" pitchFamily="49" charset="-122"/>
              </a:rPr>
              <a:t>  </a:t>
            </a:r>
            <a:br>
              <a:rPr lang="zh-CN" altLang="en-US" sz="4000" dirty="0">
                <a:solidFill>
                  <a:srgbClr val="FF0000"/>
                </a:solidFill>
                <a:latin typeface="隶书" pitchFamily="49" charset="-122"/>
                <a:ea typeface="隶书" pitchFamily="49" charset="-122"/>
              </a:rPr>
            </a:br>
            <a:r>
              <a:rPr lang="zh-CN" altLang="en-US" sz="4000" strike="noStrike" noProof="1" dirty="0">
                <a:solidFill>
                  <a:srgbClr val="FF0000"/>
                </a:solidFill>
                <a:latin typeface="隶书" pitchFamily="49" charset="-122"/>
                <a:ea typeface="隶书" pitchFamily="49" charset="-122"/>
              </a:rPr>
              <a:t>                   </a:t>
            </a:r>
            <a:br>
              <a:rPr lang="zh-CN" altLang="en-US" sz="4000" strike="noStrike" noProof="1" dirty="0">
                <a:solidFill>
                  <a:srgbClr val="FF0000"/>
                </a:solidFill>
                <a:latin typeface="隶书" pitchFamily="49" charset="-122"/>
                <a:ea typeface="隶书" pitchFamily="49" charset="-122"/>
              </a:rPr>
            </a:br>
            <a:r>
              <a:rPr lang="zh-CN" altLang="en-US" sz="6000" strike="noStrike" noProof="1" dirty="0">
                <a:solidFill>
                  <a:srgbClr val="FF0000"/>
                </a:solidFill>
                <a:latin typeface="隶书" pitchFamily="49" charset="-122"/>
                <a:ea typeface="隶书" pitchFamily="49" charset="-122"/>
              </a:rPr>
              <a:t>陈毅</a:t>
            </a:r>
            <a:endParaRPr lang="zh-CN" altLang="en-US" sz="6000" strike="noStrike" noProof="1" dirty="0">
              <a:solidFill>
                <a:srgbClr val="FF0000"/>
              </a:solidFill>
              <a:latin typeface="隶书" pitchFamily="49" charset="-122"/>
              <a:ea typeface="隶书" pitchFamily="49" charset="-122"/>
            </a:endParaRPr>
          </a:p>
        </p:txBody>
      </p:sp>
      <p:sp>
        <p:nvSpPr>
          <p:cNvPr id="5123" name="Text Box 4"/>
          <p:cNvSpPr txBox="1"/>
          <p:nvPr/>
        </p:nvSpPr>
        <p:spPr>
          <a:xfrm>
            <a:off x="5317548" y="2993904"/>
            <a:ext cx="3673385" cy="368300"/>
          </a:xfrm>
          <a:prstGeom prst="rect">
            <a:avLst/>
          </a:prstGeom>
          <a:noFill/>
          <a:ln w="9525">
            <a:noFill/>
          </a:ln>
        </p:spPr>
        <p:txBody>
          <a:bodyPr anchor="t">
            <a:spAutoFit/>
          </a:bodyPr>
          <a:p>
            <a:pPr lvl="0" indent="0"/>
            <a:endParaRPr lang="zh-CN" altLang="zh-CN"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additive="base">
                                        <p:cTn id="7" dur="500" fill="hold"/>
                                        <p:tgtEl>
                                          <p:spTgt spid="3075"/>
                                        </p:tgtEl>
                                        <p:attrNameLst>
                                          <p:attrName>ppt_x</p:attrName>
                                        </p:attrNameLst>
                                      </p:cBhvr>
                                      <p:tavLst>
                                        <p:tav tm="0">
                                          <p:val>
                                            <p:strVal val="#ppt_x"/>
                                          </p:val>
                                        </p:tav>
                                        <p:tav tm="100000">
                                          <p:val>
                                            <p:strVal val="#ppt_x"/>
                                          </p:val>
                                        </p:tav>
                                      </p:tavLst>
                                    </p:anim>
                                    <p:anim calcmode="lin" valueType="num">
                                      <p:cBhvr additive="base">
                                        <p:cTn id="8"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4023</Words>
  <Application>WPS 演示</Application>
  <PresentationFormat>宽屏</PresentationFormat>
  <Paragraphs>388</Paragraphs>
  <Slides>35</Slides>
  <Notes>0</Notes>
  <HiddenSlides>0</HiddenSlides>
  <MMClips>0</MMClips>
  <ScaleCrop>false</ScaleCrop>
  <HeadingPairs>
    <vt:vector size="6" baseType="variant">
      <vt:variant>
        <vt:lpstr>已用的字体</vt:lpstr>
      </vt:variant>
      <vt:variant>
        <vt:i4>24</vt:i4>
      </vt:variant>
      <vt:variant>
        <vt:lpstr>主题</vt:lpstr>
      </vt:variant>
      <vt:variant>
        <vt:i4>2</vt:i4>
      </vt:variant>
      <vt:variant>
        <vt:lpstr>幻灯片标题</vt:lpstr>
      </vt:variant>
      <vt:variant>
        <vt:i4>35</vt:i4>
      </vt:variant>
    </vt:vector>
  </HeadingPairs>
  <TitlesOfParts>
    <vt:vector size="61" baseType="lpstr">
      <vt:lpstr>Arial</vt:lpstr>
      <vt:lpstr>宋体</vt:lpstr>
      <vt:lpstr>Wingdings</vt:lpstr>
      <vt:lpstr>Times New Roman</vt:lpstr>
      <vt:lpstr>隶书</vt:lpstr>
      <vt:lpstr>楷体</vt:lpstr>
      <vt:lpstr>Comic Sans MS</vt:lpstr>
      <vt:lpstr>方正大标宋简体</vt:lpstr>
      <vt:lpstr>微软雅黑</vt:lpstr>
      <vt:lpstr>Arial Unicode MS</vt:lpstr>
      <vt:lpstr>Calibri Light</vt:lpstr>
      <vt:lpstr>Calibri</vt:lpstr>
      <vt:lpstr>方正楷体简体</vt:lpstr>
      <vt:lpstr>楷体_GB2312</vt:lpstr>
      <vt:lpstr>华文新魏</vt:lpstr>
      <vt:lpstr>华文中宋</vt:lpstr>
      <vt:lpstr>Wingdings</vt:lpstr>
      <vt:lpstr>华文楷体</vt:lpstr>
      <vt:lpstr>隶书</vt:lpstr>
      <vt:lpstr>华文行楷</vt:lpstr>
      <vt:lpstr>幼圆</vt:lpstr>
      <vt:lpstr>黑体</vt:lpstr>
      <vt:lpstr>楷体_GB2312</vt:lpstr>
      <vt:lpstr>新宋体</vt:lpstr>
      <vt:lpstr>Office 主题</vt:lpstr>
      <vt:lpstr>默认设计模板</vt:lpstr>
      <vt:lpstr>梅岭三章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梅岭三章                       陈毅</vt:lpstr>
      <vt:lpstr>PowerPoint 演示文稿</vt:lpstr>
      <vt:lpstr>PowerPoint 演示文稿</vt:lpstr>
      <vt:lpstr>PowerPoint 演示文稿</vt:lpstr>
      <vt:lpstr> 小序有什么作用？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伍子胥的头悬东门典故</vt:lpstr>
      <vt:lpstr>PowerPoint 演示文稿</vt:lpstr>
      <vt:lpstr>“人间遍种自由花”让你想起了裴多菲的哪首诗？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空谷幽兰</cp:lastModifiedBy>
  <cp:revision>45</cp:revision>
  <dcterms:created xsi:type="dcterms:W3CDTF">2018-11-06T06:22:00Z</dcterms:created>
  <dcterms:modified xsi:type="dcterms:W3CDTF">2018-11-07T12:52:29Z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2052-10.1.0.7668</vt:lpwstr>
  </property>
</Properties>
</file>