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51"/>
  </p:handoutMasterIdLst>
  <p:sldIdLst>
    <p:sldId id="480" r:id="rId4"/>
    <p:sldId id="1391" r:id="rId6"/>
    <p:sldId id="1390" r:id="rId7"/>
    <p:sldId id="482" r:id="rId8"/>
    <p:sldId id="483" r:id="rId9"/>
    <p:sldId id="1500" r:id="rId10"/>
    <p:sldId id="1501" r:id="rId11"/>
    <p:sldId id="1502" r:id="rId12"/>
    <p:sldId id="1503" r:id="rId13"/>
    <p:sldId id="1504" r:id="rId14"/>
    <p:sldId id="1392" r:id="rId15"/>
    <p:sldId id="1408" r:id="rId16"/>
    <p:sldId id="1393" r:id="rId17"/>
    <p:sldId id="1409" r:id="rId18"/>
    <p:sldId id="1395" r:id="rId19"/>
    <p:sldId id="1410" r:id="rId20"/>
    <p:sldId id="1566" r:id="rId21"/>
    <p:sldId id="1396" r:id="rId22"/>
    <p:sldId id="1411" r:id="rId23"/>
    <p:sldId id="1397" r:id="rId24"/>
    <p:sldId id="1399" r:id="rId25"/>
    <p:sldId id="1446" r:id="rId26"/>
    <p:sldId id="1400" r:id="rId27"/>
    <p:sldId id="1401" r:id="rId28"/>
    <p:sldId id="1474" r:id="rId29"/>
    <p:sldId id="1402" r:id="rId30"/>
    <p:sldId id="1403" r:id="rId31"/>
    <p:sldId id="1404" r:id="rId32"/>
    <p:sldId id="1405" r:id="rId33"/>
    <p:sldId id="1543" r:id="rId34"/>
    <p:sldId id="1544" r:id="rId35"/>
    <p:sldId id="1596" r:id="rId36"/>
    <p:sldId id="1597" r:id="rId37"/>
    <p:sldId id="1598" r:id="rId38"/>
    <p:sldId id="1599" r:id="rId39"/>
    <p:sldId id="1614" r:id="rId40"/>
    <p:sldId id="1615" r:id="rId41"/>
    <p:sldId id="1628" r:id="rId42"/>
    <p:sldId id="1600" r:id="rId43"/>
    <p:sldId id="1616" r:id="rId44"/>
    <p:sldId id="1387" r:id="rId45"/>
    <p:sldId id="1389" r:id="rId46"/>
    <p:sldId id="1629" r:id="rId47"/>
    <p:sldId id="1565" r:id="rId48"/>
    <p:sldId id="1630" r:id="rId49"/>
    <p:sldId id="1370" r:id="rId5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iao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3300"/>
    <a:srgbClr val="00B050"/>
    <a:srgbClr val="59F0F6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34" y="-102"/>
      </p:cViewPr>
      <p:guideLst>
        <p:guide orient="horz" pos="2021"/>
        <p:guide pos="3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5" Type="http://schemas.openxmlformats.org/officeDocument/2006/relationships/commentAuthors" Target="commentAuthors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53982AA-EFD2-4E83-A507-26921DBAD21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DA17071-5CE4-4ABD-AC91-623B62F1DFA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496D164-89CA-48DD-A274-F449F1C87D5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>
              <a:defRPr/>
            </a:pP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a typeface="黑体" panose="02010609060101010101" pitchFamily="2" charset="-122"/>
            </a:endParaRPr>
          </a:p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2BB8C-04E0-4C63-8011-E03F25D2655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D5BF6-30DE-4D1E-932C-C2B36320771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5A206-100D-4CE7-AC2B-D22D5D9B7F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29809-3041-4D6B-9B05-8D6A4CFA714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桃花3_副本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桃花3_副本1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5307013"/>
            <a:ext cx="640080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qyjz[1]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08000" y="6019800"/>
            <a:ext cx="2673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97600" y="19812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sz="1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 algn="l">
              <a:buFont typeface="Arial" panose="020B0604020202020204" pitchFamily="34" charset="0"/>
              <a:buNone/>
              <a:defRPr sz="1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809E63EE-85D2-4CD4-84EC-B3AB2DD285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未知"/>
          <p:cNvSpPr/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>
            <a:solidFill>
              <a:schemeClr val="accent1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3200" b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2641600" y="3962400"/>
            <a:ext cx="8682038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3200" b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045C1FA7-2DB5-4B90-B238-3C137C5AD1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740EF-5528-4064-B01C-088AFAA2F550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90CE6-DBCA-44D8-AE30-241EA4AEED4E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09B25-81A6-49D0-A54F-D8188EE11370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88B0E-BFD8-4D1B-AE9C-943A7CFDF75F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65892-C145-4BFD-8A30-B4A12B98EC64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51C4-55D1-4395-98EF-F991EFD532B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50CFD-AD8A-45D0-8FDA-B4F09E4B1046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D36AC-794D-4A86-B232-7B79C5A1C028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4D33A-888D-40C1-BFCA-6E15C006C4FA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544D9-A35D-4FA2-B0D4-19BA6A8D452D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D1D85-9068-4F8E-B5EC-2B322394E010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F1EE4-D7B2-4DB9-AE92-B614411DBCB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0204A-7D97-42A6-80F3-364C477DF95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933A5-E018-430E-A504-76352BF1E86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47C3A-88F3-456D-A9EA-42F90DC675B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F975A-47D6-46B7-98AB-B34E40A1307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CD4BE-810E-45C9-A2C6-3CCBA4FDD01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79FE5-F3C1-48A7-A13B-9DC6D35D011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3169B5F-14F7-4D7C-AF71-FDC1F9F8E50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 bwMode="auto"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 b="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4BE7480-1437-4F30-B24C-233D76F3837E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1" name="未知"/>
          <p:cNvSpPr/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3200" b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3200" b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audio" Target="NULL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052"/>
          <p:cNvSpPr txBox="1">
            <a:spLocks noChangeArrowheads="1"/>
          </p:cNvSpPr>
          <p:nvPr/>
        </p:nvSpPr>
        <p:spPr bwMode="auto">
          <a:xfrm>
            <a:off x="5448300" y="0"/>
            <a:ext cx="1403350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5400">
                <a:latin typeface="Times New Roman" panose="02020603050405020304" pitchFamily="18" charset="0"/>
                <a:ea typeface="华文新魏" panose="02010800040101010101" pitchFamily="2" charset="-122"/>
              </a:rPr>
              <a:t>  </a:t>
            </a:r>
            <a:endParaRPr lang="en-US" altLang="zh-CN" sz="600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8676" name="矩形 49161"/>
          <p:cNvSpPr>
            <a:spLocks noChangeArrowheads="1" noChangeShapeType="1" noTextEdit="1"/>
          </p:cNvSpPr>
          <p:nvPr/>
        </p:nvSpPr>
        <p:spPr bwMode="auto">
          <a:xfrm>
            <a:off x="2824480" y="2148522"/>
            <a:ext cx="7086600" cy="1920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6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《</a:t>
            </a:r>
            <a:r>
              <a:rPr lang="zh-CN" altLang="en-US" sz="6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论语</a:t>
            </a:r>
            <a:r>
              <a:rPr lang="en-US" altLang="zh-CN" sz="6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》</a:t>
            </a:r>
            <a:r>
              <a:rPr lang="zh-CN" altLang="en-US" sz="6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十二章</a:t>
            </a:r>
            <a:endParaRPr lang="zh-CN" altLang="en-US" sz="6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椭圆 13"/>
          <p:cNvSpPr>
            <a:spLocks noChangeArrowheads="1"/>
          </p:cNvSpPr>
          <p:nvPr/>
        </p:nvSpPr>
        <p:spPr bwMode="auto"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938" name="椭圆 15"/>
          <p:cNvSpPr>
            <a:spLocks noChangeArrowheads="1"/>
          </p:cNvSpPr>
          <p:nvPr/>
        </p:nvSpPr>
        <p:spPr bwMode="auto"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939" name="椭圆 16"/>
          <p:cNvSpPr>
            <a:spLocks noChangeArrowheads="1"/>
          </p:cNvSpPr>
          <p:nvPr/>
        </p:nvSpPr>
        <p:spPr bwMode="auto"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940" name="椭圆 17"/>
          <p:cNvSpPr>
            <a:spLocks noChangeArrowheads="1"/>
          </p:cNvSpPr>
          <p:nvPr/>
        </p:nvSpPr>
        <p:spPr bwMode="auto"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941" name="文本框 1"/>
          <p:cNvSpPr txBox="1">
            <a:spLocks noChangeArrowheads="1"/>
          </p:cNvSpPr>
          <p:nvPr/>
        </p:nvSpPr>
        <p:spPr bwMode="auto">
          <a:xfrm>
            <a:off x="1350645" y="719455"/>
            <a:ext cx="9786938" cy="409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省略句：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）人不知而不愠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）可以为师矣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）其不善者而改之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判断句：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）贤哉，回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！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）三军可夺帅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，匹夫不可夺志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5436553" y="3642360"/>
            <a:ext cx="601218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倒装句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lt"/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按语序应为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回也,贤哉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!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891848" y="1805623"/>
            <a:ext cx="4262437" cy="66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lnSpc>
                <a:spcPts val="4500"/>
              </a:lnSpc>
            </a:pP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以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后面省略代词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之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996623" y="2473960"/>
            <a:ext cx="34480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句首省略动词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择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891848" y="1248093"/>
            <a:ext cx="4262437" cy="66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lnSpc>
                <a:spcPts val="4500"/>
              </a:lnSpc>
            </a:pP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知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后面省略宾语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之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9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4" grpId="0" bldLvl="0" animBg="1"/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内容占位符 2"/>
          <p:cNvSpPr>
            <a:spLocks noGrp="1"/>
          </p:cNvSpPr>
          <p:nvPr>
            <p:ph idx="4294967295"/>
          </p:nvPr>
        </p:nvSpPr>
        <p:spPr>
          <a:xfrm>
            <a:off x="685800" y="1550988"/>
            <a:ext cx="11049000" cy="424021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</a:rPr>
              <a:t>子</a:t>
            </a:r>
            <a:r>
              <a:rPr lang="zh-CN" altLang="en-US" sz="3600" b="1" smtClean="0"/>
              <a:t>曰</a:t>
            </a:r>
            <a:r>
              <a:rPr lang="zh-CN" altLang="en-US" sz="3600" b="1" smtClean="0">
                <a:sym typeface="+mn-ea"/>
              </a:rPr>
              <a:t>:</a:t>
            </a:r>
            <a:r>
              <a:rPr lang="zh-CN" altLang="en-US" sz="3600" b="1" smtClean="0"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/>
              <a:t>学</a:t>
            </a:r>
            <a:r>
              <a:rPr lang="zh-CN" altLang="en-US" sz="3600" b="1" smtClean="0">
                <a:solidFill>
                  <a:srgbClr val="FF0000"/>
                </a:solidFill>
              </a:rPr>
              <a:t>而</a:t>
            </a:r>
            <a:r>
              <a:rPr lang="zh-CN" altLang="en-US" sz="3600" b="1" smtClean="0">
                <a:solidFill>
                  <a:srgbClr val="0000FF"/>
                </a:solidFill>
              </a:rPr>
              <a:t>时</a:t>
            </a:r>
            <a:r>
              <a:rPr lang="zh-CN" altLang="en-US" sz="3600" b="1" smtClean="0">
                <a:solidFill>
                  <a:srgbClr val="FF0000"/>
                </a:solidFill>
              </a:rPr>
              <a:t>习</a:t>
            </a:r>
            <a:r>
              <a:rPr lang="zh-CN" altLang="en-US" sz="3600" b="1" smtClean="0"/>
              <a:t>之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不</a:t>
            </a:r>
            <a:r>
              <a:rPr lang="zh-CN" altLang="en-US" sz="3600" b="1" smtClean="0">
                <a:solidFill>
                  <a:srgbClr val="FF0000"/>
                </a:solidFill>
              </a:rPr>
              <a:t>亦</a:t>
            </a:r>
            <a:r>
              <a:rPr lang="zh-CN" altLang="en-US" sz="3600" b="1" smtClean="0">
                <a:solidFill>
                  <a:srgbClr val="0000FF"/>
                </a:solidFill>
              </a:rPr>
              <a:t>说乎</a:t>
            </a:r>
            <a:r>
              <a:rPr lang="zh-CN" altLang="en-US" sz="3600" b="1" smtClean="0"/>
              <a:t>？有</a:t>
            </a:r>
            <a:r>
              <a:rPr lang="zh-CN" altLang="en-US" sz="3600" b="1" smtClean="0">
                <a:solidFill>
                  <a:srgbClr val="FF0000"/>
                </a:solidFill>
              </a:rPr>
              <a:t>朋自</a:t>
            </a:r>
            <a:r>
              <a:rPr lang="zh-CN" altLang="en-US" sz="3600" b="1" smtClean="0"/>
              <a:t>远方来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不亦</a:t>
            </a:r>
            <a:r>
              <a:rPr lang="zh-CN" altLang="en-US" sz="3600" b="1" smtClean="0">
                <a:solidFill>
                  <a:srgbClr val="FF0000"/>
                </a:solidFill>
              </a:rPr>
              <a:t>乐</a:t>
            </a:r>
            <a:endParaRPr lang="zh-CN" altLang="en-US" sz="3600" b="1" smtClean="0"/>
          </a:p>
          <a:p>
            <a:pPr marL="0" indent="0">
              <a:buFontTx/>
              <a:buNone/>
            </a:pPr>
            <a:endParaRPr lang="zh-CN" altLang="en-US" sz="3600" b="1" smtClean="0"/>
          </a:p>
          <a:p>
            <a:pPr marL="0" indent="0">
              <a:buFontTx/>
              <a:buNone/>
            </a:pPr>
            <a:r>
              <a:rPr lang="zh-CN" altLang="en-US" sz="3600" b="1" smtClean="0"/>
              <a:t>乎？人不</a:t>
            </a:r>
            <a:r>
              <a:rPr lang="zh-CN" altLang="en-US" sz="3600" b="1" smtClean="0">
                <a:solidFill>
                  <a:srgbClr val="FF0000"/>
                </a:solidFill>
              </a:rPr>
              <a:t>知而</a:t>
            </a:r>
            <a:r>
              <a:rPr lang="zh-CN" altLang="en-US" sz="3600" b="1" smtClean="0"/>
              <a:t>不</a:t>
            </a:r>
            <a:r>
              <a:rPr lang="zh-CN" altLang="en-US" sz="3600" b="1" smtClean="0">
                <a:solidFill>
                  <a:srgbClr val="0000FF"/>
                </a:solidFill>
              </a:rPr>
              <a:t>愠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不亦</a:t>
            </a:r>
            <a:r>
              <a:rPr lang="zh-CN" altLang="en-US" sz="3600" b="1" smtClean="0">
                <a:solidFill>
                  <a:srgbClr val="0000FF"/>
                </a:solidFill>
              </a:rPr>
              <a:t>君子</a:t>
            </a:r>
            <a:r>
              <a:rPr lang="zh-CN" altLang="en-US" sz="3600" b="1" smtClean="0"/>
              <a:t>乎？</a:t>
            </a:r>
            <a:r>
              <a:rPr lang="en-US" altLang="zh-CN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Tx/>
              <a:buNone/>
            </a:pPr>
            <a:endParaRPr lang="zh-CN" altLang="en-US" sz="3600" b="1" smtClean="0">
              <a:solidFill>
                <a:srgbClr val="0000FF"/>
              </a:solidFill>
            </a:endParaRPr>
          </a:p>
          <a:p>
            <a:pPr marL="0" indent="0"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</a:rPr>
              <a:t>孔子说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</a:rPr>
              <a:t>学习了然后按时温习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</a:rPr>
              <a:t>不也很愉快吗？有志同道合的人从远方来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</a:rPr>
              <a:t>不也很快乐吗？</a:t>
            </a:r>
            <a:r>
              <a:rPr lang="zh-CN" altLang="en-US" sz="3600" b="1" smtClean="0">
                <a:solidFill>
                  <a:srgbClr val="FF0000"/>
                </a:solidFill>
              </a:rPr>
              <a:t>人家不了解（我）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</a:rPr>
              <a:t>我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却</a:t>
            </a:r>
            <a:r>
              <a:rPr lang="zh-CN" altLang="en-US" sz="3600" b="1" smtClean="0">
                <a:solidFill>
                  <a:srgbClr val="0000FF"/>
                </a:solidFill>
              </a:rPr>
              <a:t>不恼怒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</a:rPr>
              <a:t>不也是有才德的人吗？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>
              <a:solidFill>
                <a:srgbClr val="0000FF"/>
              </a:solidFill>
            </a:endParaRP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6705600" y="1066800"/>
            <a:ext cx="28194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志同道合的人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/>
        </p:nvSpPr>
        <p:spPr bwMode="auto">
          <a:xfrm>
            <a:off x="304800" y="228600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Calibri" panose="020F0502020204030204" pitchFamily="34" charset="0"/>
                <a:ea typeface="黑体" panose="02010609060101010101" pitchFamily="2" charset="-122"/>
              </a:rPr>
              <a:t>三、抓关键词</a:t>
            </a:r>
            <a:r>
              <a:rPr lang="en-US" altLang="zh-CN" sz="3200"/>
              <a:t>,</a:t>
            </a:r>
            <a:r>
              <a:rPr lang="zh-CN" altLang="en-US" sz="3200">
                <a:ea typeface="黑体" panose="02010609060101010101" pitchFamily="2" charset="-122"/>
              </a:rPr>
              <a:t>精读研析各章含义</a:t>
            </a:r>
            <a:endParaRPr lang="zh-CN" altLang="en-US" sz="3200">
              <a:ea typeface="黑体" panose="02010609060101010101" pitchFamily="2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362200" y="1066800"/>
            <a:ext cx="1066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然后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197225" y="3379788"/>
            <a:ext cx="565150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却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772400" y="2105025"/>
            <a:ext cx="76200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从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362200" y="2444750"/>
            <a:ext cx="1066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了解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953000" y="1143000"/>
            <a:ext cx="5492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也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914400" y="5867400"/>
            <a:ext cx="99822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句式：不亦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>
                <a:solidFill>
                  <a:srgbClr val="FF0000"/>
                </a:solidFill>
              </a:rPr>
              <a:t>乎？（不也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>
                <a:solidFill>
                  <a:srgbClr val="FF0000"/>
                </a:solidFill>
              </a:rPr>
              <a:t>吗？）表示委婉的反问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3429000" y="1981200"/>
            <a:ext cx="10223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温习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0177780" y="1981200"/>
            <a:ext cx="10223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快乐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1027"/>
          <p:cNvSpPr txBox="1">
            <a:spLocks noChangeArrowheads="1"/>
          </p:cNvSpPr>
          <p:nvPr/>
        </p:nvSpPr>
        <p:spPr bwMode="auto">
          <a:xfrm>
            <a:off x="304800" y="609600"/>
            <a:ext cx="1165860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>
                <a:latin typeface="宋体" panose="02010600030101010101" pitchFamily="2" charset="-122"/>
              </a:rPr>
              <a:t>你如何理解这三句话的含义？</a:t>
            </a:r>
            <a:r>
              <a:rPr lang="zh-CN" altLang="en-US" sz="3000">
                <a:sym typeface="宋体" panose="02010600030101010101" pitchFamily="2" charset="-122"/>
              </a:rPr>
              <a:t>你认为这一章的关键词是哪一个？</a:t>
            </a:r>
            <a:endParaRPr lang="en-US" altLang="zh-CN" sz="3000">
              <a:latin typeface="宋体" panose="02010600030101010101" pitchFamily="2" charset="-122"/>
            </a:endParaRPr>
          </a:p>
        </p:txBody>
      </p:sp>
      <p:sp>
        <p:nvSpPr>
          <p:cNvPr id="36866" name="Rectangle 5"/>
          <p:cNvSpPr>
            <a:spLocks noChangeArrowheads="1"/>
          </p:cNvSpPr>
          <p:nvPr/>
        </p:nvSpPr>
        <p:spPr bwMode="auto">
          <a:xfrm>
            <a:off x="381000" y="1447800"/>
            <a:ext cx="11125200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000"/>
              <a:t>孔子提倡的学习</a:t>
            </a:r>
            <a:r>
              <a:rPr lang="zh-CN" altLang="en-US" sz="3000">
                <a:sym typeface="+mn-ea"/>
              </a:rPr>
              <a:t>,</a:t>
            </a:r>
            <a:r>
              <a:rPr lang="zh-CN" altLang="en-US" sz="3000"/>
              <a:t>不仅是纯知识的书本学习</a:t>
            </a:r>
            <a:r>
              <a:rPr lang="zh-CN" altLang="en-US" sz="3000">
                <a:sym typeface="+mn-ea"/>
              </a:rPr>
              <a:t>,</a:t>
            </a:r>
            <a:r>
              <a:rPr lang="zh-CN" altLang="en-US" sz="3000"/>
              <a:t>更是</a:t>
            </a:r>
            <a:r>
              <a:rPr lang="zh-CN" altLang="en-US" sz="3000">
                <a:ea typeface="SimSun-ExtB" panose="02010609060101010101" pitchFamily="49" charset="-122"/>
              </a:rPr>
              <a:t>“为人”</a:t>
            </a:r>
            <a:r>
              <a:rPr lang="zh-CN" altLang="en-US" sz="3000"/>
              <a:t>的学习（</a:t>
            </a:r>
            <a:r>
              <a:rPr lang="zh-CN" altLang="en-US" sz="3000">
                <a:solidFill>
                  <a:srgbClr val="FF0000"/>
                </a:solidFill>
              </a:rPr>
              <a:t>指提升个人的道德修养</a:t>
            </a:r>
            <a:r>
              <a:rPr lang="zh-CN" altLang="en-US" sz="3000"/>
              <a:t>）。</a:t>
            </a:r>
            <a:endParaRPr lang="zh-CN" altLang="en-US" sz="3000"/>
          </a:p>
          <a:p>
            <a:r>
              <a:rPr lang="zh-CN" altLang="en-US" sz="3000">
                <a:ea typeface="SimSun-ExtB" panose="02010609060101010101" pitchFamily="49" charset="-122"/>
              </a:rPr>
              <a:t>“时习”</a:t>
            </a:r>
            <a:r>
              <a:rPr lang="zh-CN" altLang="en-US" sz="3000">
                <a:solidFill>
                  <a:srgbClr val="FF0000"/>
                </a:solidFill>
              </a:rPr>
              <a:t>强调知识的学习、道德的修炼都需要自觉学习</a:t>
            </a:r>
            <a:r>
              <a:rPr lang="zh-CN" altLang="en-US" sz="300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>
                <a:solidFill>
                  <a:srgbClr val="FF0000"/>
                </a:solidFill>
              </a:rPr>
              <a:t>不断实践</a:t>
            </a:r>
            <a:r>
              <a:rPr lang="zh-CN" altLang="en-US" sz="3000"/>
              <a:t>。</a:t>
            </a:r>
            <a:endParaRPr lang="zh-CN" altLang="en-US" sz="3000"/>
          </a:p>
          <a:p>
            <a:r>
              <a:rPr lang="zh-CN" altLang="en-US" sz="3000">
                <a:ea typeface="SimSun-ExtB" panose="02010609060101010101" pitchFamily="49" charset="-122"/>
              </a:rPr>
              <a:t>“有朋自远方来”</a:t>
            </a:r>
            <a:r>
              <a:rPr lang="zh-CN" altLang="en-US" sz="3000">
                <a:solidFill>
                  <a:srgbClr val="FF0000"/>
                </a:solidFill>
                <a:sym typeface="+mn-ea"/>
              </a:rPr>
              <a:t>强调</a:t>
            </a:r>
            <a:r>
              <a:rPr lang="zh-CN" altLang="en-US" sz="3000">
                <a:solidFill>
                  <a:srgbClr val="FF0000"/>
                </a:solidFill>
              </a:rPr>
              <a:t>相互切磋、相互交流求学的心得</a:t>
            </a:r>
            <a:r>
              <a:rPr lang="zh-CN" altLang="en-US" sz="300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>
                <a:solidFill>
                  <a:srgbClr val="FF0000"/>
                </a:solidFill>
              </a:rPr>
              <a:t>探索为人的道理</a:t>
            </a:r>
            <a:r>
              <a:rPr lang="zh-CN" altLang="en-US" sz="3000"/>
              <a:t>。</a:t>
            </a:r>
            <a:endParaRPr lang="zh-CN" altLang="en-US" sz="3000"/>
          </a:p>
          <a:p>
            <a:r>
              <a:rPr lang="zh-CN" altLang="en-US" sz="3000"/>
              <a:t>在孔子看来</a:t>
            </a:r>
            <a:r>
              <a:rPr lang="zh-CN" altLang="en-US" sz="3000">
                <a:sym typeface="+mn-ea"/>
              </a:rPr>
              <a:t>,</a:t>
            </a:r>
            <a:r>
              <a:rPr lang="zh-CN" altLang="en-US" sz="3000">
                <a:solidFill>
                  <a:srgbClr val="FF0000"/>
                </a:solidFill>
              </a:rPr>
              <a:t>修身与他人无关</a:t>
            </a:r>
            <a:r>
              <a:rPr lang="zh-CN" altLang="en-US" sz="3000">
                <a:sym typeface="+mn-ea"/>
              </a:rPr>
              <a:t>,</a:t>
            </a:r>
            <a:r>
              <a:rPr lang="zh-CN" altLang="en-US" sz="3000"/>
              <a:t>一个有修养的人不会因为他人不理解自己而恼怒</a:t>
            </a:r>
            <a:r>
              <a:rPr lang="zh-CN" altLang="en-US" sz="3000">
                <a:sym typeface="+mn-ea"/>
              </a:rPr>
              <a:t>,这</a:t>
            </a:r>
            <a:r>
              <a:rPr lang="zh-CN" altLang="en-US" sz="3000"/>
              <a:t>种消解名利的自在境界</a:t>
            </a:r>
            <a:r>
              <a:rPr lang="zh-CN" altLang="en-US" sz="3000">
                <a:sym typeface="+mn-ea"/>
              </a:rPr>
              <a:t>,</a:t>
            </a:r>
            <a:r>
              <a:rPr lang="zh-CN" altLang="en-US" sz="3000"/>
              <a:t>只有君子才能做到</a:t>
            </a:r>
            <a:r>
              <a:rPr lang="zh-CN" altLang="en-US" sz="3000">
                <a:sym typeface="+mn-ea"/>
              </a:rPr>
              <a:t>,</a:t>
            </a:r>
            <a:r>
              <a:rPr lang="zh-CN" altLang="en-US" sz="3000"/>
              <a:t>因此</a:t>
            </a:r>
            <a:r>
              <a:rPr lang="zh-CN" altLang="en-US" sz="3000">
                <a:sym typeface="+mn-ea"/>
              </a:rPr>
              <a:t>,</a:t>
            </a:r>
            <a:r>
              <a:rPr lang="zh-CN" altLang="en-US" sz="3000"/>
              <a:t>这一章的关键词就是</a:t>
            </a:r>
            <a:r>
              <a:rPr lang="zh-CN" altLang="en-US" sz="3000">
                <a:ea typeface="SimSun-ExtB" panose="02010609060101010101" pitchFamily="49" charset="-122"/>
              </a:rPr>
              <a:t>“</a:t>
            </a:r>
            <a:r>
              <a:rPr lang="zh-CN" altLang="en-US" sz="3000">
                <a:solidFill>
                  <a:srgbClr val="FF0000"/>
                </a:solidFill>
                <a:ea typeface="SimSun-ExtB" panose="02010609060101010101" pitchFamily="49" charset="-122"/>
              </a:rPr>
              <a:t>乐</a:t>
            </a:r>
            <a:r>
              <a:rPr lang="zh-CN" altLang="en-US" sz="3000">
                <a:ea typeface="SimSun-ExtB" panose="02010609060101010101" pitchFamily="49" charset="-122"/>
              </a:rPr>
              <a:t>”</a:t>
            </a:r>
            <a:r>
              <a:rPr lang="zh-CN" altLang="en-US" sz="3000"/>
              <a:t>字。</a:t>
            </a:r>
            <a:endParaRPr lang="zh-CN" altLang="en-US" sz="30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781050" y="1328738"/>
            <a:ext cx="10801350" cy="37004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zh-CN" sz="3600" b="1" smtClean="0">
                <a:sym typeface="+mn-ea"/>
              </a:rPr>
              <a:t>曾</a:t>
            </a:r>
            <a:r>
              <a:rPr lang="zh-CN" altLang="en-US" sz="3600" b="1" smtClean="0">
                <a:sym typeface="+mn-ea"/>
              </a:rPr>
              <a:t>子曰:</a:t>
            </a:r>
            <a:r>
              <a:rPr lang="zh-CN" altLang="en-US" sz="3600" b="1" smtClean="0"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吾日三省</a:t>
            </a:r>
            <a:r>
              <a:rPr lang="zh-CN" altLang="en-US" sz="3600" b="1" smtClean="0">
                <a:sym typeface="+mn-ea"/>
              </a:rPr>
              <a:t>吾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身</a:t>
            </a:r>
            <a:r>
              <a:rPr lang="zh-CN" altLang="en-US" sz="3600" b="1" smtClean="0">
                <a:sym typeface="+mn-ea"/>
              </a:rPr>
              <a:t>：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为</a:t>
            </a:r>
            <a:r>
              <a:rPr lang="zh-CN" altLang="en-US" sz="3600" b="1" smtClean="0">
                <a:sym typeface="+mn-ea"/>
              </a:rPr>
              <a:t>人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谋</a:t>
            </a:r>
            <a:r>
              <a:rPr lang="zh-CN" altLang="en-US" sz="3600" b="1" smtClean="0">
                <a:sym typeface="+mn-ea"/>
              </a:rPr>
              <a:t>而不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忠</a:t>
            </a:r>
            <a:r>
              <a:rPr lang="zh-CN" altLang="en-US" sz="3600" b="1" smtClean="0">
                <a:sym typeface="+mn-ea"/>
              </a:rPr>
              <a:t>乎？与朋友交</a:t>
            </a:r>
            <a:endParaRPr lang="zh-CN" altLang="en-US" sz="3600" b="1" smtClean="0">
              <a:sym typeface="+mn-ea"/>
            </a:endParaRPr>
          </a:p>
          <a:p>
            <a:pPr marL="0" indent="0">
              <a:buFontTx/>
              <a:buNone/>
            </a:pPr>
            <a:endParaRPr lang="zh-CN" altLang="en-US" sz="3600" b="1" smtClean="0">
              <a:sym typeface="+mn-ea"/>
            </a:endParaRPr>
          </a:p>
          <a:p>
            <a:pPr marL="0" indent="0">
              <a:buFontTx/>
              <a:buNone/>
            </a:pPr>
            <a:r>
              <a:rPr lang="zh-CN" altLang="en-US" sz="3600" b="1" smtClean="0">
                <a:sym typeface="+mn-ea"/>
              </a:rPr>
              <a:t>而不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信</a:t>
            </a:r>
            <a:r>
              <a:rPr lang="zh-CN" altLang="en-US" sz="3600" b="1" smtClean="0">
                <a:sym typeface="+mn-ea"/>
              </a:rPr>
              <a:t>乎？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传</a:t>
            </a:r>
            <a:r>
              <a:rPr lang="zh-CN" altLang="en-US" sz="3600" b="1" smtClean="0">
                <a:sym typeface="+mn-ea"/>
              </a:rPr>
              <a:t>不习乎？</a:t>
            </a:r>
            <a:r>
              <a:rPr lang="en-US" altLang="zh-CN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Tx/>
              <a:buNone/>
            </a:pPr>
            <a:r>
              <a:rPr lang="zh-CN" altLang="zh-CN" sz="3600" b="1" smtClean="0">
                <a:solidFill>
                  <a:srgbClr val="0000FF"/>
                </a:solidFill>
                <a:sym typeface="+mn-ea"/>
              </a:rPr>
              <a:t>曾子说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zh-CN" sz="3600" b="1" smtClean="0">
                <a:solidFill>
                  <a:srgbClr val="0000FF"/>
                </a:solidFill>
                <a:sym typeface="+mn-ea"/>
              </a:rPr>
              <a:t>我每天多次反省自己：替人谋划事情是不是竭尽自己的心力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呢</a:t>
            </a:r>
            <a:r>
              <a:rPr lang="zh-CN" altLang="zh-CN" sz="3600" b="1" smtClean="0">
                <a:solidFill>
                  <a:srgbClr val="0000FF"/>
                </a:solidFill>
                <a:sym typeface="+mn-ea"/>
              </a:rPr>
              <a:t>？和朋友交往是不是讲诚信呢？老师传授的知识是不是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复习过</a:t>
            </a:r>
            <a:r>
              <a:rPr lang="zh-CN" altLang="zh-CN" sz="3600" b="1" smtClean="0">
                <a:solidFill>
                  <a:srgbClr val="0000FF"/>
                </a:solidFill>
                <a:sym typeface="+mn-ea"/>
              </a:rPr>
              <a:t>了呢？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>
              <a:solidFill>
                <a:srgbClr val="0000FF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4419600" y="838200"/>
            <a:ext cx="2209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自己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自身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5791200" y="1905000"/>
            <a:ext cx="762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替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781800" y="1905000"/>
            <a:ext cx="1828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谋划事情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矩形 8"/>
          <p:cNvSpPr>
            <a:spLocks noChangeArrowheads="1"/>
          </p:cNvSpPr>
          <p:nvPr/>
        </p:nvSpPr>
        <p:spPr bwMode="auto">
          <a:xfrm>
            <a:off x="2279650" y="1916113"/>
            <a:ext cx="18351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4" name="Text Box 1027"/>
          <p:cNvSpPr txBox="1">
            <a:spLocks noChangeArrowheads="1"/>
          </p:cNvSpPr>
          <p:nvPr/>
        </p:nvSpPr>
        <p:spPr bwMode="auto">
          <a:xfrm>
            <a:off x="609600" y="457200"/>
            <a:ext cx="10896600" cy="1014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>
                <a:sym typeface="宋体" panose="02010600030101010101" pitchFamily="2" charset="-122"/>
              </a:rPr>
              <a:t>你认为这一章的关键词是哪一个？</a:t>
            </a:r>
            <a:r>
              <a:rPr lang="zh-CN" altLang="en-US" sz="3000">
                <a:latin typeface="宋体" panose="02010600030101010101" pitchFamily="2" charset="-122"/>
              </a:rPr>
              <a:t>你如何理解</a:t>
            </a:r>
            <a:r>
              <a:rPr lang="zh-CN" altLang="en-US" sz="3000">
                <a:ea typeface="SimSun-ExtB" panose="02010609060101010101" pitchFamily="49" charset="-122"/>
              </a:rPr>
              <a:t>“忠”“信”</a:t>
            </a:r>
            <a:r>
              <a:rPr lang="zh-CN" altLang="en-US" sz="3000"/>
              <a:t>这两个字</a:t>
            </a:r>
            <a:r>
              <a:rPr lang="zh-CN" altLang="en-US" sz="3000">
                <a:latin typeface="宋体" panose="02010600030101010101" pitchFamily="2" charset="-122"/>
              </a:rPr>
              <a:t>的含义？</a:t>
            </a:r>
            <a:endParaRPr lang="en-US" altLang="zh-CN" sz="3000">
              <a:latin typeface="宋体" panose="02010600030101010101" pitchFamily="2" charset="-122"/>
            </a:endParaRPr>
          </a:p>
        </p:txBody>
      </p:sp>
      <p:sp>
        <p:nvSpPr>
          <p:cNvPr id="77830" name="Rectangle 6"/>
          <p:cNvSpPr>
            <a:spLocks noChangeArrowheads="1"/>
          </p:cNvSpPr>
          <p:nvPr/>
        </p:nvSpPr>
        <p:spPr bwMode="auto">
          <a:xfrm>
            <a:off x="533400" y="1524000"/>
            <a:ext cx="10972800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000"/>
              <a:t>这一章的关键词是</a:t>
            </a:r>
            <a:r>
              <a:rPr lang="zh-CN" altLang="en-US" sz="3000">
                <a:ea typeface="SimSun-ExtB" panose="02010609060101010101" pitchFamily="49" charset="-122"/>
              </a:rPr>
              <a:t>“</a:t>
            </a:r>
            <a:r>
              <a:rPr lang="zh-CN" altLang="en-US" sz="3000">
                <a:solidFill>
                  <a:srgbClr val="FF0000"/>
                </a:solidFill>
                <a:ea typeface="SimSun-ExtB" panose="02010609060101010101" pitchFamily="49" charset="-122"/>
              </a:rPr>
              <a:t>省</a:t>
            </a:r>
            <a:r>
              <a:rPr lang="zh-CN" altLang="en-US" sz="3000">
                <a:ea typeface="SimSun-ExtB" panose="02010609060101010101" pitchFamily="49" charset="-122"/>
              </a:rPr>
              <a:t>”</a:t>
            </a:r>
            <a:r>
              <a:rPr lang="zh-CN" altLang="en-US" sz="3000">
                <a:sym typeface="+mn-ea"/>
              </a:rPr>
              <a:t>,</a:t>
            </a:r>
            <a:r>
              <a:rPr lang="zh-CN" altLang="en-US" sz="3000"/>
              <a:t>曾子</a:t>
            </a:r>
            <a:r>
              <a:rPr lang="zh-CN" altLang="en-US" sz="3000">
                <a:solidFill>
                  <a:srgbClr val="FF0000"/>
                </a:solidFill>
              </a:rPr>
              <a:t>强调从忠、信、习三个方面反省自己</a:t>
            </a:r>
            <a:r>
              <a:rPr lang="zh-CN" altLang="en-US" sz="300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>
                <a:solidFill>
                  <a:srgbClr val="FF0000"/>
                </a:solidFill>
              </a:rPr>
              <a:t>重视品德修养</a:t>
            </a:r>
            <a:r>
              <a:rPr lang="zh-CN" altLang="en-US" sz="3000"/>
              <a:t>。</a:t>
            </a:r>
            <a:endParaRPr lang="zh-CN" altLang="en-US" sz="3000"/>
          </a:p>
          <a:p>
            <a:r>
              <a:rPr lang="zh-CN" altLang="en-US" sz="3000">
                <a:solidFill>
                  <a:srgbClr val="FF0000"/>
                </a:solidFill>
                <a:ea typeface="SimSun-ExtB" panose="02010609060101010101" pitchFamily="49" charset="-122"/>
              </a:rPr>
              <a:t>“忠”</a:t>
            </a:r>
            <a:r>
              <a:rPr lang="zh-CN" altLang="en-US" sz="3000">
                <a:solidFill>
                  <a:srgbClr val="FF0000"/>
                </a:solidFill>
              </a:rPr>
              <a:t>是竭尽自己的心力替别人办事</a:t>
            </a:r>
            <a:r>
              <a:rPr lang="zh-CN" altLang="en-US" sz="300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>
                <a:solidFill>
                  <a:srgbClr val="FF0000"/>
                </a:solidFill>
                <a:ea typeface="SimSun-ExtB" panose="02010609060101010101" pitchFamily="49" charset="-122"/>
              </a:rPr>
              <a:t>“信”</a:t>
            </a:r>
            <a:r>
              <a:rPr lang="zh-CN" altLang="en-US" sz="3000">
                <a:solidFill>
                  <a:srgbClr val="FF0000"/>
                </a:solidFill>
              </a:rPr>
              <a:t>是真诚地与人交往</a:t>
            </a:r>
            <a:r>
              <a:rPr lang="zh-CN" altLang="en-US" sz="3000">
                <a:solidFill>
                  <a:srgbClr val="FF0000"/>
                </a:solidFill>
                <a:sym typeface="+mn-ea"/>
              </a:rPr>
              <a:t>,这些是为人的原则</a:t>
            </a:r>
            <a:r>
              <a:rPr lang="zh-CN" altLang="en-US" sz="3000">
                <a:sym typeface="+mn-ea"/>
              </a:rPr>
              <a:t>。</a:t>
            </a:r>
            <a:endParaRPr lang="zh-CN" altLang="en-US" sz="3000">
              <a:sym typeface="+mn-ea"/>
            </a:endParaRPr>
          </a:p>
        </p:txBody>
      </p:sp>
      <p:sp>
        <p:nvSpPr>
          <p:cNvPr id="44036" name="Text Box 1027"/>
          <p:cNvSpPr txBox="1">
            <a:spLocks noChangeArrowheads="1"/>
          </p:cNvSpPr>
          <p:nvPr/>
        </p:nvSpPr>
        <p:spPr bwMode="auto">
          <a:xfrm>
            <a:off x="762000" y="3581400"/>
            <a:ext cx="746760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>
                <a:sym typeface="宋体" panose="02010600030101010101" pitchFamily="2" charset="-122"/>
              </a:rPr>
              <a:t>你知道哪些名人的名字是出自</a:t>
            </a:r>
            <a:r>
              <a:rPr lang="en-US" altLang="zh-CN" sz="3000">
                <a:sym typeface="宋体" panose="02010600030101010101" pitchFamily="2" charset="-122"/>
              </a:rPr>
              <a:t>《</a:t>
            </a:r>
            <a:r>
              <a:rPr lang="zh-CN" altLang="en-US" sz="3000">
                <a:sym typeface="宋体" panose="02010600030101010101" pitchFamily="2" charset="-122"/>
              </a:rPr>
              <a:t>论语</a:t>
            </a:r>
            <a:r>
              <a:rPr lang="en-US" altLang="zh-CN" sz="3000">
                <a:sym typeface="宋体" panose="02010600030101010101" pitchFamily="2" charset="-122"/>
              </a:rPr>
              <a:t>》</a:t>
            </a:r>
            <a:r>
              <a:rPr lang="zh-CN" altLang="en-US" sz="3000">
                <a:sym typeface="宋体" panose="02010600030101010101" pitchFamily="2" charset="-122"/>
              </a:rPr>
              <a:t>的</a:t>
            </a:r>
            <a:r>
              <a:rPr lang="zh-CN" altLang="en-US" sz="3000">
                <a:latin typeface="宋体" panose="02010600030101010101" pitchFamily="2" charset="-122"/>
              </a:rPr>
              <a:t>？</a:t>
            </a:r>
            <a:endParaRPr lang="en-US" altLang="zh-CN" sz="3000">
              <a:latin typeface="宋体" panose="02010600030101010101" pitchFamily="2" charset="-122"/>
            </a:endParaRPr>
          </a:p>
        </p:txBody>
      </p:sp>
      <p:sp>
        <p:nvSpPr>
          <p:cNvPr id="77833" name="Rectangle 9"/>
          <p:cNvSpPr>
            <a:spLocks noChangeArrowheads="1"/>
          </p:cNvSpPr>
          <p:nvPr/>
        </p:nvSpPr>
        <p:spPr bwMode="auto">
          <a:xfrm>
            <a:off x="609600" y="4267200"/>
            <a:ext cx="10972800" cy="193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000"/>
              <a:t>著名数学家陈省身的名字就出自这一句。</a:t>
            </a:r>
            <a:endParaRPr lang="zh-CN" altLang="en-US" sz="3000"/>
          </a:p>
          <a:p>
            <a:r>
              <a:rPr lang="zh-CN" altLang="en-US" sz="3000"/>
              <a:t>毛泽东给自己的两个女儿分别取名为</a:t>
            </a:r>
            <a:r>
              <a:rPr lang="zh-CN" altLang="en-US" sz="3000">
                <a:ea typeface="SimSun-ExtB" panose="02010609060101010101" pitchFamily="49" charset="-122"/>
              </a:rPr>
              <a:t>“敏”和“讷”</a:t>
            </a:r>
            <a:r>
              <a:rPr lang="zh-CN" altLang="en-US" sz="3000">
                <a:sym typeface="+mn-ea"/>
              </a:rPr>
              <a:t>,就出自</a:t>
            </a:r>
            <a:r>
              <a:rPr lang="en-US" altLang="zh-CN" sz="3000">
                <a:sym typeface="+mn-ea"/>
              </a:rPr>
              <a:t>《</a:t>
            </a:r>
            <a:r>
              <a:rPr lang="zh-CN" altLang="en-US" sz="3000">
                <a:sym typeface="+mn-ea"/>
              </a:rPr>
              <a:t>论语</a:t>
            </a:r>
            <a:r>
              <a:rPr lang="en-US" altLang="zh-CN" sz="3000">
                <a:sym typeface="+mn-ea"/>
              </a:rPr>
              <a:t>》</a:t>
            </a:r>
            <a:r>
              <a:rPr lang="zh-CN" altLang="en-US" sz="3000">
                <a:sym typeface="+mn-ea"/>
              </a:rPr>
              <a:t>中</a:t>
            </a:r>
            <a:r>
              <a:rPr lang="zh-CN" altLang="en-US" sz="3000">
                <a:ea typeface="SimSun-ExtB" panose="02010609060101010101" pitchFamily="49" charset="-122"/>
                <a:sym typeface="+mn-ea"/>
              </a:rPr>
              <a:t>“君子欲讷（</a:t>
            </a:r>
            <a:r>
              <a:rPr lang="en-US" altLang="zh-CN" sz="3000" b="0">
                <a:ea typeface="SimSun-ExtB" panose="02010609060101010101" pitchFamily="49" charset="-122"/>
                <a:sym typeface="+mn-ea"/>
              </a:rPr>
              <a:t>n</a:t>
            </a:r>
            <a:r>
              <a:rPr lang="en-US" altLang="en-US" sz="3000" b="0">
                <a:ea typeface="SimSun-ExtB" panose="02010609060101010101" pitchFamily="49" charset="-122"/>
                <a:sym typeface="+mn-ea"/>
              </a:rPr>
              <a:t>è</a:t>
            </a:r>
            <a:r>
              <a:rPr lang="zh-CN" altLang="en-US" sz="3000">
                <a:ea typeface="SimSun-ExtB" panose="02010609060101010101" pitchFamily="49" charset="-122"/>
                <a:sym typeface="+mn-ea"/>
              </a:rPr>
              <a:t>,说话迟钝）于言而敏于行（君子说话要谨慎,做事要勤劳敏捷）”</a:t>
            </a:r>
            <a:r>
              <a:rPr lang="zh-CN" altLang="en-US" sz="3000">
                <a:sym typeface="+mn-ea"/>
              </a:rPr>
              <a:t>。</a:t>
            </a:r>
            <a:endParaRPr lang="zh-CN" altLang="en-US" sz="3000"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8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85800" y="1260475"/>
            <a:ext cx="106680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/>
              <a:t>吾十</a:t>
            </a:r>
            <a:r>
              <a:rPr lang="zh-CN" altLang="en-US" sz="3600" b="1" smtClean="0">
                <a:solidFill>
                  <a:srgbClr val="0000FF"/>
                </a:solidFill>
              </a:rPr>
              <a:t>有</a:t>
            </a:r>
            <a:r>
              <a:rPr lang="zh-CN" altLang="en-US" sz="3600" b="1" smtClean="0"/>
              <a:t>五而志于学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三十而</a:t>
            </a:r>
            <a:r>
              <a:rPr lang="zh-CN" altLang="en-US" sz="3600" b="1" smtClean="0">
                <a:solidFill>
                  <a:srgbClr val="0000FF"/>
                </a:solidFill>
              </a:rPr>
              <a:t>立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四十而不</a:t>
            </a:r>
            <a:r>
              <a:rPr lang="zh-CN" altLang="en-US" sz="3600" b="1" smtClean="0">
                <a:solidFill>
                  <a:srgbClr val="0000FF"/>
                </a:solidFill>
              </a:rPr>
              <a:t>惑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五十而知</a:t>
            </a:r>
            <a:r>
              <a:rPr lang="zh-CN" altLang="en-US" sz="3600" b="1" smtClean="0">
                <a:solidFill>
                  <a:srgbClr val="0000FF"/>
                </a:solidFill>
              </a:rPr>
              <a:t>天命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六十而</a:t>
            </a:r>
            <a:r>
              <a:rPr lang="zh-CN" altLang="en-US" sz="3600" b="1" smtClean="0">
                <a:solidFill>
                  <a:srgbClr val="0000FF"/>
                </a:solidFill>
              </a:rPr>
              <a:t>耳顺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七十而</a:t>
            </a:r>
            <a:r>
              <a:rPr lang="zh-CN" altLang="en-US" sz="3600" b="1" smtClean="0">
                <a:solidFill>
                  <a:srgbClr val="FF0000"/>
                </a:solidFill>
              </a:rPr>
              <a:t>从</a:t>
            </a:r>
            <a:r>
              <a:rPr lang="zh-CN" altLang="en-US" sz="3600" b="1" smtClean="0"/>
              <a:t>心所欲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不</a:t>
            </a:r>
            <a:r>
              <a:rPr lang="zh-CN" altLang="en-US" sz="3600" b="1" smtClean="0">
                <a:solidFill>
                  <a:srgbClr val="0000FF"/>
                </a:solidFill>
              </a:rPr>
              <a:t>逾矩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Tx/>
              <a:buNone/>
            </a:pPr>
            <a:endParaRPr lang="en-US" altLang="zh-CN" sz="3600" b="1" smtClean="0"/>
          </a:p>
          <a:p>
            <a:pPr marL="0" indent="0"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</a:rPr>
              <a:t>孔子说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</a:rPr>
              <a:t>我十五岁就有志于做学问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</a:rPr>
              <a:t>三十岁能有所成就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</a:rPr>
              <a:t>四十岁能不被外物所迷惑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</a:rPr>
              <a:t>五十岁能知道上天的意旨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</a:rPr>
              <a:t>六十岁能听得进不同的意见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到</a:t>
            </a:r>
            <a:r>
              <a:rPr lang="zh-CN" altLang="en-US" sz="3600" b="1" smtClean="0">
                <a:solidFill>
                  <a:srgbClr val="0000FF"/>
                </a:solidFill>
              </a:rPr>
              <a:t>七十岁能顺从意愿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 却</a:t>
            </a:r>
            <a:r>
              <a:rPr lang="zh-CN" altLang="en-US" sz="3600" b="1" smtClean="0">
                <a:solidFill>
                  <a:srgbClr val="0000FF"/>
                </a:solidFill>
              </a:rPr>
              <a:t>不越过法度。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>
              <a:solidFill>
                <a:srgbClr val="0000FF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6324600" y="2362200"/>
            <a:ext cx="1143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顺从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1027"/>
          <p:cNvSpPr txBox="1">
            <a:spLocks noChangeArrowheads="1"/>
          </p:cNvSpPr>
          <p:nvPr/>
        </p:nvSpPr>
        <p:spPr bwMode="auto">
          <a:xfrm>
            <a:off x="609600" y="457200"/>
            <a:ext cx="1120140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ym typeface="宋体" panose="02010600030101010101" pitchFamily="2" charset="-122"/>
              </a:rPr>
              <a:t>孔子自述了他一生进德修业的发展过程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ea typeface="SimSun-ExtB" panose="02010609060101010101" pitchFamily="49" charset="-122"/>
                <a:sym typeface="+mn-ea"/>
              </a:rPr>
              <a:t>“志学之年”“而立之年”</a:t>
            </a:r>
            <a:endParaRPr lang="zh-CN" altLang="en-US" sz="3200">
              <a:ea typeface="SimSun-ExtB" panose="02010609060101010101" pitchFamily="49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ea typeface="SimSun-ExtB" panose="02010609060101010101" pitchFamily="49" charset="-122"/>
                <a:sym typeface="+mn-ea"/>
              </a:rPr>
              <a:t>“不惑之年”“天命之年”“耳顺之年”</a:t>
            </a:r>
            <a:r>
              <a:rPr lang="zh-CN" altLang="en-US" sz="3200">
                <a:sym typeface="+mn-ea"/>
              </a:rPr>
              <a:t>分别是十五、三十、四十、</a:t>
            </a:r>
            <a:endParaRPr lang="zh-CN" altLang="en-US" sz="3200"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ym typeface="+mn-ea"/>
              </a:rPr>
              <a:t>五十、六十的代名词。</a:t>
            </a:r>
            <a:r>
              <a:rPr lang="zh-CN" altLang="en-US" sz="3200">
                <a:latin typeface="宋体" panose="02010600030101010101" pitchFamily="2" charset="-122"/>
              </a:rPr>
              <a:t>你能说说它们的含义吗？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609600" y="2286000"/>
            <a:ext cx="11201400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ym typeface="+mn-ea"/>
              </a:rPr>
              <a:t>少年时代正是发愤求学的年纪；三十岁要有所成就；</a:t>
            </a:r>
            <a:r>
              <a:rPr lang="zh-CN" altLang="en-US" sz="3200"/>
              <a:t>四十岁不再迷惘；五十岁知天命；六十岁能吸取各种见解而加以容纳；七十岁可以顺从意愿</a:t>
            </a:r>
            <a:r>
              <a:rPr lang="zh-CN" altLang="en-US" sz="3200">
                <a:sym typeface="+mn-ea"/>
              </a:rPr>
              <a:t>,却不会越过法度</a:t>
            </a:r>
            <a:r>
              <a:rPr lang="zh-CN" altLang="en-US" sz="3200"/>
              <a:t>。</a:t>
            </a:r>
            <a:r>
              <a:rPr lang="zh-CN" altLang="en-US" sz="3200">
                <a:solidFill>
                  <a:srgbClr val="FF0000"/>
                </a:solidFill>
              </a:rPr>
              <a:t>思想境界</a:t>
            </a:r>
            <a:r>
              <a:rPr lang="zh-CN" altLang="en-US" sz="3200"/>
              <a:t>随年龄增长</a:t>
            </a:r>
            <a:r>
              <a:rPr lang="zh-CN" altLang="en-US" sz="3200">
                <a:solidFill>
                  <a:srgbClr val="FF0000"/>
                </a:solidFill>
              </a:rPr>
              <a:t>逐步提高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/>
              <a:t>这是</a:t>
            </a:r>
            <a:r>
              <a:rPr lang="zh-CN" altLang="en-US" sz="3200">
                <a:solidFill>
                  <a:srgbClr val="FF0000"/>
                </a:solidFill>
              </a:rPr>
              <a:t>循序渐进</a:t>
            </a:r>
            <a:r>
              <a:rPr lang="zh-CN" altLang="en-US" sz="3200"/>
              <a:t>的一个过程。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19138" y="2373313"/>
            <a:ext cx="10464800" cy="1485900"/>
          </a:xfrm>
        </p:spPr>
        <p:txBody>
          <a:bodyPr/>
          <a:lstStyle/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6700" b="1" smtClean="0">
                <a:latin typeface="宋体" panose="02010600030101010101" pitchFamily="2" charset="-122"/>
              </a:rPr>
              <a:t>第二课时</a:t>
            </a:r>
            <a:endParaRPr lang="zh-CN" altLang="en-US" sz="67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endParaRPr lang="en-US" altLang="zh-CN" sz="4100" b="1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447800" y="1828800"/>
            <a:ext cx="9545638" cy="26304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/>
              <a:t>温</a:t>
            </a:r>
            <a:r>
              <a:rPr lang="zh-CN" altLang="en-US" sz="3600" b="1" smtClean="0">
                <a:solidFill>
                  <a:srgbClr val="FF0000"/>
                </a:solidFill>
              </a:rPr>
              <a:t>故</a:t>
            </a:r>
            <a:r>
              <a:rPr lang="zh-CN" altLang="en-US" sz="3600" b="1" smtClean="0"/>
              <a:t>而知</a:t>
            </a:r>
            <a:r>
              <a:rPr lang="zh-CN" altLang="en-US" sz="3600" b="1" smtClean="0">
                <a:solidFill>
                  <a:srgbClr val="FF0000"/>
                </a:solidFill>
              </a:rPr>
              <a:t>新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</a:rPr>
              <a:t>可以</a:t>
            </a:r>
            <a:r>
              <a:rPr lang="zh-CN" altLang="en-US" sz="3600" b="1" smtClean="0"/>
              <a:t>    </a:t>
            </a:r>
            <a:r>
              <a:rPr lang="zh-CN" altLang="en-US" sz="3600" b="1" smtClean="0">
                <a:solidFill>
                  <a:srgbClr val="FF0000"/>
                </a:solidFill>
              </a:rPr>
              <a:t>为</a:t>
            </a:r>
            <a:r>
              <a:rPr lang="zh-CN" altLang="en-US" sz="3600" b="1" smtClean="0"/>
              <a:t>师</a:t>
            </a:r>
            <a:r>
              <a:rPr lang="zh-CN" altLang="en-US" sz="3600" b="1" smtClean="0">
                <a:solidFill>
                  <a:srgbClr val="FF0000"/>
                </a:solidFill>
              </a:rPr>
              <a:t>矣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Tx/>
              <a:buNone/>
            </a:pPr>
            <a:endParaRPr lang="en-US" altLang="zh-CN" sz="3600" b="1" smtClean="0"/>
          </a:p>
          <a:p>
            <a:pPr marL="0" indent="0"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</a:rPr>
              <a:t>孔子说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zh-CN" sz="3600" b="1" smtClean="0">
                <a:solidFill>
                  <a:srgbClr val="0000FF"/>
                </a:solidFill>
                <a:sym typeface="+mn-ea"/>
              </a:rPr>
              <a:t>温习学过的</a:t>
            </a:r>
            <a:r>
              <a:rPr lang="en-US" altLang="zh-CN" sz="3600" b="1" smtClean="0">
                <a:solidFill>
                  <a:srgbClr val="0000FF"/>
                </a:solidFill>
                <a:sym typeface="+mn-ea"/>
              </a:rPr>
              <a:t>知识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zh-CN" sz="3600" b="1" smtClean="0">
                <a:solidFill>
                  <a:srgbClr val="0000FF"/>
                </a:solidFill>
                <a:sym typeface="+mn-ea"/>
              </a:rPr>
              <a:t>可以得到新的理解和体会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sz="3600" b="1" smtClean="0">
                <a:solidFill>
                  <a:srgbClr val="FF0000"/>
                </a:solidFill>
                <a:sym typeface="+mn-ea"/>
              </a:rPr>
              <a:t>可以凭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借（这一点）</a:t>
            </a:r>
            <a:r>
              <a:rPr lang="en-US" altLang="zh-CN" sz="3600" b="1" smtClean="0">
                <a:solidFill>
                  <a:srgbClr val="FF0000"/>
                </a:solidFill>
                <a:sym typeface="+mn-ea"/>
              </a:rPr>
              <a:t>做老师了</a:t>
            </a:r>
            <a:r>
              <a:rPr lang="en-US" altLang="zh-CN" sz="3600" b="1" smtClean="0">
                <a:solidFill>
                  <a:srgbClr val="0000FF"/>
                </a:solidFill>
                <a:sym typeface="+mn-ea"/>
              </a:rPr>
              <a:t>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>
              <a:solidFill>
                <a:srgbClr val="0000FF"/>
              </a:solidFill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743200" y="1371600"/>
            <a:ext cx="22240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学过的</a:t>
            </a:r>
            <a:r>
              <a:rPr lang="en-US" altLang="zh-CN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知识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  <a:sym typeface="+mn-ea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3048000" y="2362200"/>
            <a:ext cx="30400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新的理解和体会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  <a:sym typeface="+mn-ea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5181600" y="1371600"/>
            <a:ext cx="1828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可以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凭借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  <a:sym typeface="+mn-ea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7543800" y="2362200"/>
            <a:ext cx="5921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了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  <a:sym typeface="+mn-ea"/>
            </a:endParaRPr>
          </a:p>
        </p:txBody>
      </p:sp>
      <p:sp>
        <p:nvSpPr>
          <p:cNvPr id="51202" name="Rectangle 2"/>
          <p:cNvSpPr>
            <a:spLocks noGrp="1" noChangeArrowheads="1"/>
          </p:cNvSpPr>
          <p:nvPr/>
        </p:nvSpPr>
        <p:spPr bwMode="auto">
          <a:xfrm>
            <a:off x="304800" y="228600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Calibri" panose="020F0502020204030204" pitchFamily="34" charset="0"/>
                <a:ea typeface="黑体" panose="02010609060101010101" pitchFamily="2" charset="-122"/>
              </a:rPr>
              <a:t>一、抓关键词</a:t>
            </a:r>
            <a:r>
              <a:rPr lang="en-US" altLang="zh-CN" sz="3200"/>
              <a:t>,</a:t>
            </a:r>
            <a:r>
              <a:rPr lang="zh-CN" altLang="en-US" sz="3200">
                <a:ea typeface="黑体" panose="02010609060101010101" pitchFamily="2" charset="-122"/>
              </a:rPr>
              <a:t>精读研析各章含义</a:t>
            </a:r>
            <a:endParaRPr lang="zh-CN" altLang="en-US" sz="3200">
              <a:ea typeface="黑体" panose="02010609060101010101" pitchFamily="2" charset="-122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6654800" y="2362200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做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1" grpId="0"/>
      <p:bldP spid="399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1027"/>
          <p:cNvSpPr txBox="1">
            <a:spLocks noChangeArrowheads="1"/>
          </p:cNvSpPr>
          <p:nvPr/>
        </p:nvSpPr>
        <p:spPr bwMode="auto">
          <a:xfrm>
            <a:off x="2209800" y="533400"/>
            <a:ext cx="6477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>
                <a:ea typeface="SimSun-ExtB" panose="02010609060101010101" pitchFamily="49" charset="-122"/>
              </a:rPr>
              <a:t>温故</a:t>
            </a:r>
            <a:r>
              <a:rPr lang="zh-CN" altLang="en-US" sz="3200">
                <a:ea typeface="SimSun-ExtB" panose="02010609060101010101" pitchFamily="49" charset="-122"/>
                <a:sym typeface="宋体" panose="02010600030101010101" pitchFamily="2" charset="-122"/>
              </a:rPr>
              <a:t>”与“</a:t>
            </a:r>
            <a:r>
              <a:rPr lang="zh-CN" altLang="en-US" sz="3200">
                <a:ea typeface="SimSun-ExtB" panose="02010609060101010101" pitchFamily="49" charset="-122"/>
              </a:rPr>
              <a:t>知新</a:t>
            </a:r>
            <a:r>
              <a:rPr lang="zh-CN" altLang="en-US" sz="3200"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sym typeface="宋体" panose="02010600030101010101" pitchFamily="2" charset="-122"/>
              </a:rPr>
              <a:t>哪一个更重要</a:t>
            </a:r>
            <a:r>
              <a:rPr lang="zh-CN" altLang="en-US" sz="3200">
                <a:latin typeface="宋体" panose="02010600030101010101" pitchFamily="2" charset="-122"/>
              </a:rPr>
              <a:t>？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609600" y="1524000"/>
            <a:ext cx="11125200" cy="255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ea typeface="SimSun-ExtB" panose="02010609060101010101" pitchFamily="49" charset="-122"/>
              </a:rPr>
              <a:t>“知新”</a:t>
            </a:r>
            <a:r>
              <a:rPr lang="zh-CN" altLang="en-US" sz="3200"/>
              <a:t>更重要。</a:t>
            </a:r>
            <a:r>
              <a:rPr lang="zh-CN" altLang="en-US" sz="3200">
                <a:ea typeface="SimSun-ExtB" panose="02010609060101010101" pitchFamily="49" charset="-122"/>
              </a:rPr>
              <a:t>“温故而知新</a:t>
            </a:r>
            <a:r>
              <a:rPr lang="zh-CN" altLang="en-US" sz="3200"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</a:rPr>
              <a:t>强调“悟”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</a:rPr>
              <a:t>即思考</a:t>
            </a:r>
            <a:r>
              <a:rPr lang="zh-CN" altLang="en-US" sz="3200"/>
              <a:t>。</a:t>
            </a:r>
            <a:r>
              <a:rPr lang="en-US" altLang="zh-CN" sz="3200"/>
              <a:t>《</a:t>
            </a:r>
            <a:r>
              <a:rPr lang="zh-CN" altLang="en-US" sz="3200"/>
              <a:t>礼记</a:t>
            </a:r>
            <a:r>
              <a:rPr lang="en-US" altLang="zh-CN" sz="3200"/>
              <a:t>·</a:t>
            </a:r>
            <a:r>
              <a:rPr lang="zh-CN" altLang="en-US" sz="3200"/>
              <a:t>学记</a:t>
            </a:r>
            <a:r>
              <a:rPr lang="en-US" altLang="zh-CN" sz="3200"/>
              <a:t>》</a:t>
            </a:r>
            <a:r>
              <a:rPr lang="zh-CN" altLang="en-US" sz="3200"/>
              <a:t>中记录了孔子这句话：</a:t>
            </a:r>
            <a:r>
              <a:rPr lang="zh-CN" altLang="en-US" sz="3200">
                <a:ea typeface="SimSun-ExtB" panose="02010609060101010101" pitchFamily="49" charset="-122"/>
              </a:rPr>
              <a:t>“记问之学</a:t>
            </a:r>
            <a:r>
              <a:rPr lang="zh-CN" altLang="en-US" sz="3200">
                <a:ea typeface="SimSun-ExtB" panose="02010609060101010101" pitchFamily="49" charset="-122"/>
                <a:sym typeface="+mn-ea"/>
              </a:rPr>
              <a:t>,</a:t>
            </a:r>
            <a:r>
              <a:rPr lang="zh-CN" altLang="en-US" sz="3200">
                <a:ea typeface="SimSun-ExtB" panose="02010609060101010101" pitchFamily="49" charset="-122"/>
              </a:rPr>
              <a:t>不足为人师。”</a:t>
            </a:r>
            <a:r>
              <a:rPr lang="zh-CN" altLang="en-US" sz="3200"/>
              <a:t>孔子认为只能记诵一些知识是不能当别人的老师的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/>
              <a:t>一定</a:t>
            </a:r>
            <a:r>
              <a:rPr lang="zh-CN" altLang="en-US" sz="3200">
                <a:solidFill>
                  <a:srgbClr val="FF0000"/>
                </a:solidFill>
              </a:rPr>
              <a:t>要将知识融会贯通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/>
              <a:t>产生新的理解、新的感悟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/>
              <a:t>才可以为师。可见</a:t>
            </a:r>
            <a:r>
              <a:rPr lang="zh-CN" altLang="en-US" sz="3200">
                <a:sym typeface="+mn-ea"/>
              </a:rPr>
              <a:t>,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/>
              <a:t>温故</a:t>
            </a:r>
            <a:r>
              <a:rPr lang="en-US" altLang="zh-CN" sz="3200"/>
              <a:t>”</a:t>
            </a:r>
            <a:r>
              <a:rPr lang="zh-CN" altLang="en-US" sz="3200"/>
              <a:t>和</a:t>
            </a:r>
            <a:r>
              <a:rPr lang="en-US" altLang="zh-CN" sz="3200"/>
              <a:t>“</a:t>
            </a:r>
            <a:r>
              <a:rPr lang="zh-CN" altLang="en-US" sz="3200"/>
              <a:t>知新</a:t>
            </a:r>
            <a:r>
              <a:rPr lang="en-US" altLang="zh-CN" sz="3200"/>
              <a:t>”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/>
              <a:t>关键在于要知新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</a:rPr>
              <a:t>需要独立思考</a:t>
            </a:r>
            <a:r>
              <a:rPr lang="zh-CN" altLang="en-US" sz="3200"/>
              <a:t>。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19138" y="2373313"/>
            <a:ext cx="10464800" cy="1485900"/>
          </a:xfrm>
        </p:spPr>
        <p:txBody>
          <a:bodyPr/>
          <a:lstStyle/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6700" b="1" smtClean="0">
                <a:latin typeface="宋体" panose="02010600030101010101" pitchFamily="2" charset="-122"/>
              </a:rPr>
              <a:t>第一课时</a:t>
            </a:r>
            <a:endParaRPr lang="zh-CN" altLang="en-US" sz="67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endParaRPr lang="en-US" altLang="zh-CN" sz="4100" b="1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914400" y="990600"/>
            <a:ext cx="10209213" cy="26733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ym typeface="+mn-ea"/>
              </a:rPr>
              <a:t>学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而</a:t>
            </a:r>
            <a:r>
              <a:rPr lang="zh-CN" altLang="en-US" sz="3600" b="1" smtClean="0">
                <a:sym typeface="+mn-ea"/>
              </a:rPr>
              <a:t>不思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则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罔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ym typeface="+mn-ea"/>
              </a:rPr>
              <a:t>思而不学则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殆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Tx/>
              <a:buNone/>
            </a:pPr>
            <a:endParaRPr lang="en-US" altLang="zh-CN" sz="3600" b="1" smtClean="0"/>
          </a:p>
          <a:p>
            <a:pPr marL="0" indent="0"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</a:rPr>
              <a:t>孔子说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学习但不思考就会感到迷茫而无所适从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思考但不学习就会疑惑</a:t>
            </a:r>
            <a:r>
              <a:rPr lang="en-US" altLang="zh-CN" sz="3600" b="1" smtClean="0">
                <a:solidFill>
                  <a:srgbClr val="0000FF"/>
                </a:solidFill>
                <a:sym typeface="+mn-ea"/>
              </a:rPr>
              <a:t>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>
              <a:solidFill>
                <a:srgbClr val="0000FF"/>
              </a:solidFill>
              <a:ea typeface="PMingLiU-ExtB" panose="02020500000000000000" charset="-120"/>
              <a:sym typeface="微软雅黑" panose="020B0503020204020204" pitchFamily="34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539365" y="551180"/>
            <a:ext cx="1447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但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却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4092575" y="1512570"/>
            <a:ext cx="5921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就</a:t>
            </a:r>
            <a:endParaRPr lang="zh-CN" altLang="en-US" sz="3200">
              <a:solidFill>
                <a:srgbClr val="FF0000"/>
              </a:solidFill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14400" y="3886200"/>
            <a:ext cx="1036320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这章语录是讲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学习方法</a:t>
            </a:r>
            <a:r>
              <a:rPr lang="zh-CN" altLang="en-US" sz="3200">
                <a:solidFill>
                  <a:srgbClr val="000C0C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。讲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学思结合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二者不可偏一</a:t>
            </a:r>
            <a:r>
              <a:rPr lang="zh-CN" altLang="en-US" sz="3200">
                <a:solidFill>
                  <a:srgbClr val="000C0C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。一味读书而不思考就不能深刻理解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solidFill>
                  <a:srgbClr val="000C0C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甚至会陷入迷茫。一味空想而不去实实在在地学习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solidFill>
                  <a:srgbClr val="000C0C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则终究会疑惑而一无所得。</a:t>
            </a:r>
            <a:endParaRPr lang="zh-CN" altLang="en-US" sz="3200">
              <a:solidFill>
                <a:srgbClr val="000C0C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747713" y="1452563"/>
            <a:ext cx="10379075" cy="26733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</a:rPr>
              <a:t>贤</a:t>
            </a:r>
            <a:r>
              <a:rPr lang="zh-CN" altLang="en-US" sz="3600" b="1" smtClean="0">
                <a:solidFill>
                  <a:srgbClr val="FF3300"/>
                </a:solidFill>
              </a:rPr>
              <a:t>哉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回也！一箪食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一瓢</a:t>
            </a:r>
            <a:r>
              <a:rPr lang="zh-CN" altLang="en-US" sz="3600" b="1" smtClean="0">
                <a:solidFill>
                  <a:srgbClr val="0000FF"/>
                </a:solidFill>
              </a:rPr>
              <a:t>饮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在陋巷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人不</a:t>
            </a:r>
            <a:r>
              <a:rPr lang="zh-CN" altLang="en-US" sz="3600" b="1" smtClean="0">
                <a:solidFill>
                  <a:srgbClr val="0000FF"/>
                </a:solidFill>
              </a:rPr>
              <a:t>堪</a:t>
            </a:r>
            <a:r>
              <a:rPr lang="zh-CN" altLang="en-US" sz="3600" b="1" smtClean="0">
                <a:solidFill>
                  <a:srgbClr val="FF0000"/>
                </a:solidFill>
              </a:rPr>
              <a:t>其</a:t>
            </a:r>
            <a:endParaRPr lang="zh-CN" altLang="en-US" sz="3600" b="1" smtClean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zh-CN" altLang="en-US" sz="3600" b="1" smtClean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r>
              <a:rPr lang="zh-CN" altLang="en-US" sz="3600" b="1" smtClean="0"/>
              <a:t>忧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回也不改</a:t>
            </a:r>
            <a:r>
              <a:rPr lang="zh-CN" altLang="en-US" sz="3600" b="1" smtClean="0">
                <a:solidFill>
                  <a:srgbClr val="FF0000"/>
                </a:solidFill>
              </a:rPr>
              <a:t>其乐</a:t>
            </a:r>
            <a:r>
              <a:rPr lang="zh-CN" altLang="en-US" sz="3600" b="1" smtClean="0"/>
              <a:t>。贤哉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回也！</a:t>
            </a:r>
            <a:r>
              <a:rPr lang="en-US" altLang="zh-CN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Tx/>
              <a:buNone/>
            </a:pPr>
            <a:endParaRPr lang="en-US" altLang="zh-CN" sz="3600" b="1" smtClean="0"/>
          </a:p>
          <a:p>
            <a:pPr marL="0" indent="0"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</a:rPr>
              <a:t>孔子说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颜回多么贤德啊！一竹筐饭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一瓢冷水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住在简陋的小巷子里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别人都不能忍受那穷困的忧愁</a:t>
            </a:r>
            <a:r>
              <a:rPr lang="zh-CN" altLang="en-US" sz="3600" b="1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颜回却不改变他好学的乐趣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。颜回多么贤德啊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！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>
              <a:solidFill>
                <a:srgbClr val="0000FF"/>
              </a:solidFill>
              <a:ea typeface="PMingLiU-ExtB" panose="02020500000000000000" charset="-120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978025" y="993775"/>
            <a:ext cx="10001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_GB2312" panose="02010609030101010101" charset="-122"/>
                <a:sym typeface="+mn-ea"/>
              </a:rPr>
              <a:t>贤德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690813" y="2035175"/>
            <a:ext cx="5905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_GB2312" panose="02010609030101010101" charset="-122"/>
                <a:sym typeface="+mn-ea"/>
              </a:rPr>
              <a:t>啊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322243" y="993775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_GB2312" panose="02010609030101010101" charset="-122"/>
                <a:sym typeface="+mn-ea"/>
              </a:rPr>
              <a:t>那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135313" y="3251200"/>
            <a:ext cx="5905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_GB2312" panose="02010609030101010101" charset="-122"/>
                <a:sym typeface="+mn-ea"/>
              </a:rPr>
              <a:t>他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13175" y="3251200"/>
            <a:ext cx="9994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_GB2312" panose="02010609030101010101" charset="-122"/>
                <a:sym typeface="+mn-ea"/>
              </a:rPr>
              <a:t>乐趣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1027"/>
          <p:cNvSpPr txBox="1">
            <a:spLocks noChangeArrowheads="1"/>
          </p:cNvSpPr>
          <p:nvPr/>
        </p:nvSpPr>
        <p:spPr bwMode="auto">
          <a:xfrm>
            <a:off x="2209800" y="533400"/>
            <a:ext cx="79883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ym typeface="+mn-ea"/>
              </a:rPr>
              <a:t>在众多弟子中,为何颜回能得到孔子的盛赞</a:t>
            </a:r>
            <a:r>
              <a:rPr lang="zh-CN" altLang="en-US" sz="3200">
                <a:latin typeface="宋体" panose="02010600030101010101" pitchFamily="2" charset="-122"/>
              </a:rPr>
              <a:t>？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00125" y="1500188"/>
            <a:ext cx="10002838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/>
              <a:t>这一章孔子描画了颜回艰苦的日常生活。</a:t>
            </a:r>
            <a:r>
              <a:rPr lang="zh-CN" altLang="en-US" sz="3200">
                <a:solidFill>
                  <a:srgbClr val="FF0000"/>
                </a:solidFill>
              </a:rPr>
              <a:t>孔子</a:t>
            </a:r>
            <a:r>
              <a:rPr lang="zh-CN" altLang="en-US" sz="3200">
                <a:solidFill>
                  <a:srgbClr val="FF0000"/>
                </a:solidFill>
              </a:rPr>
              <a:t>将普通人</a:t>
            </a:r>
            <a:r>
              <a:rPr lang="zh-CN" altLang="en-US" sz="3200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“不堪其忧”与颜回“不改其乐”</a:t>
            </a:r>
            <a:r>
              <a:rPr lang="zh-CN" altLang="en-US" sz="3200">
                <a:solidFill>
                  <a:srgbClr val="FF0000"/>
                </a:solidFill>
              </a:rPr>
              <a:t>的生活态度作对比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</a:rPr>
              <a:t>表现出颜回安贫乐道的君子形象</a:t>
            </a:r>
            <a:r>
              <a:rPr lang="zh-CN" altLang="en-US" sz="3200"/>
              <a:t>。颜回的</a:t>
            </a:r>
            <a:r>
              <a:rPr lang="zh-CN" altLang="en-US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“乐”</a:t>
            </a:r>
            <a:r>
              <a:rPr lang="zh-CN" altLang="en-US" sz="3200"/>
              <a:t>从何而来呢？从学习中来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/>
              <a:t>从个人的道德修养中来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/>
              <a:t>这与孔子</a:t>
            </a:r>
            <a:r>
              <a:rPr lang="zh-CN" altLang="en-US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“饭疏食</a:t>
            </a:r>
            <a:r>
              <a:rPr lang="zh-CN" altLang="en-US" sz="3200">
                <a:solidFill>
                  <a:schemeClr val="tx1"/>
                </a:solidFill>
                <a:uFillTx/>
                <a:ea typeface="SimSun-ExtB" panose="02010609060101010101" pitchFamily="49" charset="-122"/>
                <a:sym typeface="+mn-ea"/>
              </a:rPr>
              <a:t>,</a:t>
            </a:r>
            <a:r>
              <a:rPr lang="zh-CN" altLang="en-US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饮水</a:t>
            </a:r>
            <a:r>
              <a:rPr lang="zh-CN" altLang="en-US" sz="3200">
                <a:solidFill>
                  <a:schemeClr val="tx1"/>
                </a:solidFill>
                <a:uFillTx/>
                <a:ea typeface="SimSun-ExtB" panose="02010609060101010101" pitchFamily="49" charset="-122"/>
                <a:sym typeface="+mn-ea"/>
              </a:rPr>
              <a:t>,</a:t>
            </a:r>
            <a:r>
              <a:rPr lang="zh-CN" altLang="en-US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曲肱而枕之</a:t>
            </a:r>
            <a:r>
              <a:rPr lang="zh-CN" altLang="en-US" sz="3200">
                <a:solidFill>
                  <a:schemeClr val="tx1"/>
                </a:solidFill>
                <a:uFillTx/>
                <a:ea typeface="SimSun-ExtB" panose="02010609060101010101" pitchFamily="49" charset="-122"/>
                <a:sym typeface="+mn-ea"/>
              </a:rPr>
              <a:t>,</a:t>
            </a:r>
            <a:r>
              <a:rPr lang="zh-CN" altLang="en-US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乐亦在其中矣”</a:t>
            </a:r>
            <a:r>
              <a:rPr lang="zh-CN" altLang="en-US" sz="3200"/>
              <a:t>是一脉相承的。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50875" y="1401763"/>
            <a:ext cx="10387013" cy="189071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3700" b="1" smtClean="0"/>
              <a:t>子曰</a:t>
            </a:r>
            <a:r>
              <a:rPr lang="zh-CN" altLang="en-US" sz="3700" b="1" smtClean="0">
                <a:sym typeface="微软雅黑" panose="020B0503020204020204" pitchFamily="34" charset="-122"/>
              </a:rPr>
              <a:t>:</a:t>
            </a:r>
            <a:r>
              <a:rPr lang="zh-CN" altLang="en-US" sz="3700" b="1" smtClean="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700" b="1" smtClean="0">
                <a:solidFill>
                  <a:srgbClr val="FF3300"/>
                </a:solidFill>
                <a:sym typeface="+mn-ea"/>
              </a:rPr>
              <a:t>知</a:t>
            </a:r>
            <a:r>
              <a:rPr lang="zh-CN" altLang="en-US" sz="3700" b="1" smtClean="0">
                <a:solidFill>
                  <a:srgbClr val="0000FF"/>
                </a:solidFill>
                <a:sym typeface="+mn-ea"/>
              </a:rPr>
              <a:t>之</a:t>
            </a:r>
            <a:r>
              <a:rPr lang="zh-CN" altLang="en-US" sz="3700" b="1" smtClean="0">
                <a:sym typeface="+mn-ea"/>
              </a:rPr>
              <a:t>者不如</a:t>
            </a:r>
            <a:r>
              <a:rPr lang="zh-CN" altLang="en-US" sz="3700" b="1" smtClean="0">
                <a:solidFill>
                  <a:srgbClr val="0000FF"/>
                </a:solidFill>
                <a:sym typeface="+mn-ea"/>
              </a:rPr>
              <a:t>好</a:t>
            </a:r>
            <a:r>
              <a:rPr lang="zh-CN" altLang="en-US" sz="3700" b="1" smtClean="0">
                <a:sym typeface="+mn-ea"/>
              </a:rPr>
              <a:t>之</a:t>
            </a:r>
            <a:r>
              <a:rPr lang="zh-CN" altLang="en-US" sz="3700" b="1" smtClean="0">
                <a:solidFill>
                  <a:srgbClr val="FF0000"/>
                </a:solidFill>
                <a:sym typeface="+mn-ea"/>
              </a:rPr>
              <a:t>者</a:t>
            </a:r>
            <a:r>
              <a:rPr lang="zh-CN" altLang="en-US" sz="37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700" b="1" smtClean="0">
                <a:sym typeface="+mn-ea"/>
              </a:rPr>
              <a:t>好之者不如</a:t>
            </a:r>
            <a:r>
              <a:rPr lang="zh-CN" altLang="en-US" sz="3700" b="1" smtClean="0">
                <a:solidFill>
                  <a:srgbClr val="0000FF"/>
                </a:solidFill>
                <a:sym typeface="+mn-ea"/>
              </a:rPr>
              <a:t>乐</a:t>
            </a:r>
            <a:r>
              <a:rPr lang="zh-CN" altLang="en-US" sz="3700" b="1" smtClean="0">
                <a:sym typeface="+mn-ea"/>
              </a:rPr>
              <a:t>之者</a:t>
            </a:r>
            <a:r>
              <a:rPr lang="zh-CN" altLang="en-US" sz="3700" b="1" smtClean="0"/>
              <a:t>。</a:t>
            </a:r>
            <a:r>
              <a:rPr lang="en-US" altLang="zh-CN" sz="3700" b="1" smtClean="0"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700" b="1" smtClean="0"/>
          </a:p>
          <a:p>
            <a:pPr marL="0" indent="0">
              <a:buFontTx/>
              <a:buNone/>
            </a:pPr>
            <a:r>
              <a:rPr lang="zh-CN" altLang="en-US" sz="3700" b="1" smtClean="0">
                <a:solidFill>
                  <a:srgbClr val="0000FF"/>
                </a:solidFill>
              </a:rPr>
              <a:t>孔子说</a:t>
            </a:r>
            <a:r>
              <a:rPr lang="zh-CN" altLang="en-US" sz="37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7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700" b="1" smtClean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懂得学问和事业的人不如喜爱它的人</a:t>
            </a:r>
            <a:r>
              <a:rPr lang="zh-CN" altLang="en-US" sz="37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700" b="1" smtClean="0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喜爱它的人不如以它为快乐的人</a:t>
            </a:r>
            <a:r>
              <a:rPr lang="en-US" altLang="zh-CN" sz="3700" b="1" smtClean="0">
                <a:solidFill>
                  <a:srgbClr val="0000FF"/>
                </a:solidFill>
                <a:sym typeface="+mn-ea"/>
              </a:rPr>
              <a:t>。</a:t>
            </a:r>
            <a:r>
              <a:rPr lang="en-US" altLang="zh-CN" sz="37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700" b="1" smtClean="0">
              <a:solidFill>
                <a:srgbClr val="0000FF"/>
              </a:solidFill>
              <a:ea typeface="PMingLiU-ExtB" panose="02020500000000000000" charset="-120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50875" y="3541713"/>
            <a:ext cx="10387013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>
                <a:latin typeface="宋体" panose="02010600030101010101" pitchFamily="2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这章语录是讲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兴趣对于学习的重要性</a:t>
            </a:r>
            <a:r>
              <a:rPr lang="zh-CN" altLang="en-US" sz="3200">
                <a:solidFill>
                  <a:srgbClr val="000C0C"/>
                </a:solidFill>
                <a:latin typeface="宋体" panose="02010600030101010101" pitchFamily="2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人对客观世界的认知是和兴趣成正比的。</a:t>
            </a:r>
            <a:r>
              <a:rPr lang="zh-CN" altLang="en-US" sz="3200">
                <a:solidFill>
                  <a:srgbClr val="000C0C"/>
                </a:solidFill>
                <a:ea typeface="SimSun-ExtB" panose="02010609060101010101" pitchFamily="49" charset="-122"/>
                <a:cs typeface="楷体_GB2312" panose="02010609030101010101" charset="-122"/>
                <a:sym typeface="+mn-ea"/>
              </a:rPr>
              <a:t>“知之”只是一般了解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solidFill>
                  <a:srgbClr val="000C0C"/>
                </a:solidFill>
                <a:ea typeface="SimSun-ExtB" panose="02010609060101010101" pitchFamily="49" charset="-122"/>
                <a:sym typeface="+mn-ea"/>
              </a:rPr>
              <a:t>“好之”则会有更大的热情投入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solidFill>
                  <a:srgbClr val="000C0C"/>
                </a:solidFill>
                <a:ea typeface="SimSun-ExtB" panose="02010609060101010101" pitchFamily="49" charset="-122"/>
                <a:sym typeface="+mn-ea"/>
              </a:rPr>
              <a:t>“乐之”</a:t>
            </a:r>
            <a:r>
              <a:rPr lang="zh-CN" altLang="en-US" sz="3200">
                <a:solidFill>
                  <a:srgbClr val="000C0C"/>
                </a:solidFill>
                <a:latin typeface="宋体" panose="02010600030101010101" pitchFamily="2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才能全身心投入其中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solidFill>
                  <a:srgbClr val="000C0C"/>
                </a:solidFill>
                <a:latin typeface="宋体" panose="02010600030101010101" pitchFamily="2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才能有真知灼见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solidFill>
                  <a:srgbClr val="000C0C"/>
                </a:solidFill>
                <a:latin typeface="宋体" panose="02010600030101010101" pitchFamily="2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才能有所成就。可见兴趣的培养是多么重要啊！</a:t>
            </a:r>
            <a:endParaRPr lang="zh-CN" altLang="en-US" sz="3200">
              <a:solidFill>
                <a:srgbClr val="000C0C"/>
              </a:solidFill>
              <a:latin typeface="宋体" panose="02010600030101010101" pitchFamily="2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905000" y="908050"/>
            <a:ext cx="100012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_GB2312" panose="02010609030101010101" charset="-122"/>
                <a:sym typeface="+mn-ea"/>
              </a:rPr>
              <a:t>懂得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内容占位符 2"/>
          <p:cNvSpPr>
            <a:spLocks noGrp="1"/>
          </p:cNvSpPr>
          <p:nvPr>
            <p:ph idx="4294967295"/>
          </p:nvPr>
        </p:nvSpPr>
        <p:spPr>
          <a:xfrm>
            <a:off x="601663" y="1447800"/>
            <a:ext cx="10879137" cy="357028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700" b="1" smtClean="0"/>
              <a:t>子曰</a:t>
            </a:r>
            <a:r>
              <a:rPr lang="zh-CN" altLang="en-US" sz="3700" b="1" smtClean="0">
                <a:sym typeface="微软雅黑" panose="020B0503020204020204" pitchFamily="34" charset="-122"/>
              </a:rPr>
              <a:t>:</a:t>
            </a:r>
            <a:r>
              <a:rPr lang="zh-CN" altLang="en-US" sz="3700" b="1" smtClean="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700" b="1" smtClean="0">
                <a:solidFill>
                  <a:srgbClr val="0000FF"/>
                </a:solidFill>
              </a:rPr>
              <a:t>饭</a:t>
            </a:r>
            <a:r>
              <a:rPr lang="zh-CN" altLang="en-US" sz="3700" b="1" smtClean="0"/>
              <a:t>疏食</a:t>
            </a:r>
            <a:r>
              <a:rPr lang="zh-CN" altLang="en-US" sz="37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700" b="1" smtClean="0"/>
              <a:t>饮</a:t>
            </a:r>
            <a:r>
              <a:rPr lang="zh-CN" altLang="en-US" sz="3700" b="1" smtClean="0">
                <a:solidFill>
                  <a:srgbClr val="0000FF"/>
                </a:solidFill>
              </a:rPr>
              <a:t>水</a:t>
            </a:r>
            <a:r>
              <a:rPr lang="zh-CN" altLang="en-US" sz="37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700" b="1" smtClean="0"/>
              <a:t>曲</a:t>
            </a:r>
            <a:r>
              <a:rPr lang="zh-CN" altLang="en-US" sz="3700" b="1" smtClean="0">
                <a:solidFill>
                  <a:srgbClr val="0000FF"/>
                </a:solidFill>
              </a:rPr>
              <a:t>肱</a:t>
            </a:r>
            <a:r>
              <a:rPr lang="zh-CN" altLang="en-US" sz="3700" b="1" smtClean="0">
                <a:solidFill>
                  <a:srgbClr val="FF0000"/>
                </a:solidFill>
              </a:rPr>
              <a:t>而</a:t>
            </a:r>
            <a:r>
              <a:rPr lang="zh-CN" altLang="en-US" sz="3700" b="1" smtClean="0"/>
              <a:t>枕之</a:t>
            </a:r>
            <a:r>
              <a:rPr lang="zh-CN" altLang="en-US" sz="37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700" b="1" smtClean="0">
                <a:solidFill>
                  <a:srgbClr val="FF0000"/>
                </a:solidFill>
              </a:rPr>
              <a:t>乐</a:t>
            </a:r>
            <a:r>
              <a:rPr lang="zh-CN" altLang="en-US" sz="3700" b="1" smtClean="0"/>
              <a:t>亦在</a:t>
            </a:r>
            <a:r>
              <a:rPr lang="zh-CN" altLang="en-US" sz="3700" b="1" smtClean="0">
                <a:solidFill>
                  <a:srgbClr val="FF0000"/>
                </a:solidFill>
              </a:rPr>
              <a:t>其</a:t>
            </a:r>
            <a:r>
              <a:rPr lang="zh-CN" altLang="en-US" sz="3700" b="1" smtClean="0"/>
              <a:t>中矣。不义</a:t>
            </a:r>
            <a:endParaRPr lang="zh-CN" altLang="en-US" sz="3700" b="1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zh-CN" altLang="en-US" sz="3700" b="1" smtClean="0"/>
              <a:t>而富</a:t>
            </a:r>
            <a:r>
              <a:rPr lang="zh-CN" altLang="en-US" sz="3700" b="1" smtClean="0">
                <a:solidFill>
                  <a:srgbClr val="FF0000"/>
                </a:solidFill>
              </a:rPr>
              <a:t>且</a:t>
            </a:r>
            <a:r>
              <a:rPr lang="zh-CN" altLang="en-US" sz="3700" b="1" smtClean="0"/>
              <a:t>贵</a:t>
            </a:r>
            <a:r>
              <a:rPr lang="zh-CN" altLang="en-US" sz="37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700" b="1" smtClean="0">
                <a:solidFill>
                  <a:srgbClr val="0000FF"/>
                </a:solidFill>
              </a:rPr>
              <a:t>于</a:t>
            </a:r>
            <a:r>
              <a:rPr lang="zh-CN" altLang="en-US" sz="3700" b="1" smtClean="0"/>
              <a:t>我如浮云。</a:t>
            </a:r>
            <a:r>
              <a:rPr lang="en-US" altLang="zh-CN" sz="3700" b="1" smtClean="0"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700" b="1" smtClean="0"/>
          </a:p>
          <a:p>
            <a:pPr>
              <a:buFontTx/>
              <a:buNone/>
            </a:pPr>
            <a:endParaRPr lang="en-US" altLang="zh-CN" sz="2600" b="1" smtClean="0"/>
          </a:p>
          <a:p>
            <a:pPr>
              <a:buFontTx/>
              <a:buNone/>
            </a:pPr>
            <a:r>
              <a:rPr lang="zh-CN" altLang="en-US" sz="3700" b="1" smtClean="0">
                <a:solidFill>
                  <a:srgbClr val="0000FF"/>
                </a:solidFill>
                <a:sym typeface="+mn-ea"/>
              </a:rPr>
              <a:t>孔子说</a:t>
            </a:r>
            <a:r>
              <a:rPr lang="zh-CN" altLang="en-US" sz="37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7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700" b="1" smtClean="0">
                <a:solidFill>
                  <a:srgbClr val="0000FF"/>
                </a:solidFill>
                <a:sym typeface="+mn-ea"/>
              </a:rPr>
              <a:t>吃粗粮,喝冷水,</a:t>
            </a:r>
            <a:r>
              <a:rPr lang="zh-CN" altLang="en-US" sz="3700" b="1" smtClean="0">
                <a:solidFill>
                  <a:srgbClr val="FF0000"/>
                </a:solidFill>
                <a:sym typeface="+mn-ea"/>
              </a:rPr>
              <a:t>弯着胳膊当枕头</a:t>
            </a:r>
            <a:r>
              <a:rPr lang="zh-CN" altLang="en-US" sz="3700" b="1" smtClean="0">
                <a:solidFill>
                  <a:srgbClr val="0000FF"/>
                </a:solidFill>
                <a:sym typeface="+mn-ea"/>
              </a:rPr>
              <a:t>,乐趣也就在这当中了。</a:t>
            </a:r>
            <a:r>
              <a:rPr lang="zh-CN" altLang="en-US" sz="3700" b="1" smtClean="0">
                <a:solidFill>
                  <a:srgbClr val="FF0000"/>
                </a:solidFill>
                <a:sym typeface="+mn-ea"/>
              </a:rPr>
              <a:t>用不正当的手段得来的富贵</a:t>
            </a:r>
            <a:r>
              <a:rPr lang="zh-CN" altLang="en-US" sz="3700" b="1" smtClean="0">
                <a:solidFill>
                  <a:srgbClr val="0000FF"/>
                </a:solidFill>
                <a:sym typeface="+mn-ea"/>
              </a:rPr>
              <a:t>,对于我来说就像浮云一样。</a:t>
            </a:r>
            <a:r>
              <a:rPr lang="en-US" altLang="zh-CN" sz="37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700" b="1" smtClean="0">
              <a:solidFill>
                <a:srgbClr val="0000FF"/>
              </a:solidFill>
              <a:ea typeface="PMingLiU-ExtB" panose="02020500000000000000" charset="-120"/>
              <a:sym typeface="微软雅黑" panose="020B0503020204020204" pitchFamily="34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5257800" y="990600"/>
            <a:ext cx="242506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表修饰</a:t>
            </a:r>
            <a:r>
              <a:rPr lang="zh-CN" altLang="en-US" sz="3200" smtClean="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地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555750" y="2620963"/>
            <a:ext cx="6223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又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7051675" y="2038350"/>
            <a:ext cx="10763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乐趣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458200" y="914400"/>
            <a:ext cx="10779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3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1027"/>
          <p:cNvSpPr txBox="1">
            <a:spLocks noChangeArrowheads="1"/>
          </p:cNvSpPr>
          <p:nvPr/>
        </p:nvSpPr>
        <p:spPr bwMode="auto">
          <a:xfrm>
            <a:off x="1509713" y="533400"/>
            <a:ext cx="92821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ym typeface="+mn-ea"/>
              </a:rPr>
              <a:t>这章语录是孔子的自我告白,其中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义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的内涵是什么</a:t>
            </a:r>
            <a:r>
              <a:rPr lang="zh-CN" altLang="en-US" sz="3200">
                <a:latin typeface="宋体" panose="02010600030101010101" pitchFamily="2" charset="-122"/>
              </a:rPr>
              <a:t>？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55298" name="文本框 1"/>
          <p:cNvSpPr txBox="1">
            <a:spLocks noChangeArrowheads="1"/>
          </p:cNvSpPr>
          <p:nvPr/>
        </p:nvSpPr>
        <p:spPr bwMode="auto">
          <a:xfrm>
            <a:off x="1060450" y="1395730"/>
            <a:ext cx="10168255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</a:rPr>
              <a:t>“义”是指公正合宜的道德、行为或道理</a:t>
            </a:r>
            <a:r>
              <a:rPr lang="zh-CN" altLang="en-US" sz="3200">
                <a:ea typeface="SimSun-ExtB" panose="02010609060101010101" pitchFamily="49" charset="-122"/>
              </a:rPr>
              <a:t>。讲他在“富贵”与“义”发生矛盾时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</a:rPr>
              <a:t>宁愿贫贱也要坚守</a:t>
            </a:r>
            <a:r>
              <a:rPr lang="en-US" altLang="zh-CN" sz="3200">
                <a:solidFill>
                  <a:srgbClr val="FF0000"/>
                </a:solidFill>
                <a:ea typeface="SimSun-ExtB" panose="02010609060101010101" pitchFamily="49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</a:rPr>
              <a:t>义</a:t>
            </a:r>
            <a:r>
              <a:rPr lang="en-US" altLang="zh-CN" sz="3200">
                <a:solidFill>
                  <a:srgbClr val="FF0000"/>
                </a:solidFill>
                <a:ea typeface="SimSun-ExtB" panose="02010609060101010101" pitchFamily="49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</a:rPr>
              <a:t>（安贫乐道）</a:t>
            </a:r>
            <a:r>
              <a:rPr lang="zh-CN" altLang="en-US" sz="3200">
                <a:ea typeface="SimSun-ExtB" panose="02010609060101010101" pitchFamily="49" charset="-122"/>
              </a:rPr>
              <a:t>。如果追求富贵要以损害道德（仁、义）为代价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ea typeface="SimSun-ExtB" panose="02010609060101010101" pitchFamily="49" charset="-122"/>
              </a:rPr>
              <a:t>就不可取了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ea typeface="SimSun-ExtB" panose="02010609060101010101" pitchFamily="49" charset="-122"/>
              </a:rPr>
              <a:t>仁者、君子是不会这样做的。孔子告诫弟子不可不择手段地追求富贵</a:t>
            </a:r>
            <a:r>
              <a:rPr lang="zh-CN" altLang="en-US" sz="3200">
                <a:sym typeface="+mn-ea"/>
              </a:rPr>
              <a:t>,含有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自警</a:t>
            </a:r>
            <a:r>
              <a:rPr lang="zh-CN" altLang="en-US" sz="3200">
                <a:sym typeface="+mn-ea"/>
              </a:rPr>
              <a:t>的意味</a:t>
            </a:r>
            <a:r>
              <a:rPr lang="zh-CN" altLang="en-US" sz="3200">
                <a:ea typeface="SimSun-ExtB" panose="02010609060101010101" pitchFamily="49" charset="-122"/>
              </a:rPr>
              <a:t>。战国时候儒家代表人物孟子说：“舍生而取义。</a:t>
            </a:r>
            <a:r>
              <a:rPr lang="en-US" altLang="zh-CN" sz="3200">
                <a:ea typeface="SimSun-ExtB" panose="02010609060101010101" pitchFamily="49" charset="-122"/>
              </a:rPr>
              <a:t>”</a:t>
            </a:r>
            <a:r>
              <a:rPr lang="zh-CN" altLang="en-US" sz="3200">
                <a:ea typeface="SimSun-ExtB" panose="02010609060101010101" pitchFamily="49" charset="-122"/>
              </a:rPr>
              <a:t>把</a:t>
            </a:r>
            <a:r>
              <a:rPr lang="en-US" altLang="zh-CN" sz="3200">
                <a:ea typeface="SimSun-ExtB" panose="02010609060101010101" pitchFamily="49" charset="-122"/>
              </a:rPr>
              <a:t>“</a:t>
            </a:r>
            <a:r>
              <a:rPr lang="zh-CN" altLang="en-US" sz="3200">
                <a:ea typeface="SimSun-ExtB" panose="02010609060101010101" pitchFamily="49" charset="-122"/>
              </a:rPr>
              <a:t>义”提高到新的高度。</a:t>
            </a:r>
            <a:endParaRPr lang="zh-CN" altLang="en-US" sz="3200"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2"/>
          <p:cNvSpPr>
            <a:spLocks noGrp="1"/>
          </p:cNvSpPr>
          <p:nvPr>
            <p:ph idx="4294967295"/>
          </p:nvPr>
        </p:nvSpPr>
        <p:spPr>
          <a:xfrm>
            <a:off x="507365" y="1045845"/>
            <a:ext cx="10962640" cy="26733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zh-CN" sz="3600" b="1" smtClean="0">
                <a:solidFill>
                  <a:srgbClr val="0000FF"/>
                </a:solidFill>
                <a:sym typeface="+mn-ea"/>
              </a:rPr>
              <a:t>三</a:t>
            </a:r>
            <a:r>
              <a:rPr lang="zh-CN" altLang="zh-CN" sz="3600" b="1" smtClean="0">
                <a:sym typeface="+mn-ea"/>
              </a:rPr>
              <a:t>人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行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zh-CN" sz="3600" b="1" smtClean="0">
                <a:sym typeface="+mn-ea"/>
              </a:rPr>
              <a:t>必有我师</a:t>
            </a:r>
            <a:r>
              <a:rPr lang="zh-CN" altLang="zh-CN" sz="3600" b="1" smtClean="0">
                <a:solidFill>
                  <a:srgbClr val="0000FF"/>
                </a:solidFill>
                <a:sym typeface="+mn-ea"/>
              </a:rPr>
              <a:t>焉</a:t>
            </a:r>
            <a:r>
              <a:rPr lang="zh-CN" altLang="zh-CN" sz="3600" b="1" smtClean="0">
                <a:sym typeface="+mn-ea"/>
              </a:rPr>
              <a:t>。择其</a:t>
            </a:r>
            <a:r>
              <a:rPr lang="zh-CN" altLang="zh-CN" sz="3600" b="1" smtClean="0">
                <a:solidFill>
                  <a:srgbClr val="0000FF"/>
                </a:solidFill>
                <a:sym typeface="+mn-ea"/>
              </a:rPr>
              <a:t>善者</a:t>
            </a:r>
            <a:r>
              <a:rPr lang="zh-CN" altLang="zh-CN" sz="3600" b="1" smtClean="0">
                <a:sym typeface="+mn-ea"/>
              </a:rPr>
              <a:t>而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从</a:t>
            </a:r>
            <a:r>
              <a:rPr lang="zh-CN" altLang="zh-CN" sz="3600" b="1" smtClean="0">
                <a:sym typeface="+mn-ea"/>
              </a:rPr>
              <a:t>之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zh-CN" sz="3600" b="1" smtClean="0">
                <a:sym typeface="+mn-ea"/>
              </a:rPr>
              <a:t>其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不善者</a:t>
            </a:r>
            <a:r>
              <a:rPr lang="zh-CN" altLang="zh-CN" sz="3600" b="1" smtClean="0">
                <a:sym typeface="+mn-ea"/>
              </a:rPr>
              <a:t>而改之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</a:rPr>
              <a:t>孔子说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“几</a:t>
            </a:r>
            <a:r>
              <a:rPr lang="zh-CN" altLang="zh-CN" sz="3600" b="1" smtClean="0">
                <a:solidFill>
                  <a:srgbClr val="0000FF"/>
                </a:solidFill>
              </a:rPr>
              <a:t>个人一起走路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其中</a:t>
            </a:r>
            <a:r>
              <a:rPr lang="en-US" altLang="zh-CN" sz="3600" b="1" smtClean="0">
                <a:solidFill>
                  <a:srgbClr val="FF0000"/>
                </a:solidFill>
              </a:rPr>
              <a:t>必定有（可以做）我老师</a:t>
            </a:r>
            <a:r>
              <a:rPr lang="zh-CN" altLang="zh-CN" sz="3600" b="1" smtClean="0">
                <a:solidFill>
                  <a:srgbClr val="FF0000"/>
                </a:solidFill>
              </a:rPr>
              <a:t>（的人）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,（</a:t>
            </a:r>
            <a:r>
              <a:rPr lang="en-US" altLang="zh-CN" sz="3600" b="1" smtClean="0">
                <a:solidFill>
                  <a:srgbClr val="0000FF"/>
                </a:solidFill>
              </a:rPr>
              <a:t>我</a:t>
            </a:r>
            <a:r>
              <a:rPr lang="zh-CN" altLang="en-US" sz="3600" b="1" smtClean="0">
                <a:solidFill>
                  <a:srgbClr val="0000FF"/>
                </a:solidFill>
              </a:rPr>
              <a:t>）</a:t>
            </a:r>
            <a:r>
              <a:rPr lang="en-US" altLang="zh-CN" sz="3600" b="1" smtClean="0">
                <a:solidFill>
                  <a:srgbClr val="0000FF"/>
                </a:solidFill>
              </a:rPr>
              <a:t>选择他</a:t>
            </a:r>
            <a:r>
              <a:rPr lang="zh-CN" altLang="en-US" sz="3600" b="1" smtClean="0">
                <a:solidFill>
                  <a:srgbClr val="0000FF"/>
                </a:solidFill>
              </a:rPr>
              <a:t>们</a:t>
            </a:r>
            <a:r>
              <a:rPr lang="en-US" altLang="zh-CN" sz="3600" b="1" smtClean="0">
                <a:solidFill>
                  <a:srgbClr val="0000FF"/>
                </a:solidFill>
              </a:rPr>
              <a:t>的</a:t>
            </a:r>
            <a:r>
              <a:rPr lang="zh-CN" altLang="en-US" sz="3600" b="1" smtClean="0">
                <a:solidFill>
                  <a:srgbClr val="0000FF"/>
                </a:solidFill>
              </a:rPr>
              <a:t>优点来</a:t>
            </a:r>
            <a:r>
              <a:rPr lang="en-US" altLang="zh-CN" sz="3600" b="1" smtClean="0">
                <a:solidFill>
                  <a:srgbClr val="0000FF"/>
                </a:solidFill>
              </a:rPr>
              <a:t>学习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zh-CN" sz="3600" b="1" smtClean="0">
                <a:solidFill>
                  <a:srgbClr val="FF0000"/>
                </a:solidFill>
                <a:sym typeface="宋体" panose="02010600030101010101" pitchFamily="2" charset="-122"/>
              </a:rPr>
              <a:t>（看到自己也有）他们那些缺点就要</a:t>
            </a:r>
            <a:r>
              <a:rPr lang="zh-CN" altLang="zh-CN" sz="3600" b="1" smtClean="0">
                <a:solidFill>
                  <a:srgbClr val="FF0000"/>
                </a:solidFill>
              </a:rPr>
              <a:t>改正</a:t>
            </a:r>
            <a:r>
              <a:rPr lang="en-US" altLang="zh-CN" sz="3600" b="1" smtClean="0">
                <a:solidFill>
                  <a:srgbClr val="0000FF"/>
                </a:solidFill>
                <a:sym typeface="+mn-ea"/>
              </a:rPr>
              <a:t>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>
              <a:solidFill>
                <a:srgbClr val="0000FF"/>
              </a:solidFill>
              <a:ea typeface="PMingLiU-ExtB" panose="02020500000000000000" charset="-120"/>
              <a:sym typeface="微软雅黑" panose="020B0503020204020204" pitchFamily="34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2592070" y="575310"/>
            <a:ext cx="1046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走路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8222615" y="575310"/>
            <a:ext cx="1046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学习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0193655" y="575310"/>
            <a:ext cx="1046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缺点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07365" y="4253230"/>
            <a:ext cx="1073277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这章语录是讲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学习态度：谦虚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向他人学习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改正自己的不足</a:t>
            </a:r>
            <a:r>
              <a:rPr lang="zh-CN" altLang="en-US" sz="3200">
                <a:solidFill>
                  <a:srgbClr val="000C0C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  <a:endParaRPr lang="zh-CN" altLang="en-US" sz="3200">
              <a:solidFill>
                <a:srgbClr val="000C0C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3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2"/>
          <p:cNvSpPr>
            <a:spLocks noGrp="1"/>
          </p:cNvSpPr>
          <p:nvPr>
            <p:ph idx="4294967295"/>
          </p:nvPr>
        </p:nvSpPr>
        <p:spPr>
          <a:xfrm>
            <a:off x="838200" y="1524000"/>
            <a:ext cx="10126980" cy="200850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3600" b="1" smtClean="0"/>
              <a:t>子在</a:t>
            </a:r>
            <a:r>
              <a:rPr lang="zh-CN" altLang="en-US" sz="3600" b="1" smtClean="0">
                <a:solidFill>
                  <a:srgbClr val="0000FF"/>
                </a:solidFill>
              </a:rPr>
              <a:t>川</a:t>
            </a:r>
            <a:r>
              <a:rPr lang="zh-CN" altLang="en-US" sz="3600" b="1" smtClean="0"/>
              <a:t>上曰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逝</a:t>
            </a:r>
            <a:r>
              <a:rPr lang="zh-CN" altLang="en-US" sz="3600" b="1" smtClean="0">
                <a:sym typeface="+mn-ea"/>
              </a:rPr>
              <a:t>者如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斯</a:t>
            </a:r>
            <a:r>
              <a:rPr lang="zh-CN" altLang="en-US" sz="3600" b="1" smtClean="0">
                <a:sym typeface="+mn-ea"/>
              </a:rPr>
              <a:t>夫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ym typeface="+mn-ea"/>
              </a:rPr>
              <a:t>不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舍</a:t>
            </a:r>
            <a:r>
              <a:rPr lang="zh-CN" altLang="en-US" sz="3600" b="1" smtClean="0">
                <a:sym typeface="+mn-ea"/>
              </a:rPr>
              <a:t>昼夜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孔子在河边感叹道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逝去的一切像河水一样流去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日夜不停</a:t>
            </a:r>
            <a:r>
              <a:rPr lang="en-US" altLang="zh-CN" sz="3600" b="1" smtClean="0">
                <a:solidFill>
                  <a:srgbClr val="0000FF"/>
                </a:solidFill>
                <a:sym typeface="+mn-ea"/>
              </a:rPr>
              <a:t>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>
              <a:solidFill>
                <a:srgbClr val="0000FF"/>
              </a:solidFill>
              <a:ea typeface="PMingLiU-ExtB" panose="02020500000000000000" charset="-120"/>
              <a:sym typeface="微软雅黑" panose="020B0503020204020204" pitchFamily="34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166485" y="1080135"/>
            <a:ext cx="20745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舍弃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放弃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29615" y="3850640"/>
            <a:ext cx="1073277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这章语录也是讲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学习态度</a:t>
            </a:r>
            <a:r>
              <a:rPr lang="zh-CN" altLang="en-US" sz="3200">
                <a:sym typeface="+mn-ea"/>
              </a:rPr>
              <a:t>,孔子想告诉弟子要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珍惜时间</a:t>
            </a:r>
            <a:r>
              <a:rPr lang="zh-CN" altLang="en-US" sz="3200">
                <a:solidFill>
                  <a:srgbClr val="000C0C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  <a:endParaRPr lang="zh-CN" altLang="en-US" sz="3200">
              <a:solidFill>
                <a:srgbClr val="000C0C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2"/>
          <p:cNvSpPr>
            <a:spLocks noGrp="1"/>
          </p:cNvSpPr>
          <p:nvPr>
            <p:ph idx="4294967295"/>
          </p:nvPr>
        </p:nvSpPr>
        <p:spPr>
          <a:xfrm>
            <a:off x="1245870" y="1366520"/>
            <a:ext cx="9700260" cy="192087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三军</a:t>
            </a:r>
            <a:r>
              <a:rPr lang="zh-CN" altLang="en-US" sz="3600" b="1" smtClean="0">
                <a:latin typeface="宋体" panose="02010600030101010101" pitchFamily="2" charset="-122"/>
                <a:sym typeface="+mn-ea"/>
              </a:rPr>
              <a:t>可</a:t>
            </a: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夺</a:t>
            </a:r>
            <a:r>
              <a:rPr lang="zh-CN" altLang="en-US" sz="3600" b="1" smtClean="0">
                <a:latin typeface="宋体" panose="02010600030101010101" pitchFamily="2" charset="-122"/>
                <a:sym typeface="+mn-ea"/>
              </a:rPr>
              <a:t>帅也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匹夫</a:t>
            </a:r>
            <a:r>
              <a:rPr lang="zh-CN" altLang="en-US" sz="3600" b="1" smtClean="0">
                <a:latin typeface="宋体" panose="02010600030101010101" pitchFamily="2" charset="-122"/>
                <a:sym typeface="+mn-ea"/>
              </a:rPr>
              <a:t>不可夺志也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</a:rPr>
              <a:t>孔子说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“一国</a:t>
            </a: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军队可以改变其主帅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平民百姓却不可以改变他的志气</a:t>
            </a:r>
            <a:r>
              <a:rPr lang="en-US" altLang="zh-CN" sz="3600" b="1" smtClean="0">
                <a:solidFill>
                  <a:srgbClr val="0000FF"/>
                </a:solidFill>
                <a:sym typeface="+mn-ea"/>
              </a:rPr>
              <a:t>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>
              <a:solidFill>
                <a:srgbClr val="0000FF"/>
              </a:solidFill>
              <a:ea typeface="PMingLiU-ExtB" panose="02020500000000000000" charset="-120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56945" y="3622675"/>
            <a:ext cx="1020826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这章语录是讲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坚守志向对于一个人的重要性</a:t>
            </a:r>
            <a:r>
              <a:rPr lang="zh-CN" altLang="en-US" sz="3200">
                <a:sym typeface="+mn-ea"/>
              </a:rPr>
              <a:t>。一个人的志向能否被改变</a:t>
            </a:r>
            <a:r>
              <a:rPr lang="zh-CN" altLang="en-US" sz="3200">
                <a:sym typeface="+mn-ea"/>
              </a:rPr>
              <a:t>,</a:t>
            </a:r>
            <a:r>
              <a:rPr lang="zh-CN" altLang="en-US" sz="3200">
                <a:sym typeface="+mn-ea"/>
              </a:rPr>
              <a:t>取决于他自己</a:t>
            </a:r>
            <a:r>
              <a:rPr lang="zh-CN" altLang="en-US" sz="3200">
                <a:solidFill>
                  <a:srgbClr val="000C0C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  <a:endParaRPr lang="zh-CN" altLang="en-US" sz="3200">
              <a:solidFill>
                <a:srgbClr val="000C0C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2"/>
          <p:cNvSpPr>
            <a:spLocks noGrp="1"/>
          </p:cNvSpPr>
          <p:nvPr>
            <p:ph idx="4294967295"/>
          </p:nvPr>
        </p:nvSpPr>
        <p:spPr>
          <a:xfrm>
            <a:off x="680085" y="1524000"/>
            <a:ext cx="10553065" cy="26733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3700" b="1" smtClean="0">
                <a:sym typeface="+mn-ea"/>
              </a:rPr>
              <a:t>子夏</a:t>
            </a:r>
            <a:r>
              <a:rPr lang="zh-CN" altLang="en-US" sz="3700" b="1" smtClean="0"/>
              <a:t>曰</a:t>
            </a:r>
            <a:r>
              <a:rPr lang="zh-CN" altLang="en-US" sz="3700" b="1" smtClean="0">
                <a:sym typeface="微软雅黑" panose="020B0503020204020204" pitchFamily="34" charset="-122"/>
              </a:rPr>
              <a:t>:</a:t>
            </a:r>
            <a:r>
              <a:rPr lang="zh-CN" altLang="en-US" sz="3700" b="1" smtClean="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700" b="1" smtClean="0">
                <a:solidFill>
                  <a:srgbClr val="FF0000"/>
                </a:solidFill>
                <a:sym typeface="+mn-ea"/>
              </a:rPr>
              <a:t>博</a:t>
            </a:r>
            <a:r>
              <a:rPr lang="zh-CN" altLang="en-US" sz="3700" b="1" smtClean="0">
                <a:sym typeface="+mn-ea"/>
              </a:rPr>
              <a:t>学</a:t>
            </a:r>
            <a:r>
              <a:rPr lang="zh-CN" altLang="en-US" sz="3700" b="1" smtClean="0">
                <a:solidFill>
                  <a:srgbClr val="FF0000"/>
                </a:solidFill>
                <a:sym typeface="+mn-ea"/>
              </a:rPr>
              <a:t>而</a:t>
            </a:r>
            <a:r>
              <a:rPr lang="zh-CN" altLang="en-US" sz="3700" b="1" smtClean="0">
                <a:solidFill>
                  <a:srgbClr val="0000FF"/>
                </a:solidFill>
                <a:sym typeface="+mn-ea"/>
              </a:rPr>
              <a:t>笃</a:t>
            </a:r>
            <a:r>
              <a:rPr lang="zh-CN" altLang="en-US" sz="3700" b="1" smtClean="0">
                <a:sym typeface="+mn-ea"/>
              </a:rPr>
              <a:t>志</a:t>
            </a:r>
            <a:r>
              <a:rPr lang="zh-CN" altLang="en-US" sz="37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700" b="1" smtClean="0">
                <a:solidFill>
                  <a:srgbClr val="0000FF"/>
                </a:solidFill>
                <a:sym typeface="+mn-ea"/>
              </a:rPr>
              <a:t>切</a:t>
            </a:r>
            <a:r>
              <a:rPr lang="zh-CN" altLang="en-US" sz="3700" b="1" smtClean="0">
                <a:sym typeface="+mn-ea"/>
              </a:rPr>
              <a:t>问</a:t>
            </a:r>
            <a:r>
              <a:rPr lang="zh-CN" altLang="en-US" sz="3700" b="1" smtClean="0">
                <a:solidFill>
                  <a:srgbClr val="FF0000"/>
                </a:solidFill>
                <a:sym typeface="+mn-ea"/>
              </a:rPr>
              <a:t>而</a:t>
            </a:r>
            <a:r>
              <a:rPr lang="zh-CN" altLang="en-US" sz="3700" b="1" smtClean="0">
                <a:solidFill>
                  <a:schemeClr val="tx1"/>
                </a:solidFill>
                <a:sym typeface="+mn-ea"/>
              </a:rPr>
              <a:t>近思</a:t>
            </a:r>
            <a:r>
              <a:rPr lang="zh-CN" altLang="en-US" sz="37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700" b="1" smtClean="0">
                <a:solidFill>
                  <a:srgbClr val="0000FF"/>
                </a:solidFill>
                <a:sym typeface="+mn-ea"/>
              </a:rPr>
              <a:t>仁</a:t>
            </a:r>
            <a:r>
              <a:rPr lang="zh-CN" altLang="en-US" sz="3700" b="1" smtClean="0">
                <a:sym typeface="+mn-ea"/>
              </a:rPr>
              <a:t>在</a:t>
            </a:r>
            <a:r>
              <a:rPr lang="zh-CN" altLang="en-US" sz="3700" b="1" smtClean="0">
                <a:solidFill>
                  <a:srgbClr val="FF0000"/>
                </a:solidFill>
                <a:sym typeface="+mn-ea"/>
              </a:rPr>
              <a:t>其</a:t>
            </a:r>
            <a:r>
              <a:rPr lang="zh-CN" altLang="en-US" sz="3700" b="1" smtClean="0">
                <a:sym typeface="+mn-ea"/>
              </a:rPr>
              <a:t>中矣</a:t>
            </a:r>
            <a:r>
              <a:rPr lang="zh-CN" altLang="en-US" sz="3700" b="1" smtClean="0"/>
              <a:t>。</a:t>
            </a:r>
            <a:r>
              <a:rPr lang="en-US" altLang="zh-CN" sz="3700" b="1" smtClean="0"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700" b="1" smtClean="0"/>
          </a:p>
          <a:p>
            <a:pPr marL="0" indent="0">
              <a:buFontTx/>
              <a:buNone/>
            </a:pPr>
            <a:endParaRPr lang="en-US" altLang="zh-CN" sz="3700" b="1" smtClean="0"/>
          </a:p>
          <a:p>
            <a:pPr marL="0" indent="0">
              <a:buFontTx/>
              <a:buNone/>
            </a:pPr>
            <a:r>
              <a:rPr lang="zh-CN" altLang="en-US" sz="3700" b="1" smtClean="0">
                <a:solidFill>
                  <a:schemeClr val="tx1"/>
                </a:solidFill>
              </a:rPr>
              <a:t>子夏说</a:t>
            </a:r>
            <a:r>
              <a:rPr lang="zh-CN" altLang="en-US" sz="3700" b="1" smtClean="0">
                <a:solidFill>
                  <a:schemeClr val="tx1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700" b="1" smtClean="0">
                <a:solidFill>
                  <a:schemeClr val="tx1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700" b="1" smtClean="0">
                <a:solidFill>
                  <a:srgbClr val="FF0000"/>
                </a:solidFill>
                <a:sym typeface="+mn-ea"/>
              </a:rPr>
              <a:t>广泛学习并坚定自己的志向</a:t>
            </a:r>
            <a:r>
              <a:rPr lang="zh-CN" altLang="en-US" sz="3700" b="1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700" b="1" smtClean="0">
                <a:solidFill>
                  <a:schemeClr val="tx1"/>
                </a:solidFill>
                <a:sym typeface="+mn-ea"/>
              </a:rPr>
              <a:t>恳切地发问求教并多思考当前的事情</a:t>
            </a:r>
            <a:r>
              <a:rPr lang="zh-CN" altLang="en-US" sz="3700" b="1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700" b="1" smtClean="0">
                <a:solidFill>
                  <a:schemeClr val="tx1"/>
                </a:solidFill>
                <a:sym typeface="+mn-ea"/>
              </a:rPr>
              <a:t>仁德就在这当中了</a:t>
            </a:r>
            <a:r>
              <a:rPr lang="en-US" altLang="zh-CN" sz="3700" b="1" smtClean="0">
                <a:solidFill>
                  <a:schemeClr val="tx1"/>
                </a:solidFill>
                <a:sym typeface="+mn-ea"/>
              </a:rPr>
              <a:t>。</a:t>
            </a:r>
            <a:r>
              <a:rPr lang="en-US" altLang="zh-CN" sz="3700" b="1" smtClean="0">
                <a:solidFill>
                  <a:schemeClr val="tx1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700" b="1" smtClean="0">
              <a:solidFill>
                <a:schemeClr val="tx1"/>
              </a:solidFill>
              <a:ea typeface="PMingLiU-ExtB" panose="02020500000000000000" charset="-120"/>
              <a:sym typeface="微软雅黑" panose="020B0503020204020204" pitchFamily="34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2439035" y="1045845"/>
            <a:ext cx="1046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广泛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485515" y="2046605"/>
            <a:ext cx="1046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并且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8359775" y="1045845"/>
            <a:ext cx="1046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/>
        </p:nvSpPr>
        <p:spPr bwMode="auto">
          <a:xfrm>
            <a:off x="323850" y="260350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Calibri" panose="020F0502020204030204" pitchFamily="34" charset="0"/>
                <a:ea typeface="黑体" panose="02010609060101010101" pitchFamily="2" charset="-122"/>
              </a:rPr>
              <a:t>一、朗读课文</a:t>
            </a:r>
            <a:r>
              <a:rPr lang="en-US" altLang="zh-CN" sz="3200">
                <a:latin typeface="Calibri" panose="020F050202020403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200">
                <a:latin typeface="Calibri" panose="020F0502020204030204" pitchFamily="34" charset="0"/>
                <a:ea typeface="黑体" panose="02010609060101010101" pitchFamily="2" charset="-122"/>
              </a:rPr>
              <a:t>读准字音和朗读节奏</a:t>
            </a:r>
            <a:endParaRPr lang="zh-CN" altLang="en-US" sz="3200">
              <a:latin typeface="Calibri" panose="020F0502020204030204" pitchFamily="34" charset="0"/>
              <a:ea typeface="黑体" panose="02010609060101010101" pitchFamily="2" charset="-122"/>
            </a:endParaRPr>
          </a:p>
        </p:txBody>
      </p:sp>
      <p:sp>
        <p:nvSpPr>
          <p:cNvPr id="32770" name="Rectangle 1"/>
          <p:cNvSpPr>
            <a:spLocks noChangeArrowheads="1"/>
          </p:cNvSpPr>
          <p:nvPr/>
        </p:nvSpPr>
        <p:spPr bwMode="auto">
          <a:xfrm>
            <a:off x="1295400" y="1508443"/>
            <a:ext cx="9940925" cy="30441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补充：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不亦</a:t>
            </a:r>
            <a:r>
              <a:rPr lang="zh-CN" altLang="en-US" sz="3200" u="sng">
                <a:solidFill>
                  <a:srgbClr val="FF3300"/>
                </a:solidFill>
                <a:latin typeface="宋体" panose="02010600030101010101" pitchFamily="2" charset="-122"/>
              </a:rPr>
              <a:t>说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乎</a:t>
            </a:r>
            <a:r>
              <a:rPr lang="en-US" altLang="zh-CN" sz="3200">
                <a:solidFill>
                  <a:srgbClr val="0000FF"/>
                </a:solidFill>
                <a:latin typeface="宋体" panose="02010600030101010101" pitchFamily="2" charset="-122"/>
              </a:rPr>
              <a:t>(     )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　    吾十</a:t>
            </a:r>
            <a:r>
              <a:rPr lang="zh-CN" altLang="en-US" sz="3200" u="sng">
                <a:solidFill>
                  <a:srgbClr val="FF3300"/>
                </a:solidFill>
                <a:latin typeface="宋体" panose="02010600030101010101" pitchFamily="2" charset="-122"/>
              </a:rPr>
              <a:t>有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五而志于学</a:t>
            </a:r>
            <a:r>
              <a:rPr lang="en-US" altLang="zh-CN" sz="3200">
                <a:solidFill>
                  <a:srgbClr val="0000FF"/>
                </a:solidFill>
                <a:latin typeface="宋体" panose="02010600030101010101" pitchFamily="2" charset="-122"/>
              </a:rPr>
              <a:t>(     ) 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不</a:t>
            </a:r>
            <a:r>
              <a:rPr lang="zh-CN" altLang="en-US" sz="3200" u="sng">
                <a:solidFill>
                  <a:srgbClr val="FF3300"/>
                </a:solidFill>
                <a:latin typeface="宋体" panose="02010600030101010101" pitchFamily="2" charset="-122"/>
              </a:rPr>
              <a:t>逾矩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(        )     </a:t>
            </a:r>
            <a:r>
              <a:rPr lang="zh-CN" altLang="en-US" sz="3200" u="sng">
                <a:solidFill>
                  <a:srgbClr val="FF3300"/>
                </a:solidFill>
                <a:latin typeface="宋体" panose="02010600030101010101" pitchFamily="2" charset="-122"/>
              </a:rPr>
              <a:t>曲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肱而枕之（    ）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可以为师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矣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（    ）   必有我师</a:t>
            </a:r>
            <a:r>
              <a:rPr lang="zh-CN" altLang="en-US" sz="3200" u="sng">
                <a:solidFill>
                  <a:srgbClr val="FF3300"/>
                </a:solidFill>
                <a:latin typeface="宋体" panose="02010600030101010101" pitchFamily="2" charset="-122"/>
              </a:rPr>
              <a:t>焉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(     )　                　               　    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u="sng">
                <a:solidFill>
                  <a:srgbClr val="FF330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</a:rPr>
              <a:t>人谋(     )        </a:t>
            </a:r>
            <a:r>
              <a:rPr lang="en-US" altLang="zh-CN" sz="3200" u="sng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为</a:t>
            </a:r>
            <a:r>
              <a:rPr lang="en-US" altLang="zh-CN" sz="320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(     )师矣    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2771" name="Text Box 1027"/>
          <p:cNvSpPr txBox="1">
            <a:spLocks noChangeArrowheads="1"/>
          </p:cNvSpPr>
          <p:nvPr/>
        </p:nvSpPr>
        <p:spPr bwMode="auto">
          <a:xfrm>
            <a:off x="685800" y="990600"/>
            <a:ext cx="10744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宋体" panose="02010600030101010101" pitchFamily="2" charset="-122"/>
              </a:rPr>
              <a:t>1.</a:t>
            </a:r>
            <a:r>
              <a:rPr lang="zh-CN" altLang="en-US" sz="3200">
                <a:latin typeface="宋体" panose="02010600030101010101" pitchFamily="2" charset="-122"/>
              </a:rPr>
              <a:t>借助课文注释中的注音或工具书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宋体" panose="02010600030101010101" pitchFamily="2" charset="-122"/>
              </a:rPr>
              <a:t>通读课文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宋体" panose="02010600030101010101" pitchFamily="2" charset="-122"/>
              </a:rPr>
              <a:t>做到读音正确。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276600" y="2209800"/>
            <a:ext cx="9207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0">
                <a:solidFill>
                  <a:srgbClr val="FF0000"/>
                </a:solidFill>
                <a:ea typeface="黑体" panose="02010609060101010101" pitchFamily="2" charset="-122"/>
              </a:rPr>
              <a:t>yuè</a:t>
            </a:r>
            <a:endParaRPr lang="zh-CN" altLang="en-US" sz="3600" b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220200" y="2209800"/>
            <a:ext cx="9207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0">
                <a:solidFill>
                  <a:srgbClr val="FF0000"/>
                </a:solidFill>
                <a:ea typeface="黑体" panose="02010609060101010101" pitchFamily="2" charset="-122"/>
              </a:rPr>
              <a:t>yòu</a:t>
            </a:r>
            <a:endParaRPr lang="zh-CN" altLang="en-US" sz="3600" b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819400" y="2743200"/>
            <a:ext cx="15049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yú    jǔ</a:t>
            </a:r>
            <a:endParaRPr lang="zh-CN" altLang="en-US" sz="3600" b="0">
              <a:solidFill>
                <a:srgbClr val="FF0000"/>
              </a:solidFill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矩形 15"/>
          <p:cNvSpPr>
            <a:spLocks noChangeArrowheads="1"/>
          </p:cNvSpPr>
          <p:nvPr/>
        </p:nvSpPr>
        <p:spPr bwMode="auto">
          <a:xfrm>
            <a:off x="8229600" y="2743200"/>
            <a:ext cx="6667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 b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qū</a:t>
            </a:r>
            <a:endParaRPr lang="en-US" altLang="zh-CN" sz="3600" b="0">
              <a:solidFill>
                <a:srgbClr val="FF0000"/>
              </a:solidFill>
              <a:ea typeface="黑体" panose="02010609060101010101" pitchFamily="2" charset="-122"/>
              <a:sym typeface="+mn-ea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976870" y="3255645"/>
            <a:ext cx="9194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0">
                <a:solidFill>
                  <a:srgbClr val="FF0000"/>
                </a:solidFill>
                <a:ea typeface="黑体" panose="02010609060101010101" pitchFamily="2" charset="-122"/>
              </a:rPr>
              <a:t>y</a:t>
            </a:r>
            <a:r>
              <a:rPr lang="zh-CN" altLang="en-US" sz="4000" b="0">
                <a:solidFill>
                  <a:srgbClr val="FF0000"/>
                </a:solidFill>
                <a:latin typeface="宋体" panose="02010600030101010101" pitchFamily="2" charset="-122"/>
              </a:rPr>
              <a:t>ā</a:t>
            </a:r>
            <a:r>
              <a:rPr lang="zh-CN" altLang="en-US" sz="3600" b="0">
                <a:solidFill>
                  <a:srgbClr val="FF0000"/>
                </a:solidFill>
                <a:ea typeface="黑体" panose="02010609060101010101" pitchFamily="2" charset="-122"/>
              </a:rPr>
              <a:t>n</a:t>
            </a:r>
            <a:endParaRPr lang="zh-CN" altLang="en-US" sz="3600" b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895600" y="3962400"/>
            <a:ext cx="8699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0">
                <a:solidFill>
                  <a:srgbClr val="FF0000"/>
                </a:solidFill>
                <a:ea typeface="黑体" panose="02010609060101010101" pitchFamily="2" charset="-122"/>
              </a:rPr>
              <a:t>wèi</a:t>
            </a:r>
            <a:endParaRPr lang="zh-CN" altLang="en-US" sz="3600" b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4114800" y="3962400"/>
            <a:ext cx="6429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替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400800" y="3962400"/>
            <a:ext cx="8699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0">
                <a:solidFill>
                  <a:srgbClr val="FF0000"/>
                </a:solidFill>
                <a:ea typeface="黑体" panose="02010609060101010101" pitchFamily="2" charset="-122"/>
              </a:rPr>
              <a:t>wéi</a:t>
            </a:r>
            <a:endParaRPr lang="zh-CN" altLang="en-US" sz="3600" b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610600" y="3962400"/>
            <a:ext cx="12144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做</a:t>
            </a:r>
            <a:r>
              <a:rPr lang="zh-CN" altLang="zh-CN" sz="3200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当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2781" name="Text Box 1027"/>
          <p:cNvSpPr txBox="1">
            <a:spLocks noChangeArrowheads="1"/>
          </p:cNvSpPr>
          <p:nvPr/>
        </p:nvSpPr>
        <p:spPr bwMode="auto">
          <a:xfrm>
            <a:off x="762000" y="4648200"/>
            <a:ext cx="10744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宋体" panose="02010600030101010101" pitchFamily="2" charset="-122"/>
              </a:rPr>
              <a:t>2.</a:t>
            </a:r>
            <a:r>
              <a:rPr lang="zh-CN" altLang="en-US" sz="3200">
                <a:latin typeface="宋体" panose="02010600030101010101" pitchFamily="2" charset="-122"/>
              </a:rPr>
              <a:t>听课文录音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宋体" panose="02010600030101010101" pitchFamily="2" charset="-122"/>
              </a:rPr>
              <a:t>并默默跟读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宋体" panose="02010600030101010101" pitchFamily="2" charset="-122"/>
              </a:rPr>
              <a:t>注意读音和朗读节奏。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838575" y="3255645"/>
            <a:ext cx="5016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 eaLnBrk="0" hangingPunct="0"/>
            <a:r>
              <a:rPr lang="zh-CN" altLang="en-US" sz="3600" b="0">
                <a:solidFill>
                  <a:srgbClr val="FF0000"/>
                </a:solidFill>
                <a:ea typeface="黑体" panose="02010609060101010101" pitchFamily="2" charset="-122"/>
              </a:rPr>
              <a:t>y</a:t>
            </a:r>
            <a:r>
              <a:rPr lang="zh-CN" altLang="en-US" sz="3200" b="0">
                <a:solidFill>
                  <a:srgbClr val="FF0000"/>
                </a:solidFill>
              </a:rPr>
              <a:t>ǐ</a:t>
            </a:r>
            <a:endParaRPr lang="zh-CN" altLang="en-US" sz="3200" b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  <p:bldP spid="16" grpId="0"/>
      <p:bldP spid="4" grpId="0"/>
      <p:bldP spid="14" grpId="0"/>
      <p:bldP spid="2" grpId="0"/>
      <p:bldP spid="27" grpId="0"/>
      <p:bldP spid="6" grpId="0"/>
      <p:bldP spid="30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20115" y="773430"/>
            <a:ext cx="103517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“仁”是孔子学说的核心</a:t>
            </a:r>
            <a:r>
              <a:rPr lang="zh-CN" altLang="en-US" sz="3200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“仁”在这里是指“仁德”</a:t>
            </a:r>
            <a:r>
              <a:rPr lang="zh-CN" altLang="en-US" sz="3200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这一章讲的是求仁的门路。子夏是如何解读“仁”的呢？</a:t>
            </a:r>
            <a:endParaRPr lang="zh-CN" altLang="en-US" sz="3200" b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0115" y="1906270"/>
            <a:ext cx="1014095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>
                <a:uFillTx/>
                <a:ea typeface="SimSun-ExtB" panose="02010609060101010101" pitchFamily="49" charset="-122"/>
                <a:sym typeface="+mn-ea"/>
              </a:rPr>
              <a:t>子夏认为：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博学、笃志、切问、近思</a:t>
            </a:r>
            <a:r>
              <a:rPr lang="zh-CN" altLang="en-US" sz="320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是修养的重要方法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。要进步就要博学、笃志、切问、近思。</a:t>
            </a:r>
            <a:r>
              <a:rPr lang="zh-CN" altLang="en-US" sz="3200"/>
              <a:t>切问就是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恳切地提出问题</a:t>
            </a:r>
            <a:r>
              <a:rPr lang="zh-CN" altLang="en-US" sz="3200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smtClean="0">
                <a:latin typeface="宋体" panose="02010600030101010101" pitchFamily="2" charset="-122"/>
                <a:sym typeface="+mn-ea"/>
              </a:rPr>
              <a:t>如此解疑释惑</a:t>
            </a:r>
            <a:r>
              <a:rPr lang="zh-CN" altLang="en-US" sz="3200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smtClean="0">
                <a:latin typeface="宋体" panose="02010600030101010101" pitchFamily="2" charset="-122"/>
                <a:sym typeface="+mn-ea"/>
              </a:rPr>
              <a:t>才能有真正的收益。近思就是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联系现实思考自我</a:t>
            </a:r>
            <a:r>
              <a:rPr lang="zh-CN" altLang="en-US" sz="3200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才能循序渐进有所获得。</a:t>
            </a:r>
            <a:endParaRPr lang="zh-CN" altLang="en-US" sz="3200" b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Rectangle 2"/>
          <p:cNvSpPr>
            <a:spLocks noGrp="1" noChangeArrowheads="1"/>
          </p:cNvSpPr>
          <p:nvPr/>
        </p:nvSpPr>
        <p:spPr bwMode="auto">
          <a:xfrm>
            <a:off x="304800" y="228600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Calibri" panose="020F0502020204030204" pitchFamily="34" charset="0"/>
                <a:ea typeface="黑体" panose="02010609060101010101" pitchFamily="2" charset="-122"/>
              </a:rPr>
              <a:t>二、归纳整理</a:t>
            </a:r>
            <a:endParaRPr lang="zh-CN" altLang="en-US" sz="3200"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64845" y="4152265"/>
            <a:ext cx="672719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①</a:t>
            </a:r>
            <a:r>
              <a:rPr lang="en-US" altLang="zh-CN" sz="3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-D</a:t>
            </a:r>
            <a:r>
              <a:rPr lang="zh-CN" altLang="en-US" sz="3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都讲了</a:t>
            </a:r>
            <a:r>
              <a:rPr lang="zh-CN" altLang="en-US" sz="3000">
                <a:solidFill>
                  <a:srgbClr val="FF0000"/>
                </a:solidFill>
                <a:sym typeface="+mn-ea"/>
              </a:rPr>
              <a:t>坚定志向的重要性</a:t>
            </a:r>
            <a:r>
              <a:rPr lang="zh-CN" altLang="en-US" sz="3000">
                <a:solidFill>
                  <a:srgbClr val="000C0C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  <a:endParaRPr lang="zh-CN" altLang="en-US" sz="3000">
              <a:solidFill>
                <a:srgbClr val="000C0C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5362" name="文本占位符 125954"/>
          <p:cNvSpPr>
            <a:spLocks noGrp="1"/>
          </p:cNvSpPr>
          <p:nvPr>
            <p:ph idx="1"/>
          </p:nvPr>
        </p:nvSpPr>
        <p:spPr>
          <a:xfrm>
            <a:off x="304800" y="993775"/>
            <a:ext cx="11510645" cy="1037590"/>
          </a:xfrm>
        </p:spPr>
        <p:txBody>
          <a:bodyPr anchor="t"/>
          <a:p>
            <a:pPr marL="0" indent="0" algn="l"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找出下面语录中表达的思想相同或相近的句子</a:t>
            </a:r>
            <a:r>
              <a:rPr lang="zh-CN" altLang="zh-CN" sz="3000" b="1" dirty="0">
                <a:latin typeface="Arial" panose="020B0604020202020204" pitchFamily="34" charset="0"/>
                <a:sym typeface="宋体" panose="02010600030101010101" pitchFamily="2" charset="-122"/>
              </a:rPr>
              <a:t>,并说明你的理由。</a:t>
            </a:r>
            <a:endParaRPr lang="zh-CN" altLang="en-US" sz="3000" b="1" dirty="0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1950" y="1478280"/>
            <a:ext cx="4500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①博学而笃志</a:t>
            </a:r>
            <a:r>
              <a:rPr lang="zh-CN" altLang="en-US" sz="30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切问而近思</a:t>
            </a:r>
            <a:endParaRPr lang="zh-CN" altLang="en-US" sz="30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50" y="2031365"/>
            <a:ext cx="4883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00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②人不知而不愠</a:t>
            </a:r>
            <a:r>
              <a:rPr lang="zh-CN" altLang="en-US" sz="3000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latin typeface="宋体" panose="02010600030101010101" pitchFamily="2" charset="-122"/>
                <a:sym typeface="+mn-ea"/>
              </a:rPr>
              <a:t>不亦君子乎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950" y="2584450"/>
            <a:ext cx="46151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>
              <a:buFontTx/>
              <a:buNone/>
            </a:pPr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③一箪食</a:t>
            </a:r>
            <a:r>
              <a:rPr lang="zh-CN" altLang="en-US" sz="30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一瓢饮</a:t>
            </a:r>
            <a:r>
              <a:rPr lang="zh-CN" altLang="en-US" sz="30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在陋巷</a:t>
            </a:r>
            <a:r>
              <a:rPr lang="zh-CN" altLang="en-US" sz="30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人不堪其忧</a:t>
            </a:r>
            <a:r>
              <a:rPr lang="zh-CN" altLang="en-US" sz="30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回也不改其乐</a:t>
            </a:r>
            <a:endParaRPr lang="zh-CN" altLang="en-US" sz="30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950" y="3599180"/>
            <a:ext cx="4500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④温故而知新</a:t>
            </a:r>
            <a:r>
              <a:rPr lang="zh-CN" altLang="en-US" sz="30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可以为师矣</a:t>
            </a:r>
            <a:endParaRPr lang="zh-CN" altLang="en-US" sz="30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6235" y="1478280"/>
            <a:ext cx="573786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00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D.</a:t>
            </a:r>
            <a:r>
              <a:rPr lang="zh-CN" altLang="en-US" sz="300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三军可夺帅也</a:t>
            </a:r>
            <a:r>
              <a:rPr lang="zh-CN" altLang="en-US" sz="300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匹夫不可夺志也</a:t>
            </a:r>
            <a:endParaRPr lang="zh-CN" altLang="en-US" sz="30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36235" y="2031365"/>
            <a:ext cx="3248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000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C.</a:t>
            </a:r>
            <a:r>
              <a:rPr lang="zh-CN" altLang="en-US" sz="3000" smtClean="0">
                <a:solidFill>
                  <a:srgbClr val="0000FF"/>
                </a:solidFill>
                <a:sym typeface="+mn-ea"/>
              </a:rPr>
              <a:t>为人谋而不忠乎</a:t>
            </a:r>
            <a:endParaRPr lang="zh-CN" altLang="en-US" sz="30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6235" y="2584450"/>
            <a:ext cx="58312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000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A.</a:t>
            </a:r>
            <a:r>
              <a:rPr lang="zh-CN" altLang="en-US" sz="3000" smtClean="0">
                <a:solidFill>
                  <a:srgbClr val="0000FF"/>
                </a:solidFill>
                <a:sym typeface="+mn-ea"/>
              </a:rPr>
              <a:t>饭疏食</a:t>
            </a:r>
            <a:r>
              <a:rPr lang="zh-CN" altLang="en-US" sz="30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solidFill>
                  <a:srgbClr val="0000FF"/>
                </a:solidFill>
                <a:sym typeface="+mn-ea"/>
              </a:rPr>
              <a:t>饮水</a:t>
            </a:r>
            <a:r>
              <a:rPr lang="zh-CN" altLang="en-US" sz="30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solidFill>
                  <a:srgbClr val="0000FF"/>
                </a:solidFill>
                <a:sym typeface="+mn-ea"/>
              </a:rPr>
              <a:t>曲肱而枕之</a:t>
            </a:r>
            <a:r>
              <a:rPr lang="zh-CN" altLang="en-US" sz="30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solidFill>
                  <a:srgbClr val="0000FF"/>
                </a:solidFill>
                <a:sym typeface="+mn-ea"/>
              </a:rPr>
              <a:t>乐亦在其中矣</a:t>
            </a:r>
            <a:endParaRPr lang="zh-CN" altLang="en-US" sz="30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36235" y="3599180"/>
            <a:ext cx="2099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000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B.</a:t>
            </a:r>
            <a:r>
              <a:rPr lang="zh-CN" altLang="en-US" sz="3000" smtClean="0">
                <a:solidFill>
                  <a:srgbClr val="0000FF"/>
                </a:solidFill>
                <a:sym typeface="+mn-ea"/>
              </a:rPr>
              <a:t>传不习乎</a:t>
            </a:r>
            <a:endParaRPr lang="zh-CN" altLang="en-US" sz="30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64845" y="4705350"/>
            <a:ext cx="672719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②</a:t>
            </a:r>
            <a:r>
              <a:rPr lang="en-US" altLang="zh-CN" sz="3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-C</a:t>
            </a:r>
            <a:r>
              <a:rPr lang="zh-CN" altLang="en-US" sz="3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都讲了</a:t>
            </a:r>
            <a:r>
              <a:rPr lang="zh-CN" altLang="en-US" sz="3000">
                <a:solidFill>
                  <a:srgbClr val="FF0000"/>
                </a:solidFill>
                <a:sym typeface="+mn-ea"/>
              </a:rPr>
              <a:t>个人修养</a:t>
            </a:r>
            <a:r>
              <a:rPr lang="zh-CN" altLang="en-US" sz="3000">
                <a:solidFill>
                  <a:srgbClr val="000C0C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  <a:endParaRPr lang="zh-CN" altLang="en-US" sz="3000">
              <a:solidFill>
                <a:srgbClr val="000C0C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64845" y="5258435"/>
            <a:ext cx="672719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③</a:t>
            </a:r>
            <a:r>
              <a:rPr lang="en-US" altLang="zh-CN" sz="3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-A</a:t>
            </a:r>
            <a:r>
              <a:rPr lang="zh-CN" altLang="en-US" sz="3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都讲了</a:t>
            </a:r>
            <a:r>
              <a:rPr lang="zh-CN" altLang="en-US" sz="3000">
                <a:solidFill>
                  <a:srgbClr val="FF0000"/>
                </a:solidFill>
                <a:sym typeface="+mn-ea"/>
              </a:rPr>
              <a:t>安贫乐道的思想</a:t>
            </a:r>
            <a:r>
              <a:rPr lang="zh-CN" altLang="en-US" sz="3000">
                <a:solidFill>
                  <a:srgbClr val="000C0C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  <a:endParaRPr lang="zh-CN" altLang="en-US" sz="3000">
              <a:solidFill>
                <a:srgbClr val="000C0C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64845" y="5811520"/>
            <a:ext cx="672719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④</a:t>
            </a:r>
            <a:r>
              <a:rPr lang="en-US" altLang="zh-CN" sz="3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-B</a:t>
            </a:r>
            <a:r>
              <a:rPr lang="zh-CN" altLang="en-US" sz="3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都讲了</a:t>
            </a:r>
            <a:r>
              <a:rPr lang="zh-CN" altLang="en-US" sz="3000">
                <a:solidFill>
                  <a:srgbClr val="FF0000"/>
                </a:solidFill>
                <a:sym typeface="+mn-ea"/>
              </a:rPr>
              <a:t>学习要温习</a:t>
            </a:r>
            <a:r>
              <a:rPr lang="zh-CN" altLang="en-US" sz="3000">
                <a:solidFill>
                  <a:srgbClr val="000C0C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  <a:endParaRPr lang="zh-CN" altLang="en-US" sz="3000">
              <a:solidFill>
                <a:srgbClr val="000C0C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9" name="文本框 4"/>
          <p:cNvSpPr txBox="1">
            <a:spLocks noChangeArrowheads="1"/>
          </p:cNvSpPr>
          <p:nvPr/>
        </p:nvSpPr>
        <p:spPr bwMode="auto">
          <a:xfrm>
            <a:off x="854075" y="557530"/>
            <a:ext cx="1020254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sz="3000">
                <a:latin typeface="宋体" panose="02010600030101010101" pitchFamily="2" charset="-122"/>
              </a:rPr>
              <a:t>2.</a:t>
            </a:r>
            <a:r>
              <a:rPr lang="zh-CN" altLang="en-US" sz="3000"/>
              <a:t>请同学们从</a:t>
            </a:r>
            <a:r>
              <a:rPr lang="zh-CN" altLang="en-US" sz="3000" u="sng">
                <a:solidFill>
                  <a:schemeClr val="tx1"/>
                </a:solidFill>
              </a:rPr>
              <a:t>学习方法、学习态度和个人修养</a:t>
            </a:r>
            <a:r>
              <a:rPr lang="zh-CN" altLang="en-US" sz="3000">
                <a:solidFill>
                  <a:schemeClr val="tx1"/>
                </a:solidFill>
              </a:rPr>
              <a:t>这</a:t>
            </a:r>
            <a:r>
              <a:rPr lang="zh-CN" altLang="en-US" sz="3000"/>
              <a:t>三个角度</a:t>
            </a:r>
            <a:r>
              <a:rPr lang="zh-CN" altLang="zh-CN" sz="3000" dirty="0">
                <a:sym typeface="宋体" panose="02010600030101010101" pitchFamily="2" charset="-122"/>
              </a:rPr>
              <a:t>,对《论语》十二章进行分类,从中找出关键词写在板书上</a:t>
            </a:r>
            <a:r>
              <a:rPr lang="zh-CN" altLang="en-US" sz="3000"/>
              <a:t>。</a:t>
            </a:r>
            <a:endParaRPr lang="zh-CN" altLang="en-US" sz="3000"/>
          </a:p>
        </p:txBody>
      </p:sp>
      <p:sp>
        <p:nvSpPr>
          <p:cNvPr id="4" name="文本框 3"/>
          <p:cNvSpPr txBox="1"/>
          <p:nvPr/>
        </p:nvSpPr>
        <p:spPr>
          <a:xfrm>
            <a:off x="608965" y="2794000"/>
            <a:ext cx="16370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000" dirty="0">
                <a:sym typeface="宋体" panose="02010600030101010101" pitchFamily="2" charset="-122"/>
              </a:rPr>
              <a:t>《论语》十二章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126615" y="1935480"/>
            <a:ext cx="119380" cy="2829560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 noProof="1"/>
          </a:p>
        </p:txBody>
      </p:sp>
      <p:sp>
        <p:nvSpPr>
          <p:cNvPr id="61443" name="Text Box 4"/>
          <p:cNvSpPr txBox="1">
            <a:spLocks noChangeArrowheads="1"/>
          </p:cNvSpPr>
          <p:nvPr/>
        </p:nvSpPr>
        <p:spPr bwMode="auto">
          <a:xfrm>
            <a:off x="2245995" y="1829753"/>
            <a:ext cx="209740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000">
                <a:solidFill>
                  <a:srgbClr val="FF0000"/>
                </a:solidFill>
                <a:ea typeface="楷体_GB2312" panose="02010609030101010101" charset="-122"/>
                <a:cs typeface="楷体_GB2312" panose="02010609030101010101" charset="-122"/>
              </a:rPr>
              <a:t>学习方法：</a:t>
            </a:r>
            <a:endParaRPr lang="zh-CN" altLang="en-US" sz="3000">
              <a:solidFill>
                <a:srgbClr val="FF0000"/>
              </a:solidFill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245995" y="2871153"/>
            <a:ext cx="171450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000">
                <a:solidFill>
                  <a:srgbClr val="FF0000"/>
                </a:solidFill>
                <a:ea typeface="楷体_GB2312" panose="02010609030101010101" charset="-122"/>
                <a:cs typeface="楷体_GB2312" panose="02010609030101010101" charset="-122"/>
              </a:rPr>
              <a:t>学习态度</a:t>
            </a:r>
            <a:endParaRPr lang="zh-CN" altLang="en-US" sz="3000">
              <a:solidFill>
                <a:srgbClr val="FF0000"/>
              </a:solidFill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306955" y="4361498"/>
            <a:ext cx="171450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000">
                <a:solidFill>
                  <a:srgbClr val="FF0000"/>
                </a:solidFill>
                <a:ea typeface="楷体_GB2312" panose="02010609030101010101" charset="-122"/>
                <a:cs typeface="楷体_GB2312" panose="02010609030101010101" charset="-122"/>
              </a:rPr>
              <a:t>个人修养</a:t>
            </a:r>
            <a:endParaRPr lang="zh-CN" altLang="en-US" sz="3000">
              <a:solidFill>
                <a:srgbClr val="FF0000"/>
              </a:solidFill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61442" name="Text Box 3"/>
          <p:cNvSpPr txBox="1">
            <a:spLocks noChangeArrowheads="1"/>
          </p:cNvSpPr>
          <p:nvPr/>
        </p:nvSpPr>
        <p:spPr bwMode="auto">
          <a:xfrm>
            <a:off x="4021455" y="1799273"/>
            <a:ext cx="9994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时习</a:t>
            </a:r>
            <a:endParaRPr lang="zh-CN" altLang="en-US" sz="360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217795" y="1799273"/>
            <a:ext cx="9994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知新</a:t>
            </a:r>
            <a:endParaRPr lang="zh-CN" altLang="en-US" sz="360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377940" y="1829753"/>
            <a:ext cx="9994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学思</a:t>
            </a:r>
            <a:endParaRPr lang="zh-CN" altLang="en-US" sz="360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99985" y="1845310"/>
            <a:ext cx="420433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  <a:sym typeface="+mn-ea"/>
              </a:rPr>
              <a:t>博学而笃志,切问而近思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3960495" y="2695258"/>
            <a:ext cx="149225" cy="960437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 noProof="1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021455" y="2640648"/>
            <a:ext cx="335216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lang="en-US" altLang="zh-CN" sz="300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三人行</a:t>
            </a:r>
            <a:r>
              <a:rPr lang="zh-CN" altLang="en-US" sz="30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sz="300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必有我师焉</a:t>
            </a:r>
            <a:endParaRPr lang="zh-CN" altLang="en-US" sz="300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034530" y="2640648"/>
            <a:ext cx="171450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000">
                <a:solidFill>
                  <a:srgbClr val="0000FF"/>
                </a:solidFill>
                <a:ea typeface="黑体" panose="02010609060101010101" pitchFamily="2" charset="-122"/>
              </a:rPr>
              <a:t>（谦虚）</a:t>
            </a:r>
            <a:endParaRPr lang="zh-CN" altLang="en-US" sz="300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47200" y="2640965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00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乐之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21455" y="3194050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黑体" panose="02010609060101010101" pitchFamily="2" charset="-122"/>
                <a:sym typeface="+mn-ea"/>
              </a:rPr>
              <a:t>三省吾身</a:t>
            </a:r>
            <a:endParaRPr lang="zh-CN" altLang="en-US" sz="3000" b="1" dirty="0">
              <a:solidFill>
                <a:srgbClr val="0000FF"/>
              </a:solidFill>
              <a:latin typeface="楷体" panose="02010609060101010101" pitchFamily="49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85485" y="3194050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择善而从</a:t>
            </a:r>
            <a:endParaRPr lang="zh-CN" altLang="en-US" sz="3000" b="1" dirty="0">
              <a:solidFill>
                <a:srgbClr val="0000FF"/>
              </a:solidFill>
              <a:latin typeface="楷体" panose="02010609060101010101" pitchFamily="49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99985" y="3194050"/>
            <a:ext cx="209740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  <a:sym typeface="+mn-ea"/>
              </a:rPr>
              <a:t>博学而笃志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3960495" y="4157663"/>
            <a:ext cx="149225" cy="960437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 noProof="1"/>
          </a:p>
        </p:txBody>
      </p:sp>
      <p:sp>
        <p:nvSpPr>
          <p:cNvPr id="19" name="文本框 18"/>
          <p:cNvSpPr txBox="1"/>
          <p:nvPr/>
        </p:nvSpPr>
        <p:spPr>
          <a:xfrm>
            <a:off x="4109720" y="4157980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  <a:sym typeface="+mn-ea"/>
              </a:rPr>
              <a:t>不愠</a:t>
            </a:r>
            <a:endParaRPr lang="zh-CN" altLang="en-US" sz="3000" b="1">
              <a:solidFill>
                <a:srgbClr val="0000FF"/>
              </a:solidFill>
              <a:latin typeface="楷体_GB2312" panose="02010609030101010101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38750" y="4157980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黑体" panose="02010609060101010101" pitchFamily="2" charset="-122"/>
                <a:sym typeface="+mn-ea"/>
              </a:rPr>
              <a:t>三省吾身</a:t>
            </a:r>
            <a:endParaRPr lang="zh-CN" altLang="en-US" sz="3000" b="1" dirty="0">
              <a:solidFill>
                <a:srgbClr val="0000FF"/>
              </a:solidFill>
              <a:latin typeface="楷体" panose="02010609060101010101" pitchFamily="49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9724390" y="3194050"/>
            <a:ext cx="22447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  <a:sym typeface="+mn-ea"/>
              </a:rPr>
              <a:t>不舍昼夜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11365" y="4157980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  <a:sym typeface="Arial" panose="020B0604020202020204" pitchFamily="34" charset="0"/>
              </a:rPr>
              <a:t>不逾矩</a:t>
            </a:r>
            <a:endParaRPr lang="zh-CN" altLang="en-US" sz="3000" b="1">
              <a:solidFill>
                <a:srgbClr val="0000FF"/>
              </a:solidFill>
              <a:latin typeface="楷体_GB2312" panose="02010609030101010101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44585" y="4157980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  <a:sym typeface="+mn-ea"/>
              </a:rPr>
              <a:t>不改其乐</a:t>
            </a:r>
            <a:endParaRPr lang="zh-CN" altLang="en-US" sz="3000" b="1">
              <a:solidFill>
                <a:srgbClr val="0000FF"/>
              </a:solidFill>
              <a:latin typeface="楷体_GB2312" panose="02010609030101010101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21455" y="4711065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  <a:sym typeface="+mn-ea"/>
              </a:rPr>
              <a:t>义</a:t>
            </a:r>
            <a:endParaRPr lang="zh-CN" altLang="en-US" sz="3000" b="1">
              <a:solidFill>
                <a:srgbClr val="0000FF"/>
              </a:solidFill>
              <a:latin typeface="楷体_GB2312" panose="02010609030101010101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33950" y="4711065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  <a:sym typeface="+mn-ea"/>
              </a:rPr>
              <a:t>不可夺志</a:t>
            </a:r>
            <a:endParaRPr lang="zh-CN" altLang="en-US" sz="3000" b="1">
              <a:solidFill>
                <a:srgbClr val="0000FF"/>
              </a:solidFill>
              <a:latin typeface="楷体_GB2312" panose="02010609030101010101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53250" y="4711065"/>
            <a:ext cx="420433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  <a:sym typeface="+mn-ea"/>
              </a:rPr>
              <a:t>博学而笃志,切问而近思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19138" y="2373313"/>
            <a:ext cx="10464800" cy="1485900"/>
          </a:xfrm>
        </p:spPr>
        <p:txBody>
          <a:bodyPr/>
          <a:lstStyle/>
          <a:p>
            <a:pPr algn="ctr" eaLnBrk="1" hangingPunct="1">
              <a:lnSpc>
                <a:spcPct val="130000"/>
              </a:lnSpc>
              <a:buFontTx/>
              <a:buNone/>
            </a:pPr>
            <a:r>
              <a:rPr lang="zh-CN" altLang="en-US" sz="6700" b="1" smtClean="0">
                <a:latin typeface="宋体" panose="02010600030101010101" pitchFamily="2" charset="-122"/>
              </a:rPr>
              <a:t>第三课时</a:t>
            </a:r>
            <a:endParaRPr lang="zh-CN" altLang="en-US" sz="67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endParaRPr lang="en-US" altLang="zh-CN" sz="4100" b="1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Rectangle 2"/>
          <p:cNvSpPr>
            <a:spLocks noGrp="1" noChangeArrowheads="1"/>
          </p:cNvSpPr>
          <p:nvPr/>
        </p:nvSpPr>
        <p:spPr bwMode="auto">
          <a:xfrm>
            <a:off x="287020" y="50165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Calibri" panose="020F0502020204030204" pitchFamily="34" charset="0"/>
                <a:ea typeface="黑体" panose="02010609060101010101" pitchFamily="2" charset="-122"/>
              </a:rPr>
              <a:t>一、拓展研读</a:t>
            </a:r>
            <a:endParaRPr lang="zh-CN" altLang="en-US" sz="3200">
              <a:ea typeface="黑体" panose="02010609060101010101" pitchFamily="2" charset="-122"/>
            </a:endParaRPr>
          </a:p>
        </p:txBody>
      </p:sp>
      <p:sp>
        <p:nvSpPr>
          <p:cNvPr id="32771" name="Text Box 1027"/>
          <p:cNvSpPr txBox="1">
            <a:spLocks noChangeArrowheads="1"/>
          </p:cNvSpPr>
          <p:nvPr/>
        </p:nvSpPr>
        <p:spPr bwMode="auto">
          <a:xfrm>
            <a:off x="560070" y="675640"/>
            <a:ext cx="112172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宋体" panose="02010600030101010101" pitchFamily="2" charset="-122"/>
              </a:rPr>
              <a:t>1.颜回是一个怎样的人呢？阅读下面几章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en-US" altLang="zh-CN" sz="3200">
                <a:latin typeface="宋体" panose="02010600030101010101" pitchFamily="2" charset="-122"/>
              </a:rPr>
              <a:t>我们一起来探究。</a:t>
            </a:r>
            <a:r>
              <a:rPr lang="zh-CN" altLang="en-US" sz="3200">
                <a:latin typeface="宋体" panose="02010600030101010101" pitchFamily="2" charset="-122"/>
              </a:rPr>
              <a:t>（作业本</a:t>
            </a:r>
            <a:r>
              <a:rPr lang="en-US" altLang="zh-CN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拓展二</a:t>
            </a:r>
            <a:r>
              <a:rPr lang="en-US" altLang="zh-CN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</a:rPr>
              <a:t>）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6145" name="Text Box 2"/>
          <p:cNvSpPr txBox="1"/>
          <p:nvPr/>
        </p:nvSpPr>
        <p:spPr>
          <a:xfrm>
            <a:off x="560070" y="1751965"/>
            <a:ext cx="11013440" cy="10147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①子曰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吾与回言终日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不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违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如愚。退而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省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xǐn</a:t>
            </a:r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其私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亦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足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以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发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回也不愚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zh-CN" altLang="en-US" sz="3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650875" y="2645728"/>
            <a:ext cx="10889615" cy="156654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孔子说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我给颜回讲授学问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他一天都只是听着</a:t>
            </a:r>
            <a:r>
              <a:rPr lang="zh-CN" altLang="en-US" sz="3000">
                <a:solidFill>
                  <a:srgbClr val="0000FF"/>
                </a:solidFill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不发表什么意见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就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像一个愚钝者一般。等到课后我再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考察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他的言行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才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发现他把我讲的内容给予了很好地发挥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可见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颜回根本就不愚钝。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9" name="Text Box 2"/>
          <p:cNvSpPr txBox="1"/>
          <p:nvPr/>
        </p:nvSpPr>
        <p:spPr>
          <a:xfrm>
            <a:off x="560070" y="4072890"/>
            <a:ext cx="11013440" cy="10147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③子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谓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子贡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女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与回也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孰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愈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？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赐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也何敢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回？回也闻一以知十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赐也闻一以知二。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子曰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弗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如也；吾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女弗如也。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5" name="矩形 8214"/>
          <p:cNvSpPr/>
          <p:nvPr/>
        </p:nvSpPr>
        <p:spPr>
          <a:xfrm>
            <a:off x="560070" y="5087620"/>
            <a:ext cx="1133284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/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孔子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子贡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说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:“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和颜回比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谁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强些？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子贡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回答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说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:“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怎能和他比？他能闻一知十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我只能闻一知二。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孔子说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:“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如他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我同意你的看法。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endParaRPr lang="en-US" altLang="zh-CN" sz="3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Text Box 2"/>
          <p:cNvSpPr txBox="1"/>
          <p:nvPr/>
        </p:nvSpPr>
        <p:spPr>
          <a:xfrm>
            <a:off x="214630" y="382270"/>
            <a:ext cx="11731625" cy="10147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②哀公问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弟子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孰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为好学？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孔子对曰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有颜回者好学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不迁怒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贰过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。不幸短命死矣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今也则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好学者也。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endParaRPr lang="zh-CN" altLang="en-US" sz="3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099" name="矩形 7172"/>
          <p:cNvSpPr/>
          <p:nvPr/>
        </p:nvSpPr>
        <p:spPr>
          <a:xfrm>
            <a:off x="405130" y="1396683"/>
            <a:ext cx="11349990" cy="153606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>
            <a:spAutoFit/>
          </a:bodyPr>
          <a:p>
            <a:pPr fontAlgn="base"/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鲁哀公问孔子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:“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你的弟子中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谁</a:t>
            </a:r>
            <a:r>
              <a:rPr lang="zh-CN" altLang="en-US" sz="3000" b="1" strike="noStrike" noProof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最好学的呢？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孔子回答说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:“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有一个叫颜回的学生好学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他从不迁怒于别人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cs typeface="+mn-cs"/>
                <a:sym typeface="+mn-ea"/>
              </a:rPr>
              <a:t>也从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不重犯同样的过错。不幸短命死了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现在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没有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那样的人了</a:t>
            </a:r>
            <a:r>
              <a:rPr lang="zh-CN" altLang="en-US" sz="30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没有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听说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谁是好学的。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endParaRPr lang="zh-CN" altLang="en-US" sz="3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3" name="Text Box 4"/>
          <p:cNvSpPr txBox="1">
            <a:spLocks noChangeArrowheads="1"/>
          </p:cNvSpPr>
          <p:nvPr/>
        </p:nvSpPr>
        <p:spPr bwMode="auto">
          <a:xfrm>
            <a:off x="405130" y="2932748"/>
            <a:ext cx="603250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安贫乐道</a:t>
            </a:r>
            <a:r>
              <a:rPr lang="zh-CN" altLang="en-US" sz="300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追求精神的愉悦与满足</a:t>
            </a:r>
            <a:r>
              <a:rPr lang="zh-CN" altLang="en-US" sz="3000">
                <a:solidFill>
                  <a:schemeClr val="tx1"/>
                </a:solidFill>
                <a:ea typeface="楷体_GB2312" panose="02010609030101010101" charset="-122"/>
                <a:cs typeface="楷体_GB2312" panose="02010609030101010101" charset="-122"/>
              </a:rPr>
              <a:t>：</a:t>
            </a:r>
            <a:endParaRPr lang="zh-CN" altLang="en-US" sz="3000">
              <a:solidFill>
                <a:schemeClr val="tx1"/>
              </a:solidFill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0430" y="2933065"/>
            <a:ext cx="98977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0" indent="0">
              <a:buFontTx/>
              <a:buNone/>
            </a:pPr>
            <a:r>
              <a:rPr lang="en-US" altLang="zh-CN" sz="3000" smtClean="0">
                <a:solidFill>
                  <a:schemeClr val="tx1"/>
                </a:solidFill>
                <a:sym typeface="+mn-ea"/>
              </a:rPr>
              <a:t>                                     </a:t>
            </a:r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一箪食</a:t>
            </a:r>
            <a:r>
              <a:rPr lang="zh-CN" altLang="en-US" sz="30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一瓢饮</a:t>
            </a:r>
            <a:r>
              <a:rPr lang="zh-CN" altLang="en-US" sz="30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在陋巷</a:t>
            </a:r>
            <a:r>
              <a:rPr lang="zh-CN" altLang="en-US" sz="30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人不堪其忧</a:t>
            </a:r>
            <a:r>
              <a:rPr lang="zh-CN" altLang="en-US" sz="30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endParaRPr lang="zh-CN" altLang="en-US" sz="3000" smtClean="0">
              <a:solidFill>
                <a:schemeClr val="tx1"/>
              </a:solidFill>
              <a:ea typeface="黑体" panose="02010609060101010101" pitchFamily="2" charset="-122"/>
              <a:sym typeface="+mn-ea"/>
            </a:endParaRPr>
          </a:p>
          <a:p>
            <a:pPr marL="0" indent="0">
              <a:buFontTx/>
              <a:buNone/>
            </a:pPr>
            <a:r>
              <a:rPr lang="zh-CN" altLang="en-US" sz="30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                                     </a:t>
            </a:r>
            <a:r>
              <a:rPr lang="zh-CN" altLang="en-US" sz="3000" smtClean="0">
                <a:solidFill>
                  <a:schemeClr val="tx1"/>
                </a:solidFill>
                <a:sym typeface="+mn-ea"/>
              </a:rPr>
              <a:t>回也不改其乐。</a:t>
            </a:r>
            <a:endParaRPr lang="zh-CN" altLang="en-US" sz="30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6995" y="3947795"/>
            <a:ext cx="57550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+mj-ea"/>
                <a:ea typeface="+mj-ea"/>
                <a:cs typeface="+mj-ea"/>
              </a:rPr>
              <a:t>与回言终日</a:t>
            </a:r>
            <a:r>
              <a:rPr lang="zh-CN" altLang="en-US" sz="3000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b="1">
                <a:latin typeface="+mj-ea"/>
                <a:ea typeface="+mj-ea"/>
                <a:cs typeface="+mj-ea"/>
              </a:rPr>
              <a:t>不违。亦足以发</a:t>
            </a:r>
            <a:endParaRPr lang="zh-CN" altLang="en-US" sz="3000" b="1">
              <a:latin typeface="+mj-ea"/>
              <a:ea typeface="+mj-ea"/>
              <a:cs typeface="+mj-ea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05130" y="4609148"/>
            <a:ext cx="526669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不迁怒他人</a:t>
            </a:r>
            <a:r>
              <a:rPr lang="zh-CN" altLang="en-US" sz="300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不犯同样的错误</a:t>
            </a:r>
            <a:r>
              <a:rPr lang="zh-CN" altLang="en-US" sz="3000">
                <a:solidFill>
                  <a:schemeClr val="tx1"/>
                </a:solidFill>
                <a:ea typeface="楷体_GB2312" panose="02010609030101010101" charset="-122"/>
                <a:cs typeface="楷体_GB2312" panose="02010609030101010101" charset="-122"/>
              </a:rPr>
              <a:t>：</a:t>
            </a:r>
            <a:endParaRPr lang="zh-CN" altLang="en-US" sz="3000">
              <a:solidFill>
                <a:schemeClr val="tx1"/>
              </a:solidFill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210300" y="5162550"/>
            <a:ext cx="31394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dirty="0">
                <a:latin typeface="+mj-ea"/>
                <a:ea typeface="+mj-ea"/>
                <a:sym typeface="+mn-ea"/>
              </a:rPr>
              <a:t>闻一以知十</a:t>
            </a:r>
            <a:endParaRPr lang="zh-CN" altLang="en-US" sz="3000" b="1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06440" y="4609465"/>
            <a:ext cx="267271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00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不迁怒</a:t>
            </a:r>
            <a:r>
              <a:rPr lang="zh-CN" altLang="en-US" sz="3000">
                <a:solidFill>
                  <a:schemeClr val="tx1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不贰过</a:t>
            </a:r>
            <a:endParaRPr lang="zh-CN" altLang="en-US" sz="3000" b="1" dirty="0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05130" y="5162233"/>
            <a:ext cx="603250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好学不倦（学思结合</a:t>
            </a:r>
            <a:r>
              <a:rPr lang="zh-CN" altLang="en-US" sz="300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举一反三）</a:t>
            </a:r>
            <a:r>
              <a:rPr lang="zh-CN" altLang="en-US" sz="3000">
                <a:solidFill>
                  <a:schemeClr val="tx1"/>
                </a:solidFill>
                <a:ea typeface="楷体_GB2312" panose="02010609030101010101" charset="-122"/>
                <a:cs typeface="楷体_GB2312" panose="02010609030101010101" charset="-122"/>
              </a:rPr>
              <a:t>：</a:t>
            </a:r>
            <a:endParaRPr lang="zh-CN" altLang="en-US" sz="3000">
              <a:solidFill>
                <a:schemeClr val="tx1"/>
              </a:solidFill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05130" y="3947478"/>
            <a:ext cx="641540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大智如愚</a:t>
            </a:r>
            <a:r>
              <a:rPr lang="zh-CN" altLang="en-US" sz="3000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不卖弄聪明（谦虚谨慎）</a:t>
            </a:r>
            <a:r>
              <a:rPr lang="zh-CN" altLang="en-US" sz="3000">
                <a:solidFill>
                  <a:schemeClr val="tx1"/>
                </a:solidFill>
                <a:ea typeface="楷体_GB2312" panose="02010609030101010101" charset="-122"/>
                <a:cs typeface="楷体_GB2312" panose="02010609030101010101" charset="-122"/>
              </a:rPr>
              <a:t>：</a:t>
            </a:r>
            <a:endParaRPr lang="zh-CN" altLang="en-US" sz="3000">
              <a:solidFill>
                <a:schemeClr val="tx1"/>
              </a:solidFill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  <p:bldP spid="61443" grpId="0"/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027"/>
          <p:cNvSpPr txBox="1">
            <a:spLocks noChangeArrowheads="1"/>
          </p:cNvSpPr>
          <p:nvPr/>
        </p:nvSpPr>
        <p:spPr bwMode="auto">
          <a:xfrm>
            <a:off x="286385" y="1060450"/>
            <a:ext cx="1161923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宋体" panose="02010600030101010101" pitchFamily="2" charset="-122"/>
              </a:rPr>
              <a:t>2.</a:t>
            </a:r>
            <a:r>
              <a:rPr lang="zh-CN" altLang="en-US" sz="3200">
                <a:latin typeface="宋体" panose="02010600030101010101" pitchFamily="2" charset="-122"/>
              </a:rPr>
              <a:t>从下列语录的哪些内容中可以读出孔子的好学</a:t>
            </a:r>
            <a:r>
              <a:rPr lang="en-US" altLang="zh-CN" sz="3200">
                <a:latin typeface="宋体" panose="02010600030101010101" pitchFamily="2" charset="-122"/>
              </a:rPr>
              <a:t>？阅读下面几章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en-US" altLang="zh-CN" sz="3200">
                <a:latin typeface="宋体" panose="02010600030101010101" pitchFamily="2" charset="-122"/>
              </a:rPr>
              <a:t>我们一起来探究。</a:t>
            </a:r>
            <a:r>
              <a:rPr lang="zh-CN" altLang="en-US" sz="3200">
                <a:latin typeface="宋体" panose="02010600030101010101" pitchFamily="2" charset="-122"/>
              </a:rPr>
              <a:t>（作业本</a:t>
            </a:r>
            <a:r>
              <a:rPr lang="en-US" altLang="zh-CN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拓展一</a:t>
            </a:r>
            <a:r>
              <a:rPr lang="en-US" altLang="zh-CN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</a:rPr>
              <a:t>）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000" y="2136775"/>
            <a:ext cx="109645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①子曰</a:t>
            </a:r>
            <a:r>
              <a:rPr lang="zh-CN" altLang="en-US" sz="3000">
                <a:sym typeface="微软雅黑" panose="020B0503020204020204" pitchFamily="34" charset="-122"/>
              </a:rPr>
              <a:t>:</a:t>
            </a:r>
            <a:r>
              <a:rPr lang="zh-CN" altLang="en-US" sz="300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我非生而知之者</a:t>
            </a:r>
            <a:r>
              <a:rPr lang="zh-CN" altLang="en-US" sz="3000"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zh-CN" altLang="en-US" sz="3000"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以求之者也</a:t>
            </a:r>
            <a:r>
              <a:rPr lang="zh-CN" altLang="en-US" sz="3000" dirty="0">
                <a:solidFill>
                  <a:schemeClr val="tx1"/>
                </a:solidFill>
                <a:uFillTx/>
                <a:ea typeface="SimSun-ExtB" panose="02010609060101010101" pitchFamily="49" charset="-122"/>
                <a:sym typeface="+mn-ea"/>
              </a:rPr>
              <a:t>。</a:t>
            </a:r>
            <a:r>
              <a:rPr lang="en-US" altLang="zh-CN" sz="3000">
                <a:solidFill>
                  <a:schemeClr val="tx1"/>
                </a:solidFill>
                <a:uFillTx/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endParaRPr lang="en-US" altLang="zh-CN" sz="3000" b="1">
              <a:solidFill>
                <a:schemeClr val="tx1"/>
              </a:solidFill>
              <a:uFillTx/>
              <a:ea typeface="SimSun-ExtB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72708" name="内容占位符 6"/>
          <p:cNvSpPr>
            <a:spLocks noGrp="1"/>
          </p:cNvSpPr>
          <p:nvPr/>
        </p:nvSpPr>
        <p:spPr>
          <a:xfrm>
            <a:off x="381000" y="2689860"/>
            <a:ext cx="11811000" cy="1007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000" b="1" smtClean="0">
                <a:solidFill>
                  <a:srgbClr val="0000FF"/>
                </a:solidFill>
              </a:rPr>
              <a:t>孔子</a:t>
            </a:r>
            <a:r>
              <a:rPr lang="zh-CN" altLang="en-US" sz="3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说</a:t>
            </a: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</a:t>
            </a:r>
            <a:r>
              <a:rPr lang="zh-CN" altLang="en-US" sz="3000" b="1" smtClean="0">
                <a:solidFill>
                  <a:srgbClr val="0000FF"/>
                </a:solidFill>
              </a:rPr>
              <a:t>不是</a:t>
            </a:r>
            <a:r>
              <a:rPr lang="zh-CN" altLang="zh-CN" sz="30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生来就</a:t>
            </a:r>
            <a:r>
              <a:rPr lang="zh-CN" altLang="en-US" sz="30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有</a:t>
            </a:r>
            <a:r>
              <a:rPr lang="zh-CN" altLang="zh-CN" sz="30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知识的人</a:t>
            </a:r>
            <a:r>
              <a:rPr lang="zh-CN" altLang="en-US" sz="30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而</a:t>
            </a:r>
            <a:r>
              <a:rPr lang="zh-CN" altLang="zh-CN" sz="30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是</a:t>
            </a:r>
            <a:r>
              <a:rPr lang="zh-CN" altLang="zh-CN" sz="3000" b="1" smtClean="0">
                <a:solidFill>
                  <a:srgbClr val="FF0000"/>
                </a:solidFill>
                <a:sym typeface="微软雅黑" panose="020B0503020204020204" pitchFamily="34" charset="-122"/>
              </a:rPr>
              <a:t>爱好</a:t>
            </a:r>
            <a:r>
              <a:rPr lang="zh-CN" altLang="zh-CN" sz="30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古代文化</a:t>
            </a:r>
            <a:r>
              <a:rPr lang="zh-CN" altLang="en-US" sz="30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b="1" smtClean="0">
                <a:solidFill>
                  <a:srgbClr val="FF0000"/>
                </a:solidFill>
                <a:sym typeface="微软雅黑" panose="020B0503020204020204" pitchFamily="34" charset="-122"/>
              </a:rPr>
              <a:t>勤奋敏捷</a:t>
            </a:r>
            <a:r>
              <a:rPr lang="zh-CN" altLang="en-US" sz="30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地去求得知识的人啊</a:t>
            </a:r>
            <a:r>
              <a:rPr lang="zh-CN" altLang="en-US" sz="30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。</a:t>
            </a:r>
            <a:r>
              <a:rPr lang="en-US" altLang="zh-CN" sz="300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0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                     </a:t>
            </a:r>
            <a:endParaRPr lang="zh-CN" altLang="en-US" sz="3500" b="1" smtClean="0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5445" y="3837940"/>
            <a:ext cx="90500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②子曰</a:t>
            </a:r>
            <a:r>
              <a:rPr lang="zh-CN" altLang="en-US" sz="3000">
                <a:sym typeface="微软雅黑" panose="020B0503020204020204" pitchFamily="34" charset="-122"/>
              </a:rPr>
              <a:t>:</a:t>
            </a:r>
            <a:r>
              <a:rPr lang="zh-CN" altLang="en-US" sz="300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默而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识</a:t>
            </a:r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3000"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学而不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厌</a:t>
            </a:r>
            <a:r>
              <a:rPr lang="zh-CN" altLang="en-US" sz="3000"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诲人不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倦</a:t>
            </a:r>
            <a:r>
              <a:rPr lang="zh-CN" altLang="en-US" sz="3000"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何有于我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哉</a:t>
            </a:r>
            <a:r>
              <a:rPr lang="zh-CN" altLang="en-US" sz="3000">
                <a:sym typeface="+mn-ea"/>
              </a:rPr>
              <a:t>？</a:t>
            </a:r>
            <a:r>
              <a:rPr lang="en-US" altLang="zh-CN" sz="3000"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4" name="内容占位符 6"/>
          <p:cNvSpPr/>
          <p:nvPr/>
        </p:nvSpPr>
        <p:spPr bwMode="auto">
          <a:xfrm>
            <a:off x="385445" y="4391025"/>
            <a:ext cx="11520170" cy="995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eaLnBrk="0" hangingPunct="0"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3000" smtClean="0">
                <a:solidFill>
                  <a:srgbClr val="0000FF"/>
                </a:solidFill>
                <a:sym typeface="+mn-ea"/>
              </a:rPr>
              <a:t>孔子</a:t>
            </a:r>
            <a:r>
              <a:rPr lang="zh-CN" altLang="en-US" sz="3000" dirty="0">
                <a:solidFill>
                  <a:srgbClr val="0000FF"/>
                </a:solidFill>
                <a:sym typeface="+mn-ea"/>
              </a:rPr>
              <a:t>说</a:t>
            </a:r>
            <a:r>
              <a:rPr lang="en-US" altLang="zh-CN" sz="3000">
                <a:solidFill>
                  <a:srgbClr val="0000FF"/>
                </a:solidFill>
                <a:sym typeface="+mn-ea"/>
              </a:rPr>
              <a:t>:“</a:t>
            </a:r>
            <a:r>
              <a:rPr lang="zh-CN" altLang="en-US" sz="3000">
                <a:solidFill>
                  <a:srgbClr val="0000FF"/>
                </a:solidFill>
                <a:sym typeface="+mn-ea"/>
              </a:rPr>
              <a:t>默默地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记住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所学的知识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勤奋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学习不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满足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教诲别人不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倦怠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这些事情我做到了哪些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呢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3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eaLnBrk="0" hangingPunct="0"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endParaRPr lang="zh-CN" altLang="en-US" sz="3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uiExpand="1" build="p"/>
      <p:bldP spid="7373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97510" y="2791460"/>
            <a:ext cx="109645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④子曰</a:t>
            </a:r>
            <a:r>
              <a:rPr lang="zh-CN" altLang="en-US" sz="3000">
                <a:sym typeface="微软雅黑" panose="020B0503020204020204" pitchFamily="34" charset="-122"/>
              </a:rPr>
              <a:t>:</a:t>
            </a:r>
            <a:r>
              <a:rPr lang="zh-CN" altLang="en-US" sz="300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十室之邑</a:t>
            </a:r>
            <a:r>
              <a:rPr lang="zh-CN" altLang="en-US" sz="3000"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必有忠信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丘者焉</a:t>
            </a:r>
            <a:r>
              <a:rPr lang="zh-CN" altLang="en-US" sz="3000"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不如丘之好学也</a:t>
            </a:r>
            <a:r>
              <a:rPr lang="zh-CN" altLang="en-US" sz="3000" dirty="0">
                <a:uFillTx/>
                <a:ea typeface="SimSun-ExtB" panose="02010609060101010101" pitchFamily="49" charset="-122"/>
                <a:sym typeface="+mn-ea"/>
              </a:rPr>
              <a:t>。</a:t>
            </a:r>
            <a:r>
              <a:rPr lang="en-US" altLang="zh-CN" sz="3000">
                <a:uFillTx/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7510" y="4253865"/>
            <a:ext cx="109645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⑤子曰</a:t>
            </a:r>
            <a:r>
              <a:rPr lang="zh-CN" altLang="en-US" sz="3000">
                <a:sym typeface="微软雅黑" panose="020B0503020204020204" pitchFamily="34" charset="-122"/>
              </a:rPr>
              <a:t>:</a:t>
            </a:r>
            <a:r>
              <a:rPr lang="zh-CN" altLang="en-US" sz="3000"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君子食无求饱</a:t>
            </a:r>
            <a:r>
              <a:rPr lang="zh-CN" altLang="en-US" sz="3000"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居无求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r>
              <a:rPr lang="zh-CN" altLang="en-US" sz="3000"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于事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慎于言</a:t>
            </a:r>
            <a:r>
              <a:rPr lang="zh-CN" altLang="en-US" sz="3000"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有道而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焉</a:t>
            </a:r>
            <a:r>
              <a:rPr lang="zh-CN" altLang="en-US" sz="3000"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好学也已</a:t>
            </a:r>
            <a:r>
              <a:rPr lang="zh-CN" altLang="en-US" sz="3000" dirty="0">
                <a:uFillTx/>
                <a:ea typeface="SimSun-ExtB" panose="02010609060101010101" pitchFamily="49" charset="-122"/>
                <a:sym typeface="+mn-ea"/>
              </a:rPr>
              <a:t>。</a:t>
            </a:r>
            <a:r>
              <a:rPr lang="en-US" altLang="zh-CN" sz="3000">
                <a:uFillTx/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46" name="矩形 5145"/>
          <p:cNvSpPr/>
          <p:nvPr/>
        </p:nvSpPr>
        <p:spPr>
          <a:xfrm>
            <a:off x="549275" y="3239135"/>
            <a:ext cx="104051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孔子说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即使只有十户人家的地方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也必定有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我这样忠诚守信的人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只是不如我那样好学呢。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7" name="矩形 5146"/>
          <p:cNvSpPr/>
          <p:nvPr/>
        </p:nvSpPr>
        <p:spPr>
          <a:xfrm>
            <a:off x="549275" y="5146040"/>
            <a:ext cx="10812780" cy="153606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孔子说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有才德的人饮食不求饱足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居住不要求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安适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努力勤快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</a:t>
            </a:r>
            <a:r>
              <a:rPr lang="zh-CN" altLang="en-US" sz="3000" dirty="0">
                <a:solidFill>
                  <a:srgbClr val="0000FF"/>
                </a:solidFill>
                <a:sym typeface="+mn-ea"/>
              </a:rPr>
              <a:t>做事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谨慎地说话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请教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（就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: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接近）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有道德的人来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端正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自己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这样可以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是好学啊。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3" name="矩形 3082"/>
          <p:cNvSpPr/>
          <p:nvPr/>
        </p:nvSpPr>
        <p:spPr>
          <a:xfrm>
            <a:off x="521970" y="1255395"/>
            <a:ext cx="11148060" cy="153606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>
            <a:spAutoFit/>
          </a:bodyPr>
          <a:p>
            <a:pPr fontAlgn="base"/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叶公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向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子路问孔子是个什么样的人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子路不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回答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。孔子（对子路）说</a:t>
            </a:r>
            <a:r>
              <a:rPr lang="en-US" altLang="zh-CN" sz="3000">
                <a:solidFill>
                  <a:srgbClr val="0000FF"/>
                </a:solidFill>
                <a:sym typeface="+mn-ea"/>
              </a:rPr>
              <a:t>:“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为什么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不说</a:t>
            </a:r>
            <a:r>
              <a:rPr lang="zh-CN" altLang="en-US" sz="300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他这个人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发愤用功</a:t>
            </a:r>
            <a:r>
              <a:rPr lang="zh-CN" altLang="en-US" sz="30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连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吃饭都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忘了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快乐得把一切忧虑都忘了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连自己快要老了都不知道</a:t>
            </a:r>
            <a:r>
              <a:rPr lang="zh-CN" altLang="en-US" sz="30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如此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而</a:t>
            </a:r>
            <a:r>
              <a:rPr lang="zh-CN" altLang="en-US" sz="3000" b="1" noProof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已</a:t>
            </a:r>
            <a:r>
              <a:rPr lang="zh-CN" altLang="en-US" sz="3000" b="1" noProof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。</a:t>
            </a:r>
            <a:r>
              <a:rPr lang="en-US" altLang="zh-CN" sz="3000" b="1" noProof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微软雅黑" panose="020B0503020204020204" pitchFamily="34" charset="-122"/>
              </a:rPr>
              <a:t>”</a:t>
            </a:r>
            <a:endParaRPr lang="en-US" altLang="zh-CN" sz="3000" b="1" noProof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0210" y="201295"/>
            <a:ext cx="1109091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en-US" sz="3000">
                <a:solidFill>
                  <a:schemeClr val="tx1"/>
                </a:solidFill>
                <a:sym typeface="+mn-ea"/>
              </a:rPr>
              <a:t>③</a:t>
            </a:r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叶公问孔子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</a:t>
            </a:r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子路</a:t>
            </a:r>
            <a:r>
              <a:rPr lang="zh-CN" altLang="en-US" sz="3000">
                <a:solidFill>
                  <a:schemeClr val="tx1"/>
                </a:solidFill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子路不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</a:t>
            </a:r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。子曰</a:t>
            </a:r>
            <a:r>
              <a:rPr lang="zh-CN" altLang="en-US" sz="3000">
                <a:solidFill>
                  <a:schemeClr val="tx1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000">
                <a:solidFill>
                  <a:schemeClr val="tx1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“</a:t>
            </a:r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女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奚</a:t>
            </a:r>
            <a:r>
              <a:rPr lang="en-US" altLang="zh-CN" sz="300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xī</a:t>
            </a:r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不曰</a:t>
            </a:r>
            <a:r>
              <a:rPr lang="zh-CN" altLang="en-US" sz="3000">
                <a:solidFill>
                  <a:schemeClr val="tx1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其为人也</a:t>
            </a:r>
            <a:r>
              <a:rPr lang="zh-CN" altLang="en-US" sz="3000">
                <a:solidFill>
                  <a:schemeClr val="tx1"/>
                </a:solidFill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发愤忘食</a:t>
            </a:r>
            <a:r>
              <a:rPr lang="zh-CN" altLang="en-US" sz="3000">
                <a:solidFill>
                  <a:schemeClr val="tx1"/>
                </a:solidFill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乐以忘忧</a:t>
            </a:r>
            <a:r>
              <a:rPr lang="zh-CN" altLang="en-US" sz="3000">
                <a:solidFill>
                  <a:schemeClr val="tx1"/>
                </a:solidFill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不知老之将至云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尔</a:t>
            </a:r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r>
              <a:rPr lang="zh-CN" altLang="en-US" sz="3000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rPr>
              <a:t>”</a:t>
            </a:r>
            <a:r>
              <a:rPr lang="zh-CN" altLang="en-US" sz="3600" dirty="0">
                <a:solidFill>
                  <a:schemeClr val="tx1"/>
                </a:solidFill>
                <a:ea typeface="楷体" panose="02010609060101010101" pitchFamily="49" charset="-122"/>
                <a:sym typeface="+mn-ea"/>
              </a:rPr>
              <a:t> 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47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47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6" grpId="0"/>
      <p:bldP spid="308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1180" y="530225"/>
            <a:ext cx="110890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孔子并不认为自己学识渊博</a:t>
            </a:r>
            <a:r>
              <a:rPr lang="zh-CN" altLang="zh-CN" sz="300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但他热爱学习</a:t>
            </a:r>
            <a:r>
              <a:rPr lang="zh-CN" altLang="zh-CN" sz="300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这是他所骄傲的地方。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180" y="1264285"/>
            <a:ext cx="111499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从②中可看出孔子的好学</a:t>
            </a:r>
            <a:r>
              <a:rPr lang="zh-CN" altLang="en-US" sz="3000">
                <a:solidFill>
                  <a:srgbClr val="FF0000"/>
                </a:solidFill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“何有于我哉”的反问句传递出他对自己“好学”的自信：</a:t>
            </a:r>
            <a:endParaRPr lang="zh-CN" altLang="en-US" sz="3000" b="1">
              <a:solidFill>
                <a:srgbClr val="FF0000"/>
              </a:solidFill>
              <a:uFillTx/>
              <a:ea typeface="SimSun-ExtB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1180" y="2401570"/>
            <a:ext cx="111499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从③“女奚不曰”可看出孔子是一个废寝忘食的人</a:t>
            </a:r>
            <a:r>
              <a:rPr lang="zh-CN" altLang="en-US" sz="3000">
                <a:solidFill>
                  <a:srgbClr val="FF0000"/>
                </a:solidFill>
                <a:ea typeface="黑体" panose="0201060906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在读书中达到了忘我的境界；</a:t>
            </a:r>
            <a:endParaRPr lang="zh-CN" altLang="en-US" sz="3000" b="1">
              <a:solidFill>
                <a:srgbClr val="FF0000"/>
              </a:solidFill>
              <a:uFillTx/>
              <a:ea typeface="SimSun-ExtB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9595" y="3416300"/>
            <a:ext cx="110534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从④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“</a:t>
            </a:r>
            <a:r>
              <a:rPr lang="zh-CN" altLang="en-US" sz="300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必有忠信如丘者焉</a:t>
            </a:r>
            <a:r>
              <a:rPr lang="zh-CN" altLang="en-US" sz="300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不如丘之好学也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中可看出孔子对自己的好学充满自信与自豪。 </a:t>
            </a:r>
            <a:endParaRPr lang="zh-CN" altLang="en-US" sz="3000" b="1">
              <a:solidFill>
                <a:srgbClr val="FF0000"/>
              </a:solidFill>
              <a:uFillTx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Text Box 1027"/>
          <p:cNvSpPr txBox="1">
            <a:spLocks noChangeArrowheads="1"/>
          </p:cNvSpPr>
          <p:nvPr/>
        </p:nvSpPr>
        <p:spPr bwMode="auto">
          <a:xfrm>
            <a:off x="416560" y="675640"/>
            <a:ext cx="1136078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indent="0">
              <a:buFontTx/>
              <a:buNone/>
            </a:pPr>
            <a:r>
              <a:rPr lang="en-US" altLang="zh-CN" sz="3200">
                <a:latin typeface="宋体" panose="02010600030101010101" pitchFamily="2" charset="-122"/>
              </a:rPr>
              <a:t>3.阅读下面</a:t>
            </a:r>
            <a:r>
              <a:rPr lang="zh-CN" altLang="en-US" sz="3200">
                <a:latin typeface="宋体" panose="02010600030101010101" pitchFamily="2" charset="-122"/>
              </a:rPr>
              <a:t>语录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zh-CN" sz="3200" smtClean="0">
                <a:sym typeface="+mn-ea"/>
              </a:rPr>
              <a:t>谈谈曾</a:t>
            </a:r>
            <a:r>
              <a:rPr lang="zh-CN" altLang="en-US" sz="3200" smtClean="0">
                <a:sym typeface="+mn-ea"/>
              </a:rPr>
              <a:t>子大有成就的依据</a:t>
            </a:r>
            <a:r>
              <a:rPr lang="en-US" altLang="zh-CN" sz="3200">
                <a:latin typeface="宋体" panose="02010600030101010101" pitchFamily="2" charset="-122"/>
              </a:rPr>
              <a:t>。</a:t>
            </a:r>
            <a:r>
              <a:rPr lang="zh-CN" altLang="en-US" sz="3200">
                <a:latin typeface="宋体" panose="02010600030101010101" pitchFamily="2" charset="-122"/>
              </a:rPr>
              <a:t>（作业本</a:t>
            </a:r>
            <a:r>
              <a:rPr lang="en-US" altLang="zh-CN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导学六</a:t>
            </a:r>
            <a:r>
              <a:rPr lang="en-US" altLang="zh-CN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</a:rPr>
              <a:t>）</a:t>
            </a:r>
            <a:endParaRPr lang="zh-CN" altLang="en-US" sz="3200">
              <a:latin typeface="宋体" panose="02010600030101010101" pitchFamily="2" charset="-122"/>
            </a:endParaRPr>
          </a:p>
          <a:p>
            <a:pPr marL="0" indent="0">
              <a:buFontTx/>
              <a:buNone/>
            </a:pPr>
            <a:r>
              <a:rPr lang="zh-CN" altLang="zh-CN" sz="3200" smtClean="0">
                <a:solidFill>
                  <a:schemeClr val="tx1"/>
                </a:solidFill>
                <a:sym typeface="+mn-ea"/>
              </a:rPr>
              <a:t>曾</a:t>
            </a:r>
            <a:r>
              <a:rPr lang="zh-CN" altLang="en-US" sz="3200" smtClean="0">
                <a:solidFill>
                  <a:schemeClr val="tx1"/>
                </a:solidFill>
                <a:sym typeface="+mn-ea"/>
              </a:rPr>
              <a:t>子曰:</a:t>
            </a:r>
            <a:r>
              <a:rPr lang="zh-CN" altLang="en-US" sz="3200" smtClean="0">
                <a:solidFill>
                  <a:schemeClr val="tx1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200" smtClean="0">
                <a:solidFill>
                  <a:schemeClr val="tx1"/>
                </a:solidFill>
                <a:sym typeface="+mn-ea"/>
              </a:rPr>
              <a:t>吾日三省吾身：为人谋而不忠乎？与朋友交而不信乎？传不习乎？</a:t>
            </a:r>
            <a:r>
              <a:rPr lang="en-US" altLang="zh-CN" sz="3200" smtClean="0">
                <a:solidFill>
                  <a:schemeClr val="tx1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200" smtClean="0">
              <a:solidFill>
                <a:schemeClr val="tx1"/>
              </a:solidFill>
              <a:latin typeface="宋体" panose="02010600030101010101" pitchFamily="2" charset="-122"/>
              <a:ea typeface="PMingLiU-ExtB" panose="02020500000000000000" charset="-120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155" y="2398395"/>
            <a:ext cx="1148969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依据：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曾子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诚实、踏实</a:t>
            </a:r>
            <a:r>
              <a:rPr lang="zh-CN" altLang="en-US" sz="3200">
                <a:solidFill>
                  <a:srgbClr val="0000FF"/>
                </a:solidFill>
                <a:uFillTx/>
                <a:ea typeface="SimSun-ExtB" panose="02010609060101010101" pitchFamily="49" charset="-122"/>
                <a:sym typeface="+mn-ea"/>
              </a:rPr>
              <a:t>；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他没有聪明的头脑</a:t>
            </a:r>
            <a:r>
              <a:rPr lang="zh-CN" altLang="zh-CN" sz="320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就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认真听讲</a:t>
            </a:r>
            <a:r>
              <a:rPr lang="zh-CN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按时温习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；他没有巧舌</a:t>
            </a:r>
            <a:r>
              <a:rPr lang="zh-CN" altLang="zh-CN" sz="320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就老实做人</a:t>
            </a:r>
            <a:r>
              <a:rPr lang="zh-CN" altLang="zh-CN" sz="320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认真做事</a:t>
            </a:r>
            <a:r>
              <a:rPr lang="zh-CN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诚信对人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。这些行为</a:t>
            </a:r>
            <a:r>
              <a:rPr lang="zh-CN" altLang="zh-CN" sz="320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使他深刻体悟到孔子的</a:t>
            </a:r>
            <a:r>
              <a:rPr lang="en-US" altLang="zh-CN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仁德”“博学”等思想</a:t>
            </a:r>
            <a:r>
              <a:rPr lang="zh-CN" altLang="zh-CN" sz="320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最终传承了孔子的学说</a:t>
            </a:r>
            <a:r>
              <a:rPr lang="zh-CN" altLang="zh-CN" sz="320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大有成就。</a:t>
            </a:r>
            <a:endParaRPr lang="zh-CN" altLang="en-US" sz="3200" b="1">
              <a:solidFill>
                <a:srgbClr val="0000FF"/>
              </a:solidFill>
              <a:uFillTx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占位符 12289"/>
          <p:cNvSpPr>
            <a:spLocks noGrp="1" noRot="1"/>
          </p:cNvSpPr>
          <p:nvPr>
            <p:ph idx="1"/>
          </p:nvPr>
        </p:nvSpPr>
        <p:spPr>
          <a:xfrm>
            <a:off x="304800" y="609600"/>
            <a:ext cx="11542713" cy="5380038"/>
          </a:xfrm>
        </p:spPr>
        <p:txBody>
          <a:bodyPr/>
          <a:lstStyle/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而时习之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不亦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说乎？有朋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自远方来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不亦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乐乎？人不知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而不愠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不亦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君子乎？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”</a:t>
            </a:r>
            <a:endParaRPr lang="en-US" altLang="zh-CN" sz="3600" b="1" smtClean="0">
              <a:solidFill>
                <a:srgbClr val="0000FF"/>
              </a:solidFill>
              <a:ea typeface="PMingLiU-ExtB" panose="02020500000000000000" charset="-120"/>
              <a:sym typeface="+mn-ea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②曾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吾日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三省吾身：为人谋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而不忠乎？与朋友交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而不信乎？传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不习乎？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楷体_GB2312" panose="02010609030101010101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吾十有五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而志于学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三十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而立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四十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而不惑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五十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而知天命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六十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而耳顺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七十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而从心所欲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不逾矩。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楷体_GB2312" panose="02010609030101010101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温故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而知新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可以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</a:rPr>
              <a:t>为师矣。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楷体_GB2312" panose="02010609030101010101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⑤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  <a:sym typeface="+mn-ea"/>
              </a:rPr>
              <a:t>学而不思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  <a:sym typeface="+mn-ea"/>
              </a:rPr>
              <a:t>则罔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  <a:sym typeface="+mn-ea"/>
              </a:rPr>
              <a:t>思而不学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anose="02010609030101010101" charset="-122"/>
                <a:ea typeface="黑体" panose="02010609060101010101" pitchFamily="2" charset="-122"/>
                <a:sym typeface="+mn-ea"/>
              </a:rPr>
              <a:t>则殆。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楷体_GB2312" panose="02010609030101010101" charset="-122"/>
              <a:ea typeface="黑体" panose="02010609060101010101" pitchFamily="2" charset="-122"/>
            </a:endParaRP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448800" y="5334000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774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Text Box 1027"/>
          <p:cNvSpPr txBox="1">
            <a:spLocks noChangeArrowheads="1"/>
          </p:cNvSpPr>
          <p:nvPr/>
        </p:nvSpPr>
        <p:spPr bwMode="auto">
          <a:xfrm>
            <a:off x="416560" y="675640"/>
            <a:ext cx="11360785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indent="0">
              <a:buFontTx/>
              <a:buNone/>
            </a:pPr>
            <a:r>
              <a:rPr lang="en-US" altLang="zh-CN" sz="3200">
                <a:latin typeface="宋体" panose="02010600030101010101" pitchFamily="2" charset="-122"/>
              </a:rPr>
              <a:t>4.</a:t>
            </a:r>
            <a:r>
              <a:rPr lang="zh-CN" altLang="zh-CN" sz="3200">
                <a:sym typeface="宋体" panose="02010600030101010101" pitchFamily="2" charset="-122"/>
              </a:rPr>
              <a:t>请反复诵读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下面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一则语录</a:t>
            </a:r>
            <a:r>
              <a:rPr lang="zh-CN" altLang="zh-CN" sz="3200">
                <a:sym typeface="宋体" panose="02010600030101010101" pitchFamily="2" charset="-122"/>
              </a:rPr>
              <a:t>,从</a:t>
            </a:r>
            <a:r>
              <a:rPr lang="zh-CN" sz="3200" smtClean="0">
                <a:sym typeface="+mn-ea"/>
              </a:rPr>
              <a:t>语气词的角度品味</a:t>
            </a:r>
            <a:r>
              <a:rPr lang="zh-CN" sz="3200" smtClean="0">
                <a:sym typeface="+mn-ea"/>
              </a:rPr>
              <a:t>孔子此刻的情感及其形象</a:t>
            </a:r>
            <a:r>
              <a:rPr lang="en-US" altLang="zh-CN" sz="3200">
                <a:latin typeface="宋体" panose="02010600030101010101" pitchFamily="2" charset="-122"/>
              </a:rPr>
              <a:t>。</a:t>
            </a:r>
            <a:r>
              <a:rPr lang="zh-CN" altLang="en-US" sz="3200">
                <a:latin typeface="宋体" panose="02010600030101010101" pitchFamily="2" charset="-122"/>
              </a:rPr>
              <a:t>（作业本</a:t>
            </a:r>
            <a:r>
              <a:rPr lang="en-US" altLang="zh-CN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导学五</a:t>
            </a:r>
            <a:r>
              <a:rPr lang="en-US" altLang="zh-CN" sz="320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</a:rPr>
              <a:t>）</a:t>
            </a:r>
            <a:endParaRPr lang="zh-CN" altLang="en-US" sz="3200">
              <a:latin typeface="宋体" panose="02010600030101010101" pitchFamily="2" charset="-122"/>
            </a:endParaRPr>
          </a:p>
          <a:p>
            <a:pPr marL="0" indent="0">
              <a:buFontTx/>
              <a:buNone/>
            </a:pPr>
            <a:r>
              <a:rPr lang="zh-CN" altLang="en-US" sz="3200" smtClean="0">
                <a:solidFill>
                  <a:schemeClr val="tx1"/>
                </a:solidFill>
                <a:sym typeface="+mn-ea"/>
              </a:rPr>
              <a:t>子曰:</a:t>
            </a:r>
            <a:r>
              <a:rPr lang="zh-CN" altLang="en-US" sz="3200" smtClean="0">
                <a:solidFill>
                  <a:schemeClr val="tx1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200" smtClean="0">
                <a:solidFill>
                  <a:schemeClr val="tx1"/>
                </a:solidFill>
                <a:sym typeface="+mn-ea"/>
              </a:rPr>
              <a:t>贤</a:t>
            </a:r>
            <a:r>
              <a:rPr lang="zh-CN" altLang="en-US" sz="3200" smtClean="0">
                <a:solidFill>
                  <a:srgbClr val="FF3300"/>
                </a:solidFill>
                <a:sym typeface="+mn-ea"/>
              </a:rPr>
              <a:t>哉</a:t>
            </a:r>
            <a:r>
              <a:rPr lang="zh-CN" altLang="en-US" sz="3200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smtClean="0">
                <a:sym typeface="+mn-ea"/>
              </a:rPr>
              <a:t>回</a:t>
            </a:r>
            <a:r>
              <a:rPr lang="zh-CN" altLang="en-US" sz="3200" smtClean="0">
                <a:solidFill>
                  <a:srgbClr val="FF0000"/>
                </a:solidFill>
                <a:sym typeface="+mn-ea"/>
              </a:rPr>
              <a:t>也</a:t>
            </a:r>
            <a:r>
              <a:rPr lang="zh-CN" altLang="en-US" sz="3200" smtClean="0">
                <a:sym typeface="+mn-ea"/>
              </a:rPr>
              <a:t>！</a:t>
            </a:r>
            <a:r>
              <a:rPr lang="zh-CN" altLang="en-US" sz="3200" smtClean="0">
                <a:solidFill>
                  <a:schemeClr val="tx1"/>
                </a:solidFill>
                <a:sym typeface="+mn-ea"/>
              </a:rPr>
              <a:t>一箪食</a:t>
            </a:r>
            <a:r>
              <a:rPr lang="zh-CN" altLang="en-US" sz="32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smtClean="0">
                <a:solidFill>
                  <a:schemeClr val="tx1"/>
                </a:solidFill>
                <a:sym typeface="+mn-ea"/>
              </a:rPr>
              <a:t>一瓢饮</a:t>
            </a:r>
            <a:r>
              <a:rPr lang="zh-CN" altLang="en-US" sz="32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smtClean="0">
                <a:solidFill>
                  <a:schemeClr val="tx1"/>
                </a:solidFill>
                <a:sym typeface="+mn-ea"/>
              </a:rPr>
              <a:t>在陋巷</a:t>
            </a:r>
            <a:r>
              <a:rPr lang="zh-CN" altLang="en-US" sz="32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smtClean="0">
                <a:solidFill>
                  <a:schemeClr val="tx1"/>
                </a:solidFill>
                <a:sym typeface="+mn-ea"/>
              </a:rPr>
              <a:t>人不堪其忧</a:t>
            </a:r>
            <a:r>
              <a:rPr lang="zh-CN" altLang="en-US" sz="32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smtClean="0">
                <a:solidFill>
                  <a:schemeClr val="tx1"/>
                </a:solidFill>
                <a:sym typeface="+mn-ea"/>
              </a:rPr>
              <a:t>回</a:t>
            </a:r>
            <a:r>
              <a:rPr lang="zh-CN" altLang="en-US" sz="3200" smtClean="0">
                <a:solidFill>
                  <a:srgbClr val="FF0000"/>
                </a:solidFill>
                <a:sym typeface="+mn-ea"/>
              </a:rPr>
              <a:t>也</a:t>
            </a:r>
            <a:r>
              <a:rPr lang="zh-CN" altLang="en-US" sz="3200" smtClean="0">
                <a:solidFill>
                  <a:schemeClr val="tx1"/>
                </a:solidFill>
                <a:sym typeface="+mn-ea"/>
              </a:rPr>
              <a:t>不改其乐。贤</a:t>
            </a:r>
            <a:r>
              <a:rPr lang="zh-CN" altLang="en-US" sz="3200" smtClean="0">
                <a:solidFill>
                  <a:srgbClr val="FF0000"/>
                </a:solidFill>
                <a:sym typeface="+mn-ea"/>
              </a:rPr>
              <a:t>哉</a:t>
            </a:r>
            <a:r>
              <a:rPr lang="zh-CN" altLang="en-US" sz="3200" smtClean="0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smtClean="0">
                <a:solidFill>
                  <a:schemeClr val="tx1"/>
                </a:solidFill>
                <a:sym typeface="+mn-ea"/>
              </a:rPr>
              <a:t>回</a:t>
            </a:r>
            <a:r>
              <a:rPr lang="zh-CN" altLang="en-US" sz="3200" smtClean="0">
                <a:solidFill>
                  <a:srgbClr val="FF0000"/>
                </a:solidFill>
                <a:sym typeface="+mn-ea"/>
              </a:rPr>
              <a:t>也</a:t>
            </a:r>
            <a:r>
              <a:rPr lang="zh-CN" altLang="en-US" sz="3200" smtClean="0">
                <a:solidFill>
                  <a:schemeClr val="tx1"/>
                </a:solidFill>
                <a:sym typeface="+mn-ea"/>
              </a:rPr>
              <a:t>！</a:t>
            </a:r>
            <a:r>
              <a:rPr lang="en-US" altLang="zh-CN" sz="3200" smtClean="0">
                <a:solidFill>
                  <a:schemeClr val="tx1"/>
                </a:solidFill>
                <a:ea typeface="PMingLiU-ExtB" panose="02020500000000000000" charset="-120"/>
                <a:sym typeface="微软雅黑" panose="020B0503020204020204" pitchFamily="34" charset="-122"/>
              </a:rPr>
              <a:t>”</a:t>
            </a:r>
            <a:endParaRPr lang="en-US" altLang="zh-CN" sz="3200" smtClean="0">
              <a:solidFill>
                <a:schemeClr val="tx1"/>
              </a:solidFill>
              <a:latin typeface="宋体" panose="02010600030101010101" pitchFamily="2" charset="-122"/>
              <a:ea typeface="PMingLiU-ExtB" panose="02020500000000000000" charset="-120"/>
              <a:sym typeface="微软雅黑" panose="020B0503020204020204" pitchFamily="34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/>
        </p:nvSpPr>
        <p:spPr>
          <a:xfrm>
            <a:off x="425450" y="2941003"/>
            <a:ext cx="11766550" cy="125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b="1" dirty="0">
                <a:sym typeface="微软雅黑" panose="020B0503020204020204" pitchFamily="34" charset="-122"/>
              </a:rPr>
              <a:t>“</a:t>
            </a:r>
            <a:r>
              <a:rPr lang="zh-CN" altLang="en-US" b="1" dirty="0">
                <a:sym typeface="微软雅黑" panose="020B0503020204020204" pitchFamily="34" charset="-122"/>
              </a:rPr>
              <a:t>哉</a:t>
            </a:r>
            <a:r>
              <a:rPr lang="en-US" altLang="zh-CN" b="1" dirty="0">
                <a:sym typeface="微软雅黑" panose="020B0503020204020204" pitchFamily="34" charset="-122"/>
              </a:rPr>
              <a:t>”“</a:t>
            </a:r>
            <a:r>
              <a:rPr lang="zh-CN" altLang="en-US" b="1" dirty="0">
                <a:sym typeface="微软雅黑" panose="020B0503020204020204" pitchFamily="34" charset="-122"/>
              </a:rPr>
              <a:t>也</a:t>
            </a:r>
            <a:r>
              <a:rPr lang="en-US" altLang="zh-CN" b="1" dirty="0">
                <a:sym typeface="微软雅黑" panose="020B0503020204020204" pitchFamily="34" charset="-122"/>
              </a:rPr>
              <a:t>”</a:t>
            </a:r>
            <a:r>
              <a:rPr lang="zh-CN" altLang="en-US" b="1" dirty="0">
                <a:sym typeface="微软雅黑" panose="020B0503020204020204" pitchFamily="34" charset="-122"/>
              </a:rPr>
              <a:t>的多次使用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使句子颇具情感力量</a:t>
            </a:r>
            <a:r>
              <a:rPr lang="zh-CN" altLang="en-US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表达了</a:t>
            </a:r>
            <a:r>
              <a:rPr lang="zh-CN" altLang="en-US" b="1" u="sng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赞叹和自豪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的感情。</a:t>
            </a:r>
            <a:endParaRPr lang="zh-CN" altLang="en-US" b="1" smtClean="0">
              <a:latin typeface="+mj-ea"/>
              <a:ea typeface="+mj-ea"/>
              <a:sym typeface="+mn-ea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b="1" dirty="0">
                <a:sym typeface="微软雅黑" panose="020B0503020204020204" pitchFamily="34" charset="-122"/>
              </a:rPr>
              <a:t>孔子极力夸奖了颜回即使身处陋巷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dirty="0">
                <a:sym typeface="微软雅黑" panose="020B0503020204020204" pitchFamily="34" charset="-122"/>
              </a:rPr>
              <a:t>穷困潦倒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dirty="0">
                <a:sym typeface="微软雅黑" panose="020B0503020204020204" pitchFamily="34" charset="-122"/>
              </a:rPr>
              <a:t>依然悠然自得、追求精神的愉悦与满足、</a:t>
            </a:r>
            <a:r>
              <a:rPr lang="zh-CN" altLang="en-US" b="1" u="sng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一心向学的可贵精神 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（</a:t>
            </a:r>
            <a:r>
              <a:rPr lang="zh-CN" altLang="en-US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结合具体内容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）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smtClean="0">
                <a:latin typeface="+mn-ea"/>
                <a:sym typeface="+mn-ea"/>
              </a:rPr>
              <a:t>我们可以看到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孔子</a:t>
            </a:r>
            <a:r>
              <a:rPr lang="zh-CN" altLang="en-US" b="1" u="sng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好学、赏识人才、安贫乐道的形象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（</a:t>
            </a:r>
            <a:r>
              <a:rPr lang="zh-CN" altLang="en-US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分析孔子形象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）。</a:t>
            </a:r>
            <a:endParaRPr lang="zh-CN" altLang="en-US" sz="3500" b="1" dirty="0">
              <a:latin typeface="+mj-ea"/>
              <a:ea typeface="+mj-ea"/>
              <a:sym typeface="微软雅黑" panose="020B0503020204020204" pitchFamily="34" charset="-122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zh-CN" altLang="en-US" sz="3500" b="1" dirty="0">
              <a:latin typeface="+mj-ea"/>
              <a:ea typeface="+mj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/>
        </p:nvSpPr>
        <p:spPr>
          <a:xfrm>
            <a:off x="3556000" y="1171575"/>
            <a:ext cx="8251825" cy="48307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孔子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名丘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字仲尼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春秋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末期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鲁国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陬邑人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儒家</a:t>
            </a:r>
            <a:r>
              <a:rPr lang="zh-CN" altLang="en-US" kern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学派的创始人</a:t>
            </a:r>
            <a:r>
              <a:rPr lang="zh-CN" altLang="zh-CN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我国古代伟大的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思想家、政治家、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教育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  <a:r>
              <a:rPr lang="zh-CN" altLang="zh-CN">
                <a:sym typeface="+mn-ea"/>
              </a:rPr>
              <a:t>。</a:t>
            </a:r>
            <a:r>
              <a:rPr lang="zh-CN" altLang="zh-CN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政治思想上主张</a:t>
            </a:r>
            <a:r>
              <a:rPr lang="en-US" altLang="zh-CN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dirty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仁</a:t>
            </a:r>
            <a:r>
              <a:rPr lang="en-US" altLang="zh-CN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”“</a:t>
            </a:r>
            <a:r>
              <a:rPr lang="zh-CN" altLang="en-US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礼</a:t>
            </a:r>
            <a:r>
              <a:rPr lang="en-US" altLang="zh-CN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</a:t>
            </a:r>
            <a:r>
              <a:rPr lang="zh-CN" altLang="zh-CN">
                <a:sym typeface="+mn-ea"/>
              </a:rPr>
              <a:t>,</a:t>
            </a:r>
            <a:r>
              <a:rPr lang="zh-CN" altLang="zh-CN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教育思想上提倡</a:t>
            </a:r>
            <a:r>
              <a:rPr lang="en-US" altLang="zh-CN">
                <a:solidFill>
                  <a:schemeClr val="tx1"/>
                </a:solidFill>
                <a:sym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有教无类</a:t>
            </a:r>
            <a:r>
              <a:rPr lang="en-US" altLang="zh-CN">
                <a:solidFill>
                  <a:schemeClr val="tx1"/>
                </a:solidFill>
                <a:sym typeface="宋体" panose="02010600030101010101" pitchFamily="2" charset="-122"/>
              </a:rPr>
              <a:t>”</a:t>
            </a:r>
            <a:r>
              <a:rPr lang="zh-CN" altLang="en-US">
                <a:solidFill>
                  <a:schemeClr val="tx1"/>
                </a:solidFill>
                <a:sym typeface="宋体" panose="02010600030101010101" pitchFamily="2" charset="-122"/>
              </a:rPr>
              <a:t>、</a:t>
            </a:r>
            <a:r>
              <a:rPr lang="en-US" altLang="zh-CN">
                <a:solidFill>
                  <a:schemeClr val="tx1"/>
                </a:solidFill>
                <a:sym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因材施教</a:t>
            </a:r>
            <a:r>
              <a:rPr lang="en-US" altLang="zh-CN">
                <a:solidFill>
                  <a:schemeClr val="tx1"/>
                </a:solidFill>
                <a:sym typeface="宋体" panose="02010600030101010101" pitchFamily="2" charset="-122"/>
              </a:rPr>
              <a:t>”</a:t>
            </a:r>
            <a:r>
              <a:rPr lang="zh-CN" altLang="en-US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等</a:t>
            </a:r>
            <a:r>
              <a:rPr lang="zh-CN" altLang="en-US">
                <a:solidFill>
                  <a:schemeClr val="tx1"/>
                </a:solidFill>
                <a:sym typeface="宋体" panose="02010600030101010101" pitchFamily="2" charset="-122"/>
              </a:rPr>
              <a:t>。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被后人尊为</a:t>
            </a:r>
            <a:r>
              <a:rPr lang="en-US" altLang="zh-CN">
                <a:sym typeface="宋体" panose="02010600030101010101" pitchFamily="2" charset="-122"/>
              </a:rPr>
              <a:t>“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圣人</a:t>
            </a:r>
            <a:r>
              <a:rPr lang="en-US" altLang="zh-CN">
                <a:sym typeface="宋体" panose="02010600030101010101" pitchFamily="2" charset="-122"/>
              </a:rPr>
              <a:t>”</a:t>
            </a:r>
            <a:r>
              <a:rPr lang="zh-CN" altLang="en-US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、</a:t>
            </a:r>
            <a:r>
              <a:rPr lang="en-US" altLang="zh-CN">
                <a:sym typeface="宋体" panose="02010600030101010101" pitchFamily="2" charset="-122"/>
              </a:rPr>
              <a:t>“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至圣先师</a:t>
            </a:r>
            <a:r>
              <a:rPr lang="en-US" altLang="zh-CN">
                <a:sym typeface="宋体" panose="02010600030101010101" pitchFamily="2" charset="-122"/>
              </a:rPr>
              <a:t>”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世界十大思想家之首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。相传弟子多达三千人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贤者七十二人。</a:t>
            </a:r>
            <a:r>
              <a:rPr lang="zh-CN" altLang="en-US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b="0" kern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491" name="文本框 2"/>
          <p:cNvSpPr txBox="1">
            <a:spLocks noChangeArrowheads="1"/>
          </p:cNvSpPr>
          <p:nvPr/>
        </p:nvSpPr>
        <p:spPr bwMode="auto">
          <a:xfrm>
            <a:off x="205105" y="464820"/>
            <a:ext cx="34042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>
                <a:ea typeface="黑体" panose="02010609060101010101" pitchFamily="2" charset="-122"/>
              </a:rPr>
              <a:t>二、简介孔子</a:t>
            </a:r>
            <a:endParaRPr lang="zh-CN" altLang="en-US" sz="3600">
              <a:ea typeface="黑体" panose="02010609060101010101" pitchFamily="2" charset="-122"/>
            </a:endParaRPr>
          </a:p>
        </p:txBody>
      </p:sp>
      <p:pic>
        <p:nvPicPr>
          <p:cNvPr id="63492" name="内容占位符 5126" descr="孔子画像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4788" y="1171575"/>
            <a:ext cx="3351212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217"/>
          <p:cNvSpPr txBox="1"/>
          <p:nvPr/>
        </p:nvSpPr>
        <p:spPr>
          <a:xfrm>
            <a:off x="479425" y="1327150"/>
            <a:ext cx="1123315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 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论语</a:t>
            </a:r>
            <a:r>
              <a:rPr lang="en-US" altLang="zh-CN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儒家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经典著作之一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它以</a:t>
            </a:r>
            <a:r>
              <a:rPr lang="zh-CN" altLang="en-US" sz="3600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语录体和对话文体</a:t>
            </a:r>
            <a:r>
              <a:rPr lang="zh-CN" altLang="en-US" sz="36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为主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记录了</a:t>
            </a:r>
            <a:r>
              <a:rPr lang="zh-CN" altLang="en-US" sz="36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孔子及其弟子的言行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共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篇。内容有孔子谈话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答弟子问及弟子间的相互讨论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集中体现了孔子的政治主张和教育思想等。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defRPr/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宋朝宰相赵普曾赞颂说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半部《论语》治天下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南宋时朱熹把它列为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四书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之一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成为儒家的重要经典。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79425" y="4897438"/>
            <a:ext cx="11141075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36000" tIns="0" rIns="36000" bIns="36000"/>
          <a:lstStyle/>
          <a:p>
            <a:pPr indent="-342900" eaLnBrk="0" hangingPunct="0">
              <a:spcBef>
                <a:spcPct val="20000"/>
              </a:spcBef>
            </a:pPr>
            <a:r>
              <a:rPr lang="en-US" altLang="zh-CN" sz="3600">
                <a:solidFill>
                  <a:srgbClr val="FF0000"/>
                </a:solidFill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四书</a:t>
            </a:r>
            <a:r>
              <a:rPr lang="en-US" altLang="zh-CN" sz="3600">
                <a:solidFill>
                  <a:srgbClr val="FF0000"/>
                </a:solidFill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: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《大学》《论语》《中庸》《孟子》</a:t>
            </a:r>
            <a:endParaRPr lang="en-US" altLang="zh-CN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Arial" panose="020B0604020202020204" pitchFamily="34" charset="0"/>
            </a:endParaRPr>
          </a:p>
          <a:p>
            <a:pPr indent="-342900" eaLnBrk="0" hangingPunct="0">
              <a:spcBef>
                <a:spcPct val="20000"/>
              </a:spcBef>
            </a:pPr>
            <a:r>
              <a:rPr lang="en-US" altLang="zh-CN" sz="3600">
                <a:solidFill>
                  <a:srgbClr val="FF0000"/>
                </a:solidFill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五经</a:t>
            </a:r>
            <a:r>
              <a:rPr lang="en-US" altLang="zh-CN" sz="3600">
                <a:solidFill>
                  <a:srgbClr val="FF0000"/>
                </a:solidFill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: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诗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经》《尚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书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》《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礼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记》《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易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经》《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春秋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》</a:t>
            </a:r>
            <a:endParaRPr lang="en-US" altLang="zh-CN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65539" name="文本框 2"/>
          <p:cNvSpPr txBox="1">
            <a:spLocks noChangeArrowheads="1"/>
          </p:cNvSpPr>
          <p:nvPr/>
        </p:nvSpPr>
        <p:spPr bwMode="auto">
          <a:xfrm>
            <a:off x="313690" y="447040"/>
            <a:ext cx="47002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>
                <a:ea typeface="黑体" panose="02010609060101010101" pitchFamily="2" charset="-122"/>
              </a:rPr>
              <a:t>三、简介《论语》</a:t>
            </a:r>
            <a:endParaRPr lang="zh-CN" altLang="en-US" sz="36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9" name="文本框 2"/>
          <p:cNvSpPr txBox="1">
            <a:spLocks noChangeArrowheads="1"/>
          </p:cNvSpPr>
          <p:nvPr/>
        </p:nvSpPr>
        <p:spPr bwMode="auto">
          <a:xfrm>
            <a:off x="313690" y="447040"/>
            <a:ext cx="470027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>
                <a:ea typeface="黑体" panose="02010609060101010101" pitchFamily="2" charset="-122"/>
              </a:rPr>
              <a:t>四、积累运用小活动</a:t>
            </a:r>
            <a:endParaRPr lang="zh-CN" altLang="en-US" sz="3600">
              <a:ea typeface="黑体" panose="02010609060101010101" pitchFamily="2" charset="-122"/>
            </a:endParaRPr>
          </a:p>
        </p:txBody>
      </p:sp>
      <p:sp>
        <p:nvSpPr>
          <p:cNvPr id="32771" name="Text Box 1027"/>
          <p:cNvSpPr txBox="1">
            <a:spLocks noChangeArrowheads="1"/>
          </p:cNvSpPr>
          <p:nvPr/>
        </p:nvSpPr>
        <p:spPr bwMode="auto">
          <a:xfrm>
            <a:off x="415290" y="1092200"/>
            <a:ext cx="113607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indent="0">
              <a:buFontTx/>
              <a:buNone/>
            </a:pPr>
            <a:r>
              <a:rPr lang="zh-CN" altLang="en-US" sz="3200" smtClean="0">
                <a:solidFill>
                  <a:schemeClr val="tx1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（活动一）创设情境用《论语》</a:t>
            </a:r>
            <a:endParaRPr lang="zh-CN" altLang="en-US" sz="3200" smtClean="0">
              <a:solidFill>
                <a:schemeClr val="tx1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" name="Text Box 1027"/>
          <p:cNvSpPr txBox="1">
            <a:spLocks noChangeArrowheads="1"/>
          </p:cNvSpPr>
          <p:nvPr/>
        </p:nvSpPr>
        <p:spPr bwMode="auto">
          <a:xfrm>
            <a:off x="415925" y="1675765"/>
            <a:ext cx="1136078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indent="0">
              <a:buFontTx/>
              <a:buNone/>
            </a:pPr>
            <a:r>
              <a:rPr sz="3200"/>
              <a:t>如果我们教室黑板上方要张贴一幅标语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sz="3200"/>
              <a:t>你会选择《论语》十二章中的哪一句？请说明你选择的理由。</a:t>
            </a:r>
            <a:endParaRPr sz="3200"/>
          </a:p>
        </p:txBody>
      </p:sp>
      <p:sp>
        <p:nvSpPr>
          <p:cNvPr id="3" name="文本框 2"/>
          <p:cNvSpPr txBox="1"/>
          <p:nvPr/>
        </p:nvSpPr>
        <p:spPr>
          <a:xfrm>
            <a:off x="415925" y="2829560"/>
            <a:ext cx="113601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“学而不思则罔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思而不学则殆”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提醒我们学和思在学习中具有同等重要的作用。</a:t>
            </a:r>
            <a:endParaRPr lang="zh-CN" altLang="en-US" sz="3200" b="1">
              <a:solidFill>
                <a:srgbClr val="0000FF"/>
              </a:solidFill>
              <a:uFillTx/>
              <a:ea typeface="SimSun-ExtB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5925" y="4014470"/>
            <a:ext cx="109962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“博学而笃志</a:t>
            </a:r>
            <a:r>
              <a:rPr lang="zh-CN" altLang="zh-CN" sz="320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切问而近思”</a:t>
            </a:r>
            <a:r>
              <a:rPr lang="zh-CN" altLang="zh-CN" sz="320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学习、立志、提问、思考</a:t>
            </a:r>
            <a:r>
              <a:rPr lang="zh-CN" altLang="zh-CN" sz="320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这不仅是求学之道</a:t>
            </a:r>
            <a:r>
              <a:rPr lang="zh-CN" altLang="zh-CN" sz="320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ea typeface="SimSun-ExtB" panose="02010609060101010101" pitchFamily="49" charset="-122"/>
              </a:rPr>
              <a:t>也是我们一生要坚持的学习、工作方式。</a:t>
            </a:r>
            <a:endParaRPr lang="zh-CN" altLang="en-US" sz="3200" b="1">
              <a:solidFill>
                <a:srgbClr val="0000FF"/>
              </a:solidFill>
              <a:uFillTx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1027"/>
          <p:cNvSpPr txBox="1">
            <a:spLocks noChangeArrowheads="1"/>
          </p:cNvSpPr>
          <p:nvPr/>
        </p:nvSpPr>
        <p:spPr bwMode="auto">
          <a:xfrm>
            <a:off x="415290" y="426720"/>
            <a:ext cx="113607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indent="0">
              <a:buFontTx/>
              <a:buNone/>
            </a:pPr>
            <a:r>
              <a:rPr lang="zh-CN" altLang="en-US" sz="3200" smtClean="0">
                <a:solidFill>
                  <a:schemeClr val="tx1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（活动二）成语接龙</a:t>
            </a:r>
            <a:endParaRPr lang="zh-CN" altLang="en-US" sz="3200" smtClean="0">
              <a:solidFill>
                <a:schemeClr val="tx1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5290" y="1010285"/>
            <a:ext cx="11360785" cy="1475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《论语》是语录体散文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用口语写成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有着简练、晓畅的风格。许多句子内涵丰富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用意深远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成为耳熟能详的日常用语；还有不少语句逐渐演化并固定为成语。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5290" y="2486025"/>
            <a:ext cx="10982325" cy="1137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课外搜集《论语》中的成语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我们开展一次小组成语接龙竞赛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看哪一个小组积累的成语最多。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5290" y="3623310"/>
            <a:ext cx="11361420" cy="1691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不亦乐乎、三省吾身、三十而立（而立之年）、从心所欲、 温故知新、乐在其中、富贵浮云、三人行必有我师、择善而从、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逝者如斯、不舍昼夜、博学笃志、切问近思   </a:t>
            </a:r>
            <a:r>
              <a:rPr lang="zh-CN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</a:t>
            </a:r>
            <a:endParaRPr lang="zh-CN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5290" y="5314950"/>
            <a:ext cx="1039241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见贤思齐、三思后行、举一反三、己所不欲,勿施于人、     学而不厌、诲人不倦 </a:t>
            </a:r>
            <a:r>
              <a:rPr lang="zh-CN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</a:t>
            </a:r>
            <a:endParaRPr lang="zh-CN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45820" y="544830"/>
            <a:ext cx="107257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smtClean="0">
                <a:sym typeface="+mn-ea"/>
              </a:rPr>
              <a:t>子曰:</a:t>
            </a:r>
            <a:r>
              <a:rPr lang="zh-CN" altLang="en-US" sz="3200" smtClean="0">
                <a:ea typeface="PMingLiU-ExtB" panose="02020500000000000000" charset="-120"/>
                <a:sym typeface="+mn-ea"/>
              </a:rPr>
              <a:t>“由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/>
              <a:t>诲</a:t>
            </a:r>
            <a:r>
              <a:rPr lang="zh-CN" altLang="en-US" sz="3200">
                <a:solidFill>
                  <a:srgbClr val="FF0000"/>
                </a:solidFill>
              </a:rPr>
              <a:t>女</a:t>
            </a:r>
            <a:r>
              <a:rPr lang="zh-CN" altLang="en-US" sz="3200"/>
              <a:t>知之乎！知之为知之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/>
              <a:t>不知为不知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</a:rPr>
              <a:t>是</a:t>
            </a:r>
            <a:r>
              <a:rPr lang="zh-CN" altLang="en-US" sz="3200"/>
              <a:t>知也</a:t>
            </a:r>
            <a:r>
              <a:rPr lang="zh-CN" altLang="en-US" sz="3200">
                <a:uFillTx/>
                <a:ea typeface="SimSun-ExtB" panose="02010609060101010101" pitchFamily="49" charset="-122"/>
                <a:sym typeface="+mn-ea"/>
              </a:rPr>
              <a:t>。”</a:t>
            </a:r>
            <a:endParaRPr lang="zh-CN" altLang="en-US" sz="3200">
              <a:solidFill>
                <a:schemeClr val="tx1"/>
              </a:solidFill>
              <a:uFillTx/>
            </a:endParaRPr>
          </a:p>
        </p:txBody>
      </p:sp>
      <p:sp>
        <p:nvSpPr>
          <p:cNvPr id="72708" name="内容占位符 6"/>
          <p:cNvSpPr>
            <a:spLocks noGrp="1"/>
          </p:cNvSpPr>
          <p:nvPr/>
        </p:nvSpPr>
        <p:spPr>
          <a:xfrm>
            <a:off x="440690" y="1128395"/>
            <a:ext cx="11082655" cy="1007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000" b="1" smtClean="0">
                <a:solidFill>
                  <a:srgbClr val="0000FF"/>
                </a:solidFill>
              </a:rPr>
              <a:t>孔子</a:t>
            </a:r>
            <a:r>
              <a:rPr lang="zh-CN" altLang="en-US" sz="3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说</a:t>
            </a: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由</a:t>
            </a:r>
            <a:r>
              <a:rPr lang="zh-CN" altLang="en-US" sz="30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教给</a:t>
            </a:r>
            <a:r>
              <a:rPr lang="zh-CN" altLang="en-US" sz="3000" u="sng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你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（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女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同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汝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）对待知与不知的态度吧!知道就是知道</a:t>
            </a:r>
            <a:r>
              <a:rPr lang="zh-CN" altLang="en-US" sz="30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不知道就是不知道</a:t>
            </a:r>
            <a:r>
              <a:rPr lang="zh-CN" altLang="en-US" sz="30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这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就是聪明智慧（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知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同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智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）</a:t>
            </a:r>
            <a:r>
              <a:rPr lang="zh-CN" altLang="en-US" sz="30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。</a:t>
            </a:r>
            <a:r>
              <a:rPr lang="en-US" altLang="zh-CN" sz="300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0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000" b="1" smtClean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b="1" smtClean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                   </a:t>
            </a:r>
            <a:endParaRPr lang="zh-CN" altLang="en-US" sz="3500" b="1" smtClean="0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5820" y="2275205"/>
            <a:ext cx="10443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smtClean="0">
                <a:solidFill>
                  <a:schemeClr val="tx1"/>
                </a:solidFill>
                <a:uFillTx/>
                <a:ea typeface="SimSun-ExtB" panose="02010609060101010101" pitchFamily="49" charset="-122"/>
                <a:sym typeface="+mn-ea"/>
              </a:rPr>
              <a:t>子曰:“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见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贤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思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齐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焉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见不贤而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内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自省也。”</a:t>
            </a:r>
            <a:endParaRPr lang="zh-CN" altLang="en-US" sz="3200" b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/>
        </p:nvSpPr>
        <p:spPr>
          <a:xfrm>
            <a:off x="328930" y="2924810"/>
            <a:ext cx="11417300" cy="1007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000" b="1" smtClean="0">
                <a:solidFill>
                  <a:srgbClr val="0000FF"/>
                </a:solidFill>
              </a:rPr>
              <a:t>孔子</a:t>
            </a:r>
            <a:r>
              <a:rPr lang="zh-CN" altLang="en-US" sz="3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说</a:t>
            </a: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看见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贤人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要想着向他学习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看齐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齐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:</a:t>
            </a:r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与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......</a:t>
            </a:r>
            <a:r>
              <a:rPr lang="zh-CN" altLang="en-US" sz="3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看齐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30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看见不贤的人要</a:t>
            </a:r>
            <a:r>
              <a:rPr lang="zh-CN" altLang="en-US" sz="3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在心里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反省自己（有没有跟他相似的毛病）</a:t>
            </a:r>
            <a:r>
              <a:rPr lang="zh-CN" altLang="en-US" sz="30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。</a:t>
            </a:r>
            <a:r>
              <a:rPr lang="en-US" altLang="zh-CN" sz="300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0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000" b="1" smtClean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b="1" smtClean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                   </a:t>
            </a:r>
            <a:endParaRPr lang="zh-CN" altLang="en-US" sz="3500" b="1" smtClean="0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7560" y="4197350"/>
            <a:ext cx="107257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+mj-ea"/>
                <a:ea typeface="+mj-ea"/>
                <a:cs typeface="+mj-ea"/>
              </a:rPr>
              <a:t>子贡问</a:t>
            </a:r>
            <a:r>
              <a:rPr lang="zh-CN" altLang="en-US" sz="3200" smtClean="0">
                <a:uFillTx/>
                <a:ea typeface="SimSun-ExtB" panose="02010609060101010101" pitchFamily="49" charset="-122"/>
                <a:sym typeface="+mn-ea"/>
              </a:rPr>
              <a:t>曰:“</a:t>
            </a:r>
            <a:r>
              <a:rPr lang="zh-CN" altLang="en-US" sz="3200" b="1">
                <a:latin typeface="+mj-ea"/>
                <a:ea typeface="+mj-ea"/>
                <a:cs typeface="+mj-ea"/>
              </a:rPr>
              <a:t>有一</a:t>
            </a: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言</a:t>
            </a:r>
            <a:r>
              <a:rPr lang="zh-CN" altLang="en-US" sz="3200" b="1">
                <a:latin typeface="+mj-ea"/>
                <a:ea typeface="+mj-ea"/>
                <a:cs typeface="+mj-ea"/>
              </a:rPr>
              <a:t>而可</a:t>
            </a: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以</a:t>
            </a:r>
            <a:r>
              <a:rPr lang="zh-CN" altLang="en-US" sz="3200" b="1">
                <a:latin typeface="+mj-ea"/>
                <a:ea typeface="+mj-ea"/>
                <a:cs typeface="+mj-ea"/>
              </a:rPr>
              <a:t>终身行之者乎？</a:t>
            </a:r>
            <a:r>
              <a:rPr lang="zh-CN" altLang="en-US" sz="3200">
                <a:uFillTx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+mj-ea"/>
                <a:ea typeface="+mj-ea"/>
                <a:cs typeface="+mj-ea"/>
              </a:rPr>
              <a:t>子</a:t>
            </a:r>
            <a:r>
              <a:rPr lang="zh-CN" altLang="en-US" sz="3200" smtClean="0">
                <a:uFillTx/>
                <a:ea typeface="SimSun-ExtB" panose="02010609060101010101" pitchFamily="49" charset="-122"/>
                <a:sym typeface="+mn-ea"/>
              </a:rPr>
              <a:t>曰:“</a:t>
            </a: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其</a:t>
            </a:r>
            <a:r>
              <a:rPr lang="zh-CN" altLang="en-US" sz="3200" b="1">
                <a:latin typeface="+mj-ea"/>
                <a:ea typeface="+mj-ea"/>
                <a:cs typeface="+mj-ea"/>
              </a:rPr>
              <a:t>恕乎！己所不欲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+mj-ea"/>
                <a:ea typeface="+mj-ea"/>
                <a:cs typeface="+mj-ea"/>
              </a:rPr>
              <a:t>勿施于人。</a:t>
            </a:r>
            <a:r>
              <a:rPr lang="zh-CN" altLang="en-US" sz="3200">
                <a:uFillTx/>
                <a:ea typeface="SimSun-ExtB" panose="02010609060101010101" pitchFamily="49" charset="-122"/>
                <a:sym typeface="+mn-ea"/>
              </a:rPr>
              <a:t>”</a:t>
            </a:r>
            <a:endParaRPr lang="zh-CN" altLang="en-US" sz="3200" b="1">
              <a:latin typeface="+mj-ea"/>
              <a:ea typeface="+mj-ea"/>
              <a:cs typeface="+mj-ea"/>
            </a:endParaRPr>
          </a:p>
        </p:txBody>
      </p:sp>
      <p:sp>
        <p:nvSpPr>
          <p:cNvPr id="9" name="内容占位符 6"/>
          <p:cNvSpPr>
            <a:spLocks noGrp="1"/>
          </p:cNvSpPr>
          <p:nvPr/>
        </p:nvSpPr>
        <p:spPr>
          <a:xfrm>
            <a:off x="328295" y="5273675"/>
            <a:ext cx="11417935" cy="1007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000" b="1" smtClean="0">
                <a:solidFill>
                  <a:srgbClr val="0000FF"/>
                </a:solidFill>
              </a:rPr>
              <a:t>子贡问</a:t>
            </a: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有没有一句可以终身奉行的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话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？</a:t>
            </a:r>
            <a:r>
              <a:rPr lang="en-US" altLang="zh-CN" sz="300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000" smtClean="0">
                <a:solidFill>
                  <a:srgbClr val="0000FF"/>
                </a:solidFill>
                <a:sym typeface="+mn-ea"/>
              </a:rPr>
              <a:t>孔子</a:t>
            </a:r>
            <a:r>
              <a:rPr lang="zh-CN" altLang="en-US" sz="3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说</a:t>
            </a: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大概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是宽恕吧！</a:t>
            </a:r>
            <a:r>
              <a:rPr lang="zh-CN" altLang="en-US" sz="3000" b="1" smtClean="0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自己不想要的东西</a:t>
            </a:r>
            <a:r>
              <a:rPr lang="zh-CN" altLang="en-US" sz="30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b="1" smtClean="0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不要施加在别人身上</a:t>
            </a:r>
            <a:r>
              <a:rPr lang="zh-CN" altLang="en-US" sz="30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。</a:t>
            </a:r>
            <a:r>
              <a:rPr lang="en-US" altLang="zh-CN" sz="300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0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000" b="1" smtClean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b="1" smtClean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                   </a:t>
            </a:r>
            <a:endParaRPr lang="zh-CN" altLang="en-US" sz="3500" b="1" smtClean="0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uiExpand="1" build="p"/>
      <p:bldP spid="7" grpId="0" uiExpand="1" build="p"/>
      <p:bldP spid="9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9110" y="281940"/>
            <a:ext cx="1077150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子</a:t>
            </a:r>
            <a:r>
              <a:rPr lang="zh-CN" altLang="en-US" sz="3200" smtClean="0">
                <a:sym typeface="+mn-ea"/>
              </a:rPr>
              <a:t>曰:</a:t>
            </a:r>
            <a:r>
              <a:rPr lang="zh-CN" altLang="en-US" sz="3200" smtClean="0"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学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如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不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及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犹恐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失之</a:t>
            </a:r>
            <a:r>
              <a:rPr lang="zh-CN" altLang="en-US" sz="3200">
                <a:uFillTx/>
                <a:ea typeface="SimSun-ExtB" panose="02010609060101010101" pitchFamily="49" charset="-122"/>
                <a:sym typeface="+mn-ea"/>
              </a:rPr>
              <a:t>。”</a:t>
            </a:r>
            <a:endParaRPr lang="zh-CN" altLang="en-US" sz="3200" b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  <a:p>
            <a:endParaRPr lang="zh-CN" altLang="en-US" sz="3200" b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  <a:p>
            <a:endParaRPr lang="zh-CN" altLang="en-US" sz="2000" b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子</a:t>
            </a:r>
            <a:r>
              <a:rPr lang="zh-CN" altLang="en-US" sz="3200" smtClean="0">
                <a:sym typeface="+mn-ea"/>
              </a:rPr>
              <a:t>曰:</a:t>
            </a:r>
            <a:r>
              <a:rPr lang="zh-CN" altLang="en-US" sz="3200" smtClean="0"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吾有知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乎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哉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？无知也。有鄙夫问于我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空空如也；我叩其两端而竭焉</a:t>
            </a:r>
            <a:r>
              <a:rPr lang="zh-CN" altLang="en-US" sz="3200">
                <a:uFillTx/>
                <a:ea typeface="SimSun-ExtB" panose="02010609060101010101" pitchFamily="49" charset="-122"/>
                <a:sym typeface="+mn-ea"/>
              </a:rPr>
              <a:t>。”</a:t>
            </a:r>
            <a:endParaRPr lang="zh-CN" altLang="en-US" sz="3200" b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  <a:p>
            <a:endParaRPr lang="zh-CN" altLang="en-US" sz="3200" b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  <a:p>
            <a:endParaRPr lang="zh-CN" altLang="en-US" sz="3200" b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  <a:p>
            <a:endParaRPr lang="zh-CN" altLang="en-US" sz="3200" b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  <a:p>
            <a:endParaRPr lang="zh-CN" altLang="en-US" sz="3200" b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子夏</a:t>
            </a:r>
            <a:r>
              <a:rPr lang="zh-CN" altLang="en-US" sz="3200" smtClean="0">
                <a:sym typeface="+mn-ea"/>
              </a:rPr>
              <a:t>曰:</a:t>
            </a:r>
            <a:r>
              <a:rPr lang="zh-CN" altLang="en-US" sz="3200" smtClean="0"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日知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其所亡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月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无忘其所能</a:t>
            </a:r>
            <a:r>
              <a:rPr lang="zh-CN" altLang="zh-CN" sz="3200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可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谓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好学也已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pitchFamily="49" charset="-122"/>
              </a:rPr>
              <a:t>矣</a:t>
            </a:r>
            <a:r>
              <a:rPr lang="zh-CN" altLang="en-US" sz="3200">
                <a:uFillTx/>
                <a:ea typeface="SimSun-ExtB" panose="02010609060101010101" pitchFamily="49" charset="-122"/>
                <a:sym typeface="+mn-ea"/>
              </a:rPr>
              <a:t>。”</a:t>
            </a:r>
            <a:endParaRPr lang="zh-CN" altLang="en-US" sz="3200" b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</p:txBody>
      </p:sp>
      <p:sp>
        <p:nvSpPr>
          <p:cNvPr id="72708" name="内容占位符 6"/>
          <p:cNvSpPr>
            <a:spLocks noGrp="1"/>
          </p:cNvSpPr>
          <p:nvPr/>
        </p:nvSpPr>
        <p:spPr>
          <a:xfrm>
            <a:off x="692150" y="795655"/>
            <a:ext cx="11082655" cy="1007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000" b="1" smtClean="0">
                <a:solidFill>
                  <a:srgbClr val="0000FF"/>
                </a:solidFill>
              </a:rPr>
              <a:t>孔子</a:t>
            </a:r>
            <a:r>
              <a:rPr lang="zh-CN" altLang="en-US" sz="3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说</a:t>
            </a: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学习知识就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像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追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赶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不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上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那样</a:t>
            </a:r>
            <a:r>
              <a:rPr lang="zh-CN" altLang="en-US" sz="30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又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会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担心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丢掉了什么</a:t>
            </a:r>
            <a:r>
              <a:rPr lang="zh-CN" altLang="en-US" sz="30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。</a:t>
            </a:r>
            <a:r>
              <a:rPr lang="en-US" altLang="zh-CN" sz="300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0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                   </a:t>
            </a:r>
            <a:endParaRPr lang="zh-CN" altLang="en-US" sz="3500" b="1" smtClean="0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" name="内容占位符 6"/>
          <p:cNvSpPr>
            <a:spLocks noGrp="1"/>
          </p:cNvSpPr>
          <p:nvPr/>
        </p:nvSpPr>
        <p:spPr>
          <a:xfrm>
            <a:off x="499110" y="2653030"/>
            <a:ext cx="11082655" cy="1007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000" b="1" smtClean="0">
                <a:solidFill>
                  <a:srgbClr val="0000FF"/>
                </a:solidFill>
              </a:rPr>
              <a:t>孔子</a:t>
            </a:r>
            <a:r>
              <a:rPr lang="zh-CN" altLang="en-US" sz="3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说</a:t>
            </a: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我有知识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吗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？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其实没有知识。有一个乡下人问我</a:t>
            </a:r>
            <a:r>
              <a:rPr lang="zh-CN" altLang="en-US" sz="30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我对他谈的问题本来一点也不知道；我只是从问题的两端去问</a:t>
            </a:r>
            <a:r>
              <a:rPr lang="zh-CN" altLang="en-US" sz="30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 b="1" smtClean="0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这样对此问题就可以全部搞清楚了</a:t>
            </a:r>
            <a:r>
              <a:rPr lang="zh-CN" altLang="en-US" sz="30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。</a:t>
            </a:r>
            <a:r>
              <a:rPr lang="en-US" altLang="zh-CN" sz="300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0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000" b="1" smtClean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       </a:t>
            </a:r>
            <a:r>
              <a:rPr lang="zh-CN" altLang="en-US" sz="35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5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3500" b="1" smtClean="0">
              <a:solidFill>
                <a:srgbClr val="FF0000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/>
        </p:nvSpPr>
        <p:spPr>
          <a:xfrm>
            <a:off x="554355" y="5113020"/>
            <a:ext cx="11082655" cy="1007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子夏说</a:t>
            </a: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每天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都能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懂得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以前不懂的知识</a:t>
            </a:r>
            <a:r>
              <a:rPr lang="zh-CN" altLang="en-US" sz="30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每月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都能不忘掉已经学会的东西</a:t>
            </a:r>
            <a:r>
              <a:rPr lang="zh-CN" altLang="en-US" sz="30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这就可以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说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黑体" panose="02010609060101010101" pitchFamily="2" charset="-122"/>
                <a:sym typeface="微软雅黑" panose="020B0503020204020204" pitchFamily="34" charset="-122"/>
              </a:rPr>
              <a:t>好学的了</a:t>
            </a:r>
            <a:r>
              <a:rPr lang="zh-CN" altLang="en-US" sz="30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。</a:t>
            </a:r>
            <a:r>
              <a:rPr lang="en-US" altLang="zh-CN" sz="300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0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000" b="1" smtClean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b="1" smtClean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                   </a:t>
            </a:r>
            <a:endParaRPr lang="zh-CN" altLang="en-US" sz="3500" b="1" smtClean="0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uiExpand="1" build="p"/>
      <p:bldP spid="3" grpId="0" uiExpand="1" build="p"/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占位符 13313"/>
          <p:cNvSpPr>
            <a:spLocks noGrp="1" noRot="1"/>
          </p:cNvSpPr>
          <p:nvPr>
            <p:ph idx="1"/>
          </p:nvPr>
        </p:nvSpPr>
        <p:spPr>
          <a:xfrm>
            <a:off x="228600" y="381000"/>
            <a:ext cx="11709400" cy="5775325"/>
          </a:xfrm>
        </p:spPr>
        <p:txBody>
          <a:bodyPr/>
          <a:lstStyle/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⑥子曰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贤哉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回也！一箪食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一瓢饮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在陋巷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不堪其忧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回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也不改其乐。贤哉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回也！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⑦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知之者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不如好之者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好之者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不如乐之者。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⑧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饭疏食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饮水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曲肱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而枕之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亦在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其中矣。不义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富且贵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于我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如浮云。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⑨子曰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三人行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必有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我师焉。择其善者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而从之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其不善者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而改之。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⑩子在川上曰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逝者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如斯夫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不舍昼夜。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⑪子曰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三军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可夺帅也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匹夫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不可夺志也。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⑫子夏曰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博学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而笃志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切问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而近思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仁在其中矣。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文本框 5"/>
          <p:cNvSpPr txBox="1">
            <a:spLocks noChangeArrowheads="1"/>
          </p:cNvSpPr>
          <p:nvPr/>
        </p:nvSpPr>
        <p:spPr bwMode="auto">
          <a:xfrm>
            <a:off x="1447800" y="1139825"/>
            <a:ext cx="14668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通假字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914650" y="971550"/>
            <a:ext cx="290513" cy="73342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5845" name="文本框 7"/>
          <p:cNvSpPr txBox="1">
            <a:spLocks noChangeArrowheads="1"/>
          </p:cNvSpPr>
          <p:nvPr/>
        </p:nvSpPr>
        <p:spPr bwMode="auto">
          <a:xfrm>
            <a:off x="2914650" y="838200"/>
            <a:ext cx="3036888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（1）不亦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乎：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（2）吾十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五：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088063" y="811213"/>
            <a:ext cx="495458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说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同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悦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愉快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有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同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又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847" name="文本框 9"/>
          <p:cNvSpPr txBox="1">
            <a:spLocks noChangeArrowheads="1"/>
          </p:cNvSpPr>
          <p:nvPr/>
        </p:nvSpPr>
        <p:spPr bwMode="auto">
          <a:xfrm>
            <a:off x="1076325" y="4006850"/>
            <a:ext cx="183832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词类活用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824163" y="2025650"/>
            <a:ext cx="280987" cy="451485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5849" name="文本框 11"/>
          <p:cNvSpPr txBox="1">
            <a:spLocks noChangeArrowheads="1"/>
          </p:cNvSpPr>
          <p:nvPr/>
        </p:nvSpPr>
        <p:spPr bwMode="auto">
          <a:xfrm>
            <a:off x="2914650" y="2025650"/>
            <a:ext cx="4625975" cy="4522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（1）学而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习之：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（2）吾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三省吾身：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（3）温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而知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（4）好之者不如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之者：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（5）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不习乎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）一瓢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饮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疏食饮水：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842125" y="2025650"/>
            <a:ext cx="36703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名词作状语</a:t>
            </a:r>
            <a:r>
              <a:rPr lang="zh-CN" altLang="en-US" sz="3200">
                <a:solidFill>
                  <a:srgbClr val="FF0000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按时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842125" y="2520950"/>
            <a:ext cx="36703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名词作状语</a:t>
            </a:r>
            <a:r>
              <a:rPr lang="zh-CN" altLang="en-US" sz="3200">
                <a:solidFill>
                  <a:srgbClr val="FF0000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556000" y="3484880"/>
            <a:ext cx="86360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形容词作名词</a:t>
            </a:r>
            <a:r>
              <a:rPr lang="zh-CN" altLang="en-US" sz="3200">
                <a:solidFill>
                  <a:srgbClr val="FF0000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学过的知识；新的理解和体会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305175" y="4440238"/>
            <a:ext cx="6921500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形容词意动用法，以……为快乐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556375" y="5957888"/>
            <a:ext cx="36703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名词作动词</a:t>
            </a:r>
            <a:r>
              <a:rPr lang="zh-CN" altLang="en-US" sz="3200">
                <a:solidFill>
                  <a:srgbClr val="FF0000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088063" y="4930775"/>
            <a:ext cx="606583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动词作名词</a:t>
            </a:r>
            <a:r>
              <a:rPr lang="zh-CN" altLang="en-US" sz="3200">
                <a:solidFill>
                  <a:srgbClr val="FF0000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老师传授的知识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921375" y="5480050"/>
            <a:ext cx="606583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动词作名词</a:t>
            </a:r>
            <a:r>
              <a:rPr lang="zh-CN" altLang="en-US" sz="3200">
                <a:solidFill>
                  <a:srgbClr val="FF0000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冷水（汤</a:t>
            </a:r>
            <a:r>
              <a:rPr lang="zh-CN" altLang="en-US" sz="3200">
                <a:solidFill>
                  <a:srgbClr val="FF0000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热水）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0" name="Rectangle 2"/>
          <p:cNvSpPr>
            <a:spLocks noGrp="1" noChangeArrowheads="1"/>
          </p:cNvSpPr>
          <p:nvPr/>
        </p:nvSpPr>
        <p:spPr bwMode="auto">
          <a:xfrm>
            <a:off x="304800" y="152400"/>
            <a:ext cx="8229600" cy="76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Calibri" panose="020F0502020204030204" pitchFamily="34" charset="0"/>
                <a:ea typeface="黑体" panose="02010609060101010101" pitchFamily="2" charset="-122"/>
              </a:rPr>
              <a:t>二、疏通文意</a:t>
            </a:r>
            <a:r>
              <a:rPr lang="en-US" altLang="zh-CN" sz="3200">
                <a:latin typeface="Calibri" panose="020F050202020403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3200">
                <a:latin typeface="Calibri" panose="020F0502020204030204" pitchFamily="34" charset="0"/>
                <a:ea typeface="黑体" panose="02010609060101010101" pitchFamily="2" charset="-122"/>
              </a:rPr>
              <a:t>掌握文言字词和文言句式</a:t>
            </a:r>
            <a:endParaRPr lang="zh-CN" altLang="en-US" sz="3200">
              <a:latin typeface="Calibri" panose="020F050202020403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文本框 9"/>
          <p:cNvSpPr txBox="1">
            <a:spLocks noChangeArrowheads="1"/>
          </p:cNvSpPr>
          <p:nvPr/>
        </p:nvSpPr>
        <p:spPr bwMode="auto">
          <a:xfrm>
            <a:off x="1238250" y="3044825"/>
            <a:ext cx="18383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古今异义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352800" y="1025525"/>
            <a:ext cx="238125" cy="4806950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6869" name="文本框 11"/>
          <p:cNvSpPr txBox="1">
            <a:spLocks noChangeArrowheads="1"/>
          </p:cNvSpPr>
          <p:nvPr/>
        </p:nvSpPr>
        <p:spPr bwMode="auto">
          <a:xfrm>
            <a:off x="3590925" y="1025525"/>
            <a:ext cx="4505325" cy="489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自远方来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为师矣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饭疏食饮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人行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匹夫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不可夺志也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951538" y="1838325"/>
            <a:ext cx="4564062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古义：可以凭借；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今义：可能</a:t>
            </a:r>
            <a:r>
              <a:rPr lang="zh-CN" altLang="en-US" sz="320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能够</a:t>
            </a:r>
            <a:r>
              <a:rPr lang="zh-CN" altLang="en-US" sz="320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,许可</a:t>
            </a:r>
            <a:r>
              <a:rPr lang="zh-CN" altLang="en-US" sz="3200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solidFill>
                <a:srgbClr val="0000FF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951538" y="3044825"/>
            <a:ext cx="411003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古义：冷水；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今义：泛指所有的水。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013325" y="4117975"/>
            <a:ext cx="47879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古义：表示多；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今义：表示确数。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696075" y="5194300"/>
            <a:ext cx="51593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古义：平民百姓；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今义：无学识、无智谋的人。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267450" y="762000"/>
            <a:ext cx="4564063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古义：志同道合的人；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今义：朋友。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文本框 9"/>
          <p:cNvSpPr txBox="1">
            <a:spLocks noChangeArrowheads="1"/>
          </p:cNvSpPr>
          <p:nvPr/>
        </p:nvSpPr>
        <p:spPr bwMode="auto">
          <a:xfrm>
            <a:off x="2784475" y="1145540"/>
            <a:ext cx="5683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352800" y="781685"/>
            <a:ext cx="149225" cy="1311910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7893" name="文本框 11"/>
          <p:cNvSpPr txBox="1">
            <a:spLocks noChangeArrowheads="1"/>
          </p:cNvSpPr>
          <p:nvPr/>
        </p:nvSpPr>
        <p:spPr bwMode="auto">
          <a:xfrm>
            <a:off x="3502025" y="530225"/>
            <a:ext cx="6438900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人不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而不愠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温故而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之者不如好之者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7" name="文本框 9"/>
          <p:cNvSpPr txBox="1">
            <a:spLocks noChangeArrowheads="1"/>
          </p:cNvSpPr>
          <p:nvPr/>
        </p:nvSpPr>
        <p:spPr bwMode="auto">
          <a:xfrm>
            <a:off x="2784475" y="2663825"/>
            <a:ext cx="5683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8" name="文本框 9"/>
          <p:cNvSpPr txBox="1">
            <a:spLocks noChangeArrowheads="1"/>
          </p:cNvSpPr>
          <p:nvPr/>
        </p:nvSpPr>
        <p:spPr bwMode="auto">
          <a:xfrm>
            <a:off x="777240" y="3297555"/>
            <a:ext cx="18383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一词多义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352800" y="2474913"/>
            <a:ext cx="149225" cy="960437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7900" name="文本框 7"/>
          <p:cNvSpPr txBox="1">
            <a:spLocks noChangeArrowheads="1"/>
          </p:cNvSpPr>
          <p:nvPr/>
        </p:nvSpPr>
        <p:spPr bwMode="auto">
          <a:xfrm>
            <a:off x="3502025" y="2424748"/>
            <a:ext cx="643890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不亦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好之者不如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之者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673340" y="530225"/>
            <a:ext cx="1616075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得到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懂得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848600" y="2475230"/>
            <a:ext cx="298196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愉快</a:t>
            </a:r>
            <a:r>
              <a:rPr lang="zh-CN" altLang="en-US" sz="3600">
                <a:solidFill>
                  <a:srgbClr val="FF0000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为快乐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3502025" y="3881755"/>
            <a:ext cx="643890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人谋而不忠乎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师矣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1"/>
          <p:cNvSpPr txBox="1">
            <a:spLocks noChangeArrowheads="1"/>
          </p:cNvSpPr>
          <p:nvPr/>
        </p:nvSpPr>
        <p:spPr bwMode="auto">
          <a:xfrm>
            <a:off x="3502025" y="5285105"/>
            <a:ext cx="643890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吾十有五而志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我如浮云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2784475" y="4189095"/>
            <a:ext cx="5683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848600" y="3881755"/>
            <a:ext cx="161607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替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zh-CN" altLang="en-US" sz="3600">
                <a:solidFill>
                  <a:srgbClr val="FF0000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999730" y="5285740"/>
            <a:ext cx="194119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3600">
                <a:solidFill>
                  <a:srgbClr val="FF0000"/>
                </a:solidFill>
                <a:sym typeface="微软雅黑" panose="020B0503020204020204" pitchFamily="34" charset="-122"/>
              </a:rPr>
              <a:t>,在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3600">
                <a:solidFill>
                  <a:srgbClr val="FF0000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对于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2784475" y="5593080"/>
            <a:ext cx="56832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3352800" y="4000818"/>
            <a:ext cx="149225" cy="960437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 noProof="1"/>
          </a:p>
        </p:txBody>
      </p:sp>
      <p:sp>
        <p:nvSpPr>
          <p:cNvPr id="16" name="左大括号 15"/>
          <p:cNvSpPr/>
          <p:nvPr/>
        </p:nvSpPr>
        <p:spPr>
          <a:xfrm>
            <a:off x="3352800" y="5404168"/>
            <a:ext cx="149225" cy="960437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左大括号 2"/>
          <p:cNvSpPr/>
          <p:nvPr/>
        </p:nvSpPr>
        <p:spPr>
          <a:xfrm>
            <a:off x="1212850" y="2000885"/>
            <a:ext cx="254000" cy="3406775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8916" name="文本框 9"/>
          <p:cNvSpPr txBox="1">
            <a:spLocks noChangeArrowheads="1"/>
          </p:cNvSpPr>
          <p:nvPr/>
        </p:nvSpPr>
        <p:spPr bwMode="auto">
          <a:xfrm>
            <a:off x="259398" y="3217545"/>
            <a:ext cx="1039812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而的用法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26" name="文本框 1"/>
          <p:cNvSpPr txBox="1">
            <a:spLocks noChangeArrowheads="1"/>
          </p:cNvSpPr>
          <p:nvPr/>
        </p:nvSpPr>
        <p:spPr bwMode="auto">
          <a:xfrm>
            <a:off x="1466850" y="1863090"/>
            <a:ext cx="10147935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①表并列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并且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。博学而笃志；切问而近思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②表承接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然后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就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。学而时习之；温故而知新 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③表转折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却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但是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。人不知而不愠 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④表修饰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（方式、状态）：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</a:t>
            </a:r>
            <a:r>
              <a:rPr lang="en-US" altLang="zh-CN" sz="320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地</a:t>
            </a:r>
            <a:r>
              <a:rPr lang="en-US" altLang="zh-CN" sz="320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。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曲肱而枕之 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⑤表假设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如果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。人而无信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不知其可也。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7894" name="文本框 1"/>
          <p:cNvSpPr txBox="1">
            <a:spLocks noChangeArrowheads="1"/>
          </p:cNvSpPr>
          <p:nvPr/>
        </p:nvSpPr>
        <p:spPr bwMode="auto">
          <a:xfrm>
            <a:off x="259398" y="714058"/>
            <a:ext cx="17589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语气词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6" name="文本框 3"/>
          <p:cNvSpPr txBox="1">
            <a:spLocks noChangeArrowheads="1"/>
          </p:cNvSpPr>
          <p:nvPr/>
        </p:nvSpPr>
        <p:spPr bwMode="auto">
          <a:xfrm>
            <a:off x="1844675" y="380048"/>
            <a:ext cx="7351713" cy="1252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70000"/>
              </a:lnSpc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传不习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</a:pP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可以为师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663065" y="375285"/>
            <a:ext cx="181610" cy="1214120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 noProof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12310" y="216853"/>
            <a:ext cx="24765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相当于</a:t>
            </a:r>
            <a:r>
              <a:rPr lang="en-US" altLang="zh-CN" sz="36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吗</a:t>
            </a:r>
            <a:r>
              <a:rPr lang="en-US" altLang="zh-CN" sz="36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endParaRPr lang="en-US" altLang="zh-CN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512310" y="988378"/>
            <a:ext cx="2706688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相当于</a:t>
            </a:r>
            <a:r>
              <a:rPr lang="en-US" altLang="zh-CN" sz="36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了”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  <a:txDef>
      <a:spPr>
        <a:noFill/>
        <a:ln w="9525">
          <a:noFill/>
        </a:ln>
      </a:spPr>
      <a:bodyPr wrap="square" anchor="t">
        <a:spAutoFit/>
      </a:bodyPr>
      <a:lstStyle>
        <a:defPPr>
          <a:defRPr lang="zh-CN" altLang="en-US" sz="3600" b="1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7448</Words>
  <Application>WPS 演示</Application>
  <PresentationFormat>自定义</PresentationFormat>
  <Paragraphs>582</Paragraphs>
  <Slides>46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63" baseType="lpstr">
      <vt:lpstr>Arial</vt:lpstr>
      <vt:lpstr>宋体</vt:lpstr>
      <vt:lpstr>Wingdings</vt:lpstr>
      <vt:lpstr>楷体</vt:lpstr>
      <vt:lpstr>Garamond</vt:lpstr>
      <vt:lpstr>PMingLiU-ExtB</vt:lpstr>
      <vt:lpstr>Times New Roman</vt:lpstr>
      <vt:lpstr>华文新魏</vt:lpstr>
      <vt:lpstr>华文行楷</vt:lpstr>
      <vt:lpstr>黑体</vt:lpstr>
      <vt:lpstr>Calibri</vt:lpstr>
      <vt:lpstr>楷体_GB2312</vt:lpstr>
      <vt:lpstr>微软雅黑</vt:lpstr>
      <vt:lpstr>SimSun-ExtB</vt:lpstr>
      <vt:lpstr>Arial Unicode MS</vt:lpstr>
      <vt:lpstr>默认设计模板</vt:lpstr>
      <vt:lpstr>Edge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周礼华</dc:creator>
  <cp:lastModifiedBy>Administrator</cp:lastModifiedBy>
  <cp:revision>507</cp:revision>
  <dcterms:created xsi:type="dcterms:W3CDTF">2017-07-18T15:24:00Z</dcterms:created>
  <dcterms:modified xsi:type="dcterms:W3CDTF">2020-10-25T05:05:20Z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2052-11.1.0.9929</vt:lpwstr>
  </property>
</Properties>
</file>