
<file path=[Content_Types].xml><?xml version="1.0" encoding="utf-8"?>
<Types xmlns="http://schemas.openxmlformats.org/package/2006/content-types">
  <Default Extension="jpeg" ContentType="image/jpeg"/>
  <Default Extension="wav" ContentType="audio/x-wav"/>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3"/>
    <p:sldId id="322" r:id="rId4"/>
    <p:sldId id="257" r:id="rId5"/>
    <p:sldId id="261" r:id="rId6"/>
    <p:sldId id="262" r:id="rId7"/>
    <p:sldId id="308" r:id="rId8"/>
    <p:sldId id="263" r:id="rId9"/>
    <p:sldId id="264" r:id="rId10"/>
    <p:sldId id="299" r:id="rId11"/>
    <p:sldId id="300" r:id="rId12"/>
    <p:sldId id="301" r:id="rId13"/>
    <p:sldId id="323" r:id="rId14"/>
    <p:sldId id="324" r:id="rId15"/>
    <p:sldId id="325" r:id="rId16"/>
    <p:sldId id="326" r:id="rId17"/>
    <p:sldId id="265" r:id="rId18"/>
    <p:sldId id="309" r:id="rId19"/>
    <p:sldId id="310" r:id="rId20"/>
    <p:sldId id="298" r:id="rId21"/>
    <p:sldId id="327" r:id="rId22"/>
    <p:sldId id="267" r:id="rId23"/>
    <p:sldId id="328" r:id="rId24"/>
    <p:sldId id="329" r:id="rId25"/>
    <p:sldId id="330" r:id="rId26"/>
    <p:sldId id="331" r:id="rId27"/>
    <p:sldId id="332" r:id="rId28"/>
    <p:sldId id="333" r:id="rId29"/>
    <p:sldId id="334" r:id="rId30"/>
    <p:sldId id="335" r:id="rId31"/>
    <p:sldId id="307" r:id="rId32"/>
    <p:sldId id="336" r:id="rId33"/>
    <p:sldId id="337" r:id="rId34"/>
    <p:sldId id="338" r:id="rId35"/>
    <p:sldId id="339" r:id="rId36"/>
    <p:sldId id="340" r:id="rId37"/>
    <p:sldId id="341" r:id="rId38"/>
    <p:sldId id="342" r:id="rId39"/>
    <p:sldId id="343" r:id="rId40"/>
    <p:sldId id="344" r:id="rId41"/>
    <p:sldId id="345" r:id="rId42"/>
    <p:sldId id="346" r:id="rId43"/>
    <p:sldId id="317" r:id="rId44"/>
    <p:sldId id="347" r:id="rId45"/>
    <p:sldId id="348" r:id="rId46"/>
    <p:sldId id="349" r:id="rId47"/>
    <p:sldId id="350" r:id="rId48"/>
    <p:sldId id="351" r:id="rId49"/>
    <p:sldId id="352" r:id="rId50"/>
    <p:sldId id="353" r:id="rId51"/>
    <p:sldId id="354" r:id="rId52"/>
    <p:sldId id="364" r:id="rId53"/>
    <p:sldId id="365" r:id="rId54"/>
    <p:sldId id="355" r:id="rId55"/>
    <p:sldId id="356" r:id="rId56"/>
    <p:sldId id="357" r:id="rId57"/>
    <p:sldId id="358" r:id="rId58"/>
    <p:sldId id="359" r:id="rId59"/>
    <p:sldId id="360" r:id="rId60"/>
    <p:sldId id="270" r:id="rId61"/>
    <p:sldId id="273" r:id="rId62"/>
    <p:sldId id="320" r:id="rId63"/>
    <p:sldId id="321" r:id="rId64"/>
    <p:sldId id="366" r:id="rId65"/>
    <p:sldId id="361" r:id="rId66"/>
    <p:sldId id="362" r:id="rId67"/>
    <p:sldId id="367" r:id="rId68"/>
    <p:sldId id="279" r:id="rId69"/>
    <p:sldId id="368" r:id="rId70"/>
    <p:sldId id="369" r:id="rId71"/>
    <p:sldId id="363" r:id="rId72"/>
    <p:sldId id="371" r:id="rId73"/>
    <p:sldId id="372" r:id="rId74"/>
    <p:sldId id="373" r:id="rId75"/>
    <p:sldId id="374" r:id="rId76"/>
    <p:sldId id="375" r:id="rId77"/>
    <p:sldId id="376" r:id="rId78"/>
    <p:sldId id="370" r:id="rId79"/>
    <p:sldId id="377" r:id="rId80"/>
    <p:sldId id="281" r:id="rId81"/>
    <p:sldId id="282" r:id="rId82"/>
    <p:sldId id="284" r:id="rId83"/>
    <p:sldId id="285" r:id="rId84"/>
    <p:sldId id="378" r:id="rId85"/>
    <p:sldId id="379" r:id="rId86"/>
    <p:sldId id="380" r:id="rId87"/>
    <p:sldId id="381" r:id="rId88"/>
    <p:sldId id="383" r:id="rId89"/>
    <p:sldId id="384" r:id="rId90"/>
    <p:sldId id="382" r:id="rId91"/>
    <p:sldId id="385" r:id="rId92"/>
    <p:sldId id="386" r:id="rId93"/>
    <p:sldId id="387" r:id="rId94"/>
    <p:sldId id="388" r:id="rId95"/>
    <p:sldId id="389" r:id="rId96"/>
    <p:sldId id="390" r:id="rId97"/>
    <p:sldId id="391" r:id="rId98"/>
    <p:sldId id="289" r:id="rId99"/>
    <p:sldId id="292" r:id="rId100"/>
    <p:sldId id="392" r:id="rId101"/>
    <p:sldId id="393" r:id="rId102"/>
    <p:sldId id="394" r:id="rId103"/>
    <p:sldId id="395" r:id="rId104"/>
    <p:sldId id="396" r:id="rId105"/>
    <p:sldId id="288" r:id="rId106"/>
  </p:sldIdLst>
  <p:sldSz cx="9144000" cy="6858000" type="screen4x3"/>
  <p:notesSz cx="6858000" cy="9144000"/>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srgbClr val="FF0000"/>
    </p:penClr>
    <p:extLst>
      <p:ext uri="{2FDB2607-1784-4EEB-B798-7EB5836EED8A}">
        <p14:showMediaCtrls xmlns:p14="http://schemas.microsoft.com/office/powerpoint/2010/main" val="1"/>
      </p:ext>
    </p:extLst>
  </p:showPr>
  <p:clrMru>
    <a:srgbClr val="000000"/>
    <a:srgbClr val="FF0000"/>
    <a:srgbClr val="66FF99"/>
    <a:srgbClr val="FF9933"/>
    <a:srgbClr val="2E7208"/>
    <a:srgbClr val="6B0F1E"/>
    <a:srgbClr val="090476"/>
    <a:srgbClr val="0008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29475"/>
    <p:restoredTop sz="94660"/>
  </p:normalViewPr>
  <p:slideViewPr>
    <p:cSldViewPr showGuides="1">
      <p:cViewPr varScale="1">
        <p:scale>
          <a:sx n="87" d="100"/>
          <a:sy n="87" d="100"/>
        </p:scale>
        <p:origin x="336"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7.xml"/><Relationship Id="rId98" Type="http://schemas.openxmlformats.org/officeDocument/2006/relationships/slide" Target="slides/slide96.xml"/><Relationship Id="rId97" Type="http://schemas.openxmlformats.org/officeDocument/2006/relationships/slide" Target="slides/slide95.xml"/><Relationship Id="rId96" Type="http://schemas.openxmlformats.org/officeDocument/2006/relationships/slide" Target="slides/slide94.xml"/><Relationship Id="rId95" Type="http://schemas.openxmlformats.org/officeDocument/2006/relationships/slide" Target="slides/slide93.xml"/><Relationship Id="rId94" Type="http://schemas.openxmlformats.org/officeDocument/2006/relationships/slide" Target="slides/slide92.xml"/><Relationship Id="rId93" Type="http://schemas.openxmlformats.org/officeDocument/2006/relationships/slide" Target="slides/slide91.xml"/><Relationship Id="rId92" Type="http://schemas.openxmlformats.org/officeDocument/2006/relationships/slide" Target="slides/slide90.xml"/><Relationship Id="rId91" Type="http://schemas.openxmlformats.org/officeDocument/2006/relationships/slide" Target="slides/slide89.xml"/><Relationship Id="rId90" Type="http://schemas.openxmlformats.org/officeDocument/2006/relationships/slide" Target="slides/slide88.xml"/><Relationship Id="rId9" Type="http://schemas.openxmlformats.org/officeDocument/2006/relationships/slide" Target="slides/slide7.xml"/><Relationship Id="rId89" Type="http://schemas.openxmlformats.org/officeDocument/2006/relationships/slide" Target="slides/slide87.xml"/><Relationship Id="rId88" Type="http://schemas.openxmlformats.org/officeDocument/2006/relationships/slide" Target="slides/slide86.xml"/><Relationship Id="rId87" Type="http://schemas.openxmlformats.org/officeDocument/2006/relationships/slide" Target="slides/slide85.xml"/><Relationship Id="rId86" Type="http://schemas.openxmlformats.org/officeDocument/2006/relationships/slide" Target="slides/slide84.xml"/><Relationship Id="rId85" Type="http://schemas.openxmlformats.org/officeDocument/2006/relationships/slide" Target="slides/slide83.xml"/><Relationship Id="rId84" Type="http://schemas.openxmlformats.org/officeDocument/2006/relationships/slide" Target="slides/slide82.xml"/><Relationship Id="rId83" Type="http://schemas.openxmlformats.org/officeDocument/2006/relationships/slide" Target="slides/slide81.xml"/><Relationship Id="rId82" Type="http://schemas.openxmlformats.org/officeDocument/2006/relationships/slide" Target="slides/slide80.xml"/><Relationship Id="rId81" Type="http://schemas.openxmlformats.org/officeDocument/2006/relationships/slide" Target="slides/slide79.xml"/><Relationship Id="rId80" Type="http://schemas.openxmlformats.org/officeDocument/2006/relationships/slide" Target="slides/slide78.xml"/><Relationship Id="rId8" Type="http://schemas.openxmlformats.org/officeDocument/2006/relationships/slide" Target="slides/slide6.xml"/><Relationship Id="rId79" Type="http://schemas.openxmlformats.org/officeDocument/2006/relationships/slide" Target="slides/slide77.xml"/><Relationship Id="rId78" Type="http://schemas.openxmlformats.org/officeDocument/2006/relationships/slide" Target="slides/slide76.xml"/><Relationship Id="rId77" Type="http://schemas.openxmlformats.org/officeDocument/2006/relationships/slide" Target="slides/slide75.xml"/><Relationship Id="rId76" Type="http://schemas.openxmlformats.org/officeDocument/2006/relationships/slide" Target="slides/slide74.xml"/><Relationship Id="rId75" Type="http://schemas.openxmlformats.org/officeDocument/2006/relationships/slide" Target="slides/slide73.xml"/><Relationship Id="rId74" Type="http://schemas.openxmlformats.org/officeDocument/2006/relationships/slide" Target="slides/slide72.xml"/><Relationship Id="rId73" Type="http://schemas.openxmlformats.org/officeDocument/2006/relationships/slide" Target="slides/slide71.xml"/><Relationship Id="rId72" Type="http://schemas.openxmlformats.org/officeDocument/2006/relationships/slide" Target="slides/slide70.xml"/><Relationship Id="rId71" Type="http://schemas.openxmlformats.org/officeDocument/2006/relationships/slide" Target="slides/slide69.xml"/><Relationship Id="rId70" Type="http://schemas.openxmlformats.org/officeDocument/2006/relationships/slide" Target="slides/slide68.xml"/><Relationship Id="rId7" Type="http://schemas.openxmlformats.org/officeDocument/2006/relationships/slide" Target="slides/slide5.xml"/><Relationship Id="rId69" Type="http://schemas.openxmlformats.org/officeDocument/2006/relationships/slide" Target="slides/slide67.xml"/><Relationship Id="rId68" Type="http://schemas.openxmlformats.org/officeDocument/2006/relationships/slide" Target="slides/slide66.xml"/><Relationship Id="rId67" Type="http://schemas.openxmlformats.org/officeDocument/2006/relationships/slide" Target="slides/slide65.xml"/><Relationship Id="rId66" Type="http://schemas.openxmlformats.org/officeDocument/2006/relationships/slide" Target="slides/slide64.xml"/><Relationship Id="rId65" Type="http://schemas.openxmlformats.org/officeDocument/2006/relationships/slide" Target="slides/slide63.xml"/><Relationship Id="rId64" Type="http://schemas.openxmlformats.org/officeDocument/2006/relationships/slide" Target="slides/slide62.xml"/><Relationship Id="rId63" Type="http://schemas.openxmlformats.org/officeDocument/2006/relationships/slide" Target="slides/slide61.xml"/><Relationship Id="rId62" Type="http://schemas.openxmlformats.org/officeDocument/2006/relationships/slide" Target="slides/slide60.xml"/><Relationship Id="rId61" Type="http://schemas.openxmlformats.org/officeDocument/2006/relationships/slide" Target="slides/slide59.xml"/><Relationship Id="rId60" Type="http://schemas.openxmlformats.org/officeDocument/2006/relationships/slide" Target="slides/slide58.xml"/><Relationship Id="rId6" Type="http://schemas.openxmlformats.org/officeDocument/2006/relationships/slide" Target="slides/slide4.xml"/><Relationship Id="rId59" Type="http://schemas.openxmlformats.org/officeDocument/2006/relationships/slide" Target="slides/slide57.xml"/><Relationship Id="rId58" Type="http://schemas.openxmlformats.org/officeDocument/2006/relationships/slide" Target="slides/slide56.xml"/><Relationship Id="rId57" Type="http://schemas.openxmlformats.org/officeDocument/2006/relationships/slide" Target="slides/slide55.xml"/><Relationship Id="rId56" Type="http://schemas.openxmlformats.org/officeDocument/2006/relationships/slide" Target="slides/slide54.xml"/><Relationship Id="rId55" Type="http://schemas.openxmlformats.org/officeDocument/2006/relationships/slide" Target="slides/slide53.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9" Type="http://schemas.openxmlformats.org/officeDocument/2006/relationships/tableStyles" Target="tableStyles.xml"/><Relationship Id="rId108" Type="http://schemas.openxmlformats.org/officeDocument/2006/relationships/viewProps" Target="viewProps.xml"/><Relationship Id="rId107" Type="http://schemas.openxmlformats.org/officeDocument/2006/relationships/presProps" Target="presProps.xml"/><Relationship Id="rId106" Type="http://schemas.openxmlformats.org/officeDocument/2006/relationships/slide" Target="slides/slide104.xml"/><Relationship Id="rId105" Type="http://schemas.openxmlformats.org/officeDocument/2006/relationships/slide" Target="slides/slide103.xml"/><Relationship Id="rId104" Type="http://schemas.openxmlformats.org/officeDocument/2006/relationships/slide" Target="slides/slide102.xml"/><Relationship Id="rId103" Type="http://schemas.openxmlformats.org/officeDocument/2006/relationships/slide" Target="slides/slide101.xml"/><Relationship Id="rId102" Type="http://schemas.openxmlformats.org/officeDocument/2006/relationships/slide" Target="slides/slide100.xml"/><Relationship Id="rId101" Type="http://schemas.openxmlformats.org/officeDocument/2006/relationships/slide" Target="slides/slide99.xml"/><Relationship Id="rId100" Type="http://schemas.openxmlformats.org/officeDocument/2006/relationships/slide" Target="slides/slide98.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0">
          <a:blip r:embed="rId2"/>
          <a:stretch>
            <a:fillRect/>
          </a:stretch>
        </a:blipFill>
        <a:effectLst/>
      </p:bgPr>
    </p:bg>
    <p:spTree>
      <p:nvGrpSpPr>
        <p:cNvPr id="1" name=""/>
        <p:cNvGrpSpPr/>
        <p:nvPr/>
      </p:nvGrpSpPr>
      <p:grpSpPr>
        <a:xfrm>
          <a:off x="0" y="0"/>
          <a:ext cx="0" cy="0"/>
          <a:chOff x="0" y="0"/>
          <a:chExt cx="0" cy="0"/>
        </a:xfrm>
      </p:grpSpPr>
      <p:sp>
        <p:nvSpPr>
          <p:cNvPr id="2050" name="Rectangle 2"/>
          <p:cNvSpPr>
            <a:spLocks noGrp="1" noRot="1" noChangeArrowheads="1"/>
          </p:cNvSpPr>
          <p:nvPr>
            <p:ph type="ctrTitle"/>
          </p:nvPr>
        </p:nvSpPr>
        <p:spPr>
          <a:xfrm>
            <a:off x="685800" y="2286000"/>
            <a:ext cx="7772400" cy="1143000"/>
          </a:xfrm>
        </p:spPr>
        <p:txBody>
          <a:bodyPr/>
          <a:lstStyle>
            <a:lvl1pPr>
              <a:defRPr/>
            </a:lvl1pPr>
          </a:lstStyle>
          <a:p>
            <a:pPr lvl="0"/>
            <a:r>
              <a:rPr lang="zh-CN" altLang="en-US" noProof="0" smtClean="0"/>
              <a:t>单击此处编辑母版标题样式</a:t>
            </a:r>
            <a:endParaRPr lang="zh-CN" altLang="en-US" noProof="0" smtClean="0"/>
          </a:p>
        </p:txBody>
      </p:sp>
      <p:sp>
        <p:nvSpPr>
          <p:cNvPr id="2051" name="Rectangle 3"/>
          <p:cNvSpPr>
            <a:spLocks noGrp="1" noRot="1" noChangeArrowheads="1"/>
          </p:cNvSpPr>
          <p:nvPr>
            <p:ph type="subTitle"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zh-CN" altLang="en-US" noProof="0" smtClean="0"/>
              <a:t>单击此处编辑母版副标题样式</a:t>
            </a:r>
            <a:endParaRPr lang="zh-CN" altLang="en-US" noProof="0" smtClean="0"/>
          </a:p>
        </p:txBody>
      </p:sp>
      <p:sp>
        <p:nvSpPr>
          <p:cNvPr id="7" name="Rectangle 4"/>
          <p:cNvSpPr>
            <a:spLocks noGrp="1" noChangeArrowheads="1"/>
          </p:cNvSpPr>
          <p:nvPr>
            <p:ph type="dt" sz="half" idx="2"/>
          </p:nvPr>
        </p:nvSpPr>
        <p:spPr bwMode="auto">
          <a:xfrm>
            <a:off x="301625" y="6245225"/>
            <a:ext cx="2289175" cy="47625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Rectangle 5"/>
          <p:cNvSpPr>
            <a:spLocks noGrp="1" noChangeArrowheads="1"/>
          </p:cNvSpPr>
          <p:nvPr>
            <p:ph type="ftr" sz="quarter" idx="3"/>
          </p:nvPr>
        </p:nvSpPr>
        <p:spPr bwMode="auto">
          <a:xfrm>
            <a:off x="3124200" y="6245225"/>
            <a:ext cx="2895600" cy="47625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Rectangle 6"/>
          <p:cNvSpPr>
            <a:spLocks noGrp="1" noChangeArrowheads="1"/>
          </p:cNvSpPr>
          <p:nvPr>
            <p:ph type="sldNum" sz="quarter" idx="4"/>
          </p:nvPr>
        </p:nvSpPr>
        <p:spPr bwMode="auto">
          <a:xfrm>
            <a:off x="6553200" y="6245225"/>
            <a:ext cx="2289175" cy="476250"/>
          </a:xfrm>
          <a:prstGeom prst="rect">
            <a:avLst/>
          </a:prstGeo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a:lvl1pPr>
          </a:lstStyle>
          <a:p>
            <a:pPr marL="0" marR="0" lvl="0" indent="0" algn="r" defTabSz="914400" rtl="0" eaLnBrk="1" fontAlgn="base" latinLnBrk="0" hangingPunct="1">
              <a:lnSpc>
                <a:spcPct val="100000"/>
              </a:lnSpc>
              <a:spcBef>
                <a:spcPct val="0"/>
              </a:spcBef>
              <a:spcAft>
                <a:spcPct val="0"/>
              </a:spcAft>
              <a:buClrTx/>
              <a:buSzTx/>
              <a:buFontTx/>
              <a:buNone/>
              <a:defRPr/>
            </a:pPr>
            <a:fld id="{C1266072-3C82-41D3-8A9B-7396EACD6E4A}"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587DC570-A5B8-4F97-ABFF-15B686E37385}"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7188" y="609600"/>
            <a:ext cx="2135187" cy="5489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09600"/>
            <a:ext cx="6253163" cy="548957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587DC570-A5B8-4F97-ABFF-15B686E37385}"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587DC570-A5B8-4F97-ABFF-15B686E37385}"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587DC570-A5B8-4F97-ABFF-15B686E37385}"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1625" y="1905000"/>
            <a:ext cx="4194175" cy="41941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905000"/>
            <a:ext cx="4194175" cy="41941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587DC570-A5B8-4F97-ABFF-15B686E37385}"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30238"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30238" y="2505075"/>
            <a:ext cx="386873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29150" y="2505075"/>
            <a:ext cx="38877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587DC570-A5B8-4F97-ABFF-15B686E37385}"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587DC570-A5B8-4F97-ABFF-15B686E37385}"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587DC570-A5B8-4F97-ABFF-15B686E37385}"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587DC570-A5B8-4F97-ABFF-15B686E37385}"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30238" y="457200"/>
            <a:ext cx="294957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788" y="987425"/>
            <a:ext cx="4629150" cy="4873625"/>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5000"/>
              <a:buFont typeface="Wingdings" panose="05000000000000000000" pitchFamily="2" charset="2"/>
              <a:buNone/>
              <a:defRPr/>
            </a:pPr>
            <a:endParaRPr kumimoji="0" lang="zh-CN" altLang="en-US" sz="3200" b="0" i="0" u="none" strike="noStrike" kern="120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marL="0" marR="0" lvl="0" indent="0" algn="r" defTabSz="914400" rtl="0" eaLnBrk="1" fontAlgn="base" latinLnBrk="0" hangingPunct="1">
              <a:lnSpc>
                <a:spcPct val="100000"/>
              </a:lnSpc>
              <a:spcBef>
                <a:spcPct val="0"/>
              </a:spcBef>
              <a:spcAft>
                <a:spcPct val="0"/>
              </a:spcAft>
              <a:buClrTx/>
              <a:buSzTx/>
              <a:buFontTx/>
              <a:buNone/>
              <a:defRPr/>
            </a:pPr>
            <a:fld id="{587DC570-A5B8-4F97-ABFF-15B686E37385}"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Rectangle 2"/>
          <p:cNvSpPr>
            <a:spLocks noRot="1"/>
          </p:cNvSpPr>
          <p:nvPr>
            <p:ph type="title"/>
          </p:nvPr>
        </p:nvSpPr>
        <p:spPr>
          <a:xfrm>
            <a:off x="301625" y="609600"/>
            <a:ext cx="854075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Rectangle 3"/>
          <p:cNvSpPr>
            <a:spLocks noRot="1"/>
          </p:cNvSpPr>
          <p:nvPr>
            <p:ph type="body" idx="1"/>
          </p:nvPr>
        </p:nvSpPr>
        <p:spPr>
          <a:xfrm>
            <a:off x="301625" y="1905000"/>
            <a:ext cx="8540750" cy="41941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028" name="Rectangle 4"/>
          <p:cNvSpPr>
            <a:spLocks noGrp="1" noChangeArrowheads="1"/>
          </p:cNvSpPr>
          <p:nvPr>
            <p:ph type="dt" sz="half" idx="2"/>
          </p:nvPr>
        </p:nvSpPr>
        <p:spPr bwMode="auto">
          <a:xfrm>
            <a:off x="301625"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eaLnBrk="1" hangingPunct="1">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289175"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400"/>
            </a:lvl1pPr>
          </a:lstStyle>
          <a:p>
            <a:pPr marL="0" marR="0" lvl="0" indent="0" algn="r" defTabSz="914400" rtl="0" eaLnBrk="1" fontAlgn="base" latinLnBrk="0" hangingPunct="1">
              <a:lnSpc>
                <a:spcPct val="100000"/>
              </a:lnSpc>
              <a:spcBef>
                <a:spcPct val="0"/>
              </a:spcBef>
              <a:spcAft>
                <a:spcPct val="0"/>
              </a:spcAft>
              <a:buClrTx/>
              <a:buSzTx/>
              <a:buFontTx/>
              <a:buNone/>
              <a:defRPr/>
            </a:pPr>
            <a:fld id="{587DC570-A5B8-4F97-ABFF-15B686E37385}" type="slidenum">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audio" Target="../media/audio1.wav"/></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Text Box 2"/>
          <p:cNvSpPr txBox="1"/>
          <p:nvPr/>
        </p:nvSpPr>
        <p:spPr>
          <a:xfrm>
            <a:off x="7497763" y="2205038"/>
            <a:ext cx="458787" cy="3095625"/>
          </a:xfrm>
          <a:prstGeom prst="rect">
            <a:avLst/>
          </a:prstGeom>
          <a:noFill/>
          <a:ln w="9525">
            <a:noFill/>
          </a:ln>
        </p:spPr>
        <p:txBody>
          <a:bodyPr vert="eaVert">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endParaRPr lang="zh-CN" altLang="en-US" sz="1800" dirty="0"/>
          </a:p>
        </p:txBody>
      </p:sp>
      <p:sp>
        <p:nvSpPr>
          <p:cNvPr id="3075" name="Text Box 3"/>
          <p:cNvSpPr txBox="1"/>
          <p:nvPr/>
        </p:nvSpPr>
        <p:spPr>
          <a:xfrm>
            <a:off x="5795963" y="2276475"/>
            <a:ext cx="458787" cy="3095625"/>
          </a:xfrm>
          <a:prstGeom prst="rect">
            <a:avLst/>
          </a:prstGeom>
          <a:noFill/>
          <a:ln w="9525">
            <a:noFill/>
          </a:ln>
        </p:spPr>
        <p:txBody>
          <a:bodyPr vert="eaVert">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endParaRPr lang="zh-CN" altLang="en-US" sz="1800" dirty="0"/>
          </a:p>
        </p:txBody>
      </p:sp>
      <p:sp>
        <p:nvSpPr>
          <p:cNvPr id="3076" name="Text Box 4"/>
          <p:cNvSpPr txBox="1">
            <a:spLocks noChangeArrowheads="1"/>
          </p:cNvSpPr>
          <p:nvPr/>
        </p:nvSpPr>
        <p:spPr bwMode="auto">
          <a:xfrm>
            <a:off x="611188" y="2636838"/>
            <a:ext cx="7613650"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algn="ctr" defTabSz="914400" eaLnBrk="1" hangingPunct="1">
              <a:spcBef>
                <a:spcPct val="50000"/>
              </a:spcBef>
              <a:buClrTx/>
              <a:buSzTx/>
              <a:buFontTx/>
              <a:defRPr/>
            </a:pPr>
            <a:r>
              <a:rPr kumimoji="0" lang="en-US" altLang="zh-CN" sz="96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华文行楷" pitchFamily="2" charset="-122"/>
                <a:cs typeface="+mn-cs"/>
              </a:rPr>
              <a:t>《</a:t>
            </a:r>
            <a:r>
              <a:rPr kumimoji="0" lang="zh-CN" altLang="en-US" sz="96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华文行楷" pitchFamily="2" charset="-122"/>
                <a:cs typeface="+mn-cs"/>
              </a:rPr>
              <a:t>刺客列传</a:t>
            </a:r>
            <a:r>
              <a:rPr kumimoji="0" lang="en-US" altLang="zh-CN" sz="96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华文行楷" pitchFamily="2" charset="-122"/>
                <a:cs typeface="+mn-cs"/>
              </a:rPr>
              <a:t>》</a:t>
            </a:r>
            <a:endParaRPr kumimoji="0" lang="en-US" altLang="zh-CN" sz="96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华文行楷" pitchFamily="2" charset="-122"/>
              <a:cs typeface="+mn-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Rectangle 2"/>
          <p:cNvSpPr>
            <a:spLocks noRot="1"/>
          </p:cNvSpPr>
          <p:nvPr>
            <p:ph type="title"/>
          </p:nvPr>
        </p:nvSpPr>
        <p:spPr>
          <a:ln/>
        </p:spPr>
        <p:txBody>
          <a:bodyPr vert="horz" wrap="square" lIns="91440" tIns="45720" rIns="91440" bIns="45720" anchor="ctr"/>
          <a:p>
            <a:pPr eaLnBrk="1" hangingPunct="1"/>
            <a:r>
              <a:rPr lang="en-US" altLang="zh-CN" b="1" dirty="0">
                <a:solidFill>
                  <a:srgbClr val="000000"/>
                </a:solidFill>
              </a:rPr>
              <a:t>2.</a:t>
            </a:r>
            <a:r>
              <a:rPr lang="zh-CN" altLang="en-US" b="1" dirty="0">
                <a:solidFill>
                  <a:srgbClr val="000000"/>
                </a:solidFill>
              </a:rPr>
              <a:t>找出下列句中活用的词并解释：</a:t>
            </a:r>
            <a:endParaRPr lang="zh-CN" altLang="en-US" b="1" dirty="0">
              <a:solidFill>
                <a:srgbClr val="000000"/>
              </a:solidFill>
            </a:endParaRPr>
          </a:p>
        </p:txBody>
      </p:sp>
      <p:sp>
        <p:nvSpPr>
          <p:cNvPr id="12291" name="Rectangle 3"/>
          <p:cNvSpPr>
            <a:spLocks noRot="1"/>
          </p:cNvSpPr>
          <p:nvPr>
            <p:ph idx="1"/>
          </p:nvPr>
        </p:nvSpPr>
        <p:spPr>
          <a:ln/>
        </p:spPr>
        <p:txBody>
          <a:bodyPr vert="horz" wrap="square" lIns="91440" tIns="45720" rIns="91440" bIns="45720" anchor="t"/>
          <a:p>
            <a:pPr eaLnBrk="1" hangingPunct="1"/>
            <a:endParaRPr lang="zh-CN" altLang="en-US" b="1" dirty="0"/>
          </a:p>
          <a:p>
            <a:pPr eaLnBrk="1" hangingPunct="1"/>
            <a:r>
              <a:rPr lang="zh-CN" altLang="en-US" b="1" dirty="0">
                <a:solidFill>
                  <a:srgbClr val="000000"/>
                </a:solidFill>
              </a:rPr>
              <a:t>盖聂怒而</a:t>
            </a:r>
            <a:r>
              <a:rPr lang="zh-CN" altLang="en-US" b="1" dirty="0">
                <a:solidFill>
                  <a:srgbClr val="FF0000"/>
                </a:solidFill>
              </a:rPr>
              <a:t>目</a:t>
            </a:r>
            <a:r>
              <a:rPr lang="zh-CN" altLang="en-US" b="1" dirty="0">
                <a:solidFill>
                  <a:srgbClr val="000000"/>
                </a:solidFill>
              </a:rPr>
              <a:t>之</a:t>
            </a:r>
            <a:endParaRPr lang="en-US" altLang="zh-CN" b="1" dirty="0"/>
          </a:p>
          <a:p>
            <a:pPr eaLnBrk="1" hangingPunct="1"/>
            <a:endParaRPr lang="zh-CN" altLang="en-US" b="1" dirty="0"/>
          </a:p>
          <a:p>
            <a:pPr eaLnBrk="1" hangingPunct="1"/>
            <a:r>
              <a:rPr lang="zh-CN" altLang="en-US" b="1" dirty="0">
                <a:solidFill>
                  <a:srgbClr val="000000"/>
                </a:solidFill>
              </a:rPr>
              <a:t>吾囊者</a:t>
            </a:r>
            <a:r>
              <a:rPr lang="zh-CN" altLang="en-US" b="1" dirty="0">
                <a:solidFill>
                  <a:srgbClr val="FF0000"/>
                </a:solidFill>
              </a:rPr>
              <a:t>目</a:t>
            </a:r>
            <a:r>
              <a:rPr lang="zh-CN" altLang="en-US" b="1" dirty="0">
                <a:solidFill>
                  <a:srgbClr val="000000"/>
                </a:solidFill>
              </a:rPr>
              <a:t>摄之</a:t>
            </a:r>
            <a:endParaRPr lang="zh-CN" altLang="en-US" b="1" dirty="0"/>
          </a:p>
        </p:txBody>
      </p:sp>
      <p:sp>
        <p:nvSpPr>
          <p:cNvPr id="48132" name="Text Box 4"/>
          <p:cNvSpPr txBox="1"/>
          <p:nvPr/>
        </p:nvSpPr>
        <p:spPr>
          <a:xfrm>
            <a:off x="3419475" y="2636838"/>
            <a:ext cx="3673475" cy="519112"/>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en-US" altLang="zh-CN" sz="2800" b="1" dirty="0">
                <a:latin typeface="宋体" panose="02010600030101010101" pitchFamily="2" charset="-122"/>
              </a:rPr>
              <a:t>(</a:t>
            </a:r>
            <a:r>
              <a:rPr lang="zh-CN" altLang="en-US" sz="2800" b="1" dirty="0">
                <a:solidFill>
                  <a:srgbClr val="FF0000"/>
                </a:solidFill>
                <a:latin typeface="宋体" panose="02010600030101010101" pitchFamily="2" charset="-122"/>
              </a:rPr>
              <a:t>名词作动词</a:t>
            </a:r>
            <a:r>
              <a:rPr lang="en-US" altLang="zh-CN" sz="2800" b="1" dirty="0">
                <a:solidFill>
                  <a:srgbClr val="FF0000"/>
                </a:solidFill>
                <a:latin typeface="宋体" panose="02010600030101010101" pitchFamily="2" charset="-122"/>
              </a:rPr>
              <a:t>,</a:t>
            </a:r>
            <a:r>
              <a:rPr lang="zh-CN" altLang="en-US" sz="2800" b="1" dirty="0">
                <a:solidFill>
                  <a:srgbClr val="FF0000"/>
                </a:solidFill>
                <a:latin typeface="宋体" panose="02010600030101010101" pitchFamily="2" charset="-122"/>
              </a:rPr>
              <a:t>瞪视</a:t>
            </a:r>
            <a:r>
              <a:rPr lang="en-US" altLang="zh-CN" sz="2800" b="1" dirty="0">
                <a:latin typeface="宋体" panose="02010600030101010101" pitchFamily="2" charset="-122"/>
              </a:rPr>
              <a:t>)</a:t>
            </a:r>
            <a:endParaRPr lang="zh-CN" altLang="en-US" sz="2800" b="1" dirty="0">
              <a:latin typeface="宋体" panose="02010600030101010101" pitchFamily="2" charset="-122"/>
            </a:endParaRPr>
          </a:p>
        </p:txBody>
      </p:sp>
      <p:sp>
        <p:nvSpPr>
          <p:cNvPr id="48133" name="Text Box 5"/>
          <p:cNvSpPr txBox="1"/>
          <p:nvPr/>
        </p:nvSpPr>
        <p:spPr>
          <a:xfrm>
            <a:off x="3348038" y="3573463"/>
            <a:ext cx="4608512" cy="1160462"/>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buNone/>
            </a:pPr>
            <a:r>
              <a:rPr lang="en-US" altLang="zh-CN" sz="2800" b="1" dirty="0">
                <a:latin typeface="宋体" panose="02010600030101010101" pitchFamily="2" charset="-122"/>
              </a:rPr>
              <a:t>(</a:t>
            </a:r>
            <a:r>
              <a:rPr lang="zh-CN" altLang="en-US" sz="2800" b="1" dirty="0">
                <a:solidFill>
                  <a:srgbClr val="FF0000"/>
                </a:solidFill>
                <a:latin typeface="宋体" panose="02010600030101010101" pitchFamily="2" charset="-122"/>
              </a:rPr>
              <a:t>名词作状语 ，用眼睛</a:t>
            </a:r>
            <a:r>
              <a:rPr lang="en-US" altLang="zh-CN" sz="2800" b="1" dirty="0">
                <a:latin typeface="宋体" panose="02010600030101010101" pitchFamily="2" charset="-122"/>
              </a:rPr>
              <a:t>)</a:t>
            </a:r>
            <a:endParaRPr lang="zh-CN" altLang="en-US" sz="2800" b="1" dirty="0">
              <a:latin typeface="宋体" panose="02010600030101010101" pitchFamily="2" charset="-122"/>
            </a:endParaRPr>
          </a:p>
          <a:p>
            <a:pPr marL="0" lvl="0" indent="0" eaLnBrk="1" hangingPunct="1">
              <a:spcBef>
                <a:spcPct val="50000"/>
              </a:spcBef>
              <a:buClrTx/>
              <a:buSzTx/>
              <a:buFontTx/>
              <a:buNone/>
            </a:pPr>
            <a:endParaRPr lang="zh-CN" altLang="en-US" sz="2800"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8132"/>
                                        </p:tgtEl>
                                        <p:attrNameLst>
                                          <p:attrName>style.visibility</p:attrName>
                                        </p:attrNameLst>
                                      </p:cBhvr>
                                      <p:to>
                                        <p:strVal val="visible"/>
                                      </p:to>
                                    </p:set>
                                    <p:animEffect transition="in" filter="blinds(horizontal)">
                                      <p:cBhvr>
                                        <p:cTn id="7" dur="500"/>
                                        <p:tgtEl>
                                          <p:spTgt spid="4813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8133"/>
                                        </p:tgtEl>
                                        <p:attrNameLst>
                                          <p:attrName>style.visibility</p:attrName>
                                        </p:attrNameLst>
                                      </p:cBhvr>
                                      <p:to>
                                        <p:strVal val="visible"/>
                                      </p:to>
                                    </p:set>
                                    <p:animEffect transition="in" filter="blinds(horizontal)">
                                      <p:cBhvr>
                                        <p:cTn id="12" dur="500"/>
                                        <p:tgtEl>
                                          <p:spTgt spid="48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2" grpId="0"/>
      <p:bldP spid="48133"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450" name="Rectangle 5"/>
          <p:cNvSpPr/>
          <p:nvPr/>
        </p:nvSpPr>
        <p:spPr>
          <a:xfrm>
            <a:off x="0" y="2743200"/>
            <a:ext cx="9144000" cy="0"/>
          </a:xfrm>
          <a:prstGeom prst="rect">
            <a:avLst/>
          </a:prstGeom>
          <a:noFill/>
          <a:ln w="12700">
            <a:noFill/>
          </a:ln>
        </p:spPr>
        <p:txBody>
          <a:bodyPr>
            <a:spAutoFit/>
          </a:bodyPr>
          <a:p>
            <a:endParaRPr lang="zh-CN" altLang="en-US" dirty="0">
              <a:latin typeface="Arial" panose="020B0604020202020204" pitchFamily="34" charset="0"/>
            </a:endParaRPr>
          </a:p>
        </p:txBody>
      </p:sp>
      <p:sp>
        <p:nvSpPr>
          <p:cNvPr id="104451" name="Rectangle 6"/>
          <p:cNvSpPr/>
          <p:nvPr/>
        </p:nvSpPr>
        <p:spPr>
          <a:xfrm>
            <a:off x="179388" y="1079500"/>
            <a:ext cx="8534400" cy="5843588"/>
          </a:xfrm>
          <a:prstGeom prst="rect">
            <a:avLst/>
          </a:prstGeom>
          <a:noFill/>
          <a:ln w="12700">
            <a:noFill/>
          </a:ln>
        </p:spPr>
        <p:txBody>
          <a:bodyPr anchor="ctr"/>
          <a:p>
            <a:r>
              <a:rPr lang="zh-CN" altLang="en-US" sz="2800" b="1" dirty="0">
                <a:solidFill>
                  <a:srgbClr val="FF0000"/>
                </a:solidFill>
                <a:latin typeface="Times New Roman" panose="02020603050405020304" pitchFamily="18" charset="0"/>
              </a:rPr>
              <a:t>（</a:t>
            </a:r>
            <a:r>
              <a:rPr lang="en-US" altLang="zh-CN" sz="2800" b="1" dirty="0">
                <a:solidFill>
                  <a:srgbClr val="FF0000"/>
                </a:solidFill>
                <a:latin typeface="Times New Roman" panose="02020603050405020304" pitchFamily="18" charset="0"/>
              </a:rPr>
              <a:t>1</a:t>
            </a:r>
            <a:r>
              <a:rPr lang="zh-CN" altLang="en-US" sz="2800" b="1" dirty="0">
                <a:solidFill>
                  <a:srgbClr val="FF0000"/>
                </a:solidFill>
                <a:latin typeface="Times New Roman" panose="02020603050405020304" pitchFamily="18" charset="0"/>
              </a:rPr>
              <a:t>）善于写人物的对话和神态。 </a:t>
            </a:r>
            <a:br>
              <a:rPr lang="zh-CN" altLang="en-US" sz="2800" b="1" dirty="0">
                <a:solidFill>
                  <a:srgbClr val="FF0000"/>
                </a:solidFill>
                <a:latin typeface="Times New Roman" panose="02020603050405020304" pitchFamily="18" charset="0"/>
              </a:rPr>
            </a:br>
            <a:r>
              <a:rPr lang="zh-CN" altLang="en-US" sz="2800" b="1" dirty="0">
                <a:latin typeface="Times New Roman" panose="02020603050405020304" pitchFamily="18" charset="0"/>
              </a:rPr>
              <a:t>    </a:t>
            </a:r>
            <a:r>
              <a:rPr lang="zh-CN" altLang="en-US" sz="2800" b="1" dirty="0">
                <a:solidFill>
                  <a:srgbClr val="000000"/>
                </a:solidFill>
                <a:latin typeface="Times New Roman" panose="02020603050405020304" pitchFamily="18" charset="0"/>
              </a:rPr>
              <a:t>荆轲和樊於期的对话，荆轲先用话挑起樊於期对秦的仇恨，再问樊於期对这样的深仇大恨怎么办，然后针对“顾计不知所出耳”的表示，试探地提出了既能为樊於期报仇，又能保全燕国的计划，一层进一层，结果是樊於期慷慨陈辞，毅然自刎。 </a:t>
            </a:r>
            <a:br>
              <a:rPr lang="zh-CN" altLang="en-US" sz="2800" b="1" dirty="0">
                <a:solidFill>
                  <a:srgbClr val="000000"/>
                </a:solidFill>
                <a:latin typeface="Times New Roman" panose="02020603050405020304" pitchFamily="18" charset="0"/>
              </a:rPr>
            </a:br>
            <a:r>
              <a:rPr lang="zh-CN" altLang="en-US" sz="2800" b="1" dirty="0">
                <a:solidFill>
                  <a:srgbClr val="000000"/>
                </a:solidFill>
                <a:latin typeface="Times New Roman" panose="02020603050405020304" pitchFamily="18" charset="0"/>
              </a:rPr>
              <a:t>    见秦王时“秦武舞色变振恐”，“荆轲顾笑武阳”而向秦王作了解释，在千钧一发之际，镇静的神态和得体的言辞消弥了危机。这些对话，既表明了事态的逐步发展，也描写了荆轲的精细、沉着，在紧要关头不慌不忙，随机应变。 </a:t>
            </a:r>
            <a:br>
              <a:rPr lang="zh-CN" altLang="en-US" sz="2800" b="1" dirty="0">
                <a:solidFill>
                  <a:srgbClr val="000000"/>
                </a:solidFill>
                <a:latin typeface="Times New Roman" panose="02020603050405020304" pitchFamily="18" charset="0"/>
              </a:rPr>
            </a:br>
            <a:endParaRPr lang="zh-CN" altLang="en-US" sz="2800" b="1" dirty="0">
              <a:solidFill>
                <a:srgbClr val="000000"/>
              </a:solidFill>
              <a:latin typeface="Times New Roman" panose="02020603050405020304" pitchFamily="18" charset="0"/>
            </a:endParaRPr>
          </a:p>
        </p:txBody>
      </p:sp>
      <p:sp>
        <p:nvSpPr>
          <p:cNvPr id="3" name="矩形 2"/>
          <p:cNvSpPr/>
          <p:nvPr/>
        </p:nvSpPr>
        <p:spPr>
          <a:xfrm>
            <a:off x="179388" y="433388"/>
            <a:ext cx="8264525" cy="646113"/>
          </a:xfrm>
          <a:prstGeom prst="rect">
            <a:avLst/>
          </a:prstGeom>
        </p:spPr>
        <p:txBody>
          <a:bodyPr wrap="none">
            <a:spAutoFit/>
          </a:bodyPr>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en-US" altLang="zh-CN" sz="3600" b="0" i="0" u="none" strike="noStrike" kern="1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mn-cs"/>
              </a:rPr>
              <a:t>4</a:t>
            </a:r>
            <a:r>
              <a:rPr kumimoji="0" lang="zh-CN" altLang="zh-CN" sz="3600" b="0" i="0" u="none" strike="noStrike" kern="100" cap="none" spc="0" normalizeH="0" baseline="0" noProof="0" dirty="0" smtClean="0">
                <a:ln>
                  <a:noFill/>
                </a:ln>
                <a:solidFill>
                  <a:srgbClr val="FF0000"/>
                </a:solidFill>
                <a:effectLst/>
                <a:uLnTx/>
                <a:uFillTx/>
                <a:latin typeface="Times New Roman" panose="02020603050405020304" pitchFamily="18" charset="0"/>
                <a:ea typeface="宋体" panose="02010600030101010101" pitchFamily="2" charset="-122"/>
                <a:cs typeface="+mn-cs"/>
              </a:rPr>
              <a:t>、试总结本文表现方法上的主要特点。</a:t>
            </a:r>
            <a:endParaRPr kumimoji="0" lang="zh-CN" altLang="zh-CN" sz="3600" b="0" i="0" u="none" strike="noStrike" kern="100" cap="none" spc="0" normalizeH="0" baseline="0" noProof="0" dirty="0" smtClean="0">
              <a:ln>
                <a:noFill/>
              </a:ln>
              <a:solidFill>
                <a:srgbClr val="FF0000"/>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ransition>
    <p:pull dir="r"/>
  </p:transition>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5474" name="Rectangle 5"/>
          <p:cNvSpPr/>
          <p:nvPr/>
        </p:nvSpPr>
        <p:spPr>
          <a:xfrm>
            <a:off x="0" y="3078163"/>
            <a:ext cx="9144000" cy="0"/>
          </a:xfrm>
          <a:prstGeom prst="rect">
            <a:avLst/>
          </a:prstGeom>
          <a:noFill/>
          <a:ln w="12700">
            <a:noFill/>
          </a:ln>
        </p:spPr>
        <p:txBody>
          <a:bodyPr>
            <a:spAutoFit/>
          </a:bodyPr>
          <a:p>
            <a:endParaRPr lang="zh-CN" altLang="en-US" dirty="0">
              <a:latin typeface="Arial" panose="020B0604020202020204" pitchFamily="34" charset="0"/>
            </a:endParaRPr>
          </a:p>
        </p:txBody>
      </p:sp>
      <p:sp>
        <p:nvSpPr>
          <p:cNvPr id="105475" name="Rectangle 6"/>
          <p:cNvSpPr/>
          <p:nvPr/>
        </p:nvSpPr>
        <p:spPr>
          <a:xfrm>
            <a:off x="323850" y="1341438"/>
            <a:ext cx="7772400" cy="3313112"/>
          </a:xfrm>
          <a:prstGeom prst="rect">
            <a:avLst/>
          </a:prstGeom>
          <a:noFill/>
          <a:ln w="12700">
            <a:noFill/>
          </a:ln>
        </p:spPr>
        <p:txBody>
          <a:bodyPr anchor="ctr"/>
          <a:p>
            <a:r>
              <a:rPr lang="zh-CN" altLang="en-US" sz="2800" dirty="0">
                <a:solidFill>
                  <a:srgbClr val="FF0000"/>
                </a:solidFill>
                <a:latin typeface="Times New Roman" panose="02020603050405020304" pitchFamily="18" charset="0"/>
              </a:rPr>
              <a:t>（</a:t>
            </a:r>
            <a:r>
              <a:rPr lang="en-US" altLang="zh-CN" sz="2800" dirty="0">
                <a:solidFill>
                  <a:srgbClr val="FF0000"/>
                </a:solidFill>
                <a:latin typeface="Times New Roman" panose="02020603050405020304" pitchFamily="18" charset="0"/>
              </a:rPr>
              <a:t>2</a:t>
            </a:r>
            <a:r>
              <a:rPr lang="zh-CN" altLang="en-US" sz="2800" dirty="0">
                <a:solidFill>
                  <a:srgbClr val="FF0000"/>
                </a:solidFill>
                <a:latin typeface="Times New Roman" panose="02020603050405020304" pitchFamily="18" charset="0"/>
              </a:rPr>
              <a:t>）</a:t>
            </a:r>
            <a:r>
              <a:rPr lang="zh-CN" altLang="en-US" sz="2800" b="1" dirty="0">
                <a:solidFill>
                  <a:srgbClr val="FF0000"/>
                </a:solidFill>
                <a:latin typeface="Times New Roman" panose="02020603050405020304" pitchFamily="18" charset="0"/>
              </a:rPr>
              <a:t>善于通过对比突出人物性格。 </a:t>
            </a:r>
            <a:br>
              <a:rPr lang="zh-CN" altLang="en-US" sz="2800" b="1" dirty="0">
                <a:latin typeface="Times New Roman" panose="02020603050405020304" pitchFamily="18" charset="0"/>
              </a:rPr>
            </a:br>
            <a:r>
              <a:rPr lang="zh-CN" altLang="en-US" sz="2800" b="1" dirty="0">
                <a:latin typeface="Times New Roman" panose="02020603050405020304" pitchFamily="18" charset="0"/>
              </a:rPr>
              <a:t>   </a:t>
            </a:r>
            <a:r>
              <a:rPr lang="zh-CN" altLang="en-US" sz="2800" b="1" dirty="0">
                <a:solidFill>
                  <a:srgbClr val="000000"/>
                </a:solidFill>
                <a:latin typeface="Times New Roman" panose="02020603050405020304" pitchFamily="18" charset="0"/>
              </a:rPr>
              <a:t> 以太子丹的急躁粗疏，头脑简单跟荆轲遇事审慎，三思而行对比，以突出荆轲的深沉多谋。又如写舞阳在紧急关头神态失常，同荆轲的镇定自若对比，突出了荆轲的机智勇敢。 </a:t>
            </a:r>
            <a:br>
              <a:rPr lang="zh-CN" altLang="en-US" sz="2800" b="1" dirty="0">
                <a:solidFill>
                  <a:srgbClr val="000000"/>
                </a:solidFill>
                <a:latin typeface="Times New Roman" panose="02020603050405020304" pitchFamily="18" charset="0"/>
              </a:rPr>
            </a:br>
            <a:r>
              <a:rPr lang="zh-CN" altLang="en-US" sz="2800" b="1" dirty="0">
                <a:latin typeface="Times New Roman" panose="02020603050405020304" pitchFamily="18" charset="0"/>
              </a:rPr>
              <a:t>   </a:t>
            </a:r>
            <a:endParaRPr lang="zh-CN" altLang="en-US" sz="2800" b="1" dirty="0">
              <a:latin typeface="Times New Roman" panose="02020603050405020304" pitchFamily="18" charset="0"/>
            </a:endParaRPr>
          </a:p>
        </p:txBody>
      </p:sp>
    </p:spTree>
  </p:cSld>
  <p:clrMapOvr>
    <a:masterClrMapping/>
  </p:clrMapOvr>
  <p:transition>
    <p:pull dir="r"/>
  </p:transition>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6498" name="Rectangle 3"/>
          <p:cNvSpPr>
            <a:spLocks noGrp="1"/>
          </p:cNvSpPr>
          <p:nvPr>
            <p:ph idx="1"/>
          </p:nvPr>
        </p:nvSpPr>
        <p:spPr>
          <a:xfrm>
            <a:off x="304800" y="1143000"/>
            <a:ext cx="8839200" cy="5715000"/>
          </a:xfrm>
          <a:ln/>
        </p:spPr>
        <p:txBody>
          <a:bodyPr vert="horz" wrap="square" lIns="91440" tIns="45720" rIns="91440" bIns="45720" anchor="t"/>
          <a:p>
            <a:endParaRPr lang="en-US" altLang="zh-CN" dirty="0"/>
          </a:p>
          <a:p>
            <a:endParaRPr lang="en-US" altLang="zh-CN" dirty="0"/>
          </a:p>
        </p:txBody>
      </p:sp>
      <p:sp>
        <p:nvSpPr>
          <p:cNvPr id="106499" name="Rectangle 5"/>
          <p:cNvSpPr/>
          <p:nvPr/>
        </p:nvSpPr>
        <p:spPr>
          <a:xfrm>
            <a:off x="0" y="2590800"/>
            <a:ext cx="9144000" cy="0"/>
          </a:xfrm>
          <a:prstGeom prst="rect">
            <a:avLst/>
          </a:prstGeom>
          <a:noFill/>
          <a:ln w="12700">
            <a:noFill/>
          </a:ln>
        </p:spPr>
        <p:txBody>
          <a:bodyPr>
            <a:spAutoFit/>
          </a:bodyPr>
          <a:p>
            <a:endParaRPr lang="zh-CN" altLang="en-US" dirty="0">
              <a:latin typeface="Arial" panose="020B0604020202020204" pitchFamily="34" charset="0"/>
            </a:endParaRPr>
          </a:p>
        </p:txBody>
      </p:sp>
      <p:sp>
        <p:nvSpPr>
          <p:cNvPr id="106500" name="Rectangle 6"/>
          <p:cNvSpPr/>
          <p:nvPr/>
        </p:nvSpPr>
        <p:spPr>
          <a:xfrm>
            <a:off x="114300" y="836613"/>
            <a:ext cx="8915400" cy="5638800"/>
          </a:xfrm>
          <a:prstGeom prst="rect">
            <a:avLst/>
          </a:prstGeom>
          <a:noFill/>
          <a:ln w="12700">
            <a:noFill/>
          </a:ln>
        </p:spPr>
        <p:txBody>
          <a:bodyPr anchor="ctr"/>
          <a:p>
            <a:r>
              <a:rPr lang="en-US" altLang="zh-CN" sz="2400" b="1" dirty="0">
                <a:solidFill>
                  <a:srgbClr val="FF0000"/>
                </a:solidFill>
                <a:latin typeface="Times New Roman" panose="02020603050405020304" pitchFamily="18" charset="0"/>
              </a:rPr>
              <a:t>3</a:t>
            </a:r>
            <a:r>
              <a:rPr lang="zh-CN" altLang="en-US" sz="2400" b="1" dirty="0">
                <a:solidFill>
                  <a:srgbClr val="FF0000"/>
                </a:solidFill>
                <a:latin typeface="Times New Roman" panose="02020603050405020304" pitchFamily="18" charset="0"/>
              </a:rPr>
              <a:t>、善于写一瞬间同时发生的各种现象，交织起来就创造出一个悲壮感人的场面。 </a:t>
            </a:r>
            <a:br>
              <a:rPr lang="zh-CN" altLang="en-US" sz="2400" b="1" dirty="0">
                <a:solidFill>
                  <a:srgbClr val="FF0000"/>
                </a:solidFill>
                <a:latin typeface="Times New Roman" panose="02020603050405020304" pitchFamily="18" charset="0"/>
              </a:rPr>
            </a:br>
            <a:r>
              <a:rPr lang="zh-CN" altLang="en-US" sz="2400" b="1" dirty="0">
                <a:latin typeface="Times New Roman" panose="02020603050405020304" pitchFamily="18" charset="0"/>
              </a:rPr>
              <a:t>    </a:t>
            </a:r>
            <a:r>
              <a:rPr lang="zh-CN" altLang="en-US" sz="2400" b="1" dirty="0">
                <a:solidFill>
                  <a:srgbClr val="000000"/>
                </a:solidFill>
                <a:latin typeface="Times New Roman" panose="02020603050405020304" pitchFamily="18" charset="0"/>
              </a:rPr>
              <a:t>如“易水送别”的“白衣冠”、“击筑”、“和而歌”、“士皆垂泪涕泣”“士皆嗔目，发尽上指冠”各种现象综合成一个充满悲壮气氛的场面，有极为强烈的感人力量。这是刺秦前故事情节发展的一个高潮，也是这篇文章感人肺腑，千古传诵的闪光章节。在这一情节中，荆轲的内心世界得到了比较充分的展现。面对浑身着素的送行的人们和风寒水冷的自然环境，荆轲用慷慨悲歌来表达自己对于高渐离等知己者生离死别的悲凉心情，抒发自己视死如归的壮烈情怀。荆轲在太子丹对他缺乏足够的了解、信任和尊重的情况下仍然决心履行自己的诺言，这更增添了故事的悲剧色彩，这一情节也暗示了整个事件的悲剧性结局。荆轲的歌声由凄切悲凉转为慷慨激昂，送行的人们也由感动、惜别转为激愤、激励。就在这激动人心的壮烈场面中，荆轲义无反顾地踏上了献身刺秦的征途。“就车而去，终已不顾”，勇往直前的英雄气概跃然纸上。 </a:t>
            </a:r>
            <a:br>
              <a:rPr lang="zh-CN" altLang="en-US" sz="2400" b="1" dirty="0">
                <a:solidFill>
                  <a:srgbClr val="000000"/>
                </a:solidFill>
                <a:latin typeface="Times New Roman" panose="02020603050405020304" pitchFamily="18" charset="0"/>
              </a:rPr>
            </a:br>
            <a:endParaRPr lang="zh-CN" altLang="en-US" sz="2400" b="1" dirty="0">
              <a:solidFill>
                <a:srgbClr val="000000"/>
              </a:solidFill>
              <a:latin typeface="Times New Roman" panose="02020603050405020304" pitchFamily="18" charset="0"/>
            </a:endParaRPr>
          </a:p>
        </p:txBody>
      </p:sp>
    </p:spTree>
  </p:cSld>
  <p:clrMapOvr>
    <a:masterClrMapping/>
  </p:clrMapOvr>
  <p:transition>
    <p:pull dir="r"/>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1" name="Rectangle 3"/>
          <p:cNvSpPr>
            <a:spLocks noGrp="1"/>
          </p:cNvSpPr>
          <p:nvPr>
            <p:ph idx="1"/>
          </p:nvPr>
        </p:nvSpPr>
        <p:spPr>
          <a:xfrm>
            <a:off x="304800" y="1143000"/>
            <a:ext cx="8839200" cy="5715000"/>
          </a:xfrm>
          <a:ln/>
        </p:spPr>
        <p:txBody>
          <a:bodyPr vert="horz" wrap="square" lIns="91440" tIns="45720" rIns="91440" bIns="45720" anchor="t"/>
          <a:p>
            <a:endParaRPr lang="en-US" altLang="zh-CN" dirty="0"/>
          </a:p>
          <a:p>
            <a:endParaRPr lang="en-US" altLang="zh-CN" dirty="0"/>
          </a:p>
        </p:txBody>
      </p:sp>
      <p:sp>
        <p:nvSpPr>
          <p:cNvPr id="107523" name="Rectangle 5"/>
          <p:cNvSpPr/>
          <p:nvPr/>
        </p:nvSpPr>
        <p:spPr>
          <a:xfrm>
            <a:off x="0" y="2895600"/>
            <a:ext cx="9144000" cy="0"/>
          </a:xfrm>
          <a:prstGeom prst="rect">
            <a:avLst/>
          </a:prstGeom>
          <a:noFill/>
          <a:ln w="12700">
            <a:noFill/>
          </a:ln>
        </p:spPr>
        <p:txBody>
          <a:bodyPr>
            <a:spAutoFit/>
          </a:bodyPr>
          <a:p>
            <a:endParaRPr lang="zh-CN" altLang="en-US" dirty="0">
              <a:latin typeface="Arial" panose="020B0604020202020204" pitchFamily="34" charset="0"/>
            </a:endParaRPr>
          </a:p>
        </p:txBody>
      </p:sp>
      <p:sp>
        <p:nvSpPr>
          <p:cNvPr id="107524" name="Rectangle 6"/>
          <p:cNvSpPr/>
          <p:nvPr/>
        </p:nvSpPr>
        <p:spPr>
          <a:xfrm>
            <a:off x="228600" y="838200"/>
            <a:ext cx="8686800" cy="5715000"/>
          </a:xfrm>
          <a:prstGeom prst="rect">
            <a:avLst/>
          </a:prstGeom>
          <a:noFill/>
          <a:ln w="12700">
            <a:noFill/>
          </a:ln>
        </p:spPr>
        <p:txBody>
          <a:bodyPr anchor="ctr"/>
          <a:p>
            <a:r>
              <a:rPr lang="zh-CN" altLang="en-US" sz="2800" b="1" dirty="0">
                <a:solidFill>
                  <a:srgbClr val="000000"/>
                </a:solidFill>
                <a:latin typeface="Times New Roman" panose="02020603050405020304" pitchFamily="18" charset="0"/>
              </a:rPr>
              <a:t>又如，刺秦王时，荆轲的动作，秦王惊起拔剑不出，环柱而逃的狼狈相，群臣的惊愕，侍医的掷药囊，左右呼“王负剑”，一直到荆轲“身被八创”，“箕踞以骂”。在极短的时间里，写了秦王殿庭上下的情状，写动作、写表情、写高呼、写怒骂，组织成一个惊心动魄的壮烈场面。 </a:t>
            </a:r>
            <a:br>
              <a:rPr lang="zh-CN" altLang="en-US" sz="2800" b="1" dirty="0">
                <a:solidFill>
                  <a:srgbClr val="000000"/>
                </a:solidFill>
                <a:latin typeface="Times New Roman" panose="02020603050405020304" pitchFamily="18" charset="0"/>
              </a:rPr>
            </a:br>
            <a:br>
              <a:rPr lang="zh-CN" altLang="en-US" sz="2800" dirty="0">
                <a:solidFill>
                  <a:srgbClr val="000000"/>
                </a:solidFill>
                <a:latin typeface="Times New Roman" panose="02020603050405020304" pitchFamily="18" charset="0"/>
              </a:rPr>
            </a:br>
            <a:endParaRPr lang="zh-CN" altLang="en-US" sz="2800" dirty="0">
              <a:solidFill>
                <a:srgbClr val="000000"/>
              </a:solidFill>
              <a:latin typeface="Times New Roman" panose="02020603050405020304" pitchFamily="18" charset="0"/>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nodePh="1">
                                  <p:stCondLst>
                                    <p:cond delay="0"/>
                                  </p:stCondLst>
                                  <p:endCondLst>
                                    <p:cond evt="begin" delay="0">
                                      <p:tn val="5"/>
                                    </p:cond>
                                  </p:endCondLst>
                                  <p:childTnLst>
                                    <p:set>
                                      <p:cBhvr>
                                        <p:cTn id="6" dur="1" fill="hold">
                                          <p:stCondLst>
                                            <p:cond delay="0"/>
                                          </p:stCondLst>
                                        </p:cTn>
                                        <p:tgtEl>
                                          <p:spTgt spid="12291">
                                            <p:txEl>
                                              <p:charRg st="0" end="1"/>
                                            </p:txEl>
                                          </p:spTgt>
                                        </p:tgtEl>
                                        <p:attrNameLst>
                                          <p:attrName>style.visibility</p:attrName>
                                        </p:attrNameLst>
                                      </p:cBhvr>
                                      <p:to>
                                        <p:strVal val="visible"/>
                                      </p:to>
                                    </p:set>
                                    <p:anim calcmode="lin" valueType="num">
                                      <p:cBhvr additive="base">
                                        <p:cTn id="7" dur="500" fill="hold"/>
                                        <p:tgtEl>
                                          <p:spTgt spid="12291">
                                            <p:txEl>
                                              <p:charRg st="0" end="1"/>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2291">
                                            <p:txEl>
                                              <p:charRg st="0" end="1"/>
                                            </p:txEl>
                                          </p:spTgt>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1"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Text Box 2"/>
          <p:cNvSpPr txBox="1">
            <a:spLocks noChangeArrowheads="1"/>
          </p:cNvSpPr>
          <p:nvPr/>
        </p:nvSpPr>
        <p:spPr bwMode="auto">
          <a:xfrm>
            <a:off x="304800" y="2667000"/>
            <a:ext cx="1600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zh-CN" altLang="en-US" sz="3600" b="1" kern="1200" cap="none" spc="0" normalizeH="0" baseline="0" noProof="0">
                <a:solidFill>
                  <a:srgbClr val="090476"/>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刺</a:t>
            </a:r>
            <a:r>
              <a:rPr kumimoji="0" lang="zh-CN" altLang="en-US" sz="3600" b="1" kern="1200" cap="none" spc="0" normalizeH="0" baseline="0" noProof="0">
                <a:solidFill>
                  <a:srgbClr val="090476"/>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秦王</a:t>
            </a:r>
            <a:endParaRPr kumimoji="0" lang="zh-CN" altLang="en-US" sz="3600" b="1" kern="1200" cap="none" spc="0" normalizeH="0" baseline="0" noProof="0">
              <a:solidFill>
                <a:srgbClr val="090476"/>
              </a:solidFill>
              <a:effectLst>
                <a:outerShdw blurRad="38100" dist="38100" dir="2700000" algn="tl">
                  <a:srgbClr val="C0C0C0"/>
                </a:outerShdw>
              </a:effectLst>
              <a:latin typeface="黑体" panose="02010600030101010101" pitchFamily="49" charset="-122"/>
              <a:ea typeface="黑体" panose="02010600030101010101" pitchFamily="49" charset="-122"/>
              <a:cs typeface="+mn-cs"/>
            </a:endParaRPr>
          </a:p>
        </p:txBody>
      </p:sp>
      <p:sp>
        <p:nvSpPr>
          <p:cNvPr id="108547" name="AutoShape 3"/>
          <p:cNvSpPr/>
          <p:nvPr/>
        </p:nvSpPr>
        <p:spPr>
          <a:xfrm>
            <a:off x="1981200" y="1295400"/>
            <a:ext cx="609600" cy="3886200"/>
          </a:xfrm>
          <a:prstGeom prst="leftBrace">
            <a:avLst>
              <a:gd name="adj1" fmla="val 53125"/>
              <a:gd name="adj2" fmla="val 50000"/>
            </a:avLst>
          </a:prstGeom>
          <a:noFill/>
          <a:ln w="12700" cap="sq" cmpd="sng">
            <a:solidFill>
              <a:schemeClr val="tx1"/>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p>
        </p:txBody>
      </p:sp>
      <p:sp>
        <p:nvSpPr>
          <p:cNvPr id="35844" name="Text Box 4"/>
          <p:cNvSpPr txBox="1">
            <a:spLocks noChangeArrowheads="1"/>
          </p:cNvSpPr>
          <p:nvPr/>
        </p:nvSpPr>
        <p:spPr bwMode="auto">
          <a:xfrm>
            <a:off x="3048000" y="457200"/>
            <a:ext cx="6096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zh-CN" altLang="en-US" sz="3600" b="1" kern="1200" cap="none" spc="0" normalizeH="0" baseline="0" noProof="0">
                <a:solidFill>
                  <a:srgbClr val="090476"/>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荐刺</a:t>
            </a:r>
            <a:endParaRPr kumimoji="0" lang="zh-CN" altLang="en-US" sz="3600" b="1" kern="1200" cap="none" spc="0" normalizeH="0" baseline="0" noProof="0">
              <a:solidFill>
                <a:srgbClr val="090476"/>
              </a:solidFill>
              <a:effectLst>
                <a:outerShdw blurRad="38100" dist="38100" dir="2700000" algn="tl">
                  <a:srgbClr val="C0C0C0"/>
                </a:outerShdw>
              </a:effectLst>
              <a:latin typeface="Arial" panose="020B0604020202020204" pitchFamily="34" charset="0"/>
              <a:ea typeface="黑体" panose="02010600030101010101" pitchFamily="49" charset="-122"/>
              <a:cs typeface="+mn-cs"/>
            </a:endParaRPr>
          </a:p>
        </p:txBody>
      </p:sp>
      <p:sp>
        <p:nvSpPr>
          <p:cNvPr id="35845" name="Text Box 5"/>
          <p:cNvSpPr txBox="1">
            <a:spLocks noChangeArrowheads="1"/>
          </p:cNvSpPr>
          <p:nvPr/>
        </p:nvSpPr>
        <p:spPr bwMode="auto">
          <a:xfrm>
            <a:off x="2971800" y="2514600"/>
            <a:ext cx="8382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zh-CN" altLang="en-US" sz="4000" b="1" kern="1200" cap="none" spc="0" normalizeH="0" baseline="0" noProof="0">
                <a:solidFill>
                  <a:srgbClr val="090476"/>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备刺</a:t>
            </a:r>
            <a:endParaRPr kumimoji="0" lang="zh-CN" altLang="en-US" sz="4000" b="1" kern="1200" cap="none" spc="0" normalizeH="0" baseline="0" noProof="0">
              <a:solidFill>
                <a:srgbClr val="090476"/>
              </a:solidFill>
              <a:effectLst>
                <a:outerShdw blurRad="38100" dist="38100" dir="2700000" algn="tl">
                  <a:srgbClr val="C0C0C0"/>
                </a:outerShdw>
              </a:effectLst>
              <a:latin typeface="Arial" panose="020B0604020202020204" pitchFamily="34" charset="0"/>
              <a:ea typeface="黑体" panose="02010600030101010101" pitchFamily="49" charset="-122"/>
              <a:cs typeface="+mn-cs"/>
            </a:endParaRPr>
          </a:p>
        </p:txBody>
      </p:sp>
      <p:sp>
        <p:nvSpPr>
          <p:cNvPr id="35846" name="Text Box 6"/>
          <p:cNvSpPr txBox="1">
            <a:spLocks noChangeArrowheads="1"/>
          </p:cNvSpPr>
          <p:nvPr/>
        </p:nvSpPr>
        <p:spPr bwMode="auto">
          <a:xfrm>
            <a:off x="2743200" y="4876800"/>
            <a:ext cx="11430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zh-CN" altLang="en-US" sz="3600" b="1" kern="1200" cap="none" spc="0" normalizeH="0" baseline="0" noProof="0">
                <a:solidFill>
                  <a:srgbClr val="090476"/>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廷刺影响</a:t>
            </a:r>
            <a:endParaRPr kumimoji="0" lang="zh-CN" altLang="en-US" sz="3600" b="1" kern="1200" cap="none" spc="0" normalizeH="0" baseline="0" noProof="0">
              <a:solidFill>
                <a:srgbClr val="090476"/>
              </a:solidFill>
              <a:effectLst>
                <a:outerShdw blurRad="38100" dist="38100" dir="2700000" algn="tl">
                  <a:srgbClr val="C0C0C0"/>
                </a:outerShdw>
              </a:effectLst>
              <a:latin typeface="Arial" panose="020B0604020202020204" pitchFamily="34" charset="0"/>
              <a:ea typeface="黑体" panose="02010600030101010101" pitchFamily="49" charset="-122"/>
              <a:cs typeface="+mn-cs"/>
            </a:endParaRPr>
          </a:p>
        </p:txBody>
      </p:sp>
      <p:sp>
        <p:nvSpPr>
          <p:cNvPr id="35847" name="Text Box 7"/>
          <p:cNvSpPr txBox="1">
            <a:spLocks noChangeArrowheads="1"/>
          </p:cNvSpPr>
          <p:nvPr/>
        </p:nvSpPr>
        <p:spPr bwMode="auto">
          <a:xfrm>
            <a:off x="4495800" y="152400"/>
            <a:ext cx="13716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zh-CN" altLang="en-US" sz="4000" b="1" kern="1200" cap="none" spc="0" normalizeH="0" baseline="0" noProof="0">
                <a:solidFill>
                  <a:srgbClr val="6B0F1E"/>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鞠武</a:t>
            </a:r>
            <a:endParaRPr kumimoji="0" lang="zh-CN" altLang="en-US" sz="4000" b="1" kern="1200" cap="none" spc="0" normalizeH="0" baseline="0" noProof="0">
              <a:solidFill>
                <a:srgbClr val="6B0F1E"/>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sp>
        <p:nvSpPr>
          <p:cNvPr id="35848" name="Text Box 8"/>
          <p:cNvSpPr txBox="1">
            <a:spLocks noChangeArrowheads="1"/>
          </p:cNvSpPr>
          <p:nvPr/>
        </p:nvSpPr>
        <p:spPr bwMode="auto">
          <a:xfrm>
            <a:off x="4495800" y="1143000"/>
            <a:ext cx="1295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zh-CN" altLang="en-US" sz="4000" b="1" kern="1200" cap="none" spc="0" normalizeH="0" baseline="0" noProof="0">
                <a:solidFill>
                  <a:srgbClr val="6B0F1E"/>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田光</a:t>
            </a:r>
            <a:endParaRPr kumimoji="0" lang="zh-CN" altLang="en-US" sz="4000" b="1" kern="1200" cap="none" spc="0" normalizeH="0" baseline="0" noProof="0">
              <a:solidFill>
                <a:srgbClr val="6B0F1E"/>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sp>
        <p:nvSpPr>
          <p:cNvPr id="108553" name="AutoShape 9"/>
          <p:cNvSpPr/>
          <p:nvPr/>
        </p:nvSpPr>
        <p:spPr>
          <a:xfrm>
            <a:off x="3886200" y="4724400"/>
            <a:ext cx="457200" cy="1447800"/>
          </a:xfrm>
          <a:prstGeom prst="leftBrace">
            <a:avLst>
              <a:gd name="adj1" fmla="val 26388"/>
              <a:gd name="adj2" fmla="val 50000"/>
            </a:avLst>
          </a:prstGeom>
          <a:noFill/>
          <a:ln w="12700" cap="sq" cmpd="sng">
            <a:solidFill>
              <a:schemeClr val="tx1"/>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p>
        </p:txBody>
      </p:sp>
      <p:sp>
        <p:nvSpPr>
          <p:cNvPr id="35850" name="Text Box 10"/>
          <p:cNvSpPr txBox="1">
            <a:spLocks noChangeArrowheads="1"/>
          </p:cNvSpPr>
          <p:nvPr/>
        </p:nvSpPr>
        <p:spPr bwMode="auto">
          <a:xfrm>
            <a:off x="4343400" y="1828800"/>
            <a:ext cx="31242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zh-CN" altLang="en-US" sz="4000" b="1" kern="1200" cap="none" spc="0" normalizeH="0" baseline="0" noProof="0">
                <a:solidFill>
                  <a:srgbClr val="6B0F1E"/>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人头、地图</a:t>
            </a:r>
            <a:endParaRPr kumimoji="0" lang="zh-CN" altLang="en-US" sz="4000" b="1" kern="1200" cap="none" spc="0" normalizeH="0" baseline="0" noProof="0">
              <a:solidFill>
                <a:srgbClr val="6B0F1E"/>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sp>
        <p:nvSpPr>
          <p:cNvPr id="35851" name="Text Box 11"/>
          <p:cNvSpPr txBox="1">
            <a:spLocks noChangeArrowheads="1"/>
          </p:cNvSpPr>
          <p:nvPr/>
        </p:nvSpPr>
        <p:spPr bwMode="auto">
          <a:xfrm>
            <a:off x="4419600" y="2667000"/>
            <a:ext cx="1905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zh-CN" altLang="en-US" sz="4000" b="1" kern="1200" cap="none" spc="0" normalizeH="0" baseline="0" noProof="0">
                <a:solidFill>
                  <a:srgbClr val="6B0F1E"/>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匕首</a:t>
            </a:r>
            <a:endParaRPr kumimoji="0" lang="zh-CN" altLang="en-US" sz="4000" b="1" kern="1200" cap="none" spc="0" normalizeH="0" baseline="0" noProof="0">
              <a:solidFill>
                <a:srgbClr val="6B0F1E"/>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sp>
        <p:nvSpPr>
          <p:cNvPr id="35852" name="Text Box 12"/>
          <p:cNvSpPr txBox="1">
            <a:spLocks noChangeArrowheads="1"/>
          </p:cNvSpPr>
          <p:nvPr/>
        </p:nvSpPr>
        <p:spPr bwMode="auto">
          <a:xfrm>
            <a:off x="4495800" y="3581400"/>
            <a:ext cx="1295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zh-CN" altLang="en-US" sz="4000" b="1" kern="1200" cap="none" spc="0" normalizeH="0" baseline="0" noProof="0">
                <a:solidFill>
                  <a:srgbClr val="6B0F1E"/>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副手</a:t>
            </a:r>
            <a:endParaRPr kumimoji="0" lang="zh-CN" altLang="en-US" sz="4000" b="1" kern="1200" cap="none" spc="0" normalizeH="0" baseline="0" noProof="0">
              <a:solidFill>
                <a:srgbClr val="6B0F1E"/>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sp>
        <p:nvSpPr>
          <p:cNvPr id="108557" name="AutoShape 13"/>
          <p:cNvSpPr/>
          <p:nvPr/>
        </p:nvSpPr>
        <p:spPr>
          <a:xfrm>
            <a:off x="3810000" y="2057400"/>
            <a:ext cx="457200" cy="2133600"/>
          </a:xfrm>
          <a:prstGeom prst="leftBrace">
            <a:avLst>
              <a:gd name="adj1" fmla="val 38888"/>
              <a:gd name="adj2" fmla="val 50000"/>
            </a:avLst>
          </a:prstGeom>
          <a:noFill/>
          <a:ln w="12700" cap="sq" cmpd="sng">
            <a:solidFill>
              <a:schemeClr val="tx1"/>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p>
        </p:txBody>
      </p:sp>
      <p:sp>
        <p:nvSpPr>
          <p:cNvPr id="35854" name="Text Box 14"/>
          <p:cNvSpPr txBox="1">
            <a:spLocks noChangeArrowheads="1"/>
          </p:cNvSpPr>
          <p:nvPr/>
        </p:nvSpPr>
        <p:spPr bwMode="auto">
          <a:xfrm>
            <a:off x="4267200" y="4572000"/>
            <a:ext cx="21336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zh-CN" altLang="en-US" sz="4000" b="1" kern="1200" cap="none" spc="0" normalizeH="0" baseline="0" noProof="0">
                <a:solidFill>
                  <a:srgbClr val="6B0F1E"/>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荆轲</a:t>
            </a:r>
            <a:endParaRPr kumimoji="0" lang="zh-CN" altLang="en-US" sz="4000" b="1" kern="1200" cap="none" spc="0" normalizeH="0" baseline="0" noProof="0">
              <a:solidFill>
                <a:srgbClr val="6B0F1E"/>
              </a:solidFill>
              <a:effectLst>
                <a:outerShdw blurRad="38100" dist="38100" dir="2700000" algn="tl">
                  <a:srgbClr val="C0C0C0"/>
                </a:outerShdw>
              </a:effectLst>
              <a:latin typeface="宋体" panose="02010600030101010101" pitchFamily="2" charset="-122"/>
              <a:ea typeface="宋体" panose="02010600030101010101" pitchFamily="2" charset="-122"/>
              <a:cs typeface="+mn-cs"/>
            </a:endParaRPr>
          </a:p>
        </p:txBody>
      </p:sp>
      <p:sp>
        <p:nvSpPr>
          <p:cNvPr id="35855" name="Text Box 15"/>
          <p:cNvSpPr txBox="1">
            <a:spLocks noChangeArrowheads="1"/>
          </p:cNvSpPr>
          <p:nvPr/>
        </p:nvSpPr>
        <p:spPr bwMode="auto">
          <a:xfrm>
            <a:off x="4267200" y="5486400"/>
            <a:ext cx="2438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zh-CN" altLang="en-US" sz="4000" b="1" kern="1200" cap="none" spc="0" normalizeH="0" baseline="0" noProof="0">
                <a:solidFill>
                  <a:srgbClr val="6B0F1E"/>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高渐离</a:t>
            </a:r>
            <a:endParaRPr kumimoji="0" lang="zh-CN" altLang="en-US" sz="4000" b="1" kern="1200" cap="none" spc="0" normalizeH="0" baseline="0" noProof="0">
              <a:solidFill>
                <a:srgbClr val="6B0F1E"/>
              </a:solidFill>
              <a:effectLst>
                <a:outerShdw blurRad="38100" dist="38100" dir="2700000" algn="tl">
                  <a:srgbClr val="C0C0C0"/>
                </a:outerShdw>
              </a:effectLst>
              <a:latin typeface="宋体" panose="02010600030101010101" pitchFamily="2" charset="-122"/>
              <a:ea typeface="宋体" panose="02010600030101010101" pitchFamily="2" charset="-122"/>
              <a:cs typeface="+mn-cs"/>
            </a:endParaRPr>
          </a:p>
        </p:txBody>
      </p:sp>
      <p:sp>
        <p:nvSpPr>
          <p:cNvPr id="108560" name="AutoShape 16"/>
          <p:cNvSpPr/>
          <p:nvPr/>
        </p:nvSpPr>
        <p:spPr>
          <a:xfrm>
            <a:off x="3886200" y="304800"/>
            <a:ext cx="457200" cy="1447800"/>
          </a:xfrm>
          <a:prstGeom prst="leftBrace">
            <a:avLst>
              <a:gd name="adj1" fmla="val 26388"/>
              <a:gd name="adj2" fmla="val 50000"/>
            </a:avLst>
          </a:prstGeom>
          <a:noFill/>
          <a:ln w="12700" cap="sq" cmpd="sng">
            <a:solidFill>
              <a:schemeClr val="tx1"/>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p>
        </p:txBody>
      </p:sp>
      <p:sp>
        <p:nvSpPr>
          <p:cNvPr id="108561" name="AutoShape 17"/>
          <p:cNvSpPr/>
          <p:nvPr/>
        </p:nvSpPr>
        <p:spPr>
          <a:xfrm flipH="1">
            <a:off x="5943600" y="4724400"/>
            <a:ext cx="457200" cy="1371600"/>
          </a:xfrm>
          <a:prstGeom prst="leftBrace">
            <a:avLst>
              <a:gd name="adj1" fmla="val 25000"/>
              <a:gd name="adj2" fmla="val 50000"/>
            </a:avLst>
          </a:prstGeom>
          <a:noFill/>
          <a:ln w="12700" cap="sq" cmpd="sng">
            <a:solidFill>
              <a:schemeClr val="tx1"/>
            </a:solidFill>
            <a:prstDash val="solid"/>
            <a:headEnd type="none" w="med" len="med"/>
            <a:tailEnd type="none" w="med" len="med"/>
          </a:ln>
        </p:spPr>
        <p:txBody>
          <a:bodyPr wrap="none" anchor="ct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endParaRPr lang="zh-CN" altLang="en-US" sz="1800" dirty="0"/>
          </a:p>
        </p:txBody>
      </p:sp>
      <p:sp>
        <p:nvSpPr>
          <p:cNvPr id="35858" name="Text Box 18"/>
          <p:cNvSpPr txBox="1">
            <a:spLocks noChangeArrowheads="1"/>
          </p:cNvSpPr>
          <p:nvPr/>
        </p:nvSpPr>
        <p:spPr bwMode="auto">
          <a:xfrm>
            <a:off x="6477000" y="4800600"/>
            <a:ext cx="2286000"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zh-CN" altLang="en-US" sz="4000" b="1" kern="1200" cap="none" spc="0" normalizeH="0" baseline="0" noProof="0">
                <a:solidFill>
                  <a:srgbClr val="6B0F1E"/>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不复近诸侯之人</a:t>
            </a:r>
            <a:endParaRPr kumimoji="0" lang="zh-CN" altLang="en-US" sz="4000" b="1" kern="1200" cap="none" spc="0" normalizeH="0" baseline="0" noProof="0">
              <a:solidFill>
                <a:srgbClr val="6B0F1E"/>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Rectangle 2"/>
          <p:cNvSpPr>
            <a:spLocks noRot="1"/>
          </p:cNvSpPr>
          <p:nvPr>
            <p:ph type="title"/>
          </p:nvPr>
        </p:nvSpPr>
        <p:spPr>
          <a:ln/>
        </p:spPr>
        <p:txBody>
          <a:bodyPr vert="horz" wrap="square" lIns="91440" tIns="45720" rIns="91440" bIns="45720" anchor="ctr"/>
          <a:p>
            <a:pPr eaLnBrk="1" hangingPunct="1"/>
            <a:r>
              <a:rPr lang="en-US" altLang="zh-CN" b="1" dirty="0"/>
              <a:t>3.</a:t>
            </a:r>
            <a:r>
              <a:rPr lang="zh-CN" altLang="en-US" b="1" dirty="0"/>
              <a:t>指出下列句子的句式特点：</a:t>
            </a:r>
            <a:endParaRPr lang="zh-CN" altLang="en-US" b="1" dirty="0"/>
          </a:p>
        </p:txBody>
      </p:sp>
      <p:sp>
        <p:nvSpPr>
          <p:cNvPr id="13315" name="Rectangle 3"/>
          <p:cNvSpPr>
            <a:spLocks noRot="1"/>
          </p:cNvSpPr>
          <p:nvPr>
            <p:ph idx="1"/>
          </p:nvPr>
        </p:nvSpPr>
        <p:spPr>
          <a:ln/>
        </p:spPr>
        <p:txBody>
          <a:bodyPr vert="horz" wrap="square" lIns="91440" tIns="45720" rIns="91440" bIns="45720" anchor="t"/>
          <a:p>
            <a:pPr eaLnBrk="1" hangingPunct="1"/>
            <a:endParaRPr lang="zh-CN" altLang="en-US" b="1" dirty="0"/>
          </a:p>
          <a:p>
            <a:pPr eaLnBrk="1" hangingPunct="1"/>
            <a:r>
              <a:rPr lang="zh-CN" altLang="en-US" b="1" dirty="0"/>
              <a:t>其先乃齐人</a:t>
            </a:r>
            <a:endParaRPr lang="en-US" altLang="zh-CN" b="1" dirty="0"/>
          </a:p>
          <a:p>
            <a:pPr eaLnBrk="1" hangingPunct="1"/>
            <a:r>
              <a:rPr lang="zh-CN" altLang="en-US" b="1" dirty="0"/>
              <a:t>日与狗屠及高渐离饮于燕市  </a:t>
            </a:r>
            <a:endParaRPr lang="zh-CN" altLang="en-US" b="1" dirty="0"/>
          </a:p>
          <a:p>
            <a:pPr eaLnBrk="1" hangingPunct="1"/>
            <a:r>
              <a:rPr lang="zh-CN" altLang="en-US" b="1" dirty="0"/>
              <a:t>荆轲和而歌于市中 </a:t>
            </a:r>
            <a:endParaRPr lang="zh-CN" altLang="en-US" b="1" dirty="0"/>
          </a:p>
        </p:txBody>
      </p:sp>
      <p:sp>
        <p:nvSpPr>
          <p:cNvPr id="49156" name="Text Box 4"/>
          <p:cNvSpPr txBox="1"/>
          <p:nvPr/>
        </p:nvSpPr>
        <p:spPr>
          <a:xfrm>
            <a:off x="3059113" y="2565400"/>
            <a:ext cx="1944687" cy="519113"/>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en-US" altLang="zh-CN" sz="2800" b="1" dirty="0">
                <a:solidFill>
                  <a:srgbClr val="FF0000"/>
                </a:solidFill>
                <a:latin typeface="宋体" panose="02010600030101010101" pitchFamily="2" charset="-122"/>
              </a:rPr>
              <a:t>(</a:t>
            </a:r>
            <a:r>
              <a:rPr lang="zh-CN" altLang="en-US" sz="2800" b="1" dirty="0">
                <a:solidFill>
                  <a:srgbClr val="FF0000"/>
                </a:solidFill>
                <a:latin typeface="宋体" panose="02010600030101010101" pitchFamily="2" charset="-122"/>
              </a:rPr>
              <a:t>判断句</a:t>
            </a:r>
            <a:r>
              <a:rPr lang="en-US" altLang="zh-CN" sz="2800" b="1" dirty="0">
                <a:solidFill>
                  <a:srgbClr val="FF0000"/>
                </a:solidFill>
                <a:latin typeface="宋体" panose="02010600030101010101" pitchFamily="2" charset="-122"/>
              </a:rPr>
              <a:t>)</a:t>
            </a:r>
            <a:endParaRPr lang="zh-CN" altLang="en-US" sz="2800" b="1" dirty="0">
              <a:solidFill>
                <a:srgbClr val="FF0000"/>
              </a:solidFill>
              <a:latin typeface="宋体" panose="02010600030101010101" pitchFamily="2" charset="-122"/>
            </a:endParaRPr>
          </a:p>
        </p:txBody>
      </p:sp>
      <p:sp>
        <p:nvSpPr>
          <p:cNvPr id="49157" name="Text Box 5"/>
          <p:cNvSpPr txBox="1"/>
          <p:nvPr/>
        </p:nvSpPr>
        <p:spPr>
          <a:xfrm>
            <a:off x="5795963" y="3068638"/>
            <a:ext cx="2376487" cy="519112"/>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buNone/>
            </a:pPr>
            <a:r>
              <a:rPr lang="en-US" altLang="zh-CN" sz="2800" b="1" dirty="0">
                <a:solidFill>
                  <a:srgbClr val="FF0000"/>
                </a:solidFill>
                <a:latin typeface="宋体" panose="02010600030101010101" pitchFamily="2" charset="-122"/>
              </a:rPr>
              <a:t>(</a:t>
            </a:r>
            <a:r>
              <a:rPr lang="zh-CN" altLang="en-US" sz="2800" b="1" dirty="0">
                <a:solidFill>
                  <a:srgbClr val="FF0000"/>
                </a:solidFill>
                <a:latin typeface="宋体" panose="02010600030101010101" pitchFamily="2" charset="-122"/>
              </a:rPr>
              <a:t>状语后置）</a:t>
            </a:r>
            <a:endParaRPr lang="zh-CN" altLang="en-US" sz="2800" dirty="0">
              <a:solidFill>
                <a:srgbClr val="FF0000"/>
              </a:solidFill>
              <a:latin typeface="宋体" panose="02010600030101010101" pitchFamily="2" charset="-122"/>
            </a:endParaRPr>
          </a:p>
        </p:txBody>
      </p:sp>
      <p:sp>
        <p:nvSpPr>
          <p:cNvPr id="49158" name="Text Box 6"/>
          <p:cNvSpPr txBox="1"/>
          <p:nvPr/>
        </p:nvSpPr>
        <p:spPr>
          <a:xfrm>
            <a:off x="4211638" y="3716338"/>
            <a:ext cx="2376487" cy="519112"/>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buNone/>
            </a:pPr>
            <a:r>
              <a:rPr lang="en-US" altLang="zh-CN" sz="2800" b="1" dirty="0">
                <a:solidFill>
                  <a:srgbClr val="FF0000"/>
                </a:solidFill>
                <a:latin typeface="宋体" panose="02010600030101010101" pitchFamily="2" charset="-122"/>
              </a:rPr>
              <a:t>(</a:t>
            </a:r>
            <a:r>
              <a:rPr lang="zh-CN" altLang="en-US" sz="2800" b="1" dirty="0">
                <a:solidFill>
                  <a:srgbClr val="FF0000"/>
                </a:solidFill>
                <a:latin typeface="宋体" panose="02010600030101010101" pitchFamily="2" charset="-122"/>
              </a:rPr>
              <a:t>状语后置）</a:t>
            </a:r>
            <a:endParaRPr lang="zh-CN" altLang="en-US" sz="2800" dirty="0">
              <a:solidFill>
                <a:srgbClr val="FF0000"/>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9156"/>
                                        </p:tgtEl>
                                        <p:attrNameLst>
                                          <p:attrName>style.visibility</p:attrName>
                                        </p:attrNameLst>
                                      </p:cBhvr>
                                      <p:to>
                                        <p:strVal val="visible"/>
                                      </p:to>
                                    </p:set>
                                    <p:animEffect transition="in" filter="blinds(horizontal)">
                                      <p:cBhvr>
                                        <p:cTn id="7" dur="500"/>
                                        <p:tgtEl>
                                          <p:spTgt spid="4915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9157"/>
                                        </p:tgtEl>
                                        <p:attrNameLst>
                                          <p:attrName>style.visibility</p:attrName>
                                        </p:attrNameLst>
                                      </p:cBhvr>
                                      <p:to>
                                        <p:strVal val="visible"/>
                                      </p:to>
                                    </p:set>
                                    <p:animEffect transition="in" filter="blinds(horizontal)">
                                      <p:cBhvr>
                                        <p:cTn id="12" dur="500"/>
                                        <p:tgtEl>
                                          <p:spTgt spid="4915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9158"/>
                                        </p:tgtEl>
                                        <p:attrNameLst>
                                          <p:attrName>style.visibility</p:attrName>
                                        </p:attrNameLst>
                                      </p:cBhvr>
                                      <p:to>
                                        <p:strVal val="visible"/>
                                      </p:to>
                                    </p:set>
                                    <p:animEffect transition="in" filter="blinds(horizontal)">
                                      <p:cBhvr>
                                        <p:cTn id="17" dur="500"/>
                                        <p:tgtEl>
                                          <p:spTgt spid="491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6" grpId="0"/>
      <p:bldP spid="49157" grpId="0"/>
      <p:bldP spid="4915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Rectangle 1"/>
          <p:cNvSpPr>
            <a:spLocks noChangeArrowheads="1"/>
          </p:cNvSpPr>
          <p:nvPr/>
        </p:nvSpPr>
        <p:spPr bwMode="auto">
          <a:xfrm>
            <a:off x="109538" y="188913"/>
            <a:ext cx="3816350" cy="6462713"/>
          </a:xfrm>
          <a:prstGeom prst="rect">
            <a:avLst/>
          </a:prstGeom>
          <a:noFill/>
          <a:ln w="53975" cmpd="sng">
            <a:solidFill>
              <a:srgbClr val="00B0F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pPr marL="0" marR="0" lvl="0" indent="88900" algn="l"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dirty="0">
                <a:ln>
                  <a:noFill/>
                </a:ln>
                <a:solidFill>
                  <a:srgbClr val="000000"/>
                </a:solidFill>
                <a:effectLst/>
                <a:uLnTx/>
                <a:uFillTx/>
                <a:latin typeface="+mn-ea"/>
                <a:ea typeface="+mn-ea"/>
                <a:cs typeface="+mn-cs"/>
              </a:rPr>
              <a:t>  </a:t>
            </a:r>
            <a:r>
              <a:rPr kumimoji="0" lang="zh-CN" altLang="zh-CN" sz="3600" b="1"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荆轲者，卫人也，其</a:t>
            </a:r>
            <a:r>
              <a:rPr kumimoji="0" lang="zh-CN" altLang="zh-CN" sz="3600" b="1" i="0" u="none" strike="noStrike" kern="12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mn-cs"/>
              </a:rPr>
              <a:t>先</a:t>
            </a:r>
            <a:r>
              <a:rPr kumimoji="0" lang="zh-CN" altLang="zh-CN" sz="3600" b="1"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乃齐人，</a:t>
            </a:r>
            <a:r>
              <a:rPr kumimoji="0" lang="zh-CN" altLang="zh-CN" sz="3600" b="1" i="0" u="none" strike="noStrike" kern="12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mn-cs"/>
              </a:rPr>
              <a:t>徙</a:t>
            </a:r>
            <a:r>
              <a:rPr kumimoji="0" lang="zh-CN" altLang="zh-CN" sz="3600" b="1"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于卫，卫人</a:t>
            </a:r>
            <a:r>
              <a:rPr kumimoji="0" lang="zh-CN" altLang="zh-CN" sz="3600" b="1" i="0" u="none" strike="noStrike" kern="12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mn-cs"/>
              </a:rPr>
              <a:t>谓</a:t>
            </a:r>
            <a:r>
              <a:rPr kumimoji="0" lang="zh-CN" altLang="zh-CN" sz="3600" b="1"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之庆卿。而</a:t>
            </a:r>
            <a:r>
              <a:rPr kumimoji="0" lang="zh-CN" altLang="zh-CN" sz="3600" b="1" i="0" u="none" strike="noStrike" kern="12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mn-cs"/>
              </a:rPr>
              <a:t>之</a:t>
            </a:r>
            <a:r>
              <a:rPr kumimoji="0" lang="zh-CN" altLang="zh-CN" sz="3600" b="1"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燕，燕人谓之荆卿。</a:t>
            </a:r>
            <a:endParaRPr kumimoji="0" lang="en-US" altLang="zh-CN" sz="3600" b="1"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宋体" panose="02010600030101010101" pitchFamily="2" charset="-122"/>
            </a:endParaRPr>
          </a:p>
          <a:p>
            <a:pPr marL="0" marR="0" lvl="0" indent="88900" algn="l"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宋体" panose="02010600030101010101" pitchFamily="2" charset="-122"/>
              </a:rPr>
              <a:t>   </a:t>
            </a:r>
            <a:r>
              <a:rPr kumimoji="0" lang="zh-CN" sz="3600" b="1"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宋体" panose="02010600030101010101" pitchFamily="2" charset="-122"/>
              </a:rPr>
              <a:t>荆轲</a:t>
            </a:r>
            <a:r>
              <a:rPr kumimoji="0" lang="zh-CN" sz="3600" b="1" i="0" u="none" strike="noStrike" kern="12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宋体" panose="02010600030101010101" pitchFamily="2" charset="-122"/>
              </a:rPr>
              <a:t>好</a:t>
            </a:r>
            <a:r>
              <a:rPr kumimoji="0" lang="zh-CN" sz="3600" b="1"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宋体" panose="02010600030101010101" pitchFamily="2" charset="-122"/>
              </a:rPr>
              <a:t>读书击剑，以术</a:t>
            </a:r>
            <a:r>
              <a:rPr kumimoji="0" lang="zh-CN" sz="3600" b="1" i="0" u="none" strike="noStrike" kern="12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宋体" panose="02010600030101010101" pitchFamily="2" charset="-122"/>
              </a:rPr>
              <a:t>说</a:t>
            </a:r>
            <a:r>
              <a:rPr kumimoji="0" lang="zh-CN" sz="3600" b="1"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宋体" panose="02010600030101010101" pitchFamily="2" charset="-122"/>
              </a:rPr>
              <a:t>卫元君</a:t>
            </a:r>
            <a:r>
              <a:rPr kumimoji="0" lang="zh-CN" altLang="en-US" sz="3600" b="1"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宋体" panose="02010600030101010101" pitchFamily="2" charset="-122"/>
              </a:rPr>
              <a:t>，卫元君不用。其后秦</a:t>
            </a:r>
            <a:r>
              <a:rPr kumimoji="0" lang="zh-CN" altLang="en-US" sz="3600" b="1" i="0" u="none" strike="noStrike" kern="12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宋体" panose="02010600030101010101" pitchFamily="2" charset="-122"/>
              </a:rPr>
              <a:t>伐</a:t>
            </a:r>
            <a:r>
              <a:rPr kumimoji="0" lang="zh-CN" altLang="en-US" sz="3600" b="1"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宋体" panose="02010600030101010101" pitchFamily="2" charset="-122"/>
              </a:rPr>
              <a:t>魏，置东郡，徙卫元君之</a:t>
            </a:r>
            <a:r>
              <a:rPr kumimoji="0" lang="zh-CN" altLang="en-US" sz="3600" b="1" i="0" u="none" strike="noStrike" kern="12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宋体" panose="02010600030101010101" pitchFamily="2" charset="-122"/>
              </a:rPr>
              <a:t>支属</a:t>
            </a:r>
            <a:r>
              <a:rPr kumimoji="0" lang="zh-CN" altLang="en-US" sz="3600" b="1"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宋体" panose="02010600030101010101" pitchFamily="2" charset="-122"/>
              </a:rPr>
              <a:t>于野王。</a:t>
            </a:r>
            <a:endParaRPr kumimoji="0" lang="en-US" altLang="zh-CN" sz="3600" b="1"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宋体" panose="02010600030101010101" pitchFamily="2" charset="-122"/>
            </a:endParaRPr>
          </a:p>
          <a:p>
            <a:pPr marL="0" marR="0" lvl="0" indent="8890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4339" name="Rectangle 2"/>
          <p:cNvSpPr/>
          <p:nvPr/>
        </p:nvSpPr>
        <p:spPr>
          <a:xfrm>
            <a:off x="3924300" y="255588"/>
            <a:ext cx="5184775" cy="6740525"/>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88900" eaLnBrk="1" hangingPunct="1">
              <a:spcBef>
                <a:spcPct val="0"/>
              </a:spcBef>
              <a:buClrTx/>
              <a:buSzTx/>
              <a:buFontTx/>
              <a:buNone/>
            </a:pPr>
            <a:r>
              <a:rPr lang="en-US" altLang="zh-CN" dirty="0"/>
              <a:t>    </a:t>
            </a:r>
            <a:r>
              <a:rPr lang="zh-CN" altLang="en-US" sz="3600" dirty="0">
                <a:solidFill>
                  <a:srgbClr val="000000"/>
                </a:solidFill>
              </a:rPr>
              <a:t>荆轲是卫国人，他的</a:t>
            </a:r>
            <a:r>
              <a:rPr lang="zh-CN" altLang="en-US" sz="3600" dirty="0">
                <a:solidFill>
                  <a:srgbClr val="FF0000"/>
                </a:solidFill>
              </a:rPr>
              <a:t>祖先</a:t>
            </a:r>
            <a:r>
              <a:rPr lang="zh-CN" altLang="en-US" sz="3600" dirty="0">
                <a:solidFill>
                  <a:srgbClr val="000000"/>
                </a:solidFill>
              </a:rPr>
              <a:t>是齐国人，后来</a:t>
            </a:r>
            <a:r>
              <a:rPr lang="zh-CN" altLang="en-US" sz="3600" dirty="0">
                <a:solidFill>
                  <a:srgbClr val="FF0000"/>
                </a:solidFill>
              </a:rPr>
              <a:t>迁移</a:t>
            </a:r>
            <a:r>
              <a:rPr lang="zh-CN" altLang="en-US" sz="3600" dirty="0">
                <a:solidFill>
                  <a:srgbClr val="000000"/>
                </a:solidFill>
              </a:rPr>
              <a:t>到卫国，</a:t>
            </a:r>
            <a:r>
              <a:rPr lang="zh-CN" altLang="en-US" sz="3600" dirty="0">
                <a:solidFill>
                  <a:srgbClr val="000000"/>
                </a:solidFill>
              </a:rPr>
              <a:t>卫国人</a:t>
            </a:r>
            <a:r>
              <a:rPr lang="zh-CN" altLang="en-US" sz="3600" dirty="0">
                <a:solidFill>
                  <a:srgbClr val="FF0000"/>
                </a:solidFill>
              </a:rPr>
              <a:t>称呼</a:t>
            </a:r>
            <a:r>
              <a:rPr lang="zh-CN" altLang="en-US" sz="3600" dirty="0">
                <a:solidFill>
                  <a:srgbClr val="000000"/>
                </a:solidFill>
              </a:rPr>
              <a:t>他庆卿。</a:t>
            </a:r>
            <a:r>
              <a:rPr lang="zh-CN" altLang="en-US" sz="3600" dirty="0">
                <a:solidFill>
                  <a:srgbClr val="FF0000"/>
                </a:solidFill>
              </a:rPr>
              <a:t>到</a:t>
            </a:r>
            <a:r>
              <a:rPr lang="zh-CN" altLang="en-US" sz="3600" dirty="0">
                <a:solidFill>
                  <a:srgbClr val="000000"/>
                </a:solidFill>
              </a:rPr>
              <a:t>燕国后，燕国人称呼他荆卿。</a:t>
            </a:r>
            <a:endParaRPr lang="zh-CN" altLang="en-US" sz="3600" dirty="0">
              <a:solidFill>
                <a:srgbClr val="000000"/>
              </a:solidFill>
              <a:latin typeface="Times New Roman" panose="02020603050405020304" pitchFamily="18" charset="0"/>
              <a:cs typeface="Times New Roman" panose="02020603050405020304" pitchFamily="18" charset="0"/>
            </a:endParaRPr>
          </a:p>
          <a:p>
            <a:pPr marL="0" lvl="0" indent="88900">
              <a:spcBef>
                <a:spcPct val="0"/>
              </a:spcBef>
              <a:buClrTx/>
              <a:buSzTx/>
              <a:buFontTx/>
              <a:buNone/>
            </a:pPr>
            <a:r>
              <a:rPr lang="zh-CN" altLang="en-US" sz="3600" dirty="0">
                <a:solidFill>
                  <a:srgbClr val="000000"/>
                </a:solidFill>
                <a:latin typeface="Times New Roman" panose="02020603050405020304" pitchFamily="18" charset="0"/>
                <a:cs typeface="Times New Roman" panose="02020603050405020304" pitchFamily="18" charset="0"/>
              </a:rPr>
              <a:t>     荆卿</a:t>
            </a:r>
            <a:r>
              <a:rPr lang="zh-CN" altLang="en-US" sz="3600" dirty="0">
                <a:solidFill>
                  <a:srgbClr val="FF0000"/>
                </a:solidFill>
                <a:latin typeface="Times New Roman" panose="02020603050405020304" pitchFamily="18" charset="0"/>
                <a:cs typeface="Times New Roman" panose="02020603050405020304" pitchFamily="18" charset="0"/>
              </a:rPr>
              <a:t>喜爱</a:t>
            </a:r>
            <a:r>
              <a:rPr lang="zh-CN" altLang="en-US" sz="3600" dirty="0">
                <a:solidFill>
                  <a:srgbClr val="000000"/>
                </a:solidFill>
                <a:latin typeface="Times New Roman" panose="02020603050405020304" pitchFamily="18" charset="0"/>
                <a:cs typeface="Times New Roman" panose="02020603050405020304" pitchFamily="18" charset="0"/>
              </a:rPr>
              <a:t>读书、击剑，凭借着剑术游说卫元君，卫元君没有任用他。此后秦国</a:t>
            </a:r>
            <a:r>
              <a:rPr lang="zh-CN" altLang="en-US" sz="3600" dirty="0">
                <a:solidFill>
                  <a:srgbClr val="FF0000"/>
                </a:solidFill>
                <a:latin typeface="Times New Roman" panose="02020603050405020304" pitchFamily="18" charset="0"/>
                <a:cs typeface="Times New Roman" panose="02020603050405020304" pitchFamily="18" charset="0"/>
              </a:rPr>
              <a:t>攻打</a:t>
            </a:r>
            <a:r>
              <a:rPr lang="zh-CN" altLang="en-US" sz="3600" dirty="0">
                <a:solidFill>
                  <a:srgbClr val="000000"/>
                </a:solidFill>
                <a:latin typeface="Times New Roman" panose="02020603050405020304" pitchFamily="18" charset="0"/>
                <a:cs typeface="Times New Roman" panose="02020603050405020304" pitchFamily="18" charset="0"/>
              </a:rPr>
              <a:t>魏国，设置了东郡，把卫元君的</a:t>
            </a:r>
            <a:r>
              <a:rPr lang="zh-CN" altLang="en-US" sz="3600" dirty="0">
                <a:solidFill>
                  <a:srgbClr val="FF0000"/>
                </a:solidFill>
                <a:latin typeface="Times New Roman" panose="02020603050405020304" pitchFamily="18" charset="0"/>
                <a:cs typeface="Times New Roman" panose="02020603050405020304" pitchFamily="18" charset="0"/>
              </a:rPr>
              <a:t>旁支亲属</a:t>
            </a:r>
            <a:r>
              <a:rPr lang="zh-CN" altLang="en-US" sz="3600" dirty="0">
                <a:solidFill>
                  <a:srgbClr val="000000"/>
                </a:solidFill>
                <a:latin typeface="Times New Roman" panose="02020603050405020304" pitchFamily="18" charset="0"/>
                <a:cs typeface="Times New Roman" panose="02020603050405020304" pitchFamily="18" charset="0"/>
              </a:rPr>
              <a:t>迁移到野王</a:t>
            </a:r>
            <a:r>
              <a:rPr lang="zh-CN" altLang="en-US" sz="3600" dirty="0">
                <a:latin typeface="Times New Roman" panose="02020603050405020304" pitchFamily="18" charset="0"/>
                <a:cs typeface="Times New Roman" panose="02020603050405020304" pitchFamily="18" charset="0"/>
              </a:rPr>
              <a:t>。</a:t>
            </a:r>
            <a:r>
              <a:rPr lang="zh-CN" altLang="en-US" sz="3600" dirty="0"/>
              <a:t> </a:t>
            </a:r>
            <a:endParaRPr lang="zh-CN" altLang="en-US" sz="36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5362" name="矩形 1"/>
          <p:cNvSpPr/>
          <p:nvPr/>
        </p:nvSpPr>
        <p:spPr>
          <a:xfrm>
            <a:off x="107950" y="188913"/>
            <a:ext cx="3600450" cy="6494462"/>
          </a:xfrm>
          <a:prstGeom prst="rect">
            <a:avLst/>
          </a:prstGeom>
          <a:noFill/>
          <a:ln w="53975" cap="flat" cmpd="sng">
            <a:solidFill>
              <a:srgbClr val="00B0F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r>
              <a:rPr lang="en-US" altLang="zh-CN" sz="1800" dirty="0">
                <a:solidFill>
                  <a:srgbClr val="FF0000"/>
                </a:solidFill>
                <a:latin typeface="宋体" panose="02010600030101010101" pitchFamily="2" charset="-122"/>
              </a:rPr>
              <a:t>    </a:t>
            </a:r>
            <a:r>
              <a:rPr lang="zh-CN" altLang="zh-CN" dirty="0">
                <a:solidFill>
                  <a:srgbClr val="000000"/>
                </a:solidFill>
                <a:latin typeface="黑体" panose="02010600030101010101" pitchFamily="49" charset="-122"/>
                <a:ea typeface="黑体" panose="02010600030101010101" pitchFamily="49" charset="-122"/>
              </a:rPr>
              <a:t>荆轲尝</a:t>
            </a:r>
            <a:r>
              <a:rPr lang="zh-CN" altLang="zh-CN" dirty="0">
                <a:solidFill>
                  <a:srgbClr val="FF0000"/>
                </a:solidFill>
                <a:latin typeface="黑体" panose="02010600030101010101" pitchFamily="49" charset="-122"/>
                <a:ea typeface="黑体" panose="02010600030101010101" pitchFamily="49" charset="-122"/>
              </a:rPr>
              <a:t>游过</a:t>
            </a:r>
            <a:r>
              <a:rPr lang="zh-CN" altLang="zh-CN" dirty="0">
                <a:solidFill>
                  <a:srgbClr val="000000"/>
                </a:solidFill>
                <a:latin typeface="黑体" panose="02010600030101010101" pitchFamily="49" charset="-122"/>
                <a:ea typeface="黑体" panose="02010600030101010101" pitchFamily="49" charset="-122"/>
              </a:rPr>
              <a:t>榆次，与盖聂论剑，盖聂怒而</a:t>
            </a:r>
            <a:r>
              <a:rPr lang="zh-CN" altLang="zh-CN" dirty="0">
                <a:solidFill>
                  <a:srgbClr val="FF0000"/>
                </a:solidFill>
                <a:latin typeface="黑体" panose="02010600030101010101" pitchFamily="49" charset="-122"/>
                <a:ea typeface="黑体" panose="02010600030101010101" pitchFamily="49" charset="-122"/>
              </a:rPr>
              <a:t>目</a:t>
            </a:r>
            <a:r>
              <a:rPr lang="zh-CN" altLang="zh-CN" dirty="0">
                <a:solidFill>
                  <a:srgbClr val="000000"/>
                </a:solidFill>
                <a:latin typeface="黑体" panose="02010600030101010101" pitchFamily="49" charset="-122"/>
                <a:ea typeface="黑体" panose="02010600030101010101" pitchFamily="49" charset="-122"/>
              </a:rPr>
              <a:t>之。荆轲出，人或言复召荆卿。盖聂曰：</a:t>
            </a:r>
            <a:r>
              <a:rPr lang="en-US" altLang="zh-CN" dirty="0">
                <a:solidFill>
                  <a:srgbClr val="000000"/>
                </a:solidFill>
                <a:latin typeface="黑体" panose="02010600030101010101" pitchFamily="49" charset="-122"/>
                <a:ea typeface="黑体" panose="02010600030101010101" pitchFamily="49" charset="-122"/>
              </a:rPr>
              <a:t>“</a:t>
            </a:r>
            <a:r>
              <a:rPr lang="zh-CN" altLang="zh-CN" dirty="0">
                <a:solidFill>
                  <a:srgbClr val="FF0000"/>
                </a:solidFill>
                <a:latin typeface="黑体" panose="02010600030101010101" pitchFamily="49" charset="-122"/>
                <a:ea typeface="黑体" panose="02010600030101010101" pitchFamily="49" charset="-122"/>
              </a:rPr>
              <a:t>曩者</a:t>
            </a:r>
            <a:r>
              <a:rPr lang="zh-CN" altLang="zh-CN" dirty="0">
                <a:solidFill>
                  <a:srgbClr val="000000"/>
                </a:solidFill>
                <a:latin typeface="黑体" panose="02010600030101010101" pitchFamily="49" charset="-122"/>
                <a:ea typeface="黑体" panose="02010600030101010101" pitchFamily="49" charset="-122"/>
              </a:rPr>
              <a:t>吾与论剑有不称者，吾</a:t>
            </a:r>
            <a:r>
              <a:rPr lang="zh-CN" altLang="zh-CN" dirty="0">
                <a:solidFill>
                  <a:srgbClr val="FF0000"/>
                </a:solidFill>
                <a:latin typeface="黑体" panose="02010600030101010101" pitchFamily="49" charset="-122"/>
                <a:ea typeface="黑体" panose="02010600030101010101" pitchFamily="49" charset="-122"/>
              </a:rPr>
              <a:t>目</a:t>
            </a:r>
            <a:r>
              <a:rPr lang="zh-CN" altLang="zh-CN" dirty="0">
                <a:solidFill>
                  <a:srgbClr val="000000"/>
                </a:solidFill>
                <a:latin typeface="黑体" panose="02010600030101010101" pitchFamily="49" charset="-122"/>
                <a:ea typeface="黑体" panose="02010600030101010101" pitchFamily="49" charset="-122"/>
              </a:rPr>
              <a:t>之；试往，是宜去，不敢留。</a:t>
            </a:r>
            <a:r>
              <a:rPr lang="en-US" altLang="zh-CN" dirty="0">
                <a:solidFill>
                  <a:srgbClr val="000000"/>
                </a:solidFill>
                <a:latin typeface="黑体" panose="02010600030101010101" pitchFamily="49" charset="-122"/>
                <a:ea typeface="黑体" panose="02010600030101010101" pitchFamily="49" charset="-122"/>
              </a:rPr>
              <a:t>”</a:t>
            </a:r>
            <a:r>
              <a:rPr lang="zh-CN" altLang="zh-CN" dirty="0">
                <a:solidFill>
                  <a:srgbClr val="FF0000"/>
                </a:solidFill>
                <a:latin typeface="黑体" panose="02010600030101010101" pitchFamily="49" charset="-122"/>
                <a:ea typeface="黑体" panose="02010600030101010101" pitchFamily="49" charset="-122"/>
              </a:rPr>
              <a:t>使使</a:t>
            </a:r>
            <a:r>
              <a:rPr lang="zh-CN" altLang="zh-CN" dirty="0">
                <a:solidFill>
                  <a:srgbClr val="000000"/>
                </a:solidFill>
                <a:latin typeface="黑体" panose="02010600030101010101" pitchFamily="49" charset="-122"/>
                <a:ea typeface="黑体" panose="02010600030101010101" pitchFamily="49" charset="-122"/>
              </a:rPr>
              <a:t>往之主人，荆卿则已驾而</a:t>
            </a:r>
            <a:r>
              <a:rPr lang="zh-CN" altLang="zh-CN" dirty="0">
                <a:solidFill>
                  <a:srgbClr val="FF0000"/>
                </a:solidFill>
                <a:latin typeface="黑体" panose="02010600030101010101" pitchFamily="49" charset="-122"/>
                <a:ea typeface="黑体" panose="02010600030101010101" pitchFamily="49" charset="-122"/>
              </a:rPr>
              <a:t>去</a:t>
            </a:r>
            <a:r>
              <a:rPr lang="zh-CN" altLang="zh-CN" dirty="0">
                <a:solidFill>
                  <a:srgbClr val="000000"/>
                </a:solidFill>
                <a:latin typeface="黑体" panose="02010600030101010101" pitchFamily="49" charset="-122"/>
                <a:ea typeface="黑体" panose="02010600030101010101" pitchFamily="49" charset="-122"/>
              </a:rPr>
              <a:t>榆次矣。使者还报，盖聂曰：</a:t>
            </a:r>
            <a:r>
              <a:rPr lang="en-US" altLang="zh-CN" dirty="0">
                <a:solidFill>
                  <a:srgbClr val="000000"/>
                </a:solidFill>
                <a:latin typeface="黑体" panose="02010600030101010101" pitchFamily="49" charset="-122"/>
                <a:ea typeface="黑体" panose="02010600030101010101" pitchFamily="49" charset="-122"/>
              </a:rPr>
              <a:t>“</a:t>
            </a:r>
            <a:r>
              <a:rPr lang="zh-CN" altLang="zh-CN" dirty="0">
                <a:solidFill>
                  <a:srgbClr val="000000"/>
                </a:solidFill>
                <a:latin typeface="黑体" panose="02010600030101010101" pitchFamily="49" charset="-122"/>
                <a:ea typeface="黑体" panose="02010600030101010101" pitchFamily="49" charset="-122"/>
              </a:rPr>
              <a:t>固去也，吾曩者目</a:t>
            </a:r>
            <a:r>
              <a:rPr lang="zh-CN" altLang="zh-CN" dirty="0">
                <a:solidFill>
                  <a:srgbClr val="FF0000"/>
                </a:solidFill>
                <a:latin typeface="黑体" panose="02010600030101010101" pitchFamily="49" charset="-122"/>
                <a:ea typeface="黑体" panose="02010600030101010101" pitchFamily="49" charset="-122"/>
              </a:rPr>
              <a:t>摄</a:t>
            </a:r>
            <a:r>
              <a:rPr lang="zh-CN" altLang="zh-CN" dirty="0">
                <a:solidFill>
                  <a:srgbClr val="000000"/>
                </a:solidFill>
                <a:latin typeface="黑体" panose="02010600030101010101" pitchFamily="49" charset="-122"/>
                <a:ea typeface="黑体" panose="02010600030101010101" pitchFamily="49" charset="-122"/>
              </a:rPr>
              <a:t>之；</a:t>
            </a:r>
            <a:r>
              <a:rPr lang="en-US" altLang="zh-CN" dirty="0">
                <a:solidFill>
                  <a:srgbClr val="000000"/>
                </a:solidFill>
                <a:latin typeface="黑体" panose="02010600030101010101" pitchFamily="49" charset="-122"/>
                <a:ea typeface="黑体" panose="02010600030101010101" pitchFamily="49" charset="-122"/>
              </a:rPr>
              <a:t>”</a:t>
            </a:r>
            <a:endParaRPr lang="zh-CN" altLang="zh-CN" dirty="0">
              <a:solidFill>
                <a:srgbClr val="000000"/>
              </a:solidFill>
              <a:latin typeface="黑体" panose="02010600030101010101" pitchFamily="49" charset="-122"/>
              <a:ea typeface="黑体" panose="02010600030101010101" pitchFamily="49" charset="-122"/>
            </a:endParaRPr>
          </a:p>
        </p:txBody>
      </p:sp>
      <p:sp>
        <p:nvSpPr>
          <p:cNvPr id="15363" name="矩形 2"/>
          <p:cNvSpPr/>
          <p:nvPr/>
        </p:nvSpPr>
        <p:spPr>
          <a:xfrm>
            <a:off x="3702050" y="188913"/>
            <a:ext cx="5549900" cy="6494462"/>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88900" eaLnBrk="1" hangingPunct="1">
              <a:spcBef>
                <a:spcPct val="0"/>
              </a:spcBef>
              <a:buClrTx/>
              <a:buSzTx/>
              <a:buFontTx/>
              <a:buNone/>
            </a:pPr>
            <a:r>
              <a:rPr lang="en-US" altLang="zh-CN" sz="1800" dirty="0">
                <a:latin typeface="宋体" panose="02010600030101010101" pitchFamily="2" charset="-122"/>
              </a:rPr>
              <a:t>    </a:t>
            </a:r>
            <a:r>
              <a:rPr lang="zh-CN" altLang="zh-CN" dirty="0">
                <a:solidFill>
                  <a:srgbClr val="000000"/>
                </a:solidFill>
                <a:latin typeface="宋体" panose="02010600030101010101" pitchFamily="2" charset="-122"/>
              </a:rPr>
              <a:t>荆轲曾</a:t>
            </a:r>
            <a:r>
              <a:rPr lang="zh-CN" altLang="zh-CN" dirty="0">
                <a:solidFill>
                  <a:srgbClr val="FF0000"/>
                </a:solidFill>
                <a:latin typeface="宋体" panose="02010600030101010101" pitchFamily="2" charset="-122"/>
              </a:rPr>
              <a:t>漫游路经</a:t>
            </a:r>
            <a:r>
              <a:rPr lang="zh-CN" altLang="zh-CN" dirty="0">
                <a:solidFill>
                  <a:srgbClr val="000000"/>
                </a:solidFill>
                <a:latin typeface="宋体" panose="02010600030101010101" pitchFamily="2" charset="-122"/>
              </a:rPr>
              <a:t>榆次，与盖聂谈论剑术，盖聂对他怒目而</a:t>
            </a:r>
            <a:r>
              <a:rPr lang="zh-CN" altLang="zh-CN" dirty="0">
                <a:solidFill>
                  <a:srgbClr val="FF0000"/>
                </a:solidFill>
                <a:latin typeface="宋体" panose="02010600030101010101" pitchFamily="2" charset="-122"/>
              </a:rPr>
              <a:t>视</a:t>
            </a:r>
            <a:r>
              <a:rPr lang="zh-CN" altLang="zh-CN" dirty="0">
                <a:solidFill>
                  <a:srgbClr val="000000"/>
                </a:solidFill>
                <a:latin typeface="宋体" panose="02010600030101010101" pitchFamily="2" charset="-122"/>
              </a:rPr>
              <a:t>。荆轲出去以后，有人劝盖聂再把荆轲叫回来。盖聂说：</a:t>
            </a:r>
            <a:r>
              <a:rPr lang="en-US" altLang="zh-CN" dirty="0">
                <a:solidFill>
                  <a:srgbClr val="000000"/>
                </a:solidFill>
                <a:latin typeface="宋体" panose="02010600030101010101" pitchFamily="2" charset="-122"/>
              </a:rPr>
              <a:t>“</a:t>
            </a:r>
            <a:r>
              <a:rPr lang="zh-CN" altLang="zh-CN" dirty="0">
                <a:solidFill>
                  <a:srgbClr val="FF0000"/>
                </a:solidFill>
                <a:latin typeface="宋体" panose="02010600030101010101" pitchFamily="2" charset="-122"/>
              </a:rPr>
              <a:t>刚才</a:t>
            </a:r>
            <a:r>
              <a:rPr lang="zh-CN" altLang="zh-CN" dirty="0">
                <a:solidFill>
                  <a:srgbClr val="000000"/>
                </a:solidFill>
                <a:latin typeface="宋体" panose="02010600030101010101" pitchFamily="2" charset="-122"/>
              </a:rPr>
              <a:t>我和他谈论剑术，他谈的有不甚得当的地方，我用眼</a:t>
            </a:r>
            <a:r>
              <a:rPr lang="zh-CN" altLang="zh-CN" dirty="0">
                <a:solidFill>
                  <a:srgbClr val="FF0000"/>
                </a:solidFill>
                <a:latin typeface="宋体" panose="02010600030101010101" pitchFamily="2" charset="-122"/>
              </a:rPr>
              <a:t>瞪</a:t>
            </a:r>
            <a:r>
              <a:rPr lang="zh-CN" altLang="zh-CN" dirty="0">
                <a:solidFill>
                  <a:srgbClr val="000000"/>
                </a:solidFill>
                <a:latin typeface="宋体" panose="02010600030101010101" pitchFamily="2" charset="-122"/>
              </a:rPr>
              <a:t>了他；去找找看吧，我用眼瞪他，他应该走了，不敢再留在这里了。</a:t>
            </a:r>
            <a:r>
              <a:rPr lang="en-US" altLang="zh-CN" dirty="0">
                <a:solidFill>
                  <a:srgbClr val="000000"/>
                </a:solidFill>
                <a:latin typeface="宋体" panose="02010600030101010101" pitchFamily="2" charset="-122"/>
              </a:rPr>
              <a:t>”</a:t>
            </a:r>
            <a:r>
              <a:rPr lang="zh-CN" altLang="zh-CN" dirty="0">
                <a:solidFill>
                  <a:srgbClr val="FF0000"/>
                </a:solidFill>
                <a:latin typeface="宋体" panose="02010600030101010101" pitchFamily="2" charset="-122"/>
              </a:rPr>
              <a:t>派人</a:t>
            </a:r>
            <a:r>
              <a:rPr lang="zh-CN" altLang="zh-CN" dirty="0">
                <a:solidFill>
                  <a:srgbClr val="000000"/>
                </a:solidFill>
                <a:latin typeface="宋体" panose="02010600030101010101" pitchFamily="2" charset="-122"/>
              </a:rPr>
              <a:t>到荆轲住处询问房东，荆轲已乘车</a:t>
            </a:r>
            <a:r>
              <a:rPr lang="zh-CN" altLang="zh-CN" dirty="0">
                <a:solidFill>
                  <a:srgbClr val="FF0000"/>
                </a:solidFill>
                <a:latin typeface="宋体" panose="02010600030101010101" pitchFamily="2" charset="-122"/>
              </a:rPr>
              <a:t>离开</a:t>
            </a:r>
            <a:r>
              <a:rPr lang="zh-CN" altLang="zh-CN" dirty="0">
                <a:solidFill>
                  <a:srgbClr val="000000"/>
                </a:solidFill>
                <a:latin typeface="宋体" panose="02010600030101010101" pitchFamily="2" charset="-122"/>
              </a:rPr>
              <a:t>榆次了。派去的人回来报告，盖聂说：</a:t>
            </a:r>
            <a:r>
              <a:rPr lang="en-US" altLang="zh-CN" dirty="0">
                <a:solidFill>
                  <a:srgbClr val="000000"/>
                </a:solidFill>
                <a:latin typeface="宋体" panose="02010600030101010101" pitchFamily="2" charset="-122"/>
              </a:rPr>
              <a:t>“</a:t>
            </a:r>
            <a:r>
              <a:rPr lang="zh-CN" altLang="zh-CN" dirty="0">
                <a:solidFill>
                  <a:srgbClr val="000000"/>
                </a:solidFill>
                <a:latin typeface="宋体" panose="02010600030101010101" pitchFamily="2" charset="-122"/>
              </a:rPr>
              <a:t>本来就该走了，刚才我用眼睛瞪他，他</a:t>
            </a:r>
            <a:r>
              <a:rPr lang="zh-CN" altLang="zh-CN" dirty="0">
                <a:solidFill>
                  <a:srgbClr val="FF0000"/>
                </a:solidFill>
                <a:latin typeface="宋体" panose="02010600030101010101" pitchFamily="2" charset="-122"/>
              </a:rPr>
              <a:t>害怕</a:t>
            </a:r>
            <a:r>
              <a:rPr lang="zh-CN" altLang="zh-CN" dirty="0">
                <a:solidFill>
                  <a:srgbClr val="000000"/>
                </a:solidFill>
                <a:latin typeface="宋体" panose="02010600030101010101" pitchFamily="2" charset="-122"/>
              </a:rPr>
              <a:t>了。</a:t>
            </a:r>
            <a:r>
              <a:rPr lang="en-US" altLang="zh-CN" dirty="0">
                <a:solidFill>
                  <a:srgbClr val="000000"/>
                </a:solidFill>
                <a:latin typeface="宋体" panose="02010600030101010101" pitchFamily="2" charset="-122"/>
              </a:rPr>
              <a:t>”</a:t>
            </a:r>
            <a:endParaRPr lang="zh-CN" altLang="zh-CN" dirty="0">
              <a:solidFill>
                <a:srgbClr val="000000"/>
              </a:solidFill>
              <a:latin typeface="宋体" panose="02010600030101010101"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矩形 1"/>
          <p:cNvSpPr/>
          <p:nvPr/>
        </p:nvSpPr>
        <p:spPr>
          <a:xfrm>
            <a:off x="755650" y="1123950"/>
            <a:ext cx="2879725" cy="4524375"/>
          </a:xfrm>
          <a:prstGeom prst="rect">
            <a:avLst/>
          </a:prstGeom>
          <a:noFill/>
          <a:ln w="50800" cap="flat" cmpd="sng">
            <a:solidFill>
              <a:srgbClr val="00B0F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88900" eaLnBrk="1" hangingPunct="1">
              <a:spcBef>
                <a:spcPct val="0"/>
              </a:spcBef>
              <a:buClrTx/>
              <a:buSzTx/>
              <a:buFontTx/>
              <a:buNone/>
            </a:pPr>
            <a:r>
              <a:rPr lang="zh-CN" altLang="zh-CN" sz="3600" dirty="0">
                <a:solidFill>
                  <a:srgbClr val="000000"/>
                </a:solidFill>
                <a:latin typeface="黑体" panose="02010600030101010101" pitchFamily="49" charset="-122"/>
                <a:ea typeface="黑体" panose="02010600030101010101" pitchFamily="49" charset="-122"/>
              </a:rPr>
              <a:t>荆轲游于邯郸，鲁句践与荆轲</a:t>
            </a:r>
            <a:r>
              <a:rPr lang="zh-CN" altLang="zh-CN" sz="3600" dirty="0">
                <a:solidFill>
                  <a:srgbClr val="FF0000"/>
                </a:solidFill>
                <a:latin typeface="黑体" panose="02010600030101010101" pitchFamily="49" charset="-122"/>
                <a:ea typeface="黑体" panose="02010600030101010101" pitchFamily="49" charset="-122"/>
              </a:rPr>
              <a:t>博</a:t>
            </a:r>
            <a:r>
              <a:rPr lang="zh-CN" altLang="zh-CN" sz="3600" dirty="0">
                <a:solidFill>
                  <a:srgbClr val="000000"/>
                </a:solidFill>
                <a:latin typeface="黑体" panose="02010600030101010101" pitchFamily="49" charset="-122"/>
                <a:ea typeface="黑体" panose="02010600030101010101" pitchFamily="49" charset="-122"/>
              </a:rPr>
              <a:t>，</a:t>
            </a:r>
            <a:r>
              <a:rPr lang="zh-CN" altLang="zh-CN" sz="3600" dirty="0">
                <a:solidFill>
                  <a:srgbClr val="FF0000"/>
                </a:solidFill>
                <a:latin typeface="黑体" panose="02010600030101010101" pitchFamily="49" charset="-122"/>
                <a:ea typeface="黑体" panose="02010600030101010101" pitchFamily="49" charset="-122"/>
              </a:rPr>
              <a:t>争道</a:t>
            </a:r>
            <a:r>
              <a:rPr lang="zh-CN" altLang="zh-CN" sz="3600" dirty="0">
                <a:solidFill>
                  <a:srgbClr val="000000"/>
                </a:solidFill>
                <a:latin typeface="黑体" panose="02010600030101010101" pitchFamily="49" charset="-122"/>
                <a:ea typeface="黑体" panose="02010600030101010101" pitchFamily="49" charset="-122"/>
              </a:rPr>
              <a:t>，鲁句践怒而叱之，荆轲</a:t>
            </a:r>
            <a:r>
              <a:rPr lang="zh-CN" altLang="zh-CN" sz="3600" dirty="0">
                <a:solidFill>
                  <a:srgbClr val="FF0000"/>
                </a:solidFill>
                <a:latin typeface="黑体" panose="02010600030101010101" pitchFamily="49" charset="-122"/>
                <a:ea typeface="黑体" panose="02010600030101010101" pitchFamily="49" charset="-122"/>
              </a:rPr>
              <a:t>嘿而逃去</a:t>
            </a:r>
            <a:r>
              <a:rPr lang="zh-CN" altLang="zh-CN" sz="3600" dirty="0">
                <a:solidFill>
                  <a:srgbClr val="000000"/>
                </a:solidFill>
                <a:latin typeface="黑体" panose="02010600030101010101" pitchFamily="49" charset="-122"/>
                <a:ea typeface="黑体" panose="02010600030101010101" pitchFamily="49" charset="-122"/>
              </a:rPr>
              <a:t>，遂不复会。</a:t>
            </a:r>
            <a:endParaRPr lang="zh-CN" altLang="zh-CN" sz="3600" dirty="0">
              <a:solidFill>
                <a:srgbClr val="000000"/>
              </a:solidFill>
              <a:latin typeface="黑体" panose="02010600030101010101" pitchFamily="49" charset="-122"/>
              <a:ea typeface="黑体" panose="02010600030101010101" pitchFamily="49" charset="-122"/>
            </a:endParaRPr>
          </a:p>
        </p:txBody>
      </p:sp>
      <p:sp>
        <p:nvSpPr>
          <p:cNvPr id="16387" name="矩形 2"/>
          <p:cNvSpPr/>
          <p:nvPr/>
        </p:nvSpPr>
        <p:spPr>
          <a:xfrm>
            <a:off x="4356100" y="1093788"/>
            <a:ext cx="4572000" cy="4402137"/>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88900" eaLnBrk="1" hangingPunct="1">
              <a:spcBef>
                <a:spcPct val="0"/>
              </a:spcBef>
              <a:buClrTx/>
              <a:buSzTx/>
              <a:buFontTx/>
              <a:buNone/>
            </a:pPr>
            <a:r>
              <a:rPr lang="zh-CN" altLang="zh-CN" sz="4000" dirty="0">
                <a:solidFill>
                  <a:srgbClr val="000000"/>
                </a:solidFill>
                <a:latin typeface="宋体" panose="02010600030101010101" pitchFamily="2" charset="-122"/>
              </a:rPr>
              <a:t>荆轲漫游邯郸，鲁句践跟荆轲</a:t>
            </a:r>
            <a:r>
              <a:rPr lang="zh-CN" altLang="zh-CN" sz="4000" dirty="0">
                <a:solidFill>
                  <a:srgbClr val="FF0000"/>
                </a:solidFill>
                <a:latin typeface="宋体" panose="02010600030101010101" pitchFamily="2" charset="-122"/>
              </a:rPr>
              <a:t>博戏</a:t>
            </a:r>
            <a:r>
              <a:rPr lang="zh-CN" altLang="zh-CN" sz="4000" dirty="0">
                <a:solidFill>
                  <a:srgbClr val="000000"/>
                </a:solidFill>
                <a:latin typeface="宋体" panose="02010600030101010101" pitchFamily="2" charset="-122"/>
              </a:rPr>
              <a:t>，</a:t>
            </a:r>
            <a:r>
              <a:rPr lang="zh-CN" altLang="zh-CN" sz="4000" dirty="0">
                <a:solidFill>
                  <a:srgbClr val="FF0000"/>
                </a:solidFill>
                <a:latin typeface="宋体" panose="02010600030101010101" pitchFamily="2" charset="-122"/>
              </a:rPr>
              <a:t>争执博局的路数</a:t>
            </a:r>
            <a:r>
              <a:rPr lang="zh-CN" altLang="zh-CN" sz="4000" dirty="0">
                <a:solidFill>
                  <a:srgbClr val="000000"/>
                </a:solidFill>
                <a:latin typeface="宋体" panose="02010600030101010101" pitchFamily="2" charset="-122"/>
              </a:rPr>
              <a:t>，鲁句践发怒呵斥他，荆轲却</a:t>
            </a:r>
            <a:r>
              <a:rPr lang="zh-CN" altLang="zh-CN" sz="4000" dirty="0">
                <a:solidFill>
                  <a:srgbClr val="FF0000"/>
                </a:solidFill>
                <a:latin typeface="宋体" panose="02010600030101010101" pitchFamily="2" charset="-122"/>
              </a:rPr>
              <a:t>默无声息地逃走了</a:t>
            </a:r>
            <a:r>
              <a:rPr lang="zh-CN" altLang="zh-CN" sz="4000" dirty="0">
                <a:solidFill>
                  <a:srgbClr val="000000"/>
                </a:solidFill>
                <a:latin typeface="宋体" panose="02010600030101010101" pitchFamily="2" charset="-122"/>
              </a:rPr>
              <a:t>，于是不再见面。</a:t>
            </a:r>
            <a:endParaRPr lang="zh-CN" altLang="zh-CN" sz="4000" dirty="0">
              <a:solidFill>
                <a:srgbClr val="000000"/>
              </a:solidFill>
              <a:latin typeface="宋体" panose="02010600030101010101" pitchFamily="2" charset="-122"/>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Rectangle 1"/>
          <p:cNvSpPr/>
          <p:nvPr/>
        </p:nvSpPr>
        <p:spPr>
          <a:xfrm>
            <a:off x="179388" y="188913"/>
            <a:ext cx="3455987" cy="6554787"/>
          </a:xfrm>
          <a:prstGeom prst="rect">
            <a:avLst/>
          </a:prstGeom>
          <a:noFill/>
          <a:ln w="50800" cap="flat" cmpd="sng">
            <a:solidFill>
              <a:schemeClr val="tx1"/>
            </a:solidFill>
            <a:prstDash val="solid"/>
            <a:miter/>
            <a:headEnd type="none" w="med" len="med"/>
            <a:tailEnd type="none" w="med" len="med"/>
          </a:ln>
        </p:spPr>
        <p:txBody>
          <a:bodyPr anchor="ct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r>
              <a:rPr lang="zh-CN" altLang="en-US" sz="2800" dirty="0">
                <a:solidFill>
                  <a:srgbClr val="000000"/>
                </a:solidFill>
                <a:latin typeface="黑体" panose="02010600030101010101" pitchFamily="49" charset="-122"/>
                <a:ea typeface="黑体" panose="02010600030101010101" pitchFamily="49" charset="-122"/>
              </a:rPr>
              <a:t>   荆轲既</a:t>
            </a:r>
            <a:r>
              <a:rPr lang="zh-CN" altLang="en-US" sz="2800" dirty="0">
                <a:solidFill>
                  <a:srgbClr val="FF0000"/>
                </a:solidFill>
                <a:latin typeface="黑体" panose="02010600030101010101" pitchFamily="49" charset="-122"/>
                <a:ea typeface="黑体" panose="02010600030101010101" pitchFamily="49" charset="-122"/>
              </a:rPr>
              <a:t>至</a:t>
            </a:r>
            <a:r>
              <a:rPr lang="zh-CN" altLang="en-US" sz="2800" dirty="0">
                <a:solidFill>
                  <a:srgbClr val="000000"/>
                </a:solidFill>
                <a:latin typeface="黑体" panose="02010600030101010101" pitchFamily="49" charset="-122"/>
                <a:ea typeface="黑体" panose="02010600030101010101" pitchFamily="49" charset="-122"/>
              </a:rPr>
              <a:t>燕，爱燕之狗屠及善击筑者高渐离。荆轲</a:t>
            </a:r>
            <a:r>
              <a:rPr lang="zh-CN" altLang="en-US" sz="2800" dirty="0">
                <a:solidFill>
                  <a:srgbClr val="FF0000"/>
                </a:solidFill>
                <a:latin typeface="黑体" panose="02010600030101010101" pitchFamily="49" charset="-122"/>
                <a:ea typeface="黑体" panose="02010600030101010101" pitchFamily="49" charset="-122"/>
              </a:rPr>
              <a:t>嗜</a:t>
            </a:r>
            <a:r>
              <a:rPr lang="zh-CN" altLang="en-US" sz="2800" dirty="0">
                <a:solidFill>
                  <a:srgbClr val="000000"/>
                </a:solidFill>
                <a:latin typeface="黑体" panose="02010600030101010101" pitchFamily="49" charset="-122"/>
                <a:ea typeface="黑体" panose="02010600030101010101" pitchFamily="49" charset="-122"/>
              </a:rPr>
              <a:t>酒，日与狗屠及高渐离饮于燕市，酒酣以往，高渐离击筑，荆轲</a:t>
            </a:r>
            <a:r>
              <a:rPr lang="zh-CN" altLang="en-US" sz="2800" dirty="0">
                <a:solidFill>
                  <a:srgbClr val="FF0000"/>
                </a:solidFill>
                <a:latin typeface="黑体" panose="02010600030101010101" pitchFamily="49" charset="-122"/>
                <a:ea typeface="黑体" panose="02010600030101010101" pitchFamily="49" charset="-122"/>
              </a:rPr>
              <a:t>和</a:t>
            </a:r>
            <a:r>
              <a:rPr lang="zh-CN" altLang="en-US" sz="2800" dirty="0">
                <a:solidFill>
                  <a:srgbClr val="000000"/>
                </a:solidFill>
                <a:latin typeface="黑体" panose="02010600030101010101" pitchFamily="49" charset="-122"/>
                <a:ea typeface="黑体" panose="02010600030101010101" pitchFamily="49" charset="-122"/>
              </a:rPr>
              <a:t>而歌于市中，相乐也，已而相泣，旁若无人者。荆轲虽游于酒人乎，然其为人</a:t>
            </a:r>
            <a:r>
              <a:rPr lang="zh-CN" altLang="en-US" sz="2800" dirty="0">
                <a:solidFill>
                  <a:srgbClr val="FF0000"/>
                </a:solidFill>
                <a:latin typeface="黑体" panose="02010600030101010101" pitchFamily="49" charset="-122"/>
                <a:ea typeface="黑体" panose="02010600030101010101" pitchFamily="49" charset="-122"/>
              </a:rPr>
              <a:t>沉深好书</a:t>
            </a:r>
            <a:r>
              <a:rPr lang="zh-CN" altLang="en-US" sz="2800" dirty="0">
                <a:solidFill>
                  <a:srgbClr val="000000"/>
                </a:solidFill>
                <a:latin typeface="黑体" panose="02010600030101010101" pitchFamily="49" charset="-122"/>
                <a:ea typeface="黑体" panose="02010600030101010101" pitchFamily="49" charset="-122"/>
              </a:rPr>
              <a:t>；其所游诸侯，尽与其</a:t>
            </a:r>
            <a:r>
              <a:rPr lang="zh-CN" altLang="en-US" sz="2800" dirty="0">
                <a:solidFill>
                  <a:srgbClr val="FF0000"/>
                </a:solidFill>
                <a:latin typeface="黑体" panose="02010600030101010101" pitchFamily="49" charset="-122"/>
                <a:ea typeface="黑体" panose="02010600030101010101" pitchFamily="49" charset="-122"/>
              </a:rPr>
              <a:t>贤豪长者</a:t>
            </a:r>
            <a:r>
              <a:rPr lang="zh-CN" altLang="en-US" sz="2800" dirty="0">
                <a:solidFill>
                  <a:srgbClr val="000000"/>
                </a:solidFill>
                <a:latin typeface="黑体" panose="02010600030101010101" pitchFamily="49" charset="-122"/>
                <a:ea typeface="黑体" panose="02010600030101010101" pitchFamily="49" charset="-122"/>
              </a:rPr>
              <a:t>相结。其之燕，燕之处士田光先生亦</a:t>
            </a:r>
            <a:r>
              <a:rPr lang="zh-CN" altLang="en-US" sz="2800" dirty="0">
                <a:solidFill>
                  <a:srgbClr val="FF0000"/>
                </a:solidFill>
                <a:latin typeface="黑体" panose="02010600030101010101" pitchFamily="49" charset="-122"/>
                <a:ea typeface="黑体" panose="02010600030101010101" pitchFamily="49" charset="-122"/>
              </a:rPr>
              <a:t>善待之</a:t>
            </a:r>
            <a:r>
              <a:rPr lang="zh-CN" altLang="en-US" sz="2800" dirty="0">
                <a:solidFill>
                  <a:srgbClr val="000000"/>
                </a:solidFill>
                <a:latin typeface="黑体" panose="02010600030101010101" pitchFamily="49" charset="-122"/>
                <a:ea typeface="黑体" panose="02010600030101010101" pitchFamily="49" charset="-122"/>
              </a:rPr>
              <a:t>，知其非庸人也。 </a:t>
            </a:r>
            <a:endParaRPr lang="zh-CN" altLang="en-US" sz="2800" dirty="0">
              <a:solidFill>
                <a:srgbClr val="000000"/>
              </a:solidFill>
              <a:latin typeface="黑体" panose="02010600030101010101" pitchFamily="49" charset="-122"/>
              <a:ea typeface="黑体" panose="02010600030101010101" pitchFamily="49" charset="-122"/>
            </a:endParaRPr>
          </a:p>
        </p:txBody>
      </p:sp>
      <p:sp>
        <p:nvSpPr>
          <p:cNvPr id="17411" name="Rectangle 2"/>
          <p:cNvSpPr/>
          <p:nvPr/>
        </p:nvSpPr>
        <p:spPr>
          <a:xfrm rot="-10800000" flipV="1">
            <a:off x="3668713" y="222250"/>
            <a:ext cx="5367337" cy="6554788"/>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r>
              <a:rPr lang="zh-CN" altLang="en-US" sz="2800" dirty="0">
                <a:solidFill>
                  <a:srgbClr val="000000"/>
                </a:solidFill>
                <a:latin typeface="Times New Roman" panose="02020603050405020304" pitchFamily="18" charset="0"/>
                <a:cs typeface="Times New Roman" panose="02020603050405020304" pitchFamily="18" charset="0"/>
              </a:rPr>
              <a:t>荆轲</a:t>
            </a:r>
            <a:r>
              <a:rPr lang="zh-CN" altLang="en-US" sz="2800" dirty="0">
                <a:solidFill>
                  <a:srgbClr val="FF0000"/>
                </a:solidFill>
                <a:latin typeface="Times New Roman" panose="02020603050405020304" pitchFamily="18" charset="0"/>
                <a:cs typeface="Times New Roman" panose="02020603050405020304" pitchFamily="18" charset="0"/>
              </a:rPr>
              <a:t>到</a:t>
            </a:r>
            <a:r>
              <a:rPr lang="zh-CN" altLang="en-US" sz="2800" dirty="0">
                <a:solidFill>
                  <a:srgbClr val="000000"/>
                </a:solidFill>
                <a:latin typeface="Times New Roman" panose="02020603050405020304" pitchFamily="18" charset="0"/>
                <a:cs typeface="Times New Roman" panose="02020603050405020304" pitchFamily="18" charset="0"/>
              </a:rPr>
              <a:t>燕国以后，喜欢上一个以宰狗为业的人和擅长击筑的高渐离。荆轲</a:t>
            </a:r>
            <a:r>
              <a:rPr lang="zh-CN" altLang="en-US" sz="2800" dirty="0">
                <a:solidFill>
                  <a:srgbClr val="FF0000"/>
                </a:solidFill>
                <a:latin typeface="Times New Roman" panose="02020603050405020304" pitchFamily="18" charset="0"/>
                <a:cs typeface="Times New Roman" panose="02020603050405020304" pitchFamily="18" charset="0"/>
              </a:rPr>
              <a:t>特别好</a:t>
            </a:r>
            <a:r>
              <a:rPr lang="zh-CN" altLang="en-US" sz="2800" dirty="0">
                <a:solidFill>
                  <a:srgbClr val="000000"/>
                </a:solidFill>
                <a:latin typeface="Times New Roman" panose="02020603050405020304" pitchFamily="18" charset="0"/>
                <a:cs typeface="Times New Roman" panose="02020603050405020304" pitchFamily="18" charset="0"/>
              </a:rPr>
              <a:t>饮酒，天天和那个宰狗的屠夫及高渐离在燕市上喝酒，喝得似醉非醉以后，高渐离击筑，荆轲就</a:t>
            </a:r>
            <a:r>
              <a:rPr lang="zh-CN" altLang="en-US" sz="2800" dirty="0">
                <a:solidFill>
                  <a:srgbClr val="FF0000"/>
                </a:solidFill>
                <a:latin typeface="Times New Roman" panose="02020603050405020304" pitchFamily="18" charset="0"/>
                <a:cs typeface="Times New Roman" panose="02020603050405020304" pitchFamily="18" charset="0"/>
              </a:rPr>
              <a:t>和着拍节</a:t>
            </a:r>
            <a:r>
              <a:rPr lang="zh-CN" altLang="en-US" sz="2800" dirty="0">
                <a:solidFill>
                  <a:srgbClr val="000000"/>
                </a:solidFill>
                <a:latin typeface="Times New Roman" panose="02020603050405020304" pitchFamily="18" charset="0"/>
                <a:cs typeface="Times New Roman" panose="02020603050405020304" pitchFamily="18" charset="0"/>
              </a:rPr>
              <a:t>在街市上唱歌，相互娱乐，不一会儿又相互哭泣，身旁像没有人的样子。荆轲虽说混在酒徒中，可以他的为人却</a:t>
            </a:r>
            <a:r>
              <a:rPr lang="zh-CN" altLang="en-US" sz="2800" dirty="0">
                <a:solidFill>
                  <a:srgbClr val="FF0000"/>
                </a:solidFill>
                <a:latin typeface="Times New Roman" panose="02020603050405020304" pitchFamily="18" charset="0"/>
                <a:cs typeface="Times New Roman" panose="02020603050405020304" pitchFamily="18" charset="0"/>
              </a:rPr>
              <a:t>深沉稳重，喜欢读书</a:t>
            </a:r>
            <a:r>
              <a:rPr lang="zh-CN" altLang="en-US" sz="2800" dirty="0">
                <a:solidFill>
                  <a:srgbClr val="000000"/>
                </a:solidFill>
                <a:latin typeface="Times New Roman" panose="02020603050405020304" pitchFamily="18" charset="0"/>
                <a:cs typeface="Times New Roman" panose="02020603050405020304" pitchFamily="18" charset="0"/>
              </a:rPr>
              <a:t>；他游历过的诸侯各国，都是与当地</a:t>
            </a:r>
            <a:r>
              <a:rPr lang="zh-CN" altLang="en-US" sz="2800" dirty="0">
                <a:solidFill>
                  <a:srgbClr val="FF0000"/>
                </a:solidFill>
                <a:latin typeface="Times New Roman" panose="02020603050405020304" pitchFamily="18" charset="0"/>
                <a:cs typeface="Times New Roman" panose="02020603050405020304" pitchFamily="18" charset="0"/>
              </a:rPr>
              <a:t>贤士豪杰德高望众的人</a:t>
            </a:r>
            <a:r>
              <a:rPr lang="zh-CN" altLang="en-US" sz="2800" dirty="0">
                <a:solidFill>
                  <a:srgbClr val="000000"/>
                </a:solidFill>
                <a:latin typeface="Times New Roman" panose="02020603050405020304" pitchFamily="18" charset="0"/>
                <a:cs typeface="Times New Roman" panose="02020603050405020304" pitchFamily="18" charset="0"/>
              </a:rPr>
              <a:t>相结交。他到燕国后，燕国隐士田光先生也</a:t>
            </a:r>
            <a:r>
              <a:rPr lang="zh-CN" altLang="en-US" sz="2800" dirty="0">
                <a:solidFill>
                  <a:srgbClr val="FF0000"/>
                </a:solidFill>
                <a:latin typeface="Times New Roman" panose="02020603050405020304" pitchFamily="18" charset="0"/>
                <a:cs typeface="Times New Roman" panose="02020603050405020304" pitchFamily="18" charset="0"/>
              </a:rPr>
              <a:t>友好地对待他</a:t>
            </a:r>
            <a:r>
              <a:rPr lang="zh-CN" altLang="en-US" sz="2800" dirty="0">
                <a:solidFill>
                  <a:srgbClr val="000000"/>
                </a:solidFill>
                <a:latin typeface="Times New Roman" panose="02020603050405020304" pitchFamily="18" charset="0"/>
                <a:cs typeface="Times New Roman" panose="02020603050405020304" pitchFamily="18" charset="0"/>
              </a:rPr>
              <a:t>，知道他不是平庸的人。</a:t>
            </a:r>
            <a:r>
              <a:rPr lang="zh-CN" altLang="en-US" sz="2800" dirty="0">
                <a:solidFill>
                  <a:srgbClr val="000000"/>
                </a:solidFill>
              </a:rPr>
              <a:t> </a:t>
            </a:r>
            <a:endParaRPr lang="zh-CN" altLang="en-US" sz="2800" dirty="0">
              <a:solidFill>
                <a:srgbClr val="00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Text Box 2"/>
          <p:cNvSpPr txBox="1">
            <a:spLocks noChangeArrowheads="1"/>
          </p:cNvSpPr>
          <p:nvPr/>
        </p:nvSpPr>
        <p:spPr bwMode="auto">
          <a:xfrm>
            <a:off x="152400" y="0"/>
            <a:ext cx="8763000" cy="1200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en-US" altLang="zh-CN" sz="3600" b="1" kern="1200" cap="none" spc="0" normalizeH="0" baseline="0" noProof="0" dirty="0">
                <a:effectLst>
                  <a:outerShdw blurRad="38100" dist="38100" dir="2700000" algn="tl">
                    <a:srgbClr val="C0C0C0"/>
                  </a:outerShdw>
                </a:effectLst>
                <a:latin typeface="Arial" panose="020B0604020202020204" pitchFamily="34" charset="0"/>
                <a:ea typeface="黑体" panose="02010600030101010101" pitchFamily="49" charset="-122"/>
                <a:cs typeface="+mn-cs"/>
              </a:rPr>
              <a:t>1</a:t>
            </a:r>
            <a:r>
              <a:rPr kumimoji="0" lang="zh-CN" altLang="en-US" sz="3600" b="1" kern="1200" cap="none" spc="0" normalizeH="0" baseline="0" noProof="0" dirty="0">
                <a:effectLst>
                  <a:outerShdw blurRad="38100" dist="38100" dir="2700000" algn="tl">
                    <a:srgbClr val="C0C0C0"/>
                  </a:outerShdw>
                </a:effectLst>
                <a:latin typeface="Arial" panose="020B0604020202020204" pitchFamily="34" charset="0"/>
                <a:ea typeface="黑体" panose="02010600030101010101" pitchFamily="49" charset="-122"/>
                <a:cs typeface="+mn-cs"/>
              </a:rPr>
              <a:t>、这几节文字交代了与荆轲有关的哪些内容？</a:t>
            </a:r>
            <a:endParaRPr kumimoji="0" lang="zh-CN" altLang="en-US" sz="3600" b="1" kern="1200" cap="none" spc="0" normalizeH="0" baseline="0" noProof="0" dirty="0">
              <a:effectLst>
                <a:outerShdw blurRad="38100" dist="38100" dir="2700000" algn="tl">
                  <a:srgbClr val="C0C0C0"/>
                </a:outerShdw>
              </a:effectLst>
              <a:latin typeface="Arial" panose="020B0604020202020204" pitchFamily="34" charset="0"/>
              <a:ea typeface="黑体" panose="02010600030101010101" pitchFamily="49" charset="-122"/>
              <a:cs typeface="+mn-cs"/>
            </a:endParaRPr>
          </a:p>
        </p:txBody>
      </p:sp>
      <p:sp>
        <p:nvSpPr>
          <p:cNvPr id="12291" name="Text Box 3"/>
          <p:cNvSpPr txBox="1">
            <a:spLocks noChangeArrowheads="1"/>
          </p:cNvSpPr>
          <p:nvPr/>
        </p:nvSpPr>
        <p:spPr bwMode="auto">
          <a:xfrm>
            <a:off x="250825" y="1557338"/>
            <a:ext cx="8458200" cy="4211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zh-CN" altLang="en-US" sz="3600" b="1" kern="1200" cap="none" spc="0" normalizeH="0" baseline="0" noProof="0">
                <a:solidFill>
                  <a:schemeClr val="tx2"/>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主要交代了三个内容：</a:t>
            </a:r>
            <a:endParaRPr kumimoji="0" lang="zh-CN" altLang="en-US" sz="3600" b="1" kern="1200" cap="none" spc="0" normalizeH="0" baseline="0" noProof="0">
              <a:solidFill>
                <a:schemeClr val="tx2"/>
              </a:solidFill>
              <a:effectLst>
                <a:outerShdw blurRad="38100" dist="38100" dir="2700000" algn="tl">
                  <a:srgbClr val="C0C0C0"/>
                </a:outerShdw>
              </a:effectLst>
              <a:latin typeface="黑体" panose="02010600030101010101" pitchFamily="49" charset="-122"/>
              <a:ea typeface="黑体" panose="02010600030101010101" pitchFamily="49" charset="-122"/>
              <a:cs typeface="+mn-cs"/>
            </a:endParaRPr>
          </a:p>
          <a:p>
            <a:pPr marR="0" defTabSz="914400" eaLnBrk="1" hangingPunct="1">
              <a:spcBef>
                <a:spcPct val="50000"/>
              </a:spcBef>
              <a:buClrTx/>
              <a:buSzTx/>
              <a:buFontTx/>
              <a:defRPr/>
            </a:pPr>
            <a:r>
              <a:rPr kumimoji="0" lang="en-US" altLang="zh-CN" sz="3600" b="1" kern="1200" cap="none" spc="0" normalizeH="0" baseline="0" noProof="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1</a:t>
            </a:r>
            <a:r>
              <a:rPr kumimoji="0" lang="zh-CN" altLang="en-US" sz="3600" b="1" kern="1200" cap="none" spc="0" normalizeH="0" baseline="0" noProof="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、好书剑，曾以术说卫元君。</a:t>
            </a:r>
            <a:endParaRPr kumimoji="0" lang="zh-CN" altLang="en-US" sz="3600" b="1" kern="1200" cap="none" spc="0" normalizeH="0" baseline="0" noProof="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endParaRPr>
          </a:p>
          <a:p>
            <a:pPr marR="0" defTabSz="914400" eaLnBrk="1" hangingPunct="1">
              <a:spcBef>
                <a:spcPct val="50000"/>
              </a:spcBef>
              <a:buClrTx/>
              <a:buSzTx/>
              <a:buFontTx/>
              <a:defRPr/>
            </a:pPr>
            <a:r>
              <a:rPr kumimoji="0" lang="en-US" altLang="zh-CN" sz="3600" b="1" kern="1200" cap="none" spc="0" normalizeH="0" baseline="0" noProof="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2</a:t>
            </a:r>
            <a:r>
              <a:rPr kumimoji="0" lang="zh-CN" altLang="en-US" sz="3600" b="1" kern="1200" cap="none" spc="0" normalizeH="0" baseline="0" noProof="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、曾游榆次，与盖聂论剑。</a:t>
            </a:r>
            <a:endParaRPr kumimoji="0" lang="zh-CN" altLang="en-US" sz="3600" b="1" kern="1200" cap="none" spc="0" normalizeH="0" baseline="0" noProof="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endParaRPr>
          </a:p>
          <a:p>
            <a:pPr marR="0" defTabSz="914400" eaLnBrk="1" hangingPunct="1">
              <a:spcBef>
                <a:spcPct val="50000"/>
              </a:spcBef>
              <a:buClrTx/>
              <a:buSzTx/>
              <a:buFontTx/>
              <a:defRPr/>
            </a:pPr>
            <a:r>
              <a:rPr kumimoji="0" lang="en-US" altLang="zh-CN" sz="3600" b="1" kern="1200" cap="none" spc="0" normalizeH="0" baseline="0" noProof="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3</a:t>
            </a:r>
            <a:r>
              <a:rPr kumimoji="0" lang="zh-CN" altLang="en-US" sz="3600" b="1" kern="1200" cap="none" spc="0" normalizeH="0" baseline="0" noProof="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、曾游邯郸，与鲁勾践博。</a:t>
            </a:r>
            <a:r>
              <a:rPr kumimoji="0" lang="zh-CN" altLang="en-US" sz="3600" b="1" kern="1200" cap="none" spc="0" normalizeH="0" baseline="0" noProof="0">
                <a:solidFill>
                  <a:schemeClr val="tx2"/>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并引出与后来故事的发展密切相关的两个人物：</a:t>
            </a:r>
            <a:r>
              <a:rPr kumimoji="0" lang="zh-CN" altLang="en-US" sz="3600" b="1" kern="1200" cap="none" spc="0" normalizeH="0" baseline="0" noProof="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高渐离、田光。</a:t>
            </a:r>
            <a:endParaRPr kumimoji="0" lang="zh-CN" altLang="en-US" sz="3600" b="1" kern="1200" cap="none" spc="0" normalizeH="0" baseline="0" noProof="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2291">
                                            <p:txEl>
                                              <p:charRg st="0" end="11"/>
                                            </p:txEl>
                                          </p:spTgt>
                                        </p:tgtEl>
                                        <p:attrNameLst>
                                          <p:attrName>style.visibility</p:attrName>
                                        </p:attrNameLst>
                                      </p:cBhvr>
                                      <p:to>
                                        <p:strVal val="visible"/>
                                      </p:to>
                                    </p:set>
                                    <p:animEffect transition="in" filter="blinds(horizontal)">
                                      <p:cBhvr>
                                        <p:cTn id="7" dur="500"/>
                                        <p:tgtEl>
                                          <p:spTgt spid="12291">
                                            <p:txEl>
                                              <p:charRg st="0" end="1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291">
                                            <p:txEl>
                                              <p:charRg st="11" end="26"/>
                                            </p:txEl>
                                          </p:spTgt>
                                        </p:tgtEl>
                                        <p:attrNameLst>
                                          <p:attrName>style.visibility</p:attrName>
                                        </p:attrNameLst>
                                      </p:cBhvr>
                                      <p:to>
                                        <p:strVal val="visible"/>
                                      </p:to>
                                    </p:set>
                                    <p:animEffect transition="in" filter="blinds(horizontal)">
                                      <p:cBhvr>
                                        <p:cTn id="12" dur="500"/>
                                        <p:tgtEl>
                                          <p:spTgt spid="12291">
                                            <p:txEl>
                                              <p:charRg st="11" end="2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291">
                                            <p:txEl>
                                              <p:charRg st="26" end="40"/>
                                            </p:txEl>
                                          </p:spTgt>
                                        </p:tgtEl>
                                        <p:attrNameLst>
                                          <p:attrName>style.visibility</p:attrName>
                                        </p:attrNameLst>
                                      </p:cBhvr>
                                      <p:to>
                                        <p:strVal val="visible"/>
                                      </p:to>
                                    </p:set>
                                    <p:animEffect transition="in" filter="blinds(horizontal)">
                                      <p:cBhvr>
                                        <p:cTn id="17" dur="500"/>
                                        <p:tgtEl>
                                          <p:spTgt spid="12291">
                                            <p:txEl>
                                              <p:charRg st="26" end="4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291">
                                            <p:txEl>
                                              <p:charRg st="40" end="82"/>
                                            </p:txEl>
                                          </p:spTgt>
                                        </p:tgtEl>
                                        <p:attrNameLst>
                                          <p:attrName>style.visibility</p:attrName>
                                        </p:attrNameLst>
                                      </p:cBhvr>
                                      <p:to>
                                        <p:strVal val="visible"/>
                                      </p:to>
                                    </p:set>
                                    <p:animEffect transition="in" filter="blinds(horizontal)">
                                      <p:cBhvr>
                                        <p:cTn id="22" dur="500"/>
                                        <p:tgtEl>
                                          <p:spTgt spid="12291">
                                            <p:txEl>
                                              <p:charRg st="40" end="8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Text Box 4"/>
          <p:cNvSpPr txBox="1"/>
          <p:nvPr/>
        </p:nvSpPr>
        <p:spPr>
          <a:xfrm>
            <a:off x="293688" y="509588"/>
            <a:ext cx="8820150" cy="579437"/>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en-US" altLang="zh-CN" b="1" dirty="0">
                <a:solidFill>
                  <a:srgbClr val="000000"/>
                </a:solidFill>
                <a:ea typeface="黑体" panose="02010600030101010101" pitchFamily="49" charset="-122"/>
              </a:rPr>
              <a:t>2</a:t>
            </a:r>
            <a:r>
              <a:rPr lang="zh-CN" altLang="en-US" b="1" dirty="0">
                <a:solidFill>
                  <a:srgbClr val="000000"/>
                </a:solidFill>
                <a:ea typeface="黑体" panose="02010600030101010101" pitchFamily="49" charset="-122"/>
              </a:rPr>
              <a:t>、</a:t>
            </a:r>
            <a:r>
              <a:rPr lang="zh-CN" altLang="en-US" b="1" dirty="0">
                <a:solidFill>
                  <a:srgbClr val="000000"/>
                </a:solidFill>
                <a:latin typeface="宋体" panose="02010600030101010101" pitchFamily="2" charset="-122"/>
                <a:ea typeface="黑体" panose="02010600030101010101" pitchFamily="49" charset="-122"/>
              </a:rPr>
              <a:t>“</a:t>
            </a:r>
            <a:r>
              <a:rPr lang="zh-CN" altLang="en-US" b="1" dirty="0">
                <a:solidFill>
                  <a:srgbClr val="000000"/>
                </a:solidFill>
                <a:ea typeface="黑体" panose="02010600030101010101" pitchFamily="49" charset="-122"/>
              </a:rPr>
              <a:t>荆卿好读书论剑</a:t>
            </a:r>
            <a:r>
              <a:rPr lang="zh-CN" altLang="en-US" b="1" dirty="0">
                <a:solidFill>
                  <a:srgbClr val="000000"/>
                </a:solidFill>
                <a:latin typeface="宋体" panose="02010600030101010101" pitchFamily="2" charset="-122"/>
                <a:ea typeface="黑体" panose="02010600030101010101" pitchFamily="49" charset="-122"/>
              </a:rPr>
              <a:t>”</a:t>
            </a:r>
            <a:r>
              <a:rPr lang="zh-CN" altLang="en-US" b="1" dirty="0">
                <a:solidFill>
                  <a:srgbClr val="000000"/>
                </a:solidFill>
                <a:ea typeface="黑体" panose="02010600030101010101" pitchFamily="49" charset="-122"/>
              </a:rPr>
              <a:t>这句话有何暗示？</a:t>
            </a:r>
            <a:endParaRPr lang="zh-CN" altLang="en-US" b="1" dirty="0">
              <a:solidFill>
                <a:srgbClr val="000000"/>
              </a:solidFill>
              <a:ea typeface="黑体" panose="02010600030101010101" pitchFamily="49" charset="-122"/>
            </a:endParaRPr>
          </a:p>
        </p:txBody>
      </p:sp>
      <p:sp>
        <p:nvSpPr>
          <p:cNvPr id="57349" name="Text Box 5"/>
          <p:cNvSpPr txBox="1"/>
          <p:nvPr/>
        </p:nvSpPr>
        <p:spPr>
          <a:xfrm>
            <a:off x="541338" y="1296988"/>
            <a:ext cx="8280400" cy="1160462"/>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zh-CN" altLang="en-US" sz="2800" b="1" dirty="0">
                <a:solidFill>
                  <a:srgbClr val="FF0000"/>
                </a:solidFill>
                <a:ea typeface="黑体" panose="02010600030101010101" pitchFamily="49" charset="-122"/>
              </a:rPr>
              <a:t>“好读书”，表现荆轲儒雅的特点；</a:t>
            </a:r>
            <a:endParaRPr lang="zh-CN" altLang="en-US" sz="2800" b="1" dirty="0">
              <a:solidFill>
                <a:srgbClr val="FF0000"/>
              </a:solidFill>
              <a:ea typeface="黑体" panose="02010600030101010101" pitchFamily="49" charset="-122"/>
            </a:endParaRPr>
          </a:p>
          <a:p>
            <a:pPr marL="0" lvl="0" indent="0" eaLnBrk="1" hangingPunct="1">
              <a:spcBef>
                <a:spcPct val="50000"/>
              </a:spcBef>
              <a:buClrTx/>
              <a:buSzTx/>
              <a:buFontTx/>
              <a:buNone/>
            </a:pPr>
            <a:r>
              <a:rPr lang="zh-CN" altLang="en-US" sz="2800" b="1" dirty="0">
                <a:solidFill>
                  <a:srgbClr val="FF0000"/>
                </a:solidFill>
                <a:ea typeface="黑体" panose="02010600030101010101" pitchFamily="49" charset="-122"/>
              </a:rPr>
              <a:t>“论剑”，为下文刺杀秦王作铺垫。</a:t>
            </a:r>
            <a:endParaRPr lang="zh-CN" altLang="en-US" sz="2800" b="1" dirty="0">
              <a:solidFill>
                <a:srgbClr val="FF0000"/>
              </a:solidFill>
              <a:ea typeface="黑体" panose="02010600030101010101" pitchFamily="49" charset="-122"/>
            </a:endParaRPr>
          </a:p>
        </p:txBody>
      </p:sp>
      <p:sp>
        <p:nvSpPr>
          <p:cNvPr id="19460" name="Text Box 7"/>
          <p:cNvSpPr txBox="1"/>
          <p:nvPr/>
        </p:nvSpPr>
        <p:spPr>
          <a:xfrm>
            <a:off x="323850" y="2997200"/>
            <a:ext cx="8497888" cy="137318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en-US" altLang="zh-CN" sz="2800" b="1" dirty="0">
                <a:solidFill>
                  <a:srgbClr val="000000"/>
                </a:solidFill>
                <a:latin typeface="黑体" panose="02010600030101010101" pitchFamily="49" charset="-122"/>
                <a:ea typeface="黑体" panose="02010600030101010101" pitchFamily="49" charset="-122"/>
              </a:rPr>
              <a:t>3</a:t>
            </a:r>
            <a:r>
              <a:rPr lang="zh-CN" altLang="en-US" sz="2800" b="1" dirty="0">
                <a:solidFill>
                  <a:srgbClr val="000000"/>
                </a:solidFill>
                <a:latin typeface="黑体" panose="02010600030101010101" pitchFamily="49" charset="-122"/>
                <a:ea typeface="黑体" panose="02010600030101010101" pitchFamily="49" charset="-122"/>
              </a:rPr>
              <a:t>、与盖聂论剑，荆轲受怒目即离去，这一情节采用什么描写手法？表现了他怎样的个性？对后来的故事有怎样的影响？</a:t>
            </a:r>
            <a:endParaRPr lang="zh-CN" altLang="en-US" sz="2800" b="1" dirty="0">
              <a:solidFill>
                <a:srgbClr val="000000"/>
              </a:solidFill>
              <a:latin typeface="黑体" panose="02010600030101010101" pitchFamily="49" charset="-122"/>
              <a:ea typeface="黑体" panose="02010600030101010101" pitchFamily="49" charset="-122"/>
            </a:endParaRPr>
          </a:p>
        </p:txBody>
      </p:sp>
      <p:sp>
        <p:nvSpPr>
          <p:cNvPr id="19461" name="Text Box 8"/>
          <p:cNvSpPr txBox="1"/>
          <p:nvPr/>
        </p:nvSpPr>
        <p:spPr>
          <a:xfrm>
            <a:off x="0" y="4365625"/>
            <a:ext cx="9144000" cy="366713"/>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endParaRPr lang="zh-CN" altLang="en-US" sz="1800" dirty="0"/>
          </a:p>
        </p:txBody>
      </p:sp>
      <p:sp>
        <p:nvSpPr>
          <p:cNvPr id="57353" name="Text Box 9"/>
          <p:cNvSpPr txBox="1"/>
          <p:nvPr/>
        </p:nvSpPr>
        <p:spPr>
          <a:xfrm>
            <a:off x="395288" y="4508500"/>
            <a:ext cx="8929687" cy="1801813"/>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zh-CN" altLang="en-US" sz="2800" b="1" dirty="0">
                <a:solidFill>
                  <a:srgbClr val="FF0000"/>
                </a:solidFill>
                <a:ea typeface="黑体" panose="02010600030101010101" pitchFamily="49" charset="-122"/>
              </a:rPr>
              <a:t>细节描写</a:t>
            </a:r>
            <a:endParaRPr lang="zh-CN" altLang="en-US" sz="2800" b="1" dirty="0">
              <a:solidFill>
                <a:srgbClr val="FF0000"/>
              </a:solidFill>
              <a:ea typeface="黑体" panose="02010600030101010101" pitchFamily="49" charset="-122"/>
            </a:endParaRPr>
          </a:p>
          <a:p>
            <a:pPr marL="0" lvl="0" indent="0" eaLnBrk="1" hangingPunct="1">
              <a:spcBef>
                <a:spcPct val="50000"/>
              </a:spcBef>
              <a:buClrTx/>
              <a:buSzTx/>
              <a:buFontTx/>
              <a:buNone/>
            </a:pPr>
            <a:r>
              <a:rPr lang="zh-CN" altLang="en-US" sz="2800" b="1" dirty="0">
                <a:solidFill>
                  <a:srgbClr val="FF0000"/>
                </a:solidFill>
                <a:ea typeface="黑体" panose="02010600030101010101" pitchFamily="49" charset="-122"/>
              </a:rPr>
              <a:t>强烈地维护自尊，也暗示荆轲的剑术未能精益求精。</a:t>
            </a:r>
            <a:endParaRPr lang="zh-CN" altLang="en-US" sz="2800" b="1" dirty="0">
              <a:solidFill>
                <a:srgbClr val="FF0000"/>
              </a:solidFill>
              <a:ea typeface="黑体" panose="02010600030101010101" pitchFamily="49" charset="-122"/>
            </a:endParaRPr>
          </a:p>
          <a:p>
            <a:pPr marL="0" lvl="0" indent="0" eaLnBrk="1" hangingPunct="1">
              <a:spcBef>
                <a:spcPct val="50000"/>
              </a:spcBef>
              <a:buClrTx/>
              <a:buSzTx/>
              <a:buFontTx/>
              <a:buNone/>
            </a:pPr>
            <a:r>
              <a:rPr lang="zh-CN" altLang="en-US" sz="2800" b="1" dirty="0">
                <a:solidFill>
                  <a:srgbClr val="FF0000"/>
                </a:solidFill>
                <a:ea typeface="黑体" panose="02010600030101010101" pitchFamily="49" charset="-122"/>
              </a:rPr>
              <a:t>为下文刺杀秦王不能成功而设下伏笔</a:t>
            </a:r>
            <a:endParaRPr lang="zh-CN" altLang="en-US" sz="2800" b="1" dirty="0">
              <a:solidFill>
                <a:srgbClr val="FF0000"/>
              </a:solidFill>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7349"/>
                                        </p:tgtEl>
                                        <p:attrNameLst>
                                          <p:attrName>style.visibility</p:attrName>
                                        </p:attrNameLst>
                                      </p:cBhvr>
                                      <p:to>
                                        <p:strVal val="visible"/>
                                      </p:to>
                                    </p:set>
                                    <p:animEffect transition="in" filter="blinds(horizontal)">
                                      <p:cBhvr>
                                        <p:cTn id="7" dur="500"/>
                                        <p:tgtEl>
                                          <p:spTgt spid="5734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7353">
                                            <p:txEl>
                                              <p:charRg st="0" end="5"/>
                                            </p:txEl>
                                          </p:spTgt>
                                        </p:tgtEl>
                                        <p:attrNameLst>
                                          <p:attrName>style.visibility</p:attrName>
                                        </p:attrNameLst>
                                      </p:cBhvr>
                                      <p:to>
                                        <p:strVal val="visible"/>
                                      </p:to>
                                    </p:set>
                                    <p:animEffect transition="in" filter="blinds(horizontal)">
                                      <p:cBhvr>
                                        <p:cTn id="12" dur="500"/>
                                        <p:tgtEl>
                                          <p:spTgt spid="57353">
                                            <p:txEl>
                                              <p:charRg st="0" end="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7353">
                                            <p:txEl>
                                              <p:charRg st="5" end="29"/>
                                            </p:txEl>
                                          </p:spTgt>
                                        </p:tgtEl>
                                        <p:attrNameLst>
                                          <p:attrName>style.visibility</p:attrName>
                                        </p:attrNameLst>
                                      </p:cBhvr>
                                      <p:to>
                                        <p:strVal val="visible"/>
                                      </p:to>
                                    </p:set>
                                    <p:animEffect transition="in" filter="blinds(horizontal)">
                                      <p:cBhvr>
                                        <p:cTn id="17" dur="500"/>
                                        <p:tgtEl>
                                          <p:spTgt spid="57353">
                                            <p:txEl>
                                              <p:charRg st="5" end="2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7353">
                                            <p:txEl>
                                              <p:charRg st="29" end="46"/>
                                            </p:txEl>
                                          </p:spTgt>
                                        </p:tgtEl>
                                        <p:attrNameLst>
                                          <p:attrName>style.visibility</p:attrName>
                                        </p:attrNameLst>
                                      </p:cBhvr>
                                      <p:to>
                                        <p:strVal val="visible"/>
                                      </p:to>
                                    </p:set>
                                    <p:animEffect transition="in" filter="blinds(horizontal)">
                                      <p:cBhvr>
                                        <p:cTn id="22" dur="500"/>
                                        <p:tgtEl>
                                          <p:spTgt spid="57353">
                                            <p:txEl>
                                              <p:charRg st="29" end="4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Text Box 4"/>
          <p:cNvSpPr txBox="1"/>
          <p:nvPr/>
        </p:nvSpPr>
        <p:spPr>
          <a:xfrm>
            <a:off x="0" y="836613"/>
            <a:ext cx="9144000" cy="366712"/>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endParaRPr lang="zh-CN" altLang="en-US" sz="1800" dirty="0"/>
          </a:p>
        </p:txBody>
      </p:sp>
      <p:sp>
        <p:nvSpPr>
          <p:cNvPr id="20483" name="Text Box 5"/>
          <p:cNvSpPr txBox="1"/>
          <p:nvPr/>
        </p:nvSpPr>
        <p:spPr>
          <a:xfrm>
            <a:off x="179388" y="836613"/>
            <a:ext cx="8856662" cy="366712"/>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endParaRPr lang="zh-CN" altLang="en-US" sz="1800" dirty="0"/>
          </a:p>
        </p:txBody>
      </p:sp>
      <p:sp>
        <p:nvSpPr>
          <p:cNvPr id="20484" name="Text Box 6"/>
          <p:cNvSpPr txBox="1"/>
          <p:nvPr/>
        </p:nvSpPr>
        <p:spPr>
          <a:xfrm>
            <a:off x="179388" y="2565400"/>
            <a:ext cx="8820150" cy="9461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en-US" altLang="zh-CN" sz="2800" b="1" dirty="0">
                <a:solidFill>
                  <a:srgbClr val="000000"/>
                </a:solidFill>
                <a:latin typeface="黑体" panose="02010600030101010101" pitchFamily="49" charset="-122"/>
                <a:ea typeface="黑体" panose="02010600030101010101" pitchFamily="49" charset="-122"/>
              </a:rPr>
              <a:t>5</a:t>
            </a:r>
            <a:r>
              <a:rPr lang="zh-CN" altLang="en-US" sz="2800" b="1" dirty="0">
                <a:solidFill>
                  <a:srgbClr val="000000"/>
                </a:solidFill>
                <a:latin typeface="黑体" panose="02010600030101010101" pitchFamily="49" charset="-122"/>
                <a:ea typeface="黑体" panose="02010600030101010101" pitchFamily="49" charset="-122"/>
              </a:rPr>
              <a:t>、第</a:t>
            </a:r>
            <a:r>
              <a:rPr lang="en-US" altLang="zh-CN" sz="2800" b="1" dirty="0">
                <a:solidFill>
                  <a:srgbClr val="000000"/>
                </a:solidFill>
                <a:latin typeface="黑体" panose="02010600030101010101" pitchFamily="49" charset="-122"/>
                <a:ea typeface="黑体" panose="02010600030101010101" pitchFamily="49" charset="-122"/>
              </a:rPr>
              <a:t>5</a:t>
            </a:r>
            <a:r>
              <a:rPr lang="zh-CN" altLang="en-US" sz="2800" b="1" dirty="0">
                <a:solidFill>
                  <a:srgbClr val="000000"/>
                </a:solidFill>
                <a:latin typeface="黑体" panose="02010600030101010101" pitchFamily="49" charset="-122"/>
                <a:ea typeface="黑体" panose="02010600030101010101" pitchFamily="49" charset="-122"/>
              </a:rPr>
              <a:t>节中写出荆轲与一般的刺客有什么不同？找出文中相关语句归纳。</a:t>
            </a:r>
            <a:endParaRPr lang="zh-CN" altLang="en-US" sz="2800" b="1" dirty="0">
              <a:solidFill>
                <a:srgbClr val="000000"/>
              </a:solidFill>
              <a:latin typeface="黑体" panose="02010600030101010101" pitchFamily="49" charset="-122"/>
              <a:ea typeface="黑体" panose="02010600030101010101" pitchFamily="49" charset="-122"/>
            </a:endParaRPr>
          </a:p>
        </p:txBody>
      </p:sp>
      <p:sp>
        <p:nvSpPr>
          <p:cNvPr id="58375" name="Text Box 7"/>
          <p:cNvSpPr txBox="1"/>
          <p:nvPr/>
        </p:nvSpPr>
        <p:spPr>
          <a:xfrm>
            <a:off x="179388" y="3573463"/>
            <a:ext cx="8712200" cy="1801812"/>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zh-CN" altLang="en-US" sz="2800" b="1" dirty="0">
                <a:solidFill>
                  <a:srgbClr val="FF0000"/>
                </a:solidFill>
                <a:ea typeface="黑体" panose="02010600030101010101" pitchFamily="49" charset="-122"/>
              </a:rPr>
              <a:t>个性不羁。好喝酒，在街市上唱歌，哭泣旁若无人。</a:t>
            </a:r>
            <a:endParaRPr lang="zh-CN" altLang="en-US" sz="2800" b="1" dirty="0">
              <a:solidFill>
                <a:srgbClr val="FF0000"/>
              </a:solidFill>
              <a:ea typeface="黑体" panose="02010600030101010101" pitchFamily="49" charset="-122"/>
            </a:endParaRPr>
          </a:p>
          <a:p>
            <a:pPr marL="0" lvl="0" indent="0" eaLnBrk="1" hangingPunct="1">
              <a:spcBef>
                <a:spcPct val="50000"/>
              </a:spcBef>
              <a:buClrTx/>
              <a:buSzTx/>
              <a:buFontTx/>
              <a:buNone/>
            </a:pPr>
            <a:r>
              <a:rPr lang="zh-CN" altLang="en-US" sz="2800" b="1" dirty="0">
                <a:solidFill>
                  <a:srgbClr val="FF0000"/>
                </a:solidFill>
                <a:ea typeface="黑体" panose="02010600030101010101" pitchFamily="49" charset="-122"/>
              </a:rPr>
              <a:t>深沉好书</a:t>
            </a:r>
            <a:endParaRPr lang="zh-CN" altLang="en-US" sz="2800" b="1" dirty="0">
              <a:solidFill>
                <a:srgbClr val="FF0000"/>
              </a:solidFill>
              <a:ea typeface="黑体" panose="02010600030101010101" pitchFamily="49" charset="-122"/>
            </a:endParaRPr>
          </a:p>
          <a:p>
            <a:pPr marL="0" lvl="0" indent="0" eaLnBrk="1" hangingPunct="1">
              <a:spcBef>
                <a:spcPct val="50000"/>
              </a:spcBef>
              <a:buClrTx/>
              <a:buSzTx/>
              <a:buFontTx/>
              <a:buNone/>
            </a:pPr>
            <a:r>
              <a:rPr lang="zh-CN" altLang="en-US" sz="2800" b="1" dirty="0">
                <a:solidFill>
                  <a:srgbClr val="FF0000"/>
                </a:solidFill>
                <a:ea typeface="黑体" panose="02010600030101010101" pitchFamily="49" charset="-122"/>
              </a:rPr>
              <a:t>结交的人都是杰出之士</a:t>
            </a:r>
            <a:endParaRPr lang="zh-CN" altLang="en-US" sz="2800" b="1" dirty="0">
              <a:solidFill>
                <a:srgbClr val="FF0000"/>
              </a:solidFill>
              <a:ea typeface="黑体" panose="02010600030101010101" pitchFamily="49" charset="-122"/>
            </a:endParaRPr>
          </a:p>
        </p:txBody>
      </p:sp>
      <p:sp>
        <p:nvSpPr>
          <p:cNvPr id="20486" name="Text Box 9"/>
          <p:cNvSpPr txBox="1"/>
          <p:nvPr/>
        </p:nvSpPr>
        <p:spPr>
          <a:xfrm>
            <a:off x="179388" y="692150"/>
            <a:ext cx="8785225" cy="519113"/>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en-US" altLang="zh-CN" sz="2800" b="1" dirty="0">
                <a:solidFill>
                  <a:srgbClr val="000000"/>
                </a:solidFill>
                <a:latin typeface="黑体" panose="02010600030101010101" pitchFamily="49" charset="-122"/>
                <a:ea typeface="黑体" panose="02010600030101010101" pitchFamily="49" charset="-122"/>
              </a:rPr>
              <a:t>4</a:t>
            </a:r>
            <a:r>
              <a:rPr lang="zh-CN" altLang="en-US" sz="2800" b="1" dirty="0">
                <a:solidFill>
                  <a:srgbClr val="000000"/>
                </a:solidFill>
                <a:latin typeface="黑体" panose="02010600030101010101" pitchFamily="49" charset="-122"/>
                <a:ea typeface="黑体" panose="02010600030101010101" pitchFamily="49" charset="-122"/>
              </a:rPr>
              <a:t>、第</a:t>
            </a:r>
            <a:r>
              <a:rPr lang="en-US" altLang="zh-CN" sz="2800" b="1" dirty="0">
                <a:solidFill>
                  <a:srgbClr val="000000"/>
                </a:solidFill>
                <a:latin typeface="黑体" panose="02010600030101010101" pitchFamily="49" charset="-122"/>
                <a:ea typeface="黑体" panose="02010600030101010101" pitchFamily="49" charset="-122"/>
              </a:rPr>
              <a:t>3</a:t>
            </a:r>
            <a:r>
              <a:rPr lang="zh-CN" altLang="en-US" sz="2800" b="1" dirty="0">
                <a:solidFill>
                  <a:srgbClr val="000000"/>
                </a:solidFill>
                <a:latin typeface="黑体" panose="02010600030101010101" pitchFamily="49" charset="-122"/>
                <a:ea typeface="黑体" panose="02010600030101010101" pitchFamily="49" charset="-122"/>
              </a:rPr>
              <a:t>、</a:t>
            </a:r>
            <a:r>
              <a:rPr lang="en-US" altLang="zh-CN" sz="2800" b="1" dirty="0">
                <a:solidFill>
                  <a:srgbClr val="000000"/>
                </a:solidFill>
                <a:latin typeface="黑体" panose="02010600030101010101" pitchFamily="49" charset="-122"/>
                <a:ea typeface="黑体" panose="02010600030101010101" pitchFamily="49" charset="-122"/>
              </a:rPr>
              <a:t>4</a:t>
            </a:r>
            <a:r>
              <a:rPr lang="zh-CN" altLang="en-US" sz="2800" b="1" dirty="0">
                <a:solidFill>
                  <a:srgbClr val="000000"/>
                </a:solidFill>
                <a:latin typeface="黑体" panose="02010600030101010101" pitchFamily="49" charset="-122"/>
                <a:ea typeface="黑体" panose="02010600030101010101" pitchFamily="49" charset="-122"/>
              </a:rPr>
              <a:t>节写荆轲懦弱的表现有何目的？</a:t>
            </a:r>
            <a:endParaRPr lang="zh-CN" altLang="en-US" sz="2800" b="1" dirty="0">
              <a:solidFill>
                <a:srgbClr val="000000"/>
              </a:solidFill>
              <a:latin typeface="黑体" panose="02010600030101010101" pitchFamily="49" charset="-122"/>
              <a:ea typeface="黑体" panose="02010600030101010101" pitchFamily="49" charset="-122"/>
            </a:endParaRPr>
          </a:p>
        </p:txBody>
      </p:sp>
      <p:sp>
        <p:nvSpPr>
          <p:cNvPr id="58378" name="Text Box 10"/>
          <p:cNvSpPr txBox="1"/>
          <p:nvPr/>
        </p:nvSpPr>
        <p:spPr>
          <a:xfrm>
            <a:off x="395288" y="1484313"/>
            <a:ext cx="8748712" cy="9461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zh-CN" altLang="en-US" sz="2800" b="1" dirty="0">
                <a:solidFill>
                  <a:srgbClr val="FF0000"/>
                </a:solidFill>
                <a:ea typeface="黑体" panose="02010600030101010101" pitchFamily="49" charset="-122"/>
              </a:rPr>
              <a:t>反衬。以荆轲论剑、争道的懦弱表现反衬刺杀秦王的勇敢。</a:t>
            </a:r>
            <a:endParaRPr lang="zh-CN" altLang="en-US" sz="2800" b="1" dirty="0">
              <a:solidFill>
                <a:srgbClr val="FF0000"/>
              </a:solidFill>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8378"/>
                                        </p:tgtEl>
                                        <p:attrNameLst>
                                          <p:attrName>style.visibility</p:attrName>
                                        </p:attrNameLst>
                                      </p:cBhvr>
                                      <p:to>
                                        <p:strVal val="visible"/>
                                      </p:to>
                                    </p:set>
                                    <p:animEffect transition="in" filter="blinds(horizontal)">
                                      <p:cBhvr>
                                        <p:cTn id="7" dur="500"/>
                                        <p:tgtEl>
                                          <p:spTgt spid="5837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8375">
                                            <p:txEl>
                                              <p:charRg st="0" end="24"/>
                                            </p:txEl>
                                          </p:spTgt>
                                        </p:tgtEl>
                                        <p:attrNameLst>
                                          <p:attrName>style.visibility</p:attrName>
                                        </p:attrNameLst>
                                      </p:cBhvr>
                                      <p:to>
                                        <p:strVal val="visible"/>
                                      </p:to>
                                    </p:set>
                                    <p:animEffect transition="in" filter="blinds(horizontal)">
                                      <p:cBhvr>
                                        <p:cTn id="12" dur="500"/>
                                        <p:tgtEl>
                                          <p:spTgt spid="58375">
                                            <p:txEl>
                                              <p:charRg st="0" end="2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8375">
                                            <p:txEl>
                                              <p:charRg st="24" end="29"/>
                                            </p:txEl>
                                          </p:spTgt>
                                        </p:tgtEl>
                                        <p:attrNameLst>
                                          <p:attrName>style.visibility</p:attrName>
                                        </p:attrNameLst>
                                      </p:cBhvr>
                                      <p:to>
                                        <p:strVal val="visible"/>
                                      </p:to>
                                    </p:set>
                                    <p:animEffect transition="in" filter="blinds(horizontal)">
                                      <p:cBhvr>
                                        <p:cTn id="17" dur="500"/>
                                        <p:tgtEl>
                                          <p:spTgt spid="58375">
                                            <p:txEl>
                                              <p:charRg st="24" end="29"/>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8375">
                                            <p:txEl>
                                              <p:charRg st="29" end="40"/>
                                            </p:txEl>
                                          </p:spTgt>
                                        </p:tgtEl>
                                        <p:attrNameLst>
                                          <p:attrName>style.visibility</p:attrName>
                                        </p:attrNameLst>
                                      </p:cBhvr>
                                      <p:to>
                                        <p:strVal val="visible"/>
                                      </p:to>
                                    </p:set>
                                    <p:animEffect transition="in" filter="blinds(horizontal)">
                                      <p:cBhvr>
                                        <p:cTn id="22" dur="500"/>
                                        <p:tgtEl>
                                          <p:spTgt spid="58375">
                                            <p:txEl>
                                              <p:charRg st="29" end="4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3"/>
          <p:cNvSpPr>
            <a:spLocks noRot="1"/>
          </p:cNvSpPr>
          <p:nvPr>
            <p:ph idx="1"/>
          </p:nvPr>
        </p:nvSpPr>
        <p:spPr>
          <a:xfrm>
            <a:off x="68263" y="0"/>
            <a:ext cx="9124950" cy="4398963"/>
          </a:xfrm>
          <a:ln/>
        </p:spPr>
        <p:txBody>
          <a:bodyPr vert="horz" wrap="square" lIns="91440" tIns="45720" rIns="91440" bIns="45720" anchor="t"/>
          <a:p>
            <a:pPr marL="0" indent="0" eaLnBrk="1" hangingPunct="1">
              <a:buNone/>
            </a:pPr>
            <a:r>
              <a:rPr lang="en-US" altLang="zh-CN" b="1" dirty="0">
                <a:solidFill>
                  <a:srgbClr val="000000"/>
                </a:solidFill>
              </a:rPr>
              <a:t>6</a:t>
            </a:r>
            <a:r>
              <a:rPr lang="zh-CN" altLang="en-US" b="1" dirty="0">
                <a:solidFill>
                  <a:srgbClr val="000000"/>
                </a:solidFill>
              </a:rPr>
              <a:t>、本文开头写荆轲遭盖聂和鲁勾践的怒目、怒叱，都不计较，这和</a:t>
            </a:r>
            <a:r>
              <a:rPr lang="en-US" altLang="zh-CN" b="1" dirty="0">
                <a:solidFill>
                  <a:srgbClr val="000000"/>
                </a:solidFill>
              </a:rPr>
              <a:t>《</a:t>
            </a:r>
            <a:r>
              <a:rPr lang="zh-CN" altLang="en-US" b="1" dirty="0">
                <a:solidFill>
                  <a:srgbClr val="000000"/>
                </a:solidFill>
              </a:rPr>
              <a:t>史记</a:t>
            </a:r>
            <a:r>
              <a:rPr lang="en-US" altLang="zh-CN" b="1" dirty="0">
                <a:solidFill>
                  <a:srgbClr val="000000"/>
                </a:solidFill>
              </a:rPr>
              <a:t>》</a:t>
            </a:r>
            <a:r>
              <a:rPr lang="zh-CN" altLang="en-US" b="1" dirty="0">
                <a:solidFill>
                  <a:srgbClr val="000000"/>
                </a:solidFill>
              </a:rPr>
              <a:t>中叙述韩信受胯下之辱的故事一样，意在表现他们“含羞忍耻丈夫事，一朝之愤非良图”（元胡天游诗）的励志精神。结合司马迁生平，探讨其屡次叙述此类情节的个人感情因素。</a:t>
            </a:r>
            <a:endParaRPr lang="zh-CN" altLang="en-US" b="1" dirty="0">
              <a:solidFill>
                <a:srgbClr val="000000"/>
              </a:solidFill>
            </a:endParaRPr>
          </a:p>
        </p:txBody>
      </p:sp>
      <p:sp>
        <p:nvSpPr>
          <p:cNvPr id="7" name="Rectangle 2"/>
          <p:cNvSpPr txBox="1">
            <a:spLocks noRot="1"/>
          </p:cNvSpPr>
          <p:nvPr/>
        </p:nvSpPr>
        <p:spPr>
          <a:xfrm>
            <a:off x="68263" y="3544888"/>
            <a:ext cx="9144000" cy="3313112"/>
          </a:xfrm>
          <a:prstGeom prst="rect">
            <a:avLst/>
          </a:prstGeom>
          <a:noFill/>
          <a:ln w="9525">
            <a:noFill/>
          </a:ln>
        </p:spPr>
        <p:txBody>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342900" lvl="0" indent="-342900" eaLnBrk="1" hangingPunct="1">
              <a:buNone/>
            </a:pPr>
            <a:r>
              <a:rPr lang="zh-CN" altLang="en-US" b="1" dirty="0">
                <a:solidFill>
                  <a:srgbClr val="FF0000"/>
                </a:solidFill>
                <a:ea typeface="黑体" panose="02010600030101010101" pitchFamily="49" charset="-122"/>
              </a:rPr>
              <a:t>①司马迁因为李陵之祸遭受宫刑，借荆轲、韩信这些人的做法来激励自己忍辱负重、发愤著书。</a:t>
            </a:r>
            <a:endParaRPr lang="zh-CN" altLang="en-US" b="1" dirty="0">
              <a:solidFill>
                <a:srgbClr val="FF0000"/>
              </a:solidFill>
              <a:ea typeface="黑体" panose="02010600030101010101" pitchFamily="49" charset="-122"/>
            </a:endParaRPr>
          </a:p>
          <a:p>
            <a:pPr marL="342900" lvl="0" indent="-342900" eaLnBrk="1" hangingPunct="1">
              <a:buNone/>
            </a:pPr>
            <a:r>
              <a:rPr lang="zh-CN" altLang="en-US" b="1" dirty="0">
                <a:solidFill>
                  <a:srgbClr val="FF0000"/>
                </a:solidFill>
                <a:ea typeface="黑体" panose="02010600030101010101" pitchFamily="49" charset="-122"/>
              </a:rPr>
              <a:t>②真正的勇敢，是对正义的维护，是对真理的仗义执言，做有胸怀有担当的“大勇”者，不在小节上斤斤计较。</a:t>
            </a:r>
            <a:endParaRPr lang="zh-CN" altLang="en-US" b="1" dirty="0">
              <a:solidFill>
                <a:srgbClr val="FF0000"/>
              </a:solidFill>
              <a:ea typeface="黑体" panose="02010600030101010101" pitchFamily="49" charset="-122"/>
            </a:endParaRPr>
          </a:p>
          <a:p>
            <a:pPr marL="342900" lvl="0" indent="-342900" eaLnBrk="1" hangingPunct="1">
              <a:buChar char="v"/>
            </a:pPr>
            <a:endParaRPr lang="zh-CN" altLang="en-US" b="1" dirty="0">
              <a:solidFill>
                <a:srgbClr val="FF0000"/>
              </a:solidFill>
              <a:ea typeface="黑体" panose="02010600030101010101" pitchFamily="49" charset="-122"/>
            </a:endParaRPr>
          </a:p>
          <a:p>
            <a:pPr marL="342900" lvl="0" indent="-342900" eaLnBrk="1" hangingPunct="1">
              <a:buNone/>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xEl>
                                              <p:charRg st="0" end="43"/>
                                            </p:txEl>
                                          </p:spTgt>
                                        </p:tgtEl>
                                        <p:attrNameLst>
                                          <p:attrName>style.visibility</p:attrName>
                                        </p:attrNameLst>
                                      </p:cBhvr>
                                      <p:to>
                                        <p:strVal val="visible"/>
                                      </p:to>
                                    </p:set>
                                    <p:anim calcmode="lin" valueType="num">
                                      <p:cBhvr additive="base">
                                        <p:cTn id="7" dur="500" fill="hold"/>
                                        <p:tgtEl>
                                          <p:spTgt spid="7">
                                            <p:txEl>
                                              <p:charRg st="0" end="4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charRg st="0" end="4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xEl>
                                              <p:charRg st="43" end="93"/>
                                            </p:txEl>
                                          </p:spTgt>
                                        </p:tgtEl>
                                        <p:attrNameLst>
                                          <p:attrName>style.visibility</p:attrName>
                                        </p:attrNameLst>
                                      </p:cBhvr>
                                      <p:to>
                                        <p:strVal val="visible"/>
                                      </p:to>
                                    </p:set>
                                    <p:anim calcmode="lin" valueType="num">
                                      <p:cBhvr additive="base">
                                        <p:cTn id="11" dur="500" fill="hold"/>
                                        <p:tgtEl>
                                          <p:spTgt spid="7">
                                            <p:txEl>
                                              <p:charRg st="43" end="9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charRg st="43" end="9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文本框 1"/>
          <p:cNvSpPr txBox="1"/>
          <p:nvPr/>
        </p:nvSpPr>
        <p:spPr>
          <a:xfrm>
            <a:off x="2411413" y="2997200"/>
            <a:ext cx="4248150" cy="12001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r>
              <a:rPr lang="zh-CN" altLang="en-US" sz="7200" dirty="0">
                <a:solidFill>
                  <a:srgbClr val="FF0000"/>
                </a:solidFill>
                <a:latin typeface="华文行楷" pitchFamily="2" charset="-122"/>
                <a:ea typeface="华文行楷" pitchFamily="2" charset="-122"/>
              </a:rPr>
              <a:t>第一课时</a:t>
            </a:r>
            <a:endParaRPr lang="zh-CN" altLang="en-US" sz="7200" dirty="0">
              <a:solidFill>
                <a:srgbClr val="FF0000"/>
              </a:solidFill>
              <a:latin typeface="华文行楷" pitchFamily="2" charset="-122"/>
              <a:ea typeface="华文行楷" pitchFamily="2" charset="-122"/>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文本框 1"/>
          <p:cNvSpPr txBox="1"/>
          <p:nvPr/>
        </p:nvSpPr>
        <p:spPr>
          <a:xfrm>
            <a:off x="2411413" y="2997200"/>
            <a:ext cx="4248150" cy="12001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r>
              <a:rPr lang="zh-CN" altLang="en-US" sz="7200" dirty="0">
                <a:solidFill>
                  <a:srgbClr val="FF0000"/>
                </a:solidFill>
                <a:latin typeface="华文行楷" pitchFamily="2" charset="-122"/>
                <a:ea typeface="华文行楷" pitchFamily="2" charset="-122"/>
              </a:rPr>
              <a:t>第二课时</a:t>
            </a:r>
            <a:endParaRPr lang="zh-CN" altLang="en-US" sz="7200" dirty="0">
              <a:solidFill>
                <a:srgbClr val="FF0000"/>
              </a:solidFill>
              <a:latin typeface="华文行楷" pitchFamily="2" charset="-122"/>
              <a:ea typeface="华文行楷" pitchFamily="2"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Text Box 2"/>
          <p:cNvSpPr txBox="1">
            <a:spLocks noChangeArrowheads="1"/>
          </p:cNvSpPr>
          <p:nvPr/>
        </p:nvSpPr>
        <p:spPr bwMode="auto">
          <a:xfrm>
            <a:off x="1447800" y="2362200"/>
            <a:ext cx="6248400"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zh-CN" altLang="en-US" sz="9600" b="1" kern="1200" cap="none" spc="0" normalizeH="0" baseline="0" noProof="0" dirty="0">
                <a:solidFill>
                  <a:srgbClr val="FF0000"/>
                </a:solidFill>
                <a:effectLst>
                  <a:outerShdw blurRad="38100" dist="38100" dir="2700000" algn="tl">
                    <a:srgbClr val="C0C0C0"/>
                  </a:outerShdw>
                </a:effectLst>
                <a:latin typeface="幼圆" pitchFamily="49" charset="-122"/>
                <a:ea typeface="幼圆" pitchFamily="49" charset="-122"/>
                <a:cs typeface="+mn-cs"/>
              </a:rPr>
              <a:t>阅读</a:t>
            </a:r>
            <a:r>
              <a:rPr kumimoji="0" lang="en-US" altLang="zh-CN" sz="9600" b="1" kern="1200" cap="none" spc="0" normalizeH="0" baseline="0" noProof="0" dirty="0">
                <a:solidFill>
                  <a:srgbClr val="FF0000"/>
                </a:solidFill>
                <a:effectLst>
                  <a:outerShdw blurRad="38100" dist="38100" dir="2700000" algn="tl">
                    <a:srgbClr val="C0C0C0"/>
                  </a:outerShdw>
                </a:effectLst>
                <a:latin typeface="幼圆" pitchFamily="49" charset="-122"/>
                <a:ea typeface="幼圆" pitchFamily="49" charset="-122"/>
                <a:cs typeface="+mn-cs"/>
              </a:rPr>
              <a:t>6-7</a:t>
            </a:r>
            <a:r>
              <a:rPr kumimoji="0" lang="zh-CN" altLang="en-US" sz="9600" b="1" kern="1200" cap="none" spc="0" normalizeH="0" baseline="0" noProof="0" dirty="0">
                <a:solidFill>
                  <a:srgbClr val="FF0000"/>
                </a:solidFill>
                <a:effectLst>
                  <a:outerShdw blurRad="38100" dist="38100" dir="2700000" algn="tl">
                    <a:srgbClr val="C0C0C0"/>
                  </a:outerShdw>
                </a:effectLst>
                <a:latin typeface="幼圆" pitchFamily="49" charset="-122"/>
                <a:ea typeface="幼圆" pitchFamily="49" charset="-122"/>
                <a:cs typeface="+mn-cs"/>
              </a:rPr>
              <a:t>节</a:t>
            </a:r>
            <a:endParaRPr kumimoji="0" lang="zh-CN" altLang="en-US" sz="9600" b="1" kern="1200" cap="none" spc="0" normalizeH="0" baseline="0" noProof="0" dirty="0">
              <a:solidFill>
                <a:srgbClr val="FF0000"/>
              </a:solidFill>
              <a:effectLst>
                <a:outerShdw blurRad="38100" dist="38100" dir="2700000" algn="tl">
                  <a:srgbClr val="C0C0C0"/>
                </a:outerShdw>
              </a:effectLst>
              <a:latin typeface="幼圆" pitchFamily="49" charset="-122"/>
              <a:ea typeface="幼圆" pitchFamily="49" charset="-122"/>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2700" y="404813"/>
            <a:ext cx="3816350" cy="6000750"/>
          </a:xfrm>
          <a:prstGeom prst="rect">
            <a:avLst/>
          </a:prstGeom>
          <a:ln w="53975">
            <a:solidFill>
              <a:srgbClr val="00B0F0"/>
            </a:solid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   </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居</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顷之</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会</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燕太子丹质秦亡归燕。燕太子丹者，</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故</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尝</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质</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于赵，而秦王政生于赵，其少时与丹</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欢</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。及政立为秦王，而丹质于秦。秦王之</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遇</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燕太子丹</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不善</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故</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丹怨而亡归。归而求为</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报</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秦王者，国小，力不能。</a:t>
            </a:r>
            <a:endParaRPr kumimoji="0" lang="zh-CN" altLang="en-US" sz="3200" b="0"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endParaRPr>
          </a:p>
        </p:txBody>
      </p:sp>
      <p:sp>
        <p:nvSpPr>
          <p:cNvPr id="3" name="矩形 2"/>
          <p:cNvSpPr/>
          <p:nvPr/>
        </p:nvSpPr>
        <p:spPr>
          <a:xfrm>
            <a:off x="4067175" y="430213"/>
            <a:ext cx="4897438" cy="6002338"/>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过了</a:t>
            </a:r>
            <a:r>
              <a:rPr kumimoji="0" lang="zh-CN" altLang="zh-CN" sz="3200" b="1"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不久</a:t>
            </a:r>
            <a:r>
              <a:rPr kumimoji="0" lang="zh-CN" altLang="zh-CN" sz="32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zh-CN" sz="3200" b="1"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适逢</a:t>
            </a:r>
            <a:r>
              <a:rPr kumimoji="0" lang="zh-CN" altLang="zh-CN" sz="32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在秦国作人质的燕太子丹逃回燕国。燕太子丹，</a:t>
            </a:r>
            <a:r>
              <a:rPr kumimoji="0" lang="zh-CN" altLang="zh-CN" sz="3200" b="1"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过去</a:t>
            </a:r>
            <a:r>
              <a:rPr kumimoji="0" lang="zh-CN" altLang="zh-CN" sz="32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曾在赵国</a:t>
            </a:r>
            <a:r>
              <a:rPr kumimoji="0" lang="zh-CN" altLang="zh-CN" sz="3200" b="1"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作人质</a:t>
            </a:r>
            <a:r>
              <a:rPr kumimoji="0" lang="zh-CN" altLang="zh-CN" sz="32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，而秦王嬴政出生在赵国，他少年时和太子丹</a:t>
            </a:r>
            <a:r>
              <a:rPr kumimoji="0" lang="zh-CN" altLang="zh-CN" sz="3200" b="1"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要好</a:t>
            </a:r>
            <a:r>
              <a:rPr kumimoji="0" lang="zh-CN" altLang="zh-CN" sz="32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。等到嬴政被立为秦王，太子丹又到秦国作人质。秦王</a:t>
            </a:r>
            <a:r>
              <a:rPr kumimoji="0" lang="zh-CN" altLang="zh-CN" sz="3200" b="1"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对待</a:t>
            </a:r>
            <a:r>
              <a:rPr kumimoji="0" lang="zh-CN" altLang="zh-CN" sz="32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燕太子</a:t>
            </a:r>
            <a:r>
              <a:rPr kumimoji="0" lang="zh-CN" altLang="zh-CN" sz="3200" b="1"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不友好</a:t>
            </a:r>
            <a:r>
              <a:rPr kumimoji="0" lang="zh-CN" altLang="zh-CN" sz="32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zh-CN" sz="3200" b="1"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所以</a:t>
            </a:r>
            <a:r>
              <a:rPr kumimoji="0" lang="zh-CN" altLang="zh-CN" sz="32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太子丹因怨恨而逃归。归来就寻求</a:t>
            </a:r>
            <a:r>
              <a:rPr kumimoji="0" lang="zh-CN" altLang="zh-CN" sz="3200" b="1"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报复</a:t>
            </a:r>
            <a:r>
              <a:rPr kumimoji="0" lang="zh-CN" altLang="zh-CN" sz="32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秦王的办法，燕国弱小，力不能及。</a:t>
            </a:r>
            <a:endParaRPr kumimoji="0" lang="zh-CN" altLang="en-US" sz="3200" b="1" i="0" u="none" strike="noStrike" kern="12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Rectangle 1"/>
          <p:cNvSpPr/>
          <p:nvPr/>
        </p:nvSpPr>
        <p:spPr>
          <a:xfrm rot="-10800000" flipV="1">
            <a:off x="179388" y="333375"/>
            <a:ext cx="3529012" cy="6124575"/>
          </a:xfrm>
          <a:prstGeom prst="rect">
            <a:avLst/>
          </a:prstGeom>
          <a:noFill/>
          <a:ln w="53975" cap="flat" cmpd="sng">
            <a:solidFill>
              <a:srgbClr val="00B0F0"/>
            </a:solidFill>
            <a:prstDash val="solid"/>
            <a:miter/>
            <a:headEnd type="none" w="med" len="med"/>
            <a:tailEnd type="none" w="med" len="med"/>
          </a:ln>
        </p:spPr>
        <p:txBody>
          <a:bodyPr anchor="ct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zh-CN" altLang="en-US" sz="2800" dirty="0">
                <a:solidFill>
                  <a:srgbClr val="000000"/>
                </a:solidFill>
                <a:latin typeface="黑体" panose="02010600030101010101" pitchFamily="49" charset="-122"/>
                <a:ea typeface="黑体" panose="02010600030101010101" pitchFamily="49" charset="-122"/>
              </a:rPr>
              <a:t>其后秦</a:t>
            </a:r>
            <a:r>
              <a:rPr lang="zh-CN" altLang="en-US" sz="2800" dirty="0">
                <a:solidFill>
                  <a:srgbClr val="FF0000"/>
                </a:solidFill>
                <a:latin typeface="黑体" panose="02010600030101010101" pitchFamily="49" charset="-122"/>
                <a:ea typeface="黑体" panose="02010600030101010101" pitchFamily="49" charset="-122"/>
              </a:rPr>
              <a:t>日</a:t>
            </a:r>
            <a:r>
              <a:rPr lang="zh-CN" altLang="en-US" sz="2800" dirty="0">
                <a:solidFill>
                  <a:srgbClr val="000000"/>
                </a:solidFill>
                <a:latin typeface="黑体" panose="02010600030101010101" pitchFamily="49" charset="-122"/>
                <a:ea typeface="黑体" panose="02010600030101010101" pitchFamily="49" charset="-122"/>
              </a:rPr>
              <a:t>出兵</a:t>
            </a:r>
            <a:r>
              <a:rPr lang="zh-CN" altLang="en-US" sz="2800" dirty="0">
                <a:solidFill>
                  <a:srgbClr val="FF0000"/>
                </a:solidFill>
                <a:latin typeface="黑体" panose="02010600030101010101" pitchFamily="49" charset="-122"/>
                <a:ea typeface="黑体" panose="02010600030101010101" pitchFamily="49" charset="-122"/>
              </a:rPr>
              <a:t>山东</a:t>
            </a:r>
            <a:r>
              <a:rPr lang="zh-CN" altLang="en-US" sz="2800" dirty="0">
                <a:solidFill>
                  <a:srgbClr val="000000"/>
                </a:solidFill>
                <a:latin typeface="黑体" panose="02010600030101010101" pitchFamily="49" charset="-122"/>
                <a:ea typeface="黑体" panose="02010600030101010101" pitchFamily="49" charset="-122"/>
              </a:rPr>
              <a:t>以伐齐、楚、三晋，</a:t>
            </a:r>
            <a:r>
              <a:rPr lang="zh-CN" altLang="en-US" sz="2800" dirty="0">
                <a:solidFill>
                  <a:srgbClr val="FF0000"/>
                </a:solidFill>
                <a:latin typeface="黑体" panose="02010600030101010101" pitchFamily="49" charset="-122"/>
                <a:ea typeface="黑体" panose="02010600030101010101" pitchFamily="49" charset="-122"/>
              </a:rPr>
              <a:t>稍蚕食</a:t>
            </a:r>
            <a:r>
              <a:rPr lang="zh-CN" altLang="en-US" sz="2800" dirty="0">
                <a:solidFill>
                  <a:srgbClr val="000000"/>
                </a:solidFill>
                <a:latin typeface="黑体" panose="02010600030101010101" pitchFamily="49" charset="-122"/>
                <a:ea typeface="黑体" panose="02010600030101010101" pitchFamily="49" charset="-122"/>
              </a:rPr>
              <a:t>诸侯，</a:t>
            </a:r>
            <a:r>
              <a:rPr lang="zh-CN" altLang="en-US" sz="2800" dirty="0">
                <a:solidFill>
                  <a:srgbClr val="FF0000"/>
                </a:solidFill>
                <a:latin typeface="黑体" panose="02010600030101010101" pitchFamily="49" charset="-122"/>
                <a:ea typeface="黑体" panose="02010600030101010101" pitchFamily="49" charset="-122"/>
              </a:rPr>
              <a:t>且</a:t>
            </a:r>
            <a:r>
              <a:rPr lang="zh-CN" altLang="en-US" sz="2800" dirty="0">
                <a:solidFill>
                  <a:srgbClr val="000000"/>
                </a:solidFill>
                <a:latin typeface="黑体" panose="02010600030101010101" pitchFamily="49" charset="-122"/>
                <a:ea typeface="黑体" panose="02010600030101010101" pitchFamily="49" charset="-122"/>
              </a:rPr>
              <a:t>至于燕，燕君臣皆恐祸之至。太子丹</a:t>
            </a:r>
            <a:r>
              <a:rPr lang="zh-CN" altLang="en-US" sz="2800" dirty="0">
                <a:solidFill>
                  <a:srgbClr val="FF0000"/>
                </a:solidFill>
                <a:latin typeface="黑体" panose="02010600030101010101" pitchFamily="49" charset="-122"/>
                <a:ea typeface="黑体" panose="02010600030101010101" pitchFamily="49" charset="-122"/>
              </a:rPr>
              <a:t>患之</a:t>
            </a:r>
            <a:r>
              <a:rPr lang="zh-CN" altLang="en-US" sz="2800" dirty="0">
                <a:solidFill>
                  <a:srgbClr val="000000"/>
                </a:solidFill>
                <a:latin typeface="黑体" panose="02010600030101010101" pitchFamily="49" charset="-122"/>
                <a:ea typeface="黑体" panose="02010600030101010101" pitchFamily="49" charset="-122"/>
              </a:rPr>
              <a:t>，问其傅鞠武。武对曰：“秦地遍天下，威胁韩、魏、赵氏，</a:t>
            </a:r>
            <a:r>
              <a:rPr lang="zh-CN" altLang="en-US" sz="2800" dirty="0">
                <a:solidFill>
                  <a:srgbClr val="FF0000"/>
                </a:solidFill>
                <a:latin typeface="黑体" panose="02010600030101010101" pitchFamily="49" charset="-122"/>
                <a:ea typeface="黑体" panose="02010600030101010101" pitchFamily="49" charset="-122"/>
              </a:rPr>
              <a:t>北有</a:t>
            </a:r>
            <a:r>
              <a:rPr lang="zh-CN" altLang="en-US" sz="2800" dirty="0">
                <a:solidFill>
                  <a:srgbClr val="000000"/>
                </a:solidFill>
                <a:latin typeface="黑体" panose="02010600030101010101" pitchFamily="49" charset="-122"/>
                <a:ea typeface="黑体" panose="02010600030101010101" pitchFamily="49" charset="-122"/>
              </a:rPr>
              <a:t>甘泉、谷口之固，</a:t>
            </a:r>
            <a:r>
              <a:rPr lang="zh-CN" altLang="en-US" sz="2800" dirty="0">
                <a:solidFill>
                  <a:srgbClr val="FF0000"/>
                </a:solidFill>
                <a:latin typeface="黑体" panose="02010600030101010101" pitchFamily="49" charset="-122"/>
                <a:ea typeface="黑体" panose="02010600030101010101" pitchFamily="49" charset="-122"/>
              </a:rPr>
              <a:t>南有</a:t>
            </a:r>
            <a:r>
              <a:rPr lang="zh-CN" altLang="en-US" sz="2800" dirty="0">
                <a:solidFill>
                  <a:srgbClr val="000000"/>
                </a:solidFill>
                <a:latin typeface="黑体" panose="02010600030101010101" pitchFamily="49" charset="-122"/>
                <a:ea typeface="黑体" panose="02010600030101010101" pitchFamily="49" charset="-122"/>
              </a:rPr>
              <a:t>泾、渭之沃，</a:t>
            </a:r>
            <a:r>
              <a:rPr lang="zh-CN" altLang="en-US" sz="2800" dirty="0">
                <a:solidFill>
                  <a:srgbClr val="FF0000"/>
                </a:solidFill>
                <a:latin typeface="黑体" panose="02010600030101010101" pitchFamily="49" charset="-122"/>
                <a:ea typeface="黑体" panose="02010600030101010101" pitchFamily="49" charset="-122"/>
              </a:rPr>
              <a:t>擅</a:t>
            </a:r>
            <a:r>
              <a:rPr lang="zh-CN" altLang="en-US" sz="2800" dirty="0">
                <a:solidFill>
                  <a:srgbClr val="000000"/>
                </a:solidFill>
                <a:latin typeface="黑体" panose="02010600030101010101" pitchFamily="49" charset="-122"/>
                <a:ea typeface="黑体" panose="02010600030101010101" pitchFamily="49" charset="-122"/>
              </a:rPr>
              <a:t>巴、汉之饶，右陇、蜀之山，左关、郩之险，</a:t>
            </a:r>
            <a:r>
              <a:rPr lang="zh-CN" altLang="en-US" sz="2800" dirty="0">
                <a:solidFill>
                  <a:srgbClr val="FF0000"/>
                </a:solidFill>
                <a:latin typeface="黑体" panose="02010600030101010101" pitchFamily="49" charset="-122"/>
                <a:ea typeface="黑体" panose="02010600030101010101" pitchFamily="49" charset="-122"/>
              </a:rPr>
              <a:t>民众</a:t>
            </a:r>
            <a:r>
              <a:rPr lang="zh-CN" altLang="en-US" sz="2800" dirty="0">
                <a:solidFill>
                  <a:srgbClr val="000000"/>
                </a:solidFill>
                <a:latin typeface="黑体" panose="02010600030101010101" pitchFamily="49" charset="-122"/>
                <a:ea typeface="黑体" panose="02010600030101010101" pitchFamily="49" charset="-122"/>
              </a:rPr>
              <a:t>而</a:t>
            </a:r>
            <a:r>
              <a:rPr lang="zh-CN" altLang="en-US" sz="2800" dirty="0">
                <a:solidFill>
                  <a:srgbClr val="FF0000"/>
                </a:solidFill>
                <a:latin typeface="黑体" panose="02010600030101010101" pitchFamily="49" charset="-122"/>
                <a:ea typeface="黑体" panose="02010600030101010101" pitchFamily="49" charset="-122"/>
              </a:rPr>
              <a:t>士厉</a:t>
            </a:r>
            <a:r>
              <a:rPr lang="zh-CN" altLang="en-US" sz="2800" dirty="0">
                <a:solidFill>
                  <a:srgbClr val="000000"/>
                </a:solidFill>
                <a:latin typeface="黑体" panose="02010600030101010101" pitchFamily="49" charset="-122"/>
                <a:ea typeface="黑体" panose="02010600030101010101" pitchFamily="49" charset="-122"/>
              </a:rPr>
              <a:t>，兵革有余。 </a:t>
            </a:r>
            <a:endParaRPr lang="zh-CN" altLang="en-US" sz="2800" dirty="0">
              <a:solidFill>
                <a:srgbClr val="000000"/>
              </a:solidFill>
              <a:latin typeface="黑体" panose="02010600030101010101" pitchFamily="49" charset="-122"/>
              <a:ea typeface="黑体" panose="02010600030101010101" pitchFamily="49" charset="-122"/>
            </a:endParaRPr>
          </a:p>
        </p:txBody>
      </p:sp>
      <p:sp>
        <p:nvSpPr>
          <p:cNvPr id="25603" name="Rectangle 2"/>
          <p:cNvSpPr/>
          <p:nvPr/>
        </p:nvSpPr>
        <p:spPr>
          <a:xfrm rot="-10800000" flipV="1">
            <a:off x="3851275" y="111125"/>
            <a:ext cx="5221288" cy="6554788"/>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zh-CN" altLang="en-US" sz="2800" b="1" dirty="0">
                <a:solidFill>
                  <a:srgbClr val="000000"/>
                </a:solidFill>
                <a:latin typeface="Times New Roman" panose="02020603050405020304" pitchFamily="18" charset="0"/>
                <a:cs typeface="Times New Roman" panose="02020603050405020304" pitchFamily="18" charset="0"/>
              </a:rPr>
              <a:t>此后秦国</a:t>
            </a:r>
            <a:r>
              <a:rPr lang="zh-CN" altLang="en-US" sz="2800" b="1" dirty="0">
                <a:solidFill>
                  <a:srgbClr val="FF0000"/>
                </a:solidFill>
                <a:latin typeface="Times New Roman" panose="02020603050405020304" pitchFamily="18" charset="0"/>
                <a:cs typeface="Times New Roman" panose="02020603050405020304" pitchFamily="18" charset="0"/>
              </a:rPr>
              <a:t>天天</a:t>
            </a:r>
            <a:r>
              <a:rPr lang="zh-CN" altLang="en-US" sz="2800" b="1" dirty="0">
                <a:solidFill>
                  <a:srgbClr val="000000"/>
                </a:solidFill>
                <a:latin typeface="Times New Roman" panose="02020603050405020304" pitchFamily="18" charset="0"/>
                <a:cs typeface="Times New Roman" panose="02020603050405020304" pitchFamily="18" charset="0"/>
              </a:rPr>
              <a:t>出兵</a:t>
            </a:r>
            <a:r>
              <a:rPr lang="zh-CN" altLang="en-US" sz="2800" b="1" dirty="0">
                <a:solidFill>
                  <a:srgbClr val="FF0000"/>
                </a:solidFill>
                <a:latin typeface="Times New Roman" panose="02020603050405020304" pitchFamily="18" charset="0"/>
                <a:cs typeface="Times New Roman" panose="02020603050405020304" pitchFamily="18" charset="0"/>
              </a:rPr>
              <a:t>太行山以东的地方</a:t>
            </a:r>
            <a:r>
              <a:rPr lang="zh-CN" altLang="en-US" sz="2800" b="1" dirty="0">
                <a:solidFill>
                  <a:srgbClr val="000000"/>
                </a:solidFill>
                <a:latin typeface="Times New Roman" panose="02020603050405020304" pitchFamily="18" charset="0"/>
                <a:cs typeface="Times New Roman" panose="02020603050405020304" pitchFamily="18" charset="0"/>
              </a:rPr>
              <a:t>，攻打齐、楚和三晋，像蚕吃桑叶一样，</a:t>
            </a:r>
            <a:r>
              <a:rPr lang="zh-CN" altLang="en-US" sz="2800" b="1" dirty="0">
                <a:solidFill>
                  <a:srgbClr val="FF0000"/>
                </a:solidFill>
                <a:latin typeface="Times New Roman" panose="02020603050405020304" pitchFamily="18" charset="0"/>
                <a:cs typeface="Times New Roman" panose="02020603050405020304" pitchFamily="18" charset="0"/>
              </a:rPr>
              <a:t>逐渐</a:t>
            </a:r>
            <a:r>
              <a:rPr lang="zh-CN" altLang="en-US" sz="2800" b="1" dirty="0">
                <a:solidFill>
                  <a:srgbClr val="000000"/>
                </a:solidFill>
                <a:latin typeface="Times New Roman" panose="02020603050405020304" pitchFamily="18" charset="0"/>
                <a:cs typeface="Times New Roman" panose="02020603050405020304" pitchFamily="18" charset="0"/>
              </a:rPr>
              <a:t>地</a:t>
            </a:r>
            <a:r>
              <a:rPr lang="zh-CN" altLang="en-US" sz="2800" b="1" dirty="0">
                <a:solidFill>
                  <a:srgbClr val="FF0000"/>
                </a:solidFill>
                <a:latin typeface="Times New Roman" panose="02020603050405020304" pitchFamily="18" charset="0"/>
                <a:cs typeface="Times New Roman" panose="02020603050405020304" pitchFamily="18" charset="0"/>
              </a:rPr>
              <a:t>侵吞</a:t>
            </a:r>
            <a:r>
              <a:rPr lang="zh-CN" altLang="en-US" sz="2800" b="1" dirty="0">
                <a:solidFill>
                  <a:srgbClr val="000000"/>
                </a:solidFill>
                <a:latin typeface="Times New Roman" panose="02020603050405020304" pitchFamily="18" charset="0"/>
                <a:cs typeface="Times New Roman" panose="02020603050405020304" pitchFamily="18" charset="0"/>
              </a:rPr>
              <a:t>各国。战火</a:t>
            </a:r>
            <a:r>
              <a:rPr lang="zh-CN" altLang="en-US" sz="2800" b="1" dirty="0">
                <a:solidFill>
                  <a:srgbClr val="FF0000"/>
                </a:solidFill>
                <a:latin typeface="Times New Roman" panose="02020603050405020304" pitchFamily="18" charset="0"/>
                <a:cs typeface="Times New Roman" panose="02020603050405020304" pitchFamily="18" charset="0"/>
              </a:rPr>
              <a:t>将</a:t>
            </a:r>
            <a:r>
              <a:rPr lang="zh-CN" altLang="en-US" sz="2800" b="1" dirty="0">
                <a:solidFill>
                  <a:srgbClr val="000000"/>
                </a:solidFill>
                <a:latin typeface="Times New Roman" panose="02020603050405020304" pitchFamily="18" charset="0"/>
                <a:cs typeface="Times New Roman" panose="02020603050405020304" pitchFamily="18" charset="0"/>
              </a:rPr>
              <a:t>波及燕国，燕国君臣唯恐大祸临头。太子丹</a:t>
            </a:r>
            <a:r>
              <a:rPr lang="zh-CN" altLang="en-US" sz="2800" b="1" dirty="0">
                <a:solidFill>
                  <a:srgbClr val="FF0000"/>
                </a:solidFill>
                <a:latin typeface="Times New Roman" panose="02020603050405020304" pitchFamily="18" charset="0"/>
                <a:cs typeface="Times New Roman" panose="02020603050405020304" pitchFamily="18" charset="0"/>
              </a:rPr>
              <a:t>为此忧虑</a:t>
            </a:r>
            <a:r>
              <a:rPr lang="zh-CN" altLang="en-US" sz="2800" b="1" dirty="0">
                <a:solidFill>
                  <a:srgbClr val="000000"/>
                </a:solidFill>
                <a:latin typeface="Times New Roman" panose="02020603050405020304" pitchFamily="18" charset="0"/>
                <a:cs typeface="Times New Roman" panose="02020603050405020304" pitchFamily="18" charset="0"/>
              </a:rPr>
              <a:t>，请教他的老师鞠武。鞠武回答说：</a:t>
            </a:r>
            <a:r>
              <a:rPr lang="zh-CN" altLang="en-US" sz="2800" b="1" dirty="0">
                <a:solidFill>
                  <a:srgbClr val="000000"/>
                </a:solidFill>
                <a:cs typeface="Times New Roman" panose="02020603050405020304" pitchFamily="18" charset="0"/>
              </a:rPr>
              <a:t>“</a:t>
            </a:r>
            <a:r>
              <a:rPr lang="zh-CN" altLang="en-US" sz="2800" b="1" dirty="0">
                <a:solidFill>
                  <a:srgbClr val="000000"/>
                </a:solidFill>
                <a:latin typeface="Times New Roman" panose="02020603050405020304" pitchFamily="18" charset="0"/>
                <a:cs typeface="Times New Roman" panose="02020603050405020304" pitchFamily="18" charset="0"/>
              </a:rPr>
              <a:t>秦国的土地遍天下，威胁到韩国、魏国、赵国。</a:t>
            </a:r>
            <a:r>
              <a:rPr lang="zh-CN" altLang="en-US" sz="2800" b="1" dirty="0">
                <a:solidFill>
                  <a:srgbClr val="FF0000"/>
                </a:solidFill>
                <a:latin typeface="Times New Roman" panose="02020603050405020304" pitchFamily="18" charset="0"/>
                <a:cs typeface="Times New Roman" panose="02020603050405020304" pitchFamily="18" charset="0"/>
              </a:rPr>
              <a:t>它北面有</a:t>
            </a:r>
            <a:r>
              <a:rPr lang="zh-CN" altLang="en-US" sz="2800" b="1" dirty="0">
                <a:solidFill>
                  <a:srgbClr val="000000"/>
                </a:solidFill>
                <a:latin typeface="Times New Roman" panose="02020603050405020304" pitchFamily="18" charset="0"/>
                <a:cs typeface="Times New Roman" panose="02020603050405020304" pitchFamily="18" charset="0"/>
              </a:rPr>
              <a:t>甘泉、谷口坚固险要的地势，</a:t>
            </a:r>
            <a:r>
              <a:rPr lang="zh-CN" altLang="en-US" sz="2800" b="1" dirty="0">
                <a:solidFill>
                  <a:srgbClr val="FF0000"/>
                </a:solidFill>
                <a:latin typeface="Times New Roman" panose="02020603050405020304" pitchFamily="18" charset="0"/>
                <a:cs typeface="Times New Roman" panose="02020603050405020304" pitchFamily="18" charset="0"/>
              </a:rPr>
              <a:t>南面有</a:t>
            </a:r>
            <a:r>
              <a:rPr lang="zh-CN" altLang="en-US" sz="2800" b="1" dirty="0">
                <a:solidFill>
                  <a:srgbClr val="000000"/>
                </a:solidFill>
                <a:latin typeface="Times New Roman" panose="02020603050405020304" pitchFamily="18" charset="0"/>
                <a:cs typeface="Times New Roman" panose="02020603050405020304" pitchFamily="18" charset="0"/>
              </a:rPr>
              <a:t>泾河、渭水流域肥沃的土地，</a:t>
            </a:r>
            <a:r>
              <a:rPr lang="zh-CN" altLang="en-US" sz="2800" b="1" dirty="0">
                <a:solidFill>
                  <a:srgbClr val="FF0000"/>
                </a:solidFill>
                <a:latin typeface="Times New Roman" panose="02020603050405020304" pitchFamily="18" charset="0"/>
                <a:cs typeface="Times New Roman" panose="02020603050405020304" pitchFamily="18" charset="0"/>
              </a:rPr>
              <a:t>据有</a:t>
            </a:r>
            <a:r>
              <a:rPr lang="zh-CN" altLang="en-US" sz="2800" b="1" dirty="0">
                <a:solidFill>
                  <a:srgbClr val="000000"/>
                </a:solidFill>
                <a:latin typeface="Times New Roman" panose="02020603050405020304" pitchFamily="18" charset="0"/>
                <a:cs typeface="Times New Roman" panose="02020603050405020304" pitchFamily="18" charset="0"/>
              </a:rPr>
              <a:t>富饶的巴郡、汉中地区，右边有陇、蜀崇山峻岭为屏障，左边有殽山、函谷关做要塞，</a:t>
            </a:r>
            <a:r>
              <a:rPr lang="zh-CN" altLang="en-US" sz="2800" b="1" dirty="0">
                <a:solidFill>
                  <a:srgbClr val="FF0000"/>
                </a:solidFill>
                <a:latin typeface="Times New Roman" panose="02020603050405020304" pitchFamily="18" charset="0"/>
                <a:cs typeface="Times New Roman" panose="02020603050405020304" pitchFamily="18" charset="0"/>
              </a:rPr>
              <a:t>人口众多</a:t>
            </a:r>
            <a:r>
              <a:rPr lang="zh-CN" altLang="en-US" sz="2800" b="1" dirty="0">
                <a:solidFill>
                  <a:srgbClr val="000000"/>
                </a:solidFill>
                <a:latin typeface="Times New Roman" panose="02020603050405020304" pitchFamily="18" charset="0"/>
                <a:cs typeface="Times New Roman" panose="02020603050405020304" pitchFamily="18" charset="0"/>
              </a:rPr>
              <a:t>而士兵</a:t>
            </a:r>
            <a:r>
              <a:rPr lang="zh-CN" altLang="en-US" sz="2800" b="1" dirty="0">
                <a:solidFill>
                  <a:srgbClr val="FF0000"/>
                </a:solidFill>
                <a:latin typeface="Times New Roman" panose="02020603050405020304" pitchFamily="18" charset="0"/>
                <a:cs typeface="Times New Roman" panose="02020603050405020304" pitchFamily="18" charset="0"/>
              </a:rPr>
              <a:t>训练有素</a:t>
            </a:r>
            <a:r>
              <a:rPr lang="zh-CN" altLang="en-US" sz="2800" b="1" dirty="0">
                <a:solidFill>
                  <a:srgbClr val="000000"/>
                </a:solidFill>
                <a:latin typeface="Times New Roman" panose="02020603050405020304" pitchFamily="18" charset="0"/>
                <a:cs typeface="Times New Roman" panose="02020603050405020304" pitchFamily="18" charset="0"/>
              </a:rPr>
              <a:t>，武器装备绰绰有余。</a:t>
            </a:r>
            <a:r>
              <a:rPr lang="zh-CN" altLang="en-US" sz="2800" b="1" dirty="0">
                <a:solidFill>
                  <a:srgbClr val="000000"/>
                </a:solidFill>
              </a:rPr>
              <a:t> </a:t>
            </a:r>
            <a:endParaRPr lang="zh-CN" altLang="en-US" sz="2800" b="1" dirty="0">
              <a:solidFill>
                <a:srgbClr val="00000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07950" y="908050"/>
            <a:ext cx="3887788" cy="4524375"/>
          </a:xfrm>
          <a:prstGeom prst="rect">
            <a:avLst/>
          </a:prstGeom>
          <a:ln w="53975">
            <a:solidFill>
              <a:srgbClr val="00B0F0"/>
            </a:solid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意有所出</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，则长城之南，易水以北，</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未有所定</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也。</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奈何</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以</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见陵之怨</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，欲</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批</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其逆鳞哉！</a:t>
            </a:r>
            <a:r>
              <a:rPr kumimoji="0" lang="en-US"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丹曰：</a:t>
            </a:r>
            <a:r>
              <a:rPr kumimoji="0" lang="en-US"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然则</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何由</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en-US"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对曰：</a:t>
            </a:r>
            <a:r>
              <a:rPr kumimoji="0" lang="en-US"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请</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入图</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之。</a:t>
            </a:r>
            <a:r>
              <a:rPr kumimoji="0" lang="en-US"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endParaRPr kumimoji="0" lang="zh-CN" altLang="en-US" sz="3600" b="0"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endParaRPr>
          </a:p>
        </p:txBody>
      </p:sp>
      <p:sp>
        <p:nvSpPr>
          <p:cNvPr id="26627" name="矩形 2"/>
          <p:cNvSpPr/>
          <p:nvPr/>
        </p:nvSpPr>
        <p:spPr>
          <a:xfrm>
            <a:off x="4211638" y="476250"/>
            <a:ext cx="4932362" cy="56324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88900">
              <a:spcBef>
                <a:spcPct val="0"/>
              </a:spcBef>
              <a:buClrTx/>
              <a:buSzTx/>
              <a:buFontTx/>
              <a:buNone/>
            </a:pPr>
            <a:r>
              <a:rPr lang="zh-CN" altLang="zh-CN" sz="3600" b="1" dirty="0">
                <a:solidFill>
                  <a:srgbClr val="FF0000"/>
                </a:solidFill>
                <a:latin typeface="宋体" panose="02010600030101010101" pitchFamily="2" charset="-122"/>
              </a:rPr>
              <a:t>有意图向外扩张</a:t>
            </a:r>
            <a:r>
              <a:rPr lang="zh-CN" altLang="zh-CN" sz="3600" b="1" dirty="0">
                <a:solidFill>
                  <a:srgbClr val="000000"/>
                </a:solidFill>
                <a:latin typeface="宋体" panose="02010600030101010101" pitchFamily="2" charset="-122"/>
              </a:rPr>
              <a:t>，那么长城以南，易水以北就</a:t>
            </a:r>
            <a:r>
              <a:rPr lang="zh-CN" altLang="zh-CN" sz="3600" b="1" dirty="0">
                <a:solidFill>
                  <a:srgbClr val="FF0000"/>
                </a:solidFill>
                <a:latin typeface="宋体" panose="02010600030101010101" pitchFamily="2" charset="-122"/>
              </a:rPr>
              <a:t>没有安稳的地方</a:t>
            </a:r>
            <a:r>
              <a:rPr lang="zh-CN" altLang="zh-CN" sz="3600" b="1" dirty="0">
                <a:solidFill>
                  <a:srgbClr val="000000"/>
                </a:solidFill>
                <a:latin typeface="宋体" panose="02010600030101010101" pitchFamily="2" charset="-122"/>
              </a:rPr>
              <a:t>了。</a:t>
            </a:r>
            <a:r>
              <a:rPr lang="zh-CN" altLang="zh-CN" sz="3600" b="1" dirty="0">
                <a:solidFill>
                  <a:srgbClr val="FF0000"/>
                </a:solidFill>
                <a:latin typeface="宋体" panose="02010600030101010101" pitchFamily="2" charset="-122"/>
              </a:rPr>
              <a:t>为什么</a:t>
            </a:r>
            <a:r>
              <a:rPr lang="zh-CN" altLang="zh-CN" sz="3600" b="1" dirty="0">
                <a:solidFill>
                  <a:srgbClr val="000000"/>
                </a:solidFill>
                <a:latin typeface="宋体" panose="02010600030101010101" pitchFamily="2" charset="-122"/>
              </a:rPr>
              <a:t>您还因为</a:t>
            </a:r>
            <a:r>
              <a:rPr lang="zh-CN" altLang="zh-CN" sz="3600" b="1" dirty="0">
                <a:solidFill>
                  <a:srgbClr val="FF0000"/>
                </a:solidFill>
                <a:latin typeface="宋体" panose="02010600030101010101" pitchFamily="2" charset="-122"/>
              </a:rPr>
              <a:t>被欺侮的怨恨</a:t>
            </a:r>
            <a:r>
              <a:rPr lang="zh-CN" altLang="zh-CN" sz="3600" b="1" dirty="0">
                <a:solidFill>
                  <a:srgbClr val="000000"/>
                </a:solidFill>
                <a:latin typeface="宋体" panose="02010600030101010101" pitchFamily="2" charset="-122"/>
              </a:rPr>
              <a:t>，要去</a:t>
            </a:r>
            <a:r>
              <a:rPr lang="zh-CN" altLang="zh-CN" sz="3600" b="1" dirty="0">
                <a:solidFill>
                  <a:srgbClr val="FF0000"/>
                </a:solidFill>
                <a:latin typeface="宋体" panose="02010600030101010101" pitchFamily="2" charset="-122"/>
              </a:rPr>
              <a:t>触动</a:t>
            </a:r>
            <a:r>
              <a:rPr lang="zh-CN" altLang="zh-CN" sz="3600" b="1" dirty="0">
                <a:solidFill>
                  <a:srgbClr val="000000"/>
                </a:solidFill>
                <a:latin typeface="宋体" panose="02010600030101010101" pitchFamily="2" charset="-122"/>
              </a:rPr>
              <a:t>秦王的逆鳞呢！</a:t>
            </a:r>
            <a:r>
              <a:rPr lang="en-US" altLang="zh-CN" sz="3600" b="1" dirty="0">
                <a:solidFill>
                  <a:srgbClr val="000000"/>
                </a:solidFill>
                <a:latin typeface="宋体" panose="02010600030101010101" pitchFamily="2" charset="-122"/>
              </a:rPr>
              <a:t>”</a:t>
            </a:r>
            <a:r>
              <a:rPr lang="zh-CN" altLang="zh-CN" sz="3600" b="1" dirty="0">
                <a:solidFill>
                  <a:srgbClr val="000000"/>
                </a:solidFill>
                <a:latin typeface="宋体" panose="02010600030101010101" pitchFamily="2" charset="-122"/>
              </a:rPr>
              <a:t>太子丹说：</a:t>
            </a:r>
            <a:r>
              <a:rPr lang="en-US" altLang="zh-CN" sz="3600" b="1" dirty="0">
                <a:solidFill>
                  <a:srgbClr val="000000"/>
                </a:solidFill>
                <a:latin typeface="宋体" panose="02010600030101010101" pitchFamily="2" charset="-122"/>
              </a:rPr>
              <a:t>“</a:t>
            </a:r>
            <a:r>
              <a:rPr lang="zh-CN" altLang="zh-CN" sz="3600" b="1" dirty="0">
                <a:solidFill>
                  <a:srgbClr val="000000"/>
                </a:solidFill>
                <a:latin typeface="宋体" panose="02010600030101010101" pitchFamily="2" charset="-122"/>
              </a:rPr>
              <a:t>既然如此，那么我们</a:t>
            </a:r>
            <a:r>
              <a:rPr lang="zh-CN" altLang="zh-CN" sz="3600" b="1" dirty="0">
                <a:solidFill>
                  <a:srgbClr val="FF0000"/>
                </a:solidFill>
                <a:latin typeface="宋体" panose="02010600030101010101" pitchFamily="2" charset="-122"/>
              </a:rPr>
              <a:t>怎么办</a:t>
            </a:r>
            <a:r>
              <a:rPr lang="zh-CN" altLang="zh-CN" sz="3600" b="1" dirty="0">
                <a:solidFill>
                  <a:srgbClr val="000000"/>
                </a:solidFill>
                <a:latin typeface="宋体" panose="02010600030101010101" pitchFamily="2" charset="-122"/>
              </a:rPr>
              <a:t>呢？</a:t>
            </a:r>
            <a:r>
              <a:rPr lang="en-US" altLang="zh-CN" sz="3600" b="1" dirty="0">
                <a:solidFill>
                  <a:srgbClr val="000000"/>
                </a:solidFill>
                <a:latin typeface="宋体" panose="02010600030101010101" pitchFamily="2" charset="-122"/>
              </a:rPr>
              <a:t>”</a:t>
            </a:r>
            <a:r>
              <a:rPr lang="zh-CN" altLang="zh-CN" sz="3600" b="1" dirty="0">
                <a:solidFill>
                  <a:srgbClr val="000000"/>
                </a:solidFill>
                <a:latin typeface="宋体" panose="02010600030101010101" pitchFamily="2" charset="-122"/>
              </a:rPr>
              <a:t>鞠武回答说：</a:t>
            </a:r>
            <a:r>
              <a:rPr lang="en-US" altLang="zh-CN" sz="3600" b="1" dirty="0">
                <a:solidFill>
                  <a:srgbClr val="000000"/>
                </a:solidFill>
                <a:latin typeface="宋体" panose="02010600030101010101" pitchFamily="2" charset="-122"/>
              </a:rPr>
              <a:t>“</a:t>
            </a:r>
            <a:r>
              <a:rPr lang="zh-CN" altLang="zh-CN" sz="3600" b="1" dirty="0">
                <a:solidFill>
                  <a:srgbClr val="000000"/>
                </a:solidFill>
                <a:latin typeface="宋体" panose="02010600030101010101" pitchFamily="2" charset="-122"/>
              </a:rPr>
              <a:t>让我</a:t>
            </a:r>
            <a:r>
              <a:rPr lang="zh-CN" altLang="zh-CN" sz="3600" b="1" dirty="0">
                <a:solidFill>
                  <a:srgbClr val="FF0000"/>
                </a:solidFill>
                <a:latin typeface="宋体" panose="02010600030101010101" pitchFamily="2" charset="-122"/>
              </a:rPr>
              <a:t>进一步考虑考虑</a:t>
            </a:r>
            <a:r>
              <a:rPr lang="zh-CN" altLang="zh-CN" sz="3600" b="1" dirty="0">
                <a:solidFill>
                  <a:srgbClr val="000000"/>
                </a:solidFill>
                <a:latin typeface="宋体" panose="02010600030101010101" pitchFamily="2" charset="-122"/>
              </a:rPr>
              <a:t>。</a:t>
            </a:r>
            <a:r>
              <a:rPr lang="en-US" altLang="zh-CN" sz="3600" b="1" dirty="0">
                <a:solidFill>
                  <a:srgbClr val="000000"/>
                </a:solidFill>
                <a:latin typeface="宋体" panose="02010600030101010101" pitchFamily="2" charset="-122"/>
              </a:rPr>
              <a:t>”</a:t>
            </a:r>
            <a:endParaRPr lang="zh-CN" altLang="zh-CN" sz="3600" b="1" dirty="0">
              <a:solidFill>
                <a:srgbClr val="000000"/>
              </a:solidFill>
              <a:latin typeface="宋体" panose="02010600030101010101" pitchFamily="2"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07950" y="549275"/>
            <a:ext cx="3816350" cy="5508625"/>
          </a:xfrm>
          <a:prstGeom prst="rect">
            <a:avLst/>
          </a:prstGeom>
          <a:ln w="53975">
            <a:solidFill>
              <a:srgbClr val="00B0F0"/>
            </a:solid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居有间</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，秦将樊於期得罪于秦王，</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亡之燕</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，太子丹受而</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舍之</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。鞠武谏曰：</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不可。夫以秦王之暴而</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积怒于燕</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，足为</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寒心</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，又况闻樊将军之所在乎？是谓</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委肉当饿虎之蹊</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也，</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祸必不振</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矣！</a:t>
            </a:r>
            <a:endParaRPr kumimoji="0" lang="zh-CN" altLang="en-US" sz="3200" b="0"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endParaRPr>
          </a:p>
        </p:txBody>
      </p:sp>
      <p:sp>
        <p:nvSpPr>
          <p:cNvPr id="3" name="矩形 2"/>
          <p:cNvSpPr/>
          <p:nvPr/>
        </p:nvSpPr>
        <p:spPr>
          <a:xfrm>
            <a:off x="4067175" y="476250"/>
            <a:ext cx="4968875" cy="6002338"/>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过了一些时候</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，秦将樊於（ｗ</a:t>
            </a:r>
            <a:r>
              <a:rPr kumimoji="0" lang="en-US" altLang="zh-CN" sz="3200" b="1" i="0" u="none" strike="noStrike" kern="100" cap="none" spc="0" normalizeH="0" baseline="0" noProof="0" dirty="0">
                <a:ln>
                  <a:noFill/>
                </a:ln>
                <a:solidFill>
                  <a:srgbClr val="000000"/>
                </a:solidFill>
                <a:effectLst/>
                <a:uLnTx/>
                <a:uFillTx/>
                <a:latin typeface="+mn-ea"/>
                <a:ea typeface="+mn-ea"/>
                <a:cs typeface="+mn-cs"/>
              </a:rPr>
              <a:t>ū</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，）期得罪了秦</a:t>
            </a:r>
            <a:r>
              <a:rPr kumimoji="0" lang="zh-CN" altLang="en-US"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王</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逃到燕国</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，太子接纳了他，并</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让他住下来</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。鞠武规劝说：</a:t>
            </a:r>
            <a:r>
              <a:rPr kumimoji="0" lang="en-US" altLang="zh-CN" sz="3200" b="1" i="0" u="none" strike="noStrike" kern="100" cap="none" spc="0" normalizeH="0" baseline="0" noProof="0" dirty="0">
                <a:ln>
                  <a:noFill/>
                </a:ln>
                <a:solidFill>
                  <a:srgbClr val="000000"/>
                </a:solidFill>
                <a:effectLst/>
                <a:uLnTx/>
                <a:uFillTx/>
                <a:latin typeface="+mn-ea"/>
                <a:ea typeface="+mn-ea"/>
                <a:cs typeface="+mn-cs"/>
              </a:rPr>
              <a:t>“</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不行。秦王本来就很凶暴，再积</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怒到燕国</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，这就足以叫人</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担惊害怕</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了，又何况他听到樊将军住在这里呢？这叫作</a:t>
            </a:r>
            <a:r>
              <a:rPr kumimoji="0" lang="en-US" altLang="zh-CN" sz="3200" b="1" i="0" u="none" strike="noStrike" kern="100" cap="none" spc="0" normalizeH="0" baseline="0" noProof="0" dirty="0">
                <a:ln>
                  <a:noFill/>
                </a:ln>
                <a:solidFill>
                  <a:srgbClr val="000000"/>
                </a:solidFill>
                <a:effectLst/>
                <a:uLnTx/>
                <a:uFillTx/>
                <a:latin typeface="+mn-ea"/>
                <a:ea typeface="+mn-ea"/>
                <a:cs typeface="+mn-cs"/>
              </a:rPr>
              <a:t>‘</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把肉放置在饿虎经过的小路上</a:t>
            </a:r>
            <a:r>
              <a:rPr kumimoji="0" lang="en-US" altLang="zh-CN" sz="3200" b="1" i="0" u="none" strike="noStrike" kern="100" cap="none" spc="0" normalizeH="0" baseline="0" noProof="0" dirty="0">
                <a:ln>
                  <a:noFill/>
                </a:ln>
                <a:solidFill>
                  <a:srgbClr val="000000"/>
                </a:solidFill>
                <a:effectLst/>
                <a:uLnTx/>
                <a:uFillTx/>
                <a:latin typeface="+mn-ea"/>
                <a:ea typeface="+mn-ea"/>
                <a:cs typeface="+mn-cs"/>
              </a:rPr>
              <a:t>’</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啊，</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祸患一定不可挽救</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endParaRPr kumimoji="0" lang="zh-CN" altLang="en-US" sz="3200" b="1" i="0" u="none" strike="noStrike" kern="1200" cap="none" spc="0" normalizeH="0" baseline="0" noProof="0" dirty="0">
              <a:ln>
                <a:noFill/>
              </a:ln>
              <a:solidFill>
                <a:srgbClr val="000000"/>
              </a:solidFill>
              <a:effectLst/>
              <a:uLnTx/>
              <a:uFillTx/>
              <a:latin typeface="+mn-ea"/>
              <a:ea typeface="+mn-ea"/>
              <a:cs typeface="+mn-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79388" y="692150"/>
            <a:ext cx="3455988" cy="4524375"/>
          </a:xfrm>
          <a:prstGeom prst="rect">
            <a:avLst/>
          </a:prstGeom>
          <a:ln w="53975">
            <a:solidFill>
              <a:srgbClr val="00B0F0"/>
            </a:solid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虽有管、晏，不能为之</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谋</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也。愿太子</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疾遣</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樊将军入匈奴以灭口。请</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西</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约三晋，</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南</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连齐、楚，北</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购</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于单于，其后</a:t>
            </a:r>
            <a:r>
              <a:rPr kumimoji="0" lang="zh-CN" altLang="en-US"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乃</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可图也。</a:t>
            </a:r>
            <a:r>
              <a:rPr kumimoji="0" lang="en-US"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endParaRPr kumimoji="0" lang="zh-CN" altLang="en-US" sz="3600" b="0"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endParaRPr>
          </a:p>
        </p:txBody>
      </p:sp>
      <p:sp>
        <p:nvSpPr>
          <p:cNvPr id="3" name="矩形 2"/>
          <p:cNvSpPr/>
          <p:nvPr/>
        </p:nvSpPr>
        <p:spPr>
          <a:xfrm>
            <a:off x="3851275" y="404813"/>
            <a:ext cx="5041900" cy="5632450"/>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6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即使有管仲、晏婴，也不能为您</a:t>
            </a:r>
            <a:r>
              <a:rPr kumimoji="0" lang="zh-CN" altLang="zh-CN" sz="36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出谋划策</a:t>
            </a:r>
            <a:r>
              <a:rPr kumimoji="0" lang="zh-CN" altLang="zh-CN" sz="36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了。希望您</a:t>
            </a:r>
            <a:r>
              <a:rPr kumimoji="0" lang="zh-CN" altLang="zh-CN" sz="36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赶快送</a:t>
            </a:r>
            <a:r>
              <a:rPr kumimoji="0" lang="zh-CN" altLang="zh-CN" sz="36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樊将军到匈奴去，以消除秦国攻打我们的借口。请您</a:t>
            </a:r>
            <a:r>
              <a:rPr kumimoji="0" lang="zh-CN" altLang="zh-CN" sz="36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向西</a:t>
            </a:r>
            <a:r>
              <a:rPr kumimoji="0" lang="zh-CN" altLang="zh-CN" sz="36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与三晋结盟，</a:t>
            </a:r>
            <a:r>
              <a:rPr kumimoji="0" lang="zh-CN" altLang="zh-CN" sz="36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向南</a:t>
            </a:r>
            <a:r>
              <a:rPr kumimoji="0" lang="zh-CN" altLang="zh-CN" sz="36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连络齐、楚，向北与单（ｃｈ</a:t>
            </a:r>
            <a:r>
              <a:rPr kumimoji="0" lang="en-US" altLang="zh-CN" sz="3600" b="1" i="0" u="none" strike="noStrike" kern="100" cap="none" spc="0" normalizeH="0" baseline="0" noProof="0" dirty="0">
                <a:ln>
                  <a:noFill/>
                </a:ln>
                <a:solidFill>
                  <a:srgbClr val="000000"/>
                </a:solidFill>
                <a:effectLst/>
                <a:uLnTx/>
                <a:uFillTx/>
                <a:latin typeface="+mn-ea"/>
                <a:ea typeface="+mn-ea"/>
                <a:cs typeface="+mn-cs"/>
              </a:rPr>
              <a:t>á</a:t>
            </a:r>
            <a:r>
              <a:rPr kumimoji="0" lang="zh-CN" altLang="zh-CN" sz="36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ｎ，缠）于</a:t>
            </a:r>
            <a:r>
              <a:rPr kumimoji="0" lang="zh-CN" altLang="zh-CN" sz="36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和好</a:t>
            </a:r>
            <a:r>
              <a:rPr kumimoji="0" lang="zh-CN" altLang="zh-CN" sz="36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，然后就可以想办法对付秦国了。</a:t>
            </a:r>
            <a:r>
              <a:rPr kumimoji="0" lang="en-US" altLang="zh-CN" sz="3600" b="1" i="0" u="none" strike="noStrike" kern="100" cap="none" spc="0" normalizeH="0" baseline="0" noProof="0" dirty="0">
                <a:ln>
                  <a:noFill/>
                </a:ln>
                <a:solidFill>
                  <a:srgbClr val="000000"/>
                </a:solidFill>
                <a:effectLst/>
                <a:uLnTx/>
                <a:uFillTx/>
                <a:latin typeface="+mn-ea"/>
                <a:ea typeface="+mn-ea"/>
                <a:cs typeface="+mn-cs"/>
              </a:rPr>
              <a:t>”</a:t>
            </a:r>
            <a:endParaRPr kumimoji="0" lang="zh-CN" altLang="en-US" sz="3600" b="1" i="0" u="none" strike="noStrike" kern="1200" cap="none" spc="0" normalizeH="0" baseline="0" noProof="0" dirty="0">
              <a:ln>
                <a:noFill/>
              </a:ln>
              <a:solidFill>
                <a:srgbClr val="000000"/>
              </a:solidFill>
              <a:effectLst/>
              <a:uLnTx/>
              <a:uFillTx/>
              <a:latin typeface="+mn-ea"/>
              <a:ea typeface="+mn-ea"/>
              <a:cs typeface="+mn-c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50825" y="620713"/>
            <a:ext cx="3457575" cy="5508625"/>
          </a:xfrm>
          <a:prstGeom prst="rect">
            <a:avLst/>
          </a:prstGeom>
          <a:ln w="53975">
            <a:solidFill>
              <a:srgbClr val="00B0F0"/>
            </a:solid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太子曰：</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太傅之计，</a:t>
            </a:r>
            <a:r>
              <a:rPr kumimoji="0" lang="zh-CN" altLang="en-US"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旷</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日弥久</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，心</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惛然</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，恐不能</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须臾</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。且非独于此也，夫樊将军</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穷困</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于天下，归身于丹，丹终不以迫于强秦而</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弃</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所哀怜之交，置之匈奴，是固丹命卒之时也。愿太傅更虑之。</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endParaRPr kumimoji="0" lang="zh-CN" altLang="en-US" sz="3200" b="0"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endParaRPr>
          </a:p>
        </p:txBody>
      </p:sp>
      <p:sp>
        <p:nvSpPr>
          <p:cNvPr id="3" name="矩形 2"/>
          <p:cNvSpPr/>
          <p:nvPr/>
        </p:nvSpPr>
        <p:spPr>
          <a:xfrm>
            <a:off x="3851275" y="604838"/>
            <a:ext cx="5113338" cy="5508625"/>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太子丹说：</a:t>
            </a:r>
            <a:r>
              <a:rPr kumimoji="0" lang="en-US" altLang="zh-CN" sz="3200" b="1" i="0" u="none" strike="noStrike" kern="100" cap="none" spc="0" normalizeH="0" baseline="0" noProof="0" dirty="0">
                <a:ln>
                  <a:noFill/>
                </a:ln>
                <a:solidFill>
                  <a:srgbClr val="000000"/>
                </a:solidFill>
                <a:effectLst/>
                <a:uLnTx/>
                <a:uFillTx/>
                <a:latin typeface="+mn-ea"/>
                <a:ea typeface="+mn-ea"/>
                <a:cs typeface="+mn-cs"/>
              </a:rPr>
              <a:t>“</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老师的计划，</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需要的时间太长</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了，我的心里</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忧闷烦乱</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，恐怕连</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片刻</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也等不及了。况且并非单单因为这个缘故，樊将军在天下已是</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穷途末路</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，投奔于我，我总不能因为迫于强暴的秦国而</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抛弃</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我所同情的朋友，把他送到匈奴去</a:t>
            </a:r>
            <a:r>
              <a:rPr kumimoji="0" lang="zh-CN" altLang="en-US"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这应当是我</a:t>
            </a:r>
            <a:r>
              <a:rPr kumimoji="0" lang="zh-CN" altLang="en-US"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需要人做事</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时刻。希望老师另考虑别的办法。</a:t>
            </a:r>
            <a:r>
              <a:rPr kumimoji="0" lang="en-US" altLang="zh-CN" sz="3200" b="1" i="0" u="none" strike="noStrike" kern="100" cap="none" spc="0" normalizeH="0" baseline="0" noProof="0" dirty="0">
                <a:ln>
                  <a:noFill/>
                </a:ln>
                <a:solidFill>
                  <a:srgbClr val="000000"/>
                </a:solidFill>
                <a:effectLst/>
                <a:uLnTx/>
                <a:uFillTx/>
                <a:latin typeface="+mn-ea"/>
                <a:ea typeface="+mn-ea"/>
                <a:cs typeface="+mn-cs"/>
              </a:rPr>
              <a:t>”</a:t>
            </a:r>
            <a:endParaRPr kumimoji="0" lang="zh-CN" altLang="en-US" sz="3200" b="1" i="0" u="none" strike="noStrike" kern="1200" cap="none" spc="0" normalizeH="0" baseline="0" noProof="0" dirty="0">
              <a:ln>
                <a:noFill/>
              </a:ln>
              <a:solidFill>
                <a:srgbClr val="000000"/>
              </a:solidFill>
              <a:effectLst/>
              <a:uLnTx/>
              <a:uFillTx/>
              <a:latin typeface="+mn-ea"/>
              <a:ea typeface="+mn-ea"/>
              <a:cs typeface="+mn-c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07950" y="620713"/>
            <a:ext cx="3671888" cy="5508625"/>
          </a:xfrm>
          <a:prstGeom prst="rect">
            <a:avLst/>
          </a:prstGeom>
          <a:ln w="53975">
            <a:solidFill>
              <a:srgbClr val="00B0F0"/>
            </a:solid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鞠武曰：</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夫</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行危</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欲求安，造祸而求福，计浅而怨深，</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连结</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一人之</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后交</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，不顾国家之大害，此</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所谓</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资怨而助祸</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矣。夫以鸿毛燎于炉炭之上，必无事矣。且以</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雕鸷之秦</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，行怨暴之怒，</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岂足道哉</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endParaRPr kumimoji="0" lang="zh-CN" altLang="en-US" sz="3200" b="0"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endParaRPr>
          </a:p>
        </p:txBody>
      </p:sp>
      <p:sp>
        <p:nvSpPr>
          <p:cNvPr id="3" name="矩形 2"/>
          <p:cNvSpPr/>
          <p:nvPr/>
        </p:nvSpPr>
        <p:spPr>
          <a:xfrm>
            <a:off x="3924300" y="620713"/>
            <a:ext cx="5111750" cy="5508625"/>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鞠武说：</a:t>
            </a:r>
            <a:r>
              <a:rPr kumimoji="0" lang="en-US" altLang="zh-CN" sz="3200" b="1" i="0" u="none" strike="noStrike" kern="100" cap="none" spc="0" normalizeH="0" baseline="0" noProof="0" dirty="0">
                <a:ln>
                  <a:noFill/>
                </a:ln>
                <a:solidFill>
                  <a:srgbClr val="000000"/>
                </a:solidFill>
                <a:effectLst/>
                <a:uLnTx/>
                <a:uFillTx/>
                <a:latin typeface="+mn-ea"/>
                <a:ea typeface="+mn-ea"/>
                <a:cs typeface="+mn-cs"/>
              </a:rPr>
              <a:t>“</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选择危险的行动</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想求得安全，制造祸患而祈请幸福，计谋浅薄而怨恨深重，为了</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结交</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一个</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新朋友</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，而不顾国家的大祸患，这就是</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所说的</a:t>
            </a:r>
            <a:r>
              <a:rPr kumimoji="0" lang="en-US" altLang="zh-CN" sz="3200" b="1" i="0" u="none" strike="noStrike" kern="100" cap="none" spc="0" normalizeH="0" baseline="0" noProof="0" dirty="0">
                <a:ln>
                  <a:noFill/>
                </a:ln>
                <a:solidFill>
                  <a:srgbClr val="000000"/>
                </a:solidFill>
                <a:effectLst/>
                <a:uLnTx/>
                <a:uFillTx/>
                <a:latin typeface="+mn-ea"/>
                <a:ea typeface="+mn-ea"/>
                <a:cs typeface="+mn-cs"/>
              </a:rPr>
              <a:t>‘</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积蓄仇怨而助祸患</a:t>
            </a:r>
            <a:r>
              <a:rPr kumimoji="0" lang="en-US" altLang="zh-CN" sz="3200" b="1" i="0" u="none" strike="noStrike" kern="100" cap="none" spc="0" normalizeH="0" baseline="0" noProof="0" dirty="0">
                <a:ln>
                  <a:noFill/>
                </a:ln>
                <a:solidFill>
                  <a:srgbClr val="000000"/>
                </a:solidFill>
                <a:effectLst/>
                <a:uLnTx/>
                <a:uFillTx/>
                <a:latin typeface="+mn-ea"/>
                <a:ea typeface="+mn-ea"/>
                <a:cs typeface="+mn-cs"/>
              </a:rPr>
              <a:t>’</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了。拿大雁的羽毛放在炉炭上一下子就烧光了。何况是</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雕鸷一样凶猛的秦国</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，对燕国发泄仇恨残暴的怒气，</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难道用得着说</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吗！</a:t>
            </a:r>
            <a:endParaRPr kumimoji="0" lang="zh-CN" altLang="en-US" sz="3200" b="1" i="0" u="none" strike="noStrike" kern="1200" cap="none" spc="0" normalizeH="0" baseline="0" noProof="0" dirty="0">
              <a:ln>
                <a:noFill/>
              </a:ln>
              <a:solidFill>
                <a:srgbClr val="000000"/>
              </a:solidFill>
              <a:effectLst/>
              <a:uLnTx/>
              <a:uFillTx/>
              <a:latin typeface="+mn-ea"/>
              <a:ea typeface="+mn-ea"/>
              <a:cs typeface="+mn-c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Rectangle 1"/>
          <p:cNvSpPr/>
          <p:nvPr/>
        </p:nvSpPr>
        <p:spPr>
          <a:xfrm rot="-10800000" flipV="1">
            <a:off x="107950" y="620713"/>
            <a:ext cx="3959225" cy="5016500"/>
          </a:xfrm>
          <a:prstGeom prst="rect">
            <a:avLst/>
          </a:prstGeom>
          <a:noFill/>
          <a:ln w="53975" cap="flat" cmpd="sng">
            <a:solidFill>
              <a:srgbClr val="00B0F0"/>
            </a:solidFill>
            <a:prstDash val="solid"/>
            <a:miter/>
            <a:headEnd type="none" w="med" len="med"/>
            <a:tailEnd type="none" w="med" len="med"/>
          </a:ln>
        </p:spPr>
        <p:txBody>
          <a:bodyPr anchor="ct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zh-CN" altLang="en-US" dirty="0">
                <a:solidFill>
                  <a:srgbClr val="000000"/>
                </a:solidFill>
                <a:latin typeface="黑体" panose="02010600030101010101" pitchFamily="49" charset="-122"/>
                <a:ea typeface="黑体" panose="02010600030101010101" pitchFamily="49" charset="-122"/>
              </a:rPr>
              <a:t>燕有田光先生，其为人</a:t>
            </a:r>
            <a:r>
              <a:rPr lang="zh-CN" altLang="en-US" dirty="0">
                <a:solidFill>
                  <a:srgbClr val="FF0000"/>
                </a:solidFill>
                <a:latin typeface="黑体" panose="02010600030101010101" pitchFamily="49" charset="-122"/>
                <a:ea typeface="黑体" panose="02010600030101010101" pitchFamily="49" charset="-122"/>
              </a:rPr>
              <a:t>智深而勇沉</a:t>
            </a:r>
            <a:r>
              <a:rPr lang="zh-CN" altLang="en-US" dirty="0">
                <a:solidFill>
                  <a:srgbClr val="000000"/>
                </a:solidFill>
                <a:latin typeface="黑体" panose="02010600030101010101" pitchFamily="49" charset="-122"/>
                <a:ea typeface="黑体" panose="02010600030101010101" pitchFamily="49" charset="-122"/>
              </a:rPr>
              <a:t>，可与谋。”太子曰：“愿</a:t>
            </a:r>
            <a:r>
              <a:rPr lang="zh-CN" altLang="en-US" dirty="0">
                <a:solidFill>
                  <a:srgbClr val="FF0000"/>
                </a:solidFill>
                <a:latin typeface="黑体" panose="02010600030101010101" pitchFamily="49" charset="-122"/>
                <a:ea typeface="黑体" panose="02010600030101010101" pitchFamily="49" charset="-122"/>
              </a:rPr>
              <a:t>因</a:t>
            </a:r>
            <a:r>
              <a:rPr lang="zh-CN" altLang="en-US" dirty="0">
                <a:solidFill>
                  <a:srgbClr val="000000"/>
                </a:solidFill>
                <a:latin typeface="黑体" panose="02010600030101010101" pitchFamily="49" charset="-122"/>
                <a:ea typeface="黑体" panose="02010600030101010101" pitchFamily="49" charset="-122"/>
              </a:rPr>
              <a:t>太傅而得交于田先生，可乎？”鞠武曰：“敬诺。”出见田先生，道“太子</a:t>
            </a:r>
            <a:r>
              <a:rPr lang="zh-CN" altLang="en-US" dirty="0">
                <a:solidFill>
                  <a:srgbClr val="FF0000"/>
                </a:solidFill>
                <a:latin typeface="黑体" panose="02010600030101010101" pitchFamily="49" charset="-122"/>
                <a:ea typeface="黑体" panose="02010600030101010101" pitchFamily="49" charset="-122"/>
              </a:rPr>
              <a:t>愿</a:t>
            </a:r>
            <a:r>
              <a:rPr lang="zh-CN" altLang="en-US" dirty="0">
                <a:solidFill>
                  <a:srgbClr val="000000"/>
                </a:solidFill>
                <a:latin typeface="黑体" panose="02010600030101010101" pitchFamily="49" charset="-122"/>
                <a:ea typeface="黑体" panose="02010600030101010101" pitchFamily="49" charset="-122"/>
              </a:rPr>
              <a:t>图国事于先生也”。田光曰：“敬奉教。”乃</a:t>
            </a:r>
            <a:r>
              <a:rPr lang="zh-CN" altLang="en-US" dirty="0">
                <a:solidFill>
                  <a:srgbClr val="FF0000"/>
                </a:solidFill>
                <a:latin typeface="黑体" panose="02010600030101010101" pitchFamily="49" charset="-122"/>
                <a:ea typeface="黑体" panose="02010600030101010101" pitchFamily="49" charset="-122"/>
              </a:rPr>
              <a:t>造</a:t>
            </a:r>
            <a:r>
              <a:rPr lang="zh-CN" altLang="en-US" dirty="0">
                <a:solidFill>
                  <a:srgbClr val="000000"/>
                </a:solidFill>
                <a:latin typeface="黑体" panose="02010600030101010101" pitchFamily="49" charset="-122"/>
                <a:ea typeface="黑体" panose="02010600030101010101" pitchFamily="49" charset="-122"/>
              </a:rPr>
              <a:t>焉。 </a:t>
            </a:r>
            <a:endParaRPr lang="zh-CN" altLang="en-US" dirty="0">
              <a:solidFill>
                <a:srgbClr val="000000"/>
              </a:solidFill>
              <a:latin typeface="黑体" panose="02010600030101010101" pitchFamily="49" charset="-122"/>
              <a:ea typeface="黑体" panose="02010600030101010101" pitchFamily="49" charset="-122"/>
            </a:endParaRPr>
          </a:p>
        </p:txBody>
      </p:sp>
      <p:sp>
        <p:nvSpPr>
          <p:cNvPr id="31747" name="Rectangle 2"/>
          <p:cNvSpPr/>
          <p:nvPr/>
        </p:nvSpPr>
        <p:spPr>
          <a:xfrm rot="-10800000" flipV="1">
            <a:off x="4211638" y="592138"/>
            <a:ext cx="4787900" cy="5508625"/>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zh-CN" altLang="en-US" b="1" dirty="0">
                <a:solidFill>
                  <a:srgbClr val="000000"/>
                </a:solidFill>
                <a:latin typeface="Times New Roman" panose="02020603050405020304" pitchFamily="18" charset="0"/>
                <a:cs typeface="Times New Roman" panose="02020603050405020304" pitchFamily="18" charset="0"/>
              </a:rPr>
              <a:t>燕国有位田光先生，他这个人</a:t>
            </a:r>
            <a:r>
              <a:rPr lang="zh-CN" altLang="en-US" b="1" dirty="0">
                <a:solidFill>
                  <a:srgbClr val="FF0000"/>
                </a:solidFill>
                <a:latin typeface="Times New Roman" panose="02020603050405020304" pitchFamily="18" charset="0"/>
                <a:cs typeface="Times New Roman" panose="02020603050405020304" pitchFamily="18" charset="0"/>
              </a:rPr>
              <a:t>智谋深邃而勇敢沉着</a:t>
            </a:r>
            <a:r>
              <a:rPr lang="zh-CN" altLang="en-US" b="1" dirty="0">
                <a:solidFill>
                  <a:srgbClr val="000000"/>
                </a:solidFill>
                <a:latin typeface="Times New Roman" panose="02020603050405020304" pitchFamily="18" charset="0"/>
                <a:cs typeface="Times New Roman" panose="02020603050405020304" pitchFamily="18" charset="0"/>
              </a:rPr>
              <a:t>，可以和他商量。</a:t>
            </a:r>
            <a:r>
              <a:rPr lang="zh-CN" altLang="en-US" b="1" dirty="0">
                <a:solidFill>
                  <a:srgbClr val="000000"/>
                </a:solidFill>
                <a:cs typeface="Times New Roman" panose="02020603050405020304" pitchFamily="18" charset="0"/>
              </a:rPr>
              <a:t>”</a:t>
            </a:r>
            <a:r>
              <a:rPr lang="zh-CN" altLang="en-US" b="1" dirty="0">
                <a:solidFill>
                  <a:srgbClr val="000000"/>
                </a:solidFill>
                <a:latin typeface="Times New Roman" panose="02020603050405020304" pitchFamily="18" charset="0"/>
                <a:cs typeface="Times New Roman" panose="02020603050405020304" pitchFamily="18" charset="0"/>
              </a:rPr>
              <a:t>太子说：</a:t>
            </a:r>
            <a:r>
              <a:rPr lang="zh-CN" altLang="en-US" b="1" dirty="0">
                <a:solidFill>
                  <a:srgbClr val="000000"/>
                </a:solidFill>
                <a:cs typeface="Times New Roman" panose="02020603050405020304" pitchFamily="18" charset="0"/>
              </a:rPr>
              <a:t>“</a:t>
            </a:r>
            <a:r>
              <a:rPr lang="zh-CN" altLang="en-US" b="1" dirty="0">
                <a:solidFill>
                  <a:srgbClr val="000000"/>
                </a:solidFill>
                <a:latin typeface="Times New Roman" panose="02020603050405020304" pitchFamily="18" charset="0"/>
                <a:cs typeface="Times New Roman" panose="02020603050405020304" pitchFamily="18" charset="0"/>
              </a:rPr>
              <a:t>希望</a:t>
            </a:r>
            <a:r>
              <a:rPr lang="zh-CN" altLang="en-US" b="1" dirty="0">
                <a:solidFill>
                  <a:srgbClr val="FF0000"/>
                </a:solidFill>
                <a:latin typeface="Times New Roman" panose="02020603050405020304" pitchFamily="18" charset="0"/>
                <a:cs typeface="Times New Roman" panose="02020603050405020304" pitchFamily="18" charset="0"/>
              </a:rPr>
              <a:t>通过</a:t>
            </a:r>
            <a:r>
              <a:rPr lang="zh-CN" altLang="en-US" b="1" dirty="0">
                <a:solidFill>
                  <a:srgbClr val="000000"/>
                </a:solidFill>
                <a:latin typeface="Times New Roman" panose="02020603050405020304" pitchFamily="18" charset="0"/>
                <a:cs typeface="Times New Roman" panose="02020603050405020304" pitchFamily="18" charset="0"/>
              </a:rPr>
              <a:t>老师而得以结交田先生，可以吗？</a:t>
            </a:r>
            <a:r>
              <a:rPr lang="zh-CN" altLang="en-US" b="1" dirty="0">
                <a:solidFill>
                  <a:srgbClr val="000000"/>
                </a:solidFill>
                <a:cs typeface="Times New Roman" panose="02020603050405020304" pitchFamily="18" charset="0"/>
              </a:rPr>
              <a:t>”</a:t>
            </a:r>
            <a:r>
              <a:rPr lang="zh-CN" altLang="en-US" b="1" dirty="0">
                <a:solidFill>
                  <a:srgbClr val="000000"/>
                </a:solidFill>
                <a:latin typeface="Times New Roman" panose="02020603050405020304" pitchFamily="18" charset="0"/>
                <a:cs typeface="Times New Roman" panose="02020603050405020304" pitchFamily="18" charset="0"/>
              </a:rPr>
              <a:t>鞠武说：</a:t>
            </a:r>
            <a:r>
              <a:rPr lang="zh-CN" altLang="en-US" b="1" dirty="0">
                <a:solidFill>
                  <a:srgbClr val="000000"/>
                </a:solidFill>
                <a:cs typeface="Times New Roman" panose="02020603050405020304" pitchFamily="18" charset="0"/>
              </a:rPr>
              <a:t>“</a:t>
            </a:r>
            <a:r>
              <a:rPr lang="zh-CN" altLang="en-US" b="1" dirty="0">
                <a:solidFill>
                  <a:srgbClr val="000000"/>
                </a:solidFill>
                <a:latin typeface="Times New Roman" panose="02020603050405020304" pitchFamily="18" charset="0"/>
                <a:cs typeface="Times New Roman" panose="02020603050405020304" pitchFamily="18" charset="0"/>
              </a:rPr>
              <a:t>遵命。</a:t>
            </a:r>
            <a:r>
              <a:rPr lang="zh-CN" altLang="en-US" b="1" dirty="0">
                <a:solidFill>
                  <a:srgbClr val="000000"/>
                </a:solidFill>
                <a:cs typeface="Times New Roman" panose="02020603050405020304" pitchFamily="18" charset="0"/>
              </a:rPr>
              <a:t>”</a:t>
            </a:r>
            <a:r>
              <a:rPr lang="zh-CN" altLang="en-US" b="1" dirty="0">
                <a:solidFill>
                  <a:srgbClr val="000000"/>
                </a:solidFill>
                <a:latin typeface="Times New Roman" panose="02020603050405020304" pitchFamily="18" charset="0"/>
                <a:cs typeface="Times New Roman" panose="02020603050405020304" pitchFamily="18" charset="0"/>
              </a:rPr>
              <a:t>鞠武便出去拜会田先生，说：</a:t>
            </a:r>
            <a:r>
              <a:rPr lang="zh-CN" altLang="en-US" b="1" dirty="0">
                <a:solidFill>
                  <a:srgbClr val="000000"/>
                </a:solidFill>
                <a:cs typeface="Times New Roman" panose="02020603050405020304" pitchFamily="18" charset="0"/>
              </a:rPr>
              <a:t>“</a:t>
            </a:r>
            <a:r>
              <a:rPr lang="zh-CN" altLang="en-US" b="1" dirty="0">
                <a:solidFill>
                  <a:srgbClr val="000000"/>
                </a:solidFill>
                <a:latin typeface="Times New Roman" panose="02020603050405020304" pitchFamily="18" charset="0"/>
                <a:cs typeface="Times New Roman" panose="02020603050405020304" pitchFamily="18" charset="0"/>
              </a:rPr>
              <a:t>太子</a:t>
            </a:r>
            <a:r>
              <a:rPr lang="zh-CN" altLang="en-US" b="1" dirty="0">
                <a:solidFill>
                  <a:srgbClr val="FF0000"/>
                </a:solidFill>
                <a:latin typeface="Times New Roman" panose="02020603050405020304" pitchFamily="18" charset="0"/>
                <a:cs typeface="Times New Roman" panose="02020603050405020304" pitchFamily="18" charset="0"/>
              </a:rPr>
              <a:t>希望</a:t>
            </a:r>
            <a:r>
              <a:rPr lang="zh-CN" altLang="en-US" b="1" dirty="0">
                <a:solidFill>
                  <a:srgbClr val="000000"/>
                </a:solidFill>
                <a:latin typeface="Times New Roman" panose="02020603050405020304" pitchFamily="18" charset="0"/>
                <a:cs typeface="Times New Roman" panose="02020603050405020304" pitchFamily="18" charset="0"/>
              </a:rPr>
              <a:t>跟田先生一同谋划国事。</a:t>
            </a:r>
            <a:r>
              <a:rPr lang="zh-CN" altLang="en-US" b="1" dirty="0">
                <a:solidFill>
                  <a:srgbClr val="000000"/>
                </a:solidFill>
                <a:cs typeface="Times New Roman" panose="02020603050405020304" pitchFamily="18" charset="0"/>
              </a:rPr>
              <a:t>”</a:t>
            </a:r>
            <a:r>
              <a:rPr lang="zh-CN" altLang="en-US" b="1" dirty="0">
                <a:solidFill>
                  <a:srgbClr val="000000"/>
                </a:solidFill>
                <a:latin typeface="Times New Roman" panose="02020603050405020304" pitchFamily="18" charset="0"/>
                <a:cs typeface="Times New Roman" panose="02020603050405020304" pitchFamily="18" charset="0"/>
              </a:rPr>
              <a:t>田光说：</a:t>
            </a:r>
            <a:r>
              <a:rPr lang="zh-CN" altLang="en-US" b="1" dirty="0">
                <a:solidFill>
                  <a:srgbClr val="000000"/>
                </a:solidFill>
                <a:cs typeface="Times New Roman" panose="02020603050405020304" pitchFamily="18" charset="0"/>
              </a:rPr>
              <a:t>“</a:t>
            </a:r>
            <a:r>
              <a:rPr lang="zh-CN" altLang="en-US" b="1" dirty="0">
                <a:solidFill>
                  <a:srgbClr val="000000"/>
                </a:solidFill>
                <a:latin typeface="Times New Roman" panose="02020603050405020304" pitchFamily="18" charset="0"/>
                <a:cs typeface="Times New Roman" panose="02020603050405020304" pitchFamily="18" charset="0"/>
              </a:rPr>
              <a:t>谨领教。</a:t>
            </a:r>
            <a:r>
              <a:rPr lang="zh-CN" altLang="en-US" b="1" dirty="0">
                <a:solidFill>
                  <a:srgbClr val="000000"/>
                </a:solidFill>
                <a:cs typeface="Times New Roman" panose="02020603050405020304" pitchFamily="18" charset="0"/>
              </a:rPr>
              <a:t>”</a:t>
            </a:r>
            <a:r>
              <a:rPr lang="zh-CN" altLang="en-US" b="1" dirty="0">
                <a:solidFill>
                  <a:srgbClr val="000000"/>
                </a:solidFill>
                <a:latin typeface="Times New Roman" panose="02020603050405020304" pitchFamily="18" charset="0"/>
                <a:cs typeface="Times New Roman" panose="02020603050405020304" pitchFamily="18" charset="0"/>
              </a:rPr>
              <a:t>就前去</a:t>
            </a:r>
            <a:r>
              <a:rPr lang="zh-CN" altLang="en-US" b="1" dirty="0">
                <a:solidFill>
                  <a:srgbClr val="FF0000"/>
                </a:solidFill>
                <a:latin typeface="Times New Roman" panose="02020603050405020304" pitchFamily="18" charset="0"/>
                <a:cs typeface="Times New Roman" panose="02020603050405020304" pitchFamily="18" charset="0"/>
              </a:rPr>
              <a:t>拜访</a:t>
            </a:r>
            <a:r>
              <a:rPr lang="zh-CN" altLang="en-US" b="1" dirty="0">
                <a:solidFill>
                  <a:srgbClr val="000000"/>
                </a:solidFill>
                <a:latin typeface="Times New Roman" panose="02020603050405020304" pitchFamily="18" charset="0"/>
                <a:cs typeface="Times New Roman" panose="02020603050405020304" pitchFamily="18" charset="0"/>
              </a:rPr>
              <a:t>太子。</a:t>
            </a:r>
            <a:r>
              <a:rPr lang="zh-CN" altLang="en-US" b="1" dirty="0">
                <a:solidFill>
                  <a:srgbClr val="000000"/>
                </a:solidFill>
              </a:rPr>
              <a:t> </a:t>
            </a:r>
            <a:endParaRPr lang="zh-CN" altLang="en-US" b="1" dirty="0">
              <a:solidFill>
                <a:srgbClr val="00000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Text Box 2"/>
          <p:cNvSpPr txBox="1">
            <a:spLocks noChangeArrowheads="1"/>
          </p:cNvSpPr>
          <p:nvPr/>
        </p:nvSpPr>
        <p:spPr bwMode="auto">
          <a:xfrm>
            <a:off x="457200" y="1143000"/>
            <a:ext cx="8229600" cy="4203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zh-CN" altLang="en-US" sz="5400" b="1" kern="1200" cap="none" spc="0" normalizeH="0" baseline="0" noProof="0" dirty="0">
                <a:effectLst>
                  <a:outerShdw blurRad="38100" dist="38100" dir="2700000" algn="tl">
                    <a:srgbClr val="C0C0C0"/>
                  </a:outerShdw>
                </a:effectLst>
                <a:latin typeface="Arial" panose="020B0604020202020204" pitchFamily="34" charset="0"/>
                <a:ea typeface="宋体" panose="02010600030101010101" pitchFamily="2" charset="-122"/>
                <a:cs typeface="+mn-cs"/>
              </a:rPr>
              <a:t>     </a:t>
            </a:r>
            <a:r>
              <a:rPr kumimoji="0" lang="en-US" altLang="zh-CN" sz="5400" b="1" kern="1200" cap="none" spc="0" normalizeH="0" baseline="0" noProof="0" dirty="0">
                <a:effectLst>
                  <a:outerShdw blurRad="38100" dist="38100" dir="2700000" algn="tl">
                    <a:srgbClr val="C0C0C0"/>
                  </a:outerShdw>
                </a:effectLst>
                <a:latin typeface="Arial" panose="020B0604020202020204" pitchFamily="34" charset="0"/>
                <a:ea typeface="宋体" panose="02010600030101010101" pitchFamily="2" charset="-122"/>
                <a:cs typeface="+mn-cs"/>
              </a:rPr>
              <a:t>《</a:t>
            </a:r>
            <a:r>
              <a:rPr kumimoji="0" lang="zh-CN" altLang="en-US" sz="5400" b="1" kern="1200" cap="none" spc="0" normalizeH="0" baseline="0" noProof="0" dirty="0">
                <a:effectLst>
                  <a:outerShdw blurRad="38100" dist="38100" dir="2700000" algn="tl">
                    <a:srgbClr val="C0C0C0"/>
                  </a:outerShdw>
                </a:effectLst>
                <a:latin typeface="Arial" panose="020B0604020202020204" pitchFamily="34" charset="0"/>
                <a:ea typeface="黑体" panose="02010600030101010101" pitchFamily="49" charset="-122"/>
                <a:cs typeface="+mn-cs"/>
              </a:rPr>
              <a:t>刺客列传</a:t>
            </a:r>
            <a:r>
              <a:rPr kumimoji="0" lang="en-US" altLang="zh-CN" sz="5400" b="1" kern="1200" cap="none" spc="0" normalizeH="0" baseline="0" noProof="0" dirty="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5400" b="1" kern="1200" cap="none" spc="0" normalizeH="0" baseline="0" noProof="0" dirty="0">
                <a:effectLst>
                  <a:outerShdw blurRad="38100" dist="38100" dir="2700000" algn="tl">
                    <a:srgbClr val="C0C0C0"/>
                  </a:outerShdw>
                </a:effectLst>
                <a:latin typeface="Arial" panose="020B0604020202020204" pitchFamily="34" charset="0"/>
                <a:ea typeface="黑体" panose="02010600030101010101" pitchFamily="49" charset="-122"/>
                <a:cs typeface="+mn-cs"/>
              </a:rPr>
              <a:t>是一篇类传，依次记载了春秋战国时代曹沫、专诸、豫让、聂政和荆轲等五位著名刺客的事迹。</a:t>
            </a:r>
            <a:endParaRPr kumimoji="0" lang="zh-CN" altLang="en-US" sz="5400" b="1" kern="1200" cap="none" spc="0" normalizeH="0" baseline="0" noProof="0" dirty="0">
              <a:effectLst>
                <a:outerShdw blurRad="38100" dist="38100" dir="2700000" algn="tl">
                  <a:srgbClr val="C0C0C0"/>
                </a:outerShdw>
              </a:effectLst>
              <a:latin typeface="Arial" panose="020B0604020202020204" pitchFamily="34" charset="0"/>
              <a:ea typeface="黑体" panose="02010600030101010101" pitchFamily="49" charset="-122"/>
              <a:cs typeface="+mn-c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Rectangle 2"/>
          <p:cNvSpPr>
            <a:spLocks noRot="1"/>
          </p:cNvSpPr>
          <p:nvPr>
            <p:ph type="title"/>
          </p:nvPr>
        </p:nvSpPr>
        <p:spPr>
          <a:xfrm>
            <a:off x="-396875" y="115888"/>
            <a:ext cx="4341813" cy="1143000"/>
          </a:xfrm>
          <a:ln/>
        </p:spPr>
        <p:txBody>
          <a:bodyPr vert="horz" wrap="square" lIns="91440" tIns="45720" rIns="91440" bIns="45720" anchor="ctr"/>
          <a:p>
            <a:pPr eaLnBrk="1" hangingPunct="1"/>
            <a:r>
              <a:rPr lang="zh-CN" altLang="en-US" b="1" dirty="0"/>
              <a:t>问题探究</a:t>
            </a:r>
            <a:endParaRPr lang="zh-CN" altLang="en-US" b="1" dirty="0"/>
          </a:p>
        </p:txBody>
      </p:sp>
      <p:sp>
        <p:nvSpPr>
          <p:cNvPr id="32771" name="Rectangle 3"/>
          <p:cNvSpPr>
            <a:spLocks noRot="1"/>
          </p:cNvSpPr>
          <p:nvPr>
            <p:ph idx="1"/>
          </p:nvPr>
        </p:nvSpPr>
        <p:spPr>
          <a:xfrm>
            <a:off x="107950" y="1293813"/>
            <a:ext cx="8540750" cy="1236662"/>
          </a:xfrm>
          <a:ln/>
        </p:spPr>
        <p:txBody>
          <a:bodyPr vert="horz" wrap="square" lIns="91440" tIns="45720" rIns="91440" bIns="45720" anchor="t"/>
          <a:p>
            <a:pPr eaLnBrk="1" hangingPunct="1">
              <a:lnSpc>
                <a:spcPct val="80000"/>
              </a:lnSpc>
              <a:buNone/>
            </a:pPr>
            <a:r>
              <a:rPr lang="zh-CN" altLang="en-US" sz="1400" b="1" dirty="0"/>
              <a:t>      </a:t>
            </a:r>
            <a:r>
              <a:rPr lang="en-US" altLang="zh-CN" b="1" dirty="0">
                <a:ea typeface="黑体" panose="02010600030101010101" pitchFamily="49" charset="-122"/>
              </a:rPr>
              <a:t>1</a:t>
            </a:r>
            <a:r>
              <a:rPr lang="zh-CN" altLang="en-US" b="1" dirty="0">
                <a:ea typeface="黑体" panose="02010600030101010101" pitchFamily="49" charset="-122"/>
              </a:rPr>
              <a:t>、在对待樊於期的问题上，反映出鞠武和太子丹怎样的特点？</a:t>
            </a:r>
            <a:br>
              <a:rPr lang="zh-CN" altLang="en-US" sz="1400" b="1" dirty="0"/>
            </a:br>
            <a:br>
              <a:rPr lang="zh-CN" altLang="en-US" sz="1400" b="1" dirty="0"/>
            </a:br>
            <a:endParaRPr lang="zh-CN" altLang="en-US" sz="1400" b="1" dirty="0"/>
          </a:p>
        </p:txBody>
      </p:sp>
      <p:sp>
        <p:nvSpPr>
          <p:cNvPr id="55300" name="Text Box 4"/>
          <p:cNvSpPr txBox="1"/>
          <p:nvPr/>
        </p:nvSpPr>
        <p:spPr>
          <a:xfrm>
            <a:off x="395288" y="2852738"/>
            <a:ext cx="8748712" cy="2773362"/>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zh-CN" altLang="en-US" b="1" dirty="0">
                <a:solidFill>
                  <a:srgbClr val="9900FF"/>
                </a:solidFill>
                <a:ea typeface="黑体" panose="02010600030101010101" pitchFamily="49" charset="-122"/>
              </a:rPr>
              <a:t>鞠武自私自利，胆怯</a:t>
            </a:r>
            <a:r>
              <a:rPr lang="zh-CN" altLang="en-US" b="1" dirty="0">
                <a:solidFill>
                  <a:srgbClr val="000000"/>
                </a:solidFill>
                <a:ea typeface="黑体" panose="02010600030101010101" pitchFamily="49" charset="-122"/>
              </a:rPr>
              <a:t>。他的话是大道理，也是利于燕国，但是已经难以实施，或者根本上已经来不及实施。</a:t>
            </a:r>
            <a:endParaRPr lang="zh-CN" altLang="en-US" b="1" dirty="0">
              <a:solidFill>
                <a:srgbClr val="000000"/>
              </a:solidFill>
              <a:ea typeface="黑体" panose="02010600030101010101" pitchFamily="49" charset="-122"/>
            </a:endParaRPr>
          </a:p>
          <a:p>
            <a:pPr marL="0" lvl="0" indent="0" eaLnBrk="1" hangingPunct="1">
              <a:spcBef>
                <a:spcPct val="50000"/>
              </a:spcBef>
              <a:buClrTx/>
              <a:buSzTx/>
              <a:buFontTx/>
              <a:buNone/>
            </a:pPr>
            <a:r>
              <a:rPr lang="zh-CN" altLang="en-US" b="1" dirty="0">
                <a:solidFill>
                  <a:srgbClr val="9900FF"/>
                </a:solidFill>
                <a:ea typeface="黑体" panose="02010600030101010101" pitchFamily="49" charset="-122"/>
              </a:rPr>
              <a:t>太子丹豪爽意气，威武不屈</a:t>
            </a:r>
            <a:r>
              <a:rPr lang="zh-CN" altLang="en-US" b="1" dirty="0">
                <a:solidFill>
                  <a:srgbClr val="000000"/>
                </a:solidFill>
                <a:ea typeface="黑体" panose="02010600030101010101" pitchFamily="49" charset="-122"/>
              </a:rPr>
              <a:t>。他明知强秦之威，也要保护樊将军。</a:t>
            </a:r>
            <a:endParaRPr lang="zh-CN" altLang="en-US" b="1" dirty="0">
              <a:solidFill>
                <a:srgbClr val="000000"/>
              </a:solidFill>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5300"/>
                                        </p:tgtEl>
                                        <p:attrNameLst>
                                          <p:attrName>style.visibility</p:attrName>
                                        </p:attrNameLst>
                                      </p:cBhvr>
                                      <p:to>
                                        <p:strVal val="visible"/>
                                      </p:to>
                                    </p:set>
                                    <p:animEffect transition="in" filter="blinds(horizontal)">
                                      <p:cBhvr>
                                        <p:cTn id="7" dur="500"/>
                                        <p:tgtEl>
                                          <p:spTgt spid="553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0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3794" name="文本框 1"/>
          <p:cNvSpPr txBox="1"/>
          <p:nvPr/>
        </p:nvSpPr>
        <p:spPr>
          <a:xfrm>
            <a:off x="2411413" y="2997200"/>
            <a:ext cx="4248150" cy="12001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r>
              <a:rPr lang="zh-CN" altLang="en-US" sz="7200" dirty="0">
                <a:solidFill>
                  <a:srgbClr val="FF0000"/>
                </a:solidFill>
                <a:latin typeface="华文行楷" pitchFamily="2" charset="-122"/>
                <a:ea typeface="华文行楷" pitchFamily="2" charset="-122"/>
              </a:rPr>
              <a:t>第三课时</a:t>
            </a:r>
            <a:endParaRPr lang="zh-CN" altLang="en-US" sz="7200" dirty="0">
              <a:solidFill>
                <a:srgbClr val="FF0000"/>
              </a:solidFill>
              <a:latin typeface="华文行楷" pitchFamily="2" charset="-122"/>
              <a:ea typeface="华文行楷" pitchFamily="2"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2"/>
          <p:cNvSpPr txBox="1">
            <a:spLocks noChangeArrowheads="1"/>
          </p:cNvSpPr>
          <p:nvPr/>
        </p:nvSpPr>
        <p:spPr bwMode="auto">
          <a:xfrm>
            <a:off x="1447800" y="2362200"/>
            <a:ext cx="6248400"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zh-CN" altLang="en-US" sz="9600" b="1" kern="1200" cap="none" spc="0" normalizeH="0" baseline="0" noProof="0" dirty="0">
                <a:solidFill>
                  <a:srgbClr val="FF0000"/>
                </a:solidFill>
                <a:effectLst>
                  <a:outerShdw blurRad="38100" dist="38100" dir="2700000" algn="tl">
                    <a:srgbClr val="C0C0C0"/>
                  </a:outerShdw>
                </a:effectLst>
                <a:latin typeface="幼圆" pitchFamily="49" charset="-122"/>
                <a:ea typeface="幼圆" pitchFamily="49" charset="-122"/>
                <a:cs typeface="+mn-cs"/>
              </a:rPr>
              <a:t>阅读</a:t>
            </a:r>
            <a:r>
              <a:rPr kumimoji="0" lang="en-US" altLang="zh-CN" sz="9600" b="1" kern="1200" cap="none" spc="0" normalizeH="0" baseline="0" noProof="0" dirty="0">
                <a:solidFill>
                  <a:srgbClr val="FF0000"/>
                </a:solidFill>
                <a:effectLst>
                  <a:outerShdw blurRad="38100" dist="38100" dir="2700000" algn="tl">
                    <a:srgbClr val="C0C0C0"/>
                  </a:outerShdw>
                </a:effectLst>
                <a:latin typeface="幼圆" pitchFamily="49" charset="-122"/>
                <a:ea typeface="幼圆" pitchFamily="49" charset="-122"/>
                <a:cs typeface="+mn-cs"/>
              </a:rPr>
              <a:t>8-9</a:t>
            </a:r>
            <a:r>
              <a:rPr kumimoji="0" lang="zh-CN" altLang="en-US" sz="9600" b="1" kern="1200" cap="none" spc="0" normalizeH="0" baseline="0" noProof="0" dirty="0">
                <a:solidFill>
                  <a:srgbClr val="FF0000"/>
                </a:solidFill>
                <a:effectLst>
                  <a:outerShdw blurRad="38100" dist="38100" dir="2700000" algn="tl">
                    <a:srgbClr val="C0C0C0"/>
                  </a:outerShdw>
                </a:effectLst>
                <a:latin typeface="幼圆" pitchFamily="49" charset="-122"/>
                <a:ea typeface="幼圆" pitchFamily="49" charset="-122"/>
                <a:cs typeface="+mn-cs"/>
              </a:rPr>
              <a:t>节</a:t>
            </a:r>
            <a:endParaRPr kumimoji="0" lang="zh-CN" altLang="en-US" sz="9600" b="1" kern="1200" cap="none" spc="0" normalizeH="0" baseline="0" noProof="0" dirty="0">
              <a:solidFill>
                <a:srgbClr val="FF0000"/>
              </a:solidFill>
              <a:effectLst>
                <a:outerShdw blurRad="38100" dist="38100" dir="2700000" algn="tl">
                  <a:srgbClr val="C0C0C0"/>
                </a:outerShdw>
              </a:effectLst>
              <a:latin typeface="幼圆" pitchFamily="49" charset="-122"/>
              <a:ea typeface="幼圆" pitchFamily="49" charset="-122"/>
              <a:cs typeface="+mn-cs"/>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07950" y="115888"/>
            <a:ext cx="4057650" cy="6986588"/>
          </a:xfrm>
          <a:prstGeom prst="rect">
            <a:avLst/>
          </a:prstGeom>
          <a:ln w="50800">
            <a:solidFill>
              <a:srgbClr val="00B0F0"/>
            </a:solid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太子</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逢迎</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却行</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为异，跪而</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蔽席</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。田光坐定，左右无人，太子</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避席</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而请曰：</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燕秦不两立，愿先生留意也。</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田光曰：</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臣闻骐骥盛壮之时，一日而驰千里；至其衰老，驽马</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先之</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。今太子闻光盛壮之时，不知臣</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精已消亡</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矣。</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虽然</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，光不敢以图国事，</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所善</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荆卿可使也。</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endParaRPr kumimoji="0" lang="zh-CN" altLang="en-US" sz="3200" b="0"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endParaRPr>
          </a:p>
        </p:txBody>
      </p:sp>
      <p:sp>
        <p:nvSpPr>
          <p:cNvPr id="3" name="矩形 2"/>
          <p:cNvSpPr/>
          <p:nvPr/>
        </p:nvSpPr>
        <p:spPr>
          <a:xfrm>
            <a:off x="4165600" y="0"/>
            <a:ext cx="4978400" cy="6556375"/>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28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太子</a:t>
            </a:r>
            <a:r>
              <a:rPr kumimoji="0" lang="zh-CN" altLang="zh-CN" sz="28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上前迎接</a:t>
            </a:r>
            <a:r>
              <a:rPr kumimoji="0" lang="zh-CN" altLang="zh-CN" sz="28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zh-CN" altLang="zh-CN" sz="28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倒退着走</a:t>
            </a:r>
            <a:r>
              <a:rPr kumimoji="0" lang="zh-CN" altLang="zh-CN" sz="28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为田光引路，跪下来</a:t>
            </a:r>
            <a:r>
              <a:rPr kumimoji="0" lang="zh-CN" altLang="zh-CN" sz="28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拂拭座位</a:t>
            </a:r>
            <a:r>
              <a:rPr kumimoji="0" lang="zh-CN" altLang="zh-CN" sz="28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给田光让坐。田光坐稳后，左右没别人，太子</a:t>
            </a:r>
            <a:r>
              <a:rPr kumimoji="0" lang="zh-CN" altLang="zh-CN" sz="28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离开自己的座位</a:t>
            </a:r>
            <a:r>
              <a:rPr kumimoji="0" lang="zh-CN" altLang="zh-CN" sz="28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向田光请教说：</a:t>
            </a:r>
            <a:r>
              <a:rPr kumimoji="0" lang="en-US" altLang="zh-CN" sz="2800" b="1" i="0" u="none" strike="noStrike" kern="100" cap="none" spc="0" normalizeH="0" baseline="0" noProof="0" dirty="0">
                <a:ln>
                  <a:noFill/>
                </a:ln>
                <a:solidFill>
                  <a:srgbClr val="000000"/>
                </a:solidFill>
                <a:effectLst/>
                <a:uLnTx/>
                <a:uFillTx/>
                <a:latin typeface="+mn-ea"/>
                <a:ea typeface="+mn-ea"/>
                <a:cs typeface="+mn-cs"/>
              </a:rPr>
              <a:t>“</a:t>
            </a:r>
            <a:r>
              <a:rPr kumimoji="0" lang="zh-CN" altLang="zh-CN" sz="28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燕国与秦国誓不两立，希望先生留意。</a:t>
            </a:r>
            <a:r>
              <a:rPr kumimoji="0" lang="en-US" altLang="zh-CN" sz="2800" b="1" i="0" u="none" strike="noStrike" kern="100" cap="none" spc="0" normalizeH="0" baseline="0" noProof="0" dirty="0">
                <a:ln>
                  <a:noFill/>
                </a:ln>
                <a:solidFill>
                  <a:srgbClr val="000000"/>
                </a:solidFill>
                <a:effectLst/>
                <a:uLnTx/>
                <a:uFillTx/>
                <a:latin typeface="+mn-ea"/>
                <a:ea typeface="+mn-ea"/>
                <a:cs typeface="+mn-cs"/>
              </a:rPr>
              <a:t>”</a:t>
            </a:r>
            <a:r>
              <a:rPr kumimoji="0" lang="zh-CN" altLang="zh-CN" sz="28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田光说：</a:t>
            </a:r>
            <a:r>
              <a:rPr kumimoji="0" lang="en-US" altLang="zh-CN" sz="2800" b="1" i="0" u="none" strike="noStrike" kern="100" cap="none" spc="0" normalizeH="0" baseline="0" noProof="0" dirty="0">
                <a:ln>
                  <a:noFill/>
                </a:ln>
                <a:solidFill>
                  <a:srgbClr val="000000"/>
                </a:solidFill>
                <a:effectLst/>
                <a:uLnTx/>
                <a:uFillTx/>
                <a:latin typeface="+mn-ea"/>
                <a:ea typeface="+mn-ea"/>
                <a:cs typeface="+mn-cs"/>
              </a:rPr>
              <a:t>“</a:t>
            </a:r>
            <a:r>
              <a:rPr kumimoji="0" lang="zh-CN" altLang="zh-CN" sz="28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我听说骐骥盛壮的时候，一日可奔驰千里，等到它衰老了，就是劣等马也能</a:t>
            </a:r>
            <a:r>
              <a:rPr kumimoji="0" lang="zh-CN" altLang="zh-CN" sz="28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跑到它的前边</a:t>
            </a:r>
            <a:r>
              <a:rPr kumimoji="0" lang="zh-CN" altLang="zh-CN" sz="28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。如今太子光听说我盛壮之年的情景，却不知道我</a:t>
            </a:r>
            <a:r>
              <a:rPr kumimoji="0" lang="zh-CN" altLang="zh-CN" sz="28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精力已经衰竭</a:t>
            </a:r>
            <a:r>
              <a:rPr kumimoji="0" lang="zh-CN" altLang="zh-CN" sz="28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了。</a:t>
            </a:r>
            <a:r>
              <a:rPr kumimoji="0" lang="zh-CN" altLang="zh-CN" sz="28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虽然如此</a:t>
            </a:r>
            <a:r>
              <a:rPr kumimoji="0" lang="zh-CN" altLang="zh-CN" sz="28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，我不能冒昧地谋划国事，</a:t>
            </a:r>
            <a:r>
              <a:rPr kumimoji="0" lang="zh-CN" altLang="zh-CN" sz="28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我的好朋友</a:t>
            </a:r>
            <a:r>
              <a:rPr kumimoji="0" lang="zh-CN" altLang="zh-CN" sz="28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荆卿是可以承担这个使命的。</a:t>
            </a:r>
            <a:r>
              <a:rPr kumimoji="0" lang="en-US" altLang="zh-CN" sz="2800" b="1" i="0" u="none" strike="noStrike" kern="100" cap="none" spc="0" normalizeH="0" baseline="0" noProof="0" dirty="0">
                <a:ln>
                  <a:noFill/>
                </a:ln>
                <a:solidFill>
                  <a:srgbClr val="000000"/>
                </a:solidFill>
                <a:effectLst/>
                <a:uLnTx/>
                <a:uFillTx/>
                <a:latin typeface="+mn-ea"/>
                <a:ea typeface="+mn-ea"/>
                <a:cs typeface="+mn-cs"/>
              </a:rPr>
              <a:t>”</a:t>
            </a:r>
            <a:endParaRPr kumimoji="0" lang="zh-CN" altLang="en-US" sz="2800" b="1" i="0" u="none" strike="noStrike" kern="1200" cap="none" spc="0" normalizeH="0" baseline="0" noProof="0" dirty="0">
              <a:ln>
                <a:noFill/>
              </a:ln>
              <a:solidFill>
                <a:srgbClr val="000000"/>
              </a:solidFill>
              <a:effectLst/>
              <a:uLnTx/>
              <a:uFillTx/>
              <a:latin typeface="+mn-ea"/>
              <a:ea typeface="+mn-ea"/>
              <a:cs typeface="+mn-cs"/>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4925" y="404813"/>
            <a:ext cx="3889375" cy="5632450"/>
          </a:xfrm>
          <a:prstGeom prst="rect">
            <a:avLst/>
          </a:prstGeom>
          <a:ln w="50800">
            <a:solidFill>
              <a:srgbClr val="00B0F0"/>
            </a:solid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太子曰：</a:t>
            </a:r>
            <a:r>
              <a:rPr kumimoji="0" lang="en-US"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愿</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因</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先生得</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结交于荆卿</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，可乎？</a:t>
            </a:r>
            <a:r>
              <a:rPr kumimoji="0" lang="en-US"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田光曰：</a:t>
            </a:r>
            <a:r>
              <a:rPr kumimoji="0" lang="en-US"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敬诺。</a:t>
            </a:r>
            <a:r>
              <a:rPr kumimoji="0" lang="en-US"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即起，</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趋出</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。太子送至门，</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戒</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曰：</a:t>
            </a:r>
            <a:r>
              <a:rPr kumimoji="0" lang="en-US"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丹所报，先生所言者，国之大事也，</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愿</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先生勿泄也！</a:t>
            </a:r>
            <a:r>
              <a:rPr kumimoji="0" lang="en-US"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田光俯而笑曰：</a:t>
            </a:r>
            <a:r>
              <a:rPr kumimoji="0" lang="en-US"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诺。</a:t>
            </a:r>
            <a:r>
              <a:rPr kumimoji="0" lang="en-US"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endParaRPr kumimoji="0" lang="zh-CN" altLang="en-US" sz="3600" b="0"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endParaRPr>
          </a:p>
        </p:txBody>
      </p:sp>
      <p:sp>
        <p:nvSpPr>
          <p:cNvPr id="36867" name="Rectangle 1"/>
          <p:cNvSpPr/>
          <p:nvPr/>
        </p:nvSpPr>
        <p:spPr>
          <a:xfrm rot="-10800000" flipV="1">
            <a:off x="4067175" y="404813"/>
            <a:ext cx="4897438" cy="5632450"/>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zh-CN" altLang="en-US" sz="3600" b="1" dirty="0">
                <a:solidFill>
                  <a:srgbClr val="000000"/>
                </a:solidFill>
                <a:latin typeface="Times New Roman" panose="02020603050405020304" pitchFamily="18" charset="0"/>
                <a:cs typeface="Times New Roman" panose="02020603050405020304" pitchFamily="18" charset="0"/>
              </a:rPr>
              <a:t>太子说：</a:t>
            </a:r>
            <a:r>
              <a:rPr lang="zh-CN" altLang="en-US" sz="3600" b="1" dirty="0">
                <a:solidFill>
                  <a:srgbClr val="000000"/>
                </a:solidFill>
                <a:cs typeface="Times New Roman" panose="02020603050405020304" pitchFamily="18" charset="0"/>
              </a:rPr>
              <a:t>“</a:t>
            </a:r>
            <a:r>
              <a:rPr lang="zh-CN" altLang="en-US" sz="3600" b="1" dirty="0">
                <a:solidFill>
                  <a:srgbClr val="000000"/>
                </a:solidFill>
                <a:latin typeface="Times New Roman" panose="02020603050405020304" pitchFamily="18" charset="0"/>
                <a:cs typeface="Times New Roman" panose="02020603050405020304" pitchFamily="18" charset="0"/>
              </a:rPr>
              <a:t>希望能</a:t>
            </a:r>
            <a:r>
              <a:rPr lang="zh-CN" altLang="en-US" sz="3600" b="1" dirty="0">
                <a:solidFill>
                  <a:srgbClr val="FF0000"/>
                </a:solidFill>
                <a:latin typeface="Times New Roman" panose="02020603050405020304" pitchFamily="18" charset="0"/>
                <a:cs typeface="Times New Roman" panose="02020603050405020304" pitchFamily="18" charset="0"/>
              </a:rPr>
              <a:t>通过</a:t>
            </a:r>
            <a:r>
              <a:rPr lang="zh-CN" altLang="en-US" sz="3600" b="1" dirty="0">
                <a:solidFill>
                  <a:srgbClr val="000000"/>
                </a:solidFill>
                <a:latin typeface="Times New Roman" panose="02020603050405020304" pitchFamily="18" charset="0"/>
                <a:cs typeface="Times New Roman" panose="02020603050405020304" pitchFamily="18" charset="0"/>
              </a:rPr>
              <a:t>先生</a:t>
            </a:r>
            <a:r>
              <a:rPr lang="zh-CN" altLang="en-US" sz="3600" b="1" dirty="0">
                <a:solidFill>
                  <a:srgbClr val="FF0000"/>
                </a:solidFill>
                <a:latin typeface="Times New Roman" panose="02020603050405020304" pitchFamily="18" charset="0"/>
                <a:cs typeface="Times New Roman" panose="02020603050405020304" pitchFamily="18" charset="0"/>
              </a:rPr>
              <a:t>和荆卿结交</a:t>
            </a:r>
            <a:r>
              <a:rPr lang="zh-CN" altLang="en-US" sz="3600" b="1" dirty="0">
                <a:solidFill>
                  <a:srgbClr val="000000"/>
                </a:solidFill>
                <a:latin typeface="Times New Roman" panose="02020603050405020304" pitchFamily="18" charset="0"/>
                <a:cs typeface="Times New Roman" panose="02020603050405020304" pitchFamily="18" charset="0"/>
              </a:rPr>
              <a:t>，可以吗？</a:t>
            </a:r>
            <a:r>
              <a:rPr lang="zh-CN" altLang="en-US" sz="3600" b="1" dirty="0">
                <a:solidFill>
                  <a:srgbClr val="000000"/>
                </a:solidFill>
                <a:cs typeface="Times New Roman" panose="02020603050405020304" pitchFamily="18" charset="0"/>
              </a:rPr>
              <a:t>”</a:t>
            </a:r>
            <a:r>
              <a:rPr lang="zh-CN" altLang="en-US" sz="3600" b="1" dirty="0">
                <a:solidFill>
                  <a:srgbClr val="000000"/>
                </a:solidFill>
                <a:latin typeface="Times New Roman" panose="02020603050405020304" pitchFamily="18" charset="0"/>
                <a:cs typeface="Times New Roman" panose="02020603050405020304" pitchFamily="18" charset="0"/>
              </a:rPr>
              <a:t>田光说：</a:t>
            </a:r>
            <a:r>
              <a:rPr lang="zh-CN" altLang="en-US" sz="3600" b="1" dirty="0">
                <a:solidFill>
                  <a:srgbClr val="000000"/>
                </a:solidFill>
                <a:cs typeface="Times New Roman" panose="02020603050405020304" pitchFamily="18" charset="0"/>
              </a:rPr>
              <a:t>“</a:t>
            </a:r>
            <a:r>
              <a:rPr lang="zh-CN" altLang="en-US" sz="3600" b="1" dirty="0">
                <a:solidFill>
                  <a:srgbClr val="000000"/>
                </a:solidFill>
                <a:latin typeface="Times New Roman" panose="02020603050405020304" pitchFamily="18" charset="0"/>
                <a:cs typeface="Times New Roman" panose="02020603050405020304" pitchFamily="18" charset="0"/>
              </a:rPr>
              <a:t>遵命。</a:t>
            </a:r>
            <a:r>
              <a:rPr lang="zh-CN" altLang="en-US" sz="3600" b="1" dirty="0">
                <a:solidFill>
                  <a:srgbClr val="000000"/>
                </a:solidFill>
                <a:cs typeface="Times New Roman" panose="02020603050405020304" pitchFamily="18" charset="0"/>
              </a:rPr>
              <a:t>”</a:t>
            </a:r>
            <a:r>
              <a:rPr lang="zh-CN" altLang="en-US" sz="3600" b="1" dirty="0">
                <a:solidFill>
                  <a:srgbClr val="000000"/>
                </a:solidFill>
                <a:latin typeface="Times New Roman" panose="02020603050405020304" pitchFamily="18" charset="0"/>
                <a:cs typeface="Times New Roman" panose="02020603050405020304" pitchFamily="18" charset="0"/>
              </a:rPr>
              <a:t>于是即刻起身，</a:t>
            </a:r>
            <a:r>
              <a:rPr lang="zh-CN" altLang="en-US" sz="3600" b="1" dirty="0">
                <a:solidFill>
                  <a:srgbClr val="FF0000"/>
                </a:solidFill>
                <a:latin typeface="Times New Roman" panose="02020603050405020304" pitchFamily="18" charset="0"/>
                <a:cs typeface="Times New Roman" panose="02020603050405020304" pitchFamily="18" charset="0"/>
              </a:rPr>
              <a:t>急忙出去了</a:t>
            </a:r>
            <a:r>
              <a:rPr lang="zh-CN" altLang="en-US" sz="3600" b="1" dirty="0">
                <a:solidFill>
                  <a:srgbClr val="000000"/>
                </a:solidFill>
                <a:latin typeface="Times New Roman" panose="02020603050405020304" pitchFamily="18" charset="0"/>
                <a:cs typeface="Times New Roman" panose="02020603050405020304" pitchFamily="18" charset="0"/>
              </a:rPr>
              <a:t>。太子送到门口，</a:t>
            </a:r>
            <a:r>
              <a:rPr lang="zh-CN" altLang="en-US" sz="3600" b="1" dirty="0">
                <a:solidFill>
                  <a:srgbClr val="FF0000"/>
                </a:solidFill>
                <a:latin typeface="Times New Roman" panose="02020603050405020304" pitchFamily="18" charset="0"/>
                <a:cs typeface="Times New Roman" panose="02020603050405020304" pitchFamily="18" charset="0"/>
              </a:rPr>
              <a:t>告诫</a:t>
            </a:r>
            <a:r>
              <a:rPr lang="zh-CN" altLang="en-US" sz="3600" b="1" dirty="0">
                <a:solidFill>
                  <a:srgbClr val="000000"/>
                </a:solidFill>
                <a:latin typeface="Times New Roman" panose="02020603050405020304" pitchFamily="18" charset="0"/>
                <a:cs typeface="Times New Roman" panose="02020603050405020304" pitchFamily="18" charset="0"/>
              </a:rPr>
              <a:t>说：</a:t>
            </a:r>
            <a:r>
              <a:rPr lang="zh-CN" altLang="en-US" sz="3600" b="1" dirty="0">
                <a:solidFill>
                  <a:srgbClr val="000000"/>
                </a:solidFill>
                <a:cs typeface="Times New Roman" panose="02020603050405020304" pitchFamily="18" charset="0"/>
              </a:rPr>
              <a:t>“</a:t>
            </a:r>
            <a:r>
              <a:rPr lang="zh-CN" altLang="en-US" sz="3600" b="1" dirty="0">
                <a:solidFill>
                  <a:srgbClr val="000000"/>
                </a:solidFill>
                <a:latin typeface="Times New Roman" panose="02020603050405020304" pitchFamily="18" charset="0"/>
                <a:cs typeface="Times New Roman" panose="02020603050405020304" pitchFamily="18" charset="0"/>
              </a:rPr>
              <a:t>我所讲的，先生所说的，是国家的大事，</a:t>
            </a:r>
            <a:r>
              <a:rPr lang="zh-CN" altLang="en-US" sz="3600" b="1" dirty="0">
                <a:solidFill>
                  <a:srgbClr val="FF0000"/>
                </a:solidFill>
                <a:latin typeface="Times New Roman" panose="02020603050405020304" pitchFamily="18" charset="0"/>
                <a:cs typeface="Times New Roman" panose="02020603050405020304" pitchFamily="18" charset="0"/>
              </a:rPr>
              <a:t>希望</a:t>
            </a:r>
            <a:r>
              <a:rPr lang="zh-CN" altLang="en-US" sz="3600" b="1" dirty="0">
                <a:solidFill>
                  <a:srgbClr val="000000"/>
                </a:solidFill>
                <a:latin typeface="Times New Roman" panose="02020603050405020304" pitchFamily="18" charset="0"/>
                <a:cs typeface="Times New Roman" panose="02020603050405020304" pitchFamily="18" charset="0"/>
              </a:rPr>
              <a:t>先生不要泄露！</a:t>
            </a:r>
            <a:r>
              <a:rPr lang="zh-CN" altLang="en-US" sz="3600" b="1" dirty="0">
                <a:solidFill>
                  <a:srgbClr val="000000"/>
                </a:solidFill>
                <a:cs typeface="Times New Roman" panose="02020603050405020304" pitchFamily="18" charset="0"/>
              </a:rPr>
              <a:t>”</a:t>
            </a:r>
            <a:r>
              <a:rPr lang="zh-CN" altLang="en-US" sz="3600" b="1" dirty="0">
                <a:solidFill>
                  <a:srgbClr val="000000"/>
                </a:solidFill>
                <a:latin typeface="Times New Roman" panose="02020603050405020304" pitchFamily="18" charset="0"/>
                <a:cs typeface="Times New Roman" panose="02020603050405020304" pitchFamily="18" charset="0"/>
              </a:rPr>
              <a:t>田光俯下身去笑着说：</a:t>
            </a:r>
            <a:r>
              <a:rPr lang="zh-CN" altLang="en-US" sz="3600" b="1" dirty="0">
                <a:solidFill>
                  <a:srgbClr val="000000"/>
                </a:solidFill>
                <a:cs typeface="Times New Roman" panose="02020603050405020304" pitchFamily="18" charset="0"/>
              </a:rPr>
              <a:t>“</a:t>
            </a:r>
            <a:r>
              <a:rPr lang="zh-CN" altLang="en-US" sz="3600" b="1" dirty="0">
                <a:solidFill>
                  <a:srgbClr val="000000"/>
                </a:solidFill>
                <a:latin typeface="Times New Roman" panose="02020603050405020304" pitchFamily="18" charset="0"/>
                <a:cs typeface="Times New Roman" panose="02020603050405020304" pitchFamily="18" charset="0"/>
              </a:rPr>
              <a:t>是。</a:t>
            </a:r>
            <a:r>
              <a:rPr lang="zh-CN" altLang="en-US" sz="3600" b="1" dirty="0">
                <a:solidFill>
                  <a:srgbClr val="000000"/>
                </a:solidFill>
                <a:cs typeface="Times New Roman" panose="02020603050405020304" pitchFamily="18" charset="0"/>
              </a:rPr>
              <a:t>”</a:t>
            </a:r>
            <a:r>
              <a:rPr lang="zh-CN" altLang="en-US" sz="3600" b="1" dirty="0">
                <a:solidFill>
                  <a:srgbClr val="000000"/>
                </a:solidFill>
              </a:rPr>
              <a:t> </a:t>
            </a:r>
            <a:endParaRPr lang="zh-CN" altLang="en-US" sz="3600" b="1" dirty="0">
              <a:solidFill>
                <a:srgbClr val="000000"/>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07950" y="620713"/>
            <a:ext cx="3887788" cy="5508625"/>
          </a:xfrm>
          <a:prstGeom prst="rect">
            <a:avLst/>
          </a:prstGeom>
          <a:ln w="50800">
            <a:solidFill>
              <a:srgbClr val="00B0F0"/>
            </a:solid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偻行</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见荆卿，曰：</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光与子相善，燕国</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莫</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不知。今太子闻光壮盛之时，不知吾形己</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不逮</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也，幸而教之曰：</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燕秦不两立，愿先生留意也</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。光窃</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不自外</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言足下于太子</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也，愿足下</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过</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太子于宫。</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荆轲曰：</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谨奉教。</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endParaRPr kumimoji="0" lang="zh-CN" altLang="en-US" sz="3200" b="0"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endParaRPr>
          </a:p>
        </p:txBody>
      </p:sp>
      <p:sp>
        <p:nvSpPr>
          <p:cNvPr id="3" name="矩形 2"/>
          <p:cNvSpPr/>
          <p:nvPr/>
        </p:nvSpPr>
        <p:spPr>
          <a:xfrm>
            <a:off x="4140200" y="260350"/>
            <a:ext cx="4824413" cy="6494463"/>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田光</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弯腰驼背地</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走着去见荆卿，说：</a:t>
            </a:r>
            <a:r>
              <a:rPr kumimoji="0" lang="en-US" altLang="zh-CN" sz="3200" b="1" i="0" u="none" strike="noStrike" kern="100" cap="none" spc="0" normalizeH="0" baseline="0" noProof="0" dirty="0">
                <a:ln>
                  <a:noFill/>
                </a:ln>
                <a:solidFill>
                  <a:srgbClr val="000000"/>
                </a:solidFill>
                <a:effectLst/>
                <a:uLnTx/>
                <a:uFillTx/>
                <a:latin typeface="+mn-ea"/>
                <a:ea typeface="+mn-ea"/>
                <a:cs typeface="+mn-cs"/>
              </a:rPr>
              <a:t>“</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我和您彼此要好，燕国</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没有谁</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不知道，如今太子听说我盛壮之年时的情景，却不知道我的</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身体已力不从心</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了，我荣幸地听他教诲说：</a:t>
            </a:r>
            <a:r>
              <a:rPr kumimoji="0" lang="en-US" altLang="zh-CN" sz="3200" b="1" i="0" u="none" strike="noStrike" kern="100" cap="none" spc="0" normalizeH="0" baseline="0" noProof="0" dirty="0">
                <a:ln>
                  <a:noFill/>
                </a:ln>
                <a:solidFill>
                  <a:srgbClr val="000000"/>
                </a:solidFill>
                <a:effectLst/>
                <a:uLnTx/>
                <a:uFillTx/>
                <a:latin typeface="+mn-ea"/>
                <a:ea typeface="+mn-ea"/>
                <a:cs typeface="+mn-cs"/>
              </a:rPr>
              <a:t>‘</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燕国、秦国誓不两立，希望先生留意。</a:t>
            </a:r>
            <a:r>
              <a:rPr kumimoji="0" lang="en-US" altLang="zh-CN" sz="3200" b="1" i="0" u="none" strike="noStrike" kern="100" cap="none" spc="0" normalizeH="0" baseline="0" noProof="0" dirty="0">
                <a:ln>
                  <a:noFill/>
                </a:ln>
                <a:solidFill>
                  <a:srgbClr val="000000"/>
                </a:solidFill>
                <a:effectLst/>
                <a:uLnTx/>
                <a:uFillTx/>
                <a:latin typeface="+mn-ea"/>
                <a:ea typeface="+mn-ea"/>
                <a:cs typeface="+mn-cs"/>
              </a:rPr>
              <a:t>’</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我私下</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和您不见外</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，已经</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把您推荐给太子</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，希望您前往宫中</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拜访</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太子。</a:t>
            </a:r>
            <a:r>
              <a:rPr kumimoji="0" lang="en-US" altLang="zh-CN" sz="3200" b="1" i="0" u="none" strike="noStrike" kern="100" cap="none" spc="0" normalizeH="0" baseline="0" noProof="0" dirty="0">
                <a:ln>
                  <a:noFill/>
                </a:ln>
                <a:solidFill>
                  <a:srgbClr val="000000"/>
                </a:solidFill>
                <a:effectLst/>
                <a:uLnTx/>
                <a:uFillTx/>
                <a:latin typeface="+mn-ea"/>
                <a:ea typeface="+mn-ea"/>
                <a:cs typeface="+mn-cs"/>
              </a:rPr>
              <a:t>”</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荆轲说：</a:t>
            </a:r>
            <a:r>
              <a:rPr kumimoji="0" lang="en-US" altLang="zh-CN" sz="3200" b="1" i="0" u="none" strike="noStrike" kern="100" cap="none" spc="0" normalizeH="0" baseline="0" noProof="0" dirty="0">
                <a:ln>
                  <a:noFill/>
                </a:ln>
                <a:solidFill>
                  <a:srgbClr val="000000"/>
                </a:solidFill>
                <a:effectLst/>
                <a:uLnTx/>
                <a:uFillTx/>
                <a:latin typeface="+mn-ea"/>
                <a:ea typeface="+mn-ea"/>
                <a:cs typeface="+mn-cs"/>
              </a:rPr>
              <a:t>“</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谨领教。</a:t>
            </a:r>
            <a:r>
              <a:rPr kumimoji="0" lang="en-US" altLang="zh-CN" sz="3200" b="1" i="0" u="none" strike="noStrike" kern="100" cap="none" spc="0" normalizeH="0" baseline="0" noProof="0" dirty="0">
                <a:ln>
                  <a:noFill/>
                </a:ln>
                <a:solidFill>
                  <a:srgbClr val="000000"/>
                </a:solidFill>
                <a:effectLst/>
                <a:uLnTx/>
                <a:uFillTx/>
                <a:latin typeface="+mn-ea"/>
                <a:ea typeface="+mn-ea"/>
                <a:cs typeface="+mn-cs"/>
              </a:rPr>
              <a:t>”</a:t>
            </a:r>
            <a:endParaRPr kumimoji="0" lang="zh-CN" altLang="en-US" sz="3200" b="1" i="0" u="none" strike="noStrike" kern="1200" cap="none" spc="0" normalizeH="0" baseline="0" noProof="0" dirty="0">
              <a:ln>
                <a:noFill/>
              </a:ln>
              <a:solidFill>
                <a:srgbClr val="000000"/>
              </a:solidFill>
              <a:effectLst/>
              <a:uLnTx/>
              <a:uFillTx/>
              <a:latin typeface="+mn-ea"/>
              <a:ea typeface="+mn-ea"/>
              <a:cs typeface="+mn-cs"/>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8914" name="矩形 1"/>
          <p:cNvSpPr/>
          <p:nvPr/>
        </p:nvSpPr>
        <p:spPr>
          <a:xfrm>
            <a:off x="107950" y="404813"/>
            <a:ext cx="3887788" cy="6000750"/>
          </a:xfrm>
          <a:prstGeom prst="rect">
            <a:avLst/>
          </a:prstGeom>
          <a:noFill/>
          <a:ln w="50800" cap="flat" cmpd="sng">
            <a:solidFill>
              <a:srgbClr val="00B0F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88900">
              <a:spcBef>
                <a:spcPct val="0"/>
              </a:spcBef>
              <a:buClrTx/>
              <a:buSzTx/>
              <a:buFontTx/>
              <a:buNone/>
            </a:pPr>
            <a:r>
              <a:rPr lang="en-US" altLang="zh-CN" dirty="0">
                <a:solidFill>
                  <a:srgbClr val="000000"/>
                </a:solidFill>
                <a:latin typeface="黑体" panose="02010600030101010101" pitchFamily="49" charset="-122"/>
                <a:ea typeface="黑体" panose="02010600030101010101" pitchFamily="49" charset="-122"/>
              </a:rPr>
              <a:t>  </a:t>
            </a:r>
            <a:r>
              <a:rPr lang="zh-CN" altLang="zh-CN" dirty="0">
                <a:solidFill>
                  <a:srgbClr val="000000"/>
                </a:solidFill>
                <a:latin typeface="黑体" panose="02010600030101010101" pitchFamily="49" charset="-122"/>
                <a:ea typeface="黑体" panose="02010600030101010101" pitchFamily="49" charset="-122"/>
              </a:rPr>
              <a:t>田光曰：</a:t>
            </a:r>
            <a:r>
              <a:rPr lang="en-US" altLang="zh-CN" dirty="0">
                <a:solidFill>
                  <a:srgbClr val="000000"/>
                </a:solidFill>
                <a:latin typeface="黑体" panose="02010600030101010101" pitchFamily="49" charset="-122"/>
                <a:ea typeface="黑体" panose="02010600030101010101" pitchFamily="49" charset="-122"/>
              </a:rPr>
              <a:t>“</a:t>
            </a:r>
            <a:r>
              <a:rPr lang="zh-CN" altLang="zh-CN" dirty="0">
                <a:solidFill>
                  <a:srgbClr val="000000"/>
                </a:solidFill>
                <a:latin typeface="黑体" panose="02010600030101010101" pitchFamily="49" charset="-122"/>
                <a:ea typeface="黑体" panose="02010600030101010101" pitchFamily="49" charset="-122"/>
              </a:rPr>
              <a:t>吾闻之，长者</a:t>
            </a:r>
            <a:r>
              <a:rPr lang="zh-CN" altLang="zh-CN" dirty="0">
                <a:solidFill>
                  <a:srgbClr val="FF0000"/>
                </a:solidFill>
                <a:latin typeface="黑体" panose="02010600030101010101" pitchFamily="49" charset="-122"/>
                <a:ea typeface="黑体" panose="02010600030101010101" pitchFamily="49" charset="-122"/>
              </a:rPr>
              <a:t>为行</a:t>
            </a:r>
            <a:r>
              <a:rPr lang="zh-CN" altLang="zh-CN" dirty="0">
                <a:solidFill>
                  <a:srgbClr val="000000"/>
                </a:solidFill>
                <a:latin typeface="黑体" panose="02010600030101010101" pitchFamily="49" charset="-122"/>
                <a:ea typeface="黑体" panose="02010600030101010101" pitchFamily="49" charset="-122"/>
              </a:rPr>
              <a:t>，不使人疑之。今太子告光曰</a:t>
            </a:r>
            <a:r>
              <a:rPr lang="en-US" altLang="zh-CN" dirty="0">
                <a:solidFill>
                  <a:srgbClr val="000000"/>
                </a:solidFill>
                <a:latin typeface="黑体" panose="02010600030101010101" pitchFamily="49" charset="-122"/>
                <a:ea typeface="黑体" panose="02010600030101010101" pitchFamily="49" charset="-122"/>
              </a:rPr>
              <a:t>‘</a:t>
            </a:r>
            <a:r>
              <a:rPr lang="zh-CN" altLang="zh-CN" dirty="0">
                <a:solidFill>
                  <a:srgbClr val="000000"/>
                </a:solidFill>
                <a:latin typeface="黑体" panose="02010600030101010101" pitchFamily="49" charset="-122"/>
                <a:ea typeface="黑体" panose="02010600030101010101" pitchFamily="49" charset="-122"/>
              </a:rPr>
              <a:t>所言者，国之大事也，愿先生勿泄</a:t>
            </a:r>
            <a:r>
              <a:rPr lang="en-US" altLang="zh-CN" dirty="0">
                <a:solidFill>
                  <a:srgbClr val="000000"/>
                </a:solidFill>
                <a:latin typeface="黑体" panose="02010600030101010101" pitchFamily="49" charset="-122"/>
                <a:ea typeface="黑体" panose="02010600030101010101" pitchFamily="49" charset="-122"/>
              </a:rPr>
              <a:t>’</a:t>
            </a:r>
            <a:r>
              <a:rPr lang="zh-CN" altLang="zh-CN" dirty="0">
                <a:solidFill>
                  <a:srgbClr val="000000"/>
                </a:solidFill>
                <a:latin typeface="黑体" panose="02010600030101010101" pitchFamily="49" charset="-122"/>
                <a:ea typeface="黑体" panose="02010600030101010101" pitchFamily="49" charset="-122"/>
              </a:rPr>
              <a:t>，</a:t>
            </a:r>
            <a:r>
              <a:rPr lang="zh-CN" altLang="zh-CN" dirty="0">
                <a:solidFill>
                  <a:srgbClr val="FF0000"/>
                </a:solidFill>
                <a:latin typeface="黑体" panose="02010600030101010101" pitchFamily="49" charset="-122"/>
                <a:ea typeface="黑体" panose="02010600030101010101" pitchFamily="49" charset="-122"/>
              </a:rPr>
              <a:t>是</a:t>
            </a:r>
            <a:r>
              <a:rPr lang="zh-CN" altLang="zh-CN" dirty="0">
                <a:solidFill>
                  <a:srgbClr val="000000"/>
                </a:solidFill>
                <a:latin typeface="黑体" panose="02010600030101010101" pitchFamily="49" charset="-122"/>
                <a:ea typeface="黑体" panose="02010600030101010101" pitchFamily="49" charset="-122"/>
              </a:rPr>
              <a:t>太子疑光也。夫为行而使人疑人，非</a:t>
            </a:r>
            <a:r>
              <a:rPr lang="zh-CN" altLang="zh-CN" dirty="0">
                <a:solidFill>
                  <a:srgbClr val="FF0000"/>
                </a:solidFill>
                <a:latin typeface="黑体" panose="02010600030101010101" pitchFamily="49" charset="-122"/>
                <a:ea typeface="黑体" panose="02010600030101010101" pitchFamily="49" charset="-122"/>
              </a:rPr>
              <a:t>节侠</a:t>
            </a:r>
            <a:r>
              <a:rPr lang="zh-CN" altLang="zh-CN" dirty="0">
                <a:solidFill>
                  <a:srgbClr val="000000"/>
                </a:solidFill>
                <a:latin typeface="黑体" panose="02010600030101010101" pitchFamily="49" charset="-122"/>
                <a:ea typeface="黑体" panose="02010600030101010101" pitchFamily="49" charset="-122"/>
              </a:rPr>
              <a:t>也。</a:t>
            </a:r>
            <a:r>
              <a:rPr lang="en-US" altLang="zh-CN" dirty="0">
                <a:solidFill>
                  <a:srgbClr val="000000"/>
                </a:solidFill>
                <a:latin typeface="黑体" panose="02010600030101010101" pitchFamily="49" charset="-122"/>
                <a:ea typeface="黑体" panose="02010600030101010101" pitchFamily="49" charset="-122"/>
              </a:rPr>
              <a:t>”</a:t>
            </a:r>
            <a:r>
              <a:rPr lang="zh-CN" altLang="zh-CN" dirty="0">
                <a:solidFill>
                  <a:srgbClr val="000000"/>
                </a:solidFill>
                <a:latin typeface="黑体" panose="02010600030101010101" pitchFamily="49" charset="-122"/>
                <a:ea typeface="黑体" panose="02010600030101010101" pitchFamily="49" charset="-122"/>
              </a:rPr>
              <a:t>欲自杀以</a:t>
            </a:r>
            <a:r>
              <a:rPr lang="zh-CN" altLang="zh-CN" dirty="0">
                <a:solidFill>
                  <a:srgbClr val="FF0000"/>
                </a:solidFill>
                <a:latin typeface="黑体" panose="02010600030101010101" pitchFamily="49" charset="-122"/>
                <a:ea typeface="黑体" panose="02010600030101010101" pitchFamily="49" charset="-122"/>
              </a:rPr>
              <a:t>激</a:t>
            </a:r>
            <a:r>
              <a:rPr lang="zh-CN" altLang="zh-CN" dirty="0">
                <a:solidFill>
                  <a:srgbClr val="000000"/>
                </a:solidFill>
                <a:latin typeface="黑体" panose="02010600030101010101" pitchFamily="49" charset="-122"/>
                <a:ea typeface="黑体" panose="02010600030101010101" pitchFamily="49" charset="-122"/>
              </a:rPr>
              <a:t>荆卿，曰：</a:t>
            </a:r>
            <a:r>
              <a:rPr lang="en-US" altLang="zh-CN" dirty="0">
                <a:solidFill>
                  <a:srgbClr val="000000"/>
                </a:solidFill>
                <a:latin typeface="黑体" panose="02010600030101010101" pitchFamily="49" charset="-122"/>
                <a:ea typeface="黑体" panose="02010600030101010101" pitchFamily="49" charset="-122"/>
              </a:rPr>
              <a:t>“</a:t>
            </a:r>
            <a:r>
              <a:rPr lang="zh-CN" altLang="zh-CN" dirty="0">
                <a:solidFill>
                  <a:srgbClr val="000000"/>
                </a:solidFill>
                <a:latin typeface="黑体" panose="02010600030101010101" pitchFamily="49" charset="-122"/>
                <a:ea typeface="黑体" panose="02010600030101010101" pitchFamily="49" charset="-122"/>
              </a:rPr>
              <a:t>愿足下</a:t>
            </a:r>
            <a:r>
              <a:rPr lang="zh-CN" altLang="zh-CN" dirty="0">
                <a:solidFill>
                  <a:srgbClr val="FF0000"/>
                </a:solidFill>
                <a:latin typeface="黑体" panose="02010600030101010101" pitchFamily="49" charset="-122"/>
                <a:ea typeface="黑体" panose="02010600030101010101" pitchFamily="49" charset="-122"/>
              </a:rPr>
              <a:t>急过</a:t>
            </a:r>
            <a:r>
              <a:rPr lang="zh-CN" altLang="zh-CN" dirty="0">
                <a:solidFill>
                  <a:srgbClr val="000000"/>
                </a:solidFill>
                <a:latin typeface="黑体" panose="02010600030101010101" pitchFamily="49" charset="-122"/>
                <a:ea typeface="黑体" panose="02010600030101010101" pitchFamily="49" charset="-122"/>
              </a:rPr>
              <a:t>太子，言光已死，明</a:t>
            </a:r>
            <a:r>
              <a:rPr lang="zh-CN" altLang="zh-CN" dirty="0">
                <a:solidFill>
                  <a:srgbClr val="FF0000"/>
                </a:solidFill>
                <a:latin typeface="黑体" panose="02010600030101010101" pitchFamily="49" charset="-122"/>
                <a:ea typeface="黑体" panose="02010600030101010101" pitchFamily="49" charset="-122"/>
              </a:rPr>
              <a:t>不言</a:t>
            </a:r>
            <a:r>
              <a:rPr lang="zh-CN" altLang="zh-CN" dirty="0">
                <a:solidFill>
                  <a:srgbClr val="000000"/>
                </a:solidFill>
                <a:latin typeface="黑体" panose="02010600030101010101" pitchFamily="49" charset="-122"/>
                <a:ea typeface="黑体" panose="02010600030101010101" pitchFamily="49" charset="-122"/>
              </a:rPr>
              <a:t>也。</a:t>
            </a:r>
            <a:r>
              <a:rPr lang="en-US" altLang="zh-CN" dirty="0">
                <a:solidFill>
                  <a:srgbClr val="000000"/>
                </a:solidFill>
                <a:latin typeface="黑体" panose="02010600030101010101" pitchFamily="49" charset="-122"/>
                <a:ea typeface="黑体" panose="02010600030101010101" pitchFamily="49" charset="-122"/>
              </a:rPr>
              <a:t>”</a:t>
            </a:r>
            <a:r>
              <a:rPr lang="zh-CN" altLang="zh-CN" dirty="0">
                <a:solidFill>
                  <a:srgbClr val="000000"/>
                </a:solidFill>
                <a:latin typeface="黑体" panose="02010600030101010101" pitchFamily="49" charset="-122"/>
                <a:ea typeface="黑体" panose="02010600030101010101" pitchFamily="49" charset="-122"/>
              </a:rPr>
              <a:t>因遂自刎而死。</a:t>
            </a:r>
            <a:endParaRPr lang="zh-CN" altLang="zh-CN" dirty="0">
              <a:solidFill>
                <a:srgbClr val="000000"/>
              </a:solidFill>
              <a:latin typeface="黑体" panose="02010600030101010101" pitchFamily="49" charset="-122"/>
              <a:ea typeface="黑体" panose="02010600030101010101" pitchFamily="49" charset="-122"/>
            </a:endParaRPr>
          </a:p>
        </p:txBody>
      </p:sp>
      <p:sp>
        <p:nvSpPr>
          <p:cNvPr id="38915" name="矩形 2"/>
          <p:cNvSpPr/>
          <p:nvPr/>
        </p:nvSpPr>
        <p:spPr>
          <a:xfrm>
            <a:off x="3995738" y="352425"/>
            <a:ext cx="5148262" cy="6494463"/>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88900">
              <a:spcBef>
                <a:spcPct val="0"/>
              </a:spcBef>
              <a:buClrTx/>
              <a:buSzTx/>
              <a:buFontTx/>
              <a:buNone/>
            </a:pPr>
            <a:r>
              <a:rPr lang="zh-CN" altLang="zh-CN" b="1" dirty="0">
                <a:solidFill>
                  <a:srgbClr val="000000"/>
                </a:solidFill>
                <a:latin typeface="宋体" panose="02010600030101010101" pitchFamily="2" charset="-122"/>
              </a:rPr>
              <a:t>田光说：</a:t>
            </a:r>
            <a:r>
              <a:rPr lang="en-US" altLang="zh-CN" b="1" dirty="0">
                <a:solidFill>
                  <a:srgbClr val="000000"/>
                </a:solidFill>
                <a:latin typeface="宋体" panose="02010600030101010101" pitchFamily="2" charset="-122"/>
              </a:rPr>
              <a:t>“</a:t>
            </a:r>
            <a:r>
              <a:rPr lang="zh-CN" altLang="zh-CN" b="1" dirty="0">
                <a:solidFill>
                  <a:srgbClr val="000000"/>
                </a:solidFill>
                <a:latin typeface="宋体" panose="02010600030101010101" pitchFamily="2" charset="-122"/>
              </a:rPr>
              <a:t>我听说，年长老成的人</a:t>
            </a:r>
            <a:r>
              <a:rPr lang="zh-CN" altLang="zh-CN" b="1" dirty="0">
                <a:solidFill>
                  <a:srgbClr val="FF0000"/>
                </a:solidFill>
                <a:latin typeface="宋体" panose="02010600030101010101" pitchFamily="2" charset="-122"/>
              </a:rPr>
              <a:t>行事</a:t>
            </a:r>
            <a:r>
              <a:rPr lang="zh-CN" altLang="zh-CN" b="1" dirty="0">
                <a:solidFill>
                  <a:srgbClr val="000000"/>
                </a:solidFill>
                <a:latin typeface="宋体" panose="02010600030101010101" pitchFamily="2" charset="-122"/>
              </a:rPr>
              <a:t>，不能让别人怀疑他。如今太子告诫我说：</a:t>
            </a:r>
            <a:r>
              <a:rPr lang="en-US" altLang="zh-CN" b="1" dirty="0">
                <a:solidFill>
                  <a:srgbClr val="000000"/>
                </a:solidFill>
                <a:latin typeface="宋体" panose="02010600030101010101" pitchFamily="2" charset="-122"/>
              </a:rPr>
              <a:t>‘</a:t>
            </a:r>
            <a:r>
              <a:rPr lang="zh-CN" altLang="zh-CN" b="1" dirty="0">
                <a:solidFill>
                  <a:srgbClr val="000000"/>
                </a:solidFill>
                <a:latin typeface="宋体" panose="02010600030101010101" pitchFamily="2" charset="-122"/>
              </a:rPr>
              <a:t>所说的，是国家大事，希望先生不要泄露</a:t>
            </a:r>
            <a:r>
              <a:rPr lang="en-US" altLang="zh-CN" b="1" dirty="0">
                <a:solidFill>
                  <a:srgbClr val="000000"/>
                </a:solidFill>
                <a:latin typeface="宋体" panose="02010600030101010101" pitchFamily="2" charset="-122"/>
              </a:rPr>
              <a:t>’</a:t>
            </a:r>
            <a:r>
              <a:rPr lang="zh-CN" altLang="zh-CN" b="1" dirty="0">
                <a:solidFill>
                  <a:srgbClr val="000000"/>
                </a:solidFill>
                <a:latin typeface="宋体" panose="02010600030101010101" pitchFamily="2" charset="-122"/>
              </a:rPr>
              <a:t>，</a:t>
            </a:r>
            <a:r>
              <a:rPr lang="zh-CN" altLang="zh-CN" b="1" dirty="0">
                <a:solidFill>
                  <a:srgbClr val="FF0000"/>
                </a:solidFill>
                <a:latin typeface="宋体" panose="02010600030101010101" pitchFamily="2" charset="-122"/>
              </a:rPr>
              <a:t>这</a:t>
            </a:r>
            <a:r>
              <a:rPr lang="zh-CN" altLang="zh-CN" b="1" dirty="0">
                <a:solidFill>
                  <a:srgbClr val="000000"/>
                </a:solidFill>
                <a:latin typeface="宋体" panose="02010600030101010101" pitchFamily="2" charset="-122"/>
              </a:rPr>
              <a:t>是太子怀疑我。一个人行事却让别人怀疑他，他就不算是</a:t>
            </a:r>
            <a:r>
              <a:rPr lang="zh-CN" altLang="zh-CN" b="1" dirty="0">
                <a:solidFill>
                  <a:srgbClr val="FF0000"/>
                </a:solidFill>
                <a:latin typeface="宋体" panose="02010600030101010101" pitchFamily="2" charset="-122"/>
              </a:rPr>
              <a:t>有节操、讲义气的人</a:t>
            </a:r>
            <a:r>
              <a:rPr lang="zh-CN" altLang="zh-CN" b="1" dirty="0">
                <a:solidFill>
                  <a:srgbClr val="000000"/>
                </a:solidFill>
                <a:latin typeface="宋体" panose="02010600030101010101" pitchFamily="2" charset="-122"/>
              </a:rPr>
              <a:t>。</a:t>
            </a:r>
            <a:r>
              <a:rPr lang="en-US" altLang="zh-CN" b="1" dirty="0">
                <a:solidFill>
                  <a:srgbClr val="000000"/>
                </a:solidFill>
                <a:latin typeface="宋体" panose="02010600030101010101" pitchFamily="2" charset="-122"/>
              </a:rPr>
              <a:t>”</a:t>
            </a:r>
            <a:r>
              <a:rPr lang="zh-CN" altLang="zh-CN" b="1" dirty="0">
                <a:solidFill>
                  <a:srgbClr val="000000"/>
                </a:solidFill>
                <a:latin typeface="宋体" panose="02010600030101010101" pitchFamily="2" charset="-122"/>
              </a:rPr>
              <a:t>他要用自杀来</a:t>
            </a:r>
            <a:r>
              <a:rPr lang="zh-CN" altLang="zh-CN" b="1" dirty="0">
                <a:solidFill>
                  <a:srgbClr val="FF0000"/>
                </a:solidFill>
                <a:latin typeface="宋体" panose="02010600030101010101" pitchFamily="2" charset="-122"/>
              </a:rPr>
              <a:t>激励</a:t>
            </a:r>
            <a:r>
              <a:rPr lang="zh-CN" altLang="zh-CN" b="1" dirty="0">
                <a:solidFill>
                  <a:srgbClr val="000000"/>
                </a:solidFill>
                <a:latin typeface="宋体" panose="02010600030101010101" pitchFamily="2" charset="-122"/>
              </a:rPr>
              <a:t>荆卿，说：</a:t>
            </a:r>
            <a:r>
              <a:rPr lang="en-US" altLang="zh-CN" b="1" dirty="0">
                <a:solidFill>
                  <a:srgbClr val="000000"/>
                </a:solidFill>
                <a:latin typeface="宋体" panose="02010600030101010101" pitchFamily="2" charset="-122"/>
              </a:rPr>
              <a:t>“</a:t>
            </a:r>
            <a:r>
              <a:rPr lang="zh-CN" altLang="zh-CN" b="1" dirty="0">
                <a:solidFill>
                  <a:srgbClr val="000000"/>
                </a:solidFill>
                <a:latin typeface="宋体" panose="02010600030101010101" pitchFamily="2" charset="-122"/>
              </a:rPr>
              <a:t>希望您</a:t>
            </a:r>
            <a:r>
              <a:rPr lang="zh-CN" altLang="zh-CN" b="1" dirty="0">
                <a:solidFill>
                  <a:srgbClr val="FF0000"/>
                </a:solidFill>
                <a:latin typeface="宋体" panose="02010600030101010101" pitchFamily="2" charset="-122"/>
              </a:rPr>
              <a:t>立即去见</a:t>
            </a:r>
            <a:r>
              <a:rPr lang="zh-CN" altLang="zh-CN" b="1" dirty="0">
                <a:solidFill>
                  <a:srgbClr val="000000"/>
                </a:solidFill>
                <a:latin typeface="宋体" panose="02010600030101010101" pitchFamily="2" charset="-122"/>
              </a:rPr>
              <a:t>太子，就说我已经死了，</a:t>
            </a:r>
            <a:r>
              <a:rPr lang="zh-CN" altLang="zh-CN" b="1" dirty="0">
                <a:solidFill>
                  <a:srgbClr val="FF0000"/>
                </a:solidFill>
                <a:latin typeface="宋体" panose="02010600030101010101" pitchFamily="2" charset="-122"/>
              </a:rPr>
              <a:t>表明</a:t>
            </a:r>
            <a:r>
              <a:rPr lang="zh-CN" altLang="zh-CN" b="1" dirty="0">
                <a:solidFill>
                  <a:srgbClr val="000000"/>
                </a:solidFill>
                <a:latin typeface="宋体" panose="02010600030101010101" pitchFamily="2" charset="-122"/>
              </a:rPr>
              <a:t>我</a:t>
            </a:r>
            <a:r>
              <a:rPr lang="zh-CN" altLang="zh-CN" b="1" dirty="0">
                <a:solidFill>
                  <a:srgbClr val="FF0000"/>
                </a:solidFill>
                <a:latin typeface="宋体" panose="02010600030101010101" pitchFamily="2" charset="-122"/>
              </a:rPr>
              <a:t>不会泄露机密</a:t>
            </a:r>
            <a:r>
              <a:rPr lang="zh-CN" altLang="zh-CN" b="1" dirty="0">
                <a:solidFill>
                  <a:srgbClr val="000000"/>
                </a:solidFill>
                <a:latin typeface="宋体" panose="02010600030101010101" pitchFamily="2" charset="-122"/>
              </a:rPr>
              <a:t>。</a:t>
            </a:r>
            <a:r>
              <a:rPr lang="en-US" altLang="zh-CN" b="1" dirty="0">
                <a:solidFill>
                  <a:srgbClr val="000000"/>
                </a:solidFill>
                <a:latin typeface="宋体" panose="02010600030101010101" pitchFamily="2" charset="-122"/>
              </a:rPr>
              <a:t>”</a:t>
            </a:r>
            <a:r>
              <a:rPr lang="zh-CN" altLang="zh-CN" b="1" dirty="0">
                <a:solidFill>
                  <a:srgbClr val="000000"/>
                </a:solidFill>
                <a:latin typeface="宋体" panose="02010600030101010101" pitchFamily="2" charset="-122"/>
              </a:rPr>
              <a:t>因此就刎颈自杀了。</a:t>
            </a:r>
            <a:endParaRPr lang="zh-CN" altLang="zh-CN" b="1" dirty="0">
              <a:solidFill>
                <a:srgbClr val="000000"/>
              </a:solidFill>
              <a:latin typeface="宋体" panose="02010600030101010101" pitchFamily="2"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Rectangle 1"/>
          <p:cNvSpPr/>
          <p:nvPr/>
        </p:nvSpPr>
        <p:spPr>
          <a:xfrm rot="-10800000" flipV="1">
            <a:off x="107950" y="333375"/>
            <a:ext cx="3384550" cy="6184900"/>
          </a:xfrm>
          <a:prstGeom prst="rect">
            <a:avLst/>
          </a:prstGeom>
          <a:noFill/>
          <a:ln w="50800" cap="flat" cmpd="sng">
            <a:solidFill>
              <a:srgbClr val="00B0F0"/>
            </a:solidFill>
            <a:prstDash val="solid"/>
            <a:miter/>
            <a:headEnd type="none" w="med" len="med"/>
            <a:tailEnd type="none" w="med" len="med"/>
          </a:ln>
        </p:spPr>
        <p:txBody>
          <a:bodyPr anchor="ct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zh-CN" altLang="en-US" sz="3600" dirty="0">
                <a:solidFill>
                  <a:srgbClr val="000000"/>
                </a:solidFill>
                <a:latin typeface="黑体" panose="02010600030101010101" pitchFamily="49" charset="-122"/>
                <a:ea typeface="黑体" panose="02010600030101010101" pitchFamily="49" charset="-122"/>
              </a:rPr>
              <a:t>荆轲遂见太子，言田光已死，</a:t>
            </a:r>
            <a:r>
              <a:rPr lang="zh-CN" altLang="en-US" sz="3600" dirty="0">
                <a:solidFill>
                  <a:srgbClr val="FF0000"/>
                </a:solidFill>
                <a:latin typeface="黑体" panose="02010600030101010101" pitchFamily="49" charset="-122"/>
                <a:ea typeface="黑体" panose="02010600030101010101" pitchFamily="49" charset="-122"/>
              </a:rPr>
              <a:t>致</a:t>
            </a:r>
            <a:r>
              <a:rPr lang="zh-CN" altLang="en-US" sz="3600" dirty="0">
                <a:solidFill>
                  <a:srgbClr val="000000"/>
                </a:solidFill>
                <a:latin typeface="黑体" panose="02010600030101010101" pitchFamily="49" charset="-122"/>
                <a:ea typeface="黑体" panose="02010600030101010101" pitchFamily="49" charset="-122"/>
              </a:rPr>
              <a:t>光之言。太子</a:t>
            </a:r>
            <a:r>
              <a:rPr lang="zh-CN" altLang="en-US" sz="3600" dirty="0">
                <a:solidFill>
                  <a:srgbClr val="FF0000"/>
                </a:solidFill>
                <a:latin typeface="黑体" panose="02010600030101010101" pitchFamily="49" charset="-122"/>
                <a:ea typeface="黑体" panose="02010600030101010101" pitchFamily="49" charset="-122"/>
              </a:rPr>
              <a:t>再拜</a:t>
            </a:r>
            <a:r>
              <a:rPr lang="zh-CN" altLang="en-US" sz="3600" dirty="0">
                <a:solidFill>
                  <a:srgbClr val="000000"/>
                </a:solidFill>
                <a:latin typeface="黑体" panose="02010600030101010101" pitchFamily="49" charset="-122"/>
                <a:ea typeface="黑体" panose="02010600030101010101" pitchFamily="49" charset="-122"/>
              </a:rPr>
              <a:t>而跪，</a:t>
            </a:r>
            <a:r>
              <a:rPr lang="zh-CN" altLang="en-US" sz="3600" dirty="0">
                <a:solidFill>
                  <a:srgbClr val="FF0000"/>
                </a:solidFill>
                <a:latin typeface="黑体" panose="02010600030101010101" pitchFamily="49" charset="-122"/>
                <a:ea typeface="黑体" panose="02010600030101010101" pitchFamily="49" charset="-122"/>
              </a:rPr>
              <a:t>漆行</a:t>
            </a:r>
            <a:r>
              <a:rPr lang="zh-CN" altLang="en-US" sz="3600" dirty="0">
                <a:solidFill>
                  <a:srgbClr val="000000"/>
                </a:solidFill>
                <a:latin typeface="黑体" panose="02010600030101010101" pitchFamily="49" charset="-122"/>
                <a:ea typeface="黑体" panose="02010600030101010101" pitchFamily="49" charset="-122"/>
              </a:rPr>
              <a:t>流</a:t>
            </a:r>
            <a:r>
              <a:rPr lang="zh-CN" altLang="en-US" sz="3600" dirty="0">
                <a:solidFill>
                  <a:srgbClr val="FF0000"/>
                </a:solidFill>
                <a:latin typeface="黑体" panose="02010600030101010101" pitchFamily="49" charset="-122"/>
                <a:ea typeface="黑体" panose="02010600030101010101" pitchFamily="49" charset="-122"/>
              </a:rPr>
              <a:t>涕</a:t>
            </a:r>
            <a:r>
              <a:rPr lang="zh-CN" altLang="en-US" sz="3600" dirty="0">
                <a:solidFill>
                  <a:srgbClr val="000000"/>
                </a:solidFill>
                <a:latin typeface="黑体" panose="02010600030101010101" pitchFamily="49" charset="-122"/>
                <a:ea typeface="黑体" panose="02010600030101010101" pitchFamily="49" charset="-122"/>
              </a:rPr>
              <a:t>，</a:t>
            </a:r>
            <a:r>
              <a:rPr lang="zh-CN" altLang="en-US" sz="3600" dirty="0">
                <a:solidFill>
                  <a:srgbClr val="FF0000"/>
                </a:solidFill>
                <a:latin typeface="黑体" panose="02010600030101010101" pitchFamily="49" charset="-122"/>
                <a:ea typeface="黑体" panose="02010600030101010101" pitchFamily="49" charset="-122"/>
              </a:rPr>
              <a:t>有顷</a:t>
            </a:r>
            <a:r>
              <a:rPr lang="zh-CN" altLang="en-US" sz="3600" dirty="0">
                <a:solidFill>
                  <a:srgbClr val="000000"/>
                </a:solidFill>
                <a:latin typeface="黑体" panose="02010600030101010101" pitchFamily="49" charset="-122"/>
                <a:ea typeface="黑体" panose="02010600030101010101" pitchFamily="49" charset="-122"/>
              </a:rPr>
              <a:t>而后言曰：“丹</a:t>
            </a:r>
            <a:r>
              <a:rPr lang="zh-CN" altLang="en-US" sz="3600" dirty="0">
                <a:solidFill>
                  <a:srgbClr val="FF0000"/>
                </a:solidFill>
                <a:latin typeface="黑体" panose="02010600030101010101" pitchFamily="49" charset="-122"/>
                <a:ea typeface="黑体" panose="02010600030101010101" pitchFamily="49" charset="-122"/>
              </a:rPr>
              <a:t>所以</a:t>
            </a:r>
            <a:r>
              <a:rPr lang="zh-CN" altLang="en-US" sz="3600" dirty="0">
                <a:solidFill>
                  <a:srgbClr val="000000"/>
                </a:solidFill>
                <a:latin typeface="黑体" panose="02010600030101010101" pitchFamily="49" charset="-122"/>
                <a:ea typeface="黑体" panose="02010600030101010101" pitchFamily="49" charset="-122"/>
              </a:rPr>
              <a:t>诫田先生毋言者，欲以成大事之谋也。今田先生</a:t>
            </a:r>
            <a:r>
              <a:rPr lang="zh-CN" altLang="en-US" sz="3600" dirty="0">
                <a:solidFill>
                  <a:srgbClr val="FF0000"/>
                </a:solidFill>
                <a:latin typeface="黑体" panose="02010600030101010101" pitchFamily="49" charset="-122"/>
                <a:ea typeface="黑体" panose="02010600030101010101" pitchFamily="49" charset="-122"/>
              </a:rPr>
              <a:t>以死明不言</a:t>
            </a:r>
            <a:r>
              <a:rPr lang="zh-CN" altLang="en-US" sz="3600" dirty="0">
                <a:solidFill>
                  <a:srgbClr val="000000"/>
                </a:solidFill>
                <a:latin typeface="黑体" panose="02010600030101010101" pitchFamily="49" charset="-122"/>
                <a:ea typeface="黑体" panose="02010600030101010101" pitchFamily="49" charset="-122"/>
              </a:rPr>
              <a:t>，</a:t>
            </a:r>
            <a:r>
              <a:rPr lang="zh-CN" altLang="en-US" sz="3600" dirty="0">
                <a:solidFill>
                  <a:srgbClr val="FF0000"/>
                </a:solidFill>
                <a:latin typeface="黑体" panose="02010600030101010101" pitchFamily="49" charset="-122"/>
                <a:ea typeface="黑体" panose="02010600030101010101" pitchFamily="49" charset="-122"/>
              </a:rPr>
              <a:t>岂</a:t>
            </a:r>
            <a:r>
              <a:rPr lang="zh-CN" altLang="en-US" sz="3600" dirty="0">
                <a:solidFill>
                  <a:srgbClr val="000000"/>
                </a:solidFill>
                <a:latin typeface="黑体" panose="02010600030101010101" pitchFamily="49" charset="-122"/>
                <a:ea typeface="黑体" panose="02010600030101010101" pitchFamily="49" charset="-122"/>
              </a:rPr>
              <a:t>丹之心哉！” </a:t>
            </a:r>
            <a:endParaRPr lang="zh-CN" altLang="en-US" sz="3600" dirty="0">
              <a:solidFill>
                <a:srgbClr val="000000"/>
              </a:solidFill>
              <a:latin typeface="黑体" panose="02010600030101010101" pitchFamily="49" charset="-122"/>
              <a:ea typeface="黑体" panose="02010600030101010101" pitchFamily="49" charset="-122"/>
            </a:endParaRPr>
          </a:p>
        </p:txBody>
      </p:sp>
      <p:sp>
        <p:nvSpPr>
          <p:cNvPr id="39939" name="Rectangle 2"/>
          <p:cNvSpPr/>
          <p:nvPr/>
        </p:nvSpPr>
        <p:spPr>
          <a:xfrm rot="-10800000" flipV="1">
            <a:off x="3708400" y="200025"/>
            <a:ext cx="5256213" cy="6186488"/>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zh-CN" altLang="en-US" sz="3600" b="1" dirty="0">
                <a:solidFill>
                  <a:srgbClr val="000000"/>
                </a:solidFill>
                <a:latin typeface="Times New Roman" panose="02020603050405020304" pitchFamily="18" charset="0"/>
                <a:cs typeface="Times New Roman" panose="02020603050405020304" pitchFamily="18" charset="0"/>
              </a:rPr>
              <a:t>荆轲于是便去会见太子，告诉他田光已死，</a:t>
            </a:r>
            <a:r>
              <a:rPr lang="zh-CN" altLang="en-US" sz="3600" b="1" dirty="0">
                <a:solidFill>
                  <a:srgbClr val="FF0000"/>
                </a:solidFill>
                <a:latin typeface="Times New Roman" panose="02020603050405020304" pitchFamily="18" charset="0"/>
                <a:cs typeface="Times New Roman" panose="02020603050405020304" pitchFamily="18" charset="0"/>
              </a:rPr>
              <a:t>转达</a:t>
            </a:r>
            <a:r>
              <a:rPr lang="zh-CN" altLang="en-US" sz="3600" b="1" dirty="0">
                <a:solidFill>
                  <a:srgbClr val="000000"/>
                </a:solidFill>
                <a:latin typeface="Times New Roman" panose="02020603050405020304" pitchFamily="18" charset="0"/>
                <a:cs typeface="Times New Roman" panose="02020603050405020304" pitchFamily="18" charset="0"/>
              </a:rPr>
              <a:t>了田光的话。太子</a:t>
            </a:r>
            <a:r>
              <a:rPr lang="zh-CN" altLang="en-US" sz="3600" b="1" dirty="0">
                <a:solidFill>
                  <a:srgbClr val="FF0000"/>
                </a:solidFill>
                <a:latin typeface="Times New Roman" panose="02020603050405020304" pitchFamily="18" charset="0"/>
                <a:cs typeface="Times New Roman" panose="02020603050405020304" pitchFamily="18" charset="0"/>
              </a:rPr>
              <a:t>拜了两拜</a:t>
            </a:r>
            <a:r>
              <a:rPr lang="zh-CN" altLang="en-US" sz="3600" b="1" dirty="0">
                <a:solidFill>
                  <a:srgbClr val="000000"/>
                </a:solidFill>
                <a:latin typeface="Times New Roman" panose="02020603050405020304" pitchFamily="18" charset="0"/>
                <a:cs typeface="Times New Roman" panose="02020603050405020304" pitchFamily="18" charset="0"/>
              </a:rPr>
              <a:t>跪下去，</a:t>
            </a:r>
            <a:r>
              <a:rPr lang="zh-CN" altLang="en-US" sz="3600" b="1" dirty="0">
                <a:solidFill>
                  <a:srgbClr val="FF0000"/>
                </a:solidFill>
                <a:latin typeface="Times New Roman" panose="02020603050405020304" pitchFamily="18" charset="0"/>
                <a:cs typeface="Times New Roman" panose="02020603050405020304" pitchFamily="18" charset="0"/>
              </a:rPr>
              <a:t>跪着前进</a:t>
            </a:r>
            <a:r>
              <a:rPr lang="zh-CN" altLang="en-US" sz="3600" b="1" dirty="0">
                <a:solidFill>
                  <a:srgbClr val="000000"/>
                </a:solidFill>
                <a:latin typeface="Times New Roman" panose="02020603050405020304" pitchFamily="18" charset="0"/>
                <a:cs typeface="Times New Roman" panose="02020603050405020304" pitchFamily="18" charset="0"/>
              </a:rPr>
              <a:t>，痛哭流下</a:t>
            </a:r>
            <a:r>
              <a:rPr lang="zh-CN" altLang="en-US" sz="3600" b="1" dirty="0">
                <a:solidFill>
                  <a:srgbClr val="FF0000"/>
                </a:solidFill>
                <a:latin typeface="Times New Roman" panose="02020603050405020304" pitchFamily="18" charset="0"/>
                <a:cs typeface="Times New Roman" panose="02020603050405020304" pitchFamily="18" charset="0"/>
              </a:rPr>
              <a:t>眼泪</a:t>
            </a:r>
            <a:r>
              <a:rPr lang="zh-CN" altLang="en-US" sz="3600" b="1" dirty="0">
                <a:solidFill>
                  <a:srgbClr val="000000"/>
                </a:solidFill>
                <a:latin typeface="Times New Roman" panose="02020603050405020304" pitchFamily="18" charset="0"/>
                <a:cs typeface="Times New Roman" panose="02020603050405020304" pitchFamily="18" charset="0"/>
              </a:rPr>
              <a:t>，</a:t>
            </a:r>
            <a:r>
              <a:rPr lang="zh-CN" altLang="en-US" sz="3600" b="1" dirty="0">
                <a:solidFill>
                  <a:srgbClr val="FF0000"/>
                </a:solidFill>
                <a:latin typeface="Times New Roman" panose="02020603050405020304" pitchFamily="18" charset="0"/>
                <a:cs typeface="Times New Roman" panose="02020603050405020304" pitchFamily="18" charset="0"/>
              </a:rPr>
              <a:t>过了一会</a:t>
            </a:r>
            <a:r>
              <a:rPr lang="zh-CN" altLang="en-US" sz="3600" b="1" dirty="0">
                <a:solidFill>
                  <a:srgbClr val="000000"/>
                </a:solidFill>
                <a:latin typeface="Times New Roman" panose="02020603050405020304" pitchFamily="18" charset="0"/>
                <a:cs typeface="Times New Roman" panose="02020603050405020304" pitchFamily="18" charset="0"/>
              </a:rPr>
              <a:t>说：</a:t>
            </a:r>
            <a:r>
              <a:rPr lang="zh-CN" altLang="en-US" sz="3600" b="1" dirty="0">
                <a:solidFill>
                  <a:srgbClr val="000000"/>
                </a:solidFill>
                <a:cs typeface="Times New Roman" panose="02020603050405020304" pitchFamily="18" charset="0"/>
              </a:rPr>
              <a:t>“</a:t>
            </a:r>
            <a:r>
              <a:rPr lang="zh-CN" altLang="en-US" sz="3600" b="1" dirty="0">
                <a:solidFill>
                  <a:srgbClr val="000000"/>
                </a:solidFill>
                <a:latin typeface="Times New Roman" panose="02020603050405020304" pitchFamily="18" charset="0"/>
                <a:cs typeface="Times New Roman" panose="02020603050405020304" pitchFamily="18" charset="0"/>
              </a:rPr>
              <a:t>我所以告诫田先生不要讲</a:t>
            </a:r>
            <a:r>
              <a:rPr lang="zh-CN" altLang="en-US" sz="3600" b="1" dirty="0">
                <a:solidFill>
                  <a:srgbClr val="FF0000"/>
                </a:solidFill>
                <a:latin typeface="Times New Roman" panose="02020603050405020304" pitchFamily="18" charset="0"/>
                <a:cs typeface="Times New Roman" panose="02020603050405020304" pitchFamily="18" charset="0"/>
              </a:rPr>
              <a:t>的原因</a:t>
            </a:r>
            <a:r>
              <a:rPr lang="zh-CN" altLang="en-US" sz="3600" b="1" dirty="0">
                <a:solidFill>
                  <a:srgbClr val="000000"/>
                </a:solidFill>
                <a:latin typeface="Times New Roman" panose="02020603050405020304" pitchFamily="18" charset="0"/>
                <a:cs typeface="Times New Roman" panose="02020603050405020304" pitchFamily="18" charset="0"/>
              </a:rPr>
              <a:t>，是想使大事的谋划得以成功。如今田先生</a:t>
            </a:r>
            <a:r>
              <a:rPr lang="zh-CN" altLang="en-US" sz="3600" b="1" dirty="0">
                <a:solidFill>
                  <a:srgbClr val="FF0000"/>
                </a:solidFill>
                <a:latin typeface="Times New Roman" panose="02020603050405020304" pitchFamily="18" charset="0"/>
                <a:cs typeface="Times New Roman" panose="02020603050405020304" pitchFamily="18" charset="0"/>
              </a:rPr>
              <a:t>用死来表明他不会说出去</a:t>
            </a:r>
            <a:r>
              <a:rPr lang="zh-CN" altLang="en-US" sz="3600" b="1" dirty="0">
                <a:solidFill>
                  <a:srgbClr val="000000"/>
                </a:solidFill>
                <a:latin typeface="Times New Roman" panose="02020603050405020304" pitchFamily="18" charset="0"/>
                <a:cs typeface="Times New Roman" panose="02020603050405020304" pitchFamily="18" charset="0"/>
              </a:rPr>
              <a:t>，</a:t>
            </a:r>
            <a:r>
              <a:rPr lang="zh-CN" altLang="en-US" sz="3600" b="1" dirty="0">
                <a:solidFill>
                  <a:srgbClr val="FF0000"/>
                </a:solidFill>
                <a:latin typeface="Times New Roman" panose="02020603050405020304" pitchFamily="18" charset="0"/>
                <a:cs typeface="Times New Roman" panose="02020603050405020304" pitchFamily="18" charset="0"/>
              </a:rPr>
              <a:t>难道</a:t>
            </a:r>
            <a:r>
              <a:rPr lang="zh-CN" altLang="en-US" sz="3600" b="1" dirty="0">
                <a:solidFill>
                  <a:srgbClr val="000000"/>
                </a:solidFill>
                <a:latin typeface="Times New Roman" panose="02020603050405020304" pitchFamily="18" charset="0"/>
                <a:cs typeface="Times New Roman" panose="02020603050405020304" pitchFamily="18" charset="0"/>
              </a:rPr>
              <a:t>是我的初衷吗！</a:t>
            </a:r>
            <a:r>
              <a:rPr lang="zh-CN" altLang="en-US" sz="3600" b="1" dirty="0">
                <a:solidFill>
                  <a:srgbClr val="000000"/>
                </a:solidFill>
                <a:cs typeface="Times New Roman" panose="02020603050405020304" pitchFamily="18" charset="0"/>
              </a:rPr>
              <a:t>”</a:t>
            </a:r>
            <a:r>
              <a:rPr lang="zh-CN" altLang="en-US" sz="3600" b="1" dirty="0">
                <a:solidFill>
                  <a:srgbClr val="000000"/>
                </a:solidFill>
              </a:rPr>
              <a:t> </a:t>
            </a:r>
            <a:endParaRPr lang="zh-CN" altLang="en-US" sz="3600" b="1" dirty="0">
              <a:solidFill>
                <a:srgbClr val="000000"/>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Rectangle 1"/>
          <p:cNvSpPr/>
          <p:nvPr/>
        </p:nvSpPr>
        <p:spPr>
          <a:xfrm rot="-10800000" flipV="1">
            <a:off x="25400" y="112713"/>
            <a:ext cx="4186238" cy="6738937"/>
          </a:xfrm>
          <a:prstGeom prst="rect">
            <a:avLst/>
          </a:prstGeom>
          <a:noFill/>
          <a:ln w="50800" cap="flat" cmpd="sng">
            <a:solidFill>
              <a:srgbClr val="00B0F0"/>
            </a:solidFill>
            <a:prstDash val="solid"/>
            <a:miter/>
            <a:headEnd type="none" w="med" len="med"/>
            <a:tailEnd type="none" w="med" len="med"/>
          </a:ln>
        </p:spPr>
        <p:txBody>
          <a:bodyPr anchor="ct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zh-CN" altLang="en-US" sz="3600" dirty="0">
                <a:solidFill>
                  <a:srgbClr val="000000"/>
                </a:solidFill>
                <a:latin typeface="黑体" panose="02010600030101010101" pitchFamily="49" charset="-122"/>
                <a:ea typeface="黑体" panose="02010600030101010101" pitchFamily="49" charset="-122"/>
              </a:rPr>
              <a:t>荆轲坐定，太子</a:t>
            </a:r>
            <a:r>
              <a:rPr lang="zh-CN" altLang="en-US" sz="3600" dirty="0">
                <a:solidFill>
                  <a:srgbClr val="FF0000"/>
                </a:solidFill>
                <a:latin typeface="黑体" panose="02010600030101010101" pitchFamily="49" charset="-122"/>
                <a:ea typeface="黑体" panose="02010600030101010101" pitchFamily="49" charset="-122"/>
              </a:rPr>
              <a:t>避席顿首</a:t>
            </a:r>
            <a:r>
              <a:rPr lang="zh-CN" altLang="en-US" sz="3600" dirty="0">
                <a:solidFill>
                  <a:srgbClr val="000000"/>
                </a:solidFill>
                <a:latin typeface="黑体" panose="02010600030101010101" pitchFamily="49" charset="-122"/>
                <a:ea typeface="黑体" panose="02010600030101010101" pitchFamily="49" charset="-122"/>
              </a:rPr>
              <a:t>曰：“田先生不知丹之</a:t>
            </a:r>
            <a:r>
              <a:rPr lang="zh-CN" altLang="en-US" sz="3600" dirty="0">
                <a:solidFill>
                  <a:srgbClr val="FF0000"/>
                </a:solidFill>
                <a:latin typeface="黑体" panose="02010600030101010101" pitchFamily="49" charset="-122"/>
                <a:ea typeface="黑体" panose="02010600030101010101" pitchFamily="49" charset="-122"/>
              </a:rPr>
              <a:t>不肖</a:t>
            </a:r>
            <a:r>
              <a:rPr lang="zh-CN" altLang="en-US" sz="3600" dirty="0">
                <a:solidFill>
                  <a:srgbClr val="000000"/>
                </a:solidFill>
                <a:latin typeface="黑体" panose="02010600030101010101" pitchFamily="49" charset="-122"/>
                <a:ea typeface="黑体" panose="02010600030101010101" pitchFamily="49" charset="-122"/>
              </a:rPr>
              <a:t>，使得至前，</a:t>
            </a:r>
            <a:r>
              <a:rPr lang="zh-CN" altLang="en-US" sz="3600" dirty="0">
                <a:solidFill>
                  <a:srgbClr val="FF0000"/>
                </a:solidFill>
                <a:latin typeface="黑体" panose="02010600030101010101" pitchFamily="49" charset="-122"/>
                <a:ea typeface="黑体" panose="02010600030101010101" pitchFamily="49" charset="-122"/>
              </a:rPr>
              <a:t>敢</a:t>
            </a:r>
            <a:r>
              <a:rPr lang="zh-CN" altLang="en-US" sz="3600" dirty="0">
                <a:solidFill>
                  <a:srgbClr val="000000"/>
                </a:solidFill>
                <a:latin typeface="黑体" panose="02010600030101010101" pitchFamily="49" charset="-122"/>
                <a:ea typeface="黑体" panose="02010600030101010101" pitchFamily="49" charset="-122"/>
              </a:rPr>
              <a:t>有所道，此天之所以</a:t>
            </a:r>
            <a:r>
              <a:rPr lang="zh-CN" altLang="en-US" sz="3600" dirty="0">
                <a:solidFill>
                  <a:srgbClr val="FF0000"/>
                </a:solidFill>
                <a:latin typeface="黑体" panose="02010600030101010101" pitchFamily="49" charset="-122"/>
                <a:ea typeface="黑体" panose="02010600030101010101" pitchFamily="49" charset="-122"/>
              </a:rPr>
              <a:t>哀燕</a:t>
            </a:r>
            <a:r>
              <a:rPr lang="zh-CN" altLang="en-US" sz="3600" dirty="0">
                <a:solidFill>
                  <a:srgbClr val="000000"/>
                </a:solidFill>
                <a:latin typeface="黑体" panose="02010600030101010101" pitchFamily="49" charset="-122"/>
                <a:ea typeface="黑体" panose="02010600030101010101" pitchFamily="49" charset="-122"/>
              </a:rPr>
              <a:t>而不弃其孤也。今秦有贪利之心，而欲不可足也。非尽天下之地，</a:t>
            </a:r>
            <a:r>
              <a:rPr lang="zh-CN" altLang="en-US" sz="3600" dirty="0">
                <a:solidFill>
                  <a:srgbClr val="FF0000"/>
                </a:solidFill>
                <a:latin typeface="黑体" panose="02010600030101010101" pitchFamily="49" charset="-122"/>
                <a:ea typeface="黑体" panose="02010600030101010101" pitchFamily="49" charset="-122"/>
              </a:rPr>
              <a:t>臣</a:t>
            </a:r>
            <a:r>
              <a:rPr lang="zh-CN" altLang="en-US" sz="3600" dirty="0">
                <a:solidFill>
                  <a:srgbClr val="000000"/>
                </a:solidFill>
                <a:latin typeface="黑体" panose="02010600030101010101" pitchFamily="49" charset="-122"/>
                <a:ea typeface="黑体" panose="02010600030101010101" pitchFamily="49" charset="-122"/>
              </a:rPr>
              <a:t>海内之王者，其意</a:t>
            </a:r>
            <a:r>
              <a:rPr lang="zh-CN" altLang="en-US" sz="3600" dirty="0">
                <a:solidFill>
                  <a:srgbClr val="FF0000"/>
                </a:solidFill>
                <a:latin typeface="黑体" panose="02010600030101010101" pitchFamily="49" charset="-122"/>
                <a:ea typeface="黑体" panose="02010600030101010101" pitchFamily="49" charset="-122"/>
              </a:rPr>
              <a:t>不厌</a:t>
            </a:r>
            <a:r>
              <a:rPr lang="zh-CN" altLang="en-US" sz="3600" dirty="0">
                <a:solidFill>
                  <a:srgbClr val="000000"/>
                </a:solidFill>
                <a:latin typeface="黑体" panose="02010600030101010101" pitchFamily="49" charset="-122"/>
                <a:ea typeface="黑体" panose="02010600030101010101" pitchFamily="49" charset="-122"/>
              </a:rPr>
              <a:t>。今秦已虏韩王，尽</a:t>
            </a:r>
            <a:r>
              <a:rPr lang="zh-CN" altLang="en-US" sz="3600" dirty="0">
                <a:solidFill>
                  <a:srgbClr val="FF0000"/>
                </a:solidFill>
                <a:latin typeface="黑体" panose="02010600030101010101" pitchFamily="49" charset="-122"/>
                <a:ea typeface="黑体" panose="02010600030101010101" pitchFamily="49" charset="-122"/>
              </a:rPr>
              <a:t>纳</a:t>
            </a:r>
            <a:r>
              <a:rPr lang="zh-CN" altLang="en-US" sz="3600" dirty="0">
                <a:solidFill>
                  <a:srgbClr val="000000"/>
                </a:solidFill>
                <a:latin typeface="黑体" panose="02010600030101010101" pitchFamily="49" charset="-122"/>
                <a:ea typeface="黑体" panose="02010600030101010101" pitchFamily="49" charset="-122"/>
              </a:rPr>
              <a:t>其地。 </a:t>
            </a:r>
            <a:endParaRPr lang="zh-CN" altLang="en-US" sz="3600" dirty="0">
              <a:solidFill>
                <a:srgbClr val="000000"/>
              </a:solidFill>
              <a:latin typeface="黑体" panose="02010600030101010101" pitchFamily="49" charset="-122"/>
              <a:ea typeface="黑体" panose="02010600030101010101" pitchFamily="49" charset="-122"/>
            </a:endParaRPr>
          </a:p>
        </p:txBody>
      </p:sp>
      <p:sp>
        <p:nvSpPr>
          <p:cNvPr id="40963" name="Rectangle 2"/>
          <p:cNvSpPr/>
          <p:nvPr/>
        </p:nvSpPr>
        <p:spPr>
          <a:xfrm rot="-10800000" flipV="1">
            <a:off x="4211638" y="119063"/>
            <a:ext cx="4932362" cy="6492875"/>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zh-CN" altLang="en-US" b="1" dirty="0">
                <a:solidFill>
                  <a:srgbClr val="000000"/>
                </a:solidFill>
                <a:latin typeface="Times New Roman" panose="02020603050405020304" pitchFamily="18" charset="0"/>
                <a:cs typeface="Times New Roman" panose="02020603050405020304" pitchFamily="18" charset="0"/>
              </a:rPr>
              <a:t>荆轲坐稳，太子</a:t>
            </a:r>
            <a:r>
              <a:rPr lang="zh-CN" altLang="en-US" b="1" dirty="0">
                <a:solidFill>
                  <a:srgbClr val="FF0000"/>
                </a:solidFill>
                <a:latin typeface="Times New Roman" panose="02020603050405020304" pitchFamily="18" charset="0"/>
                <a:cs typeface="Times New Roman" panose="02020603050405020304" pitchFamily="18" charset="0"/>
              </a:rPr>
              <a:t>离开座位以头叩地</a:t>
            </a:r>
            <a:r>
              <a:rPr lang="zh-CN" altLang="en-US" b="1" dirty="0">
                <a:solidFill>
                  <a:srgbClr val="000000"/>
                </a:solidFill>
                <a:latin typeface="Times New Roman" panose="02020603050405020304" pitchFamily="18" charset="0"/>
                <a:cs typeface="Times New Roman" panose="02020603050405020304" pitchFamily="18" charset="0"/>
              </a:rPr>
              <a:t>说：</a:t>
            </a:r>
            <a:r>
              <a:rPr lang="zh-CN" altLang="en-US" b="1" dirty="0">
                <a:solidFill>
                  <a:srgbClr val="000000"/>
                </a:solidFill>
                <a:cs typeface="Times New Roman" panose="02020603050405020304" pitchFamily="18" charset="0"/>
              </a:rPr>
              <a:t>“</a:t>
            </a:r>
            <a:r>
              <a:rPr lang="zh-CN" altLang="en-US" b="1" dirty="0">
                <a:solidFill>
                  <a:srgbClr val="000000"/>
                </a:solidFill>
                <a:latin typeface="Times New Roman" panose="02020603050405020304" pitchFamily="18" charset="0"/>
                <a:cs typeface="Times New Roman" panose="02020603050405020304" pitchFamily="18" charset="0"/>
              </a:rPr>
              <a:t>田先生不知道我</a:t>
            </a:r>
            <a:r>
              <a:rPr lang="zh-CN" altLang="en-US" b="1" dirty="0">
                <a:solidFill>
                  <a:srgbClr val="FF0000"/>
                </a:solidFill>
                <a:latin typeface="Times New Roman" panose="02020603050405020304" pitchFamily="18" charset="0"/>
                <a:cs typeface="Times New Roman" panose="02020603050405020304" pitchFamily="18" charset="0"/>
              </a:rPr>
              <a:t>不上进</a:t>
            </a:r>
            <a:r>
              <a:rPr lang="zh-CN" altLang="en-US" b="1" dirty="0">
                <a:solidFill>
                  <a:srgbClr val="000000"/>
                </a:solidFill>
                <a:latin typeface="Times New Roman" panose="02020603050405020304" pitchFamily="18" charset="0"/>
                <a:cs typeface="Times New Roman" panose="02020603050405020304" pitchFamily="18" charset="0"/>
              </a:rPr>
              <a:t>，使我能够到您跟前，</a:t>
            </a:r>
            <a:r>
              <a:rPr lang="zh-CN" altLang="en-US" b="1" dirty="0">
                <a:solidFill>
                  <a:srgbClr val="FF0000"/>
                </a:solidFill>
                <a:latin typeface="Times New Roman" panose="02020603050405020304" pitchFamily="18" charset="0"/>
                <a:cs typeface="Times New Roman" panose="02020603050405020304" pitchFamily="18" charset="0"/>
              </a:rPr>
              <a:t>不揣冒昧地</a:t>
            </a:r>
            <a:r>
              <a:rPr lang="zh-CN" altLang="en-US" b="1" dirty="0">
                <a:solidFill>
                  <a:srgbClr val="000000"/>
                </a:solidFill>
                <a:latin typeface="Times New Roman" panose="02020603050405020304" pitchFamily="18" charset="0"/>
                <a:cs typeface="Times New Roman" panose="02020603050405020304" pitchFamily="18" charset="0"/>
              </a:rPr>
              <a:t>有所陈述，这是上天</a:t>
            </a:r>
            <a:r>
              <a:rPr lang="zh-CN" altLang="en-US" b="1" dirty="0">
                <a:solidFill>
                  <a:srgbClr val="FF0000"/>
                </a:solidFill>
                <a:latin typeface="Times New Roman" panose="02020603050405020304" pitchFamily="18" charset="0"/>
                <a:cs typeface="Times New Roman" panose="02020603050405020304" pitchFamily="18" charset="0"/>
              </a:rPr>
              <a:t>哀怜燕国</a:t>
            </a:r>
            <a:r>
              <a:rPr lang="zh-CN" altLang="en-US" b="1" dirty="0">
                <a:solidFill>
                  <a:srgbClr val="000000"/>
                </a:solidFill>
                <a:latin typeface="Times New Roman" panose="02020603050405020304" pitchFamily="18" charset="0"/>
                <a:cs typeface="Times New Roman" panose="02020603050405020304" pitchFamily="18" charset="0"/>
              </a:rPr>
              <a:t>，不抛弃我啊。如今秦王有贪利的野心，而他的欲望是不会满足的。不占尽天下的土地，使各国的君王</a:t>
            </a:r>
            <a:r>
              <a:rPr lang="zh-CN" altLang="en-US" b="1" dirty="0">
                <a:solidFill>
                  <a:srgbClr val="FF0000"/>
                </a:solidFill>
                <a:latin typeface="Times New Roman" panose="02020603050405020304" pitchFamily="18" charset="0"/>
                <a:cs typeface="Times New Roman" panose="02020603050405020304" pitchFamily="18" charset="0"/>
              </a:rPr>
              <a:t>向他臣服</a:t>
            </a:r>
            <a:r>
              <a:rPr lang="zh-CN" altLang="en-US" b="1" dirty="0">
                <a:solidFill>
                  <a:srgbClr val="000000"/>
                </a:solidFill>
                <a:latin typeface="Times New Roman" panose="02020603050405020304" pitchFamily="18" charset="0"/>
                <a:cs typeface="Times New Roman" panose="02020603050405020304" pitchFamily="18" charset="0"/>
              </a:rPr>
              <a:t>，他的野心是</a:t>
            </a:r>
            <a:r>
              <a:rPr lang="zh-CN" altLang="en-US" b="1" dirty="0">
                <a:solidFill>
                  <a:srgbClr val="FF0000"/>
                </a:solidFill>
                <a:latin typeface="Times New Roman" panose="02020603050405020304" pitchFamily="18" charset="0"/>
                <a:cs typeface="Times New Roman" panose="02020603050405020304" pitchFamily="18" charset="0"/>
              </a:rPr>
              <a:t>不会满足</a:t>
            </a:r>
            <a:r>
              <a:rPr lang="zh-CN" altLang="en-US" b="1" dirty="0">
                <a:solidFill>
                  <a:srgbClr val="000000"/>
                </a:solidFill>
                <a:latin typeface="Times New Roman" panose="02020603050405020304" pitchFamily="18" charset="0"/>
                <a:cs typeface="Times New Roman" panose="02020603050405020304" pitchFamily="18" charset="0"/>
              </a:rPr>
              <a:t>的。如今秦国已俘虏了韩王，</a:t>
            </a:r>
            <a:r>
              <a:rPr lang="zh-CN" altLang="en-US" b="1" dirty="0">
                <a:solidFill>
                  <a:srgbClr val="FF0000"/>
                </a:solidFill>
                <a:latin typeface="Times New Roman" panose="02020603050405020304" pitchFamily="18" charset="0"/>
                <a:cs typeface="Times New Roman" panose="02020603050405020304" pitchFamily="18" charset="0"/>
              </a:rPr>
              <a:t>占领</a:t>
            </a:r>
            <a:r>
              <a:rPr lang="zh-CN" altLang="en-US" b="1" dirty="0">
                <a:solidFill>
                  <a:srgbClr val="000000"/>
                </a:solidFill>
                <a:latin typeface="Times New Roman" panose="02020603050405020304" pitchFamily="18" charset="0"/>
                <a:cs typeface="Times New Roman" panose="02020603050405020304" pitchFamily="18" charset="0"/>
              </a:rPr>
              <a:t>了他的全部领土。</a:t>
            </a:r>
            <a:r>
              <a:rPr lang="zh-CN" altLang="en-US" b="1" dirty="0">
                <a:solidFill>
                  <a:srgbClr val="000000"/>
                </a:solidFill>
              </a:rPr>
              <a:t> </a:t>
            </a:r>
            <a:endParaRPr lang="zh-CN" altLang="en-US" b="1" dirty="0">
              <a:solidFill>
                <a:srgbClr val="000000"/>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260350"/>
            <a:ext cx="3887788" cy="6494463"/>
          </a:xfrm>
          <a:prstGeom prst="rect">
            <a:avLst/>
          </a:prstGeom>
          <a:ln w="50800">
            <a:solidFill>
              <a:srgbClr val="00B0F0"/>
            </a:solid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又举兵</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南伐</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楚，北临赵；王翦将数十万之众</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距</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漳、邺，而李信</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出</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太原、云中。赵不能支秦，必</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入臣</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，入臣则祸至燕。燕小弱，</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数</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困于兵，今计</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举国</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不足以当秦。诸侯服秦，</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莫敢合从</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。丹之私计愚，</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以为</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诚得天下之勇士使于秦，</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窥以重利</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；秦王贪，其势必得所愿矣。</a:t>
            </a:r>
            <a:endParaRPr kumimoji="0" lang="zh-CN" altLang="en-US"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endParaRPr>
          </a:p>
        </p:txBody>
      </p:sp>
      <p:sp>
        <p:nvSpPr>
          <p:cNvPr id="3" name="矩形 2"/>
          <p:cNvSpPr/>
          <p:nvPr/>
        </p:nvSpPr>
        <p:spPr>
          <a:xfrm>
            <a:off x="3995738" y="198438"/>
            <a:ext cx="5148263" cy="6556375"/>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28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他又出动军队</a:t>
            </a:r>
            <a:r>
              <a:rPr kumimoji="0" lang="zh-CN" altLang="zh-CN" sz="2800" b="1"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向南攻打</a:t>
            </a:r>
            <a:r>
              <a:rPr kumimoji="0" lang="zh-CN" altLang="zh-CN" sz="28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楚国，向北逼近赵国；王翦率领几十万大军</a:t>
            </a:r>
            <a:r>
              <a:rPr kumimoji="0" lang="zh-CN" altLang="zh-CN" sz="2800" b="1"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抵达</a:t>
            </a:r>
            <a:r>
              <a:rPr kumimoji="0" lang="zh-CN" altLang="zh-CN" sz="28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漳水、邺县一带，而李信</a:t>
            </a:r>
            <a:r>
              <a:rPr kumimoji="0" lang="zh-CN" altLang="zh-CN" sz="2800" b="1"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出兵</a:t>
            </a:r>
            <a:r>
              <a:rPr kumimoji="0" lang="zh-CN" altLang="zh-CN" sz="28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太原、云中。赵国抵挡不住秦军，一定会</a:t>
            </a:r>
            <a:r>
              <a:rPr kumimoji="0" lang="zh-CN" altLang="zh-CN" sz="2800" b="1"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向秦国臣服</a:t>
            </a:r>
            <a:r>
              <a:rPr kumimoji="0" lang="zh-CN" altLang="zh-CN" sz="28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；赵国臣服，那么灾祸就降临到燕国。燕国弱小，</a:t>
            </a:r>
            <a:r>
              <a:rPr kumimoji="0" lang="zh-CN" altLang="zh-CN" sz="2800" b="1"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多次</a:t>
            </a:r>
            <a:r>
              <a:rPr kumimoji="0" lang="zh-CN" altLang="zh-CN" sz="28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被战争所困扰，如今估计，调动</a:t>
            </a:r>
            <a:r>
              <a:rPr kumimoji="0" lang="zh-CN" altLang="zh-CN" sz="2800" b="1"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全国的力量</a:t>
            </a:r>
            <a:r>
              <a:rPr kumimoji="0" lang="zh-CN" altLang="zh-CN" sz="28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也不能够抵挡秦军。诸侯畏服秦国，</a:t>
            </a:r>
            <a:r>
              <a:rPr kumimoji="0" lang="zh-CN" altLang="zh-CN" sz="2800" b="1"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没有谁敢提倡合纵策政</a:t>
            </a:r>
            <a:r>
              <a:rPr kumimoji="0" lang="zh-CN" altLang="zh-CN" sz="28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，我私下有个不成熟的计策，</a:t>
            </a:r>
            <a:r>
              <a:rPr kumimoji="0" lang="zh-CN" altLang="zh-CN" sz="2800" b="1"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认为</a:t>
            </a:r>
            <a:r>
              <a:rPr kumimoji="0" lang="zh-CN" altLang="zh-CN" sz="28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果真能得到天下的勇士，派往秦国，</a:t>
            </a:r>
            <a:r>
              <a:rPr kumimoji="0" lang="zh-CN" altLang="zh-CN" sz="2800" b="1"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用重利诱惑秦王</a:t>
            </a:r>
            <a:r>
              <a:rPr kumimoji="0" lang="zh-CN" altLang="en-US" sz="28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zh-CN" sz="28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秦王贪婪，其情势一定能达到我们的愿望。</a:t>
            </a:r>
            <a:endParaRPr kumimoji="0" lang="zh-CN" altLang="en-US" sz="2800" b="1"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Text Box 2"/>
          <p:cNvSpPr txBox="1">
            <a:spLocks noChangeArrowheads="1"/>
          </p:cNvSpPr>
          <p:nvPr/>
        </p:nvSpPr>
        <p:spPr bwMode="auto">
          <a:xfrm>
            <a:off x="228600" y="609600"/>
            <a:ext cx="8534400" cy="558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algn="just" defTabSz="914400" eaLnBrk="1" hangingPunct="1">
              <a:spcBef>
                <a:spcPct val="50000"/>
              </a:spcBef>
              <a:buClrTx/>
              <a:buSzTx/>
              <a:buFontTx/>
              <a:defRPr/>
            </a:pPr>
            <a:r>
              <a:rPr kumimoji="0" lang="zh-CN" altLang="en-US" sz="3600" b="1" kern="1200" cap="none" spc="0" normalizeH="0" baseline="0" noProof="0" dirty="0">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0" lang="en-US" altLang="zh-CN" sz="3600" b="1" kern="1200" cap="none" spc="0" normalizeH="0" baseline="0" noProof="0" dirty="0">
                <a:solidFill>
                  <a:schemeClr val="tx2"/>
                </a:solidFill>
                <a:effectLst>
                  <a:outerShdw blurRad="38100" dist="38100" dir="2700000" algn="tl">
                    <a:srgbClr val="C0C0C0"/>
                  </a:outerShdw>
                </a:effectLst>
                <a:latin typeface="宋体" panose="02010600030101010101" pitchFamily="2" charset="-122"/>
                <a:ea typeface="黑体" panose="02010600030101010101" pitchFamily="49" charset="-122"/>
                <a:cs typeface="+mn-cs"/>
              </a:rPr>
              <a:t>《</a:t>
            </a:r>
            <a:r>
              <a:rPr kumimoji="0" lang="zh-CN" altLang="en-US" sz="3600" b="1" kern="1200" cap="none" spc="0" normalizeH="0" baseline="0" noProof="0" dirty="0">
                <a:solidFill>
                  <a:schemeClr val="tx2"/>
                </a:solidFill>
                <a:effectLst>
                  <a:outerShdw blurRad="38100" dist="38100" dir="2700000" algn="tl">
                    <a:srgbClr val="C0C0C0"/>
                  </a:outerShdw>
                </a:effectLst>
                <a:latin typeface="宋体" panose="02010600030101010101" pitchFamily="2" charset="-122"/>
                <a:ea typeface="黑体" panose="02010600030101010101" pitchFamily="49" charset="-122"/>
                <a:cs typeface="+mn-cs"/>
              </a:rPr>
              <a:t>刺客列传</a:t>
            </a:r>
            <a:r>
              <a:rPr kumimoji="0" lang="en-US" altLang="zh-CN" sz="3600" b="1" kern="1200" cap="none" spc="0" normalizeH="0" baseline="0" noProof="0" dirty="0">
                <a:solidFill>
                  <a:schemeClr val="tx2"/>
                </a:solidFill>
                <a:effectLst>
                  <a:outerShdw blurRad="38100" dist="38100" dir="2700000" algn="tl">
                    <a:srgbClr val="C0C0C0"/>
                  </a:outerShdw>
                </a:effectLst>
                <a:latin typeface="宋体" panose="02010600030101010101" pitchFamily="2" charset="-122"/>
                <a:ea typeface="黑体" panose="02010600030101010101" pitchFamily="49" charset="-122"/>
                <a:cs typeface="+mn-cs"/>
              </a:rPr>
              <a:t>》</a:t>
            </a:r>
            <a:r>
              <a:rPr kumimoji="0" lang="zh-CN" altLang="en-US" sz="3600" b="1" kern="1200" cap="none" spc="0" normalizeH="0" baseline="0" noProof="0" dirty="0">
                <a:solidFill>
                  <a:schemeClr val="tx2"/>
                </a:solidFill>
                <a:effectLst>
                  <a:outerShdw blurRad="38100" dist="38100" dir="2700000" algn="tl">
                    <a:srgbClr val="C0C0C0"/>
                  </a:outerShdw>
                </a:effectLst>
                <a:latin typeface="宋体" panose="02010600030101010101" pitchFamily="2" charset="-122"/>
                <a:ea typeface="黑体" panose="02010600030101010101" pitchFamily="49" charset="-122"/>
                <a:cs typeface="+mn-cs"/>
              </a:rPr>
              <a:t>全文五千多字，共写了曹沬、专诸、豫让、聂政、荆轲五个人，而其中单是荆轲一个人就用了三千多字，可见荆轲是司马迁这篇作品要表现的核心人物。</a:t>
            </a:r>
            <a:r>
              <a:rPr kumimoji="0" lang="zh-CN" altLang="en-US" sz="3600" b="1" kern="1200" cap="none" spc="0" normalizeH="0" baseline="0" noProof="0" dirty="0">
                <a:effectLst>
                  <a:outerShdw blurRad="38100" dist="38100" dir="2700000" algn="tl">
                    <a:srgbClr val="C0C0C0"/>
                  </a:outerShdw>
                </a:effectLst>
                <a:latin typeface="宋体" panose="02010600030101010101" pitchFamily="2" charset="-122"/>
                <a:ea typeface="黑体" panose="02010600030101010101" pitchFamily="49" charset="-122"/>
                <a:cs typeface="+mn-cs"/>
              </a:rPr>
              <a:t>节选部分主要记叙了</a:t>
            </a:r>
            <a:r>
              <a:rPr kumimoji="0" lang="zh-CN" altLang="en-US" sz="36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600" b="1" kern="1200" cap="none" spc="0" normalizeH="0" baseline="0" noProof="0" dirty="0">
                <a:solidFill>
                  <a:srgbClr val="FF0000"/>
                </a:solidFill>
                <a:effectLst>
                  <a:outerShdw blurRad="38100" dist="38100" dir="2700000" algn="tl">
                    <a:srgbClr val="C0C0C0"/>
                  </a:outerShdw>
                </a:effectLst>
                <a:latin typeface="宋体" panose="02010600030101010101" pitchFamily="2" charset="-122"/>
                <a:ea typeface="黑体" panose="02010600030101010101" pitchFamily="49" charset="-122"/>
                <a:cs typeface="+mn-cs"/>
              </a:rPr>
              <a:t>荆轲刺秦王</a:t>
            </a:r>
            <a:r>
              <a:rPr kumimoji="0" lang="zh-CN" altLang="en-US" sz="36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600" b="1" kern="1200" cap="none" spc="0" normalizeH="0" baseline="0" noProof="0" dirty="0">
                <a:effectLst>
                  <a:outerShdw blurRad="38100" dist="38100" dir="2700000" algn="tl">
                    <a:srgbClr val="C0C0C0"/>
                  </a:outerShdw>
                </a:effectLst>
                <a:latin typeface="宋体" panose="02010600030101010101" pitchFamily="2" charset="-122"/>
                <a:ea typeface="黑体" panose="02010600030101010101" pitchFamily="49" charset="-122"/>
                <a:cs typeface="+mn-cs"/>
              </a:rPr>
              <a:t>的故事</a:t>
            </a:r>
            <a:r>
              <a:rPr kumimoji="0" lang="zh-CN" altLang="en-US" sz="3600" b="1" kern="1200" cap="none" spc="0" normalizeH="0" baseline="0" noProof="0" dirty="0">
                <a:solidFill>
                  <a:schemeClr val="tx2"/>
                </a:solidFill>
                <a:effectLst>
                  <a:outerShdw blurRad="38100" dist="38100" dir="2700000" algn="tl">
                    <a:srgbClr val="C0C0C0"/>
                  </a:outerShdw>
                </a:effectLst>
                <a:latin typeface="宋体" panose="02010600030101010101" pitchFamily="2" charset="-122"/>
                <a:ea typeface="黑体" panose="02010600030101010101" pitchFamily="49" charset="-122"/>
                <a:cs typeface="+mn-cs"/>
              </a:rPr>
              <a:t>，叙述了这一事件的前因后果，从准备、实施、到最后失败，事件过程完整。情节围绕一个</a:t>
            </a:r>
            <a:r>
              <a:rPr kumimoji="0" lang="zh-CN" altLang="en-US" sz="3600" b="1" kern="1200" cap="none" spc="0" normalizeH="0" baseline="0" noProof="0" dirty="0">
                <a:solidFill>
                  <a:schemeClr val="tx2"/>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600" b="1" kern="1200" cap="none" spc="0" normalizeH="0" baseline="0" noProof="0" dirty="0">
                <a:solidFill>
                  <a:schemeClr val="tx2"/>
                </a:solidFill>
                <a:effectLst>
                  <a:outerShdw blurRad="38100" dist="38100" dir="2700000" algn="tl">
                    <a:srgbClr val="C0C0C0"/>
                  </a:outerShdw>
                </a:effectLst>
                <a:latin typeface="宋体" panose="02010600030101010101" pitchFamily="2" charset="-122"/>
                <a:ea typeface="黑体" panose="02010600030101010101" pitchFamily="49" charset="-122"/>
                <a:cs typeface="+mn-cs"/>
              </a:rPr>
              <a:t>刺</a:t>
            </a:r>
            <a:r>
              <a:rPr kumimoji="0" lang="zh-CN" altLang="en-US" sz="3600" b="1" kern="1200" cap="none" spc="0" normalizeH="0" baseline="0" noProof="0" dirty="0">
                <a:solidFill>
                  <a:schemeClr val="tx2"/>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600" b="1" kern="1200" cap="none" spc="0" normalizeH="0" baseline="0" noProof="0" dirty="0">
                <a:solidFill>
                  <a:schemeClr val="tx2"/>
                </a:solidFill>
                <a:effectLst>
                  <a:outerShdw blurRad="38100" dist="38100" dir="2700000" algn="tl">
                    <a:srgbClr val="C0C0C0"/>
                  </a:outerShdw>
                </a:effectLst>
                <a:latin typeface="宋体" panose="02010600030101010101" pitchFamily="2" charset="-122"/>
                <a:ea typeface="黑体" panose="02010600030101010101" pitchFamily="49" charset="-122"/>
                <a:cs typeface="+mn-cs"/>
              </a:rPr>
              <a:t>字展开，波澜起伏，惊心动魄，人物的性格也随着故事情节的发展得到了生动的表现。</a:t>
            </a:r>
            <a:endParaRPr kumimoji="0" lang="zh-CN" altLang="en-US" sz="3600" b="1" kern="1200" cap="none" spc="0" normalizeH="0" baseline="0" noProof="0" dirty="0">
              <a:solidFill>
                <a:schemeClr val="tx2"/>
              </a:solidFill>
              <a:effectLst>
                <a:outerShdw blurRad="38100" dist="38100" dir="2700000" algn="tl">
                  <a:srgbClr val="C0C0C0"/>
                </a:outerShdw>
              </a:effectLst>
              <a:latin typeface="Arial" panose="020B0604020202020204" pitchFamily="34" charset="0"/>
              <a:ea typeface="黑体" panose="02010600030101010101" pitchFamily="49" charset="-122"/>
              <a:cs typeface="+mn-cs"/>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117475"/>
            <a:ext cx="4032250" cy="6740525"/>
          </a:xfrm>
          <a:prstGeom prst="rect">
            <a:avLst/>
          </a:prstGeom>
          <a:ln w="50800">
            <a:solidFill>
              <a:srgbClr val="00B0F0"/>
            </a:solid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诚</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得</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劫</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秦王，使悉</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反诸侯侵地</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，若曹沫之与齐桓公，则大善矣；</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则</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不可，</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因而</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刺杀之。彼秦大将擅兵于外而内有乱，则君臣相疑，以其间诸侯得</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合纵</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，其破秦必矣。此丹之</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上愿</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，而不知</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所委命</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唯</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荆卿留意焉。</a:t>
            </a:r>
            <a:r>
              <a:rPr kumimoji="0" lang="en-US"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a:t>
            </a:r>
            <a:endParaRPr kumimoji="0" lang="zh-CN" altLang="en-US" sz="3600" b="0"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endParaRPr>
          </a:p>
        </p:txBody>
      </p:sp>
      <p:sp>
        <p:nvSpPr>
          <p:cNvPr id="43011" name="Rectangle 1"/>
          <p:cNvSpPr/>
          <p:nvPr/>
        </p:nvSpPr>
        <p:spPr>
          <a:xfrm rot="-10800000" flipV="1">
            <a:off x="4140200" y="117475"/>
            <a:ext cx="4859338" cy="6494463"/>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zh-CN" altLang="en-US" b="1" dirty="0">
                <a:solidFill>
                  <a:srgbClr val="FF0000"/>
                </a:solidFill>
                <a:latin typeface="Times New Roman" panose="02020603050405020304" pitchFamily="18" charset="0"/>
                <a:cs typeface="Times New Roman" panose="02020603050405020304" pitchFamily="18" charset="0"/>
              </a:rPr>
              <a:t>果真</a:t>
            </a:r>
            <a:r>
              <a:rPr lang="zh-CN" altLang="en-US" b="1" dirty="0">
                <a:solidFill>
                  <a:srgbClr val="000000"/>
                </a:solidFill>
                <a:latin typeface="Times New Roman" panose="02020603050405020304" pitchFamily="18" charset="0"/>
                <a:cs typeface="Times New Roman" panose="02020603050405020304" pitchFamily="18" charset="0"/>
              </a:rPr>
              <a:t>能够</a:t>
            </a:r>
            <a:r>
              <a:rPr lang="zh-CN" altLang="en-US" b="1" dirty="0">
                <a:solidFill>
                  <a:srgbClr val="FF0000"/>
                </a:solidFill>
                <a:latin typeface="Times New Roman" panose="02020603050405020304" pitchFamily="18" charset="0"/>
                <a:cs typeface="Times New Roman" panose="02020603050405020304" pitchFamily="18" charset="0"/>
              </a:rPr>
              <a:t>劫持</a:t>
            </a:r>
            <a:r>
              <a:rPr lang="zh-CN" altLang="en-US" b="1" dirty="0">
                <a:solidFill>
                  <a:srgbClr val="000000"/>
                </a:solidFill>
                <a:latin typeface="Times New Roman" panose="02020603050405020304" pitchFamily="18" charset="0"/>
                <a:cs typeface="Times New Roman" panose="02020603050405020304" pitchFamily="18" charset="0"/>
              </a:rPr>
              <a:t>秦王，让他全部</a:t>
            </a:r>
            <a:r>
              <a:rPr lang="zh-CN" altLang="en-US" b="1" dirty="0">
                <a:solidFill>
                  <a:srgbClr val="FF0000"/>
                </a:solidFill>
                <a:latin typeface="Times New Roman" panose="02020603050405020304" pitchFamily="18" charset="0"/>
                <a:cs typeface="Times New Roman" panose="02020603050405020304" pitchFamily="18" charset="0"/>
              </a:rPr>
              <a:t>归还侵占各国的土地</a:t>
            </a:r>
            <a:r>
              <a:rPr lang="zh-CN" altLang="en-US" b="1" dirty="0">
                <a:solidFill>
                  <a:srgbClr val="000000"/>
                </a:solidFill>
                <a:latin typeface="Times New Roman" panose="02020603050405020304" pitchFamily="18" charset="0"/>
                <a:cs typeface="Times New Roman" panose="02020603050405020304" pitchFamily="18" charset="0"/>
              </a:rPr>
              <a:t>，像曹沫劫持齐桓公，那就太好了；</a:t>
            </a:r>
            <a:r>
              <a:rPr lang="zh-CN" altLang="en-US" b="1" dirty="0">
                <a:solidFill>
                  <a:srgbClr val="FF0000"/>
                </a:solidFill>
                <a:latin typeface="Times New Roman" panose="02020603050405020304" pitchFamily="18" charset="0"/>
                <a:cs typeface="Times New Roman" panose="02020603050405020304" pitchFamily="18" charset="0"/>
              </a:rPr>
              <a:t>如</a:t>
            </a:r>
            <a:r>
              <a:rPr lang="zh-CN" altLang="en-US" b="1" dirty="0">
                <a:solidFill>
                  <a:srgbClr val="000000"/>
                </a:solidFill>
                <a:latin typeface="Times New Roman" panose="02020603050405020304" pitchFamily="18" charset="0"/>
                <a:cs typeface="Times New Roman" panose="02020603050405020304" pitchFamily="18" charset="0"/>
              </a:rPr>
              <a:t>不行，就</a:t>
            </a:r>
            <a:r>
              <a:rPr lang="zh-CN" altLang="en-US" b="1" dirty="0">
                <a:solidFill>
                  <a:srgbClr val="FF0000"/>
                </a:solidFill>
                <a:latin typeface="Times New Roman" panose="02020603050405020304" pitchFamily="18" charset="0"/>
                <a:cs typeface="Times New Roman" panose="02020603050405020304" pitchFamily="18" charset="0"/>
              </a:rPr>
              <a:t>趁势</a:t>
            </a:r>
            <a:r>
              <a:rPr lang="zh-CN" altLang="en-US" b="1" dirty="0">
                <a:solidFill>
                  <a:srgbClr val="000000"/>
                </a:solidFill>
                <a:latin typeface="Times New Roman" panose="02020603050405020304" pitchFamily="18" charset="0"/>
                <a:cs typeface="Times New Roman" panose="02020603050405020304" pitchFamily="18" charset="0"/>
              </a:rPr>
              <a:t>杀死他。他们秦国的大将在国外独揽兵权，而国内出了乱子，那么君臣彼此猜疑，趁此机会，东方各国得以</a:t>
            </a:r>
            <a:r>
              <a:rPr lang="zh-CN" altLang="en-US" b="1" dirty="0">
                <a:solidFill>
                  <a:srgbClr val="FF0000"/>
                </a:solidFill>
                <a:latin typeface="Times New Roman" panose="02020603050405020304" pitchFamily="18" charset="0"/>
                <a:cs typeface="Times New Roman" panose="02020603050405020304" pitchFamily="18" charset="0"/>
              </a:rPr>
              <a:t>联合起来</a:t>
            </a:r>
            <a:r>
              <a:rPr lang="zh-CN" altLang="en-US" b="1" dirty="0">
                <a:solidFill>
                  <a:srgbClr val="000000"/>
                </a:solidFill>
                <a:latin typeface="Times New Roman" panose="02020603050405020304" pitchFamily="18" charset="0"/>
                <a:cs typeface="Times New Roman" panose="02020603050405020304" pitchFamily="18" charset="0"/>
              </a:rPr>
              <a:t>，就一定能够打败秦国。这是我</a:t>
            </a:r>
            <a:r>
              <a:rPr lang="zh-CN" altLang="en-US" b="1" dirty="0">
                <a:solidFill>
                  <a:srgbClr val="FF0000"/>
                </a:solidFill>
                <a:latin typeface="Times New Roman" panose="02020603050405020304" pitchFamily="18" charset="0"/>
                <a:cs typeface="Times New Roman" panose="02020603050405020304" pitchFamily="18" charset="0"/>
              </a:rPr>
              <a:t>最高的愿望</a:t>
            </a:r>
            <a:r>
              <a:rPr lang="zh-CN" altLang="en-US" b="1" dirty="0">
                <a:solidFill>
                  <a:srgbClr val="000000"/>
                </a:solidFill>
                <a:latin typeface="Times New Roman" panose="02020603050405020304" pitchFamily="18" charset="0"/>
                <a:cs typeface="Times New Roman" panose="02020603050405020304" pitchFamily="18" charset="0"/>
              </a:rPr>
              <a:t>，却不知道把这</a:t>
            </a:r>
            <a:r>
              <a:rPr lang="zh-CN" altLang="en-US" b="1" dirty="0">
                <a:solidFill>
                  <a:srgbClr val="FF0000"/>
                </a:solidFill>
                <a:latin typeface="Times New Roman" panose="02020603050405020304" pitchFamily="18" charset="0"/>
                <a:cs typeface="Times New Roman" panose="02020603050405020304" pitchFamily="18" charset="0"/>
              </a:rPr>
              <a:t>使命委托给谁</a:t>
            </a:r>
            <a:r>
              <a:rPr lang="zh-CN" altLang="en-US" b="1" dirty="0">
                <a:solidFill>
                  <a:srgbClr val="000000"/>
                </a:solidFill>
                <a:latin typeface="Times New Roman" panose="02020603050405020304" pitchFamily="18" charset="0"/>
                <a:cs typeface="Times New Roman" panose="02020603050405020304" pitchFamily="18" charset="0"/>
              </a:rPr>
              <a:t>，</a:t>
            </a:r>
            <a:r>
              <a:rPr lang="zh-CN" altLang="en-US" b="1" dirty="0">
                <a:solidFill>
                  <a:srgbClr val="FF0000"/>
                </a:solidFill>
                <a:latin typeface="Times New Roman" panose="02020603050405020304" pitchFamily="18" charset="0"/>
                <a:cs typeface="Times New Roman" panose="02020603050405020304" pitchFamily="18" charset="0"/>
              </a:rPr>
              <a:t>希望</a:t>
            </a:r>
            <a:r>
              <a:rPr lang="zh-CN" altLang="en-US" b="1" dirty="0">
                <a:solidFill>
                  <a:srgbClr val="000000"/>
                </a:solidFill>
                <a:latin typeface="Times New Roman" panose="02020603050405020304" pitchFamily="18" charset="0"/>
                <a:cs typeface="Times New Roman" panose="02020603050405020304" pitchFamily="18" charset="0"/>
              </a:rPr>
              <a:t>荆卿仔细地考虑这件事。</a:t>
            </a:r>
            <a:r>
              <a:rPr lang="zh-CN" altLang="en-US" b="1" dirty="0">
                <a:solidFill>
                  <a:srgbClr val="000000"/>
                </a:solidFill>
                <a:cs typeface="Times New Roman" panose="02020603050405020304" pitchFamily="18" charset="0"/>
              </a:rPr>
              <a:t>”</a:t>
            </a:r>
            <a:r>
              <a:rPr lang="zh-CN" altLang="en-US" b="1" dirty="0">
                <a:solidFill>
                  <a:srgbClr val="000000"/>
                </a:solidFill>
              </a:rPr>
              <a:t> </a:t>
            </a:r>
            <a:endParaRPr lang="zh-CN" altLang="en-US" b="1" dirty="0">
              <a:solidFill>
                <a:srgbClr val="000000"/>
              </a:solidFil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矩形 1"/>
          <p:cNvSpPr/>
          <p:nvPr/>
        </p:nvSpPr>
        <p:spPr>
          <a:xfrm>
            <a:off x="107950" y="549275"/>
            <a:ext cx="3455988" cy="6000750"/>
          </a:xfrm>
          <a:prstGeom prst="rect">
            <a:avLst/>
          </a:prstGeom>
          <a:noFill/>
          <a:ln w="50800" cap="flat" cmpd="sng">
            <a:solidFill>
              <a:srgbClr val="00B0F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88900">
              <a:spcBef>
                <a:spcPct val="0"/>
              </a:spcBef>
              <a:buClrTx/>
              <a:buSzTx/>
              <a:buFontTx/>
              <a:buNone/>
            </a:pPr>
            <a:r>
              <a:rPr lang="en-US" altLang="zh-CN" dirty="0">
                <a:solidFill>
                  <a:srgbClr val="000000"/>
                </a:solidFill>
                <a:latin typeface="黑体" panose="02010600030101010101" pitchFamily="49" charset="-122"/>
                <a:ea typeface="黑体" panose="02010600030101010101" pitchFamily="49" charset="-122"/>
              </a:rPr>
              <a:t> </a:t>
            </a:r>
            <a:r>
              <a:rPr lang="zh-CN" altLang="zh-CN" dirty="0">
                <a:solidFill>
                  <a:srgbClr val="FF0000"/>
                </a:solidFill>
                <a:latin typeface="黑体" panose="02010600030101010101" pitchFamily="49" charset="-122"/>
                <a:ea typeface="黑体" panose="02010600030101010101" pitchFamily="49" charset="-122"/>
              </a:rPr>
              <a:t>久之</a:t>
            </a:r>
            <a:r>
              <a:rPr lang="zh-CN" altLang="zh-CN" dirty="0">
                <a:solidFill>
                  <a:srgbClr val="000000"/>
                </a:solidFill>
                <a:latin typeface="黑体" panose="02010600030101010101" pitchFamily="49" charset="-122"/>
                <a:ea typeface="黑体" panose="02010600030101010101" pitchFamily="49" charset="-122"/>
              </a:rPr>
              <a:t>，荆轲曰：</a:t>
            </a:r>
            <a:r>
              <a:rPr lang="en-US" altLang="zh-CN" dirty="0">
                <a:solidFill>
                  <a:srgbClr val="000000"/>
                </a:solidFill>
                <a:latin typeface="黑体" panose="02010600030101010101" pitchFamily="49" charset="-122"/>
                <a:ea typeface="黑体" panose="02010600030101010101" pitchFamily="49" charset="-122"/>
              </a:rPr>
              <a:t>“</a:t>
            </a:r>
            <a:r>
              <a:rPr lang="zh-CN" altLang="zh-CN" dirty="0">
                <a:solidFill>
                  <a:srgbClr val="000000"/>
                </a:solidFill>
                <a:latin typeface="黑体" panose="02010600030101010101" pitchFamily="49" charset="-122"/>
                <a:ea typeface="黑体" panose="02010600030101010101" pitchFamily="49" charset="-122"/>
              </a:rPr>
              <a:t>此国之大事也，臣</a:t>
            </a:r>
            <a:r>
              <a:rPr lang="zh-CN" altLang="zh-CN" dirty="0">
                <a:solidFill>
                  <a:srgbClr val="FF0000"/>
                </a:solidFill>
                <a:latin typeface="黑体" panose="02010600030101010101" pitchFamily="49" charset="-122"/>
                <a:ea typeface="黑体" panose="02010600030101010101" pitchFamily="49" charset="-122"/>
              </a:rPr>
              <a:t>驽下</a:t>
            </a:r>
            <a:r>
              <a:rPr lang="zh-CN" altLang="zh-CN" dirty="0">
                <a:solidFill>
                  <a:srgbClr val="000000"/>
                </a:solidFill>
                <a:latin typeface="黑体" panose="02010600030101010101" pitchFamily="49" charset="-122"/>
                <a:ea typeface="黑体" panose="02010600030101010101" pitchFamily="49" charset="-122"/>
              </a:rPr>
              <a:t>，恐不足</a:t>
            </a:r>
            <a:r>
              <a:rPr lang="zh-CN" altLang="en-US" dirty="0">
                <a:solidFill>
                  <a:srgbClr val="000000"/>
                </a:solidFill>
                <a:latin typeface="黑体" panose="02010600030101010101" pitchFamily="49" charset="-122"/>
                <a:ea typeface="黑体" panose="02010600030101010101" pitchFamily="49" charset="-122"/>
              </a:rPr>
              <a:t>任</a:t>
            </a:r>
            <a:r>
              <a:rPr lang="zh-CN" altLang="zh-CN" dirty="0">
                <a:solidFill>
                  <a:srgbClr val="000000"/>
                </a:solidFill>
                <a:latin typeface="黑体" panose="02010600030101010101" pitchFamily="49" charset="-122"/>
                <a:ea typeface="黑体" panose="02010600030101010101" pitchFamily="49" charset="-122"/>
              </a:rPr>
              <a:t>使。</a:t>
            </a:r>
            <a:r>
              <a:rPr lang="en-US" altLang="zh-CN" dirty="0">
                <a:solidFill>
                  <a:srgbClr val="000000"/>
                </a:solidFill>
                <a:latin typeface="黑体" panose="02010600030101010101" pitchFamily="49" charset="-122"/>
                <a:ea typeface="黑体" panose="02010600030101010101" pitchFamily="49" charset="-122"/>
              </a:rPr>
              <a:t>”</a:t>
            </a:r>
            <a:r>
              <a:rPr lang="zh-CN" altLang="zh-CN" dirty="0">
                <a:solidFill>
                  <a:srgbClr val="000000"/>
                </a:solidFill>
                <a:latin typeface="黑体" panose="02010600030101010101" pitchFamily="49" charset="-122"/>
                <a:ea typeface="黑体" panose="02010600030101010101" pitchFamily="49" charset="-122"/>
              </a:rPr>
              <a:t>太子</a:t>
            </a:r>
            <a:r>
              <a:rPr lang="zh-CN" altLang="zh-CN" dirty="0">
                <a:solidFill>
                  <a:srgbClr val="FF0000"/>
                </a:solidFill>
                <a:latin typeface="黑体" panose="02010600030101010101" pitchFamily="49" charset="-122"/>
                <a:ea typeface="黑体" panose="02010600030101010101" pitchFamily="49" charset="-122"/>
              </a:rPr>
              <a:t>前顿首</a:t>
            </a:r>
            <a:r>
              <a:rPr lang="zh-CN" altLang="zh-CN" dirty="0">
                <a:solidFill>
                  <a:srgbClr val="000000"/>
                </a:solidFill>
                <a:latin typeface="黑体" panose="02010600030101010101" pitchFamily="49" charset="-122"/>
                <a:ea typeface="黑体" panose="02010600030101010101" pitchFamily="49" charset="-122"/>
              </a:rPr>
              <a:t>，</a:t>
            </a:r>
            <a:r>
              <a:rPr lang="zh-CN" altLang="zh-CN" dirty="0">
                <a:solidFill>
                  <a:srgbClr val="FF0000"/>
                </a:solidFill>
                <a:latin typeface="黑体" panose="02010600030101010101" pitchFamily="49" charset="-122"/>
                <a:ea typeface="黑体" panose="02010600030101010101" pitchFamily="49" charset="-122"/>
              </a:rPr>
              <a:t>固请毋让</a:t>
            </a:r>
            <a:r>
              <a:rPr lang="zh-CN" altLang="zh-CN" dirty="0">
                <a:solidFill>
                  <a:srgbClr val="000000"/>
                </a:solidFill>
                <a:latin typeface="黑体" panose="02010600030101010101" pitchFamily="49" charset="-122"/>
                <a:ea typeface="黑体" panose="02010600030101010101" pitchFamily="49" charset="-122"/>
              </a:rPr>
              <a:t>，然后许诺。于是尊荆卿为上卿，</a:t>
            </a:r>
            <a:r>
              <a:rPr lang="zh-CN" altLang="zh-CN" dirty="0">
                <a:solidFill>
                  <a:srgbClr val="FF0000"/>
                </a:solidFill>
                <a:latin typeface="黑体" panose="02010600030101010101" pitchFamily="49" charset="-122"/>
                <a:ea typeface="黑体" panose="02010600030101010101" pitchFamily="49" charset="-122"/>
              </a:rPr>
              <a:t>舍上舍</a:t>
            </a:r>
            <a:r>
              <a:rPr lang="zh-CN" altLang="zh-CN" dirty="0">
                <a:solidFill>
                  <a:srgbClr val="000000"/>
                </a:solidFill>
                <a:latin typeface="黑体" panose="02010600030101010101" pitchFamily="49" charset="-122"/>
                <a:ea typeface="黑体" panose="02010600030101010101" pitchFamily="49" charset="-122"/>
              </a:rPr>
              <a:t>。太子</a:t>
            </a:r>
            <a:r>
              <a:rPr lang="zh-CN" altLang="zh-CN" dirty="0">
                <a:solidFill>
                  <a:srgbClr val="FF0000"/>
                </a:solidFill>
                <a:latin typeface="黑体" panose="02010600030101010101" pitchFamily="49" charset="-122"/>
                <a:ea typeface="黑体" panose="02010600030101010101" pitchFamily="49" charset="-122"/>
              </a:rPr>
              <a:t>日造</a:t>
            </a:r>
            <a:r>
              <a:rPr lang="zh-CN" altLang="zh-CN" dirty="0">
                <a:solidFill>
                  <a:srgbClr val="000000"/>
                </a:solidFill>
                <a:latin typeface="黑体" panose="02010600030101010101" pitchFamily="49" charset="-122"/>
                <a:ea typeface="黑体" panose="02010600030101010101" pitchFamily="49" charset="-122"/>
              </a:rPr>
              <a:t>门下，供</a:t>
            </a:r>
            <a:r>
              <a:rPr lang="zh-CN" altLang="zh-CN" dirty="0">
                <a:solidFill>
                  <a:srgbClr val="FF0000"/>
                </a:solidFill>
                <a:latin typeface="黑体" panose="02010600030101010101" pitchFamily="49" charset="-122"/>
                <a:ea typeface="黑体" panose="02010600030101010101" pitchFamily="49" charset="-122"/>
              </a:rPr>
              <a:t>太牢具</a:t>
            </a:r>
            <a:r>
              <a:rPr lang="zh-CN" altLang="zh-CN" dirty="0">
                <a:solidFill>
                  <a:srgbClr val="000000"/>
                </a:solidFill>
                <a:latin typeface="黑体" panose="02010600030101010101" pitchFamily="49" charset="-122"/>
                <a:ea typeface="黑体" panose="02010600030101010101" pitchFamily="49" charset="-122"/>
              </a:rPr>
              <a:t>，异物间进，车骑美女</a:t>
            </a:r>
            <a:r>
              <a:rPr lang="zh-CN" altLang="zh-CN" dirty="0">
                <a:solidFill>
                  <a:srgbClr val="FF0000"/>
                </a:solidFill>
                <a:latin typeface="黑体" panose="02010600030101010101" pitchFamily="49" charset="-122"/>
                <a:ea typeface="黑体" panose="02010600030101010101" pitchFamily="49" charset="-122"/>
              </a:rPr>
              <a:t>恣</a:t>
            </a:r>
            <a:r>
              <a:rPr lang="zh-CN" altLang="zh-CN" dirty="0">
                <a:solidFill>
                  <a:srgbClr val="000000"/>
                </a:solidFill>
                <a:latin typeface="黑体" panose="02010600030101010101" pitchFamily="49" charset="-122"/>
                <a:ea typeface="黑体" panose="02010600030101010101" pitchFamily="49" charset="-122"/>
              </a:rPr>
              <a:t>荆轲</a:t>
            </a:r>
            <a:r>
              <a:rPr lang="zh-CN" altLang="zh-CN" dirty="0">
                <a:solidFill>
                  <a:srgbClr val="FF0000"/>
                </a:solidFill>
                <a:latin typeface="黑体" panose="02010600030101010101" pitchFamily="49" charset="-122"/>
                <a:ea typeface="黑体" panose="02010600030101010101" pitchFamily="49" charset="-122"/>
              </a:rPr>
              <a:t>所欲</a:t>
            </a:r>
            <a:r>
              <a:rPr lang="zh-CN" altLang="zh-CN" dirty="0">
                <a:solidFill>
                  <a:srgbClr val="000000"/>
                </a:solidFill>
                <a:latin typeface="黑体" panose="02010600030101010101" pitchFamily="49" charset="-122"/>
                <a:ea typeface="黑体" panose="02010600030101010101" pitchFamily="49" charset="-122"/>
              </a:rPr>
              <a:t>，以</a:t>
            </a:r>
            <a:r>
              <a:rPr lang="zh-CN" altLang="zh-CN" dirty="0">
                <a:solidFill>
                  <a:srgbClr val="FF0000"/>
                </a:solidFill>
                <a:latin typeface="黑体" panose="02010600030101010101" pitchFamily="49" charset="-122"/>
                <a:ea typeface="黑体" panose="02010600030101010101" pitchFamily="49" charset="-122"/>
              </a:rPr>
              <a:t>顺适</a:t>
            </a:r>
            <a:r>
              <a:rPr lang="zh-CN" altLang="zh-CN" dirty="0">
                <a:solidFill>
                  <a:srgbClr val="000000"/>
                </a:solidFill>
                <a:latin typeface="黑体" panose="02010600030101010101" pitchFamily="49" charset="-122"/>
                <a:ea typeface="黑体" panose="02010600030101010101" pitchFamily="49" charset="-122"/>
              </a:rPr>
              <a:t>其意。</a:t>
            </a:r>
            <a:endParaRPr lang="zh-CN" altLang="zh-CN" dirty="0">
              <a:solidFill>
                <a:srgbClr val="000000"/>
              </a:solidFill>
              <a:latin typeface="黑体" panose="02010600030101010101" pitchFamily="49" charset="-122"/>
              <a:ea typeface="黑体" panose="02010600030101010101" pitchFamily="49" charset="-122"/>
            </a:endParaRPr>
          </a:p>
        </p:txBody>
      </p:sp>
      <p:sp>
        <p:nvSpPr>
          <p:cNvPr id="44035" name="矩形 2"/>
          <p:cNvSpPr/>
          <p:nvPr/>
        </p:nvSpPr>
        <p:spPr>
          <a:xfrm>
            <a:off x="3779838" y="549275"/>
            <a:ext cx="5256212" cy="60007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88900">
              <a:spcBef>
                <a:spcPct val="0"/>
              </a:spcBef>
              <a:buClrTx/>
              <a:buSzTx/>
              <a:buFontTx/>
              <a:buNone/>
            </a:pPr>
            <a:r>
              <a:rPr lang="zh-CN" altLang="zh-CN" b="1" dirty="0">
                <a:solidFill>
                  <a:srgbClr val="FF0000"/>
                </a:solidFill>
                <a:latin typeface="宋体" panose="02010600030101010101" pitchFamily="2" charset="-122"/>
              </a:rPr>
              <a:t>过了好一会儿</a:t>
            </a:r>
            <a:r>
              <a:rPr lang="zh-CN" altLang="zh-CN" b="1" dirty="0">
                <a:solidFill>
                  <a:srgbClr val="000000"/>
                </a:solidFill>
                <a:latin typeface="宋体" panose="02010600030101010101" pitchFamily="2" charset="-122"/>
              </a:rPr>
              <a:t>，荆轲说：</a:t>
            </a:r>
            <a:r>
              <a:rPr lang="en-US" altLang="zh-CN" b="1" dirty="0">
                <a:solidFill>
                  <a:srgbClr val="000000"/>
                </a:solidFill>
                <a:latin typeface="宋体" panose="02010600030101010101" pitchFamily="2" charset="-122"/>
              </a:rPr>
              <a:t>“</a:t>
            </a:r>
            <a:r>
              <a:rPr lang="zh-CN" altLang="zh-CN" b="1" dirty="0">
                <a:solidFill>
                  <a:srgbClr val="000000"/>
                </a:solidFill>
                <a:latin typeface="宋体" panose="02010600030101010101" pitchFamily="2" charset="-122"/>
              </a:rPr>
              <a:t>这是国家的大事，我的</a:t>
            </a:r>
            <a:r>
              <a:rPr lang="zh-CN" altLang="zh-CN" b="1" dirty="0">
                <a:solidFill>
                  <a:srgbClr val="FF0000"/>
                </a:solidFill>
                <a:latin typeface="宋体" panose="02010600030101010101" pitchFamily="2" charset="-122"/>
              </a:rPr>
              <a:t>才能低劣</a:t>
            </a:r>
            <a:r>
              <a:rPr lang="zh-CN" altLang="zh-CN" b="1" dirty="0">
                <a:solidFill>
                  <a:srgbClr val="000000"/>
                </a:solidFill>
                <a:latin typeface="宋体" panose="02010600030101010101" pitchFamily="2" charset="-122"/>
              </a:rPr>
              <a:t>，恐怕不能胜任。</a:t>
            </a:r>
            <a:r>
              <a:rPr lang="en-US" altLang="zh-CN" b="1" dirty="0">
                <a:solidFill>
                  <a:srgbClr val="000000"/>
                </a:solidFill>
                <a:latin typeface="宋体" panose="02010600030101010101" pitchFamily="2" charset="-122"/>
              </a:rPr>
              <a:t>”</a:t>
            </a:r>
            <a:r>
              <a:rPr lang="zh-CN" altLang="zh-CN" b="1" dirty="0">
                <a:solidFill>
                  <a:srgbClr val="000000"/>
                </a:solidFill>
                <a:latin typeface="宋体" panose="02010600030101010101" pitchFamily="2" charset="-122"/>
              </a:rPr>
              <a:t>太子</a:t>
            </a:r>
            <a:r>
              <a:rPr lang="zh-CN" altLang="zh-CN" b="1" dirty="0">
                <a:solidFill>
                  <a:srgbClr val="FF0000"/>
                </a:solidFill>
                <a:latin typeface="宋体" panose="02010600030101010101" pitchFamily="2" charset="-122"/>
              </a:rPr>
              <a:t>上前以头叩地</a:t>
            </a:r>
            <a:r>
              <a:rPr lang="zh-CN" altLang="zh-CN" b="1" dirty="0">
                <a:solidFill>
                  <a:srgbClr val="000000"/>
                </a:solidFill>
                <a:latin typeface="宋体" panose="02010600030101010101" pitchFamily="2" charset="-122"/>
              </a:rPr>
              <a:t>，</a:t>
            </a:r>
            <a:r>
              <a:rPr lang="zh-CN" altLang="zh-CN" b="1" dirty="0">
                <a:solidFill>
                  <a:srgbClr val="FF0000"/>
                </a:solidFill>
                <a:latin typeface="宋体" panose="02010600030101010101" pitchFamily="2" charset="-122"/>
              </a:rPr>
              <a:t>坚决请求不要推托</a:t>
            </a:r>
            <a:r>
              <a:rPr lang="zh-CN" altLang="zh-CN" b="1" dirty="0">
                <a:solidFill>
                  <a:srgbClr val="000000"/>
                </a:solidFill>
                <a:latin typeface="宋体" panose="02010600030101010101" pitchFamily="2" charset="-122"/>
              </a:rPr>
              <a:t>，而后荆轲答应了。当时太子就尊奉荆卿为上卿，</a:t>
            </a:r>
            <a:r>
              <a:rPr lang="zh-CN" altLang="zh-CN" b="1" dirty="0">
                <a:solidFill>
                  <a:srgbClr val="FF0000"/>
                </a:solidFill>
                <a:latin typeface="宋体" panose="02010600030101010101" pitchFamily="2" charset="-122"/>
              </a:rPr>
              <a:t>住进上等的宾馆</a:t>
            </a:r>
            <a:r>
              <a:rPr lang="zh-CN" altLang="zh-CN" b="1" dirty="0">
                <a:solidFill>
                  <a:srgbClr val="000000"/>
                </a:solidFill>
                <a:latin typeface="宋体" panose="02010600030101010101" pitchFamily="2" charset="-122"/>
              </a:rPr>
              <a:t>。太子</a:t>
            </a:r>
            <a:r>
              <a:rPr lang="zh-CN" altLang="zh-CN" b="1" dirty="0">
                <a:solidFill>
                  <a:srgbClr val="FF0000"/>
                </a:solidFill>
                <a:latin typeface="宋体" panose="02010600030101010101" pitchFamily="2" charset="-122"/>
              </a:rPr>
              <a:t>天天</a:t>
            </a:r>
            <a:r>
              <a:rPr lang="zh-CN" altLang="zh-CN" b="1" dirty="0">
                <a:solidFill>
                  <a:srgbClr val="000000"/>
                </a:solidFill>
                <a:latin typeface="宋体" panose="02010600030101010101" pitchFamily="2" charset="-122"/>
              </a:rPr>
              <a:t>到荆轲的住所</a:t>
            </a:r>
            <a:r>
              <a:rPr lang="zh-CN" altLang="zh-CN" b="1" dirty="0">
                <a:solidFill>
                  <a:srgbClr val="FF0000"/>
                </a:solidFill>
                <a:latin typeface="宋体" panose="02010600030101010101" pitchFamily="2" charset="-122"/>
              </a:rPr>
              <a:t>拜望</a:t>
            </a:r>
            <a:r>
              <a:rPr lang="zh-CN" altLang="zh-CN" b="1" dirty="0">
                <a:solidFill>
                  <a:srgbClr val="000000"/>
                </a:solidFill>
                <a:latin typeface="宋体" panose="02010600030101010101" pitchFamily="2" charset="-122"/>
              </a:rPr>
              <a:t>。供给</a:t>
            </a:r>
            <a:r>
              <a:rPr lang="zh-CN" altLang="zh-CN" b="1" dirty="0">
                <a:solidFill>
                  <a:srgbClr val="FF0000"/>
                </a:solidFill>
                <a:latin typeface="宋体" panose="02010600030101010101" pitchFamily="2" charset="-122"/>
              </a:rPr>
              <a:t>贵重的饮食</a:t>
            </a:r>
            <a:r>
              <a:rPr lang="zh-CN" altLang="zh-CN" b="1" dirty="0">
                <a:solidFill>
                  <a:srgbClr val="000000"/>
                </a:solidFill>
                <a:latin typeface="宋体" panose="02010600030101010101" pitchFamily="2" charset="-122"/>
              </a:rPr>
              <a:t>，时不时地还献上奇珍异物，车马美女</a:t>
            </a:r>
            <a:r>
              <a:rPr lang="zh-CN" altLang="zh-CN" b="1" dirty="0">
                <a:solidFill>
                  <a:srgbClr val="FF0000"/>
                </a:solidFill>
                <a:latin typeface="宋体" panose="02010600030101010101" pitchFamily="2" charset="-122"/>
              </a:rPr>
              <a:t>任</a:t>
            </a:r>
            <a:r>
              <a:rPr lang="zh-CN" altLang="zh-CN" b="1" dirty="0">
                <a:solidFill>
                  <a:srgbClr val="000000"/>
                </a:solidFill>
                <a:latin typeface="宋体" panose="02010600030101010101" pitchFamily="2" charset="-122"/>
              </a:rPr>
              <a:t>荆轲</a:t>
            </a:r>
            <a:r>
              <a:rPr lang="zh-CN" altLang="zh-CN" b="1" dirty="0">
                <a:solidFill>
                  <a:srgbClr val="FF0000"/>
                </a:solidFill>
                <a:latin typeface="宋体" panose="02010600030101010101" pitchFamily="2" charset="-122"/>
              </a:rPr>
              <a:t>随心所欲</a:t>
            </a:r>
            <a:r>
              <a:rPr lang="zh-CN" altLang="zh-CN" b="1" dirty="0">
                <a:solidFill>
                  <a:srgbClr val="000000"/>
                </a:solidFill>
                <a:latin typeface="宋体" panose="02010600030101010101" pitchFamily="2" charset="-122"/>
              </a:rPr>
              <a:t>，以便</a:t>
            </a:r>
            <a:r>
              <a:rPr lang="zh-CN" altLang="zh-CN" b="1" dirty="0">
                <a:solidFill>
                  <a:srgbClr val="FF0000"/>
                </a:solidFill>
                <a:latin typeface="宋体" panose="02010600030101010101" pitchFamily="2" charset="-122"/>
              </a:rPr>
              <a:t>满足</a:t>
            </a:r>
            <a:r>
              <a:rPr lang="zh-CN" altLang="zh-CN" b="1" dirty="0">
                <a:solidFill>
                  <a:srgbClr val="000000"/>
                </a:solidFill>
                <a:latin typeface="宋体" panose="02010600030101010101" pitchFamily="2" charset="-122"/>
              </a:rPr>
              <a:t>他的心意。</a:t>
            </a:r>
            <a:endParaRPr lang="zh-CN" altLang="zh-CN" b="1" dirty="0">
              <a:solidFill>
                <a:srgbClr val="000000"/>
              </a:solidFill>
              <a:latin typeface="宋体" panose="02010600030101010101" pitchFamily="2" charset="-122"/>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5058" name="Text Box 4"/>
          <p:cNvSpPr txBox="1"/>
          <p:nvPr/>
        </p:nvSpPr>
        <p:spPr>
          <a:xfrm>
            <a:off x="0" y="188913"/>
            <a:ext cx="3097213" cy="579437"/>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zh-CN" altLang="en-US" b="1" dirty="0">
                <a:solidFill>
                  <a:srgbClr val="FF0000"/>
                </a:solidFill>
                <a:ea typeface="黑体" panose="02010600030101010101" pitchFamily="49" charset="-122"/>
              </a:rPr>
              <a:t>问题探究：</a:t>
            </a:r>
            <a:endParaRPr lang="zh-CN" altLang="en-US" b="1" dirty="0">
              <a:solidFill>
                <a:srgbClr val="FF0000"/>
              </a:solidFill>
              <a:ea typeface="黑体" panose="02010600030101010101" pitchFamily="49" charset="-122"/>
            </a:endParaRPr>
          </a:p>
        </p:txBody>
      </p:sp>
      <p:sp>
        <p:nvSpPr>
          <p:cNvPr id="45059" name="Text Box 5"/>
          <p:cNvSpPr txBox="1"/>
          <p:nvPr/>
        </p:nvSpPr>
        <p:spPr>
          <a:xfrm>
            <a:off x="0" y="1125538"/>
            <a:ext cx="9144000" cy="366712"/>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endParaRPr lang="zh-CN" altLang="en-US" sz="1800" dirty="0"/>
          </a:p>
        </p:txBody>
      </p:sp>
      <p:sp>
        <p:nvSpPr>
          <p:cNvPr id="45060" name="Text Box 6"/>
          <p:cNvSpPr txBox="1"/>
          <p:nvPr/>
        </p:nvSpPr>
        <p:spPr>
          <a:xfrm>
            <a:off x="0" y="1052513"/>
            <a:ext cx="8820150" cy="9461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zh-CN" altLang="en-US" sz="2800" b="1" dirty="0">
                <a:solidFill>
                  <a:srgbClr val="000808"/>
                </a:solidFill>
                <a:ea typeface="黑体" panose="02010600030101010101" pitchFamily="49" charset="-122"/>
              </a:rPr>
              <a:t>       </a:t>
            </a:r>
            <a:r>
              <a:rPr lang="en-US" altLang="zh-CN" sz="2800" b="1" dirty="0">
                <a:solidFill>
                  <a:srgbClr val="000808"/>
                </a:solidFill>
                <a:ea typeface="黑体" panose="02010600030101010101" pitchFamily="49" charset="-122"/>
              </a:rPr>
              <a:t>1</a:t>
            </a:r>
            <a:r>
              <a:rPr lang="zh-CN" altLang="en-US" sz="2800" b="1" dirty="0">
                <a:solidFill>
                  <a:srgbClr val="000808"/>
                </a:solidFill>
                <a:ea typeface="黑体" panose="02010600030101010101" pitchFamily="49" charset="-122"/>
              </a:rPr>
              <a:t>、太子丹的刺秦计划是什么？找出相关文句，并做概括。</a:t>
            </a:r>
            <a:endParaRPr lang="zh-CN" altLang="en-US" sz="2800" b="1" dirty="0">
              <a:solidFill>
                <a:srgbClr val="000808"/>
              </a:solidFill>
              <a:ea typeface="黑体" panose="02010600030101010101" pitchFamily="49" charset="-122"/>
            </a:endParaRPr>
          </a:p>
        </p:txBody>
      </p:sp>
      <p:sp>
        <p:nvSpPr>
          <p:cNvPr id="65543" name="Text Box 7"/>
          <p:cNvSpPr txBox="1"/>
          <p:nvPr/>
        </p:nvSpPr>
        <p:spPr>
          <a:xfrm>
            <a:off x="323850" y="2565400"/>
            <a:ext cx="8424863" cy="15875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zh-CN" altLang="en-US" sz="2800" b="1" dirty="0">
                <a:solidFill>
                  <a:srgbClr val="000808"/>
                </a:solidFill>
                <a:latin typeface="黑体" panose="02010600030101010101" pitchFamily="49" charset="-122"/>
                <a:ea typeface="黑体" panose="02010600030101010101" pitchFamily="49" charset="-122"/>
              </a:rPr>
              <a:t>太子丹刺秦王的计划，一是</a:t>
            </a:r>
            <a:r>
              <a:rPr lang="zh-CN" altLang="en-US" sz="2800" b="1" dirty="0">
                <a:solidFill>
                  <a:srgbClr val="FF0000"/>
                </a:solidFill>
                <a:latin typeface="黑体" panose="02010600030101010101" pitchFamily="49" charset="-122"/>
                <a:ea typeface="黑体" panose="02010600030101010101" pitchFamily="49" charset="-122"/>
              </a:rPr>
              <a:t>劫持秦王，胁迫秦王订立盟约，退还所侵略的诸侯的土地。</a:t>
            </a:r>
            <a:endParaRPr lang="zh-CN" altLang="en-US" sz="2800" b="1" dirty="0">
              <a:solidFill>
                <a:srgbClr val="FF0000"/>
              </a:solidFill>
              <a:latin typeface="黑体" panose="02010600030101010101" pitchFamily="49" charset="-122"/>
              <a:ea typeface="黑体" panose="02010600030101010101" pitchFamily="49" charset="-122"/>
            </a:endParaRPr>
          </a:p>
          <a:p>
            <a:pPr marL="0" lvl="0" indent="0" eaLnBrk="1" hangingPunct="1">
              <a:spcBef>
                <a:spcPct val="50000"/>
              </a:spcBef>
              <a:buClrTx/>
              <a:buSzTx/>
              <a:buFontTx/>
              <a:buNone/>
            </a:pPr>
            <a:r>
              <a:rPr lang="zh-CN" altLang="en-US" sz="2800" b="1" dirty="0">
                <a:solidFill>
                  <a:srgbClr val="000808"/>
                </a:solidFill>
                <a:latin typeface="黑体" panose="02010600030101010101" pitchFamily="49" charset="-122"/>
                <a:ea typeface="黑体" panose="02010600030101010101" pitchFamily="49" charset="-122"/>
              </a:rPr>
              <a:t>二是</a:t>
            </a:r>
            <a:r>
              <a:rPr lang="zh-CN" altLang="en-US" sz="2800" b="1" dirty="0">
                <a:solidFill>
                  <a:srgbClr val="FF0000"/>
                </a:solidFill>
                <a:latin typeface="黑体" panose="02010600030101010101" pitchFamily="49" charset="-122"/>
                <a:ea typeface="黑体" panose="02010600030101010101" pitchFamily="49" charset="-122"/>
              </a:rPr>
              <a:t>使秦国大乱，诸侯再次合纵消灭秦国。</a:t>
            </a:r>
            <a:endParaRPr lang="zh-CN" altLang="en-US" sz="2800" b="1" dirty="0">
              <a:solidFill>
                <a:srgbClr val="000808"/>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5543"/>
                                        </p:tgtEl>
                                        <p:attrNameLst>
                                          <p:attrName>style.visibility</p:attrName>
                                        </p:attrNameLst>
                                      </p:cBhvr>
                                      <p:to>
                                        <p:strVal val="visible"/>
                                      </p:to>
                                    </p:set>
                                    <p:animEffect transition="in" filter="blinds(horizontal)">
                                      <p:cBhvr>
                                        <p:cTn id="7" dur="500"/>
                                        <p:tgtEl>
                                          <p:spTgt spid="655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68313" y="115888"/>
            <a:ext cx="2036763" cy="647700"/>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600" b="1" i="0" u="none" strike="noStrike" kern="1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课堂作业</a:t>
            </a:r>
            <a:endParaRPr kumimoji="0" lang="zh-CN" altLang="en-US" sz="3600" b="0"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mn-cs"/>
            </a:endParaRPr>
          </a:p>
        </p:txBody>
      </p:sp>
      <p:sp>
        <p:nvSpPr>
          <p:cNvPr id="3" name="矩形 2"/>
          <p:cNvSpPr/>
          <p:nvPr/>
        </p:nvSpPr>
        <p:spPr>
          <a:xfrm>
            <a:off x="-107950" y="1736725"/>
            <a:ext cx="8964613" cy="3046413"/>
          </a:xfrm>
          <a:prstGeom prst="rect">
            <a:avLst/>
          </a:prstGeom>
        </p:spPr>
        <p:txBody>
          <a:bodyPr>
            <a:spAutoFit/>
          </a:bodyPr>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en-US" altLang="zh-CN" sz="3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1</a:t>
            </a:r>
            <a:r>
              <a:rPr kumimoji="0" lang="zh-CN" altLang="zh-CN" sz="3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、对下列句子中加点的词的解释，不正确的一项是</a:t>
            </a:r>
            <a:r>
              <a:rPr kumimoji="0" lang="zh-CN" altLang="en-US" sz="3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t>
            </a:r>
            <a:endParaRPr kumimoji="0" lang="zh-CN" altLang="zh-CN" sz="3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0" fontAlgn="base" latinLnBrk="0" hangingPunct="0">
              <a:lnSpc>
                <a:spcPct val="100000"/>
              </a:lnSpc>
              <a:spcBef>
                <a:spcPct val="0"/>
              </a:spcBef>
              <a:spcAft>
                <a:spcPts val="0"/>
              </a:spcAft>
              <a:buClrTx/>
              <a:buSzTx/>
              <a:buFontTx/>
              <a:buNone/>
              <a:defRPr/>
            </a:pPr>
            <a:r>
              <a:rPr kumimoji="0" lang="en-US" altLang="zh-CN" sz="3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a:t>
            </a:r>
            <a:r>
              <a:rPr kumimoji="0" lang="zh-CN" altLang="zh-CN" sz="3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t>
            </a:r>
            <a:r>
              <a:rPr kumimoji="0" lang="zh-CN" altLang="zh-CN" sz="3200" b="0" i="0" u="none" strike="noStrike" kern="100" cap="none" spc="40" normalizeH="0" baseline="0" noProof="0" dirty="0">
                <a:ln>
                  <a:noFill/>
                </a:ln>
                <a:solidFill>
                  <a:srgbClr val="000000"/>
                </a:solidFill>
                <a:effectLst/>
                <a:uLnTx/>
                <a:uFillTx/>
                <a:latin typeface="Arial" panose="020B0604020202020204" pitchFamily="34" charset="0"/>
                <a:ea typeface="宋体" panose="02010600030101010101" pitchFamily="2" charset="-122"/>
                <a:cs typeface="Arial" panose="020B0604020202020204" pitchFamily="34" charset="0"/>
              </a:rPr>
              <a:t>太子受而舍之。</a:t>
            </a:r>
            <a:r>
              <a:rPr kumimoji="0" lang="en-US" altLang="zh-CN" sz="3200" b="0" i="0" u="none" strike="noStrike" kern="100" cap="none" spc="4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rPr>
              <a:t>                  </a:t>
            </a:r>
            <a:r>
              <a:rPr kumimoji="0" lang="zh-CN" altLang="zh-CN" sz="3200" b="0" i="0" u="none" strike="noStrike" kern="100" cap="none" spc="40" normalizeH="0" baseline="0" noProof="0" dirty="0">
                <a:ln>
                  <a:noFill/>
                </a:ln>
                <a:solidFill>
                  <a:srgbClr val="000000"/>
                </a:solidFill>
                <a:effectLst/>
                <a:uLnTx/>
                <a:uFillTx/>
                <a:latin typeface="Arial" panose="020B0604020202020204" pitchFamily="34" charset="0"/>
                <a:ea typeface="宋体" panose="02010600030101010101" pitchFamily="2" charset="-122"/>
                <a:cs typeface="Arial" panose="020B0604020202020204" pitchFamily="34" charset="0"/>
              </a:rPr>
              <a:t>舍：舍弃。</a:t>
            </a:r>
            <a:endParaRPr kumimoji="0" lang="zh-CN" altLang="zh-CN" sz="3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0" fontAlgn="base" latinLnBrk="0" hangingPunct="0">
              <a:lnSpc>
                <a:spcPct val="100000"/>
              </a:lnSpc>
              <a:spcBef>
                <a:spcPct val="0"/>
              </a:spcBef>
              <a:spcAft>
                <a:spcPts val="0"/>
              </a:spcAft>
              <a:buClrTx/>
              <a:buSzTx/>
              <a:buFontTx/>
              <a:buNone/>
              <a:defRPr/>
            </a:pPr>
            <a:r>
              <a:rPr kumimoji="0" lang="en-US" altLang="zh-CN" sz="3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B</a:t>
            </a:r>
            <a:r>
              <a:rPr kumimoji="0" lang="zh-CN" altLang="zh-CN" sz="3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、太子愿国事于先生也 。</a:t>
            </a:r>
            <a:r>
              <a:rPr kumimoji="0" lang="en-US" altLang="zh-CN" sz="3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t>
            </a:r>
            <a:r>
              <a:rPr kumimoji="0" lang="zh-CN" altLang="zh-CN" sz="3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图：谋划。</a:t>
            </a:r>
            <a:endParaRPr kumimoji="0" lang="zh-CN" altLang="zh-CN" sz="3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0" fontAlgn="base" latinLnBrk="0" hangingPunct="0">
              <a:lnSpc>
                <a:spcPct val="100000"/>
              </a:lnSpc>
              <a:spcBef>
                <a:spcPct val="0"/>
              </a:spcBef>
              <a:spcAft>
                <a:spcPts val="0"/>
              </a:spcAft>
              <a:buClrTx/>
              <a:buSzTx/>
              <a:buFontTx/>
              <a:buNone/>
              <a:defRPr/>
            </a:pPr>
            <a:r>
              <a:rPr kumimoji="0" lang="en-US" altLang="zh-CN" sz="3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C</a:t>
            </a:r>
            <a:r>
              <a:rPr kumimoji="0" lang="zh-CN" altLang="zh-CN" sz="3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、行怨暴之怒，岂足道哉！</a:t>
            </a:r>
            <a:r>
              <a:rPr kumimoji="0" lang="en-US" altLang="zh-CN" sz="3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t>
            </a:r>
            <a:r>
              <a:rPr kumimoji="0" lang="zh-CN" altLang="zh-CN" sz="3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道：说。</a:t>
            </a:r>
            <a:endParaRPr kumimoji="0" lang="zh-CN" altLang="zh-CN" sz="3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0" algn="just" defTabSz="914400" rtl="0" eaLnBrk="0" fontAlgn="base" latinLnBrk="0" hangingPunct="0">
              <a:lnSpc>
                <a:spcPct val="100000"/>
              </a:lnSpc>
              <a:spcBef>
                <a:spcPct val="0"/>
              </a:spcBef>
              <a:spcAft>
                <a:spcPts val="0"/>
              </a:spcAft>
              <a:buClrTx/>
              <a:buSzTx/>
              <a:buFontTx/>
              <a:buNone/>
              <a:defRPr/>
            </a:pPr>
            <a:r>
              <a:rPr kumimoji="0" lang="en-US" altLang="zh-CN" sz="3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D</a:t>
            </a:r>
            <a:r>
              <a:rPr kumimoji="0" lang="zh-CN" altLang="zh-CN" sz="3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、不知吾形已不逮也</a:t>
            </a:r>
            <a:r>
              <a:rPr kumimoji="0" lang="en-US" altLang="zh-CN" sz="3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t>
            </a:r>
            <a:r>
              <a:rPr kumimoji="0" lang="zh-CN" altLang="zh-CN" sz="3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a:t>
            </a:r>
            <a:r>
              <a:rPr kumimoji="0" lang="en-US" altLang="zh-CN" sz="3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t>
            </a:r>
            <a:r>
              <a:rPr kumimoji="0" lang="zh-CN" altLang="zh-CN" sz="3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形：身体</a:t>
            </a:r>
            <a:endParaRPr kumimoji="0" lang="zh-CN" altLang="zh-CN" sz="32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 name="矩形 3"/>
          <p:cNvSpPr/>
          <p:nvPr/>
        </p:nvSpPr>
        <p:spPr>
          <a:xfrm>
            <a:off x="4140200" y="2205038"/>
            <a:ext cx="3919538" cy="646113"/>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600" b="0" i="0" u="none" strike="noStrike" kern="100" cap="none" spc="40" normalizeH="0" baseline="0" noProof="0" dirty="0">
                <a:ln>
                  <a:noFill/>
                </a:ln>
                <a:solidFill>
                  <a:srgbClr val="FF0000"/>
                </a:solidFill>
                <a:effectLst/>
                <a:uLnTx/>
                <a:uFillTx/>
                <a:latin typeface="+mn-ea"/>
                <a:ea typeface="+mn-ea"/>
                <a:cs typeface="Arial" panose="020B0604020202020204" pitchFamily="34" charset="0"/>
              </a:rPr>
              <a:t>舍：使</a:t>
            </a:r>
            <a:r>
              <a:rPr kumimoji="0" lang="en-US" altLang="zh-CN" sz="3600" b="0" i="0" u="none" strike="noStrike" kern="100" cap="none" spc="40" normalizeH="0" baseline="0" noProof="0" dirty="0">
                <a:ln>
                  <a:noFill/>
                </a:ln>
                <a:solidFill>
                  <a:srgbClr val="FF0000"/>
                </a:solidFill>
                <a:effectLst/>
                <a:uLnTx/>
                <a:uFillTx/>
                <a:latin typeface="+mn-ea"/>
                <a:ea typeface="+mn-ea"/>
                <a:cs typeface="+mn-cs"/>
              </a:rPr>
              <a:t>……</a:t>
            </a:r>
            <a:r>
              <a:rPr kumimoji="0" lang="zh-CN" altLang="zh-CN" sz="3600" b="0" i="0" u="none" strike="noStrike" kern="100" cap="none" spc="40" normalizeH="0" baseline="0" noProof="0" dirty="0">
                <a:ln>
                  <a:noFill/>
                </a:ln>
                <a:solidFill>
                  <a:srgbClr val="FF0000"/>
                </a:solidFill>
                <a:effectLst/>
                <a:uLnTx/>
                <a:uFillTx/>
                <a:latin typeface="+mn-ea"/>
                <a:ea typeface="+mn-ea"/>
                <a:cs typeface="Arial" panose="020B0604020202020204" pitchFamily="34" charset="0"/>
              </a:rPr>
              <a:t>住下来</a:t>
            </a:r>
            <a:endParaRPr kumimoji="0" lang="zh-CN" altLang="en-US" sz="3600" b="0" i="0" u="none" strike="noStrike" kern="1200" cap="none" spc="0" normalizeH="0" baseline="0" noProof="0" dirty="0">
              <a:ln>
                <a:noFill/>
              </a:ln>
              <a:solidFill>
                <a:srgbClr val="FF0000"/>
              </a:solidFill>
              <a:effectLst/>
              <a:uLnTx/>
              <a:uFillTx/>
              <a:latin typeface="+mn-ea"/>
              <a:ea typeface="+mn-ea"/>
              <a:cs typeface="+mn-cs"/>
            </a:endParaRPr>
          </a:p>
        </p:txBody>
      </p:sp>
      <p:sp>
        <p:nvSpPr>
          <p:cNvPr id="5" name="矩形 4"/>
          <p:cNvSpPr/>
          <p:nvPr/>
        </p:nvSpPr>
        <p:spPr>
          <a:xfrm>
            <a:off x="827088" y="2205038"/>
            <a:ext cx="519113" cy="646113"/>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600" b="0" i="0" u="none" strike="noStrike" kern="100" cap="none" spc="0" normalizeH="0" baseline="0" noProof="0" dirty="0">
                <a:ln>
                  <a:noFill/>
                </a:ln>
                <a:solidFill>
                  <a:schemeClr val="tx1"/>
                </a:solidFill>
                <a:effectLst/>
                <a:uLnTx/>
                <a:uFillTx/>
                <a:latin typeface="Times New Roman" panose="02020603050405020304" pitchFamily="18" charset="0"/>
                <a:ea typeface="宋体" panose="02010600030101010101" pitchFamily="2" charset="-122"/>
                <a:cs typeface="+mn-cs"/>
              </a:rPr>
              <a:t>A</a:t>
            </a:r>
            <a:endParaRPr kumimoji="0" lang="zh-CN" altLang="en-US" sz="3600" b="0" i="0" u="none" strike="noStrike" kern="1200" cap="none" spc="0" normalizeH="0" baseline="0" noProof="0" dirty="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circle(in)">
                                      <p:cBhvr>
                                        <p:cTn id="14"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68313" y="115888"/>
            <a:ext cx="2036763" cy="647700"/>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600" b="1" i="0" u="none" strike="noStrike" kern="1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课堂作业</a:t>
            </a:r>
            <a:endParaRPr kumimoji="0" lang="zh-CN" altLang="en-US" sz="3600" b="0"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mn-cs"/>
            </a:endParaRPr>
          </a:p>
        </p:txBody>
      </p:sp>
      <p:sp>
        <p:nvSpPr>
          <p:cNvPr id="3" name="矩形 2"/>
          <p:cNvSpPr/>
          <p:nvPr/>
        </p:nvSpPr>
        <p:spPr>
          <a:xfrm>
            <a:off x="107950" y="1052513"/>
            <a:ext cx="9036050" cy="4402138"/>
          </a:xfrm>
          <a:prstGeom prst="rect">
            <a:avLst/>
          </a:prstGeom>
        </p:spPr>
        <p:txBody>
          <a:bodyPr>
            <a:spAutoFit/>
          </a:bodyPr>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mn-ea"/>
                <a:ea typeface="+mn-ea"/>
                <a:cs typeface="+mn-cs"/>
              </a:rPr>
              <a:t>2</a:t>
            </a:r>
            <a:r>
              <a:rPr kumimoji="0" lang="zh-CN" altLang="zh-CN" sz="2800" b="0" i="0" u="none" strike="noStrike" kern="100" cap="none" spc="0" normalizeH="0" baseline="0" noProof="0" dirty="0">
                <a:ln>
                  <a:noFill/>
                </a:ln>
                <a:solidFill>
                  <a:srgbClr val="000000"/>
                </a:solidFill>
                <a:effectLst/>
                <a:uLnTx/>
                <a:uFillTx/>
                <a:latin typeface="+mn-ea"/>
                <a:ea typeface="+mn-ea"/>
                <a:cs typeface="+mn-cs"/>
              </a:rPr>
              <a:t>、以下各组句子中，分别表明田光</a:t>
            </a:r>
            <a:r>
              <a:rPr kumimoji="0" lang="en-US" altLang="zh-CN" sz="2800" b="0" i="0" u="none" strike="noStrike" kern="100" cap="none" spc="0" normalizeH="0" baseline="0" noProof="0" dirty="0">
                <a:ln>
                  <a:noFill/>
                </a:ln>
                <a:solidFill>
                  <a:srgbClr val="000000"/>
                </a:solidFill>
                <a:effectLst/>
                <a:uLnTx/>
                <a:uFillTx/>
                <a:latin typeface="+mn-ea"/>
                <a:ea typeface="+mn-ea"/>
                <a:cs typeface="+mn-cs"/>
              </a:rPr>
              <a:t>“</a:t>
            </a:r>
            <a:r>
              <a:rPr kumimoji="0" lang="zh-CN" altLang="zh-CN" sz="2800" b="0" i="0" u="none" strike="noStrike" kern="100" cap="none" spc="0" normalizeH="0" baseline="0" noProof="0" dirty="0">
                <a:ln>
                  <a:noFill/>
                </a:ln>
                <a:solidFill>
                  <a:srgbClr val="000000"/>
                </a:solidFill>
                <a:effectLst/>
                <a:uLnTx/>
                <a:uFillTx/>
                <a:latin typeface="+mn-ea"/>
                <a:ea typeface="+mn-ea"/>
                <a:cs typeface="+mn-cs"/>
              </a:rPr>
              <a:t>智深而勇沉</a:t>
            </a:r>
            <a:r>
              <a:rPr kumimoji="0" lang="en-US" altLang="zh-CN" sz="2800" b="0" i="0" u="none" strike="noStrike" kern="100" cap="none" spc="0" normalizeH="0" baseline="0" noProof="0" dirty="0">
                <a:ln>
                  <a:noFill/>
                </a:ln>
                <a:solidFill>
                  <a:srgbClr val="000000"/>
                </a:solidFill>
                <a:effectLst/>
                <a:uLnTx/>
                <a:uFillTx/>
                <a:latin typeface="+mn-ea"/>
                <a:ea typeface="+mn-ea"/>
                <a:cs typeface="+mn-cs"/>
              </a:rPr>
              <a:t>”</a:t>
            </a:r>
            <a:r>
              <a:rPr kumimoji="0" lang="zh-CN" altLang="zh-CN" sz="2800" b="0" i="0" u="none" strike="noStrike" kern="100" cap="none" spc="0" normalizeH="0" baseline="0" noProof="0" dirty="0">
                <a:ln>
                  <a:noFill/>
                </a:ln>
                <a:solidFill>
                  <a:srgbClr val="000000"/>
                </a:solidFill>
                <a:effectLst/>
                <a:uLnTx/>
                <a:uFillTx/>
                <a:latin typeface="+mn-ea"/>
                <a:ea typeface="+mn-ea"/>
                <a:cs typeface="+mn-cs"/>
              </a:rPr>
              <a:t>和太子“重视人才”的一组是</a:t>
            </a:r>
            <a:r>
              <a:rPr kumimoji="0" lang="zh-CN" altLang="en-US" sz="2800" b="0" i="0" u="none" strike="noStrike" kern="100" cap="none" spc="0" normalizeH="0" baseline="0" noProof="0" dirty="0">
                <a:ln>
                  <a:noFill/>
                </a:ln>
                <a:solidFill>
                  <a:srgbClr val="000000"/>
                </a:solidFill>
                <a:effectLst/>
                <a:uLnTx/>
                <a:uFillTx/>
                <a:latin typeface="+mn-ea"/>
                <a:ea typeface="+mn-ea"/>
                <a:cs typeface="+mn-cs"/>
              </a:rPr>
              <a:t>（  </a:t>
            </a:r>
            <a:r>
              <a:rPr kumimoji="0" lang="zh-CN" altLang="en-US" sz="2800" b="0" i="0" u="none" strike="noStrike" kern="100" cap="none" spc="0" normalizeH="0" baseline="0" noProof="0" dirty="0">
                <a:ln>
                  <a:noFill/>
                </a:ln>
                <a:solidFill>
                  <a:srgbClr val="FF0000"/>
                </a:solidFill>
                <a:effectLst/>
                <a:uLnTx/>
                <a:uFillTx/>
                <a:latin typeface="+mn-ea"/>
                <a:ea typeface="+mn-ea"/>
                <a:cs typeface="+mn-cs"/>
              </a:rPr>
              <a:t> </a:t>
            </a:r>
            <a:r>
              <a:rPr kumimoji="0" lang="zh-CN" altLang="en-US" sz="2800" b="0" i="0" u="none" strike="noStrike" kern="100" cap="none" spc="0" normalizeH="0" baseline="0" noProof="0" dirty="0">
                <a:ln>
                  <a:noFill/>
                </a:ln>
                <a:solidFill>
                  <a:srgbClr val="000000"/>
                </a:solidFill>
                <a:effectLst/>
                <a:uLnTx/>
                <a:uFillTx/>
                <a:latin typeface="+mn-ea"/>
                <a:ea typeface="+mn-ea"/>
                <a:cs typeface="+mn-cs"/>
              </a:rPr>
              <a:t>   ）</a:t>
            </a:r>
            <a:endParaRPr kumimoji="0" lang="zh-CN" altLang="zh-CN" sz="2800" b="0" i="0" u="none" strike="noStrike" kern="100" cap="none" spc="0" normalizeH="0" baseline="0" noProof="0" dirty="0">
              <a:ln>
                <a:noFill/>
              </a:ln>
              <a:solidFill>
                <a:srgbClr val="000000"/>
              </a:solidFill>
              <a:effectLst/>
              <a:uLnTx/>
              <a:uFillTx/>
              <a:latin typeface="+mn-ea"/>
              <a:ea typeface="+mn-ea"/>
              <a:cs typeface="+mn-cs"/>
            </a:endParaRPr>
          </a:p>
          <a:p>
            <a:pPr marL="0" marR="0" lvl="0" indent="266700" algn="just" defTabSz="914400" rtl="0" eaLnBrk="0" fontAlgn="base" latinLnBrk="0" hangingPunct="0">
              <a:lnSpc>
                <a:spcPct val="100000"/>
              </a:lnSpc>
              <a:spcBef>
                <a:spcPct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mn-ea"/>
                <a:ea typeface="+mn-ea"/>
                <a:cs typeface="+mn-cs"/>
              </a:rPr>
              <a:t>A</a:t>
            </a:r>
            <a:r>
              <a:rPr kumimoji="0" lang="zh-CN" altLang="en-US" sz="2800" b="0" i="0" u="none" strike="noStrike" kern="100" cap="none" spc="0" normalizeH="0" baseline="0" noProof="0" dirty="0">
                <a:ln>
                  <a:noFill/>
                </a:ln>
                <a:solidFill>
                  <a:srgbClr val="000000"/>
                </a:solidFill>
                <a:effectLst/>
                <a:uLnTx/>
                <a:uFillTx/>
                <a:latin typeface="+mn-ea"/>
                <a:ea typeface="+mn-ea"/>
                <a:cs typeface="+mn-cs"/>
              </a:rPr>
              <a:t>、</a:t>
            </a:r>
            <a:r>
              <a:rPr kumimoji="0" lang="zh-CN" altLang="zh-CN" sz="2800" b="0" i="0" u="none" strike="noStrike" kern="100" cap="none" spc="0" normalizeH="0" baseline="0" noProof="0" dirty="0">
                <a:ln>
                  <a:noFill/>
                </a:ln>
                <a:solidFill>
                  <a:srgbClr val="000000"/>
                </a:solidFill>
                <a:effectLst/>
                <a:uLnTx/>
                <a:uFillTx/>
                <a:latin typeface="+mn-ea"/>
                <a:ea typeface="+mn-ea"/>
                <a:cs typeface="+mn-cs"/>
              </a:rPr>
              <a:t>光不敢以图国事，所善荆卿可使也</a:t>
            </a:r>
            <a:r>
              <a:rPr kumimoji="0" lang="en-US" altLang="zh-CN" sz="2800" b="0" i="0" u="none" strike="noStrike" kern="100" cap="none" spc="0" normalizeH="0" baseline="0" noProof="0" dirty="0">
                <a:ln>
                  <a:noFill/>
                </a:ln>
                <a:solidFill>
                  <a:srgbClr val="000000"/>
                </a:solidFill>
                <a:effectLst/>
                <a:uLnTx/>
                <a:uFillTx/>
                <a:latin typeface="+mn-ea"/>
                <a:ea typeface="+mn-ea"/>
                <a:cs typeface="+mn-cs"/>
              </a:rPr>
              <a:t>           </a:t>
            </a:r>
            <a:endParaRPr kumimoji="0" lang="en-US" altLang="zh-CN" sz="2800" b="0" i="0" u="none" strike="noStrike" kern="100" cap="none" spc="0" normalizeH="0" baseline="0" noProof="0" dirty="0">
              <a:ln>
                <a:noFill/>
              </a:ln>
              <a:solidFill>
                <a:srgbClr val="000000"/>
              </a:solidFill>
              <a:effectLst/>
              <a:uLnTx/>
              <a:uFillTx/>
              <a:latin typeface="+mn-ea"/>
              <a:ea typeface="+mn-ea"/>
              <a:cs typeface="+mn-cs"/>
            </a:endParaRPr>
          </a:p>
          <a:p>
            <a:pPr marL="0" marR="0" lvl="0" indent="266700" algn="just" defTabSz="914400" rtl="0" eaLnBrk="0" fontAlgn="base" latinLnBrk="0" hangingPunct="0">
              <a:lnSpc>
                <a:spcPct val="100000"/>
              </a:lnSpc>
              <a:spcBef>
                <a:spcPct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mn-ea"/>
                <a:ea typeface="+mn-ea"/>
                <a:cs typeface="+mn-cs"/>
              </a:rPr>
              <a:t>   </a:t>
            </a:r>
            <a:r>
              <a:rPr kumimoji="0" lang="zh-CN" altLang="zh-CN" sz="2800" b="0" i="0" u="none" strike="noStrike" kern="100" cap="none" spc="0" normalizeH="0" baseline="0" noProof="0" dirty="0">
                <a:ln>
                  <a:noFill/>
                </a:ln>
                <a:solidFill>
                  <a:srgbClr val="000000"/>
                </a:solidFill>
                <a:effectLst/>
                <a:uLnTx/>
                <a:uFillTx/>
                <a:latin typeface="+mn-ea"/>
                <a:ea typeface="+mn-ea"/>
                <a:cs typeface="+mn-cs"/>
              </a:rPr>
              <a:t>愿先生勿泄也</a:t>
            </a:r>
            <a:endParaRPr kumimoji="0" lang="zh-CN" altLang="zh-CN" sz="2800" b="0" i="0" u="none" strike="noStrike" kern="100" cap="none" spc="0" normalizeH="0" baseline="0" noProof="0" dirty="0">
              <a:ln>
                <a:noFill/>
              </a:ln>
              <a:solidFill>
                <a:srgbClr val="000000"/>
              </a:solidFill>
              <a:effectLst/>
              <a:uLnTx/>
              <a:uFillTx/>
              <a:latin typeface="+mn-ea"/>
              <a:ea typeface="+mn-ea"/>
              <a:cs typeface="+mn-cs"/>
            </a:endParaRPr>
          </a:p>
          <a:p>
            <a:pPr marL="0" marR="0" lvl="0" indent="266700" algn="just" defTabSz="914400" rtl="0" eaLnBrk="0" fontAlgn="base" latinLnBrk="0" hangingPunct="0">
              <a:lnSpc>
                <a:spcPct val="100000"/>
              </a:lnSpc>
              <a:spcBef>
                <a:spcPct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mn-ea"/>
                <a:ea typeface="+mn-ea"/>
                <a:cs typeface="+mn-cs"/>
              </a:rPr>
              <a:t>B</a:t>
            </a:r>
            <a:r>
              <a:rPr kumimoji="0" lang="zh-CN" altLang="zh-CN" sz="2800" b="0" i="0" u="none" strike="noStrike" kern="100" cap="none" spc="0" normalizeH="0" baseline="0" noProof="0" dirty="0">
                <a:ln>
                  <a:noFill/>
                </a:ln>
                <a:solidFill>
                  <a:srgbClr val="000000"/>
                </a:solidFill>
                <a:effectLst/>
                <a:uLnTx/>
                <a:uFillTx/>
                <a:latin typeface="+mn-ea"/>
                <a:ea typeface="+mn-ea"/>
                <a:cs typeface="+mn-cs"/>
              </a:rPr>
              <a:t>、夫为行而使人疑之，非节侠也。</a:t>
            </a:r>
            <a:r>
              <a:rPr kumimoji="0" lang="en-US" altLang="zh-CN" sz="2800" b="0" i="0" u="none" strike="noStrike" kern="100" cap="none" spc="0" normalizeH="0" baseline="0" noProof="0" dirty="0">
                <a:ln>
                  <a:noFill/>
                </a:ln>
                <a:solidFill>
                  <a:srgbClr val="000000"/>
                </a:solidFill>
                <a:effectLst/>
                <a:uLnTx/>
                <a:uFillTx/>
                <a:latin typeface="+mn-ea"/>
                <a:ea typeface="+mn-ea"/>
                <a:cs typeface="+mn-cs"/>
              </a:rPr>
              <a:t>          </a:t>
            </a:r>
            <a:endParaRPr kumimoji="0" lang="en-US" altLang="zh-CN" sz="2800" b="0" i="0" u="none" strike="noStrike" kern="100" cap="none" spc="0" normalizeH="0" baseline="0" noProof="0" dirty="0">
              <a:ln>
                <a:noFill/>
              </a:ln>
              <a:solidFill>
                <a:srgbClr val="000000"/>
              </a:solidFill>
              <a:effectLst/>
              <a:uLnTx/>
              <a:uFillTx/>
              <a:latin typeface="+mn-ea"/>
              <a:ea typeface="+mn-ea"/>
              <a:cs typeface="+mn-cs"/>
            </a:endParaRPr>
          </a:p>
          <a:p>
            <a:pPr marL="0" marR="0" lvl="0" indent="266700" algn="just" defTabSz="914400" rtl="0" eaLnBrk="0" fontAlgn="base" latinLnBrk="0" hangingPunct="0">
              <a:lnSpc>
                <a:spcPct val="100000"/>
              </a:lnSpc>
              <a:spcBef>
                <a:spcPct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mn-ea"/>
                <a:ea typeface="+mn-ea"/>
                <a:cs typeface="+mn-cs"/>
              </a:rPr>
              <a:t>   </a:t>
            </a:r>
            <a:r>
              <a:rPr kumimoji="0" lang="zh-CN" altLang="zh-CN" sz="2800" b="0" i="0" u="none" strike="noStrike" kern="100" cap="none" spc="0" normalizeH="0" baseline="0" noProof="0" dirty="0">
                <a:ln>
                  <a:noFill/>
                </a:ln>
                <a:solidFill>
                  <a:srgbClr val="000000"/>
                </a:solidFill>
                <a:effectLst/>
                <a:uLnTx/>
                <a:uFillTx/>
                <a:latin typeface="+mn-ea"/>
                <a:ea typeface="+mn-ea"/>
                <a:cs typeface="+mn-cs"/>
              </a:rPr>
              <a:t>太子再拜而跪，膝行流涕，</a:t>
            </a:r>
            <a:endParaRPr kumimoji="0" lang="zh-CN" altLang="zh-CN" sz="2800" b="0" i="0" u="none" strike="noStrike" kern="100" cap="none" spc="0" normalizeH="0" baseline="0" noProof="0" dirty="0">
              <a:ln>
                <a:noFill/>
              </a:ln>
              <a:solidFill>
                <a:srgbClr val="000000"/>
              </a:solidFill>
              <a:effectLst/>
              <a:uLnTx/>
              <a:uFillTx/>
              <a:latin typeface="+mn-ea"/>
              <a:ea typeface="+mn-ea"/>
              <a:cs typeface="+mn-cs"/>
            </a:endParaRPr>
          </a:p>
          <a:p>
            <a:pPr marL="0" marR="0" lvl="0" indent="266700" algn="just" defTabSz="914400" rtl="0" eaLnBrk="0" fontAlgn="base" latinLnBrk="0" hangingPunct="0">
              <a:lnSpc>
                <a:spcPct val="100000"/>
              </a:lnSpc>
              <a:spcBef>
                <a:spcPct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mn-ea"/>
                <a:ea typeface="+mn-ea"/>
                <a:cs typeface="+mn-cs"/>
              </a:rPr>
              <a:t>C</a:t>
            </a:r>
            <a:r>
              <a:rPr kumimoji="0" lang="zh-CN" altLang="zh-CN" sz="2800" b="0" i="0" u="none" strike="noStrike" kern="100" cap="none" spc="0" normalizeH="0" baseline="0" noProof="0" dirty="0">
                <a:ln>
                  <a:noFill/>
                </a:ln>
                <a:solidFill>
                  <a:srgbClr val="000000"/>
                </a:solidFill>
                <a:effectLst/>
                <a:uLnTx/>
                <a:uFillTx/>
                <a:latin typeface="+mn-ea"/>
                <a:ea typeface="+mn-ea"/>
                <a:cs typeface="+mn-cs"/>
              </a:rPr>
              <a:t>、欲自杀以激荆卿</a:t>
            </a:r>
            <a:r>
              <a:rPr kumimoji="0" lang="en-US" altLang="zh-CN" sz="2800" b="0" i="0" u="none" strike="noStrike" kern="100" cap="none" spc="0" normalizeH="0" baseline="0" noProof="0" dirty="0">
                <a:ln>
                  <a:noFill/>
                </a:ln>
                <a:solidFill>
                  <a:srgbClr val="000000"/>
                </a:solidFill>
                <a:effectLst/>
                <a:uLnTx/>
                <a:uFillTx/>
                <a:latin typeface="+mn-ea"/>
                <a:ea typeface="+mn-ea"/>
                <a:cs typeface="+mn-cs"/>
              </a:rPr>
              <a:t>                         </a:t>
            </a:r>
            <a:endParaRPr kumimoji="0" lang="en-US" altLang="zh-CN" sz="2800" b="0" i="0" u="none" strike="noStrike" kern="100" cap="none" spc="0" normalizeH="0" baseline="0" noProof="0" dirty="0">
              <a:ln>
                <a:noFill/>
              </a:ln>
              <a:solidFill>
                <a:srgbClr val="000000"/>
              </a:solidFill>
              <a:effectLst/>
              <a:uLnTx/>
              <a:uFillTx/>
              <a:latin typeface="+mn-ea"/>
              <a:ea typeface="+mn-ea"/>
              <a:cs typeface="+mn-cs"/>
            </a:endParaRPr>
          </a:p>
          <a:p>
            <a:pPr marL="0" marR="0" lvl="0" indent="266700" algn="just" defTabSz="914400" rtl="0" eaLnBrk="0" fontAlgn="base" latinLnBrk="0" hangingPunct="0">
              <a:lnSpc>
                <a:spcPct val="100000"/>
              </a:lnSpc>
              <a:spcBef>
                <a:spcPct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mn-ea"/>
                <a:ea typeface="+mn-ea"/>
                <a:cs typeface="+mn-cs"/>
              </a:rPr>
              <a:t>   </a:t>
            </a:r>
            <a:r>
              <a:rPr kumimoji="0" lang="zh-CN" altLang="zh-CN" sz="2800" b="0" i="0" u="none" strike="noStrike" kern="100" cap="none" spc="0" normalizeH="0" baseline="0" noProof="0" dirty="0">
                <a:ln>
                  <a:noFill/>
                </a:ln>
                <a:solidFill>
                  <a:srgbClr val="000000"/>
                </a:solidFill>
                <a:effectLst/>
                <a:uLnTx/>
                <a:uFillTx/>
                <a:latin typeface="+mn-ea"/>
                <a:ea typeface="+mn-ea"/>
                <a:cs typeface="+mn-cs"/>
              </a:rPr>
              <a:t>国之大事也，愿先生勿泄</a:t>
            </a:r>
            <a:endParaRPr kumimoji="0" lang="zh-CN" altLang="zh-CN" sz="2800" b="0" i="0" u="none" strike="noStrike" kern="100" cap="none" spc="0" normalizeH="0" baseline="0" noProof="0" dirty="0">
              <a:ln>
                <a:noFill/>
              </a:ln>
              <a:solidFill>
                <a:srgbClr val="000000"/>
              </a:solidFill>
              <a:effectLst/>
              <a:uLnTx/>
              <a:uFillTx/>
              <a:latin typeface="+mn-ea"/>
              <a:ea typeface="+mn-ea"/>
              <a:cs typeface="+mn-cs"/>
            </a:endParaRPr>
          </a:p>
          <a:p>
            <a:pPr marL="0" marR="0" lvl="0" indent="266700" algn="just" defTabSz="914400" rtl="0" eaLnBrk="0" fontAlgn="base" latinLnBrk="0" hangingPunct="0">
              <a:lnSpc>
                <a:spcPct val="100000"/>
              </a:lnSpc>
              <a:spcBef>
                <a:spcPct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mn-ea"/>
                <a:ea typeface="+mn-ea"/>
                <a:cs typeface="+mn-cs"/>
              </a:rPr>
              <a:t>D</a:t>
            </a:r>
            <a:r>
              <a:rPr kumimoji="0" lang="zh-CN" altLang="zh-CN" sz="2800" b="0" i="0" u="none" strike="noStrike" kern="100" cap="none" spc="0" normalizeH="0" baseline="0" noProof="0" dirty="0">
                <a:ln>
                  <a:noFill/>
                </a:ln>
                <a:solidFill>
                  <a:srgbClr val="000000"/>
                </a:solidFill>
                <a:effectLst/>
                <a:uLnTx/>
                <a:uFillTx/>
                <a:latin typeface="+mn-ea"/>
                <a:ea typeface="+mn-ea"/>
                <a:cs typeface="+mn-cs"/>
              </a:rPr>
              <a:t>、长者为行，不使人疑之</a:t>
            </a:r>
            <a:r>
              <a:rPr kumimoji="0" lang="en-US" altLang="zh-CN" sz="2800" b="0" i="0" u="none" strike="noStrike" kern="100" cap="none" spc="0" normalizeH="0" baseline="0" noProof="0" dirty="0">
                <a:ln>
                  <a:noFill/>
                </a:ln>
                <a:solidFill>
                  <a:srgbClr val="000000"/>
                </a:solidFill>
                <a:effectLst/>
                <a:uLnTx/>
                <a:uFillTx/>
                <a:latin typeface="+mn-ea"/>
                <a:ea typeface="+mn-ea"/>
                <a:cs typeface="+mn-cs"/>
              </a:rPr>
              <a:t>                       </a:t>
            </a:r>
            <a:endParaRPr kumimoji="0" lang="en-US" altLang="zh-CN" sz="2800" b="0" i="0" u="none" strike="noStrike" kern="100" cap="none" spc="0" normalizeH="0" baseline="0" noProof="0" dirty="0">
              <a:ln>
                <a:noFill/>
              </a:ln>
              <a:solidFill>
                <a:srgbClr val="000000"/>
              </a:solidFill>
              <a:effectLst/>
              <a:uLnTx/>
              <a:uFillTx/>
              <a:latin typeface="+mn-ea"/>
              <a:ea typeface="+mn-ea"/>
              <a:cs typeface="+mn-cs"/>
            </a:endParaRPr>
          </a:p>
          <a:p>
            <a:pPr marL="0" marR="0" lvl="0" indent="266700" algn="just" defTabSz="914400" rtl="0" eaLnBrk="0" fontAlgn="base" latinLnBrk="0" hangingPunct="0">
              <a:lnSpc>
                <a:spcPct val="100000"/>
              </a:lnSpc>
              <a:spcBef>
                <a:spcPct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mn-ea"/>
                <a:ea typeface="+mn-ea"/>
                <a:cs typeface="+mn-cs"/>
              </a:rPr>
              <a:t>   </a:t>
            </a:r>
            <a:r>
              <a:rPr kumimoji="0" lang="zh-CN" altLang="zh-CN" sz="2800" b="0" i="0" u="none" strike="noStrike" kern="100" cap="none" spc="0" normalizeH="0" baseline="0" noProof="0" dirty="0">
                <a:ln>
                  <a:noFill/>
                </a:ln>
                <a:solidFill>
                  <a:srgbClr val="000000"/>
                </a:solidFill>
                <a:effectLst/>
                <a:uLnTx/>
                <a:uFillTx/>
                <a:latin typeface="+mn-ea"/>
                <a:ea typeface="+mn-ea"/>
                <a:cs typeface="+mn-cs"/>
              </a:rPr>
              <a:t>田先生不知丹之不肖</a:t>
            </a:r>
            <a:endParaRPr kumimoji="0" lang="zh-CN" altLang="zh-CN" sz="2800" b="0" i="0" u="none" strike="noStrike" kern="100" cap="none" spc="0" normalizeH="0" baseline="0" noProof="0" dirty="0">
              <a:ln>
                <a:noFill/>
              </a:ln>
              <a:solidFill>
                <a:srgbClr val="000000"/>
              </a:solidFill>
              <a:effectLst/>
              <a:uLnTx/>
              <a:uFillTx/>
              <a:latin typeface="+mn-ea"/>
              <a:ea typeface="+mn-ea"/>
              <a:cs typeface="+mn-cs"/>
            </a:endParaRPr>
          </a:p>
        </p:txBody>
      </p:sp>
      <p:sp>
        <p:nvSpPr>
          <p:cNvPr id="4" name="矩形 3"/>
          <p:cNvSpPr/>
          <p:nvPr/>
        </p:nvSpPr>
        <p:spPr>
          <a:xfrm>
            <a:off x="4716463" y="1412875"/>
            <a:ext cx="395288" cy="657225"/>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600" b="0" i="0" u="none" strike="noStrike" kern="100" cap="none" spc="0" normalizeH="0" baseline="0" noProof="0" dirty="0">
                <a:ln>
                  <a:noFill/>
                </a:ln>
                <a:solidFill>
                  <a:srgbClr val="FF0000"/>
                </a:solidFill>
                <a:effectLst/>
                <a:uLnTx/>
                <a:uFillTx/>
                <a:latin typeface="+mn-ea"/>
                <a:ea typeface="宋体" panose="02010600030101010101" pitchFamily="2" charset="-122"/>
                <a:cs typeface="+mn-cs"/>
              </a:rPr>
              <a:t>B</a:t>
            </a:r>
            <a:endParaRPr kumimoji="0" lang="zh-CN" altLang="en-US" sz="3600" b="0"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68313" y="115888"/>
            <a:ext cx="2036763" cy="647700"/>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600" b="1" i="0" u="none" strike="noStrike" kern="1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课堂作业</a:t>
            </a:r>
            <a:endParaRPr kumimoji="0" lang="zh-CN" altLang="en-US" sz="3600" b="0"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mn-cs"/>
            </a:endParaRPr>
          </a:p>
        </p:txBody>
      </p:sp>
      <p:sp>
        <p:nvSpPr>
          <p:cNvPr id="3" name="矩形 2"/>
          <p:cNvSpPr/>
          <p:nvPr/>
        </p:nvSpPr>
        <p:spPr>
          <a:xfrm>
            <a:off x="107950" y="908050"/>
            <a:ext cx="8712200" cy="4832350"/>
          </a:xfrm>
          <a:prstGeom prst="rect">
            <a:avLst/>
          </a:prstGeom>
        </p:spPr>
        <p:txBody>
          <a:bodyPr>
            <a:spAutoFit/>
          </a:bodyPr>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3</a:t>
            </a:r>
            <a:r>
              <a:rPr kumimoji="0" lang="zh-CN"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、下列对原文有关内容的分析和概括，不正确的一项是</a:t>
            </a:r>
            <a:r>
              <a:rPr kumimoji="0" lang="zh-CN" altLang="en-US"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t>
            </a:r>
            <a:endParaRPr kumimoji="0" lang="zh-CN"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266700" algn="just" defTabSz="914400" rtl="0" eaLnBrk="0" fontAlgn="base" latinLnBrk="0" hangingPunct="0">
              <a:lnSpc>
                <a:spcPct val="100000"/>
              </a:lnSpc>
              <a:spcBef>
                <a:spcPct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a:t>
            </a:r>
            <a:r>
              <a:rPr kumimoji="0" lang="zh-CN"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、田光是燕国的隐士，太子丹收留了</a:t>
            </a:r>
            <a:r>
              <a:rPr kumimoji="0" lang="zh-CN" altLang="zh-CN" sz="2800" b="0" i="0" u="none" strike="noStrike" kern="100" cap="none" spc="40" normalizeH="0" baseline="0" noProof="0" dirty="0">
                <a:ln>
                  <a:noFill/>
                </a:ln>
                <a:solidFill>
                  <a:srgbClr val="000000"/>
                </a:solidFill>
                <a:effectLst/>
                <a:uLnTx/>
                <a:uFillTx/>
                <a:latin typeface="Arial" panose="020B0604020202020204" pitchFamily="34" charset="0"/>
                <a:ea typeface="宋体" panose="02010600030101010101" pitchFamily="2" charset="-122"/>
                <a:cs typeface="Arial" panose="020B0604020202020204" pitchFamily="34" charset="0"/>
              </a:rPr>
              <a:t>秦将樊于期，得罪了秦国，因此决定请田光出来商议抵抗秦国。</a:t>
            </a:r>
            <a:endParaRPr kumimoji="0" lang="zh-CN"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266700" algn="just" defTabSz="914400" rtl="0" eaLnBrk="0" fontAlgn="base" latinLnBrk="0" hangingPunct="0">
              <a:lnSpc>
                <a:spcPct val="100000"/>
              </a:lnSpc>
              <a:spcBef>
                <a:spcPct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B</a:t>
            </a:r>
            <a:r>
              <a:rPr kumimoji="0" lang="zh-CN"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．太傅鞠武请来了田光，太子太子上前迎接，倒退着走为田光引路，跪下来拂拭座位给田光让坐。</a:t>
            </a:r>
            <a:r>
              <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a:t>
            </a:r>
            <a:endParaRPr kumimoji="0" lang="zh-CN"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266700" algn="just" defTabSz="914400" rtl="0" eaLnBrk="0" fontAlgn="base" latinLnBrk="0" hangingPunct="0">
              <a:lnSpc>
                <a:spcPct val="100000"/>
              </a:lnSpc>
              <a:spcBef>
                <a:spcPct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C </a:t>
            </a:r>
            <a:r>
              <a:rPr kumimoji="0" lang="zh-CN"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．其时田光早已身染重症，知道自己在世上活不长了，于是想用自杀来激励荆卿，最后自刎身亡。</a:t>
            </a:r>
            <a:endParaRPr kumimoji="0" lang="zh-CN"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a:p>
            <a:pPr marL="0" marR="0" lvl="0" indent="266700" algn="just" defTabSz="914400" rtl="0" eaLnBrk="0" fontAlgn="base" latinLnBrk="0" hangingPunct="0">
              <a:lnSpc>
                <a:spcPct val="100000"/>
              </a:lnSpc>
              <a:spcBef>
                <a:spcPct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 D</a:t>
            </a:r>
            <a:r>
              <a:rPr kumimoji="0" lang="zh-CN"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．太子丹说国家大事，希望田光不要泄露出去，田光说一个人行事却让别人怀疑他，他就不算是有节操、讲义气的人。</a:t>
            </a:r>
            <a:endParaRPr kumimoji="0" lang="zh-CN" altLang="zh-CN" sz="28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
        <p:nvSpPr>
          <p:cNvPr id="4" name="矩形 3"/>
          <p:cNvSpPr/>
          <p:nvPr/>
        </p:nvSpPr>
        <p:spPr>
          <a:xfrm>
            <a:off x="468313" y="5886450"/>
            <a:ext cx="8207375" cy="1077913"/>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“其时田光早已身染重症，知道自己在世上活不长了”，文中无此信息</a:t>
            </a:r>
            <a:endParaRPr kumimoji="0" lang="zh-CN" altLang="en-US" sz="3200" b="0"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mn-cs"/>
            </a:endParaRPr>
          </a:p>
        </p:txBody>
      </p:sp>
      <p:sp>
        <p:nvSpPr>
          <p:cNvPr id="5" name="矩形 4"/>
          <p:cNvSpPr/>
          <p:nvPr/>
        </p:nvSpPr>
        <p:spPr>
          <a:xfrm>
            <a:off x="971550" y="1341438"/>
            <a:ext cx="458788" cy="584200"/>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200" b="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C</a:t>
            </a:r>
            <a:endParaRPr kumimoji="0" lang="zh-CN" altLang="en-US" sz="3200" b="0"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xEl>
                                              <p:charRg st="0" end="2"/>
                                            </p:txEl>
                                          </p:spTgt>
                                        </p:tgtEl>
                                        <p:attrNameLst>
                                          <p:attrName>style.visibility</p:attrName>
                                        </p:attrNameLst>
                                      </p:cBhvr>
                                      <p:to>
                                        <p:strVal val="visible"/>
                                      </p:to>
                                    </p:set>
                                    <p:animEffect transition="in" filter="circle(in)">
                                      <p:cBhvr>
                                        <p:cTn id="7" dur="2000"/>
                                        <p:tgtEl>
                                          <p:spTgt spid="5">
                                            <p:txEl>
                                              <p:charRg st="0"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68313" y="115888"/>
            <a:ext cx="2036763" cy="647700"/>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600" b="1" i="0" u="none" strike="noStrike" kern="1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课堂作业</a:t>
            </a:r>
            <a:endParaRPr kumimoji="0" lang="zh-CN" altLang="en-US" sz="3600" b="0"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mn-cs"/>
            </a:endParaRPr>
          </a:p>
        </p:txBody>
      </p:sp>
      <p:sp>
        <p:nvSpPr>
          <p:cNvPr id="3" name="矩形 2"/>
          <p:cNvSpPr/>
          <p:nvPr/>
        </p:nvSpPr>
        <p:spPr>
          <a:xfrm>
            <a:off x="0" y="981075"/>
            <a:ext cx="8856663" cy="4832350"/>
          </a:xfrm>
          <a:prstGeom prst="rect">
            <a:avLst/>
          </a:prstGeom>
        </p:spPr>
        <p:txBody>
          <a:bodyPr>
            <a:spAutoFit/>
          </a:bodyPr>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mn-ea"/>
                <a:ea typeface="+mn-ea"/>
                <a:cs typeface="+mn-cs"/>
              </a:rPr>
              <a:t>4</a:t>
            </a:r>
            <a:r>
              <a:rPr kumimoji="0" lang="zh-CN" altLang="zh-CN" sz="2800" b="0" i="0" u="none" strike="noStrike" kern="100" cap="none" spc="0" normalizeH="0" baseline="0" noProof="0" dirty="0">
                <a:ln>
                  <a:noFill/>
                </a:ln>
                <a:solidFill>
                  <a:srgbClr val="000000"/>
                </a:solidFill>
                <a:effectLst/>
                <a:uLnTx/>
                <a:uFillTx/>
                <a:latin typeface="+mn-ea"/>
                <a:ea typeface="+mn-ea"/>
                <a:cs typeface="+mn-cs"/>
              </a:rPr>
              <a:t>、对原文有关内容的理解和分析，下列表述不正确的一项是</a:t>
            </a:r>
            <a:r>
              <a:rPr kumimoji="0" lang="en-US" altLang="zh-CN" sz="2800" b="0" i="0" u="none" strike="noStrike" kern="100" cap="none" spc="0" normalizeH="0" baseline="0" noProof="0" dirty="0">
                <a:ln>
                  <a:noFill/>
                </a:ln>
                <a:solidFill>
                  <a:srgbClr val="000000"/>
                </a:solidFill>
                <a:effectLst/>
                <a:uLnTx/>
                <a:uFillTx/>
                <a:latin typeface="+mn-ea"/>
                <a:ea typeface="+mn-ea"/>
                <a:cs typeface="+mn-cs"/>
              </a:rPr>
              <a:t> </a:t>
            </a:r>
            <a:r>
              <a:rPr kumimoji="0" lang="zh-CN" altLang="en-US" sz="2800" b="0" i="0" u="none" strike="noStrike" kern="100" cap="none" spc="0" normalizeH="0" baseline="0" noProof="0" dirty="0">
                <a:ln>
                  <a:noFill/>
                </a:ln>
                <a:solidFill>
                  <a:srgbClr val="000000"/>
                </a:solidFill>
                <a:effectLst/>
                <a:uLnTx/>
                <a:uFillTx/>
                <a:latin typeface="+mn-ea"/>
                <a:ea typeface="+mn-ea"/>
                <a:cs typeface="+mn-cs"/>
              </a:rPr>
              <a:t>（      ）</a:t>
            </a:r>
            <a:endParaRPr kumimoji="0" lang="zh-CN" altLang="zh-CN" sz="2800" b="0" i="0" u="none" strike="noStrike" kern="100" cap="none" spc="0" normalizeH="0" baseline="0" noProof="0" dirty="0">
              <a:ln>
                <a:noFill/>
              </a:ln>
              <a:solidFill>
                <a:srgbClr val="000000"/>
              </a:solidFill>
              <a:effectLst/>
              <a:uLnTx/>
              <a:uFillTx/>
              <a:latin typeface="+mn-ea"/>
              <a:ea typeface="+mn-ea"/>
              <a:cs typeface="+mn-cs"/>
            </a:endParaRPr>
          </a:p>
          <a:p>
            <a:pPr marL="0" marR="0" lvl="0" indent="0" algn="just" defTabSz="914400" rtl="0" eaLnBrk="0" fontAlgn="base" latinLnBrk="0" hangingPunct="0">
              <a:lnSpc>
                <a:spcPct val="100000"/>
              </a:lnSpc>
              <a:spcBef>
                <a:spcPct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mn-ea"/>
                <a:ea typeface="+mn-ea"/>
                <a:cs typeface="+mn-cs"/>
              </a:rPr>
              <a:t>  A</a:t>
            </a:r>
            <a:r>
              <a:rPr kumimoji="0" lang="zh-CN" altLang="zh-CN" sz="2800" b="0" i="0" u="none" strike="noStrike" kern="100" cap="none" spc="0" normalizeH="0" baseline="0" noProof="0" dirty="0">
                <a:ln>
                  <a:noFill/>
                </a:ln>
                <a:solidFill>
                  <a:srgbClr val="000000"/>
                </a:solidFill>
                <a:effectLst/>
                <a:uLnTx/>
                <a:uFillTx/>
                <a:latin typeface="+mn-ea"/>
                <a:ea typeface="+mn-ea"/>
                <a:cs typeface="+mn-cs"/>
              </a:rPr>
              <a:t>、面对强大的秦国，燕太子希望太傅帮助他，为他出谋划策。太傅向他推荐了田光，</a:t>
            </a:r>
            <a:endParaRPr kumimoji="0" lang="zh-CN" altLang="zh-CN" sz="2800" b="0" i="0" u="none" strike="noStrike" kern="100" cap="none" spc="0" normalizeH="0" baseline="0" noProof="0" dirty="0">
              <a:ln>
                <a:noFill/>
              </a:ln>
              <a:solidFill>
                <a:srgbClr val="000000"/>
              </a:solidFill>
              <a:effectLst/>
              <a:uLnTx/>
              <a:uFillTx/>
              <a:latin typeface="+mn-ea"/>
              <a:ea typeface="+mn-ea"/>
              <a:cs typeface="+mn-cs"/>
            </a:endParaRPr>
          </a:p>
          <a:p>
            <a:pPr marL="0" marR="0" lvl="0" indent="266700" algn="just" defTabSz="914400" rtl="0" eaLnBrk="0" fontAlgn="base" latinLnBrk="0" hangingPunct="0">
              <a:lnSpc>
                <a:spcPct val="100000"/>
              </a:lnSpc>
              <a:spcBef>
                <a:spcPct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mn-ea"/>
                <a:ea typeface="+mn-ea"/>
                <a:cs typeface="+mn-cs"/>
              </a:rPr>
              <a:t>B</a:t>
            </a:r>
            <a:r>
              <a:rPr kumimoji="0" lang="zh-CN" altLang="zh-CN" sz="2800" b="0" i="0" u="none" strike="noStrike" kern="100" cap="none" spc="0" normalizeH="0" baseline="0" noProof="0" dirty="0">
                <a:ln>
                  <a:noFill/>
                </a:ln>
                <a:solidFill>
                  <a:srgbClr val="000000"/>
                </a:solidFill>
                <a:effectLst/>
                <a:uLnTx/>
                <a:uFillTx/>
                <a:latin typeface="+mn-ea"/>
                <a:ea typeface="+mn-ea"/>
                <a:cs typeface="+mn-cs"/>
              </a:rPr>
              <a:t>、太子丹为了国事，亲自去拜访鞫武、田光和荆轲等贤人侠士，这充分表明他是一个礼贤下士的人。</a:t>
            </a:r>
            <a:r>
              <a:rPr kumimoji="0" lang="en-US" altLang="zh-CN" sz="2800" b="0" i="0" u="none" strike="noStrike" kern="100" cap="none" spc="0" normalizeH="0" baseline="0" noProof="0" dirty="0">
                <a:ln>
                  <a:noFill/>
                </a:ln>
                <a:solidFill>
                  <a:srgbClr val="000000"/>
                </a:solidFill>
                <a:effectLst/>
                <a:uLnTx/>
                <a:uFillTx/>
                <a:latin typeface="+mn-ea"/>
                <a:ea typeface="+mn-ea"/>
                <a:cs typeface="+mn-cs"/>
              </a:rPr>
              <a:t> </a:t>
            </a:r>
            <a:endParaRPr kumimoji="0" lang="zh-CN" altLang="zh-CN" sz="2800" b="0" i="0" u="none" strike="noStrike" kern="100" cap="none" spc="0" normalizeH="0" baseline="0" noProof="0" dirty="0">
              <a:ln>
                <a:noFill/>
              </a:ln>
              <a:solidFill>
                <a:srgbClr val="000000"/>
              </a:solidFill>
              <a:effectLst/>
              <a:uLnTx/>
              <a:uFillTx/>
              <a:latin typeface="+mn-ea"/>
              <a:ea typeface="+mn-ea"/>
              <a:cs typeface="+mn-cs"/>
            </a:endParaRPr>
          </a:p>
          <a:p>
            <a:pPr marL="0" marR="0" lvl="0" indent="0" algn="just" defTabSz="914400" rtl="0" eaLnBrk="0" fontAlgn="base" latinLnBrk="0" hangingPunct="0">
              <a:lnSpc>
                <a:spcPct val="100000"/>
              </a:lnSpc>
              <a:spcBef>
                <a:spcPct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mn-ea"/>
                <a:ea typeface="+mn-ea"/>
                <a:cs typeface="+mn-cs"/>
              </a:rPr>
              <a:t>  C</a:t>
            </a:r>
            <a:r>
              <a:rPr kumimoji="0" lang="zh-CN" altLang="zh-CN" sz="2800" b="0" i="0" u="none" strike="noStrike" kern="100" cap="none" spc="0" normalizeH="0" baseline="0" noProof="0" dirty="0">
                <a:ln>
                  <a:noFill/>
                </a:ln>
                <a:solidFill>
                  <a:srgbClr val="000000"/>
                </a:solidFill>
                <a:effectLst/>
                <a:uLnTx/>
                <a:uFillTx/>
                <a:latin typeface="+mn-ea"/>
                <a:ea typeface="+mn-ea"/>
                <a:cs typeface="+mn-cs"/>
              </a:rPr>
              <a:t>、田光年纪大了，劝说荆轲尽心为太子出力，最后以自杀来激励荆轲并表明忠心。</a:t>
            </a:r>
            <a:r>
              <a:rPr kumimoji="0" lang="en-US" altLang="zh-CN" sz="2800" b="0" i="0" u="none" strike="noStrike" kern="100" cap="none" spc="0" normalizeH="0" baseline="0" noProof="0" dirty="0">
                <a:ln>
                  <a:noFill/>
                </a:ln>
                <a:solidFill>
                  <a:srgbClr val="000000"/>
                </a:solidFill>
                <a:effectLst/>
                <a:uLnTx/>
                <a:uFillTx/>
                <a:latin typeface="+mn-ea"/>
                <a:ea typeface="+mn-ea"/>
                <a:cs typeface="+mn-cs"/>
              </a:rPr>
              <a:t>   </a:t>
            </a:r>
            <a:endParaRPr kumimoji="0" lang="zh-CN" altLang="zh-CN" sz="2800" b="0" i="0" u="none" strike="noStrike" kern="100" cap="none" spc="0" normalizeH="0" baseline="0" noProof="0" dirty="0">
              <a:ln>
                <a:noFill/>
              </a:ln>
              <a:solidFill>
                <a:srgbClr val="000000"/>
              </a:solidFill>
              <a:effectLst/>
              <a:uLnTx/>
              <a:uFillTx/>
              <a:latin typeface="+mn-ea"/>
              <a:ea typeface="+mn-ea"/>
              <a:cs typeface="+mn-cs"/>
            </a:endParaRPr>
          </a:p>
          <a:p>
            <a:pPr marL="0" marR="0" lvl="0" indent="266700" algn="just" defTabSz="914400" rtl="0" eaLnBrk="0" fontAlgn="base" latinLnBrk="0" hangingPunct="0">
              <a:lnSpc>
                <a:spcPct val="100000"/>
              </a:lnSpc>
              <a:spcBef>
                <a:spcPct val="0"/>
              </a:spcBef>
              <a:spcAft>
                <a:spcPts val="0"/>
              </a:spcAft>
              <a:buClrTx/>
              <a:buSzTx/>
              <a:buFontTx/>
              <a:buNone/>
              <a:defRPr/>
            </a:pPr>
            <a:r>
              <a:rPr kumimoji="0" lang="en-US" altLang="zh-CN" sz="2800" b="0" i="0" u="none" strike="noStrike" kern="100" cap="none" spc="0" normalizeH="0" baseline="0" noProof="0" dirty="0">
                <a:ln>
                  <a:noFill/>
                </a:ln>
                <a:solidFill>
                  <a:srgbClr val="000000"/>
                </a:solidFill>
                <a:effectLst/>
                <a:uLnTx/>
                <a:uFillTx/>
                <a:latin typeface="+mn-ea"/>
                <a:ea typeface="+mn-ea"/>
                <a:cs typeface="+mn-cs"/>
              </a:rPr>
              <a:t>D</a:t>
            </a:r>
            <a:r>
              <a:rPr kumimoji="0" lang="zh-CN" altLang="zh-CN" sz="2800" b="0" i="0" u="none" strike="noStrike" kern="100" cap="none" spc="0" normalizeH="0" baseline="0" noProof="0" dirty="0">
                <a:ln>
                  <a:noFill/>
                </a:ln>
                <a:solidFill>
                  <a:srgbClr val="000000"/>
                </a:solidFill>
                <a:effectLst/>
                <a:uLnTx/>
                <a:uFillTx/>
                <a:latin typeface="+mn-ea"/>
                <a:ea typeface="+mn-ea"/>
                <a:cs typeface="+mn-cs"/>
              </a:rPr>
              <a:t>、太子丹听到田光死了，很伤心，双腿跪行，流着眼泪说自己要田光不要泄密的本意是想要和田光商议重大的事情，并不是要他去死呀。</a:t>
            </a:r>
            <a:endParaRPr kumimoji="0" lang="zh-CN" altLang="zh-CN" sz="2800" b="0" i="0" u="none" strike="noStrike" kern="100" cap="none" spc="0" normalizeH="0" baseline="0" noProof="0" dirty="0">
              <a:ln>
                <a:noFill/>
              </a:ln>
              <a:solidFill>
                <a:srgbClr val="000000"/>
              </a:solidFill>
              <a:effectLst/>
              <a:uLnTx/>
              <a:uFillTx/>
              <a:latin typeface="+mn-ea"/>
              <a:ea typeface="+mn-ea"/>
              <a:cs typeface="+mn-cs"/>
            </a:endParaRPr>
          </a:p>
        </p:txBody>
      </p:sp>
      <p:sp>
        <p:nvSpPr>
          <p:cNvPr id="4" name="矩形 3"/>
          <p:cNvSpPr/>
          <p:nvPr/>
        </p:nvSpPr>
        <p:spPr>
          <a:xfrm>
            <a:off x="1835150" y="1341438"/>
            <a:ext cx="415925" cy="646113"/>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600" b="0" i="0" u="none" strike="noStrike" kern="1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Times New Roman" panose="02020603050405020304" pitchFamily="18" charset="0"/>
              </a:rPr>
              <a:t>B</a:t>
            </a:r>
            <a:endParaRPr kumimoji="0" lang="zh-CN" altLang="en-US" sz="3600" b="0"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mn-cs"/>
            </a:endParaRPr>
          </a:p>
        </p:txBody>
      </p:sp>
      <p:sp>
        <p:nvSpPr>
          <p:cNvPr id="5" name="矩形 4"/>
          <p:cNvSpPr/>
          <p:nvPr/>
        </p:nvSpPr>
        <p:spPr>
          <a:xfrm>
            <a:off x="1463675" y="5988050"/>
            <a:ext cx="6338888" cy="70802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4000" b="0" i="0" u="none" strike="noStrike" kern="1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太子丹没有拜访田光和荆轲</a:t>
            </a:r>
            <a:endParaRPr kumimoji="0" lang="zh-CN" altLang="en-US" sz="4000" b="0" i="0" u="none" strike="noStrike" kern="12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0178" name="文本框 1"/>
          <p:cNvSpPr txBox="1"/>
          <p:nvPr/>
        </p:nvSpPr>
        <p:spPr>
          <a:xfrm>
            <a:off x="2411413" y="2997200"/>
            <a:ext cx="4248150" cy="12001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r>
              <a:rPr lang="zh-CN" altLang="en-US" sz="7200" dirty="0">
                <a:solidFill>
                  <a:srgbClr val="FF0000"/>
                </a:solidFill>
                <a:latin typeface="华文行楷" pitchFamily="2" charset="-122"/>
                <a:ea typeface="华文行楷" pitchFamily="2" charset="-122"/>
              </a:rPr>
              <a:t>第四课时</a:t>
            </a:r>
            <a:endParaRPr lang="zh-CN" altLang="en-US" sz="7200" dirty="0">
              <a:solidFill>
                <a:srgbClr val="FF0000"/>
              </a:solidFill>
              <a:latin typeface="华文行楷" pitchFamily="2" charset="-122"/>
              <a:ea typeface="华文行楷" pitchFamily="2" charset="-122"/>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2"/>
          <p:cNvSpPr txBox="1">
            <a:spLocks noChangeArrowheads="1"/>
          </p:cNvSpPr>
          <p:nvPr/>
        </p:nvSpPr>
        <p:spPr bwMode="auto">
          <a:xfrm>
            <a:off x="1042988" y="2349500"/>
            <a:ext cx="7373938" cy="156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zh-CN" altLang="en-US" sz="9600" b="1" kern="1200" cap="none" spc="0" normalizeH="0" baseline="0" noProof="0" dirty="0">
                <a:solidFill>
                  <a:srgbClr val="FF0000"/>
                </a:solidFill>
                <a:effectLst>
                  <a:outerShdw blurRad="38100" dist="38100" dir="2700000" algn="tl">
                    <a:srgbClr val="C0C0C0"/>
                  </a:outerShdw>
                </a:effectLst>
                <a:latin typeface="幼圆" pitchFamily="49" charset="-122"/>
                <a:ea typeface="幼圆" pitchFamily="49" charset="-122"/>
                <a:cs typeface="+mn-cs"/>
              </a:rPr>
              <a:t>阅读</a:t>
            </a:r>
            <a:r>
              <a:rPr kumimoji="0" lang="en-US" altLang="zh-CN" sz="9600" b="1" kern="1200" cap="none" spc="0" normalizeH="0" baseline="0" noProof="0" dirty="0">
                <a:solidFill>
                  <a:srgbClr val="FF0000"/>
                </a:solidFill>
                <a:effectLst>
                  <a:outerShdw blurRad="38100" dist="38100" dir="2700000" algn="tl">
                    <a:srgbClr val="C0C0C0"/>
                  </a:outerShdw>
                </a:effectLst>
                <a:latin typeface="幼圆" pitchFamily="49" charset="-122"/>
                <a:ea typeface="幼圆" pitchFamily="49" charset="-122"/>
                <a:cs typeface="+mn-cs"/>
              </a:rPr>
              <a:t>10-13</a:t>
            </a:r>
            <a:r>
              <a:rPr kumimoji="0" lang="zh-CN" altLang="en-US" sz="9600" b="1" kern="1200" cap="none" spc="0" normalizeH="0" baseline="0" noProof="0" dirty="0">
                <a:solidFill>
                  <a:srgbClr val="FF0000"/>
                </a:solidFill>
                <a:effectLst>
                  <a:outerShdw blurRad="38100" dist="38100" dir="2700000" algn="tl">
                    <a:srgbClr val="C0C0C0"/>
                  </a:outerShdw>
                </a:effectLst>
                <a:latin typeface="幼圆" pitchFamily="49" charset="-122"/>
                <a:ea typeface="幼圆" pitchFamily="49" charset="-122"/>
                <a:cs typeface="+mn-cs"/>
              </a:rPr>
              <a:t>节</a:t>
            </a:r>
            <a:endParaRPr kumimoji="0" lang="zh-CN" altLang="en-US" sz="9600" b="1" kern="1200" cap="none" spc="0" normalizeH="0" baseline="0" noProof="0" dirty="0">
              <a:solidFill>
                <a:srgbClr val="FF0000"/>
              </a:solidFill>
              <a:effectLst>
                <a:outerShdw blurRad="38100" dist="38100" dir="2700000" algn="tl">
                  <a:srgbClr val="C0C0C0"/>
                </a:outerShdw>
              </a:effectLst>
              <a:latin typeface="幼圆" pitchFamily="49" charset="-122"/>
              <a:ea typeface="幼圆" pitchFamily="49" charset="-122"/>
              <a:cs typeface="+mn-cs"/>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07950" y="476250"/>
            <a:ext cx="3743325" cy="6186488"/>
          </a:xfrm>
          <a:prstGeom prst="rect">
            <a:avLst/>
          </a:prstGeom>
          <a:ln w="53975">
            <a:solidFill>
              <a:srgbClr val="00B0F0"/>
            </a:solid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  </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久之，荆轲未有行意。秦将王翦</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破</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赵，虏赵王，尽</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收入</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其地，进兵</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北略</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地至燕南界。太子丹恐惧，</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乃</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请荆轲曰：</a:t>
            </a:r>
            <a:r>
              <a:rPr kumimoji="0" lang="en-US"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秦兵</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旦暮</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渡易水，则</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虽</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欲长</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侍</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足下，岂可得哉！</a:t>
            </a:r>
            <a:r>
              <a:rPr kumimoji="0" lang="en-US"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endParaRPr kumimoji="0" lang="zh-CN" altLang="en-US" sz="3600" b="0"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endParaRPr>
          </a:p>
        </p:txBody>
      </p:sp>
      <p:sp>
        <p:nvSpPr>
          <p:cNvPr id="3" name="矩形 2"/>
          <p:cNvSpPr/>
          <p:nvPr/>
        </p:nvSpPr>
        <p:spPr>
          <a:xfrm>
            <a:off x="4003675" y="568325"/>
            <a:ext cx="5148263" cy="6002338"/>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过了很长一段时间，荆轲仍没有行动的表示。这时，秦将王翦已经</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攻破</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赵国的都城，俘虏了赵王，把赵国的领土全部</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纳入</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秦国的版图。大军挺进，</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向北夺取</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土地，直到燕国南部边界。太子丹害怕了，</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于是</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请求荆轲说：</a:t>
            </a:r>
            <a:r>
              <a:rPr kumimoji="0" lang="en-US"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秦国军队</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早晚之间</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就要横渡易水，那时</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即使</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我想要长久地</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侍奉</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您，怎么能办得到呢！</a:t>
            </a:r>
            <a:r>
              <a:rPr kumimoji="0" lang="en-US"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endParaRPr kumimoji="0" lang="zh-CN" altLang="en-US" sz="3200" b="1" i="0" u="none" strike="noStrike" kern="1200" cap="none" spc="0" normalizeH="0" baseline="0" noProof="0" dirty="0">
              <a:ln>
                <a:noFill/>
              </a:ln>
              <a:solidFill>
                <a:srgbClr val="000000"/>
              </a:solidFill>
              <a:effectLst/>
              <a:uLnTx/>
              <a:uFillTx/>
              <a:latin typeface="+mn-ea"/>
              <a:ea typeface="+mn-ea"/>
              <a:cs typeface="+mn-c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218" name="Text Box 2"/>
          <p:cNvSpPr txBox="1">
            <a:spLocks noChangeArrowheads="1"/>
          </p:cNvSpPr>
          <p:nvPr/>
        </p:nvSpPr>
        <p:spPr bwMode="auto">
          <a:xfrm>
            <a:off x="0" y="0"/>
            <a:ext cx="297180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zh-CN" altLang="en-US" sz="4800" b="1" kern="1200" cap="none" spc="0" normalizeH="0" baseline="0" noProof="0" dirty="0">
                <a:solidFill>
                  <a:srgbClr val="FF0000"/>
                </a:solidFill>
                <a:effectLst>
                  <a:outerShdw blurRad="38100" dist="38100" dir="2700000" algn="tl">
                    <a:srgbClr val="C0C0C0"/>
                  </a:outerShdw>
                </a:effectLst>
                <a:latin typeface="隶书" pitchFamily="49" charset="-122"/>
                <a:ea typeface="隶书" pitchFamily="49" charset="-122"/>
                <a:cs typeface="+mn-cs"/>
              </a:rPr>
              <a:t>背景简介</a:t>
            </a:r>
            <a:r>
              <a:rPr kumimoji="0" lang="en-US" altLang="zh-CN" sz="4800" b="1" kern="1200" cap="none" spc="0" normalizeH="0" baseline="0" noProof="0" dirty="0">
                <a:solidFill>
                  <a:srgbClr val="FF0000"/>
                </a:solidFill>
                <a:effectLst>
                  <a:outerShdw blurRad="38100" dist="38100" dir="2700000" algn="tl">
                    <a:srgbClr val="C0C0C0"/>
                  </a:outerShdw>
                </a:effectLst>
                <a:latin typeface="隶书" pitchFamily="49" charset="-122"/>
                <a:ea typeface="隶书" pitchFamily="49" charset="-122"/>
                <a:cs typeface="+mn-cs"/>
              </a:rPr>
              <a:t>:</a:t>
            </a:r>
            <a:r>
              <a:rPr kumimoji="0" lang="en-US" altLang="zh-CN" sz="4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rPr>
              <a:t> </a:t>
            </a:r>
            <a:endParaRPr kumimoji="0" lang="en-US" altLang="zh-CN" sz="4800" b="1" kern="1200" cap="none" spc="0" normalizeH="0" baseline="0" noProof="0" dirty="0">
              <a:effectLst>
                <a:outerShdw blurRad="38100" dist="38100" dir="2700000" algn="tl">
                  <a:srgbClr val="C0C0C0"/>
                </a:outerShdw>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9219" name="Text Box 3"/>
          <p:cNvSpPr txBox="1">
            <a:spLocks noChangeArrowheads="1"/>
          </p:cNvSpPr>
          <p:nvPr/>
        </p:nvSpPr>
        <p:spPr bwMode="auto">
          <a:xfrm>
            <a:off x="152400" y="914400"/>
            <a:ext cx="8686800" cy="564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zh-CN" altLang="en-US" sz="2800" b="1"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rPr>
              <a:t>    </a:t>
            </a:r>
            <a:r>
              <a:rPr kumimoji="0"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黑体" panose="02010600030101010101" pitchFamily="49" charset="-122"/>
                <a:cs typeface="+mn-cs"/>
              </a:rPr>
              <a:t>“</a:t>
            </a:r>
            <a:r>
              <a:rPr kumimoji="0" lang="zh-CN" altLang="en-US" sz="2800" b="1"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rPr>
              <a:t>荆轲刺秦王</a:t>
            </a:r>
            <a:r>
              <a:rPr kumimoji="0" lang="zh-CN" altLang="en-US" sz="2800" b="1" kern="1200" cap="none" spc="0" normalizeH="0" baseline="0" noProof="0" dirty="0">
                <a:effectLst>
                  <a:outerShdw blurRad="38100" dist="38100" dir="2700000" algn="tl">
                    <a:srgbClr val="C0C0C0"/>
                  </a:outerShdw>
                </a:effectLst>
                <a:latin typeface="Times New Roman" panose="02020603050405020304" pitchFamily="18" charset="0"/>
                <a:ea typeface="黑体" panose="02010600030101010101" pitchFamily="49" charset="-122"/>
                <a:cs typeface="+mn-cs"/>
              </a:rPr>
              <a:t>”</a:t>
            </a:r>
            <a:r>
              <a:rPr kumimoji="0" lang="zh-CN" altLang="en-US" sz="2800" b="1"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rPr>
              <a:t>的故事发生在战国末期的公元前</a:t>
            </a:r>
            <a:r>
              <a:rPr kumimoji="0" lang="zh-CN" altLang="en-US" sz="2800" b="1" kern="1200" cap="none" spc="0" normalizeH="0" baseline="0" noProof="0" dirty="0">
                <a:effectLst>
                  <a:outerShdw blurRad="38100" dist="38100" dir="2700000" algn="tl">
                    <a:srgbClr val="C0C0C0"/>
                  </a:outerShdw>
                </a:effectLst>
                <a:latin typeface="Arial" panose="020B0604020202020204" pitchFamily="34" charset="0"/>
                <a:ea typeface="黑体" panose="02010600030101010101" pitchFamily="49" charset="-122"/>
                <a:cs typeface="+mn-cs"/>
              </a:rPr>
              <a:t> </a:t>
            </a:r>
            <a:r>
              <a:rPr kumimoji="0" lang="en-US" altLang="zh-CN" sz="2800" b="1"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rPr>
              <a:t>227</a:t>
            </a:r>
            <a:r>
              <a:rPr kumimoji="0" lang="zh-CN" altLang="en-US" sz="2800" b="1"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rPr>
              <a:t>年，即秦统一中国之前的六年。当时，秦于公元前</a:t>
            </a:r>
            <a:r>
              <a:rPr kumimoji="0" lang="zh-CN" altLang="en-US" sz="2800" b="1" kern="1200" cap="none" spc="0" normalizeH="0" baseline="0" noProof="0" dirty="0">
                <a:effectLst>
                  <a:outerShdw blurRad="38100" dist="38100" dir="2700000" algn="tl">
                    <a:srgbClr val="C0C0C0"/>
                  </a:outerShdw>
                </a:effectLst>
                <a:latin typeface="Arial" panose="020B0604020202020204" pitchFamily="34" charset="0"/>
                <a:ea typeface="黑体" panose="02010600030101010101" pitchFamily="49" charset="-122"/>
                <a:cs typeface="+mn-cs"/>
              </a:rPr>
              <a:t> </a:t>
            </a:r>
            <a:r>
              <a:rPr kumimoji="0" lang="en-US" altLang="zh-CN" sz="2800" b="1"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rPr>
              <a:t>230</a:t>
            </a:r>
            <a:r>
              <a:rPr kumimoji="0" lang="zh-CN" altLang="en-US" sz="2800" b="1"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rPr>
              <a:t>年灭韩，又于公元前</a:t>
            </a:r>
            <a:r>
              <a:rPr kumimoji="0" lang="zh-CN" altLang="en-US" sz="2800" b="1" kern="1200" cap="none" spc="0" normalizeH="0" baseline="0" noProof="0" dirty="0">
                <a:effectLst>
                  <a:outerShdw blurRad="38100" dist="38100" dir="2700000" algn="tl">
                    <a:srgbClr val="C0C0C0"/>
                  </a:outerShdw>
                </a:effectLst>
                <a:latin typeface="Arial" panose="020B0604020202020204" pitchFamily="34" charset="0"/>
                <a:ea typeface="黑体" panose="02010600030101010101" pitchFamily="49" charset="-122"/>
                <a:cs typeface="+mn-cs"/>
              </a:rPr>
              <a:t> </a:t>
            </a:r>
            <a:r>
              <a:rPr kumimoji="0" lang="en-US" altLang="zh-CN" sz="2800" b="1"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rPr>
              <a:t>228</a:t>
            </a:r>
            <a:r>
              <a:rPr kumimoji="0" lang="zh-CN" altLang="en-US" sz="2800" b="1"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rPr>
              <a:t>年破赵</a:t>
            </a:r>
            <a:r>
              <a:rPr kumimoji="0" lang="en-US" altLang="zh-CN" sz="2800" b="1"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rPr>
              <a:t>(</a:t>
            </a:r>
            <a:r>
              <a:rPr kumimoji="0" lang="en-US" altLang="zh-CN" sz="2800" b="1" kern="1200" cap="none" spc="0" normalizeH="0" baseline="0" noProof="0" dirty="0">
                <a:effectLst>
                  <a:outerShdw blurRad="38100" dist="38100" dir="2700000" algn="tl">
                    <a:srgbClr val="C0C0C0"/>
                  </a:outerShdw>
                </a:effectLst>
                <a:latin typeface="Arial" panose="020B0604020202020204" pitchFamily="34" charset="0"/>
                <a:ea typeface="黑体" panose="02010600030101010101" pitchFamily="49" charset="-122"/>
                <a:cs typeface="+mn-cs"/>
              </a:rPr>
              <a:t> </a:t>
            </a:r>
            <a:r>
              <a:rPr kumimoji="0" lang="zh-CN" altLang="en-US" sz="2800" b="1"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rPr>
              <a:t>灭赵是公元前</a:t>
            </a:r>
            <a:r>
              <a:rPr kumimoji="0" lang="en-US" altLang="zh-CN" sz="2800" b="1"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rPr>
              <a:t>222</a:t>
            </a:r>
            <a:r>
              <a:rPr kumimoji="0" lang="zh-CN" altLang="en-US" sz="2800" b="1"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rPr>
              <a:t>年</a:t>
            </a:r>
            <a:r>
              <a:rPr kumimoji="0" lang="en-US" altLang="zh-CN" sz="2800" b="1"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rPr>
              <a:t>)</a:t>
            </a:r>
            <a:r>
              <a:rPr kumimoji="0" lang="zh-CN" altLang="en-US" sz="2800" b="1"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rPr>
              <a:t>，秦统一六国的大势已定。地处赵国东北方的燕国是一个弱小的国家。当初，燕王为了结好于秦国，曾将太子丹交给秦国作人质。而</a:t>
            </a:r>
            <a:r>
              <a:rPr kumimoji="0" lang="zh-CN" altLang="en-US" sz="2800" b="1" kern="1200" cap="none" spc="0" normalizeH="0" baseline="0" noProof="0" dirty="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rPr>
              <a:t>秦遇之不善</a:t>
            </a:r>
            <a:r>
              <a:rPr kumimoji="0" lang="zh-CN" altLang="en-US" sz="2800" b="1" kern="1200" cap="none" spc="0" normalizeH="0" baseline="0" noProof="0" dirty="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rPr>
              <a:t>，太子丹于公元前</a:t>
            </a:r>
            <a:r>
              <a:rPr kumimoji="0" lang="zh-CN" altLang="en-US" sz="2800" b="1" kern="1200" cap="none" spc="0" normalizeH="0" baseline="0" noProof="0" dirty="0">
                <a:effectLst>
                  <a:outerShdw blurRad="38100" dist="38100" dir="2700000" algn="tl">
                    <a:srgbClr val="C0C0C0"/>
                  </a:outerShdw>
                </a:effectLst>
                <a:latin typeface="Arial" panose="020B0604020202020204" pitchFamily="34" charset="0"/>
                <a:ea typeface="黑体" panose="02010600030101010101" pitchFamily="49" charset="-122"/>
                <a:cs typeface="+mn-cs"/>
              </a:rPr>
              <a:t> </a:t>
            </a:r>
            <a:r>
              <a:rPr kumimoji="0" lang="en-US" altLang="zh-CN" sz="2800" b="1"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rPr>
              <a:t>232</a:t>
            </a:r>
            <a:r>
              <a:rPr kumimoji="0" lang="zh-CN" altLang="en-US" sz="2800" b="1"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rPr>
              <a:t>年逃回燕国。为抵抗强秦的大举进攻，同时也为报</a:t>
            </a:r>
            <a:r>
              <a:rPr kumimoji="0" lang="zh-CN" altLang="en-US" sz="2800" b="1" kern="1200" cap="none" spc="0" normalizeH="0" baseline="0" noProof="0" dirty="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rPr>
              <a:t>见陵</a:t>
            </a:r>
            <a:r>
              <a:rPr kumimoji="0" lang="zh-CN" altLang="en-US" sz="2800" b="1" kern="1200" cap="none" spc="0" normalizeH="0" baseline="0" noProof="0" dirty="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rPr>
              <a:t>之怨仇，太子丹想派刺客去劫持秦王，</a:t>
            </a:r>
            <a:r>
              <a:rPr kumimoji="0" lang="zh-CN" altLang="en-US" sz="2800" b="1" kern="1200" cap="none" spc="0" normalizeH="0" baseline="0" noProof="0" dirty="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rPr>
              <a:t>使悉反诸侯之地</a:t>
            </a:r>
            <a:r>
              <a:rPr kumimoji="0" lang="zh-CN" altLang="en-US" sz="2800" b="1" kern="1200" cap="none" spc="0" normalizeH="0" baseline="0" noProof="0" dirty="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rPr>
              <a:t>；或者刺杀秦王赢政，使秦</a:t>
            </a:r>
            <a:r>
              <a:rPr kumimoji="0" lang="zh-CN" altLang="en-US" sz="2800" b="1" kern="1200" cap="none" spc="0" normalizeH="0" baseline="0" noProof="0" dirty="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rPr>
              <a:t>内有大乱</a:t>
            </a:r>
            <a:r>
              <a:rPr kumimoji="0" lang="zh-CN" altLang="en-US" sz="2800" b="1" kern="1200" cap="none" spc="0" normalizeH="0" baseline="0" noProof="0" dirty="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rPr>
              <a:t>，</a:t>
            </a:r>
            <a:r>
              <a:rPr kumimoji="0" lang="zh-CN" altLang="en-US" sz="2800" b="1" kern="1200" cap="none" spc="0" normalizeH="0" baseline="0" noProof="0" dirty="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rPr>
              <a:t>君臣相疑</a:t>
            </a:r>
            <a:r>
              <a:rPr kumimoji="0" lang="zh-CN" altLang="en-US" sz="2800" b="1" kern="1200" cap="none" spc="0" normalizeH="0" baseline="0" noProof="0" dirty="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rPr>
              <a:t>，然后联合诸侯共同破秦。荆轲刺秦王的故事，就是在这样的背景下发生的。荆轲刺秦王失败之后，秦大举攻燕，于公元前</a:t>
            </a:r>
            <a:r>
              <a:rPr kumimoji="0" lang="zh-CN" altLang="en-US" sz="2800" b="1" kern="1200" cap="none" spc="0" normalizeH="0" baseline="0" noProof="0" dirty="0">
                <a:effectLst>
                  <a:outerShdw blurRad="38100" dist="38100" dir="2700000" algn="tl">
                    <a:srgbClr val="C0C0C0"/>
                  </a:outerShdw>
                </a:effectLst>
                <a:latin typeface="Arial" panose="020B0604020202020204" pitchFamily="34" charset="0"/>
                <a:ea typeface="黑体" panose="02010600030101010101" pitchFamily="49" charset="-122"/>
                <a:cs typeface="+mn-cs"/>
              </a:rPr>
              <a:t> </a:t>
            </a:r>
            <a:r>
              <a:rPr kumimoji="0" lang="en-US" altLang="zh-CN" sz="2800" b="1"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rPr>
              <a:t>226</a:t>
            </a:r>
            <a:r>
              <a:rPr kumimoji="0" lang="zh-CN" altLang="en-US" sz="2800" b="1"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rPr>
              <a:t>年破燕，公元前</a:t>
            </a:r>
            <a:r>
              <a:rPr kumimoji="0" lang="zh-CN" altLang="en-US" sz="2800" b="1" kern="1200" cap="none" spc="0" normalizeH="0" baseline="0" noProof="0" dirty="0">
                <a:effectLst>
                  <a:outerShdw blurRad="38100" dist="38100" dir="2700000" algn="tl">
                    <a:srgbClr val="C0C0C0"/>
                  </a:outerShdw>
                </a:effectLst>
                <a:latin typeface="Arial" panose="020B0604020202020204" pitchFamily="34" charset="0"/>
                <a:ea typeface="黑体" panose="02010600030101010101" pitchFamily="49" charset="-122"/>
                <a:cs typeface="+mn-cs"/>
              </a:rPr>
              <a:t> </a:t>
            </a:r>
            <a:r>
              <a:rPr kumimoji="0" lang="en-US" altLang="zh-CN" sz="2800" b="1"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rPr>
              <a:t>222</a:t>
            </a:r>
            <a:r>
              <a:rPr kumimoji="0" lang="zh-CN" altLang="en-US" sz="2800" b="1"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rPr>
              <a:t>年灭燕。</a:t>
            </a:r>
            <a:endParaRPr kumimoji="0" lang="zh-CN" altLang="en-US" sz="2800" b="1"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79388" y="188913"/>
            <a:ext cx="4032250" cy="6494463"/>
          </a:xfrm>
          <a:prstGeom prst="rect">
            <a:avLst/>
          </a:prstGeom>
          <a:ln w="53975">
            <a:solidFill>
              <a:srgbClr val="00B0F0"/>
            </a:solid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荆轲曰：</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微太子言</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，臣愿谒之。今行而毋</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信</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，则秦未可</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亲</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也。夫樊将军，秦王</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购</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之金千斤，邑万家。</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诚得</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樊将军首与燕督亢之地图，奉献秦王，秦王必</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说</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见臣，臣乃得</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有以报</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太子曰：</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樊将军</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穷困</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来归丹，丹不忍以己之私而伤长者之意，</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愿</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足下</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更虑之</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endParaRPr kumimoji="0" lang="zh-CN" altLang="en-US" sz="3200" b="0"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endParaRPr>
          </a:p>
        </p:txBody>
      </p:sp>
      <p:sp>
        <p:nvSpPr>
          <p:cNvPr id="3" name="矩形 2"/>
          <p:cNvSpPr/>
          <p:nvPr/>
        </p:nvSpPr>
        <p:spPr>
          <a:xfrm>
            <a:off x="4284663" y="188913"/>
            <a:ext cx="4751388" cy="6554788"/>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28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荆轲说：</a:t>
            </a:r>
            <a:r>
              <a:rPr kumimoji="0" lang="en-US" altLang="zh-CN" sz="28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zh-CN" altLang="zh-CN" sz="28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太子就是不说</a:t>
            </a:r>
            <a:r>
              <a:rPr kumimoji="0" lang="zh-CN" altLang="zh-CN" sz="28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，我也要请求行动了。现在到秦国去，没有让秦王</a:t>
            </a:r>
            <a:r>
              <a:rPr kumimoji="0" lang="zh-CN" altLang="zh-CN" sz="28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相信我的东西</a:t>
            </a:r>
            <a:r>
              <a:rPr kumimoji="0" lang="zh-CN" altLang="zh-CN" sz="28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，那么秦王就不可以</a:t>
            </a:r>
            <a:r>
              <a:rPr kumimoji="0" lang="zh-CN" altLang="zh-CN" sz="28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接近</a:t>
            </a:r>
            <a:r>
              <a:rPr kumimoji="0" lang="zh-CN" altLang="zh-CN" sz="28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。那樊将军，秦王</a:t>
            </a:r>
            <a:r>
              <a:rPr kumimoji="0" lang="zh-CN" altLang="zh-CN" sz="28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悬赏</a:t>
            </a:r>
            <a:r>
              <a:rPr kumimoji="0" lang="zh-CN" altLang="zh-CN" sz="28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黄金千斤、封邑万户来购买他的脑袋。</a:t>
            </a:r>
            <a:r>
              <a:rPr kumimoji="0" lang="zh-CN" altLang="zh-CN" sz="28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果真得到</a:t>
            </a:r>
            <a:r>
              <a:rPr kumimoji="0" lang="zh-CN" altLang="zh-CN" sz="28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樊将军的脑袋和燕国督亢的地图，献给秦王，秦王一定</a:t>
            </a:r>
            <a:r>
              <a:rPr kumimoji="0" lang="zh-CN" altLang="zh-CN" sz="28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高兴</a:t>
            </a:r>
            <a:r>
              <a:rPr kumimoji="0" lang="zh-CN" altLang="zh-CN" sz="28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接见我，这样我才能够</a:t>
            </a:r>
            <a:r>
              <a:rPr kumimoji="0" lang="zh-CN" altLang="zh-CN" sz="28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有机会报效您</a:t>
            </a:r>
            <a:r>
              <a:rPr kumimoji="0" lang="zh-CN" altLang="zh-CN" sz="28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en-US" altLang="zh-CN" sz="28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zh-CN" altLang="zh-CN" sz="28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太子说：</a:t>
            </a:r>
            <a:r>
              <a:rPr kumimoji="0" lang="en-US" altLang="zh-CN" sz="28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zh-CN" altLang="zh-CN" sz="28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樊将军到了</a:t>
            </a:r>
            <a:r>
              <a:rPr kumimoji="0" lang="zh-CN" altLang="zh-CN" sz="28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穷途末路</a:t>
            </a:r>
            <a:r>
              <a:rPr kumimoji="0" lang="zh-CN" altLang="zh-CN" sz="28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才来投奔我，我不忍心为自己私利而伤害这位长者的心，</a:t>
            </a:r>
            <a:r>
              <a:rPr kumimoji="0" lang="zh-CN" altLang="zh-CN" sz="28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希望</a:t>
            </a:r>
            <a:r>
              <a:rPr kumimoji="0" lang="zh-CN" altLang="zh-CN" sz="28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您</a:t>
            </a:r>
            <a:r>
              <a:rPr kumimoji="0" lang="zh-CN" altLang="zh-CN" sz="28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考虑别的办法</a:t>
            </a:r>
            <a:r>
              <a:rPr kumimoji="0" lang="zh-CN" altLang="zh-CN" sz="28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吧！</a:t>
            </a:r>
            <a:r>
              <a:rPr kumimoji="0" lang="en-US" altLang="zh-CN" sz="28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endParaRPr kumimoji="0" lang="zh-CN" altLang="en-US" sz="2800" b="1" i="0" u="none" strike="noStrike" kern="1200" cap="none" spc="0" normalizeH="0" baseline="0" noProof="0" dirty="0">
              <a:ln>
                <a:noFill/>
              </a:ln>
              <a:solidFill>
                <a:srgbClr val="000000"/>
              </a:solidFill>
              <a:effectLst/>
              <a:uLnTx/>
              <a:uFillTx/>
              <a:latin typeface="+mn-ea"/>
              <a:ea typeface="+mn-ea"/>
              <a:cs typeface="+mn-cs"/>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4274" name="Text Box 5"/>
          <p:cNvSpPr txBox="1"/>
          <p:nvPr/>
        </p:nvSpPr>
        <p:spPr>
          <a:xfrm>
            <a:off x="0" y="188913"/>
            <a:ext cx="3097213" cy="579437"/>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zh-CN" altLang="en-US" b="1" dirty="0">
                <a:solidFill>
                  <a:srgbClr val="FF0000"/>
                </a:solidFill>
                <a:ea typeface="黑体" panose="02010600030101010101" pitchFamily="49" charset="-122"/>
              </a:rPr>
              <a:t>思考：</a:t>
            </a:r>
            <a:endParaRPr lang="zh-CN" altLang="en-US" b="1" dirty="0">
              <a:solidFill>
                <a:srgbClr val="FF0000"/>
              </a:solidFill>
              <a:ea typeface="黑体" panose="02010600030101010101" pitchFamily="49" charset="-122"/>
            </a:endParaRPr>
          </a:p>
        </p:txBody>
      </p:sp>
      <p:sp>
        <p:nvSpPr>
          <p:cNvPr id="54275" name="Text Box 6"/>
          <p:cNvSpPr txBox="1"/>
          <p:nvPr/>
        </p:nvSpPr>
        <p:spPr>
          <a:xfrm>
            <a:off x="250825" y="981075"/>
            <a:ext cx="8713788" cy="13843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en-US" altLang="zh-CN" sz="2800" b="1" dirty="0">
                <a:solidFill>
                  <a:srgbClr val="000808"/>
                </a:solidFill>
                <a:latin typeface="黑体" panose="02010600030101010101" pitchFamily="49" charset="-122"/>
                <a:ea typeface="黑体" panose="02010600030101010101" pitchFamily="49" charset="-122"/>
              </a:rPr>
              <a:t>1</a:t>
            </a:r>
            <a:r>
              <a:rPr lang="zh-CN" altLang="en-US" sz="2800" b="1" dirty="0">
                <a:solidFill>
                  <a:srgbClr val="000808"/>
                </a:solidFill>
                <a:latin typeface="黑体" panose="02010600030101010101" pitchFamily="49" charset="-122"/>
                <a:ea typeface="黑体" panose="02010600030101010101" pitchFamily="49" charset="-122"/>
              </a:rPr>
              <a:t>、荆轲刺秦王是在怎样的形势下发生的？（找出第</a:t>
            </a:r>
            <a:r>
              <a:rPr lang="en-US" altLang="zh-CN" sz="2800" b="1" dirty="0">
                <a:solidFill>
                  <a:srgbClr val="000808"/>
                </a:solidFill>
                <a:latin typeface="黑体" panose="02010600030101010101" pitchFamily="49" charset="-122"/>
                <a:ea typeface="黑体" panose="02010600030101010101" pitchFamily="49" charset="-122"/>
              </a:rPr>
              <a:t>10</a:t>
            </a:r>
            <a:r>
              <a:rPr lang="zh-CN" altLang="en-US" sz="2800" b="1" dirty="0">
                <a:solidFill>
                  <a:srgbClr val="000808"/>
                </a:solidFill>
                <a:latin typeface="黑体" panose="02010600030101010101" pitchFamily="49" charset="-122"/>
                <a:ea typeface="黑体" panose="02010600030101010101" pitchFamily="49" charset="-122"/>
              </a:rPr>
              <a:t>节中相关句子并概括）课文写当时形势的语言有何特点？</a:t>
            </a:r>
            <a:r>
              <a:rPr lang="zh-CN" altLang="en-US" sz="2800" dirty="0">
                <a:solidFill>
                  <a:srgbClr val="000808"/>
                </a:solidFill>
                <a:latin typeface="黑体" panose="02010600030101010101" pitchFamily="49" charset="-122"/>
                <a:ea typeface="黑体" panose="02010600030101010101" pitchFamily="49" charset="-122"/>
              </a:rPr>
              <a:t> </a:t>
            </a:r>
            <a:endParaRPr lang="zh-CN" altLang="en-US" sz="2800" dirty="0">
              <a:solidFill>
                <a:srgbClr val="000808"/>
              </a:solidFill>
              <a:latin typeface="黑体" panose="02010600030101010101" pitchFamily="49" charset="-122"/>
              <a:ea typeface="黑体" panose="02010600030101010101" pitchFamily="49" charset="-122"/>
            </a:endParaRPr>
          </a:p>
        </p:txBody>
      </p:sp>
      <p:sp>
        <p:nvSpPr>
          <p:cNvPr id="66567" name="Text Box 7"/>
          <p:cNvSpPr txBox="1"/>
          <p:nvPr/>
        </p:nvSpPr>
        <p:spPr>
          <a:xfrm>
            <a:off x="468313" y="2636838"/>
            <a:ext cx="8351837" cy="204152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r>
              <a:rPr lang="zh-CN" altLang="en-US" b="1" dirty="0">
                <a:solidFill>
                  <a:srgbClr val="FF0000"/>
                </a:solidFill>
                <a:latin typeface="黑体" panose="02010600030101010101" pitchFamily="49" charset="-122"/>
                <a:ea typeface="黑体" panose="02010600030101010101" pitchFamily="49" charset="-122"/>
              </a:rPr>
              <a:t>秦军破赵，势如破竹，大军压境，燕国危在旦夕。</a:t>
            </a:r>
            <a:r>
              <a:rPr lang="zh-CN" altLang="en-US" b="1" dirty="0">
                <a:solidFill>
                  <a:srgbClr val="000808"/>
                </a:solidFill>
                <a:latin typeface="黑体" panose="02010600030101010101" pitchFamily="49" charset="-122"/>
                <a:ea typeface="黑体" panose="02010600030101010101" pitchFamily="49" charset="-122"/>
              </a:rPr>
              <a:t>课文写形势，连用</a:t>
            </a:r>
            <a:r>
              <a:rPr lang="zh-CN" altLang="en-US" b="1" dirty="0">
                <a:solidFill>
                  <a:srgbClr val="FF0000"/>
                </a:solidFill>
                <a:latin typeface="黑体" panose="02010600030101010101" pitchFamily="49" charset="-122"/>
                <a:ea typeface="黑体" panose="02010600030101010101" pitchFamily="49" charset="-122"/>
              </a:rPr>
              <a:t>几个动词短语（短句）</a:t>
            </a:r>
            <a:r>
              <a:rPr lang="zh-CN" altLang="en-US" b="1" dirty="0">
                <a:solidFill>
                  <a:srgbClr val="000808"/>
                </a:solidFill>
                <a:latin typeface="黑体" panose="02010600030101010101" pitchFamily="49" charset="-122"/>
                <a:ea typeface="黑体" panose="02010600030101010101" pitchFamily="49" charset="-122"/>
              </a:rPr>
              <a:t>，以短促的语气交代逼人的形势，渲染了紧张、危急的气氛</a:t>
            </a:r>
            <a:endParaRPr lang="zh-CN" altLang="en-US" b="1" dirty="0">
              <a:solidFill>
                <a:srgbClr val="000808"/>
              </a:solidFill>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6567"/>
                                        </p:tgtEl>
                                        <p:attrNameLst>
                                          <p:attrName>style.visibility</p:attrName>
                                        </p:attrNameLst>
                                      </p:cBhvr>
                                      <p:to>
                                        <p:strVal val="visible"/>
                                      </p:to>
                                    </p:set>
                                    <p:animEffect transition="in" filter="blinds(horizontal)">
                                      <p:cBhvr>
                                        <p:cTn id="7" dur="500"/>
                                        <p:tgtEl>
                                          <p:spTgt spid="665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7"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Text Box 2"/>
          <p:cNvSpPr txBox="1">
            <a:spLocks noChangeArrowheads="1"/>
          </p:cNvSpPr>
          <p:nvPr/>
        </p:nvSpPr>
        <p:spPr bwMode="auto">
          <a:xfrm>
            <a:off x="0" y="1341438"/>
            <a:ext cx="9144000" cy="287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20000"/>
              </a:spcBef>
              <a:buClr>
                <a:schemeClr val="hlink"/>
              </a:buClr>
              <a:buSzPct val="75000"/>
              <a:buFont typeface="Wingdings" panose="05000000000000000000" pitchFamily="2" charset="2"/>
              <a:defRPr/>
            </a:pPr>
            <a:r>
              <a:rPr kumimoji="0" lang="zh-CN" altLang="en-US" sz="3200" b="1" kern="1200" cap="none" spc="0" normalizeH="0" baseline="0" noProof="0">
                <a:solidFill>
                  <a:srgbClr val="0000CC"/>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200" b="1" kern="1200" cap="none" spc="0" normalizeH="0" baseline="0" noProof="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微太子言，臣愿得谒之</a:t>
            </a:r>
            <a:r>
              <a:rPr kumimoji="0" lang="zh-CN" altLang="en-US" sz="3200" b="1" kern="1200" cap="none" spc="0" normalizeH="0" baseline="0" noProof="0">
                <a:solidFill>
                  <a:srgbClr val="0000CC"/>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en-US" altLang="zh-CN" sz="3200" b="1" kern="1200" cap="none" spc="0" normalizeH="0" baseline="0" noProof="0">
                <a:solidFill>
                  <a:srgbClr val="0000CC"/>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200" b="1" kern="1200" cap="none" spc="0" normalizeH="0" baseline="0" noProof="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言出必行的侠义精神。</a:t>
            </a:r>
            <a:endParaRPr kumimoji="0" lang="zh-CN" altLang="en-US" sz="3200" b="1" kern="1200" cap="none" spc="0" normalizeH="0" baseline="0" noProof="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endParaRPr>
          </a:p>
          <a:p>
            <a:pPr marR="0" defTabSz="914400" eaLnBrk="1" hangingPunct="1">
              <a:spcBef>
                <a:spcPct val="20000"/>
              </a:spcBef>
              <a:buClr>
                <a:schemeClr val="hlink"/>
              </a:buClr>
              <a:buSzPct val="75000"/>
              <a:buFont typeface="Wingdings" panose="05000000000000000000" pitchFamily="2" charset="2"/>
              <a:defRPr/>
            </a:pPr>
            <a:r>
              <a:rPr kumimoji="0" lang="zh-CN" altLang="en-US" sz="3200" b="1" kern="1200" cap="none" spc="0" normalizeH="0" baseline="0" noProof="0">
                <a:solidFill>
                  <a:srgbClr val="0000CC"/>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200" b="1" kern="1200" cap="none" spc="0" normalizeH="0" baseline="0" noProof="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行而毋信，则秦未可亲也</a:t>
            </a:r>
            <a:r>
              <a:rPr kumimoji="0" lang="en-US" altLang="zh-CN" sz="3200" b="1" kern="1200" cap="none" spc="0" normalizeH="0" baseline="0" noProof="0">
                <a:solidFill>
                  <a:srgbClr val="0000CC"/>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en-US" altLang="zh-CN" sz="3200" b="1" kern="1200" cap="none" spc="0" normalizeH="0" baseline="0" noProof="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 </a:t>
            </a:r>
            <a:r>
              <a:rPr kumimoji="0" lang="zh-CN" altLang="en-US" sz="3200" b="1" kern="1200" cap="none" spc="0" normalizeH="0" baseline="0" noProof="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勇而多谋、城府很深、胆识超人</a:t>
            </a:r>
            <a:endParaRPr kumimoji="0" lang="zh-CN" altLang="en-US" sz="3200" b="1" kern="1200" cap="none" spc="0" normalizeH="0" baseline="0" noProof="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endParaRPr>
          </a:p>
          <a:p>
            <a:pPr marR="0" defTabSz="914400" eaLnBrk="1" hangingPunct="1">
              <a:spcBef>
                <a:spcPct val="50000"/>
              </a:spcBef>
              <a:buClrTx/>
              <a:buSzTx/>
              <a:buFontTx/>
              <a:defRPr/>
            </a:pPr>
            <a:endParaRPr kumimoji="0" lang="zh-CN" altLang="en-US" sz="3200" kern="1200" cap="none" spc="0" normalizeH="0" baseline="0" noProof="0">
              <a:latin typeface="黑体" panose="02010600030101010101" pitchFamily="49" charset="-122"/>
              <a:ea typeface="黑体" panose="02010600030101010101" pitchFamily="49" charset="-122"/>
              <a:cs typeface="+mn-cs"/>
            </a:endParaRPr>
          </a:p>
        </p:txBody>
      </p:sp>
      <p:sp>
        <p:nvSpPr>
          <p:cNvPr id="55299" name="Text Box 3"/>
          <p:cNvSpPr txBox="1"/>
          <p:nvPr/>
        </p:nvSpPr>
        <p:spPr>
          <a:xfrm>
            <a:off x="250825" y="620713"/>
            <a:ext cx="7848600" cy="579437"/>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en-US" altLang="zh-CN" b="1" dirty="0">
                <a:solidFill>
                  <a:srgbClr val="000808"/>
                </a:solidFill>
                <a:ea typeface="黑体" panose="02010600030101010101" pitchFamily="49" charset="-122"/>
              </a:rPr>
              <a:t>2</a:t>
            </a:r>
            <a:r>
              <a:rPr lang="zh-CN" altLang="en-US" b="1" dirty="0">
                <a:solidFill>
                  <a:srgbClr val="000808"/>
                </a:solidFill>
                <a:ea typeface="黑体" panose="02010600030101010101" pitchFamily="49" charset="-122"/>
              </a:rPr>
              <a:t>、临危受命，表现了荆轲怎样的个性特点？</a:t>
            </a:r>
            <a:endParaRPr lang="zh-CN" altLang="en-US" b="1" dirty="0">
              <a:solidFill>
                <a:srgbClr val="000808"/>
              </a:solidFill>
              <a:ea typeface="黑体" panose="02010600030101010101" pitchFamily="49" charset="-122"/>
            </a:endParaRPr>
          </a:p>
        </p:txBody>
      </p:sp>
      <p:sp>
        <p:nvSpPr>
          <p:cNvPr id="55300" name="Text Box 4"/>
          <p:cNvSpPr txBox="1"/>
          <p:nvPr/>
        </p:nvSpPr>
        <p:spPr>
          <a:xfrm>
            <a:off x="0" y="3789363"/>
            <a:ext cx="9144000" cy="14922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en-US" altLang="zh-CN" b="1" dirty="0">
                <a:solidFill>
                  <a:srgbClr val="000808"/>
                </a:solidFill>
                <a:ea typeface="黑体" panose="02010600030101010101" pitchFamily="49" charset="-122"/>
              </a:rPr>
              <a:t>3</a:t>
            </a:r>
            <a:r>
              <a:rPr lang="zh-CN" altLang="en-US" b="1" dirty="0">
                <a:solidFill>
                  <a:srgbClr val="000808"/>
                </a:solidFill>
                <a:ea typeface="黑体" panose="02010600030101010101" pitchFamily="49" charset="-122"/>
              </a:rPr>
              <a:t>、太子丹的恐惧、不忍，表现了他怎样的个性特点？</a:t>
            </a:r>
            <a:endParaRPr lang="zh-CN" altLang="en-US" b="1" dirty="0">
              <a:solidFill>
                <a:srgbClr val="000808"/>
              </a:solidFill>
              <a:ea typeface="黑体" panose="02010600030101010101" pitchFamily="49" charset="-122"/>
            </a:endParaRPr>
          </a:p>
          <a:p>
            <a:pPr marL="0" lvl="0" indent="0" eaLnBrk="1" hangingPunct="1">
              <a:spcBef>
                <a:spcPct val="50000"/>
              </a:spcBef>
              <a:buClrTx/>
              <a:buSzTx/>
              <a:buFontTx/>
              <a:buNone/>
            </a:pPr>
            <a:endParaRPr lang="zh-CN" altLang="en-US" sz="1800" dirty="0"/>
          </a:p>
        </p:txBody>
      </p:sp>
      <p:sp>
        <p:nvSpPr>
          <p:cNvPr id="68613" name="Text Box 5"/>
          <p:cNvSpPr txBox="1">
            <a:spLocks noChangeArrowheads="1"/>
          </p:cNvSpPr>
          <p:nvPr/>
        </p:nvSpPr>
        <p:spPr bwMode="auto">
          <a:xfrm>
            <a:off x="250825" y="5084763"/>
            <a:ext cx="8713788" cy="206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20000"/>
              </a:spcBef>
              <a:buClr>
                <a:schemeClr val="hlink"/>
              </a:buClr>
              <a:buSzPct val="75000"/>
              <a:buFont typeface="Wingdings" panose="05000000000000000000" pitchFamily="2" charset="2"/>
              <a:defRPr/>
            </a:pPr>
            <a:r>
              <a:rPr kumimoji="0" lang="zh-CN" altLang="en-US" sz="32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急躁、软弱、善良</a:t>
            </a:r>
            <a:endParaRPr kumimoji="0" lang="zh-CN" altLang="en-US" sz="3200" b="1" kern="1200" cap="none" spc="0" normalizeH="0" baseline="0" noProof="0" dirty="0">
              <a:effectLst>
                <a:outerShdw blurRad="38100" dist="38100" dir="2700000" algn="tl">
                  <a:srgbClr val="C0C0C0"/>
                </a:outerShdw>
              </a:effectLst>
              <a:latin typeface="Arial" panose="020B0604020202020204" pitchFamily="34" charset="0"/>
              <a:ea typeface="黑体" panose="02010600030101010101" pitchFamily="49" charset="-122"/>
              <a:cs typeface="+mn-cs"/>
            </a:endParaRPr>
          </a:p>
          <a:p>
            <a:pPr marR="0" defTabSz="914400" eaLnBrk="1" hangingPunct="1">
              <a:spcBef>
                <a:spcPct val="50000"/>
              </a:spcBef>
              <a:buClrTx/>
              <a:buSzTx/>
              <a:buFontTx/>
              <a:defRPr/>
            </a:pPr>
            <a:r>
              <a:rPr kumimoji="0" lang="zh-CN" altLang="zh-CN" sz="3200" kern="1200" cap="none" spc="0" normalizeH="0" baseline="0" noProof="0" dirty="0">
                <a:solidFill>
                  <a:srgbClr val="FF0000"/>
                </a:solidFill>
                <a:latin typeface="黑体" panose="02010600030101010101" pitchFamily="49" charset="-122"/>
                <a:ea typeface="黑体" panose="02010600030101010101" pitchFamily="49" charset="-122"/>
                <a:cs typeface="+mn-cs"/>
              </a:rPr>
              <a:t>太子“不忍”，反衬了荆轲智谋非凡。 </a:t>
            </a:r>
            <a:endParaRPr kumimoji="0" lang="zh-CN" altLang="zh-CN" sz="3200" kern="1200" cap="none" spc="0" normalizeH="0" baseline="0" noProof="0" dirty="0">
              <a:solidFill>
                <a:srgbClr val="FF0000"/>
              </a:solidFill>
              <a:latin typeface="黑体" panose="02010600030101010101" pitchFamily="49" charset="-122"/>
              <a:ea typeface="黑体" panose="02010600030101010101" pitchFamily="49" charset="-122"/>
              <a:cs typeface="+mn-cs"/>
            </a:endParaRPr>
          </a:p>
          <a:p>
            <a:pPr marR="0" defTabSz="914400" eaLnBrk="1" hangingPunct="1">
              <a:spcBef>
                <a:spcPct val="50000"/>
              </a:spcBef>
              <a:buClrTx/>
              <a:buSzTx/>
              <a:buFontTx/>
              <a:defRPr/>
            </a:pPr>
            <a:endParaRPr kumimoji="0" lang="zh-CN" altLang="en-US" sz="3200" kern="1200" cap="none" spc="0" normalizeH="0" baseline="0" noProof="0" dirty="0">
              <a:latin typeface="Arial" panose="020B0604020202020204" pitchFamily="34" charset="0"/>
              <a:ea typeface="黑体" panose="02010600030101010101" pitchFamily="49" charset="-122"/>
              <a:cs typeface="+mn-cs"/>
            </a:endParaRPr>
          </a:p>
        </p:txBody>
      </p:sp>
      <p:sp>
        <p:nvSpPr>
          <p:cNvPr id="55302" name="Text Box 6"/>
          <p:cNvSpPr txBox="1"/>
          <p:nvPr/>
        </p:nvSpPr>
        <p:spPr>
          <a:xfrm>
            <a:off x="0" y="-7937"/>
            <a:ext cx="3097213" cy="579437"/>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zh-CN" altLang="en-US" b="1" dirty="0">
                <a:solidFill>
                  <a:srgbClr val="FF0000"/>
                </a:solidFill>
                <a:ea typeface="黑体" panose="02010600030101010101" pitchFamily="49" charset="-122"/>
              </a:rPr>
              <a:t>思考：</a:t>
            </a:r>
            <a:endParaRPr lang="zh-CN" altLang="en-US" b="1" dirty="0">
              <a:solidFill>
                <a:srgbClr val="FF0000"/>
              </a:solidFill>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8610">
                                            <p:txEl>
                                              <p:charRg st="0" end="25"/>
                                            </p:txEl>
                                          </p:spTgt>
                                        </p:tgtEl>
                                        <p:attrNameLst>
                                          <p:attrName>style.visibility</p:attrName>
                                        </p:attrNameLst>
                                      </p:cBhvr>
                                      <p:to>
                                        <p:strVal val="visible"/>
                                      </p:to>
                                    </p:set>
                                    <p:animEffect transition="in" filter="blinds(horizontal)">
                                      <p:cBhvr>
                                        <p:cTn id="7" dur="500"/>
                                        <p:tgtEl>
                                          <p:spTgt spid="68610">
                                            <p:txEl>
                                              <p:charRg st="0" end="2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8610">
                                            <p:txEl>
                                              <p:charRg st="25" end="58"/>
                                            </p:txEl>
                                          </p:spTgt>
                                        </p:tgtEl>
                                        <p:attrNameLst>
                                          <p:attrName>style.visibility</p:attrName>
                                        </p:attrNameLst>
                                      </p:cBhvr>
                                      <p:to>
                                        <p:strVal val="visible"/>
                                      </p:to>
                                    </p:set>
                                    <p:animEffect transition="in" filter="blinds(horizontal)">
                                      <p:cBhvr>
                                        <p:cTn id="12" dur="500"/>
                                        <p:tgtEl>
                                          <p:spTgt spid="68610">
                                            <p:txEl>
                                              <p:charRg st="25" end="5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8613"/>
                                        </p:tgtEl>
                                        <p:attrNameLst>
                                          <p:attrName>style.visibility</p:attrName>
                                        </p:attrNameLst>
                                      </p:cBhvr>
                                      <p:to>
                                        <p:strVal val="visible"/>
                                      </p:to>
                                    </p:set>
                                    <p:animEffect transition="in" filter="blinds(horizontal)">
                                      <p:cBhvr>
                                        <p:cTn id="17" dur="500"/>
                                        <p:tgtEl>
                                          <p:spTgt spid="686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3"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0637" y="404813"/>
            <a:ext cx="4356100" cy="5632450"/>
          </a:xfrm>
          <a:prstGeom prst="rect">
            <a:avLst/>
          </a:prstGeom>
          <a:ln w="53975">
            <a:solidFill>
              <a:srgbClr val="00B0F0"/>
            </a:solid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  </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荆轲知太子不忍，乃遂私见樊於期曰：</a:t>
            </a:r>
            <a:r>
              <a:rPr kumimoji="0" lang="en-US"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秦之</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遇</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将军可谓</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深</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矣，父母宗族皆</a:t>
            </a:r>
            <a:r>
              <a:rPr kumimoji="0" lang="zh-CN" altLang="en-US"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为</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戮没</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。今闻购将军首金千斤，邑万家，将</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奈何</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en-US"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於期仰天太息</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流涕</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曰：</a:t>
            </a:r>
            <a:r>
              <a:rPr kumimoji="0" lang="en-US"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於期每念之，常痛于骨髓，</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顾</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计</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不知所出</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耳！</a:t>
            </a:r>
            <a:r>
              <a:rPr kumimoji="0" lang="en-US"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endParaRPr kumimoji="0" lang="zh-CN" altLang="en-US" sz="3600" b="0"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endParaRPr>
          </a:p>
        </p:txBody>
      </p:sp>
      <p:sp>
        <p:nvSpPr>
          <p:cNvPr id="3" name="矩形 2"/>
          <p:cNvSpPr/>
          <p:nvPr/>
        </p:nvSpPr>
        <p:spPr>
          <a:xfrm>
            <a:off x="4392613" y="0"/>
            <a:ext cx="4859338" cy="6740525"/>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6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荆轲明白太子不忍心，于是就私下会见樊於期说：</a:t>
            </a:r>
            <a:r>
              <a:rPr kumimoji="0" lang="en-US" altLang="zh-CN" sz="36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zh-CN" altLang="zh-CN" sz="36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秦国</a:t>
            </a:r>
            <a:r>
              <a:rPr kumimoji="0" lang="zh-CN" altLang="zh-CN" sz="36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对待</a:t>
            </a:r>
            <a:r>
              <a:rPr kumimoji="0" lang="zh-CN" altLang="zh-CN" sz="36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将军可以说是</a:t>
            </a:r>
            <a:r>
              <a:rPr kumimoji="0" lang="zh-CN" altLang="zh-CN" sz="36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太残酷</a:t>
            </a:r>
            <a:r>
              <a:rPr kumimoji="0" lang="zh-CN" altLang="zh-CN" sz="36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了，父母、家族都</a:t>
            </a:r>
            <a:r>
              <a:rPr kumimoji="0" lang="zh-CN" altLang="zh-CN" sz="36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被杀尽</a:t>
            </a:r>
            <a:r>
              <a:rPr kumimoji="0" lang="zh-CN" altLang="zh-CN" sz="36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。如今听说用黄金千斤、封邑万户，购买将军的首级，您打算</a:t>
            </a:r>
            <a:r>
              <a:rPr kumimoji="0" lang="zh-CN" altLang="zh-CN" sz="36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怎么办</a:t>
            </a:r>
            <a:r>
              <a:rPr kumimoji="0" lang="zh-CN" altLang="zh-CN" sz="36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呢？</a:t>
            </a:r>
            <a:r>
              <a:rPr kumimoji="0" lang="en-US" altLang="zh-CN" sz="36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zh-CN" altLang="zh-CN" sz="36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於期仰望苍天，叹息</a:t>
            </a:r>
            <a:r>
              <a:rPr kumimoji="0" lang="zh-CN" altLang="zh-CN" sz="36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流泪</a:t>
            </a:r>
            <a:r>
              <a:rPr kumimoji="0" lang="zh-CN" altLang="zh-CN" sz="36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说：</a:t>
            </a:r>
            <a:r>
              <a:rPr kumimoji="0" lang="en-US" altLang="zh-CN" sz="36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zh-CN" altLang="zh-CN" sz="36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我每每想到这些，就痛入骨髓，</a:t>
            </a:r>
            <a:r>
              <a:rPr kumimoji="0" lang="zh-CN" altLang="en-US" sz="36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只是</a:t>
            </a:r>
            <a:r>
              <a:rPr kumimoji="0" lang="zh-CN" altLang="zh-CN" sz="36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想不出办法来</a:t>
            </a:r>
            <a:r>
              <a:rPr kumimoji="0" lang="zh-CN" altLang="zh-CN" sz="36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en-US" altLang="zh-CN" sz="36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endParaRPr kumimoji="0" lang="zh-CN" altLang="en-US" sz="3600" b="1" i="0" u="none" strike="noStrike" kern="1200" cap="none" spc="0" normalizeH="0" baseline="0" noProof="0" dirty="0">
              <a:ln>
                <a:noFill/>
              </a:ln>
              <a:solidFill>
                <a:srgbClr val="000000"/>
              </a:solidFill>
              <a:effectLst/>
              <a:uLnTx/>
              <a:uFillTx/>
              <a:latin typeface="+mn-ea"/>
              <a:ea typeface="+mn-ea"/>
              <a:cs typeface="+mn-cs"/>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07950" y="188913"/>
            <a:ext cx="3887788" cy="6000750"/>
          </a:xfrm>
          <a:prstGeom prst="rect">
            <a:avLst/>
          </a:prstGeom>
          <a:ln w="53975">
            <a:solidFill>
              <a:srgbClr val="00B0F0"/>
            </a:solid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荆轲曰：</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今有一言可以</a:t>
            </a:r>
            <a:r>
              <a:rPr kumimoji="0" lang="zh-CN" altLang="en-US"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解</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燕国之患，报将军之仇者，</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何如</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於期乃</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前</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曰：</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为之奈何</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荆轲曰：</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愿得将军之首以献秦王，秦王必</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喜</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而</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见</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臣，臣左手把其袖，右手</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揕</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其</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匈</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，然则将军之仇报而燕</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见陵</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之愧</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除</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矣。将军岂有意乎？</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endParaRPr kumimoji="0" lang="zh-CN" altLang="en-US" sz="3200" b="0"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endParaRPr>
          </a:p>
        </p:txBody>
      </p:sp>
      <p:sp>
        <p:nvSpPr>
          <p:cNvPr id="3" name="矩形 2"/>
          <p:cNvSpPr/>
          <p:nvPr/>
        </p:nvSpPr>
        <p:spPr>
          <a:xfrm>
            <a:off x="4140200" y="127000"/>
            <a:ext cx="5111750" cy="6002338"/>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  </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荆轲说：</a:t>
            </a:r>
            <a:r>
              <a:rPr kumimoji="0" lang="en-US"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现在有一句话可以</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解除</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燕国的祸患，洗雪将军的仇恨，</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怎么样</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en-US"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於期凑</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向前</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说：</a:t>
            </a:r>
            <a:r>
              <a:rPr kumimoji="0" lang="en-US"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怎么办</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en-US"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荆轲说：</a:t>
            </a:r>
            <a:r>
              <a:rPr kumimoji="0" lang="en-US"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希望得到将军的首级献给秦王，秦王一定会</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高兴地召见</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我，我左手抓住他的衣袖，右手用匕首直</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刺</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他的</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胸膛</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，那么将军的仇恨可以洗雪，而燕国</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被欺凌</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的耻辱可以</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涤除</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了，将军是否有这个心意呢？</a:t>
            </a:r>
            <a:r>
              <a:rPr kumimoji="0" lang="en-US"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endParaRPr kumimoji="0" lang="zh-CN" altLang="en-US" sz="3200" b="1" i="0" u="none" strike="noStrike" kern="1200" cap="none" spc="0" normalizeH="0" baseline="0" noProof="0" dirty="0">
              <a:ln>
                <a:noFill/>
              </a:ln>
              <a:solidFill>
                <a:srgbClr val="000000"/>
              </a:solidFill>
              <a:effectLst/>
              <a:uLnTx/>
              <a:uFillTx/>
              <a:latin typeface="+mn-ea"/>
              <a:ea typeface="+mn-ea"/>
              <a:cs typeface="+mn-cs"/>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8370" name="矩形 1"/>
          <p:cNvSpPr/>
          <p:nvPr/>
        </p:nvSpPr>
        <p:spPr>
          <a:xfrm>
            <a:off x="179388" y="404813"/>
            <a:ext cx="3489325" cy="5632450"/>
          </a:xfrm>
          <a:prstGeom prst="rect">
            <a:avLst/>
          </a:prstGeom>
          <a:noFill/>
          <a:ln w="53975" cap="flat" cmpd="sng">
            <a:solidFill>
              <a:srgbClr val="00B0F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66675">
              <a:spcBef>
                <a:spcPct val="0"/>
              </a:spcBef>
              <a:buClrTx/>
              <a:buSzTx/>
              <a:buFontTx/>
              <a:buNone/>
            </a:pPr>
            <a:r>
              <a:rPr lang="en-US" altLang="zh-CN" sz="3600" dirty="0">
                <a:solidFill>
                  <a:srgbClr val="000000"/>
                </a:solidFill>
                <a:latin typeface="黑体" panose="02010600030101010101" pitchFamily="49" charset="-122"/>
                <a:ea typeface="黑体" panose="02010600030101010101" pitchFamily="49" charset="-122"/>
              </a:rPr>
              <a:t> </a:t>
            </a:r>
            <a:r>
              <a:rPr lang="zh-CN" altLang="zh-CN" sz="3600" dirty="0">
                <a:solidFill>
                  <a:srgbClr val="000000"/>
                </a:solidFill>
                <a:latin typeface="黑体" panose="02010600030101010101" pitchFamily="49" charset="-122"/>
                <a:ea typeface="黑体" panose="02010600030101010101" pitchFamily="49" charset="-122"/>
              </a:rPr>
              <a:t>樊於期</a:t>
            </a:r>
            <a:r>
              <a:rPr lang="zh-CN" altLang="zh-CN" sz="3600" dirty="0">
                <a:solidFill>
                  <a:srgbClr val="FF0000"/>
                </a:solidFill>
                <a:latin typeface="黑体" panose="02010600030101010101" pitchFamily="49" charset="-122"/>
                <a:ea typeface="黑体" panose="02010600030101010101" pitchFamily="49" charset="-122"/>
              </a:rPr>
              <a:t>偏袒</a:t>
            </a:r>
            <a:r>
              <a:rPr lang="zh-CN" altLang="en-US" sz="3600" dirty="0">
                <a:solidFill>
                  <a:srgbClr val="FF0000"/>
                </a:solidFill>
                <a:latin typeface="黑体" panose="02010600030101010101" pitchFamily="49" charset="-122"/>
                <a:ea typeface="黑体" panose="02010600030101010101" pitchFamily="49" charset="-122"/>
              </a:rPr>
              <a:t>扼</a:t>
            </a:r>
            <a:r>
              <a:rPr lang="zh-CN" altLang="zh-CN" sz="3600" dirty="0">
                <a:solidFill>
                  <a:srgbClr val="FF0000"/>
                </a:solidFill>
                <a:latin typeface="黑体" panose="02010600030101010101" pitchFamily="49" charset="-122"/>
                <a:ea typeface="黑体" panose="02010600030101010101" pitchFamily="49" charset="-122"/>
              </a:rPr>
              <a:t>捥</a:t>
            </a:r>
            <a:r>
              <a:rPr lang="zh-CN" altLang="zh-CN" sz="3600" dirty="0">
                <a:solidFill>
                  <a:srgbClr val="000000"/>
                </a:solidFill>
                <a:latin typeface="黑体" panose="02010600030101010101" pitchFamily="49" charset="-122"/>
                <a:ea typeface="黑体" panose="02010600030101010101" pitchFamily="49" charset="-122"/>
              </a:rPr>
              <a:t>而进曰：</a:t>
            </a:r>
            <a:r>
              <a:rPr lang="en-US" altLang="zh-CN" sz="3600" dirty="0">
                <a:solidFill>
                  <a:srgbClr val="000000"/>
                </a:solidFill>
                <a:latin typeface="黑体" panose="02010600030101010101" pitchFamily="49" charset="-122"/>
                <a:ea typeface="黑体" panose="02010600030101010101" pitchFamily="49" charset="-122"/>
              </a:rPr>
              <a:t>“</a:t>
            </a:r>
            <a:r>
              <a:rPr lang="zh-CN" altLang="zh-CN" sz="3600" dirty="0">
                <a:solidFill>
                  <a:srgbClr val="000000"/>
                </a:solidFill>
                <a:latin typeface="黑体" panose="02010600030101010101" pitchFamily="49" charset="-122"/>
                <a:ea typeface="黑体" panose="02010600030101010101" pitchFamily="49" charset="-122"/>
              </a:rPr>
              <a:t>此臣之日夜</a:t>
            </a:r>
            <a:r>
              <a:rPr lang="zh-CN" altLang="zh-CN" sz="3600" dirty="0">
                <a:solidFill>
                  <a:srgbClr val="FF0000"/>
                </a:solidFill>
                <a:latin typeface="黑体" panose="02010600030101010101" pitchFamily="49" charset="-122"/>
                <a:ea typeface="黑体" panose="02010600030101010101" pitchFamily="49" charset="-122"/>
              </a:rPr>
              <a:t>切齿腐心</a:t>
            </a:r>
            <a:r>
              <a:rPr lang="zh-CN" altLang="zh-CN" sz="3600" dirty="0">
                <a:solidFill>
                  <a:srgbClr val="000000"/>
                </a:solidFill>
                <a:latin typeface="黑体" panose="02010600030101010101" pitchFamily="49" charset="-122"/>
                <a:ea typeface="黑体" panose="02010600030101010101" pitchFamily="49" charset="-122"/>
              </a:rPr>
              <a:t>也，乃今得</a:t>
            </a:r>
            <a:r>
              <a:rPr lang="zh-CN" altLang="zh-CN" sz="3600" dirty="0">
                <a:solidFill>
                  <a:srgbClr val="FF0000"/>
                </a:solidFill>
                <a:latin typeface="黑体" panose="02010600030101010101" pitchFamily="49" charset="-122"/>
                <a:ea typeface="黑体" panose="02010600030101010101" pitchFamily="49" charset="-122"/>
              </a:rPr>
              <a:t>闻教</a:t>
            </a:r>
            <a:r>
              <a:rPr lang="zh-CN" altLang="zh-CN" sz="3600" dirty="0">
                <a:solidFill>
                  <a:srgbClr val="000000"/>
                </a:solidFill>
                <a:latin typeface="黑体" panose="02010600030101010101" pitchFamily="49" charset="-122"/>
                <a:ea typeface="黑体" panose="02010600030101010101" pitchFamily="49" charset="-122"/>
              </a:rPr>
              <a:t>！</a:t>
            </a:r>
            <a:r>
              <a:rPr lang="en-US" altLang="zh-CN" sz="3600" dirty="0">
                <a:solidFill>
                  <a:srgbClr val="000000"/>
                </a:solidFill>
                <a:latin typeface="黑体" panose="02010600030101010101" pitchFamily="49" charset="-122"/>
                <a:ea typeface="黑体" panose="02010600030101010101" pitchFamily="49" charset="-122"/>
              </a:rPr>
              <a:t>”</a:t>
            </a:r>
            <a:r>
              <a:rPr lang="zh-CN" altLang="zh-CN" sz="3600" dirty="0">
                <a:solidFill>
                  <a:srgbClr val="000000"/>
                </a:solidFill>
                <a:latin typeface="黑体" panose="02010600030101010101" pitchFamily="49" charset="-122"/>
                <a:ea typeface="黑体" panose="02010600030101010101" pitchFamily="49" charset="-122"/>
              </a:rPr>
              <a:t>遂自刭。太子闻之，驰往，伏尸而哭，极哀。既已</a:t>
            </a:r>
            <a:r>
              <a:rPr lang="zh-CN" altLang="zh-CN" sz="3600" dirty="0">
                <a:solidFill>
                  <a:srgbClr val="FF0000"/>
                </a:solidFill>
                <a:latin typeface="黑体" panose="02010600030101010101" pitchFamily="49" charset="-122"/>
                <a:ea typeface="黑体" panose="02010600030101010101" pitchFamily="49" charset="-122"/>
              </a:rPr>
              <a:t>不可奈何</a:t>
            </a:r>
            <a:r>
              <a:rPr lang="zh-CN" altLang="zh-CN" sz="3600" dirty="0">
                <a:solidFill>
                  <a:srgbClr val="000000"/>
                </a:solidFill>
                <a:latin typeface="黑体" panose="02010600030101010101" pitchFamily="49" charset="-122"/>
                <a:ea typeface="黑体" panose="02010600030101010101" pitchFamily="49" charset="-122"/>
              </a:rPr>
              <a:t>，乃遂盛樊於期首</a:t>
            </a:r>
            <a:r>
              <a:rPr lang="zh-CN" altLang="zh-CN" sz="3600" dirty="0">
                <a:solidFill>
                  <a:srgbClr val="FF0000"/>
                </a:solidFill>
                <a:latin typeface="黑体" panose="02010600030101010101" pitchFamily="49" charset="-122"/>
                <a:ea typeface="黑体" panose="02010600030101010101" pitchFamily="49" charset="-122"/>
              </a:rPr>
              <a:t>函封</a:t>
            </a:r>
            <a:r>
              <a:rPr lang="zh-CN" altLang="zh-CN" sz="3600" dirty="0">
                <a:solidFill>
                  <a:srgbClr val="000000"/>
                </a:solidFill>
                <a:latin typeface="黑体" panose="02010600030101010101" pitchFamily="49" charset="-122"/>
                <a:ea typeface="黑体" panose="02010600030101010101" pitchFamily="49" charset="-122"/>
              </a:rPr>
              <a:t>之。</a:t>
            </a:r>
            <a:endParaRPr lang="zh-CN" altLang="zh-CN" sz="3600" dirty="0">
              <a:solidFill>
                <a:srgbClr val="000000"/>
              </a:solidFill>
              <a:latin typeface="黑体" panose="02010600030101010101" pitchFamily="49" charset="-122"/>
              <a:ea typeface="黑体" panose="02010600030101010101" pitchFamily="49" charset="-122"/>
            </a:endParaRPr>
          </a:p>
        </p:txBody>
      </p:sp>
      <p:sp>
        <p:nvSpPr>
          <p:cNvPr id="3" name="矩形 2"/>
          <p:cNvSpPr/>
          <p:nvPr/>
        </p:nvSpPr>
        <p:spPr>
          <a:xfrm>
            <a:off x="3851275" y="404813"/>
            <a:ext cx="5184775" cy="5508625"/>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樊於期</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脱掉一边衣袖，露出臂膀，一只手紧紧握住另一只手腕</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，走近荆轲说：</a:t>
            </a:r>
            <a:r>
              <a:rPr kumimoji="0" lang="en-US"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这是我日日夜夜</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切齿碎心的仇恨</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，今天才</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听到您的教诲</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en-US"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于是就自刎了。太子听到这个消息，驾车奔驰前往，趴在尸体上痛哭，极其悲哀。已经</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没法挽回</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，于是就把樊於期的首级</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装到匣子里密封</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起来。</a:t>
            </a:r>
            <a:endParaRPr kumimoji="0" lang="zh-CN" altLang="en-US" sz="3200" b="1" i="0" u="none" strike="noStrike" kern="1200" cap="none" spc="0" normalizeH="0" baseline="0" noProof="0" dirty="0">
              <a:ln>
                <a:noFill/>
              </a:ln>
              <a:solidFill>
                <a:srgbClr val="000000"/>
              </a:solidFill>
              <a:effectLst/>
              <a:uLnTx/>
              <a:uFillTx/>
              <a:latin typeface="+mn-ea"/>
              <a:ea typeface="+mn-ea"/>
              <a:cs typeface="+mn-cs"/>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9394" name="Rectangle 1"/>
          <p:cNvSpPr/>
          <p:nvPr/>
        </p:nvSpPr>
        <p:spPr>
          <a:xfrm rot="-10800000" flipV="1">
            <a:off x="0" y="333375"/>
            <a:ext cx="4103688" cy="6184900"/>
          </a:xfrm>
          <a:prstGeom prst="rect">
            <a:avLst/>
          </a:prstGeom>
          <a:noFill/>
          <a:ln w="53975" cap="flat" cmpd="sng">
            <a:solidFill>
              <a:srgbClr val="00B0F0"/>
            </a:solidFill>
            <a:prstDash val="solid"/>
            <a:miter/>
            <a:headEnd type="none" w="med" len="med"/>
            <a:tailEnd type="none" w="med" len="med"/>
          </a:ln>
        </p:spPr>
        <p:txBody>
          <a:bodyPr anchor="ct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zh-CN" altLang="en-US" sz="3600" dirty="0">
                <a:solidFill>
                  <a:srgbClr val="000000"/>
                </a:solidFill>
                <a:latin typeface="黑体" panose="02010600030101010101" pitchFamily="49" charset="-122"/>
                <a:ea typeface="黑体" panose="02010600030101010101" pitchFamily="49" charset="-122"/>
              </a:rPr>
              <a:t>于是太子</a:t>
            </a:r>
            <a:r>
              <a:rPr lang="zh-CN" altLang="en-US" sz="3600" dirty="0">
                <a:solidFill>
                  <a:srgbClr val="FF0000"/>
                </a:solidFill>
                <a:latin typeface="黑体" panose="02010600030101010101" pitchFamily="49" charset="-122"/>
                <a:ea typeface="黑体" panose="02010600030101010101" pitchFamily="49" charset="-122"/>
              </a:rPr>
              <a:t>豫</a:t>
            </a:r>
            <a:r>
              <a:rPr lang="zh-CN" altLang="en-US" sz="3600" dirty="0">
                <a:solidFill>
                  <a:srgbClr val="000000"/>
                </a:solidFill>
                <a:latin typeface="黑体" panose="02010600030101010101" pitchFamily="49" charset="-122"/>
                <a:ea typeface="黑体" panose="02010600030101010101" pitchFamily="49" charset="-122"/>
              </a:rPr>
              <a:t>求天下之利匕首，得赵人徐夫人匕首，取之百金，使工</a:t>
            </a:r>
            <a:r>
              <a:rPr lang="zh-CN" altLang="en-US" sz="3600" dirty="0">
                <a:solidFill>
                  <a:srgbClr val="FF0000"/>
                </a:solidFill>
                <a:latin typeface="黑体" panose="02010600030101010101" pitchFamily="49" charset="-122"/>
                <a:ea typeface="黑体" panose="02010600030101010101" pitchFamily="49" charset="-122"/>
              </a:rPr>
              <a:t>以药焠之</a:t>
            </a:r>
            <a:r>
              <a:rPr lang="zh-CN" altLang="en-US" sz="3600" dirty="0">
                <a:solidFill>
                  <a:srgbClr val="000000"/>
                </a:solidFill>
                <a:latin typeface="黑体" panose="02010600030101010101" pitchFamily="49" charset="-122"/>
                <a:ea typeface="黑体" panose="02010600030101010101" pitchFamily="49" charset="-122"/>
              </a:rPr>
              <a:t>，以试人，</a:t>
            </a:r>
            <a:r>
              <a:rPr lang="zh-CN" altLang="en-US" sz="3600" dirty="0">
                <a:solidFill>
                  <a:srgbClr val="FF0000"/>
                </a:solidFill>
                <a:latin typeface="黑体" panose="02010600030101010101" pitchFamily="49" charset="-122"/>
                <a:ea typeface="黑体" panose="02010600030101010101" pitchFamily="49" charset="-122"/>
              </a:rPr>
              <a:t>血濡缕</a:t>
            </a:r>
            <a:r>
              <a:rPr lang="zh-CN" altLang="en-US" sz="3600" dirty="0">
                <a:solidFill>
                  <a:srgbClr val="000000"/>
                </a:solidFill>
                <a:latin typeface="黑体" panose="02010600030101010101" pitchFamily="49" charset="-122"/>
                <a:ea typeface="黑体" panose="02010600030101010101" pitchFamily="49" charset="-122"/>
              </a:rPr>
              <a:t>，人无不</a:t>
            </a:r>
            <a:r>
              <a:rPr lang="zh-CN" altLang="en-US" sz="3600" dirty="0">
                <a:solidFill>
                  <a:srgbClr val="FF0000"/>
                </a:solidFill>
                <a:latin typeface="黑体" panose="02010600030101010101" pitchFamily="49" charset="-122"/>
                <a:ea typeface="黑体" panose="02010600030101010101" pitchFamily="49" charset="-122"/>
              </a:rPr>
              <a:t>立死</a:t>
            </a:r>
            <a:r>
              <a:rPr lang="zh-CN" altLang="en-US" sz="3600" dirty="0">
                <a:solidFill>
                  <a:srgbClr val="000000"/>
                </a:solidFill>
                <a:latin typeface="黑体" panose="02010600030101010101" pitchFamily="49" charset="-122"/>
                <a:ea typeface="黑体" panose="02010600030101010101" pitchFamily="49" charset="-122"/>
              </a:rPr>
              <a:t>者。乃装为遣荆卿。燕国有勇士秦舞阳，年十三，杀人，人不敢</a:t>
            </a:r>
            <a:r>
              <a:rPr lang="zh-CN" altLang="en-US" sz="3600" dirty="0">
                <a:solidFill>
                  <a:srgbClr val="FF0000"/>
                </a:solidFill>
                <a:latin typeface="黑体" panose="02010600030101010101" pitchFamily="49" charset="-122"/>
                <a:ea typeface="黑体" panose="02010600030101010101" pitchFamily="49" charset="-122"/>
              </a:rPr>
              <a:t>忤视</a:t>
            </a:r>
            <a:r>
              <a:rPr lang="zh-CN" altLang="en-US" sz="3600" dirty="0">
                <a:solidFill>
                  <a:srgbClr val="000000"/>
                </a:solidFill>
                <a:latin typeface="黑体" panose="02010600030101010101" pitchFamily="49" charset="-122"/>
                <a:ea typeface="黑体" panose="02010600030101010101" pitchFamily="49" charset="-122"/>
              </a:rPr>
              <a:t>。乃令秦舞阳为副。 </a:t>
            </a:r>
            <a:endParaRPr lang="zh-CN" altLang="en-US" sz="3600" dirty="0">
              <a:solidFill>
                <a:srgbClr val="000000"/>
              </a:solidFill>
              <a:latin typeface="黑体" panose="02010600030101010101" pitchFamily="49" charset="-122"/>
              <a:ea typeface="黑体" panose="02010600030101010101" pitchFamily="49" charset="-122"/>
            </a:endParaRPr>
          </a:p>
        </p:txBody>
      </p:sp>
      <p:sp>
        <p:nvSpPr>
          <p:cNvPr id="59395" name="Rectangle 2"/>
          <p:cNvSpPr/>
          <p:nvPr/>
        </p:nvSpPr>
        <p:spPr>
          <a:xfrm rot="-10800000" flipV="1">
            <a:off x="4356100" y="179388"/>
            <a:ext cx="4500563" cy="6492875"/>
          </a:xfrm>
          <a:prstGeom prst="rect">
            <a:avLst/>
          </a:prstGeom>
          <a:noFill/>
          <a:ln w="9525">
            <a:noFill/>
          </a:ln>
        </p:spPr>
        <p:txBody>
          <a:bodyPr anchor="ct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a:spcBef>
                <a:spcPct val="0"/>
              </a:spcBef>
              <a:buClrTx/>
              <a:buSzTx/>
              <a:buFontTx/>
              <a:buNone/>
            </a:pPr>
            <a:r>
              <a:rPr lang="zh-CN" altLang="en-US" b="1" dirty="0">
                <a:solidFill>
                  <a:srgbClr val="000000"/>
                </a:solidFill>
                <a:cs typeface="Times New Roman" panose="02020603050405020304" pitchFamily="18" charset="0"/>
              </a:rPr>
              <a:t>当时太子已</a:t>
            </a:r>
            <a:r>
              <a:rPr lang="zh-CN" altLang="en-US" b="1" dirty="0">
                <a:solidFill>
                  <a:srgbClr val="FF0000"/>
                </a:solidFill>
                <a:cs typeface="Times New Roman" panose="02020603050405020304" pitchFamily="18" charset="0"/>
              </a:rPr>
              <a:t>预先</a:t>
            </a:r>
            <a:r>
              <a:rPr lang="zh-CN" altLang="en-US" b="1" dirty="0">
                <a:solidFill>
                  <a:srgbClr val="000000"/>
                </a:solidFill>
                <a:cs typeface="Times New Roman" panose="02020603050405020304" pitchFamily="18" charset="0"/>
              </a:rPr>
              <a:t>寻找天下最锋利的匕首，找到赵国人徐夫人的匕首，花了百金买下它，让工匠</a:t>
            </a:r>
            <a:r>
              <a:rPr lang="zh-CN" altLang="en-US" b="1" dirty="0">
                <a:solidFill>
                  <a:srgbClr val="FF0000"/>
                </a:solidFill>
                <a:cs typeface="Times New Roman" panose="02020603050405020304" pitchFamily="18" charset="0"/>
              </a:rPr>
              <a:t>用毒水淬它</a:t>
            </a:r>
            <a:r>
              <a:rPr lang="zh-CN" altLang="en-US" b="1" dirty="0">
                <a:solidFill>
                  <a:srgbClr val="000000"/>
                </a:solidFill>
                <a:cs typeface="Times New Roman" panose="02020603050405020304" pitchFamily="18" charset="0"/>
              </a:rPr>
              <a:t>，用人试验，</a:t>
            </a:r>
            <a:r>
              <a:rPr lang="zh-CN" altLang="en-US" b="1" dirty="0">
                <a:solidFill>
                  <a:srgbClr val="FF0000"/>
                </a:solidFill>
                <a:cs typeface="Times New Roman" panose="02020603050405020304" pitchFamily="18" charset="0"/>
              </a:rPr>
              <a:t>只要见一丝儿血</a:t>
            </a:r>
            <a:r>
              <a:rPr lang="zh-CN" altLang="en-US" b="1" dirty="0">
                <a:solidFill>
                  <a:srgbClr val="000000"/>
                </a:solidFill>
                <a:cs typeface="Times New Roman" panose="02020603050405020304" pitchFamily="18" charset="0"/>
              </a:rPr>
              <a:t>，没有不</a:t>
            </a:r>
            <a:r>
              <a:rPr lang="zh-CN" altLang="en-US" b="1" dirty="0">
                <a:solidFill>
                  <a:srgbClr val="FF0000"/>
                </a:solidFill>
                <a:cs typeface="Times New Roman" panose="02020603050405020304" pitchFamily="18" charset="0"/>
              </a:rPr>
              <a:t>立刻死</a:t>
            </a:r>
            <a:r>
              <a:rPr lang="zh-CN" altLang="en-US" b="1" dirty="0">
                <a:solidFill>
                  <a:srgbClr val="000000"/>
                </a:solidFill>
                <a:cs typeface="Times New Roman" panose="02020603050405020304" pitchFamily="18" charset="0"/>
              </a:rPr>
              <a:t>的。于是就准备行装，送荆轲出发。燕国有位勇士叫秦舞阳，十三岁上就杀人，别人都不敢</a:t>
            </a:r>
            <a:r>
              <a:rPr lang="zh-CN" altLang="en-US" b="1" dirty="0">
                <a:solidFill>
                  <a:srgbClr val="FF0000"/>
                </a:solidFill>
                <a:cs typeface="Times New Roman" panose="02020603050405020304" pitchFamily="18" charset="0"/>
              </a:rPr>
              <a:t>正面对着看他</a:t>
            </a:r>
            <a:r>
              <a:rPr lang="zh-CN" altLang="en-US" b="1" dirty="0">
                <a:solidFill>
                  <a:srgbClr val="000000"/>
                </a:solidFill>
                <a:cs typeface="Times New Roman" panose="02020603050405020304" pitchFamily="18" charset="0"/>
              </a:rPr>
              <a:t>。于是就派秦舞阳作助手。</a:t>
            </a:r>
            <a:r>
              <a:rPr lang="zh-CN" altLang="en-US" b="1" dirty="0">
                <a:solidFill>
                  <a:srgbClr val="000000"/>
                </a:solidFill>
              </a:rPr>
              <a:t> </a:t>
            </a:r>
            <a:endParaRPr lang="zh-CN" altLang="en-US" b="1" dirty="0">
              <a:solidFill>
                <a:srgbClr val="000000"/>
              </a:solidFill>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07950" y="620713"/>
            <a:ext cx="3671888" cy="5632450"/>
          </a:xfrm>
          <a:prstGeom prst="rect">
            <a:avLst/>
          </a:prstGeom>
          <a:ln w="50800">
            <a:solidFill>
              <a:srgbClr val="00B0F0"/>
            </a:solid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荆轲</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有所待</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，欲与俱：其人居远未</a:t>
            </a:r>
            <a:r>
              <a:rPr kumimoji="0" lang="zh-CN" altLang="en-US"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来</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，而为</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治行</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。顷之，未发，太子</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迟之</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，疑其改悔，乃复请曰：</a:t>
            </a:r>
            <a:r>
              <a:rPr kumimoji="0" lang="en-US"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日已尽矣</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！荆卿</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岂有意哉</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？丹请得先遣秦舞阳。</a:t>
            </a:r>
            <a:r>
              <a:rPr kumimoji="0" lang="en-US"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endParaRPr kumimoji="0" lang="zh-CN" altLang="en-US" sz="3600" b="0"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endParaRPr>
          </a:p>
        </p:txBody>
      </p:sp>
      <p:sp>
        <p:nvSpPr>
          <p:cNvPr id="3" name="矩形 2"/>
          <p:cNvSpPr/>
          <p:nvPr/>
        </p:nvSpPr>
        <p:spPr>
          <a:xfrm>
            <a:off x="3851275" y="476250"/>
            <a:ext cx="5292725" cy="6186488"/>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6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荆轲</a:t>
            </a:r>
            <a:r>
              <a:rPr kumimoji="0" lang="zh-CN" altLang="zh-CN" sz="36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等待一个人</a:t>
            </a:r>
            <a:r>
              <a:rPr kumimoji="0" lang="zh-CN" altLang="zh-CN" sz="36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，打算一道出发；那个人住得很远，还没赶到，而荆轲已替那个人</a:t>
            </a:r>
            <a:r>
              <a:rPr kumimoji="0" lang="zh-CN" altLang="zh-CN" sz="36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准备好了行装</a:t>
            </a:r>
            <a:r>
              <a:rPr kumimoji="0" lang="zh-CN" altLang="zh-CN" sz="36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。又过了些日子，荆轲还没有</a:t>
            </a:r>
            <a:r>
              <a:rPr kumimoji="0" lang="zh-CN" altLang="zh-CN" sz="36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出发，太子</a:t>
            </a:r>
            <a:r>
              <a:rPr kumimoji="0" lang="zh-CN" altLang="zh-CN" sz="36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认为他拖延时间，怀疑他反悔，就再次催请说：</a:t>
            </a:r>
            <a:r>
              <a:rPr kumimoji="0" lang="en-US" altLang="zh-CN" sz="36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zh-CN" altLang="zh-CN" sz="36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日子不多了</a:t>
            </a:r>
            <a:r>
              <a:rPr kumimoji="0" lang="zh-CN" altLang="zh-CN" sz="36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，荆卿</a:t>
            </a:r>
            <a:r>
              <a:rPr kumimoji="0" lang="zh-CN" altLang="zh-CN" sz="36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有动身的打算</a:t>
            </a:r>
            <a:r>
              <a:rPr kumimoji="0" lang="zh-CN" altLang="zh-CN" sz="36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吗？请允许我派遣秦舞阳先行。</a:t>
            </a:r>
            <a:r>
              <a:rPr kumimoji="0" lang="en-US" altLang="zh-CN" sz="36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endParaRPr kumimoji="0" lang="zh-CN" altLang="en-US" sz="3600" b="1" i="0" u="none" strike="noStrike" kern="1200" cap="none" spc="0" normalizeH="0" baseline="0" noProof="0" dirty="0">
              <a:ln>
                <a:noFill/>
              </a:ln>
              <a:solidFill>
                <a:srgbClr val="000000"/>
              </a:solidFill>
              <a:effectLst/>
              <a:uLnTx/>
              <a:uFillTx/>
              <a:latin typeface="+mn-ea"/>
              <a:ea typeface="+mn-ea"/>
              <a:cs typeface="+mn-cs"/>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42" name="矩形 1"/>
          <p:cNvSpPr/>
          <p:nvPr/>
        </p:nvSpPr>
        <p:spPr>
          <a:xfrm>
            <a:off x="179388" y="549275"/>
            <a:ext cx="3671887" cy="5632450"/>
          </a:xfrm>
          <a:prstGeom prst="rect">
            <a:avLst/>
          </a:prstGeom>
          <a:noFill/>
          <a:ln w="53975" cap="flat" cmpd="sng">
            <a:solidFill>
              <a:srgbClr val="00B0F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66675">
              <a:spcBef>
                <a:spcPct val="0"/>
              </a:spcBef>
              <a:buClrTx/>
              <a:buSzTx/>
              <a:buFontTx/>
              <a:buNone/>
            </a:pPr>
            <a:r>
              <a:rPr lang="zh-CN" altLang="zh-CN" sz="3600" dirty="0">
                <a:solidFill>
                  <a:srgbClr val="000000"/>
                </a:solidFill>
                <a:latin typeface="黑体" panose="02010600030101010101" pitchFamily="49" charset="-122"/>
                <a:ea typeface="黑体" panose="02010600030101010101" pitchFamily="49" charset="-122"/>
              </a:rPr>
              <a:t>荆轲怒，</a:t>
            </a:r>
            <a:r>
              <a:rPr lang="zh-CN" altLang="zh-CN" sz="3600" dirty="0">
                <a:solidFill>
                  <a:srgbClr val="FF0000"/>
                </a:solidFill>
                <a:latin typeface="黑体" panose="02010600030101010101" pitchFamily="49" charset="-122"/>
                <a:ea typeface="黑体" panose="02010600030101010101" pitchFamily="49" charset="-122"/>
              </a:rPr>
              <a:t>叱</a:t>
            </a:r>
            <a:r>
              <a:rPr lang="zh-CN" altLang="zh-CN" sz="3600" dirty="0">
                <a:solidFill>
                  <a:srgbClr val="000000"/>
                </a:solidFill>
                <a:latin typeface="黑体" panose="02010600030101010101" pitchFamily="49" charset="-122"/>
                <a:ea typeface="黑体" panose="02010600030101010101" pitchFamily="49" charset="-122"/>
              </a:rPr>
              <a:t>太子曰：</a:t>
            </a:r>
            <a:r>
              <a:rPr lang="en-US" altLang="zh-CN" sz="3600" dirty="0">
                <a:solidFill>
                  <a:srgbClr val="000000"/>
                </a:solidFill>
                <a:latin typeface="黑体" panose="02010600030101010101" pitchFamily="49" charset="-122"/>
                <a:ea typeface="黑体" panose="02010600030101010101" pitchFamily="49" charset="-122"/>
              </a:rPr>
              <a:t>“</a:t>
            </a:r>
            <a:r>
              <a:rPr lang="zh-CN" altLang="zh-CN" sz="3600" dirty="0">
                <a:solidFill>
                  <a:srgbClr val="000000"/>
                </a:solidFill>
                <a:latin typeface="黑体" panose="02010600030101010101" pitchFamily="49" charset="-122"/>
                <a:ea typeface="黑体" panose="02010600030101010101" pitchFamily="49" charset="-122"/>
              </a:rPr>
              <a:t>何太子之遣？往而不返者，</a:t>
            </a:r>
            <a:r>
              <a:rPr lang="zh-CN" altLang="zh-CN" sz="3600" dirty="0">
                <a:solidFill>
                  <a:srgbClr val="FF0000"/>
                </a:solidFill>
                <a:latin typeface="黑体" panose="02010600030101010101" pitchFamily="49" charset="-122"/>
                <a:ea typeface="黑体" panose="02010600030101010101" pitchFamily="49" charset="-122"/>
              </a:rPr>
              <a:t>竖子</a:t>
            </a:r>
            <a:r>
              <a:rPr lang="zh-CN" altLang="zh-CN" sz="3600" dirty="0">
                <a:solidFill>
                  <a:srgbClr val="000000"/>
                </a:solidFill>
                <a:latin typeface="黑体" panose="02010600030101010101" pitchFamily="49" charset="-122"/>
                <a:ea typeface="黑体" panose="02010600030101010101" pitchFamily="49" charset="-122"/>
              </a:rPr>
              <a:t>也！且提一匕首入不测之强秦，仆所以留者，待吾客与俱。今太子</a:t>
            </a:r>
            <a:r>
              <a:rPr lang="zh-CN" altLang="zh-CN" sz="3600" dirty="0">
                <a:solidFill>
                  <a:srgbClr val="FF0000"/>
                </a:solidFill>
                <a:latin typeface="黑体" panose="02010600030101010101" pitchFamily="49" charset="-122"/>
                <a:ea typeface="黑体" panose="02010600030101010101" pitchFamily="49" charset="-122"/>
              </a:rPr>
              <a:t>迟之</a:t>
            </a:r>
            <a:r>
              <a:rPr lang="zh-CN" altLang="zh-CN" sz="3600" dirty="0">
                <a:solidFill>
                  <a:srgbClr val="000000"/>
                </a:solidFill>
                <a:latin typeface="黑体" panose="02010600030101010101" pitchFamily="49" charset="-122"/>
                <a:ea typeface="黑体" panose="02010600030101010101" pitchFamily="49" charset="-122"/>
              </a:rPr>
              <a:t>，请辞决矣！</a:t>
            </a:r>
            <a:r>
              <a:rPr lang="en-US" altLang="zh-CN" sz="3600" dirty="0">
                <a:solidFill>
                  <a:srgbClr val="000000"/>
                </a:solidFill>
                <a:latin typeface="黑体" panose="02010600030101010101" pitchFamily="49" charset="-122"/>
                <a:ea typeface="黑体" panose="02010600030101010101" pitchFamily="49" charset="-122"/>
              </a:rPr>
              <a:t>”</a:t>
            </a:r>
            <a:r>
              <a:rPr lang="zh-CN" altLang="zh-CN" sz="3600" dirty="0">
                <a:solidFill>
                  <a:srgbClr val="000000"/>
                </a:solidFill>
                <a:latin typeface="黑体" panose="02010600030101010101" pitchFamily="49" charset="-122"/>
                <a:ea typeface="黑体" panose="02010600030101010101" pitchFamily="49" charset="-122"/>
              </a:rPr>
              <a:t>遂</a:t>
            </a:r>
            <a:r>
              <a:rPr lang="zh-CN" altLang="zh-CN" sz="3600" dirty="0">
                <a:solidFill>
                  <a:srgbClr val="FF0000"/>
                </a:solidFill>
                <a:latin typeface="黑体" panose="02010600030101010101" pitchFamily="49" charset="-122"/>
                <a:ea typeface="黑体" panose="02010600030101010101" pitchFamily="49" charset="-122"/>
              </a:rPr>
              <a:t>发</a:t>
            </a:r>
            <a:r>
              <a:rPr lang="zh-CN" altLang="zh-CN" sz="3600" dirty="0">
                <a:solidFill>
                  <a:srgbClr val="000000"/>
                </a:solidFill>
                <a:latin typeface="黑体" panose="02010600030101010101" pitchFamily="49" charset="-122"/>
                <a:ea typeface="黑体" panose="02010600030101010101" pitchFamily="49" charset="-122"/>
              </a:rPr>
              <a:t>。</a:t>
            </a:r>
            <a:endParaRPr lang="zh-CN" altLang="zh-CN" sz="3600" dirty="0">
              <a:solidFill>
                <a:srgbClr val="000000"/>
              </a:solidFill>
              <a:latin typeface="黑体" panose="02010600030101010101" pitchFamily="49" charset="-122"/>
              <a:ea typeface="黑体" panose="02010600030101010101" pitchFamily="49" charset="-122"/>
            </a:endParaRPr>
          </a:p>
        </p:txBody>
      </p:sp>
      <p:sp>
        <p:nvSpPr>
          <p:cNvPr id="61443" name="矩形 2"/>
          <p:cNvSpPr/>
          <p:nvPr/>
        </p:nvSpPr>
        <p:spPr>
          <a:xfrm>
            <a:off x="3862388" y="271463"/>
            <a:ext cx="5281612" cy="6186487"/>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66675">
              <a:spcBef>
                <a:spcPct val="0"/>
              </a:spcBef>
              <a:buClrTx/>
              <a:buSzTx/>
              <a:buFontTx/>
              <a:buNone/>
            </a:pPr>
            <a:r>
              <a:rPr lang="zh-CN" altLang="zh-CN" sz="3600" b="1" dirty="0">
                <a:solidFill>
                  <a:srgbClr val="000000"/>
                </a:solidFill>
                <a:latin typeface="宋体" panose="02010600030101010101" pitchFamily="2" charset="-122"/>
              </a:rPr>
              <a:t>荆轲发怒，</a:t>
            </a:r>
            <a:r>
              <a:rPr lang="zh-CN" altLang="zh-CN" sz="3600" b="1" dirty="0">
                <a:solidFill>
                  <a:srgbClr val="FF0000"/>
                </a:solidFill>
                <a:latin typeface="宋体" panose="02010600030101010101" pitchFamily="2" charset="-122"/>
              </a:rPr>
              <a:t>斥责</a:t>
            </a:r>
            <a:r>
              <a:rPr lang="zh-CN" altLang="zh-CN" sz="3600" b="1" dirty="0">
                <a:solidFill>
                  <a:srgbClr val="000000"/>
                </a:solidFill>
                <a:latin typeface="宋体" panose="02010600030101010101" pitchFamily="2" charset="-122"/>
              </a:rPr>
              <a:t>太子说：</a:t>
            </a:r>
            <a:r>
              <a:rPr lang="en-US" altLang="zh-CN" sz="3600" b="1" dirty="0">
                <a:solidFill>
                  <a:srgbClr val="000000"/>
                </a:solidFill>
                <a:latin typeface="宋体" panose="02010600030101010101" pitchFamily="2" charset="-122"/>
              </a:rPr>
              <a:t>“</a:t>
            </a:r>
            <a:r>
              <a:rPr lang="zh-CN" altLang="zh-CN" sz="3600" b="1" dirty="0">
                <a:solidFill>
                  <a:srgbClr val="000000"/>
                </a:solidFill>
                <a:latin typeface="宋体" panose="02010600030101010101" pitchFamily="2" charset="-122"/>
              </a:rPr>
              <a:t>太子这样派遣是什么意思？只顾去而不顾完成使命回来，那是</a:t>
            </a:r>
            <a:r>
              <a:rPr lang="zh-CN" altLang="zh-CN" sz="3600" b="1" dirty="0">
                <a:solidFill>
                  <a:srgbClr val="FF0000"/>
                </a:solidFill>
                <a:latin typeface="宋体" panose="02010600030101010101" pitchFamily="2" charset="-122"/>
              </a:rPr>
              <a:t>没出息的小子</a:t>
            </a:r>
            <a:r>
              <a:rPr lang="zh-CN" altLang="zh-CN" sz="3600" b="1" dirty="0">
                <a:solidFill>
                  <a:srgbClr val="000000"/>
                </a:solidFill>
                <a:latin typeface="宋体" panose="02010600030101010101" pitchFamily="2" charset="-122"/>
              </a:rPr>
              <a:t>！况且是拿一把匕首进入难以测度的强暴的秦国。我所以暂留的原因，是等待另一位朋友同去。眼下太子</a:t>
            </a:r>
            <a:r>
              <a:rPr lang="zh-CN" altLang="zh-CN" sz="3600" b="1" dirty="0">
                <a:solidFill>
                  <a:srgbClr val="FF0000"/>
                </a:solidFill>
                <a:latin typeface="宋体" panose="02010600030101010101" pitchFamily="2" charset="-122"/>
              </a:rPr>
              <a:t>认为我拖延了时间</a:t>
            </a:r>
            <a:r>
              <a:rPr lang="zh-CN" altLang="zh-CN" sz="3600" b="1" dirty="0">
                <a:solidFill>
                  <a:srgbClr val="000000"/>
                </a:solidFill>
                <a:latin typeface="宋体" panose="02010600030101010101" pitchFamily="2" charset="-122"/>
              </a:rPr>
              <a:t>，那就告辞决别吧！</a:t>
            </a:r>
            <a:r>
              <a:rPr lang="en-US" altLang="zh-CN" sz="3600" b="1" dirty="0">
                <a:solidFill>
                  <a:srgbClr val="000000"/>
                </a:solidFill>
                <a:latin typeface="宋体" panose="02010600030101010101" pitchFamily="2" charset="-122"/>
              </a:rPr>
              <a:t>”</a:t>
            </a:r>
            <a:r>
              <a:rPr lang="zh-CN" altLang="zh-CN" sz="3600" b="1" dirty="0">
                <a:solidFill>
                  <a:srgbClr val="000000"/>
                </a:solidFill>
                <a:latin typeface="宋体" panose="02010600030101010101" pitchFamily="2" charset="-122"/>
              </a:rPr>
              <a:t>于是就</a:t>
            </a:r>
            <a:r>
              <a:rPr lang="zh-CN" altLang="zh-CN" sz="3600" b="1" dirty="0">
                <a:solidFill>
                  <a:srgbClr val="FF0000"/>
                </a:solidFill>
                <a:latin typeface="宋体" panose="02010600030101010101" pitchFamily="2" charset="-122"/>
              </a:rPr>
              <a:t>出发</a:t>
            </a:r>
            <a:r>
              <a:rPr lang="zh-CN" altLang="zh-CN" sz="3600" b="1" dirty="0">
                <a:solidFill>
                  <a:srgbClr val="000000"/>
                </a:solidFill>
                <a:latin typeface="宋体" panose="02010600030101010101" pitchFamily="2" charset="-122"/>
              </a:rPr>
              <a:t>了。</a:t>
            </a:r>
            <a:endParaRPr lang="zh-CN" altLang="zh-CN" sz="3600" b="1" dirty="0">
              <a:solidFill>
                <a:srgbClr val="000000"/>
              </a:solidFill>
              <a:latin typeface="宋体" panose="02010600030101010101" pitchFamily="2"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Text Box 2"/>
          <p:cNvSpPr txBox="1">
            <a:spLocks noChangeArrowheads="1"/>
          </p:cNvSpPr>
          <p:nvPr/>
        </p:nvSpPr>
        <p:spPr bwMode="auto">
          <a:xfrm>
            <a:off x="179388" y="836613"/>
            <a:ext cx="8153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en-US" altLang="zh-CN" sz="4000" b="1" kern="1200" cap="none" spc="0" normalizeH="0" baseline="0" noProof="0" dirty="0">
                <a:solidFill>
                  <a:srgbClr val="000808"/>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4</a:t>
            </a:r>
            <a:r>
              <a:rPr kumimoji="0" lang="zh-CN" altLang="en-US" sz="4000" b="1" kern="1200" cap="none" spc="0" normalizeH="0" baseline="0" noProof="0" dirty="0">
                <a:solidFill>
                  <a:srgbClr val="000808"/>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、荆轲刺秦前做了哪些准备工作？</a:t>
            </a:r>
            <a:endParaRPr kumimoji="0" lang="zh-CN" altLang="en-US" sz="4000" b="1" kern="1200" cap="none" spc="0" normalizeH="0" baseline="0" noProof="0" dirty="0">
              <a:solidFill>
                <a:srgbClr val="000808"/>
              </a:solidFill>
              <a:effectLst>
                <a:outerShdw blurRad="38100" dist="38100" dir="2700000" algn="tl">
                  <a:srgbClr val="C0C0C0"/>
                </a:outerShdw>
              </a:effectLst>
              <a:latin typeface="Arial" panose="020B0604020202020204" pitchFamily="34" charset="0"/>
              <a:ea typeface="黑体" panose="02010600030101010101" pitchFamily="49" charset="-122"/>
              <a:cs typeface="+mn-cs"/>
            </a:endParaRPr>
          </a:p>
        </p:txBody>
      </p:sp>
      <p:sp>
        <p:nvSpPr>
          <p:cNvPr id="17411" name="Text Box 3"/>
          <p:cNvSpPr txBox="1">
            <a:spLocks noChangeArrowheads="1"/>
          </p:cNvSpPr>
          <p:nvPr/>
        </p:nvSpPr>
        <p:spPr bwMode="auto">
          <a:xfrm>
            <a:off x="250825" y="1916113"/>
            <a:ext cx="8893175" cy="2530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zh-CN" altLang="en-US" sz="4000" b="1" kern="1200" cap="none" spc="0" normalizeH="0" baseline="0" noProof="0">
                <a:solidFill>
                  <a:srgbClr val="CC0000"/>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求取信物</a:t>
            </a:r>
            <a:r>
              <a:rPr kumimoji="0" lang="zh-CN" altLang="en-US" sz="3200" b="1" kern="1200" cap="none" spc="0" normalizeH="0" baseline="0" noProof="0">
                <a:solidFill>
                  <a:srgbClr val="000808"/>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（樊将军首级、燕督亢地图）</a:t>
            </a:r>
            <a:endParaRPr kumimoji="0" lang="zh-CN" altLang="en-US" sz="3200" b="1" kern="1200" cap="none" spc="0" normalizeH="0" baseline="0" noProof="0">
              <a:solidFill>
                <a:srgbClr val="000808"/>
              </a:solidFill>
              <a:effectLst>
                <a:outerShdw blurRad="38100" dist="38100" dir="2700000" algn="tl">
                  <a:srgbClr val="C0C0C0"/>
                </a:outerShdw>
              </a:effectLst>
              <a:latin typeface="Arial" panose="020B0604020202020204" pitchFamily="34" charset="0"/>
              <a:ea typeface="黑体" panose="02010600030101010101" pitchFamily="49" charset="-122"/>
              <a:cs typeface="+mn-cs"/>
            </a:endParaRPr>
          </a:p>
          <a:p>
            <a:pPr marR="0" defTabSz="914400" eaLnBrk="1" hangingPunct="1">
              <a:spcBef>
                <a:spcPct val="50000"/>
              </a:spcBef>
              <a:buClrTx/>
              <a:buSzTx/>
              <a:buFontTx/>
              <a:defRPr/>
            </a:pPr>
            <a:r>
              <a:rPr kumimoji="0" lang="zh-CN" altLang="en-US" sz="4000" b="1" kern="1200" cap="none" spc="0" normalizeH="0" baseline="0" noProof="0">
                <a:solidFill>
                  <a:srgbClr val="CC0000"/>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准备匕首</a:t>
            </a:r>
            <a:r>
              <a:rPr kumimoji="0" lang="zh-CN" altLang="en-US" sz="3200" b="1" kern="1200" cap="none" spc="0" normalizeH="0" baseline="0" noProof="0">
                <a:solidFill>
                  <a:srgbClr val="000808"/>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（淬毒药）</a:t>
            </a:r>
            <a:endParaRPr kumimoji="0" lang="zh-CN" altLang="en-US" sz="3200" b="1" kern="1200" cap="none" spc="0" normalizeH="0" baseline="0" noProof="0">
              <a:solidFill>
                <a:srgbClr val="000808"/>
              </a:solidFill>
              <a:effectLst>
                <a:outerShdw blurRad="38100" dist="38100" dir="2700000" algn="tl">
                  <a:srgbClr val="C0C0C0"/>
                </a:outerShdw>
              </a:effectLst>
              <a:latin typeface="Arial" panose="020B0604020202020204" pitchFamily="34" charset="0"/>
              <a:ea typeface="黑体" panose="02010600030101010101" pitchFamily="49" charset="-122"/>
              <a:cs typeface="+mn-cs"/>
            </a:endParaRPr>
          </a:p>
          <a:p>
            <a:pPr marR="0" defTabSz="914400" eaLnBrk="1" hangingPunct="1">
              <a:spcBef>
                <a:spcPct val="50000"/>
              </a:spcBef>
              <a:buClrTx/>
              <a:buSzTx/>
              <a:buFontTx/>
              <a:defRPr/>
            </a:pPr>
            <a:r>
              <a:rPr kumimoji="0" lang="zh-CN" altLang="en-US" sz="4000" b="1" kern="1200" cap="none" spc="0" normalizeH="0" baseline="0" noProof="0">
                <a:solidFill>
                  <a:srgbClr val="CC0000"/>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准备副手</a:t>
            </a:r>
            <a:r>
              <a:rPr kumimoji="0" lang="zh-CN" altLang="en-US" sz="3200" b="1" kern="1200" cap="none" spc="0" normalizeH="0" baseline="0" noProof="0">
                <a:solidFill>
                  <a:srgbClr val="000808"/>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（秦舞阳  朋友）</a:t>
            </a:r>
            <a:endParaRPr kumimoji="0" lang="zh-CN" altLang="en-US" sz="3200" b="1" kern="1200" cap="none" spc="0" normalizeH="0" baseline="0" noProof="0">
              <a:solidFill>
                <a:srgbClr val="000808"/>
              </a:solidFill>
              <a:effectLst>
                <a:outerShdw blurRad="38100" dist="38100" dir="2700000" algn="tl">
                  <a:srgbClr val="C0C0C0"/>
                </a:outerShdw>
              </a:effectLst>
              <a:latin typeface="黑体" panose="02010600030101010101" pitchFamily="49" charset="-122"/>
              <a:ea typeface="黑体" panose="02010600030101010101" pitchFamily="49" charset="-122"/>
              <a:cs typeface="+mn-cs"/>
            </a:endParaRPr>
          </a:p>
        </p:txBody>
      </p:sp>
      <p:sp>
        <p:nvSpPr>
          <p:cNvPr id="62468" name="Text Box 5"/>
          <p:cNvSpPr txBox="1"/>
          <p:nvPr/>
        </p:nvSpPr>
        <p:spPr>
          <a:xfrm>
            <a:off x="0" y="188913"/>
            <a:ext cx="3097213" cy="579437"/>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zh-CN" altLang="en-US" b="1" dirty="0">
                <a:solidFill>
                  <a:srgbClr val="FF0000"/>
                </a:solidFill>
                <a:ea typeface="黑体" panose="02010600030101010101" pitchFamily="49" charset="-122"/>
              </a:rPr>
              <a:t>思考：</a:t>
            </a:r>
            <a:endParaRPr lang="zh-CN" altLang="en-US" b="1" dirty="0">
              <a:solidFill>
                <a:srgbClr val="FF0000"/>
              </a:solidFill>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7411">
                                            <p:txEl>
                                              <p:charRg st="0" end="18"/>
                                            </p:txEl>
                                          </p:spTgt>
                                        </p:tgtEl>
                                        <p:attrNameLst>
                                          <p:attrName>style.visibility</p:attrName>
                                        </p:attrNameLst>
                                      </p:cBhvr>
                                      <p:to>
                                        <p:strVal val="visible"/>
                                      </p:to>
                                    </p:set>
                                    <p:animEffect transition="in" filter="blinds(horizontal)">
                                      <p:cBhvr>
                                        <p:cTn id="7" dur="500"/>
                                        <p:tgtEl>
                                          <p:spTgt spid="17411">
                                            <p:txEl>
                                              <p:charRg st="0" end="18"/>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7411">
                                            <p:txEl>
                                              <p:charRg st="18" end="28"/>
                                            </p:txEl>
                                          </p:spTgt>
                                        </p:tgtEl>
                                        <p:attrNameLst>
                                          <p:attrName>style.visibility</p:attrName>
                                        </p:attrNameLst>
                                      </p:cBhvr>
                                      <p:to>
                                        <p:strVal val="visible"/>
                                      </p:to>
                                    </p:set>
                                    <p:animEffect transition="in" filter="blinds(horizontal)">
                                      <p:cBhvr>
                                        <p:cTn id="12" dur="500"/>
                                        <p:tgtEl>
                                          <p:spTgt spid="17411">
                                            <p:txEl>
                                              <p:charRg st="18" end="28"/>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17411">
                                            <p:txEl>
                                              <p:charRg st="28" end="42"/>
                                            </p:txEl>
                                          </p:spTgt>
                                        </p:tgtEl>
                                        <p:attrNameLst>
                                          <p:attrName>style.visibility</p:attrName>
                                        </p:attrNameLst>
                                      </p:cBhvr>
                                      <p:to>
                                        <p:strVal val="visible"/>
                                      </p:to>
                                    </p:set>
                                    <p:animEffect transition="in" filter="blinds(horizontal)">
                                      <p:cBhvr>
                                        <p:cTn id="17" dur="500"/>
                                        <p:tgtEl>
                                          <p:spTgt spid="17411">
                                            <p:txEl>
                                              <p:charRg st="28" end="4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4" name="Rectangle 2"/>
          <p:cNvSpPr>
            <a:spLocks noRot="1"/>
          </p:cNvSpPr>
          <p:nvPr>
            <p:ph type="title"/>
          </p:nvPr>
        </p:nvSpPr>
        <p:spPr>
          <a:xfrm>
            <a:off x="250825" y="188913"/>
            <a:ext cx="8540750" cy="1143000"/>
          </a:xfrm>
          <a:ln/>
        </p:spPr>
        <p:txBody>
          <a:bodyPr vert="horz" wrap="square" lIns="91440" tIns="45720" rIns="91440" bIns="45720" anchor="ctr"/>
          <a:p>
            <a:pPr algn="l" eaLnBrk="1" hangingPunct="1"/>
            <a:r>
              <a:rPr lang="zh-CN" altLang="en-US" b="1" dirty="0">
                <a:solidFill>
                  <a:srgbClr val="FF0000"/>
                </a:solidFill>
              </a:rPr>
              <a:t>正音：</a:t>
            </a:r>
            <a:endParaRPr lang="zh-CN" altLang="en-US" b="1" dirty="0">
              <a:solidFill>
                <a:srgbClr val="FF0000"/>
              </a:solidFill>
            </a:endParaRPr>
          </a:p>
        </p:txBody>
      </p:sp>
      <p:sp>
        <p:nvSpPr>
          <p:cNvPr id="8195" name="Rectangle 3"/>
          <p:cNvSpPr>
            <a:spLocks noRot="1"/>
          </p:cNvSpPr>
          <p:nvPr>
            <p:ph idx="1"/>
          </p:nvPr>
        </p:nvSpPr>
        <p:spPr>
          <a:xfrm>
            <a:off x="0" y="1341438"/>
            <a:ext cx="9144000" cy="4830762"/>
          </a:xfrm>
          <a:ln/>
        </p:spPr>
        <p:txBody>
          <a:bodyPr vert="horz" wrap="square" lIns="91440" tIns="45720" rIns="91440" bIns="45720" anchor="t"/>
          <a:p>
            <a:pPr eaLnBrk="1" hangingPunct="1"/>
            <a:r>
              <a:rPr lang="zh-CN" altLang="en-US" b="1" dirty="0">
                <a:solidFill>
                  <a:srgbClr val="000000"/>
                </a:solidFill>
              </a:rPr>
              <a:t>盖（         ）聂               淬（         ）火       </a:t>
            </a:r>
            <a:endParaRPr lang="zh-CN" altLang="en-US" b="1" dirty="0">
              <a:solidFill>
                <a:srgbClr val="000000"/>
              </a:solidFill>
            </a:endParaRPr>
          </a:p>
          <a:p>
            <a:pPr eaLnBrk="1" hangingPunct="1"/>
            <a:r>
              <a:rPr lang="zh-CN" altLang="en-US" b="1" dirty="0">
                <a:solidFill>
                  <a:srgbClr val="000000"/>
                </a:solidFill>
              </a:rPr>
              <a:t>曩（</a:t>
            </a:r>
            <a:r>
              <a:rPr lang="en-US" altLang="zh-CN" b="1" dirty="0">
                <a:solidFill>
                  <a:srgbClr val="000000"/>
                </a:solidFill>
              </a:rPr>
              <a:t>         </a:t>
            </a:r>
            <a:r>
              <a:rPr lang="zh-CN" altLang="en-US" b="1" dirty="0">
                <a:solidFill>
                  <a:srgbClr val="000000"/>
                </a:solidFill>
              </a:rPr>
              <a:t>）者               忤（         ）          </a:t>
            </a:r>
            <a:endParaRPr lang="zh-CN" altLang="en-US" b="1" dirty="0">
              <a:solidFill>
                <a:srgbClr val="000000"/>
              </a:solidFill>
            </a:endParaRPr>
          </a:p>
          <a:p>
            <a:pPr eaLnBrk="1" hangingPunct="1"/>
            <a:r>
              <a:rPr lang="zh-CN" altLang="en-US" b="1" dirty="0">
                <a:solidFill>
                  <a:srgbClr val="000000"/>
                </a:solidFill>
              </a:rPr>
              <a:t>处（</a:t>
            </a:r>
            <a:r>
              <a:rPr lang="zh-CN" altLang="en-US" b="1" dirty="0">
                <a:solidFill>
                  <a:srgbClr val="FF0000"/>
                </a:solidFill>
              </a:rPr>
              <a:t>         </a:t>
            </a:r>
            <a:r>
              <a:rPr lang="zh-CN" altLang="en-US" b="1" dirty="0">
                <a:solidFill>
                  <a:srgbClr val="000000"/>
                </a:solidFill>
              </a:rPr>
              <a:t>）士               惛（         ）然   </a:t>
            </a:r>
            <a:endParaRPr lang="zh-CN" altLang="en-US" b="1" dirty="0">
              <a:solidFill>
                <a:srgbClr val="000000"/>
              </a:solidFill>
            </a:endParaRPr>
          </a:p>
          <a:p>
            <a:pPr eaLnBrk="1" hangingPunct="1"/>
            <a:r>
              <a:rPr lang="zh-CN" altLang="en-US" b="1" dirty="0">
                <a:solidFill>
                  <a:srgbClr val="000000"/>
                </a:solidFill>
              </a:rPr>
              <a:t>雕鸷（         ）               偻（         ）行        </a:t>
            </a:r>
            <a:endParaRPr lang="zh-CN" altLang="en-US" b="1" dirty="0">
              <a:solidFill>
                <a:srgbClr val="000000"/>
              </a:solidFill>
            </a:endParaRPr>
          </a:p>
          <a:p>
            <a:pPr eaLnBrk="1" hangingPunct="1"/>
            <a:r>
              <a:rPr lang="zh-CN" altLang="en-US" b="1" dirty="0">
                <a:solidFill>
                  <a:srgbClr val="000000"/>
                </a:solidFill>
              </a:rPr>
              <a:t>徵（         ）                   被八创（        ）   </a:t>
            </a:r>
            <a:endParaRPr lang="zh-CN" altLang="en-US" b="1" dirty="0">
              <a:solidFill>
                <a:srgbClr val="000000"/>
              </a:solidFill>
            </a:endParaRPr>
          </a:p>
          <a:p>
            <a:pPr eaLnBrk="1" hangingPunct="1"/>
            <a:r>
              <a:rPr lang="zh-CN" altLang="en-US" b="1" dirty="0">
                <a:solidFill>
                  <a:srgbClr val="000000"/>
                </a:solidFill>
              </a:rPr>
              <a:t>揕（         ）其匈            瞋（         ）目    </a:t>
            </a:r>
            <a:endParaRPr lang="zh-CN" altLang="en-US" b="1" dirty="0">
              <a:solidFill>
                <a:srgbClr val="000000"/>
              </a:solidFill>
            </a:endParaRPr>
          </a:p>
          <a:p>
            <a:pPr eaLnBrk="1" hangingPunct="1"/>
            <a:r>
              <a:rPr lang="zh-CN" altLang="en-US" b="1" dirty="0">
                <a:solidFill>
                  <a:srgbClr val="000000"/>
                </a:solidFill>
              </a:rPr>
              <a:t>拊（         ）                   樊於（    ）期 （        ）</a:t>
            </a:r>
            <a:r>
              <a:rPr lang="en-US" altLang="zh-CN" b="1" dirty="0">
                <a:solidFill>
                  <a:srgbClr val="000000"/>
                </a:solidFill>
              </a:rPr>
              <a:t>      </a:t>
            </a:r>
            <a:endParaRPr lang="en-US" altLang="zh-CN" b="1" dirty="0">
              <a:solidFill>
                <a:srgbClr val="000000"/>
              </a:solidFill>
            </a:endParaRPr>
          </a:p>
          <a:p>
            <a:pPr eaLnBrk="1" hangingPunct="1"/>
            <a:r>
              <a:rPr lang="zh-CN" altLang="en-US" b="1" dirty="0">
                <a:solidFill>
                  <a:srgbClr val="000000"/>
                </a:solidFill>
              </a:rPr>
              <a:t>夏无且（         ）            矐（      ）其目 </a:t>
            </a:r>
            <a:endParaRPr lang="zh-CN" altLang="en-US" b="1" dirty="0">
              <a:solidFill>
                <a:srgbClr val="000000"/>
              </a:solidFill>
            </a:endParaRPr>
          </a:p>
        </p:txBody>
      </p:sp>
      <p:sp>
        <p:nvSpPr>
          <p:cNvPr id="56324" name="Rectangle 4"/>
          <p:cNvSpPr/>
          <p:nvPr/>
        </p:nvSpPr>
        <p:spPr>
          <a:xfrm>
            <a:off x="1403350" y="1268413"/>
            <a:ext cx="812800" cy="579437"/>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r>
              <a:rPr lang="zh-CN" altLang="en-US" dirty="0"/>
              <a:t> </a:t>
            </a:r>
            <a:r>
              <a:rPr lang="en-US" altLang="zh-CN" b="1" dirty="0">
                <a:solidFill>
                  <a:srgbClr val="FF0000"/>
                </a:solidFill>
              </a:rPr>
              <a:t>gě</a:t>
            </a:r>
            <a:r>
              <a:rPr lang="zh-CN" altLang="en-US" sz="1800" dirty="0"/>
              <a:t> </a:t>
            </a:r>
            <a:endParaRPr lang="zh-CN" altLang="en-US" sz="1800" dirty="0"/>
          </a:p>
        </p:txBody>
      </p:sp>
      <p:sp>
        <p:nvSpPr>
          <p:cNvPr id="56325" name="Rectangle 5"/>
          <p:cNvSpPr/>
          <p:nvPr/>
        </p:nvSpPr>
        <p:spPr>
          <a:xfrm>
            <a:off x="5940425" y="1268413"/>
            <a:ext cx="769938" cy="579437"/>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r>
              <a:rPr lang="en-US" altLang="zh-CN" b="1" dirty="0">
                <a:solidFill>
                  <a:srgbClr val="FF0000"/>
                </a:solidFill>
              </a:rPr>
              <a:t>cu</a:t>
            </a:r>
            <a:r>
              <a:rPr lang="en-US" altLang="en-US" b="1" dirty="0">
                <a:solidFill>
                  <a:srgbClr val="FF0000"/>
                </a:solidFill>
              </a:rPr>
              <a:t>ì</a:t>
            </a:r>
            <a:endParaRPr lang="zh-CN" altLang="en-US" b="1" dirty="0">
              <a:solidFill>
                <a:srgbClr val="FF0000"/>
              </a:solidFill>
            </a:endParaRPr>
          </a:p>
        </p:txBody>
      </p:sp>
      <p:sp>
        <p:nvSpPr>
          <p:cNvPr id="56326" name="Rectangle 6"/>
          <p:cNvSpPr/>
          <p:nvPr/>
        </p:nvSpPr>
        <p:spPr>
          <a:xfrm>
            <a:off x="1187450" y="1844675"/>
            <a:ext cx="1195388" cy="579438"/>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r>
              <a:rPr lang="zh-CN" altLang="en-US" sz="1800" dirty="0"/>
              <a:t> </a:t>
            </a:r>
            <a:r>
              <a:rPr lang="en-US" altLang="zh-CN" b="1" dirty="0">
                <a:solidFill>
                  <a:srgbClr val="FF0000"/>
                </a:solidFill>
              </a:rPr>
              <a:t>n</a:t>
            </a:r>
            <a:r>
              <a:rPr lang="en-US" altLang="en-US" b="1" dirty="0">
                <a:solidFill>
                  <a:srgbClr val="FF0000"/>
                </a:solidFill>
              </a:rPr>
              <a:t>ǎ</a:t>
            </a:r>
            <a:r>
              <a:rPr lang="en-US" altLang="zh-CN" b="1" dirty="0">
                <a:solidFill>
                  <a:srgbClr val="FF0000"/>
                </a:solidFill>
              </a:rPr>
              <a:t>ng</a:t>
            </a:r>
            <a:endParaRPr lang="zh-CN" altLang="en-US" b="1" dirty="0">
              <a:solidFill>
                <a:srgbClr val="FF0000"/>
              </a:solidFill>
            </a:endParaRPr>
          </a:p>
        </p:txBody>
      </p:sp>
      <p:sp>
        <p:nvSpPr>
          <p:cNvPr id="56327" name="Rectangle 7"/>
          <p:cNvSpPr/>
          <p:nvPr/>
        </p:nvSpPr>
        <p:spPr>
          <a:xfrm>
            <a:off x="5724525" y="1916113"/>
            <a:ext cx="704850" cy="579437"/>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r>
              <a:rPr lang="en-US" altLang="zh-CN" b="1" dirty="0">
                <a:solidFill>
                  <a:srgbClr val="FF0000"/>
                </a:solidFill>
              </a:rPr>
              <a:t>w</a:t>
            </a:r>
            <a:r>
              <a:rPr lang="en-US" altLang="en-US" b="1" dirty="0">
                <a:solidFill>
                  <a:srgbClr val="FF0000"/>
                </a:solidFill>
              </a:rPr>
              <a:t>ǔ</a:t>
            </a:r>
            <a:endParaRPr lang="zh-CN" altLang="en-US" b="1" dirty="0">
              <a:solidFill>
                <a:srgbClr val="FF0000"/>
              </a:solidFill>
            </a:endParaRPr>
          </a:p>
        </p:txBody>
      </p:sp>
      <p:sp>
        <p:nvSpPr>
          <p:cNvPr id="56328" name="Rectangle 8"/>
          <p:cNvSpPr/>
          <p:nvPr/>
        </p:nvSpPr>
        <p:spPr>
          <a:xfrm>
            <a:off x="1331913" y="2420938"/>
            <a:ext cx="862012" cy="579437"/>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r>
              <a:rPr lang="en-US" altLang="zh-CN" b="1" dirty="0">
                <a:solidFill>
                  <a:srgbClr val="FF0000"/>
                </a:solidFill>
              </a:rPr>
              <a:t>ch</a:t>
            </a:r>
            <a:r>
              <a:rPr lang="en-US" altLang="en-US" b="1" dirty="0">
                <a:solidFill>
                  <a:srgbClr val="FF0000"/>
                </a:solidFill>
              </a:rPr>
              <a:t>ǔ</a:t>
            </a:r>
            <a:endParaRPr lang="zh-CN" altLang="en-US" b="1" dirty="0">
              <a:solidFill>
                <a:srgbClr val="FF0000"/>
              </a:solidFill>
            </a:endParaRPr>
          </a:p>
        </p:txBody>
      </p:sp>
      <p:sp>
        <p:nvSpPr>
          <p:cNvPr id="56329" name="Rectangle 9"/>
          <p:cNvSpPr/>
          <p:nvPr/>
        </p:nvSpPr>
        <p:spPr>
          <a:xfrm>
            <a:off x="5580063" y="2492375"/>
            <a:ext cx="884237" cy="579438"/>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r>
              <a:rPr lang="en-US" altLang="zh-CN" b="1" dirty="0">
                <a:solidFill>
                  <a:srgbClr val="FF0000"/>
                </a:solidFill>
              </a:rPr>
              <a:t>h</a:t>
            </a:r>
            <a:r>
              <a:rPr lang="en-US" altLang="en-US" b="1" dirty="0">
                <a:solidFill>
                  <a:srgbClr val="FF0000"/>
                </a:solidFill>
              </a:rPr>
              <a:t>ū</a:t>
            </a:r>
            <a:r>
              <a:rPr lang="en-US" altLang="zh-CN" b="1" dirty="0">
                <a:solidFill>
                  <a:srgbClr val="FF0000"/>
                </a:solidFill>
              </a:rPr>
              <a:t>n</a:t>
            </a:r>
            <a:endParaRPr lang="zh-CN" altLang="en-US" b="1" dirty="0">
              <a:solidFill>
                <a:srgbClr val="FF0000"/>
              </a:solidFill>
            </a:endParaRPr>
          </a:p>
        </p:txBody>
      </p:sp>
      <p:sp>
        <p:nvSpPr>
          <p:cNvPr id="56330" name="Rectangle 10"/>
          <p:cNvSpPr/>
          <p:nvPr/>
        </p:nvSpPr>
        <p:spPr>
          <a:xfrm>
            <a:off x="1835150" y="3068638"/>
            <a:ext cx="747713" cy="579437"/>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r>
              <a:rPr lang="en-US" altLang="zh-CN" b="1" dirty="0">
                <a:solidFill>
                  <a:srgbClr val="FF0000"/>
                </a:solidFill>
              </a:rPr>
              <a:t>zh</a:t>
            </a:r>
            <a:r>
              <a:rPr lang="en-US" altLang="en-US" b="1" dirty="0">
                <a:solidFill>
                  <a:srgbClr val="FF0000"/>
                </a:solidFill>
              </a:rPr>
              <a:t>ì</a:t>
            </a:r>
            <a:endParaRPr lang="zh-CN" altLang="en-US" b="1" dirty="0">
              <a:solidFill>
                <a:srgbClr val="FF0000"/>
              </a:solidFill>
            </a:endParaRPr>
          </a:p>
        </p:txBody>
      </p:sp>
      <p:sp>
        <p:nvSpPr>
          <p:cNvPr id="56331" name="Rectangle 11"/>
          <p:cNvSpPr/>
          <p:nvPr/>
        </p:nvSpPr>
        <p:spPr>
          <a:xfrm>
            <a:off x="5795963" y="3068638"/>
            <a:ext cx="501650" cy="579437"/>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r>
              <a:rPr lang="en-US" altLang="zh-CN" b="1" dirty="0">
                <a:solidFill>
                  <a:srgbClr val="FF0000"/>
                </a:solidFill>
              </a:rPr>
              <a:t>l</a:t>
            </a:r>
            <a:r>
              <a:rPr lang="en-US" altLang="en-US" b="1" dirty="0">
                <a:solidFill>
                  <a:srgbClr val="FF0000"/>
                </a:solidFill>
              </a:rPr>
              <a:t>ǚ</a:t>
            </a:r>
            <a:endParaRPr lang="zh-CN" altLang="en-US" b="1" dirty="0">
              <a:solidFill>
                <a:srgbClr val="FF0000"/>
              </a:solidFill>
            </a:endParaRPr>
          </a:p>
        </p:txBody>
      </p:sp>
      <p:sp>
        <p:nvSpPr>
          <p:cNvPr id="56332" name="Rectangle 12"/>
          <p:cNvSpPr/>
          <p:nvPr/>
        </p:nvSpPr>
        <p:spPr>
          <a:xfrm>
            <a:off x="1331913" y="3644900"/>
            <a:ext cx="839787" cy="579438"/>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r>
              <a:rPr lang="en-US" altLang="zh-CN" b="1" dirty="0">
                <a:solidFill>
                  <a:srgbClr val="FF0000"/>
                </a:solidFill>
              </a:rPr>
              <a:t>zh</a:t>
            </a:r>
            <a:r>
              <a:rPr lang="en-US" altLang="en-US" b="1" dirty="0">
                <a:solidFill>
                  <a:srgbClr val="FF0000"/>
                </a:solidFill>
              </a:rPr>
              <a:t>ǐ</a:t>
            </a:r>
            <a:endParaRPr lang="zh-CN" altLang="en-US" b="1" dirty="0">
              <a:solidFill>
                <a:srgbClr val="FF0000"/>
              </a:solidFill>
            </a:endParaRPr>
          </a:p>
        </p:txBody>
      </p:sp>
      <p:sp>
        <p:nvSpPr>
          <p:cNvPr id="56333" name="Rectangle 13"/>
          <p:cNvSpPr/>
          <p:nvPr/>
        </p:nvSpPr>
        <p:spPr>
          <a:xfrm>
            <a:off x="6516688" y="3644900"/>
            <a:ext cx="769937" cy="579438"/>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r>
              <a:rPr lang="en-US" altLang="zh-CN" b="1" dirty="0">
                <a:solidFill>
                  <a:srgbClr val="FF0000"/>
                </a:solidFill>
              </a:rPr>
              <a:t>b</a:t>
            </a:r>
            <a:r>
              <a:rPr lang="en-US" altLang="en-US" b="1" dirty="0">
                <a:solidFill>
                  <a:srgbClr val="FF0000"/>
                </a:solidFill>
              </a:rPr>
              <a:t>è</a:t>
            </a:r>
            <a:r>
              <a:rPr lang="en-US" altLang="zh-CN" b="1" dirty="0">
                <a:solidFill>
                  <a:srgbClr val="FF0000"/>
                </a:solidFill>
              </a:rPr>
              <a:t>i</a:t>
            </a:r>
            <a:endParaRPr lang="zh-CN" altLang="en-US" b="1" dirty="0">
              <a:solidFill>
                <a:srgbClr val="FF0000"/>
              </a:solidFill>
            </a:endParaRPr>
          </a:p>
        </p:txBody>
      </p:sp>
      <p:sp>
        <p:nvSpPr>
          <p:cNvPr id="56334" name="Rectangle 14"/>
          <p:cNvSpPr/>
          <p:nvPr/>
        </p:nvSpPr>
        <p:spPr>
          <a:xfrm>
            <a:off x="1187450" y="4221163"/>
            <a:ext cx="1171575" cy="579437"/>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r>
              <a:rPr lang="zh-CN" altLang="en-US" sz="1800" dirty="0"/>
              <a:t> </a:t>
            </a:r>
            <a:r>
              <a:rPr lang="en-US" altLang="zh-CN" b="1" dirty="0">
                <a:solidFill>
                  <a:srgbClr val="FF0000"/>
                </a:solidFill>
              </a:rPr>
              <a:t>zh</a:t>
            </a:r>
            <a:r>
              <a:rPr lang="en-US" altLang="en-US" b="1" dirty="0">
                <a:solidFill>
                  <a:srgbClr val="FF0000"/>
                </a:solidFill>
              </a:rPr>
              <a:t>è</a:t>
            </a:r>
            <a:r>
              <a:rPr lang="en-US" altLang="zh-CN" b="1" dirty="0">
                <a:solidFill>
                  <a:srgbClr val="FF0000"/>
                </a:solidFill>
              </a:rPr>
              <a:t>n</a:t>
            </a:r>
            <a:endParaRPr lang="zh-CN" altLang="en-US" b="1" dirty="0">
              <a:solidFill>
                <a:srgbClr val="FF0000"/>
              </a:solidFill>
            </a:endParaRPr>
          </a:p>
        </p:txBody>
      </p:sp>
      <p:sp>
        <p:nvSpPr>
          <p:cNvPr id="56335" name="Rectangle 15"/>
          <p:cNvSpPr/>
          <p:nvPr/>
        </p:nvSpPr>
        <p:spPr>
          <a:xfrm>
            <a:off x="5580063" y="4292600"/>
            <a:ext cx="1109662" cy="579438"/>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r>
              <a:rPr lang="en-US" altLang="zh-CN" b="1" dirty="0">
                <a:solidFill>
                  <a:srgbClr val="FF0000"/>
                </a:solidFill>
              </a:rPr>
              <a:t>ch</a:t>
            </a:r>
            <a:r>
              <a:rPr lang="en-US" altLang="en-US" b="1" dirty="0">
                <a:solidFill>
                  <a:srgbClr val="FF0000"/>
                </a:solidFill>
              </a:rPr>
              <a:t>ē</a:t>
            </a:r>
            <a:r>
              <a:rPr lang="en-US" altLang="zh-CN" b="1" dirty="0">
                <a:solidFill>
                  <a:srgbClr val="FF0000"/>
                </a:solidFill>
              </a:rPr>
              <a:t>n</a:t>
            </a:r>
            <a:endParaRPr lang="zh-CN" altLang="en-US" b="1" dirty="0">
              <a:solidFill>
                <a:srgbClr val="FF0000"/>
              </a:solidFill>
            </a:endParaRPr>
          </a:p>
        </p:txBody>
      </p:sp>
      <p:sp>
        <p:nvSpPr>
          <p:cNvPr id="56336" name="Rectangle 16"/>
          <p:cNvSpPr/>
          <p:nvPr/>
        </p:nvSpPr>
        <p:spPr>
          <a:xfrm>
            <a:off x="1476375" y="4797425"/>
            <a:ext cx="523875" cy="579438"/>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r>
              <a:rPr lang="en-US" altLang="zh-CN" b="1" dirty="0">
                <a:solidFill>
                  <a:srgbClr val="FF0000"/>
                </a:solidFill>
              </a:rPr>
              <a:t>fǔ</a:t>
            </a:r>
            <a:endParaRPr lang="zh-CN" altLang="en-US" b="1" dirty="0">
              <a:solidFill>
                <a:srgbClr val="FF0000"/>
              </a:solidFill>
            </a:endParaRPr>
          </a:p>
        </p:txBody>
      </p:sp>
      <p:sp>
        <p:nvSpPr>
          <p:cNvPr id="56337" name="Rectangle 17"/>
          <p:cNvSpPr/>
          <p:nvPr/>
        </p:nvSpPr>
        <p:spPr>
          <a:xfrm>
            <a:off x="5940425" y="4868863"/>
            <a:ext cx="704850" cy="579437"/>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r>
              <a:rPr lang="en-US" altLang="zh-CN" b="1" dirty="0">
                <a:solidFill>
                  <a:srgbClr val="FF0000"/>
                </a:solidFill>
              </a:rPr>
              <a:t>wū</a:t>
            </a:r>
            <a:endParaRPr lang="zh-CN" altLang="en-US" b="1" dirty="0">
              <a:solidFill>
                <a:srgbClr val="FF0000"/>
              </a:solidFill>
            </a:endParaRPr>
          </a:p>
        </p:txBody>
      </p:sp>
      <p:sp>
        <p:nvSpPr>
          <p:cNvPr id="56338" name="Rectangle 18"/>
          <p:cNvSpPr/>
          <p:nvPr/>
        </p:nvSpPr>
        <p:spPr>
          <a:xfrm>
            <a:off x="7812088" y="4797425"/>
            <a:ext cx="1066800" cy="579438"/>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r>
              <a:rPr lang="en-US" altLang="zh-CN" b="1" dirty="0">
                <a:solidFill>
                  <a:srgbClr val="FF0000"/>
                </a:solidFill>
              </a:rPr>
              <a:t>jī/qī</a:t>
            </a:r>
            <a:endParaRPr lang="zh-CN" altLang="en-US" b="1" dirty="0">
              <a:solidFill>
                <a:srgbClr val="FF0000"/>
              </a:solidFill>
            </a:endParaRPr>
          </a:p>
        </p:txBody>
      </p:sp>
      <p:sp>
        <p:nvSpPr>
          <p:cNvPr id="56339" name="Rectangle 19"/>
          <p:cNvSpPr/>
          <p:nvPr/>
        </p:nvSpPr>
        <p:spPr>
          <a:xfrm>
            <a:off x="2268538" y="5445125"/>
            <a:ext cx="501650" cy="579438"/>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r>
              <a:rPr lang="en-US" altLang="zh-CN" b="1" dirty="0">
                <a:solidFill>
                  <a:srgbClr val="FF0000"/>
                </a:solidFill>
              </a:rPr>
              <a:t>j</a:t>
            </a:r>
            <a:r>
              <a:rPr lang="en-US" altLang="en-US" b="1" dirty="0">
                <a:solidFill>
                  <a:srgbClr val="FF0000"/>
                </a:solidFill>
              </a:rPr>
              <a:t>ū</a:t>
            </a:r>
            <a:endParaRPr lang="zh-CN" altLang="en-US" b="1" dirty="0">
              <a:solidFill>
                <a:srgbClr val="FF0000"/>
              </a:solidFill>
            </a:endParaRPr>
          </a:p>
        </p:txBody>
      </p:sp>
      <p:sp>
        <p:nvSpPr>
          <p:cNvPr id="56340" name="Rectangle 20"/>
          <p:cNvSpPr/>
          <p:nvPr/>
        </p:nvSpPr>
        <p:spPr>
          <a:xfrm>
            <a:off x="5435600" y="5445125"/>
            <a:ext cx="1054100" cy="579438"/>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r>
              <a:rPr lang="zh-CN" altLang="en-US" sz="1800" dirty="0"/>
              <a:t> </a:t>
            </a:r>
            <a:r>
              <a:rPr lang="en-US" altLang="zh-CN" b="1" dirty="0">
                <a:solidFill>
                  <a:srgbClr val="FF0000"/>
                </a:solidFill>
              </a:rPr>
              <a:t>hu</a:t>
            </a:r>
            <a:r>
              <a:rPr lang="en-US" altLang="en-US" b="1" dirty="0">
                <a:solidFill>
                  <a:srgbClr val="FF0000"/>
                </a:solidFill>
              </a:rPr>
              <a:t>ò</a:t>
            </a:r>
            <a:r>
              <a:rPr lang="en-US" altLang="zh-CN" sz="1800" dirty="0"/>
              <a:t> </a:t>
            </a:r>
            <a:endParaRPr lang="zh-CN" altLang="en-US" sz="1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6324"/>
                                        </p:tgtEl>
                                        <p:attrNameLst>
                                          <p:attrName>style.visibility</p:attrName>
                                        </p:attrNameLst>
                                      </p:cBhvr>
                                      <p:to>
                                        <p:strVal val="visible"/>
                                      </p:to>
                                    </p:set>
                                    <p:animEffect transition="in" filter="blinds(horizontal)">
                                      <p:cBhvr>
                                        <p:cTn id="7" dur="500"/>
                                        <p:tgtEl>
                                          <p:spTgt spid="5632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6325"/>
                                        </p:tgtEl>
                                        <p:attrNameLst>
                                          <p:attrName>style.visibility</p:attrName>
                                        </p:attrNameLst>
                                      </p:cBhvr>
                                      <p:to>
                                        <p:strVal val="visible"/>
                                      </p:to>
                                    </p:set>
                                    <p:animEffect transition="in" filter="blinds(horizontal)">
                                      <p:cBhvr>
                                        <p:cTn id="12" dur="500"/>
                                        <p:tgtEl>
                                          <p:spTgt spid="5632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6326"/>
                                        </p:tgtEl>
                                        <p:attrNameLst>
                                          <p:attrName>style.visibility</p:attrName>
                                        </p:attrNameLst>
                                      </p:cBhvr>
                                      <p:to>
                                        <p:strVal val="visible"/>
                                      </p:to>
                                    </p:set>
                                    <p:animEffect transition="in" filter="blinds(horizontal)">
                                      <p:cBhvr>
                                        <p:cTn id="17" dur="500"/>
                                        <p:tgtEl>
                                          <p:spTgt spid="5632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6327"/>
                                        </p:tgtEl>
                                        <p:attrNameLst>
                                          <p:attrName>style.visibility</p:attrName>
                                        </p:attrNameLst>
                                      </p:cBhvr>
                                      <p:to>
                                        <p:strVal val="visible"/>
                                      </p:to>
                                    </p:set>
                                    <p:animEffect transition="in" filter="blinds(horizontal)">
                                      <p:cBhvr>
                                        <p:cTn id="22" dur="500"/>
                                        <p:tgtEl>
                                          <p:spTgt spid="5632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56328"/>
                                        </p:tgtEl>
                                        <p:attrNameLst>
                                          <p:attrName>style.visibility</p:attrName>
                                        </p:attrNameLst>
                                      </p:cBhvr>
                                      <p:to>
                                        <p:strVal val="visible"/>
                                      </p:to>
                                    </p:set>
                                    <p:animEffect transition="in" filter="blinds(horizontal)">
                                      <p:cBhvr>
                                        <p:cTn id="27" dur="500"/>
                                        <p:tgtEl>
                                          <p:spTgt spid="5632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6329"/>
                                        </p:tgtEl>
                                        <p:attrNameLst>
                                          <p:attrName>style.visibility</p:attrName>
                                        </p:attrNameLst>
                                      </p:cBhvr>
                                      <p:to>
                                        <p:strVal val="visible"/>
                                      </p:to>
                                    </p:set>
                                    <p:animEffect transition="in" filter="blinds(horizontal)">
                                      <p:cBhvr>
                                        <p:cTn id="32" dur="500"/>
                                        <p:tgtEl>
                                          <p:spTgt spid="5632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6330">
                                            <p:txEl>
                                              <p:charRg st="0" end="4"/>
                                            </p:txEl>
                                          </p:spTgt>
                                        </p:tgtEl>
                                        <p:attrNameLst>
                                          <p:attrName>style.visibility</p:attrName>
                                        </p:attrNameLst>
                                      </p:cBhvr>
                                      <p:to>
                                        <p:strVal val="visible"/>
                                      </p:to>
                                    </p:set>
                                    <p:animEffect transition="in" filter="blinds(horizontal)">
                                      <p:cBhvr>
                                        <p:cTn id="37" dur="500"/>
                                        <p:tgtEl>
                                          <p:spTgt spid="56330">
                                            <p:txEl>
                                              <p:charRg st="0"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56331"/>
                                        </p:tgtEl>
                                        <p:attrNameLst>
                                          <p:attrName>style.visibility</p:attrName>
                                        </p:attrNameLst>
                                      </p:cBhvr>
                                      <p:to>
                                        <p:strVal val="visible"/>
                                      </p:to>
                                    </p:set>
                                    <p:animEffect transition="in" filter="blinds(horizontal)">
                                      <p:cBhvr>
                                        <p:cTn id="42" dur="500"/>
                                        <p:tgtEl>
                                          <p:spTgt spid="5633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56332"/>
                                        </p:tgtEl>
                                        <p:attrNameLst>
                                          <p:attrName>style.visibility</p:attrName>
                                        </p:attrNameLst>
                                      </p:cBhvr>
                                      <p:to>
                                        <p:strVal val="visible"/>
                                      </p:to>
                                    </p:set>
                                    <p:animEffect transition="in" filter="blinds(horizontal)">
                                      <p:cBhvr>
                                        <p:cTn id="47" dur="500"/>
                                        <p:tgtEl>
                                          <p:spTgt spid="5633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56333"/>
                                        </p:tgtEl>
                                        <p:attrNameLst>
                                          <p:attrName>style.visibility</p:attrName>
                                        </p:attrNameLst>
                                      </p:cBhvr>
                                      <p:to>
                                        <p:strVal val="visible"/>
                                      </p:to>
                                    </p:set>
                                    <p:animEffect transition="in" filter="blinds(horizontal)">
                                      <p:cBhvr>
                                        <p:cTn id="52" dur="500"/>
                                        <p:tgtEl>
                                          <p:spTgt spid="56333"/>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56334"/>
                                        </p:tgtEl>
                                        <p:attrNameLst>
                                          <p:attrName>style.visibility</p:attrName>
                                        </p:attrNameLst>
                                      </p:cBhvr>
                                      <p:to>
                                        <p:strVal val="visible"/>
                                      </p:to>
                                    </p:set>
                                    <p:animEffect transition="in" filter="blinds(horizontal)">
                                      <p:cBhvr>
                                        <p:cTn id="57" dur="500"/>
                                        <p:tgtEl>
                                          <p:spTgt spid="56334"/>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56335"/>
                                        </p:tgtEl>
                                        <p:attrNameLst>
                                          <p:attrName>style.visibility</p:attrName>
                                        </p:attrNameLst>
                                      </p:cBhvr>
                                      <p:to>
                                        <p:strVal val="visible"/>
                                      </p:to>
                                    </p:set>
                                    <p:animEffect transition="in" filter="blinds(horizontal)">
                                      <p:cBhvr>
                                        <p:cTn id="62" dur="500"/>
                                        <p:tgtEl>
                                          <p:spTgt spid="56335"/>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56336"/>
                                        </p:tgtEl>
                                        <p:attrNameLst>
                                          <p:attrName>style.visibility</p:attrName>
                                        </p:attrNameLst>
                                      </p:cBhvr>
                                      <p:to>
                                        <p:strVal val="visible"/>
                                      </p:to>
                                    </p:set>
                                    <p:animEffect transition="in" filter="blinds(horizontal)">
                                      <p:cBhvr>
                                        <p:cTn id="67" dur="500"/>
                                        <p:tgtEl>
                                          <p:spTgt spid="56336"/>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56337"/>
                                        </p:tgtEl>
                                        <p:attrNameLst>
                                          <p:attrName>style.visibility</p:attrName>
                                        </p:attrNameLst>
                                      </p:cBhvr>
                                      <p:to>
                                        <p:strVal val="visible"/>
                                      </p:to>
                                    </p:set>
                                    <p:animEffect transition="in" filter="blinds(horizontal)">
                                      <p:cBhvr>
                                        <p:cTn id="72" dur="500"/>
                                        <p:tgtEl>
                                          <p:spTgt spid="56337"/>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56338"/>
                                        </p:tgtEl>
                                        <p:attrNameLst>
                                          <p:attrName>style.visibility</p:attrName>
                                        </p:attrNameLst>
                                      </p:cBhvr>
                                      <p:to>
                                        <p:strVal val="visible"/>
                                      </p:to>
                                    </p:set>
                                    <p:animEffect transition="in" filter="blinds(horizontal)">
                                      <p:cBhvr>
                                        <p:cTn id="77" dur="500"/>
                                        <p:tgtEl>
                                          <p:spTgt spid="56338"/>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56339"/>
                                        </p:tgtEl>
                                        <p:attrNameLst>
                                          <p:attrName>style.visibility</p:attrName>
                                        </p:attrNameLst>
                                      </p:cBhvr>
                                      <p:to>
                                        <p:strVal val="visible"/>
                                      </p:to>
                                    </p:set>
                                    <p:animEffect transition="in" filter="blinds(horizontal)">
                                      <p:cBhvr>
                                        <p:cTn id="82" dur="500"/>
                                        <p:tgtEl>
                                          <p:spTgt spid="56339"/>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56340"/>
                                        </p:tgtEl>
                                        <p:attrNameLst>
                                          <p:attrName>style.visibility</p:attrName>
                                        </p:attrNameLst>
                                      </p:cBhvr>
                                      <p:to>
                                        <p:strVal val="visible"/>
                                      </p:to>
                                    </p:set>
                                    <p:animEffect transition="in" filter="blinds(horizontal)">
                                      <p:cBhvr>
                                        <p:cTn id="87" dur="500"/>
                                        <p:tgtEl>
                                          <p:spTgt spid="56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4" grpId="0"/>
      <p:bldP spid="56325" grpId="0"/>
      <p:bldP spid="56326" grpId="0"/>
      <p:bldP spid="56327" grpId="0"/>
      <p:bldP spid="56328" grpId="0"/>
      <p:bldP spid="56329" grpId="0"/>
      <p:bldP spid="56331" grpId="0"/>
      <p:bldP spid="56332" grpId="0"/>
      <p:bldP spid="56333" grpId="0"/>
      <p:bldP spid="56334" grpId="0"/>
      <p:bldP spid="56335" grpId="0"/>
      <p:bldP spid="56336" grpId="0"/>
      <p:bldP spid="56337" grpId="0"/>
      <p:bldP spid="56338" grpId="0"/>
      <p:bldP spid="56339" grpId="0"/>
      <p:bldP spid="56340"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Text Box 2"/>
          <p:cNvSpPr txBox="1">
            <a:spLocks noChangeArrowheads="1"/>
          </p:cNvSpPr>
          <p:nvPr/>
        </p:nvSpPr>
        <p:spPr bwMode="auto">
          <a:xfrm>
            <a:off x="304800" y="908050"/>
            <a:ext cx="8839200"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en-US" altLang="zh-CN" sz="3200" b="1" kern="1200" cap="none" spc="0" normalizeH="0" baseline="0" noProof="0" dirty="0">
                <a:solidFill>
                  <a:srgbClr val="0A0278"/>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5</a:t>
            </a:r>
            <a:r>
              <a:rPr kumimoji="0" lang="zh-CN" altLang="en-US" sz="3200" b="1" kern="1200" cap="none" spc="0" normalizeH="0" baseline="0" noProof="0" dirty="0">
                <a:solidFill>
                  <a:srgbClr val="0A0278"/>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、荆轲私见樊将军，为何能使樊将军慷慨献身？</a:t>
            </a:r>
            <a:endParaRPr kumimoji="0" lang="zh-CN" altLang="en-US" sz="3200" b="1" kern="1200" cap="none" spc="0" normalizeH="0" baseline="0" noProof="0" dirty="0">
              <a:solidFill>
                <a:srgbClr val="0A0278"/>
              </a:solidFill>
              <a:effectLst>
                <a:outerShdw blurRad="38100" dist="38100" dir="2700000" algn="tl">
                  <a:srgbClr val="C0C0C0"/>
                </a:outerShdw>
              </a:effectLst>
              <a:latin typeface="Arial" panose="020B0604020202020204" pitchFamily="34" charset="0"/>
              <a:ea typeface="黑体" panose="02010600030101010101" pitchFamily="49" charset="-122"/>
              <a:cs typeface="+mn-cs"/>
            </a:endParaRPr>
          </a:p>
        </p:txBody>
      </p:sp>
      <p:sp>
        <p:nvSpPr>
          <p:cNvPr id="20483" name="Text Box 3"/>
          <p:cNvSpPr txBox="1">
            <a:spLocks noChangeArrowheads="1"/>
          </p:cNvSpPr>
          <p:nvPr/>
        </p:nvSpPr>
        <p:spPr bwMode="auto">
          <a:xfrm>
            <a:off x="120650" y="1700213"/>
            <a:ext cx="9023350" cy="423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zh-CN" altLang="en-US" sz="3200" b="1" kern="1200" cap="none" spc="0" normalizeH="0" baseline="0" noProof="0">
                <a:solidFill>
                  <a:srgbClr val="000808"/>
                </a:solidFill>
                <a:effectLst>
                  <a:outerShdw blurRad="38100" dist="38100" dir="2700000" algn="tl">
                    <a:srgbClr val="C0C0C0"/>
                  </a:outerShdw>
                </a:effectLst>
                <a:latin typeface="宋体" panose="02010600030101010101" pitchFamily="2" charset="-122"/>
                <a:ea typeface="黑体" panose="02010600030101010101" pitchFamily="49" charset="-122"/>
                <a:cs typeface="+mn-cs"/>
              </a:rPr>
              <a:t>荆轲</a:t>
            </a:r>
            <a:r>
              <a:rPr kumimoji="0" lang="zh-CN" altLang="en-US" sz="3200" b="1" kern="1200" cap="none" spc="0" normalizeH="0" baseline="0" noProof="0">
                <a:solidFill>
                  <a:srgbClr val="FF0000"/>
                </a:solidFill>
                <a:effectLst>
                  <a:outerShdw blurRad="38100" dist="38100" dir="2700000" algn="tl">
                    <a:srgbClr val="C0C0C0"/>
                  </a:outerShdw>
                </a:effectLst>
                <a:latin typeface="宋体" panose="02010600030101010101" pitchFamily="2" charset="-122"/>
                <a:ea typeface="黑体" panose="02010600030101010101" pitchFamily="49" charset="-122"/>
                <a:cs typeface="+mn-cs"/>
              </a:rPr>
              <a:t>三问</a:t>
            </a:r>
            <a:r>
              <a:rPr kumimoji="0" lang="zh-CN" altLang="en-US" sz="3200" b="1" kern="1200" cap="none" spc="0" normalizeH="0" baseline="0" noProof="0">
                <a:solidFill>
                  <a:srgbClr val="000808"/>
                </a:solidFill>
                <a:effectLst>
                  <a:outerShdw blurRad="38100" dist="38100" dir="2700000" algn="tl">
                    <a:srgbClr val="C0C0C0"/>
                  </a:outerShdw>
                </a:effectLst>
                <a:latin typeface="宋体" panose="02010600030101010101" pitchFamily="2" charset="-122"/>
                <a:ea typeface="黑体" panose="02010600030101010101" pitchFamily="49" charset="-122"/>
                <a:cs typeface="+mn-cs"/>
              </a:rPr>
              <a:t>樊於期：</a:t>
            </a:r>
            <a:endParaRPr kumimoji="0" lang="zh-CN" altLang="en-US" sz="3200" b="1" kern="1200" cap="none" spc="0" normalizeH="0" baseline="0" noProof="0">
              <a:solidFill>
                <a:srgbClr val="000808"/>
              </a:solidFill>
              <a:effectLst>
                <a:outerShdw blurRad="38100" dist="38100" dir="2700000" algn="tl">
                  <a:srgbClr val="C0C0C0"/>
                </a:outerShdw>
              </a:effectLst>
              <a:latin typeface="宋体" panose="02010600030101010101" pitchFamily="2" charset="-122"/>
              <a:ea typeface="黑体" panose="02010600030101010101" pitchFamily="49" charset="-122"/>
              <a:cs typeface="+mn-cs"/>
            </a:endParaRPr>
          </a:p>
          <a:p>
            <a:pPr marR="0" defTabSz="914400" eaLnBrk="1" hangingPunct="1">
              <a:spcBef>
                <a:spcPct val="50000"/>
              </a:spcBef>
              <a:buClrTx/>
              <a:buSzTx/>
              <a:buFontTx/>
              <a:defRPr/>
            </a:pPr>
            <a:r>
              <a:rPr kumimoji="0" lang="zh-CN" altLang="en-US" sz="3200" b="1" kern="1200" cap="none" spc="0" normalizeH="0" baseline="0" noProof="0">
                <a:solidFill>
                  <a:srgbClr val="000808"/>
                </a:solidFill>
                <a:effectLst>
                  <a:outerShdw blurRad="38100" dist="38100" dir="2700000" algn="tl">
                    <a:srgbClr val="C0C0C0"/>
                  </a:outerShdw>
                </a:effectLst>
                <a:latin typeface="宋体" panose="02010600030101010101" pitchFamily="2" charset="-122"/>
                <a:ea typeface="黑体" panose="02010600030101010101" pitchFamily="49" charset="-122"/>
                <a:cs typeface="+mn-cs"/>
              </a:rPr>
              <a:t>首先从</a:t>
            </a:r>
            <a:r>
              <a:rPr kumimoji="0" lang="zh-CN" altLang="en-US" sz="3200" b="1" kern="1200" cap="none" spc="0" normalizeH="0" baseline="0" noProof="0">
                <a:solidFill>
                  <a:srgbClr val="FF0000"/>
                </a:solidFill>
                <a:effectLst>
                  <a:outerShdw blurRad="38100" dist="38100" dir="2700000" algn="tl">
                    <a:srgbClr val="C0C0C0"/>
                  </a:outerShdw>
                </a:effectLst>
                <a:latin typeface="宋体" panose="02010600030101010101" pitchFamily="2" charset="-122"/>
                <a:ea typeface="黑体" panose="02010600030101010101" pitchFamily="49" charset="-122"/>
                <a:cs typeface="+mn-cs"/>
              </a:rPr>
              <a:t>秦王的刻毒残忍</a:t>
            </a:r>
            <a:r>
              <a:rPr kumimoji="0" lang="zh-CN" altLang="en-US" sz="3200" b="1" kern="1200" cap="none" spc="0" normalizeH="0" baseline="0" noProof="0">
                <a:solidFill>
                  <a:srgbClr val="000808"/>
                </a:solidFill>
                <a:effectLst>
                  <a:outerShdw blurRad="38100" dist="38100" dir="2700000" algn="tl">
                    <a:srgbClr val="C0C0C0"/>
                  </a:outerShdw>
                </a:effectLst>
                <a:latin typeface="宋体" panose="02010600030101010101" pitchFamily="2" charset="-122"/>
                <a:ea typeface="黑体" panose="02010600030101010101" pitchFamily="49" charset="-122"/>
                <a:cs typeface="+mn-cs"/>
              </a:rPr>
              <a:t>说起，</a:t>
            </a:r>
            <a:r>
              <a:rPr kumimoji="0" lang="zh-CN" altLang="en-US" sz="3200" b="1" kern="1200" cap="none" spc="0" normalizeH="0" baseline="0" noProof="0">
                <a:solidFill>
                  <a:srgbClr val="FF0000"/>
                </a:solidFill>
                <a:effectLst>
                  <a:outerShdw blurRad="38100" dist="38100" dir="2700000" algn="tl">
                    <a:srgbClr val="C0C0C0"/>
                  </a:outerShdw>
                </a:effectLst>
                <a:latin typeface="宋体" panose="02010600030101010101" pitchFamily="2" charset="-122"/>
                <a:ea typeface="黑体" panose="02010600030101010101" pitchFamily="49" charset="-122"/>
                <a:cs typeface="+mn-cs"/>
              </a:rPr>
              <a:t>动之以情</a:t>
            </a:r>
            <a:r>
              <a:rPr kumimoji="0" lang="zh-CN" altLang="en-US" sz="3200" b="1" kern="1200" cap="none" spc="0" normalizeH="0" baseline="0" noProof="0">
                <a:solidFill>
                  <a:srgbClr val="000808"/>
                </a:solidFill>
                <a:effectLst>
                  <a:outerShdw blurRad="38100" dist="38100" dir="2700000" algn="tl">
                    <a:srgbClr val="C0C0C0"/>
                  </a:outerShdw>
                </a:effectLst>
                <a:latin typeface="宋体" panose="02010600030101010101" pitchFamily="2" charset="-122"/>
                <a:ea typeface="黑体" panose="02010600030101010101" pitchFamily="49" charset="-122"/>
                <a:cs typeface="+mn-cs"/>
              </a:rPr>
              <a:t>，进行</a:t>
            </a:r>
            <a:r>
              <a:rPr kumimoji="0" lang="zh-CN" altLang="en-US" sz="3200" b="1" kern="1200" cap="none" spc="0" normalizeH="0" baseline="0" noProof="0">
                <a:solidFill>
                  <a:srgbClr val="FF0000"/>
                </a:solidFill>
                <a:effectLst>
                  <a:outerShdw blurRad="38100" dist="38100" dir="2700000" algn="tl">
                    <a:srgbClr val="C0C0C0"/>
                  </a:outerShdw>
                </a:effectLst>
                <a:latin typeface="宋体" panose="02010600030101010101" pitchFamily="2" charset="-122"/>
                <a:ea typeface="黑体" panose="02010600030101010101" pitchFamily="49" charset="-122"/>
                <a:cs typeface="+mn-cs"/>
              </a:rPr>
              <a:t>初步试探</a:t>
            </a:r>
            <a:r>
              <a:rPr kumimoji="0" lang="zh-CN" altLang="en-US" sz="3200" b="1" kern="1200" cap="none" spc="0" normalizeH="0" baseline="0" noProof="0">
                <a:solidFill>
                  <a:srgbClr val="000808"/>
                </a:solidFill>
                <a:effectLst>
                  <a:outerShdw blurRad="38100" dist="38100" dir="2700000" algn="tl">
                    <a:srgbClr val="C0C0C0"/>
                  </a:outerShdw>
                </a:effectLst>
                <a:latin typeface="宋体" panose="02010600030101010101" pitchFamily="2" charset="-122"/>
                <a:ea typeface="黑体" panose="02010600030101010101" pitchFamily="49" charset="-122"/>
                <a:cs typeface="+mn-cs"/>
              </a:rPr>
              <a:t>；</a:t>
            </a:r>
            <a:endParaRPr kumimoji="0" lang="zh-CN" altLang="en-US" sz="3200" b="1" kern="1200" cap="none" spc="0" normalizeH="0" baseline="0" noProof="0">
              <a:solidFill>
                <a:srgbClr val="000808"/>
              </a:solidFill>
              <a:effectLst>
                <a:outerShdw blurRad="38100" dist="38100" dir="2700000" algn="tl">
                  <a:srgbClr val="C0C0C0"/>
                </a:outerShdw>
              </a:effectLst>
              <a:latin typeface="宋体" panose="02010600030101010101" pitchFamily="2" charset="-122"/>
              <a:ea typeface="黑体" panose="02010600030101010101" pitchFamily="49" charset="-122"/>
              <a:cs typeface="+mn-cs"/>
            </a:endParaRPr>
          </a:p>
          <a:p>
            <a:pPr marR="0" defTabSz="914400" eaLnBrk="1" hangingPunct="1">
              <a:spcBef>
                <a:spcPct val="50000"/>
              </a:spcBef>
              <a:buClrTx/>
              <a:buSzTx/>
              <a:buFontTx/>
              <a:defRPr/>
            </a:pPr>
            <a:r>
              <a:rPr kumimoji="0" lang="zh-CN" altLang="en-US" sz="3200" b="1" kern="1200" cap="none" spc="0" normalizeH="0" baseline="0" noProof="0">
                <a:solidFill>
                  <a:srgbClr val="000808"/>
                </a:solidFill>
                <a:effectLst>
                  <a:outerShdw blurRad="38100" dist="38100" dir="2700000" algn="tl">
                    <a:srgbClr val="C0C0C0"/>
                  </a:outerShdw>
                </a:effectLst>
                <a:latin typeface="宋体" panose="02010600030101010101" pitchFamily="2" charset="-122"/>
                <a:ea typeface="黑体" panose="02010600030101010101" pitchFamily="49" charset="-122"/>
                <a:cs typeface="+mn-cs"/>
              </a:rPr>
              <a:t>接着从</a:t>
            </a:r>
            <a:r>
              <a:rPr kumimoji="0" lang="zh-CN" altLang="en-US" sz="3200" b="1" kern="1200" cap="none" spc="0" normalizeH="0" baseline="0" noProof="0">
                <a:solidFill>
                  <a:srgbClr val="000808"/>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200" b="1" kern="1200" cap="none" spc="0" normalizeH="0" baseline="0" noProof="0">
                <a:solidFill>
                  <a:srgbClr val="000808"/>
                </a:solidFill>
                <a:effectLst>
                  <a:outerShdw blurRad="38100" dist="38100" dir="2700000" algn="tl">
                    <a:srgbClr val="C0C0C0"/>
                  </a:outerShdw>
                </a:effectLst>
                <a:latin typeface="宋体" panose="02010600030101010101" pitchFamily="2" charset="-122"/>
                <a:ea typeface="黑体" panose="02010600030101010101" pitchFamily="49" charset="-122"/>
                <a:cs typeface="+mn-cs"/>
              </a:rPr>
              <a:t>解燕国之患，而报将军之仇</a:t>
            </a:r>
            <a:r>
              <a:rPr kumimoji="0" lang="zh-CN" altLang="en-US" sz="3200" b="1" kern="1200" cap="none" spc="0" normalizeH="0" baseline="0" noProof="0">
                <a:solidFill>
                  <a:srgbClr val="000808"/>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200" b="1" kern="1200" cap="none" spc="0" normalizeH="0" baseline="0" noProof="0">
                <a:solidFill>
                  <a:srgbClr val="000808"/>
                </a:solidFill>
                <a:effectLst>
                  <a:outerShdw blurRad="38100" dist="38100" dir="2700000" algn="tl">
                    <a:srgbClr val="C0C0C0"/>
                  </a:outerShdw>
                </a:effectLst>
                <a:latin typeface="宋体" panose="02010600030101010101" pitchFamily="2" charset="-122"/>
                <a:ea typeface="黑体" panose="02010600030101010101" pitchFamily="49" charset="-122"/>
                <a:cs typeface="+mn-cs"/>
              </a:rPr>
              <a:t>方面</a:t>
            </a:r>
            <a:r>
              <a:rPr kumimoji="0" lang="zh-CN" altLang="en-US" sz="3200" b="1" kern="1200" cap="none" spc="0" normalizeH="0" baseline="0" noProof="0">
                <a:solidFill>
                  <a:srgbClr val="FF0000"/>
                </a:solidFill>
                <a:effectLst>
                  <a:outerShdw blurRad="38100" dist="38100" dir="2700000" algn="tl">
                    <a:srgbClr val="C0C0C0"/>
                  </a:outerShdw>
                </a:effectLst>
                <a:latin typeface="宋体" panose="02010600030101010101" pitchFamily="2" charset="-122"/>
                <a:ea typeface="黑体" panose="02010600030101010101" pitchFamily="49" charset="-122"/>
                <a:cs typeface="+mn-cs"/>
              </a:rPr>
              <a:t>晓之以义</a:t>
            </a:r>
            <a:r>
              <a:rPr kumimoji="0" lang="zh-CN" altLang="en-US" sz="3200" b="1" kern="1200" cap="none" spc="0" normalizeH="0" baseline="0" noProof="0">
                <a:solidFill>
                  <a:srgbClr val="000808"/>
                </a:solidFill>
                <a:effectLst>
                  <a:outerShdw blurRad="38100" dist="38100" dir="2700000" algn="tl">
                    <a:srgbClr val="C0C0C0"/>
                  </a:outerShdw>
                </a:effectLst>
                <a:latin typeface="宋体" panose="02010600030101010101" pitchFamily="2" charset="-122"/>
                <a:ea typeface="黑体" panose="02010600030101010101" pitchFamily="49" charset="-122"/>
                <a:cs typeface="+mn-cs"/>
              </a:rPr>
              <a:t>，引而不发，进一步观察反映；</a:t>
            </a:r>
            <a:endParaRPr kumimoji="0" lang="zh-CN" altLang="en-US" sz="3200" b="1" kern="1200" cap="none" spc="0" normalizeH="0" baseline="0" noProof="0">
              <a:solidFill>
                <a:srgbClr val="000808"/>
              </a:solidFill>
              <a:effectLst>
                <a:outerShdw blurRad="38100" dist="38100" dir="2700000" algn="tl">
                  <a:srgbClr val="C0C0C0"/>
                </a:outerShdw>
              </a:effectLst>
              <a:latin typeface="宋体" panose="02010600030101010101" pitchFamily="2" charset="-122"/>
              <a:ea typeface="黑体" panose="02010600030101010101" pitchFamily="49" charset="-122"/>
              <a:cs typeface="+mn-cs"/>
            </a:endParaRPr>
          </a:p>
          <a:p>
            <a:pPr marR="0" defTabSz="914400" eaLnBrk="1" hangingPunct="1">
              <a:spcBef>
                <a:spcPct val="50000"/>
              </a:spcBef>
              <a:buClrTx/>
              <a:buSzTx/>
              <a:buFontTx/>
              <a:defRPr/>
            </a:pPr>
            <a:r>
              <a:rPr kumimoji="0" lang="zh-CN" altLang="en-US" sz="3200" b="1" kern="1200" cap="none" spc="0" normalizeH="0" baseline="0" noProof="0">
                <a:solidFill>
                  <a:srgbClr val="000808"/>
                </a:solidFill>
                <a:effectLst>
                  <a:outerShdw blurRad="38100" dist="38100" dir="2700000" algn="tl">
                    <a:srgbClr val="C0C0C0"/>
                  </a:outerShdw>
                </a:effectLst>
                <a:latin typeface="宋体" panose="02010600030101010101" pitchFamily="2" charset="-122"/>
                <a:ea typeface="黑体" panose="02010600030101010101" pitchFamily="49" charset="-122"/>
                <a:cs typeface="+mn-cs"/>
              </a:rPr>
              <a:t>最后在</a:t>
            </a:r>
            <a:r>
              <a:rPr kumimoji="0" lang="zh-CN" altLang="en-US" sz="3200" b="1" kern="1200" cap="none" spc="0" normalizeH="0" baseline="0" noProof="0">
                <a:solidFill>
                  <a:srgbClr val="FF0000"/>
                </a:solidFill>
                <a:effectLst>
                  <a:outerShdw blurRad="38100" dist="38100" dir="2700000" algn="tl">
                    <a:srgbClr val="C0C0C0"/>
                  </a:outerShdw>
                </a:effectLst>
                <a:latin typeface="宋体" panose="02010600030101010101" pitchFamily="2" charset="-122"/>
                <a:ea typeface="黑体" panose="02010600030101010101" pitchFamily="49" charset="-122"/>
                <a:cs typeface="+mn-cs"/>
              </a:rPr>
              <a:t>樊将军急于知晓</a:t>
            </a:r>
            <a:r>
              <a:rPr kumimoji="0" lang="zh-CN" altLang="en-US" sz="3200" b="1" kern="1200" cap="none" spc="0" normalizeH="0" baseline="0" noProof="0">
                <a:solidFill>
                  <a:srgbClr val="000808"/>
                </a:solidFill>
                <a:effectLst>
                  <a:outerShdw blurRad="38100" dist="38100" dir="2700000" algn="tl">
                    <a:srgbClr val="C0C0C0"/>
                  </a:outerShdw>
                </a:effectLst>
                <a:latin typeface="宋体" panose="02010600030101010101" pitchFamily="2" charset="-122"/>
                <a:ea typeface="黑体" panose="02010600030101010101" pitchFamily="49" charset="-122"/>
                <a:cs typeface="+mn-cs"/>
              </a:rPr>
              <a:t>的情况下，他才和盘托出行刺打算，征询意愿，</a:t>
            </a:r>
            <a:r>
              <a:rPr kumimoji="0" lang="zh-CN" altLang="en-US" sz="3200" b="1" kern="1200" cap="none" spc="0" normalizeH="0" baseline="0" noProof="0">
                <a:solidFill>
                  <a:srgbClr val="FF0000"/>
                </a:solidFill>
                <a:effectLst>
                  <a:outerShdw blurRad="38100" dist="38100" dir="2700000" algn="tl">
                    <a:srgbClr val="C0C0C0"/>
                  </a:outerShdw>
                </a:effectLst>
                <a:latin typeface="宋体" panose="02010600030101010101" pitchFamily="2" charset="-122"/>
                <a:ea typeface="黑体" panose="02010600030101010101" pitchFamily="49" charset="-122"/>
                <a:cs typeface="+mn-cs"/>
              </a:rPr>
              <a:t>告之以谋</a:t>
            </a:r>
            <a:r>
              <a:rPr kumimoji="0" lang="zh-CN" altLang="en-US" sz="3200" b="1" kern="1200" cap="none" spc="0" normalizeH="0" baseline="0" noProof="0">
                <a:solidFill>
                  <a:srgbClr val="000808"/>
                </a:solidFill>
                <a:effectLst>
                  <a:outerShdw blurRad="38100" dist="38100" dir="2700000" algn="tl">
                    <a:srgbClr val="C0C0C0"/>
                  </a:outerShdw>
                </a:effectLst>
                <a:latin typeface="宋体" panose="02010600030101010101" pitchFamily="2" charset="-122"/>
                <a:ea typeface="黑体" panose="02010600030101010101" pitchFamily="49" charset="-122"/>
                <a:cs typeface="+mn-cs"/>
              </a:rPr>
              <a:t>。</a:t>
            </a:r>
            <a:endParaRPr kumimoji="0" lang="zh-CN" altLang="en-US" sz="3200" kern="1200" cap="none" spc="0" normalizeH="0" baseline="0" noProof="0">
              <a:solidFill>
                <a:srgbClr val="000808"/>
              </a:solidFill>
              <a:latin typeface="Arial" panose="020B0604020202020204" pitchFamily="34" charset="0"/>
              <a:ea typeface="黑体" panose="02010600030101010101" pitchFamily="49" charset="-122"/>
              <a:cs typeface="+mn-cs"/>
            </a:endParaRPr>
          </a:p>
        </p:txBody>
      </p:sp>
      <p:sp>
        <p:nvSpPr>
          <p:cNvPr id="63492" name="Text Box 4"/>
          <p:cNvSpPr txBox="1"/>
          <p:nvPr/>
        </p:nvSpPr>
        <p:spPr>
          <a:xfrm>
            <a:off x="0" y="188913"/>
            <a:ext cx="3097213" cy="579437"/>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zh-CN" altLang="en-US" b="1" dirty="0">
                <a:solidFill>
                  <a:srgbClr val="FF0000"/>
                </a:solidFill>
                <a:ea typeface="黑体" panose="02010600030101010101" pitchFamily="49" charset="-122"/>
              </a:rPr>
              <a:t>思考：</a:t>
            </a:r>
            <a:endParaRPr lang="zh-CN" altLang="en-US" b="1" dirty="0">
              <a:solidFill>
                <a:srgbClr val="FF0000"/>
              </a:solidFill>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0483">
                                            <p:txEl>
                                              <p:charRg st="0" end="9"/>
                                            </p:txEl>
                                          </p:spTgt>
                                        </p:tgtEl>
                                        <p:attrNameLst>
                                          <p:attrName>style.visibility</p:attrName>
                                        </p:attrNameLst>
                                      </p:cBhvr>
                                      <p:to>
                                        <p:strVal val="visible"/>
                                      </p:to>
                                    </p:set>
                                    <p:animEffect transition="in" filter="blinds(horizontal)">
                                      <p:cBhvr>
                                        <p:cTn id="7" dur="500"/>
                                        <p:tgtEl>
                                          <p:spTgt spid="20483">
                                            <p:txEl>
                                              <p:charRg st="0" end="9"/>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0483">
                                            <p:txEl>
                                              <p:charRg st="9" end="35"/>
                                            </p:txEl>
                                          </p:spTgt>
                                        </p:tgtEl>
                                        <p:attrNameLst>
                                          <p:attrName>style.visibility</p:attrName>
                                        </p:attrNameLst>
                                      </p:cBhvr>
                                      <p:to>
                                        <p:strVal val="visible"/>
                                      </p:to>
                                    </p:set>
                                    <p:animEffect transition="in" filter="blinds(horizontal)">
                                      <p:cBhvr>
                                        <p:cTn id="12" dur="500"/>
                                        <p:tgtEl>
                                          <p:spTgt spid="20483">
                                            <p:txEl>
                                              <p:charRg st="9" end="35"/>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0483">
                                            <p:txEl>
                                              <p:charRg st="35" end="73"/>
                                            </p:txEl>
                                          </p:spTgt>
                                        </p:tgtEl>
                                        <p:attrNameLst>
                                          <p:attrName>style.visibility</p:attrName>
                                        </p:attrNameLst>
                                      </p:cBhvr>
                                      <p:to>
                                        <p:strVal val="visible"/>
                                      </p:to>
                                    </p:set>
                                    <p:animEffect transition="in" filter="blinds(horizontal)">
                                      <p:cBhvr>
                                        <p:cTn id="17" dur="500"/>
                                        <p:tgtEl>
                                          <p:spTgt spid="20483">
                                            <p:txEl>
                                              <p:charRg st="35" end="7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0483">
                                            <p:txEl>
                                              <p:charRg st="73" end="110"/>
                                            </p:txEl>
                                          </p:spTgt>
                                        </p:tgtEl>
                                        <p:attrNameLst>
                                          <p:attrName>style.visibility</p:attrName>
                                        </p:attrNameLst>
                                      </p:cBhvr>
                                      <p:to>
                                        <p:strVal val="visible"/>
                                      </p:to>
                                    </p:set>
                                    <p:animEffect transition="in" filter="blinds(horizontal)">
                                      <p:cBhvr>
                                        <p:cTn id="22" dur="500"/>
                                        <p:tgtEl>
                                          <p:spTgt spid="20483">
                                            <p:txEl>
                                              <p:charRg st="73" end="1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4514" name="Text Box 4"/>
          <p:cNvSpPr txBox="1"/>
          <p:nvPr/>
        </p:nvSpPr>
        <p:spPr>
          <a:xfrm>
            <a:off x="142875" y="695325"/>
            <a:ext cx="8786813" cy="1077913"/>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en-US" altLang="zh-CN" b="1" dirty="0">
                <a:solidFill>
                  <a:srgbClr val="000808"/>
                </a:solidFill>
                <a:ea typeface="黑体" panose="02010600030101010101" pitchFamily="49" charset="-122"/>
              </a:rPr>
              <a:t>6</a:t>
            </a:r>
            <a:r>
              <a:rPr lang="zh-CN" altLang="en-US" b="1" dirty="0">
                <a:solidFill>
                  <a:srgbClr val="000808"/>
                </a:solidFill>
                <a:ea typeface="黑体" panose="02010600030101010101" pitchFamily="49" charset="-122"/>
              </a:rPr>
              <a:t>、这一情节中，表现出荆轲与樊於期怎样的特点？</a:t>
            </a:r>
            <a:endParaRPr lang="zh-CN" altLang="en-US" b="1" dirty="0">
              <a:solidFill>
                <a:srgbClr val="000808"/>
              </a:solidFill>
              <a:ea typeface="黑体" panose="02010600030101010101" pitchFamily="49" charset="-122"/>
            </a:endParaRPr>
          </a:p>
        </p:txBody>
      </p:sp>
      <p:sp>
        <p:nvSpPr>
          <p:cNvPr id="69637" name="Text Box 5"/>
          <p:cNvSpPr txBox="1">
            <a:spLocks noChangeArrowheads="1"/>
          </p:cNvSpPr>
          <p:nvPr/>
        </p:nvSpPr>
        <p:spPr bwMode="auto">
          <a:xfrm>
            <a:off x="401638" y="3211513"/>
            <a:ext cx="2663825" cy="2622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lnSpc>
                <a:spcPct val="90000"/>
              </a:lnSpc>
              <a:spcBef>
                <a:spcPct val="20000"/>
              </a:spcBef>
              <a:buClr>
                <a:schemeClr val="bg2"/>
              </a:buClr>
              <a:buSzPct val="75000"/>
              <a:buFont typeface="Wingdings" panose="05000000000000000000" pitchFamily="2" charset="2"/>
              <a:defRPr/>
            </a:pPr>
            <a:r>
              <a:rPr kumimoji="0" lang="zh-CN" altLang="en-US" sz="32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侠肝义胆</a:t>
            </a:r>
            <a:endParaRPr kumimoji="0" lang="zh-CN" altLang="en-US" sz="32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黑体" panose="02010600030101010101" pitchFamily="49" charset="-122"/>
              <a:cs typeface="+mn-cs"/>
            </a:endParaRPr>
          </a:p>
          <a:p>
            <a:pPr marR="0" defTabSz="914400" eaLnBrk="1" hangingPunct="1">
              <a:lnSpc>
                <a:spcPct val="90000"/>
              </a:lnSpc>
              <a:spcBef>
                <a:spcPct val="20000"/>
              </a:spcBef>
              <a:buClr>
                <a:schemeClr val="bg2"/>
              </a:buClr>
              <a:buSzPct val="75000"/>
              <a:buFont typeface="Wingdings" panose="05000000000000000000" pitchFamily="2" charset="2"/>
              <a:defRPr/>
            </a:pPr>
            <a:r>
              <a:rPr kumimoji="0" lang="zh-CN" altLang="en-US" sz="32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果敢勇决</a:t>
            </a:r>
            <a:endParaRPr kumimoji="0" lang="zh-CN" altLang="en-US" sz="32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黑体" panose="02010600030101010101" pitchFamily="49" charset="-122"/>
              <a:cs typeface="+mn-cs"/>
            </a:endParaRPr>
          </a:p>
          <a:p>
            <a:pPr marR="0" defTabSz="914400" eaLnBrk="1" hangingPunct="1">
              <a:lnSpc>
                <a:spcPct val="90000"/>
              </a:lnSpc>
              <a:spcBef>
                <a:spcPct val="20000"/>
              </a:spcBef>
              <a:buClr>
                <a:schemeClr val="bg2"/>
              </a:buClr>
              <a:buSzPct val="75000"/>
              <a:buFont typeface="Wingdings" panose="05000000000000000000" pitchFamily="2" charset="2"/>
              <a:defRPr/>
            </a:pPr>
            <a:r>
              <a:rPr kumimoji="0" lang="zh-CN" altLang="en-US" sz="32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擅长辞令</a:t>
            </a:r>
            <a:endParaRPr kumimoji="0" lang="zh-CN" altLang="en-US" sz="32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黑体" panose="02010600030101010101" pitchFamily="49" charset="-122"/>
              <a:cs typeface="+mn-cs"/>
            </a:endParaRPr>
          </a:p>
          <a:p>
            <a:pPr marR="0" defTabSz="914400" eaLnBrk="1" hangingPunct="1">
              <a:lnSpc>
                <a:spcPct val="90000"/>
              </a:lnSpc>
              <a:spcBef>
                <a:spcPct val="20000"/>
              </a:spcBef>
              <a:buClr>
                <a:schemeClr val="bg2"/>
              </a:buClr>
              <a:buSzPct val="75000"/>
              <a:buFont typeface="Wingdings" panose="05000000000000000000" pitchFamily="2" charset="2"/>
              <a:defRPr/>
            </a:pPr>
            <a:r>
              <a:rPr kumimoji="0" lang="zh-CN" altLang="en-US" sz="32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工于心计</a:t>
            </a:r>
            <a:endParaRPr kumimoji="0" lang="zh-CN" altLang="en-US" sz="32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黑体" panose="02010600030101010101" pitchFamily="49" charset="-122"/>
              <a:cs typeface="+mn-cs"/>
            </a:endParaRPr>
          </a:p>
          <a:p>
            <a:pPr marR="0" defTabSz="914400" eaLnBrk="1" hangingPunct="1">
              <a:buClrTx/>
              <a:buSzTx/>
              <a:buFontTx/>
              <a:defRPr/>
            </a:pPr>
            <a:endParaRPr kumimoji="0" lang="zh-CN" altLang="en-US" sz="3200" b="1" kern="1200" cap="none" spc="0" normalizeH="0" baseline="0" noProof="0" dirty="0">
              <a:solidFill>
                <a:srgbClr val="FF0000"/>
              </a:solidFill>
              <a:latin typeface="Arial" panose="020B0604020202020204" pitchFamily="34" charset="0"/>
              <a:ea typeface="黑体" panose="02010600030101010101" pitchFamily="49" charset="-122"/>
              <a:cs typeface="+mn-cs"/>
            </a:endParaRPr>
          </a:p>
        </p:txBody>
      </p:sp>
      <p:sp>
        <p:nvSpPr>
          <p:cNvPr id="69638" name="Text Box 6"/>
          <p:cNvSpPr txBox="1">
            <a:spLocks noChangeArrowheads="1"/>
          </p:cNvSpPr>
          <p:nvPr/>
        </p:nvSpPr>
        <p:spPr bwMode="auto">
          <a:xfrm>
            <a:off x="5003800" y="3211513"/>
            <a:ext cx="2087563" cy="1065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lnSpc>
                <a:spcPct val="90000"/>
              </a:lnSpc>
              <a:spcBef>
                <a:spcPct val="20000"/>
              </a:spcBef>
              <a:buClr>
                <a:schemeClr val="bg2"/>
              </a:buClr>
              <a:buSzPct val="75000"/>
              <a:buFont typeface="Wingdings" panose="05000000000000000000" pitchFamily="2" charset="2"/>
              <a:defRPr/>
            </a:pPr>
            <a:r>
              <a:rPr kumimoji="0" lang="zh-CN" altLang="en-US" sz="32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义勇刚烈</a:t>
            </a:r>
            <a:endParaRPr kumimoji="0" lang="zh-CN" altLang="en-US" sz="32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黑体" panose="02010600030101010101" pitchFamily="49" charset="-122"/>
              <a:cs typeface="+mn-cs"/>
            </a:endParaRPr>
          </a:p>
          <a:p>
            <a:pPr marR="0" defTabSz="914400" eaLnBrk="1" hangingPunct="1">
              <a:lnSpc>
                <a:spcPct val="90000"/>
              </a:lnSpc>
              <a:spcBef>
                <a:spcPct val="20000"/>
              </a:spcBef>
              <a:buClr>
                <a:schemeClr val="bg2"/>
              </a:buClr>
              <a:buSzPct val="75000"/>
              <a:buFont typeface="Wingdings" panose="05000000000000000000" pitchFamily="2" charset="2"/>
              <a:defRPr/>
            </a:pPr>
            <a:r>
              <a:rPr kumimoji="0" lang="zh-CN" altLang="en-US" sz="32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热肚直肠</a:t>
            </a:r>
            <a:endParaRPr kumimoji="0" lang="zh-CN" altLang="en-US" sz="3200"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黑体" panose="02010600030101010101" pitchFamily="49" charset="-122"/>
              <a:cs typeface="+mn-cs"/>
            </a:endParaRPr>
          </a:p>
        </p:txBody>
      </p:sp>
      <p:sp>
        <p:nvSpPr>
          <p:cNvPr id="64517" name="Text Box 7"/>
          <p:cNvSpPr txBox="1"/>
          <p:nvPr/>
        </p:nvSpPr>
        <p:spPr>
          <a:xfrm>
            <a:off x="539750" y="2178050"/>
            <a:ext cx="8135938" cy="57943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zh-CN" altLang="en-US" b="1" dirty="0">
                <a:solidFill>
                  <a:srgbClr val="000808"/>
                </a:solidFill>
                <a:ea typeface="黑体" panose="02010600030101010101" pitchFamily="49" charset="-122"/>
              </a:rPr>
              <a:t>荆轲                                 樊於期</a:t>
            </a:r>
            <a:endParaRPr lang="zh-CN" altLang="en-US" b="1" dirty="0">
              <a:solidFill>
                <a:srgbClr val="000808"/>
              </a:solidFill>
              <a:ea typeface="黑体" panose="02010600030101010101" pitchFamily="49" charset="-122"/>
            </a:endParaRPr>
          </a:p>
        </p:txBody>
      </p:sp>
      <p:sp>
        <p:nvSpPr>
          <p:cNvPr id="64518" name="Text Box 8"/>
          <p:cNvSpPr txBox="1"/>
          <p:nvPr/>
        </p:nvSpPr>
        <p:spPr>
          <a:xfrm>
            <a:off x="0" y="188913"/>
            <a:ext cx="3097213" cy="579437"/>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zh-CN" altLang="en-US" b="1" dirty="0">
                <a:solidFill>
                  <a:srgbClr val="FF0000"/>
                </a:solidFill>
                <a:ea typeface="黑体" panose="02010600030101010101" pitchFamily="49" charset="-122"/>
              </a:rPr>
              <a:t>思考：</a:t>
            </a:r>
            <a:endParaRPr lang="zh-CN" altLang="en-US" b="1" dirty="0">
              <a:solidFill>
                <a:srgbClr val="FF0000"/>
              </a:solidFill>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963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696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7" grpId="0"/>
      <p:bldP spid="6963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5538" name="Text Box 4"/>
          <p:cNvSpPr txBox="1"/>
          <p:nvPr/>
        </p:nvSpPr>
        <p:spPr>
          <a:xfrm>
            <a:off x="0" y="188913"/>
            <a:ext cx="3097213" cy="579437"/>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zh-CN" altLang="en-US" b="1" dirty="0">
                <a:solidFill>
                  <a:srgbClr val="FF0000"/>
                </a:solidFill>
                <a:ea typeface="黑体" panose="02010600030101010101" pitchFamily="49" charset="-122"/>
              </a:rPr>
              <a:t>思考：</a:t>
            </a:r>
            <a:endParaRPr lang="zh-CN" altLang="en-US" b="1" dirty="0">
              <a:solidFill>
                <a:srgbClr val="FF0000"/>
              </a:solidFill>
              <a:ea typeface="黑体" panose="02010600030101010101" pitchFamily="49" charset="-122"/>
            </a:endParaRPr>
          </a:p>
        </p:txBody>
      </p:sp>
      <p:sp>
        <p:nvSpPr>
          <p:cNvPr id="65539" name="Text Box 5"/>
          <p:cNvSpPr txBox="1"/>
          <p:nvPr/>
        </p:nvSpPr>
        <p:spPr>
          <a:xfrm>
            <a:off x="0" y="908050"/>
            <a:ext cx="8893175" cy="3084513"/>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en-US" altLang="zh-CN" sz="2800" b="1" dirty="0">
                <a:solidFill>
                  <a:srgbClr val="000808"/>
                </a:solidFill>
                <a:ea typeface="黑体" panose="02010600030101010101" pitchFamily="49" charset="-122"/>
              </a:rPr>
              <a:t>7</a:t>
            </a:r>
            <a:r>
              <a:rPr lang="zh-CN" altLang="en-US" sz="2800" b="1" dirty="0">
                <a:solidFill>
                  <a:srgbClr val="000808"/>
                </a:solidFill>
                <a:ea typeface="黑体" panose="02010600030101010101" pitchFamily="49" charset="-122"/>
              </a:rPr>
              <a:t>、一切准备得差不多时，荆轲为何没有出发？</a:t>
            </a:r>
            <a:endParaRPr lang="zh-CN" altLang="en-US" sz="2800" b="1" dirty="0">
              <a:solidFill>
                <a:srgbClr val="000808"/>
              </a:solidFill>
              <a:ea typeface="黑体" panose="02010600030101010101" pitchFamily="49" charset="-122"/>
            </a:endParaRPr>
          </a:p>
          <a:p>
            <a:pPr marL="0" lvl="0" indent="0" eaLnBrk="1" hangingPunct="1">
              <a:spcBef>
                <a:spcPct val="50000"/>
              </a:spcBef>
              <a:buClrTx/>
              <a:buSzTx/>
              <a:buFontTx/>
              <a:buNone/>
            </a:pPr>
            <a:r>
              <a:rPr lang="zh-CN" altLang="en-US" sz="2800" b="1" dirty="0">
                <a:solidFill>
                  <a:srgbClr val="000808"/>
                </a:solidFill>
                <a:ea typeface="黑体" panose="02010600030101010101" pitchFamily="49" charset="-122"/>
              </a:rPr>
              <a:t>太子丹是什么样的态度？</a:t>
            </a:r>
            <a:endParaRPr lang="zh-CN" altLang="en-US" sz="2800" b="1" dirty="0">
              <a:solidFill>
                <a:srgbClr val="000808"/>
              </a:solidFill>
              <a:ea typeface="黑体" panose="02010600030101010101" pitchFamily="49" charset="-122"/>
            </a:endParaRPr>
          </a:p>
          <a:p>
            <a:pPr marL="0" lvl="0" indent="0" eaLnBrk="1" hangingPunct="1">
              <a:spcBef>
                <a:spcPct val="50000"/>
              </a:spcBef>
              <a:buClrTx/>
              <a:buSzTx/>
              <a:buFontTx/>
              <a:buNone/>
            </a:pPr>
            <a:endParaRPr lang="zh-CN" altLang="en-US" sz="2800" b="1" dirty="0">
              <a:solidFill>
                <a:srgbClr val="000808"/>
              </a:solidFill>
              <a:ea typeface="黑体" panose="02010600030101010101" pitchFamily="49" charset="-122"/>
            </a:endParaRPr>
          </a:p>
          <a:p>
            <a:pPr marL="0" lvl="0" indent="0" eaLnBrk="1" hangingPunct="1">
              <a:spcBef>
                <a:spcPct val="50000"/>
              </a:spcBef>
              <a:buClrTx/>
              <a:buSzTx/>
              <a:buFontTx/>
              <a:buNone/>
            </a:pPr>
            <a:r>
              <a:rPr lang="zh-CN" altLang="en-US" sz="2800" b="1" dirty="0">
                <a:solidFill>
                  <a:srgbClr val="000808"/>
                </a:solidFill>
                <a:ea typeface="黑体" panose="02010600030101010101" pitchFamily="49" charset="-122"/>
              </a:rPr>
              <a:t>荆轲对此有何表现？</a:t>
            </a:r>
            <a:endParaRPr lang="zh-CN" altLang="en-US" sz="2800" b="1" dirty="0">
              <a:solidFill>
                <a:srgbClr val="000808"/>
              </a:solidFill>
              <a:ea typeface="黑体" panose="02010600030101010101" pitchFamily="49" charset="-122"/>
            </a:endParaRPr>
          </a:p>
          <a:p>
            <a:pPr marL="0" lvl="0" indent="0" eaLnBrk="1" hangingPunct="1">
              <a:spcBef>
                <a:spcPct val="50000"/>
              </a:spcBef>
              <a:buClrTx/>
              <a:buSzTx/>
              <a:buFontTx/>
              <a:buNone/>
            </a:pPr>
            <a:r>
              <a:rPr lang="zh-CN" altLang="en-US" sz="2800" b="1" dirty="0">
                <a:solidFill>
                  <a:srgbClr val="000808"/>
                </a:solidFill>
                <a:ea typeface="黑体" panose="02010600030101010101" pitchFamily="49" charset="-122"/>
              </a:rPr>
              <a:t>各自表现了他们怎样的特点？</a:t>
            </a:r>
            <a:endParaRPr lang="zh-CN" altLang="en-US" sz="2800" b="1" dirty="0">
              <a:solidFill>
                <a:srgbClr val="000808"/>
              </a:solidFill>
              <a:ea typeface="黑体" panose="02010600030101010101" pitchFamily="49" charset="-122"/>
            </a:endParaRPr>
          </a:p>
        </p:txBody>
      </p:sp>
      <p:sp>
        <p:nvSpPr>
          <p:cNvPr id="70662" name="Text Box 6"/>
          <p:cNvSpPr txBox="1"/>
          <p:nvPr/>
        </p:nvSpPr>
        <p:spPr>
          <a:xfrm>
            <a:off x="6804025" y="908050"/>
            <a:ext cx="2089150" cy="57943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zh-CN" altLang="en-US" b="1" dirty="0">
                <a:solidFill>
                  <a:srgbClr val="FF0000"/>
                </a:solidFill>
                <a:ea typeface="黑体" panose="02010600030101010101" pitchFamily="49" charset="-122"/>
              </a:rPr>
              <a:t>“有所待”</a:t>
            </a:r>
            <a:endParaRPr lang="zh-CN" altLang="en-US" b="1" dirty="0">
              <a:solidFill>
                <a:srgbClr val="FF0000"/>
              </a:solidFill>
              <a:ea typeface="黑体" panose="02010600030101010101" pitchFamily="49" charset="-122"/>
            </a:endParaRPr>
          </a:p>
        </p:txBody>
      </p:sp>
      <p:sp>
        <p:nvSpPr>
          <p:cNvPr id="70663" name="Text Box 7"/>
          <p:cNvSpPr txBox="1"/>
          <p:nvPr/>
        </p:nvSpPr>
        <p:spPr>
          <a:xfrm>
            <a:off x="4067175" y="1557338"/>
            <a:ext cx="4681538" cy="10668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zh-CN" altLang="en-US" b="1" dirty="0">
                <a:solidFill>
                  <a:srgbClr val="FF0000"/>
                </a:solidFill>
                <a:ea typeface="黑体" panose="02010600030101010101" pitchFamily="49" charset="-122"/>
              </a:rPr>
              <a:t>“迟之，</a:t>
            </a:r>
            <a:r>
              <a:rPr lang="zh-CN" altLang="en-US" b="1" dirty="0">
                <a:solidFill>
                  <a:schemeClr val="tx2"/>
                </a:solidFill>
                <a:ea typeface="黑体" panose="02010600030101010101" pitchFamily="49" charset="-122"/>
              </a:rPr>
              <a:t>疑</a:t>
            </a:r>
            <a:r>
              <a:rPr lang="zh-CN" altLang="en-US" b="1" dirty="0">
                <a:solidFill>
                  <a:srgbClr val="FF0000"/>
                </a:solidFill>
                <a:ea typeface="黑体" panose="02010600030101010101" pitchFamily="49" charset="-122"/>
              </a:rPr>
              <a:t>其改悔”“先遣舞阳”</a:t>
            </a:r>
            <a:endParaRPr lang="zh-CN" altLang="en-US" b="1" dirty="0">
              <a:solidFill>
                <a:srgbClr val="FF0000"/>
              </a:solidFill>
              <a:ea typeface="黑体" panose="02010600030101010101" pitchFamily="49" charset="-122"/>
            </a:endParaRPr>
          </a:p>
        </p:txBody>
      </p:sp>
      <p:sp>
        <p:nvSpPr>
          <p:cNvPr id="70664" name="Text Box 8"/>
          <p:cNvSpPr txBox="1"/>
          <p:nvPr/>
        </p:nvSpPr>
        <p:spPr>
          <a:xfrm>
            <a:off x="3348038" y="2781300"/>
            <a:ext cx="5040312" cy="57943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zh-CN" altLang="en-US" b="1" dirty="0">
                <a:solidFill>
                  <a:srgbClr val="FF0000"/>
                </a:solidFill>
                <a:ea typeface="黑体" panose="02010600030101010101" pitchFamily="49" charset="-122"/>
              </a:rPr>
              <a:t>“怒，叱太子”</a:t>
            </a:r>
            <a:endParaRPr lang="zh-CN" altLang="en-US" b="1" dirty="0">
              <a:solidFill>
                <a:srgbClr val="FF0000"/>
              </a:solidFill>
              <a:ea typeface="黑体" panose="02010600030101010101" pitchFamily="49" charset="-122"/>
            </a:endParaRPr>
          </a:p>
        </p:txBody>
      </p:sp>
      <p:sp>
        <p:nvSpPr>
          <p:cNvPr id="70667" name="Text Box 11"/>
          <p:cNvSpPr txBox="1">
            <a:spLocks noChangeArrowheads="1"/>
          </p:cNvSpPr>
          <p:nvPr/>
        </p:nvSpPr>
        <p:spPr bwMode="auto">
          <a:xfrm>
            <a:off x="3419475" y="4076700"/>
            <a:ext cx="3816350" cy="1798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algn="ctr" defTabSz="914400" eaLnBrk="1" hangingPunct="1">
              <a:spcBef>
                <a:spcPct val="50000"/>
              </a:spcBef>
              <a:buClrTx/>
              <a:buSzTx/>
              <a:buFontTx/>
              <a:defRPr/>
            </a:pPr>
            <a:r>
              <a:rPr kumimoji="0" lang="zh-CN" altLang="en-US" sz="3200" b="1" kern="1200" cap="none" spc="0" normalizeH="0" baseline="0" noProof="0">
                <a:solidFill>
                  <a:srgbClr val="000808"/>
                </a:solidFill>
                <a:latin typeface="Arial" panose="020B0604020202020204" pitchFamily="34" charset="0"/>
                <a:ea typeface="黑体" panose="02010600030101010101" pitchFamily="49" charset="-122"/>
                <a:cs typeface="+mn-cs"/>
              </a:rPr>
              <a:t>太 子 丹</a:t>
            </a:r>
            <a:endParaRPr kumimoji="0" lang="zh-CN" altLang="en-US" sz="3200" b="1" kern="1200" cap="none" spc="0" normalizeH="0" baseline="0" noProof="0">
              <a:solidFill>
                <a:srgbClr val="000808"/>
              </a:solidFill>
              <a:latin typeface="Arial" panose="020B0604020202020204" pitchFamily="34" charset="0"/>
              <a:ea typeface="黑体" panose="02010600030101010101" pitchFamily="49" charset="-122"/>
              <a:cs typeface="+mn-cs"/>
            </a:endParaRPr>
          </a:p>
          <a:p>
            <a:pPr marR="0" defTabSz="914400" eaLnBrk="1" hangingPunct="1">
              <a:spcBef>
                <a:spcPct val="50000"/>
              </a:spcBef>
              <a:buClrTx/>
              <a:buSzTx/>
              <a:buFontTx/>
              <a:defRPr/>
            </a:pPr>
            <a:r>
              <a:rPr kumimoji="0" lang="zh-CN" altLang="en-US" sz="3200" b="1" kern="1200" cap="none" spc="0" normalizeH="0" baseline="0" noProof="0">
                <a:solidFill>
                  <a:srgbClr val="FF0000"/>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惊恐，焦急；浮躁多疑，谋事不周</a:t>
            </a:r>
            <a:endParaRPr kumimoji="0" lang="zh-CN" altLang="en-US" sz="3200" b="1" kern="1200" cap="none" spc="0" normalizeH="0" baseline="0" noProof="0">
              <a:solidFill>
                <a:srgbClr val="FF0000"/>
              </a:solidFill>
              <a:effectLst>
                <a:outerShdw blurRad="38100" dist="38100" dir="2700000" algn="tl">
                  <a:srgbClr val="C0C0C0"/>
                </a:outerShdw>
              </a:effectLst>
              <a:latin typeface="Arial" panose="020B0604020202020204" pitchFamily="34" charset="0"/>
              <a:ea typeface="黑体" panose="02010600030101010101" pitchFamily="49" charset="-122"/>
              <a:cs typeface="+mn-cs"/>
            </a:endParaRPr>
          </a:p>
        </p:txBody>
      </p:sp>
      <p:sp>
        <p:nvSpPr>
          <p:cNvPr id="70668" name="Text Box 12"/>
          <p:cNvSpPr txBox="1">
            <a:spLocks noChangeArrowheads="1"/>
          </p:cNvSpPr>
          <p:nvPr/>
        </p:nvSpPr>
        <p:spPr bwMode="auto">
          <a:xfrm>
            <a:off x="179388" y="4076700"/>
            <a:ext cx="2879725" cy="2012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algn="ctr" defTabSz="914400" eaLnBrk="1" hangingPunct="1">
              <a:lnSpc>
                <a:spcPct val="90000"/>
              </a:lnSpc>
              <a:spcBef>
                <a:spcPct val="20000"/>
              </a:spcBef>
              <a:buClr>
                <a:schemeClr val="hlink"/>
              </a:buClr>
              <a:buSzPct val="75000"/>
              <a:buFont typeface="Wingdings" panose="05000000000000000000" pitchFamily="2" charset="2"/>
              <a:defRPr/>
            </a:pPr>
            <a:r>
              <a:rPr kumimoji="0" lang="zh-CN" altLang="en-US" sz="3200" b="1" kern="1200" cap="none" spc="0" normalizeH="0" baseline="0" noProof="0">
                <a:solidFill>
                  <a:srgbClr val="000808"/>
                </a:solidFill>
                <a:latin typeface="Arial" panose="020B0604020202020204" pitchFamily="34" charset="0"/>
                <a:ea typeface="黑体" panose="02010600030101010101" pitchFamily="49" charset="-122"/>
                <a:cs typeface="+mn-cs"/>
              </a:rPr>
              <a:t>荆   轲</a:t>
            </a:r>
            <a:endParaRPr kumimoji="0" lang="zh-CN" altLang="en-US" sz="3200" b="1" kern="1200" cap="none" spc="0" normalizeH="0" baseline="0" noProof="0">
              <a:solidFill>
                <a:srgbClr val="000808"/>
              </a:solidFill>
              <a:latin typeface="Arial" panose="020B0604020202020204" pitchFamily="34" charset="0"/>
              <a:ea typeface="黑体" panose="02010600030101010101" pitchFamily="49" charset="-122"/>
              <a:cs typeface="+mn-cs"/>
            </a:endParaRPr>
          </a:p>
          <a:p>
            <a:pPr marR="0" defTabSz="914400" eaLnBrk="1" hangingPunct="1">
              <a:lnSpc>
                <a:spcPct val="90000"/>
              </a:lnSpc>
              <a:spcBef>
                <a:spcPct val="20000"/>
              </a:spcBef>
              <a:buClr>
                <a:schemeClr val="hlink"/>
              </a:buClr>
              <a:buSzPct val="75000"/>
              <a:buFont typeface="Wingdings" panose="05000000000000000000" pitchFamily="2" charset="2"/>
              <a:defRPr/>
            </a:pPr>
            <a:r>
              <a:rPr kumimoji="0" lang="zh-CN" altLang="en-US" sz="3200" b="1" kern="1200" cap="none" spc="0" normalizeH="0" baseline="0" noProof="0">
                <a:solidFill>
                  <a:srgbClr val="FF0000"/>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   刚直不阿</a:t>
            </a:r>
            <a:endParaRPr kumimoji="0" lang="zh-CN" altLang="en-US" sz="3200" b="1" kern="1200" cap="none" spc="0" normalizeH="0" baseline="0" noProof="0">
              <a:solidFill>
                <a:srgbClr val="FF0000"/>
              </a:solidFill>
              <a:effectLst>
                <a:outerShdw blurRad="38100" dist="38100" dir="2700000" algn="tl">
                  <a:srgbClr val="C0C0C0"/>
                </a:outerShdw>
              </a:effectLst>
              <a:latin typeface="Arial" panose="020B0604020202020204" pitchFamily="34" charset="0"/>
              <a:ea typeface="黑体" panose="02010600030101010101" pitchFamily="49" charset="-122"/>
              <a:cs typeface="+mn-cs"/>
            </a:endParaRPr>
          </a:p>
          <a:p>
            <a:pPr marR="0" defTabSz="914400" eaLnBrk="1" hangingPunct="1">
              <a:lnSpc>
                <a:spcPct val="90000"/>
              </a:lnSpc>
              <a:spcBef>
                <a:spcPct val="20000"/>
              </a:spcBef>
              <a:buClr>
                <a:schemeClr val="hlink"/>
              </a:buClr>
              <a:buSzPct val="75000"/>
              <a:buFont typeface="Wingdings" panose="05000000000000000000" pitchFamily="2" charset="2"/>
              <a:defRPr/>
            </a:pPr>
            <a:r>
              <a:rPr kumimoji="0" lang="zh-CN" altLang="en-US" sz="3200" b="1" kern="1200" cap="none" spc="0" normalizeH="0" baseline="0" noProof="0">
                <a:solidFill>
                  <a:srgbClr val="FF0000"/>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  秉性刚烈</a:t>
            </a:r>
            <a:endParaRPr kumimoji="0" lang="zh-CN" altLang="en-US" sz="3200" b="1" kern="1200" cap="none" spc="0" normalizeH="0" baseline="0" noProof="0">
              <a:solidFill>
                <a:srgbClr val="FF0000"/>
              </a:solidFill>
              <a:effectLst>
                <a:outerShdw blurRad="38100" dist="38100" dir="2700000" algn="tl">
                  <a:srgbClr val="C0C0C0"/>
                </a:outerShdw>
              </a:effectLst>
              <a:latin typeface="Arial" panose="020B0604020202020204" pitchFamily="34" charset="0"/>
              <a:ea typeface="黑体" panose="02010600030101010101" pitchFamily="49" charset="-122"/>
              <a:cs typeface="+mn-cs"/>
            </a:endParaRPr>
          </a:p>
          <a:p>
            <a:pPr marR="0" defTabSz="914400" eaLnBrk="1" hangingPunct="1">
              <a:spcBef>
                <a:spcPct val="50000"/>
              </a:spcBef>
              <a:buClrTx/>
              <a:buSzTx/>
              <a:buFontTx/>
              <a:defRPr/>
            </a:pPr>
            <a:endParaRPr kumimoji="0" lang="zh-CN" altLang="en-US" kern="1200" cap="none" spc="0" normalizeH="0" baseline="0" noProof="0">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0662"/>
                                        </p:tgtEl>
                                        <p:attrNameLst>
                                          <p:attrName>style.visibility</p:attrName>
                                        </p:attrNameLst>
                                      </p:cBhvr>
                                      <p:to>
                                        <p:strVal val="visible"/>
                                      </p:to>
                                    </p:set>
                                    <p:animEffect transition="in" filter="blinds(horizontal)">
                                      <p:cBhvr>
                                        <p:cTn id="7" dur="500"/>
                                        <p:tgtEl>
                                          <p:spTgt spid="7066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0663"/>
                                        </p:tgtEl>
                                        <p:attrNameLst>
                                          <p:attrName>style.visibility</p:attrName>
                                        </p:attrNameLst>
                                      </p:cBhvr>
                                      <p:to>
                                        <p:strVal val="visible"/>
                                      </p:to>
                                    </p:set>
                                    <p:animEffect transition="in" filter="blinds(horizontal)">
                                      <p:cBhvr>
                                        <p:cTn id="12" dur="500"/>
                                        <p:tgtEl>
                                          <p:spTgt spid="7066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0664"/>
                                        </p:tgtEl>
                                        <p:attrNameLst>
                                          <p:attrName>style.visibility</p:attrName>
                                        </p:attrNameLst>
                                      </p:cBhvr>
                                      <p:to>
                                        <p:strVal val="visible"/>
                                      </p:to>
                                    </p:set>
                                    <p:animEffect transition="in" filter="blinds(horizontal)">
                                      <p:cBhvr>
                                        <p:cTn id="17" dur="500"/>
                                        <p:tgtEl>
                                          <p:spTgt spid="7066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0668"/>
                                        </p:tgtEl>
                                        <p:attrNameLst>
                                          <p:attrName>style.visibility</p:attrName>
                                        </p:attrNameLst>
                                      </p:cBhvr>
                                      <p:to>
                                        <p:strVal val="visible"/>
                                      </p:to>
                                    </p:set>
                                    <p:animEffect transition="in" filter="blinds(horizontal)">
                                      <p:cBhvr>
                                        <p:cTn id="22" dur="500"/>
                                        <p:tgtEl>
                                          <p:spTgt spid="7066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70667"/>
                                        </p:tgtEl>
                                        <p:attrNameLst>
                                          <p:attrName>style.visibility</p:attrName>
                                        </p:attrNameLst>
                                      </p:cBhvr>
                                      <p:to>
                                        <p:strVal val="visible"/>
                                      </p:to>
                                    </p:set>
                                    <p:animEffect transition="in" filter="blinds(horizontal)">
                                      <p:cBhvr>
                                        <p:cTn id="27" dur="500"/>
                                        <p:tgtEl>
                                          <p:spTgt spid="706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62" grpId="0"/>
      <p:bldP spid="70663" grpId="0"/>
      <p:bldP spid="70664" grpId="0"/>
      <p:bldP spid="70667" grpId="0"/>
      <p:bldP spid="7066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395288" y="1125538"/>
            <a:ext cx="8064500" cy="1076325"/>
          </a:xfrm>
          <a:prstGeom prst="rect">
            <a:avLst/>
          </a:prstGeom>
        </p:spPr>
        <p:txBody>
          <a:bodyPr>
            <a:spAutoFit/>
          </a:bodyPr>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en-US" altLang="zh-CN" sz="3200" b="0" i="0" u="none" strike="noStrike" kern="1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8</a:t>
            </a:r>
            <a:r>
              <a:rPr kumimoji="0" lang="zh-CN" altLang="zh-CN" sz="3200" b="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．太子丹求“天下之刮匕首”并“以药淬之”、“令秦武阳为副”为何略写？ </a:t>
            </a:r>
            <a:endParaRPr kumimoji="0" lang="zh-CN" altLang="zh-CN" sz="3200" b="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endParaRPr>
          </a:p>
        </p:txBody>
      </p:sp>
      <p:sp>
        <p:nvSpPr>
          <p:cNvPr id="5" name="矩形 4"/>
          <p:cNvSpPr/>
          <p:nvPr/>
        </p:nvSpPr>
        <p:spPr>
          <a:xfrm>
            <a:off x="468313" y="3141663"/>
            <a:ext cx="7991475" cy="1322388"/>
          </a:xfrm>
          <a:prstGeom prst="rect">
            <a:avLst/>
          </a:prstGeom>
        </p:spPr>
        <p:txBody>
          <a:bodyPr>
            <a:spAutoFit/>
          </a:bodyPr>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altLang="zh-CN" sz="4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rPr>
              <a:t>不是主要情节，因而只作必要的交代。详略得当，剪裁合理。 </a:t>
            </a:r>
            <a:endParaRPr kumimoji="0" lang="zh-CN" altLang="zh-CN" sz="4000" b="0" i="0" u="none" strike="noStrike" kern="1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79388" y="692150"/>
            <a:ext cx="3384550" cy="4524375"/>
          </a:xfrm>
          <a:prstGeom prst="rect">
            <a:avLst/>
          </a:prstGeom>
          <a:ln w="53975">
            <a:solidFill>
              <a:srgbClr val="00B0F0">
                <a:alpha val="99000"/>
              </a:srgbClr>
            </a:solid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太子及宾客</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知其事者</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，皆</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白衣冠</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以送之。至易水之上，既</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祖</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，取道，高渐离击筑，荆轲</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和而歌</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，为</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变徵之声</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，士皆</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垂泪涕泣</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endParaRPr kumimoji="0" lang="zh-CN" altLang="en-US" sz="3600" b="0"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endParaRPr>
          </a:p>
        </p:txBody>
      </p:sp>
      <p:sp>
        <p:nvSpPr>
          <p:cNvPr id="3" name="矩形 2"/>
          <p:cNvSpPr/>
          <p:nvPr/>
        </p:nvSpPr>
        <p:spPr>
          <a:xfrm>
            <a:off x="3779838" y="692150"/>
            <a:ext cx="5113338" cy="4524375"/>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600" b="1" i="0" u="none" strike="noStrike" kern="1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太子及</a:t>
            </a:r>
            <a:r>
              <a:rPr kumimoji="0" lang="zh-CN" altLang="zh-CN" sz="3600" b="1" i="0" u="none" strike="noStrike" kern="1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知道这件事的</a:t>
            </a:r>
            <a:r>
              <a:rPr kumimoji="0" lang="zh-CN" altLang="zh-CN" sz="3600" b="1" i="0" u="none" strike="noStrike" kern="1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宾客，都</a:t>
            </a:r>
            <a:r>
              <a:rPr kumimoji="0" lang="zh-CN" altLang="zh-CN" sz="3600" b="1" i="0" u="none" strike="noStrike" kern="1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穿着白衣戴着白帽</a:t>
            </a:r>
            <a:r>
              <a:rPr kumimoji="0" lang="zh-CN" altLang="zh-CN" sz="3600" b="1" i="0" u="none" strike="noStrike" kern="1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为荆轲送行。到易水岸边，</a:t>
            </a:r>
            <a:r>
              <a:rPr kumimoji="0" lang="zh-CN" altLang="zh-CN" sz="3600" b="1" i="0" u="none" strike="noStrike" kern="1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饯行</a:t>
            </a:r>
            <a:r>
              <a:rPr kumimoji="0" lang="zh-CN" altLang="zh-CN" sz="3600" b="1" i="0" u="none" strike="noStrike" kern="1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以后，上路，高渐离击筑，荆轲</a:t>
            </a:r>
            <a:r>
              <a:rPr kumimoji="0" lang="zh-CN" altLang="zh-CN" sz="3600" b="1" i="0" u="none" strike="noStrike" kern="1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和着拍节唱歌</a:t>
            </a:r>
            <a:r>
              <a:rPr kumimoji="0" lang="zh-CN" altLang="zh-CN" sz="3600" b="1" i="0" u="none" strike="noStrike" kern="1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，发出</a:t>
            </a:r>
            <a:r>
              <a:rPr kumimoji="0" lang="zh-CN" altLang="zh-CN" sz="3600" b="1" i="0" u="none" strike="noStrike" kern="1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苍凉凄惋的声调</a:t>
            </a:r>
            <a:r>
              <a:rPr kumimoji="0" lang="zh-CN" altLang="zh-CN" sz="3600" b="1" i="0" u="none" strike="noStrike" kern="1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，送行的人都</a:t>
            </a:r>
            <a:r>
              <a:rPr kumimoji="0" lang="zh-CN" altLang="zh-CN" sz="3600" b="1" i="0" u="none" strike="noStrike" kern="1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流泪哭泣</a:t>
            </a:r>
            <a:r>
              <a:rPr kumimoji="0" lang="zh-CN" altLang="en-US" sz="3600" b="1" i="0" u="none" strike="noStrike" kern="1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a:t>
            </a:r>
            <a:endParaRPr kumimoji="0" lang="zh-CN" altLang="en-US" sz="3600" b="1" i="0" u="none" strike="noStrike" kern="12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8610" name="矩形 1"/>
          <p:cNvSpPr/>
          <p:nvPr/>
        </p:nvSpPr>
        <p:spPr>
          <a:xfrm>
            <a:off x="250825" y="404813"/>
            <a:ext cx="3241675" cy="5632450"/>
          </a:xfrm>
          <a:prstGeom prst="rect">
            <a:avLst/>
          </a:prstGeom>
          <a:noFill/>
          <a:ln w="53975" cap="flat" cmpd="sng">
            <a:solidFill>
              <a:srgbClr val="00B0F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66675">
              <a:spcBef>
                <a:spcPct val="0"/>
              </a:spcBef>
              <a:buClrTx/>
              <a:buSzTx/>
              <a:buFontTx/>
              <a:buNone/>
            </a:pPr>
            <a:r>
              <a:rPr lang="zh-CN" altLang="zh-CN" sz="3600" dirty="0">
                <a:solidFill>
                  <a:srgbClr val="000000"/>
                </a:solidFill>
                <a:latin typeface="黑体" panose="02010600030101010101" pitchFamily="49" charset="-122"/>
                <a:ea typeface="黑体" panose="02010600030101010101" pitchFamily="49" charset="-122"/>
              </a:rPr>
              <a:t>又</a:t>
            </a:r>
            <a:r>
              <a:rPr lang="zh-CN" altLang="zh-CN" sz="3600" dirty="0">
                <a:solidFill>
                  <a:srgbClr val="FF0000"/>
                </a:solidFill>
                <a:latin typeface="黑体" panose="02010600030101010101" pitchFamily="49" charset="-122"/>
                <a:ea typeface="黑体" panose="02010600030101010101" pitchFamily="49" charset="-122"/>
              </a:rPr>
              <a:t>前</a:t>
            </a:r>
            <a:r>
              <a:rPr lang="zh-CN" altLang="zh-CN" sz="3600" dirty="0">
                <a:solidFill>
                  <a:srgbClr val="000000"/>
                </a:solidFill>
                <a:latin typeface="黑体" panose="02010600030101010101" pitchFamily="49" charset="-122"/>
                <a:ea typeface="黑体" panose="02010600030101010101" pitchFamily="49" charset="-122"/>
              </a:rPr>
              <a:t>而为歌曰：</a:t>
            </a:r>
            <a:r>
              <a:rPr lang="en-US" altLang="zh-CN" sz="3600" dirty="0">
                <a:solidFill>
                  <a:srgbClr val="000000"/>
                </a:solidFill>
                <a:latin typeface="黑体" panose="02010600030101010101" pitchFamily="49" charset="-122"/>
                <a:ea typeface="黑体" panose="02010600030101010101" pitchFamily="49" charset="-122"/>
              </a:rPr>
              <a:t>“</a:t>
            </a:r>
            <a:r>
              <a:rPr lang="zh-CN" altLang="zh-CN" sz="3600" dirty="0">
                <a:solidFill>
                  <a:srgbClr val="000000"/>
                </a:solidFill>
                <a:latin typeface="黑体" panose="02010600030101010101" pitchFamily="49" charset="-122"/>
                <a:ea typeface="黑体" panose="02010600030101010101" pitchFamily="49" charset="-122"/>
              </a:rPr>
              <a:t>风萧萧兮易水寒，壮士一去兮不复还！</a:t>
            </a:r>
            <a:r>
              <a:rPr lang="en-US" altLang="zh-CN" sz="3600" dirty="0">
                <a:solidFill>
                  <a:srgbClr val="000000"/>
                </a:solidFill>
                <a:latin typeface="黑体" panose="02010600030101010101" pitchFamily="49" charset="-122"/>
                <a:ea typeface="黑体" panose="02010600030101010101" pitchFamily="49" charset="-122"/>
              </a:rPr>
              <a:t>”</a:t>
            </a:r>
            <a:r>
              <a:rPr lang="zh-CN" altLang="zh-CN" sz="3600" dirty="0">
                <a:solidFill>
                  <a:srgbClr val="000000"/>
                </a:solidFill>
                <a:latin typeface="黑体" panose="02010600030101010101" pitchFamily="49" charset="-122"/>
                <a:ea typeface="黑体" panose="02010600030101010101" pitchFamily="49" charset="-122"/>
              </a:rPr>
              <a:t>复为</a:t>
            </a:r>
            <a:r>
              <a:rPr lang="zh-CN" altLang="zh-CN" sz="3600" dirty="0">
                <a:solidFill>
                  <a:srgbClr val="FF0000"/>
                </a:solidFill>
                <a:latin typeface="黑体" panose="02010600030101010101" pitchFamily="49" charset="-122"/>
                <a:ea typeface="黑体" panose="02010600030101010101" pitchFamily="49" charset="-122"/>
              </a:rPr>
              <a:t>羽声忼慨</a:t>
            </a:r>
            <a:r>
              <a:rPr lang="zh-CN" altLang="zh-CN" sz="3600" dirty="0">
                <a:solidFill>
                  <a:srgbClr val="000000"/>
                </a:solidFill>
                <a:latin typeface="黑体" panose="02010600030101010101" pitchFamily="49" charset="-122"/>
                <a:ea typeface="黑体" panose="02010600030101010101" pitchFamily="49" charset="-122"/>
              </a:rPr>
              <a:t>，士皆</a:t>
            </a:r>
            <a:r>
              <a:rPr lang="zh-CN" altLang="zh-CN" sz="3600" dirty="0">
                <a:solidFill>
                  <a:srgbClr val="FF0000"/>
                </a:solidFill>
                <a:latin typeface="黑体" panose="02010600030101010101" pitchFamily="49" charset="-122"/>
                <a:ea typeface="黑体" panose="02010600030101010101" pitchFamily="49" charset="-122"/>
              </a:rPr>
              <a:t>瞋目</a:t>
            </a:r>
            <a:r>
              <a:rPr lang="zh-CN" altLang="zh-CN" sz="3600" dirty="0">
                <a:solidFill>
                  <a:srgbClr val="000000"/>
                </a:solidFill>
                <a:latin typeface="黑体" panose="02010600030101010101" pitchFamily="49" charset="-122"/>
                <a:ea typeface="黑体" panose="02010600030101010101" pitchFamily="49" charset="-122"/>
              </a:rPr>
              <a:t>，</a:t>
            </a:r>
            <a:r>
              <a:rPr lang="zh-CN" altLang="zh-CN" sz="3600" dirty="0">
                <a:solidFill>
                  <a:srgbClr val="FF0000"/>
                </a:solidFill>
                <a:latin typeface="黑体" panose="02010600030101010101" pitchFamily="49" charset="-122"/>
                <a:ea typeface="黑体" panose="02010600030101010101" pitchFamily="49" charset="-122"/>
              </a:rPr>
              <a:t>发尽上指冠</a:t>
            </a:r>
            <a:r>
              <a:rPr lang="zh-CN" altLang="zh-CN" sz="3600" dirty="0">
                <a:solidFill>
                  <a:srgbClr val="000000"/>
                </a:solidFill>
                <a:latin typeface="黑体" panose="02010600030101010101" pitchFamily="49" charset="-122"/>
                <a:ea typeface="黑体" panose="02010600030101010101" pitchFamily="49" charset="-122"/>
              </a:rPr>
              <a:t>。于是荆轲</a:t>
            </a:r>
            <a:r>
              <a:rPr lang="zh-CN" altLang="zh-CN" sz="3600" dirty="0">
                <a:solidFill>
                  <a:srgbClr val="FF0000"/>
                </a:solidFill>
                <a:latin typeface="黑体" panose="02010600030101010101" pitchFamily="49" charset="-122"/>
                <a:ea typeface="黑体" panose="02010600030101010101" pitchFamily="49" charset="-122"/>
              </a:rPr>
              <a:t>就车</a:t>
            </a:r>
            <a:r>
              <a:rPr lang="zh-CN" altLang="zh-CN" sz="3600" dirty="0">
                <a:solidFill>
                  <a:srgbClr val="000000"/>
                </a:solidFill>
                <a:latin typeface="黑体" panose="02010600030101010101" pitchFamily="49" charset="-122"/>
                <a:ea typeface="黑体" panose="02010600030101010101" pitchFamily="49" charset="-122"/>
              </a:rPr>
              <a:t>而去，终已不</a:t>
            </a:r>
            <a:r>
              <a:rPr lang="zh-CN" altLang="zh-CN" sz="3600" dirty="0">
                <a:solidFill>
                  <a:srgbClr val="FF0000"/>
                </a:solidFill>
                <a:latin typeface="黑体" panose="02010600030101010101" pitchFamily="49" charset="-122"/>
                <a:ea typeface="黑体" panose="02010600030101010101" pitchFamily="49" charset="-122"/>
              </a:rPr>
              <a:t>顾</a:t>
            </a:r>
            <a:r>
              <a:rPr lang="zh-CN" altLang="zh-CN" sz="3600" dirty="0">
                <a:solidFill>
                  <a:srgbClr val="000000"/>
                </a:solidFill>
                <a:latin typeface="黑体" panose="02010600030101010101" pitchFamily="49" charset="-122"/>
                <a:ea typeface="黑体" panose="02010600030101010101" pitchFamily="49" charset="-122"/>
              </a:rPr>
              <a:t>。</a:t>
            </a:r>
            <a:endParaRPr lang="zh-CN" altLang="zh-CN" sz="3600" dirty="0">
              <a:solidFill>
                <a:srgbClr val="000000"/>
              </a:solidFill>
              <a:latin typeface="黑体" panose="02010600030101010101" pitchFamily="49" charset="-122"/>
              <a:ea typeface="黑体" panose="02010600030101010101" pitchFamily="49" charset="-122"/>
            </a:endParaRPr>
          </a:p>
        </p:txBody>
      </p:sp>
      <p:sp>
        <p:nvSpPr>
          <p:cNvPr id="68611" name="矩形 2"/>
          <p:cNvSpPr/>
          <p:nvPr/>
        </p:nvSpPr>
        <p:spPr>
          <a:xfrm>
            <a:off x="3708400" y="404813"/>
            <a:ext cx="5327650" cy="56324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66675">
              <a:spcBef>
                <a:spcPct val="0"/>
              </a:spcBef>
              <a:buClrTx/>
              <a:buSzTx/>
              <a:buFontTx/>
              <a:buNone/>
            </a:pPr>
            <a:r>
              <a:rPr lang="zh-CN" altLang="zh-CN" sz="4000" b="1" dirty="0">
                <a:solidFill>
                  <a:srgbClr val="000000"/>
                </a:solidFill>
                <a:latin typeface="宋体" panose="02010600030101010101" pitchFamily="2" charset="-122"/>
              </a:rPr>
              <a:t>一边</a:t>
            </a:r>
            <a:r>
              <a:rPr lang="zh-CN" altLang="zh-CN" sz="4000" b="1" dirty="0">
                <a:solidFill>
                  <a:srgbClr val="FF0000"/>
                </a:solidFill>
                <a:latin typeface="宋体" panose="02010600030101010101" pitchFamily="2" charset="-122"/>
              </a:rPr>
              <a:t>向前走</a:t>
            </a:r>
            <a:r>
              <a:rPr lang="zh-CN" altLang="zh-CN" sz="4000" b="1" dirty="0">
                <a:solidFill>
                  <a:srgbClr val="000000"/>
                </a:solidFill>
                <a:latin typeface="宋体" panose="02010600030101010101" pitchFamily="2" charset="-122"/>
              </a:rPr>
              <a:t>一边唱道：</a:t>
            </a:r>
            <a:r>
              <a:rPr lang="en-US" altLang="zh-CN" sz="4000" b="1" dirty="0">
                <a:solidFill>
                  <a:srgbClr val="000000"/>
                </a:solidFill>
                <a:latin typeface="宋体" panose="02010600030101010101" pitchFamily="2" charset="-122"/>
              </a:rPr>
              <a:t>“</a:t>
            </a:r>
            <a:r>
              <a:rPr lang="zh-CN" altLang="zh-CN" sz="4000" b="1" dirty="0">
                <a:solidFill>
                  <a:srgbClr val="000000"/>
                </a:solidFill>
                <a:latin typeface="宋体" panose="02010600030101010101" pitchFamily="2" charset="-122"/>
              </a:rPr>
              <a:t>风萧萧兮易水寒，壮士一去兮不复还！</a:t>
            </a:r>
            <a:r>
              <a:rPr lang="en-US" altLang="zh-CN" sz="4000" b="1" dirty="0">
                <a:solidFill>
                  <a:srgbClr val="000000"/>
                </a:solidFill>
                <a:latin typeface="宋体" panose="02010600030101010101" pitchFamily="2" charset="-122"/>
              </a:rPr>
              <a:t>”</a:t>
            </a:r>
            <a:r>
              <a:rPr lang="zh-CN" altLang="zh-CN" sz="4000" b="1" dirty="0">
                <a:solidFill>
                  <a:srgbClr val="000000"/>
                </a:solidFill>
                <a:latin typeface="宋体" panose="02010600030101010101" pitchFamily="2" charset="-122"/>
              </a:rPr>
              <a:t>复又发出</a:t>
            </a:r>
            <a:r>
              <a:rPr lang="zh-CN" altLang="zh-CN" sz="4000" b="1" dirty="0">
                <a:solidFill>
                  <a:srgbClr val="FF0000"/>
                </a:solidFill>
                <a:latin typeface="宋体" panose="02010600030101010101" pitchFamily="2" charset="-122"/>
              </a:rPr>
              <a:t>慷慨激昂的声调</a:t>
            </a:r>
            <a:r>
              <a:rPr lang="zh-CN" altLang="zh-CN" sz="4000" b="1" dirty="0">
                <a:solidFill>
                  <a:srgbClr val="000000"/>
                </a:solidFill>
                <a:latin typeface="宋体" panose="02010600030101010101" pitchFamily="2" charset="-122"/>
              </a:rPr>
              <a:t>，送行的人们</a:t>
            </a:r>
            <a:r>
              <a:rPr lang="zh-CN" altLang="zh-CN" sz="4000" b="1" dirty="0">
                <a:solidFill>
                  <a:srgbClr val="FF0000"/>
                </a:solidFill>
                <a:latin typeface="宋体" panose="02010600030101010101" pitchFamily="2" charset="-122"/>
              </a:rPr>
              <a:t>怒目圆睁</a:t>
            </a:r>
            <a:r>
              <a:rPr lang="zh-CN" altLang="zh-CN" sz="4000" b="1" dirty="0">
                <a:solidFill>
                  <a:srgbClr val="000000"/>
                </a:solidFill>
                <a:latin typeface="宋体" panose="02010600030101010101" pitchFamily="2" charset="-122"/>
              </a:rPr>
              <a:t>，</a:t>
            </a:r>
            <a:r>
              <a:rPr lang="zh-CN" altLang="zh-CN" sz="4000" b="1" dirty="0">
                <a:solidFill>
                  <a:srgbClr val="FF0000"/>
                </a:solidFill>
                <a:latin typeface="宋体" panose="02010600030101010101" pitchFamily="2" charset="-122"/>
              </a:rPr>
              <a:t>头发直竖，把帽子都顶起来</a:t>
            </a:r>
            <a:r>
              <a:rPr lang="zh-CN" altLang="zh-CN" sz="4000" b="1" dirty="0">
                <a:solidFill>
                  <a:srgbClr val="000000"/>
                </a:solidFill>
                <a:latin typeface="宋体" panose="02010600030101010101" pitchFamily="2" charset="-122"/>
              </a:rPr>
              <a:t>。于是荆轲就</a:t>
            </a:r>
            <a:r>
              <a:rPr lang="zh-CN" altLang="zh-CN" sz="4000" b="1" dirty="0">
                <a:solidFill>
                  <a:srgbClr val="FF0000"/>
                </a:solidFill>
                <a:latin typeface="宋体" panose="02010600030101010101" pitchFamily="2" charset="-122"/>
              </a:rPr>
              <a:t>上车</a:t>
            </a:r>
            <a:r>
              <a:rPr lang="zh-CN" altLang="zh-CN" sz="4000" b="1" dirty="0">
                <a:solidFill>
                  <a:srgbClr val="000000"/>
                </a:solidFill>
                <a:latin typeface="宋体" panose="02010600030101010101" pitchFamily="2" charset="-122"/>
              </a:rPr>
              <a:t>走了，始终</a:t>
            </a:r>
            <a:r>
              <a:rPr lang="zh-CN" altLang="en-US" sz="4000" b="1" dirty="0">
                <a:solidFill>
                  <a:srgbClr val="000000"/>
                </a:solidFill>
                <a:latin typeface="宋体" panose="02010600030101010101" pitchFamily="2" charset="-122"/>
              </a:rPr>
              <a:t>没有</a:t>
            </a:r>
            <a:r>
              <a:rPr lang="zh-CN" altLang="zh-CN" sz="4000" b="1" dirty="0">
                <a:solidFill>
                  <a:srgbClr val="FF0000"/>
                </a:solidFill>
                <a:latin typeface="宋体" panose="02010600030101010101" pitchFamily="2" charset="-122"/>
              </a:rPr>
              <a:t>回</a:t>
            </a:r>
            <a:r>
              <a:rPr lang="zh-CN" altLang="en-US" sz="4000" b="1" dirty="0">
                <a:solidFill>
                  <a:srgbClr val="FF0000"/>
                </a:solidFill>
                <a:latin typeface="宋体" panose="02010600030101010101" pitchFamily="2" charset="-122"/>
              </a:rPr>
              <a:t>头</a:t>
            </a:r>
            <a:r>
              <a:rPr lang="zh-CN" altLang="zh-CN" sz="4000" b="1" dirty="0">
                <a:solidFill>
                  <a:srgbClr val="000000"/>
                </a:solidFill>
                <a:latin typeface="宋体" panose="02010600030101010101" pitchFamily="2" charset="-122"/>
              </a:rPr>
              <a:t>。</a:t>
            </a:r>
            <a:endParaRPr lang="zh-CN" altLang="zh-CN" sz="4000" b="1" dirty="0">
              <a:solidFill>
                <a:srgbClr val="000000"/>
              </a:solidFill>
              <a:latin typeface="宋体" panose="02010600030101010101" pitchFamily="2" charset="-122"/>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323850" y="1196975"/>
            <a:ext cx="7993063" cy="1323975"/>
          </a:xfrm>
          <a:prstGeom prst="rect">
            <a:avLst/>
          </a:prstGeom>
        </p:spPr>
        <p:txBody>
          <a:bodyPr>
            <a:spAutoFit/>
          </a:bodyPr>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en-US" altLang="zh-CN" sz="4000" b="0" i="0" u="none" strike="noStrike" kern="1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mn-cs"/>
              </a:rPr>
              <a:t>9</a:t>
            </a:r>
            <a:r>
              <a:rPr kumimoji="0" lang="zh-CN" altLang="zh-CN" sz="4000" b="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rPr>
              <a:t>．太子及宾客为什么“皆白衣冠以送之”？ </a:t>
            </a:r>
            <a:endParaRPr kumimoji="0" lang="zh-CN" altLang="zh-CN" sz="4000" b="0" i="0" u="none" strike="noStrike" kern="100" cap="none" spc="0" normalizeH="0" baseline="0" noProof="0" dirty="0">
              <a:ln>
                <a:noFill/>
              </a:ln>
              <a:solidFill>
                <a:srgbClr val="FF0000"/>
              </a:solidFill>
              <a:effectLst/>
              <a:uLnTx/>
              <a:uFillTx/>
              <a:latin typeface="Times New Roman" panose="02020603050405020304" pitchFamily="18" charset="0"/>
              <a:ea typeface="宋体" panose="02010600030101010101" pitchFamily="2" charset="-122"/>
              <a:cs typeface="+mn-cs"/>
            </a:endParaRPr>
          </a:p>
        </p:txBody>
      </p:sp>
      <p:sp>
        <p:nvSpPr>
          <p:cNvPr id="3" name="矩形 2"/>
          <p:cNvSpPr/>
          <p:nvPr/>
        </p:nvSpPr>
        <p:spPr>
          <a:xfrm>
            <a:off x="684213" y="3500438"/>
            <a:ext cx="7920038" cy="1323975"/>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4000" b="0" i="0" u="none" strike="noStrike" kern="1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与荆轲永诀，激励他冒死行刺，不负重托。</a:t>
            </a:r>
            <a:endParaRPr kumimoji="0" lang="zh-CN" altLang="en-US" sz="4000" b="0" i="0" u="none" strike="noStrike" kern="12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Text Box 2"/>
          <p:cNvSpPr txBox="1">
            <a:spLocks noChangeArrowheads="1"/>
          </p:cNvSpPr>
          <p:nvPr/>
        </p:nvSpPr>
        <p:spPr bwMode="auto">
          <a:xfrm>
            <a:off x="136525" y="-28575"/>
            <a:ext cx="8686800" cy="1322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en-US" altLang="zh-CN" sz="4000" b="1" kern="1200" cap="none" spc="0" normalizeH="0" baseline="0" noProof="0" dirty="0">
                <a:solidFill>
                  <a:srgbClr val="090476"/>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10</a:t>
            </a:r>
            <a:r>
              <a:rPr kumimoji="0" lang="zh-CN" altLang="en-US" sz="4000" b="1" kern="1200" cap="none" spc="0" normalizeH="0" baseline="0" noProof="0" dirty="0">
                <a:solidFill>
                  <a:srgbClr val="090476"/>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、作者是怎样描写易水诀别这一场面的？</a:t>
            </a:r>
            <a:endParaRPr kumimoji="0" lang="zh-CN" altLang="en-US" sz="4000" b="1" kern="1200" cap="none" spc="0" normalizeH="0" baseline="0" noProof="0" dirty="0">
              <a:solidFill>
                <a:srgbClr val="090476"/>
              </a:solidFill>
              <a:effectLst>
                <a:outerShdw blurRad="38100" dist="38100" dir="2700000" algn="tl">
                  <a:srgbClr val="C0C0C0"/>
                </a:outerShdw>
              </a:effectLst>
              <a:latin typeface="黑体" panose="02010600030101010101" pitchFamily="49" charset="-122"/>
              <a:ea typeface="黑体" panose="02010600030101010101" pitchFamily="49" charset="-122"/>
              <a:cs typeface="+mn-cs"/>
            </a:endParaRPr>
          </a:p>
        </p:txBody>
      </p:sp>
      <p:sp>
        <p:nvSpPr>
          <p:cNvPr id="26627" name="Text Box 3"/>
          <p:cNvSpPr txBox="1"/>
          <p:nvPr/>
        </p:nvSpPr>
        <p:spPr>
          <a:xfrm>
            <a:off x="152400" y="1143000"/>
            <a:ext cx="8763000" cy="5453063"/>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zh-CN" altLang="en-US" b="1" dirty="0">
                <a:latin typeface="黑体" panose="02010600030101010101" pitchFamily="49" charset="-122"/>
                <a:ea typeface="黑体" panose="02010600030101010101" pitchFamily="49" charset="-122"/>
              </a:rPr>
              <a:t>①</a:t>
            </a:r>
            <a:r>
              <a:rPr lang="zh-CN" altLang="en-US" b="1" dirty="0">
                <a:solidFill>
                  <a:srgbClr val="FF0000"/>
                </a:solidFill>
                <a:latin typeface="黑体" panose="02010600030101010101" pitchFamily="49" charset="-122"/>
                <a:ea typeface="黑体" panose="02010600030101010101" pitchFamily="49" charset="-122"/>
              </a:rPr>
              <a:t>抓住特点</a:t>
            </a:r>
            <a:r>
              <a:rPr lang="zh-CN" altLang="en-US" b="1" dirty="0">
                <a:latin typeface="黑体" panose="02010600030101010101" pitchFamily="49" charset="-122"/>
                <a:ea typeface="黑体" panose="02010600030101010101" pitchFamily="49" charset="-122"/>
              </a:rPr>
              <a:t>：如对送行者的描写，抓住</a:t>
            </a:r>
            <a:r>
              <a:rPr lang="zh-CN" altLang="en-US" b="1" dirty="0">
                <a:ea typeface="黑体" panose="02010600030101010101" pitchFamily="49" charset="-122"/>
              </a:rPr>
              <a:t>“</a:t>
            </a:r>
            <a:r>
              <a:rPr lang="zh-CN" altLang="en-US" b="1" dirty="0">
                <a:latin typeface="黑体" panose="02010600030101010101" pitchFamily="49" charset="-122"/>
                <a:ea typeface="黑体" panose="02010600030101010101" pitchFamily="49" charset="-122"/>
              </a:rPr>
              <a:t>白衣冠</a:t>
            </a:r>
            <a:r>
              <a:rPr lang="zh-CN" altLang="en-US" b="1" dirty="0">
                <a:ea typeface="黑体" panose="02010600030101010101" pitchFamily="49" charset="-122"/>
              </a:rPr>
              <a:t>”</a:t>
            </a:r>
            <a:r>
              <a:rPr lang="zh-CN" altLang="en-US" b="1" dirty="0">
                <a:latin typeface="黑体" panose="02010600030101010101" pitchFamily="49" charset="-122"/>
                <a:ea typeface="黑体" panose="02010600030101010101" pitchFamily="49" charset="-122"/>
              </a:rPr>
              <a:t>这个特点；给整个画面笼罩一层悲哀的色彩；②</a:t>
            </a:r>
            <a:r>
              <a:rPr lang="zh-CN" altLang="en-US" b="1" dirty="0">
                <a:solidFill>
                  <a:srgbClr val="FF0000"/>
                </a:solidFill>
                <a:latin typeface="黑体" panose="02010600030101010101" pitchFamily="49" charset="-122"/>
                <a:ea typeface="黑体" panose="02010600030101010101" pitchFamily="49" charset="-122"/>
              </a:rPr>
              <a:t>突出重点</a:t>
            </a:r>
            <a:r>
              <a:rPr lang="zh-CN" altLang="en-US" b="1" dirty="0">
                <a:latin typeface="黑体" panose="02010600030101010101" pitchFamily="49" charset="-122"/>
                <a:ea typeface="黑体" panose="02010600030101010101" pitchFamily="49" charset="-122"/>
              </a:rPr>
              <a:t>：在众多的人物中，重点写荆轲；</a:t>
            </a:r>
            <a:r>
              <a:rPr lang="zh-CN" altLang="en-US" b="1" dirty="0">
                <a:ea typeface="黑体" panose="02010600030101010101" pitchFamily="49" charset="-122"/>
              </a:rPr>
              <a:t>“</a:t>
            </a:r>
            <a:r>
              <a:rPr lang="zh-CN" altLang="en-US" b="1" dirty="0">
                <a:latin typeface="黑体" panose="02010600030101010101" pitchFamily="49" charset="-122"/>
                <a:ea typeface="黑体" panose="02010600030101010101" pitchFamily="49" charset="-122"/>
              </a:rPr>
              <a:t>既祖，取道</a:t>
            </a:r>
            <a:r>
              <a:rPr lang="zh-CN" altLang="en-US" b="1" dirty="0">
                <a:ea typeface="黑体" panose="02010600030101010101" pitchFamily="49" charset="-122"/>
              </a:rPr>
              <a:t>”</a:t>
            </a:r>
            <a:r>
              <a:rPr lang="zh-CN" altLang="en-US" b="1" dirty="0">
                <a:latin typeface="黑体" panose="02010600030101010101" pitchFamily="49" charset="-122"/>
                <a:ea typeface="黑体" panose="02010600030101010101" pitchFamily="49" charset="-122"/>
              </a:rPr>
              <a:t>略写，重点写慷慨悲歌；一曲壮歌抒发荆轲义无返顾的慷慨情怀；③</a:t>
            </a:r>
            <a:r>
              <a:rPr lang="zh-CN" altLang="en-US" b="1" dirty="0">
                <a:solidFill>
                  <a:srgbClr val="FF0000"/>
                </a:solidFill>
                <a:latin typeface="黑体" panose="02010600030101010101" pitchFamily="49" charset="-122"/>
                <a:ea typeface="黑体" panose="02010600030101010101" pitchFamily="49" charset="-122"/>
              </a:rPr>
              <a:t>顾及全面</a:t>
            </a:r>
            <a:r>
              <a:rPr lang="zh-CN" altLang="en-US" b="1" dirty="0">
                <a:latin typeface="黑体" panose="02010600030101010101" pitchFamily="49" charset="-122"/>
                <a:ea typeface="黑体" panose="02010600030101010101" pitchFamily="49" charset="-122"/>
              </a:rPr>
              <a:t>：太子、宾客、高渐离、士等在场人物都顾及到，而且通过写</a:t>
            </a:r>
            <a:r>
              <a:rPr lang="zh-CN" altLang="en-US" b="1" dirty="0">
                <a:ea typeface="黑体" panose="02010600030101010101" pitchFamily="49" charset="-122"/>
              </a:rPr>
              <a:t>“</a:t>
            </a:r>
            <a:r>
              <a:rPr lang="zh-CN" altLang="en-US" b="1" dirty="0">
                <a:latin typeface="黑体" panose="02010600030101010101" pitchFamily="49" charset="-122"/>
                <a:ea typeface="黑体" panose="02010600030101010101" pitchFamily="49" charset="-122"/>
              </a:rPr>
              <a:t>士皆垂泪涕泣</a:t>
            </a:r>
            <a:r>
              <a:rPr lang="zh-CN" altLang="en-US" b="1" dirty="0">
                <a:ea typeface="黑体" panose="02010600030101010101" pitchFamily="49" charset="-122"/>
              </a:rPr>
              <a:t>”“</a:t>
            </a:r>
            <a:r>
              <a:rPr lang="zh-CN" altLang="en-US" b="1" dirty="0">
                <a:latin typeface="黑体" panose="02010600030101010101" pitchFamily="49" charset="-122"/>
                <a:ea typeface="黑体" panose="02010600030101010101" pitchFamily="49" charset="-122"/>
              </a:rPr>
              <a:t>士皆嗔目，发尽上指冠</a:t>
            </a:r>
            <a:r>
              <a:rPr lang="zh-CN" altLang="en-US" b="1" dirty="0">
                <a:ea typeface="黑体" panose="02010600030101010101" pitchFamily="49" charset="-122"/>
              </a:rPr>
              <a:t>”</a:t>
            </a:r>
            <a:r>
              <a:rPr lang="zh-CN" altLang="en-US" b="1" dirty="0">
                <a:latin typeface="黑体" panose="02010600030101010101" pitchFamily="49" charset="-122"/>
                <a:ea typeface="黑体" panose="02010600030101010101" pitchFamily="49" charset="-122"/>
              </a:rPr>
              <a:t>渲染凄凉悲怆的氛围和同仇敌忾的气势；④</a:t>
            </a:r>
            <a:r>
              <a:rPr lang="zh-CN" altLang="en-US" b="1" dirty="0">
                <a:solidFill>
                  <a:srgbClr val="FF0000"/>
                </a:solidFill>
                <a:latin typeface="黑体" panose="02010600030101010101" pitchFamily="49" charset="-122"/>
                <a:ea typeface="黑体" panose="02010600030101010101" pitchFamily="49" charset="-122"/>
              </a:rPr>
              <a:t>结合写景</a:t>
            </a:r>
            <a:r>
              <a:rPr lang="zh-CN" altLang="en-US" b="1" dirty="0">
                <a:latin typeface="黑体" panose="02010600030101010101" pitchFamily="49" charset="-122"/>
                <a:ea typeface="黑体" panose="02010600030101010101" pitchFamily="49" charset="-122"/>
              </a:rPr>
              <a:t>：</a:t>
            </a:r>
            <a:r>
              <a:rPr lang="zh-CN" altLang="en-US" b="1" dirty="0">
                <a:ea typeface="黑体" panose="02010600030101010101" pitchFamily="49" charset="-122"/>
              </a:rPr>
              <a:t>“</a:t>
            </a:r>
            <a:r>
              <a:rPr lang="zh-CN" altLang="en-US" b="1" dirty="0">
                <a:latin typeface="黑体" panose="02010600030101010101" pitchFamily="49" charset="-122"/>
                <a:ea typeface="黑体" panose="02010600030101010101" pitchFamily="49" charset="-122"/>
              </a:rPr>
              <a:t>风萧萧兮易水寒</a:t>
            </a:r>
            <a:r>
              <a:rPr lang="zh-CN" altLang="en-US" b="1" dirty="0">
                <a:ea typeface="黑体" panose="02010600030101010101" pitchFamily="49" charset="-122"/>
              </a:rPr>
              <a:t>”</a:t>
            </a:r>
            <a:r>
              <a:rPr lang="zh-CN" altLang="en-US" b="1" dirty="0">
                <a:latin typeface="黑体" panose="02010600030101010101" pitchFamily="49" charset="-122"/>
                <a:ea typeface="黑体" panose="02010600030101010101" pitchFamily="49" charset="-122"/>
              </a:rPr>
              <a:t>，给人以身临其境的感觉。⑤</a:t>
            </a:r>
            <a:r>
              <a:rPr lang="zh-CN" altLang="en-US" b="1" dirty="0">
                <a:solidFill>
                  <a:srgbClr val="FF0000"/>
                </a:solidFill>
                <a:latin typeface="黑体" panose="02010600030101010101" pitchFamily="49" charset="-122"/>
                <a:ea typeface="黑体" panose="02010600030101010101" pitchFamily="49" charset="-122"/>
              </a:rPr>
              <a:t>音乐渲染</a:t>
            </a:r>
            <a:r>
              <a:rPr lang="zh-CN" altLang="en-US" b="1" dirty="0">
                <a:latin typeface="黑体" panose="02010600030101010101" pitchFamily="49" charset="-122"/>
                <a:ea typeface="黑体" panose="02010600030101010101" pitchFamily="49" charset="-122"/>
              </a:rPr>
              <a:t>：</a:t>
            </a:r>
            <a:r>
              <a:rPr lang="zh-CN" altLang="en-US" b="1" dirty="0">
                <a:ea typeface="黑体" panose="02010600030101010101" pitchFamily="49" charset="-122"/>
              </a:rPr>
              <a:t> </a:t>
            </a:r>
            <a:r>
              <a:rPr lang="zh-CN" altLang="en-US" b="1" dirty="0">
                <a:latin typeface="黑体" panose="02010600030101010101" pitchFamily="49" charset="-122"/>
                <a:ea typeface="黑体" panose="02010600030101010101" pitchFamily="49" charset="-122"/>
              </a:rPr>
              <a:t>乐调由哀婉悲伤变徵之声转为慷慨激昂的羽声，场面由悲向壮推进。</a:t>
            </a:r>
            <a:endParaRPr lang="zh-CN" altLang="en-US" dirty="0">
              <a:latin typeface="黑体" panose="02010600030101010101" pitchFamily="49" charset="-122"/>
              <a:ea typeface="黑体" panose="0201060003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blinds(horizontal)">
                                      <p:cBhvr>
                                        <p:cTn id="7" dur="500"/>
                                        <p:tgtEl>
                                          <p:spTgt spid="266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682" name="文本框 1"/>
          <p:cNvSpPr txBox="1"/>
          <p:nvPr/>
        </p:nvSpPr>
        <p:spPr>
          <a:xfrm>
            <a:off x="2411413" y="2997200"/>
            <a:ext cx="4248150" cy="12001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r>
              <a:rPr lang="zh-CN" altLang="en-US" sz="7200" dirty="0">
                <a:solidFill>
                  <a:srgbClr val="FF0000"/>
                </a:solidFill>
                <a:latin typeface="华文行楷" pitchFamily="2" charset="-122"/>
                <a:ea typeface="华文行楷" pitchFamily="2" charset="-122"/>
              </a:rPr>
              <a:t>第五课时</a:t>
            </a:r>
            <a:endParaRPr lang="zh-CN" altLang="en-US" sz="7200" dirty="0">
              <a:solidFill>
                <a:srgbClr val="FF0000"/>
              </a:solidFill>
              <a:latin typeface="华文行楷" pitchFamily="2" charset="-122"/>
              <a:ea typeface="华文行楷" pitchFamily="2" charset="-122"/>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2"/>
          <p:cNvSpPr txBox="1">
            <a:spLocks noChangeArrowheads="1"/>
          </p:cNvSpPr>
          <p:nvPr/>
        </p:nvSpPr>
        <p:spPr bwMode="auto">
          <a:xfrm>
            <a:off x="1042988" y="2349500"/>
            <a:ext cx="7373938" cy="156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zh-CN" altLang="en-US" sz="9600" b="1" kern="1200" cap="none" spc="0" normalizeH="0" baseline="0" noProof="0" dirty="0">
                <a:solidFill>
                  <a:srgbClr val="FF0000"/>
                </a:solidFill>
                <a:effectLst>
                  <a:outerShdw blurRad="38100" dist="38100" dir="2700000" algn="tl">
                    <a:srgbClr val="C0C0C0"/>
                  </a:outerShdw>
                </a:effectLst>
                <a:latin typeface="幼圆" pitchFamily="49" charset="-122"/>
                <a:ea typeface="幼圆" pitchFamily="49" charset="-122"/>
                <a:cs typeface="+mn-cs"/>
              </a:rPr>
              <a:t>阅读</a:t>
            </a:r>
            <a:r>
              <a:rPr kumimoji="0" lang="en-US" altLang="zh-CN" sz="9600" b="1" kern="1200" cap="none" spc="0" normalizeH="0" baseline="0" noProof="0" dirty="0">
                <a:solidFill>
                  <a:srgbClr val="FF0000"/>
                </a:solidFill>
                <a:effectLst>
                  <a:outerShdw blurRad="38100" dist="38100" dir="2700000" algn="tl">
                    <a:srgbClr val="C0C0C0"/>
                  </a:outerShdw>
                </a:effectLst>
                <a:latin typeface="幼圆" pitchFamily="49" charset="-122"/>
                <a:ea typeface="幼圆" pitchFamily="49" charset="-122"/>
                <a:cs typeface="+mn-cs"/>
              </a:rPr>
              <a:t>14-15</a:t>
            </a:r>
            <a:r>
              <a:rPr kumimoji="0" lang="zh-CN" altLang="en-US" sz="9600" b="1" kern="1200" cap="none" spc="0" normalizeH="0" baseline="0" noProof="0" dirty="0">
                <a:solidFill>
                  <a:srgbClr val="FF0000"/>
                </a:solidFill>
                <a:effectLst>
                  <a:outerShdw blurRad="38100" dist="38100" dir="2700000" algn="tl">
                    <a:srgbClr val="C0C0C0"/>
                  </a:outerShdw>
                </a:effectLst>
                <a:latin typeface="幼圆" pitchFamily="49" charset="-122"/>
                <a:ea typeface="幼圆" pitchFamily="49" charset="-122"/>
                <a:cs typeface="+mn-cs"/>
              </a:rPr>
              <a:t>节</a:t>
            </a:r>
            <a:endParaRPr kumimoji="0" lang="zh-CN" altLang="en-US" sz="9600" b="1" kern="1200" cap="none" spc="0" normalizeH="0" baseline="0" noProof="0" dirty="0">
              <a:solidFill>
                <a:srgbClr val="FF0000"/>
              </a:solidFill>
              <a:effectLst>
                <a:outerShdw blurRad="38100" dist="38100" dir="2700000" algn="tl">
                  <a:srgbClr val="C0C0C0"/>
                </a:outerShdw>
              </a:effectLst>
              <a:latin typeface="幼圆" pitchFamily="49" charset="-122"/>
              <a:ea typeface="幼圆" pitchFamily="49" charset="-122"/>
              <a:cs typeface="+mn-cs"/>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Text Box 2"/>
          <p:cNvSpPr txBox="1">
            <a:spLocks noChangeArrowheads="1"/>
          </p:cNvSpPr>
          <p:nvPr/>
        </p:nvSpPr>
        <p:spPr bwMode="auto">
          <a:xfrm>
            <a:off x="152400" y="228600"/>
            <a:ext cx="3962400" cy="10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zh-CN" altLang="en-US" sz="60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隶书" pitchFamily="49" charset="-122"/>
                <a:cs typeface="+mn-cs"/>
              </a:rPr>
              <a:t>内容梳理</a:t>
            </a:r>
            <a:endParaRPr kumimoji="0" lang="zh-CN" altLang="en-US" sz="60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隶书" pitchFamily="49" charset="-122"/>
              <a:cs typeface="+mn-cs"/>
            </a:endParaRPr>
          </a:p>
        </p:txBody>
      </p:sp>
      <p:sp>
        <p:nvSpPr>
          <p:cNvPr id="10243" name="Text Box 3"/>
          <p:cNvSpPr txBox="1">
            <a:spLocks noChangeArrowheads="1"/>
          </p:cNvSpPr>
          <p:nvPr/>
        </p:nvSpPr>
        <p:spPr bwMode="auto">
          <a:xfrm>
            <a:off x="381000" y="1600200"/>
            <a:ext cx="8229600" cy="4478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buClrTx/>
              <a:buSzTx/>
              <a:buFontTx/>
              <a:defRPr/>
            </a:pPr>
            <a:r>
              <a:rPr kumimoji="0" lang="zh-CN" altLang="en-US" sz="3200" b="1" kern="1200" cap="none" spc="0" normalizeH="0" baseline="0" noProof="0" dirty="0">
                <a:solidFill>
                  <a:srgbClr val="000000"/>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全文可以分为五个部分： </a:t>
            </a:r>
            <a:endParaRPr kumimoji="0" lang="zh-CN" altLang="en-US" sz="3200" b="1" kern="1200" cap="none" spc="0" normalizeH="0" baseline="0" noProof="0" dirty="0">
              <a:solidFill>
                <a:srgbClr val="000000"/>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a:p>
            <a:pPr marR="0" defTabSz="914400" eaLnBrk="1" hangingPunct="1">
              <a:buClrTx/>
              <a:buSzTx/>
              <a:buFontTx/>
              <a:defRPr/>
            </a:pPr>
            <a:r>
              <a:rPr kumimoji="0" lang="zh-CN" altLang="en-US" sz="3200" b="1" kern="1200" cap="none" spc="0" normalizeH="0" baseline="0" noProof="0" dirty="0">
                <a:solidFill>
                  <a:srgbClr val="000000"/>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第一部分（</a:t>
            </a:r>
            <a:r>
              <a:rPr kumimoji="0" lang="en-US" altLang="zh-CN" sz="3200" b="1" kern="1200" cap="none" spc="0" normalizeH="0" baseline="0" noProof="0" dirty="0">
                <a:solidFill>
                  <a:srgbClr val="000000"/>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1-5</a:t>
            </a:r>
            <a:r>
              <a:rPr kumimoji="0" lang="zh-CN" altLang="en-US" sz="3200" b="1" kern="1200" cap="none" spc="0" normalizeH="0" baseline="0" noProof="0" dirty="0">
                <a:solidFill>
                  <a:srgbClr val="000000"/>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）记述荆轲的身世、特长、游历和结交。</a:t>
            </a:r>
            <a:endParaRPr kumimoji="0" lang="zh-CN" altLang="en-US" sz="3200" b="1" kern="1200" cap="none" spc="0" normalizeH="0" baseline="0" noProof="0" dirty="0">
              <a:solidFill>
                <a:srgbClr val="000000"/>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a:p>
            <a:pPr marR="0" defTabSz="914400" eaLnBrk="1" hangingPunct="1">
              <a:buClrTx/>
              <a:buSzTx/>
              <a:buFontTx/>
              <a:defRPr/>
            </a:pPr>
            <a:r>
              <a:rPr kumimoji="0" lang="zh-CN" altLang="en-US" sz="3200" b="1" kern="1200" cap="none" spc="0" normalizeH="0" baseline="0" noProof="0" dirty="0">
                <a:solidFill>
                  <a:srgbClr val="000000"/>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第二部分（</a:t>
            </a:r>
            <a:r>
              <a:rPr kumimoji="0" lang="en-US" altLang="zh-CN" sz="3200" b="1" kern="1200" cap="none" spc="0" normalizeH="0" baseline="0" noProof="0" dirty="0">
                <a:solidFill>
                  <a:srgbClr val="000000"/>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6-8</a:t>
            </a:r>
            <a:r>
              <a:rPr kumimoji="0" lang="zh-CN" altLang="en-US" sz="3200" b="1" kern="1200" cap="none" spc="0" normalizeH="0" baseline="0" noProof="0" dirty="0">
                <a:solidFill>
                  <a:srgbClr val="000000"/>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）太子丹与秦王交恶而欲行刺秦王。</a:t>
            </a:r>
            <a:endParaRPr kumimoji="0" lang="zh-CN" altLang="en-US" sz="3200" b="1" kern="1200" cap="none" spc="0" normalizeH="0" baseline="0" noProof="0" dirty="0">
              <a:solidFill>
                <a:srgbClr val="000000"/>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a:p>
            <a:pPr marR="0" defTabSz="914400" eaLnBrk="1" hangingPunct="1">
              <a:buClrTx/>
              <a:buSzTx/>
              <a:buFontTx/>
              <a:defRPr/>
            </a:pPr>
            <a:r>
              <a:rPr kumimoji="0" lang="zh-CN" altLang="en-US" sz="3200" b="1" kern="1200" cap="none" spc="0" normalizeH="0" baseline="0" noProof="0" dirty="0">
                <a:solidFill>
                  <a:srgbClr val="000000"/>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第三部分（</a:t>
            </a:r>
            <a:r>
              <a:rPr kumimoji="0" lang="en-US" altLang="zh-CN" sz="3200" b="1" kern="1200" cap="none" spc="0" normalizeH="0" baseline="0" noProof="0" dirty="0">
                <a:solidFill>
                  <a:srgbClr val="000000"/>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9-13</a:t>
            </a:r>
            <a:r>
              <a:rPr kumimoji="0" lang="zh-CN" altLang="en-US" sz="3200" b="1" kern="1200" cap="none" spc="0" normalizeH="0" baseline="0" noProof="0" dirty="0">
                <a:solidFill>
                  <a:srgbClr val="000000"/>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）荆轲受命，做好刺秦的准备工作，易水送别</a:t>
            </a:r>
            <a:endParaRPr kumimoji="0" lang="zh-CN" altLang="en-US" sz="3200" b="1" kern="1200" cap="none" spc="0" normalizeH="0" baseline="0" noProof="0" dirty="0">
              <a:solidFill>
                <a:srgbClr val="000000"/>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a:p>
            <a:pPr marR="0" defTabSz="914400" eaLnBrk="1" hangingPunct="1">
              <a:buClrTx/>
              <a:buSzTx/>
              <a:buFontTx/>
              <a:defRPr/>
            </a:pPr>
            <a:r>
              <a:rPr kumimoji="0" lang="zh-CN" altLang="en-US" sz="3200" b="1" kern="1200" cap="none" spc="0" normalizeH="0" baseline="0" noProof="0" dirty="0">
                <a:solidFill>
                  <a:srgbClr val="000000"/>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第四部分（</a:t>
            </a:r>
            <a:r>
              <a:rPr kumimoji="0" lang="en-US" altLang="zh-CN" sz="3200" b="1" kern="1200" cap="none" spc="0" normalizeH="0" baseline="0" noProof="0" dirty="0">
                <a:solidFill>
                  <a:srgbClr val="000000"/>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14-17</a:t>
            </a:r>
            <a:r>
              <a:rPr kumimoji="0" lang="zh-CN" altLang="en-US" sz="3200" b="1" kern="1200" cap="none" spc="0" normalizeH="0" baseline="0" noProof="0" dirty="0">
                <a:solidFill>
                  <a:srgbClr val="000000"/>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）廷刺秦王                                                             </a:t>
            </a:r>
            <a:endParaRPr kumimoji="0" lang="zh-CN" altLang="en-US" sz="3200" b="1" kern="1200" cap="none" spc="0" normalizeH="0" baseline="0" noProof="0" dirty="0">
              <a:solidFill>
                <a:srgbClr val="000000"/>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a:p>
            <a:pPr marR="0" defTabSz="914400" eaLnBrk="1" hangingPunct="1">
              <a:buClrTx/>
              <a:buSzTx/>
              <a:buFontTx/>
              <a:defRPr/>
            </a:pPr>
            <a:r>
              <a:rPr kumimoji="0" lang="zh-CN" altLang="en-US" sz="3200" b="1" kern="1200" cap="none" spc="0" normalizeH="0" baseline="0" noProof="0" dirty="0">
                <a:solidFill>
                  <a:srgbClr val="000000"/>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第五部分（</a:t>
            </a:r>
            <a:r>
              <a:rPr kumimoji="0" lang="en-US" altLang="zh-CN" sz="3200" b="1" kern="1200" cap="none" spc="0" normalizeH="0" baseline="0" noProof="0" dirty="0">
                <a:solidFill>
                  <a:srgbClr val="000000"/>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18</a:t>
            </a:r>
            <a:r>
              <a:rPr kumimoji="0" lang="zh-CN" altLang="en-US" sz="3200" b="1" kern="1200" cap="none" spc="0" normalizeH="0" baseline="0" noProof="0" dirty="0">
                <a:solidFill>
                  <a:srgbClr val="000000"/>
                </a:solidFill>
                <a:effectLst>
                  <a:outerShdw blurRad="38100" dist="38100" dir="2700000" algn="tl">
                    <a:srgbClr val="C0C0C0"/>
                  </a:outerShdw>
                </a:effectLst>
                <a:latin typeface="Arial" panose="020B0604020202020204" pitchFamily="34" charset="0"/>
                <a:ea typeface="宋体" panose="02010600030101010101" pitchFamily="2" charset="-122"/>
                <a:cs typeface="+mn-cs"/>
              </a:rPr>
              <a:t>）史公论赞</a:t>
            </a:r>
            <a:endParaRPr kumimoji="0" lang="zh-CN" altLang="en-US" sz="3200" b="1" kern="1200" cap="none" spc="0" normalizeH="0" baseline="0" noProof="0" dirty="0">
              <a:solidFill>
                <a:srgbClr val="000000"/>
              </a:solidFill>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79388" y="549275"/>
            <a:ext cx="3600450" cy="5508625"/>
          </a:xfrm>
          <a:prstGeom prst="rect">
            <a:avLst/>
          </a:prstGeom>
          <a:ln w="50800">
            <a:solidFill>
              <a:srgbClr val="00B0F0"/>
            </a:solid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遂至秦，持千金之资</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币物</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厚遗</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秦王宠臣中庶子蒙嘉。嘉为先言于秦王曰：</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燕王诚</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振怖</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大王之威，不敢举兵以</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逆</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军吏，愿</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举国</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为内臣，</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比</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诸侯之列，给贡职如郡县，而得奉守先王之宗庙。</a:t>
            </a:r>
            <a:endParaRPr kumimoji="0" lang="zh-CN" altLang="en-US" sz="3200" b="0"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endParaRPr>
          </a:p>
        </p:txBody>
      </p:sp>
      <p:sp>
        <p:nvSpPr>
          <p:cNvPr id="3" name="矩形 2"/>
          <p:cNvSpPr/>
          <p:nvPr/>
        </p:nvSpPr>
        <p:spPr>
          <a:xfrm>
            <a:off x="3995738" y="404813"/>
            <a:ext cx="5040313" cy="6000750"/>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一到秦国，荆轲带着价值千金的</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礼物</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厚赠</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秦王宠幸的臣子中庶子蒙嘉。蒙嘉替荆轲先在秦王面前说：</a:t>
            </a:r>
            <a:r>
              <a:rPr kumimoji="0" lang="en-US"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燕王确实因大王的威严震慑得</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心惊胆颤</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，不敢出动军队</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抗拒</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大王的将士，情愿</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全国上下</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做秦国的臣子，</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比照</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其他诸侯国排列其中，纳税尽如同直属郡县职分，使得以奉守先王的宗庙。</a:t>
            </a:r>
            <a:endParaRPr kumimoji="0" lang="zh-CN" altLang="en-US" sz="3200" b="1" i="0" u="none" strike="noStrike" kern="1200" cap="none" spc="0" normalizeH="0" baseline="0" noProof="0" dirty="0">
              <a:ln>
                <a:noFill/>
              </a:ln>
              <a:solidFill>
                <a:srgbClr val="000000"/>
              </a:solidFill>
              <a:effectLst/>
              <a:uLnTx/>
              <a:uFillTx/>
              <a:latin typeface="+mn-ea"/>
              <a:ea typeface="+mn-ea"/>
              <a:cs typeface="+mn-cs"/>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1587"/>
            <a:ext cx="3960813" cy="6740525"/>
          </a:xfrm>
          <a:prstGeom prst="rect">
            <a:avLst/>
          </a:prstGeom>
          <a:ln w="53975">
            <a:solidFill>
              <a:srgbClr val="00B0F0"/>
            </a:solid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恐惧不敢自陈，谨斩樊於期之头，及献燕督亢之地图，</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函封</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，燕王</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拜送于庭</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使使</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以闻大王，唯大王命之。</a:t>
            </a:r>
            <a:r>
              <a:rPr kumimoji="0" lang="en-US"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秦王闻之，大喜，乃朝服，设</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九宾</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，见燕使者咸阳宫。荆轲</a:t>
            </a:r>
            <a:r>
              <a:rPr kumimoji="0" lang="zh-CN" altLang="zh-CN" sz="36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奉</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樊於期头函，而秦舞阳奉地图柙，以次进。</a:t>
            </a:r>
            <a:endParaRPr kumimoji="0" lang="zh-CN" altLang="en-US" sz="3600" b="0"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endParaRPr>
          </a:p>
        </p:txBody>
      </p:sp>
      <p:sp>
        <p:nvSpPr>
          <p:cNvPr id="3" name="矩形 2"/>
          <p:cNvSpPr/>
          <p:nvPr/>
        </p:nvSpPr>
        <p:spPr>
          <a:xfrm>
            <a:off x="4067175" y="-125412"/>
            <a:ext cx="5184775" cy="6986588"/>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因为慌恐畏惧不敢亲自前来陈述。谨此砍下樊於期的首级并献上燕国督亢地区的地图，</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装匣密封</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。燕王还</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在朝廷上举行了拜送仪式</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派出使臣</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把这种情况禀明大王，敬请大王指示。</a:t>
            </a:r>
            <a:r>
              <a:rPr kumimoji="0" lang="en-US"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秦王听到这个消息，非常高兴，就穿上了礼服，安排了</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外交上极为隆重的九宾仪式</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，在咸阳宫召见燕国的使者。荆轲</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捧</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着樊於期的首级，秦舞阳捧着地图匣子，按照正、副使的次序前进</a:t>
            </a:r>
            <a:r>
              <a:rPr kumimoji="0" lang="zh-CN" altLang="en-US"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endParaRPr kumimoji="0" lang="zh-CN" altLang="en-US" sz="3200" b="1" i="0" u="none" strike="noStrike" kern="1200" cap="none" spc="0" normalizeH="0" baseline="0" noProof="0" dirty="0">
              <a:ln>
                <a:noFill/>
              </a:ln>
              <a:solidFill>
                <a:srgbClr val="000000"/>
              </a:solidFill>
              <a:effectLst/>
              <a:uLnTx/>
              <a:uFillTx/>
              <a:latin typeface="+mn-ea"/>
              <a:ea typeface="+mn-ea"/>
              <a:cs typeface="+mn-cs"/>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79388" y="549275"/>
            <a:ext cx="3708400" cy="5508625"/>
          </a:xfrm>
          <a:prstGeom prst="rect">
            <a:avLst/>
          </a:prstGeom>
          <a:ln w="53975">
            <a:solidFill>
              <a:srgbClr val="00B0F0"/>
            </a:solid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至</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陛</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，秦舞阳色变振恐，群臣怪之。荆轲</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顾</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笑舞阳，前</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谢</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曰：</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北蕃蛮夷之</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鄙人</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，未尝见天子，故振</a:t>
            </a:r>
            <a:r>
              <a:rPr kumimoji="0" lang="zh-CN" altLang="en-US"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摄</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zh-CN" altLang="en-US"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愿</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大王</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少假借</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之，使得毕使于前。</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秦王谓轲曰：</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取舞阳所持地图。</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轲既取图奏之。</a:t>
            </a:r>
            <a:endParaRPr kumimoji="0" lang="zh-CN" altLang="en-US" sz="3200" b="0"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endParaRPr>
          </a:p>
        </p:txBody>
      </p:sp>
      <p:sp>
        <p:nvSpPr>
          <p:cNvPr id="3" name="矩形 2"/>
          <p:cNvSpPr/>
          <p:nvPr/>
        </p:nvSpPr>
        <p:spPr>
          <a:xfrm>
            <a:off x="3995738" y="552450"/>
            <a:ext cx="5148263" cy="5510213"/>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走到</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殿前台阶</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下秦舞阳脸色突变，害怕得发抖，大臣们都感到奇怪。荆轲</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回头</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朝秦舞阳笑笑，上前</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谢罪</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说：</a:t>
            </a:r>
            <a:r>
              <a:rPr kumimoji="0" lang="en-US"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北方藩属蛮夷之地的</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粗野人</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，没有见过天子，所以心惊胆颤。希望大王</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稍微宽容</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他，让他能够在大王面前完成使命。</a:t>
            </a:r>
            <a:r>
              <a:rPr kumimoji="0" lang="en-US"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秦王对荆轲说：</a:t>
            </a:r>
            <a:r>
              <a:rPr kumimoji="0" lang="en-US"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递上舞阳拿的地图。</a:t>
            </a:r>
            <a:r>
              <a:rPr kumimoji="0" lang="en-US"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荆轲取过地图献上，</a:t>
            </a:r>
            <a:endParaRPr kumimoji="0" lang="zh-CN" altLang="en-US" sz="3200" b="1" i="0" u="none" strike="noStrike" kern="1200" cap="none" spc="0" normalizeH="0" baseline="0" noProof="0" dirty="0">
              <a:ln>
                <a:noFill/>
              </a:ln>
              <a:solidFill>
                <a:srgbClr val="000000"/>
              </a:solidFill>
              <a:effectLst/>
              <a:uLnTx/>
              <a:uFillTx/>
              <a:latin typeface="+mn-ea"/>
              <a:ea typeface="+mn-ea"/>
              <a:cs typeface="+mn-cs"/>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404813"/>
            <a:ext cx="3841750" cy="5508625"/>
          </a:xfrm>
          <a:prstGeom prst="rect">
            <a:avLst/>
          </a:prstGeom>
          <a:ln w="50800">
            <a:solidFill>
              <a:srgbClr val="00B0F0"/>
            </a:solid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秦王</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发</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图，图</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穷</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而匕首见。</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因</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左手把秦王之袖，而右手持匕首揕之。未至身，秦王惊，自</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引</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而起，袖绝。拔剑，剑长。操其</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室</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。时惶急，剑坚，故不可立拔。荆轲</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逐</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秦王，秦王环柱而</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走</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。群臣皆愕，</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卒</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起不意，尽失其</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度</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endParaRPr kumimoji="0" lang="zh-CN" altLang="en-US" sz="3200" b="0"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endParaRPr>
          </a:p>
        </p:txBody>
      </p:sp>
      <p:sp>
        <p:nvSpPr>
          <p:cNvPr id="3" name="矩形 2"/>
          <p:cNvSpPr/>
          <p:nvPr/>
        </p:nvSpPr>
        <p:spPr>
          <a:xfrm>
            <a:off x="3995738" y="371475"/>
            <a:ext cx="5148263" cy="6002338"/>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1" i="0" u="none" strike="noStrike" kern="1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秦王</a:t>
            </a:r>
            <a:r>
              <a:rPr kumimoji="0" lang="zh-CN" altLang="zh-CN" sz="3200" b="1" i="0" u="none" strike="noStrike" kern="1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展开</a:t>
            </a:r>
            <a:r>
              <a:rPr kumimoji="0" lang="zh-CN" altLang="zh-CN" sz="3200" b="1" i="0" u="none" strike="noStrike" kern="1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地图，图卷</a:t>
            </a:r>
            <a:r>
              <a:rPr kumimoji="0" lang="zh-CN" altLang="zh-CN" sz="3200" b="1" i="0" u="none" strike="noStrike" kern="1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展到</a:t>
            </a:r>
            <a:r>
              <a:rPr kumimoji="0" lang="zh-CN" altLang="zh-CN" sz="3200" b="1" i="0" u="none" strike="noStrike" kern="1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尽头，匕首露出来。荆轲</a:t>
            </a:r>
            <a:r>
              <a:rPr kumimoji="0" lang="zh-CN" altLang="zh-CN" sz="3200" b="1" i="0" u="none" strike="noStrike" kern="1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趁机</a:t>
            </a:r>
            <a:r>
              <a:rPr kumimoji="0" lang="zh-CN" altLang="zh-CN" sz="3200" b="1" i="0" u="none" strike="noStrike" kern="1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左手抓住秦王的衣袖，右手拿匕首直刺。未近身秦王大惊，自己</a:t>
            </a:r>
            <a:r>
              <a:rPr kumimoji="0" lang="zh-CN" altLang="zh-CN" sz="3200" b="1" i="0" u="none" strike="noStrike" kern="1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抽身</a:t>
            </a:r>
            <a:r>
              <a:rPr kumimoji="0" lang="zh-CN" altLang="zh-CN" sz="3200" b="1" i="0" u="none" strike="noStrike" kern="1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跳起，衣袖挣断。慌忙抽剑，剑长，只是抓住</a:t>
            </a:r>
            <a:r>
              <a:rPr kumimoji="0" lang="zh-CN" altLang="zh-CN" sz="3200" b="1" i="0" u="none" strike="noStrike" kern="1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剑鞘</a:t>
            </a:r>
            <a:r>
              <a:rPr kumimoji="0" lang="zh-CN" altLang="zh-CN" sz="3200" b="1" i="0" u="none" strike="noStrike" kern="1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。一时惊慌急迫，剑又套得很紧，所以不能立刻拔出。荆轲</a:t>
            </a:r>
            <a:r>
              <a:rPr kumimoji="0" lang="zh-CN" altLang="zh-CN" sz="3200" b="1" i="0" u="none" strike="noStrike" kern="1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追赶</a:t>
            </a:r>
            <a:r>
              <a:rPr kumimoji="0" lang="zh-CN" altLang="zh-CN" sz="3200" b="1" i="0" u="none" strike="noStrike" kern="1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秦王，秦王绕柱</a:t>
            </a:r>
            <a:r>
              <a:rPr kumimoji="0" lang="zh-CN" altLang="zh-CN" sz="3200" b="1" i="0" u="none" strike="noStrike" kern="1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奔跑</a:t>
            </a:r>
            <a:r>
              <a:rPr kumimoji="0" lang="zh-CN" altLang="zh-CN" sz="3200" b="1" i="0" u="none" strike="noStrike" kern="1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。大臣们吓得发呆，</a:t>
            </a:r>
            <a:r>
              <a:rPr kumimoji="0" lang="zh-CN" altLang="zh-CN" sz="3200" b="1" i="0" u="none" strike="noStrike" kern="1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突然</a:t>
            </a:r>
            <a:r>
              <a:rPr kumimoji="0" lang="zh-CN" altLang="zh-CN" sz="3200" b="1" i="0" u="none" strike="noStrike" kern="1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发生意外事变，大家都失去</a:t>
            </a:r>
            <a:r>
              <a:rPr kumimoji="0" lang="zh-CN" altLang="zh-CN" sz="3200" b="1" i="0" u="none" strike="noStrike" kern="100" cap="none" spc="0" normalizeH="0" baseline="0" noProof="0" dirty="0">
                <a:ln>
                  <a:noFill/>
                </a:ln>
                <a:solidFill>
                  <a:srgbClr val="FF0000"/>
                </a:solidFill>
                <a:effectLst/>
                <a:uLnTx/>
                <a:uFillTx/>
                <a:latin typeface="Arial" panose="020B0604020202020204" pitchFamily="34" charset="0"/>
                <a:ea typeface="宋体" panose="02010600030101010101" pitchFamily="2" charset="-122"/>
                <a:cs typeface="Times New Roman" panose="02020603050405020304" pitchFamily="18" charset="0"/>
              </a:rPr>
              <a:t>常态</a:t>
            </a:r>
            <a:r>
              <a:rPr kumimoji="0" lang="zh-CN" altLang="zh-CN" sz="3200" b="1" i="0" u="none" strike="noStrike" kern="1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Times New Roman" panose="02020603050405020304" pitchFamily="18" charset="0"/>
              </a:rPr>
              <a:t>。</a:t>
            </a:r>
            <a:endParaRPr kumimoji="0" lang="zh-CN" altLang="en-US" sz="3200" b="1" i="0" u="none" strike="noStrike" kern="1200" cap="none" spc="0" normalizeH="0" baseline="0" noProof="0" dirty="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07950" y="404813"/>
            <a:ext cx="3527425" cy="6000750"/>
          </a:xfrm>
          <a:prstGeom prst="rect">
            <a:avLst/>
          </a:prstGeom>
          <a:ln w="53975">
            <a:solidFill>
              <a:srgbClr val="00B0F0"/>
            </a:solid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而秦法，</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群臣侍殿上者</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不得持</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尺寸之兵</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；诸</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郎中</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执兵皆陈殿下，非有诏召不得上。方急时，不及召下兵，以故荆轲乃逐秦王。而卒惶急，</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无以</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击轲，而以手共搏之。是时侍医夏无且以其所奉药囊</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提</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荆轲也</a:t>
            </a:r>
            <a:r>
              <a:rPr kumimoji="0" lang="zh-CN" altLang="en-US"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endParaRPr kumimoji="0" lang="zh-CN" altLang="en-US" sz="3200" b="0"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endParaRPr>
          </a:p>
        </p:txBody>
      </p:sp>
      <p:sp>
        <p:nvSpPr>
          <p:cNvPr id="3" name="矩形 2"/>
          <p:cNvSpPr/>
          <p:nvPr/>
        </p:nvSpPr>
        <p:spPr>
          <a:xfrm>
            <a:off x="3805238" y="260350"/>
            <a:ext cx="5327650" cy="6494463"/>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而秦国的法律规定，</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殿上侍从大臣</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不允许携带</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任何兵器</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；各位</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侍卫武官</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也只能拿着武器都依序守卫在殿外，没有皇帝的命令，不准进殿。正当危急时刻，来不及传唤下边的侍卫官兵，因此荆轲能够追赶秦王。仓促之间，惊慌急迫，</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没有用来</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攻击荆轲的武器，只能赤手空拳和荆轲搏击。这时，侍从医官夏无且（ｊ</a:t>
            </a:r>
            <a:r>
              <a:rPr kumimoji="0" lang="en-US"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ū</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，居）用他所捧的药袋</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投击</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荆轲。</a:t>
            </a:r>
            <a:endParaRPr kumimoji="0" lang="zh-CN" altLang="en-US" sz="3200" b="1" i="0" u="none" strike="noStrike" kern="1200" cap="none" spc="0" normalizeH="0" baseline="0" noProof="0" dirty="0">
              <a:ln>
                <a:noFill/>
              </a:ln>
              <a:solidFill>
                <a:srgbClr val="000000"/>
              </a:solidFill>
              <a:effectLst/>
              <a:uLnTx/>
              <a:uFillTx/>
              <a:latin typeface="+mn-ea"/>
              <a:ea typeface="+mn-ea"/>
              <a:cs typeface="+mn-cs"/>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07950" y="549275"/>
            <a:ext cx="3455988" cy="5508625"/>
          </a:xfrm>
          <a:prstGeom prst="rect">
            <a:avLst/>
          </a:prstGeom>
          <a:ln w="53975">
            <a:solidFill>
              <a:srgbClr val="00B0F0"/>
            </a:solid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秦王方</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环柱走</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，卒惶急，不知所为，</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左右</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乃曰：</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王</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负剑</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，负剑，遂拔以击荆轲，断其左股。荆轲</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废</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，乃引其匕首以</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擿</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秦王，不</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中</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，中桐柱。秦王复击轲，轲被八创。轲自</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知事不就</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，倚柱而笑，</a:t>
            </a:r>
            <a:endParaRPr kumimoji="0" lang="zh-CN" altLang="en-US" sz="3200" b="0"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endParaRPr>
          </a:p>
        </p:txBody>
      </p:sp>
      <p:sp>
        <p:nvSpPr>
          <p:cNvPr id="3" name="矩形 2"/>
          <p:cNvSpPr/>
          <p:nvPr/>
        </p:nvSpPr>
        <p:spPr>
          <a:xfrm>
            <a:off x="3779838" y="404813"/>
            <a:ext cx="5364163" cy="6000750"/>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正当秦王</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围着柱子跑</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，仓猝慌急，不知如何是好的时候，</a:t>
            </a:r>
            <a:r>
              <a:rPr kumimoji="0" lang="zh-CN" altLang="en-US"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左右的</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侍从们</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喊道：</a:t>
            </a:r>
            <a:r>
              <a:rPr kumimoji="0" lang="en-US"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大王，</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把剑推到背后</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en-US"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秦王把剑推到背后，才拔出宝剑攻击荆轲，砍断他的左腿。荆轲</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残废</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，就举起他的匕首直接</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投刺</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秦王，没有</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击中</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，却击中了铜柱。秦王接连攻击荆轲，荆轲被刺伤八处。荆轲自知</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大事不能成功</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了，就倚在柱子上大笑，</a:t>
            </a:r>
            <a:endParaRPr kumimoji="0" lang="zh-CN" altLang="en-US" sz="3200" b="1" i="0" u="none" strike="noStrike" kern="1200" cap="none" spc="0" normalizeH="0" baseline="0" noProof="0" dirty="0">
              <a:ln>
                <a:noFill/>
              </a:ln>
              <a:solidFill>
                <a:srgbClr val="000000"/>
              </a:solidFill>
              <a:effectLst/>
              <a:uLnTx/>
              <a:uFillTx/>
              <a:latin typeface="+mn-ea"/>
              <a:ea typeface="+mn-ea"/>
              <a:cs typeface="+mn-cs"/>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9874" name="矩形 1"/>
          <p:cNvSpPr/>
          <p:nvPr/>
        </p:nvSpPr>
        <p:spPr>
          <a:xfrm>
            <a:off x="34925" y="549275"/>
            <a:ext cx="3529013" cy="6000750"/>
          </a:xfrm>
          <a:prstGeom prst="rect">
            <a:avLst/>
          </a:prstGeom>
          <a:noFill/>
          <a:ln w="53975" cap="flat" cmpd="sng">
            <a:solidFill>
              <a:srgbClr val="00B0F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66675">
              <a:spcBef>
                <a:spcPct val="0"/>
              </a:spcBef>
              <a:buClrTx/>
              <a:buSzTx/>
              <a:buFontTx/>
              <a:buNone/>
            </a:pPr>
            <a:r>
              <a:rPr lang="zh-CN" altLang="zh-CN" dirty="0">
                <a:solidFill>
                  <a:srgbClr val="FF0000"/>
                </a:solidFill>
                <a:latin typeface="黑体" panose="02010600030101010101" pitchFamily="49" charset="-122"/>
                <a:ea typeface="黑体" panose="02010600030101010101" pitchFamily="49" charset="-122"/>
              </a:rPr>
              <a:t>箕踞</a:t>
            </a:r>
            <a:r>
              <a:rPr lang="zh-CN" altLang="zh-CN" dirty="0">
                <a:solidFill>
                  <a:srgbClr val="000000"/>
                </a:solidFill>
                <a:latin typeface="黑体" panose="02010600030101010101" pitchFamily="49" charset="-122"/>
                <a:ea typeface="黑体" panose="02010600030101010101" pitchFamily="49" charset="-122"/>
              </a:rPr>
              <a:t>以骂曰：</a:t>
            </a:r>
            <a:r>
              <a:rPr lang="en-US" altLang="zh-CN" dirty="0">
                <a:solidFill>
                  <a:srgbClr val="000000"/>
                </a:solidFill>
                <a:latin typeface="黑体" panose="02010600030101010101" pitchFamily="49" charset="-122"/>
                <a:ea typeface="黑体" panose="02010600030101010101" pitchFamily="49" charset="-122"/>
              </a:rPr>
              <a:t>“</a:t>
            </a:r>
            <a:r>
              <a:rPr lang="zh-CN" altLang="zh-CN" dirty="0">
                <a:solidFill>
                  <a:srgbClr val="000000"/>
                </a:solidFill>
                <a:latin typeface="黑体" panose="02010600030101010101" pitchFamily="49" charset="-122"/>
                <a:ea typeface="黑体" panose="02010600030101010101" pitchFamily="49" charset="-122"/>
              </a:rPr>
              <a:t>事</a:t>
            </a:r>
            <a:r>
              <a:rPr lang="zh-CN" altLang="zh-CN" dirty="0">
                <a:solidFill>
                  <a:srgbClr val="FF0000"/>
                </a:solidFill>
                <a:latin typeface="黑体" panose="02010600030101010101" pitchFamily="49" charset="-122"/>
                <a:ea typeface="黑体" panose="02010600030101010101" pitchFamily="49" charset="-122"/>
              </a:rPr>
              <a:t>所以</a:t>
            </a:r>
            <a:r>
              <a:rPr lang="zh-CN" altLang="zh-CN" dirty="0">
                <a:solidFill>
                  <a:srgbClr val="000000"/>
                </a:solidFill>
                <a:latin typeface="黑体" panose="02010600030101010101" pitchFamily="49" charset="-122"/>
                <a:ea typeface="黑体" panose="02010600030101010101" pitchFamily="49" charset="-122"/>
              </a:rPr>
              <a:t>不成者，以欲</a:t>
            </a:r>
            <a:r>
              <a:rPr lang="zh-CN" altLang="zh-CN" dirty="0">
                <a:solidFill>
                  <a:srgbClr val="FF0000"/>
                </a:solidFill>
                <a:latin typeface="黑体" panose="02010600030101010101" pitchFamily="49" charset="-122"/>
                <a:ea typeface="黑体" panose="02010600030101010101" pitchFamily="49" charset="-122"/>
              </a:rPr>
              <a:t>生劫</a:t>
            </a:r>
            <a:r>
              <a:rPr lang="zh-CN" altLang="zh-CN" dirty="0">
                <a:solidFill>
                  <a:srgbClr val="000000"/>
                </a:solidFill>
                <a:latin typeface="黑体" panose="02010600030101010101" pitchFamily="49" charset="-122"/>
                <a:ea typeface="黑体" panose="02010600030101010101" pitchFamily="49" charset="-122"/>
              </a:rPr>
              <a:t>之，必得约契以报太子也。</a:t>
            </a:r>
            <a:r>
              <a:rPr lang="en-US" altLang="zh-CN" dirty="0">
                <a:solidFill>
                  <a:srgbClr val="000000"/>
                </a:solidFill>
                <a:latin typeface="黑体" panose="02010600030101010101" pitchFamily="49" charset="-122"/>
                <a:ea typeface="黑体" panose="02010600030101010101" pitchFamily="49" charset="-122"/>
              </a:rPr>
              <a:t>”</a:t>
            </a:r>
            <a:r>
              <a:rPr lang="zh-CN" altLang="zh-CN" dirty="0">
                <a:solidFill>
                  <a:srgbClr val="000000"/>
                </a:solidFill>
                <a:latin typeface="黑体" panose="02010600030101010101" pitchFamily="49" charset="-122"/>
                <a:ea typeface="黑体" panose="02010600030101010101" pitchFamily="49" charset="-122"/>
              </a:rPr>
              <a:t>于是左右既前杀轲，秦王</a:t>
            </a:r>
            <a:r>
              <a:rPr lang="zh-CN" altLang="zh-CN" dirty="0">
                <a:solidFill>
                  <a:srgbClr val="FF0000"/>
                </a:solidFill>
                <a:latin typeface="黑体" panose="02010600030101010101" pitchFamily="49" charset="-122"/>
                <a:ea typeface="黑体" panose="02010600030101010101" pitchFamily="49" charset="-122"/>
              </a:rPr>
              <a:t>不怡</a:t>
            </a:r>
            <a:r>
              <a:rPr lang="zh-CN" altLang="zh-CN" dirty="0">
                <a:solidFill>
                  <a:srgbClr val="000000"/>
                </a:solidFill>
                <a:latin typeface="黑体" panose="02010600030101010101" pitchFamily="49" charset="-122"/>
                <a:ea typeface="黑体" panose="02010600030101010101" pitchFamily="49" charset="-122"/>
              </a:rPr>
              <a:t>者良久。</a:t>
            </a:r>
            <a:r>
              <a:rPr lang="zh-CN" altLang="zh-CN" dirty="0">
                <a:solidFill>
                  <a:srgbClr val="FF0000"/>
                </a:solidFill>
                <a:latin typeface="黑体" panose="02010600030101010101" pitchFamily="49" charset="-122"/>
                <a:ea typeface="黑体" panose="02010600030101010101" pitchFamily="49" charset="-122"/>
              </a:rPr>
              <a:t>已而</a:t>
            </a:r>
            <a:r>
              <a:rPr lang="zh-CN" altLang="zh-CN" dirty="0">
                <a:solidFill>
                  <a:srgbClr val="000000"/>
                </a:solidFill>
                <a:latin typeface="黑体" panose="02010600030101010101" pitchFamily="49" charset="-122"/>
                <a:ea typeface="黑体" panose="02010600030101010101" pitchFamily="49" charset="-122"/>
              </a:rPr>
              <a:t>论功，赏群臣及当</a:t>
            </a:r>
            <a:r>
              <a:rPr lang="zh-CN" altLang="zh-CN" dirty="0">
                <a:solidFill>
                  <a:srgbClr val="FF0000"/>
                </a:solidFill>
                <a:latin typeface="黑体" panose="02010600030101010101" pitchFamily="49" charset="-122"/>
                <a:ea typeface="黑体" panose="02010600030101010101" pitchFamily="49" charset="-122"/>
              </a:rPr>
              <a:t>坐</a:t>
            </a:r>
            <a:r>
              <a:rPr lang="zh-CN" altLang="zh-CN" dirty="0">
                <a:solidFill>
                  <a:srgbClr val="000000"/>
                </a:solidFill>
                <a:latin typeface="黑体" panose="02010600030101010101" pitchFamily="49" charset="-122"/>
                <a:ea typeface="黑体" panose="02010600030101010101" pitchFamily="49" charset="-122"/>
              </a:rPr>
              <a:t>者各有差，而赐夏无且黄金二百溢，曰：</a:t>
            </a:r>
            <a:r>
              <a:rPr lang="en-US" altLang="zh-CN" dirty="0">
                <a:solidFill>
                  <a:srgbClr val="000000"/>
                </a:solidFill>
                <a:latin typeface="黑体" panose="02010600030101010101" pitchFamily="49" charset="-122"/>
                <a:ea typeface="黑体" panose="02010600030101010101" pitchFamily="49" charset="-122"/>
              </a:rPr>
              <a:t>“</a:t>
            </a:r>
            <a:r>
              <a:rPr lang="zh-CN" altLang="zh-CN" dirty="0">
                <a:solidFill>
                  <a:srgbClr val="000000"/>
                </a:solidFill>
                <a:latin typeface="黑体" panose="02010600030101010101" pitchFamily="49" charset="-122"/>
                <a:ea typeface="黑体" panose="02010600030101010101" pitchFamily="49" charset="-122"/>
              </a:rPr>
              <a:t>无且爱我，乃以药囊</a:t>
            </a:r>
            <a:r>
              <a:rPr lang="zh-CN" altLang="zh-CN" dirty="0">
                <a:solidFill>
                  <a:srgbClr val="FF0000"/>
                </a:solidFill>
                <a:latin typeface="黑体" panose="02010600030101010101" pitchFamily="49" charset="-122"/>
                <a:ea typeface="黑体" panose="02010600030101010101" pitchFamily="49" charset="-122"/>
              </a:rPr>
              <a:t>提</a:t>
            </a:r>
            <a:r>
              <a:rPr lang="zh-CN" altLang="zh-CN" dirty="0">
                <a:solidFill>
                  <a:srgbClr val="000000"/>
                </a:solidFill>
                <a:latin typeface="黑体" panose="02010600030101010101" pitchFamily="49" charset="-122"/>
                <a:ea typeface="黑体" panose="02010600030101010101" pitchFamily="49" charset="-122"/>
              </a:rPr>
              <a:t>荆轲也。</a:t>
            </a:r>
            <a:r>
              <a:rPr lang="en-US" altLang="zh-CN" dirty="0">
                <a:solidFill>
                  <a:srgbClr val="000000"/>
                </a:solidFill>
                <a:latin typeface="黑体" panose="02010600030101010101" pitchFamily="49" charset="-122"/>
                <a:ea typeface="黑体" panose="02010600030101010101" pitchFamily="49" charset="-122"/>
              </a:rPr>
              <a:t>”</a:t>
            </a:r>
            <a:endParaRPr lang="zh-CN" altLang="zh-CN" dirty="0">
              <a:solidFill>
                <a:srgbClr val="000000"/>
              </a:solidFill>
              <a:latin typeface="黑体" panose="02010600030101010101" pitchFamily="49" charset="-122"/>
              <a:ea typeface="黑体" panose="02010600030101010101" pitchFamily="49" charset="-122"/>
            </a:endParaRPr>
          </a:p>
        </p:txBody>
      </p:sp>
      <p:sp>
        <p:nvSpPr>
          <p:cNvPr id="79875" name="矩形 2"/>
          <p:cNvSpPr/>
          <p:nvPr/>
        </p:nvSpPr>
        <p:spPr>
          <a:xfrm>
            <a:off x="3779838" y="476250"/>
            <a:ext cx="5256212" cy="600233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66675">
              <a:spcBef>
                <a:spcPct val="0"/>
              </a:spcBef>
              <a:buClrTx/>
              <a:buSzTx/>
              <a:buFontTx/>
              <a:buNone/>
            </a:pPr>
            <a:r>
              <a:rPr lang="zh-CN" altLang="zh-CN" b="1" dirty="0">
                <a:solidFill>
                  <a:srgbClr val="FF0000"/>
                </a:solidFill>
                <a:latin typeface="宋体" panose="02010600030101010101" pitchFamily="2" charset="-122"/>
              </a:rPr>
              <a:t>张开两腿像簸箕一样</a:t>
            </a:r>
            <a:r>
              <a:rPr lang="zh-CN" altLang="zh-CN" b="1" dirty="0">
                <a:solidFill>
                  <a:srgbClr val="000000"/>
                </a:solidFill>
                <a:latin typeface="宋体" panose="02010600030101010101" pitchFamily="2" charset="-122"/>
              </a:rPr>
              <a:t>坐在地上骂道：</a:t>
            </a:r>
            <a:r>
              <a:rPr lang="en-US" altLang="zh-CN" b="1" dirty="0">
                <a:solidFill>
                  <a:srgbClr val="000000"/>
                </a:solidFill>
                <a:latin typeface="宋体" panose="02010600030101010101" pitchFamily="2" charset="-122"/>
              </a:rPr>
              <a:t>“</a:t>
            </a:r>
            <a:r>
              <a:rPr lang="zh-CN" altLang="zh-CN" b="1" dirty="0">
                <a:solidFill>
                  <a:srgbClr val="000000"/>
                </a:solidFill>
                <a:latin typeface="宋体" panose="02010600030101010101" pitchFamily="2" charset="-122"/>
              </a:rPr>
              <a:t>大事没能成功</a:t>
            </a:r>
            <a:r>
              <a:rPr lang="zh-CN" altLang="en-US" b="1" dirty="0">
                <a:solidFill>
                  <a:srgbClr val="000000"/>
                </a:solidFill>
                <a:latin typeface="宋体" panose="02010600030101010101" pitchFamily="2" charset="-122"/>
              </a:rPr>
              <a:t>的</a:t>
            </a:r>
            <a:r>
              <a:rPr lang="zh-CN" altLang="en-US" b="1" dirty="0">
                <a:solidFill>
                  <a:srgbClr val="FF0000"/>
                </a:solidFill>
                <a:latin typeface="宋体" panose="02010600030101010101" pitchFamily="2" charset="-122"/>
              </a:rPr>
              <a:t>原因</a:t>
            </a:r>
            <a:r>
              <a:rPr lang="zh-CN" altLang="zh-CN" b="1" dirty="0">
                <a:solidFill>
                  <a:srgbClr val="000000"/>
                </a:solidFill>
                <a:latin typeface="宋体" panose="02010600030101010101" pitchFamily="2" charset="-122"/>
              </a:rPr>
              <a:t>，是因为我想</a:t>
            </a:r>
            <a:r>
              <a:rPr lang="zh-CN" altLang="zh-CN" b="1" dirty="0">
                <a:solidFill>
                  <a:srgbClr val="FF0000"/>
                </a:solidFill>
                <a:latin typeface="宋体" panose="02010600030101010101" pitchFamily="2" charset="-122"/>
              </a:rPr>
              <a:t>活捉</a:t>
            </a:r>
            <a:r>
              <a:rPr lang="zh-CN" altLang="zh-CN" b="1" dirty="0">
                <a:solidFill>
                  <a:srgbClr val="000000"/>
                </a:solidFill>
                <a:latin typeface="宋体" panose="02010600030101010101" pitchFamily="2" charset="-122"/>
              </a:rPr>
              <a:t>你，迫使你订立归还诸侯们土地的契约回报太子。</a:t>
            </a:r>
            <a:r>
              <a:rPr lang="en-US" altLang="zh-CN" b="1" dirty="0">
                <a:solidFill>
                  <a:srgbClr val="000000"/>
                </a:solidFill>
                <a:latin typeface="宋体" panose="02010600030101010101" pitchFamily="2" charset="-122"/>
              </a:rPr>
              <a:t>”</a:t>
            </a:r>
            <a:r>
              <a:rPr lang="zh-CN" altLang="zh-CN" b="1" dirty="0">
                <a:solidFill>
                  <a:srgbClr val="000000"/>
                </a:solidFill>
                <a:latin typeface="宋体" panose="02010600030101010101" pitchFamily="2" charset="-122"/>
              </a:rPr>
              <a:t>这时侍卫们冲上前来杀死荆轲，而秦王也</a:t>
            </a:r>
            <a:r>
              <a:rPr lang="zh-CN" altLang="zh-CN" b="1" dirty="0">
                <a:solidFill>
                  <a:srgbClr val="FF0000"/>
                </a:solidFill>
                <a:latin typeface="宋体" panose="02010600030101010101" pitchFamily="2" charset="-122"/>
              </a:rPr>
              <a:t>不高兴</a:t>
            </a:r>
            <a:r>
              <a:rPr lang="zh-CN" altLang="zh-CN" b="1" dirty="0">
                <a:solidFill>
                  <a:srgbClr val="000000"/>
                </a:solidFill>
                <a:latin typeface="宋体" panose="02010600030101010101" pitchFamily="2" charset="-122"/>
              </a:rPr>
              <a:t>了好一会儿。</a:t>
            </a:r>
            <a:r>
              <a:rPr lang="zh-CN" altLang="zh-CN" b="1" dirty="0">
                <a:solidFill>
                  <a:srgbClr val="FF0000"/>
                </a:solidFill>
                <a:latin typeface="宋体" panose="02010600030101010101" pitchFamily="2" charset="-122"/>
              </a:rPr>
              <a:t>过后</a:t>
            </a:r>
            <a:r>
              <a:rPr lang="zh-CN" altLang="zh-CN" b="1" dirty="0">
                <a:solidFill>
                  <a:srgbClr val="000000"/>
                </a:solidFill>
                <a:latin typeface="宋体" panose="02010600030101010101" pitchFamily="2" charset="-122"/>
              </a:rPr>
              <a:t>评论功过，赏赐群臣及处置当</a:t>
            </a:r>
            <a:r>
              <a:rPr lang="zh-CN" altLang="zh-CN" b="1" dirty="0">
                <a:solidFill>
                  <a:srgbClr val="FF0000"/>
                </a:solidFill>
                <a:latin typeface="宋体" panose="02010600030101010101" pitchFamily="2" charset="-122"/>
              </a:rPr>
              <a:t>办罪</a:t>
            </a:r>
            <a:r>
              <a:rPr lang="zh-CN" altLang="zh-CN" b="1" dirty="0">
                <a:solidFill>
                  <a:srgbClr val="000000"/>
                </a:solidFill>
                <a:latin typeface="宋体" panose="02010600030101010101" pitchFamily="2" charset="-122"/>
              </a:rPr>
              <a:t>的官员都各有差别。赐给夏无且黄金二百镒，说：</a:t>
            </a:r>
            <a:r>
              <a:rPr lang="en-US" altLang="zh-CN" b="1" dirty="0">
                <a:solidFill>
                  <a:srgbClr val="000000"/>
                </a:solidFill>
                <a:latin typeface="宋体" panose="02010600030101010101" pitchFamily="2" charset="-122"/>
              </a:rPr>
              <a:t>“</a:t>
            </a:r>
            <a:r>
              <a:rPr lang="zh-CN" altLang="zh-CN" b="1" dirty="0">
                <a:solidFill>
                  <a:srgbClr val="000000"/>
                </a:solidFill>
                <a:latin typeface="宋体" panose="02010600030101010101" pitchFamily="2" charset="-122"/>
              </a:rPr>
              <a:t>无且爱我，才用药袋</a:t>
            </a:r>
            <a:r>
              <a:rPr lang="zh-CN" altLang="zh-CN" b="1" dirty="0">
                <a:solidFill>
                  <a:srgbClr val="FF0000"/>
                </a:solidFill>
                <a:latin typeface="宋体" panose="02010600030101010101" pitchFamily="2" charset="-122"/>
              </a:rPr>
              <a:t>投击</a:t>
            </a:r>
            <a:r>
              <a:rPr lang="zh-CN" altLang="zh-CN" b="1" dirty="0">
                <a:solidFill>
                  <a:srgbClr val="000000"/>
                </a:solidFill>
                <a:latin typeface="宋体" panose="02010600030101010101" pitchFamily="2" charset="-122"/>
              </a:rPr>
              <a:t>荆轲啊。</a:t>
            </a:r>
            <a:r>
              <a:rPr lang="en-US" altLang="zh-CN" b="1" dirty="0">
                <a:solidFill>
                  <a:srgbClr val="000000"/>
                </a:solidFill>
                <a:latin typeface="宋体" panose="02010600030101010101" pitchFamily="2" charset="-122"/>
              </a:rPr>
              <a:t>”</a:t>
            </a:r>
            <a:endParaRPr lang="zh-CN" altLang="zh-CN" b="1" dirty="0">
              <a:solidFill>
                <a:srgbClr val="000000"/>
              </a:solidFill>
              <a:latin typeface="宋体" panose="02010600030101010101" pitchFamily="2" charset="-122"/>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07950" y="549275"/>
            <a:ext cx="3600450" cy="5508625"/>
          </a:xfrm>
          <a:prstGeom prst="rect">
            <a:avLst/>
          </a:prstGeom>
          <a:ln w="50800">
            <a:solidFill>
              <a:srgbClr val="00B0F0"/>
            </a:solidFill>
          </a:ln>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   </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于是秦王大怒，</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益</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发兵</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诣</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赵，诏王翦军以</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伐</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燕。十月而</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拔</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蓟城。燕王喜、太子丹等尽率其精兵东保于辽东。秦将李信追击燕王急，代王嘉乃</a:t>
            </a:r>
            <a:r>
              <a:rPr kumimoji="0" lang="zh-CN" altLang="zh-CN" sz="3200" b="0" i="0" u="none" strike="noStrike" kern="100" cap="none" spc="0" normalizeH="0" baseline="0" noProof="0" dirty="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遗</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燕王喜书曰：</a:t>
            </a:r>
            <a:r>
              <a:rPr kumimoji="0" lang="en-US"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zh-CN" altLang="zh-CN" sz="32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秦所以尤追燕急者，以太子丹故也。</a:t>
            </a:r>
            <a:endParaRPr kumimoji="0" lang="zh-CN" altLang="en-US" sz="3200" b="0" i="0" u="none" strike="noStrike" kern="12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endParaRPr>
          </a:p>
        </p:txBody>
      </p:sp>
      <p:sp>
        <p:nvSpPr>
          <p:cNvPr id="3" name="矩形 2"/>
          <p:cNvSpPr/>
          <p:nvPr/>
        </p:nvSpPr>
        <p:spPr>
          <a:xfrm>
            <a:off x="3924300" y="692150"/>
            <a:ext cx="5111750" cy="5018088"/>
          </a:xfrm>
          <a:prstGeom prst="rect">
            <a:avLst/>
          </a:prstGeom>
        </p:spPr>
        <p:txBody>
          <a:bodyPr>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于是秦王大发雷霆，</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增</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派军队</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前往</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赵国，命令王翦的军队去</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攻打</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燕国，十月</a:t>
            </a:r>
            <a:r>
              <a:rPr kumimoji="0" lang="zh-CN" altLang="zh-CN" sz="3200" b="1" i="0" u="none" strike="noStrike" kern="100" cap="none" spc="0" normalizeH="0" baseline="0" noProof="0" dirty="0">
                <a:ln>
                  <a:noFill/>
                </a:ln>
                <a:solidFill>
                  <a:srgbClr val="FF0000"/>
                </a:solidFill>
                <a:effectLst/>
                <a:uLnTx/>
                <a:uFillTx/>
                <a:latin typeface="+mn-ea"/>
                <a:ea typeface="+mn-ea"/>
                <a:cs typeface="Times New Roman" panose="02020603050405020304" pitchFamily="18" charset="0"/>
              </a:rPr>
              <a:t>攻克</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了蓟城。燕王喜、太子丹等率领着全部精锐部队向东退守辽东。秦将李信紧紧地追击燕王，代王嘉就写信给燕王喜说：</a:t>
            </a:r>
            <a:r>
              <a:rPr kumimoji="0" lang="en-US"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a:t>
            </a:r>
            <a:r>
              <a:rPr kumimoji="0" lang="zh-CN" altLang="zh-CN" sz="3200" b="1" i="0" u="none" strike="noStrike" kern="100" cap="none" spc="0" normalizeH="0" baseline="0" noProof="0" dirty="0">
                <a:ln>
                  <a:noFill/>
                </a:ln>
                <a:solidFill>
                  <a:srgbClr val="000000"/>
                </a:solidFill>
                <a:effectLst/>
                <a:uLnTx/>
                <a:uFillTx/>
                <a:latin typeface="+mn-ea"/>
                <a:ea typeface="+mn-ea"/>
                <a:cs typeface="Times New Roman" panose="02020603050405020304" pitchFamily="18" charset="0"/>
              </a:rPr>
              <a:t>秦军之所以追击燕军特别急迫，是因为太子丹的缘故。</a:t>
            </a:r>
            <a:endParaRPr kumimoji="0" lang="zh-CN" altLang="en-US" sz="3200" b="1" i="0" u="none" strike="noStrike" kern="1200" cap="none" spc="0" normalizeH="0" baseline="0" noProof="0" dirty="0">
              <a:ln>
                <a:noFill/>
              </a:ln>
              <a:solidFill>
                <a:srgbClr val="000000"/>
              </a:solidFill>
              <a:effectLst/>
              <a:uLnTx/>
              <a:uFillTx/>
              <a:latin typeface="+mn-ea"/>
              <a:ea typeface="+mn-ea"/>
              <a:cs typeface="+mn-cs"/>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22" name="矩形 1"/>
          <p:cNvSpPr/>
          <p:nvPr/>
        </p:nvSpPr>
        <p:spPr>
          <a:xfrm>
            <a:off x="107950" y="692150"/>
            <a:ext cx="3600450" cy="5018088"/>
          </a:xfrm>
          <a:prstGeom prst="rect">
            <a:avLst/>
          </a:prstGeom>
          <a:noFill/>
          <a:ln w="53975" cap="flat" cmpd="sng">
            <a:solidFill>
              <a:srgbClr val="00B0F0"/>
            </a:solidFill>
            <a:prstDash val="solid"/>
            <a:miter/>
            <a:headEnd type="none" w="med" len="med"/>
            <a:tailEnd type="none" w="med" len="med"/>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66675">
              <a:spcBef>
                <a:spcPct val="0"/>
              </a:spcBef>
              <a:buClrTx/>
              <a:buSzTx/>
              <a:buFontTx/>
              <a:buNone/>
            </a:pPr>
            <a:r>
              <a:rPr lang="en-US" altLang="zh-CN" dirty="0">
                <a:solidFill>
                  <a:srgbClr val="000000"/>
                </a:solidFill>
                <a:latin typeface="黑体" panose="02010600030101010101" pitchFamily="49" charset="-122"/>
                <a:ea typeface="黑体" panose="02010600030101010101" pitchFamily="49" charset="-122"/>
              </a:rPr>
              <a:t> </a:t>
            </a:r>
            <a:r>
              <a:rPr lang="zh-CN" altLang="zh-CN" dirty="0">
                <a:solidFill>
                  <a:srgbClr val="000000"/>
                </a:solidFill>
                <a:latin typeface="黑体" panose="02010600030101010101" pitchFamily="49" charset="-122"/>
                <a:ea typeface="黑体" panose="02010600030101010101" pitchFamily="49" charset="-122"/>
              </a:rPr>
              <a:t>今王</a:t>
            </a:r>
            <a:r>
              <a:rPr lang="zh-CN" altLang="zh-CN" dirty="0">
                <a:solidFill>
                  <a:srgbClr val="FF0000"/>
                </a:solidFill>
                <a:latin typeface="黑体" panose="02010600030101010101" pitchFamily="49" charset="-122"/>
                <a:ea typeface="黑体" panose="02010600030101010101" pitchFamily="49" charset="-122"/>
              </a:rPr>
              <a:t>诚</a:t>
            </a:r>
            <a:r>
              <a:rPr lang="zh-CN" altLang="zh-CN" dirty="0">
                <a:solidFill>
                  <a:srgbClr val="000000"/>
                </a:solidFill>
                <a:latin typeface="黑体" panose="02010600030101010101" pitchFamily="49" charset="-122"/>
                <a:ea typeface="黑体" panose="02010600030101010101" pitchFamily="49" charset="-122"/>
              </a:rPr>
              <a:t>杀丹献之秦王，秦王必</a:t>
            </a:r>
            <a:r>
              <a:rPr lang="zh-CN" altLang="zh-CN" dirty="0">
                <a:solidFill>
                  <a:srgbClr val="FF0000"/>
                </a:solidFill>
                <a:latin typeface="黑体" panose="02010600030101010101" pitchFamily="49" charset="-122"/>
                <a:ea typeface="黑体" panose="02010600030101010101" pitchFamily="49" charset="-122"/>
              </a:rPr>
              <a:t>解</a:t>
            </a:r>
            <a:r>
              <a:rPr lang="zh-CN" altLang="zh-CN" dirty="0">
                <a:solidFill>
                  <a:srgbClr val="000000"/>
                </a:solidFill>
                <a:latin typeface="黑体" panose="02010600030101010101" pitchFamily="49" charset="-122"/>
                <a:ea typeface="黑体" panose="02010600030101010101" pitchFamily="49" charset="-122"/>
              </a:rPr>
              <a:t>，而</a:t>
            </a:r>
            <a:r>
              <a:rPr lang="zh-CN" altLang="zh-CN" dirty="0">
                <a:solidFill>
                  <a:srgbClr val="FF0000"/>
                </a:solidFill>
                <a:latin typeface="黑体" panose="02010600030101010101" pitchFamily="49" charset="-122"/>
                <a:ea typeface="黑体" panose="02010600030101010101" pitchFamily="49" charset="-122"/>
              </a:rPr>
              <a:t>社稷幸得血食</a:t>
            </a:r>
            <a:r>
              <a:rPr lang="zh-CN" altLang="zh-CN" dirty="0">
                <a:solidFill>
                  <a:srgbClr val="000000"/>
                </a:solidFill>
                <a:latin typeface="黑体" panose="02010600030101010101" pitchFamily="49" charset="-122"/>
                <a:ea typeface="黑体" panose="02010600030101010101" pitchFamily="49" charset="-122"/>
              </a:rPr>
              <a:t>。</a:t>
            </a:r>
            <a:r>
              <a:rPr lang="en-US" altLang="zh-CN" dirty="0">
                <a:solidFill>
                  <a:srgbClr val="000000"/>
                </a:solidFill>
                <a:latin typeface="黑体" panose="02010600030101010101" pitchFamily="49" charset="-122"/>
                <a:ea typeface="黑体" panose="02010600030101010101" pitchFamily="49" charset="-122"/>
              </a:rPr>
              <a:t>”</a:t>
            </a:r>
            <a:r>
              <a:rPr lang="zh-CN" altLang="zh-CN" dirty="0">
                <a:solidFill>
                  <a:srgbClr val="000000"/>
                </a:solidFill>
                <a:latin typeface="黑体" panose="02010600030101010101" pitchFamily="49" charset="-122"/>
                <a:ea typeface="黑体" panose="02010600030101010101" pitchFamily="49" charset="-122"/>
              </a:rPr>
              <a:t>其后李信追丹，丹匿衍水中，燕王乃</a:t>
            </a:r>
            <a:r>
              <a:rPr lang="zh-CN" altLang="zh-CN" dirty="0">
                <a:solidFill>
                  <a:srgbClr val="FF0000"/>
                </a:solidFill>
                <a:latin typeface="黑体" panose="02010600030101010101" pitchFamily="49" charset="-122"/>
                <a:ea typeface="黑体" panose="02010600030101010101" pitchFamily="49" charset="-122"/>
              </a:rPr>
              <a:t>使使</a:t>
            </a:r>
            <a:r>
              <a:rPr lang="zh-CN" altLang="zh-CN" dirty="0">
                <a:solidFill>
                  <a:srgbClr val="000000"/>
                </a:solidFill>
                <a:latin typeface="黑体" panose="02010600030101010101" pitchFamily="49" charset="-122"/>
                <a:ea typeface="黑体" panose="02010600030101010101" pitchFamily="49" charset="-122"/>
              </a:rPr>
              <a:t>斩太子丹，欲献之秦。秦复进兵攻之。后五年，秦</a:t>
            </a:r>
            <a:r>
              <a:rPr lang="zh-CN" altLang="zh-CN" dirty="0">
                <a:solidFill>
                  <a:srgbClr val="FF0000"/>
                </a:solidFill>
                <a:latin typeface="黑体" panose="02010600030101010101" pitchFamily="49" charset="-122"/>
                <a:ea typeface="黑体" panose="02010600030101010101" pitchFamily="49" charset="-122"/>
              </a:rPr>
              <a:t>卒</a:t>
            </a:r>
            <a:r>
              <a:rPr lang="zh-CN" altLang="zh-CN" dirty="0">
                <a:solidFill>
                  <a:srgbClr val="000000"/>
                </a:solidFill>
                <a:latin typeface="黑体" panose="02010600030101010101" pitchFamily="49" charset="-122"/>
                <a:ea typeface="黑体" panose="02010600030101010101" pitchFamily="49" charset="-122"/>
              </a:rPr>
              <a:t>灭燕，虏燕王喜。</a:t>
            </a:r>
            <a:endParaRPr lang="zh-CN" altLang="zh-CN" dirty="0">
              <a:solidFill>
                <a:srgbClr val="000000"/>
              </a:solidFill>
              <a:latin typeface="黑体" panose="02010600030101010101" pitchFamily="49" charset="-122"/>
              <a:ea typeface="黑体" panose="02010600030101010101" pitchFamily="49" charset="-122"/>
            </a:endParaRPr>
          </a:p>
        </p:txBody>
      </p:sp>
      <p:sp>
        <p:nvSpPr>
          <p:cNvPr id="81923" name="矩形 2"/>
          <p:cNvSpPr/>
          <p:nvPr/>
        </p:nvSpPr>
        <p:spPr>
          <a:xfrm>
            <a:off x="3851275" y="549275"/>
            <a:ext cx="5148263" cy="5508625"/>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66675">
              <a:spcBef>
                <a:spcPct val="0"/>
              </a:spcBef>
              <a:buClrTx/>
              <a:buSzTx/>
              <a:buFontTx/>
              <a:buNone/>
            </a:pPr>
            <a:r>
              <a:rPr lang="zh-CN" altLang="zh-CN" b="1" dirty="0">
                <a:solidFill>
                  <a:srgbClr val="000000"/>
                </a:solidFill>
                <a:latin typeface="宋体" panose="02010600030101010101" pitchFamily="2" charset="-122"/>
              </a:rPr>
              <a:t>现在您</a:t>
            </a:r>
            <a:r>
              <a:rPr lang="zh-CN" altLang="zh-CN" b="1" dirty="0">
                <a:solidFill>
                  <a:srgbClr val="FF0000"/>
                </a:solidFill>
                <a:latin typeface="宋体" panose="02010600030101010101" pitchFamily="2" charset="-122"/>
              </a:rPr>
              <a:t>如果</a:t>
            </a:r>
            <a:r>
              <a:rPr lang="zh-CN" altLang="zh-CN" b="1" dirty="0">
                <a:solidFill>
                  <a:srgbClr val="000000"/>
                </a:solidFill>
                <a:latin typeface="宋体" panose="02010600030101010101" pitchFamily="2" charset="-122"/>
              </a:rPr>
              <a:t>杀掉太子丹，把他的人头献给秦王，一定会得到秦王</a:t>
            </a:r>
            <a:r>
              <a:rPr lang="zh-CN" altLang="zh-CN" b="1" dirty="0">
                <a:solidFill>
                  <a:srgbClr val="FF0000"/>
                </a:solidFill>
                <a:latin typeface="宋体" panose="02010600030101010101" pitchFamily="2" charset="-122"/>
              </a:rPr>
              <a:t>宽恕</a:t>
            </a:r>
            <a:r>
              <a:rPr lang="zh-CN" altLang="zh-CN" b="1" dirty="0">
                <a:solidFill>
                  <a:srgbClr val="000000"/>
                </a:solidFill>
                <a:latin typeface="宋体" panose="02010600030101010101" pitchFamily="2" charset="-122"/>
              </a:rPr>
              <a:t>，而</a:t>
            </a:r>
            <a:r>
              <a:rPr lang="zh-CN" altLang="zh-CN" b="1" dirty="0">
                <a:solidFill>
                  <a:srgbClr val="FF0000"/>
                </a:solidFill>
                <a:latin typeface="宋体" panose="02010600030101010101" pitchFamily="2" charset="-122"/>
              </a:rPr>
              <a:t>社稷或许也侥幸得到祭祀</a:t>
            </a:r>
            <a:r>
              <a:rPr lang="zh-CN" altLang="zh-CN" b="1" dirty="0">
                <a:solidFill>
                  <a:srgbClr val="000000"/>
                </a:solidFill>
                <a:latin typeface="宋体" panose="02010600030101010101" pitchFamily="2" charset="-122"/>
              </a:rPr>
              <a:t>。</a:t>
            </a:r>
            <a:r>
              <a:rPr lang="en-US" altLang="zh-CN" b="1" dirty="0">
                <a:solidFill>
                  <a:srgbClr val="000000"/>
                </a:solidFill>
                <a:latin typeface="宋体" panose="02010600030101010101" pitchFamily="2" charset="-122"/>
              </a:rPr>
              <a:t>”</a:t>
            </a:r>
            <a:r>
              <a:rPr lang="zh-CN" altLang="zh-CN" b="1" dirty="0">
                <a:solidFill>
                  <a:srgbClr val="000000"/>
                </a:solidFill>
                <a:latin typeface="宋体" panose="02010600030101010101" pitchFamily="2" charset="-122"/>
              </a:rPr>
              <a:t>此后李信率军追赶太子丹，太子丹隐藏在衍水河中，燕王就</a:t>
            </a:r>
            <a:r>
              <a:rPr lang="zh-CN" altLang="zh-CN" b="1" dirty="0">
                <a:solidFill>
                  <a:srgbClr val="FF0000"/>
                </a:solidFill>
                <a:latin typeface="宋体" panose="02010600030101010101" pitchFamily="2" charset="-122"/>
              </a:rPr>
              <a:t>派使者</a:t>
            </a:r>
            <a:r>
              <a:rPr lang="zh-CN" altLang="zh-CN" b="1" dirty="0">
                <a:solidFill>
                  <a:srgbClr val="000000"/>
                </a:solidFill>
                <a:latin typeface="宋体" panose="02010600030101010101" pitchFamily="2" charset="-122"/>
              </a:rPr>
              <a:t>杀了太子丹，准备把他的人头献给秦王。秦王又进军攻打燕国。此后五年，秦国</a:t>
            </a:r>
            <a:r>
              <a:rPr lang="zh-CN" altLang="zh-CN" b="1" dirty="0">
                <a:solidFill>
                  <a:srgbClr val="FF0000"/>
                </a:solidFill>
                <a:latin typeface="宋体" panose="02010600030101010101" pitchFamily="2" charset="-122"/>
              </a:rPr>
              <a:t>终于</a:t>
            </a:r>
            <a:r>
              <a:rPr lang="zh-CN" altLang="zh-CN" b="1" dirty="0">
                <a:solidFill>
                  <a:srgbClr val="000000"/>
                </a:solidFill>
                <a:latin typeface="宋体" panose="02010600030101010101" pitchFamily="2" charset="-122"/>
              </a:rPr>
              <a:t>灭掉了燕国，俘虏了燕王喜。</a:t>
            </a:r>
            <a:endParaRPr lang="zh-CN" altLang="zh-CN" b="1" dirty="0">
              <a:solidFill>
                <a:srgbClr val="000000"/>
              </a:solidFill>
              <a:latin typeface="宋体" panose="02010600030101010101" pitchFamily="2" charset="-122"/>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Text Box 2"/>
          <p:cNvSpPr txBox="1">
            <a:spLocks noChangeArrowheads="1"/>
          </p:cNvSpPr>
          <p:nvPr/>
        </p:nvSpPr>
        <p:spPr bwMode="auto">
          <a:xfrm>
            <a:off x="381000" y="228600"/>
            <a:ext cx="8153400" cy="1323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en-US" altLang="zh-CN" sz="4000" b="1" kern="1200" cap="none" spc="0" normalizeH="0" baseline="0" noProof="0" dirty="0">
                <a:solidFill>
                  <a:srgbClr val="090476"/>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1</a:t>
            </a:r>
            <a:r>
              <a:rPr kumimoji="0" lang="zh-CN" altLang="en-US" sz="4000" b="1" kern="1200" cap="none" spc="0" normalizeH="0" baseline="0" noProof="0" dirty="0">
                <a:solidFill>
                  <a:srgbClr val="090476"/>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、“廷刺秦王”这一部分可分为几层？</a:t>
            </a:r>
            <a:endParaRPr kumimoji="0" lang="zh-CN" altLang="en-US" sz="4000" b="1" kern="1200" cap="none" spc="0" normalizeH="0" baseline="0" noProof="0" dirty="0">
              <a:solidFill>
                <a:srgbClr val="090476"/>
              </a:solidFill>
              <a:effectLst>
                <a:outerShdw blurRad="38100" dist="38100" dir="2700000" algn="tl">
                  <a:srgbClr val="C0C0C0"/>
                </a:outerShdw>
              </a:effectLst>
              <a:latin typeface="Arial" panose="020B0604020202020204" pitchFamily="34" charset="0"/>
              <a:ea typeface="黑体" panose="02010600030101010101" pitchFamily="49" charset="-122"/>
              <a:cs typeface="+mn-cs"/>
            </a:endParaRPr>
          </a:p>
        </p:txBody>
      </p:sp>
      <p:sp>
        <p:nvSpPr>
          <p:cNvPr id="28675" name="Text Box 3"/>
          <p:cNvSpPr txBox="1">
            <a:spLocks noChangeArrowheads="1"/>
          </p:cNvSpPr>
          <p:nvPr/>
        </p:nvSpPr>
        <p:spPr bwMode="auto">
          <a:xfrm>
            <a:off x="1835150" y="1341438"/>
            <a:ext cx="6019800" cy="5218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fontAlgn="ctr" hangingPunct="1">
              <a:spcBef>
                <a:spcPct val="50000"/>
              </a:spcBef>
              <a:buClrTx/>
              <a:buSzPct val="100000"/>
              <a:buFontTx/>
              <a:defRPr/>
            </a:pPr>
            <a:r>
              <a:rPr kumimoji="0" lang="zh-CN" altLang="en-US" sz="48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cs typeface="Arial" panose="020B0604020202020204" pitchFamily="34" charset="0"/>
              </a:rPr>
              <a:t>计见秦王</a:t>
            </a:r>
            <a:endParaRPr kumimoji="0" lang="zh-CN" altLang="en-US" sz="48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cs typeface="Arial" panose="020B0604020202020204" pitchFamily="34" charset="0"/>
            </a:endParaRPr>
          </a:p>
          <a:p>
            <a:pPr marR="0" defTabSz="914400" eaLnBrk="1" fontAlgn="ctr" hangingPunct="1">
              <a:spcBef>
                <a:spcPct val="50000"/>
              </a:spcBef>
              <a:buClrTx/>
              <a:buSzPct val="100000"/>
              <a:buFontTx/>
              <a:defRPr/>
            </a:pPr>
            <a:r>
              <a:rPr kumimoji="0" lang="zh-CN" altLang="en-US" sz="48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cs typeface="Arial" panose="020B0604020202020204" pitchFamily="34" charset="0"/>
              </a:rPr>
              <a:t>顾笑武阳</a:t>
            </a:r>
            <a:endParaRPr kumimoji="0" lang="zh-CN" altLang="en-US" sz="48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cs typeface="Arial" panose="020B0604020202020204" pitchFamily="34" charset="0"/>
            </a:endParaRPr>
          </a:p>
          <a:p>
            <a:pPr marR="0" defTabSz="914400" eaLnBrk="1" fontAlgn="ctr" hangingPunct="1">
              <a:spcBef>
                <a:spcPct val="50000"/>
              </a:spcBef>
              <a:buClrTx/>
              <a:buSzPct val="100000"/>
              <a:buFontTx/>
              <a:defRPr/>
            </a:pPr>
            <a:r>
              <a:rPr kumimoji="0" lang="zh-CN" altLang="en-US" sz="48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cs typeface="Arial" panose="020B0604020202020204" pitchFamily="34" charset="0"/>
              </a:rPr>
              <a:t>秦廷搏击</a:t>
            </a:r>
            <a:endParaRPr kumimoji="0" lang="zh-CN" altLang="en-US" sz="48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cs typeface="Arial" panose="020B0604020202020204" pitchFamily="34" charset="0"/>
            </a:endParaRPr>
          </a:p>
          <a:p>
            <a:pPr marR="0" defTabSz="914400" eaLnBrk="1" fontAlgn="ctr" hangingPunct="1">
              <a:spcBef>
                <a:spcPct val="50000"/>
              </a:spcBef>
              <a:buClrTx/>
              <a:buSzPct val="100000"/>
              <a:buFontTx/>
              <a:defRPr/>
            </a:pPr>
            <a:r>
              <a:rPr kumimoji="0" lang="zh-CN" altLang="en-US" sz="48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cs typeface="Arial" panose="020B0604020202020204" pitchFamily="34" charset="0"/>
              </a:rPr>
              <a:t>倚柱笑骂</a:t>
            </a:r>
            <a:endParaRPr kumimoji="0" lang="zh-CN" altLang="en-US" sz="48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cs typeface="Arial" panose="020B0604020202020204" pitchFamily="34" charset="0"/>
            </a:endParaRPr>
          </a:p>
          <a:p>
            <a:pPr marR="0" defTabSz="914400" eaLnBrk="1" fontAlgn="ctr" hangingPunct="1">
              <a:spcBef>
                <a:spcPct val="50000"/>
              </a:spcBef>
              <a:buClrTx/>
              <a:buSzPct val="100000"/>
              <a:buFontTx/>
              <a:defRPr/>
            </a:pPr>
            <a:r>
              <a:rPr kumimoji="0" lang="zh-CN" altLang="en-US" sz="48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宋体" panose="02010600030101010101" pitchFamily="2" charset="-122"/>
                <a:cs typeface="Arial" panose="020B0604020202020204" pitchFamily="34" charset="0"/>
              </a:rPr>
              <a:t>遇难去世</a:t>
            </a:r>
            <a:endParaRPr kumimoji="0" lang="zh-CN" altLang="en-US" sz="4800" b="1" kern="1200" cap="none" spc="0" normalizeH="0" baseline="0" noProof="0" dirty="0">
              <a:effectLst>
                <a:outerShdw blurRad="38100" dist="38100" dir="2700000" algn="tl">
                  <a:srgbClr val="C0C0C0"/>
                </a:outerShdw>
              </a:effectLst>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675">
                                            <p:txEl>
                                              <p:charRg st="0" end="5"/>
                                            </p:txEl>
                                          </p:spTgt>
                                        </p:tgtEl>
                                        <p:attrNameLst>
                                          <p:attrName>style.visibility</p:attrName>
                                        </p:attrNameLst>
                                      </p:cBhvr>
                                      <p:to>
                                        <p:strVal val="visible"/>
                                      </p:to>
                                    </p:set>
                                    <p:animEffect transition="in" filter="blinds(horizontal)">
                                      <p:cBhvr>
                                        <p:cTn id="7" dur="500"/>
                                        <p:tgtEl>
                                          <p:spTgt spid="28675">
                                            <p:txEl>
                                              <p:charRg st="0"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8675">
                                            <p:txEl>
                                              <p:charRg st="5" end="10"/>
                                            </p:txEl>
                                          </p:spTgt>
                                        </p:tgtEl>
                                        <p:attrNameLst>
                                          <p:attrName>style.visibility</p:attrName>
                                        </p:attrNameLst>
                                      </p:cBhvr>
                                      <p:to>
                                        <p:strVal val="visible"/>
                                      </p:to>
                                    </p:set>
                                    <p:animEffect transition="in" filter="blinds(horizontal)">
                                      <p:cBhvr>
                                        <p:cTn id="12" dur="500"/>
                                        <p:tgtEl>
                                          <p:spTgt spid="28675">
                                            <p:txEl>
                                              <p:charRg st="5" end="1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8675">
                                            <p:txEl>
                                              <p:charRg st="10" end="15"/>
                                            </p:txEl>
                                          </p:spTgt>
                                        </p:tgtEl>
                                        <p:attrNameLst>
                                          <p:attrName>style.visibility</p:attrName>
                                        </p:attrNameLst>
                                      </p:cBhvr>
                                      <p:to>
                                        <p:strVal val="visible"/>
                                      </p:to>
                                    </p:set>
                                    <p:animEffect transition="in" filter="blinds(horizontal)">
                                      <p:cBhvr>
                                        <p:cTn id="17" dur="500"/>
                                        <p:tgtEl>
                                          <p:spTgt spid="28675">
                                            <p:txEl>
                                              <p:charRg st="10" end="1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8675">
                                            <p:txEl>
                                              <p:charRg st="15" end="20"/>
                                            </p:txEl>
                                          </p:spTgt>
                                        </p:tgtEl>
                                        <p:attrNameLst>
                                          <p:attrName>style.visibility</p:attrName>
                                        </p:attrNameLst>
                                      </p:cBhvr>
                                      <p:to>
                                        <p:strVal val="visible"/>
                                      </p:to>
                                    </p:set>
                                    <p:animEffect transition="in" filter="blinds(horizontal)">
                                      <p:cBhvr>
                                        <p:cTn id="22" dur="500"/>
                                        <p:tgtEl>
                                          <p:spTgt spid="28675">
                                            <p:txEl>
                                              <p:charRg st="15" end="2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8675">
                                            <p:txEl>
                                              <p:charRg st="20" end="25"/>
                                            </p:txEl>
                                          </p:spTgt>
                                        </p:tgtEl>
                                        <p:attrNameLst>
                                          <p:attrName>style.visibility</p:attrName>
                                        </p:attrNameLst>
                                      </p:cBhvr>
                                      <p:to>
                                        <p:strVal val="visible"/>
                                      </p:to>
                                    </p:set>
                                    <p:animEffect transition="in" filter="blinds(horizontal)">
                                      <p:cBhvr>
                                        <p:cTn id="27" dur="500"/>
                                        <p:tgtEl>
                                          <p:spTgt spid="28675">
                                            <p:txEl>
                                              <p:charRg st="20" end="2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Text Box 2"/>
          <p:cNvSpPr txBox="1">
            <a:spLocks noChangeArrowheads="1"/>
          </p:cNvSpPr>
          <p:nvPr/>
        </p:nvSpPr>
        <p:spPr bwMode="auto">
          <a:xfrm>
            <a:off x="1447800" y="2362200"/>
            <a:ext cx="6248400" cy="1555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zh-CN" altLang="en-US" sz="9600" b="1" kern="1200" cap="none" spc="0" normalizeH="0" baseline="0" noProof="0" dirty="0">
                <a:solidFill>
                  <a:srgbClr val="FF0000"/>
                </a:solidFill>
                <a:effectLst>
                  <a:outerShdw blurRad="38100" dist="38100" dir="2700000" algn="tl">
                    <a:srgbClr val="C0C0C0"/>
                  </a:outerShdw>
                </a:effectLst>
                <a:latin typeface="幼圆" pitchFamily="49" charset="-122"/>
                <a:ea typeface="幼圆" pitchFamily="49" charset="-122"/>
                <a:cs typeface="+mn-cs"/>
              </a:rPr>
              <a:t>阅读</a:t>
            </a:r>
            <a:r>
              <a:rPr kumimoji="0" lang="en-US" altLang="zh-CN" sz="9600" b="1" kern="1200" cap="none" spc="0" normalizeH="0" baseline="0" noProof="0" dirty="0">
                <a:solidFill>
                  <a:srgbClr val="FF0000"/>
                </a:solidFill>
                <a:effectLst>
                  <a:outerShdw blurRad="38100" dist="38100" dir="2700000" algn="tl">
                    <a:srgbClr val="C0C0C0"/>
                  </a:outerShdw>
                </a:effectLst>
                <a:latin typeface="幼圆" pitchFamily="49" charset="-122"/>
                <a:ea typeface="幼圆" pitchFamily="49" charset="-122"/>
                <a:cs typeface="+mn-cs"/>
              </a:rPr>
              <a:t>1-5</a:t>
            </a:r>
            <a:r>
              <a:rPr kumimoji="0" lang="zh-CN" altLang="en-US" sz="9600" b="1" kern="1200" cap="none" spc="0" normalizeH="0" baseline="0" noProof="0" dirty="0">
                <a:solidFill>
                  <a:srgbClr val="FF0000"/>
                </a:solidFill>
                <a:effectLst>
                  <a:outerShdw blurRad="38100" dist="38100" dir="2700000" algn="tl">
                    <a:srgbClr val="C0C0C0"/>
                  </a:outerShdw>
                </a:effectLst>
                <a:latin typeface="幼圆" pitchFamily="49" charset="-122"/>
                <a:ea typeface="幼圆" pitchFamily="49" charset="-122"/>
                <a:cs typeface="+mn-cs"/>
              </a:rPr>
              <a:t>节</a:t>
            </a:r>
            <a:endParaRPr kumimoji="0" lang="zh-CN" altLang="en-US" sz="9600" b="1" kern="1200" cap="none" spc="0" normalizeH="0" baseline="0" noProof="0" dirty="0">
              <a:solidFill>
                <a:srgbClr val="FF0000"/>
              </a:solidFill>
              <a:effectLst>
                <a:outerShdw blurRad="38100" dist="38100" dir="2700000" algn="tl">
                  <a:srgbClr val="C0C0C0"/>
                </a:outerShdw>
              </a:effectLst>
              <a:latin typeface="幼圆" pitchFamily="49" charset="-122"/>
              <a:ea typeface="幼圆" pitchFamily="49" charset="-122"/>
              <a:cs typeface="+mn-cs"/>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9" name="Text Box 3"/>
          <p:cNvSpPr txBox="1">
            <a:spLocks noChangeArrowheads="1"/>
          </p:cNvSpPr>
          <p:nvPr/>
        </p:nvSpPr>
        <p:spPr bwMode="auto">
          <a:xfrm>
            <a:off x="228600" y="1066800"/>
            <a:ext cx="8686800" cy="564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20000"/>
              </a:spcBef>
              <a:buClr>
                <a:schemeClr val="hlink"/>
              </a:buClr>
              <a:buSzPct val="75000"/>
              <a:buFont typeface="Wingdings" panose="05000000000000000000" pitchFamily="2" charset="2"/>
              <a:defRPr/>
            </a:pPr>
            <a:r>
              <a:rPr kumimoji="0" lang="zh-CN" altLang="en-US" sz="3200" b="1" kern="1200" cap="none" spc="0" normalizeH="0" baseline="0" noProof="0" dirty="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秦武阳：</a:t>
            </a:r>
            <a:r>
              <a:rPr kumimoji="0" lang="zh-CN" altLang="en-US" sz="3200" b="1" kern="1200" cap="none" spc="0" normalizeH="0" baseline="0" noProof="0" dirty="0">
                <a:solidFill>
                  <a:srgbClr val="0000CC"/>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色变振恐</a:t>
            </a:r>
            <a:r>
              <a:rPr kumimoji="0" lang="zh-CN" altLang="en-US" sz="3200" b="1" kern="1200" cap="none" spc="0" normalizeH="0" baseline="0" noProof="0" dirty="0">
                <a:solidFill>
                  <a:srgbClr val="0000CC"/>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endPar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endParaRPr>
          </a:p>
          <a:p>
            <a:pPr marR="0" defTabSz="914400" eaLnBrk="1" hangingPunct="1">
              <a:spcBef>
                <a:spcPct val="20000"/>
              </a:spcBef>
              <a:buClr>
                <a:schemeClr val="hlink"/>
              </a:buClr>
              <a:buSzPct val="75000"/>
              <a:buFont typeface="Wingdings" panose="05000000000000000000" pitchFamily="2" charset="2"/>
              <a:defRPr/>
            </a:pPr>
            <a:r>
              <a:rPr kumimoji="0" lang="zh-CN" altLang="en-US" sz="3200" b="1" kern="1200" cap="none" spc="0" normalizeH="0" baseline="0" noProof="0" dirty="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荆轲：</a:t>
            </a:r>
            <a:r>
              <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顾</a:t>
            </a:r>
            <a:r>
              <a:rPr kumimoji="0" lang="en-US" altLang="zh-CN" sz="3200" b="1" kern="1200" cap="none" spc="0" normalizeH="0" baseline="0" noProof="0" dirty="0">
                <a:solidFill>
                  <a:srgbClr val="0000CC"/>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笑</a:t>
            </a:r>
            <a:r>
              <a:rPr kumimoji="0" lang="en-US" altLang="zh-CN" sz="3200" b="1" kern="1200" cap="none" spc="0" normalizeH="0" baseline="0" noProof="0" dirty="0">
                <a:solidFill>
                  <a:srgbClr val="0000CC"/>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前</a:t>
            </a:r>
            <a:endPar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endParaRPr>
          </a:p>
          <a:p>
            <a:pPr marR="0" defTabSz="914400" eaLnBrk="1" hangingPunct="1">
              <a:spcBef>
                <a:spcPct val="20000"/>
              </a:spcBef>
              <a:buClr>
                <a:schemeClr val="hlink"/>
              </a:buClr>
              <a:buSzPct val="75000"/>
              <a:buFont typeface="Wingdings" panose="05000000000000000000" pitchFamily="2" charset="2"/>
              <a:defRPr/>
            </a:pPr>
            <a:r>
              <a:rPr kumimoji="0" lang="zh-CN" altLang="en-US" sz="3200" b="1" kern="1200" cap="none" spc="0" normalizeH="0" baseline="0" noProof="0" dirty="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秦王惶急</a:t>
            </a:r>
            <a:r>
              <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a:t>
            </a:r>
            <a:endPar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endParaRPr>
          </a:p>
          <a:p>
            <a:pPr marR="0" defTabSz="914400" eaLnBrk="1" hangingPunct="1">
              <a:spcBef>
                <a:spcPct val="20000"/>
              </a:spcBef>
              <a:buClr>
                <a:schemeClr val="hlink"/>
              </a:buClr>
              <a:buSzPct val="75000"/>
              <a:buFont typeface="Wingdings" panose="05000000000000000000" pitchFamily="2" charset="2"/>
              <a:defRPr/>
            </a:pPr>
            <a:r>
              <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惊</a:t>
            </a:r>
            <a:r>
              <a:rPr kumimoji="0" lang="en-US" altLang="zh-CN" sz="3200" b="1" kern="1200" cap="none" spc="0" normalizeH="0" baseline="0" noProof="0" dirty="0">
                <a:solidFill>
                  <a:srgbClr val="0000CC"/>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起</a:t>
            </a:r>
            <a:r>
              <a:rPr kumimoji="0" lang="en-US" altLang="zh-CN" sz="3200" b="1" kern="1200" cap="none" spc="0" normalizeH="0" baseline="0" noProof="0" dirty="0">
                <a:solidFill>
                  <a:srgbClr val="0000CC"/>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绝</a:t>
            </a:r>
            <a:r>
              <a:rPr kumimoji="0" lang="en-US" altLang="zh-CN" sz="3200" b="1" kern="1200" cap="none" spc="0" normalizeH="0" baseline="0" noProof="0" dirty="0">
                <a:solidFill>
                  <a:srgbClr val="0000CC"/>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拔</a:t>
            </a:r>
            <a:r>
              <a:rPr kumimoji="0" lang="en-US" altLang="zh-CN" sz="3200" b="1" kern="1200" cap="none" spc="0" normalizeH="0" baseline="0" noProof="0" dirty="0">
                <a:solidFill>
                  <a:srgbClr val="0000CC"/>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操</a:t>
            </a:r>
            <a:r>
              <a:rPr kumimoji="0" lang="en-US" altLang="zh-CN" sz="3200" b="1" kern="1200" cap="none" spc="0" normalizeH="0" baseline="0" noProof="0" dirty="0">
                <a:solidFill>
                  <a:srgbClr val="0000CC"/>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急</a:t>
            </a:r>
            <a:r>
              <a:rPr kumimoji="0" lang="en-US" altLang="zh-CN" sz="3200" b="1" kern="1200" cap="none" spc="0" normalizeH="0" baseline="0" noProof="0" dirty="0">
                <a:solidFill>
                  <a:srgbClr val="0000CC"/>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走</a:t>
            </a:r>
            <a:r>
              <a:rPr kumimoji="0" lang="en-US" altLang="zh-CN" sz="3200" b="1" kern="1200" cap="none" spc="0" normalizeH="0" baseline="0" noProof="0" dirty="0">
                <a:solidFill>
                  <a:srgbClr val="0000CC"/>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拔</a:t>
            </a:r>
            <a:r>
              <a:rPr kumimoji="0" lang="en-US" altLang="zh-CN" sz="3200" b="1" kern="1200" cap="none" spc="0" normalizeH="0" baseline="0" noProof="0" dirty="0">
                <a:solidFill>
                  <a:srgbClr val="0000CC"/>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击</a:t>
            </a:r>
            <a:r>
              <a:rPr kumimoji="0" lang="en-US" altLang="zh-CN" sz="3200" b="1" kern="1200" cap="none" spc="0" normalizeH="0" baseline="0" noProof="0" dirty="0">
                <a:solidFill>
                  <a:srgbClr val="0000CC"/>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复击</a:t>
            </a:r>
            <a:r>
              <a:rPr kumimoji="0" lang="en-US" altLang="zh-CN" sz="3200" b="1" kern="1200" cap="none" spc="0" normalizeH="0" baseline="0" noProof="0" dirty="0">
                <a:solidFill>
                  <a:srgbClr val="0000CC"/>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目眩</a:t>
            </a:r>
            <a:endPar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endParaRPr>
          </a:p>
          <a:p>
            <a:pPr marR="0" defTabSz="914400" eaLnBrk="1" hangingPunct="1">
              <a:spcBef>
                <a:spcPct val="20000"/>
              </a:spcBef>
              <a:buClr>
                <a:schemeClr val="hlink"/>
              </a:buClr>
              <a:buSzPct val="75000"/>
              <a:buFont typeface="Wingdings" panose="05000000000000000000" pitchFamily="2" charset="2"/>
              <a:defRPr/>
            </a:pPr>
            <a:r>
              <a:rPr kumimoji="0" lang="zh-CN" altLang="en-US" sz="3200" b="1" kern="1200" cap="none" spc="0" normalizeH="0" baseline="0" noProof="0" dirty="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群臣：</a:t>
            </a:r>
            <a:r>
              <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惊愕、</a:t>
            </a:r>
            <a:r>
              <a:rPr kumimoji="0" lang="zh-CN" altLang="en-US" sz="3200" b="1" kern="1200" cap="none" spc="0" normalizeH="0" baseline="0" noProof="0" dirty="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左右：</a:t>
            </a:r>
            <a:r>
              <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惊呼</a:t>
            </a:r>
            <a:r>
              <a:rPr kumimoji="0" lang="en-US" altLang="zh-CN" sz="3200" b="1" kern="1200" cap="none" spc="0" normalizeH="0" baseline="0" noProof="0" dirty="0">
                <a:solidFill>
                  <a:srgbClr val="0000CC"/>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尽失其度</a:t>
            </a:r>
            <a:r>
              <a:rPr kumimoji="0" lang="zh-CN" altLang="en-US" sz="3200" b="1" kern="1200" cap="none" spc="0" normalizeH="0" baseline="0" noProof="0" dirty="0">
                <a:solidFill>
                  <a:srgbClr val="0000CC"/>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endPar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endParaRPr>
          </a:p>
          <a:p>
            <a:pPr marR="0" defTabSz="914400" eaLnBrk="1" hangingPunct="1">
              <a:spcBef>
                <a:spcPct val="20000"/>
              </a:spcBef>
              <a:buClr>
                <a:schemeClr val="hlink"/>
              </a:buClr>
              <a:buSzPct val="75000"/>
              <a:buFont typeface="Wingdings" panose="05000000000000000000" pitchFamily="2" charset="2"/>
              <a:defRPr/>
            </a:pPr>
            <a:r>
              <a:rPr kumimoji="0" lang="zh-CN" altLang="en-US" sz="3200" b="1" kern="1200" cap="none" spc="0" normalizeH="0" baseline="0" noProof="0" dirty="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荆轲：</a:t>
            </a:r>
            <a:r>
              <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取</a:t>
            </a:r>
            <a:r>
              <a:rPr kumimoji="0" lang="en-US" altLang="zh-CN" sz="3200" b="1" kern="1200" cap="none" spc="0" normalizeH="0" baseline="0" noProof="0" dirty="0">
                <a:solidFill>
                  <a:srgbClr val="0000CC"/>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奉</a:t>
            </a:r>
            <a:r>
              <a:rPr kumimoji="0" lang="en-US" altLang="zh-CN" sz="3200" b="1" kern="1200" cap="none" spc="0" normalizeH="0" baseline="0" noProof="0" dirty="0">
                <a:solidFill>
                  <a:srgbClr val="0000CC"/>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发</a:t>
            </a:r>
            <a:r>
              <a:rPr kumimoji="0" lang="en-US" altLang="zh-CN" sz="3200" b="1" kern="1200" cap="none" spc="0" normalizeH="0" baseline="0" noProof="0" dirty="0">
                <a:solidFill>
                  <a:srgbClr val="0000CC"/>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把</a:t>
            </a:r>
            <a:r>
              <a:rPr kumimoji="0" lang="en-US" altLang="zh-CN" sz="3200" b="1" kern="1200" cap="none" spc="0" normalizeH="0" baseline="0" noProof="0" dirty="0">
                <a:solidFill>
                  <a:srgbClr val="0000CC"/>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持</a:t>
            </a:r>
            <a:r>
              <a:rPr kumimoji="0" lang="en-US" altLang="zh-CN" sz="3200" b="1" kern="1200" cap="none" spc="0" normalizeH="0" baseline="0" noProof="0" dirty="0">
                <a:solidFill>
                  <a:srgbClr val="0000CC"/>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逐</a:t>
            </a:r>
            <a:r>
              <a:rPr kumimoji="0" lang="en-US" altLang="zh-CN" sz="3200" b="1" kern="1200" cap="none" spc="0" normalizeH="0" baseline="0" noProof="0" dirty="0">
                <a:solidFill>
                  <a:srgbClr val="0000CC"/>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引</a:t>
            </a:r>
            <a:r>
              <a:rPr kumimoji="0" lang="en-US" altLang="zh-CN" sz="3200" b="1" kern="1200" cap="none" spc="0" normalizeH="0" baseline="0" noProof="0" dirty="0">
                <a:solidFill>
                  <a:srgbClr val="0000CC"/>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倚</a:t>
            </a:r>
            <a:r>
              <a:rPr kumimoji="0" lang="en-US" altLang="zh-CN" sz="3200" b="1" kern="1200" cap="none" spc="0" normalizeH="0" baseline="0" noProof="0" dirty="0">
                <a:solidFill>
                  <a:srgbClr val="0000CC"/>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笑</a:t>
            </a:r>
            <a:r>
              <a:rPr kumimoji="0" lang="en-US" altLang="zh-CN" sz="3200" b="1" kern="1200" cap="none" spc="0" normalizeH="0" baseline="0" noProof="0" dirty="0">
                <a:solidFill>
                  <a:srgbClr val="0000CC"/>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踞</a:t>
            </a:r>
            <a:r>
              <a:rPr kumimoji="0" lang="en-US" altLang="zh-CN" sz="3200" b="1" kern="1200" cap="none" spc="0" normalizeH="0" baseline="0" noProof="0" dirty="0">
                <a:solidFill>
                  <a:srgbClr val="0000CC"/>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骂</a:t>
            </a:r>
            <a:endPar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endParaRPr>
          </a:p>
          <a:p>
            <a:pPr marR="0" defTabSz="914400" eaLnBrk="1" hangingPunct="1">
              <a:spcBef>
                <a:spcPct val="20000"/>
              </a:spcBef>
              <a:buClr>
                <a:schemeClr val="hlink"/>
              </a:buClr>
              <a:buSzPct val="75000"/>
              <a:buFont typeface="Wingdings" panose="05000000000000000000" pitchFamily="2" charset="2"/>
              <a:defRPr/>
            </a:pPr>
            <a:r>
              <a:rPr kumimoji="0" lang="zh-CN" altLang="en-US" sz="3200" b="1" kern="1200" cap="none" spc="0" normalizeH="0" baseline="0" noProof="0" dirty="0">
                <a:solidFill>
                  <a:srgbClr val="0000CC"/>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    </a:t>
            </a:r>
            <a:r>
              <a:rPr kumimoji="0" lang="en-US" altLang="zh-CN" sz="3200" b="1" kern="1200" cap="none" spc="0" normalizeH="0" baseline="0" noProof="0" dirty="0">
                <a:solidFill>
                  <a:srgbClr val="0000CC"/>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3200" b="1" kern="1200" cap="none" spc="0" normalizeH="0" baseline="0" noProof="0" dirty="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沉着机智、镇定自若、英雄虎胆、</a:t>
            </a:r>
            <a:endParaRPr kumimoji="0" lang="zh-CN" altLang="en-US" sz="3200" b="1" kern="1200" cap="none" spc="0" normalizeH="0" baseline="0" noProof="0" dirty="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endParaRPr>
          </a:p>
          <a:p>
            <a:pPr marR="0" defTabSz="914400" eaLnBrk="1" hangingPunct="1">
              <a:spcBef>
                <a:spcPct val="20000"/>
              </a:spcBef>
              <a:buClr>
                <a:schemeClr val="hlink"/>
              </a:buClr>
              <a:buSzPct val="75000"/>
              <a:buFont typeface="Wingdings" panose="05000000000000000000" pitchFamily="2" charset="2"/>
              <a:defRPr/>
            </a:pPr>
            <a:r>
              <a:rPr kumimoji="0" lang="zh-CN" altLang="en-US" sz="3200" b="1" kern="1200" cap="none" spc="0" normalizeH="0" baseline="0" noProof="0" dirty="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        视死如归</a:t>
            </a:r>
            <a:endParaRPr kumimoji="0" lang="zh-CN" altLang="en-US" kern="1200" cap="none" spc="0" normalizeH="0" baseline="0" noProof="0" dirty="0">
              <a:effectLst>
                <a:outerShdw blurRad="38100" dist="38100" dir="2700000" algn="tl">
                  <a:srgbClr val="C0C0C0"/>
                </a:outerShdw>
              </a:effectLst>
              <a:latin typeface="黑体" panose="02010600030101010101" pitchFamily="49" charset="-122"/>
              <a:ea typeface="黑体" panose="02010600030101010101" pitchFamily="49" charset="-122"/>
              <a:cs typeface="+mn-cs"/>
            </a:endParaRPr>
          </a:p>
        </p:txBody>
      </p:sp>
      <p:sp>
        <p:nvSpPr>
          <p:cNvPr id="2" name="矩形 1"/>
          <p:cNvSpPr/>
          <p:nvPr/>
        </p:nvSpPr>
        <p:spPr>
          <a:xfrm>
            <a:off x="196850" y="0"/>
            <a:ext cx="8591550" cy="1200150"/>
          </a:xfrm>
          <a:prstGeom prst="rect">
            <a:avLst/>
          </a:prstGeom>
        </p:spPr>
        <p:txBody>
          <a:bodyPr>
            <a:spAutoFit/>
          </a:bodyPr>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en-US"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2</a:t>
            </a:r>
            <a:r>
              <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rPr>
              <a:t>、作者是怎样描写这一惊心动魄的场面的？</a:t>
            </a:r>
            <a:endParaRPr kumimoji="0" lang="zh-CN" altLang="zh-CN" sz="3600" b="0" i="0" u="none" strike="noStrike" kern="100" cap="none" spc="0" normalizeH="0" baseline="0" noProof="0" dirty="0">
              <a:ln>
                <a:noFill/>
              </a:ln>
              <a:solidFill>
                <a:srgbClr val="000000"/>
              </a:solidFill>
              <a:effectLst/>
              <a:uLnTx/>
              <a:uFillTx/>
              <a:latin typeface="黑体" panose="02010600030101010101" pitchFamily="49" charset="-122"/>
              <a:ea typeface="黑体" panose="0201060003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9699">
                                            <p:txEl>
                                              <p:charRg st="0" end="11"/>
                                            </p:txEl>
                                          </p:spTgt>
                                        </p:tgtEl>
                                        <p:attrNameLst>
                                          <p:attrName>style.visibility</p:attrName>
                                        </p:attrNameLst>
                                      </p:cBhvr>
                                      <p:to>
                                        <p:strVal val="visible"/>
                                      </p:to>
                                    </p:set>
                                    <p:animEffect transition="in" filter="blinds(horizontal)">
                                      <p:cBhvr>
                                        <p:cTn id="7" dur="500"/>
                                        <p:tgtEl>
                                          <p:spTgt spid="29699">
                                            <p:txEl>
                                              <p:charRg st="0" end="1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9699">
                                            <p:txEl>
                                              <p:charRg st="11" end="22"/>
                                            </p:txEl>
                                          </p:spTgt>
                                        </p:tgtEl>
                                        <p:attrNameLst>
                                          <p:attrName>style.visibility</p:attrName>
                                        </p:attrNameLst>
                                      </p:cBhvr>
                                      <p:to>
                                        <p:strVal val="visible"/>
                                      </p:to>
                                    </p:set>
                                    <p:animEffect transition="in" filter="blinds(horizontal)">
                                      <p:cBhvr>
                                        <p:cTn id="12" dur="500"/>
                                        <p:tgtEl>
                                          <p:spTgt spid="29699">
                                            <p:txEl>
                                              <p:charRg st="11" end="2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9699">
                                            <p:txEl>
                                              <p:charRg st="22" end="28"/>
                                            </p:txEl>
                                          </p:spTgt>
                                        </p:tgtEl>
                                        <p:attrNameLst>
                                          <p:attrName>style.visibility</p:attrName>
                                        </p:attrNameLst>
                                      </p:cBhvr>
                                      <p:to>
                                        <p:strVal val="visible"/>
                                      </p:to>
                                    </p:set>
                                    <p:animEffect transition="in" filter="blinds(horizontal)">
                                      <p:cBhvr>
                                        <p:cTn id="17" dur="500"/>
                                        <p:tgtEl>
                                          <p:spTgt spid="29699">
                                            <p:txEl>
                                              <p:charRg st="22" end="2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9699">
                                            <p:txEl>
                                              <p:charRg st="28" end="62"/>
                                            </p:txEl>
                                          </p:spTgt>
                                        </p:tgtEl>
                                        <p:attrNameLst>
                                          <p:attrName>style.visibility</p:attrName>
                                        </p:attrNameLst>
                                      </p:cBhvr>
                                      <p:to>
                                        <p:strVal val="visible"/>
                                      </p:to>
                                    </p:set>
                                    <p:animEffect transition="in" filter="blinds(horizontal)">
                                      <p:cBhvr>
                                        <p:cTn id="22" dur="500"/>
                                        <p:tgtEl>
                                          <p:spTgt spid="29699">
                                            <p:txEl>
                                              <p:charRg st="28" end="6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9699">
                                            <p:txEl>
                                              <p:charRg st="62" end="82"/>
                                            </p:txEl>
                                          </p:spTgt>
                                        </p:tgtEl>
                                        <p:attrNameLst>
                                          <p:attrName>style.visibility</p:attrName>
                                        </p:attrNameLst>
                                      </p:cBhvr>
                                      <p:to>
                                        <p:strVal val="visible"/>
                                      </p:to>
                                    </p:set>
                                    <p:animEffect transition="in" filter="blinds(horizontal)">
                                      <p:cBhvr>
                                        <p:cTn id="27" dur="500"/>
                                        <p:tgtEl>
                                          <p:spTgt spid="29699">
                                            <p:txEl>
                                              <p:charRg st="62" end="8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9699">
                                            <p:txEl>
                                              <p:charRg st="82" end="117"/>
                                            </p:txEl>
                                          </p:spTgt>
                                        </p:tgtEl>
                                        <p:attrNameLst>
                                          <p:attrName>style.visibility</p:attrName>
                                        </p:attrNameLst>
                                      </p:cBhvr>
                                      <p:to>
                                        <p:strVal val="visible"/>
                                      </p:to>
                                    </p:set>
                                    <p:animEffect transition="in" filter="blinds(horizontal)">
                                      <p:cBhvr>
                                        <p:cTn id="32" dur="500"/>
                                        <p:tgtEl>
                                          <p:spTgt spid="29699">
                                            <p:txEl>
                                              <p:charRg st="82" end="11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9699">
                                            <p:txEl>
                                              <p:charRg st="117" end="139"/>
                                            </p:txEl>
                                          </p:spTgt>
                                        </p:tgtEl>
                                        <p:attrNameLst>
                                          <p:attrName>style.visibility</p:attrName>
                                        </p:attrNameLst>
                                      </p:cBhvr>
                                      <p:to>
                                        <p:strVal val="visible"/>
                                      </p:to>
                                    </p:set>
                                    <p:animEffect transition="in" filter="blinds(horizontal)">
                                      <p:cBhvr>
                                        <p:cTn id="37" dur="500"/>
                                        <p:tgtEl>
                                          <p:spTgt spid="29699">
                                            <p:txEl>
                                              <p:charRg st="117" end="139"/>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9699">
                                            <p:txEl>
                                              <p:charRg st="139" end="152"/>
                                            </p:txEl>
                                          </p:spTgt>
                                        </p:tgtEl>
                                        <p:attrNameLst>
                                          <p:attrName>style.visibility</p:attrName>
                                        </p:attrNameLst>
                                      </p:cBhvr>
                                      <p:to>
                                        <p:strVal val="visible"/>
                                      </p:to>
                                    </p:set>
                                    <p:animEffect transition="in" filter="blinds(horizontal)">
                                      <p:cBhvr>
                                        <p:cTn id="42" dur="500"/>
                                        <p:tgtEl>
                                          <p:spTgt spid="29699">
                                            <p:txEl>
                                              <p:charRg st="139" end="15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Text Box 2"/>
          <p:cNvSpPr txBox="1">
            <a:spLocks noChangeArrowheads="1"/>
          </p:cNvSpPr>
          <p:nvPr/>
        </p:nvSpPr>
        <p:spPr bwMode="auto">
          <a:xfrm>
            <a:off x="228600" y="381000"/>
            <a:ext cx="8915400" cy="1570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en-US" altLang="zh-CN" sz="4800" b="1" kern="1200" cap="none" spc="0" normalizeH="0" baseline="0" noProof="0" dirty="0" smtClean="0">
                <a:solidFill>
                  <a:srgbClr val="FF0000"/>
                </a:solidFill>
                <a:effectLst>
                  <a:outerShdw blurRad="38100" dist="38100" dir="2700000" algn="tl">
                    <a:srgbClr val="C0C0C0"/>
                  </a:outerShdw>
                </a:effectLst>
                <a:latin typeface="Arial" panose="020B0604020202020204" pitchFamily="34" charset="0"/>
                <a:ea typeface="幼圆" pitchFamily="49" charset="-122"/>
                <a:cs typeface="+mn-cs"/>
              </a:rPr>
              <a:t>3</a:t>
            </a:r>
            <a:r>
              <a:rPr kumimoji="0" lang="zh-CN" altLang="en-US" sz="4800" b="1" kern="1200" cap="none" spc="0" normalizeH="0" baseline="0" noProof="0" dirty="0" smtClean="0">
                <a:solidFill>
                  <a:srgbClr val="FF0000"/>
                </a:solidFill>
                <a:effectLst>
                  <a:outerShdw blurRad="38100" dist="38100" dir="2700000" algn="tl">
                    <a:srgbClr val="C0C0C0"/>
                  </a:outerShdw>
                </a:effectLst>
                <a:latin typeface="Arial" panose="020B0604020202020204" pitchFamily="34" charset="0"/>
                <a:ea typeface="幼圆" pitchFamily="49" charset="-122"/>
                <a:cs typeface="+mn-cs"/>
              </a:rPr>
              <a:t>、说说“</a:t>
            </a:r>
            <a:r>
              <a:rPr kumimoji="0" lang="zh-CN" altLang="en-US" sz="4800" b="1" kern="1200" cap="none" spc="0" normalizeH="0" baseline="0" noProof="0" dirty="0">
                <a:solidFill>
                  <a:srgbClr val="FF0000"/>
                </a:solidFill>
                <a:effectLst>
                  <a:outerShdw blurRad="38100" dist="38100" dir="2700000" algn="tl">
                    <a:srgbClr val="C0C0C0"/>
                  </a:outerShdw>
                </a:effectLst>
                <a:latin typeface="幼圆" pitchFamily="49" charset="-122"/>
                <a:ea typeface="幼圆" pitchFamily="49" charset="-122"/>
                <a:cs typeface="+mn-cs"/>
              </a:rPr>
              <a:t>廷刺秦王</a:t>
            </a:r>
            <a:r>
              <a:rPr kumimoji="0" lang="zh-CN" altLang="en-US" sz="4800" b="1" kern="1200" cap="none" spc="0" normalizeH="0" baseline="0" noProof="0" dirty="0">
                <a:solidFill>
                  <a:srgbClr val="FF0000"/>
                </a:solidFill>
                <a:effectLst>
                  <a:outerShdw blurRad="38100" dist="38100" dir="2700000" algn="tl">
                    <a:srgbClr val="C0C0C0"/>
                  </a:outerShdw>
                </a:effectLst>
                <a:latin typeface="Arial" panose="020B0604020202020204" pitchFamily="34" charset="0"/>
                <a:ea typeface="幼圆" pitchFamily="49" charset="-122"/>
                <a:cs typeface="+mn-cs"/>
              </a:rPr>
              <a:t>”</a:t>
            </a:r>
            <a:r>
              <a:rPr kumimoji="0" lang="zh-CN" altLang="en-US" sz="4800" b="1" kern="1200" cap="none" spc="0" normalizeH="0" baseline="0" noProof="0" dirty="0">
                <a:solidFill>
                  <a:srgbClr val="FF0000"/>
                </a:solidFill>
                <a:effectLst>
                  <a:outerShdw blurRad="38100" dist="38100" dir="2700000" algn="tl">
                    <a:srgbClr val="C0C0C0"/>
                  </a:outerShdw>
                </a:effectLst>
                <a:latin typeface="幼圆" pitchFamily="49" charset="-122"/>
                <a:ea typeface="幼圆" pitchFamily="49" charset="-122"/>
                <a:cs typeface="+mn-cs"/>
              </a:rPr>
              <a:t>在表现手法上的特色</a:t>
            </a:r>
            <a:endParaRPr kumimoji="0" lang="zh-CN" altLang="en-US" sz="4800" b="1" kern="1200" cap="none" spc="0" normalizeH="0" baseline="0" noProof="0" dirty="0">
              <a:solidFill>
                <a:srgbClr val="FF0000"/>
              </a:solidFill>
              <a:effectLst>
                <a:outerShdw blurRad="38100" dist="38100" dir="2700000" algn="tl">
                  <a:srgbClr val="C0C0C0"/>
                </a:outerShdw>
              </a:effectLst>
              <a:latin typeface="幼圆" pitchFamily="49" charset="-122"/>
              <a:ea typeface="幼圆" pitchFamily="49" charset="-122"/>
              <a:cs typeface="+mn-cs"/>
            </a:endParaRPr>
          </a:p>
        </p:txBody>
      </p:sp>
      <p:sp>
        <p:nvSpPr>
          <p:cNvPr id="31747" name="Text Box 3"/>
          <p:cNvSpPr txBox="1">
            <a:spLocks noChangeArrowheads="1"/>
          </p:cNvSpPr>
          <p:nvPr/>
        </p:nvSpPr>
        <p:spPr bwMode="auto">
          <a:xfrm>
            <a:off x="395288" y="2060575"/>
            <a:ext cx="8077200" cy="4483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zh-CN" altLang="en-US" sz="4800" b="1" kern="1200" cap="none" spc="0" normalizeH="0" baseline="0" noProof="0" dirty="0">
                <a:solidFill>
                  <a:srgbClr val="090476"/>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    </a:t>
            </a:r>
            <a:r>
              <a:rPr kumimoji="0" lang="zh-CN" altLang="en-US" sz="4800" b="1" kern="1200" cap="none" spc="0" normalizeH="0" baseline="0" noProof="0" dirty="0">
                <a:solidFill>
                  <a:srgbClr val="090476"/>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4800" b="1" kern="1200" cap="none" spc="0" normalizeH="0" baseline="0" noProof="0" dirty="0">
                <a:solidFill>
                  <a:srgbClr val="090476"/>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廷刺秦王</a:t>
            </a:r>
            <a:r>
              <a:rPr kumimoji="0" lang="zh-CN" altLang="en-US" sz="4800" b="1" kern="1200" cap="none" spc="0" normalizeH="0" baseline="0" noProof="0" dirty="0">
                <a:solidFill>
                  <a:srgbClr val="090476"/>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4800" b="1" kern="1200" cap="none" spc="0" normalizeH="0" baseline="0" noProof="0" dirty="0">
                <a:solidFill>
                  <a:srgbClr val="090476"/>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 以密集的动词、形容词渲染生死搏斗的激烈场面，语句简短，节奏急促，从而使文字表现艺术和内容表达要求达到了完美的统一。</a:t>
            </a:r>
            <a:endParaRPr kumimoji="0" lang="zh-CN" altLang="en-US" sz="4800" b="1" kern="1200" cap="none" spc="0" normalizeH="0" baseline="0" noProof="0" dirty="0">
              <a:solidFill>
                <a:srgbClr val="090476"/>
              </a:solidFill>
              <a:effectLst>
                <a:outerShdw blurRad="38100" dist="38100" dir="2700000" algn="tl">
                  <a:srgbClr val="C0C0C0"/>
                </a:outerShdw>
              </a:effectLst>
              <a:latin typeface="黑体" panose="02010600030101010101" pitchFamily="49" charset="-122"/>
              <a:ea typeface="黑体" panose="0201060003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747"/>
                                        </p:tgtEl>
                                        <p:attrNameLst>
                                          <p:attrName>style.visibility</p:attrName>
                                        </p:attrNameLst>
                                      </p:cBhvr>
                                      <p:to>
                                        <p:strVal val="visible"/>
                                      </p:to>
                                    </p:set>
                                    <p:animEffect transition="in" filter="blinds(horizontal)">
                                      <p:cBhvr>
                                        <p:cTn id="7" dur="500"/>
                                        <p:tgtEl>
                                          <p:spTgt spid="317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Text Box 2"/>
          <p:cNvSpPr txBox="1">
            <a:spLocks noChangeArrowheads="1"/>
          </p:cNvSpPr>
          <p:nvPr/>
        </p:nvSpPr>
        <p:spPr bwMode="auto">
          <a:xfrm>
            <a:off x="-107950" y="0"/>
            <a:ext cx="9359900" cy="92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R="0" defTabSz="914400" eaLnBrk="1" hangingPunct="1">
              <a:spcBef>
                <a:spcPct val="50000"/>
              </a:spcBef>
              <a:buClrTx/>
              <a:buSzTx/>
              <a:buFontTx/>
              <a:defRPr/>
            </a:pPr>
            <a:r>
              <a:rPr kumimoji="0" lang="en-US" altLang="zh-CN" sz="5400" b="1" kern="1200" cap="none" spc="0" normalizeH="0" baseline="0" noProof="0" dirty="0" smtClean="0">
                <a:solidFill>
                  <a:srgbClr val="090476"/>
                </a:solidFill>
                <a:effectLst>
                  <a:outerShdw blurRad="38100" dist="38100" dir="2700000" algn="tl">
                    <a:srgbClr val="C0C0C0"/>
                  </a:outerShdw>
                </a:effectLst>
                <a:latin typeface="隶书" pitchFamily="49" charset="-122"/>
                <a:ea typeface="隶书" pitchFamily="49" charset="-122"/>
                <a:cs typeface="+mn-cs"/>
              </a:rPr>
              <a:t>4</a:t>
            </a:r>
            <a:r>
              <a:rPr kumimoji="0" lang="zh-CN" altLang="en-US" sz="5400" b="1" kern="1200" cap="none" spc="0" normalizeH="0" baseline="0" noProof="0" dirty="0" smtClean="0">
                <a:solidFill>
                  <a:srgbClr val="090476"/>
                </a:solidFill>
                <a:effectLst>
                  <a:outerShdw blurRad="38100" dist="38100" dir="2700000" algn="tl">
                    <a:srgbClr val="C0C0C0"/>
                  </a:outerShdw>
                </a:effectLst>
                <a:latin typeface="隶书" pitchFamily="49" charset="-122"/>
                <a:ea typeface="隶书" pitchFamily="49" charset="-122"/>
                <a:cs typeface="+mn-cs"/>
              </a:rPr>
              <a:t>、鉴赏</a:t>
            </a:r>
            <a:r>
              <a:rPr kumimoji="0" lang="zh-CN" altLang="en-US" sz="5400" b="1" kern="1200" cap="none" spc="0" normalizeH="0" baseline="0" noProof="0" dirty="0">
                <a:solidFill>
                  <a:srgbClr val="090476"/>
                </a:solidFill>
                <a:effectLst>
                  <a:outerShdw blurRad="38100" dist="38100" dir="2700000" algn="tl">
                    <a:srgbClr val="C0C0C0"/>
                  </a:outerShdw>
                </a:effectLst>
                <a:latin typeface="隶书" pitchFamily="49" charset="-122"/>
                <a:ea typeface="隶书" pitchFamily="49" charset="-122"/>
                <a:cs typeface="+mn-cs"/>
              </a:rPr>
              <a:t>刺秦场面的写作方法</a:t>
            </a:r>
            <a:endParaRPr kumimoji="0" lang="zh-CN" altLang="en-US" sz="3400" b="1" kern="1200" cap="none" spc="0" normalizeH="0" baseline="0" noProof="0" dirty="0">
              <a:solidFill>
                <a:srgbClr val="4A4A48"/>
              </a:solidFill>
              <a:latin typeface="宋体" panose="02010600030101010101" pitchFamily="2" charset="-122"/>
              <a:ea typeface="宋体" panose="02010600030101010101" pitchFamily="2" charset="-122"/>
              <a:cs typeface="+mn-cs"/>
            </a:endParaRPr>
          </a:p>
        </p:txBody>
      </p:sp>
      <p:sp>
        <p:nvSpPr>
          <p:cNvPr id="32771" name="Text Box 3"/>
          <p:cNvSpPr txBox="1">
            <a:spLocks noChangeArrowheads="1"/>
          </p:cNvSpPr>
          <p:nvPr/>
        </p:nvSpPr>
        <p:spPr bwMode="auto">
          <a:xfrm>
            <a:off x="152400" y="838200"/>
            <a:ext cx="8763000" cy="564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zh-CN" altLang="en-US" sz="2800" b="1" kern="1200" cap="none" spc="0" normalizeH="0" baseline="0" noProof="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a:t>
            </a:r>
            <a:r>
              <a:rPr kumimoji="0" lang="en-US" altLang="zh-CN" sz="2800" b="1" kern="1200" cap="none" spc="0" normalizeH="0" baseline="0" noProof="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1</a:t>
            </a:r>
            <a:r>
              <a:rPr kumimoji="0" lang="zh-CN" altLang="en-US" sz="2800" b="1" kern="1200" cap="none" spc="0" normalizeH="0" baseline="0" noProof="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）通过语言、神态、表情描写，栩栩如生地刻画人物形象。</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荆轲</a:t>
            </a: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顾笑舞阳，前为谢曰</a:t>
            </a: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知事不就，倚拄而笑，箕踞以骂</a:t>
            </a: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，读之使人如见其形，如闻其声。</a:t>
            </a:r>
            <a:br>
              <a:rPr kumimoji="0" lang="zh-CN" altLang="en-US" sz="2800" b="1" kern="1200" cap="none" spc="0" normalizeH="0" baseline="0" noProof="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br>
            <a:r>
              <a:rPr kumimoji="0" lang="zh-CN" altLang="en-US" sz="2800" b="1" kern="1200" cap="none" spc="0" normalizeH="0" baseline="0" noProof="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a:t>
            </a:r>
            <a:r>
              <a:rPr kumimoji="0" lang="en-US" altLang="zh-CN" sz="2800" b="1" kern="1200" cap="none" spc="0" normalizeH="0" baseline="0" noProof="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2</a:t>
            </a:r>
            <a:r>
              <a:rPr kumimoji="0" lang="zh-CN" altLang="en-US" sz="2800" b="1" kern="1200" cap="none" spc="0" normalizeH="0" baseline="0" noProof="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）运用间接描写的方法渲染气氛，衬托荆轲的英雄形象。</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写</a:t>
            </a: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年十三</a:t>
            </a: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就杀人的秦舞阳</a:t>
            </a: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色变振恐</a:t>
            </a: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，衬托荆轲镇定自若；写秦王</a:t>
            </a: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恐急</a:t>
            </a: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群臣惊愕</a:t>
            </a: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尽失其度</a:t>
            </a: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不知所为</a:t>
            </a: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，衬托荆轲英雄虎胆，威慑秦廷；最后荆轲事败身亡，秦王仍</a:t>
            </a: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不怡良久</a:t>
            </a: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，这寥寥数语，从反面衬托了荆轲的威武壮烈。</a:t>
            </a: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0030101010101" pitchFamily="49" charset="-122"/>
                <a:cs typeface="+mn-cs"/>
              </a:rPr>
              <a:t> </a:t>
            </a:r>
            <a:b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br>
            <a:r>
              <a:rPr kumimoji="0" lang="zh-CN" altLang="en-US" sz="2800" b="1" kern="1200" cap="none" spc="0" normalizeH="0" baseline="0" noProof="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a:t>
            </a:r>
            <a:r>
              <a:rPr kumimoji="0" lang="en-US" altLang="zh-CN" sz="2800" b="1" kern="1200" cap="none" spc="0" normalizeH="0" baseline="0" noProof="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3</a:t>
            </a:r>
            <a:r>
              <a:rPr kumimoji="0" lang="zh-CN" altLang="en-US" sz="2800" b="1" kern="1200" cap="none" spc="0" normalizeH="0" baseline="0" noProof="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）通过斗争双方的动作描写，展示生死搏斗的曲折过程</a:t>
            </a:r>
            <a:r>
              <a:rPr kumimoji="0" lang="en-US" altLang="zh-CN" sz="2800" b="1" kern="1200" cap="none" spc="0" normalizeH="0" baseline="0" noProof="0">
                <a:solidFill>
                  <a:srgbClr val="FF0000"/>
                </a:solidFill>
                <a:effectLst>
                  <a:outerShdw blurRad="38100" dist="38100" dir="2700000" algn="tl">
                    <a:srgbClr val="C0C0C0"/>
                  </a:outerShdw>
                </a:effectLst>
                <a:latin typeface="黑体" panose="02010600030101010101" pitchFamily="49" charset="-122"/>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荆轲</a:t>
            </a: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奉</a:t>
            </a:r>
            <a:r>
              <a:rPr kumimoji="0" lang="en-US" altLang="zh-CN"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取</a:t>
            </a:r>
            <a:r>
              <a:rPr kumimoji="0" lang="en-US" altLang="zh-CN"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发</a:t>
            </a:r>
            <a:r>
              <a:rPr kumimoji="0" lang="en-US" altLang="zh-CN"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把</a:t>
            </a:r>
            <a:r>
              <a:rPr kumimoji="0" lang="en-US" altLang="zh-CN"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持</a:t>
            </a:r>
            <a:r>
              <a:rPr kumimoji="0" lang="en-US" altLang="zh-CN"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逐</a:t>
            </a:r>
            <a:r>
              <a:rPr kumimoji="0" lang="en-US" altLang="zh-CN"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掷</a:t>
            </a: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，主动进攻未遂，仍进行最后一次努力；秦王</a:t>
            </a: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惊</a:t>
            </a:r>
            <a:r>
              <a:rPr kumimoji="0" lang="en-US" altLang="zh-CN"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起</a:t>
            </a:r>
            <a:r>
              <a:rPr kumimoji="0" lang="en-US" altLang="zh-CN"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拔</a:t>
            </a:r>
            <a:r>
              <a:rPr kumimoji="0" lang="en-US" altLang="zh-CN"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走</a:t>
            </a:r>
            <a:r>
              <a:rPr kumimoji="0" lang="en-US" altLang="zh-CN"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负</a:t>
            </a:r>
            <a:r>
              <a:rPr kumimoji="0" lang="en-US" altLang="zh-CN"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击</a:t>
            </a:r>
            <a:r>
              <a:rPr kumimoji="0" lang="en-US" altLang="zh-CN"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断</a:t>
            </a: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rPr>
              <a:t>，由惊慌失措转为有效反击，动作描写，层次分明。</a:t>
            </a:r>
            <a:endParaRPr kumimoji="0" lang="zh-CN" altLang="en-US" sz="2800" b="1" kern="1200" cap="none" spc="0" normalizeH="0" baseline="0" noProof="0">
              <a:effectLst>
                <a:outerShdw blurRad="38100" dist="38100" dir="2700000" algn="tl">
                  <a:srgbClr val="C0C0C0"/>
                </a:outerShdw>
              </a:effectLst>
              <a:latin typeface="黑体" panose="02010600030101010101" pitchFamily="49" charset="-122"/>
              <a:ea typeface="黑体" panose="0201060003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771"/>
                                        </p:tgtEl>
                                        <p:attrNameLst>
                                          <p:attrName>style.visibility</p:attrName>
                                        </p:attrNameLst>
                                      </p:cBhvr>
                                      <p:to>
                                        <p:strVal val="visible"/>
                                      </p:to>
                                    </p:set>
                                    <p:animEffect transition="in" filter="blinds(horizontal)">
                                      <p:cBhvr>
                                        <p:cTn id="7" dur="500"/>
                                        <p:tgtEl>
                                          <p:spTgt spid="327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79388" y="19050"/>
            <a:ext cx="2655888" cy="584200"/>
          </a:xfrm>
          <a:prstGeom prst="rect">
            <a:avLst/>
          </a:prstGeom>
        </p:spPr>
        <p:txBody>
          <a:bodyPr wrap="none">
            <a:spAutoFit/>
          </a:bodyPr>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altLang="zh-CN" sz="3200" b="1" i="0" u="none" strike="noStrike" kern="100" cap="none" spc="0" normalizeH="0" baseline="0" noProof="0" dirty="0" smtClean="0">
                <a:ln>
                  <a:noFill/>
                </a:ln>
                <a:solidFill>
                  <a:srgbClr val="FF0000"/>
                </a:solidFill>
                <a:effectLst/>
                <a:uLnTx/>
                <a:uFillTx/>
                <a:latin typeface="Times New Roman" panose="02020603050405020304" pitchFamily="18" charset="0"/>
                <a:ea typeface="宋体" panose="02010600030101010101" pitchFamily="2" charset="-122"/>
                <a:cs typeface="+mn-cs"/>
              </a:rPr>
              <a:t>【课堂练习】</a:t>
            </a:r>
            <a:endParaRPr kumimoji="0" lang="zh-CN" altLang="zh-CN" sz="3200" b="0" i="0" u="none" strike="noStrike" kern="100" cap="none" spc="0" normalizeH="0" baseline="0" noProof="0" dirty="0" smtClean="0">
              <a:ln>
                <a:noFill/>
              </a:ln>
              <a:solidFill>
                <a:srgbClr val="FF0000"/>
              </a:solidFill>
              <a:effectLst/>
              <a:uLnTx/>
              <a:uFillTx/>
              <a:latin typeface="Times New Roman" panose="02020603050405020304" pitchFamily="18" charset="0"/>
              <a:ea typeface="宋体" panose="02010600030101010101" pitchFamily="2" charset="-122"/>
              <a:cs typeface="+mn-cs"/>
            </a:endParaRPr>
          </a:p>
        </p:txBody>
      </p:sp>
      <p:sp>
        <p:nvSpPr>
          <p:cNvPr id="3" name="矩形 2"/>
          <p:cNvSpPr/>
          <p:nvPr/>
        </p:nvSpPr>
        <p:spPr>
          <a:xfrm>
            <a:off x="179388" y="628650"/>
            <a:ext cx="8785225" cy="3046413"/>
          </a:xfrm>
          <a:prstGeom prst="rect">
            <a:avLst/>
          </a:prstGeom>
        </p:spPr>
        <p:txBody>
          <a:bodyPr wrap="square">
            <a:spAutoFit/>
          </a:bodyPr>
          <a:lstStyle/>
          <a:p>
            <a:pPr marL="0" marR="0" lvl="0" indent="0" algn="just" defTabSz="914400" rtl="0" eaLnBrk="0" fontAlgn="base" latinLnBrk="0" hangingPunct="0">
              <a:lnSpc>
                <a:spcPct val="100000"/>
              </a:lnSpc>
              <a:spcBef>
                <a:spcPct val="0"/>
              </a:spcBef>
              <a:spcAft>
                <a:spcPts val="0"/>
              </a:spcAft>
              <a:buClrTx/>
              <a:buSzTx/>
              <a:buFontTx/>
              <a:buNone/>
              <a:tabLst>
                <a:tab pos="2628900" algn="l"/>
                <a:tab pos="4333875" algn="l"/>
              </a:tabLst>
              <a:defRPr/>
            </a:pP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1</a:t>
            </a:r>
            <a:r>
              <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．下列句子中加点词语的解释，不正确的一项是 </a:t>
            </a: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　　</a:t>
            </a: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endPar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Courier New" panose="02070309020205020404" pitchFamily="49" charset="0"/>
            </a:endParaRPr>
          </a:p>
          <a:p>
            <a:pPr marL="0" marR="0" lvl="0" indent="266700" algn="just" defTabSz="914400" rtl="0" eaLnBrk="0" fontAlgn="base" latinLnBrk="0" hangingPunct="0">
              <a:lnSpc>
                <a:spcPct val="100000"/>
              </a:lnSpc>
              <a:spcBef>
                <a:spcPct val="0"/>
              </a:spcBef>
              <a:spcAft>
                <a:spcPts val="0"/>
              </a:spcAft>
              <a:buClrTx/>
              <a:buSzTx/>
              <a:buFontTx/>
              <a:buNone/>
              <a:tabLst>
                <a:tab pos="2628900" algn="l"/>
                <a:tab pos="4333875" algn="l"/>
              </a:tabLst>
              <a:defRPr/>
            </a:pP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a:t>
            </a:r>
            <a:r>
              <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．持千金之资币物　　　</a:t>
            </a: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    </a:t>
            </a:r>
            <a:r>
              <a:rPr kumimoji="0" lang="zh-CN" altLang="zh-CN" sz="3200" b="0" i="0" u="none" strike="noStrike" kern="1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Times New Roman" panose="02020603050405020304" pitchFamily="18" charset="0"/>
              </a:rPr>
              <a:t>币</a:t>
            </a:r>
            <a:r>
              <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：礼品</a:t>
            </a:r>
            <a:endPar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Courier New" panose="02070309020205020404" pitchFamily="49" charset="0"/>
            </a:endParaRPr>
          </a:p>
          <a:p>
            <a:pPr marL="0" marR="0" lvl="0" indent="266700" algn="just" defTabSz="914400" rtl="0" eaLnBrk="0" fontAlgn="base" latinLnBrk="0" hangingPunct="0">
              <a:lnSpc>
                <a:spcPct val="100000"/>
              </a:lnSpc>
              <a:spcBef>
                <a:spcPct val="0"/>
              </a:spcBef>
              <a:spcAft>
                <a:spcPts val="0"/>
              </a:spcAft>
              <a:buClrTx/>
              <a:buSzTx/>
              <a:buFontTx/>
              <a:buNone/>
              <a:tabLst>
                <a:tab pos="2628900" algn="l"/>
                <a:tab pos="4333875" algn="l"/>
              </a:tabLst>
              <a:defRPr/>
            </a:pP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B</a:t>
            </a:r>
            <a:r>
              <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．愿举国为内臣</a:t>
            </a: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            </a:t>
            </a:r>
            <a:r>
              <a:rPr kumimoji="0" lang="zh-CN" altLang="zh-CN" sz="3200" b="0" i="0" u="none" strike="noStrike" kern="1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Times New Roman" panose="02020603050405020304" pitchFamily="18" charset="0"/>
              </a:rPr>
              <a:t>举</a:t>
            </a:r>
            <a:r>
              <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：全、整个</a:t>
            </a:r>
            <a:endPar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Courier New" panose="02070309020205020404" pitchFamily="49" charset="0"/>
            </a:endParaRPr>
          </a:p>
          <a:p>
            <a:pPr marL="0" marR="0" lvl="0" indent="266700" algn="just" defTabSz="914400" rtl="0" eaLnBrk="0" fontAlgn="base" latinLnBrk="0" hangingPunct="0">
              <a:lnSpc>
                <a:spcPct val="100000"/>
              </a:lnSpc>
              <a:spcBef>
                <a:spcPct val="0"/>
              </a:spcBef>
              <a:spcAft>
                <a:spcPts val="0"/>
              </a:spcAft>
              <a:buClrTx/>
              <a:buSzTx/>
              <a:buFontTx/>
              <a:buNone/>
              <a:tabLst>
                <a:tab pos="2628900" algn="l"/>
                <a:tab pos="4333875" algn="l"/>
              </a:tabLst>
              <a:defRPr/>
            </a:pP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C</a:t>
            </a:r>
            <a:r>
              <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．及献燕督亢之地图，函封</a:t>
            </a: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  </a:t>
            </a:r>
            <a:r>
              <a:rPr kumimoji="0" lang="zh-CN" altLang="zh-CN" sz="3200" b="0" i="0" u="none" strike="noStrike" kern="1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Times New Roman" panose="02020603050405020304" pitchFamily="18" charset="0"/>
              </a:rPr>
              <a:t>函</a:t>
            </a:r>
            <a:r>
              <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：信件、信函</a:t>
            </a:r>
            <a:endPar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Courier New" panose="02070309020205020404" pitchFamily="49" charset="0"/>
            </a:endParaRPr>
          </a:p>
          <a:p>
            <a:pPr marL="0" marR="0" lvl="0" indent="266700" algn="just" defTabSz="914400" rtl="0" eaLnBrk="0" fontAlgn="base" latinLnBrk="0" hangingPunct="0">
              <a:lnSpc>
                <a:spcPct val="100000"/>
              </a:lnSpc>
              <a:spcBef>
                <a:spcPct val="0"/>
              </a:spcBef>
              <a:spcAft>
                <a:spcPts val="0"/>
              </a:spcAft>
              <a:buClrTx/>
              <a:buSzTx/>
              <a:buFontTx/>
              <a:buNone/>
              <a:tabLst>
                <a:tab pos="2628900" algn="l"/>
                <a:tab pos="4333875" algn="l"/>
              </a:tabLst>
              <a:defRPr/>
            </a:pP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D</a:t>
            </a:r>
            <a:r>
              <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．荆轲奉樊於期头函</a:t>
            </a: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        </a:t>
            </a:r>
            <a:r>
              <a:rPr kumimoji="0" lang="zh-CN" altLang="zh-CN" sz="3200" b="0" i="0" u="none" strike="noStrike" kern="1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Times New Roman" panose="02020603050405020304" pitchFamily="18" charset="0"/>
              </a:rPr>
              <a:t>奉</a:t>
            </a:r>
            <a:r>
              <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：同</a:t>
            </a: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捧</a:t>
            </a: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endPar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Courier New" panose="02070309020205020404" pitchFamily="49" charset="0"/>
            </a:endParaRPr>
          </a:p>
        </p:txBody>
      </p:sp>
      <p:sp>
        <p:nvSpPr>
          <p:cNvPr id="4" name="矩形 3"/>
          <p:cNvSpPr/>
          <p:nvPr/>
        </p:nvSpPr>
        <p:spPr>
          <a:xfrm>
            <a:off x="1187450" y="1052513"/>
            <a:ext cx="415925" cy="646113"/>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600" b="0" i="0" u="none" strike="noStrike" kern="1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Times New Roman" panose="02020603050405020304" pitchFamily="18" charset="0"/>
              </a:rPr>
              <a:t>C</a:t>
            </a:r>
            <a:endParaRPr kumimoji="0" lang="zh-CN" altLang="en-US" sz="3600" b="0" i="0" u="none" strike="noStrike" kern="1200" cap="none" spc="0" normalizeH="0" baseline="0" noProof="0" dirty="0" smtClean="0">
              <a:ln>
                <a:noFill/>
              </a:ln>
              <a:solidFill>
                <a:srgbClr val="FF0000"/>
              </a:solidFill>
              <a:effectLst/>
              <a:uLnTx/>
              <a:uFillTx/>
              <a:latin typeface="Arial" panose="020B0604020202020204" pitchFamily="34" charset="0"/>
              <a:ea typeface="宋体" panose="02010600030101010101" pitchFamily="2" charset="-122"/>
              <a:cs typeface="+mn-cs"/>
            </a:endParaRPr>
          </a:p>
        </p:txBody>
      </p:sp>
      <p:sp>
        <p:nvSpPr>
          <p:cNvPr id="5" name="矩形 4"/>
          <p:cNvSpPr/>
          <p:nvPr/>
        </p:nvSpPr>
        <p:spPr>
          <a:xfrm>
            <a:off x="587375" y="4652963"/>
            <a:ext cx="3686175" cy="646113"/>
          </a:xfrm>
          <a:prstGeom prst="rect">
            <a:avLst/>
          </a:prstGeom>
        </p:spPr>
        <p:txBody>
          <a:bodyPr wrap="none">
            <a:spAutoFit/>
          </a:bodyPr>
          <a:lstStyle/>
          <a:p>
            <a:pPr marL="0" marR="0" lvl="0" indent="266700" algn="just" defTabSz="914400" rtl="0" eaLnBrk="0" fontAlgn="base" latinLnBrk="0" hangingPunct="0">
              <a:lnSpc>
                <a:spcPct val="100000"/>
              </a:lnSpc>
              <a:spcBef>
                <a:spcPct val="0"/>
              </a:spcBef>
              <a:spcAft>
                <a:spcPts val="0"/>
              </a:spcAft>
              <a:buClrTx/>
              <a:buSzTx/>
              <a:buFontTx/>
              <a:buNone/>
              <a:tabLst>
                <a:tab pos="2628900" algn="l"/>
                <a:tab pos="4333875" algn="l"/>
              </a:tabLst>
              <a:defRPr/>
            </a:pPr>
            <a:r>
              <a:rPr kumimoji="0" lang="zh-CN" altLang="zh-CN" sz="3600" b="0" i="0" u="none" strike="noStrike" kern="1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Times New Roman" panose="02020603050405020304" pitchFamily="18" charset="0"/>
              </a:rPr>
              <a:t>函：用匣子装。</a:t>
            </a:r>
            <a:endParaRPr kumimoji="0" lang="zh-CN" altLang="zh-CN" sz="3600" b="0" i="0" u="none" strike="noStrike" kern="1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circle(in)">
                                      <p:cBhvr>
                                        <p:cTn id="1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79388" y="19050"/>
            <a:ext cx="2655888" cy="584200"/>
          </a:xfrm>
          <a:prstGeom prst="rect">
            <a:avLst/>
          </a:prstGeom>
        </p:spPr>
        <p:txBody>
          <a:bodyPr wrap="none">
            <a:spAutoFit/>
          </a:bodyPr>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altLang="zh-CN" sz="3200" b="1" i="0" u="none" strike="noStrike" kern="100" cap="none" spc="0" normalizeH="0" baseline="0" noProof="0" dirty="0" smtClean="0">
                <a:ln>
                  <a:noFill/>
                </a:ln>
                <a:solidFill>
                  <a:srgbClr val="FF0000"/>
                </a:solidFill>
                <a:effectLst/>
                <a:uLnTx/>
                <a:uFillTx/>
                <a:latin typeface="Times New Roman" panose="02020603050405020304" pitchFamily="18" charset="0"/>
                <a:ea typeface="宋体" panose="02010600030101010101" pitchFamily="2" charset="-122"/>
                <a:cs typeface="+mn-cs"/>
              </a:rPr>
              <a:t>【课堂练习】</a:t>
            </a:r>
            <a:endParaRPr kumimoji="0" lang="zh-CN" altLang="zh-CN" sz="3200" b="0" i="0" u="none" strike="noStrike" kern="100" cap="none" spc="0" normalizeH="0" baseline="0" noProof="0" dirty="0" smtClean="0">
              <a:ln>
                <a:noFill/>
              </a:ln>
              <a:solidFill>
                <a:srgbClr val="FF0000"/>
              </a:solidFill>
              <a:effectLst/>
              <a:uLnTx/>
              <a:uFillTx/>
              <a:latin typeface="Times New Roman" panose="02020603050405020304" pitchFamily="18" charset="0"/>
              <a:ea typeface="宋体" panose="02010600030101010101" pitchFamily="2" charset="-122"/>
              <a:cs typeface="+mn-cs"/>
            </a:endParaRPr>
          </a:p>
        </p:txBody>
      </p:sp>
      <p:sp>
        <p:nvSpPr>
          <p:cNvPr id="3" name="矩形 2"/>
          <p:cNvSpPr/>
          <p:nvPr/>
        </p:nvSpPr>
        <p:spPr>
          <a:xfrm>
            <a:off x="4763" y="623888"/>
            <a:ext cx="8785225" cy="5018088"/>
          </a:xfrm>
          <a:prstGeom prst="rect">
            <a:avLst/>
          </a:prstGeom>
        </p:spPr>
        <p:txBody>
          <a:bodyPr wrap="square">
            <a:spAutoFit/>
          </a:bodyPr>
          <a:lstStyle/>
          <a:p>
            <a:pPr marL="0" marR="0" lvl="0" indent="0" algn="just" defTabSz="914400" rtl="0" eaLnBrk="0" fontAlgn="base" latinLnBrk="0" hangingPunct="0">
              <a:lnSpc>
                <a:spcPct val="100000"/>
              </a:lnSpc>
              <a:spcBef>
                <a:spcPct val="0"/>
              </a:spcBef>
              <a:spcAft>
                <a:spcPts val="0"/>
              </a:spcAft>
              <a:buClrTx/>
              <a:buSzTx/>
              <a:buFontTx/>
              <a:buNone/>
              <a:tabLst>
                <a:tab pos="2628900" algn="l"/>
                <a:tab pos="4333875" algn="l"/>
              </a:tabLst>
              <a:defRPr/>
            </a:pP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2</a:t>
            </a:r>
            <a:r>
              <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．下列句子分为四组，全都直接表现荆轲勇敢的一组是 </a:t>
            </a: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　　</a:t>
            </a: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endPar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Courier New" panose="02070309020205020404" pitchFamily="49" charset="0"/>
            </a:endParaRPr>
          </a:p>
          <a:p>
            <a:pPr marL="0" marR="0" lvl="0" indent="266700" algn="just" defTabSz="914400" rtl="0" eaLnBrk="0" fontAlgn="base" latinLnBrk="0" hangingPunct="0">
              <a:lnSpc>
                <a:spcPct val="100000"/>
              </a:lnSpc>
              <a:spcBef>
                <a:spcPct val="0"/>
              </a:spcBef>
              <a:spcAft>
                <a:spcPts val="0"/>
              </a:spcAft>
              <a:buClrTx/>
              <a:buSzTx/>
              <a:buFontTx/>
              <a:buNone/>
              <a:tabLst>
                <a:tab pos="2628900" algn="l"/>
                <a:tab pos="4333875" algn="l"/>
              </a:tabLst>
              <a:defRPr/>
            </a:pP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①</a:t>
            </a:r>
            <a:r>
              <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荆轲和而歌，为变徵之声　</a:t>
            </a:r>
            <a:endPar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0" marR="0" lvl="0" indent="266700" algn="just" defTabSz="914400" rtl="0" eaLnBrk="0" fontAlgn="base" latinLnBrk="0" hangingPunct="0">
              <a:lnSpc>
                <a:spcPct val="100000"/>
              </a:lnSpc>
              <a:spcBef>
                <a:spcPct val="0"/>
              </a:spcBef>
              <a:spcAft>
                <a:spcPts val="0"/>
              </a:spcAft>
              <a:buClrTx/>
              <a:buSzTx/>
              <a:buFontTx/>
              <a:buNone/>
              <a:tabLst>
                <a:tab pos="2628900" algn="l"/>
                <a:tab pos="4333875" algn="l"/>
              </a:tabLst>
              <a:defRPr/>
            </a:pP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②</a:t>
            </a:r>
            <a:r>
              <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秦舞阳色变振恐　</a:t>
            </a:r>
            <a:endPar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Courier New" panose="02070309020205020404" pitchFamily="49" charset="0"/>
            </a:endParaRPr>
          </a:p>
          <a:p>
            <a:pPr marL="0" marR="0" lvl="0" indent="266700" algn="just" defTabSz="914400" rtl="0" eaLnBrk="0" fontAlgn="base" latinLnBrk="0" hangingPunct="0">
              <a:lnSpc>
                <a:spcPct val="100000"/>
              </a:lnSpc>
              <a:spcBef>
                <a:spcPct val="0"/>
              </a:spcBef>
              <a:spcAft>
                <a:spcPts val="0"/>
              </a:spcAft>
              <a:buClrTx/>
              <a:buSzTx/>
              <a:buFontTx/>
              <a:buNone/>
              <a:tabLst>
                <a:tab pos="2628900" algn="l"/>
                <a:tab pos="4333875" algn="l"/>
              </a:tabLst>
              <a:defRPr/>
            </a:pP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③</a:t>
            </a:r>
            <a:r>
              <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荆轲顾笑舞阳，前谢曰　</a:t>
            </a: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  </a:t>
            </a:r>
            <a:endPar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0" marR="0" lvl="0" indent="266700" algn="just" defTabSz="914400" rtl="0" eaLnBrk="0" fontAlgn="base" latinLnBrk="0" hangingPunct="0">
              <a:lnSpc>
                <a:spcPct val="100000"/>
              </a:lnSpc>
              <a:spcBef>
                <a:spcPct val="0"/>
              </a:spcBef>
              <a:spcAft>
                <a:spcPts val="0"/>
              </a:spcAft>
              <a:buClrTx/>
              <a:buSzTx/>
              <a:buFontTx/>
              <a:buNone/>
              <a:tabLst>
                <a:tab pos="2628900" algn="l"/>
                <a:tab pos="4333875" algn="l"/>
              </a:tabLst>
              <a:defRPr/>
            </a:pP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④</a:t>
            </a:r>
            <a:r>
              <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遂拔以击荆轲，断其左股　</a:t>
            </a:r>
            <a:endPar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Courier New" panose="02070309020205020404" pitchFamily="49" charset="0"/>
            </a:endParaRPr>
          </a:p>
          <a:p>
            <a:pPr marL="0" marR="0" lvl="0" indent="266700" algn="just" defTabSz="914400" rtl="0" eaLnBrk="0" fontAlgn="base" latinLnBrk="0" hangingPunct="0">
              <a:lnSpc>
                <a:spcPct val="100000"/>
              </a:lnSpc>
              <a:spcBef>
                <a:spcPct val="0"/>
              </a:spcBef>
              <a:spcAft>
                <a:spcPts val="0"/>
              </a:spcAft>
              <a:buClrTx/>
              <a:buSzTx/>
              <a:buFontTx/>
              <a:buNone/>
              <a:tabLst>
                <a:tab pos="2628900" algn="l"/>
                <a:tab pos="4333875" algn="l"/>
              </a:tabLst>
              <a:defRPr/>
            </a:pP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⑤</a:t>
            </a:r>
            <a:r>
              <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乃引其匕首以擿秦王　</a:t>
            </a: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    </a:t>
            </a:r>
            <a:endPar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endParaRPr>
          </a:p>
          <a:p>
            <a:pPr marL="0" marR="0" lvl="0" indent="266700" algn="just" defTabSz="914400" rtl="0" eaLnBrk="0" fontAlgn="base" latinLnBrk="0" hangingPunct="0">
              <a:lnSpc>
                <a:spcPct val="100000"/>
              </a:lnSpc>
              <a:spcBef>
                <a:spcPct val="0"/>
              </a:spcBef>
              <a:spcAft>
                <a:spcPts val="0"/>
              </a:spcAft>
              <a:buClrTx/>
              <a:buSzTx/>
              <a:buFontTx/>
              <a:buNone/>
              <a:tabLst>
                <a:tab pos="2628900" algn="l"/>
                <a:tab pos="4333875" algn="l"/>
              </a:tabLst>
              <a:defRPr/>
            </a:pP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⑥</a:t>
            </a:r>
            <a:r>
              <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倚柱而笑，箕踞以骂曰</a:t>
            </a:r>
            <a:endPar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Courier New" panose="02070309020205020404" pitchFamily="49" charset="0"/>
            </a:endParaRPr>
          </a:p>
          <a:p>
            <a:pPr marL="0" marR="0" lvl="0" indent="266700" algn="just" defTabSz="914400" rtl="0" eaLnBrk="0" fontAlgn="base" latinLnBrk="0" hangingPunct="0">
              <a:lnSpc>
                <a:spcPct val="100000"/>
              </a:lnSpc>
              <a:spcBef>
                <a:spcPct val="0"/>
              </a:spcBef>
              <a:spcAft>
                <a:spcPts val="0"/>
              </a:spcAft>
              <a:buClrTx/>
              <a:buSzTx/>
              <a:buFontTx/>
              <a:buNone/>
              <a:tabLst>
                <a:tab pos="2628900" algn="l"/>
                <a:tab pos="4333875" algn="l"/>
              </a:tabLst>
              <a:defRPr/>
            </a:pP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a:t>
            </a:r>
            <a:r>
              <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③④⑤  	B</a:t>
            </a:r>
            <a:r>
              <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②④⑥</a:t>
            </a:r>
            <a:endPar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Courier New" panose="02070309020205020404" pitchFamily="49" charset="0"/>
            </a:endParaRPr>
          </a:p>
          <a:p>
            <a:pPr marL="0" marR="0" lvl="0" indent="266700" algn="just" defTabSz="914400" rtl="0" eaLnBrk="0" fontAlgn="base" latinLnBrk="0" hangingPunct="0">
              <a:lnSpc>
                <a:spcPct val="100000"/>
              </a:lnSpc>
              <a:spcBef>
                <a:spcPct val="0"/>
              </a:spcBef>
              <a:spcAft>
                <a:spcPts val="0"/>
              </a:spcAft>
              <a:buClrTx/>
              <a:buSzTx/>
              <a:buFontTx/>
              <a:buNone/>
              <a:tabLst>
                <a:tab pos="2628900" algn="l"/>
                <a:tab pos="4333875" algn="l"/>
              </a:tabLst>
              <a:defRPr/>
            </a:pP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C</a:t>
            </a:r>
            <a:r>
              <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①②⑤  	D</a:t>
            </a:r>
            <a:r>
              <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③⑤⑥</a:t>
            </a:r>
            <a:r>
              <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　</a:t>
            </a:r>
            <a:endPar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Courier New" panose="02070309020205020404" pitchFamily="49" charset="0"/>
            </a:endParaRPr>
          </a:p>
        </p:txBody>
      </p:sp>
      <p:sp>
        <p:nvSpPr>
          <p:cNvPr id="4" name="矩形 3"/>
          <p:cNvSpPr/>
          <p:nvPr/>
        </p:nvSpPr>
        <p:spPr>
          <a:xfrm>
            <a:off x="2339975" y="1125538"/>
            <a:ext cx="388938" cy="584200"/>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200" b="0" i="0" u="none" strike="noStrike" kern="1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Times New Roman" panose="02020603050405020304" pitchFamily="18" charset="0"/>
              </a:rPr>
              <a:t>D</a:t>
            </a:r>
            <a:endParaRPr kumimoji="0" lang="zh-CN" altLang="en-US" sz="3200" b="0" i="0" u="none" strike="noStrike" kern="1200" cap="none" spc="0" normalizeH="0" baseline="0" noProof="0" dirty="0" smtClean="0">
              <a:ln>
                <a:noFill/>
              </a:ln>
              <a:solidFill>
                <a:srgbClr val="FF0000"/>
              </a:solidFill>
              <a:effectLst/>
              <a:uLnTx/>
              <a:uFillTx/>
              <a:latin typeface="Arial" panose="020B0604020202020204" pitchFamily="34" charset="0"/>
              <a:ea typeface="宋体" panose="02010600030101010101" pitchFamily="2" charset="-122"/>
              <a:cs typeface="+mn-cs"/>
            </a:endParaRPr>
          </a:p>
        </p:txBody>
      </p:sp>
      <p:sp>
        <p:nvSpPr>
          <p:cNvPr id="5" name="矩形 4"/>
          <p:cNvSpPr/>
          <p:nvPr/>
        </p:nvSpPr>
        <p:spPr>
          <a:xfrm>
            <a:off x="333375" y="5662613"/>
            <a:ext cx="8126413" cy="1076325"/>
          </a:xfrm>
          <a:prstGeom prst="rect">
            <a:avLst/>
          </a:prstGeom>
        </p:spPr>
        <p:txBody>
          <a:bodyPr wrap="square">
            <a:spAutoFit/>
          </a:bodyPr>
          <a:lstStyle/>
          <a:p>
            <a:pPr marL="0" marR="0" lvl="0" indent="266700" algn="just" defTabSz="914400" rtl="0" eaLnBrk="0" fontAlgn="base" latinLnBrk="0" hangingPunct="0">
              <a:lnSpc>
                <a:spcPct val="100000"/>
              </a:lnSpc>
              <a:spcBef>
                <a:spcPct val="0"/>
              </a:spcBef>
              <a:spcAft>
                <a:spcPts val="0"/>
              </a:spcAft>
              <a:buClrTx/>
              <a:buSzTx/>
              <a:buFontTx/>
              <a:buNone/>
              <a:tabLst>
                <a:tab pos="2628900" algn="l"/>
                <a:tab pos="4333875" algn="l"/>
              </a:tabLst>
              <a:defRPr/>
            </a:pPr>
            <a:r>
              <a:rPr kumimoji="0" lang="en-US" altLang="zh-CN" sz="3200" b="0" i="0" u="none" strike="noStrike" kern="1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Times New Roman" panose="02020603050405020304" pitchFamily="18" charset="0"/>
              </a:rPr>
              <a:t>①</a:t>
            </a:r>
            <a:r>
              <a:rPr kumimoji="0" lang="zh-CN" altLang="zh-CN" sz="3200" b="0" i="0" u="none" strike="noStrike" kern="1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Times New Roman" panose="02020603050405020304" pitchFamily="18" charset="0"/>
              </a:rPr>
              <a:t>表现离别时的苍凉，凄婉；</a:t>
            </a:r>
            <a:r>
              <a:rPr kumimoji="0" lang="en-US" altLang="zh-CN" sz="3200" b="0" i="0" u="none" strike="noStrike" kern="1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Times New Roman" panose="02020603050405020304" pitchFamily="18" charset="0"/>
              </a:rPr>
              <a:t>②</a:t>
            </a:r>
            <a:r>
              <a:rPr kumimoji="0" lang="zh-CN" altLang="zh-CN" sz="3200" b="0" i="0" u="none" strike="noStrike" kern="1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Times New Roman" panose="02020603050405020304" pitchFamily="18" charset="0"/>
              </a:rPr>
              <a:t>是侧面描写；</a:t>
            </a:r>
            <a:r>
              <a:rPr kumimoji="0" lang="en-US" altLang="zh-CN" sz="3200" b="0" i="0" u="none" strike="noStrike" kern="1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Times New Roman" panose="02020603050405020304" pitchFamily="18" charset="0"/>
              </a:rPr>
              <a:t>④</a:t>
            </a:r>
            <a:r>
              <a:rPr kumimoji="0" lang="zh-CN" altLang="zh-CN" sz="3200" b="0" i="0" u="none" strike="noStrike" kern="1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Times New Roman" panose="02020603050405020304" pitchFamily="18" charset="0"/>
              </a:rPr>
              <a:t>秦王的行动。</a:t>
            </a:r>
            <a:endParaRPr kumimoji="0" lang="zh-CN" altLang="zh-CN" sz="3200" b="0" i="0" u="none" strike="noStrike" kern="100" cap="none" spc="0" normalizeH="0" baseline="0" noProof="0" dirty="0">
              <a:ln>
                <a:noFill/>
              </a:ln>
              <a:solidFill>
                <a:srgbClr val="FF0000"/>
              </a:solidFill>
              <a:effectLst/>
              <a:uLnTx/>
              <a:uFillTx/>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charRg st="0" end="2"/>
                                            </p:txEl>
                                          </p:spTgt>
                                        </p:tgtEl>
                                        <p:attrNameLst>
                                          <p:attrName>style.visibility</p:attrName>
                                        </p:attrNameLst>
                                      </p:cBhvr>
                                      <p:to>
                                        <p:strVal val="visible"/>
                                      </p:to>
                                    </p:set>
                                    <p:animEffect transition="in" filter="fade">
                                      <p:cBhvr>
                                        <p:cTn id="7" dur="1000"/>
                                        <p:tgtEl>
                                          <p:spTgt spid="4">
                                            <p:txEl>
                                              <p:charRg st="0" end="2"/>
                                            </p:txEl>
                                          </p:spTgt>
                                        </p:tgtEl>
                                      </p:cBhvr>
                                    </p:animEffect>
                                    <p:anim calcmode="lin" valueType="num">
                                      <p:cBhvr>
                                        <p:cTn id="8" dur="1000" fill="hold"/>
                                        <p:tgtEl>
                                          <p:spTgt spid="4">
                                            <p:txEl>
                                              <p:charRg st="0"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charRg st="0"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79388" y="19050"/>
            <a:ext cx="2655888" cy="584200"/>
          </a:xfrm>
          <a:prstGeom prst="rect">
            <a:avLst/>
          </a:prstGeom>
        </p:spPr>
        <p:txBody>
          <a:bodyPr wrap="none">
            <a:spAutoFit/>
          </a:bodyPr>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altLang="zh-CN" sz="3200" b="1" i="0" u="none" strike="noStrike" kern="100" cap="none" spc="0" normalizeH="0" baseline="0" noProof="0" dirty="0" smtClean="0">
                <a:ln>
                  <a:noFill/>
                </a:ln>
                <a:solidFill>
                  <a:srgbClr val="FF0000"/>
                </a:solidFill>
                <a:effectLst/>
                <a:uLnTx/>
                <a:uFillTx/>
                <a:latin typeface="Times New Roman" panose="02020603050405020304" pitchFamily="18" charset="0"/>
                <a:ea typeface="宋体" panose="02010600030101010101" pitchFamily="2" charset="-122"/>
                <a:cs typeface="+mn-cs"/>
              </a:rPr>
              <a:t>【课堂练习】</a:t>
            </a:r>
            <a:endParaRPr kumimoji="0" lang="zh-CN" altLang="zh-CN" sz="3200" b="0" i="0" u="none" strike="noStrike" kern="100" cap="none" spc="0" normalizeH="0" baseline="0" noProof="0" dirty="0" smtClean="0">
              <a:ln>
                <a:noFill/>
              </a:ln>
              <a:solidFill>
                <a:srgbClr val="FF0000"/>
              </a:solidFill>
              <a:effectLst/>
              <a:uLnTx/>
              <a:uFillTx/>
              <a:latin typeface="Times New Roman" panose="02020603050405020304" pitchFamily="18" charset="0"/>
              <a:ea typeface="宋体" panose="02010600030101010101" pitchFamily="2" charset="-122"/>
              <a:cs typeface="+mn-cs"/>
            </a:endParaRPr>
          </a:p>
        </p:txBody>
      </p:sp>
      <p:sp>
        <p:nvSpPr>
          <p:cNvPr id="3" name="矩形 2"/>
          <p:cNvSpPr/>
          <p:nvPr/>
        </p:nvSpPr>
        <p:spPr>
          <a:xfrm>
            <a:off x="196850" y="908050"/>
            <a:ext cx="8696325" cy="4524375"/>
          </a:xfrm>
          <a:prstGeom prst="rect">
            <a:avLst/>
          </a:prstGeom>
        </p:spPr>
        <p:txBody>
          <a:bodyPr wrap="square">
            <a:spAutoFit/>
          </a:bodyPr>
          <a:lstStyle/>
          <a:p>
            <a:pPr marL="0" marR="0" lvl="0" indent="0" algn="just" defTabSz="914400" rtl="0" eaLnBrk="0" fontAlgn="base" latinLnBrk="0" hangingPunct="0">
              <a:lnSpc>
                <a:spcPct val="100000"/>
              </a:lnSpc>
              <a:spcBef>
                <a:spcPct val="0"/>
              </a:spcBef>
              <a:spcAft>
                <a:spcPts val="0"/>
              </a:spcAft>
              <a:buClrTx/>
              <a:buSzTx/>
              <a:buFontTx/>
              <a:buNone/>
              <a:tabLst>
                <a:tab pos="2628900" algn="l"/>
                <a:tab pos="4333875" algn="l"/>
              </a:tabLst>
              <a:defRPr/>
            </a:pP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3</a:t>
            </a:r>
            <a:r>
              <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．下列对文意的理解不正确的一项是 </a:t>
            </a: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　　</a:t>
            </a: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a:t>
            </a:r>
            <a:endPar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Courier New" panose="02070309020205020404" pitchFamily="49" charset="0"/>
            </a:endParaRPr>
          </a:p>
          <a:p>
            <a:pPr marL="0" marR="0" lvl="0" indent="266700" algn="just" defTabSz="914400" rtl="0" eaLnBrk="0" fontAlgn="base" latinLnBrk="0" hangingPunct="0">
              <a:lnSpc>
                <a:spcPct val="100000"/>
              </a:lnSpc>
              <a:spcBef>
                <a:spcPct val="0"/>
              </a:spcBef>
              <a:spcAft>
                <a:spcPts val="0"/>
              </a:spcAft>
              <a:buClrTx/>
              <a:buSzTx/>
              <a:buFontTx/>
              <a:buNone/>
              <a:tabLst>
                <a:tab pos="2628900" algn="l"/>
                <a:tab pos="4333875" algn="l"/>
              </a:tabLst>
              <a:defRPr/>
            </a:pP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  A</a:t>
            </a:r>
            <a:r>
              <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．易水送别，慷慨悲歌，荆轲做好了以身赴死的准备。</a:t>
            </a:r>
            <a:endPar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Courier New" panose="02070309020205020404" pitchFamily="49" charset="0"/>
            </a:endParaRPr>
          </a:p>
          <a:p>
            <a:pPr marL="0" marR="0" lvl="0" indent="266700" algn="just" defTabSz="914400" rtl="0" eaLnBrk="0" fontAlgn="base" latinLnBrk="0" hangingPunct="0">
              <a:lnSpc>
                <a:spcPct val="100000"/>
              </a:lnSpc>
              <a:spcBef>
                <a:spcPct val="0"/>
              </a:spcBef>
              <a:spcAft>
                <a:spcPts val="0"/>
              </a:spcAft>
              <a:buClrTx/>
              <a:buSzTx/>
              <a:buFontTx/>
              <a:buNone/>
              <a:tabLst>
                <a:tab pos="2628900" algn="l"/>
                <a:tab pos="4333875" algn="l"/>
              </a:tabLst>
              <a:defRPr/>
            </a:pP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  B</a:t>
            </a:r>
            <a:r>
              <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．秦臣蒙嘉同情燕王，赞赏荆轲，所以巧言讨好秦王，引见荆轲。</a:t>
            </a:r>
            <a:endPar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Courier New" panose="02070309020205020404" pitchFamily="49" charset="0"/>
            </a:endParaRPr>
          </a:p>
          <a:p>
            <a:pPr marL="0" marR="0" lvl="0" indent="266700" algn="just" defTabSz="914400" rtl="0" eaLnBrk="0" fontAlgn="base" latinLnBrk="0" hangingPunct="0">
              <a:lnSpc>
                <a:spcPct val="100000"/>
              </a:lnSpc>
              <a:spcBef>
                <a:spcPct val="0"/>
              </a:spcBef>
              <a:spcAft>
                <a:spcPts val="0"/>
              </a:spcAft>
              <a:buClrTx/>
              <a:buSzTx/>
              <a:buFontTx/>
              <a:buNone/>
              <a:tabLst>
                <a:tab pos="2628900" algn="l"/>
                <a:tab pos="4333875" algn="l"/>
              </a:tabLst>
              <a:defRPr/>
            </a:pP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  C</a:t>
            </a:r>
            <a:r>
              <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．秦舞阳随荆轲刺杀秦王，却被秦王的威风吓倒，差点暴露此行动机。</a:t>
            </a:r>
            <a:endPar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Courier New" panose="02070309020205020404" pitchFamily="49" charset="0"/>
            </a:endParaRPr>
          </a:p>
          <a:p>
            <a:pPr marL="0" marR="0" lvl="0" indent="266700" algn="just" defTabSz="914400" rtl="0" eaLnBrk="0" fontAlgn="base" latinLnBrk="0" hangingPunct="0">
              <a:lnSpc>
                <a:spcPct val="100000"/>
              </a:lnSpc>
              <a:spcBef>
                <a:spcPct val="0"/>
              </a:spcBef>
              <a:spcAft>
                <a:spcPts val="0"/>
              </a:spcAft>
              <a:buClrTx/>
              <a:buSzTx/>
              <a:buFontTx/>
              <a:buNone/>
              <a:tabLst>
                <a:tab pos="2628900" algn="l"/>
                <a:tab pos="4333875" algn="l"/>
              </a:tabLst>
              <a:defRPr/>
            </a:pPr>
            <a:r>
              <a:rPr kumimoji="0" lang="en-US"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  D</a:t>
            </a:r>
            <a:r>
              <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Times New Roman" panose="02020603050405020304" pitchFamily="18" charset="0"/>
              </a:rPr>
              <a:t>．荆轲刺杀秦王未成，他自己宣称想要挟持秦王，定下条约，报答燕太子丹。　</a:t>
            </a:r>
            <a:endParaRPr kumimoji="0" lang="zh-CN" altLang="zh-CN" sz="3200" b="0" i="0" u="none" strike="noStrike" kern="100" cap="none" spc="0" normalizeH="0" baseline="0" noProof="0" dirty="0" smtClean="0">
              <a:ln>
                <a:noFill/>
              </a:ln>
              <a:solidFill>
                <a:srgbClr val="000000"/>
              </a:solidFill>
              <a:effectLst/>
              <a:uLnTx/>
              <a:uFillTx/>
              <a:latin typeface="宋体" panose="02010600030101010101" pitchFamily="2" charset="-122"/>
              <a:ea typeface="宋体" panose="02010600030101010101" pitchFamily="2" charset="-122"/>
              <a:cs typeface="Courier New" panose="02070309020205020404" pitchFamily="49" charset="0"/>
            </a:endParaRPr>
          </a:p>
        </p:txBody>
      </p:sp>
      <p:sp>
        <p:nvSpPr>
          <p:cNvPr id="4" name="矩形 3"/>
          <p:cNvSpPr/>
          <p:nvPr/>
        </p:nvSpPr>
        <p:spPr>
          <a:xfrm>
            <a:off x="7524750" y="908050"/>
            <a:ext cx="414338" cy="647700"/>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600" b="0" i="0" u="none" strike="noStrike" kern="1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Times New Roman" panose="02020603050405020304" pitchFamily="18" charset="0"/>
              </a:rPr>
              <a:t>B</a:t>
            </a:r>
            <a:endParaRPr kumimoji="0" lang="zh-CN" altLang="en-US" sz="3600" b="0" i="0" u="none" strike="noStrike" kern="1200" cap="none" spc="0" normalizeH="0" baseline="0" noProof="0" dirty="0" smtClean="0">
              <a:ln>
                <a:noFill/>
              </a:ln>
              <a:solidFill>
                <a:srgbClr val="FF0000"/>
              </a:solidFill>
              <a:effectLst/>
              <a:uLnTx/>
              <a:uFillTx/>
              <a:latin typeface="Arial" panose="020B0604020202020204" pitchFamily="34" charset="0"/>
              <a:ea typeface="宋体" panose="02010600030101010101" pitchFamily="2" charset="-122"/>
              <a:cs typeface="+mn-cs"/>
            </a:endParaRPr>
          </a:p>
        </p:txBody>
      </p:sp>
      <p:sp>
        <p:nvSpPr>
          <p:cNvPr id="5" name="矩形 4"/>
          <p:cNvSpPr/>
          <p:nvPr/>
        </p:nvSpPr>
        <p:spPr>
          <a:xfrm>
            <a:off x="1116013" y="5697538"/>
            <a:ext cx="5826125" cy="708025"/>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4000" b="0" i="0" u="none" strike="noStrike" kern="1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Times New Roman" panose="02020603050405020304" pitchFamily="18" charset="0"/>
              </a:rPr>
              <a:t>蒙嘉受贿为别人说好话。</a:t>
            </a:r>
            <a:endParaRPr kumimoji="0" lang="zh-CN" altLang="en-US" sz="4000" b="0" i="0" u="none" strike="noStrike" kern="1200" cap="none" spc="0" normalizeH="0" baseline="0" noProof="0" dirty="0" smtClean="0">
              <a:ln>
                <a:noFill/>
              </a:ln>
              <a:solidFill>
                <a:srgbClr val="FF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charRg st="0" end="2"/>
                                            </p:txEl>
                                          </p:spTgt>
                                        </p:tgtEl>
                                        <p:attrNameLst>
                                          <p:attrName>style.visibility</p:attrName>
                                        </p:attrNameLst>
                                      </p:cBhvr>
                                      <p:to>
                                        <p:strVal val="visible"/>
                                      </p:to>
                                    </p:set>
                                    <p:animEffect transition="in" filter="fade">
                                      <p:cBhvr>
                                        <p:cTn id="7" dur="1000"/>
                                        <p:tgtEl>
                                          <p:spTgt spid="4">
                                            <p:txEl>
                                              <p:charRg st="0" end="2"/>
                                            </p:txEl>
                                          </p:spTgt>
                                        </p:tgtEl>
                                      </p:cBhvr>
                                    </p:animEffect>
                                    <p:anim calcmode="lin" valueType="num">
                                      <p:cBhvr>
                                        <p:cTn id="8" dur="1000" fill="hold"/>
                                        <p:tgtEl>
                                          <p:spTgt spid="4">
                                            <p:txEl>
                                              <p:charRg st="0" end="2"/>
                                            </p:txEl>
                                          </p:spTgt>
                                        </p:tgtEl>
                                        <p:attrNameLst>
                                          <p:attrName>ppt_x</p:attrName>
                                        </p:attrNameLst>
                                      </p:cBhvr>
                                      <p:tavLst>
                                        <p:tav tm="0">
                                          <p:val>
                                            <p:strVal val="#ppt_x"/>
                                          </p:val>
                                        </p:tav>
                                        <p:tav tm="100000">
                                          <p:val>
                                            <p:strVal val="#ppt_x"/>
                                          </p:val>
                                        </p:tav>
                                      </p:tavLst>
                                    </p:anim>
                                    <p:anim calcmode="lin" valueType="num">
                                      <p:cBhvr>
                                        <p:cTn id="9" dur="1000" fill="hold"/>
                                        <p:tgtEl>
                                          <p:spTgt spid="4">
                                            <p:txEl>
                                              <p:charRg st="0"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nodeType="clickEffect">
                                  <p:stCondLst>
                                    <p:cond delay="0"/>
                                  </p:stCondLst>
                                  <p:childTnLst>
                                    <p:set>
                                      <p:cBhvr>
                                        <p:cTn id="13" dur="1" fill="hold">
                                          <p:stCondLst>
                                            <p:cond delay="0"/>
                                          </p:stCondLst>
                                        </p:cTn>
                                        <p:tgtEl>
                                          <p:spTgt spid="5">
                                            <p:txEl>
                                              <p:charRg st="0" end="12"/>
                                            </p:txEl>
                                          </p:spTgt>
                                        </p:tgtEl>
                                        <p:attrNameLst>
                                          <p:attrName>style.visibility</p:attrName>
                                        </p:attrNameLst>
                                      </p:cBhvr>
                                      <p:to>
                                        <p:strVal val="visible"/>
                                      </p:to>
                                    </p:set>
                                    <p:anim calcmode="lin" valueType="num">
                                      <p:cBhvr additive="base">
                                        <p:cTn id="14" dur="500" fill="hold"/>
                                        <p:tgtEl>
                                          <p:spTgt spid="5">
                                            <p:txEl>
                                              <p:charRg st="0" end="12"/>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5">
                                            <p:txEl>
                                              <p:charRg st="0" end="1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79388" y="19050"/>
            <a:ext cx="2655888" cy="584200"/>
          </a:xfrm>
          <a:prstGeom prst="rect">
            <a:avLst/>
          </a:prstGeom>
        </p:spPr>
        <p:txBody>
          <a:bodyPr wrap="none">
            <a:spAutoFit/>
          </a:bodyPr>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zh-CN" altLang="zh-CN" sz="3200" b="1" i="0" u="none" strike="noStrike" kern="100" cap="none" spc="0" normalizeH="0" baseline="0" noProof="0" dirty="0" smtClean="0">
                <a:ln>
                  <a:noFill/>
                </a:ln>
                <a:solidFill>
                  <a:srgbClr val="FF0000"/>
                </a:solidFill>
                <a:effectLst/>
                <a:uLnTx/>
                <a:uFillTx/>
                <a:latin typeface="Times New Roman" panose="02020603050405020304" pitchFamily="18" charset="0"/>
                <a:ea typeface="宋体" panose="02010600030101010101" pitchFamily="2" charset="-122"/>
                <a:cs typeface="+mn-cs"/>
              </a:rPr>
              <a:t>【课堂练习】</a:t>
            </a:r>
            <a:endParaRPr kumimoji="0" lang="zh-CN" altLang="zh-CN" sz="3200" b="0" i="0" u="none" strike="noStrike" kern="100" cap="none" spc="0" normalizeH="0" baseline="0" noProof="0" dirty="0" smtClean="0">
              <a:ln>
                <a:noFill/>
              </a:ln>
              <a:solidFill>
                <a:srgbClr val="FF0000"/>
              </a:solidFill>
              <a:effectLst/>
              <a:uLnTx/>
              <a:uFillTx/>
              <a:latin typeface="Times New Roman" panose="02020603050405020304" pitchFamily="18" charset="0"/>
              <a:ea typeface="宋体" panose="02010600030101010101" pitchFamily="2" charset="-122"/>
              <a:cs typeface="+mn-cs"/>
            </a:endParaRPr>
          </a:p>
        </p:txBody>
      </p:sp>
      <p:sp>
        <p:nvSpPr>
          <p:cNvPr id="3" name="矩形 2"/>
          <p:cNvSpPr/>
          <p:nvPr/>
        </p:nvSpPr>
        <p:spPr>
          <a:xfrm>
            <a:off x="179388" y="765175"/>
            <a:ext cx="8569325" cy="5016500"/>
          </a:xfrm>
          <a:prstGeom prst="rect">
            <a:avLst/>
          </a:prstGeom>
        </p:spPr>
        <p:txBody>
          <a:bodyPr wrap="square">
            <a:spAutoFit/>
          </a:bodyPr>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en-US" altLang="zh-CN" sz="3200" b="0" i="0" u="none" strike="noStrike" kern="100" cap="none" spc="0" normalizeH="0" baseline="0" noProof="0" dirty="0" smtClean="0">
                <a:ln>
                  <a:noFill/>
                </a:ln>
                <a:solidFill>
                  <a:srgbClr val="000000"/>
                </a:solidFill>
                <a:effectLst/>
                <a:uLnTx/>
                <a:uFillTx/>
                <a:latin typeface="+mn-ea"/>
                <a:ea typeface="+mn-ea"/>
                <a:cs typeface="+mn-cs"/>
              </a:rPr>
              <a:t>4</a:t>
            </a:r>
            <a:r>
              <a:rPr kumimoji="0" lang="zh-CN" altLang="zh-CN" sz="3200" b="0" i="0" u="none" strike="noStrike" kern="100" cap="none" spc="0" normalizeH="0" baseline="0" noProof="0" dirty="0" smtClean="0">
                <a:ln>
                  <a:noFill/>
                </a:ln>
                <a:solidFill>
                  <a:srgbClr val="000000"/>
                </a:solidFill>
                <a:effectLst/>
                <a:uLnTx/>
                <a:uFillTx/>
                <a:latin typeface="+mn-ea"/>
                <a:ea typeface="+mn-ea"/>
                <a:cs typeface="+mn-cs"/>
              </a:rPr>
              <a:t>、判断下面论断哪个符合客观事实（</a:t>
            </a:r>
            <a:r>
              <a:rPr kumimoji="0" lang="en-US" altLang="zh-CN" sz="3200" b="0" i="0" u="none" strike="noStrike" kern="100" cap="none" spc="0" normalizeH="0" baseline="0" noProof="0" dirty="0" smtClean="0">
                <a:ln>
                  <a:noFill/>
                </a:ln>
                <a:solidFill>
                  <a:srgbClr val="000000"/>
                </a:solidFill>
                <a:effectLst/>
                <a:uLnTx/>
                <a:uFillTx/>
                <a:latin typeface="+mn-ea"/>
                <a:ea typeface="+mn-ea"/>
                <a:cs typeface="+mn-cs"/>
              </a:rPr>
              <a:t>     </a:t>
            </a:r>
            <a:r>
              <a:rPr kumimoji="0" lang="zh-CN" altLang="zh-CN" sz="3200" b="0" i="0" u="none" strike="noStrike" kern="100" cap="none" spc="0" normalizeH="0" baseline="0" noProof="0" dirty="0" smtClean="0">
                <a:ln>
                  <a:noFill/>
                </a:ln>
                <a:solidFill>
                  <a:srgbClr val="000000"/>
                </a:solidFill>
                <a:effectLst/>
                <a:uLnTx/>
                <a:uFillTx/>
                <a:latin typeface="+mn-ea"/>
                <a:ea typeface="+mn-ea"/>
                <a:cs typeface="+mn-cs"/>
              </a:rPr>
              <a:t>）</a:t>
            </a:r>
            <a:r>
              <a:rPr kumimoji="0" lang="en-US" altLang="zh-CN" sz="3200" b="0" i="0" u="none" strike="noStrike" kern="100" cap="none" spc="0" normalizeH="0" baseline="0" noProof="0" dirty="0" smtClean="0">
                <a:ln>
                  <a:noFill/>
                </a:ln>
                <a:solidFill>
                  <a:srgbClr val="000000"/>
                </a:solidFill>
                <a:effectLst/>
                <a:uLnTx/>
                <a:uFillTx/>
                <a:latin typeface="+mn-ea"/>
                <a:ea typeface="+mn-ea"/>
                <a:cs typeface="+mn-cs"/>
              </a:rPr>
              <a:t> </a:t>
            </a:r>
            <a:endParaRPr kumimoji="0" lang="zh-CN" altLang="zh-CN" sz="3200" b="0" i="0" u="none" strike="noStrike" kern="100" cap="none" spc="0" normalizeH="0" baseline="0" noProof="0" dirty="0" smtClean="0">
              <a:ln>
                <a:noFill/>
              </a:ln>
              <a:solidFill>
                <a:srgbClr val="000000"/>
              </a:solidFill>
              <a:effectLst/>
              <a:uLnTx/>
              <a:uFillTx/>
              <a:latin typeface="+mn-ea"/>
              <a:ea typeface="+mn-ea"/>
              <a:cs typeface="+mn-cs"/>
            </a:endParaRPr>
          </a:p>
          <a:p>
            <a:pPr marL="0" marR="0" lvl="0" indent="266700" algn="just" defTabSz="914400" rtl="0" eaLnBrk="0" fontAlgn="base" latinLnBrk="0" hangingPunct="0">
              <a:lnSpc>
                <a:spcPct val="100000"/>
              </a:lnSpc>
              <a:spcBef>
                <a:spcPct val="0"/>
              </a:spcBef>
              <a:spcAft>
                <a:spcPts val="0"/>
              </a:spcAft>
              <a:buClrTx/>
              <a:buSzTx/>
              <a:buFontTx/>
              <a:buNone/>
              <a:defRPr/>
            </a:pPr>
            <a:r>
              <a:rPr kumimoji="0" lang="en-US" altLang="zh-CN" sz="3200" b="0" i="0" u="none" strike="noStrike" kern="100" cap="none" spc="0" normalizeH="0" baseline="0" noProof="0" dirty="0" smtClean="0">
                <a:ln>
                  <a:noFill/>
                </a:ln>
                <a:solidFill>
                  <a:srgbClr val="000000"/>
                </a:solidFill>
                <a:effectLst/>
                <a:uLnTx/>
                <a:uFillTx/>
                <a:latin typeface="+mn-ea"/>
                <a:ea typeface="+mn-ea"/>
                <a:cs typeface="+mn-cs"/>
              </a:rPr>
              <a:t>  A</a:t>
            </a:r>
            <a:r>
              <a:rPr kumimoji="0" lang="zh-CN" altLang="zh-CN" sz="3200" b="0" i="0" u="none" strike="noStrike" kern="100" cap="none" spc="0" normalizeH="0" baseline="0" noProof="0" dirty="0" smtClean="0">
                <a:ln>
                  <a:noFill/>
                </a:ln>
                <a:solidFill>
                  <a:srgbClr val="000000"/>
                </a:solidFill>
                <a:effectLst/>
                <a:uLnTx/>
                <a:uFillTx/>
                <a:latin typeface="+mn-ea"/>
                <a:ea typeface="+mn-ea"/>
                <a:cs typeface="+mn-cs"/>
              </a:rPr>
              <a:t>．荆轲之所以没有行刺成功，是刺杀秦王是逆历史潮流的做法，注定要失败。</a:t>
            </a:r>
            <a:r>
              <a:rPr kumimoji="0" lang="en-US" altLang="zh-CN" sz="3200" b="0" i="0" u="none" strike="noStrike" kern="100" cap="none" spc="0" normalizeH="0" baseline="0" noProof="0" dirty="0" smtClean="0">
                <a:ln>
                  <a:noFill/>
                </a:ln>
                <a:solidFill>
                  <a:srgbClr val="000000"/>
                </a:solidFill>
                <a:effectLst/>
                <a:uLnTx/>
                <a:uFillTx/>
                <a:latin typeface="+mn-ea"/>
                <a:ea typeface="+mn-ea"/>
                <a:cs typeface="+mn-cs"/>
              </a:rPr>
              <a:t> </a:t>
            </a:r>
            <a:endParaRPr kumimoji="0" lang="zh-CN" altLang="zh-CN" sz="3200" b="0" i="0" u="none" strike="noStrike" kern="100" cap="none" spc="0" normalizeH="0" baseline="0" noProof="0" dirty="0" smtClean="0">
              <a:ln>
                <a:noFill/>
              </a:ln>
              <a:solidFill>
                <a:srgbClr val="000000"/>
              </a:solidFill>
              <a:effectLst/>
              <a:uLnTx/>
              <a:uFillTx/>
              <a:latin typeface="+mn-ea"/>
              <a:ea typeface="+mn-ea"/>
              <a:cs typeface="+mn-cs"/>
            </a:endParaRPr>
          </a:p>
          <a:p>
            <a:pPr marL="0" marR="0" lvl="0" indent="266700" algn="just" defTabSz="914400" rtl="0" eaLnBrk="0" fontAlgn="base" latinLnBrk="0" hangingPunct="0">
              <a:lnSpc>
                <a:spcPct val="100000"/>
              </a:lnSpc>
              <a:spcBef>
                <a:spcPct val="0"/>
              </a:spcBef>
              <a:spcAft>
                <a:spcPts val="0"/>
              </a:spcAft>
              <a:buClrTx/>
              <a:buSzTx/>
              <a:buFontTx/>
              <a:buNone/>
              <a:defRPr/>
            </a:pPr>
            <a:r>
              <a:rPr kumimoji="0" lang="en-US" altLang="zh-CN" sz="3200" b="0" i="0" u="none" strike="noStrike" kern="100" cap="none" spc="0" normalizeH="0" baseline="0" noProof="0" dirty="0" smtClean="0">
                <a:ln>
                  <a:noFill/>
                </a:ln>
                <a:solidFill>
                  <a:srgbClr val="000000"/>
                </a:solidFill>
                <a:effectLst/>
                <a:uLnTx/>
                <a:uFillTx/>
                <a:latin typeface="+mn-ea"/>
                <a:ea typeface="+mn-ea"/>
                <a:cs typeface="+mn-cs"/>
              </a:rPr>
              <a:t>  B</a:t>
            </a:r>
            <a:r>
              <a:rPr kumimoji="0" lang="zh-CN" altLang="zh-CN" sz="3200" b="0" i="0" u="none" strike="noStrike" kern="100" cap="none" spc="0" normalizeH="0" baseline="0" noProof="0" dirty="0" smtClean="0">
                <a:ln>
                  <a:noFill/>
                </a:ln>
                <a:solidFill>
                  <a:srgbClr val="000000"/>
                </a:solidFill>
                <a:effectLst/>
                <a:uLnTx/>
                <a:uFillTx/>
                <a:latin typeface="+mn-ea"/>
                <a:ea typeface="+mn-ea"/>
                <a:cs typeface="+mn-cs"/>
              </a:rPr>
              <a:t>．荆轲之所以追着秦王在大殿内跑，是秦王身边的大臣侍卫胆小怕事，自私自利。</a:t>
            </a:r>
            <a:r>
              <a:rPr kumimoji="0" lang="en-US" altLang="zh-CN" sz="3200" b="0" i="0" u="none" strike="noStrike" kern="100" cap="none" spc="0" normalizeH="0" baseline="0" noProof="0" dirty="0" smtClean="0">
                <a:ln>
                  <a:noFill/>
                </a:ln>
                <a:solidFill>
                  <a:srgbClr val="000000"/>
                </a:solidFill>
                <a:effectLst/>
                <a:uLnTx/>
                <a:uFillTx/>
                <a:latin typeface="+mn-ea"/>
                <a:ea typeface="+mn-ea"/>
                <a:cs typeface="+mn-cs"/>
              </a:rPr>
              <a:t> </a:t>
            </a:r>
            <a:endParaRPr kumimoji="0" lang="zh-CN" altLang="zh-CN" sz="3200" b="0" i="0" u="none" strike="noStrike" kern="100" cap="none" spc="0" normalizeH="0" baseline="0" noProof="0" dirty="0" smtClean="0">
              <a:ln>
                <a:noFill/>
              </a:ln>
              <a:solidFill>
                <a:srgbClr val="000000"/>
              </a:solidFill>
              <a:effectLst/>
              <a:uLnTx/>
              <a:uFillTx/>
              <a:latin typeface="+mn-ea"/>
              <a:ea typeface="+mn-ea"/>
              <a:cs typeface="+mn-cs"/>
            </a:endParaRPr>
          </a:p>
          <a:p>
            <a:pPr marL="0" marR="0" lvl="0" indent="266700" algn="just" defTabSz="914400" rtl="0" eaLnBrk="0" fontAlgn="base" latinLnBrk="0" hangingPunct="0">
              <a:lnSpc>
                <a:spcPct val="100000"/>
              </a:lnSpc>
              <a:spcBef>
                <a:spcPct val="0"/>
              </a:spcBef>
              <a:spcAft>
                <a:spcPts val="0"/>
              </a:spcAft>
              <a:buClrTx/>
              <a:buSzTx/>
              <a:buFontTx/>
              <a:buNone/>
              <a:defRPr/>
            </a:pPr>
            <a:r>
              <a:rPr kumimoji="0" lang="en-US" altLang="zh-CN" sz="3200" b="0" i="0" u="none" strike="noStrike" kern="100" cap="none" spc="0" normalizeH="0" baseline="0" noProof="0" dirty="0" smtClean="0">
                <a:ln>
                  <a:noFill/>
                </a:ln>
                <a:solidFill>
                  <a:srgbClr val="000000"/>
                </a:solidFill>
                <a:effectLst/>
                <a:uLnTx/>
                <a:uFillTx/>
                <a:latin typeface="+mn-ea"/>
                <a:ea typeface="+mn-ea"/>
                <a:cs typeface="+mn-cs"/>
              </a:rPr>
              <a:t>  C</a:t>
            </a:r>
            <a:r>
              <a:rPr kumimoji="0" lang="zh-CN" altLang="zh-CN" sz="3200" b="0" i="0" u="none" strike="noStrike" kern="100" cap="none" spc="0" normalizeH="0" baseline="0" noProof="0" dirty="0" smtClean="0">
                <a:ln>
                  <a:noFill/>
                </a:ln>
                <a:solidFill>
                  <a:srgbClr val="000000"/>
                </a:solidFill>
                <a:effectLst/>
                <a:uLnTx/>
                <a:uFillTx/>
                <a:latin typeface="+mn-ea"/>
                <a:ea typeface="+mn-ea"/>
                <a:cs typeface="+mn-cs"/>
              </a:rPr>
              <a:t>．荆轲之所没有行刺成功，是荆轲想劫持秦王作为人质，然后跟秦国订立互不侵犯的和平条约。</a:t>
            </a:r>
            <a:r>
              <a:rPr kumimoji="0" lang="en-US" altLang="zh-CN" sz="3200" b="0" i="0" u="none" strike="noStrike" kern="100" cap="none" spc="0" normalizeH="0" baseline="0" noProof="0" dirty="0" smtClean="0">
                <a:ln>
                  <a:noFill/>
                </a:ln>
                <a:solidFill>
                  <a:srgbClr val="000000"/>
                </a:solidFill>
                <a:effectLst/>
                <a:uLnTx/>
                <a:uFillTx/>
                <a:latin typeface="+mn-ea"/>
                <a:ea typeface="+mn-ea"/>
                <a:cs typeface="+mn-cs"/>
              </a:rPr>
              <a:t> </a:t>
            </a:r>
            <a:endParaRPr kumimoji="0" lang="zh-CN" altLang="zh-CN" sz="3200" b="0" i="0" u="none" strike="noStrike" kern="100" cap="none" spc="0" normalizeH="0" baseline="0" noProof="0" dirty="0" smtClean="0">
              <a:ln>
                <a:noFill/>
              </a:ln>
              <a:solidFill>
                <a:srgbClr val="000000"/>
              </a:solidFill>
              <a:effectLst/>
              <a:uLnTx/>
              <a:uFillTx/>
              <a:latin typeface="+mn-ea"/>
              <a:ea typeface="+mn-ea"/>
              <a:cs typeface="+mn-cs"/>
            </a:endParaRPr>
          </a:p>
          <a:p>
            <a:pPr marL="0" marR="0" lvl="0" indent="266700" algn="just" defTabSz="914400" rtl="0" eaLnBrk="0" fontAlgn="base" latinLnBrk="0" hangingPunct="0">
              <a:lnSpc>
                <a:spcPct val="100000"/>
              </a:lnSpc>
              <a:spcBef>
                <a:spcPct val="0"/>
              </a:spcBef>
              <a:spcAft>
                <a:spcPts val="0"/>
              </a:spcAft>
              <a:buClrTx/>
              <a:buSzTx/>
              <a:buFontTx/>
              <a:buNone/>
              <a:defRPr/>
            </a:pPr>
            <a:r>
              <a:rPr kumimoji="0" lang="en-US" altLang="zh-CN" sz="3200" b="0" i="0" u="none" strike="noStrike" kern="100" cap="none" spc="0" normalizeH="0" baseline="0" noProof="0" dirty="0" smtClean="0">
                <a:ln>
                  <a:noFill/>
                </a:ln>
                <a:solidFill>
                  <a:srgbClr val="000000"/>
                </a:solidFill>
                <a:effectLst/>
                <a:uLnTx/>
                <a:uFillTx/>
                <a:latin typeface="+mn-ea"/>
                <a:ea typeface="+mn-ea"/>
                <a:cs typeface="+mn-cs"/>
              </a:rPr>
              <a:t>  D</a:t>
            </a:r>
            <a:r>
              <a:rPr kumimoji="0" lang="zh-CN" altLang="zh-CN" sz="3200" b="0" i="0" u="none" strike="noStrike" kern="100" cap="none" spc="0" normalizeH="0" baseline="0" noProof="0" dirty="0" smtClean="0">
                <a:ln>
                  <a:noFill/>
                </a:ln>
                <a:solidFill>
                  <a:srgbClr val="000000"/>
                </a:solidFill>
                <a:effectLst/>
                <a:uLnTx/>
                <a:uFillTx/>
                <a:latin typeface="+mn-ea"/>
                <a:ea typeface="+mn-ea"/>
                <a:cs typeface="+mn-cs"/>
              </a:rPr>
              <a:t>．荆轲之所以没有成功，一是自己武功不够高超，谋事不周；二是缺乏得力助手。</a:t>
            </a:r>
            <a:r>
              <a:rPr kumimoji="0" lang="en-US" altLang="zh-CN" sz="3200" b="0" i="0" u="none" strike="noStrike" kern="100" cap="none" spc="0" normalizeH="0" baseline="0" noProof="0" dirty="0" smtClean="0">
                <a:ln>
                  <a:noFill/>
                </a:ln>
                <a:solidFill>
                  <a:srgbClr val="000000"/>
                </a:solidFill>
                <a:effectLst/>
                <a:uLnTx/>
                <a:uFillTx/>
                <a:latin typeface="+mn-ea"/>
                <a:ea typeface="+mn-ea"/>
                <a:cs typeface="+mn-cs"/>
              </a:rPr>
              <a:t> </a:t>
            </a:r>
            <a:endParaRPr kumimoji="0" lang="zh-CN" altLang="zh-CN" sz="3200" b="0" i="0" u="none" strike="noStrike" kern="100" cap="none" spc="0" normalizeH="0" baseline="0" noProof="0" dirty="0" smtClean="0">
              <a:ln>
                <a:noFill/>
              </a:ln>
              <a:solidFill>
                <a:srgbClr val="000000"/>
              </a:solidFill>
              <a:effectLst/>
              <a:uLnTx/>
              <a:uFillTx/>
              <a:latin typeface="+mn-ea"/>
              <a:ea typeface="+mn-ea"/>
              <a:cs typeface="+mn-cs"/>
            </a:endParaRPr>
          </a:p>
        </p:txBody>
      </p:sp>
      <p:sp>
        <p:nvSpPr>
          <p:cNvPr id="4" name="矩形 3"/>
          <p:cNvSpPr/>
          <p:nvPr/>
        </p:nvSpPr>
        <p:spPr>
          <a:xfrm>
            <a:off x="7164388" y="804863"/>
            <a:ext cx="415925" cy="646113"/>
          </a:xfrm>
          <a:prstGeom prst="rect">
            <a:avLst/>
          </a:prstGeom>
        </p:spPr>
        <p:txBody>
          <a:bodyPr wrap="non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600" b="0" i="0" u="none" strike="noStrike" kern="100" cap="none" spc="0" normalizeH="0" baseline="0" noProof="0" dirty="0" smtClean="0">
                <a:ln>
                  <a:noFill/>
                </a:ln>
                <a:solidFill>
                  <a:srgbClr val="FF0000"/>
                </a:solidFill>
                <a:effectLst/>
                <a:uLnTx/>
                <a:uFillTx/>
                <a:latin typeface="+mn-ea"/>
                <a:ea typeface="宋体" panose="02010600030101010101" pitchFamily="2" charset="-122"/>
                <a:cs typeface="+mn-cs"/>
              </a:rPr>
              <a:t>D</a:t>
            </a:r>
            <a:endParaRPr kumimoji="0" lang="zh-CN" altLang="en-US" sz="3600" b="0" i="0" u="none" strike="noStrike" kern="1200" cap="none" spc="0" normalizeH="0" baseline="0" noProof="0" dirty="0" smtClean="0">
              <a:ln>
                <a:noFill/>
              </a:ln>
              <a:solidFill>
                <a:srgbClr val="FF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charRg st="0" end="2"/>
                                            </p:txEl>
                                          </p:spTgt>
                                        </p:tgtEl>
                                        <p:attrNameLst>
                                          <p:attrName>style.visibility</p:attrName>
                                        </p:attrNameLst>
                                      </p:cBhvr>
                                      <p:to>
                                        <p:strVal val="visible"/>
                                      </p:to>
                                    </p:set>
                                    <p:anim calcmode="lin" valueType="num">
                                      <p:cBhvr additive="base">
                                        <p:cTn id="7" dur="500" fill="hold"/>
                                        <p:tgtEl>
                                          <p:spTgt spid="4">
                                            <p:txEl>
                                              <p:charRg st="0"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charRg st="0"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1138" name="文本框 1"/>
          <p:cNvSpPr txBox="1"/>
          <p:nvPr/>
        </p:nvSpPr>
        <p:spPr>
          <a:xfrm>
            <a:off x="2411413" y="2997200"/>
            <a:ext cx="4248150" cy="12001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r>
              <a:rPr lang="zh-CN" altLang="en-US" sz="7200" dirty="0">
                <a:solidFill>
                  <a:srgbClr val="FF0000"/>
                </a:solidFill>
                <a:latin typeface="华文行楷" pitchFamily="2" charset="-122"/>
                <a:ea typeface="华文行楷" pitchFamily="2" charset="-122"/>
              </a:rPr>
              <a:t>第六课时</a:t>
            </a:r>
            <a:endParaRPr lang="zh-CN" altLang="en-US" sz="7200" dirty="0">
              <a:solidFill>
                <a:srgbClr val="FF0000"/>
              </a:solidFill>
              <a:latin typeface="华文行楷" pitchFamily="2" charset="-122"/>
              <a:ea typeface="华文行楷" pitchFamily="2" charset="-122"/>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Text Box 2"/>
          <p:cNvSpPr txBox="1">
            <a:spLocks noChangeArrowheads="1"/>
          </p:cNvSpPr>
          <p:nvPr/>
        </p:nvSpPr>
        <p:spPr bwMode="auto">
          <a:xfrm>
            <a:off x="1042988" y="2349500"/>
            <a:ext cx="7373938" cy="156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zh-CN" altLang="en-US" sz="9600" b="1" kern="1200" cap="none" spc="0" normalizeH="0" baseline="0" noProof="0" dirty="0">
                <a:solidFill>
                  <a:srgbClr val="FF0000"/>
                </a:solidFill>
                <a:effectLst>
                  <a:outerShdw blurRad="38100" dist="38100" dir="2700000" algn="tl">
                    <a:srgbClr val="C0C0C0"/>
                  </a:outerShdw>
                </a:effectLst>
                <a:latin typeface="幼圆" pitchFamily="49" charset="-122"/>
                <a:ea typeface="幼圆" pitchFamily="49" charset="-122"/>
                <a:cs typeface="+mn-cs"/>
              </a:rPr>
              <a:t>阅读</a:t>
            </a:r>
            <a:r>
              <a:rPr kumimoji="0" lang="en-US" altLang="zh-CN" sz="9600" b="1" kern="1200" cap="none" spc="0" normalizeH="0" baseline="0" noProof="0" dirty="0" smtClean="0">
                <a:solidFill>
                  <a:srgbClr val="FF0000"/>
                </a:solidFill>
                <a:effectLst>
                  <a:outerShdw blurRad="38100" dist="38100" dir="2700000" algn="tl">
                    <a:srgbClr val="C0C0C0"/>
                  </a:outerShdw>
                </a:effectLst>
                <a:latin typeface="幼圆" pitchFamily="49" charset="-122"/>
                <a:ea typeface="幼圆" pitchFamily="49" charset="-122"/>
                <a:cs typeface="+mn-cs"/>
              </a:rPr>
              <a:t>16-18</a:t>
            </a:r>
            <a:r>
              <a:rPr kumimoji="0" lang="zh-CN" altLang="en-US" sz="9600" b="1" kern="1200" cap="none" spc="0" normalizeH="0" baseline="0" noProof="0" dirty="0" smtClean="0">
                <a:solidFill>
                  <a:srgbClr val="FF0000"/>
                </a:solidFill>
                <a:effectLst>
                  <a:outerShdw blurRad="38100" dist="38100" dir="2700000" algn="tl">
                    <a:srgbClr val="C0C0C0"/>
                  </a:outerShdw>
                </a:effectLst>
                <a:latin typeface="幼圆" pitchFamily="49" charset="-122"/>
                <a:ea typeface="幼圆" pitchFamily="49" charset="-122"/>
                <a:cs typeface="+mn-cs"/>
              </a:rPr>
              <a:t>节</a:t>
            </a:r>
            <a:endParaRPr kumimoji="0" lang="zh-CN" altLang="en-US" sz="9600" b="1" kern="1200" cap="none" spc="0" normalizeH="0" baseline="0" noProof="0" dirty="0">
              <a:solidFill>
                <a:srgbClr val="FF0000"/>
              </a:solidFill>
              <a:effectLst>
                <a:outerShdw blurRad="38100" dist="38100" dir="2700000" algn="tl">
                  <a:srgbClr val="C0C0C0"/>
                </a:outerShdw>
              </a:effectLst>
              <a:latin typeface="幼圆" pitchFamily="49" charset="-122"/>
              <a:ea typeface="幼圆" pitchFamily="49" charset="-122"/>
              <a:cs typeface="+mn-cs"/>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07950" y="549275"/>
            <a:ext cx="3455988" cy="5508625"/>
          </a:xfrm>
          <a:prstGeom prst="rect">
            <a:avLst/>
          </a:prstGeom>
          <a:ln w="53975">
            <a:solidFill>
              <a:srgbClr val="00B0F0"/>
            </a:solidFill>
          </a:ln>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其</a:t>
            </a:r>
            <a:r>
              <a:rPr kumimoji="0" lang="zh-CN" altLang="zh-CN" sz="3200" b="0" i="0" u="none" strike="noStrike" kern="100" cap="none" spc="0" normalizeH="0" baseline="0" noProof="0" dirty="0" smtClean="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明年</a:t>
            </a:r>
            <a:r>
              <a:rPr kumimoji="0" lang="zh-CN" altLang="zh-CN" sz="32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，秦并天下，立号为皇帝。于是秦</a:t>
            </a:r>
            <a:r>
              <a:rPr kumimoji="0" lang="zh-CN" altLang="zh-CN" sz="3200" b="0" i="0" u="none" strike="noStrike" kern="100" cap="none" spc="0" normalizeH="0" baseline="0" noProof="0" dirty="0" smtClean="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逐</a:t>
            </a:r>
            <a:r>
              <a:rPr kumimoji="0" lang="zh-CN" altLang="zh-CN" sz="32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太子丹、荆轲之客，皆</a:t>
            </a:r>
            <a:r>
              <a:rPr kumimoji="0" lang="zh-CN" altLang="zh-CN" sz="3200" b="0" i="0" u="none" strike="noStrike" kern="100" cap="none" spc="0" normalizeH="0" baseline="0" noProof="0" dirty="0" smtClean="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亡</a:t>
            </a:r>
            <a:r>
              <a:rPr kumimoji="0" lang="zh-CN" altLang="zh-CN" sz="32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。高渐离</a:t>
            </a:r>
            <a:r>
              <a:rPr kumimoji="0" lang="zh-CN" altLang="zh-CN" sz="3200" b="0" i="0" u="none" strike="noStrike" kern="100" cap="none" spc="0" normalizeH="0" baseline="0" noProof="0" dirty="0" smtClean="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变名姓</a:t>
            </a:r>
            <a:r>
              <a:rPr kumimoji="0" lang="zh-CN" altLang="zh-CN" sz="32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为人庸保，匿作于宋子。久之，作苦，闻其家堂上客击筑，</a:t>
            </a:r>
            <a:r>
              <a:rPr kumimoji="0" lang="zh-CN" altLang="zh-CN" sz="3200" b="0" i="0" u="none" strike="noStrike" kern="100" cap="none" spc="0" normalizeH="0" baseline="0" noProof="0" dirty="0" smtClean="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彷徨</a:t>
            </a:r>
            <a:r>
              <a:rPr kumimoji="0" lang="zh-CN" altLang="zh-CN" sz="32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不能去。</a:t>
            </a:r>
            <a:r>
              <a:rPr kumimoji="0" lang="zh-CN" altLang="zh-CN" sz="3200" b="0" i="0" u="none" strike="noStrike" kern="100" cap="none" spc="0" normalizeH="0" baseline="0" noProof="0" dirty="0" smtClean="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每</a:t>
            </a:r>
            <a:r>
              <a:rPr kumimoji="0" lang="zh-CN" altLang="zh-CN" sz="32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出言曰：</a:t>
            </a:r>
            <a:r>
              <a:rPr kumimoji="0" lang="en-US" altLang="zh-CN" sz="32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2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彼有善有不善。</a:t>
            </a:r>
            <a:r>
              <a:rPr kumimoji="0" lang="en-US" altLang="zh-CN" sz="32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mn-cs"/>
              </a:rPr>
              <a:t>”</a:t>
            </a:r>
            <a:endParaRPr kumimoji="0" lang="zh-CN" altLang="en-US" sz="3200" b="0" i="0" u="none" strike="noStrike" kern="12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mn-cs"/>
            </a:endParaRPr>
          </a:p>
        </p:txBody>
      </p:sp>
      <p:sp>
        <p:nvSpPr>
          <p:cNvPr id="3" name="矩形 2"/>
          <p:cNvSpPr/>
          <p:nvPr/>
        </p:nvSpPr>
        <p:spPr>
          <a:xfrm>
            <a:off x="3708400" y="549275"/>
            <a:ext cx="5256213" cy="5508625"/>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1" i="0" u="none" strike="noStrike" kern="100" cap="none" spc="0" normalizeH="0" baseline="0" noProof="0" dirty="0" smtClean="0">
                <a:ln>
                  <a:noFill/>
                </a:ln>
                <a:solidFill>
                  <a:srgbClr val="FF0000"/>
                </a:solidFill>
                <a:effectLst/>
                <a:uLnTx/>
                <a:uFillTx/>
                <a:latin typeface="+mn-ea"/>
                <a:ea typeface="+mn-ea"/>
                <a:cs typeface="Times New Roman" panose="02020603050405020304" pitchFamily="18" charset="0"/>
              </a:rPr>
              <a:t>第二年</a:t>
            </a:r>
            <a:r>
              <a:rPr kumimoji="0" lang="zh-CN" altLang="zh-CN" sz="32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，秦王吞并了天下，立号为皇帝。于是</a:t>
            </a:r>
            <a:r>
              <a:rPr kumimoji="0" lang="zh-CN" altLang="zh-CN" sz="3200" b="1" i="0" u="none" strike="noStrike" kern="100" cap="none" spc="0" normalizeH="0" baseline="0" noProof="0" dirty="0" smtClean="0">
                <a:ln>
                  <a:noFill/>
                </a:ln>
                <a:solidFill>
                  <a:srgbClr val="FF0000"/>
                </a:solidFill>
                <a:effectLst/>
                <a:uLnTx/>
                <a:uFillTx/>
                <a:latin typeface="+mn-ea"/>
                <a:ea typeface="+mn-ea"/>
                <a:cs typeface="Times New Roman" panose="02020603050405020304" pitchFamily="18" charset="0"/>
              </a:rPr>
              <a:t>通辑</a:t>
            </a:r>
            <a:r>
              <a:rPr kumimoji="0" lang="zh-CN" altLang="zh-CN" sz="32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太子丹和荆轲的门客，门客们都</a:t>
            </a:r>
            <a:r>
              <a:rPr kumimoji="0" lang="zh-CN" altLang="zh-CN" sz="3200" b="1" i="0" u="none" strike="noStrike" kern="100" cap="none" spc="0" normalizeH="0" baseline="0" noProof="0" dirty="0" smtClean="0">
                <a:ln>
                  <a:noFill/>
                </a:ln>
                <a:solidFill>
                  <a:srgbClr val="FF0000"/>
                </a:solidFill>
                <a:effectLst/>
                <a:uLnTx/>
                <a:uFillTx/>
                <a:latin typeface="+mn-ea"/>
                <a:ea typeface="+mn-ea"/>
                <a:cs typeface="Times New Roman" panose="02020603050405020304" pitchFamily="18" charset="0"/>
              </a:rPr>
              <a:t>潜逃</a:t>
            </a:r>
            <a:r>
              <a:rPr kumimoji="0" lang="zh-CN" altLang="zh-CN" sz="32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了。高渐离</a:t>
            </a:r>
            <a:r>
              <a:rPr kumimoji="0" lang="zh-CN" altLang="zh-CN" sz="3200" b="1" i="0" u="none" strike="noStrike" kern="100" cap="none" spc="0" normalizeH="0" baseline="0" noProof="0" dirty="0" smtClean="0">
                <a:ln>
                  <a:noFill/>
                </a:ln>
                <a:solidFill>
                  <a:srgbClr val="FF0000"/>
                </a:solidFill>
                <a:effectLst/>
                <a:uLnTx/>
                <a:uFillTx/>
                <a:latin typeface="+mn-ea"/>
                <a:ea typeface="+mn-ea"/>
                <a:cs typeface="Times New Roman" panose="02020603050405020304" pitchFamily="18" charset="0"/>
              </a:rPr>
              <a:t>更名改姓</a:t>
            </a:r>
            <a:r>
              <a:rPr kumimoji="0" lang="zh-CN" altLang="zh-CN" sz="32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给人家当酒保，隐藏在宋子这个地方作工。时间长了，觉得很劳累，听到主人家堂上有客人击筑，</a:t>
            </a:r>
            <a:r>
              <a:rPr kumimoji="0" lang="zh-CN" altLang="zh-CN" sz="3200" b="1" i="0" u="none" strike="noStrike" kern="100" cap="none" spc="0" normalizeH="0" baseline="0" noProof="0" dirty="0" smtClean="0">
                <a:ln>
                  <a:noFill/>
                </a:ln>
                <a:solidFill>
                  <a:srgbClr val="FF0000"/>
                </a:solidFill>
                <a:effectLst/>
                <a:uLnTx/>
                <a:uFillTx/>
                <a:latin typeface="+mn-ea"/>
                <a:ea typeface="+mn-ea"/>
                <a:cs typeface="Times New Roman" panose="02020603050405020304" pitchFamily="18" charset="0"/>
              </a:rPr>
              <a:t>走来走去</a:t>
            </a:r>
            <a:r>
              <a:rPr kumimoji="0" lang="zh-CN" altLang="zh-CN" sz="32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舍不得离开。</a:t>
            </a:r>
            <a:r>
              <a:rPr kumimoji="0" lang="zh-CN" altLang="zh-CN" sz="3200" b="1" i="0" u="none" strike="noStrike" kern="100" cap="none" spc="0" normalizeH="0" baseline="0" noProof="0" dirty="0" smtClean="0">
                <a:ln>
                  <a:noFill/>
                </a:ln>
                <a:solidFill>
                  <a:srgbClr val="FF0000"/>
                </a:solidFill>
                <a:effectLst/>
                <a:uLnTx/>
                <a:uFillTx/>
                <a:latin typeface="+mn-ea"/>
                <a:ea typeface="+mn-ea"/>
                <a:cs typeface="Times New Roman" panose="02020603050405020304" pitchFamily="18" charset="0"/>
              </a:rPr>
              <a:t>常常</a:t>
            </a:r>
            <a:r>
              <a:rPr kumimoji="0" lang="zh-CN" altLang="zh-CN" sz="32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张口就说：</a:t>
            </a:r>
            <a:r>
              <a:rPr kumimoji="0" lang="en-US" altLang="zh-CN" sz="3200" b="1" i="0" u="none" strike="noStrike" kern="100" cap="none" spc="0" normalizeH="0" baseline="0" noProof="0" dirty="0" smtClean="0">
                <a:ln>
                  <a:noFill/>
                </a:ln>
                <a:solidFill>
                  <a:srgbClr val="000000"/>
                </a:solidFill>
                <a:effectLst/>
                <a:uLnTx/>
                <a:uFillTx/>
                <a:latin typeface="+mn-ea"/>
                <a:ea typeface="+mn-ea"/>
                <a:cs typeface="+mn-cs"/>
              </a:rPr>
              <a:t>“</a:t>
            </a:r>
            <a:r>
              <a:rPr kumimoji="0" lang="zh-CN" altLang="zh-CN" sz="32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那筑的声调有好的地方，也有不好的地方。</a:t>
            </a:r>
            <a:r>
              <a:rPr kumimoji="0" lang="en-US" altLang="zh-CN" sz="3200" b="1" i="0" u="none" strike="noStrike" kern="100" cap="none" spc="0" normalizeH="0" baseline="0" noProof="0" dirty="0" smtClean="0">
                <a:ln>
                  <a:noFill/>
                </a:ln>
                <a:solidFill>
                  <a:srgbClr val="000000"/>
                </a:solidFill>
                <a:effectLst/>
                <a:uLnTx/>
                <a:uFillTx/>
                <a:latin typeface="+mn-ea"/>
                <a:ea typeface="+mn-ea"/>
                <a:cs typeface="+mn-cs"/>
              </a:rPr>
              <a:t>”</a:t>
            </a:r>
            <a:endParaRPr kumimoji="0" lang="zh-CN" altLang="en-US" sz="3200" b="1" i="0" u="none" strike="noStrike" kern="1200" cap="none" spc="0" normalizeH="0" baseline="0" noProof="0" dirty="0" smtClean="0">
              <a:ln>
                <a:noFill/>
              </a:ln>
              <a:solidFill>
                <a:srgbClr val="000000"/>
              </a:solidFill>
              <a:effectLst/>
              <a:uLnTx/>
              <a:uFillTx/>
              <a:latin typeface="+mn-ea"/>
              <a:ea typeface="+mn-ea"/>
              <a:cs typeface="+mn-c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Rot="1"/>
          </p:cNvSpPr>
          <p:nvPr>
            <p:ph type="title"/>
          </p:nvPr>
        </p:nvSpPr>
        <p:spPr>
          <a:xfrm>
            <a:off x="0" y="260350"/>
            <a:ext cx="3995738" cy="719138"/>
          </a:xfrm>
          <a:ln/>
        </p:spPr>
        <p:txBody>
          <a:bodyPr vert="horz" wrap="square" lIns="91440" tIns="45720" rIns="91440" bIns="45720" anchor="ctr"/>
          <a:p>
            <a:pPr eaLnBrk="1" hangingPunct="1"/>
            <a:r>
              <a:rPr lang="zh-CN" altLang="en-US" sz="2800" b="1" dirty="0">
                <a:solidFill>
                  <a:srgbClr val="000000"/>
                </a:solidFill>
              </a:rPr>
              <a:t>梳理文中重要字词：</a:t>
            </a:r>
            <a:endParaRPr lang="zh-CN" altLang="en-US" sz="2800" b="1" dirty="0">
              <a:solidFill>
                <a:srgbClr val="000000"/>
              </a:solidFill>
            </a:endParaRPr>
          </a:p>
        </p:txBody>
      </p:sp>
      <p:sp>
        <p:nvSpPr>
          <p:cNvPr id="11267" name="Rectangle 3"/>
          <p:cNvSpPr>
            <a:spLocks noRot="1"/>
          </p:cNvSpPr>
          <p:nvPr>
            <p:ph idx="1"/>
          </p:nvPr>
        </p:nvSpPr>
        <p:spPr>
          <a:xfrm>
            <a:off x="0" y="1196975"/>
            <a:ext cx="9324975" cy="4902200"/>
          </a:xfrm>
          <a:ln/>
        </p:spPr>
        <p:txBody>
          <a:bodyPr vert="horz" wrap="square" lIns="91440" tIns="45720" rIns="91440" bIns="45720" anchor="t"/>
          <a:p>
            <a:pPr marL="0" indent="0" eaLnBrk="1" hangingPunct="1">
              <a:lnSpc>
                <a:spcPct val="90000"/>
              </a:lnSpc>
              <a:buNone/>
            </a:pPr>
            <a:r>
              <a:rPr lang="en-US" altLang="zh-CN" b="1" dirty="0">
                <a:solidFill>
                  <a:srgbClr val="000000"/>
                </a:solidFill>
              </a:rPr>
              <a:t>1.</a:t>
            </a:r>
            <a:r>
              <a:rPr lang="zh-CN" altLang="en-US" b="1" dirty="0">
                <a:solidFill>
                  <a:srgbClr val="000000"/>
                </a:solidFill>
              </a:rPr>
              <a:t>解释下列加点词语：</a:t>
            </a:r>
            <a:endParaRPr lang="zh-CN" altLang="en-US" b="1" dirty="0">
              <a:solidFill>
                <a:srgbClr val="000000"/>
              </a:solidFill>
            </a:endParaRPr>
          </a:p>
          <a:p>
            <a:pPr marL="0" indent="0" eaLnBrk="1" hangingPunct="1">
              <a:lnSpc>
                <a:spcPct val="90000"/>
              </a:lnSpc>
              <a:buNone/>
            </a:pPr>
            <a:r>
              <a:rPr lang="zh-CN" altLang="en-US" b="1" dirty="0">
                <a:solidFill>
                  <a:srgbClr val="000000"/>
                </a:solidFill>
              </a:rPr>
              <a:t>其</a:t>
            </a:r>
            <a:r>
              <a:rPr lang="zh-CN" altLang="en-US" b="1" dirty="0">
                <a:solidFill>
                  <a:srgbClr val="FF0000"/>
                </a:solidFill>
              </a:rPr>
              <a:t>先</a:t>
            </a:r>
            <a:r>
              <a:rPr lang="zh-CN" altLang="en-US" b="1" dirty="0">
                <a:solidFill>
                  <a:srgbClr val="000000"/>
                </a:solidFill>
              </a:rPr>
              <a:t>乃齐人，徙于卫</a:t>
            </a:r>
            <a:endParaRPr lang="en-US" altLang="zh-CN" b="1" dirty="0">
              <a:solidFill>
                <a:srgbClr val="000000"/>
              </a:solidFill>
            </a:endParaRPr>
          </a:p>
          <a:p>
            <a:pPr marL="0" indent="0" eaLnBrk="1" hangingPunct="1">
              <a:lnSpc>
                <a:spcPct val="90000"/>
              </a:lnSpc>
              <a:buNone/>
            </a:pPr>
            <a:r>
              <a:rPr lang="zh-CN" altLang="en-US" b="1" dirty="0">
                <a:solidFill>
                  <a:srgbClr val="000000"/>
                </a:solidFill>
              </a:rPr>
              <a:t>徙魏元君之</a:t>
            </a:r>
            <a:r>
              <a:rPr lang="zh-CN" altLang="en-US" b="1" dirty="0">
                <a:solidFill>
                  <a:srgbClr val="FF0000"/>
                </a:solidFill>
              </a:rPr>
              <a:t>支属                   </a:t>
            </a:r>
            <a:r>
              <a:rPr lang="zh-CN" altLang="en-US" b="1" dirty="0">
                <a:solidFill>
                  <a:srgbClr val="000000"/>
                </a:solidFill>
              </a:rPr>
              <a:t>于野王</a:t>
            </a:r>
            <a:endParaRPr lang="zh-CN" altLang="en-US" b="1" dirty="0">
              <a:solidFill>
                <a:srgbClr val="000000"/>
              </a:solidFill>
            </a:endParaRPr>
          </a:p>
          <a:p>
            <a:pPr marL="0" indent="0" eaLnBrk="1" hangingPunct="1">
              <a:lnSpc>
                <a:spcPct val="90000"/>
              </a:lnSpc>
              <a:buNone/>
            </a:pPr>
            <a:r>
              <a:rPr lang="zh-CN" altLang="en-US" b="1" dirty="0">
                <a:solidFill>
                  <a:srgbClr val="000000"/>
                </a:solidFill>
              </a:rPr>
              <a:t>使使往</a:t>
            </a:r>
            <a:r>
              <a:rPr lang="zh-CN" altLang="en-US" b="1" dirty="0">
                <a:solidFill>
                  <a:srgbClr val="FF0000"/>
                </a:solidFill>
              </a:rPr>
              <a:t>之</a:t>
            </a:r>
            <a:r>
              <a:rPr lang="zh-CN" altLang="en-US" b="1" dirty="0">
                <a:solidFill>
                  <a:srgbClr val="000000"/>
                </a:solidFill>
              </a:rPr>
              <a:t>主人          荆卿则已驾而</a:t>
            </a:r>
            <a:r>
              <a:rPr lang="zh-CN" altLang="en-US" b="1" dirty="0">
                <a:solidFill>
                  <a:srgbClr val="FF0000"/>
                </a:solidFill>
              </a:rPr>
              <a:t>去</a:t>
            </a:r>
            <a:r>
              <a:rPr lang="zh-CN" altLang="en-US" b="1" dirty="0">
                <a:solidFill>
                  <a:srgbClr val="000000"/>
                </a:solidFill>
              </a:rPr>
              <a:t>榆次矣</a:t>
            </a:r>
            <a:endParaRPr lang="en-US" altLang="zh-CN" b="1" dirty="0">
              <a:solidFill>
                <a:srgbClr val="000000"/>
              </a:solidFill>
            </a:endParaRPr>
          </a:p>
          <a:p>
            <a:pPr marL="0" indent="0" eaLnBrk="1" hangingPunct="1">
              <a:lnSpc>
                <a:spcPct val="90000"/>
              </a:lnSpc>
              <a:buNone/>
            </a:pPr>
            <a:r>
              <a:rPr lang="zh-CN" altLang="en-US" b="1" dirty="0">
                <a:solidFill>
                  <a:srgbClr val="000000"/>
                </a:solidFill>
              </a:rPr>
              <a:t>荆轲</a:t>
            </a:r>
            <a:r>
              <a:rPr lang="zh-CN" altLang="en-US" b="1" dirty="0">
                <a:solidFill>
                  <a:srgbClr val="FF0000"/>
                </a:solidFill>
              </a:rPr>
              <a:t>嘿</a:t>
            </a:r>
            <a:r>
              <a:rPr lang="zh-CN" altLang="en-US" b="1" dirty="0">
                <a:solidFill>
                  <a:srgbClr val="000000"/>
                </a:solidFill>
              </a:rPr>
              <a:t>而逃去</a:t>
            </a:r>
            <a:endParaRPr lang="en-US" altLang="zh-CN" b="1" dirty="0">
              <a:solidFill>
                <a:srgbClr val="000000"/>
              </a:solidFill>
            </a:endParaRPr>
          </a:p>
          <a:p>
            <a:pPr marL="0" indent="0" eaLnBrk="1" hangingPunct="1">
              <a:lnSpc>
                <a:spcPct val="90000"/>
              </a:lnSpc>
              <a:buNone/>
            </a:pPr>
            <a:r>
              <a:rPr lang="zh-CN" altLang="en-US" b="1" dirty="0">
                <a:solidFill>
                  <a:srgbClr val="000000"/>
                </a:solidFill>
              </a:rPr>
              <a:t>吾曩者目</a:t>
            </a:r>
            <a:r>
              <a:rPr lang="zh-CN" altLang="en-US" b="1" dirty="0">
                <a:solidFill>
                  <a:srgbClr val="FF0000"/>
                </a:solidFill>
              </a:rPr>
              <a:t>摄</a:t>
            </a:r>
            <a:r>
              <a:rPr lang="zh-CN" altLang="en-US" b="1" dirty="0">
                <a:solidFill>
                  <a:srgbClr val="000000"/>
                </a:solidFill>
              </a:rPr>
              <a:t>之</a:t>
            </a:r>
            <a:endParaRPr lang="zh-CN" altLang="en-US" b="1" dirty="0">
              <a:solidFill>
                <a:srgbClr val="000000"/>
              </a:solidFill>
            </a:endParaRPr>
          </a:p>
          <a:p>
            <a:pPr marL="0" indent="0" eaLnBrk="1" hangingPunct="1">
              <a:lnSpc>
                <a:spcPct val="90000"/>
              </a:lnSpc>
              <a:buNone/>
            </a:pPr>
            <a:r>
              <a:rPr lang="zh-CN" altLang="en-US" b="1" dirty="0">
                <a:solidFill>
                  <a:srgbClr val="000000"/>
                </a:solidFill>
              </a:rPr>
              <a:t>鲁勾践与荆轲博，</a:t>
            </a:r>
            <a:r>
              <a:rPr lang="zh-CN" altLang="en-US" b="1" dirty="0">
                <a:solidFill>
                  <a:srgbClr val="FF0000"/>
                </a:solidFill>
              </a:rPr>
              <a:t>争道</a:t>
            </a:r>
            <a:endParaRPr lang="en-US" altLang="zh-CN" b="1" dirty="0">
              <a:solidFill>
                <a:srgbClr val="000000"/>
              </a:solidFill>
            </a:endParaRPr>
          </a:p>
          <a:p>
            <a:pPr marL="0" indent="0" eaLnBrk="1" hangingPunct="1">
              <a:lnSpc>
                <a:spcPct val="90000"/>
              </a:lnSpc>
              <a:buNone/>
            </a:pPr>
            <a:r>
              <a:rPr lang="zh-CN" altLang="en-US" b="1" dirty="0">
                <a:solidFill>
                  <a:srgbClr val="FF0000"/>
                </a:solidFill>
              </a:rPr>
              <a:t>已而</a:t>
            </a:r>
            <a:r>
              <a:rPr lang="zh-CN" altLang="en-US" b="1" dirty="0">
                <a:solidFill>
                  <a:srgbClr val="000000"/>
                </a:solidFill>
              </a:rPr>
              <a:t>相泣</a:t>
            </a:r>
            <a:endParaRPr lang="en-US" altLang="zh-CN" b="1" dirty="0">
              <a:solidFill>
                <a:srgbClr val="000000"/>
              </a:solidFill>
            </a:endParaRPr>
          </a:p>
          <a:p>
            <a:pPr marL="0" indent="0" eaLnBrk="1" hangingPunct="1">
              <a:lnSpc>
                <a:spcPct val="90000"/>
              </a:lnSpc>
              <a:buNone/>
            </a:pPr>
            <a:r>
              <a:rPr lang="zh-CN" altLang="en-US" b="1" dirty="0">
                <a:solidFill>
                  <a:srgbClr val="FF0000"/>
                </a:solidFill>
              </a:rPr>
              <a:t>爱</a:t>
            </a:r>
            <a:r>
              <a:rPr lang="zh-CN" altLang="en-US" b="1" dirty="0">
                <a:solidFill>
                  <a:srgbClr val="000000"/>
                </a:solidFill>
              </a:rPr>
              <a:t>燕之狗屠及善击筑者高渐离</a:t>
            </a:r>
            <a:endParaRPr lang="zh-CN" altLang="en-US" b="1" dirty="0">
              <a:solidFill>
                <a:srgbClr val="000000"/>
              </a:solidFill>
            </a:endParaRPr>
          </a:p>
          <a:p>
            <a:pPr marL="0" indent="0" eaLnBrk="1" hangingPunct="1">
              <a:lnSpc>
                <a:spcPct val="90000"/>
              </a:lnSpc>
              <a:buNone/>
            </a:pPr>
            <a:r>
              <a:rPr lang="zh-CN" altLang="en-US" b="1" dirty="0">
                <a:solidFill>
                  <a:srgbClr val="000000"/>
                </a:solidFill>
              </a:rPr>
              <a:t>尽与其</a:t>
            </a:r>
            <a:r>
              <a:rPr lang="zh-CN" altLang="en-US" b="1" dirty="0">
                <a:solidFill>
                  <a:srgbClr val="FF0000"/>
                </a:solidFill>
              </a:rPr>
              <a:t>贤豪长者</a:t>
            </a:r>
            <a:r>
              <a:rPr lang="zh-CN" altLang="en-US" b="1" dirty="0">
                <a:solidFill>
                  <a:srgbClr val="000000"/>
                </a:solidFill>
              </a:rPr>
              <a:t>相结</a:t>
            </a:r>
            <a:endParaRPr lang="zh-CN" altLang="en-US" b="1" dirty="0">
              <a:solidFill>
                <a:srgbClr val="000000"/>
              </a:solidFill>
            </a:endParaRPr>
          </a:p>
        </p:txBody>
      </p:sp>
      <p:sp>
        <p:nvSpPr>
          <p:cNvPr id="47108" name="Text Box 4"/>
          <p:cNvSpPr txBox="1"/>
          <p:nvPr/>
        </p:nvSpPr>
        <p:spPr>
          <a:xfrm>
            <a:off x="3629025" y="1720850"/>
            <a:ext cx="1944688" cy="519113"/>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zh-CN" altLang="en-US" sz="2800" b="1" dirty="0">
                <a:solidFill>
                  <a:srgbClr val="000000"/>
                </a:solidFill>
                <a:latin typeface="黑体" panose="02010600030101010101" pitchFamily="49" charset="-122"/>
                <a:ea typeface="黑体" panose="02010600030101010101" pitchFamily="49" charset="-122"/>
              </a:rPr>
              <a:t>（</a:t>
            </a:r>
            <a:r>
              <a:rPr lang="zh-CN" altLang="en-US" sz="2800" b="1" dirty="0">
                <a:solidFill>
                  <a:srgbClr val="FF0000"/>
                </a:solidFill>
                <a:latin typeface="宋体" panose="02010600030101010101" pitchFamily="2" charset="-122"/>
              </a:rPr>
              <a:t>祖先</a:t>
            </a:r>
            <a:r>
              <a:rPr lang="zh-CN" altLang="en-US" sz="2800" b="1" dirty="0">
                <a:solidFill>
                  <a:srgbClr val="000000"/>
                </a:solidFill>
                <a:latin typeface="黑体" panose="02010600030101010101" pitchFamily="49" charset="-122"/>
                <a:ea typeface="黑体" panose="02010600030101010101" pitchFamily="49" charset="-122"/>
              </a:rPr>
              <a:t>）</a:t>
            </a:r>
            <a:endParaRPr lang="zh-CN" altLang="en-US" sz="2800" b="1" dirty="0">
              <a:solidFill>
                <a:srgbClr val="000000"/>
              </a:solidFill>
              <a:latin typeface="黑体" panose="02010600030101010101" pitchFamily="49" charset="-122"/>
              <a:ea typeface="黑体" panose="02010600030101010101" pitchFamily="49" charset="-122"/>
            </a:endParaRPr>
          </a:p>
        </p:txBody>
      </p:sp>
      <p:sp>
        <p:nvSpPr>
          <p:cNvPr id="47109" name="Text Box 5"/>
          <p:cNvSpPr txBox="1"/>
          <p:nvPr/>
        </p:nvSpPr>
        <p:spPr>
          <a:xfrm>
            <a:off x="2744788" y="2239963"/>
            <a:ext cx="2447925" cy="93980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buNone/>
            </a:pPr>
            <a:r>
              <a:rPr lang="zh-CN" altLang="en-US" sz="2800" b="1" dirty="0">
                <a:solidFill>
                  <a:srgbClr val="000000"/>
                </a:solidFill>
                <a:latin typeface="宋体" panose="02010600030101010101" pitchFamily="2" charset="-122"/>
              </a:rPr>
              <a:t>（</a:t>
            </a:r>
            <a:r>
              <a:rPr lang="zh-CN" altLang="en-US" sz="2800" b="1" dirty="0">
                <a:solidFill>
                  <a:srgbClr val="FF0000"/>
                </a:solidFill>
                <a:latin typeface="宋体" panose="02010600030101010101" pitchFamily="2" charset="-122"/>
              </a:rPr>
              <a:t>旁支亲属</a:t>
            </a:r>
            <a:r>
              <a:rPr lang="zh-CN" altLang="en-US" sz="2800" dirty="0">
                <a:solidFill>
                  <a:srgbClr val="000000"/>
                </a:solidFill>
                <a:latin typeface="宋体" panose="02010600030101010101" pitchFamily="2" charset="-122"/>
              </a:rPr>
              <a:t> </a:t>
            </a:r>
            <a:r>
              <a:rPr lang="zh-CN" altLang="en-US" sz="2800" b="1" dirty="0">
                <a:solidFill>
                  <a:srgbClr val="000000"/>
                </a:solidFill>
                <a:latin typeface="宋体" panose="02010600030101010101" pitchFamily="2" charset="-122"/>
              </a:rPr>
              <a:t>）</a:t>
            </a:r>
            <a:endParaRPr lang="zh-CN" altLang="en-US" sz="2800" b="1" dirty="0">
              <a:solidFill>
                <a:srgbClr val="000000"/>
              </a:solidFill>
              <a:latin typeface="宋体" panose="02010600030101010101" pitchFamily="2" charset="-122"/>
            </a:endParaRPr>
          </a:p>
          <a:p>
            <a:pPr marL="0" lvl="0" indent="0" eaLnBrk="1" hangingPunct="1">
              <a:spcBef>
                <a:spcPct val="50000"/>
              </a:spcBef>
              <a:buClrTx/>
              <a:buSzTx/>
              <a:buFontTx/>
              <a:buNone/>
            </a:pPr>
            <a:endParaRPr lang="zh-CN" altLang="en-US" sz="1800" dirty="0"/>
          </a:p>
        </p:txBody>
      </p:sp>
      <p:sp>
        <p:nvSpPr>
          <p:cNvPr id="47110" name="Text Box 6"/>
          <p:cNvSpPr txBox="1"/>
          <p:nvPr/>
        </p:nvSpPr>
        <p:spPr>
          <a:xfrm>
            <a:off x="2346325" y="2795588"/>
            <a:ext cx="1255713" cy="519112"/>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r>
              <a:rPr lang="zh-CN" altLang="en-US" sz="2800" b="1" dirty="0">
                <a:solidFill>
                  <a:srgbClr val="000000"/>
                </a:solidFill>
              </a:rPr>
              <a:t>（</a:t>
            </a:r>
            <a:r>
              <a:rPr lang="zh-CN" altLang="en-US" sz="2800" b="1" dirty="0">
                <a:solidFill>
                  <a:srgbClr val="FF0000"/>
                </a:solidFill>
              </a:rPr>
              <a:t>到</a:t>
            </a:r>
            <a:r>
              <a:rPr lang="zh-CN" altLang="en-US" sz="2800" b="1" dirty="0">
                <a:solidFill>
                  <a:srgbClr val="000000"/>
                </a:solidFill>
              </a:rPr>
              <a:t>）</a:t>
            </a:r>
            <a:endParaRPr lang="zh-CN" altLang="en-US" sz="2800" b="1" dirty="0">
              <a:solidFill>
                <a:srgbClr val="000000"/>
              </a:solidFill>
            </a:endParaRPr>
          </a:p>
        </p:txBody>
      </p:sp>
      <p:sp>
        <p:nvSpPr>
          <p:cNvPr id="47111" name="Text Box 7"/>
          <p:cNvSpPr txBox="1"/>
          <p:nvPr/>
        </p:nvSpPr>
        <p:spPr>
          <a:xfrm>
            <a:off x="7669213" y="2709863"/>
            <a:ext cx="1257300" cy="519112"/>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r>
              <a:rPr lang="en-US" altLang="zh-CN" sz="2800" b="1" dirty="0">
                <a:solidFill>
                  <a:srgbClr val="000000"/>
                </a:solidFill>
                <a:latin typeface="宋体" panose="02010600030101010101" pitchFamily="2" charset="-122"/>
              </a:rPr>
              <a:t>(</a:t>
            </a:r>
            <a:r>
              <a:rPr lang="zh-CN" altLang="en-US" sz="2800" b="1" dirty="0">
                <a:solidFill>
                  <a:srgbClr val="FF0000"/>
                </a:solidFill>
                <a:latin typeface="宋体" panose="02010600030101010101" pitchFamily="2" charset="-122"/>
              </a:rPr>
              <a:t>离开</a:t>
            </a:r>
            <a:r>
              <a:rPr lang="en-US" altLang="zh-CN" sz="2800" b="1" dirty="0">
                <a:solidFill>
                  <a:srgbClr val="000000"/>
                </a:solidFill>
                <a:latin typeface="宋体" panose="02010600030101010101" pitchFamily="2" charset="-122"/>
              </a:rPr>
              <a:t>)</a:t>
            </a:r>
            <a:endParaRPr lang="zh-CN" altLang="en-US" sz="2800" b="1" dirty="0">
              <a:solidFill>
                <a:srgbClr val="000000"/>
              </a:solidFill>
              <a:latin typeface="宋体" panose="02010600030101010101" pitchFamily="2" charset="-122"/>
            </a:endParaRPr>
          </a:p>
        </p:txBody>
      </p:sp>
      <p:sp>
        <p:nvSpPr>
          <p:cNvPr id="47112" name="Text Box 8"/>
          <p:cNvSpPr txBox="1"/>
          <p:nvPr/>
        </p:nvSpPr>
        <p:spPr>
          <a:xfrm>
            <a:off x="2582863" y="3321050"/>
            <a:ext cx="1971675" cy="519113"/>
          </a:xfrm>
          <a:prstGeom prst="rect">
            <a:avLst/>
          </a:prstGeom>
          <a:noFill/>
          <a:ln w="9525">
            <a:noFill/>
          </a:ln>
        </p:spPr>
        <p:txBody>
          <a:bodyPr wrap="none">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0"/>
              </a:spcBef>
              <a:buClrTx/>
              <a:buSzTx/>
              <a:buFontTx/>
              <a:buNone/>
            </a:pPr>
            <a:r>
              <a:rPr lang="en-US" altLang="zh-CN" sz="2800" b="1" dirty="0">
                <a:solidFill>
                  <a:srgbClr val="000000"/>
                </a:solidFill>
                <a:latin typeface="宋体" panose="02010600030101010101" pitchFamily="2" charset="-122"/>
              </a:rPr>
              <a:t>(</a:t>
            </a:r>
            <a:r>
              <a:rPr lang="zh-CN" altLang="en-US" sz="2800" b="1" dirty="0">
                <a:solidFill>
                  <a:srgbClr val="FF0000"/>
                </a:solidFill>
                <a:latin typeface="宋体" panose="02010600030101010101" pitchFamily="2" charset="-122"/>
              </a:rPr>
              <a:t>同“默</a:t>
            </a:r>
            <a:r>
              <a:rPr lang="zh-CN" altLang="en-US" sz="2800" dirty="0">
                <a:solidFill>
                  <a:srgbClr val="000000"/>
                </a:solidFill>
                <a:latin typeface="宋体" panose="02010600030101010101" pitchFamily="2" charset="-122"/>
              </a:rPr>
              <a:t> </a:t>
            </a:r>
            <a:r>
              <a:rPr lang="en-US" altLang="zh-CN" sz="2800" b="1" dirty="0">
                <a:solidFill>
                  <a:srgbClr val="000000"/>
                </a:solidFill>
                <a:latin typeface="宋体" panose="02010600030101010101" pitchFamily="2" charset="-122"/>
              </a:rPr>
              <a:t> )</a:t>
            </a:r>
            <a:endParaRPr lang="zh-CN" altLang="en-US" sz="2800" b="1" dirty="0">
              <a:solidFill>
                <a:srgbClr val="000000"/>
              </a:solidFill>
              <a:latin typeface="宋体" panose="02010600030101010101" pitchFamily="2" charset="-122"/>
            </a:endParaRPr>
          </a:p>
        </p:txBody>
      </p:sp>
      <p:sp>
        <p:nvSpPr>
          <p:cNvPr id="47114" name="Text Box 10"/>
          <p:cNvSpPr txBox="1"/>
          <p:nvPr/>
        </p:nvSpPr>
        <p:spPr>
          <a:xfrm>
            <a:off x="2519363" y="3905250"/>
            <a:ext cx="3530600" cy="476250"/>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lnSpc>
                <a:spcPct val="90000"/>
              </a:lnSpc>
              <a:buNone/>
            </a:pPr>
            <a:r>
              <a:rPr lang="en-US" altLang="zh-CN" sz="2800" b="1" dirty="0">
                <a:solidFill>
                  <a:srgbClr val="000000"/>
                </a:solidFill>
                <a:latin typeface="宋体" panose="02010600030101010101" pitchFamily="2" charset="-122"/>
              </a:rPr>
              <a:t>(</a:t>
            </a:r>
            <a:r>
              <a:rPr lang="zh-CN" altLang="en-US" sz="2800" b="1" dirty="0">
                <a:solidFill>
                  <a:srgbClr val="FF0000"/>
                </a:solidFill>
                <a:latin typeface="宋体" panose="02010600030101010101" pitchFamily="2" charset="-122"/>
              </a:rPr>
              <a:t>同“慑”，震慑</a:t>
            </a:r>
            <a:r>
              <a:rPr lang="en-US" altLang="zh-CN" sz="2800" b="1" dirty="0">
                <a:solidFill>
                  <a:srgbClr val="000000"/>
                </a:solidFill>
                <a:latin typeface="宋体" panose="02010600030101010101" pitchFamily="2" charset="-122"/>
              </a:rPr>
              <a:t> )</a:t>
            </a:r>
            <a:endParaRPr lang="zh-CN" altLang="en-US" sz="2800" dirty="0">
              <a:latin typeface="宋体" panose="02010600030101010101" pitchFamily="2" charset="-122"/>
            </a:endParaRPr>
          </a:p>
        </p:txBody>
      </p:sp>
      <p:sp>
        <p:nvSpPr>
          <p:cNvPr id="47115" name="Text Box 11"/>
          <p:cNvSpPr txBox="1"/>
          <p:nvPr/>
        </p:nvSpPr>
        <p:spPr>
          <a:xfrm>
            <a:off x="4141788" y="4445000"/>
            <a:ext cx="3527425" cy="519113"/>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en-US" altLang="zh-CN" sz="2800" b="1" dirty="0">
                <a:solidFill>
                  <a:srgbClr val="000000"/>
                </a:solidFill>
                <a:latin typeface="宋体" panose="02010600030101010101" pitchFamily="2" charset="-122"/>
              </a:rPr>
              <a:t>(</a:t>
            </a:r>
            <a:r>
              <a:rPr lang="zh-CN" altLang="en-US" sz="2800" b="1" dirty="0">
                <a:solidFill>
                  <a:srgbClr val="FF0000"/>
                </a:solidFill>
                <a:latin typeface="宋体" panose="02010600030101010101" pitchFamily="2" charset="-122"/>
              </a:rPr>
              <a:t>争夺博局上的格道</a:t>
            </a:r>
            <a:r>
              <a:rPr lang="en-US" altLang="zh-CN" sz="2800" b="1" dirty="0">
                <a:solidFill>
                  <a:srgbClr val="000000"/>
                </a:solidFill>
                <a:latin typeface="宋体" panose="02010600030101010101" pitchFamily="2" charset="-122"/>
              </a:rPr>
              <a:t> )</a:t>
            </a:r>
            <a:endParaRPr lang="zh-CN" altLang="en-US" sz="2800" b="1" dirty="0">
              <a:solidFill>
                <a:srgbClr val="000000"/>
              </a:solidFill>
              <a:latin typeface="宋体" panose="02010600030101010101" pitchFamily="2" charset="-122"/>
            </a:endParaRPr>
          </a:p>
        </p:txBody>
      </p:sp>
      <p:sp>
        <p:nvSpPr>
          <p:cNvPr id="47116" name="Text Box 12"/>
          <p:cNvSpPr txBox="1"/>
          <p:nvPr/>
        </p:nvSpPr>
        <p:spPr>
          <a:xfrm>
            <a:off x="1952625" y="4984750"/>
            <a:ext cx="2016125" cy="519113"/>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en-US" altLang="zh-CN" sz="2800" b="1" dirty="0">
                <a:solidFill>
                  <a:srgbClr val="000000"/>
                </a:solidFill>
                <a:latin typeface="宋体" panose="02010600030101010101" pitchFamily="2" charset="-122"/>
              </a:rPr>
              <a:t>(</a:t>
            </a:r>
            <a:r>
              <a:rPr lang="zh-CN" altLang="en-US" sz="2800" b="1" dirty="0">
                <a:solidFill>
                  <a:srgbClr val="FF0000"/>
                </a:solidFill>
                <a:latin typeface="宋体" panose="02010600030101010101" pitchFamily="2" charset="-122"/>
              </a:rPr>
              <a:t>不一会儿</a:t>
            </a:r>
            <a:r>
              <a:rPr lang="zh-CN" altLang="en-US" sz="2800" dirty="0">
                <a:solidFill>
                  <a:srgbClr val="000000"/>
                </a:solidFill>
                <a:latin typeface="宋体" panose="02010600030101010101" pitchFamily="2" charset="-122"/>
              </a:rPr>
              <a:t> </a:t>
            </a:r>
            <a:r>
              <a:rPr lang="en-US" altLang="zh-CN" sz="2800" b="1" dirty="0">
                <a:solidFill>
                  <a:srgbClr val="000000"/>
                </a:solidFill>
                <a:latin typeface="宋体" panose="02010600030101010101" pitchFamily="2" charset="-122"/>
              </a:rPr>
              <a:t>)</a:t>
            </a:r>
            <a:endParaRPr lang="zh-CN" altLang="en-US" sz="2800" b="1" dirty="0">
              <a:solidFill>
                <a:srgbClr val="000000"/>
              </a:solidFill>
              <a:latin typeface="宋体" panose="02010600030101010101" pitchFamily="2" charset="-122"/>
            </a:endParaRPr>
          </a:p>
        </p:txBody>
      </p:sp>
      <p:sp>
        <p:nvSpPr>
          <p:cNvPr id="47117" name="Text Box 13"/>
          <p:cNvSpPr txBox="1"/>
          <p:nvPr/>
        </p:nvSpPr>
        <p:spPr>
          <a:xfrm>
            <a:off x="5508625" y="5503863"/>
            <a:ext cx="2160588" cy="519112"/>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spcBef>
                <a:spcPct val="50000"/>
              </a:spcBef>
              <a:buClrTx/>
              <a:buSzTx/>
              <a:buFontTx/>
              <a:buNone/>
            </a:pPr>
            <a:r>
              <a:rPr lang="en-US" altLang="zh-CN" sz="2800" b="1" dirty="0">
                <a:solidFill>
                  <a:srgbClr val="000000"/>
                </a:solidFill>
                <a:latin typeface="宋体" panose="02010600030101010101" pitchFamily="2" charset="-122"/>
              </a:rPr>
              <a:t>(</a:t>
            </a:r>
            <a:r>
              <a:rPr lang="zh-CN" altLang="en-US" sz="2800" b="1" dirty="0">
                <a:solidFill>
                  <a:srgbClr val="FF0000"/>
                </a:solidFill>
                <a:latin typeface="宋体" panose="02010600030101010101" pitchFamily="2" charset="-122"/>
              </a:rPr>
              <a:t>喜欢</a:t>
            </a:r>
            <a:r>
              <a:rPr lang="en-US" altLang="zh-CN" sz="2800" b="1" dirty="0">
                <a:solidFill>
                  <a:srgbClr val="000000"/>
                </a:solidFill>
                <a:latin typeface="宋体" panose="02010600030101010101" pitchFamily="2" charset="-122"/>
              </a:rPr>
              <a:t>)</a:t>
            </a:r>
            <a:endParaRPr lang="zh-CN" altLang="en-US" sz="2800" b="1" dirty="0">
              <a:solidFill>
                <a:srgbClr val="000000"/>
              </a:solidFill>
              <a:latin typeface="宋体" panose="02010600030101010101" pitchFamily="2" charset="-122"/>
            </a:endParaRPr>
          </a:p>
        </p:txBody>
      </p:sp>
      <p:sp>
        <p:nvSpPr>
          <p:cNvPr id="47118" name="Text Box 14"/>
          <p:cNvSpPr txBox="1"/>
          <p:nvPr/>
        </p:nvSpPr>
        <p:spPr>
          <a:xfrm>
            <a:off x="4103688" y="6022975"/>
            <a:ext cx="5040312" cy="1004888"/>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buNone/>
            </a:pPr>
            <a:r>
              <a:rPr lang="en-US" altLang="zh-CN" sz="2400" b="1" dirty="0">
                <a:solidFill>
                  <a:srgbClr val="000000"/>
                </a:solidFill>
                <a:latin typeface="宋体" panose="02010600030101010101" pitchFamily="2" charset="-122"/>
              </a:rPr>
              <a:t>(</a:t>
            </a:r>
            <a:r>
              <a:rPr lang="zh-CN" altLang="en-US" sz="2400" b="1" dirty="0">
                <a:solidFill>
                  <a:srgbClr val="FF0000"/>
                </a:solidFill>
                <a:latin typeface="宋体" panose="02010600030101010101" pitchFamily="2" charset="-122"/>
              </a:rPr>
              <a:t>贤士 ；豪杰；年高有德行的人</a:t>
            </a:r>
            <a:r>
              <a:rPr lang="en-US" altLang="zh-CN" sz="2400" b="1" dirty="0">
                <a:solidFill>
                  <a:srgbClr val="000000"/>
                </a:solidFill>
                <a:latin typeface="宋体" panose="02010600030101010101" pitchFamily="2" charset="-122"/>
              </a:rPr>
              <a:t>)</a:t>
            </a:r>
            <a:endParaRPr lang="zh-CN" altLang="en-US" sz="2400" b="1" dirty="0">
              <a:solidFill>
                <a:srgbClr val="000000"/>
              </a:solidFill>
              <a:latin typeface="宋体" panose="02010600030101010101" pitchFamily="2" charset="-122"/>
            </a:endParaRPr>
          </a:p>
          <a:p>
            <a:pPr marL="0" lvl="0" indent="0" eaLnBrk="1" hangingPunct="1">
              <a:spcBef>
                <a:spcPct val="50000"/>
              </a:spcBef>
              <a:buClrTx/>
              <a:buSzTx/>
              <a:buFontTx/>
              <a:buNone/>
            </a:pPr>
            <a:endParaRPr lang="zh-CN"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7108"/>
                                        </p:tgtEl>
                                        <p:attrNameLst>
                                          <p:attrName>style.visibility</p:attrName>
                                        </p:attrNameLst>
                                      </p:cBhvr>
                                      <p:to>
                                        <p:strVal val="visible"/>
                                      </p:to>
                                    </p:set>
                                    <p:animEffect transition="in" filter="blinds(horizontal)">
                                      <p:cBhvr>
                                        <p:cTn id="7" dur="500"/>
                                        <p:tgtEl>
                                          <p:spTgt spid="4710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7109"/>
                                        </p:tgtEl>
                                        <p:attrNameLst>
                                          <p:attrName>style.visibility</p:attrName>
                                        </p:attrNameLst>
                                      </p:cBhvr>
                                      <p:to>
                                        <p:strVal val="visible"/>
                                      </p:to>
                                    </p:set>
                                    <p:animEffect transition="in" filter="blinds(horizontal)">
                                      <p:cBhvr>
                                        <p:cTn id="12" dur="500"/>
                                        <p:tgtEl>
                                          <p:spTgt spid="4710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7110"/>
                                        </p:tgtEl>
                                        <p:attrNameLst>
                                          <p:attrName>style.visibility</p:attrName>
                                        </p:attrNameLst>
                                      </p:cBhvr>
                                      <p:to>
                                        <p:strVal val="visible"/>
                                      </p:to>
                                    </p:set>
                                    <p:animEffect transition="in" filter="blinds(horizontal)">
                                      <p:cBhvr>
                                        <p:cTn id="17" dur="500"/>
                                        <p:tgtEl>
                                          <p:spTgt spid="4711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7111"/>
                                        </p:tgtEl>
                                        <p:attrNameLst>
                                          <p:attrName>style.visibility</p:attrName>
                                        </p:attrNameLst>
                                      </p:cBhvr>
                                      <p:to>
                                        <p:strVal val="visible"/>
                                      </p:to>
                                    </p:set>
                                    <p:animEffect transition="in" filter="blinds(horizontal)">
                                      <p:cBhvr>
                                        <p:cTn id="22" dur="500"/>
                                        <p:tgtEl>
                                          <p:spTgt spid="471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47112">
                                            <p:txEl>
                                              <p:charRg st="0" end="8"/>
                                            </p:txEl>
                                          </p:spTgt>
                                        </p:tgtEl>
                                        <p:attrNameLst>
                                          <p:attrName>style.visibility</p:attrName>
                                        </p:attrNameLst>
                                      </p:cBhvr>
                                      <p:to>
                                        <p:strVal val="visible"/>
                                      </p:to>
                                    </p:set>
                                    <p:animEffect transition="in" filter="blinds(horizontal)">
                                      <p:cBhvr>
                                        <p:cTn id="27" dur="500"/>
                                        <p:tgtEl>
                                          <p:spTgt spid="47112">
                                            <p:txEl>
                                              <p:charRg st="0" end="8"/>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7114"/>
                                        </p:tgtEl>
                                        <p:attrNameLst>
                                          <p:attrName>style.visibility</p:attrName>
                                        </p:attrNameLst>
                                      </p:cBhvr>
                                      <p:to>
                                        <p:strVal val="visible"/>
                                      </p:to>
                                    </p:set>
                                    <p:animEffect transition="in" filter="blinds(horizontal)">
                                      <p:cBhvr>
                                        <p:cTn id="32" dur="500"/>
                                        <p:tgtEl>
                                          <p:spTgt spid="47114"/>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47115"/>
                                        </p:tgtEl>
                                        <p:attrNameLst>
                                          <p:attrName>style.visibility</p:attrName>
                                        </p:attrNameLst>
                                      </p:cBhvr>
                                      <p:to>
                                        <p:strVal val="visible"/>
                                      </p:to>
                                    </p:set>
                                    <p:animEffect transition="in" filter="blinds(horizontal)">
                                      <p:cBhvr>
                                        <p:cTn id="37" dur="500"/>
                                        <p:tgtEl>
                                          <p:spTgt spid="47115"/>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47116">
                                            <p:txEl>
                                              <p:charRg st="0" end="8"/>
                                            </p:txEl>
                                          </p:spTgt>
                                        </p:tgtEl>
                                        <p:attrNameLst>
                                          <p:attrName>style.visibility</p:attrName>
                                        </p:attrNameLst>
                                      </p:cBhvr>
                                      <p:to>
                                        <p:strVal val="visible"/>
                                      </p:to>
                                    </p:set>
                                    <p:animEffect transition="in" filter="blinds(horizontal)">
                                      <p:cBhvr>
                                        <p:cTn id="42" dur="500"/>
                                        <p:tgtEl>
                                          <p:spTgt spid="47116">
                                            <p:txEl>
                                              <p:charRg st="0"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47117"/>
                                        </p:tgtEl>
                                        <p:attrNameLst>
                                          <p:attrName>style.visibility</p:attrName>
                                        </p:attrNameLst>
                                      </p:cBhvr>
                                      <p:to>
                                        <p:strVal val="visible"/>
                                      </p:to>
                                    </p:set>
                                    <p:animEffect transition="in" filter="blinds(horizontal)">
                                      <p:cBhvr>
                                        <p:cTn id="47" dur="500"/>
                                        <p:tgtEl>
                                          <p:spTgt spid="47117"/>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47118"/>
                                        </p:tgtEl>
                                        <p:attrNameLst>
                                          <p:attrName>style.visibility</p:attrName>
                                        </p:attrNameLst>
                                      </p:cBhvr>
                                      <p:to>
                                        <p:strVal val="visible"/>
                                      </p:to>
                                    </p:set>
                                    <p:animEffect transition="in" filter="blinds(horizontal)">
                                      <p:cBhvr>
                                        <p:cTn id="52" dur="500"/>
                                        <p:tgtEl>
                                          <p:spTgt spid="47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8" grpId="0"/>
      <p:bldP spid="47109" grpId="0"/>
      <p:bldP spid="47110" grpId="0"/>
      <p:bldP spid="47111" grpId="0"/>
      <p:bldP spid="47114" grpId="0"/>
      <p:bldP spid="47115" grpId="0"/>
      <p:bldP spid="47117" grpId="0"/>
      <p:bldP spid="47118"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50825" y="620713"/>
            <a:ext cx="3457575" cy="5508625"/>
          </a:xfrm>
          <a:prstGeom prst="rect">
            <a:avLst/>
          </a:prstGeom>
          <a:ln w="53975">
            <a:solidFill>
              <a:srgbClr val="00B0F0"/>
            </a:solidFill>
          </a:ln>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从者</a:t>
            </a:r>
            <a:r>
              <a:rPr kumimoji="0" lang="zh-CN" altLang="zh-CN" sz="3200" b="0" i="0" u="none" strike="noStrike" kern="100" cap="none" spc="0" normalizeH="0" baseline="0" noProof="0" dirty="0" smtClean="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以告其主</a:t>
            </a:r>
            <a:r>
              <a:rPr kumimoji="0" lang="zh-CN" altLang="zh-CN" sz="32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，曰：</a:t>
            </a:r>
            <a:r>
              <a:rPr kumimoji="0" lang="en-US" altLang="zh-CN" sz="32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2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彼庸乃</a:t>
            </a:r>
            <a:r>
              <a:rPr kumimoji="0" lang="zh-CN" altLang="zh-CN" sz="3200" b="0" i="0" u="none" strike="noStrike" kern="100" cap="none" spc="0" normalizeH="0" baseline="0" noProof="0" dirty="0" smtClean="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知音</a:t>
            </a:r>
            <a:r>
              <a:rPr kumimoji="0" lang="zh-CN" altLang="zh-CN" sz="32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、窃言是非。</a:t>
            </a:r>
            <a:r>
              <a:rPr kumimoji="0" lang="en-US" altLang="zh-CN" sz="32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200" b="0" i="0" u="none" strike="noStrike" kern="100" cap="none" spc="0" normalizeH="0" baseline="0" noProof="0" dirty="0" smtClean="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家丈人</a:t>
            </a:r>
            <a:r>
              <a:rPr kumimoji="0" lang="zh-CN" altLang="zh-CN" sz="32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召使前击筑，</a:t>
            </a:r>
            <a:r>
              <a:rPr kumimoji="0" lang="zh-CN" altLang="zh-CN" sz="3200" b="0" i="0" u="none" strike="noStrike" kern="100" cap="none" spc="0" normalizeH="0" baseline="0" noProof="0" dirty="0" smtClean="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一坐</a:t>
            </a:r>
            <a:r>
              <a:rPr kumimoji="0" lang="zh-CN" altLang="zh-CN" sz="32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称善，赐酒。而高渐离念</a:t>
            </a:r>
            <a:r>
              <a:rPr kumimoji="0" lang="zh-CN" altLang="zh-CN" sz="3200" b="0" i="0" u="none" strike="noStrike" kern="100" cap="none" spc="0" normalizeH="0" baseline="0" noProof="0" dirty="0" smtClean="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久隐畏约</a:t>
            </a:r>
            <a:r>
              <a:rPr kumimoji="0" lang="zh-CN" altLang="zh-CN" sz="32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无穷时，乃退，</a:t>
            </a:r>
            <a:r>
              <a:rPr kumimoji="0" lang="zh-CN" altLang="zh-CN" sz="3200" b="0" i="0" u="none" strike="noStrike" kern="100" cap="none" spc="0" normalizeH="0" baseline="0" noProof="0" dirty="0" smtClean="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出</a:t>
            </a:r>
            <a:r>
              <a:rPr kumimoji="0" lang="zh-CN" altLang="zh-CN" sz="32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其装匣中筑与其善衣，</a:t>
            </a:r>
            <a:r>
              <a:rPr kumimoji="0" lang="zh-CN" altLang="zh-CN" sz="3200" b="0" i="0" u="none" strike="noStrike" kern="100" cap="none" spc="0" normalizeH="0" baseline="0" noProof="0" dirty="0" smtClean="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更容貌</a:t>
            </a:r>
            <a:r>
              <a:rPr kumimoji="0" lang="zh-CN" altLang="zh-CN" sz="32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而前。举坐客皆惊，下与</a:t>
            </a:r>
            <a:r>
              <a:rPr kumimoji="0" lang="zh-CN" altLang="zh-CN" sz="3200" b="0" i="0" u="none" strike="noStrike" kern="100" cap="none" spc="0" normalizeH="0" baseline="0" noProof="0" dirty="0" smtClean="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抗礼</a:t>
            </a:r>
            <a:r>
              <a:rPr kumimoji="0" lang="zh-CN" altLang="zh-CN" sz="32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，以为上客。</a:t>
            </a:r>
            <a:endParaRPr kumimoji="0" lang="zh-CN" altLang="en-US" sz="3200" b="0" i="0" u="none" strike="noStrike" kern="12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mn-cs"/>
            </a:endParaRPr>
          </a:p>
        </p:txBody>
      </p:sp>
      <p:sp>
        <p:nvSpPr>
          <p:cNvPr id="3" name="矩形 2"/>
          <p:cNvSpPr/>
          <p:nvPr/>
        </p:nvSpPr>
        <p:spPr>
          <a:xfrm>
            <a:off x="3851275" y="128588"/>
            <a:ext cx="5148263" cy="6494463"/>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2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侍候的人</a:t>
            </a:r>
            <a:r>
              <a:rPr kumimoji="0" lang="zh-CN" altLang="zh-CN" sz="3200" b="1" i="0" u="none" strike="noStrike" kern="100" cap="none" spc="0" normalizeH="0" baseline="0" noProof="0" dirty="0" smtClean="0">
                <a:ln>
                  <a:noFill/>
                </a:ln>
                <a:solidFill>
                  <a:srgbClr val="FF0000"/>
                </a:solidFill>
                <a:effectLst/>
                <a:uLnTx/>
                <a:uFillTx/>
                <a:latin typeface="+mn-ea"/>
                <a:ea typeface="+mn-ea"/>
                <a:cs typeface="Times New Roman" panose="02020603050405020304" pitchFamily="18" charset="0"/>
              </a:rPr>
              <a:t>把高渐离的话告诉主人</a:t>
            </a:r>
            <a:r>
              <a:rPr kumimoji="0" lang="zh-CN" altLang="zh-CN" sz="32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，说：</a:t>
            </a:r>
            <a:r>
              <a:rPr kumimoji="0" lang="en-US" altLang="zh-CN" sz="3200" b="1" i="0" u="none" strike="noStrike" kern="100" cap="none" spc="0" normalizeH="0" baseline="0" noProof="0" dirty="0" smtClean="0">
                <a:ln>
                  <a:noFill/>
                </a:ln>
                <a:solidFill>
                  <a:srgbClr val="000000"/>
                </a:solidFill>
                <a:effectLst/>
                <a:uLnTx/>
                <a:uFillTx/>
                <a:latin typeface="+mn-ea"/>
                <a:ea typeface="+mn-ea"/>
                <a:cs typeface="+mn-cs"/>
              </a:rPr>
              <a:t>“</a:t>
            </a:r>
            <a:r>
              <a:rPr kumimoji="0" lang="zh-CN" altLang="zh-CN" sz="32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那个庸工</a:t>
            </a:r>
            <a:r>
              <a:rPr kumimoji="0" lang="zh-CN" altLang="zh-CN" sz="3200" b="1" i="0" u="none" strike="noStrike" kern="100" cap="none" spc="0" normalizeH="0" baseline="0" noProof="0" dirty="0" smtClean="0">
                <a:ln>
                  <a:noFill/>
                </a:ln>
                <a:solidFill>
                  <a:srgbClr val="FF0000"/>
                </a:solidFill>
                <a:effectLst/>
                <a:uLnTx/>
                <a:uFillTx/>
                <a:latin typeface="+mn-ea"/>
                <a:ea typeface="+mn-ea"/>
                <a:cs typeface="Times New Roman" panose="02020603050405020304" pitchFamily="18" charset="0"/>
              </a:rPr>
              <a:t>懂得音乐</a:t>
            </a:r>
            <a:r>
              <a:rPr kumimoji="0" lang="zh-CN" altLang="zh-CN" sz="32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，私下说是道非的。</a:t>
            </a:r>
            <a:r>
              <a:rPr kumimoji="0" lang="en-US" altLang="zh-CN" sz="3200" b="1" i="0" u="none" strike="noStrike" kern="100" cap="none" spc="0" normalizeH="0" baseline="0" noProof="0" dirty="0" smtClean="0">
                <a:ln>
                  <a:noFill/>
                </a:ln>
                <a:solidFill>
                  <a:srgbClr val="000000"/>
                </a:solidFill>
                <a:effectLst/>
                <a:uLnTx/>
                <a:uFillTx/>
                <a:latin typeface="+mn-ea"/>
                <a:ea typeface="+mn-ea"/>
                <a:cs typeface="+mn-cs"/>
              </a:rPr>
              <a:t>”</a:t>
            </a:r>
            <a:r>
              <a:rPr kumimoji="0" lang="zh-CN" altLang="zh-CN" sz="3200" b="1" i="0" u="none" strike="noStrike" kern="100" cap="none" spc="0" normalizeH="0" baseline="0" noProof="0" dirty="0" smtClean="0">
                <a:ln>
                  <a:noFill/>
                </a:ln>
                <a:solidFill>
                  <a:srgbClr val="FF0000"/>
                </a:solidFill>
                <a:effectLst/>
                <a:uLnTx/>
                <a:uFillTx/>
                <a:latin typeface="+mn-ea"/>
                <a:ea typeface="+mn-ea"/>
                <a:cs typeface="Times New Roman" panose="02020603050405020304" pitchFamily="18" charset="0"/>
              </a:rPr>
              <a:t>家主人</a:t>
            </a:r>
            <a:r>
              <a:rPr kumimoji="0" lang="zh-CN" altLang="zh-CN" sz="32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叫高渐离到堂前击筑，</a:t>
            </a:r>
            <a:r>
              <a:rPr kumimoji="0" lang="zh-CN" altLang="zh-CN" sz="3200" b="1" i="0" u="none" strike="noStrike" kern="100" cap="none" spc="0" normalizeH="0" baseline="0" noProof="0" dirty="0" smtClean="0">
                <a:ln>
                  <a:noFill/>
                </a:ln>
                <a:solidFill>
                  <a:srgbClr val="FF0000"/>
                </a:solidFill>
                <a:effectLst/>
                <a:uLnTx/>
                <a:uFillTx/>
                <a:latin typeface="+mn-ea"/>
                <a:ea typeface="+mn-ea"/>
                <a:cs typeface="Times New Roman" panose="02020603050405020304" pitchFamily="18" charset="0"/>
              </a:rPr>
              <a:t>满座宾客</a:t>
            </a:r>
            <a:r>
              <a:rPr kumimoji="0" lang="zh-CN" altLang="zh-CN" sz="32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都说他击得好，赏给他酒喝。高渐离考虑到</a:t>
            </a:r>
            <a:r>
              <a:rPr kumimoji="0" lang="zh-CN" altLang="zh-CN" sz="3200" b="1" i="0" u="none" strike="noStrike" kern="100" cap="none" spc="0" normalizeH="0" baseline="0" noProof="0" dirty="0" smtClean="0">
                <a:ln>
                  <a:noFill/>
                </a:ln>
                <a:solidFill>
                  <a:srgbClr val="FF0000"/>
                </a:solidFill>
                <a:effectLst/>
                <a:uLnTx/>
                <a:uFillTx/>
                <a:latin typeface="+mn-ea"/>
                <a:ea typeface="+mn-ea"/>
                <a:cs typeface="Times New Roman" panose="02020603050405020304" pitchFamily="18" charset="0"/>
              </a:rPr>
              <a:t>长久他隐姓埋名，担惊受怕地躲藏下去</a:t>
            </a:r>
            <a:r>
              <a:rPr kumimoji="0" lang="zh-CN" altLang="zh-CN" sz="32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没有尽头，便退下堂来，把自己的筑和衣裳从行装匣子里</a:t>
            </a:r>
            <a:r>
              <a:rPr kumimoji="0" lang="zh-CN" altLang="zh-CN" sz="3200" b="1" i="0" u="none" strike="noStrike" kern="100" cap="none" spc="0" normalizeH="0" baseline="0" noProof="0" dirty="0" smtClean="0">
                <a:ln>
                  <a:noFill/>
                </a:ln>
                <a:solidFill>
                  <a:srgbClr val="FF0000"/>
                </a:solidFill>
                <a:effectLst/>
                <a:uLnTx/>
                <a:uFillTx/>
                <a:latin typeface="+mn-ea"/>
                <a:ea typeface="+mn-ea"/>
                <a:cs typeface="Times New Roman" panose="02020603050405020304" pitchFamily="18" charset="0"/>
              </a:rPr>
              <a:t>拿出来</a:t>
            </a:r>
            <a:r>
              <a:rPr kumimoji="0" lang="zh-CN" altLang="zh-CN" sz="32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a:t>
            </a:r>
            <a:r>
              <a:rPr kumimoji="0" lang="zh-CN" altLang="zh-CN" sz="3200" b="1" i="0" u="none" strike="noStrike" kern="100" cap="none" spc="0" normalizeH="0" baseline="0" noProof="0" dirty="0" smtClean="0">
                <a:ln>
                  <a:noFill/>
                </a:ln>
                <a:solidFill>
                  <a:srgbClr val="FF0000"/>
                </a:solidFill>
                <a:effectLst/>
                <a:uLnTx/>
                <a:uFillTx/>
                <a:latin typeface="+mn-ea"/>
                <a:ea typeface="+mn-ea"/>
                <a:cs typeface="Times New Roman" panose="02020603050405020304" pitchFamily="18" charset="0"/>
              </a:rPr>
              <a:t>改装整容</a:t>
            </a:r>
            <a:r>
              <a:rPr kumimoji="0" lang="zh-CN" altLang="zh-CN" sz="32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来到堂前，满座宾客大吃一惊，离开座位</a:t>
            </a:r>
            <a:r>
              <a:rPr kumimoji="0" lang="zh-CN" altLang="zh-CN" sz="3200" b="1" i="0" u="none" strike="noStrike" kern="100" cap="none" spc="0" normalizeH="0" baseline="0" noProof="0" dirty="0" smtClean="0">
                <a:ln>
                  <a:noFill/>
                </a:ln>
                <a:solidFill>
                  <a:srgbClr val="FF0000"/>
                </a:solidFill>
                <a:effectLst/>
                <a:uLnTx/>
                <a:uFillTx/>
                <a:latin typeface="+mn-ea"/>
                <a:ea typeface="+mn-ea"/>
                <a:cs typeface="Times New Roman" panose="02020603050405020304" pitchFamily="18" charset="0"/>
              </a:rPr>
              <a:t>用平等的礼节接待</a:t>
            </a:r>
            <a:r>
              <a:rPr kumimoji="0" lang="zh-CN" altLang="zh-CN" sz="32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他，尊为上宾。</a:t>
            </a:r>
            <a:endParaRPr kumimoji="0" lang="zh-CN" altLang="en-US" sz="3200" b="1" i="0" u="none" strike="noStrike" kern="1200" cap="none" spc="0" normalizeH="0" baseline="0" noProof="0" dirty="0" smtClean="0">
              <a:ln>
                <a:noFill/>
              </a:ln>
              <a:solidFill>
                <a:srgbClr val="000000"/>
              </a:solidFill>
              <a:effectLst/>
              <a:uLnTx/>
              <a:uFillTx/>
              <a:latin typeface="+mn-ea"/>
              <a:ea typeface="+mn-ea"/>
              <a:cs typeface="+mn-cs"/>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0" y="620713"/>
            <a:ext cx="3851275" cy="5078413"/>
          </a:xfrm>
          <a:prstGeom prst="rect">
            <a:avLst/>
          </a:prstGeom>
          <a:ln w="50800">
            <a:solidFill>
              <a:srgbClr val="00B0F0"/>
            </a:solidFill>
          </a:ln>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6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 </a:t>
            </a:r>
            <a:r>
              <a:rPr kumimoji="0" lang="zh-CN" altLang="zh-CN" sz="36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使击筑而歌，客无不</a:t>
            </a:r>
            <a:r>
              <a:rPr kumimoji="0" lang="zh-CN" altLang="zh-CN" sz="3600" b="0" i="0" u="none" strike="noStrike" kern="100" cap="none" spc="0" normalizeH="0" baseline="0" noProof="0" dirty="0" smtClean="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流涕</a:t>
            </a:r>
            <a:r>
              <a:rPr kumimoji="0" lang="zh-CN" altLang="zh-CN" sz="36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而去者。宋子</a:t>
            </a:r>
            <a:r>
              <a:rPr kumimoji="0" lang="zh-CN" altLang="zh-CN" sz="3600" b="0" i="0" u="none" strike="noStrike" kern="100" cap="none" spc="0" normalizeH="0" baseline="0" noProof="0" dirty="0" smtClean="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传客之</a:t>
            </a:r>
            <a:r>
              <a:rPr kumimoji="0" lang="zh-CN" altLang="zh-CN" sz="36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，闻</a:t>
            </a:r>
            <a:r>
              <a:rPr kumimoji="0" lang="zh-CN" altLang="zh-CN" sz="3600" b="0" i="0" u="none" strike="noStrike" kern="100" cap="none" spc="0" normalizeH="0" baseline="0" noProof="0" dirty="0" smtClean="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于</a:t>
            </a:r>
            <a:r>
              <a:rPr kumimoji="0" lang="zh-CN" altLang="zh-CN" sz="36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秦始皇。秦始皇召见，人有识者，乃曰：</a:t>
            </a:r>
            <a:r>
              <a:rPr kumimoji="0" lang="en-US" altLang="zh-CN" sz="36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6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高渐离也。</a:t>
            </a:r>
            <a:r>
              <a:rPr kumimoji="0" lang="en-US" altLang="zh-CN" sz="36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6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秦皇帝</a:t>
            </a:r>
            <a:r>
              <a:rPr kumimoji="0" lang="zh-CN" altLang="zh-CN" sz="3600" b="0" i="0" u="none" strike="noStrike" kern="100" cap="none" spc="0" normalizeH="0" baseline="0" noProof="0" dirty="0" smtClean="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惜</a:t>
            </a:r>
            <a:r>
              <a:rPr kumimoji="0" lang="zh-CN" altLang="zh-CN" sz="36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其善击筑，</a:t>
            </a:r>
            <a:r>
              <a:rPr kumimoji="0" lang="zh-CN" altLang="zh-CN" sz="3600" b="0" i="0" u="none" strike="noStrike" kern="100" cap="none" spc="0" normalizeH="0" baseline="0" noProof="0" dirty="0" smtClean="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重赦之</a:t>
            </a:r>
            <a:r>
              <a:rPr kumimoji="0" lang="zh-CN" altLang="zh-CN" sz="36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，乃</a:t>
            </a:r>
            <a:r>
              <a:rPr kumimoji="0" lang="zh-CN" altLang="zh-CN" sz="3600" b="0" i="0" u="none" strike="noStrike" kern="100" cap="none" spc="0" normalizeH="0" baseline="0" noProof="0" dirty="0" smtClean="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矐</a:t>
            </a:r>
            <a:r>
              <a:rPr kumimoji="0" lang="zh-CN" altLang="zh-CN" sz="36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其目。</a:t>
            </a:r>
            <a:endParaRPr kumimoji="0" lang="zh-CN" altLang="en-US" sz="3600" b="0" i="0" u="none" strike="noStrike" kern="12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mn-cs"/>
            </a:endParaRPr>
          </a:p>
        </p:txBody>
      </p:sp>
      <p:sp>
        <p:nvSpPr>
          <p:cNvPr id="3" name="矩形 2"/>
          <p:cNvSpPr/>
          <p:nvPr/>
        </p:nvSpPr>
        <p:spPr>
          <a:xfrm>
            <a:off x="4094163" y="260350"/>
            <a:ext cx="5040313" cy="6740525"/>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6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 </a:t>
            </a:r>
            <a:r>
              <a:rPr kumimoji="0" lang="zh-CN" altLang="zh-CN" sz="36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请他击筑唱歌，宾客们听了，没有不被感动得</a:t>
            </a:r>
            <a:r>
              <a:rPr kumimoji="0" lang="zh-CN" altLang="zh-CN" sz="3600" b="1" i="0" u="none" strike="noStrike" kern="100" cap="none" spc="0" normalizeH="0" baseline="0" noProof="0" dirty="0" smtClean="0">
                <a:ln>
                  <a:noFill/>
                </a:ln>
                <a:solidFill>
                  <a:srgbClr val="FF0000"/>
                </a:solidFill>
                <a:effectLst/>
                <a:uLnTx/>
                <a:uFillTx/>
                <a:latin typeface="+mn-ea"/>
                <a:ea typeface="+mn-ea"/>
                <a:cs typeface="Times New Roman" panose="02020603050405020304" pitchFamily="18" charset="0"/>
              </a:rPr>
              <a:t>流着泪</a:t>
            </a:r>
            <a:r>
              <a:rPr kumimoji="0" lang="zh-CN" altLang="zh-CN" sz="36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而离去的。宋子城里的人</a:t>
            </a:r>
            <a:r>
              <a:rPr kumimoji="0" lang="zh-CN" altLang="zh-CN" sz="3600" b="1" i="0" u="none" strike="noStrike" kern="100" cap="none" spc="0" normalizeH="0" baseline="0" noProof="0" dirty="0" smtClean="0">
                <a:ln>
                  <a:noFill/>
                </a:ln>
                <a:solidFill>
                  <a:srgbClr val="FF0000"/>
                </a:solidFill>
                <a:effectLst/>
                <a:uLnTx/>
                <a:uFillTx/>
                <a:latin typeface="+mn-ea"/>
                <a:ea typeface="+mn-ea"/>
                <a:cs typeface="Times New Roman" panose="02020603050405020304" pitchFamily="18" charset="0"/>
              </a:rPr>
              <a:t>轮流请他去做客</a:t>
            </a:r>
            <a:r>
              <a:rPr kumimoji="0" lang="zh-CN" altLang="zh-CN" sz="36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，这消息</a:t>
            </a:r>
            <a:r>
              <a:rPr kumimoji="0" lang="zh-CN" altLang="zh-CN" sz="3600" b="1" i="0" u="none" strike="noStrike" kern="100" cap="none" spc="0" normalizeH="0" baseline="0" noProof="0" dirty="0" smtClean="0">
                <a:ln>
                  <a:noFill/>
                </a:ln>
                <a:solidFill>
                  <a:srgbClr val="FF0000"/>
                </a:solidFill>
                <a:effectLst/>
                <a:uLnTx/>
                <a:uFillTx/>
                <a:latin typeface="+mn-ea"/>
                <a:ea typeface="+mn-ea"/>
                <a:cs typeface="Times New Roman" panose="02020603050405020304" pitchFamily="18" charset="0"/>
              </a:rPr>
              <a:t>被</a:t>
            </a:r>
            <a:r>
              <a:rPr kumimoji="0" lang="zh-CN" altLang="zh-CN" sz="36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秦始皇听到。秦始皇召令进见，有认识他的人，就说：</a:t>
            </a:r>
            <a:r>
              <a:rPr kumimoji="0" lang="en-US" altLang="zh-CN" sz="3600" b="1" i="0" u="none" strike="noStrike" kern="100" cap="none" spc="0" normalizeH="0" baseline="0" noProof="0" dirty="0" smtClean="0">
                <a:ln>
                  <a:noFill/>
                </a:ln>
                <a:solidFill>
                  <a:srgbClr val="000000"/>
                </a:solidFill>
                <a:effectLst/>
                <a:uLnTx/>
                <a:uFillTx/>
                <a:latin typeface="+mn-ea"/>
                <a:ea typeface="+mn-ea"/>
                <a:cs typeface="+mn-cs"/>
              </a:rPr>
              <a:t>“</a:t>
            </a:r>
            <a:r>
              <a:rPr kumimoji="0" lang="zh-CN" altLang="zh-CN" sz="36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这是高渐离。</a:t>
            </a:r>
            <a:r>
              <a:rPr kumimoji="0" lang="en-US" altLang="zh-CN" sz="3600" b="1" i="0" u="none" strike="noStrike" kern="100" cap="none" spc="0" normalizeH="0" baseline="0" noProof="0" dirty="0" smtClean="0">
                <a:ln>
                  <a:noFill/>
                </a:ln>
                <a:solidFill>
                  <a:srgbClr val="000000"/>
                </a:solidFill>
                <a:effectLst/>
                <a:uLnTx/>
                <a:uFillTx/>
                <a:latin typeface="+mn-ea"/>
                <a:ea typeface="+mn-ea"/>
                <a:cs typeface="+mn-cs"/>
              </a:rPr>
              <a:t>”</a:t>
            </a:r>
            <a:r>
              <a:rPr kumimoji="0" lang="zh-CN" altLang="zh-CN" sz="36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秦始皇</a:t>
            </a:r>
            <a:r>
              <a:rPr kumimoji="0" lang="zh-CN" altLang="zh-CN" sz="3600" b="1" i="0" u="none" strike="noStrike" kern="100" cap="none" spc="0" normalizeH="0" baseline="0" noProof="0" dirty="0" smtClean="0">
                <a:ln>
                  <a:noFill/>
                </a:ln>
                <a:solidFill>
                  <a:srgbClr val="FF0000"/>
                </a:solidFill>
                <a:effectLst/>
                <a:uLnTx/>
                <a:uFillTx/>
                <a:latin typeface="+mn-ea"/>
                <a:ea typeface="+mn-ea"/>
                <a:cs typeface="Times New Roman" panose="02020603050405020304" pitchFamily="18" charset="0"/>
              </a:rPr>
              <a:t>怜惜</a:t>
            </a:r>
            <a:r>
              <a:rPr kumimoji="0" lang="zh-CN" altLang="zh-CN" sz="36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他擅长击筑，</a:t>
            </a:r>
            <a:r>
              <a:rPr kumimoji="0" lang="zh-CN" altLang="en-US" sz="36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对完全</a:t>
            </a:r>
            <a:r>
              <a:rPr kumimoji="0" lang="zh-CN" altLang="zh-CN" sz="36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赦免了他</a:t>
            </a:r>
            <a:r>
              <a:rPr kumimoji="0" lang="zh-CN" altLang="en-US" sz="36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感到为难</a:t>
            </a:r>
            <a:r>
              <a:rPr kumimoji="0" lang="zh-CN" altLang="zh-CN" sz="36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。于是</a:t>
            </a:r>
            <a:r>
              <a:rPr kumimoji="0" lang="zh-CN" altLang="en-US" sz="3600" b="1" i="0" u="none" strike="noStrike" kern="100" cap="none" spc="0" normalizeH="0" baseline="0" noProof="0" dirty="0" smtClean="0">
                <a:ln>
                  <a:noFill/>
                </a:ln>
                <a:solidFill>
                  <a:srgbClr val="FF0000"/>
                </a:solidFill>
                <a:effectLst/>
                <a:uLnTx/>
                <a:uFillTx/>
                <a:latin typeface="+mn-ea"/>
                <a:ea typeface="+mn-ea"/>
                <a:cs typeface="Times New Roman" panose="02020603050405020304" pitchFamily="18" charset="0"/>
              </a:rPr>
              <a:t>弄</a:t>
            </a:r>
            <a:r>
              <a:rPr kumimoji="0" lang="zh-CN" altLang="zh-CN" sz="3600" b="1" i="0" u="none" strike="noStrike" kern="100" cap="none" spc="0" normalizeH="0" baseline="0" noProof="0" dirty="0" smtClean="0">
                <a:ln>
                  <a:noFill/>
                </a:ln>
                <a:solidFill>
                  <a:srgbClr val="FF0000"/>
                </a:solidFill>
                <a:effectLst/>
                <a:uLnTx/>
                <a:uFillTx/>
                <a:latin typeface="+mn-ea"/>
                <a:ea typeface="+mn-ea"/>
                <a:cs typeface="Times New Roman" panose="02020603050405020304" pitchFamily="18" charset="0"/>
              </a:rPr>
              <a:t>瞎</a:t>
            </a:r>
            <a:r>
              <a:rPr kumimoji="0" lang="zh-CN" altLang="zh-CN" sz="36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了他的眼睛</a:t>
            </a:r>
            <a:r>
              <a:rPr kumimoji="0" lang="zh-CN" altLang="en-US" sz="36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a:t>
            </a:r>
            <a:endParaRPr kumimoji="0" lang="zh-CN" altLang="en-US" sz="3600" b="1" i="0" u="none" strike="noStrike" kern="1200" cap="none" spc="0" normalizeH="0" baseline="0" noProof="0" dirty="0" smtClean="0">
              <a:ln>
                <a:noFill/>
              </a:ln>
              <a:solidFill>
                <a:srgbClr val="000000"/>
              </a:solidFill>
              <a:effectLst/>
              <a:uLnTx/>
              <a:uFillTx/>
              <a:latin typeface="+mn-ea"/>
              <a:ea typeface="+mn-ea"/>
              <a:cs typeface="+mn-cs"/>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6258" name="矩形 1"/>
          <p:cNvSpPr/>
          <p:nvPr/>
        </p:nvSpPr>
        <p:spPr>
          <a:xfrm>
            <a:off x="323850" y="908050"/>
            <a:ext cx="3455988" cy="5078413"/>
          </a:xfrm>
          <a:prstGeom prst="rect">
            <a:avLst/>
          </a:prstGeom>
          <a:noFill/>
          <a:ln w="53975" cap="flat" cmpd="sng">
            <a:solidFill>
              <a:srgbClr val="00B0F0"/>
            </a:solidFill>
            <a:prstDash val="solid"/>
            <a:miter/>
            <a:headEnd type="none" w="med" len="med"/>
            <a:tailEnd type="none" w="med" len="med"/>
          </a:ln>
        </p:spPr>
        <p:txBody>
          <a:bodyPr>
            <a:spAutoFit/>
          </a:bodyPr>
          <a:p>
            <a:pPr indent="66675"/>
            <a:r>
              <a:rPr lang="zh-CN" altLang="zh-CN" sz="3600" dirty="0">
                <a:solidFill>
                  <a:srgbClr val="000000"/>
                </a:solidFill>
                <a:latin typeface="黑体" panose="02010600030101010101" pitchFamily="49" charset="-122"/>
                <a:ea typeface="黑体" panose="02010600030101010101" pitchFamily="49" charset="-122"/>
              </a:rPr>
              <a:t>使击筑，</a:t>
            </a:r>
            <a:r>
              <a:rPr lang="zh-CN" altLang="zh-CN" sz="3600" dirty="0">
                <a:solidFill>
                  <a:srgbClr val="FF0000"/>
                </a:solidFill>
                <a:latin typeface="黑体" panose="02010600030101010101" pitchFamily="49" charset="-122"/>
                <a:ea typeface="黑体" panose="02010600030101010101" pitchFamily="49" charset="-122"/>
              </a:rPr>
              <a:t>未尝不称善。稍益近之</a:t>
            </a:r>
            <a:r>
              <a:rPr lang="zh-CN" altLang="zh-CN" sz="3600" dirty="0">
                <a:solidFill>
                  <a:srgbClr val="000000"/>
                </a:solidFill>
                <a:latin typeface="黑体" panose="02010600030101010101" pitchFamily="49" charset="-122"/>
                <a:ea typeface="黑体" panose="02010600030101010101" pitchFamily="49" charset="-122"/>
              </a:rPr>
              <a:t>，高渐离乃以铅置筑中，复进得近，举筑朴秦皇帝，不中。于是遂诛高渐离，终身</a:t>
            </a:r>
            <a:r>
              <a:rPr lang="zh-CN" altLang="zh-CN" sz="3600" dirty="0">
                <a:solidFill>
                  <a:srgbClr val="FF0000"/>
                </a:solidFill>
                <a:latin typeface="黑体" panose="02010600030101010101" pitchFamily="49" charset="-122"/>
                <a:ea typeface="黑体" panose="02010600030101010101" pitchFamily="49" charset="-122"/>
              </a:rPr>
              <a:t>不复近</a:t>
            </a:r>
            <a:r>
              <a:rPr lang="zh-CN" altLang="zh-CN" sz="3600" dirty="0">
                <a:solidFill>
                  <a:srgbClr val="000000"/>
                </a:solidFill>
                <a:latin typeface="黑体" panose="02010600030101010101" pitchFamily="49" charset="-122"/>
                <a:ea typeface="黑体" panose="02010600030101010101" pitchFamily="49" charset="-122"/>
              </a:rPr>
              <a:t>诸侯之人。</a:t>
            </a:r>
            <a:endParaRPr lang="zh-CN" altLang="zh-CN" sz="3600" dirty="0">
              <a:solidFill>
                <a:srgbClr val="000000"/>
              </a:solidFill>
              <a:latin typeface="黑体" panose="02010600030101010101" pitchFamily="49" charset="-122"/>
              <a:ea typeface="黑体" panose="02010600030101010101" pitchFamily="49" charset="-122"/>
            </a:endParaRPr>
          </a:p>
        </p:txBody>
      </p:sp>
      <p:sp>
        <p:nvSpPr>
          <p:cNvPr id="96259" name="矩形 2"/>
          <p:cNvSpPr/>
          <p:nvPr/>
        </p:nvSpPr>
        <p:spPr>
          <a:xfrm>
            <a:off x="4044950" y="836613"/>
            <a:ext cx="5076825" cy="5078412"/>
          </a:xfrm>
          <a:prstGeom prst="rect">
            <a:avLst/>
          </a:prstGeom>
          <a:noFill/>
          <a:ln w="9525">
            <a:noFill/>
          </a:ln>
        </p:spPr>
        <p:txBody>
          <a:bodyPr>
            <a:spAutoFit/>
          </a:bodyPr>
          <a:p>
            <a:pPr indent="66675"/>
            <a:r>
              <a:rPr lang="zh-CN" altLang="zh-CN" sz="3600" b="1" dirty="0">
                <a:solidFill>
                  <a:srgbClr val="000000"/>
                </a:solidFill>
                <a:latin typeface="宋体" panose="02010600030101010101" pitchFamily="2" charset="-122"/>
                <a:ea typeface="宋体" panose="02010600030101010101" pitchFamily="2" charset="-122"/>
              </a:rPr>
              <a:t>让他击筑，</a:t>
            </a:r>
            <a:r>
              <a:rPr lang="zh-CN" altLang="zh-CN" sz="3600" b="1" dirty="0">
                <a:solidFill>
                  <a:srgbClr val="FF0000"/>
                </a:solidFill>
                <a:latin typeface="宋体" panose="02010600030101010101" pitchFamily="2" charset="-122"/>
                <a:ea typeface="宋体" panose="02010600030101010101" pitchFamily="2" charset="-122"/>
              </a:rPr>
              <a:t>没有一次不说好。渐渐地更加接近秦始皇。</a:t>
            </a:r>
            <a:r>
              <a:rPr lang="zh-CN" altLang="zh-CN" sz="3600" b="1" dirty="0">
                <a:solidFill>
                  <a:srgbClr val="000000"/>
                </a:solidFill>
                <a:latin typeface="宋体" panose="02010600030101010101" pitchFamily="2" charset="-122"/>
                <a:ea typeface="宋体" panose="02010600030101010101" pitchFamily="2" charset="-122"/>
              </a:rPr>
              <a:t>高渐离便把铅放进筑中，再进宫击筑靠近时，举筑撞击秦始皇，没有击中。于是秦始皇就杀了高渐离。终身</a:t>
            </a:r>
            <a:r>
              <a:rPr lang="zh-CN" altLang="zh-CN" sz="3600" b="1" dirty="0">
                <a:solidFill>
                  <a:srgbClr val="FF0000"/>
                </a:solidFill>
                <a:latin typeface="宋体" panose="02010600030101010101" pitchFamily="2" charset="-122"/>
                <a:ea typeface="宋体" panose="02010600030101010101" pitchFamily="2" charset="-122"/>
              </a:rPr>
              <a:t>不敢再接近</a:t>
            </a:r>
            <a:r>
              <a:rPr lang="zh-CN" altLang="zh-CN" sz="3600" b="1" dirty="0">
                <a:solidFill>
                  <a:srgbClr val="000000"/>
                </a:solidFill>
                <a:latin typeface="宋体" panose="02010600030101010101" pitchFamily="2" charset="-122"/>
                <a:ea typeface="宋体" panose="02010600030101010101" pitchFamily="2" charset="-122"/>
              </a:rPr>
              <a:t>从前东方六国的人了。</a:t>
            </a:r>
            <a:endParaRPr lang="zh-CN" altLang="zh-CN" sz="3600" b="1" dirty="0">
              <a:solidFill>
                <a:srgbClr val="000000"/>
              </a:solidFill>
              <a:latin typeface="宋体" panose="02010600030101010101" pitchFamily="2" charset="-122"/>
              <a:ea typeface="宋体" panose="02010600030101010101" pitchFamily="2" charset="-122"/>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7282" name="矩形 1"/>
          <p:cNvSpPr/>
          <p:nvPr/>
        </p:nvSpPr>
        <p:spPr>
          <a:xfrm>
            <a:off x="179388" y="765175"/>
            <a:ext cx="3816350" cy="5016500"/>
          </a:xfrm>
          <a:prstGeom prst="rect">
            <a:avLst/>
          </a:prstGeom>
          <a:noFill/>
          <a:ln w="53975" cap="flat" cmpd="sng">
            <a:solidFill>
              <a:srgbClr val="00B0F0"/>
            </a:solidFill>
            <a:prstDash val="solid"/>
            <a:miter/>
            <a:headEnd type="none" w="med" len="med"/>
            <a:tailEnd type="none" w="med" len="med"/>
          </a:ln>
        </p:spPr>
        <p:txBody>
          <a:bodyPr>
            <a:spAutoFit/>
          </a:bodyPr>
          <a:p>
            <a:pPr indent="66675"/>
            <a:r>
              <a:rPr lang="zh-CN" altLang="zh-CN" sz="4000" dirty="0">
                <a:solidFill>
                  <a:srgbClr val="000000"/>
                </a:solidFill>
                <a:latin typeface="黑体" panose="02010600030101010101" pitchFamily="49" charset="-122"/>
                <a:ea typeface="黑体" panose="02010600030101010101" pitchFamily="49" charset="-122"/>
              </a:rPr>
              <a:t>鲁句践已闻荆轲之刺秦王，</a:t>
            </a:r>
            <a:r>
              <a:rPr lang="zh-CN" altLang="zh-CN" sz="4000" dirty="0">
                <a:solidFill>
                  <a:srgbClr val="FF0000"/>
                </a:solidFill>
                <a:latin typeface="黑体" panose="02010600030101010101" pitchFamily="49" charset="-122"/>
                <a:ea typeface="黑体" panose="02010600030101010101" pitchFamily="49" charset="-122"/>
              </a:rPr>
              <a:t>私</a:t>
            </a:r>
            <a:r>
              <a:rPr lang="zh-CN" altLang="zh-CN" sz="4000" dirty="0">
                <a:solidFill>
                  <a:srgbClr val="000000"/>
                </a:solidFill>
                <a:latin typeface="黑体" panose="02010600030101010101" pitchFamily="49" charset="-122"/>
                <a:ea typeface="黑体" panose="02010600030101010101" pitchFamily="49" charset="-122"/>
              </a:rPr>
              <a:t>曰：</a:t>
            </a:r>
            <a:r>
              <a:rPr lang="en-US" altLang="zh-CN" sz="4000" dirty="0">
                <a:solidFill>
                  <a:srgbClr val="000000"/>
                </a:solidFill>
                <a:latin typeface="黑体" panose="02010600030101010101" pitchFamily="49" charset="-122"/>
                <a:ea typeface="黑体" panose="02010600030101010101" pitchFamily="49" charset="-122"/>
              </a:rPr>
              <a:t>“</a:t>
            </a:r>
            <a:r>
              <a:rPr lang="zh-CN" altLang="zh-CN" sz="4000" dirty="0">
                <a:solidFill>
                  <a:srgbClr val="000000"/>
                </a:solidFill>
                <a:latin typeface="黑体" panose="02010600030101010101" pitchFamily="49" charset="-122"/>
                <a:ea typeface="黑体" panose="02010600030101010101" pitchFamily="49" charset="-122"/>
              </a:rPr>
              <a:t>嗟乎，惜哉其</a:t>
            </a:r>
            <a:r>
              <a:rPr lang="zh-CN" altLang="zh-CN" sz="4000" dirty="0">
                <a:solidFill>
                  <a:srgbClr val="FF0000"/>
                </a:solidFill>
                <a:latin typeface="黑体" panose="02010600030101010101" pitchFamily="49" charset="-122"/>
                <a:ea typeface="黑体" panose="02010600030101010101" pitchFamily="49" charset="-122"/>
              </a:rPr>
              <a:t>不讲于刺剑之术</a:t>
            </a:r>
            <a:r>
              <a:rPr lang="zh-CN" altLang="zh-CN" sz="4000" dirty="0">
                <a:solidFill>
                  <a:srgbClr val="000000"/>
                </a:solidFill>
                <a:latin typeface="黑体" panose="02010600030101010101" pitchFamily="49" charset="-122"/>
                <a:ea typeface="黑体" panose="02010600030101010101" pitchFamily="49" charset="-122"/>
              </a:rPr>
              <a:t>也！甚矣吾不知人也！</a:t>
            </a:r>
            <a:r>
              <a:rPr lang="zh-CN" altLang="zh-CN" sz="4000" dirty="0">
                <a:solidFill>
                  <a:srgbClr val="FF0000"/>
                </a:solidFill>
                <a:latin typeface="黑体" panose="02010600030101010101" pitchFamily="49" charset="-122"/>
                <a:ea typeface="黑体" panose="02010600030101010101" pitchFamily="49" charset="-122"/>
              </a:rPr>
              <a:t>曩者</a:t>
            </a:r>
            <a:r>
              <a:rPr lang="zh-CN" altLang="zh-CN" sz="4000" dirty="0">
                <a:solidFill>
                  <a:srgbClr val="000000"/>
                </a:solidFill>
                <a:latin typeface="黑体" panose="02010600030101010101" pitchFamily="49" charset="-122"/>
                <a:ea typeface="黑体" panose="02010600030101010101" pitchFamily="49" charset="-122"/>
              </a:rPr>
              <a:t>吾叱之，彼乃</a:t>
            </a:r>
            <a:r>
              <a:rPr lang="zh-CN" altLang="zh-CN" sz="4000" dirty="0">
                <a:solidFill>
                  <a:srgbClr val="FF0000"/>
                </a:solidFill>
                <a:latin typeface="黑体" panose="02010600030101010101" pitchFamily="49" charset="-122"/>
                <a:ea typeface="黑体" panose="02010600030101010101" pitchFamily="49" charset="-122"/>
              </a:rPr>
              <a:t>以我为非人</a:t>
            </a:r>
            <a:r>
              <a:rPr lang="zh-CN" altLang="zh-CN" sz="4000" dirty="0">
                <a:solidFill>
                  <a:srgbClr val="000000"/>
                </a:solidFill>
                <a:latin typeface="黑体" panose="02010600030101010101" pitchFamily="49" charset="-122"/>
                <a:ea typeface="黑体" panose="02010600030101010101" pitchFamily="49" charset="-122"/>
              </a:rPr>
              <a:t>也！</a:t>
            </a:r>
            <a:r>
              <a:rPr lang="en-US" altLang="zh-CN" sz="4000" dirty="0">
                <a:solidFill>
                  <a:srgbClr val="000000"/>
                </a:solidFill>
                <a:latin typeface="黑体" panose="02010600030101010101" pitchFamily="49" charset="-122"/>
                <a:ea typeface="黑体" panose="02010600030101010101" pitchFamily="49" charset="-122"/>
              </a:rPr>
              <a:t>”</a:t>
            </a:r>
            <a:endParaRPr lang="zh-CN" altLang="zh-CN" sz="4000" dirty="0">
              <a:solidFill>
                <a:srgbClr val="000000"/>
              </a:solidFill>
              <a:latin typeface="黑体" panose="02010600030101010101" pitchFamily="49" charset="-122"/>
              <a:ea typeface="黑体" panose="02010600030101010101" pitchFamily="49" charset="-122"/>
            </a:endParaRPr>
          </a:p>
        </p:txBody>
      </p:sp>
      <p:sp>
        <p:nvSpPr>
          <p:cNvPr id="3" name="矩形 2"/>
          <p:cNvSpPr/>
          <p:nvPr/>
        </p:nvSpPr>
        <p:spPr>
          <a:xfrm>
            <a:off x="4211638" y="828675"/>
            <a:ext cx="4932363" cy="5016500"/>
          </a:xfrm>
          <a:prstGeom prst="rect">
            <a:avLst/>
          </a:prstGeom>
        </p:spPr>
        <p:txBody>
          <a:bodyPr wrap="square">
            <a:spAutoFit/>
          </a:bodyPr>
          <a:lstStyle/>
          <a:p>
            <a:pPr marL="0" marR="0" lvl="0" indent="66675" algn="l" defTabSz="914400" rtl="0" eaLnBrk="0" fontAlgn="base" latinLnBrk="0" hangingPunct="0">
              <a:lnSpc>
                <a:spcPct val="100000"/>
              </a:lnSpc>
              <a:spcBef>
                <a:spcPct val="0"/>
              </a:spcBef>
              <a:spcAft>
                <a:spcPts val="0"/>
              </a:spcAft>
              <a:buClrTx/>
              <a:buSzTx/>
              <a:buFontTx/>
              <a:buNone/>
              <a:defRPr/>
            </a:pPr>
            <a:r>
              <a:rPr kumimoji="0" lang="zh-CN" altLang="zh-CN" sz="4000" b="1" i="0" u="none" strike="noStrike" kern="1200" cap="none" spc="0" normalizeH="0" baseline="0" noProof="0" dirty="0" smtClean="0">
                <a:ln>
                  <a:noFill/>
                </a:ln>
                <a:solidFill>
                  <a:srgbClr val="000000"/>
                </a:solidFill>
                <a:effectLst/>
                <a:uLnTx/>
                <a:uFillTx/>
                <a:latin typeface="+mn-ea"/>
                <a:ea typeface="+mn-ea"/>
                <a:cs typeface="宋体" panose="02010600030101010101" pitchFamily="2" charset="-122"/>
              </a:rPr>
              <a:t>鲁句践听到荆轲行刺秦王的事，</a:t>
            </a:r>
            <a:r>
              <a:rPr kumimoji="0" lang="zh-CN" altLang="zh-CN" sz="4000" b="1" i="0" u="none" strike="noStrike" kern="1200" cap="none" spc="0" normalizeH="0" baseline="0" noProof="0" dirty="0" smtClean="0">
                <a:ln>
                  <a:noFill/>
                </a:ln>
                <a:solidFill>
                  <a:srgbClr val="FF0000"/>
                </a:solidFill>
                <a:effectLst/>
                <a:uLnTx/>
                <a:uFillTx/>
                <a:latin typeface="+mn-ea"/>
                <a:ea typeface="+mn-ea"/>
                <a:cs typeface="宋体" panose="02010600030101010101" pitchFamily="2" charset="-122"/>
              </a:rPr>
              <a:t>私下</a:t>
            </a:r>
            <a:r>
              <a:rPr kumimoji="0" lang="zh-CN" altLang="zh-CN" sz="4000" b="1" i="0" u="none" strike="noStrike" kern="1200" cap="none" spc="0" normalizeH="0" baseline="0" noProof="0" dirty="0" smtClean="0">
                <a:ln>
                  <a:noFill/>
                </a:ln>
                <a:solidFill>
                  <a:srgbClr val="000000"/>
                </a:solidFill>
                <a:effectLst/>
                <a:uLnTx/>
                <a:uFillTx/>
                <a:latin typeface="+mn-ea"/>
                <a:ea typeface="+mn-ea"/>
                <a:cs typeface="宋体" panose="02010600030101010101" pitchFamily="2" charset="-122"/>
              </a:rPr>
              <a:t>说：</a:t>
            </a:r>
            <a:r>
              <a:rPr kumimoji="0" lang="en-US" altLang="zh-CN" sz="4000" b="1" i="0" u="none" strike="noStrike" kern="1200" cap="none" spc="0" normalizeH="0" baseline="0" noProof="0" dirty="0" smtClean="0">
                <a:ln>
                  <a:noFill/>
                </a:ln>
                <a:solidFill>
                  <a:srgbClr val="000000"/>
                </a:solidFill>
                <a:effectLst/>
                <a:uLnTx/>
                <a:uFillTx/>
                <a:latin typeface="+mn-ea"/>
                <a:ea typeface="+mn-ea"/>
                <a:cs typeface="宋体" panose="02010600030101010101" pitchFamily="2" charset="-122"/>
              </a:rPr>
              <a:t>“</a:t>
            </a:r>
            <a:r>
              <a:rPr kumimoji="0" lang="zh-CN" altLang="zh-CN" sz="4000" b="1" i="0" u="none" strike="noStrike" kern="1200" cap="none" spc="0" normalizeH="0" baseline="0" noProof="0" dirty="0" smtClean="0">
                <a:ln>
                  <a:noFill/>
                </a:ln>
                <a:solidFill>
                  <a:srgbClr val="000000"/>
                </a:solidFill>
                <a:effectLst/>
                <a:uLnTx/>
                <a:uFillTx/>
                <a:latin typeface="+mn-ea"/>
                <a:ea typeface="+mn-ea"/>
                <a:cs typeface="宋体" panose="02010600030101010101" pitchFamily="2" charset="-122"/>
              </a:rPr>
              <a:t>唉！太可惜啦，他</a:t>
            </a:r>
            <a:r>
              <a:rPr kumimoji="0" lang="zh-CN" altLang="zh-CN" sz="4000" b="1" i="0" u="none" strike="noStrike" kern="1200" cap="none" spc="0" normalizeH="0" baseline="0" noProof="0" dirty="0" smtClean="0">
                <a:ln>
                  <a:noFill/>
                </a:ln>
                <a:solidFill>
                  <a:srgbClr val="FF0000"/>
                </a:solidFill>
                <a:effectLst/>
                <a:uLnTx/>
                <a:uFillTx/>
                <a:latin typeface="+mn-ea"/>
                <a:ea typeface="+mn-ea"/>
                <a:cs typeface="宋体" panose="02010600030101010101" pitchFamily="2" charset="-122"/>
              </a:rPr>
              <a:t>不讲究刺剑的技术</a:t>
            </a:r>
            <a:r>
              <a:rPr kumimoji="0" lang="zh-CN" altLang="zh-CN" sz="4000" b="1" i="0" u="none" strike="noStrike" kern="1200" cap="none" spc="0" normalizeH="0" baseline="0" noProof="0" dirty="0" smtClean="0">
                <a:ln>
                  <a:noFill/>
                </a:ln>
                <a:solidFill>
                  <a:srgbClr val="000000"/>
                </a:solidFill>
                <a:effectLst/>
                <a:uLnTx/>
                <a:uFillTx/>
                <a:latin typeface="+mn-ea"/>
                <a:ea typeface="+mn-ea"/>
                <a:cs typeface="宋体" panose="02010600030101010101" pitchFamily="2" charset="-122"/>
              </a:rPr>
              <a:t>啊，我太不了解这个人了！</a:t>
            </a:r>
            <a:r>
              <a:rPr kumimoji="0" lang="zh-CN" altLang="zh-CN" sz="4000" b="1" i="0" u="none" strike="noStrike" kern="1200" cap="none" spc="0" normalizeH="0" baseline="0" noProof="0" dirty="0" smtClean="0">
                <a:ln>
                  <a:noFill/>
                </a:ln>
                <a:solidFill>
                  <a:srgbClr val="FF0000"/>
                </a:solidFill>
                <a:effectLst/>
                <a:uLnTx/>
                <a:uFillTx/>
                <a:latin typeface="+mn-ea"/>
                <a:ea typeface="+mn-ea"/>
                <a:cs typeface="宋体" panose="02010600030101010101" pitchFamily="2" charset="-122"/>
              </a:rPr>
              <a:t>过去</a:t>
            </a:r>
            <a:r>
              <a:rPr kumimoji="0" lang="zh-CN" altLang="zh-CN" sz="4000" b="1" i="0" u="none" strike="noStrike" kern="1200" cap="none" spc="0" normalizeH="0" baseline="0" noProof="0" dirty="0" smtClean="0">
                <a:ln>
                  <a:noFill/>
                </a:ln>
                <a:solidFill>
                  <a:srgbClr val="000000"/>
                </a:solidFill>
                <a:effectLst/>
                <a:uLnTx/>
                <a:uFillTx/>
                <a:latin typeface="+mn-ea"/>
                <a:ea typeface="+mn-ea"/>
                <a:cs typeface="宋体" panose="02010600030101010101" pitchFamily="2" charset="-122"/>
              </a:rPr>
              <a:t>我呵斥他，他就</a:t>
            </a:r>
            <a:r>
              <a:rPr kumimoji="0" lang="zh-CN" altLang="zh-CN" sz="4000" b="1" i="0" u="none" strike="noStrike" kern="1200" cap="none" spc="0" normalizeH="0" baseline="0" noProof="0" dirty="0" smtClean="0">
                <a:ln>
                  <a:noFill/>
                </a:ln>
                <a:solidFill>
                  <a:srgbClr val="FF0000"/>
                </a:solidFill>
                <a:effectLst/>
                <a:uLnTx/>
                <a:uFillTx/>
                <a:latin typeface="+mn-ea"/>
                <a:ea typeface="+mn-ea"/>
                <a:cs typeface="宋体" panose="02010600030101010101" pitchFamily="2" charset="-122"/>
              </a:rPr>
              <a:t>以为我不是同路人</a:t>
            </a:r>
            <a:r>
              <a:rPr kumimoji="0" lang="zh-CN" altLang="zh-CN" sz="4000" b="1" i="0" u="none" strike="noStrike" kern="1200" cap="none" spc="0" normalizeH="0" baseline="0" noProof="0" dirty="0" smtClean="0">
                <a:ln>
                  <a:noFill/>
                </a:ln>
                <a:solidFill>
                  <a:srgbClr val="000000"/>
                </a:solidFill>
                <a:effectLst/>
                <a:uLnTx/>
                <a:uFillTx/>
                <a:latin typeface="+mn-ea"/>
                <a:ea typeface="+mn-ea"/>
                <a:cs typeface="宋体" panose="02010600030101010101" pitchFamily="2" charset="-122"/>
              </a:rPr>
              <a:t>了。</a:t>
            </a:r>
            <a:r>
              <a:rPr kumimoji="0" lang="en-US" altLang="zh-CN" sz="4000" b="1" i="0" u="none" strike="noStrike" kern="1200" cap="none" spc="0" normalizeH="0" baseline="0" noProof="0" dirty="0" smtClean="0">
                <a:ln>
                  <a:noFill/>
                </a:ln>
                <a:solidFill>
                  <a:srgbClr val="000000"/>
                </a:solidFill>
                <a:effectLst/>
                <a:uLnTx/>
                <a:uFillTx/>
                <a:latin typeface="+mn-ea"/>
                <a:ea typeface="+mn-ea"/>
                <a:cs typeface="宋体" panose="02010600030101010101" pitchFamily="2" charset="-122"/>
              </a:rPr>
              <a:t>”</a:t>
            </a:r>
            <a:endParaRPr kumimoji="0" lang="zh-CN" altLang="zh-CN" sz="4000" b="1" i="0" u="none" strike="noStrike" kern="1200" cap="none" spc="0" normalizeH="0" baseline="0" noProof="0" dirty="0" smtClean="0">
              <a:ln>
                <a:noFill/>
              </a:ln>
              <a:solidFill>
                <a:srgbClr val="000000"/>
              </a:solidFill>
              <a:effectLst/>
              <a:uLnTx/>
              <a:uFillTx/>
              <a:latin typeface="+mn-ea"/>
              <a:ea typeface="+mn-ea"/>
              <a:cs typeface="宋体" panose="02010600030101010101" pitchFamily="2" charset="-122"/>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79388" y="476250"/>
            <a:ext cx="3455988" cy="6186488"/>
          </a:xfrm>
          <a:prstGeom prst="rect">
            <a:avLst/>
          </a:prstGeom>
          <a:ln w="50800">
            <a:solidFill>
              <a:srgbClr val="00B0F0"/>
            </a:solidFill>
          </a:ln>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36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   </a:t>
            </a:r>
            <a:r>
              <a:rPr kumimoji="0" lang="zh-CN" altLang="zh-CN" sz="36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太史公曰：世言荆轲，其称太子丹之</a:t>
            </a:r>
            <a:r>
              <a:rPr kumimoji="0" lang="zh-CN" altLang="zh-CN" sz="3600" b="0" i="0" u="none" strike="noStrike" kern="100" cap="none" spc="0" normalizeH="0" baseline="0" noProof="0" dirty="0" smtClean="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命</a:t>
            </a:r>
            <a:r>
              <a:rPr kumimoji="0" lang="zh-CN" altLang="zh-CN" sz="36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a:t>
            </a:r>
            <a:r>
              <a:rPr kumimoji="0" lang="en-US" altLang="zh-CN" sz="36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6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天</a:t>
            </a:r>
            <a:r>
              <a:rPr kumimoji="0" lang="zh-CN" altLang="zh-CN" sz="3600" b="0" i="0" u="none" strike="noStrike" kern="100" cap="none" spc="0" normalizeH="0" baseline="0" noProof="0" dirty="0" smtClean="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雨</a:t>
            </a:r>
            <a:r>
              <a:rPr kumimoji="0" lang="zh-CN" altLang="zh-CN" sz="36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粟，马生角</a:t>
            </a:r>
            <a:r>
              <a:rPr kumimoji="0" lang="en-US" altLang="zh-CN" sz="36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mn-cs"/>
              </a:rPr>
              <a:t>”</a:t>
            </a:r>
            <a:r>
              <a:rPr kumimoji="0" lang="zh-CN" altLang="zh-CN" sz="36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也，太过。又言荆轲伤秦王，皆非也。始公孙季功，董生与夏无且</a:t>
            </a:r>
            <a:r>
              <a:rPr kumimoji="0" lang="zh-CN" altLang="zh-CN" sz="3600" b="0" i="0" u="none" strike="noStrike" kern="100" cap="none" spc="0" normalizeH="0" baseline="0" noProof="0" dirty="0" smtClean="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游</a:t>
            </a:r>
            <a:r>
              <a:rPr kumimoji="0" lang="zh-CN" altLang="zh-CN" sz="3600" b="0" i="0" u="none" strike="noStrike" kern="100" cap="none" spc="0" normalizeH="0" baseline="0" noProof="0" dirty="0" smtClean="0">
                <a:ln>
                  <a:noFill/>
                </a:ln>
                <a:solidFill>
                  <a:srgbClr val="000000"/>
                </a:solidFill>
                <a:effectLst/>
                <a:uLnTx/>
                <a:uFillTx/>
                <a:latin typeface="黑体" panose="02010600030101010101" pitchFamily="49" charset="-122"/>
                <a:ea typeface="黑体" panose="02010600030101010101" pitchFamily="49" charset="-122"/>
                <a:cs typeface="Times New Roman" panose="02020603050405020304" pitchFamily="18" charset="0"/>
              </a:rPr>
              <a:t>，具知其事，</a:t>
            </a:r>
            <a:r>
              <a:rPr kumimoji="0" lang="zh-CN" altLang="zh-CN" sz="3600" b="0" i="0" u="none" strike="noStrike" kern="100" cap="none" spc="0" normalizeH="0" baseline="0" noProof="0" dirty="0" smtClean="0">
                <a:ln>
                  <a:noFill/>
                </a:ln>
                <a:solidFill>
                  <a:srgbClr val="FF0000"/>
                </a:solidFill>
                <a:effectLst/>
                <a:uLnTx/>
                <a:uFillTx/>
                <a:latin typeface="黑体" panose="02010600030101010101" pitchFamily="49" charset="-122"/>
                <a:ea typeface="黑体" panose="02010600030101010101" pitchFamily="49" charset="-122"/>
                <a:cs typeface="Times New Roman" panose="02020603050405020304" pitchFamily="18" charset="0"/>
              </a:rPr>
              <a:t>为余道之如是。</a:t>
            </a:r>
            <a:endParaRPr kumimoji="0" lang="zh-CN" altLang="en-US" sz="3600" b="0" i="0" u="none" strike="noStrike" kern="1200" cap="none" spc="0" normalizeH="0" baseline="0" noProof="0" dirty="0" smtClean="0">
              <a:ln>
                <a:noFill/>
              </a:ln>
              <a:solidFill>
                <a:srgbClr val="FF0000"/>
              </a:solidFill>
              <a:effectLst/>
              <a:uLnTx/>
              <a:uFillTx/>
              <a:latin typeface="黑体" panose="02010600030101010101" pitchFamily="49" charset="-122"/>
              <a:ea typeface="黑体" panose="02010600030101010101" pitchFamily="49" charset="-122"/>
              <a:cs typeface="+mn-cs"/>
            </a:endParaRPr>
          </a:p>
        </p:txBody>
      </p:sp>
      <p:sp>
        <p:nvSpPr>
          <p:cNvPr id="3" name="矩形 2"/>
          <p:cNvSpPr/>
          <p:nvPr/>
        </p:nvSpPr>
        <p:spPr>
          <a:xfrm>
            <a:off x="3779838" y="476250"/>
            <a:ext cx="5256213" cy="5632450"/>
          </a:xfrm>
          <a:prstGeom prst="rect">
            <a:avLst/>
          </a:prstGeom>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zh-CN" sz="36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太史公说：社会上谈论荆轲，当说到太子丹的</a:t>
            </a:r>
            <a:r>
              <a:rPr kumimoji="0" lang="zh-CN" altLang="zh-CN" sz="3600" b="1" i="0" u="none" strike="noStrike" kern="100" cap="none" spc="0" normalizeH="0" baseline="0" noProof="0" dirty="0" smtClean="0">
                <a:ln>
                  <a:noFill/>
                </a:ln>
                <a:solidFill>
                  <a:srgbClr val="FF0000"/>
                </a:solidFill>
                <a:effectLst/>
                <a:uLnTx/>
                <a:uFillTx/>
                <a:latin typeface="+mn-ea"/>
                <a:ea typeface="+mn-ea"/>
                <a:cs typeface="Times New Roman" panose="02020603050405020304" pitchFamily="18" charset="0"/>
              </a:rPr>
              <a:t>命运</a:t>
            </a:r>
            <a:r>
              <a:rPr kumimoji="0" lang="zh-CN" altLang="zh-CN" sz="36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时，说什么</a:t>
            </a:r>
            <a:r>
              <a:rPr kumimoji="0" lang="en-US" altLang="zh-CN" sz="3600" b="1" i="0" u="none" strike="noStrike" kern="100" cap="none" spc="0" normalizeH="0" baseline="0" noProof="0" dirty="0" smtClean="0">
                <a:ln>
                  <a:noFill/>
                </a:ln>
                <a:solidFill>
                  <a:srgbClr val="000000"/>
                </a:solidFill>
                <a:effectLst/>
                <a:uLnTx/>
                <a:uFillTx/>
                <a:latin typeface="+mn-ea"/>
                <a:ea typeface="+mn-ea"/>
                <a:cs typeface="+mn-cs"/>
              </a:rPr>
              <a:t>“</a:t>
            </a:r>
            <a:r>
              <a:rPr kumimoji="0" lang="zh-CN" altLang="zh-CN" sz="36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天上像</a:t>
            </a:r>
            <a:r>
              <a:rPr kumimoji="0" lang="zh-CN" altLang="zh-CN" sz="3600" b="1" i="0" u="none" strike="noStrike" kern="100" cap="none" spc="0" normalizeH="0" baseline="0" noProof="0" dirty="0" smtClean="0">
                <a:ln>
                  <a:noFill/>
                </a:ln>
                <a:solidFill>
                  <a:srgbClr val="FF0000"/>
                </a:solidFill>
                <a:effectLst/>
                <a:uLnTx/>
                <a:uFillTx/>
                <a:latin typeface="+mn-ea"/>
                <a:ea typeface="+mn-ea"/>
                <a:cs typeface="Times New Roman" panose="02020603050405020304" pitchFamily="18" charset="0"/>
              </a:rPr>
              <a:t>下雨</a:t>
            </a:r>
            <a:r>
              <a:rPr kumimoji="0" lang="zh-CN" altLang="zh-CN" sz="36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一样落下粮食来，马头长出角来！</a:t>
            </a:r>
            <a:r>
              <a:rPr kumimoji="0" lang="en-US" altLang="zh-CN" sz="3600" b="1" i="0" u="none" strike="noStrike" kern="100" cap="none" spc="0" normalizeH="0" baseline="0" noProof="0" dirty="0" smtClean="0">
                <a:ln>
                  <a:noFill/>
                </a:ln>
                <a:solidFill>
                  <a:srgbClr val="000000"/>
                </a:solidFill>
                <a:effectLst/>
                <a:uLnTx/>
                <a:uFillTx/>
                <a:latin typeface="+mn-ea"/>
                <a:ea typeface="+mn-ea"/>
                <a:cs typeface="+mn-cs"/>
              </a:rPr>
              <a:t>”</a:t>
            </a:r>
            <a:r>
              <a:rPr kumimoji="0" lang="zh-CN" altLang="zh-CN" sz="36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这太过分了。又说荆轲刺伤了秦王，这都不是事实。当初公孙季功、董生和夏无且</a:t>
            </a:r>
            <a:r>
              <a:rPr kumimoji="0" lang="zh-CN" altLang="zh-CN" sz="3600" b="1" i="0" u="none" strike="noStrike" kern="100" cap="none" spc="0" normalizeH="0" baseline="0" noProof="0" dirty="0" smtClean="0">
                <a:ln>
                  <a:noFill/>
                </a:ln>
                <a:solidFill>
                  <a:srgbClr val="FF0000"/>
                </a:solidFill>
                <a:effectLst/>
                <a:uLnTx/>
                <a:uFillTx/>
                <a:latin typeface="+mn-ea"/>
                <a:ea typeface="+mn-ea"/>
                <a:cs typeface="Times New Roman" panose="02020603050405020304" pitchFamily="18" charset="0"/>
              </a:rPr>
              <a:t>交游</a:t>
            </a:r>
            <a:r>
              <a:rPr kumimoji="0" lang="zh-CN" altLang="zh-CN" sz="36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，都知道这件事，</a:t>
            </a:r>
            <a:r>
              <a:rPr kumimoji="0" lang="zh-CN" altLang="zh-CN" sz="3600" b="1" i="0" u="none" strike="noStrike" kern="100" cap="none" spc="0" normalizeH="0" baseline="0" noProof="0" dirty="0" smtClean="0">
                <a:ln>
                  <a:noFill/>
                </a:ln>
                <a:solidFill>
                  <a:srgbClr val="FF0000"/>
                </a:solidFill>
                <a:effectLst/>
                <a:uLnTx/>
                <a:uFillTx/>
                <a:latin typeface="+mn-ea"/>
                <a:ea typeface="+mn-ea"/>
                <a:cs typeface="Times New Roman" panose="02020603050405020304" pitchFamily="18" charset="0"/>
              </a:rPr>
              <a:t>他们告诉我的就像我记载的</a:t>
            </a:r>
            <a:r>
              <a:rPr kumimoji="0" lang="zh-CN" altLang="zh-CN" sz="3600" b="1"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a:t>
            </a:r>
            <a:endParaRPr kumimoji="0" lang="zh-CN" altLang="en-US" sz="3600" b="1" i="0" u="none" strike="noStrike" kern="1200" cap="none" spc="0" normalizeH="0" baseline="0" noProof="0" dirty="0" smtClean="0">
              <a:ln>
                <a:noFill/>
              </a:ln>
              <a:solidFill>
                <a:srgbClr val="000000"/>
              </a:solidFill>
              <a:effectLst/>
              <a:uLnTx/>
              <a:uFillTx/>
              <a:latin typeface="+mn-ea"/>
              <a:ea typeface="+mn-ea"/>
              <a:cs typeface="+mn-cs"/>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9330" name="矩形 1"/>
          <p:cNvSpPr/>
          <p:nvPr/>
        </p:nvSpPr>
        <p:spPr>
          <a:xfrm>
            <a:off x="107950" y="1341438"/>
            <a:ext cx="3743325" cy="3784600"/>
          </a:xfrm>
          <a:prstGeom prst="rect">
            <a:avLst/>
          </a:prstGeom>
          <a:noFill/>
          <a:ln w="53975" cap="flat" cmpd="sng">
            <a:solidFill>
              <a:srgbClr val="00B0F0"/>
            </a:solidFill>
            <a:prstDash val="solid"/>
            <a:miter/>
            <a:headEnd type="none" w="med" len="med"/>
            <a:tailEnd type="none" w="med" len="med"/>
          </a:ln>
        </p:spPr>
        <p:txBody>
          <a:bodyPr>
            <a:spAutoFit/>
          </a:bodyPr>
          <a:p>
            <a:pPr indent="66675"/>
            <a:r>
              <a:rPr lang="en-US" altLang="zh-CN" sz="4000" dirty="0">
                <a:solidFill>
                  <a:srgbClr val="000000"/>
                </a:solidFill>
                <a:latin typeface="黑体" panose="02010600030101010101" pitchFamily="49" charset="-122"/>
                <a:ea typeface="黑体" panose="02010600030101010101" pitchFamily="49" charset="-122"/>
              </a:rPr>
              <a:t>  </a:t>
            </a:r>
            <a:r>
              <a:rPr lang="zh-CN" altLang="zh-CN" sz="4000" dirty="0">
                <a:solidFill>
                  <a:srgbClr val="000000"/>
                </a:solidFill>
                <a:latin typeface="黑体" panose="02010600030101010101" pitchFamily="49" charset="-122"/>
                <a:ea typeface="黑体" panose="02010600030101010101" pitchFamily="49" charset="-122"/>
              </a:rPr>
              <a:t>自曹沫至荆轲五人，此其</a:t>
            </a:r>
            <a:r>
              <a:rPr lang="zh-CN" altLang="zh-CN" sz="4000" dirty="0">
                <a:solidFill>
                  <a:srgbClr val="FF0000"/>
                </a:solidFill>
                <a:latin typeface="黑体" panose="02010600030101010101" pitchFamily="49" charset="-122"/>
                <a:ea typeface="黑体" panose="02010600030101010101" pitchFamily="49" charset="-122"/>
              </a:rPr>
              <a:t>义</a:t>
            </a:r>
            <a:r>
              <a:rPr lang="zh-CN" altLang="zh-CN" sz="4000" dirty="0">
                <a:solidFill>
                  <a:srgbClr val="000000"/>
                </a:solidFill>
                <a:latin typeface="黑体" panose="02010600030101010101" pitchFamily="49" charset="-122"/>
                <a:ea typeface="黑体" panose="02010600030101010101" pitchFamily="49" charset="-122"/>
              </a:rPr>
              <a:t>或成或不成，然其</a:t>
            </a:r>
            <a:r>
              <a:rPr lang="zh-CN" altLang="en-US" sz="4000" dirty="0">
                <a:solidFill>
                  <a:srgbClr val="FF0000"/>
                </a:solidFill>
                <a:latin typeface="黑体" panose="02010600030101010101" pitchFamily="49" charset="-122"/>
                <a:ea typeface="黑体" panose="02010600030101010101" pitchFamily="49" charset="-122"/>
              </a:rPr>
              <a:t>立</a:t>
            </a:r>
            <a:r>
              <a:rPr lang="zh-CN" altLang="zh-CN" sz="4000" dirty="0">
                <a:solidFill>
                  <a:srgbClr val="FF0000"/>
                </a:solidFill>
                <a:latin typeface="黑体" panose="02010600030101010101" pitchFamily="49" charset="-122"/>
                <a:ea typeface="黑体" panose="02010600030101010101" pitchFamily="49" charset="-122"/>
              </a:rPr>
              <a:t>意较然</a:t>
            </a:r>
            <a:r>
              <a:rPr lang="zh-CN" altLang="zh-CN" sz="4000" dirty="0">
                <a:solidFill>
                  <a:srgbClr val="000000"/>
                </a:solidFill>
                <a:latin typeface="黑体" panose="02010600030101010101" pitchFamily="49" charset="-122"/>
                <a:ea typeface="黑体" panose="02010600030101010101" pitchFamily="49" charset="-122"/>
              </a:rPr>
              <a:t>，不</a:t>
            </a:r>
            <a:r>
              <a:rPr lang="zh-CN" altLang="zh-CN" sz="4000" dirty="0">
                <a:solidFill>
                  <a:srgbClr val="FF0000"/>
                </a:solidFill>
                <a:latin typeface="黑体" panose="02010600030101010101" pitchFamily="49" charset="-122"/>
                <a:ea typeface="黑体" panose="02010600030101010101" pitchFamily="49" charset="-122"/>
              </a:rPr>
              <a:t>欺</a:t>
            </a:r>
            <a:r>
              <a:rPr lang="zh-CN" altLang="zh-CN" sz="4000" dirty="0">
                <a:solidFill>
                  <a:srgbClr val="000000"/>
                </a:solidFill>
                <a:latin typeface="黑体" panose="02010600030101010101" pitchFamily="49" charset="-122"/>
                <a:ea typeface="黑体" panose="02010600030101010101" pitchFamily="49" charset="-122"/>
              </a:rPr>
              <a:t>其志，名</a:t>
            </a:r>
            <a:r>
              <a:rPr lang="zh-CN" altLang="zh-CN" sz="4000" dirty="0">
                <a:solidFill>
                  <a:srgbClr val="FF0000"/>
                </a:solidFill>
                <a:latin typeface="黑体" panose="02010600030101010101" pitchFamily="49" charset="-122"/>
                <a:ea typeface="黑体" panose="02010600030101010101" pitchFamily="49" charset="-122"/>
              </a:rPr>
              <a:t>垂</a:t>
            </a:r>
            <a:r>
              <a:rPr lang="zh-CN" altLang="zh-CN" sz="4000" dirty="0">
                <a:solidFill>
                  <a:srgbClr val="000000"/>
                </a:solidFill>
                <a:latin typeface="黑体" panose="02010600030101010101" pitchFamily="49" charset="-122"/>
                <a:ea typeface="黑体" panose="02010600030101010101" pitchFamily="49" charset="-122"/>
              </a:rPr>
              <a:t>后世，岂</a:t>
            </a:r>
            <a:r>
              <a:rPr lang="zh-CN" altLang="zh-CN" sz="4000" dirty="0">
                <a:solidFill>
                  <a:srgbClr val="FF0000"/>
                </a:solidFill>
                <a:latin typeface="黑体" panose="02010600030101010101" pitchFamily="49" charset="-122"/>
                <a:ea typeface="黑体" panose="02010600030101010101" pitchFamily="49" charset="-122"/>
              </a:rPr>
              <a:t>妄</a:t>
            </a:r>
            <a:r>
              <a:rPr lang="zh-CN" altLang="zh-CN" sz="4000" dirty="0">
                <a:solidFill>
                  <a:srgbClr val="000000"/>
                </a:solidFill>
                <a:latin typeface="黑体" panose="02010600030101010101" pitchFamily="49" charset="-122"/>
                <a:ea typeface="黑体" panose="02010600030101010101" pitchFamily="49" charset="-122"/>
              </a:rPr>
              <a:t>也哉！</a:t>
            </a:r>
            <a:endParaRPr lang="zh-CN" altLang="zh-CN" sz="4000" dirty="0">
              <a:solidFill>
                <a:srgbClr val="000000"/>
              </a:solidFill>
              <a:latin typeface="黑体" panose="02010600030101010101" pitchFamily="49" charset="-122"/>
              <a:ea typeface="黑体" panose="02010600030101010101" pitchFamily="49" charset="-122"/>
            </a:endParaRPr>
          </a:p>
        </p:txBody>
      </p:sp>
      <p:sp>
        <p:nvSpPr>
          <p:cNvPr id="99331" name="矩形 2"/>
          <p:cNvSpPr/>
          <p:nvPr/>
        </p:nvSpPr>
        <p:spPr>
          <a:xfrm>
            <a:off x="4067175" y="725488"/>
            <a:ext cx="4826000" cy="5016500"/>
          </a:xfrm>
          <a:prstGeom prst="rect">
            <a:avLst/>
          </a:prstGeom>
          <a:noFill/>
          <a:ln w="9525">
            <a:noFill/>
          </a:ln>
        </p:spPr>
        <p:txBody>
          <a:bodyPr>
            <a:spAutoFit/>
          </a:bodyPr>
          <a:p>
            <a:pPr indent="66675"/>
            <a:r>
              <a:rPr lang="zh-CN" altLang="zh-CN" sz="4000" b="1" dirty="0">
                <a:solidFill>
                  <a:srgbClr val="000000"/>
                </a:solidFill>
                <a:latin typeface="宋体" panose="02010600030101010101" pitchFamily="2" charset="-122"/>
                <a:ea typeface="宋体" panose="02010600030101010101" pitchFamily="2" charset="-122"/>
              </a:rPr>
              <a:t>从曹沫到荆轲五个人，他们的</a:t>
            </a:r>
            <a:r>
              <a:rPr lang="zh-CN" altLang="zh-CN" sz="4000" b="1" dirty="0">
                <a:solidFill>
                  <a:srgbClr val="FF0000"/>
                </a:solidFill>
                <a:latin typeface="宋体" panose="02010600030101010101" pitchFamily="2" charset="-122"/>
                <a:ea typeface="宋体" panose="02010600030101010101" pitchFamily="2" charset="-122"/>
              </a:rPr>
              <a:t>侠义之举</a:t>
            </a:r>
            <a:r>
              <a:rPr lang="zh-CN" altLang="zh-CN" sz="4000" b="1" dirty="0">
                <a:solidFill>
                  <a:srgbClr val="000000"/>
                </a:solidFill>
                <a:latin typeface="宋体" panose="02010600030101010101" pitchFamily="2" charset="-122"/>
                <a:ea typeface="宋体" panose="02010600030101010101" pitchFamily="2" charset="-122"/>
              </a:rPr>
              <a:t>有的成功，有的不成功，但他们的</a:t>
            </a:r>
            <a:r>
              <a:rPr lang="zh-CN" altLang="zh-CN" sz="4000" b="1" dirty="0">
                <a:solidFill>
                  <a:srgbClr val="FF0000"/>
                </a:solidFill>
                <a:latin typeface="宋体" panose="02010600030101010101" pitchFamily="2" charset="-122"/>
                <a:ea typeface="宋体" panose="02010600030101010101" pitchFamily="2" charset="-122"/>
              </a:rPr>
              <a:t>志向意图都很清楚明朗</a:t>
            </a:r>
            <a:r>
              <a:rPr lang="zh-CN" altLang="zh-CN" sz="4000" b="1" dirty="0">
                <a:solidFill>
                  <a:srgbClr val="000000"/>
                </a:solidFill>
                <a:latin typeface="宋体" panose="02010600030101010101" pitchFamily="2" charset="-122"/>
                <a:ea typeface="宋体" panose="02010600030101010101" pitchFamily="2" charset="-122"/>
              </a:rPr>
              <a:t>，都没有</a:t>
            </a:r>
            <a:r>
              <a:rPr lang="zh-CN" altLang="zh-CN" sz="4000" b="1" dirty="0">
                <a:solidFill>
                  <a:srgbClr val="FF0000"/>
                </a:solidFill>
                <a:latin typeface="宋体" panose="02010600030101010101" pitchFamily="2" charset="-122"/>
                <a:ea typeface="宋体" panose="02010600030101010101" pitchFamily="2" charset="-122"/>
              </a:rPr>
              <a:t>违背</a:t>
            </a:r>
            <a:r>
              <a:rPr lang="zh-CN" altLang="zh-CN" sz="4000" b="1" dirty="0">
                <a:solidFill>
                  <a:srgbClr val="000000"/>
                </a:solidFill>
                <a:latin typeface="宋体" panose="02010600030101010101" pitchFamily="2" charset="-122"/>
                <a:ea typeface="宋体" panose="02010600030101010101" pitchFamily="2" charset="-122"/>
              </a:rPr>
              <a:t>自己的良心，名声</a:t>
            </a:r>
            <a:r>
              <a:rPr lang="zh-CN" altLang="zh-CN" sz="4000" b="1" dirty="0">
                <a:solidFill>
                  <a:srgbClr val="FF0000"/>
                </a:solidFill>
                <a:latin typeface="宋体" panose="02010600030101010101" pitchFamily="2" charset="-122"/>
                <a:ea typeface="宋体" panose="02010600030101010101" pitchFamily="2" charset="-122"/>
              </a:rPr>
              <a:t>流传</a:t>
            </a:r>
            <a:r>
              <a:rPr lang="zh-CN" altLang="zh-CN" sz="4000" b="1" dirty="0">
                <a:solidFill>
                  <a:srgbClr val="000000"/>
                </a:solidFill>
                <a:latin typeface="宋体" panose="02010600030101010101" pitchFamily="2" charset="-122"/>
                <a:ea typeface="宋体" panose="02010600030101010101" pitchFamily="2" charset="-122"/>
              </a:rPr>
              <a:t>到后代，这难道是</a:t>
            </a:r>
            <a:r>
              <a:rPr lang="zh-CN" altLang="zh-CN" sz="4000" b="1" dirty="0">
                <a:solidFill>
                  <a:srgbClr val="FF0000"/>
                </a:solidFill>
                <a:latin typeface="宋体" panose="02010600030101010101" pitchFamily="2" charset="-122"/>
                <a:ea typeface="宋体" panose="02010600030101010101" pitchFamily="2" charset="-122"/>
              </a:rPr>
              <a:t>虚妄</a:t>
            </a:r>
            <a:r>
              <a:rPr lang="zh-CN" altLang="zh-CN" sz="4000" b="1" dirty="0">
                <a:solidFill>
                  <a:srgbClr val="000000"/>
                </a:solidFill>
                <a:latin typeface="宋体" panose="02010600030101010101" pitchFamily="2" charset="-122"/>
                <a:ea typeface="宋体" panose="02010600030101010101" pitchFamily="2" charset="-122"/>
              </a:rPr>
              <a:t>的吗！</a:t>
            </a:r>
            <a:endParaRPr lang="zh-CN" altLang="zh-CN" sz="4000" b="1" dirty="0">
              <a:solidFill>
                <a:srgbClr val="000000"/>
              </a:solidFill>
              <a:latin typeface="宋体" panose="02010600030101010101" pitchFamily="2" charset="-122"/>
              <a:ea typeface="宋体" panose="02010600030101010101" pitchFamily="2" charset="-122"/>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179388" y="115888"/>
            <a:ext cx="8785225" cy="1201738"/>
          </a:xfrm>
          <a:prstGeom prst="rect">
            <a:avLst/>
          </a:prstGeom>
        </p:spPr>
        <p:txBody>
          <a:bodyPr wrap="square">
            <a:spAutoFit/>
          </a:bodyPr>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en-US" altLang="zh-CN" sz="3600" b="0" i="0" u="none" strike="noStrike" kern="1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Times New Roman" panose="02020603050405020304" pitchFamily="18" charset="0"/>
              </a:rPr>
              <a:t>1</a:t>
            </a:r>
            <a:r>
              <a:rPr kumimoji="0" lang="zh-CN" altLang="zh-CN" sz="3600" b="0" i="0" u="none" strike="noStrike" kern="1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Times New Roman" panose="02020603050405020304" pitchFamily="18" charset="0"/>
              </a:rPr>
              <a:t>．试从思想、性格、才能、精神方面分析荆轲这一人物形象。</a:t>
            </a:r>
            <a:endParaRPr kumimoji="0" lang="zh-CN" altLang="zh-CN" sz="3600" b="0" i="0" u="none" strike="noStrike" kern="1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Courier New" panose="02070309020205020404" pitchFamily="49" charset="0"/>
            </a:endParaRPr>
          </a:p>
        </p:txBody>
      </p:sp>
      <p:sp>
        <p:nvSpPr>
          <p:cNvPr id="3" name="矩形 2"/>
          <p:cNvSpPr/>
          <p:nvPr/>
        </p:nvSpPr>
        <p:spPr>
          <a:xfrm>
            <a:off x="119063" y="1317625"/>
            <a:ext cx="8820150" cy="5262563"/>
          </a:xfrm>
          <a:prstGeom prst="rect">
            <a:avLst/>
          </a:prstGeom>
        </p:spPr>
        <p:txBody>
          <a:bodyPr wrap="square">
            <a:spAutoFit/>
          </a:bodyPr>
          <a:lstStyle/>
          <a:p>
            <a:pPr marL="0" marR="0" lvl="0" indent="266700" algn="just" defTabSz="914400" rtl="0" eaLnBrk="0" fontAlgn="base" latinLnBrk="0" hangingPunct="0">
              <a:lnSpc>
                <a:spcPct val="100000"/>
              </a:lnSpc>
              <a:spcBef>
                <a:spcPct val="0"/>
              </a:spcBef>
              <a:spcAft>
                <a:spcPts val="0"/>
              </a:spcAft>
              <a:buClrTx/>
              <a:buSzTx/>
              <a:buFontTx/>
              <a:buNone/>
              <a:defRPr/>
            </a:pPr>
            <a:r>
              <a:rPr kumimoji="0" lang="zh-CN" altLang="zh-CN" sz="2800" b="0" i="0" u="none" strike="noStrike" kern="100" cap="none" spc="0" normalizeH="0" baseline="0" noProof="0" dirty="0" smtClean="0">
                <a:ln>
                  <a:noFill/>
                </a:ln>
                <a:solidFill>
                  <a:srgbClr val="FF0000"/>
                </a:solidFill>
                <a:effectLst/>
                <a:uLnTx/>
                <a:uFillTx/>
                <a:latin typeface="+mn-ea"/>
                <a:ea typeface="+mn-ea"/>
                <a:cs typeface="Times New Roman" panose="02020603050405020304" pitchFamily="18" charset="0"/>
              </a:rPr>
              <a:t>思想</a:t>
            </a:r>
            <a:r>
              <a:rPr kumimoji="0" lang="zh-CN" altLang="zh-CN" sz="2800" b="0"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：为国分忧，雪耻报仇，报效太子。他对樊於期说，刺秦王的目的是</a:t>
            </a:r>
            <a:r>
              <a:rPr kumimoji="0" lang="en-US" altLang="zh-CN" sz="2800" b="0"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a:t>
            </a:r>
            <a:r>
              <a:rPr kumimoji="0" lang="zh-CN" altLang="zh-CN" sz="2800" b="0"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解燕国之患</a:t>
            </a:r>
            <a:r>
              <a:rPr kumimoji="0" lang="en-US" altLang="zh-CN" sz="2800" b="0"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a:t>
            </a:r>
            <a:r>
              <a:rPr kumimoji="0" lang="zh-CN" altLang="zh-CN" sz="2800" b="0"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a:t>
            </a:r>
            <a:r>
              <a:rPr kumimoji="0" lang="en-US" altLang="zh-CN" sz="2800" b="0"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a:t>
            </a:r>
            <a:r>
              <a:rPr kumimoji="0" lang="zh-CN" altLang="zh-CN" sz="2800" b="0"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报将军之仇</a:t>
            </a:r>
            <a:r>
              <a:rPr kumimoji="0" lang="en-US" altLang="zh-CN" sz="2800" b="0"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a:t>
            </a:r>
            <a:r>
              <a:rPr kumimoji="0" lang="zh-CN" altLang="zh-CN" sz="2800" b="0"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，除</a:t>
            </a:r>
            <a:r>
              <a:rPr kumimoji="0" lang="en-US" altLang="zh-CN" sz="2800" b="0"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a:t>
            </a:r>
            <a:r>
              <a:rPr kumimoji="0" lang="zh-CN" altLang="zh-CN" sz="2800" b="0"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燕国见陵之耻</a:t>
            </a:r>
            <a:r>
              <a:rPr kumimoji="0" lang="en-US" altLang="zh-CN" sz="2800" b="0"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a:t>
            </a:r>
            <a:r>
              <a:rPr kumimoji="0" lang="zh-CN" altLang="zh-CN" sz="2800" b="0"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。行刺失败，他仍宣称欲生劫秦王，</a:t>
            </a:r>
            <a:r>
              <a:rPr kumimoji="0" lang="en-US" altLang="zh-CN" sz="2800" b="0"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a:t>
            </a:r>
            <a:r>
              <a:rPr kumimoji="0" lang="zh-CN" altLang="zh-CN" sz="2800" b="0"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必得约契以报太子也。</a:t>
            </a:r>
            <a:r>
              <a:rPr kumimoji="0" lang="en-US" altLang="zh-CN" sz="2800" b="0"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a:t>
            </a:r>
            <a:r>
              <a:rPr kumimoji="0" lang="en-US" altLang="zh-CN" sz="2800" b="0" i="0" u="none" strike="noStrike" kern="100" cap="none" spc="0" normalizeH="0" baseline="0" noProof="0" dirty="0" smtClean="0">
                <a:ln>
                  <a:noFill/>
                </a:ln>
                <a:solidFill>
                  <a:srgbClr val="000000"/>
                </a:solidFill>
                <a:effectLst/>
                <a:uLnTx/>
                <a:uFillTx/>
                <a:latin typeface="+mn-ea"/>
                <a:ea typeface="+mn-ea"/>
                <a:cs typeface="Courier New" panose="02070309020205020404" pitchFamily="49" charset="0"/>
              </a:rPr>
              <a:t> </a:t>
            </a:r>
            <a:endParaRPr kumimoji="0" lang="en-US" altLang="zh-CN" sz="2800" b="0" i="0" u="none" strike="noStrike" kern="100" cap="none" spc="0" normalizeH="0" baseline="0" noProof="0" dirty="0" smtClean="0">
              <a:ln>
                <a:noFill/>
              </a:ln>
              <a:solidFill>
                <a:srgbClr val="000000"/>
              </a:solidFill>
              <a:effectLst/>
              <a:uLnTx/>
              <a:uFillTx/>
              <a:latin typeface="+mn-ea"/>
              <a:ea typeface="+mn-ea"/>
              <a:cs typeface="Courier New" panose="02070309020205020404" pitchFamily="49" charset="0"/>
            </a:endParaRPr>
          </a:p>
          <a:p>
            <a:pPr marL="0" marR="0" lvl="0" indent="266700" algn="just" defTabSz="914400" rtl="0" eaLnBrk="0" fontAlgn="base" latinLnBrk="0" hangingPunct="0">
              <a:lnSpc>
                <a:spcPct val="100000"/>
              </a:lnSpc>
              <a:spcBef>
                <a:spcPct val="0"/>
              </a:spcBef>
              <a:spcAft>
                <a:spcPts val="0"/>
              </a:spcAft>
              <a:buClrTx/>
              <a:buSzTx/>
              <a:buFontTx/>
              <a:buNone/>
              <a:defRPr/>
            </a:pPr>
            <a:r>
              <a:rPr kumimoji="0" lang="zh-CN" altLang="zh-CN" sz="2800" b="0" i="0" u="none" strike="noStrike" kern="100" cap="none" spc="0" normalizeH="0" baseline="0" noProof="0" dirty="0" smtClean="0">
                <a:ln>
                  <a:noFill/>
                </a:ln>
                <a:solidFill>
                  <a:srgbClr val="FF0000"/>
                </a:solidFill>
                <a:effectLst/>
                <a:uLnTx/>
                <a:uFillTx/>
                <a:latin typeface="+mn-ea"/>
                <a:ea typeface="宋体" panose="02010600030101010101" pitchFamily="2" charset="-122"/>
                <a:cs typeface="Times New Roman" panose="02020603050405020304" pitchFamily="18" charset="0"/>
              </a:rPr>
              <a:t>才能</a:t>
            </a:r>
            <a:r>
              <a:rPr kumimoji="0" lang="zh-CN" altLang="zh-CN" sz="2800" b="0" i="0" u="none" strike="noStrike" kern="100" cap="none" spc="0" normalizeH="0" baseline="0" noProof="0" dirty="0" smtClean="0">
                <a:ln>
                  <a:noFill/>
                </a:ln>
                <a:solidFill>
                  <a:srgbClr val="000000"/>
                </a:solidFill>
                <a:effectLst/>
                <a:uLnTx/>
                <a:uFillTx/>
                <a:latin typeface="+mn-ea"/>
                <a:ea typeface="宋体" panose="02010600030101010101" pitchFamily="2" charset="-122"/>
                <a:cs typeface="Times New Roman" panose="02020603050405020304" pitchFamily="18" charset="0"/>
              </a:rPr>
              <a:t>：工于心计，善于言辞。事前胸有成竹，周密策划，义激樊於期。临危从容不迫，机智过人。</a:t>
            </a:r>
            <a:r>
              <a:rPr kumimoji="0" lang="zh-CN" altLang="zh-CN" sz="2800" b="0" i="0" u="none" strike="noStrike" kern="100" cap="none" spc="0" normalizeH="0" baseline="0" noProof="0" dirty="0" smtClean="0">
                <a:ln>
                  <a:noFill/>
                </a:ln>
                <a:solidFill>
                  <a:srgbClr val="000000"/>
                </a:solidFill>
                <a:effectLst/>
                <a:uLnTx/>
                <a:uFillTx/>
                <a:latin typeface="+mn-ea"/>
                <a:ea typeface="宋体" panose="02010600030101010101" pitchFamily="2" charset="-122"/>
                <a:cs typeface="Courier New" panose="02070309020205020404" pitchFamily="49" charset="0"/>
              </a:rPr>
              <a:t> </a:t>
            </a:r>
            <a:endParaRPr kumimoji="0" lang="en-US" altLang="zh-CN" sz="2800" b="0" i="0" u="none" strike="noStrike" kern="100" cap="none" spc="0" normalizeH="0" baseline="0" noProof="0" dirty="0" smtClean="0">
              <a:ln>
                <a:noFill/>
              </a:ln>
              <a:solidFill>
                <a:srgbClr val="FF0000"/>
              </a:solidFill>
              <a:effectLst/>
              <a:uLnTx/>
              <a:uFillTx/>
              <a:latin typeface="+mn-ea"/>
              <a:ea typeface="+mn-ea"/>
              <a:cs typeface="Times New Roman" panose="02020603050405020304" pitchFamily="18" charset="0"/>
            </a:endParaRPr>
          </a:p>
          <a:p>
            <a:pPr marL="0" marR="0" lvl="0" indent="266700" algn="just" defTabSz="914400" rtl="0" eaLnBrk="0" fontAlgn="base" latinLnBrk="0" hangingPunct="0">
              <a:lnSpc>
                <a:spcPct val="100000"/>
              </a:lnSpc>
              <a:spcBef>
                <a:spcPct val="0"/>
              </a:spcBef>
              <a:spcAft>
                <a:spcPts val="0"/>
              </a:spcAft>
              <a:buClrTx/>
              <a:buSzTx/>
              <a:buFontTx/>
              <a:buNone/>
              <a:defRPr/>
            </a:pPr>
            <a:r>
              <a:rPr kumimoji="0" lang="zh-CN" altLang="zh-CN" sz="2800" b="0" i="0" u="none" strike="noStrike" kern="100" cap="none" spc="0" normalizeH="0" baseline="0" noProof="0" dirty="0" smtClean="0">
                <a:ln>
                  <a:noFill/>
                </a:ln>
                <a:solidFill>
                  <a:srgbClr val="FF0000"/>
                </a:solidFill>
                <a:effectLst/>
                <a:uLnTx/>
                <a:uFillTx/>
                <a:latin typeface="+mn-ea"/>
                <a:ea typeface="+mn-ea"/>
                <a:cs typeface="Times New Roman" panose="02020603050405020304" pitchFamily="18" charset="0"/>
              </a:rPr>
              <a:t>性格</a:t>
            </a:r>
            <a:r>
              <a:rPr kumimoji="0" lang="zh-CN" altLang="zh-CN" sz="2800" b="0"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：深沉，刚毅，慷慨。准备信物，深谋远虑。迟发见疑，他怒叱太子。取道易水，慷慨悲歌。</a:t>
            </a:r>
            <a:r>
              <a:rPr kumimoji="0" lang="zh-CN" altLang="zh-CN" sz="2800" b="0" i="0" u="none" strike="noStrike" kern="100" cap="none" spc="0" normalizeH="0" baseline="0" noProof="0" dirty="0" smtClean="0">
                <a:ln>
                  <a:noFill/>
                </a:ln>
                <a:solidFill>
                  <a:srgbClr val="000000"/>
                </a:solidFill>
                <a:effectLst/>
                <a:uLnTx/>
                <a:uFillTx/>
                <a:latin typeface="+mn-ea"/>
                <a:ea typeface="+mn-ea"/>
                <a:cs typeface="Courier New" panose="02070309020205020404" pitchFamily="49" charset="0"/>
              </a:rPr>
              <a:t> </a:t>
            </a:r>
            <a:endParaRPr kumimoji="0" lang="en-US" altLang="zh-CN" sz="2800" b="0" i="0" u="none" strike="noStrike" kern="100" cap="none" spc="0" normalizeH="0" baseline="0" noProof="0" dirty="0" smtClean="0">
              <a:ln>
                <a:noFill/>
              </a:ln>
              <a:solidFill>
                <a:srgbClr val="000000"/>
              </a:solidFill>
              <a:effectLst/>
              <a:uLnTx/>
              <a:uFillTx/>
              <a:latin typeface="+mn-ea"/>
              <a:ea typeface="+mn-ea"/>
              <a:cs typeface="Courier New" panose="02070309020205020404" pitchFamily="49" charset="0"/>
            </a:endParaRPr>
          </a:p>
          <a:p>
            <a:pPr marL="0" marR="0" lvl="0" indent="266700" algn="just" defTabSz="914400" rtl="0" eaLnBrk="0" fontAlgn="base" latinLnBrk="0" hangingPunct="0">
              <a:lnSpc>
                <a:spcPct val="100000"/>
              </a:lnSpc>
              <a:spcBef>
                <a:spcPct val="0"/>
              </a:spcBef>
              <a:spcAft>
                <a:spcPts val="0"/>
              </a:spcAft>
              <a:buClrTx/>
              <a:buSzTx/>
              <a:buFontTx/>
              <a:buNone/>
              <a:defRPr/>
            </a:pPr>
            <a:r>
              <a:rPr kumimoji="0" lang="zh-CN" altLang="zh-CN" sz="2800" b="0" i="0" u="none" strike="noStrike" kern="100" cap="none" spc="0" normalizeH="0" baseline="0" noProof="0" dirty="0" smtClean="0">
                <a:ln>
                  <a:noFill/>
                </a:ln>
                <a:solidFill>
                  <a:srgbClr val="FF0000"/>
                </a:solidFill>
                <a:effectLst/>
                <a:uLnTx/>
                <a:uFillTx/>
                <a:latin typeface="+mn-ea"/>
                <a:ea typeface="+mn-ea"/>
                <a:cs typeface="Times New Roman" panose="02020603050405020304" pitchFamily="18" charset="0"/>
              </a:rPr>
              <a:t>精神</a:t>
            </a:r>
            <a:r>
              <a:rPr kumimoji="0" lang="zh-CN" altLang="zh-CN" sz="2800" b="0"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：不畏强暴、不避艰险，不怕牺牲、视死如归的大无畏精神。明知</a:t>
            </a:r>
            <a:r>
              <a:rPr kumimoji="0" lang="en-US" altLang="zh-CN" sz="2800" b="0"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a:t>
            </a:r>
            <a:r>
              <a:rPr kumimoji="0" lang="zh-CN" altLang="zh-CN" sz="2800" b="0"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一去不复还</a:t>
            </a:r>
            <a:r>
              <a:rPr kumimoji="0" lang="en-US" altLang="zh-CN" sz="2800" b="0"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a:t>
            </a:r>
            <a:r>
              <a:rPr kumimoji="0" lang="zh-CN" altLang="zh-CN" sz="2800" b="0"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，仍然一往无前，</a:t>
            </a:r>
            <a:r>
              <a:rPr kumimoji="0" lang="en-US" altLang="zh-CN" sz="2800" b="0"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a:t>
            </a:r>
            <a:r>
              <a:rPr kumimoji="0" lang="zh-CN" altLang="zh-CN" sz="2800" b="0"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终已不顾</a:t>
            </a:r>
            <a:r>
              <a:rPr kumimoji="0" lang="en-US" altLang="zh-CN" sz="2800" b="0"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a:t>
            </a:r>
            <a:r>
              <a:rPr kumimoji="0" lang="zh-CN" altLang="zh-CN" sz="2800" b="0" i="0" u="none" strike="noStrike" kern="100" cap="none" spc="0" normalizeH="0" baseline="0" noProof="0" dirty="0" smtClean="0">
                <a:ln>
                  <a:noFill/>
                </a:ln>
                <a:solidFill>
                  <a:srgbClr val="000000"/>
                </a:solidFill>
                <a:effectLst/>
                <a:uLnTx/>
                <a:uFillTx/>
                <a:latin typeface="+mn-ea"/>
                <a:ea typeface="+mn-ea"/>
                <a:cs typeface="Times New Roman" panose="02020603050405020304" pitchFamily="18" charset="0"/>
              </a:rPr>
              <a:t>。行刺不就，身受重伤，仍拼死一搏，英雄气概，值得称道。</a:t>
            </a:r>
            <a:endParaRPr kumimoji="0" lang="zh-CN" altLang="zh-CN" sz="2800" b="0" i="0" u="none" strike="noStrike" kern="100" cap="none" spc="0" normalizeH="0" baseline="0" noProof="0" dirty="0">
              <a:ln>
                <a:noFill/>
              </a:ln>
              <a:solidFill>
                <a:srgbClr val="000000"/>
              </a:solidFill>
              <a:effectLst/>
              <a:uLnTx/>
              <a:uFillTx/>
              <a:latin typeface="+mn-ea"/>
              <a:ea typeface="+mn-ea"/>
              <a:cs typeface="Courier New" panose="02070309020205020404" pitchFamily="49"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378" name="Text Box 2"/>
          <p:cNvSpPr txBox="1"/>
          <p:nvPr/>
        </p:nvSpPr>
        <p:spPr>
          <a:xfrm>
            <a:off x="107950" y="152400"/>
            <a:ext cx="8928100" cy="1570038"/>
          </a:xfrm>
          <a:prstGeom prst="rect">
            <a:avLst/>
          </a:prstGeom>
          <a:noFill/>
          <a:ln w="9525">
            <a:noFill/>
          </a:ln>
        </p:spPr>
        <p:txBody>
          <a:bodyPr>
            <a:spAutoFit/>
          </a:bodyPr>
          <a:p>
            <a:r>
              <a:rPr lang="en-US" altLang="zh-CN" sz="4800" dirty="0">
                <a:solidFill>
                  <a:srgbClr val="FF0000"/>
                </a:solidFill>
                <a:latin typeface="Arial" panose="020B0604020202020204" pitchFamily="34" charset="0"/>
              </a:rPr>
              <a:t>2</a:t>
            </a:r>
            <a:r>
              <a:rPr lang="zh-CN" altLang="zh-CN" sz="4800" dirty="0">
                <a:solidFill>
                  <a:srgbClr val="FF0000"/>
                </a:solidFill>
                <a:latin typeface="Arial" panose="020B0604020202020204" pitchFamily="34" charset="0"/>
              </a:rPr>
              <a:t>、对于荆轲刺秦王，历史上有着怎样的评价？</a:t>
            </a:r>
            <a:endParaRPr lang="zh-CN" altLang="zh-CN" sz="4800" dirty="0">
              <a:solidFill>
                <a:srgbClr val="FF0000"/>
              </a:solidFill>
              <a:latin typeface="Arial" panose="020B0604020202020204" pitchFamily="34" charset="0"/>
            </a:endParaRPr>
          </a:p>
        </p:txBody>
      </p:sp>
      <p:sp>
        <p:nvSpPr>
          <p:cNvPr id="36867" name="Text Box 3"/>
          <p:cNvSpPr txBox="1"/>
          <p:nvPr/>
        </p:nvSpPr>
        <p:spPr>
          <a:xfrm>
            <a:off x="266700" y="1722438"/>
            <a:ext cx="8610600" cy="4894262"/>
          </a:xfrm>
          <a:prstGeom prst="rect">
            <a:avLst/>
          </a:prstGeom>
          <a:noFill/>
          <a:ln w="9525">
            <a:noFill/>
          </a:ln>
        </p:spPr>
        <p:txBody>
          <a:bodyPr>
            <a:spAutoFit/>
          </a:bodyPr>
          <a:lstStyle>
            <a:lvl1pPr marL="342900" indent="-342900" algn="l" rtl="0" eaLnBrk="0" fontAlgn="base" hangingPunct="0">
              <a:spcBef>
                <a:spcPct val="20000"/>
              </a:spcBef>
              <a:spcAft>
                <a:spcPct val="0"/>
              </a:spcAft>
              <a:buClr>
                <a:schemeClr val="hlink"/>
              </a:buClr>
              <a:buSzPct val="75000"/>
              <a:buFont typeface="Wingdings" panose="05000000000000000000" pitchFamily="2" charset="2"/>
              <a:buChar char="v"/>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5000"/>
              <a:buFont typeface="Wingdings" panose="05000000000000000000" pitchFamily="2" charset="2"/>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hlink"/>
              </a:buClr>
              <a:buSzPct val="85000"/>
              <a:buFont typeface="Wingdings" panose="05000000000000000000" pitchFamily="2" charset="2"/>
              <a:buChar char="v"/>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SzPct val="90000"/>
              <a:buFont typeface="Wingdings" panose="05000000000000000000" pitchFamily="2" charset="2"/>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hlink"/>
              </a:buClr>
              <a:buSzPct val="85000"/>
              <a:buFont typeface="Wingdings" panose="05000000000000000000" pitchFamily="2" charset="2"/>
              <a:buChar char="v"/>
              <a:defRPr sz="2000" kern="1200">
                <a:solidFill>
                  <a:schemeClr val="tx1"/>
                </a:solidFill>
                <a:latin typeface="+mn-lt"/>
                <a:ea typeface="+mn-ea"/>
                <a:cs typeface="+mn-cs"/>
              </a:defRPr>
            </a:lvl5pPr>
          </a:lstStyle>
          <a:p>
            <a:pPr marL="0" lvl="0" indent="0" eaLnBrk="1" hangingPunct="1">
              <a:buNone/>
            </a:pPr>
            <a:r>
              <a:rPr lang="zh-CN" altLang="en-US" sz="4000" b="1" dirty="0">
                <a:latin typeface="隶书" pitchFamily="49" charset="-122"/>
                <a:ea typeface="隶书" pitchFamily="49" charset="-122"/>
              </a:rPr>
              <a:t>虽无壮士节，与世亦殊伦</a:t>
            </a:r>
            <a:r>
              <a:rPr lang="en-US" altLang="zh-CN" sz="4000" b="1" dirty="0">
                <a:solidFill>
                  <a:srgbClr val="6B0F1E"/>
                </a:solidFill>
                <a:ea typeface="隶书" pitchFamily="49" charset="-122"/>
              </a:rPr>
              <a:t>——</a:t>
            </a:r>
            <a:r>
              <a:rPr lang="zh-CN" altLang="en-US" sz="4000" b="1" dirty="0">
                <a:solidFill>
                  <a:srgbClr val="6B0F1E"/>
                </a:solidFill>
                <a:latin typeface="隶书" pitchFamily="49" charset="-122"/>
                <a:ea typeface="隶书" pitchFamily="49" charset="-122"/>
              </a:rPr>
              <a:t>左思</a:t>
            </a:r>
            <a:r>
              <a:rPr lang="zh-CN" altLang="en-US" sz="4000" b="1" dirty="0">
                <a:solidFill>
                  <a:srgbClr val="090476"/>
                </a:solidFill>
                <a:latin typeface="隶书" pitchFamily="49" charset="-122"/>
                <a:ea typeface="隶书" pitchFamily="49" charset="-122"/>
              </a:rPr>
              <a:t>                  </a:t>
            </a:r>
            <a:r>
              <a:rPr lang="zh-CN" altLang="en-US" sz="4000" b="1" dirty="0">
                <a:latin typeface="隶书" pitchFamily="49" charset="-122"/>
                <a:ea typeface="隶书" pitchFamily="49" charset="-122"/>
              </a:rPr>
              <a:t>其人虽已没，千载有余情</a:t>
            </a:r>
            <a:r>
              <a:rPr lang="en-US" altLang="zh-CN" sz="4000" b="1" dirty="0">
                <a:solidFill>
                  <a:srgbClr val="6B0F1E"/>
                </a:solidFill>
                <a:ea typeface="隶书" pitchFamily="49" charset="-122"/>
              </a:rPr>
              <a:t>——</a:t>
            </a:r>
            <a:r>
              <a:rPr lang="zh-CN" altLang="en-US" sz="4000" b="1" dirty="0">
                <a:solidFill>
                  <a:srgbClr val="6B0F1E"/>
                </a:solidFill>
                <a:latin typeface="隶书" pitchFamily="49" charset="-122"/>
                <a:ea typeface="隶书" pitchFamily="49" charset="-122"/>
              </a:rPr>
              <a:t>陶潜</a:t>
            </a:r>
            <a:r>
              <a:rPr lang="zh-CN" altLang="en-US" sz="4000" b="1" dirty="0">
                <a:solidFill>
                  <a:srgbClr val="090476"/>
                </a:solidFill>
                <a:latin typeface="隶书" pitchFamily="49" charset="-122"/>
                <a:ea typeface="隶书" pitchFamily="49" charset="-122"/>
              </a:rPr>
              <a:t>                        </a:t>
            </a:r>
            <a:r>
              <a:rPr lang="zh-CN" altLang="en-US" sz="4000" b="1" dirty="0">
                <a:latin typeface="隶书" pitchFamily="49" charset="-122"/>
                <a:ea typeface="隶书" pitchFamily="49" charset="-122"/>
              </a:rPr>
              <a:t>江湖侠骨</a:t>
            </a:r>
            <a:r>
              <a:rPr lang="en-US" altLang="zh-CN" sz="4000" b="1" dirty="0">
                <a:solidFill>
                  <a:srgbClr val="6B0F1E"/>
                </a:solidFill>
                <a:ea typeface="隶书" pitchFamily="49" charset="-122"/>
              </a:rPr>
              <a:t>——</a:t>
            </a:r>
            <a:r>
              <a:rPr lang="zh-CN" altLang="en-US" sz="4000" b="1" dirty="0">
                <a:solidFill>
                  <a:srgbClr val="6B0F1E"/>
                </a:solidFill>
                <a:latin typeface="隶书" pitchFamily="49" charset="-122"/>
                <a:ea typeface="隶书" pitchFamily="49" charset="-122"/>
              </a:rPr>
              <a:t>龚自珍</a:t>
            </a:r>
            <a:endParaRPr lang="zh-CN" altLang="en-US" sz="4000" b="1" dirty="0">
              <a:solidFill>
                <a:srgbClr val="6B0F1E"/>
              </a:solidFill>
              <a:latin typeface="隶书" pitchFamily="49" charset="-122"/>
              <a:ea typeface="隶书" pitchFamily="49" charset="-122"/>
            </a:endParaRPr>
          </a:p>
          <a:p>
            <a:pPr marL="0" lvl="0" indent="0" eaLnBrk="1" hangingPunct="1">
              <a:buNone/>
            </a:pPr>
            <a:r>
              <a:rPr lang="zh-CN" altLang="en-US" sz="4000" b="1" dirty="0">
                <a:latin typeface="隶书" pitchFamily="49" charset="-122"/>
                <a:ea typeface="隶书" pitchFamily="49" charset="-122"/>
              </a:rPr>
              <a:t>至丹以荆卿为计，始速祸焉。</a:t>
            </a:r>
            <a:r>
              <a:rPr lang="en-US" altLang="zh-CN" sz="4000" b="1" dirty="0">
                <a:solidFill>
                  <a:srgbClr val="090476"/>
                </a:solidFill>
                <a:ea typeface="隶书" pitchFamily="49" charset="-122"/>
              </a:rPr>
              <a:t>—</a:t>
            </a:r>
            <a:r>
              <a:rPr lang="en-US" altLang="zh-CN" sz="4000" b="1" dirty="0">
                <a:solidFill>
                  <a:srgbClr val="6B0F1E"/>
                </a:solidFill>
                <a:ea typeface="隶书" pitchFamily="49" charset="-122"/>
              </a:rPr>
              <a:t>—</a:t>
            </a:r>
            <a:r>
              <a:rPr lang="zh-CN" altLang="en-US" sz="4000" b="1" dirty="0">
                <a:solidFill>
                  <a:srgbClr val="6B0F1E"/>
                </a:solidFill>
                <a:latin typeface="隶书" pitchFamily="49" charset="-122"/>
                <a:ea typeface="隶书" pitchFamily="49" charset="-122"/>
              </a:rPr>
              <a:t>北宋</a:t>
            </a:r>
            <a:r>
              <a:rPr lang="en-US" altLang="zh-CN" sz="4000" b="1" dirty="0">
                <a:solidFill>
                  <a:srgbClr val="6B0F1E"/>
                </a:solidFill>
                <a:ea typeface="Dotum" panose="020B0600000101010101" pitchFamily="34" charset="-127"/>
              </a:rPr>
              <a:t>•</a:t>
            </a:r>
            <a:r>
              <a:rPr lang="zh-CN" altLang="en-US" sz="4000" b="1" dirty="0">
                <a:solidFill>
                  <a:srgbClr val="6B0F1E"/>
                </a:solidFill>
                <a:latin typeface="隶书" pitchFamily="49" charset="-122"/>
                <a:ea typeface="隶书" pitchFamily="49" charset="-122"/>
              </a:rPr>
              <a:t>苏洵</a:t>
            </a:r>
            <a:r>
              <a:rPr lang="zh-CN" altLang="en-US" sz="4000" b="1" dirty="0">
                <a:solidFill>
                  <a:srgbClr val="090476"/>
                </a:solidFill>
                <a:latin typeface="隶书" pitchFamily="49" charset="-122"/>
                <a:ea typeface="隶书" pitchFamily="49" charset="-122"/>
              </a:rPr>
              <a:t>                                                               </a:t>
            </a:r>
            <a:r>
              <a:rPr lang="zh-CN" altLang="en-US" sz="4000" b="1" dirty="0">
                <a:latin typeface="隶书" pitchFamily="49" charset="-122"/>
                <a:ea typeface="隶书" pitchFamily="49" charset="-122"/>
              </a:rPr>
              <a:t>轲不足道也</a:t>
            </a:r>
            <a:r>
              <a:rPr lang="en-US" altLang="zh-CN" sz="4000" b="1" dirty="0">
                <a:solidFill>
                  <a:srgbClr val="6B0F1E"/>
                </a:solidFill>
                <a:ea typeface="隶书" pitchFamily="49" charset="-122"/>
              </a:rPr>
              <a:t>——</a:t>
            </a:r>
            <a:r>
              <a:rPr lang="zh-CN" altLang="en-US" sz="4000" b="1" dirty="0">
                <a:solidFill>
                  <a:srgbClr val="6B0F1E"/>
                </a:solidFill>
                <a:latin typeface="隶书" pitchFamily="49" charset="-122"/>
                <a:ea typeface="隶书" pitchFamily="49" charset="-122"/>
              </a:rPr>
              <a:t>南宋</a:t>
            </a:r>
            <a:r>
              <a:rPr lang="en-US" altLang="zh-CN" sz="4000" b="1" dirty="0">
                <a:solidFill>
                  <a:srgbClr val="6B0F1E"/>
                </a:solidFill>
                <a:ea typeface="Dotum" panose="020B0600000101010101" pitchFamily="34" charset="-127"/>
              </a:rPr>
              <a:t>•</a:t>
            </a:r>
            <a:r>
              <a:rPr lang="zh-CN" altLang="en-US" sz="4000" b="1" dirty="0">
                <a:solidFill>
                  <a:srgbClr val="6B0F1E"/>
                </a:solidFill>
                <a:latin typeface="隶书" pitchFamily="49" charset="-122"/>
                <a:ea typeface="隶书" pitchFamily="49" charset="-122"/>
              </a:rPr>
              <a:t>鲍彪</a:t>
            </a:r>
            <a:r>
              <a:rPr lang="zh-CN" altLang="en-US" sz="4000" b="1" dirty="0">
                <a:solidFill>
                  <a:srgbClr val="090476"/>
                </a:solidFill>
                <a:latin typeface="隶书" pitchFamily="49" charset="-122"/>
                <a:ea typeface="隶书" pitchFamily="49" charset="-122"/>
              </a:rPr>
              <a:t>                                            </a:t>
            </a:r>
            <a:r>
              <a:rPr lang="zh-CN" altLang="en-US" sz="4000" b="1" dirty="0">
                <a:latin typeface="隶书" pitchFamily="49" charset="-122"/>
                <a:ea typeface="隶书" pitchFamily="49" charset="-122"/>
              </a:rPr>
              <a:t>轲匹夫之勇，其事无足言</a:t>
            </a:r>
            <a:r>
              <a:rPr lang="en-US" altLang="zh-CN" sz="4000" b="1" dirty="0">
                <a:solidFill>
                  <a:srgbClr val="6B0F1E"/>
                </a:solidFill>
                <a:ea typeface="隶书" pitchFamily="49" charset="-122"/>
              </a:rPr>
              <a:t>——</a:t>
            </a:r>
            <a:r>
              <a:rPr lang="zh-CN" altLang="en-US" sz="4000" b="1" dirty="0">
                <a:solidFill>
                  <a:srgbClr val="6B0F1E"/>
                </a:solidFill>
                <a:latin typeface="隶书" pitchFamily="49" charset="-122"/>
                <a:ea typeface="隶书" pitchFamily="49" charset="-122"/>
              </a:rPr>
              <a:t>朱熹</a:t>
            </a:r>
            <a:endParaRPr lang="zh-CN" altLang="en-US" sz="4000" b="1" dirty="0">
              <a:solidFill>
                <a:srgbClr val="6B0F1E"/>
              </a:solidFill>
              <a:latin typeface="隶书" pitchFamily="49" charset="-122"/>
              <a:ea typeface="隶书" pitchFamily="49" charset="-122"/>
            </a:endParaRPr>
          </a:p>
          <a:p>
            <a:pPr marL="0" lvl="0" indent="0" eaLnBrk="1" hangingPunct="1">
              <a:spcBef>
                <a:spcPct val="50000"/>
              </a:spcBef>
              <a:buClrTx/>
              <a:buSzTx/>
              <a:buFontTx/>
              <a:buNone/>
            </a:pPr>
            <a:endParaRPr lang="zh-CN" altLang="en-US" sz="1800" dirty="0">
              <a:solidFill>
                <a:srgbClr val="090476"/>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6867">
                                            <p:txEl>
                                              <p:charRg st="0" end="82"/>
                                            </p:txEl>
                                          </p:spTgt>
                                        </p:tgtEl>
                                        <p:attrNameLst>
                                          <p:attrName>style.visibility</p:attrName>
                                        </p:attrNameLst>
                                      </p:cBhvr>
                                      <p:to>
                                        <p:strVal val="visible"/>
                                      </p:to>
                                    </p:set>
                                    <p:animEffect transition="in" filter="blinds(horizontal)">
                                      <p:cBhvr>
                                        <p:cTn id="7" dur="500"/>
                                        <p:tgtEl>
                                          <p:spTgt spid="36867">
                                            <p:txEl>
                                              <p:charRg st="0" end="8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6867">
                                            <p:txEl>
                                              <p:charRg st="82" end="237"/>
                                            </p:txEl>
                                          </p:spTgt>
                                        </p:tgtEl>
                                        <p:attrNameLst>
                                          <p:attrName>style.visibility</p:attrName>
                                        </p:attrNameLst>
                                      </p:cBhvr>
                                      <p:to>
                                        <p:strVal val="visible"/>
                                      </p:to>
                                    </p:set>
                                    <p:animEffect transition="in" filter="blinds(horizontal)">
                                      <p:cBhvr>
                                        <p:cTn id="12" dur="500"/>
                                        <p:tgtEl>
                                          <p:spTgt spid="36867">
                                            <p:txEl>
                                              <p:charRg st="82" end="23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build="p"/>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938" name="Text Box 2"/>
          <p:cNvSpPr txBox="1">
            <a:spLocks noChangeArrowheads="1"/>
          </p:cNvSpPr>
          <p:nvPr/>
        </p:nvSpPr>
        <p:spPr bwMode="auto">
          <a:xfrm>
            <a:off x="304800" y="228600"/>
            <a:ext cx="8458200" cy="6497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R="0" defTabSz="914400" eaLnBrk="1" hangingPunct="1">
              <a:spcBef>
                <a:spcPct val="50000"/>
              </a:spcBef>
              <a:buClrTx/>
              <a:buSzTx/>
              <a:buFontTx/>
              <a:defRPr/>
            </a:pP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0030101010101" pitchFamily="49" charset="-122"/>
                <a:cs typeface="+mn-cs"/>
              </a:rPr>
              <a:t>      </a:t>
            </a:r>
            <a:r>
              <a:rPr kumimoji="0" lang="en-US" altLang="zh-CN" sz="2800" b="1" kern="1200" cap="none" spc="0" normalizeH="0" baseline="0" noProof="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0030101010101" pitchFamily="49" charset="-122"/>
                <a:cs typeface="+mn-cs"/>
              </a:rPr>
              <a:t>刺客列传</a:t>
            </a:r>
            <a:r>
              <a:rPr kumimoji="0" lang="en-US" altLang="zh-CN" sz="2800" b="1" kern="1200" cap="none" spc="0" normalizeH="0" baseline="0" noProof="0">
                <a:effectLst>
                  <a:outerShdw blurRad="38100" dist="38100" dir="2700000" algn="tl">
                    <a:srgbClr val="C0C0C0"/>
                  </a:outerShdw>
                </a:effectLst>
                <a:latin typeface="Arial" panose="020B0604020202020204" pitchFamily="34" charset="0"/>
                <a:ea typeface="黑体" panose="02010600030101010101" pitchFamily="49" charset="-122"/>
                <a:cs typeface="+mn-cs"/>
              </a:rPr>
              <a:t>》</a:t>
            </a: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0030101010101" pitchFamily="49" charset="-122"/>
                <a:cs typeface="+mn-cs"/>
              </a:rPr>
              <a:t>中尽管这五人的具体事迹并不相同，其行刺或行劫的具体缘由也因人而异，但是有一点则是共同的，这就是</a:t>
            </a:r>
            <a:r>
              <a:rPr kumimoji="0" lang="zh-CN" altLang="en-US" sz="2800" b="1" kern="1200" cap="none" spc="0" normalizeH="0" baseline="0" noProof="0">
                <a:solidFill>
                  <a:srgbClr val="FF0000"/>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他们都有一种扶弱拯危、不畏强暴、为达到行刺或行劫的目的而置生死于度外的刚烈精神</a:t>
            </a: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0030101010101" pitchFamily="49" charset="-122"/>
                <a:cs typeface="+mn-cs"/>
              </a:rPr>
              <a:t>。而这种精神的实质则是“士为知己者死”。所以太史公在本传的赞语中说：</a:t>
            </a:r>
            <a:r>
              <a:rPr kumimoji="0" lang="zh-CN" altLang="en-US" sz="2800" b="1" kern="1200" cap="none" spc="0" normalizeH="0" baseline="0" noProof="0">
                <a:solidFill>
                  <a:schemeClr val="tx2"/>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“此其义或成或不成，然其立意较然，不欺其志，名垂后世，岂妄也哉！”</a:t>
            </a:r>
            <a:r>
              <a:rPr kumimoji="0" lang="zh-CN" altLang="en-US" sz="2800" b="1" kern="1200" cap="none" spc="0" normalizeH="0" baseline="0" noProof="0">
                <a:effectLst>
                  <a:outerShdw blurRad="38100" dist="38100" dir="2700000" algn="tl">
                    <a:srgbClr val="C0C0C0"/>
                  </a:outerShdw>
                </a:effectLst>
                <a:latin typeface="Arial" panose="020B0604020202020204" pitchFamily="34" charset="0"/>
                <a:ea typeface="黑体" panose="02010600030101010101" pitchFamily="49" charset="-122"/>
                <a:cs typeface="+mn-cs"/>
              </a:rPr>
              <a:t>这也就是太史公对本传传旨的一种集中概括了。当然，如果我们站在今天的立脚点重新审视和关照这五位刺客或劫持者的行迹以及他们行刺或行劫的具体目的，我们完全可以得出一种新的认识，作出一种新的评价，但这新的认识和评价毕竟不是太史公的。</a:t>
            </a:r>
            <a:r>
              <a:rPr kumimoji="0" lang="zh-CN" altLang="en-US" sz="2800" b="1" kern="1200" cap="none" spc="0" normalizeH="0" baseline="0" noProof="0">
                <a:solidFill>
                  <a:schemeClr val="tx2"/>
                </a:solidFill>
                <a:effectLst>
                  <a:outerShdw blurRad="38100" dist="38100" dir="2700000" algn="tl">
                    <a:srgbClr val="C0C0C0"/>
                  </a:outerShdw>
                </a:effectLst>
                <a:latin typeface="Arial" panose="020B0604020202020204" pitchFamily="34" charset="0"/>
                <a:ea typeface="黑体" panose="02010600030101010101" pitchFamily="49" charset="-122"/>
                <a:cs typeface="+mn-cs"/>
              </a:rPr>
              <a:t>太史公是站在他所在的那个时代的立脚点，带着他特有的身世之感和爱憎，来热烈赞歌他所一再称赏的那种“士为知己者死”的刚烈精神的。</a:t>
            </a:r>
            <a:endParaRPr kumimoji="0" lang="zh-CN" altLang="en-US" sz="2800" b="1" kern="1200" cap="none" spc="0" normalizeH="0" baseline="0" noProof="0">
              <a:solidFill>
                <a:schemeClr val="tx2"/>
              </a:solidFill>
              <a:effectLst>
                <a:outerShdw blurRad="38100" dist="38100" dir="2700000" algn="tl">
                  <a:srgbClr val="C0C0C0"/>
                </a:outerShdw>
              </a:effectLst>
              <a:latin typeface="Arial" panose="020B0604020202020204" pitchFamily="34" charset="0"/>
              <a:ea typeface="黑体" panose="0201060003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blinds(horizontal)">
                                      <p:cBhvr>
                                        <p:cTn id="7" dur="500"/>
                                        <p:tgtEl>
                                          <p:spTgt spid="399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287338" y="115888"/>
            <a:ext cx="8856663" cy="585788"/>
          </a:xfrm>
          <a:prstGeom prst="rect">
            <a:avLst/>
          </a:prstGeom>
        </p:spPr>
        <p:txBody>
          <a:bodyPr wrap="square">
            <a:spAutoFit/>
          </a:bodyPr>
          <a:lstStyle/>
          <a:p>
            <a:pPr marL="0" marR="0" lvl="0" indent="0" algn="just" defTabSz="914400" rtl="0" eaLnBrk="0" fontAlgn="base" latinLnBrk="0" hangingPunct="0">
              <a:lnSpc>
                <a:spcPct val="100000"/>
              </a:lnSpc>
              <a:spcBef>
                <a:spcPct val="0"/>
              </a:spcBef>
              <a:spcAft>
                <a:spcPts val="0"/>
              </a:spcAft>
              <a:buClrTx/>
              <a:buSzTx/>
              <a:buFontTx/>
              <a:buNone/>
              <a:defRPr/>
            </a:pPr>
            <a:r>
              <a:rPr kumimoji="0" lang="en-US" altLang="zh-CN" sz="3200" b="0" i="0" u="none" strike="noStrike" kern="1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Times New Roman" panose="02020603050405020304" pitchFamily="18" charset="0"/>
              </a:rPr>
              <a:t>3</a:t>
            </a:r>
            <a:r>
              <a:rPr kumimoji="0" lang="zh-CN" altLang="zh-CN" sz="3200" b="0" i="0" u="none" strike="noStrike" kern="1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Times New Roman" panose="02020603050405020304" pitchFamily="18" charset="0"/>
              </a:rPr>
              <a:t>、我们应该怎样去认识荆轲刺秦的行为？</a:t>
            </a:r>
            <a:endParaRPr kumimoji="0" lang="zh-CN" altLang="zh-CN" sz="3200" b="0" i="0" u="none" strike="noStrike" kern="100" cap="none" spc="0" normalizeH="0" baseline="0" noProof="0" dirty="0" smtClean="0">
              <a:ln>
                <a:noFill/>
              </a:ln>
              <a:solidFill>
                <a:srgbClr val="FF0000"/>
              </a:solidFill>
              <a:effectLst/>
              <a:uLnTx/>
              <a:uFillTx/>
              <a:latin typeface="宋体" panose="02010600030101010101" pitchFamily="2" charset="-122"/>
              <a:ea typeface="宋体" panose="02010600030101010101" pitchFamily="2" charset="-122"/>
              <a:cs typeface="Courier New" panose="02070309020205020404" pitchFamily="49" charset="0"/>
            </a:endParaRPr>
          </a:p>
        </p:txBody>
      </p:sp>
      <p:sp>
        <p:nvSpPr>
          <p:cNvPr id="3" name="矩形 2"/>
          <p:cNvSpPr/>
          <p:nvPr/>
        </p:nvSpPr>
        <p:spPr>
          <a:xfrm>
            <a:off x="107950" y="684213"/>
            <a:ext cx="9036050" cy="6002338"/>
          </a:xfrm>
          <a:prstGeom prst="rect">
            <a:avLst/>
          </a:prstGeom>
        </p:spPr>
        <p:txBody>
          <a:bodyPr wrap="square">
            <a:spAutoFit/>
          </a:bodyPr>
          <a:lstStyle/>
          <a:p>
            <a:pPr marL="0" marR="0" lvl="0" indent="266700" algn="just" defTabSz="914400" rtl="0" eaLnBrk="0" fontAlgn="base" latinLnBrk="0" hangingPunct="0">
              <a:lnSpc>
                <a:spcPct val="100000"/>
              </a:lnSpc>
              <a:spcBef>
                <a:spcPct val="0"/>
              </a:spcBef>
              <a:spcAft>
                <a:spcPts val="0"/>
              </a:spcAft>
              <a:buClrTx/>
              <a:buSzTx/>
              <a:buFontTx/>
              <a:buNone/>
              <a:defRPr/>
            </a:pPr>
            <a:r>
              <a:rPr kumimoji="0" lang="en-US" altLang="zh-CN" sz="3200" b="0" i="0" u="none" strike="noStrike" kern="1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     </a:t>
            </a:r>
            <a:r>
              <a:rPr kumimoji="0" lang="zh-CN" altLang="zh-CN" sz="3200" b="0" i="0" u="none" strike="noStrike" kern="1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荆轲刺秦王这件事</a:t>
            </a:r>
            <a:r>
              <a:rPr kumimoji="0" lang="zh-CN" altLang="zh-CN" sz="3200" b="0" i="0" u="none" strike="noStrike" kern="100" cap="none" spc="0" normalizeH="0" baseline="0" noProof="0" dirty="0" smtClean="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并不能真正挽救</a:t>
            </a:r>
            <a:r>
              <a:rPr kumimoji="0" lang="zh-CN" altLang="zh-CN" sz="3200" b="0" i="0" u="none" strike="noStrike" kern="1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燕国的危亡，荆轲也是</a:t>
            </a:r>
            <a:r>
              <a:rPr kumimoji="0" lang="zh-CN" altLang="zh-CN" sz="3200" b="0" i="0" u="none" strike="noStrike" kern="100" cap="none" spc="0" normalizeH="0" baseline="0" noProof="0" dirty="0" smtClean="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为报太子丹的知遇之恩才毅然前往</a:t>
            </a:r>
            <a:r>
              <a:rPr kumimoji="0" lang="zh-CN" altLang="zh-CN" sz="3200" b="0" i="0" u="none" strike="noStrike" kern="1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的。荆轲之所以值得肯定，并不在于为太子丹报私怨，而在于他站在斗争的最前列反对秦国对山东六国的进攻和挽救燕国的危亡。千百年来，受压迫的人们之所以敬仰荆轲，也正是基于他那种</a:t>
            </a:r>
            <a:r>
              <a:rPr kumimoji="0" lang="zh-CN" altLang="zh-CN" sz="3200" b="0" i="0" u="none" strike="noStrike" kern="100" cap="none" spc="0" normalizeH="0" baseline="0" noProof="0" dirty="0" smtClean="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同情弱小和反抗强暴的义侠精神</a:t>
            </a:r>
            <a:r>
              <a:rPr kumimoji="0" lang="zh-CN" altLang="zh-CN" sz="3200" b="0" i="0" u="none" strike="noStrike" kern="1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。当然这当中也流露出</a:t>
            </a:r>
            <a:r>
              <a:rPr kumimoji="0" lang="en-US" altLang="zh-CN" sz="3200" b="0" i="0" u="none" strike="noStrike" kern="1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3200" b="0" i="0" u="none" strike="noStrike" kern="1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士为知己者死</a:t>
            </a:r>
            <a:r>
              <a:rPr kumimoji="0" lang="en-US" altLang="zh-CN" sz="3200" b="0" i="0" u="none" strike="noStrike" kern="100" cap="none" spc="0" normalizeH="0" baseline="0" noProof="0" dirty="0" smtClean="0">
                <a:ln>
                  <a:noFill/>
                </a:ln>
                <a:solidFill>
                  <a:schemeClr val="tx1"/>
                </a:solidFill>
                <a:effectLst/>
                <a:uLnTx/>
                <a:uFillTx/>
                <a:latin typeface="宋体" panose="02010600030101010101" pitchFamily="2" charset="-122"/>
                <a:ea typeface="宋体" panose="02010600030101010101" pitchFamily="2" charset="-122"/>
                <a:cs typeface="Times New Roman" panose="02020603050405020304" pitchFamily="18" charset="0"/>
              </a:rPr>
              <a:t>”</a:t>
            </a:r>
            <a:r>
              <a:rPr kumimoji="0" lang="zh-CN" altLang="zh-CN" sz="3200" b="0" i="0" u="none" strike="noStrike" kern="1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的因素。这既是荆轲本身的局限，也是作者的局限。从荆轲刺秦王的做法来看，</a:t>
            </a:r>
            <a:r>
              <a:rPr kumimoji="0" lang="zh-CN" altLang="zh-CN" sz="3200" b="0" i="0" u="none" strike="noStrike" kern="100" cap="none" spc="0" normalizeH="0" baseline="0" noProof="0" dirty="0" smtClean="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这种个人的恐怖手段是不可取的</a:t>
            </a:r>
            <a:r>
              <a:rPr kumimoji="0" lang="zh-CN" altLang="zh-CN" sz="3200" b="0" i="0" u="none" strike="noStrike" kern="1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zh-CN" altLang="zh-CN" sz="3200" b="0" i="0" u="none" strike="noStrike" kern="100" cap="none" spc="0" normalizeH="0" baseline="0" noProof="0" dirty="0" smtClean="0">
                <a:ln>
                  <a:noFill/>
                </a:ln>
                <a:solidFill>
                  <a:srgbClr val="FF0000"/>
                </a:solidFill>
                <a:effectLst/>
                <a:uLnTx/>
                <a:uFillTx/>
                <a:latin typeface="Times New Roman" panose="02020603050405020304" pitchFamily="18" charset="0"/>
                <a:ea typeface="宋体" panose="02010600030101010101" pitchFamily="2" charset="-122"/>
                <a:cs typeface="Times New Roman" panose="02020603050405020304" pitchFamily="18" charset="0"/>
              </a:rPr>
              <a:t>企图凭借个人的拼杀来改变历史的进程更是不可能的</a:t>
            </a:r>
            <a:r>
              <a:rPr kumimoji="0" lang="zh-CN" altLang="zh-CN" sz="3200" b="0" i="0" u="none" strike="noStrike" kern="100" cap="none" spc="0" normalizeH="0" baseline="0" noProof="0" dirty="0" smtClean="0">
                <a:ln>
                  <a:noFill/>
                </a:ln>
                <a:solidFill>
                  <a:schemeClr val="tx1"/>
                </a:solidFill>
                <a:effectLst/>
                <a:uLnTx/>
                <a:uFillTx/>
                <a:latin typeface="Times New Roman" panose="02020603050405020304" pitchFamily="18" charset="0"/>
                <a:ea typeface="宋体" panose="02010600030101010101" pitchFamily="2" charset="-122"/>
                <a:cs typeface="Times New Roman" panose="02020603050405020304" pitchFamily="18" charset="0"/>
              </a:rPr>
              <a:t>，这些都反映了历史的和阶级的局限。</a:t>
            </a:r>
            <a:endParaRPr kumimoji="0" lang="zh-CN" altLang="zh-CN" sz="3200" b="0" i="0" u="none" strike="noStrike" kern="10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Courier New" panose="02070309020205020404" pitchFamily="49" charset="0"/>
            </a:endParaRPr>
          </a:p>
        </p:txBody>
      </p:sp>
    </p:spTree>
  </p:cSld>
  <p:clrMapOvr>
    <a:masterClrMapping/>
  </p:clrMapOvr>
</p:sld>
</file>

<file path=ppt/theme/theme1.xml><?xml version="1.0" encoding="utf-8"?>
<a:theme xmlns:a="http://schemas.openxmlformats.org/drawingml/2006/main" name="诗情画意">
  <a:themeElements>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CDESIGNL</Template>
  <TotalTime>0</TotalTime>
  <Words>17542</Words>
  <Application>WPS 演示</Application>
  <PresentationFormat>全屏显示(4:3)</PresentationFormat>
  <Paragraphs>657</Paragraphs>
  <Slides>104</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104</vt:i4>
      </vt:variant>
    </vt:vector>
  </HeadingPairs>
  <TitlesOfParts>
    <vt:vector size="118" baseType="lpstr">
      <vt:lpstr>Arial</vt:lpstr>
      <vt:lpstr>宋体</vt:lpstr>
      <vt:lpstr>Wingdings</vt:lpstr>
      <vt:lpstr>Calibri</vt:lpstr>
      <vt:lpstr>华文行楷</vt:lpstr>
      <vt:lpstr>微软雅黑</vt:lpstr>
      <vt:lpstr>黑体</vt:lpstr>
      <vt:lpstr>隶书</vt:lpstr>
      <vt:lpstr>Times New Roman</vt:lpstr>
      <vt:lpstr>幼圆</vt:lpstr>
      <vt:lpstr>Courier New</vt:lpstr>
      <vt:lpstr>Dotum</vt:lpstr>
      <vt:lpstr>Arial Unicode MS</vt:lpstr>
      <vt:lpstr>诗情画意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管仲 列传                 司马迁</dc:title>
  <dc:creator>微软用户</dc:creator>
  <cp:lastModifiedBy>婳汐.沫莹</cp:lastModifiedBy>
  <cp:revision>273</cp:revision>
  <dcterms:created xsi:type="dcterms:W3CDTF">2006-11-02T06:33:09Z</dcterms:created>
  <dcterms:modified xsi:type="dcterms:W3CDTF">2019-06-15T00:53:36Z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2052-11.1.0.8612</vt:lpwstr>
  </property>
</Properties>
</file>