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howSpecialPlsOnTitleSld="0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434" r:id="rId4"/>
    <p:sldId id="380" r:id="rId5"/>
    <p:sldId id="436" r:id="rId6"/>
    <p:sldId id="438" r:id="rId7"/>
    <p:sldId id="439" r:id="rId8"/>
    <p:sldId id="433" r:id="rId9"/>
    <p:sldId id="451" r:id="rId10"/>
    <p:sldId id="443" r:id="rId11"/>
    <p:sldId id="452" r:id="rId12"/>
    <p:sldId id="444" r:id="rId13"/>
    <p:sldId id="453" r:id="rId14"/>
    <p:sldId id="445" r:id="rId15"/>
    <p:sldId id="454" r:id="rId16"/>
    <p:sldId id="448" r:id="rId17"/>
    <p:sldId id="456" r:id="rId18"/>
    <p:sldId id="449" r:id="rId19"/>
    <p:sldId id="457" r:id="rId20"/>
    <p:sldId id="460" r:id="rId21"/>
    <p:sldId id="461" r:id="rId22"/>
    <p:sldId id="462" r:id="rId23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91" d="100"/>
          <a:sy n="91" d="100"/>
        </p:scale>
        <p:origin x="-756" y="-162"/>
      </p:cViewPr>
      <p:guideLst>
        <p:guide orient="horz" pos="1562"/>
        <p:guide pos="287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tags" Target="tags/tag4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DCC78B-E48B-466B-9759-E8BF061916BE}" type="datetimeFigureOut">
              <a:rPr lang="zh-CN" altLang="en-US" smtClean="0"/>
              <a:t>2021/2/15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CFB161-FF9F-4CEC-9B2E-E9322ED07C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6688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6792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 flipH="1" flipV="1">
            <a:off x="0" y="3390206"/>
            <a:ext cx="3290206" cy="1750254"/>
            <a:chOff x="4223659" y="895081"/>
            <a:chExt cx="4386941" cy="2333672"/>
          </a:xfrm>
        </p:grpSpPr>
        <p:sp>
          <p:nvSpPr>
            <p:cNvPr id="9" name="直角三角形 8"/>
            <p:cNvSpPr/>
            <p:nvPr/>
          </p:nvSpPr>
          <p:spPr>
            <a:xfrm rot="10800000">
              <a:off x="4223659" y="895081"/>
              <a:ext cx="4386939" cy="2333672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" name="直角三角形 9"/>
            <p:cNvSpPr/>
            <p:nvPr/>
          </p:nvSpPr>
          <p:spPr>
            <a:xfrm rot="10800000">
              <a:off x="4650917" y="895082"/>
              <a:ext cx="3959683" cy="210638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8" name="直角三角形 7"/>
          <p:cNvSpPr/>
          <p:nvPr/>
        </p:nvSpPr>
        <p:spPr>
          <a:xfrm rot="10800000">
            <a:off x="3028949" y="-3"/>
            <a:ext cx="6115046" cy="3252954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85773" y="2051056"/>
            <a:ext cx="6139544" cy="900247"/>
          </a:xfrm>
        </p:spPr>
        <p:txBody>
          <a:bodyPr wrap="square" anchor="b">
            <a:normAutofit/>
          </a:bodyPr>
          <a:lstStyle>
            <a:lvl1pPr algn="ctr">
              <a:defRPr sz="4500" b="1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85773" y="3020359"/>
            <a:ext cx="6139544" cy="401648"/>
          </a:xfrm>
        </p:spPr>
        <p:txBody>
          <a:bodyPr wrap="square">
            <a:norm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8388-C1FB-4E93-B6FB-7F3AFDCBBAB2}" type="datetime1">
              <a:rPr lang="zh-CN" altLang="en-US" smtClean="0"/>
              <a:t>2021/2/15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0800000">
            <a:off x="3290206" y="-4"/>
            <a:ext cx="5853792" cy="311397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7F233-42BF-41AD-B36B-FFB52DE9F01F}" type="datetime1">
              <a:rPr lang="zh-CN" altLang="en-US" smtClean="0"/>
              <a:t>2021/2/15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 flipH="1" flipV="1">
            <a:off x="0" y="3390206"/>
            <a:ext cx="3290206" cy="1750254"/>
            <a:chOff x="4223659" y="895081"/>
            <a:chExt cx="4386941" cy="2333672"/>
          </a:xfrm>
        </p:grpSpPr>
        <p:sp>
          <p:nvSpPr>
            <p:cNvPr id="13" name="直角三角形 12"/>
            <p:cNvSpPr/>
            <p:nvPr/>
          </p:nvSpPr>
          <p:spPr>
            <a:xfrm rot="10800000">
              <a:off x="4223659" y="895081"/>
              <a:ext cx="4386939" cy="2333672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4" name="直角三角形 13"/>
            <p:cNvSpPr/>
            <p:nvPr/>
          </p:nvSpPr>
          <p:spPr>
            <a:xfrm rot="10800000">
              <a:off x="4650917" y="895082"/>
              <a:ext cx="3959683" cy="210638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5" name="直角三角形 14"/>
          <p:cNvSpPr/>
          <p:nvPr/>
        </p:nvSpPr>
        <p:spPr>
          <a:xfrm rot="10800000">
            <a:off x="3028949" y="-3"/>
            <a:ext cx="6115046" cy="3252954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直角三角形 15"/>
          <p:cNvSpPr/>
          <p:nvPr/>
        </p:nvSpPr>
        <p:spPr>
          <a:xfrm rot="10800000">
            <a:off x="3290206" y="-4"/>
            <a:ext cx="5853792" cy="311397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2101277"/>
            <a:ext cx="5927952" cy="900247"/>
          </a:xfrm>
        </p:spPr>
        <p:txBody>
          <a:bodyPr wrap="square" anchor="b">
            <a:normAutofit/>
          </a:bodyPr>
          <a:lstStyle>
            <a:lvl1pPr algn="ctr">
              <a:defRPr sz="4500" b="1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3021765"/>
            <a:ext cx="5927952" cy="401648"/>
          </a:xfrm>
        </p:spPr>
        <p:txBody>
          <a:bodyPr wrap="square">
            <a:norm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DC442-25A0-4796-9064-B1FAE7FAB781}" type="datetime1">
              <a:rPr lang="zh-CN" altLang="en-US" smtClean="0"/>
              <a:t>2021/2/15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C4EF9-4932-45DE-827F-7B2C75036C1A}" type="datetime1">
              <a:rPr lang="zh-CN" altLang="en-US" smtClean="0"/>
              <a:t>2021/2/15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87B7E-58DB-4011-894E-CE603AF896B0}" type="datetime1">
              <a:rPr lang="zh-CN" altLang="en-US" smtClean="0"/>
              <a:t>2021/2/15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592786" y="273844"/>
            <a:ext cx="922565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86616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F1D1D-8477-4AB7-9C7D-3FB2CCF7186C}" type="datetime1">
              <a:rPr lang="zh-CN" altLang="en-US" smtClean="0"/>
              <a:t>2021/2/15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34282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.xml" /><Relationship Id="rId11" Type="http://schemas.openxmlformats.org/officeDocument/2006/relationships/image" Target="../media/image1.png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tags" Target="../tags/tag1.xml" /><Relationship Id="rId9" Type="http://schemas.openxmlformats.org/officeDocument/2006/relationships/tags" Target="../tags/tag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9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lnSpc>
                <a:spcPct val="120000"/>
              </a:lnSpc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F8BA3E5-F9D5-4F6F-86A4-438636863C68}" type="datetime1">
              <a:rPr lang="zh-CN" altLang="en-US" smtClean="0"/>
              <a:t>2021/2/15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lnSpc>
                <a:spcPct val="120000"/>
              </a:lnSpc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0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  <p:sldLayoutId id="2147483657" r:id="rId6"/>
    <p:sldLayoutId id="2147483659" r:id="rId7"/>
  </p:sldLayoutIdLst>
  <p:transition/>
  <p:timing/>
  <p:hf hdr="0" ftr="0" dt="0"/>
  <p:txStyles>
    <p:titleStyle>
      <a:lvl1pPr algn="l" defTabSz="685800" rtl="0" eaLnBrk="1" latinLnBrk="0" hangingPunct="1">
        <a:lnSpc>
          <a:spcPct val="120000"/>
        </a:lnSpc>
        <a:spcBef>
          <a:spcPct val="0"/>
        </a:spcBef>
        <a:buNone/>
        <a:defRPr sz="3300" kern="12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55101" y="1319547"/>
            <a:ext cx="443999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感怀口号十五首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录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一</a:t>
            </a:r>
            <a:endParaRPr lang="en-US" altLang="zh-CN" sz="2000" b="1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明 侯方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域</a:t>
            </a:r>
            <a:br>
              <a:rPr lang="zh-CN" altLang="en-US" sz="1600" b="1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泽畔行吟帝期高，灵均憔悴寄离骚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b="1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幸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留山野容闲放，稍待秋风觅酒螯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4713032"/>
      </p:ext>
    </p:extLst>
  </p:cSld>
  <p:clrMapOvr>
    <a:masterClrMapping/>
  </p:clrMapOvr>
  <mc:AlternateContent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995" y="418625"/>
            <a:ext cx="8218968" cy="83099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纷吾既有此内美兮，又重之以修能。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扈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hù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江离与辟芷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zhǐ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兮，纫秋兰以为佩。汩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yù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余若将不及兮，恐年岁之不吾与。朝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搴（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qiān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）阰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pí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木兰兮，夕揽洲之宿莽。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0994" y="143839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6" name="矩形 5"/>
          <p:cNvSpPr/>
          <p:nvPr/>
        </p:nvSpPr>
        <p:spPr>
          <a:xfrm>
            <a:off x="520995" y="1831875"/>
            <a:ext cx="8218967" cy="80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纷吾既有此内美兮，又重之以修能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纷：盛貌，众多。内美：内在的本质的美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。美，形容词作名词，美德。重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：加，再也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。之：代词，它。以：介词，用。修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：美好的。能：才能。修能，优秀的才能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（</a:t>
            </a:r>
            <a:r>
              <a:rPr lang="zh-CN" altLang="en-US" b="1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我既有内在的美好的忠贞的品质，又有美好的才能）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0994" y="49293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第二节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0995" y="3491224"/>
            <a:ext cx="8218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/>
              <a:t>屈原具有强烈的爱国主义精神，因此此处</a:t>
            </a:r>
            <a:r>
              <a:rPr lang="zh-CN" altLang="en-US" b="1">
                <a:solidFill>
                  <a:srgbClr val="FF0000"/>
                </a:solidFill>
              </a:rPr>
              <a:t>其内美</a:t>
            </a:r>
            <a:r>
              <a:rPr lang="zh-CN" altLang="en-US" b="1"/>
              <a:t>应侧重于忠贞而言，而与内在的美好品质（应也包含才干）相对应，取</a:t>
            </a:r>
            <a:r>
              <a:rPr lang="zh-CN" altLang="en-US" b="1">
                <a:solidFill>
                  <a:srgbClr val="FF0000"/>
                </a:solidFill>
              </a:rPr>
              <a:t>外在</a:t>
            </a:r>
            <a:r>
              <a:rPr lang="zh-CN" altLang="en-US" b="1"/>
              <a:t>也有美好的姿容之意较好。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0992" y="3164921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smtClean="0"/>
              <a:t>二、内容分析</a:t>
            </a: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5285614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995" y="418625"/>
            <a:ext cx="8218968" cy="83099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纷吾既有此内美兮，又重之以修能。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扈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hù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江离与辟芷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zhǐ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兮，纫秋兰以为佩。汩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yù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余若将不及兮，恐年岁之不吾与。朝搴（</a:t>
            </a:r>
            <a:r>
              <a:rPr lang="en-US" altLang="zh-CN" sz="1600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qiān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）阰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pí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木兰兮，夕揽洲之宿莽。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0994" y="143839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6" name="矩形 5"/>
          <p:cNvSpPr/>
          <p:nvPr/>
        </p:nvSpPr>
        <p:spPr>
          <a:xfrm>
            <a:off x="520995" y="1831875"/>
            <a:ext cx="8218967" cy="1268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6.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扈江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离与辟芷兮，纫秋兰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以为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佩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扈：披。楚地方言。披服在身上。江离：香草，生于江中，所以叫做“江离”。辟：同“僻”，偏僻。芷：即白芷，也是香草。生于幽僻之处。纫：绳索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名词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作动词，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贯串联缀的意思。秋兰：香草，秋天开淡紫色小花，所以叫做“秋兰”。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以为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：古今异义词，以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（之）为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。佩：带，这里作名词用，指佩带在身上的香草。</a:t>
            </a:r>
            <a:r>
              <a:rPr lang="zh-CN" altLang="en-US" b="1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（我身上披着江离与生在幽僻处的芷草，以秋兰作为佩在身上的饰物）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0994" y="49293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第二节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992" y="3164921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smtClean="0"/>
              <a:t>二、内容分析</a:t>
            </a:r>
            <a:endParaRPr lang="zh-CN" altLang="en-US" sz="1600"/>
          </a:p>
        </p:txBody>
      </p:sp>
      <p:sp>
        <p:nvSpPr>
          <p:cNvPr id="11" name="矩形 10"/>
          <p:cNvSpPr/>
          <p:nvPr/>
        </p:nvSpPr>
        <p:spPr>
          <a:xfrm>
            <a:off x="520995" y="3491224"/>
            <a:ext cx="8218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/>
              <a:t>这里关于江离与秋兰不少说法</a:t>
            </a:r>
            <a:r>
              <a:rPr lang="zh-CN" altLang="en-US" b="1" smtClean="0"/>
              <a:t>，其</a:t>
            </a:r>
            <a:r>
              <a:rPr lang="zh-CN" altLang="en-US" b="1"/>
              <a:t>均为</a:t>
            </a:r>
            <a:r>
              <a:rPr lang="zh-CN" altLang="en-US" b="1" smtClean="0"/>
              <a:t>香草，比喻</a:t>
            </a:r>
            <a:r>
              <a:rPr lang="zh-CN" altLang="en-US" b="1">
                <a:solidFill>
                  <a:srgbClr val="FF0000"/>
                </a:solidFill>
              </a:rPr>
              <a:t>博采众善、追求美德。</a:t>
            </a:r>
            <a:r>
              <a:rPr lang="zh-CN" altLang="en-US" b="1"/>
              <a:t>楚人</a:t>
            </a:r>
            <a:r>
              <a:rPr lang="zh-CN" altLang="en-US" b="1">
                <a:solidFill>
                  <a:srgbClr val="FF0000"/>
                </a:solidFill>
              </a:rPr>
              <a:t>贱蕙而贵兰</a:t>
            </a:r>
            <a:r>
              <a:rPr lang="zh-CN" altLang="en-US" b="1"/>
              <a:t>，便可知屈原用词之微妙，他对于香草的选择原也有其用心。</a:t>
            </a:r>
          </a:p>
        </p:txBody>
      </p:sp>
    </p:spTree>
    <p:extLst>
      <p:ext uri="{BB962C8B-B14F-4D97-AF65-F5344CB8AC3E}">
        <p14:creationId xmlns:p14="http://schemas.microsoft.com/office/powerpoint/2010/main" val="42410435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995" y="418625"/>
            <a:ext cx="8218968" cy="83099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纷吾既有此内美兮，又重之以修能。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扈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hù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江离与辟芷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zhǐ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兮，纫秋兰以为佩。汩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yù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余若将不及兮，恐年岁之不吾与。朝搴（</a:t>
            </a:r>
            <a:r>
              <a:rPr lang="en-US" altLang="zh-CN" sz="1600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qiān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）阰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pí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木兰兮，夕揽洲之宿莽。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0994" y="143839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6" name="矩形 5"/>
          <p:cNvSpPr/>
          <p:nvPr/>
        </p:nvSpPr>
        <p:spPr>
          <a:xfrm>
            <a:off x="520995" y="1831875"/>
            <a:ext cx="8218967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7.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汩余若将不及兮，恐年岁之不吾与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汨：楚方言，水流快速的样子，这里是指时光如流水，过得飞快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。若：好像。不及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：赶不上。恐：担心。之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：取独。不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吾与：不与吾。犹言不等待我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。这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两句是诗人担心时光流逝，自己为国家做不成事业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恐年岁之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不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吾与：宾语前置句。 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（</a:t>
            </a:r>
            <a:r>
              <a:rPr lang="zh-CN" altLang="en-US" b="1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时光飞逝，我将赶不上它，担心年岁不待人）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0994" y="49293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第二节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0995" y="3535356"/>
            <a:ext cx="8218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/>
              <a:t>这两句是</a:t>
            </a:r>
            <a:r>
              <a:rPr lang="zh-CN" altLang="en-US" b="1">
                <a:solidFill>
                  <a:srgbClr val="FF0000"/>
                </a:solidFill>
              </a:rPr>
              <a:t>诗人担心时光流逝，自己为国家做不成事业。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0992" y="3164921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smtClean="0"/>
              <a:t>二、内容分析</a:t>
            </a: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3789706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995" y="418625"/>
            <a:ext cx="8218968" cy="83099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纷吾既有此内美兮，又重之以修能。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扈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hù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江离与辟芷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zhǐ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兮，纫秋兰以为佩。汩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yù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余若将不及兮，恐年岁之不吾与。朝搴（</a:t>
            </a:r>
            <a:r>
              <a:rPr lang="en-US" altLang="zh-CN" sz="1600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qiān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）阰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pí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木兰兮，夕揽洲之宿莽。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0994" y="143839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6" name="矩形 5"/>
          <p:cNvSpPr/>
          <p:nvPr/>
        </p:nvSpPr>
        <p:spPr>
          <a:xfrm>
            <a:off x="520995" y="1831875"/>
            <a:ext cx="8218967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8.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朝搴阰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木兰兮，夕揽洲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宿莽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朝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夕：名词作状语。搴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：拔取。楚地方言。阰：大的山坡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之：结构助词，的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。木兰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：香木名，或称黄心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树，相传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去皮而不死。揽：采、采摘。洲：水中的陆地。宿莽：指冬天不枯的芥革草，草冬生不死者，楚人名曰宿莽。木兰树去皮不死，宿莽草拔心不死，皆香之不变者，所以用来修身。</a:t>
            </a:r>
            <a:r>
              <a:rPr lang="zh-CN" altLang="en-US" b="1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（早上拔取山岗上的木兰，傍晚采集水洲中的宿莽）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0994" y="49293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第二节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0995" y="3587876"/>
            <a:ext cx="82189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这两句有双重涵义：</a:t>
            </a:r>
            <a:r>
              <a:rPr lang="zh-CN" altLang="en-US" b="1"/>
              <a:t>木兰去皮不死，宿莽经冬不枯，</a:t>
            </a:r>
            <a:r>
              <a:rPr lang="zh-CN" altLang="en-US" b="1">
                <a:solidFill>
                  <a:srgbClr val="FF0000"/>
                </a:solidFill>
              </a:rPr>
              <a:t>隐喻自己在勤勉的进修中所养成的独立不移的坚强个性；</a:t>
            </a:r>
            <a:r>
              <a:rPr lang="zh-CN" altLang="en-US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《楚辞补注》</a:t>
            </a:r>
            <a:r>
              <a:rPr lang="zh-CN" altLang="en-US" b="1">
                <a:solidFill>
                  <a:srgbClr val="FF0000"/>
                </a:solidFill>
              </a:rPr>
              <a:t>：木兰去皮不死，宿莽遇冬不枯，以喻谗人虽欲困己，己受天性，终不可变易也</a:t>
            </a:r>
            <a:r>
              <a:rPr lang="zh-CN" altLang="en-US" b="1" smtClean="0">
                <a:solidFill>
                  <a:srgbClr val="FF0000"/>
                </a:solidFill>
              </a:rPr>
              <a:t>。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诗人展开想象，想象自己披上江离与幽香的白芷，又联缀起秋兰作为配饰。借香草（“江离”“辟芷”“秋兰”）象征自己的美质和才能</a:t>
            </a:r>
            <a:r>
              <a:rPr lang="zh-CN" altLang="en-US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1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992" y="3164921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smtClean="0"/>
              <a:t>二、内容分析</a:t>
            </a: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24067754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995" y="418625"/>
            <a:ext cx="8218968" cy="58477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日月忽其不淹兮，春与秋其代序。惟草木之零落兮，恐美人之迟暮。不抚壮而弃秽兮，何不改乎此度？乘骐骥以驰骋兮，来吾道夫先路！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0994" y="143839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6" name="矩形 5"/>
          <p:cNvSpPr/>
          <p:nvPr/>
        </p:nvSpPr>
        <p:spPr>
          <a:xfrm>
            <a:off x="520995" y="1831875"/>
            <a:ext cx="8218967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9.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日月忽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其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不淹兮，春与秋</a:t>
            </a:r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其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代序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日月：借代时光。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 忽：速也，过得很快的样子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其：助词</a:t>
            </a:r>
            <a:r>
              <a:rPr lang="en-US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用在形容词之后</a:t>
            </a:r>
            <a:r>
              <a:rPr lang="en-US" altLang="zh-CN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相当于“然”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淹：动词，久留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春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与秋：借代四季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zh-CN" altLang="en-US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其：</a:t>
            </a:r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助词</a:t>
            </a:r>
            <a:r>
              <a:rPr lang="en-US" altLang="zh-CN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用在句中</a:t>
            </a:r>
            <a:r>
              <a:rPr lang="en-US" altLang="zh-CN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无实义</a:t>
            </a:r>
            <a:r>
              <a:rPr lang="en-US" altLang="zh-CN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起</a:t>
            </a:r>
            <a:r>
              <a:rPr lang="zh-CN" altLang="en-US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调节音节</a:t>
            </a:r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作用</a:t>
            </a:r>
            <a:r>
              <a:rPr lang="zh-CN" altLang="en-US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代序：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古今异义词，古：</a:t>
            </a:r>
            <a:r>
              <a:rPr lang="en-US" altLang="zh-CN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轮换</a:t>
            </a:r>
            <a:r>
              <a:rPr lang="en-US" altLang="zh-CN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即代谢</a:t>
            </a:r>
            <a:r>
              <a:rPr lang="en-US" altLang="zh-CN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古人读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序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为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谢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轮流替换</a:t>
            </a:r>
            <a:r>
              <a:rPr lang="en-US" altLang="zh-CN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。代，更也。序，次也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今：代替序言的文章。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1" err="1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时光匆匆而过不能久留，春秋四季更相代谢 </a:t>
            </a:r>
            <a:r>
              <a:rPr lang="zh-CN" altLang="en-US" b="1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）</a:t>
            </a:r>
            <a:endParaRPr lang="en-US" altLang="zh-CN" b="1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0994" y="49293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第三节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91777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995" y="418625"/>
            <a:ext cx="8218968" cy="58477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日月忽其不淹兮，春与秋其代序。惟草木之零落兮，恐美人之迟暮。不抚壮而弃秽兮，何不改乎此度？乘骐骥以驰骋兮，来吾道夫先路！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0994" y="143839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6" name="矩形 5"/>
          <p:cNvSpPr/>
          <p:nvPr/>
        </p:nvSpPr>
        <p:spPr>
          <a:xfrm>
            <a:off x="520995" y="1831875"/>
            <a:ext cx="8218967" cy="80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10.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惟草木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零落兮，恐美人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迟暮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惟：思。与下句的“恐”对举成文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之：取独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。零落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：飘零，坠落。美人：有说是指怀王，有说是屈原自指，有说是谓盛壮之年，有说是泛言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贤士。古今异义词，今：美丽的女子。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迟暮：指年老。迟，晚也。</a:t>
            </a:r>
            <a:r>
              <a:rPr lang="zh-CN" altLang="en-US" b="1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（想到草木已凋零陨落，担心自己年老而无为）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0994" y="49293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第三节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0995" y="3644132"/>
            <a:ext cx="82189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/>
              <a:t>此应为屈原自喻，承接上文继续表达时间匆匆流逝而恐年岁之不吾与之意，这是一脉相承的</a:t>
            </a:r>
            <a:r>
              <a:rPr lang="zh-CN" altLang="en-US" b="1" smtClean="0"/>
              <a:t>。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运用比兴手法，以草木零落起兴，同时比喻美人迟暮。感叹岁月无情，来日无多，希望能把握住短暂的人生，做出一番事业。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b="1"/>
          </a:p>
        </p:txBody>
      </p:sp>
      <p:sp>
        <p:nvSpPr>
          <p:cNvPr id="9" name="TextBox 8"/>
          <p:cNvSpPr txBox="1"/>
          <p:nvPr/>
        </p:nvSpPr>
        <p:spPr>
          <a:xfrm>
            <a:off x="520992" y="3164921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smtClean="0"/>
              <a:t>二、内容分析</a:t>
            </a: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36871068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995" y="418625"/>
            <a:ext cx="8218968" cy="58477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日月忽其不淹兮，春与秋其代序。惟草木之零落兮，恐美人之迟暮。不抚壮而弃秽兮，何不改乎此度？乘骐骥以驰骋兮，来吾道夫先路！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0994" y="143839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6" name="矩形 5"/>
          <p:cNvSpPr/>
          <p:nvPr/>
        </p:nvSpPr>
        <p:spPr>
          <a:xfrm>
            <a:off x="520995" y="1831875"/>
            <a:ext cx="8218967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11.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不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抚壮而弃秽兮，何不改乎此度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不：“何不”的省文，“为什么不”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。抚：循也。抚壮：趁着壮年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而：连词，表修饰</a:t>
            </a:r>
            <a:r>
              <a:rPr lang="en-US" altLang="zh-CN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表承接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。弃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秽：谓扬弃楚国腐化黑暗的政治法度，加以改革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。秽：形容词作名词，秽恶之行。改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：更也。此度：指现行的政治法度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（君主你为何</a:t>
            </a:r>
            <a:r>
              <a:rPr lang="zh-CN" altLang="en-US" b="1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不趁着壮盛之年扬弃谗邪之人，为什么不改变现行的腐化的政治法度呢？）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0994" y="49293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第三节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0995" y="3644132"/>
            <a:ext cx="8218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写诗人善意的劝告和昂扬的呼喊。他劝告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“弃秽兮”</a:t>
            </a: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“改此度”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lang="zh-CN" altLang="en-US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表明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诗人身处逆境仍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心存祖国，有拯救国家的赤子之心</a:t>
            </a: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520992" y="3164921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smtClean="0"/>
              <a:t>二、内容分析</a:t>
            </a: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29602629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995" y="418625"/>
            <a:ext cx="8218968" cy="58477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日月忽其不淹兮，春与秋其代序。惟草木之零落兮，恐美人之迟暮。不抚壮而弃秽兮，何不改乎此度？乘骐骥以驰骋兮，来吾道夫先路！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0994" y="143839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6" name="矩形 5"/>
          <p:cNvSpPr/>
          <p:nvPr/>
        </p:nvSpPr>
        <p:spPr>
          <a:xfrm>
            <a:off x="520995" y="1831875"/>
            <a:ext cx="8218967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12.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乘骐骥以驰骋兮，来吾道夫先路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乘：《文选》作“策”。骐骥：骏马，用以比喻有才能的人或贤臣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。以：连词，来，表目的。驰骋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：（骑马）奔跑。来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：表呼唤的词语。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道：同“导”，引导。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夫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：指示代词，那</a:t>
            </a:r>
            <a:r>
              <a:rPr lang="en-US" altLang="zh-CN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语气助词，不译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先路：前面的路，犹言“前驱”。导夫先路，在前面带路。</a:t>
            </a:r>
            <a:r>
              <a:rPr lang="zh-CN" altLang="en-US" b="1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（君主你若肯委任贤才来治理国家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，随我来吧，我</a:t>
            </a:r>
            <a:r>
              <a:rPr lang="zh-CN" altLang="en-US" b="1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愿为你的前驱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，给你带路）</a:t>
            </a:r>
            <a:endParaRPr lang="zh-CN" altLang="en-US" b="1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0994" y="49293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第三节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0995" y="3528522"/>
            <a:ext cx="8218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表明他当仁不让地以君主的政治引路人自居，不是君主的奴仆，而是堂堂正正的人，顶天立地的人。这种强烈的自我意识，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微软雅黑" panose="020b0503020204020204" charset="-122"/>
                <a:sym typeface="+mn-ea"/>
              </a:rPr>
              <a:t>意味着人的觉醒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微软雅黑" panose="020b0503020204020204" charset="-122"/>
                <a:sym typeface="+mn-ea"/>
              </a:rPr>
              <a:t>。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两句写诗人决心把一切献给楚国的富强事业的抱负和理想。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0992" y="3164921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smtClean="0"/>
              <a:t>二、内容分析</a:t>
            </a: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463992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内容占位符 2"/>
          <p:cNvSpPr txBox="1"/>
          <p:nvPr/>
        </p:nvSpPr>
        <p:spPr>
          <a:xfrm>
            <a:off x="630621" y="840829"/>
            <a:ext cx="7662041" cy="240686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0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诗人追求的理想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0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总的理想是希望楚王能任用贤能，楚国能繁荣富强。具体表现：</a:t>
            </a:r>
            <a:endParaRPr lang="zh-CN" altLang="en-US" sz="2000" b="1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0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0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0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）热爱祖国、忧国忧民。</a:t>
            </a:r>
            <a:endParaRPr lang="zh-CN" altLang="en-US" sz="2000" b="1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0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0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0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）坚持正义，坚持真理，不同流合污。</a:t>
            </a:r>
            <a:endParaRPr lang="zh-CN" altLang="en-US" sz="2000" b="1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0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0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0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）加强自身修养，追求美好的品德。</a:t>
            </a:r>
            <a:endParaRPr lang="en-US" altLang="zh-CN" sz="2000" b="1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307874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内容占位符 2"/>
          <p:cNvSpPr txBox="1"/>
          <p:nvPr/>
        </p:nvSpPr>
        <p:spPr>
          <a:xfrm>
            <a:off x="651644" y="1865556"/>
            <a:ext cx="7861738" cy="1350579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0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屈原自叙其家世、出生、兴趣爱好、性格品行、精勤修德，表明自己有条件成为国家栋梁，也非常愿意报效祖国，希望君王能早点任用自己，自己极愿扬鞭跃马为君王引路开道、冲锋陷阵，在所不辞。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3117" y="466850"/>
            <a:ext cx="159288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主旨分析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260186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857614" y="380786"/>
            <a:ext cx="7286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/>
              <a:t>-</a:t>
            </a:r>
            <a:endParaRPr lang="zh-CN" altLang="en-US"/>
          </a:p>
        </p:txBody>
      </p:sp>
      <p:pic>
        <p:nvPicPr>
          <p:cNvPr id="1026" name="Picture 2" descr="C:\Users\Administrator.SKY-20190902PBR\Desktop\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261886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6261148"/>
      </p:ext>
    </p:extLst>
  </p:cSld>
  <p:clrMapOvr>
    <a:masterClrMapping/>
  </p:clrMapOvr>
  <p:transition spd="slow">
    <p:pull dir="u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693117" y="466850"/>
            <a:ext cx="159288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艺术特色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3116" y="879645"/>
            <a:ext cx="77151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50000"/>
              </a:lnSpc>
              <a:buClr>
                <a:srgbClr val="0563C1"/>
              </a:buClr>
              <a:buSzPct val="70000"/>
              <a:defRPr/>
            </a:pPr>
            <a:r>
              <a:rPr kumimoji="1" lang="zh-CN" altLang="en-US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kumimoji="1" lang="en-US" altLang="zh-CN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kumimoji="1" lang="zh-CN" altLang="en-US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）大量运用了比喻象征的手法。如以采摘香草喻加强自身修养，佩戴香草喻保持修洁等。不仅使作品含蓄有韵味，而且从视觉上增加了色彩美。</a:t>
            </a:r>
            <a:endParaRPr kumimoji="1" lang="en-US" altLang="zh-CN" sz="16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3116" y="1710642"/>
            <a:ext cx="77151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lnSpc>
                <a:spcPct val="150000"/>
              </a:lnSpc>
              <a:buClr>
                <a:schemeClr val="hlink"/>
              </a:buClr>
              <a:buSzPct val="70000"/>
              <a:defRPr/>
            </a:pPr>
            <a:r>
              <a:rPr kumimoji="1" lang="zh-CN" altLang="en-US" sz="1600" b="1">
                <a:latin typeface="微软雅黑" pitchFamily="34" charset="-122"/>
                <a:ea typeface="微软雅黑" pitchFamily="34" charset="-122"/>
              </a:rPr>
              <a:t>（</a:t>
            </a:r>
            <a:r>
              <a:rPr kumimoji="1" lang="en-US" altLang="zh-CN" sz="1600" b="1">
                <a:latin typeface="微软雅黑" pitchFamily="34" charset="-122"/>
                <a:ea typeface="微软雅黑" pitchFamily="34" charset="-122"/>
              </a:rPr>
              <a:t>2</a:t>
            </a:r>
            <a:r>
              <a:rPr kumimoji="1" lang="zh-CN" altLang="en-US" sz="1600" b="1">
                <a:latin typeface="微软雅黑" pitchFamily="34" charset="-122"/>
                <a:ea typeface="微软雅黑" pitchFamily="34" charset="-122"/>
              </a:rPr>
              <a:t>）</a:t>
            </a:r>
            <a:r>
              <a:rPr kumimoji="1" lang="zh-CN" altLang="en-US" sz="1600" b="1">
                <a:latin typeface="微软雅黑" pitchFamily="34" charset="-122"/>
                <a:ea typeface="微软雅黑" pitchFamily="34" charset="-122"/>
                <a:cs typeface="微软雅黑" panose="020b0503020204020204" charset="-122"/>
                <a:sym typeface="+mn-ea"/>
              </a:rPr>
              <a:t>形式上打破了</a:t>
            </a:r>
            <a:r>
              <a:rPr kumimoji="1" lang="en-US" altLang="zh-CN" sz="1600" b="1">
                <a:latin typeface="微软雅黑" pitchFamily="34" charset="-122"/>
                <a:ea typeface="微软雅黑" pitchFamily="34" charset="-122"/>
                <a:cs typeface="微软雅黑" panose="020b0503020204020204" charset="-122"/>
                <a:sym typeface="+mn-ea"/>
              </a:rPr>
              <a:t>《</a:t>
            </a:r>
            <a:r>
              <a:rPr kumimoji="1" lang="zh-CN" altLang="en-US" sz="1600" b="1">
                <a:latin typeface="微软雅黑" pitchFamily="34" charset="-122"/>
                <a:ea typeface="微软雅黑" pitchFamily="34" charset="-122"/>
                <a:cs typeface="微软雅黑" panose="020b0503020204020204" charset="-122"/>
                <a:sym typeface="+mn-ea"/>
              </a:rPr>
              <a:t>诗经</a:t>
            </a:r>
            <a:r>
              <a:rPr kumimoji="1" lang="en-US" altLang="zh-CN" sz="1600" b="1">
                <a:latin typeface="微软雅黑" pitchFamily="34" charset="-122"/>
                <a:ea typeface="微软雅黑" pitchFamily="34" charset="-122"/>
                <a:cs typeface="微软雅黑" panose="020b0503020204020204" charset="-122"/>
                <a:sym typeface="+mn-ea"/>
              </a:rPr>
              <a:t>》</a:t>
            </a:r>
            <a:r>
              <a:rPr kumimoji="1" lang="zh-CN" altLang="en-US" sz="1600" b="1">
                <a:latin typeface="微软雅黑" pitchFamily="34" charset="-122"/>
                <a:ea typeface="微软雅黑" pitchFamily="34" charset="-122"/>
                <a:cs typeface="微软雅黑" panose="020b0503020204020204" charset="-122"/>
                <a:sym typeface="+mn-ea"/>
              </a:rPr>
              <a:t>那种以四言为主的体制，句式长短参差，形式比较自由。</a:t>
            </a:r>
            <a:endParaRPr kumimoji="1" lang="zh-CN" altLang="en-US" sz="1600" b="1">
              <a:latin typeface="微软雅黑" pitchFamily="34" charset="-122"/>
              <a:ea typeface="微软雅黑" pitchFamily="3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3116" y="2203885"/>
            <a:ext cx="77151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lnSpc>
                <a:spcPct val="150000"/>
              </a:lnSpc>
              <a:buClr>
                <a:schemeClr val="hlink"/>
              </a:buClr>
              <a:buSzPct val="70000"/>
              <a:defRPr/>
            </a:pPr>
            <a:r>
              <a:rPr kumimoji="1" lang="zh-CN" altLang="en-US" sz="1600" b="1">
                <a:latin typeface="微软雅黑" pitchFamily="34" charset="-122"/>
                <a:ea typeface="微软雅黑" pitchFamily="34" charset="-122"/>
                <a:cs typeface="微软雅黑" panose="020b0503020204020204" charset="-122"/>
                <a:sym typeface="+mn-ea"/>
              </a:rPr>
              <a:t>（</a:t>
            </a:r>
            <a:r>
              <a:rPr kumimoji="1" lang="en-US" altLang="zh-CN" sz="1600" b="1">
                <a:latin typeface="微软雅黑" pitchFamily="34" charset="-122"/>
                <a:ea typeface="微软雅黑" pitchFamily="34" charset="-122"/>
                <a:cs typeface="微软雅黑" panose="020b0503020204020204" charset="-122"/>
                <a:sym typeface="+mn-ea"/>
              </a:rPr>
              <a:t>3</a:t>
            </a:r>
            <a:r>
              <a:rPr kumimoji="1" lang="zh-CN" altLang="en-US" sz="1600" b="1">
                <a:latin typeface="微软雅黑" pitchFamily="34" charset="-122"/>
                <a:ea typeface="微软雅黑" pitchFamily="34" charset="-122"/>
                <a:cs typeface="微软雅黑" panose="020b0503020204020204" charset="-122"/>
                <a:sym typeface="+mn-ea"/>
              </a:rPr>
              <a:t>）全诗以四句为一节，每节中又由两个用“兮”字连接的若连若断的上下句组成，加上固定的偶句韵，使全诗一直在回环往复的旋律中进行，具有很强的节奏感。</a:t>
            </a:r>
            <a:endParaRPr kumimoji="1" lang="zh-CN" altLang="en-US" sz="1600" b="1">
              <a:latin typeface="微软雅黑" pitchFamily="34" charset="-122"/>
              <a:ea typeface="微软雅黑" pitchFamily="34" charset="-122"/>
              <a:cs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3116" y="3042785"/>
            <a:ext cx="7715159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defRPr/>
            </a:pPr>
            <a:r>
              <a:rPr kumimoji="1" lang="zh-CN" altLang="en-US" sz="1600" b="1">
                <a:latin typeface="微软雅黑" pitchFamily="34" charset="-122"/>
                <a:ea typeface="微软雅黑" pitchFamily="34" charset="-122"/>
                <a:cs typeface="微软雅黑" panose="020b0503020204020204" charset="-122"/>
                <a:sym typeface="+mn-ea"/>
              </a:rPr>
              <a:t>（</a:t>
            </a:r>
            <a:r>
              <a:rPr kumimoji="1" lang="en-US" altLang="zh-CN" sz="1600" b="1">
                <a:latin typeface="微软雅黑" pitchFamily="34" charset="-122"/>
                <a:ea typeface="微软雅黑" pitchFamily="34" charset="-122"/>
                <a:cs typeface="微软雅黑" panose="020b0503020204020204" charset="-122"/>
                <a:sym typeface="+mn-ea"/>
              </a:rPr>
              <a:t>4</a:t>
            </a:r>
            <a:r>
              <a:rPr kumimoji="1" lang="zh-CN" altLang="en-US" sz="1600" b="1">
                <a:latin typeface="微软雅黑" pitchFamily="34" charset="-122"/>
                <a:ea typeface="微软雅黑" pitchFamily="34" charset="-122"/>
                <a:cs typeface="微软雅黑" panose="020b0503020204020204" charset="-122"/>
                <a:sym typeface="+mn-ea"/>
              </a:rPr>
              <a:t>）</a:t>
            </a:r>
            <a:r>
              <a:rPr kumimoji="1" lang="zh-CN" altLang="en-US" sz="1600" b="1">
                <a:latin typeface="微软雅黑" pitchFamily="34" charset="-122"/>
                <a:ea typeface="微软雅黑" pitchFamily="34" charset="-122"/>
                <a:cs typeface="微软雅黑" panose="020b0503020204020204" charset="-122"/>
              </a:rPr>
              <a:t>运用了对偶的修辞手法，如“朝搴阰之木兰兮，夕揽洲之宿莽”，“惟草木之零落兮，恐美人之迟暮”等，将“兮”字去掉，对偶之工与唐宋律诗对仗无异。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93116" y="3830308"/>
            <a:ext cx="77151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buClr>
                <a:schemeClr val="hlink"/>
              </a:buClr>
              <a:buSzPct val="70000"/>
              <a:buFontTx/>
              <a:defRPr/>
            </a:pPr>
            <a:r>
              <a:rPr kumimoji="1" lang="zh-CN" altLang="en-US" sz="1600" b="1">
                <a:latin typeface="微软雅黑" pitchFamily="34" charset="-122"/>
                <a:ea typeface="微软雅黑" pitchFamily="34" charset="-122"/>
                <a:cs typeface="微软雅黑" panose="020b0503020204020204" charset="-122"/>
              </a:rPr>
              <a:t>（</a:t>
            </a:r>
            <a:r>
              <a:rPr kumimoji="1" lang="en-US" altLang="zh-CN" sz="1600" b="1">
                <a:latin typeface="微软雅黑" pitchFamily="34" charset="-122"/>
                <a:ea typeface="微软雅黑" pitchFamily="34" charset="-122"/>
                <a:cs typeface="微软雅黑" panose="020b0503020204020204" charset="-122"/>
              </a:rPr>
              <a:t>5</a:t>
            </a:r>
            <a:r>
              <a:rPr kumimoji="1" lang="zh-CN" altLang="en-US" sz="1600" b="1">
                <a:latin typeface="微软雅黑" pitchFamily="34" charset="-122"/>
                <a:ea typeface="微软雅黑" pitchFamily="34" charset="-122"/>
                <a:cs typeface="微软雅黑" panose="020b0503020204020204" charset="-122"/>
              </a:rPr>
              <a:t>）还有借代修辞手法，如</a:t>
            </a:r>
            <a:r>
              <a:rPr kumimoji="1" lang="en-US" altLang="zh-CN" sz="1600" b="1">
                <a:latin typeface="微软雅黑" pitchFamily="34" charset="-122"/>
                <a:ea typeface="微软雅黑" pitchFamily="34" charset="-122"/>
                <a:cs typeface="微软雅黑" panose="020b0503020204020204" charset="-122"/>
              </a:rPr>
              <a:t>“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微软雅黑" panose="020b0503020204020204" charset="-122"/>
                <a:sym typeface="+mn-ea"/>
              </a:rPr>
              <a:t>日月忽其不淹兮，春与秋其代序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微软雅黑" panose="020b0503020204020204" charset="-122"/>
                <a:sym typeface="+mn-ea"/>
              </a:rPr>
              <a:t>。</a:t>
            </a:r>
            <a:endParaRPr kumimoji="1" lang="en-US" altLang="zh-CN" sz="1600" b="1">
              <a:latin typeface="微软雅黑" pitchFamily="34" charset="-122"/>
              <a:ea typeface="微软雅黑" pitchFamily="3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820400" y="10820400"/>
            <a:ext cx="3556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4918279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smtClean="0"/>
              <a:t>-</a:t>
            </a:r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588273" y="416405"/>
            <a:ext cx="8030213" cy="4119085"/>
            <a:chOff x="714393" y="321815"/>
            <a:chExt cx="8030213" cy="4119085"/>
          </a:xfrm>
        </p:grpSpPr>
        <p:sp>
          <p:nvSpPr>
            <p:cNvPr id="5" name="矩形 4"/>
            <p:cNvSpPr/>
            <p:nvPr/>
          </p:nvSpPr>
          <p:spPr>
            <a:xfrm>
              <a:off x="2747265" y="1393912"/>
              <a:ext cx="5997341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1600" b="1" smtClean="0">
                  <a:latin typeface="微软雅黑" pitchFamily="34" charset="-122"/>
                  <a:ea typeface="微软雅黑" pitchFamily="34" charset="-122"/>
                </a:rPr>
                <a:t>屈原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的出现，标志着中国诗歌进入了一个由集体歌唱到个人独创的新时代。其政治理想的内容是“美政”，主张彰明法度，举贤授能，改革政治。后遭谗去职，两次被流放，因无力挽救楚国的灭亡，政治理想无法实现，投汨罗江而死。其主要作品有</a:t>
              </a:r>
              <a:r>
                <a:rPr lang="en-US" altLang="zh-CN" sz="1600" b="1"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离骚</a:t>
              </a:r>
              <a:r>
                <a:rPr lang="en-US" altLang="zh-CN" sz="1600" b="1" smtClean="0">
                  <a:latin typeface="微软雅黑" pitchFamily="34" charset="-122"/>
                  <a:ea typeface="微软雅黑" pitchFamily="34" charset="-122"/>
                </a:rPr>
                <a:t>》《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天问</a:t>
              </a:r>
              <a:r>
                <a:rPr lang="en-US" altLang="zh-CN" sz="1600" b="1" smtClean="0">
                  <a:latin typeface="微软雅黑" pitchFamily="34" charset="-122"/>
                  <a:ea typeface="微软雅黑" pitchFamily="34" charset="-122"/>
                </a:rPr>
                <a:t>》《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九歌</a:t>
              </a:r>
              <a:r>
                <a:rPr lang="en-US" altLang="zh-CN" sz="1600" b="1" smtClean="0">
                  <a:latin typeface="微软雅黑" pitchFamily="34" charset="-122"/>
                  <a:ea typeface="微软雅黑" pitchFamily="34" charset="-122"/>
                </a:rPr>
                <a:t>》《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九章</a:t>
              </a:r>
              <a:r>
                <a:rPr lang="en-US" altLang="zh-CN" sz="1600" b="1"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等</a:t>
              </a:r>
              <a:r>
                <a:rPr lang="zh-CN" altLang="en-US" sz="1600" b="1" smtClean="0"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600" b="1">
                <a:latin typeface="微软雅黑" pitchFamily="34" charset="-122"/>
                <a:ea typeface="微软雅黑" pitchFamily="34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屈原</a:t>
              </a:r>
              <a:r>
                <a:rPr lang="zh-CN" altLang="en-US" sz="1600" b="1" smtClean="0">
                  <a:latin typeface="微软雅黑" pitchFamily="34" charset="-122"/>
                  <a:ea typeface="微软雅黑" pitchFamily="34" charset="-122"/>
                </a:rPr>
                <a:t>所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开创的新诗体</a:t>
              </a:r>
              <a:r>
                <a:rPr lang="en-US" altLang="zh-CN" sz="1600" b="1"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楚辞，突破了</a:t>
              </a:r>
              <a:r>
                <a:rPr lang="en-US" altLang="zh-CN" sz="1600" b="1"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诗经</a:t>
              </a:r>
              <a:r>
                <a:rPr lang="en-US" altLang="zh-CN" sz="1600" b="1"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的表现形式，极大地丰富了诗歌的表现力，为中国古代的诗歌创作开辟了一片新天地</a:t>
              </a:r>
              <a:r>
                <a:rPr lang="zh-CN" altLang="en-US" sz="1600" b="1" smtClean="0"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1600" b="1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026" name="Picture 2" descr="https://p1.ssl.qhimg.com/dr/270_500_/t01d16492cd5b7f05bc.jpg?size=600x80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14393" y="1687514"/>
              <a:ext cx="2002487" cy="2669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714393" y="321815"/>
              <a:ext cx="803021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457200">
                <a:lnSpc>
                  <a:spcPct val="150000"/>
                </a:lnSpc>
              </a:pPr>
              <a:r>
                <a:rPr lang="zh-CN" altLang="en-US" sz="1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屈原，战国时期楚国诗人、政治家。芈姓，屈氏，名平，字原，又自云名正则，字灵均。中国文学史上第一位伟大的爱国诗人 ，中国浪漫主义文学的奠基人，被誉为“中华诗祖”、“辞赋之祖”。</a:t>
              </a:r>
              <a:endParaRPr lang="en-US" altLang="zh-CN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8811349"/>
      </p:ext>
    </p:extLst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7280" y="1222745"/>
            <a:ext cx="6798833" cy="2264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离骚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的创作背景，争论的焦点之一是它创作于屈原被楚怀王疏远时，还是作于屈原被流放时。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史记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屈原列传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里说，年轻得志的屈原遭到同僚上官大夫靳尚的谗害，被楚怀王疏远。他“忧愁幽思而作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离骚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》”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。而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史记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太史公自序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里说：“屈原放逐，著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离骚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。”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报任安书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里也说：“屈原放逐，乃赋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离骚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。”司马迁对同一事件的表述明显存在着矛盾。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93117" y="610071"/>
            <a:ext cx="159288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背         景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590398"/>
      </p:ext>
    </p:extLst>
  </p:cSld>
  <p:clrMapOvr>
    <a:masterClrMapping/>
  </p:clrMapOvr>
  <p:transition spd="slow">
    <p:push dir="u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693116" y="284261"/>
            <a:ext cx="206059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《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离骚</a:t>
            </a:r>
            <a:r>
              <a:rPr lang="en-US" altLang="zh-CN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》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与楚辞体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4237" y="826959"/>
            <a:ext cx="81123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离骚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屈原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创作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的政治抒情长诗。“离骚”：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“离，别也；骚，愁也。”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离骚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以理想与现实的冲突为主线，以花草禽鸟的比兴和瑰奇迷幻的“求女”神境作象征，借助于自传性回忆中的情感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激荡和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复沓纷至、倏生倏灭的幻境交替展开全诗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b="1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作品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倾诉了对楚国命运和人民生活的关心，“哀民生之多艰”，叹奸佞之当道。主张“举贤而授能”，“循绳墨而不颇”。提出“皇天无私阿”，对天命论进行批判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b="1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作品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中大量的比喻和丰富的想象，表现出积极浪漫主义精神，并开创了中国文学上的“骚”体诗歌形式，对后世有深远影响。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楚辞体，即骚体诗。起于战国时楚国，是屈原、宋玉等诗人创造出的一种诗歌形式，描写楚地风土人情，具有浓厚的地方色彩。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楚辞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诗经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以后，我国古代又一部具有深远影响的诗歌总集。以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离骚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为代表。</a:t>
            </a:r>
          </a:p>
          <a:p>
            <a:pPr indent="457200">
              <a:lnSpc>
                <a:spcPct val="15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    骚体诗在形式上打破了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诗经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那种以四言为主的体制，在民歌的基础上又继承了散文的笔法，句式参差，形式自由，多用“兮”字以助语势，富有抒情特质和浪漫色彩。 </a:t>
            </a:r>
          </a:p>
        </p:txBody>
      </p:sp>
    </p:spTree>
    <p:extLst>
      <p:ext uri="{BB962C8B-B14F-4D97-AF65-F5344CB8AC3E}">
        <p14:creationId xmlns:p14="http://schemas.microsoft.com/office/powerpoint/2010/main" val="31027731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995" y="418625"/>
            <a:ext cx="8218968" cy="68326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帝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高阳之苗裔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(yì)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兮，朕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zhèn)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皇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考曰伯庸。摄提贞于孟陬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zōu)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兮，惟庚寅吾以降。皇览揆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(kuí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余初度兮，肇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zhào)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锡余以嘉名。名余曰正则兮，字余曰灵均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endParaRPr lang="zh-CN" altLang="en-US" sz="1600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0994" y="143839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6" name="矩形 5"/>
          <p:cNvSpPr/>
          <p:nvPr/>
        </p:nvSpPr>
        <p:spPr>
          <a:xfrm>
            <a:off x="520995" y="1831875"/>
            <a:ext cx="8218967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帝高阳之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苗裔兮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朕皇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考曰伯庸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帝：德合天地称帝。高阳：古帝颛顼的称号。 苗裔：苗，植物的茎叶，根所生；裔，衣裾（</a:t>
            </a:r>
            <a:r>
              <a:rPr lang="en-US" altLang="zh-CN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jū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）也。裾是衣服的边缘部分。苗裔指后代子孙，是对祖先而言的。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  <a:sym typeface="+mn-ea"/>
              </a:rPr>
              <a:t> 朕：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我。先秦之人不论上下皆可称“朕”，至秦始皇，始定“朕”为帝王自称的专用词。</a:t>
            </a:r>
            <a:r>
              <a:rPr lang="en-US" altLang="zh-CN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皇考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对死去的父亲（或祖先）的美称。皇，光大的意思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皇，美也。父死称考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zh-CN" altLang="en-US" b="1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b="1" err="1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我是古帝王颛顼的后代子孙，我先父的字是伯庸</a:t>
            </a:r>
            <a:r>
              <a:rPr lang="zh-CN" altLang="en-US" b="1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）</a:t>
            </a:r>
            <a:endParaRPr lang="en-US" altLang="zh-CN" b="1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0994" y="49293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第一节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0995" y="3760768"/>
            <a:ext cx="8218967" cy="55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b="1">
                <a:cs typeface="+mn-lt"/>
              </a:rPr>
              <a:t>屈原此句意</a:t>
            </a:r>
            <a:r>
              <a:rPr lang="zh-CN" altLang="en-US" b="1">
                <a:solidFill>
                  <a:srgbClr val="FF0000"/>
                </a:solidFill>
                <a:cs typeface="+mn-lt"/>
              </a:rPr>
              <a:t>在自述出身强调自己与楚王同宗共祖，对楚之兴亡有重大责任，也为至死不能去国作铺垫。</a:t>
            </a:r>
            <a:r>
              <a:rPr lang="zh-CN" altLang="en-US" b="1">
                <a:cs typeface="+mn-lt"/>
              </a:rPr>
              <a:t>依一般思路，应由远祖述至今亲。因而，</a:t>
            </a:r>
            <a:r>
              <a:rPr lang="zh-CN" altLang="en-US" b="1">
                <a:solidFill>
                  <a:srgbClr val="FF0000"/>
                </a:solidFill>
                <a:cs typeface="+mn-lt"/>
              </a:rPr>
              <a:t>高阳应指颛顼</a:t>
            </a:r>
            <a:r>
              <a:rPr lang="zh-CN" altLang="en-US" b="1">
                <a:cs typeface="+mn-lt"/>
              </a:rPr>
              <a:t>，为其</a:t>
            </a:r>
            <a:r>
              <a:rPr lang="zh-CN" altLang="en-US" b="1">
                <a:solidFill>
                  <a:srgbClr val="FF0000"/>
                </a:solidFill>
                <a:cs typeface="+mn-lt"/>
              </a:rPr>
              <a:t>远祖</a:t>
            </a:r>
            <a:r>
              <a:rPr lang="zh-CN" altLang="en-US" b="1">
                <a:cs typeface="+mn-lt"/>
              </a:rPr>
              <a:t>，</a:t>
            </a:r>
            <a:r>
              <a:rPr lang="zh-CN" altLang="en-US" b="1">
                <a:solidFill>
                  <a:srgbClr val="FF0000"/>
                </a:solidFill>
                <a:cs typeface="+mn-lt"/>
              </a:rPr>
              <a:t>皇考则应为其父</a:t>
            </a:r>
            <a:r>
              <a:rPr lang="zh-CN" altLang="en-US" b="1">
                <a:cs typeface="+mn-lt"/>
              </a:rPr>
              <a:t>。</a:t>
            </a:r>
            <a:endParaRPr lang="en-US" altLang="zh-CN" b="1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992" y="3164921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smtClean="0"/>
              <a:t>二、内容分析</a:t>
            </a: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23650277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995" y="418625"/>
            <a:ext cx="8218968" cy="68326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帝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高阳之苗裔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(yì)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兮，朕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zhèn)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皇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考曰伯庸。摄提贞于孟陬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zōu)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兮，惟庚寅吾以降。皇览揆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(kuí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余初度兮，肇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zhào)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锡余以嘉名。名余曰正则兮，字余曰灵均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endParaRPr lang="zh-CN" altLang="en-US" sz="1600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0994" y="143839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6" name="矩形 5"/>
          <p:cNvSpPr/>
          <p:nvPr/>
        </p:nvSpPr>
        <p:spPr>
          <a:xfrm>
            <a:off x="520995" y="1831875"/>
            <a:ext cx="8218967" cy="151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摄提贞于孟陬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(zōu)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兮，惟庚寅吾以降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摄提：古人把天宫划为子、丑、寅、卯、辰、巳、午、未、申、酉、戌、亥十二等分，谓之十二宫。以岁星（木星）在天空转运所指向的方位来纪年。岁星指向寅宫（斗、牛之间）的那一年，叫做摄提格。即寅年的别名。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孟陬：孟，始。陬，即陬月，是夏历正月的别名。夏历正月建寅，孟陬，孟春正月、寅月。惟：句首发语词。庚寅：纪日的干支，日也。正月里的一天，是寅日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以：连词，不译。</a:t>
            </a:r>
            <a:r>
              <a:rPr lang="en-US" altLang="zh-CN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降</a:t>
            </a:r>
            <a:r>
              <a:rPr lang="en-US" altLang="zh-CN" b="1" err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：降生。</a:t>
            </a:r>
            <a:r>
              <a:rPr lang="zh-CN" altLang="en-US" b="1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b="1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当岁星在寅之年，又正值孟春寅月，在寅庚日的那天，我自天而降 </a:t>
            </a:r>
            <a:r>
              <a:rPr lang="zh-CN" altLang="en-US" b="1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）</a:t>
            </a:r>
            <a:endParaRPr lang="en-US" altLang="zh-CN" b="1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0994" y="49293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第一节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0995" y="3855358"/>
            <a:ext cx="8218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>
                <a:cs typeface="+mj-lt"/>
              </a:rPr>
              <a:t>屈原应诞生在</a:t>
            </a:r>
            <a:r>
              <a:rPr lang="zh-CN" altLang="en-US" b="1">
                <a:solidFill>
                  <a:srgbClr val="FF0000"/>
                </a:solidFill>
                <a:cs typeface="+mj-lt"/>
              </a:rPr>
              <a:t>寅年寅月寅日</a:t>
            </a:r>
            <a:r>
              <a:rPr lang="zh-CN" altLang="en-US" b="1">
                <a:cs typeface="+mj-lt"/>
              </a:rPr>
              <a:t>。但据朱熹说，则以“摄提”为星名，而此星每年正月，皆指在寅的方位，则屈原的生年不一定在寅年，仅为寅月寅日而已。</a:t>
            </a:r>
            <a:r>
              <a:rPr lang="zh-CN" altLang="en-US" b="1">
                <a:solidFill>
                  <a:srgbClr val="FF0000"/>
                </a:solidFill>
                <a:cs typeface="+mj-lt"/>
              </a:rPr>
              <a:t>“三寅”</a:t>
            </a:r>
            <a:r>
              <a:rPr lang="zh-CN" altLang="en-US" b="1">
                <a:cs typeface="+mj-lt"/>
              </a:rPr>
              <a:t>是周代民俗中</a:t>
            </a:r>
            <a:r>
              <a:rPr lang="zh-CN" altLang="en-US" b="1">
                <a:solidFill>
                  <a:srgbClr val="FF0000"/>
                </a:solidFill>
                <a:cs typeface="+mj-lt"/>
              </a:rPr>
              <a:t>最重要的吉祥日子。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0992" y="3438181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smtClean="0"/>
              <a:t>二、内容分析</a:t>
            </a: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23066154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995" y="418625"/>
            <a:ext cx="8218968" cy="68326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帝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高阳之苗裔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(yì)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兮，朕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zhèn)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皇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考曰伯庸。摄提贞于孟陬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zōu)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兮，惟庚寅吾以降。皇览揆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(kuí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余初度兮，肇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zhào)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锡余以嘉名。名余曰正则兮，字余曰灵均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endParaRPr lang="zh-CN" altLang="en-US" sz="1600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0994" y="143839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6" name="矩形 5"/>
          <p:cNvSpPr/>
          <p:nvPr/>
        </p:nvSpPr>
        <p:spPr>
          <a:xfrm>
            <a:off x="520995" y="1831875"/>
            <a:ext cx="8218967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皇览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揆余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初度兮，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肇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锡余以嘉名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皇：上文“皇考”的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简称。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览：观察，犹言“端相”。览揆，研究。初：始。度：朱熹解作“时节”。初度：初生时的气度。屈原生于寅年、寅月、寅日，被认为是得人道之正，因为人生于寅。所以他的父亲研究他初生时的情况，便觉得他的气度与众不同。肇：始，指初生时。锡：通“赐” 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。以：介词，用，把。嘉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名：美名。嘉，善也。肇锡余以嘉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名：状语后置句。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（</a:t>
            </a:r>
            <a:r>
              <a:rPr lang="zh-CN" altLang="en-US" b="1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我父亲在我初生之时，仔细地观察、估量我的气度，通过兆卦赐给我美好的名字）</a:t>
            </a:r>
            <a:endParaRPr lang="en-US" altLang="zh-CN" b="1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0994" y="49293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第一节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0995" y="3676688"/>
            <a:ext cx="821896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/>
              <a:t>据上文，屈原出生不凡，所以其父应为</a:t>
            </a:r>
            <a:r>
              <a:rPr lang="zh-CN" altLang="en-US" b="1">
                <a:solidFill>
                  <a:srgbClr val="FF0000"/>
                </a:solidFill>
              </a:rPr>
              <a:t>观察、揣度其气度。</a:t>
            </a:r>
            <a:r>
              <a:rPr lang="zh-CN" altLang="en-US" b="1"/>
              <a:t>而关于在祖庙中占吉凶给小孩取名，历史文献上有记载。而“肇”若单纯讲初生时，文中已有在此处也没有什么作用，据中国古代的习俗，</a:t>
            </a:r>
            <a:r>
              <a:rPr lang="zh-CN" altLang="en-US" b="1">
                <a:solidFill>
                  <a:srgbClr val="FF0000"/>
                </a:solidFill>
              </a:rPr>
              <a:t>“肇”通“兆”</a:t>
            </a:r>
            <a:r>
              <a:rPr lang="zh-CN" altLang="en-US" b="1"/>
              <a:t>合理一些，况且屈原出生不凡。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0992" y="3164921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smtClean="0"/>
              <a:t>二、内容分析</a:t>
            </a: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18393647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995" y="418625"/>
            <a:ext cx="8218968" cy="68326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帝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高阳之苗裔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(yì)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兮，朕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zhèn)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皇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考曰伯庸。摄提贞于孟陬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zōu)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兮，惟庚寅吾以降。皇览揆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(kuí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余初度兮，肇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600" b="1" err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zhào)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锡余以嘉名。名余曰正则兮，字余曰灵均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。</a:t>
            </a:r>
            <a:endParaRPr lang="zh-CN" altLang="en-US" sz="1600" b="1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0994" y="1438390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/>
              <a:t>一、文言字词疏通</a:t>
            </a:r>
          </a:p>
        </p:txBody>
      </p:sp>
      <p:sp>
        <p:nvSpPr>
          <p:cNvPr id="6" name="矩形 5"/>
          <p:cNvSpPr/>
          <p:nvPr/>
        </p:nvSpPr>
        <p:spPr>
          <a:xfrm>
            <a:off x="520995" y="1831875"/>
            <a:ext cx="8218967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名余曰正则兮，字余曰灵均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名：名词用作动词，命名。正则：正，平也。则，法也。阐明名平之义，言其公正而有法则，合乎天道；高平的地叫做原。字：名词用作动词，给人取字。灵均：字原之义，言其灵善而均调。这些都和他生年、月、日“得人道之正”有关，也就是下文所说的“内美”。古人二十行冠礼，标志着已经成年，才有表字。</a:t>
            </a:r>
            <a:r>
              <a:rPr lang="zh-CN" altLang="en-US" b="1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（父亲给我取名为平，取字为原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）</a:t>
            </a:r>
            <a:endParaRPr lang="zh-CN" altLang="en-US" b="1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0994" y="49293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第一节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0995" y="3582098"/>
            <a:ext cx="8218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屈原名平，字原。正则以释名平之意，灵均以释字原之意。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0992" y="3164921"/>
            <a:ext cx="210345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smtClean="0"/>
              <a:t>二、内容分析</a:t>
            </a: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3113255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1611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1611"/>
</p:tagLst>
</file>

<file path=ppt/tags/tag3.xml><?xml version="1.0" encoding="utf-8"?>
<p:tagLst xmlns:p="http://schemas.openxmlformats.org/presentationml/2006/main">
  <p:tag name="KSO_WM_BEAUTIFY_FLAG" val="#wm#"/>
  <p:tag name="KSO_WM_COMBINE_RELATE_SLIDE_ID" val="background20180935_1"/>
  <p:tag name="KSO_WM_TAG_VERSION" val="1.0"/>
  <p:tag name="KSO_WM_TEMPLATE_CATEGORY" val="custom"/>
  <p:tag name="KSO_WM_TEMPLATE_INDEX" val="20181611"/>
  <p:tag name="KSO_WM_TEMPLATE_SUBCATEGORY" val="combine"/>
  <p:tag name="KSO_WM_TEMPLATE_THUMBS_INDEX" val="1、6、14、15、20、21、23、24"/>
</p:tagLst>
</file>

<file path=ppt/tags/tag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46739C"/>
      </a:dk2>
      <a:lt2>
        <a:srgbClr val="E7E6E6"/>
      </a:lt2>
      <a:accent1>
        <a:srgbClr val="46739C"/>
      </a:accent1>
      <a:accent2>
        <a:srgbClr val="ED7D31"/>
      </a:accent2>
      <a:accent3>
        <a:srgbClr val="FFFFFF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117</Paragraphs>
  <Slides>20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28">
      <vt:lpstr>Arial</vt:lpstr>
      <vt:lpstr>Calibri Light</vt:lpstr>
      <vt:lpstr>Calibri</vt:lpstr>
      <vt:lpstr>微软雅黑</vt:lpstr>
      <vt:lpstr>Times New Roman</vt:lpstr>
      <vt:lpstr>华文楷体</vt:lpstr>
      <vt:lpstr>Wingdings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2021-02-15T12:09:22.233</cp:lastPrinted>
  <dcterms:created xsi:type="dcterms:W3CDTF">2021-02-15T12:09:22Z</dcterms:created>
  <dcterms:modified xsi:type="dcterms:W3CDTF">2021-02-15T04:09:22Z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