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91" r:id="rId2"/>
    <p:sldId id="258" r:id="rId3"/>
    <p:sldId id="279" r:id="rId4"/>
    <p:sldId id="282" r:id="rId5"/>
    <p:sldId id="296" r:id="rId6"/>
    <p:sldId id="298" r:id="rId7"/>
    <p:sldId id="297" r:id="rId8"/>
    <p:sldId id="294" r:id="rId9"/>
    <p:sldId id="299" r:id="rId10"/>
    <p:sldId id="295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17" r:id="rId28"/>
    <p:sldId id="318" r:id="rId29"/>
    <p:sldId id="293" r:id="rId30"/>
    <p:sldId id="261" r:id="rId31"/>
    <p:sldId id="319" r:id="rId32"/>
    <p:sldId id="320" r:id="rId33"/>
    <p:sldId id="321" r:id="rId34"/>
    <p:sldId id="322" r:id="rId35"/>
    <p:sldId id="323" r:id="rId36"/>
    <p:sldId id="324" r:id="rId37"/>
    <p:sldId id="325" r:id="rId38"/>
    <p:sldId id="326" r:id="rId39"/>
    <p:sldId id="327" r:id="rId40"/>
    <p:sldId id="328" r:id="rId41"/>
    <p:sldId id="329" r:id="rId42"/>
    <p:sldId id="330" r:id="rId43"/>
    <p:sldId id="332" r:id="rId44"/>
    <p:sldId id="333" r:id="rId45"/>
    <p:sldId id="334" r:id="rId46"/>
    <p:sldId id="331" r:id="rId47"/>
    <p:sldId id="290" r:id="rId48"/>
    <p:sldId id="335" r:id="rId49"/>
    <p:sldId id="336" r:id="rId50"/>
    <p:sldId id="337" r:id="rId51"/>
    <p:sldId id="338" r:id="rId52"/>
    <p:sldId id="339" r:id="rId53"/>
    <p:sldId id="340" r:id="rId54"/>
    <p:sldId id="341" r:id="rId55"/>
    <p:sldId id="283" r:id="rId56"/>
  </p:sldIdLst>
  <p:sldSz cx="12192000" cy="6858000"/>
  <p:notesSz cx="6858000" cy="9144000"/>
  <p:custDataLst>
    <p:tags r:id="rId5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32" y="-43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346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D9AE2B-5B66-4136-9741-916BC604E878}" type="datetimeFigureOut">
              <a:rPr lang="zh-CN" altLang="en-US" smtClean="0"/>
              <a:t>2020-12-3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CBB1F2-F3D0-4532-80D6-453A0CF8DD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543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答案见讲义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BB1F2-F3D0-4532-80D6-453A0CF8DDD3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012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156C76-1A14-473F-A65D-219403796EAC}" type="datetimeFigureOut">
              <a:rPr lang="zh-CN" altLang="en-US" smtClean="0"/>
              <a:t>2020-12-3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567816-67BD-4535-A031-A5AD1C7A8B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62413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58"/>
          </p:nvPr>
        </p:nvSpPr>
        <p:spPr>
          <a:xfrm>
            <a:off x="0" y="1603124"/>
            <a:ext cx="4470400" cy="299935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矩形 6"/>
          <p:cNvSpPr/>
          <p:nvPr userDrawn="1"/>
        </p:nvSpPr>
        <p:spPr>
          <a:xfrm>
            <a:off x="4470400" y="1603125"/>
            <a:ext cx="7721600" cy="2999355"/>
          </a:xfrm>
          <a:prstGeom prst="rect">
            <a:avLst/>
          </a:prstGeom>
          <a:solidFill>
            <a:srgbClr val="8D425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0891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343 -0.2456 L -3.33333E-06 -4.81481E-06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72" y="1226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decel="3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146726" y="11917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7" grpId="3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58"/>
          </p:nvPr>
        </p:nvSpPr>
        <p:spPr>
          <a:xfrm>
            <a:off x="1006362" y="1874830"/>
            <a:ext cx="1711045" cy="262614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59"/>
          </p:nvPr>
        </p:nvSpPr>
        <p:spPr>
          <a:xfrm>
            <a:off x="2807546" y="1874829"/>
            <a:ext cx="1711045" cy="262614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60"/>
          </p:nvPr>
        </p:nvSpPr>
        <p:spPr>
          <a:xfrm>
            <a:off x="4585583" y="1874828"/>
            <a:ext cx="1711045" cy="262614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3552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1"/>
      <p:bldP spid="8" grpId="2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57"/>
          </p:nvPr>
        </p:nvSpPr>
        <p:spPr>
          <a:xfrm>
            <a:off x="8126979" y="3080721"/>
            <a:ext cx="1806271" cy="248574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58"/>
          </p:nvPr>
        </p:nvSpPr>
        <p:spPr>
          <a:xfrm>
            <a:off x="7068719" y="1032284"/>
            <a:ext cx="2864531" cy="19851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59"/>
          </p:nvPr>
        </p:nvSpPr>
        <p:spPr>
          <a:xfrm>
            <a:off x="9995657" y="1837848"/>
            <a:ext cx="1806271" cy="248574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1817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803 0.2926 L 5E-06 -4.07407E-06" pathEditMode="relative" rAng="0" ptsTypes="AA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1" y="-1463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decel="3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146726" y="11917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decel="3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344 -0.2456 L 4.375E-06 1.11111E-06" pathEditMode="relative" rAng="0" ptsTypes="AA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72" y="1226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decel="3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46726" y="11917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3" presetClass="path" presetSubtype="0" decel="3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193 -0.24051 L -2.08333E-07 4.44444E-06" pathEditMode="relative" rAng="0" ptsTypes="AA">
                                      <p:cBhvr>
                                        <p:cTn id="2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96" y="1201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" presetClass="emph" presetSubtype="0" decel="3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146726" y="11917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4" grpId="3"/>
      <p:bldP spid="4" grpId="4"/>
      <p:bldP spid="4" grpId="5"/>
      <p:bldP spid="8" grpId="6"/>
      <p:bldP spid="8" grpId="7"/>
      <p:bldP spid="8" grpId="8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6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1218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7" r:id="rId2"/>
    <p:sldLayoutId id="2147483658" r:id="rId3"/>
    <p:sldLayoutId id="2147483659" r:id="rId4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小旭音乐 - 古风2016 (伴奏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144" y="-742420"/>
            <a:ext cx="609459" cy="609459"/>
          </a:xfrm>
          <a:prstGeom prst="rect">
            <a:avLst/>
          </a:prstGeom>
        </p:spPr>
      </p:pic>
      <p:sp>
        <p:nvSpPr>
          <p:cNvPr id="19" name="TextBox 10"/>
          <p:cNvSpPr txBox="1"/>
          <p:nvPr/>
        </p:nvSpPr>
        <p:spPr>
          <a:xfrm>
            <a:off x="4376044" y="2907930"/>
            <a:ext cx="553998" cy="16753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 sz="2400" b="0" spc="600" smtClean="0">
                <a:solidFill>
                  <a:srgbClr val="8D4256"/>
                </a:solidFill>
                <a:latin typeface="+mj-ea"/>
                <a:ea typeface="+mj-ea"/>
              </a:rPr>
              <a:t>思想分析</a:t>
            </a:r>
            <a:endParaRPr lang="zh-CN" altLang="en-US" sz="2400" b="0" spc="600">
              <a:solidFill>
                <a:srgbClr val="8D4256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550126" y="0"/>
            <a:ext cx="7641874" cy="6858000"/>
            <a:chOff x="4550126" y="0"/>
            <a:chExt cx="7641874" cy="6858000"/>
          </a:xfrm>
        </p:grpSpPr>
        <p:sp>
          <p:nvSpPr>
            <p:cNvPr id="15" name="矩形 14"/>
            <p:cNvSpPr/>
            <p:nvPr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rgbClr val="8D42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2080" y="2907930"/>
              <a:ext cx="5415526" cy="395007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0126" y="0"/>
              <a:ext cx="2584928" cy="3913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355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doors dir="vert"/>
      </p:transition>
    </mc:Choice>
    <mc:Fallback xmlns:p15="http://schemas.microsoft.com/office/powerpoint/2012/main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129" y="5045027"/>
            <a:ext cx="1624906" cy="181297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1419" y="0"/>
            <a:ext cx="2996680" cy="4411230"/>
            <a:chOff x="1282647" y="693330"/>
            <a:chExt cx="2996680" cy="4411230"/>
          </a:xfrm>
        </p:grpSpPr>
        <p:grpSp>
          <p:nvGrpSpPr>
            <p:cNvPr id="10" name="组合 9"/>
            <p:cNvGrpSpPr/>
            <p:nvPr/>
          </p:nvGrpSpPr>
          <p:grpSpPr>
            <a:xfrm>
              <a:off x="1615105" y="693330"/>
              <a:ext cx="2271802" cy="4411230"/>
              <a:chOff x="611560" y="339502"/>
              <a:chExt cx="1728192" cy="3168351"/>
            </a:xfrm>
            <a:effectLst/>
          </p:grpSpPr>
          <p:sp>
            <p:nvSpPr>
              <p:cNvPr id="12" name="矩形 11"/>
              <p:cNvSpPr/>
              <p:nvPr/>
            </p:nvSpPr>
            <p:spPr>
              <a:xfrm>
                <a:off x="611560" y="915566"/>
                <a:ext cx="1728192" cy="2592287"/>
              </a:xfrm>
              <a:prstGeom prst="rect">
                <a:avLst/>
              </a:prstGeom>
              <a:noFill/>
              <a:ln w="9525">
                <a:solidFill>
                  <a:srgbClr val="8D425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827584" y="339502"/>
                <a:ext cx="504056" cy="1503205"/>
                <a:chOff x="827584" y="339502"/>
                <a:chExt cx="504056" cy="1503205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827584" y="339502"/>
                  <a:ext cx="504056" cy="1440160"/>
                </a:xfrm>
                <a:prstGeom prst="rect">
                  <a:avLst/>
                </a:prstGeom>
                <a:solidFill>
                  <a:srgbClr val="8D42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5"/>
                <p:cNvSpPr txBox="1"/>
                <p:nvPr/>
              </p:nvSpPr>
              <p:spPr>
                <a:xfrm>
                  <a:off x="895303" y="339502"/>
                  <a:ext cx="374608" cy="1503205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000" spc="600" smtClean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壹</a:t>
                  </a:r>
                  <a:r>
                    <a:rPr lang="en-US" altLang="zh-CN" sz="2000" spc="600" smtClean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·</a:t>
                  </a:r>
                  <a:r>
                    <a:rPr lang="zh-CN" altLang="en-US" sz="2000" spc="600" smtClean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课内清单</a:t>
                  </a:r>
                  <a:endParaRPr lang="zh-CN" altLang="en-US" sz="2000" spc="60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647" y="2961244"/>
              <a:ext cx="2996680" cy="2140485"/>
            </a:xfrm>
            <a:prstGeom prst="rect">
              <a:avLst/>
            </a:prstGeom>
          </p:spPr>
        </p:pic>
      </p:grp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994184"/>
              </p:ext>
            </p:extLst>
          </p:nvPr>
        </p:nvGraphicFramePr>
        <p:xfrm>
          <a:off x="2979654" y="1851660"/>
          <a:ext cx="8329483" cy="40648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41455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3513085101"/>
                    </a:ext>
                  </a:extLst>
                </a:gridCol>
                <a:gridCol w="5088028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2145099921"/>
                    </a:ext>
                  </a:extLst>
                </a:gridCol>
              </a:tblGrid>
              <a:tr h="225913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0">
                          <a:solidFill>
                            <a:srgbClr val="8D4256"/>
                          </a:solidFill>
                          <a:effectLst/>
                          <a:latin typeface="+mj-ea"/>
                          <a:ea typeface="+mj-ea"/>
                        </a:rPr>
                        <a:t>章节</a:t>
                      </a:r>
                      <a:endParaRPr lang="zh-CN" sz="2400" b="0" kern="100">
                        <a:solidFill>
                          <a:srgbClr val="8D4256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0">
                          <a:solidFill>
                            <a:srgbClr val="8D4256"/>
                          </a:solidFill>
                          <a:effectLst/>
                          <a:latin typeface="+mj-ea"/>
                          <a:ea typeface="+mj-ea"/>
                        </a:rPr>
                        <a:t>思想</a:t>
                      </a:r>
                      <a:endParaRPr lang="zh-CN" sz="2400" b="0" kern="100">
                        <a:solidFill>
                          <a:srgbClr val="8D4256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DAD6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837456911"/>
                  </a:ext>
                </a:extLst>
              </a:tr>
              <a:tr h="368004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为政以德</a:t>
                      </a:r>
                      <a:endParaRPr lang="zh-CN" sz="2400" b="0" kern="10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8D425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德政主张</a:t>
                      </a:r>
                      <a:endParaRPr lang="zh-CN" sz="2400" b="0" kern="10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8D425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108894974"/>
                  </a:ext>
                </a:extLst>
              </a:tr>
              <a:tr h="368004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0">
                          <a:solidFill>
                            <a:srgbClr val="8D4256"/>
                          </a:solidFill>
                          <a:effectLst/>
                          <a:latin typeface="+mj-ea"/>
                          <a:ea typeface="+mj-ea"/>
                        </a:rPr>
                        <a:t>克己复礼</a:t>
                      </a:r>
                      <a:endParaRPr lang="zh-CN" sz="2400" b="0" kern="100">
                        <a:solidFill>
                          <a:srgbClr val="8D4256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0">
                          <a:solidFill>
                            <a:srgbClr val="8D4256"/>
                          </a:solidFill>
                          <a:effectLst/>
                          <a:latin typeface="+mj-ea"/>
                          <a:ea typeface="+mj-ea"/>
                        </a:rPr>
                        <a:t>礼治主张</a:t>
                      </a:r>
                      <a:endParaRPr lang="zh-CN" sz="2400" b="0" kern="100">
                        <a:solidFill>
                          <a:srgbClr val="8D4256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DAD6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4167075615"/>
                  </a:ext>
                </a:extLst>
              </a:tr>
              <a:tr h="368004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知其不可为而为之</a:t>
                      </a:r>
                      <a:endParaRPr lang="zh-CN" sz="2400" b="0" kern="10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8D425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积极入世的态度</a:t>
                      </a:r>
                      <a:endParaRPr lang="zh-CN" sz="2400" b="0" kern="10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8D425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2704711025"/>
                  </a:ext>
                </a:extLst>
              </a:tr>
              <a:tr h="368004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0">
                          <a:solidFill>
                            <a:srgbClr val="8D4256"/>
                          </a:solidFill>
                          <a:effectLst/>
                          <a:latin typeface="+mj-ea"/>
                          <a:ea typeface="+mj-ea"/>
                        </a:rPr>
                        <a:t>仁者爱人</a:t>
                      </a:r>
                      <a:endParaRPr lang="zh-CN" sz="2400" b="0" kern="100">
                        <a:solidFill>
                          <a:srgbClr val="8D4256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0">
                          <a:solidFill>
                            <a:srgbClr val="8D4256"/>
                          </a:solidFill>
                          <a:effectLst/>
                          <a:latin typeface="+mj-ea"/>
                          <a:ea typeface="+mj-ea"/>
                        </a:rPr>
                        <a:t>仁爱主张，有差别爱人</a:t>
                      </a:r>
                      <a:endParaRPr lang="zh-CN" sz="2400" b="0" kern="100">
                        <a:solidFill>
                          <a:srgbClr val="8D4256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DAD6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1214857435"/>
                  </a:ext>
                </a:extLst>
              </a:tr>
              <a:tr h="368004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君子之风</a:t>
                      </a:r>
                      <a:endParaRPr lang="zh-CN" sz="2400" b="0" kern="10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8D425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君子自我修养的主要内容和要求</a:t>
                      </a:r>
                      <a:endParaRPr lang="zh-CN" sz="2400" b="0" kern="10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8D425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2799774961"/>
                  </a:ext>
                </a:extLst>
              </a:tr>
              <a:tr h="368004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0">
                          <a:solidFill>
                            <a:srgbClr val="8D4256"/>
                          </a:solidFill>
                          <a:effectLst/>
                          <a:latin typeface="+mj-ea"/>
                          <a:ea typeface="+mj-ea"/>
                        </a:rPr>
                        <a:t>周而不比</a:t>
                      </a:r>
                      <a:endParaRPr lang="zh-CN" sz="2400" b="0" kern="100">
                        <a:solidFill>
                          <a:srgbClr val="8D4256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0">
                          <a:solidFill>
                            <a:srgbClr val="8D4256"/>
                          </a:solidFill>
                          <a:effectLst/>
                          <a:latin typeface="+mj-ea"/>
                          <a:ea typeface="+mj-ea"/>
                        </a:rPr>
                        <a:t>人际交往观</a:t>
                      </a:r>
                      <a:endParaRPr lang="zh-CN" sz="2400" b="0" kern="100">
                        <a:solidFill>
                          <a:srgbClr val="8D4256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DAD6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3743774612"/>
                  </a:ext>
                </a:extLst>
              </a:tr>
              <a:tr h="368004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诲人不倦</a:t>
                      </a:r>
                      <a:endParaRPr lang="zh-CN" sz="2400" b="0" kern="10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8D425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孔子的教育观</a:t>
                      </a:r>
                      <a:endParaRPr lang="zh-CN" sz="2400" b="0" kern="10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8D425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2579661415"/>
                  </a:ext>
                </a:extLst>
              </a:tr>
              <a:tr h="368004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0">
                          <a:solidFill>
                            <a:srgbClr val="8D4256"/>
                          </a:solidFill>
                          <a:effectLst/>
                          <a:latin typeface="+mj-ea"/>
                          <a:ea typeface="+mj-ea"/>
                        </a:rPr>
                        <a:t>高山仰止</a:t>
                      </a:r>
                      <a:endParaRPr lang="zh-CN" sz="2400" b="0" kern="100">
                        <a:solidFill>
                          <a:srgbClr val="8D4256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0">
                          <a:solidFill>
                            <a:srgbClr val="8D4256"/>
                          </a:solidFill>
                          <a:effectLst/>
                          <a:latin typeface="+mj-ea"/>
                          <a:ea typeface="+mj-ea"/>
                        </a:rPr>
                        <a:t>感人的师生关系</a:t>
                      </a:r>
                      <a:endParaRPr lang="zh-CN" sz="2400" b="0" kern="100">
                        <a:solidFill>
                          <a:srgbClr val="8D4256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DAD6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638662698"/>
                  </a:ext>
                </a:extLst>
              </a:tr>
              <a:tr h="368004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沂水春风</a:t>
                      </a:r>
                      <a:endParaRPr lang="zh-CN" sz="2400" b="0" kern="10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8D425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礼乐治国，师生关系与理想观</a:t>
                      </a:r>
                      <a:endParaRPr lang="zh-CN" sz="2400" b="0" kern="10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8D425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3715700218"/>
                  </a:ext>
                </a:extLst>
              </a:tr>
              <a:tr h="387095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0">
                          <a:solidFill>
                            <a:srgbClr val="8D4256"/>
                          </a:solidFill>
                          <a:effectLst/>
                          <a:latin typeface="+mj-ea"/>
                          <a:ea typeface="+mj-ea"/>
                        </a:rPr>
                        <a:t>中庸之道</a:t>
                      </a:r>
                      <a:endParaRPr lang="zh-CN" sz="2400" b="0" kern="100">
                        <a:solidFill>
                          <a:srgbClr val="8D4256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0">
                          <a:solidFill>
                            <a:srgbClr val="8D4256"/>
                          </a:solidFill>
                          <a:effectLst/>
                          <a:latin typeface="+mj-ea"/>
                          <a:ea typeface="+mj-ea"/>
                        </a:rPr>
                        <a:t>社会理想和人生理想的哲学基础</a:t>
                      </a:r>
                      <a:endParaRPr lang="zh-CN" sz="2400" b="0" kern="100">
                        <a:solidFill>
                          <a:srgbClr val="8D4256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DAD6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39413735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82819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129" y="5045027"/>
            <a:ext cx="1624906" cy="181297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1419" y="0"/>
            <a:ext cx="2996680" cy="4411230"/>
            <a:chOff x="1282647" y="693330"/>
            <a:chExt cx="2996680" cy="4411230"/>
          </a:xfrm>
        </p:grpSpPr>
        <p:grpSp>
          <p:nvGrpSpPr>
            <p:cNvPr id="10" name="组合 9"/>
            <p:cNvGrpSpPr/>
            <p:nvPr/>
          </p:nvGrpSpPr>
          <p:grpSpPr>
            <a:xfrm>
              <a:off x="1615105" y="693330"/>
              <a:ext cx="2271802" cy="4411230"/>
              <a:chOff x="611560" y="339502"/>
              <a:chExt cx="1728192" cy="3168351"/>
            </a:xfrm>
            <a:effectLst/>
          </p:grpSpPr>
          <p:sp>
            <p:nvSpPr>
              <p:cNvPr id="12" name="矩形 11"/>
              <p:cNvSpPr/>
              <p:nvPr/>
            </p:nvSpPr>
            <p:spPr>
              <a:xfrm>
                <a:off x="611560" y="915566"/>
                <a:ext cx="1728192" cy="2592287"/>
              </a:xfrm>
              <a:prstGeom prst="rect">
                <a:avLst/>
              </a:prstGeom>
              <a:noFill/>
              <a:ln w="9525">
                <a:solidFill>
                  <a:srgbClr val="8D425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827584" y="339502"/>
                <a:ext cx="504056" cy="1440160"/>
                <a:chOff x="827584" y="339502"/>
                <a:chExt cx="504056" cy="1440160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827584" y="339502"/>
                  <a:ext cx="504056" cy="1440160"/>
                </a:xfrm>
                <a:prstGeom prst="rect">
                  <a:avLst/>
                </a:prstGeom>
                <a:solidFill>
                  <a:srgbClr val="8D42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5"/>
                <p:cNvSpPr txBox="1"/>
                <p:nvPr/>
              </p:nvSpPr>
              <p:spPr>
                <a:xfrm>
                  <a:off x="892439" y="543152"/>
                  <a:ext cx="374608" cy="1024242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000" spc="600">
                      <a:solidFill>
                        <a:schemeClr val="bg1"/>
                      </a:solidFill>
                      <a:latin typeface="+mj-ea"/>
                      <a:ea typeface="+mj-ea"/>
                    </a:rPr>
                    <a:t>为政以德</a:t>
                  </a:r>
                </a:p>
              </p:txBody>
            </p:sp>
          </p:grp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647" y="2961244"/>
              <a:ext cx="2996680" cy="2140485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3420557" y="2984213"/>
            <a:ext cx="66731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孔子主张“为政以德”，用道德和礼教来治理国家是最高尚的治国之道。这种治国方略也叫“德治”或“礼治”。</a:t>
            </a:r>
          </a:p>
        </p:txBody>
      </p:sp>
    </p:spTree>
    <p:extLst>
      <p:ext uri="{BB962C8B-B14F-4D97-AF65-F5344CB8AC3E}">
        <p14:creationId xmlns:p14="http://schemas.microsoft.com/office/powerpoint/2010/main" val="23849087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129" y="5045027"/>
            <a:ext cx="1624906" cy="181297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1419" y="0"/>
            <a:ext cx="2996680" cy="4411230"/>
            <a:chOff x="1282647" y="693330"/>
            <a:chExt cx="2996680" cy="4411230"/>
          </a:xfrm>
        </p:grpSpPr>
        <p:grpSp>
          <p:nvGrpSpPr>
            <p:cNvPr id="10" name="组合 9"/>
            <p:cNvGrpSpPr/>
            <p:nvPr/>
          </p:nvGrpSpPr>
          <p:grpSpPr>
            <a:xfrm>
              <a:off x="1615105" y="693330"/>
              <a:ext cx="2271802" cy="4411230"/>
              <a:chOff x="611560" y="339502"/>
              <a:chExt cx="1728192" cy="3168351"/>
            </a:xfrm>
            <a:effectLst/>
          </p:grpSpPr>
          <p:sp>
            <p:nvSpPr>
              <p:cNvPr id="12" name="矩形 11"/>
              <p:cNvSpPr/>
              <p:nvPr/>
            </p:nvSpPr>
            <p:spPr>
              <a:xfrm>
                <a:off x="611560" y="915566"/>
                <a:ext cx="1728192" cy="2592287"/>
              </a:xfrm>
              <a:prstGeom prst="rect">
                <a:avLst/>
              </a:prstGeom>
              <a:noFill/>
              <a:ln w="9525">
                <a:solidFill>
                  <a:srgbClr val="8D425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827584" y="339502"/>
                <a:ext cx="504056" cy="1440160"/>
                <a:chOff x="827584" y="339502"/>
                <a:chExt cx="504056" cy="1440160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827584" y="339502"/>
                  <a:ext cx="504056" cy="1440160"/>
                </a:xfrm>
                <a:prstGeom prst="rect">
                  <a:avLst/>
                </a:prstGeom>
                <a:solidFill>
                  <a:srgbClr val="8D42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5"/>
                <p:cNvSpPr txBox="1"/>
                <p:nvPr/>
              </p:nvSpPr>
              <p:spPr>
                <a:xfrm>
                  <a:off x="892439" y="543152"/>
                  <a:ext cx="374608" cy="1024242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000" spc="600" smtClean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克己复礼</a:t>
                  </a:r>
                  <a:endParaRPr lang="zh-CN" altLang="en-US" sz="2000" spc="60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647" y="2961244"/>
              <a:ext cx="2996680" cy="2140485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4195821" y="2606636"/>
            <a:ext cx="6673121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</a:rPr>
              <a:t>主张礼治，反对法治</a:t>
            </a:r>
            <a:r>
              <a:rPr lang="zh-CN" altLang="en-US" sz="3200" smtClean="0">
                <a:latin typeface="+mj-ea"/>
                <a:ea typeface="+mj-ea"/>
              </a:rPr>
              <a:t>。</a:t>
            </a:r>
            <a:endParaRPr lang="en-US" altLang="zh-CN" sz="3200" smtClean="0">
              <a:latin typeface="+mj-ea"/>
              <a:ea typeface="+mj-ea"/>
            </a:endParaRPr>
          </a:p>
          <a:p>
            <a:endParaRPr lang="en-US" altLang="zh-CN" sz="3200">
              <a:latin typeface="+mj-ea"/>
              <a:ea typeface="+mj-ea"/>
            </a:endParaRP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礼的意义在古</a:t>
            </a:r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代国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际间交际的礼节仪式，贵族的冠、婚、丧、祭、餮等典礼，包括政治制度、道德规</a:t>
            </a:r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范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213038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129" y="5045027"/>
            <a:ext cx="1624906" cy="181297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1419" y="0"/>
            <a:ext cx="2996680" cy="4411230"/>
            <a:chOff x="1282647" y="693330"/>
            <a:chExt cx="2996680" cy="4411230"/>
          </a:xfrm>
        </p:grpSpPr>
        <p:grpSp>
          <p:nvGrpSpPr>
            <p:cNvPr id="10" name="组合 9"/>
            <p:cNvGrpSpPr/>
            <p:nvPr/>
          </p:nvGrpSpPr>
          <p:grpSpPr>
            <a:xfrm>
              <a:off x="1615105" y="693330"/>
              <a:ext cx="2271802" cy="4411230"/>
              <a:chOff x="611560" y="339502"/>
              <a:chExt cx="1728192" cy="3168351"/>
            </a:xfrm>
            <a:effectLst/>
          </p:grpSpPr>
          <p:sp>
            <p:nvSpPr>
              <p:cNvPr id="12" name="矩形 11"/>
              <p:cNvSpPr/>
              <p:nvPr/>
            </p:nvSpPr>
            <p:spPr>
              <a:xfrm>
                <a:off x="611560" y="915566"/>
                <a:ext cx="1728192" cy="2592287"/>
              </a:xfrm>
              <a:prstGeom prst="rect">
                <a:avLst/>
              </a:prstGeom>
              <a:noFill/>
              <a:ln w="9525">
                <a:solidFill>
                  <a:srgbClr val="8D425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827584" y="339502"/>
                <a:ext cx="504056" cy="1440160"/>
                <a:chOff x="827584" y="339502"/>
                <a:chExt cx="504056" cy="1440160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827584" y="339502"/>
                  <a:ext cx="504056" cy="1440160"/>
                </a:xfrm>
                <a:prstGeom prst="rect">
                  <a:avLst/>
                </a:prstGeom>
                <a:solidFill>
                  <a:srgbClr val="8D42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5"/>
                <p:cNvSpPr txBox="1"/>
                <p:nvPr/>
              </p:nvSpPr>
              <p:spPr>
                <a:xfrm>
                  <a:off x="892439" y="543152"/>
                  <a:ext cx="374608" cy="1024242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000" spc="600" smtClean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积极入世</a:t>
                  </a:r>
                  <a:endParaRPr lang="zh-CN" altLang="en-US" sz="2000" spc="60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647" y="2961244"/>
              <a:ext cx="2996680" cy="2140485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3932008" y="2491770"/>
            <a:ext cx="667312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>
              <a:latin typeface="+mj-ea"/>
              <a:ea typeface="+mj-ea"/>
            </a:endParaRPr>
          </a:p>
          <a:p>
            <a:r>
              <a:rPr lang="zh-CN" altLang="en-US" sz="2400">
                <a:latin typeface="+mj-ea"/>
                <a:ea typeface="+mj-ea"/>
              </a:rPr>
              <a:t>孔子身处“礼崩乐坏”的时代</a:t>
            </a:r>
            <a:r>
              <a:rPr lang="zh-CN" altLang="en-US" sz="2400" smtClean="0">
                <a:latin typeface="+mj-ea"/>
                <a:ea typeface="+mj-ea"/>
              </a:rPr>
              <a:t>，他知</a:t>
            </a:r>
            <a:r>
              <a:rPr lang="zh-CN" altLang="en-US" sz="2400">
                <a:latin typeface="+mj-ea"/>
                <a:ea typeface="+mj-ea"/>
              </a:rPr>
              <a:t>道自己的主张、抱负不能实现，但他仍然为之奋斗，被成为“知其不可而为之”的人。</a:t>
            </a:r>
          </a:p>
        </p:txBody>
      </p:sp>
    </p:spTree>
    <p:extLst>
      <p:ext uri="{BB962C8B-B14F-4D97-AF65-F5344CB8AC3E}">
        <p14:creationId xmlns:p14="http://schemas.microsoft.com/office/powerpoint/2010/main" val="18880288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129" y="5045027"/>
            <a:ext cx="1624906" cy="181297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1419" y="0"/>
            <a:ext cx="2996680" cy="4411230"/>
            <a:chOff x="1282647" y="693330"/>
            <a:chExt cx="2996680" cy="4411230"/>
          </a:xfrm>
        </p:grpSpPr>
        <p:grpSp>
          <p:nvGrpSpPr>
            <p:cNvPr id="10" name="组合 9"/>
            <p:cNvGrpSpPr/>
            <p:nvPr/>
          </p:nvGrpSpPr>
          <p:grpSpPr>
            <a:xfrm>
              <a:off x="1615105" y="693330"/>
              <a:ext cx="2271802" cy="4411230"/>
              <a:chOff x="611560" y="339502"/>
              <a:chExt cx="1728192" cy="3168351"/>
            </a:xfrm>
            <a:effectLst/>
          </p:grpSpPr>
          <p:sp>
            <p:nvSpPr>
              <p:cNvPr id="12" name="矩形 11"/>
              <p:cNvSpPr/>
              <p:nvPr/>
            </p:nvSpPr>
            <p:spPr>
              <a:xfrm>
                <a:off x="611560" y="915566"/>
                <a:ext cx="1728192" cy="2592287"/>
              </a:xfrm>
              <a:prstGeom prst="rect">
                <a:avLst/>
              </a:prstGeom>
              <a:noFill/>
              <a:ln w="9525">
                <a:solidFill>
                  <a:srgbClr val="8D425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827584" y="339502"/>
                <a:ext cx="504056" cy="1440160"/>
                <a:chOff x="827584" y="339502"/>
                <a:chExt cx="504056" cy="1440160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827584" y="339502"/>
                  <a:ext cx="504056" cy="1440160"/>
                </a:xfrm>
                <a:prstGeom prst="rect">
                  <a:avLst/>
                </a:prstGeom>
                <a:solidFill>
                  <a:srgbClr val="8D42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5"/>
                <p:cNvSpPr txBox="1"/>
                <p:nvPr/>
              </p:nvSpPr>
              <p:spPr>
                <a:xfrm>
                  <a:off x="892439" y="543152"/>
                  <a:ext cx="374608" cy="1024242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000" spc="600" smtClean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仁者爱人</a:t>
                  </a:r>
                  <a:endParaRPr lang="zh-CN" altLang="en-US" sz="2000" spc="60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647" y="2961244"/>
              <a:ext cx="2996680" cy="2140485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3932008" y="2491770"/>
            <a:ext cx="667312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</a:rPr>
              <a:t>思想体系的核心是“仁</a:t>
            </a:r>
            <a:r>
              <a:rPr lang="zh-CN" altLang="en-US" sz="3200" smtClean="0">
                <a:latin typeface="+mj-ea"/>
                <a:ea typeface="+mj-ea"/>
              </a:rPr>
              <a:t>”</a:t>
            </a:r>
            <a:endParaRPr lang="en-US" altLang="zh-CN" sz="3200" smtClean="0">
              <a:latin typeface="+mj-ea"/>
              <a:ea typeface="+mj-ea"/>
            </a:endParaRPr>
          </a:p>
          <a:p>
            <a:endParaRPr lang="en-US" altLang="zh-CN" sz="3200">
              <a:latin typeface="+mj-ea"/>
              <a:ea typeface="+mj-ea"/>
            </a:endParaRP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“仁者爱人”强调的是待人的态度与准则。</a:t>
            </a:r>
          </a:p>
        </p:txBody>
      </p:sp>
    </p:spTree>
    <p:extLst>
      <p:ext uri="{BB962C8B-B14F-4D97-AF65-F5344CB8AC3E}">
        <p14:creationId xmlns:p14="http://schemas.microsoft.com/office/powerpoint/2010/main" val="22325752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129" y="5045027"/>
            <a:ext cx="1624906" cy="181297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1419" y="0"/>
            <a:ext cx="2996680" cy="4411230"/>
            <a:chOff x="1282647" y="693330"/>
            <a:chExt cx="2996680" cy="4411230"/>
          </a:xfrm>
        </p:grpSpPr>
        <p:grpSp>
          <p:nvGrpSpPr>
            <p:cNvPr id="10" name="组合 9"/>
            <p:cNvGrpSpPr/>
            <p:nvPr/>
          </p:nvGrpSpPr>
          <p:grpSpPr>
            <a:xfrm>
              <a:off x="1615105" y="693330"/>
              <a:ext cx="2271802" cy="4411230"/>
              <a:chOff x="611560" y="339502"/>
              <a:chExt cx="1728192" cy="3168351"/>
            </a:xfrm>
            <a:effectLst/>
          </p:grpSpPr>
          <p:sp>
            <p:nvSpPr>
              <p:cNvPr id="12" name="矩形 11"/>
              <p:cNvSpPr/>
              <p:nvPr/>
            </p:nvSpPr>
            <p:spPr>
              <a:xfrm>
                <a:off x="611560" y="915566"/>
                <a:ext cx="1728192" cy="2592287"/>
              </a:xfrm>
              <a:prstGeom prst="rect">
                <a:avLst/>
              </a:prstGeom>
              <a:noFill/>
              <a:ln w="9525">
                <a:solidFill>
                  <a:srgbClr val="8D425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827584" y="339502"/>
                <a:ext cx="504056" cy="1440160"/>
                <a:chOff x="827584" y="339502"/>
                <a:chExt cx="504056" cy="1440160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827584" y="339502"/>
                  <a:ext cx="504056" cy="1440160"/>
                </a:xfrm>
                <a:prstGeom prst="rect">
                  <a:avLst/>
                </a:prstGeom>
                <a:solidFill>
                  <a:srgbClr val="8D42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5"/>
                <p:cNvSpPr txBox="1"/>
                <p:nvPr/>
              </p:nvSpPr>
              <p:spPr>
                <a:xfrm>
                  <a:off x="892439" y="543152"/>
                  <a:ext cx="374608" cy="1024242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000" spc="600" smtClean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君子之风</a:t>
                  </a:r>
                  <a:endParaRPr lang="zh-CN" altLang="en-US" sz="2000" spc="60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647" y="2961244"/>
              <a:ext cx="2996680" cy="2140485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3932008" y="2491770"/>
            <a:ext cx="667312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</a:rPr>
              <a:t>文质兼</a:t>
            </a:r>
            <a:r>
              <a:rPr lang="zh-CN" altLang="en-US" sz="3200" smtClean="0">
                <a:latin typeface="+mj-ea"/>
                <a:ea typeface="+mj-ea"/>
              </a:rPr>
              <a:t>美</a:t>
            </a:r>
            <a:endParaRPr lang="en-US" altLang="zh-CN" sz="3200" smtClean="0">
              <a:latin typeface="+mj-ea"/>
              <a:ea typeface="+mj-ea"/>
            </a:endParaRPr>
          </a:p>
          <a:p>
            <a:endParaRPr lang="en-US" altLang="zh-CN" sz="3200">
              <a:latin typeface="+mj-ea"/>
              <a:ea typeface="+mj-ea"/>
            </a:endParaRP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“文”，就是外在的行为表现；“质”就是内在的修养。</a:t>
            </a:r>
          </a:p>
        </p:txBody>
      </p:sp>
    </p:spTree>
    <p:extLst>
      <p:ext uri="{BB962C8B-B14F-4D97-AF65-F5344CB8AC3E}">
        <p14:creationId xmlns:p14="http://schemas.microsoft.com/office/powerpoint/2010/main" val="26845657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129" y="5045027"/>
            <a:ext cx="1624906" cy="181297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1419" y="0"/>
            <a:ext cx="2996680" cy="4411230"/>
            <a:chOff x="1282647" y="693330"/>
            <a:chExt cx="2996680" cy="4411230"/>
          </a:xfrm>
        </p:grpSpPr>
        <p:grpSp>
          <p:nvGrpSpPr>
            <p:cNvPr id="10" name="组合 9"/>
            <p:cNvGrpSpPr/>
            <p:nvPr/>
          </p:nvGrpSpPr>
          <p:grpSpPr>
            <a:xfrm>
              <a:off x="1615105" y="693330"/>
              <a:ext cx="2271802" cy="4411230"/>
              <a:chOff x="611560" y="339502"/>
              <a:chExt cx="1728192" cy="3168351"/>
            </a:xfrm>
            <a:effectLst/>
          </p:grpSpPr>
          <p:sp>
            <p:nvSpPr>
              <p:cNvPr id="12" name="矩形 11"/>
              <p:cNvSpPr/>
              <p:nvPr/>
            </p:nvSpPr>
            <p:spPr>
              <a:xfrm>
                <a:off x="611560" y="915566"/>
                <a:ext cx="1728192" cy="2592287"/>
              </a:xfrm>
              <a:prstGeom prst="rect">
                <a:avLst/>
              </a:prstGeom>
              <a:noFill/>
              <a:ln w="9525">
                <a:solidFill>
                  <a:srgbClr val="8D425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827584" y="339502"/>
                <a:ext cx="504056" cy="1440160"/>
                <a:chOff x="827584" y="339502"/>
                <a:chExt cx="504056" cy="1440160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827584" y="339502"/>
                  <a:ext cx="504056" cy="1440160"/>
                </a:xfrm>
                <a:prstGeom prst="rect">
                  <a:avLst/>
                </a:prstGeom>
                <a:solidFill>
                  <a:srgbClr val="8D42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5"/>
                <p:cNvSpPr txBox="1"/>
                <p:nvPr/>
              </p:nvSpPr>
              <p:spPr>
                <a:xfrm>
                  <a:off x="892439" y="543152"/>
                  <a:ext cx="374608" cy="1024242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000" spc="600" smtClean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周而不比</a:t>
                  </a:r>
                  <a:endParaRPr lang="zh-CN" altLang="en-US" sz="2000" spc="60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647" y="2961244"/>
              <a:ext cx="2996680" cy="2140485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3932008" y="2491770"/>
            <a:ext cx="6673121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</a:rPr>
              <a:t>诚实守信、躬行修</a:t>
            </a:r>
            <a:r>
              <a:rPr lang="zh-CN" altLang="en-US" sz="3200" smtClean="0">
                <a:latin typeface="+mj-ea"/>
                <a:ea typeface="+mj-ea"/>
              </a:rPr>
              <a:t>为</a:t>
            </a:r>
            <a:endParaRPr lang="en-US" altLang="zh-CN" sz="3200" smtClean="0">
              <a:latin typeface="+mj-ea"/>
              <a:ea typeface="+mj-ea"/>
            </a:endParaRPr>
          </a:p>
          <a:p>
            <a:endParaRPr lang="en-US" altLang="zh-CN" sz="3200" smtClean="0">
              <a:latin typeface="+mj-ea"/>
              <a:ea typeface="+mj-ea"/>
            </a:endParaRP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提出了察友的方法、择友的原则、处友（待人处事）的具体方法、交友的目的，交友过程中要保持人格独立。</a:t>
            </a:r>
          </a:p>
        </p:txBody>
      </p:sp>
    </p:spTree>
    <p:extLst>
      <p:ext uri="{BB962C8B-B14F-4D97-AF65-F5344CB8AC3E}">
        <p14:creationId xmlns:p14="http://schemas.microsoft.com/office/powerpoint/2010/main" val="8507435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129" y="5045027"/>
            <a:ext cx="1624906" cy="181297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1419" y="0"/>
            <a:ext cx="2996680" cy="4411230"/>
            <a:chOff x="1282647" y="693330"/>
            <a:chExt cx="2996680" cy="4411230"/>
          </a:xfrm>
        </p:grpSpPr>
        <p:grpSp>
          <p:nvGrpSpPr>
            <p:cNvPr id="10" name="组合 9"/>
            <p:cNvGrpSpPr/>
            <p:nvPr/>
          </p:nvGrpSpPr>
          <p:grpSpPr>
            <a:xfrm>
              <a:off x="1615105" y="693330"/>
              <a:ext cx="2271802" cy="4411230"/>
              <a:chOff x="611560" y="339502"/>
              <a:chExt cx="1728192" cy="3168351"/>
            </a:xfrm>
            <a:effectLst/>
          </p:grpSpPr>
          <p:sp>
            <p:nvSpPr>
              <p:cNvPr id="12" name="矩形 11"/>
              <p:cNvSpPr/>
              <p:nvPr/>
            </p:nvSpPr>
            <p:spPr>
              <a:xfrm>
                <a:off x="611560" y="915566"/>
                <a:ext cx="1728192" cy="2592287"/>
              </a:xfrm>
              <a:prstGeom prst="rect">
                <a:avLst/>
              </a:prstGeom>
              <a:noFill/>
              <a:ln w="9525">
                <a:solidFill>
                  <a:srgbClr val="8D425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827584" y="339502"/>
                <a:ext cx="504056" cy="1440160"/>
                <a:chOff x="827584" y="339502"/>
                <a:chExt cx="504056" cy="1440160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827584" y="339502"/>
                  <a:ext cx="504056" cy="1440160"/>
                </a:xfrm>
                <a:prstGeom prst="rect">
                  <a:avLst/>
                </a:prstGeom>
                <a:solidFill>
                  <a:srgbClr val="8D42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5"/>
                <p:cNvSpPr txBox="1"/>
                <p:nvPr/>
              </p:nvSpPr>
              <p:spPr>
                <a:xfrm>
                  <a:off x="892439" y="543152"/>
                  <a:ext cx="374608" cy="1024242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000" spc="600" smtClean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诲人不倦</a:t>
                  </a:r>
                  <a:endParaRPr lang="zh-CN" altLang="en-US" sz="2000" spc="60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647" y="2961244"/>
              <a:ext cx="2996680" cy="2140485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3932008" y="2491770"/>
            <a:ext cx="6673121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</a:rPr>
              <a:t>学而不厌，诲人不</a:t>
            </a:r>
            <a:r>
              <a:rPr lang="zh-CN" altLang="en-US" sz="3200" smtClean="0">
                <a:latin typeface="+mj-ea"/>
                <a:ea typeface="+mj-ea"/>
              </a:rPr>
              <a:t>倦</a:t>
            </a:r>
            <a:endParaRPr lang="en-US" altLang="zh-CN" sz="3200" smtClean="0">
              <a:latin typeface="+mj-ea"/>
              <a:ea typeface="+mj-ea"/>
            </a:endParaRPr>
          </a:p>
          <a:p>
            <a:endParaRPr lang="en-US" altLang="zh-CN" sz="3200" smtClean="0">
              <a:latin typeface="+mj-ea"/>
              <a:ea typeface="+mj-ea"/>
            </a:endParaRP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教学原则：启发诱导、因材施教</a:t>
            </a: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学习方法：学思并重、学行并重</a:t>
            </a: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教育理念：教学相长、平等</a:t>
            </a:r>
          </a:p>
        </p:txBody>
      </p:sp>
    </p:spTree>
    <p:extLst>
      <p:ext uri="{BB962C8B-B14F-4D97-AF65-F5344CB8AC3E}">
        <p14:creationId xmlns:p14="http://schemas.microsoft.com/office/powerpoint/2010/main" val="2806803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129" y="5045027"/>
            <a:ext cx="1624906" cy="181297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1419" y="0"/>
            <a:ext cx="2996680" cy="4411230"/>
            <a:chOff x="1282647" y="693330"/>
            <a:chExt cx="2996680" cy="4411230"/>
          </a:xfrm>
        </p:grpSpPr>
        <p:grpSp>
          <p:nvGrpSpPr>
            <p:cNvPr id="10" name="组合 9"/>
            <p:cNvGrpSpPr/>
            <p:nvPr/>
          </p:nvGrpSpPr>
          <p:grpSpPr>
            <a:xfrm>
              <a:off x="1615105" y="693330"/>
              <a:ext cx="2271802" cy="4411230"/>
              <a:chOff x="611560" y="339502"/>
              <a:chExt cx="1728192" cy="3168351"/>
            </a:xfrm>
            <a:effectLst/>
          </p:grpSpPr>
          <p:sp>
            <p:nvSpPr>
              <p:cNvPr id="12" name="矩形 11"/>
              <p:cNvSpPr/>
              <p:nvPr/>
            </p:nvSpPr>
            <p:spPr>
              <a:xfrm>
                <a:off x="611560" y="915566"/>
                <a:ext cx="1728192" cy="2592287"/>
              </a:xfrm>
              <a:prstGeom prst="rect">
                <a:avLst/>
              </a:prstGeom>
              <a:noFill/>
              <a:ln w="9525">
                <a:solidFill>
                  <a:srgbClr val="8D425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827584" y="339502"/>
                <a:ext cx="504056" cy="1440160"/>
                <a:chOff x="827584" y="339502"/>
                <a:chExt cx="504056" cy="1440160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827584" y="339502"/>
                  <a:ext cx="504056" cy="1440160"/>
                </a:xfrm>
                <a:prstGeom prst="rect">
                  <a:avLst/>
                </a:prstGeom>
                <a:solidFill>
                  <a:srgbClr val="8D42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5"/>
                <p:cNvSpPr txBox="1"/>
                <p:nvPr/>
              </p:nvSpPr>
              <p:spPr>
                <a:xfrm>
                  <a:off x="892439" y="543152"/>
                  <a:ext cx="374608" cy="1024242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000" spc="600" smtClean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高山仰止</a:t>
                  </a:r>
                  <a:endParaRPr lang="zh-CN" altLang="en-US" sz="2000" spc="60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647" y="2961244"/>
              <a:ext cx="2996680" cy="2140485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3932008" y="2491770"/>
            <a:ext cx="667312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</a:rPr>
              <a:t>融洽和谐，真诚相</a:t>
            </a:r>
            <a:r>
              <a:rPr lang="zh-CN" altLang="en-US" sz="3200" smtClean="0">
                <a:latin typeface="+mj-ea"/>
                <a:ea typeface="+mj-ea"/>
              </a:rPr>
              <a:t>待</a:t>
            </a:r>
            <a:endParaRPr lang="en-US" altLang="zh-CN" sz="3200" smtClean="0">
              <a:latin typeface="+mj-ea"/>
              <a:ea typeface="+mj-ea"/>
            </a:endParaRPr>
          </a:p>
          <a:p>
            <a:endParaRPr lang="en-US" altLang="zh-CN" sz="3200" smtClean="0">
              <a:latin typeface="+mj-ea"/>
              <a:ea typeface="+mj-ea"/>
            </a:endParaRP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孔子对待学</a:t>
            </a:r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生：至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情至性，平易近</a:t>
            </a:r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人</a:t>
            </a:r>
            <a:endParaRPr lang="en-US" altLang="zh-CN" sz="2400" smtClean="0">
              <a:solidFill>
                <a:srgbClr val="8D4256"/>
              </a:solidFill>
              <a:latin typeface="+mj-ea"/>
              <a:ea typeface="+mj-ea"/>
            </a:endParaRPr>
          </a:p>
          <a:p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学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生</a:t>
            </a:r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对待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孔子</a:t>
            </a:r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：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理解老师，尊敬老师</a:t>
            </a:r>
          </a:p>
        </p:txBody>
      </p:sp>
    </p:spTree>
    <p:extLst>
      <p:ext uri="{BB962C8B-B14F-4D97-AF65-F5344CB8AC3E}">
        <p14:creationId xmlns:p14="http://schemas.microsoft.com/office/powerpoint/2010/main" val="35685625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129" y="5045027"/>
            <a:ext cx="1624906" cy="181297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1419" y="0"/>
            <a:ext cx="2996680" cy="4411230"/>
            <a:chOff x="1282647" y="693330"/>
            <a:chExt cx="2996680" cy="4411230"/>
          </a:xfrm>
        </p:grpSpPr>
        <p:grpSp>
          <p:nvGrpSpPr>
            <p:cNvPr id="10" name="组合 9"/>
            <p:cNvGrpSpPr/>
            <p:nvPr/>
          </p:nvGrpSpPr>
          <p:grpSpPr>
            <a:xfrm>
              <a:off x="1615105" y="693330"/>
              <a:ext cx="2271802" cy="4411230"/>
              <a:chOff x="611560" y="339502"/>
              <a:chExt cx="1728192" cy="3168351"/>
            </a:xfrm>
            <a:effectLst/>
          </p:grpSpPr>
          <p:sp>
            <p:nvSpPr>
              <p:cNvPr id="12" name="矩形 11"/>
              <p:cNvSpPr/>
              <p:nvPr/>
            </p:nvSpPr>
            <p:spPr>
              <a:xfrm>
                <a:off x="611560" y="915566"/>
                <a:ext cx="1728192" cy="2592287"/>
              </a:xfrm>
              <a:prstGeom prst="rect">
                <a:avLst/>
              </a:prstGeom>
              <a:noFill/>
              <a:ln w="9525">
                <a:solidFill>
                  <a:srgbClr val="8D425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827584" y="339502"/>
                <a:ext cx="504056" cy="1440160"/>
                <a:chOff x="827584" y="339502"/>
                <a:chExt cx="504056" cy="1440160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827584" y="339502"/>
                  <a:ext cx="504056" cy="1440160"/>
                </a:xfrm>
                <a:prstGeom prst="rect">
                  <a:avLst/>
                </a:prstGeom>
                <a:solidFill>
                  <a:srgbClr val="8D42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5"/>
                <p:cNvSpPr txBox="1"/>
                <p:nvPr/>
              </p:nvSpPr>
              <p:spPr>
                <a:xfrm>
                  <a:off x="892439" y="543152"/>
                  <a:ext cx="374608" cy="1024242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000" spc="60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沂水春风</a:t>
                  </a:r>
                </a:p>
              </p:txBody>
            </p:sp>
          </p:grp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647" y="2961244"/>
              <a:ext cx="2996680" cy="2140485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3932008" y="2491770"/>
            <a:ext cx="72236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</a:rPr>
              <a:t>平等和谐、其乐融</a:t>
            </a:r>
            <a:r>
              <a:rPr lang="zh-CN" altLang="en-US" sz="3200" smtClean="0">
                <a:latin typeface="+mj-ea"/>
                <a:ea typeface="+mj-ea"/>
              </a:rPr>
              <a:t>融</a:t>
            </a:r>
            <a:endParaRPr lang="en-US" altLang="zh-CN" sz="3200" smtClean="0">
              <a:latin typeface="+mj-ea"/>
              <a:ea typeface="+mj-ea"/>
            </a:endParaRPr>
          </a:p>
          <a:p>
            <a:endParaRPr lang="en-US" altLang="zh-CN" sz="3200" smtClean="0">
              <a:latin typeface="+mj-ea"/>
              <a:ea typeface="+mj-ea"/>
            </a:endParaRP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子</a:t>
            </a:r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路</a:t>
            </a:r>
            <a:r>
              <a:rPr lang="en-US" altLang="zh-CN" sz="2400" smtClean="0">
                <a:solidFill>
                  <a:srgbClr val="8D4256"/>
                </a:solidFill>
                <a:latin typeface="+mj-ea"/>
                <a:ea typeface="+mj-ea"/>
              </a:rPr>
              <a:t>:</a:t>
            </a:r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通过一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大国来实现治国理</a:t>
            </a:r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想</a:t>
            </a:r>
            <a:endParaRPr lang="zh-CN" altLang="en-US" sz="2400">
              <a:solidFill>
                <a:srgbClr val="8D4256"/>
              </a:solidFill>
              <a:latin typeface="+mj-ea"/>
              <a:ea typeface="+mj-ea"/>
            </a:endParaRP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冉</a:t>
            </a:r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有</a:t>
            </a:r>
            <a:r>
              <a:rPr lang="en-US" altLang="zh-CN" sz="2400" smtClean="0">
                <a:solidFill>
                  <a:srgbClr val="8D4256"/>
                </a:solidFill>
                <a:latin typeface="+mj-ea"/>
                <a:ea typeface="+mj-ea"/>
              </a:rPr>
              <a:t>:</a:t>
            </a:r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通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过一小国 的治理来实现“富民”的理</a:t>
            </a:r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想</a:t>
            </a:r>
            <a:endParaRPr lang="zh-CN" altLang="en-US" sz="2400">
              <a:solidFill>
                <a:srgbClr val="8D4256"/>
              </a:solidFill>
              <a:latin typeface="+mj-ea"/>
              <a:ea typeface="+mj-ea"/>
            </a:endParaRP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公西</a:t>
            </a:r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华</a:t>
            </a:r>
            <a:r>
              <a:rPr lang="en-US" altLang="zh-CN" sz="2400" smtClean="0">
                <a:solidFill>
                  <a:srgbClr val="8D4256"/>
                </a:solidFill>
                <a:latin typeface="+mj-ea"/>
                <a:ea typeface="+mj-ea"/>
              </a:rPr>
              <a:t>:</a:t>
            </a:r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学习</a:t>
            </a:r>
            <a:endParaRPr lang="zh-CN" altLang="en-US" sz="2400">
              <a:solidFill>
                <a:srgbClr val="8D4256"/>
              </a:solidFill>
              <a:latin typeface="+mj-ea"/>
              <a:ea typeface="+mj-ea"/>
            </a:endParaRP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曾</a:t>
            </a:r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点</a:t>
            </a:r>
            <a:r>
              <a:rPr lang="en-US" altLang="zh-CN" sz="2400" smtClean="0">
                <a:solidFill>
                  <a:srgbClr val="8D4256"/>
                </a:solidFill>
                <a:latin typeface="+mj-ea"/>
                <a:ea typeface="+mj-ea"/>
              </a:rPr>
              <a:t>:</a:t>
            </a:r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通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过礼乐教化来实现治国理</a:t>
            </a:r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想</a:t>
            </a:r>
            <a:endParaRPr lang="zh-CN" altLang="en-US" sz="2400">
              <a:solidFill>
                <a:srgbClr val="8D4256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74442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9045438" y="0"/>
            <a:ext cx="3146561" cy="6858000"/>
          </a:xfrm>
          <a:prstGeom prst="rect">
            <a:avLst/>
          </a:prstGeom>
          <a:solidFill>
            <a:srgbClr val="8D42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9627683" y="87911"/>
            <a:ext cx="800219" cy="34893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dist">
              <a:defRPr sz="6000">
                <a:solidFill>
                  <a:schemeClr val="bg1"/>
                </a:solidFill>
                <a:latin typeface="方正北魏楷书繁体" panose="03000509000000000000" pitchFamily="65" charset="-122"/>
                <a:ea typeface="方正北魏楷书繁体" panose="03000509000000000000" pitchFamily="65" charset="-122"/>
              </a:defRPr>
            </a:lvl1pPr>
          </a:lstStyle>
          <a:p>
            <a:pPr algn="ctr"/>
            <a:r>
              <a:rPr lang="zh-CN" altLang="en-US" sz="4000" smtClean="0">
                <a:solidFill>
                  <a:srgbClr val="DAD6BC"/>
                </a:solidFill>
                <a:latin typeface="+mn-lt"/>
                <a:ea typeface="+mj-ea"/>
              </a:rPr>
              <a:t>目       录</a:t>
            </a:r>
            <a:endParaRPr lang="zh-CN" altLang="en-US" sz="4000">
              <a:solidFill>
                <a:srgbClr val="DAD6BC"/>
              </a:solidFill>
              <a:latin typeface="+mn-lt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62690" y="1605408"/>
            <a:ext cx="1739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DAD6BC"/>
                </a:solidFill>
                <a:ea typeface="+mj-ea"/>
              </a:rPr>
              <a:t>CONTENTS</a:t>
            </a:r>
            <a:endParaRPr lang="zh-CN" altLang="en-US" sz="2400">
              <a:solidFill>
                <a:srgbClr val="DAD6BC"/>
              </a:solidFill>
              <a:ea typeface="+mj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917309" y="201551"/>
            <a:ext cx="1036836" cy="2735980"/>
            <a:chOff x="7334017" y="1943962"/>
            <a:chExt cx="1036836" cy="2735980"/>
          </a:xfrm>
        </p:grpSpPr>
        <p:sp>
          <p:nvSpPr>
            <p:cNvPr id="21" name="TextBox 20"/>
            <p:cNvSpPr txBox="1"/>
            <p:nvPr/>
          </p:nvSpPr>
          <p:spPr>
            <a:xfrm>
              <a:off x="7470853" y="1943962"/>
              <a:ext cx="900000" cy="900000"/>
            </a:xfrm>
            <a:prstGeom prst="diamond">
              <a:avLst/>
            </a:prstGeom>
            <a:solidFill>
              <a:srgbClr val="8D4256"/>
            </a:solidFill>
          </p:spPr>
          <p:txBody>
            <a:bodyPr wrap="square" rtlCol="0">
              <a:spAutoFit/>
            </a:bodyPr>
            <a:lstStyle/>
            <a:p>
              <a:endParaRPr lang="zh-CN" altLang="en-US" sz="2799">
                <a:solidFill>
                  <a:schemeClr val="bg1"/>
                </a:solidFill>
                <a:ea typeface="+mj-ea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657524" y="3048726"/>
              <a:ext cx="553998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spc="600">
                  <a:ea typeface="+mj-ea"/>
                </a:rPr>
                <a:t>提问方式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334017" y="3048726"/>
              <a:ext cx="346249" cy="9239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endParaRPr lang="zh-CN" altLang="en-US" sz="1050">
                <a:ea typeface="+mj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648791" y="2093286"/>
              <a:ext cx="5437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smtClean="0">
                  <a:solidFill>
                    <a:schemeClr val="bg1"/>
                  </a:solidFill>
                  <a:latin typeface="+mj-ea"/>
                  <a:ea typeface="+mj-ea"/>
                </a:rPr>
                <a:t>壹</a:t>
              </a:r>
              <a:endParaRPr lang="zh-CN" altLang="en-US" sz="28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281341" y="1221222"/>
            <a:ext cx="900000" cy="2735980"/>
            <a:chOff x="7470853" y="1943962"/>
            <a:chExt cx="900000" cy="2735980"/>
          </a:xfrm>
        </p:grpSpPr>
        <p:sp>
          <p:nvSpPr>
            <p:cNvPr id="34" name="TextBox 20"/>
            <p:cNvSpPr txBox="1"/>
            <p:nvPr/>
          </p:nvSpPr>
          <p:spPr>
            <a:xfrm>
              <a:off x="7470853" y="1943962"/>
              <a:ext cx="900000" cy="900000"/>
            </a:xfrm>
            <a:prstGeom prst="diamond">
              <a:avLst/>
            </a:prstGeom>
            <a:solidFill>
              <a:srgbClr val="8D4256"/>
            </a:solidFill>
          </p:spPr>
          <p:txBody>
            <a:bodyPr wrap="square" rtlCol="0">
              <a:spAutoFit/>
            </a:bodyPr>
            <a:lstStyle/>
            <a:p>
              <a:endParaRPr lang="zh-CN" altLang="en-US" sz="2799">
                <a:solidFill>
                  <a:schemeClr val="bg1"/>
                </a:solidFill>
                <a:ea typeface="+mj-ea"/>
              </a:endParaRPr>
            </a:p>
          </p:txBody>
        </p:sp>
        <p:sp>
          <p:nvSpPr>
            <p:cNvPr id="35" name="TextBox 22"/>
            <p:cNvSpPr txBox="1"/>
            <p:nvPr/>
          </p:nvSpPr>
          <p:spPr>
            <a:xfrm>
              <a:off x="7657524" y="3048726"/>
              <a:ext cx="553998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spc="600" smtClean="0">
                  <a:ea typeface="+mj-ea"/>
                </a:rPr>
                <a:t>思路分析</a:t>
              </a:r>
              <a:endParaRPr lang="zh-CN" altLang="en-US" sz="2400" spc="600">
                <a:ea typeface="+mj-ea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7648791" y="2093286"/>
              <a:ext cx="5437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bg1"/>
                  </a:solidFill>
                  <a:latin typeface="+mj-ea"/>
                  <a:ea typeface="+mj-ea"/>
                </a:rPr>
                <a:t>贰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16152" y="2830958"/>
            <a:ext cx="900000" cy="2735980"/>
            <a:chOff x="7470853" y="1943962"/>
            <a:chExt cx="900000" cy="2735980"/>
          </a:xfrm>
        </p:grpSpPr>
        <p:sp>
          <p:nvSpPr>
            <p:cNvPr id="39" name="TextBox 20"/>
            <p:cNvSpPr txBox="1"/>
            <p:nvPr/>
          </p:nvSpPr>
          <p:spPr>
            <a:xfrm>
              <a:off x="7470853" y="1943962"/>
              <a:ext cx="900000" cy="900000"/>
            </a:xfrm>
            <a:prstGeom prst="diamond">
              <a:avLst/>
            </a:prstGeom>
            <a:solidFill>
              <a:srgbClr val="8D4256"/>
            </a:solidFill>
          </p:spPr>
          <p:txBody>
            <a:bodyPr wrap="square" rtlCol="0">
              <a:spAutoFit/>
            </a:bodyPr>
            <a:lstStyle/>
            <a:p>
              <a:endParaRPr lang="zh-CN" altLang="en-US" sz="2799">
                <a:solidFill>
                  <a:schemeClr val="bg1"/>
                </a:solidFill>
                <a:ea typeface="+mj-ea"/>
              </a:endParaRPr>
            </a:p>
          </p:txBody>
        </p:sp>
        <p:sp>
          <p:nvSpPr>
            <p:cNvPr id="40" name="TextBox 22"/>
            <p:cNvSpPr txBox="1"/>
            <p:nvPr/>
          </p:nvSpPr>
          <p:spPr>
            <a:xfrm>
              <a:off x="7657524" y="3048726"/>
              <a:ext cx="553998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spc="600" smtClean="0">
                  <a:ea typeface="+mj-ea"/>
                </a:rPr>
                <a:t>答题规范</a:t>
              </a:r>
              <a:endParaRPr lang="zh-CN" altLang="en-US" sz="2400" spc="600">
                <a:ea typeface="+mj-ea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648791" y="2093286"/>
              <a:ext cx="5437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smtClean="0">
                  <a:solidFill>
                    <a:schemeClr val="bg1"/>
                  </a:solidFill>
                  <a:latin typeface="+mj-ea"/>
                  <a:ea typeface="+mj-ea"/>
                </a:rPr>
                <a:t>叁</a:t>
              </a:r>
              <a:endParaRPr lang="zh-CN" altLang="en-US" sz="28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148201" y="901170"/>
            <a:ext cx="900000" cy="2735980"/>
            <a:chOff x="7470853" y="1943962"/>
            <a:chExt cx="900000" cy="2735980"/>
          </a:xfrm>
        </p:grpSpPr>
        <p:sp>
          <p:nvSpPr>
            <p:cNvPr id="44" name="TextBox 20"/>
            <p:cNvSpPr txBox="1"/>
            <p:nvPr/>
          </p:nvSpPr>
          <p:spPr>
            <a:xfrm>
              <a:off x="7470853" y="1943962"/>
              <a:ext cx="900000" cy="900000"/>
            </a:xfrm>
            <a:prstGeom prst="diamond">
              <a:avLst/>
            </a:prstGeom>
            <a:solidFill>
              <a:srgbClr val="8D4256"/>
            </a:solidFill>
          </p:spPr>
          <p:txBody>
            <a:bodyPr wrap="square" rtlCol="0">
              <a:spAutoFit/>
            </a:bodyPr>
            <a:lstStyle/>
            <a:p>
              <a:endParaRPr lang="zh-CN" altLang="en-US" sz="2799">
                <a:solidFill>
                  <a:schemeClr val="bg1"/>
                </a:solidFill>
                <a:ea typeface="+mj-ea"/>
              </a:endParaRPr>
            </a:p>
          </p:txBody>
        </p:sp>
        <p:sp>
          <p:nvSpPr>
            <p:cNvPr id="45" name="TextBox 22"/>
            <p:cNvSpPr txBox="1"/>
            <p:nvPr/>
          </p:nvSpPr>
          <p:spPr>
            <a:xfrm>
              <a:off x="7657524" y="3048726"/>
              <a:ext cx="553998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spc="600" smtClean="0">
                  <a:ea typeface="+mj-ea"/>
                </a:rPr>
                <a:t>知识储备</a:t>
              </a:r>
              <a:endParaRPr lang="zh-CN" altLang="en-US" sz="2400" spc="600">
                <a:ea typeface="+mj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648791" y="2093286"/>
              <a:ext cx="5437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smtClean="0">
                  <a:solidFill>
                    <a:schemeClr val="bg1"/>
                  </a:solidFill>
                  <a:latin typeface="+mj-ea"/>
                  <a:ea typeface="+mj-ea"/>
                </a:rPr>
                <a:t>肆</a:t>
              </a:r>
              <a:endParaRPr lang="zh-CN" altLang="en-US" sz="28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583" y="3807989"/>
            <a:ext cx="5627107" cy="3050338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4113342" y="2985035"/>
            <a:ext cx="900000" cy="2735980"/>
            <a:chOff x="7470853" y="1943962"/>
            <a:chExt cx="900000" cy="2735980"/>
          </a:xfrm>
        </p:grpSpPr>
        <p:sp>
          <p:nvSpPr>
            <p:cNvPr id="27" name="TextBox 20"/>
            <p:cNvSpPr txBox="1"/>
            <p:nvPr/>
          </p:nvSpPr>
          <p:spPr>
            <a:xfrm>
              <a:off x="7470853" y="1943962"/>
              <a:ext cx="900000" cy="900000"/>
            </a:xfrm>
            <a:prstGeom prst="diamond">
              <a:avLst/>
            </a:prstGeom>
            <a:solidFill>
              <a:srgbClr val="8D4256"/>
            </a:solidFill>
          </p:spPr>
          <p:txBody>
            <a:bodyPr wrap="square" rtlCol="0">
              <a:spAutoFit/>
            </a:bodyPr>
            <a:lstStyle/>
            <a:p>
              <a:endParaRPr lang="zh-CN" altLang="en-US" sz="2799">
                <a:solidFill>
                  <a:schemeClr val="bg1"/>
                </a:solidFill>
                <a:ea typeface="+mj-ea"/>
              </a:endParaRPr>
            </a:p>
          </p:txBody>
        </p:sp>
        <p:sp>
          <p:nvSpPr>
            <p:cNvPr id="28" name="TextBox 22"/>
            <p:cNvSpPr txBox="1"/>
            <p:nvPr/>
          </p:nvSpPr>
          <p:spPr>
            <a:xfrm>
              <a:off x="7657524" y="3048726"/>
              <a:ext cx="553998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spc="600" smtClean="0">
                  <a:ea typeface="+mj-ea"/>
                </a:rPr>
                <a:t>实例讲解</a:t>
              </a:r>
              <a:endParaRPr lang="zh-CN" altLang="en-US" sz="2400" spc="600"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648791" y="2093286"/>
              <a:ext cx="5437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smtClean="0">
                  <a:solidFill>
                    <a:schemeClr val="bg1"/>
                  </a:solidFill>
                  <a:latin typeface="+mj-ea"/>
                  <a:ea typeface="+mj-ea"/>
                </a:rPr>
                <a:t>伍</a:t>
              </a:r>
              <a:endParaRPr lang="zh-CN" altLang="en-US" sz="28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912958" y="1596616"/>
            <a:ext cx="900000" cy="2735980"/>
            <a:chOff x="7470853" y="1943962"/>
            <a:chExt cx="900000" cy="2735980"/>
          </a:xfrm>
        </p:grpSpPr>
        <p:sp>
          <p:nvSpPr>
            <p:cNvPr id="49" name="TextBox 20"/>
            <p:cNvSpPr txBox="1"/>
            <p:nvPr/>
          </p:nvSpPr>
          <p:spPr>
            <a:xfrm>
              <a:off x="7470853" y="1943962"/>
              <a:ext cx="900000" cy="900000"/>
            </a:xfrm>
            <a:prstGeom prst="diamond">
              <a:avLst/>
            </a:prstGeom>
            <a:solidFill>
              <a:srgbClr val="8D4256"/>
            </a:solidFill>
          </p:spPr>
          <p:txBody>
            <a:bodyPr wrap="square" rtlCol="0">
              <a:spAutoFit/>
            </a:bodyPr>
            <a:lstStyle/>
            <a:p>
              <a:endParaRPr lang="zh-CN" altLang="en-US" sz="2799">
                <a:solidFill>
                  <a:schemeClr val="bg1"/>
                </a:solidFill>
                <a:ea typeface="+mj-ea"/>
              </a:endParaRPr>
            </a:p>
          </p:txBody>
        </p:sp>
        <p:sp>
          <p:nvSpPr>
            <p:cNvPr id="50" name="TextBox 22"/>
            <p:cNvSpPr txBox="1"/>
            <p:nvPr/>
          </p:nvSpPr>
          <p:spPr>
            <a:xfrm>
              <a:off x="7657524" y="3048726"/>
              <a:ext cx="553998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spc="600" smtClean="0">
                  <a:ea typeface="+mj-ea"/>
                </a:rPr>
                <a:t>巩固练习</a:t>
              </a:r>
              <a:endParaRPr lang="zh-CN" altLang="en-US" sz="2400" spc="600">
                <a:ea typeface="+mj-ea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648791" y="2093286"/>
              <a:ext cx="5437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smtClean="0">
                  <a:solidFill>
                    <a:schemeClr val="bg1"/>
                  </a:solidFill>
                  <a:latin typeface="+mj-ea"/>
                  <a:ea typeface="+mj-ea"/>
                </a:rPr>
                <a:t>陆</a:t>
              </a:r>
              <a:endParaRPr lang="zh-CN" altLang="en-US" sz="28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426808" y="831346"/>
            <a:ext cx="900000" cy="2735980"/>
            <a:chOff x="7470853" y="1943962"/>
            <a:chExt cx="900000" cy="2735980"/>
          </a:xfrm>
        </p:grpSpPr>
        <p:sp>
          <p:nvSpPr>
            <p:cNvPr id="53" name="TextBox 20"/>
            <p:cNvSpPr txBox="1"/>
            <p:nvPr/>
          </p:nvSpPr>
          <p:spPr>
            <a:xfrm>
              <a:off x="7470853" y="1943962"/>
              <a:ext cx="900000" cy="900000"/>
            </a:xfrm>
            <a:prstGeom prst="diamond">
              <a:avLst/>
            </a:prstGeom>
            <a:solidFill>
              <a:srgbClr val="8D4256"/>
            </a:solidFill>
          </p:spPr>
          <p:txBody>
            <a:bodyPr wrap="square" rtlCol="0">
              <a:spAutoFit/>
            </a:bodyPr>
            <a:lstStyle/>
            <a:p>
              <a:endParaRPr lang="zh-CN" altLang="en-US" sz="2799">
                <a:solidFill>
                  <a:schemeClr val="bg1"/>
                </a:solidFill>
                <a:ea typeface="+mj-ea"/>
              </a:endParaRPr>
            </a:p>
          </p:txBody>
        </p:sp>
        <p:sp>
          <p:nvSpPr>
            <p:cNvPr id="54" name="TextBox 22"/>
            <p:cNvSpPr txBox="1"/>
            <p:nvPr/>
          </p:nvSpPr>
          <p:spPr>
            <a:xfrm>
              <a:off x="7657524" y="3048726"/>
              <a:ext cx="553998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spc="600" smtClean="0">
                  <a:ea typeface="+mj-ea"/>
                </a:rPr>
                <a:t>提升练习</a:t>
              </a:r>
              <a:endParaRPr lang="zh-CN" altLang="en-US" sz="2400" spc="600">
                <a:ea typeface="+mj-ea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7648791" y="2093286"/>
              <a:ext cx="5437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smtClean="0">
                  <a:solidFill>
                    <a:schemeClr val="bg1"/>
                  </a:solidFill>
                  <a:latin typeface="+mj-ea"/>
                  <a:ea typeface="+mj-ea"/>
                </a:rPr>
                <a:t>柒</a:t>
              </a:r>
              <a:endParaRPr lang="zh-CN" altLang="en-US" sz="28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05909" y="3124401"/>
            <a:ext cx="900000" cy="2735980"/>
            <a:chOff x="7470853" y="1943962"/>
            <a:chExt cx="900000" cy="2735980"/>
          </a:xfrm>
        </p:grpSpPr>
        <p:sp>
          <p:nvSpPr>
            <p:cNvPr id="57" name="TextBox 20"/>
            <p:cNvSpPr txBox="1"/>
            <p:nvPr/>
          </p:nvSpPr>
          <p:spPr>
            <a:xfrm>
              <a:off x="7470853" y="1943962"/>
              <a:ext cx="900000" cy="900000"/>
            </a:xfrm>
            <a:prstGeom prst="diamond">
              <a:avLst/>
            </a:prstGeom>
            <a:solidFill>
              <a:srgbClr val="8D4256"/>
            </a:solidFill>
          </p:spPr>
          <p:txBody>
            <a:bodyPr wrap="square" rtlCol="0">
              <a:spAutoFit/>
            </a:bodyPr>
            <a:lstStyle/>
            <a:p>
              <a:endParaRPr lang="zh-CN" altLang="en-US" sz="2799">
                <a:solidFill>
                  <a:schemeClr val="bg1"/>
                </a:solidFill>
                <a:ea typeface="+mj-ea"/>
              </a:endParaRPr>
            </a:p>
          </p:txBody>
        </p:sp>
        <p:sp>
          <p:nvSpPr>
            <p:cNvPr id="58" name="TextBox 22"/>
            <p:cNvSpPr txBox="1"/>
            <p:nvPr/>
          </p:nvSpPr>
          <p:spPr>
            <a:xfrm>
              <a:off x="7657524" y="3048726"/>
              <a:ext cx="553998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spc="600" smtClean="0">
                  <a:ea typeface="+mj-ea"/>
                </a:rPr>
                <a:t>课后练习</a:t>
              </a:r>
              <a:endParaRPr lang="zh-CN" altLang="en-US" sz="2400" spc="600">
                <a:ea typeface="+mj-ea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7648791" y="2093286"/>
              <a:ext cx="5437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smtClean="0">
                  <a:solidFill>
                    <a:schemeClr val="bg1"/>
                  </a:solidFill>
                  <a:latin typeface="+mj-ea"/>
                  <a:ea typeface="+mj-ea"/>
                </a:rPr>
                <a:t>捌</a:t>
              </a:r>
              <a:endParaRPr lang="zh-CN" altLang="en-US" sz="28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24500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grpId="1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75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nodeType="with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nodeType="withEffect"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nodeType="withEffect"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nodeType="withEffect"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nodeType="withEffect"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nodeType="withEffect"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129" y="5045027"/>
            <a:ext cx="1624906" cy="181297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1419" y="0"/>
            <a:ext cx="2996680" cy="4411230"/>
            <a:chOff x="1282647" y="693330"/>
            <a:chExt cx="2996680" cy="4411230"/>
          </a:xfrm>
        </p:grpSpPr>
        <p:grpSp>
          <p:nvGrpSpPr>
            <p:cNvPr id="10" name="组合 9"/>
            <p:cNvGrpSpPr/>
            <p:nvPr/>
          </p:nvGrpSpPr>
          <p:grpSpPr>
            <a:xfrm>
              <a:off x="1615105" y="693330"/>
              <a:ext cx="2271802" cy="4411230"/>
              <a:chOff x="611560" y="339502"/>
              <a:chExt cx="1728192" cy="3168351"/>
            </a:xfrm>
            <a:effectLst/>
          </p:grpSpPr>
          <p:sp>
            <p:nvSpPr>
              <p:cNvPr id="12" name="矩形 11"/>
              <p:cNvSpPr/>
              <p:nvPr/>
            </p:nvSpPr>
            <p:spPr>
              <a:xfrm>
                <a:off x="611560" y="915566"/>
                <a:ext cx="1728192" cy="2592287"/>
              </a:xfrm>
              <a:prstGeom prst="rect">
                <a:avLst/>
              </a:prstGeom>
              <a:noFill/>
              <a:ln w="9525">
                <a:solidFill>
                  <a:srgbClr val="8D425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827584" y="339502"/>
                <a:ext cx="504056" cy="1440160"/>
                <a:chOff x="827584" y="339502"/>
                <a:chExt cx="504056" cy="1440160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827584" y="339502"/>
                  <a:ext cx="504056" cy="1440160"/>
                </a:xfrm>
                <a:prstGeom prst="rect">
                  <a:avLst/>
                </a:prstGeom>
                <a:solidFill>
                  <a:srgbClr val="8D42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5"/>
                <p:cNvSpPr txBox="1"/>
                <p:nvPr/>
              </p:nvSpPr>
              <p:spPr>
                <a:xfrm>
                  <a:off x="892439" y="543152"/>
                  <a:ext cx="374608" cy="1024242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000" spc="600">
                      <a:solidFill>
                        <a:schemeClr val="bg1"/>
                      </a:solidFill>
                      <a:latin typeface="+mj-ea"/>
                      <a:ea typeface="+mj-ea"/>
                    </a:rPr>
                    <a:t>中庸之道</a:t>
                  </a:r>
                </a:p>
              </p:txBody>
            </p:sp>
          </p:grp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647" y="2961244"/>
              <a:ext cx="2996680" cy="2140485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3932008" y="2491770"/>
            <a:ext cx="72236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</a:rPr>
              <a:t>不偏不</a:t>
            </a:r>
            <a:r>
              <a:rPr lang="zh-CN" altLang="en-US" sz="3200" smtClean="0">
                <a:latin typeface="+mj-ea"/>
                <a:ea typeface="+mj-ea"/>
              </a:rPr>
              <a:t>倚、不走极端</a:t>
            </a:r>
            <a:endParaRPr lang="en-US" altLang="zh-CN" sz="3200" smtClean="0">
              <a:latin typeface="+mj-ea"/>
              <a:ea typeface="+mj-ea"/>
            </a:endParaRPr>
          </a:p>
          <a:p>
            <a:endParaRPr lang="en-US" altLang="zh-CN" sz="3200" smtClean="0">
              <a:latin typeface="+mj-ea"/>
              <a:ea typeface="+mj-ea"/>
            </a:endParaRP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中庸的前提是义、礼，要达到“和”。“中庸”与“和”是通过做事适度在矛盾中求统一。</a:t>
            </a:r>
          </a:p>
        </p:txBody>
      </p:sp>
    </p:spTree>
    <p:extLst>
      <p:ext uri="{BB962C8B-B14F-4D97-AF65-F5344CB8AC3E}">
        <p14:creationId xmlns:p14="http://schemas.microsoft.com/office/powerpoint/2010/main" val="23175462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129" y="5045027"/>
            <a:ext cx="1624906" cy="181297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1419" y="0"/>
            <a:ext cx="2996680" cy="4411230"/>
            <a:chOff x="1282647" y="693330"/>
            <a:chExt cx="2996680" cy="4411230"/>
          </a:xfrm>
        </p:grpSpPr>
        <p:grpSp>
          <p:nvGrpSpPr>
            <p:cNvPr id="10" name="组合 9"/>
            <p:cNvGrpSpPr/>
            <p:nvPr/>
          </p:nvGrpSpPr>
          <p:grpSpPr>
            <a:xfrm>
              <a:off x="1615105" y="693330"/>
              <a:ext cx="2271802" cy="4411230"/>
              <a:chOff x="611560" y="339502"/>
              <a:chExt cx="1728192" cy="3168351"/>
            </a:xfrm>
            <a:effectLst/>
          </p:grpSpPr>
          <p:sp>
            <p:nvSpPr>
              <p:cNvPr id="12" name="矩形 11"/>
              <p:cNvSpPr/>
              <p:nvPr/>
            </p:nvSpPr>
            <p:spPr>
              <a:xfrm>
                <a:off x="611560" y="915566"/>
                <a:ext cx="1728192" cy="2592287"/>
              </a:xfrm>
              <a:prstGeom prst="rect">
                <a:avLst/>
              </a:prstGeom>
              <a:noFill/>
              <a:ln w="9525">
                <a:solidFill>
                  <a:srgbClr val="8D425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827584" y="339502"/>
                <a:ext cx="504056" cy="1503205"/>
                <a:chOff x="827584" y="339502"/>
                <a:chExt cx="504056" cy="1503205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827584" y="339502"/>
                  <a:ext cx="504056" cy="1440160"/>
                </a:xfrm>
                <a:prstGeom prst="rect">
                  <a:avLst/>
                </a:prstGeom>
                <a:solidFill>
                  <a:srgbClr val="8D42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5"/>
                <p:cNvSpPr txBox="1"/>
                <p:nvPr/>
              </p:nvSpPr>
              <p:spPr>
                <a:xfrm>
                  <a:off x="895310" y="339502"/>
                  <a:ext cx="374608" cy="1503205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000" spc="600" smtClean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贰</a:t>
                  </a:r>
                  <a:r>
                    <a:rPr lang="en-US" altLang="zh-CN" sz="2000" spc="600" smtClean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·</a:t>
                  </a:r>
                  <a:r>
                    <a:rPr lang="zh-CN" altLang="en-US" sz="2000" spc="600">
                      <a:solidFill>
                        <a:schemeClr val="bg1"/>
                      </a:solidFill>
                      <a:latin typeface="+mj-ea"/>
                      <a:ea typeface="+mj-ea"/>
                    </a:rPr>
                    <a:t>课外</a:t>
                  </a:r>
                  <a:r>
                    <a:rPr lang="zh-CN" altLang="en-US" sz="2000" spc="600" smtClean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清单</a:t>
                  </a:r>
                  <a:endParaRPr lang="zh-CN" altLang="en-US" sz="2000" spc="60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647" y="2961244"/>
              <a:ext cx="2996680" cy="2140485"/>
            </a:xfrm>
            <a:prstGeom prst="rect">
              <a:avLst/>
            </a:prstGeom>
          </p:spPr>
        </p:pic>
      </p:grp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167429"/>
              </p:ext>
            </p:extLst>
          </p:nvPr>
        </p:nvGraphicFramePr>
        <p:xfrm>
          <a:off x="3420557" y="979692"/>
          <a:ext cx="7467601" cy="4925354"/>
        </p:xfrm>
        <a:graphic>
          <a:graphicData uri="http://schemas.openxmlformats.org/drawingml/2006/table">
            <a:tbl>
              <a:tblPr firstRow="1" firstCol="1" bandRow="1"/>
              <a:tblGrid>
                <a:gridCol w="1016557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1643598711"/>
                    </a:ext>
                  </a:extLst>
                </a:gridCol>
                <a:gridCol w="1376287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2473983991"/>
                    </a:ext>
                  </a:extLst>
                </a:gridCol>
                <a:gridCol w="1798648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3983569132"/>
                    </a:ext>
                  </a:extLst>
                </a:gridCol>
                <a:gridCol w="1654114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771307291"/>
                    </a:ext>
                  </a:extLst>
                </a:gridCol>
                <a:gridCol w="1621995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2930528346"/>
                    </a:ext>
                  </a:extLst>
                </a:gridCol>
              </a:tblGrid>
              <a:tr h="211179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　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儒家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道家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墨家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法家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4291556202"/>
                  </a:ext>
                </a:extLst>
              </a:tr>
              <a:tr h="422357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思想核心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德治，仁政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道法自然，无为而治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兼爱，非攻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以法治国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1530119128"/>
                  </a:ext>
                </a:extLst>
              </a:tr>
              <a:tr h="422357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人际关系上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均无平、和无寡、安无倾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鸡犬之声相闻，老死不相往来。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兼相爱，交相利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阶级压迫、对立阶级调和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3226782406"/>
                  </a:ext>
                </a:extLst>
              </a:tr>
              <a:tr h="422357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人与自然的关系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敬鬼神而远之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道法自然，顺应自然。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天志、明鬼，非命、尚力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制天命而用之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2469755816"/>
                  </a:ext>
                </a:extLst>
              </a:tr>
              <a:tr h="633536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经济上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小农经济、追求“ 义” 基础上的“利”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自给自足，自然经济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节用、节葬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抑制豪强，小农经济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3528334275"/>
                  </a:ext>
                </a:extLst>
              </a:tr>
              <a:tr h="1089237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itchFamily="2" charset="-122"/>
                          <a:cs typeface="宋体" panose="02010600030101010101" pitchFamily="2" charset="-122"/>
                        </a:rPr>
                        <a:t>*</a:t>
                      </a: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对待死亡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重视丧葬规格和礼仪，三年丧期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看淡生死，认为是超脱。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主张“节葬”，反对复杂的丧葬礼节（包括仪式、陪葬品等）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——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1914870671"/>
                  </a:ext>
                </a:extLst>
              </a:tr>
              <a:tr h="1055893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itchFamily="2" charset="-122"/>
                          <a:cs typeface="宋体" panose="02010600030101010101" pitchFamily="2" charset="-122"/>
                        </a:rPr>
                        <a:t>*</a:t>
                      </a: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对待“乐”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乐是“礼”的重要表现， 在身份体现、葬礼、场合等都有规定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大音希声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单纯强调政治和生产，完全否定音乐的社会功能，反对音乐的进步和发展（非乐）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——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3212734364"/>
                  </a:ext>
                </a:extLst>
              </a:tr>
              <a:tr h="633536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士人去向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日夜不休，自苦为极</a:t>
                      </a:r>
                      <a:r>
                        <a:rPr lang="en-US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-</a:t>
                      </a: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入世苦行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有道则现，无道则隐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修身、齐家、治国、平天下。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14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积极用世，兴王、霸之业。</a:t>
                      </a:r>
                      <a:endParaRPr lang="zh-CN" sz="14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11045659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55280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129" y="5045027"/>
            <a:ext cx="1624906" cy="181297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1419" y="0"/>
            <a:ext cx="2996680" cy="4411230"/>
            <a:chOff x="1282647" y="693330"/>
            <a:chExt cx="2996680" cy="4411230"/>
          </a:xfrm>
        </p:grpSpPr>
        <p:grpSp>
          <p:nvGrpSpPr>
            <p:cNvPr id="10" name="组合 9"/>
            <p:cNvGrpSpPr/>
            <p:nvPr/>
          </p:nvGrpSpPr>
          <p:grpSpPr>
            <a:xfrm>
              <a:off x="1615105" y="693330"/>
              <a:ext cx="2271802" cy="4411230"/>
              <a:chOff x="611560" y="339502"/>
              <a:chExt cx="1728192" cy="3168351"/>
            </a:xfrm>
            <a:effectLst/>
          </p:grpSpPr>
          <p:sp>
            <p:nvSpPr>
              <p:cNvPr id="12" name="矩形 11"/>
              <p:cNvSpPr/>
              <p:nvPr/>
            </p:nvSpPr>
            <p:spPr>
              <a:xfrm>
                <a:off x="611560" y="915566"/>
                <a:ext cx="1728192" cy="2592287"/>
              </a:xfrm>
              <a:prstGeom prst="rect">
                <a:avLst/>
              </a:prstGeom>
              <a:noFill/>
              <a:ln w="9525">
                <a:solidFill>
                  <a:srgbClr val="8D425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827584" y="339502"/>
                <a:ext cx="504056" cy="1503205"/>
                <a:chOff x="827584" y="339502"/>
                <a:chExt cx="504056" cy="1503205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827584" y="339502"/>
                  <a:ext cx="504056" cy="1440160"/>
                </a:xfrm>
                <a:prstGeom prst="rect">
                  <a:avLst/>
                </a:prstGeom>
                <a:solidFill>
                  <a:srgbClr val="8D42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5"/>
                <p:cNvSpPr txBox="1"/>
                <p:nvPr/>
              </p:nvSpPr>
              <p:spPr>
                <a:xfrm>
                  <a:off x="895310" y="339502"/>
                  <a:ext cx="374608" cy="1503205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000" spc="600" smtClean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贰</a:t>
                  </a:r>
                  <a:r>
                    <a:rPr lang="en-US" altLang="zh-CN" sz="2000" spc="600" smtClean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·</a:t>
                  </a:r>
                  <a:r>
                    <a:rPr lang="zh-CN" altLang="en-US" sz="2000" spc="600">
                      <a:solidFill>
                        <a:schemeClr val="bg1"/>
                      </a:solidFill>
                      <a:latin typeface="+mj-ea"/>
                      <a:ea typeface="+mj-ea"/>
                    </a:rPr>
                    <a:t>课外</a:t>
                  </a:r>
                  <a:r>
                    <a:rPr lang="zh-CN" altLang="en-US" sz="2000" spc="600" smtClean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清单</a:t>
                  </a:r>
                  <a:endParaRPr lang="zh-CN" altLang="en-US" sz="2000" spc="60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647" y="2961244"/>
              <a:ext cx="2996680" cy="2140485"/>
            </a:xfrm>
            <a:prstGeom prst="rect">
              <a:avLst/>
            </a:prstGeom>
          </p:spPr>
        </p:pic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96031"/>
              </p:ext>
            </p:extLst>
          </p:nvPr>
        </p:nvGraphicFramePr>
        <p:xfrm>
          <a:off x="4622800" y="2005105"/>
          <a:ext cx="3858260" cy="2987040"/>
        </p:xfrm>
        <a:graphic>
          <a:graphicData uri="http://schemas.openxmlformats.org/drawingml/2006/table">
            <a:tbl>
              <a:tblPr firstRow="1" firstCol="1" bandRow="1"/>
              <a:tblGrid>
                <a:gridCol w="2029460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77848325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1090155228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8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人物</a:t>
                      </a:r>
                      <a:endParaRPr lang="zh-CN" sz="28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8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所属流派</a:t>
                      </a:r>
                      <a:endParaRPr lang="zh-CN" sz="28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719738377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8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孟子</a:t>
                      </a:r>
                      <a:endParaRPr lang="zh-CN" sz="28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8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儒家</a:t>
                      </a:r>
                      <a:endParaRPr lang="zh-CN" sz="28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1543014583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8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荀子</a:t>
                      </a:r>
                      <a:endParaRPr lang="zh-CN" sz="28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8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儒家</a:t>
                      </a:r>
                      <a:endParaRPr lang="zh-CN" sz="28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2056456724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8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老子</a:t>
                      </a:r>
                      <a:endParaRPr lang="zh-CN" sz="28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8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道家</a:t>
                      </a:r>
                      <a:endParaRPr lang="zh-CN" sz="28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3673805749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8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庄子</a:t>
                      </a:r>
                      <a:endParaRPr lang="zh-CN" sz="28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8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道家</a:t>
                      </a:r>
                      <a:endParaRPr lang="zh-CN" sz="28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1897195644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8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墨子</a:t>
                      </a:r>
                      <a:endParaRPr lang="zh-CN" sz="28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8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墨家</a:t>
                      </a:r>
                      <a:endParaRPr lang="zh-CN" sz="28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3804618217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8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韩非子</a:t>
                      </a:r>
                      <a:endParaRPr lang="zh-CN" sz="28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8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法家</a:t>
                      </a:r>
                      <a:endParaRPr lang="zh-CN" sz="28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31718740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2104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129" y="5045027"/>
            <a:ext cx="1624906" cy="181297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1419" y="0"/>
            <a:ext cx="2996680" cy="4411230"/>
            <a:chOff x="1282647" y="693330"/>
            <a:chExt cx="2996680" cy="4411230"/>
          </a:xfrm>
        </p:grpSpPr>
        <p:grpSp>
          <p:nvGrpSpPr>
            <p:cNvPr id="10" name="组合 9"/>
            <p:cNvGrpSpPr/>
            <p:nvPr/>
          </p:nvGrpSpPr>
          <p:grpSpPr>
            <a:xfrm>
              <a:off x="1615105" y="693330"/>
              <a:ext cx="2271802" cy="4411230"/>
              <a:chOff x="611560" y="339502"/>
              <a:chExt cx="1728192" cy="3168351"/>
            </a:xfrm>
            <a:effectLst/>
          </p:grpSpPr>
          <p:sp>
            <p:nvSpPr>
              <p:cNvPr id="12" name="矩形 11"/>
              <p:cNvSpPr/>
              <p:nvPr/>
            </p:nvSpPr>
            <p:spPr>
              <a:xfrm>
                <a:off x="611560" y="915566"/>
                <a:ext cx="1728192" cy="2592287"/>
              </a:xfrm>
              <a:prstGeom prst="rect">
                <a:avLst/>
              </a:prstGeom>
              <a:noFill/>
              <a:ln w="9525">
                <a:solidFill>
                  <a:srgbClr val="8D425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827584" y="339502"/>
                <a:ext cx="504056" cy="1440160"/>
                <a:chOff x="827584" y="339502"/>
                <a:chExt cx="504056" cy="1440160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827584" y="339502"/>
                  <a:ext cx="504056" cy="1440160"/>
                </a:xfrm>
                <a:prstGeom prst="rect">
                  <a:avLst/>
                </a:prstGeom>
                <a:solidFill>
                  <a:srgbClr val="8D42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5"/>
                <p:cNvSpPr txBox="1"/>
                <p:nvPr/>
              </p:nvSpPr>
              <p:spPr>
                <a:xfrm>
                  <a:off x="892307" y="786942"/>
                  <a:ext cx="374608" cy="545280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000" spc="600">
                      <a:solidFill>
                        <a:schemeClr val="bg1"/>
                      </a:solidFill>
                      <a:latin typeface="+mj-ea"/>
                      <a:ea typeface="+mj-ea"/>
                    </a:rPr>
                    <a:t>孟子</a:t>
                  </a:r>
                </a:p>
              </p:txBody>
            </p:sp>
          </p:grp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647" y="2961244"/>
              <a:ext cx="2996680" cy="2140485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3645182" y="2625915"/>
            <a:ext cx="77724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latin typeface="+mj-ea"/>
                <a:ea typeface="+mj-ea"/>
              </a:rPr>
              <a:t>民本、仁政、王道、性善论</a:t>
            </a:r>
            <a:endParaRPr lang="en-US" altLang="zh-CN" sz="3200" smtClean="0">
              <a:latin typeface="+mj-ea"/>
              <a:ea typeface="+mj-ea"/>
            </a:endParaRPr>
          </a:p>
          <a:p>
            <a:endParaRPr lang="en-US" altLang="zh-CN" sz="3200" smtClean="0">
              <a:latin typeface="+mj-ea"/>
              <a:ea typeface="+mj-ea"/>
            </a:endParaRP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孟子（约前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372-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前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289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），名轲，字子舆，是战国中期著名的思想家、政治家、教育家，孔子学说的继承者，儒家重要代表人物，被称为“亚圣”。</a:t>
            </a:r>
          </a:p>
        </p:txBody>
      </p:sp>
    </p:spTree>
    <p:extLst>
      <p:ext uri="{BB962C8B-B14F-4D97-AF65-F5344CB8AC3E}">
        <p14:creationId xmlns:p14="http://schemas.microsoft.com/office/powerpoint/2010/main" val="23401681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129" y="5045027"/>
            <a:ext cx="1624906" cy="181297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1419" y="0"/>
            <a:ext cx="2996680" cy="4411230"/>
            <a:chOff x="1282647" y="693330"/>
            <a:chExt cx="2996680" cy="4411230"/>
          </a:xfrm>
        </p:grpSpPr>
        <p:grpSp>
          <p:nvGrpSpPr>
            <p:cNvPr id="10" name="组合 9"/>
            <p:cNvGrpSpPr/>
            <p:nvPr/>
          </p:nvGrpSpPr>
          <p:grpSpPr>
            <a:xfrm>
              <a:off x="1615105" y="693330"/>
              <a:ext cx="2271802" cy="4411230"/>
              <a:chOff x="611560" y="339502"/>
              <a:chExt cx="1728192" cy="3168351"/>
            </a:xfrm>
            <a:effectLst/>
          </p:grpSpPr>
          <p:sp>
            <p:nvSpPr>
              <p:cNvPr id="12" name="矩形 11"/>
              <p:cNvSpPr/>
              <p:nvPr/>
            </p:nvSpPr>
            <p:spPr>
              <a:xfrm>
                <a:off x="611560" y="915566"/>
                <a:ext cx="1728192" cy="2592287"/>
              </a:xfrm>
              <a:prstGeom prst="rect">
                <a:avLst/>
              </a:prstGeom>
              <a:noFill/>
              <a:ln w="9525">
                <a:solidFill>
                  <a:srgbClr val="8D425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827584" y="339502"/>
                <a:ext cx="504056" cy="1440160"/>
                <a:chOff x="827584" y="339502"/>
                <a:chExt cx="504056" cy="1440160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827584" y="339502"/>
                  <a:ext cx="504056" cy="1440160"/>
                </a:xfrm>
                <a:prstGeom prst="rect">
                  <a:avLst/>
                </a:prstGeom>
                <a:solidFill>
                  <a:srgbClr val="8D42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5"/>
                <p:cNvSpPr txBox="1"/>
                <p:nvPr/>
              </p:nvSpPr>
              <p:spPr>
                <a:xfrm>
                  <a:off x="892309" y="786942"/>
                  <a:ext cx="374608" cy="545280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000" spc="600" smtClean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荀子</a:t>
                  </a:r>
                  <a:endParaRPr lang="zh-CN" altLang="en-US" sz="2000" spc="60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647" y="2961244"/>
              <a:ext cx="2996680" cy="2140485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3645182" y="2625915"/>
            <a:ext cx="77724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</a:rPr>
              <a:t>“性恶”</a:t>
            </a:r>
            <a:r>
              <a:rPr lang="zh-CN" altLang="en-US" sz="3200" smtClean="0">
                <a:latin typeface="+mj-ea"/>
                <a:ea typeface="+mj-ea"/>
              </a:rPr>
              <a:t>论</a:t>
            </a:r>
            <a:endParaRPr lang="en-US" altLang="zh-CN" sz="3200" smtClean="0">
              <a:latin typeface="+mj-ea"/>
              <a:ea typeface="+mj-ea"/>
            </a:endParaRPr>
          </a:p>
          <a:p>
            <a:endParaRPr lang="en-US" altLang="zh-CN" sz="3200" smtClean="0">
              <a:latin typeface="+mj-ea"/>
              <a:ea typeface="+mj-ea"/>
            </a:endParaRP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荀子（约前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313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～前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238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），名况，战国后期赵国人，时人尊称为荀卿，汉时称为孙卿。著名学者韩非、李斯均是他的学生。</a:t>
            </a:r>
          </a:p>
        </p:txBody>
      </p:sp>
    </p:spTree>
    <p:extLst>
      <p:ext uri="{BB962C8B-B14F-4D97-AF65-F5344CB8AC3E}">
        <p14:creationId xmlns:p14="http://schemas.microsoft.com/office/powerpoint/2010/main" val="31705331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129" y="5045027"/>
            <a:ext cx="1624906" cy="181297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1419" y="0"/>
            <a:ext cx="2996680" cy="4411230"/>
            <a:chOff x="1282647" y="693330"/>
            <a:chExt cx="2996680" cy="4411230"/>
          </a:xfrm>
        </p:grpSpPr>
        <p:grpSp>
          <p:nvGrpSpPr>
            <p:cNvPr id="10" name="组合 9"/>
            <p:cNvGrpSpPr/>
            <p:nvPr/>
          </p:nvGrpSpPr>
          <p:grpSpPr>
            <a:xfrm>
              <a:off x="1615105" y="693330"/>
              <a:ext cx="2271802" cy="4411230"/>
              <a:chOff x="611560" y="339502"/>
              <a:chExt cx="1728192" cy="3168351"/>
            </a:xfrm>
            <a:effectLst/>
          </p:grpSpPr>
          <p:sp>
            <p:nvSpPr>
              <p:cNvPr id="12" name="矩形 11"/>
              <p:cNvSpPr/>
              <p:nvPr/>
            </p:nvSpPr>
            <p:spPr>
              <a:xfrm>
                <a:off x="611560" y="915566"/>
                <a:ext cx="1728192" cy="2592287"/>
              </a:xfrm>
              <a:prstGeom prst="rect">
                <a:avLst/>
              </a:prstGeom>
              <a:noFill/>
              <a:ln w="9525">
                <a:solidFill>
                  <a:srgbClr val="8D425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827584" y="339502"/>
                <a:ext cx="504056" cy="1440160"/>
                <a:chOff x="827584" y="339502"/>
                <a:chExt cx="504056" cy="1440160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827584" y="339502"/>
                  <a:ext cx="504056" cy="1440160"/>
                </a:xfrm>
                <a:prstGeom prst="rect">
                  <a:avLst/>
                </a:prstGeom>
                <a:solidFill>
                  <a:srgbClr val="8D42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5"/>
                <p:cNvSpPr txBox="1"/>
                <p:nvPr/>
              </p:nvSpPr>
              <p:spPr>
                <a:xfrm>
                  <a:off x="892311" y="786942"/>
                  <a:ext cx="374608" cy="545280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000" spc="600" smtClean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老子</a:t>
                  </a:r>
                  <a:endParaRPr lang="zh-CN" altLang="en-US" sz="2000" spc="60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647" y="2961244"/>
              <a:ext cx="2996680" cy="2140485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3645182" y="2625915"/>
            <a:ext cx="792197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latin typeface="+mj-ea"/>
                <a:ea typeface="+mj-ea"/>
              </a:rPr>
              <a:t>道法自然，无为而治</a:t>
            </a:r>
            <a:endParaRPr lang="en-US" altLang="zh-CN" sz="3200" smtClean="0">
              <a:latin typeface="+mj-ea"/>
              <a:ea typeface="+mj-ea"/>
            </a:endParaRPr>
          </a:p>
          <a:p>
            <a:endParaRPr lang="en-US" altLang="zh-CN" sz="3200" smtClean="0">
              <a:latin typeface="+mj-ea"/>
              <a:ea typeface="+mj-ea"/>
            </a:endParaRP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老子，姓李名耳，字聃，一字伯阳，或曰谥伯阳。春秋末期人，生卒年不详，大约出生于公元前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571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年春秋晚期陈（后入楚）国苦县（古县名）。中国古代思想家、哲学家、文学家和史学家，道家学派创始人和主要代表人物。</a:t>
            </a:r>
          </a:p>
        </p:txBody>
      </p:sp>
    </p:spTree>
    <p:extLst>
      <p:ext uri="{BB962C8B-B14F-4D97-AF65-F5344CB8AC3E}">
        <p14:creationId xmlns:p14="http://schemas.microsoft.com/office/powerpoint/2010/main" val="25343910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129" y="5045027"/>
            <a:ext cx="1624906" cy="181297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1419" y="0"/>
            <a:ext cx="2996680" cy="4411230"/>
            <a:chOff x="1282647" y="693330"/>
            <a:chExt cx="2996680" cy="4411230"/>
          </a:xfrm>
        </p:grpSpPr>
        <p:grpSp>
          <p:nvGrpSpPr>
            <p:cNvPr id="10" name="组合 9"/>
            <p:cNvGrpSpPr/>
            <p:nvPr/>
          </p:nvGrpSpPr>
          <p:grpSpPr>
            <a:xfrm>
              <a:off x="1615105" y="693330"/>
              <a:ext cx="2271802" cy="4411230"/>
              <a:chOff x="611560" y="339502"/>
              <a:chExt cx="1728192" cy="3168351"/>
            </a:xfrm>
            <a:effectLst/>
          </p:grpSpPr>
          <p:sp>
            <p:nvSpPr>
              <p:cNvPr id="12" name="矩形 11"/>
              <p:cNvSpPr/>
              <p:nvPr/>
            </p:nvSpPr>
            <p:spPr>
              <a:xfrm>
                <a:off x="611560" y="915566"/>
                <a:ext cx="1728192" cy="2592287"/>
              </a:xfrm>
              <a:prstGeom prst="rect">
                <a:avLst/>
              </a:prstGeom>
              <a:noFill/>
              <a:ln w="9525">
                <a:solidFill>
                  <a:srgbClr val="8D425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827584" y="339502"/>
                <a:ext cx="504056" cy="1440160"/>
                <a:chOff x="827584" y="339502"/>
                <a:chExt cx="504056" cy="1440160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827584" y="339502"/>
                  <a:ext cx="504056" cy="1440160"/>
                </a:xfrm>
                <a:prstGeom prst="rect">
                  <a:avLst/>
                </a:prstGeom>
                <a:solidFill>
                  <a:srgbClr val="8D42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5"/>
                <p:cNvSpPr txBox="1"/>
                <p:nvPr/>
              </p:nvSpPr>
              <p:spPr>
                <a:xfrm>
                  <a:off x="892312" y="786942"/>
                  <a:ext cx="374608" cy="545280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000" spc="600" smtClean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庄子</a:t>
                  </a:r>
                  <a:endParaRPr lang="zh-CN" altLang="en-US" sz="2000" spc="60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647" y="2961244"/>
              <a:ext cx="2996680" cy="2140485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3645182" y="2625915"/>
            <a:ext cx="810485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latin typeface="+mj-ea"/>
                <a:ea typeface="+mj-ea"/>
              </a:rPr>
              <a:t>天人合一，精神自由</a:t>
            </a:r>
            <a:endParaRPr lang="en-US" altLang="zh-CN" sz="3200" smtClean="0">
              <a:latin typeface="+mj-ea"/>
              <a:ea typeface="+mj-ea"/>
            </a:endParaRPr>
          </a:p>
          <a:p>
            <a:endParaRPr lang="en-US" altLang="zh-CN" sz="3200" smtClean="0">
              <a:latin typeface="+mj-ea"/>
              <a:ea typeface="+mj-ea"/>
            </a:endParaRP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庄子，战国中期思想家、哲学家、文学家。姓庄，名周，宋国蒙人，先祖是宋国君主宋戴公。他是继老子之后道家学派的代表人物，庄学的创立者，与老子并称“老庄”。</a:t>
            </a:r>
          </a:p>
        </p:txBody>
      </p:sp>
    </p:spTree>
    <p:extLst>
      <p:ext uri="{BB962C8B-B14F-4D97-AF65-F5344CB8AC3E}">
        <p14:creationId xmlns:p14="http://schemas.microsoft.com/office/powerpoint/2010/main" val="5221860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129" y="5045027"/>
            <a:ext cx="1624906" cy="181297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1419" y="0"/>
            <a:ext cx="2996680" cy="4411230"/>
            <a:chOff x="1282647" y="693330"/>
            <a:chExt cx="2996680" cy="4411230"/>
          </a:xfrm>
        </p:grpSpPr>
        <p:grpSp>
          <p:nvGrpSpPr>
            <p:cNvPr id="10" name="组合 9"/>
            <p:cNvGrpSpPr/>
            <p:nvPr/>
          </p:nvGrpSpPr>
          <p:grpSpPr>
            <a:xfrm>
              <a:off x="1615105" y="693330"/>
              <a:ext cx="2271802" cy="4411230"/>
              <a:chOff x="611560" y="339502"/>
              <a:chExt cx="1728192" cy="3168351"/>
            </a:xfrm>
            <a:effectLst/>
          </p:grpSpPr>
          <p:sp>
            <p:nvSpPr>
              <p:cNvPr id="12" name="矩形 11"/>
              <p:cNvSpPr/>
              <p:nvPr/>
            </p:nvSpPr>
            <p:spPr>
              <a:xfrm>
                <a:off x="611560" y="915566"/>
                <a:ext cx="1728192" cy="2592287"/>
              </a:xfrm>
              <a:prstGeom prst="rect">
                <a:avLst/>
              </a:prstGeom>
              <a:noFill/>
              <a:ln w="9525">
                <a:solidFill>
                  <a:srgbClr val="8D425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827584" y="339502"/>
                <a:ext cx="504056" cy="1440160"/>
                <a:chOff x="827584" y="339502"/>
                <a:chExt cx="504056" cy="1440160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827584" y="339502"/>
                  <a:ext cx="504056" cy="1440160"/>
                </a:xfrm>
                <a:prstGeom prst="rect">
                  <a:avLst/>
                </a:prstGeom>
                <a:solidFill>
                  <a:srgbClr val="8D42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5"/>
                <p:cNvSpPr txBox="1"/>
                <p:nvPr/>
              </p:nvSpPr>
              <p:spPr>
                <a:xfrm>
                  <a:off x="892312" y="786942"/>
                  <a:ext cx="374608" cy="545280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000" spc="600" smtClean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墨子</a:t>
                  </a:r>
                  <a:endParaRPr lang="zh-CN" altLang="en-US" sz="2000" spc="60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647" y="2961244"/>
              <a:ext cx="2996680" cy="2140485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3420557" y="2625915"/>
            <a:ext cx="832948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latin typeface="+mj-ea"/>
                <a:ea typeface="+mj-ea"/>
              </a:rPr>
              <a:t>兼爱，非攻</a:t>
            </a:r>
            <a:endParaRPr lang="en-US" altLang="zh-CN" sz="3200" smtClean="0">
              <a:latin typeface="+mj-ea"/>
              <a:ea typeface="+mj-ea"/>
            </a:endParaRPr>
          </a:p>
          <a:p>
            <a:endParaRPr lang="en-US" altLang="zh-CN" sz="3200" smtClean="0">
              <a:latin typeface="+mj-ea"/>
              <a:ea typeface="+mj-ea"/>
            </a:endParaRP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墨子（生卒年不详），名翟（</a:t>
            </a:r>
            <a:r>
              <a:rPr lang="en-US" altLang="zh-CN" sz="2400" err="1">
                <a:solidFill>
                  <a:srgbClr val="8D4256"/>
                </a:solidFill>
                <a:latin typeface="+mj-ea"/>
                <a:ea typeface="+mj-ea"/>
              </a:rPr>
              <a:t>dí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），东周春秋末期战国初期宋国人，一说鲁阳人，一说滕国人。墨子是宋国贵族目夷的后代，生前担任宋国大夫。他是墨家学派的创始人，也是战国时期著名的思想家、教育家、科学家、军事家。 </a:t>
            </a:r>
          </a:p>
        </p:txBody>
      </p:sp>
    </p:spTree>
    <p:extLst>
      <p:ext uri="{BB962C8B-B14F-4D97-AF65-F5344CB8AC3E}">
        <p14:creationId xmlns:p14="http://schemas.microsoft.com/office/powerpoint/2010/main" val="20793666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129" y="5045027"/>
            <a:ext cx="1624906" cy="181297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1419" y="0"/>
            <a:ext cx="2996680" cy="4411230"/>
            <a:chOff x="1282647" y="693330"/>
            <a:chExt cx="2996680" cy="4411230"/>
          </a:xfrm>
        </p:grpSpPr>
        <p:grpSp>
          <p:nvGrpSpPr>
            <p:cNvPr id="10" name="组合 9"/>
            <p:cNvGrpSpPr/>
            <p:nvPr/>
          </p:nvGrpSpPr>
          <p:grpSpPr>
            <a:xfrm>
              <a:off x="1615105" y="693330"/>
              <a:ext cx="2271802" cy="4411230"/>
              <a:chOff x="611560" y="339502"/>
              <a:chExt cx="1728192" cy="3168351"/>
            </a:xfrm>
            <a:effectLst/>
          </p:grpSpPr>
          <p:sp>
            <p:nvSpPr>
              <p:cNvPr id="12" name="矩形 11"/>
              <p:cNvSpPr/>
              <p:nvPr/>
            </p:nvSpPr>
            <p:spPr>
              <a:xfrm>
                <a:off x="611560" y="915566"/>
                <a:ext cx="1728192" cy="2592287"/>
              </a:xfrm>
              <a:prstGeom prst="rect">
                <a:avLst/>
              </a:prstGeom>
              <a:noFill/>
              <a:ln w="9525">
                <a:solidFill>
                  <a:srgbClr val="8D4256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827584" y="339502"/>
                <a:ext cx="504056" cy="1440160"/>
                <a:chOff x="827584" y="339502"/>
                <a:chExt cx="504056" cy="1440160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827584" y="339502"/>
                  <a:ext cx="504056" cy="1440160"/>
                </a:xfrm>
                <a:prstGeom prst="rect">
                  <a:avLst/>
                </a:prstGeom>
                <a:solidFill>
                  <a:srgbClr val="8D42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5"/>
                <p:cNvSpPr txBox="1"/>
                <p:nvPr/>
              </p:nvSpPr>
              <p:spPr>
                <a:xfrm>
                  <a:off x="892312" y="786942"/>
                  <a:ext cx="374608" cy="784761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000" spc="600" smtClean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韩非子</a:t>
                  </a:r>
                  <a:endParaRPr lang="zh-CN" altLang="en-US" sz="2000" spc="60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647" y="2961244"/>
              <a:ext cx="2996680" cy="2140485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3420557" y="2625915"/>
            <a:ext cx="832948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</a:rPr>
              <a:t>“以法为本”的法、术、势</a:t>
            </a:r>
            <a:r>
              <a:rPr lang="zh-CN" altLang="en-US" sz="3200" smtClean="0">
                <a:latin typeface="+mj-ea"/>
                <a:ea typeface="+mj-ea"/>
              </a:rPr>
              <a:t>论</a:t>
            </a:r>
            <a:endParaRPr lang="en-US" altLang="zh-CN" sz="3200" smtClean="0">
              <a:latin typeface="+mj-ea"/>
              <a:ea typeface="+mj-ea"/>
            </a:endParaRPr>
          </a:p>
          <a:p>
            <a:endParaRPr lang="en-US" altLang="zh-CN" sz="3200" smtClean="0">
              <a:latin typeface="+mj-ea"/>
              <a:ea typeface="+mj-ea"/>
            </a:endParaRP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韩非（约公元前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280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年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—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公元前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233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年），又称韩非子，新郑（今河南省新郑市）人。战国时期杰出的思想家、哲学家和散文家，法家代表人物。韩桓惠王之子，荀子学生，先秦七子之一。</a:t>
            </a:r>
          </a:p>
        </p:txBody>
      </p:sp>
    </p:spTree>
    <p:extLst>
      <p:ext uri="{BB962C8B-B14F-4D97-AF65-F5344CB8AC3E}">
        <p14:creationId xmlns:p14="http://schemas.microsoft.com/office/powerpoint/2010/main" val="39240951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" y="683226"/>
            <a:ext cx="2741461" cy="5482922"/>
          </a:xfrm>
          <a:custGeom>
            <a:avLst/>
            <a:gdLst>
              <a:gd name="connsiteX0" fmla="*/ 0 w 2741461"/>
              <a:gd name="connsiteY0" fmla="*/ 0 h 5482922"/>
              <a:gd name="connsiteX1" fmla="*/ 2741461 w 2741461"/>
              <a:gd name="connsiteY1" fmla="*/ 2741461 h 5482922"/>
              <a:gd name="connsiteX2" fmla="*/ 0 w 2741461"/>
              <a:gd name="connsiteY2" fmla="*/ 5482922 h 5482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41461" h="5482922">
                <a:moveTo>
                  <a:pt x="0" y="0"/>
                </a:moveTo>
                <a:lnTo>
                  <a:pt x="2741461" y="2741461"/>
                </a:lnTo>
                <a:lnTo>
                  <a:pt x="0" y="5482922"/>
                </a:lnTo>
                <a:close/>
              </a:path>
            </a:pathLst>
          </a:custGeom>
          <a:solidFill>
            <a:srgbClr val="8D4256"/>
          </a:solidFill>
          <a:ln>
            <a:noFill/>
          </a:ln>
        </p:spPr>
        <p:txBody>
          <a:bodyPr wrap="square" rtlCol="0">
            <a:noAutofit/>
          </a:bodyPr>
          <a:lstStyle/>
          <a:p>
            <a:endParaRPr lang="zh-CN" altLang="en-US" sz="2799">
              <a:solidFill>
                <a:schemeClr val="bg1"/>
              </a:solidFill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907930" y="1217345"/>
            <a:ext cx="923330" cy="20368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spc="60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伍</a:t>
            </a:r>
            <a:endParaRPr lang="zh-CN" altLang="en-US" sz="3200" spc="6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345" y="1795126"/>
            <a:ext cx="1624906" cy="18129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710">
            <a:off x="10088320" y="-577294"/>
            <a:ext cx="2605011" cy="51612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56387" y="3254156"/>
            <a:ext cx="4012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rgbClr val="8D4256"/>
                </a:solidFill>
                <a:latin typeface="+mj-ea"/>
                <a:ea typeface="+mj-ea"/>
              </a:rPr>
              <a:t>课堂实例讲解</a:t>
            </a:r>
            <a:endParaRPr lang="zh-CN" altLang="en-US" sz="4000">
              <a:solidFill>
                <a:srgbClr val="8D4256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786409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1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3" grpI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3414553" y="0"/>
            <a:ext cx="5448839" cy="2758140"/>
          </a:xfrm>
          <a:custGeom>
            <a:avLst/>
            <a:gdLst>
              <a:gd name="connsiteX0" fmla="*/ 33721 w 5448839"/>
              <a:gd name="connsiteY0" fmla="*/ 0 h 2758140"/>
              <a:gd name="connsiteX1" fmla="*/ 5415118 w 5448839"/>
              <a:gd name="connsiteY1" fmla="*/ 0 h 2758140"/>
              <a:gd name="connsiteX2" fmla="*/ 5448839 w 5448839"/>
              <a:gd name="connsiteY2" fmla="*/ 33721 h 2758140"/>
              <a:gd name="connsiteX3" fmla="*/ 2724420 w 5448839"/>
              <a:gd name="connsiteY3" fmla="*/ 2758140 h 2758140"/>
              <a:gd name="connsiteX4" fmla="*/ 0 w 5448839"/>
              <a:gd name="connsiteY4" fmla="*/ 33721 h 27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8839" h="2758140">
                <a:moveTo>
                  <a:pt x="33721" y="0"/>
                </a:moveTo>
                <a:lnTo>
                  <a:pt x="5415118" y="0"/>
                </a:lnTo>
                <a:lnTo>
                  <a:pt x="5448839" y="33721"/>
                </a:lnTo>
                <a:lnTo>
                  <a:pt x="2724420" y="2758140"/>
                </a:lnTo>
                <a:lnTo>
                  <a:pt x="0" y="33721"/>
                </a:lnTo>
                <a:close/>
              </a:path>
            </a:pathLst>
          </a:custGeom>
          <a:solidFill>
            <a:srgbClr val="8D4256"/>
          </a:solidFill>
        </p:spPr>
        <p:txBody>
          <a:bodyPr wrap="square" rtlCol="0">
            <a:noAutofit/>
          </a:bodyPr>
          <a:lstStyle/>
          <a:p>
            <a:endParaRPr lang="zh-CN" altLang="en-US" sz="2799">
              <a:solidFill>
                <a:schemeClr val="bg1"/>
              </a:solidFill>
              <a:ea typeface="+mj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4832">
            <a:off x="5275932" y="1110008"/>
            <a:ext cx="1701297" cy="18382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1381">
            <a:off x="2390751" y="-611369"/>
            <a:ext cx="2533332" cy="5019263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706843" y="3575257"/>
            <a:ext cx="2801455" cy="7487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壹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193068" y="4693157"/>
            <a:ext cx="7829006" cy="1431161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spc="300" smtClean="0">
                <a:solidFill>
                  <a:srgbClr val="8D4256"/>
                </a:solidFill>
                <a:latin typeface="+mj-ea"/>
                <a:ea typeface="+mj-ea"/>
              </a:rPr>
              <a:t>提问方式</a:t>
            </a:r>
            <a: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endParaRPr lang="zh-CN" altLang="en-US" sz="1400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369039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grpId="1" nodeType="after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2" nodeType="with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3" grpId="1" build="p"/>
      <p:bldP spid="27" gr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716779" y="0"/>
            <a:ext cx="2551997" cy="6858000"/>
          </a:xfrm>
          <a:prstGeom prst="rect">
            <a:avLst/>
          </a:prstGeom>
          <a:solidFill>
            <a:srgbClr val="8D425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828" y="2443480"/>
            <a:ext cx="3849870" cy="441451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613781" y="602219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76787" y="850478"/>
            <a:ext cx="615553" cy="1723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b="1" spc="600" smtClean="0">
                <a:solidFill>
                  <a:srgbClr val="DAD6BC"/>
                </a:solidFill>
                <a:latin typeface="+mj-ea"/>
                <a:ea typeface="+mj-ea"/>
              </a:rPr>
              <a:t>例题</a:t>
            </a:r>
            <a:r>
              <a:rPr lang="en-US" altLang="zh-CN" sz="2800" b="1" spc="600" smtClean="0">
                <a:solidFill>
                  <a:srgbClr val="DAD6BC"/>
                </a:solidFill>
                <a:latin typeface="+mj-ea"/>
                <a:ea typeface="+mj-ea"/>
              </a:rPr>
              <a:t>1</a:t>
            </a:r>
            <a:endParaRPr lang="zh-CN" altLang="en-US" sz="2800" b="1" spc="600">
              <a:solidFill>
                <a:srgbClr val="DAD6BC"/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98542" y="2585026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7800" y="722868"/>
            <a:ext cx="431173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阅读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中的一段文字，然后回答问题。（</a:t>
            </a:r>
            <a:r>
              <a:rPr lang="en-US" altLang="zh-CN" sz="2400">
                <a:latin typeface="+mj-ea"/>
                <a:ea typeface="+mj-ea"/>
              </a:rPr>
              <a:t>3</a:t>
            </a:r>
            <a:r>
              <a:rPr lang="zh-CN" altLang="en-US" sz="2400">
                <a:latin typeface="+mj-ea"/>
                <a:ea typeface="+mj-ea"/>
              </a:rPr>
              <a:t>分）</a:t>
            </a:r>
          </a:p>
          <a:p>
            <a:r>
              <a:rPr lang="zh-CN" altLang="en-US" sz="2400">
                <a:latin typeface="+mj-ea"/>
                <a:ea typeface="+mj-ea"/>
              </a:rPr>
              <a:t>材料</a:t>
            </a:r>
            <a:r>
              <a:rPr lang="en-US" altLang="zh-CN" sz="2400">
                <a:latin typeface="+mj-ea"/>
                <a:ea typeface="+mj-ea"/>
              </a:rPr>
              <a:t>1</a:t>
            </a:r>
            <a:r>
              <a:rPr lang="zh-CN" altLang="en-US" sz="2400">
                <a:latin typeface="+mj-ea"/>
                <a:ea typeface="+mj-ea"/>
              </a:rPr>
              <a:t>：子曰：“为政以德，譬如北辰，居其所而众星共之。”</a:t>
            </a:r>
          </a:p>
          <a:p>
            <a:r>
              <a:rPr lang="zh-CN" altLang="en-US" sz="2400">
                <a:latin typeface="+mj-ea"/>
                <a:ea typeface="+mj-ea"/>
              </a:rPr>
              <a:t>材料</a:t>
            </a:r>
            <a:r>
              <a:rPr lang="en-US" altLang="zh-CN" sz="2400">
                <a:latin typeface="+mj-ea"/>
                <a:ea typeface="+mj-ea"/>
              </a:rPr>
              <a:t>2</a:t>
            </a:r>
            <a:r>
              <a:rPr lang="zh-CN" altLang="en-US" sz="2400">
                <a:latin typeface="+mj-ea"/>
                <a:ea typeface="+mj-ea"/>
              </a:rPr>
              <a:t>：季康子问政于孔子曰：“如杀无道，以就有道，何如？”孔子对曰：“子为政，焉用杀？子欲善而民善矣。君子之德风，人小之德草，草上之风，必偃。”</a:t>
            </a:r>
          </a:p>
          <a:p>
            <a:r>
              <a:rPr lang="zh-CN" altLang="en-US" sz="2400">
                <a:latin typeface="+mj-ea"/>
                <a:ea typeface="+mj-ea"/>
              </a:rPr>
              <a:t>问：这两则材料都使用了什么修辞手法，来强调儒家学说中的统治者和老百姓之间的什么样的互动关系？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635240" y="1276865"/>
            <a:ext cx="47396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答案：</a:t>
            </a: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比喻。（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1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分）</a:t>
            </a: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统治者是老百姓效仿和学习的对象，老百姓是被统治者影响和教化的对象；（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1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分）</a:t>
            </a: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一个好的统治者应该成为老百姓的道德模范，并且还要主要用自己的德行来引导、教育、感化老百姓，改造思想，移风易俗，形成良好的道德风尚，而不是靠刑罚手段来强制实施统治。（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1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分）</a:t>
            </a:r>
          </a:p>
          <a:p>
            <a:endParaRPr lang="zh-CN" altLang="en-US" sz="240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488890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6" presetClass="entr" presetSubtype="0" fill="hold" grpId="1" nodeType="afterEffect"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1"/>
      <p:bldP spid="22" grpId="2" animBg="1"/>
      <p:bldP spid="4" grpId="3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716779" y="0"/>
            <a:ext cx="2551997" cy="6858000"/>
          </a:xfrm>
          <a:prstGeom prst="rect">
            <a:avLst/>
          </a:prstGeom>
          <a:solidFill>
            <a:srgbClr val="8D425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828" y="2443480"/>
            <a:ext cx="3849870" cy="441451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613781" y="602219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76787" y="850478"/>
            <a:ext cx="615553" cy="1723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b="1" spc="600" smtClean="0">
                <a:solidFill>
                  <a:srgbClr val="DAD6BC"/>
                </a:solidFill>
                <a:latin typeface="+mj-ea"/>
                <a:ea typeface="+mj-ea"/>
              </a:rPr>
              <a:t>例题</a:t>
            </a:r>
            <a:r>
              <a:rPr lang="zh-CN" altLang="en-US" sz="2800" b="1" spc="600">
                <a:solidFill>
                  <a:srgbClr val="DAD6BC"/>
                </a:solidFill>
                <a:latin typeface="+mj-ea"/>
                <a:ea typeface="+mj-ea"/>
              </a:rPr>
              <a:t>二</a:t>
            </a:r>
          </a:p>
        </p:txBody>
      </p:sp>
      <p:sp>
        <p:nvSpPr>
          <p:cNvPr id="22" name="矩形 21"/>
          <p:cNvSpPr/>
          <p:nvPr/>
        </p:nvSpPr>
        <p:spPr>
          <a:xfrm>
            <a:off x="5598542" y="2585026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7801" y="722868"/>
            <a:ext cx="440430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记录了多则关于“礼”的言论，比如：</a:t>
            </a:r>
          </a:p>
          <a:p>
            <a:r>
              <a:rPr lang="zh-CN" altLang="en-US" sz="2400">
                <a:latin typeface="+mj-ea"/>
                <a:ea typeface="+mj-ea"/>
              </a:rPr>
              <a:t>子曰：“人而不仁，如礼何？人而不仁，如乐何？”（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八佾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）</a:t>
            </a:r>
          </a:p>
          <a:p>
            <a:r>
              <a:rPr lang="zh-CN" altLang="en-US" sz="2400">
                <a:latin typeface="+mj-ea"/>
                <a:ea typeface="+mj-ea"/>
              </a:rPr>
              <a:t>林放问礼之本。子曰：“大哉问！礼，与其奢也，宁俭；丧，与其易也，宁戚。” （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八佾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）</a:t>
            </a:r>
          </a:p>
          <a:p>
            <a:r>
              <a:rPr lang="zh-CN" altLang="en-US" sz="2400">
                <a:latin typeface="+mj-ea"/>
                <a:ea typeface="+mj-ea"/>
              </a:rPr>
              <a:t>子曰：“礼云礼云，玉帛云乎哉？乐云乐云，钟鼓云乎哉？”（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阳货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）</a:t>
            </a:r>
          </a:p>
          <a:p>
            <a:r>
              <a:rPr lang="zh-CN" altLang="en-US" sz="2400">
                <a:latin typeface="+mj-ea"/>
                <a:ea typeface="+mj-ea"/>
              </a:rPr>
              <a:t>从中可以看出孔子对“礼”有怎样的认识？（</a:t>
            </a:r>
            <a:r>
              <a:rPr lang="en-US" altLang="zh-CN" sz="2400">
                <a:latin typeface="+mj-ea"/>
                <a:ea typeface="+mj-ea"/>
              </a:rPr>
              <a:t>2</a:t>
            </a:r>
            <a:r>
              <a:rPr lang="zh-CN" altLang="en-US" sz="2400">
                <a:latin typeface="+mj-ea"/>
                <a:ea typeface="+mj-ea"/>
              </a:rPr>
              <a:t>分）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051370" y="2342415"/>
            <a:ext cx="40005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答案</a:t>
            </a:r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：</a:t>
            </a:r>
            <a:endParaRPr lang="en-US" altLang="zh-CN" sz="2400" smtClean="0">
              <a:solidFill>
                <a:srgbClr val="8D4256"/>
              </a:solidFill>
              <a:latin typeface="+mj-ea"/>
              <a:ea typeface="+mj-ea"/>
            </a:endParaRPr>
          </a:p>
          <a:p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“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礼”的本质是“仁”</a:t>
            </a:r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；</a:t>
            </a:r>
            <a:endParaRPr lang="en-US" altLang="zh-CN" sz="2400" smtClean="0">
              <a:solidFill>
                <a:srgbClr val="8D4256"/>
              </a:solidFill>
              <a:latin typeface="+mj-ea"/>
              <a:ea typeface="+mj-ea"/>
            </a:endParaRPr>
          </a:p>
          <a:p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如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果没有发自内心的真诚仁爱，徒有奢华形式，“礼”就失去了意义</a:t>
            </a:r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。</a:t>
            </a:r>
            <a:endParaRPr lang="zh-CN" altLang="en-US" sz="2400">
              <a:solidFill>
                <a:srgbClr val="8D4256"/>
              </a:solidFill>
              <a:latin typeface="+mj-ea"/>
              <a:ea typeface="+mj-ea"/>
            </a:endParaRPr>
          </a:p>
          <a:p>
            <a:endParaRPr lang="zh-CN" altLang="en-US" sz="240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20677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6" presetClass="entr" presetSubtype="0" fill="hold" grpId="1" nodeType="afterEffect"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1"/>
      <p:bldP spid="22" grpId="2" animBg="1"/>
      <p:bldP spid="4" grpId="3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716779" y="0"/>
            <a:ext cx="2551997" cy="6858000"/>
          </a:xfrm>
          <a:prstGeom prst="rect">
            <a:avLst/>
          </a:prstGeom>
          <a:solidFill>
            <a:srgbClr val="8D425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828" y="2443480"/>
            <a:ext cx="3849870" cy="441451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613781" y="602219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76787" y="850478"/>
            <a:ext cx="615553" cy="1723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b="1" spc="600" smtClean="0">
                <a:solidFill>
                  <a:srgbClr val="DAD6BC"/>
                </a:solidFill>
                <a:latin typeface="+mj-ea"/>
                <a:ea typeface="+mj-ea"/>
              </a:rPr>
              <a:t>例题三</a:t>
            </a:r>
            <a:endParaRPr lang="zh-CN" altLang="en-US" sz="2800" b="1" spc="600">
              <a:solidFill>
                <a:srgbClr val="DAD6BC"/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98542" y="2585026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7801" y="722868"/>
            <a:ext cx="440430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（</a:t>
            </a:r>
            <a:r>
              <a:rPr lang="en-US" altLang="zh-CN" sz="2400">
                <a:latin typeface="+mj-ea"/>
                <a:ea typeface="+mj-ea"/>
              </a:rPr>
              <a:t>1</a:t>
            </a:r>
            <a:r>
              <a:rPr lang="zh-CN" altLang="en-US" sz="2400">
                <a:latin typeface="+mj-ea"/>
                <a:ea typeface="+mj-ea"/>
              </a:rPr>
              <a:t>）子路曰：“不仕无义，长幼之节，不可废也；君臣之义，如之何其废之？欲洁其身，而乱大伦。君子之仕也，行其义也。道之不行，已知之矣”（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徽子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）</a:t>
            </a:r>
          </a:p>
          <a:p>
            <a:r>
              <a:rPr lang="zh-CN" altLang="en-US" sz="2400">
                <a:latin typeface="+mj-ea"/>
                <a:ea typeface="+mj-ea"/>
              </a:rPr>
              <a:t> （</a:t>
            </a:r>
            <a:r>
              <a:rPr lang="en-US" altLang="zh-CN" sz="2400">
                <a:latin typeface="+mj-ea"/>
                <a:ea typeface="+mj-ea"/>
              </a:rPr>
              <a:t>2</a:t>
            </a:r>
            <a:r>
              <a:rPr lang="zh-CN" altLang="en-US" sz="2400">
                <a:latin typeface="+mj-ea"/>
                <a:ea typeface="+mj-ea"/>
              </a:rPr>
              <a:t>）子曰：“直哉史鱼①！邦有道，如矢；邦无道，如矢。君子哉蓬伯玉！邦有道，则仕；邦无道，则可卷而怀之。”（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季氏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）</a:t>
            </a:r>
          </a:p>
          <a:p>
            <a:r>
              <a:rPr lang="en-US" altLang="zh-CN" sz="2400">
                <a:latin typeface="+mj-ea"/>
                <a:ea typeface="+mj-ea"/>
              </a:rPr>
              <a:t>【</a:t>
            </a:r>
            <a:r>
              <a:rPr lang="zh-CN" altLang="en-US" sz="2400">
                <a:latin typeface="+mj-ea"/>
                <a:ea typeface="+mj-ea"/>
              </a:rPr>
              <a:t>注</a:t>
            </a:r>
            <a:r>
              <a:rPr lang="en-US" altLang="zh-CN" sz="2400">
                <a:latin typeface="+mj-ea"/>
                <a:ea typeface="+mj-ea"/>
              </a:rPr>
              <a:t>】①</a:t>
            </a:r>
            <a:r>
              <a:rPr lang="zh-CN" altLang="en-US" sz="2400">
                <a:latin typeface="+mj-ea"/>
                <a:ea typeface="+mj-ea"/>
              </a:rPr>
              <a:t>史鱼：人名，卫国大夫。</a:t>
            </a:r>
          </a:p>
          <a:p>
            <a:r>
              <a:rPr lang="zh-CN" altLang="en-US" sz="2400">
                <a:latin typeface="+mj-ea"/>
                <a:ea typeface="+mj-ea"/>
              </a:rPr>
              <a:t>问：请根据第（</a:t>
            </a:r>
            <a:r>
              <a:rPr lang="en-US" altLang="zh-CN" sz="2400">
                <a:latin typeface="+mj-ea"/>
                <a:ea typeface="+mj-ea"/>
              </a:rPr>
              <a:t>2</a:t>
            </a:r>
            <a:r>
              <a:rPr lang="zh-CN" altLang="en-US" sz="2400">
                <a:latin typeface="+mj-ea"/>
                <a:ea typeface="+mj-ea"/>
              </a:rPr>
              <a:t>）则材料，评价孔子的出仕观</a:t>
            </a:r>
            <a:r>
              <a:rPr lang="en-US" altLang="zh-CN" sz="2400">
                <a:latin typeface="+mj-ea"/>
                <a:ea typeface="+mj-ea"/>
              </a:rPr>
              <a:t>(4</a:t>
            </a:r>
            <a:r>
              <a:rPr lang="zh-CN" altLang="en-US" sz="2400">
                <a:latin typeface="+mj-ea"/>
                <a:ea typeface="+mj-ea"/>
              </a:rPr>
              <a:t>分）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45225" y="850478"/>
            <a:ext cx="40005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答案：这则材料体现了孔子坚持积极行义，又灵活变通的出仕观。我认为孔子的出仕观值得肯定，孔子终身都在坚持自己的政治理想，而在实际行动中遵循用行舍藏（灵活变通）的原则，我们可以从中获得借鉴与启发。（出仕观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1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分，表态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1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分，具体分析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1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分，谈及启发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1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分，共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4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分）</a:t>
            </a:r>
          </a:p>
          <a:p>
            <a:endParaRPr lang="zh-CN" altLang="en-US" sz="240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508217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6" presetClass="entr" presetSubtype="0" fill="hold" grpId="1" nodeType="afterEffect"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1"/>
      <p:bldP spid="22" grpId="2" animBg="1"/>
      <p:bldP spid="4" grpId="3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716779" y="0"/>
            <a:ext cx="2551997" cy="6858000"/>
          </a:xfrm>
          <a:prstGeom prst="rect">
            <a:avLst/>
          </a:prstGeom>
          <a:solidFill>
            <a:srgbClr val="8D425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828" y="2443480"/>
            <a:ext cx="3849870" cy="441451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613781" y="602219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76787" y="850478"/>
            <a:ext cx="615553" cy="1723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b="1" spc="600" smtClean="0">
                <a:solidFill>
                  <a:srgbClr val="DAD6BC"/>
                </a:solidFill>
                <a:latin typeface="+mj-ea"/>
                <a:ea typeface="+mj-ea"/>
              </a:rPr>
              <a:t>例题四</a:t>
            </a:r>
            <a:endParaRPr lang="zh-CN" altLang="en-US" sz="2800" b="1" spc="600">
              <a:solidFill>
                <a:srgbClr val="DAD6BC"/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98542" y="2585026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7801" y="722868"/>
            <a:ext cx="440430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+mj-ea"/>
                <a:ea typeface="+mj-ea"/>
              </a:rPr>
              <a:t>【2011</a:t>
            </a:r>
            <a:r>
              <a:rPr lang="zh-CN" altLang="en-US" sz="2400">
                <a:latin typeface="+mj-ea"/>
                <a:ea typeface="+mj-ea"/>
              </a:rPr>
              <a:t>年浙江省绍兴市高三教学质量调测语文卷</a:t>
            </a:r>
            <a:r>
              <a:rPr lang="en-US" altLang="zh-CN" sz="2400">
                <a:latin typeface="+mj-ea"/>
                <a:ea typeface="+mj-ea"/>
              </a:rPr>
              <a:t>】</a:t>
            </a:r>
          </a:p>
          <a:p>
            <a:r>
              <a:rPr lang="zh-CN" altLang="en-US" sz="2400">
                <a:latin typeface="+mj-ea"/>
                <a:ea typeface="+mj-ea"/>
              </a:rPr>
              <a:t>阅读下面文字，完成答题。</a:t>
            </a:r>
          </a:p>
          <a:p>
            <a:r>
              <a:rPr lang="zh-CN" altLang="en-US" sz="2400">
                <a:latin typeface="+mj-ea"/>
                <a:ea typeface="+mj-ea"/>
              </a:rPr>
              <a:t>子贡日：“如有博施于民而能济众，何如</a:t>
            </a:r>
            <a:r>
              <a:rPr lang="en-US" altLang="zh-CN" sz="2400">
                <a:latin typeface="+mj-ea"/>
                <a:ea typeface="+mj-ea"/>
              </a:rPr>
              <a:t>?</a:t>
            </a:r>
            <a:r>
              <a:rPr lang="zh-CN" altLang="en-US" sz="2400">
                <a:latin typeface="+mj-ea"/>
                <a:ea typeface="+mj-ea"/>
              </a:rPr>
              <a:t>可谓仁乎</a:t>
            </a:r>
            <a:r>
              <a:rPr lang="en-US" altLang="zh-CN" sz="2400">
                <a:latin typeface="+mj-ea"/>
                <a:ea typeface="+mj-ea"/>
              </a:rPr>
              <a:t>?”</a:t>
            </a:r>
            <a:r>
              <a:rPr lang="zh-CN" altLang="en-US" sz="2400">
                <a:latin typeface="+mj-ea"/>
                <a:ea typeface="+mj-ea"/>
              </a:rPr>
              <a:t>子日：“何事于仁</a:t>
            </a:r>
            <a:r>
              <a:rPr lang="en-US" altLang="zh-CN" sz="2400">
                <a:latin typeface="+mj-ea"/>
                <a:ea typeface="+mj-ea"/>
              </a:rPr>
              <a:t>?</a:t>
            </a:r>
            <a:r>
              <a:rPr lang="zh-CN" altLang="en-US" sz="2400">
                <a:latin typeface="+mj-ea"/>
                <a:ea typeface="+mj-ea"/>
              </a:rPr>
              <a:t>必也圣乎！尧舜其犹病诸！夫仁者，己欲立而立人，己欲达而达人。能近取譬，可谓仁之方也已。”</a:t>
            </a:r>
          </a:p>
          <a:p>
            <a:r>
              <a:rPr lang="zh-CN" altLang="en-US" sz="2400">
                <a:latin typeface="+mj-ea"/>
                <a:ea typeface="+mj-ea"/>
              </a:rPr>
              <a:t>问：试联系已学内容，说说你对孔子倡导的“仁爱观”的理解。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956698" y="1603751"/>
            <a:ext cx="40005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答案：孔子的仁爱观：是以孝悌为根本的，主张在“亲亲”的基础上推己及人；孔子 仁爱观的高标准是看一个人对社会的贡献，看他能否维护王权、安定百姓，孔子更看重大节 大信。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(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答出其中两点即可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)</a:t>
            </a:r>
            <a:endParaRPr lang="zh-CN" altLang="en-US" sz="2400">
              <a:solidFill>
                <a:srgbClr val="8D4256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073531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6" presetClass="entr" presetSubtype="0" fill="hold" grpId="1" nodeType="afterEffect"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1"/>
      <p:bldP spid="22" grpId="2" animBg="1"/>
      <p:bldP spid="4" grpId="3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716779" y="0"/>
            <a:ext cx="2551997" cy="6858000"/>
          </a:xfrm>
          <a:prstGeom prst="rect">
            <a:avLst/>
          </a:prstGeom>
          <a:solidFill>
            <a:srgbClr val="8D425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828" y="2443480"/>
            <a:ext cx="3849870" cy="441451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613781" y="602219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76787" y="850478"/>
            <a:ext cx="615553" cy="1723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b="1" spc="600" smtClean="0">
                <a:solidFill>
                  <a:srgbClr val="DAD6BC"/>
                </a:solidFill>
                <a:latin typeface="+mj-ea"/>
                <a:ea typeface="+mj-ea"/>
              </a:rPr>
              <a:t>例题五</a:t>
            </a:r>
            <a:endParaRPr lang="zh-CN" altLang="en-US" sz="2800" b="1" spc="600">
              <a:solidFill>
                <a:srgbClr val="DAD6BC"/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98542" y="2585026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4099" y="428178"/>
            <a:ext cx="440430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+mj-ea"/>
                <a:ea typeface="+mj-ea"/>
              </a:rPr>
              <a:t>【</a:t>
            </a:r>
            <a:r>
              <a:rPr lang="zh-CN" altLang="en-US" sz="2400">
                <a:latin typeface="+mj-ea"/>
                <a:ea typeface="+mj-ea"/>
              </a:rPr>
              <a:t>浙江省嘉兴市</a:t>
            </a:r>
            <a:r>
              <a:rPr lang="en-US" altLang="zh-CN" sz="2400">
                <a:latin typeface="+mj-ea"/>
                <a:ea typeface="+mj-ea"/>
              </a:rPr>
              <a:t>2018</a:t>
            </a:r>
            <a:r>
              <a:rPr lang="zh-CN" altLang="en-US" sz="2400">
                <a:latin typeface="+mj-ea"/>
                <a:ea typeface="+mj-ea"/>
              </a:rPr>
              <a:t>届高三</a:t>
            </a:r>
            <a:r>
              <a:rPr lang="en-US" altLang="zh-CN" sz="2400">
                <a:latin typeface="+mj-ea"/>
                <a:ea typeface="+mj-ea"/>
              </a:rPr>
              <a:t>4</a:t>
            </a:r>
            <a:r>
              <a:rPr lang="zh-CN" altLang="en-US" sz="2400">
                <a:latin typeface="+mj-ea"/>
                <a:ea typeface="+mj-ea"/>
              </a:rPr>
              <a:t>月模拟语文试题</a:t>
            </a:r>
            <a:r>
              <a:rPr lang="en-US" altLang="zh-CN" sz="2400">
                <a:latin typeface="+mj-ea"/>
                <a:ea typeface="+mj-ea"/>
              </a:rPr>
              <a:t>】 </a:t>
            </a:r>
          </a:p>
          <a:p>
            <a:r>
              <a:rPr lang="zh-CN" altLang="en-US" sz="2400">
                <a:latin typeface="+mj-ea"/>
                <a:ea typeface="+mj-ea"/>
              </a:rPr>
              <a:t>阅读下面的材料，完成小题。</a:t>
            </a:r>
          </a:p>
          <a:p>
            <a:r>
              <a:rPr lang="zh-CN" altLang="en-US" sz="2400">
                <a:latin typeface="+mj-ea"/>
                <a:ea typeface="+mj-ea"/>
              </a:rPr>
              <a:t>子曰：“君子道者三，我无能焉：仁者不忧，知者不惑，勇者不惧。”子贡曰：“夫子自道也。” </a:t>
            </a:r>
          </a:p>
          <a:p>
            <a:r>
              <a:rPr lang="zh-CN" altLang="en-US" sz="2400">
                <a:latin typeface="+mj-ea"/>
                <a:ea typeface="+mj-ea"/>
              </a:rPr>
              <a:t>（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宪问篇</a:t>
            </a:r>
            <a:r>
              <a:rPr lang="en-US" altLang="zh-CN" sz="2400">
                <a:latin typeface="+mj-ea"/>
                <a:ea typeface="+mj-ea"/>
              </a:rPr>
              <a:t>》</a:t>
            </a:r>
          </a:p>
          <a:p>
            <a:r>
              <a:rPr lang="zh-CN" altLang="en-US" sz="2400">
                <a:latin typeface="+mj-ea"/>
                <a:ea typeface="+mj-ea"/>
              </a:rPr>
              <a:t>司马牛问君子。子曰：“君子不忧不惧。”曰：“不忧不惧，斯谓之君子已乎？子曰：“内省不疚，夫何忧何惧？”</a:t>
            </a:r>
          </a:p>
          <a:p>
            <a:r>
              <a:rPr lang="zh-CN" altLang="en-US" sz="2400">
                <a:latin typeface="+mj-ea"/>
                <a:ea typeface="+mj-ea"/>
              </a:rPr>
              <a:t>（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颜渊篇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）</a:t>
            </a:r>
          </a:p>
          <a:p>
            <a:r>
              <a:rPr lang="zh-CN" altLang="en-US" sz="2400">
                <a:latin typeface="+mj-ea"/>
                <a:ea typeface="+mj-ea"/>
              </a:rPr>
              <a:t>问：结合材料简析君子“不忧”或“不惧”的内涵，并说说它的现实意义。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477957" y="0"/>
            <a:ext cx="4714043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答案：</a:t>
            </a: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示例一：君子“不忧”指内心没有优忧愁。这是仁者爱人、心怀大志的精神追求，即便生活清苦困顿也自得其乐。现代社会物欲横流、诱惑众多，我们修炼自己的内心，不去计较个人得失，用一种仁义的胸怀去抵挡外界带给自己的各种影响，具有积极的现实意义。</a:t>
            </a: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示例二：君子“不惧”指内心不害怕。这是勇者处变不惊、舍身取义的精神情怀，即便处境险恶也绝不贪生怕死。现实中每个人的人生道路不可能一帆风顺，当各种风险挫折来临，拥有一颗勇敢的心，保持心灵的镇定，不卑不亢，人生总会充满阳光。</a:t>
            </a:r>
          </a:p>
        </p:txBody>
      </p:sp>
    </p:spTree>
    <p:extLst>
      <p:ext uri="{BB962C8B-B14F-4D97-AF65-F5344CB8AC3E}">
        <p14:creationId xmlns:p14="http://schemas.microsoft.com/office/powerpoint/2010/main" val="15071658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6" presetClass="entr" presetSubtype="0" fill="hold" grpId="1" nodeType="afterEffect"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1"/>
      <p:bldP spid="22" grpId="2" animBg="1"/>
      <p:bldP spid="4" grpId="3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716779" y="0"/>
            <a:ext cx="2551997" cy="6858000"/>
          </a:xfrm>
          <a:prstGeom prst="rect">
            <a:avLst/>
          </a:prstGeom>
          <a:solidFill>
            <a:srgbClr val="8D425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828" y="2443480"/>
            <a:ext cx="3849870" cy="441451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613781" y="602219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76787" y="850478"/>
            <a:ext cx="615553" cy="1723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b="1" spc="600" smtClean="0">
                <a:solidFill>
                  <a:srgbClr val="DAD6BC"/>
                </a:solidFill>
                <a:latin typeface="+mj-ea"/>
                <a:ea typeface="+mj-ea"/>
              </a:rPr>
              <a:t>例题六</a:t>
            </a:r>
            <a:endParaRPr lang="zh-CN" altLang="en-US" sz="2800" b="1" spc="600">
              <a:solidFill>
                <a:srgbClr val="DAD6BC"/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98542" y="2585026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4099" y="117693"/>
            <a:ext cx="440430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+mj-ea"/>
                <a:ea typeface="+mj-ea"/>
              </a:rPr>
              <a:t>【2015</a:t>
            </a:r>
            <a:r>
              <a:rPr lang="zh-CN" altLang="en-US" sz="2400">
                <a:latin typeface="+mj-ea"/>
                <a:ea typeface="+mj-ea"/>
              </a:rPr>
              <a:t>届福建省云霄县元光中学高一上学期阶段考试语文试卷</a:t>
            </a:r>
            <a:r>
              <a:rPr lang="en-US" altLang="zh-CN" sz="2400">
                <a:latin typeface="+mj-ea"/>
                <a:ea typeface="+mj-ea"/>
              </a:rPr>
              <a:t>】</a:t>
            </a:r>
          </a:p>
          <a:p>
            <a:r>
              <a:rPr lang="zh-CN" altLang="en-US" sz="2400">
                <a:latin typeface="+mj-ea"/>
                <a:ea typeface="+mj-ea"/>
              </a:rPr>
              <a:t>阅读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选段，回答问题。（</a:t>
            </a:r>
            <a:r>
              <a:rPr lang="en-US" altLang="zh-CN" sz="2400">
                <a:latin typeface="+mj-ea"/>
                <a:ea typeface="+mj-ea"/>
              </a:rPr>
              <a:t>6</a:t>
            </a:r>
            <a:r>
              <a:rPr lang="zh-CN" altLang="en-US" sz="2400">
                <a:latin typeface="+mj-ea"/>
                <a:ea typeface="+mj-ea"/>
              </a:rPr>
              <a:t>分）</a:t>
            </a:r>
          </a:p>
          <a:p>
            <a:r>
              <a:rPr lang="zh-CN" altLang="en-US" sz="2400">
                <a:latin typeface="+mj-ea"/>
                <a:ea typeface="+mj-ea"/>
              </a:rPr>
              <a:t>子曰：“巧言令色，鲜矣仁。”（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学而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）</a:t>
            </a:r>
          </a:p>
          <a:p>
            <a:r>
              <a:rPr lang="zh-CN" altLang="en-US" sz="2400">
                <a:latin typeface="+mj-ea"/>
                <a:ea typeface="+mj-ea"/>
              </a:rPr>
              <a:t>子曰：“里仁为美。择不处仁，焉得知？” （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里仁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）</a:t>
            </a:r>
          </a:p>
          <a:p>
            <a:r>
              <a:rPr lang="en-US" altLang="zh-CN" sz="2400">
                <a:latin typeface="+mj-ea"/>
                <a:ea typeface="+mj-ea"/>
              </a:rPr>
              <a:t>【</a:t>
            </a:r>
            <a:r>
              <a:rPr lang="zh-CN" altLang="en-US" sz="2400">
                <a:latin typeface="+mj-ea"/>
                <a:ea typeface="+mj-ea"/>
              </a:rPr>
              <a:t>注</a:t>
            </a:r>
            <a:r>
              <a:rPr lang="en-US" altLang="zh-CN" sz="2400">
                <a:latin typeface="+mj-ea"/>
                <a:ea typeface="+mj-ea"/>
              </a:rPr>
              <a:t>】①</a:t>
            </a:r>
            <a:r>
              <a:rPr lang="zh-CN" altLang="en-US" sz="2400">
                <a:latin typeface="+mj-ea"/>
                <a:ea typeface="+mj-ea"/>
              </a:rPr>
              <a:t>巧言令色：巧和令都是美好的意思。此处应释为“装出和颜悦色的样子。”</a:t>
            </a:r>
          </a:p>
          <a:p>
            <a:r>
              <a:rPr lang="zh-CN" altLang="en-US" sz="2400">
                <a:latin typeface="+mj-ea"/>
                <a:ea typeface="+mj-ea"/>
              </a:rPr>
              <a:t>②鲜：少。  ③里：居。  ④“知”通“智”，智慧。</a:t>
            </a:r>
          </a:p>
          <a:p>
            <a:r>
              <a:rPr lang="zh-CN" altLang="en-US" sz="2400">
                <a:latin typeface="+mj-ea"/>
                <a:ea typeface="+mj-ea"/>
              </a:rPr>
              <a:t>问：孔子的“巧言令色，鲜矣仁”告诉人们什么道理？请简要分析。（</a:t>
            </a:r>
            <a:r>
              <a:rPr lang="en-US" altLang="zh-CN" sz="2400">
                <a:latin typeface="+mj-ea"/>
                <a:ea typeface="+mj-ea"/>
              </a:rPr>
              <a:t>4</a:t>
            </a:r>
            <a:r>
              <a:rPr lang="zh-CN" altLang="en-US" sz="2400">
                <a:latin typeface="+mj-ea"/>
                <a:ea typeface="+mj-ea"/>
              </a:rPr>
              <a:t>分）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89437" y="1905506"/>
            <a:ext cx="39999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答案：</a:t>
            </a: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“巧言令色，鲜矣仁”是孔子对生活现象的发现与概括。他告诉人们，现实生活中存在着一些花言巧语、装出和颜悦色的人，这些人很少有仁心。但他们很有迷惑性，应该加以注意。（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4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分）</a:t>
            </a:r>
          </a:p>
        </p:txBody>
      </p:sp>
    </p:spTree>
    <p:extLst>
      <p:ext uri="{BB962C8B-B14F-4D97-AF65-F5344CB8AC3E}">
        <p14:creationId xmlns:p14="http://schemas.microsoft.com/office/powerpoint/2010/main" val="11442695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6" presetClass="entr" presetSubtype="0" fill="hold" grpId="1" nodeType="afterEffect"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1"/>
      <p:bldP spid="22" grpId="2" animBg="1"/>
      <p:bldP spid="4" grpId="3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716779" y="0"/>
            <a:ext cx="2551997" cy="6858000"/>
          </a:xfrm>
          <a:prstGeom prst="rect">
            <a:avLst/>
          </a:prstGeom>
          <a:solidFill>
            <a:srgbClr val="8D425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828" y="2443480"/>
            <a:ext cx="3849870" cy="441451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613781" y="602219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76787" y="850478"/>
            <a:ext cx="615553" cy="1723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b="1" spc="600" smtClean="0">
                <a:solidFill>
                  <a:srgbClr val="DAD6BC"/>
                </a:solidFill>
                <a:latin typeface="+mj-ea"/>
                <a:ea typeface="+mj-ea"/>
              </a:rPr>
              <a:t>例题七</a:t>
            </a:r>
            <a:endParaRPr lang="zh-CN" altLang="en-US" sz="2800" b="1" spc="600">
              <a:solidFill>
                <a:srgbClr val="DAD6BC"/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98542" y="2585026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4099" y="428178"/>
            <a:ext cx="440430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+mj-ea"/>
                <a:ea typeface="+mj-ea"/>
              </a:rPr>
              <a:t>【2017</a:t>
            </a:r>
            <a:r>
              <a:rPr lang="zh-CN" altLang="en-US" sz="2400">
                <a:latin typeface="+mj-ea"/>
                <a:ea typeface="+mj-ea"/>
              </a:rPr>
              <a:t>浙江卷</a:t>
            </a:r>
            <a:r>
              <a:rPr lang="en-US" altLang="zh-CN" sz="2400">
                <a:latin typeface="+mj-ea"/>
                <a:ea typeface="+mj-ea"/>
              </a:rPr>
              <a:t>】</a:t>
            </a:r>
          </a:p>
          <a:p>
            <a:r>
              <a:rPr lang="zh-CN" altLang="en-US" sz="2400">
                <a:latin typeface="+mj-ea"/>
                <a:ea typeface="+mj-ea"/>
              </a:rPr>
              <a:t>（三）阅读下面的材料。</a:t>
            </a:r>
          </a:p>
          <a:p>
            <a:r>
              <a:rPr lang="zh-CN" altLang="en-US" sz="2400">
                <a:latin typeface="+mj-ea"/>
                <a:ea typeface="+mj-ea"/>
              </a:rPr>
              <a:t>子谓子贡曰：“女与回也孰愈？对曰：赐也何敢望回？回也闻一知十，赐也闻一以知二。”子曰：弗如也；吾与女，弗如也。”（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公治长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）</a:t>
            </a:r>
          </a:p>
          <a:p>
            <a:r>
              <a:rPr lang="zh-CN" altLang="en-US" sz="2400">
                <a:latin typeface="+mj-ea"/>
                <a:ea typeface="+mj-ea"/>
              </a:rPr>
              <a:t>子谓颜渊曰：“用之则行，舍之则藏，惟我与尔有是夫！”（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述而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）</a:t>
            </a:r>
          </a:p>
          <a:p>
            <a:r>
              <a:rPr lang="zh-CN" altLang="en-US" sz="2400">
                <a:latin typeface="+mj-ea"/>
                <a:ea typeface="+mj-ea"/>
              </a:rPr>
              <a:t>问：一语“吾与女，弗如也”中的“与”为连词，可断为“吾与女弗如也”。根据这样断句，综合上述材料，分析孔子的教育技巧。（</a:t>
            </a:r>
            <a:r>
              <a:rPr lang="en-US" altLang="zh-CN" sz="2400">
                <a:latin typeface="+mj-ea"/>
                <a:ea typeface="+mj-ea"/>
              </a:rPr>
              <a:t>4</a:t>
            </a:r>
            <a:r>
              <a:rPr lang="zh-CN" altLang="en-US" sz="2400">
                <a:latin typeface="+mj-ea"/>
                <a:ea typeface="+mj-ea"/>
              </a:rPr>
              <a:t>分）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754504" y="1351507"/>
            <a:ext cx="413492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答案：①平等待人。孔子常常以自己与弟子同列，来说明同具某种修养，或同有某种不足，体现出平等待人的教育家风度。</a:t>
            </a: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②善于勉励。孔子自称与颜回同样具有“用舍行藏”的修养，意在勉励颜回更加精进。孔子对子贡的一番话，意在安慰子贡，并勉励他取法乎上，再加深造。</a:t>
            </a:r>
          </a:p>
        </p:txBody>
      </p:sp>
    </p:spTree>
    <p:extLst>
      <p:ext uri="{BB962C8B-B14F-4D97-AF65-F5344CB8AC3E}">
        <p14:creationId xmlns:p14="http://schemas.microsoft.com/office/powerpoint/2010/main" val="27436059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6" presetClass="entr" presetSubtype="0" fill="hold" grpId="1" nodeType="afterEffect"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1"/>
      <p:bldP spid="22" grpId="2" animBg="1"/>
      <p:bldP spid="4" grpId="3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287264"/>
            <a:ext cx="2551997" cy="868680"/>
          </a:xfrm>
          <a:prstGeom prst="rect">
            <a:avLst/>
          </a:prstGeom>
          <a:solidFill>
            <a:srgbClr val="8D425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13781" y="602219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98542" y="2585026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5806" y="1155944"/>
            <a:ext cx="115901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+mj-ea"/>
                <a:ea typeface="+mj-ea"/>
              </a:rPr>
              <a:t>【2014</a:t>
            </a:r>
            <a:r>
              <a:rPr lang="zh-CN" altLang="en-US" sz="2400">
                <a:latin typeface="+mj-ea"/>
                <a:ea typeface="+mj-ea"/>
              </a:rPr>
              <a:t>江西高二月考</a:t>
            </a:r>
            <a:r>
              <a:rPr lang="en-US" altLang="zh-CN" sz="2400">
                <a:latin typeface="+mj-ea"/>
                <a:ea typeface="+mj-ea"/>
              </a:rPr>
              <a:t>】</a:t>
            </a:r>
          </a:p>
          <a:p>
            <a:r>
              <a:rPr lang="zh-CN" altLang="en-US" sz="2400">
                <a:latin typeface="+mj-ea"/>
                <a:ea typeface="+mj-ea"/>
              </a:rPr>
              <a:t>阅读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中的几段文字，然后回答问题。</a:t>
            </a:r>
          </a:p>
          <a:p>
            <a:r>
              <a:rPr lang="zh-CN" altLang="en-US" sz="2400">
                <a:latin typeface="+mj-ea"/>
                <a:ea typeface="+mj-ea"/>
              </a:rPr>
              <a:t>叔孙武叔语大夫于朝曰：“子贡贤于仲尼。”子服景伯以告子贡。子贡曰：“譬之宫墙，赐之墙也及肩，窥见室家之好。夫子孔子之墙数仞，不得其门而入，不见宗庙之美，百官之富。得其门者或寡矣。夫子叔孙武叔之云，不亦宜乎！” </a:t>
            </a:r>
          </a:p>
          <a:p>
            <a:r>
              <a:rPr lang="zh-CN" altLang="en-US" sz="2400">
                <a:latin typeface="+mj-ea"/>
                <a:ea typeface="+mj-ea"/>
              </a:rPr>
              <a:t>叔孙武叔毁仲尼。子贡曰：“无以为也！仲尼不可毁也。他人之贤者，丘陵也，犹可逾也；仲尼，日月也，无得而逾焉。人虽欲自绝，其何伤于日月乎？多见其不知量也。” </a:t>
            </a:r>
          </a:p>
          <a:p>
            <a:r>
              <a:rPr lang="zh-CN" altLang="en-US" sz="2400">
                <a:latin typeface="+mj-ea"/>
                <a:ea typeface="+mj-ea"/>
              </a:rPr>
              <a:t>问：材料表现了子贡对孔子怎样的态度？请作简要分析。（</a:t>
            </a:r>
            <a:r>
              <a:rPr lang="en-US" altLang="zh-CN" sz="2400">
                <a:latin typeface="+mj-ea"/>
                <a:ea typeface="+mj-ea"/>
              </a:rPr>
              <a:t>4</a:t>
            </a:r>
            <a:r>
              <a:rPr lang="zh-CN" altLang="en-US" sz="2400">
                <a:latin typeface="+mj-ea"/>
                <a:ea typeface="+mj-ea"/>
              </a:rPr>
              <a:t>分）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39352" y="4661792"/>
            <a:ext cx="107488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答案</a:t>
            </a:r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：</a:t>
            </a:r>
            <a:endParaRPr lang="en-US" altLang="zh-CN" sz="2400" smtClean="0">
              <a:solidFill>
                <a:srgbClr val="8D4256"/>
              </a:solidFill>
              <a:latin typeface="+mj-ea"/>
              <a:ea typeface="+mj-ea"/>
            </a:endParaRPr>
          </a:p>
          <a:p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①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平等待人。孔子常常以自己与弟子同列，来说明同具某种修养，或同有某种不足，体现出平等待人的教育家风度。</a:t>
            </a: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②善于勉励。孔子自称与颜回同样具有“用舍行藏”的修养，意在勉励颜回更加精进。孔子对子贡的一番话，意在安慰子贡，并勉励他取法乎上，再加深造。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3921" y="490771"/>
            <a:ext cx="2312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DAD6BC"/>
                </a:solidFill>
                <a:latin typeface="+mj-ea"/>
                <a:ea typeface="+mj-ea"/>
              </a:rPr>
              <a:t>例题八</a:t>
            </a:r>
            <a:endParaRPr lang="zh-CN" altLang="en-US" sz="2800">
              <a:solidFill>
                <a:srgbClr val="DAD6BC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20950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1" animBg="1"/>
      <p:bldP spid="4" grpId="2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287264"/>
            <a:ext cx="2551997" cy="868680"/>
          </a:xfrm>
          <a:prstGeom prst="rect">
            <a:avLst/>
          </a:prstGeom>
          <a:solidFill>
            <a:srgbClr val="8D425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13781" y="602219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98542" y="2585026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1547" y="2367524"/>
            <a:ext cx="1152423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+mj-ea"/>
                <a:ea typeface="+mj-ea"/>
              </a:rPr>
              <a:t>【2018</a:t>
            </a:r>
            <a:r>
              <a:rPr lang="zh-CN" altLang="en-US" sz="2400">
                <a:latin typeface="+mj-ea"/>
                <a:ea typeface="+mj-ea"/>
              </a:rPr>
              <a:t>浙江高二期中</a:t>
            </a:r>
            <a:r>
              <a:rPr lang="en-US" altLang="zh-CN" sz="2400">
                <a:latin typeface="+mj-ea"/>
                <a:ea typeface="+mj-ea"/>
              </a:rPr>
              <a:t>】</a:t>
            </a:r>
          </a:p>
          <a:p>
            <a:r>
              <a:rPr lang="zh-CN" altLang="en-US" sz="2400">
                <a:latin typeface="+mj-ea"/>
                <a:ea typeface="+mj-ea"/>
              </a:rPr>
              <a:t>阅读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，然后回答问题。</a:t>
            </a:r>
          </a:p>
          <a:p>
            <a:r>
              <a:rPr lang="zh-CN" altLang="en-US" sz="2400">
                <a:latin typeface="+mj-ea"/>
                <a:ea typeface="+mj-ea"/>
              </a:rPr>
              <a:t>孔子曰：“天下有道，则礼乐征伐自天子出；天下无道，则礼乐征伐自诸侯出。自诸侯出，盖十世希不失矣；自大夫出，五世希不失矣；陪臣执国命，三世希不失矣。天下有道，则政不在大夫。天下有道，则庶人不议。</a:t>
            </a:r>
          </a:p>
          <a:p>
            <a:r>
              <a:rPr lang="zh-CN" altLang="en-US" sz="2400">
                <a:latin typeface="+mj-ea"/>
                <a:ea typeface="+mj-ea"/>
              </a:rPr>
              <a:t>②子曰：“上好礼，则民易使也。”</a:t>
            </a:r>
          </a:p>
          <a:p>
            <a:r>
              <a:rPr lang="zh-CN" altLang="en-US" sz="2400">
                <a:latin typeface="+mj-ea"/>
                <a:ea typeface="+mj-ea"/>
              </a:rPr>
              <a:t>问：你认为在现代社会中，孔子所言“礼”还有没有存在的价值？请用简明的语言阐述你的观点及理由。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3921" y="490771"/>
            <a:ext cx="2312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DAD6BC"/>
                </a:solidFill>
                <a:latin typeface="+mj-ea"/>
                <a:ea typeface="+mj-ea"/>
              </a:rPr>
              <a:t>例题九</a:t>
            </a:r>
            <a:endParaRPr lang="zh-CN" altLang="en-US" sz="2800">
              <a:solidFill>
                <a:srgbClr val="DAD6BC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995670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287264"/>
            <a:ext cx="2551997" cy="868680"/>
          </a:xfrm>
          <a:prstGeom prst="rect">
            <a:avLst/>
          </a:prstGeom>
          <a:solidFill>
            <a:srgbClr val="8D425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13781" y="602219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98542" y="2585026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3510" y="1727444"/>
            <a:ext cx="1152423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答案：</a:t>
            </a: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正面观点：我认为礼在现代社会中拥有无可质疑的巨大价值。因为礼“是社会道德的外在表现，是社会普遍遵从的社会规范。有了“礼大家才能各安其职，各乐其业，才能使种种竞争处于有序状态。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(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正面论证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1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分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)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假如社会无礼，人人各行其是，生活秩序就无从保障，社会的稳定基础将被动摇。由此可见，礼在现代社会中起着促进人与人之间的和谐的重要作用，是现代社会不可或缺的一种传统文化。</a:t>
            </a: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反面观点：我认为礼在现代社会已丧失其基本价值。因为礼的核心观念是维护人与人之间的尊卑秩序和等级制度，这一观念完全违背了现代社会的民主、法制思想。假如我们还处处以礼来制约自己的行为，指导自己的实践，那势必会限制自己的个性发展，僵化自己的思想。由此可见，“礼应该是现代社会扬弃的对象。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(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评分标准同正面观点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)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中性观点：取其精华，弃其槽粕。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3921" y="490771"/>
            <a:ext cx="2312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DAD6BC"/>
                </a:solidFill>
                <a:latin typeface="+mj-ea"/>
                <a:ea typeface="+mj-ea"/>
              </a:rPr>
              <a:t>例题九</a:t>
            </a:r>
            <a:endParaRPr lang="zh-CN" altLang="en-US" sz="2800">
              <a:solidFill>
                <a:srgbClr val="DAD6BC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340365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9064344" y="1571288"/>
            <a:ext cx="923330" cy="22606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spc="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提</a:t>
            </a:r>
            <a:r>
              <a:rPr lang="zh-CN" altLang="en-US" sz="3200" spc="60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问方式</a:t>
            </a:r>
            <a:endParaRPr lang="zh-CN" altLang="en-US" sz="3200" spc="6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1623"/>
            <a:ext cx="1624906" cy="18129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710">
            <a:off x="10088320" y="-577294"/>
            <a:ext cx="2605011" cy="51612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88619" y="840223"/>
            <a:ext cx="750010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latin typeface="+mj-ea"/>
                <a:ea typeface="+mj-ea"/>
              </a:rPr>
              <a:t>【1】</a:t>
            </a:r>
            <a:r>
              <a:rPr lang="zh-CN" altLang="en-US" sz="2000">
                <a:latin typeface="+mj-ea"/>
                <a:ea typeface="+mj-ea"/>
              </a:rPr>
              <a:t>请根据第（</a:t>
            </a:r>
            <a:r>
              <a:rPr lang="en-US" altLang="zh-CN" sz="2000">
                <a:latin typeface="+mj-ea"/>
                <a:ea typeface="+mj-ea"/>
              </a:rPr>
              <a:t>2</a:t>
            </a:r>
            <a:r>
              <a:rPr lang="zh-CN" altLang="en-US" sz="2000">
                <a:latin typeface="+mj-ea"/>
                <a:ea typeface="+mj-ea"/>
              </a:rPr>
              <a:t>）则材料，评价孔子的出仕观</a:t>
            </a:r>
            <a:r>
              <a:rPr lang="en-US" altLang="zh-CN" sz="2000">
                <a:latin typeface="+mj-ea"/>
                <a:ea typeface="+mj-ea"/>
              </a:rPr>
              <a:t>(4</a:t>
            </a:r>
            <a:r>
              <a:rPr lang="zh-CN" altLang="en-US" sz="2000">
                <a:latin typeface="+mj-ea"/>
                <a:ea typeface="+mj-ea"/>
              </a:rPr>
              <a:t>分</a:t>
            </a:r>
            <a:r>
              <a:rPr lang="zh-CN" altLang="en-US" sz="2000" smtClean="0">
                <a:latin typeface="+mj-ea"/>
                <a:ea typeface="+mj-ea"/>
              </a:rPr>
              <a:t>）</a:t>
            </a:r>
            <a:endParaRPr lang="en-US" altLang="zh-CN" sz="2000" smtClean="0">
              <a:latin typeface="+mj-ea"/>
              <a:ea typeface="+mj-ea"/>
            </a:endParaRPr>
          </a:p>
          <a:p>
            <a:r>
              <a:rPr lang="en-US" altLang="zh-CN" sz="2000" smtClean="0">
                <a:latin typeface="+mj-ea"/>
                <a:ea typeface="+mj-ea"/>
              </a:rPr>
              <a:t>【2】</a:t>
            </a:r>
            <a:r>
              <a:rPr lang="zh-CN" altLang="en-US" sz="2000">
                <a:latin typeface="+mj-ea"/>
                <a:ea typeface="+mj-ea"/>
              </a:rPr>
              <a:t>现代社会的发展离不开竞争，孔子却强调在人际交往中要“矜而不争”，你同意孔子的看法吗？简要说明理由。（</a:t>
            </a:r>
            <a:r>
              <a:rPr lang="en-US" altLang="zh-CN" sz="2000">
                <a:latin typeface="+mj-ea"/>
                <a:ea typeface="+mj-ea"/>
              </a:rPr>
              <a:t>4</a:t>
            </a:r>
            <a:r>
              <a:rPr lang="zh-CN" altLang="en-US" sz="2000">
                <a:latin typeface="+mj-ea"/>
                <a:ea typeface="+mj-ea"/>
              </a:rPr>
              <a:t>分）</a:t>
            </a:r>
          </a:p>
          <a:p>
            <a:r>
              <a:rPr lang="en-US" altLang="zh-CN" sz="2000" smtClean="0">
                <a:latin typeface="+mj-ea"/>
                <a:ea typeface="+mj-ea"/>
              </a:rPr>
              <a:t>【3】</a:t>
            </a:r>
            <a:r>
              <a:rPr lang="zh-CN" altLang="en-US" sz="2000">
                <a:latin typeface="+mj-ea"/>
                <a:ea typeface="+mj-ea"/>
              </a:rPr>
              <a:t>材料二中，孔子既“从众”又“违众”，是否矛盾？请结合材料简要分析。（</a:t>
            </a:r>
            <a:r>
              <a:rPr lang="en-US" altLang="zh-CN" sz="2000">
                <a:latin typeface="+mj-ea"/>
                <a:ea typeface="+mj-ea"/>
              </a:rPr>
              <a:t>4</a:t>
            </a:r>
            <a:r>
              <a:rPr lang="zh-CN" altLang="en-US" sz="2000">
                <a:latin typeface="+mj-ea"/>
                <a:ea typeface="+mj-ea"/>
              </a:rPr>
              <a:t>分）</a:t>
            </a:r>
          </a:p>
          <a:p>
            <a:r>
              <a:rPr lang="en-US" altLang="zh-CN" sz="2000" smtClean="0">
                <a:latin typeface="+mj-ea"/>
                <a:ea typeface="+mj-ea"/>
              </a:rPr>
              <a:t>【4】</a:t>
            </a:r>
            <a:r>
              <a:rPr lang="zh-CN" altLang="en-US" sz="2000">
                <a:latin typeface="+mj-ea"/>
                <a:ea typeface="+mj-ea"/>
              </a:rPr>
              <a:t>孔子为什么会厌恶“莠”和“紫”？请结合材料进行分析。（</a:t>
            </a:r>
            <a:r>
              <a:rPr lang="en-US" altLang="zh-CN" sz="2000">
                <a:latin typeface="+mj-ea"/>
                <a:ea typeface="+mj-ea"/>
              </a:rPr>
              <a:t>4</a:t>
            </a:r>
            <a:r>
              <a:rPr lang="zh-CN" altLang="en-US" sz="2000">
                <a:latin typeface="+mj-ea"/>
                <a:ea typeface="+mj-ea"/>
              </a:rPr>
              <a:t>分）</a:t>
            </a:r>
          </a:p>
          <a:p>
            <a:r>
              <a:rPr lang="en-US" altLang="zh-CN" sz="2000" smtClean="0">
                <a:latin typeface="+mj-ea"/>
                <a:ea typeface="+mj-ea"/>
              </a:rPr>
              <a:t>【5】</a:t>
            </a:r>
            <a:r>
              <a:rPr lang="zh-CN" altLang="en-US" sz="2000">
                <a:latin typeface="+mj-ea"/>
                <a:ea typeface="+mj-ea"/>
              </a:rPr>
              <a:t>尧、舜是孔子、孟子推崇的“仁者”，按孔子说法，应该“不忧”；按孟子说法，却又会“忧”。根据材料，简述孔子、孟子这么说的原因。（</a:t>
            </a:r>
            <a:r>
              <a:rPr lang="en-US" altLang="zh-CN" sz="2000">
                <a:latin typeface="+mj-ea"/>
                <a:ea typeface="+mj-ea"/>
              </a:rPr>
              <a:t>4</a:t>
            </a:r>
            <a:r>
              <a:rPr lang="zh-CN" altLang="en-US" sz="2000">
                <a:latin typeface="+mj-ea"/>
                <a:ea typeface="+mj-ea"/>
              </a:rPr>
              <a:t>分）</a:t>
            </a:r>
          </a:p>
          <a:p>
            <a:r>
              <a:rPr lang="en-US" altLang="zh-CN" sz="2000" smtClean="0">
                <a:latin typeface="+mj-ea"/>
                <a:ea typeface="+mj-ea"/>
              </a:rPr>
              <a:t>【6】</a:t>
            </a:r>
            <a:r>
              <a:rPr lang="zh-CN" altLang="en-US" sz="2000">
                <a:latin typeface="+mj-ea"/>
                <a:ea typeface="+mj-ea"/>
              </a:rPr>
              <a:t>一语“吾与女，弗如也”中的“与”为连词，可断为“吾与女弗如也”。根据这样断句，综合上述材料，分析孔子的教育技巧。（</a:t>
            </a:r>
            <a:r>
              <a:rPr lang="en-US" altLang="zh-CN" sz="2000">
                <a:latin typeface="+mj-ea"/>
                <a:ea typeface="+mj-ea"/>
              </a:rPr>
              <a:t>4</a:t>
            </a:r>
            <a:r>
              <a:rPr lang="zh-CN" altLang="en-US" sz="2000">
                <a:latin typeface="+mj-ea"/>
                <a:ea typeface="+mj-ea"/>
              </a:rPr>
              <a:t>分）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94960" y="5097780"/>
            <a:ext cx="55071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rgbClr val="8D4256"/>
                </a:solidFill>
                <a:latin typeface="+mj-ea"/>
                <a:ea typeface="+mj-ea"/>
              </a:rPr>
              <a:t>标志：</a:t>
            </a:r>
            <a:endParaRPr lang="en-US" altLang="zh-CN" sz="2000" smtClean="0">
              <a:solidFill>
                <a:srgbClr val="8D4256"/>
              </a:solidFill>
              <a:latin typeface="+mj-ea"/>
              <a:ea typeface="+mj-ea"/>
            </a:endParaRPr>
          </a:p>
          <a:p>
            <a:r>
              <a:rPr lang="zh-CN" altLang="en-US" sz="2000" smtClean="0">
                <a:solidFill>
                  <a:srgbClr val="8D4256"/>
                </a:solidFill>
                <a:latin typeface="+mj-ea"/>
                <a:ea typeface="+mj-ea"/>
              </a:rPr>
              <a:t>含</a:t>
            </a:r>
            <a:r>
              <a:rPr lang="zh-CN" altLang="en-US" sz="2000">
                <a:solidFill>
                  <a:srgbClr val="8D4256"/>
                </a:solidFill>
                <a:latin typeface="+mj-ea"/>
                <a:ea typeface="+mj-ea"/>
              </a:rPr>
              <a:t>有</a:t>
            </a:r>
            <a:r>
              <a:rPr lang="en-US" altLang="zh-CN" sz="2000">
                <a:solidFill>
                  <a:srgbClr val="8D4256"/>
                </a:solidFill>
                <a:latin typeface="+mj-ea"/>
                <a:ea typeface="+mj-ea"/>
              </a:rPr>
              <a:t>[</a:t>
            </a:r>
            <a:r>
              <a:rPr lang="zh-CN" altLang="en-US" sz="2000">
                <a:solidFill>
                  <a:srgbClr val="8D4256"/>
                </a:solidFill>
                <a:latin typeface="+mj-ea"/>
                <a:ea typeface="+mj-ea"/>
              </a:rPr>
              <a:t>观</a:t>
            </a:r>
            <a:r>
              <a:rPr lang="en-US" altLang="zh-CN" sz="2000">
                <a:solidFill>
                  <a:srgbClr val="8D4256"/>
                </a:solidFill>
                <a:latin typeface="+mj-ea"/>
                <a:ea typeface="+mj-ea"/>
              </a:rPr>
              <a:t>][</a:t>
            </a:r>
            <a:r>
              <a:rPr lang="zh-CN" altLang="en-US" sz="2000">
                <a:solidFill>
                  <a:srgbClr val="8D4256"/>
                </a:solidFill>
                <a:latin typeface="+mj-ea"/>
                <a:ea typeface="+mj-ea"/>
              </a:rPr>
              <a:t>认为</a:t>
            </a:r>
            <a:r>
              <a:rPr lang="en-US" altLang="zh-CN" sz="2000">
                <a:solidFill>
                  <a:srgbClr val="8D4256"/>
                </a:solidFill>
                <a:latin typeface="+mj-ea"/>
                <a:ea typeface="+mj-ea"/>
              </a:rPr>
              <a:t>][</a:t>
            </a:r>
            <a:r>
              <a:rPr lang="zh-CN" altLang="en-US" sz="2000">
                <a:solidFill>
                  <a:srgbClr val="8D4256"/>
                </a:solidFill>
                <a:latin typeface="+mj-ea"/>
                <a:ea typeface="+mj-ea"/>
              </a:rPr>
              <a:t>看法</a:t>
            </a:r>
            <a:r>
              <a:rPr lang="en-US" altLang="zh-CN" sz="2000">
                <a:solidFill>
                  <a:srgbClr val="8D4256"/>
                </a:solidFill>
                <a:latin typeface="+mj-ea"/>
                <a:ea typeface="+mj-ea"/>
              </a:rPr>
              <a:t>][</a:t>
            </a:r>
            <a:r>
              <a:rPr lang="zh-CN" altLang="en-US" sz="2000">
                <a:solidFill>
                  <a:srgbClr val="8D4256"/>
                </a:solidFill>
                <a:latin typeface="+mj-ea"/>
                <a:ea typeface="+mj-ea"/>
              </a:rPr>
              <a:t>为什么</a:t>
            </a:r>
            <a:r>
              <a:rPr lang="en-US" altLang="zh-CN" sz="2000">
                <a:solidFill>
                  <a:srgbClr val="8D4256"/>
                </a:solidFill>
                <a:latin typeface="+mj-ea"/>
                <a:ea typeface="+mj-ea"/>
              </a:rPr>
              <a:t>][</a:t>
            </a:r>
            <a:r>
              <a:rPr lang="zh-CN" altLang="en-US" sz="2000">
                <a:solidFill>
                  <a:srgbClr val="8D4256"/>
                </a:solidFill>
                <a:latin typeface="+mj-ea"/>
                <a:ea typeface="+mj-ea"/>
              </a:rPr>
              <a:t>原因</a:t>
            </a:r>
            <a:r>
              <a:rPr lang="en-US" altLang="zh-CN" sz="2000">
                <a:solidFill>
                  <a:srgbClr val="8D4256"/>
                </a:solidFill>
                <a:latin typeface="+mj-ea"/>
                <a:ea typeface="+mj-ea"/>
              </a:rPr>
              <a:t>][</a:t>
            </a:r>
            <a:r>
              <a:rPr lang="zh-CN" altLang="en-US" sz="2000">
                <a:solidFill>
                  <a:srgbClr val="8D4256"/>
                </a:solidFill>
                <a:latin typeface="+mj-ea"/>
                <a:ea typeface="+mj-ea"/>
              </a:rPr>
              <a:t>说法</a:t>
            </a:r>
            <a:r>
              <a:rPr lang="en-US" altLang="zh-CN" sz="2000" smtClean="0">
                <a:solidFill>
                  <a:srgbClr val="8D4256"/>
                </a:solidFill>
                <a:latin typeface="+mj-ea"/>
                <a:ea typeface="+mj-ea"/>
              </a:rPr>
              <a:t>]</a:t>
            </a:r>
            <a:endParaRPr lang="en-US" altLang="zh-CN" sz="2000">
              <a:solidFill>
                <a:srgbClr val="8D4256"/>
              </a:solidFill>
              <a:latin typeface="+mj-ea"/>
              <a:ea typeface="+mj-ea"/>
            </a:endParaRPr>
          </a:p>
          <a:p>
            <a:r>
              <a:rPr lang="zh-CN" altLang="en-US" sz="2000" smtClean="0">
                <a:solidFill>
                  <a:srgbClr val="8D4256"/>
                </a:solidFill>
                <a:latin typeface="+mj-ea"/>
                <a:ea typeface="+mj-ea"/>
              </a:rPr>
              <a:t>要</a:t>
            </a:r>
            <a:r>
              <a:rPr lang="zh-CN" altLang="en-US" sz="2000">
                <a:solidFill>
                  <a:srgbClr val="8D4256"/>
                </a:solidFill>
                <a:latin typeface="+mj-ea"/>
                <a:ea typeface="+mj-ea"/>
              </a:rPr>
              <a:t>求在这些基础上加以分析</a:t>
            </a:r>
          </a:p>
        </p:txBody>
      </p:sp>
    </p:spTree>
    <p:extLst>
      <p:ext uri="{BB962C8B-B14F-4D97-AF65-F5344CB8AC3E}">
        <p14:creationId xmlns:p14="http://schemas.microsoft.com/office/powerpoint/2010/main" val="42165239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287264"/>
            <a:ext cx="2551997" cy="868680"/>
          </a:xfrm>
          <a:prstGeom prst="rect">
            <a:avLst/>
          </a:prstGeom>
          <a:solidFill>
            <a:srgbClr val="8D425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13781" y="602219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98542" y="2585026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7766" y="2230364"/>
            <a:ext cx="1152423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+mj-ea"/>
                <a:ea typeface="+mj-ea"/>
              </a:rPr>
              <a:t>【2018</a:t>
            </a:r>
            <a:r>
              <a:rPr lang="zh-CN" altLang="en-US" sz="2400">
                <a:latin typeface="+mj-ea"/>
                <a:ea typeface="+mj-ea"/>
              </a:rPr>
              <a:t>浙江高二期中</a:t>
            </a:r>
            <a:r>
              <a:rPr lang="en-US" altLang="zh-CN" sz="2400">
                <a:latin typeface="+mj-ea"/>
                <a:ea typeface="+mj-ea"/>
              </a:rPr>
              <a:t>】</a:t>
            </a:r>
          </a:p>
          <a:p>
            <a:r>
              <a:rPr lang="zh-CN" altLang="en-US" sz="2400">
                <a:latin typeface="+mj-ea"/>
                <a:ea typeface="+mj-ea"/>
              </a:rPr>
              <a:t>阅读下面的材料，完成下列小题</a:t>
            </a:r>
          </a:p>
          <a:p>
            <a:r>
              <a:rPr lang="en-US" altLang="zh-CN" sz="2400">
                <a:latin typeface="+mj-ea"/>
                <a:ea typeface="+mj-ea"/>
              </a:rPr>
              <a:t>(1)</a:t>
            </a:r>
            <a:r>
              <a:rPr lang="zh-CN" altLang="en-US" sz="2400">
                <a:latin typeface="+mj-ea"/>
                <a:ea typeface="+mj-ea"/>
              </a:rPr>
              <a:t>子日“君子和而不同，小人同而不和。”</a:t>
            </a:r>
            <a:r>
              <a:rPr lang="en-US" altLang="zh-CN" sz="2400">
                <a:latin typeface="+mj-ea"/>
                <a:ea typeface="+mj-ea"/>
              </a:rPr>
              <a:t>(《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子路</a:t>
            </a:r>
            <a:r>
              <a:rPr lang="en-US" altLang="zh-CN" sz="2400">
                <a:latin typeface="+mj-ea"/>
                <a:ea typeface="+mj-ea"/>
              </a:rPr>
              <a:t>》)</a:t>
            </a:r>
          </a:p>
          <a:p>
            <a:r>
              <a:rPr lang="en-US" altLang="zh-CN" sz="2400">
                <a:latin typeface="+mj-ea"/>
                <a:ea typeface="+mj-ea"/>
              </a:rPr>
              <a:t>(2)</a:t>
            </a:r>
            <a:r>
              <a:rPr lang="zh-CN" altLang="en-US" sz="2400">
                <a:latin typeface="+mj-ea"/>
                <a:ea typeface="+mj-ea"/>
              </a:rPr>
              <a:t>子日“唯仁者能好人，能恶人。”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里仁</a:t>
            </a:r>
            <a:r>
              <a:rPr lang="en-US" altLang="zh-CN" sz="2400">
                <a:latin typeface="+mj-ea"/>
                <a:ea typeface="+mj-ea"/>
              </a:rPr>
              <a:t>》)</a:t>
            </a:r>
          </a:p>
          <a:p>
            <a:r>
              <a:rPr lang="en-US" altLang="zh-CN" sz="2400">
                <a:latin typeface="+mj-ea"/>
                <a:ea typeface="+mj-ea"/>
              </a:rPr>
              <a:t>(3)</a:t>
            </a:r>
            <a:r>
              <a:rPr lang="zh-CN" altLang="en-US" sz="2400">
                <a:latin typeface="+mj-ea"/>
                <a:ea typeface="+mj-ea"/>
              </a:rPr>
              <a:t>子日“多原，德之贼也。”</a:t>
            </a:r>
            <a:r>
              <a:rPr lang="en-US" altLang="zh-CN" sz="2400">
                <a:latin typeface="+mj-ea"/>
                <a:ea typeface="+mj-ea"/>
              </a:rPr>
              <a:t>(《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阳货</a:t>
            </a:r>
            <a:r>
              <a:rPr lang="en-US" altLang="zh-CN" sz="2400">
                <a:latin typeface="+mj-ea"/>
                <a:ea typeface="+mj-ea"/>
              </a:rPr>
              <a:t>》)</a:t>
            </a:r>
          </a:p>
          <a:p>
            <a:r>
              <a:rPr lang="en-US" altLang="zh-CN" sz="2400">
                <a:latin typeface="+mj-ea"/>
                <a:ea typeface="+mj-ea"/>
              </a:rPr>
              <a:t>(4)</a:t>
            </a:r>
            <a:r>
              <a:rPr lang="zh-CN" altLang="en-US" sz="2400">
                <a:latin typeface="+mj-ea"/>
                <a:ea typeface="+mj-ea"/>
              </a:rPr>
              <a:t>子日：“喜怒哀乐之未发，谓之中；发而皆中节，谓之和。”</a:t>
            </a:r>
            <a:r>
              <a:rPr lang="en-US" altLang="zh-CN" sz="2400">
                <a:latin typeface="+mj-ea"/>
                <a:ea typeface="+mj-ea"/>
              </a:rPr>
              <a:t>(《</a:t>
            </a:r>
            <a:r>
              <a:rPr lang="zh-CN" altLang="en-US" sz="2400">
                <a:latin typeface="+mj-ea"/>
                <a:ea typeface="+mj-ea"/>
              </a:rPr>
              <a:t>中庸</a:t>
            </a:r>
            <a:r>
              <a:rPr lang="en-US" altLang="zh-CN" sz="2400">
                <a:latin typeface="+mj-ea"/>
                <a:ea typeface="+mj-ea"/>
              </a:rPr>
              <a:t>》</a:t>
            </a:r>
          </a:p>
          <a:p>
            <a:r>
              <a:rPr lang="zh-CN" altLang="en-US" sz="2400">
                <a:latin typeface="+mj-ea"/>
                <a:ea typeface="+mj-ea"/>
              </a:rPr>
              <a:t>问：综合以上材料，概括并评述孔子“中庸之道的思想学说。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3921" y="490771"/>
            <a:ext cx="2312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DAD6BC"/>
                </a:solidFill>
                <a:latin typeface="+mj-ea"/>
                <a:ea typeface="+mj-ea"/>
              </a:rPr>
              <a:t>例题十</a:t>
            </a:r>
            <a:endParaRPr lang="zh-CN" altLang="en-US" sz="2800">
              <a:solidFill>
                <a:srgbClr val="DAD6BC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721592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287264"/>
            <a:ext cx="2551997" cy="868680"/>
          </a:xfrm>
          <a:prstGeom prst="rect">
            <a:avLst/>
          </a:prstGeom>
          <a:solidFill>
            <a:srgbClr val="8D425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13781" y="602219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98542" y="2585026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8749" y="2276084"/>
            <a:ext cx="1152423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答案：</a:t>
            </a: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①中庸之道是有原则的，以仁义为原则。不讲原则、四面讨好、自私伪善的折中主文是不符合儒家的仁义之道的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(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中道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)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；</a:t>
            </a: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②中庸之道要与和为贵的思想相结合。和谐原则是天下之达道，是稳定天下之本，为人处世之道和而不同最能体现中和之道的精神。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(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中和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)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；</a:t>
            </a: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③中庸之道的实行要稳健，执两用中。做事要适度，照顾各群体的实际利益而有所妥协。在异中求同，以便达成致，实现合作。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3921" y="490771"/>
            <a:ext cx="2312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DAD6BC"/>
                </a:solidFill>
                <a:latin typeface="+mj-ea"/>
                <a:ea typeface="+mj-ea"/>
              </a:rPr>
              <a:t>例题十</a:t>
            </a:r>
            <a:endParaRPr lang="zh-CN" altLang="en-US" sz="2800">
              <a:solidFill>
                <a:srgbClr val="DAD6BC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183440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" y="683226"/>
            <a:ext cx="2741461" cy="5482922"/>
          </a:xfrm>
          <a:custGeom>
            <a:avLst/>
            <a:gdLst>
              <a:gd name="connsiteX0" fmla="*/ 0 w 2741461"/>
              <a:gd name="connsiteY0" fmla="*/ 0 h 5482922"/>
              <a:gd name="connsiteX1" fmla="*/ 2741461 w 2741461"/>
              <a:gd name="connsiteY1" fmla="*/ 2741461 h 5482922"/>
              <a:gd name="connsiteX2" fmla="*/ 0 w 2741461"/>
              <a:gd name="connsiteY2" fmla="*/ 5482922 h 5482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41461" h="5482922">
                <a:moveTo>
                  <a:pt x="0" y="0"/>
                </a:moveTo>
                <a:lnTo>
                  <a:pt x="2741461" y="2741461"/>
                </a:lnTo>
                <a:lnTo>
                  <a:pt x="0" y="5482922"/>
                </a:lnTo>
                <a:close/>
              </a:path>
            </a:pathLst>
          </a:custGeom>
          <a:solidFill>
            <a:srgbClr val="8D4256"/>
          </a:solidFill>
          <a:ln>
            <a:noFill/>
          </a:ln>
        </p:spPr>
        <p:txBody>
          <a:bodyPr wrap="square" rtlCol="0">
            <a:noAutofit/>
          </a:bodyPr>
          <a:lstStyle/>
          <a:p>
            <a:endParaRPr lang="zh-CN" altLang="en-US" sz="2799">
              <a:solidFill>
                <a:schemeClr val="bg1"/>
              </a:solidFill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907930" y="1217345"/>
            <a:ext cx="923330" cy="20368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spc="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陆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345" y="1795126"/>
            <a:ext cx="1624906" cy="18129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710">
            <a:off x="10088320" y="-577294"/>
            <a:ext cx="2605011" cy="51612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89167" y="3254156"/>
            <a:ext cx="4012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rgbClr val="8D4256"/>
                </a:solidFill>
                <a:latin typeface="+mj-ea"/>
                <a:ea typeface="+mj-ea"/>
              </a:rPr>
              <a:t>巩固练习</a:t>
            </a:r>
            <a:endParaRPr lang="zh-CN" altLang="en-US" sz="4000">
              <a:solidFill>
                <a:srgbClr val="8D4256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144477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1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3" grpI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613781" y="602219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98542" y="2585026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3921" y="490771"/>
            <a:ext cx="2312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DAD6BC"/>
                </a:solidFill>
                <a:latin typeface="+mj-ea"/>
                <a:ea typeface="+mj-ea"/>
              </a:rPr>
              <a:t>例题十</a:t>
            </a:r>
            <a:endParaRPr lang="zh-CN" altLang="en-US" sz="2800">
              <a:solidFill>
                <a:srgbClr val="DAD6BC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6457" y="602219"/>
            <a:ext cx="957834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（</a:t>
            </a:r>
            <a:r>
              <a:rPr lang="en-US" altLang="zh-CN" sz="2400">
                <a:latin typeface="+mj-ea"/>
                <a:ea typeface="+mj-ea"/>
              </a:rPr>
              <a:t>1</a:t>
            </a:r>
            <a:r>
              <a:rPr lang="zh-CN" altLang="en-US" sz="2400">
                <a:latin typeface="+mj-ea"/>
                <a:ea typeface="+mj-ea"/>
              </a:rPr>
              <a:t>）儒、墨：均主张爱，但儒家的爱是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的爱，而墨家的爱是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的爱一切人。</a:t>
            </a:r>
          </a:p>
          <a:p>
            <a:r>
              <a:rPr lang="zh-CN" altLang="en-US" sz="2400">
                <a:latin typeface="+mj-ea"/>
                <a:ea typeface="+mj-ea"/>
              </a:rPr>
              <a:t>（</a:t>
            </a:r>
            <a:r>
              <a:rPr lang="en-US" altLang="zh-CN" sz="2400">
                <a:latin typeface="+mj-ea"/>
                <a:ea typeface="+mj-ea"/>
              </a:rPr>
              <a:t>2</a:t>
            </a:r>
            <a:r>
              <a:rPr lang="zh-CN" altLang="en-US" sz="2400">
                <a:latin typeface="+mj-ea"/>
                <a:ea typeface="+mj-ea"/>
              </a:rPr>
              <a:t>）儒、法：韩非基本上延续了其师荀子“</a:t>
            </a:r>
            <a:r>
              <a:rPr lang="en-US" altLang="zh-CN" sz="2400">
                <a:latin typeface="+mj-ea"/>
                <a:ea typeface="+mj-ea"/>
              </a:rPr>
              <a:t>_____________”</a:t>
            </a:r>
            <a:r>
              <a:rPr lang="zh-CN" altLang="en-US" sz="2400">
                <a:latin typeface="+mj-ea"/>
                <a:ea typeface="+mj-ea"/>
              </a:rPr>
              <a:t>假说，他所构想的理想社会是一个以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为手段的社会，而“荀子”具有早起的法家思想，一定程度上具有“礼法”思想。</a:t>
            </a:r>
          </a:p>
          <a:p>
            <a:r>
              <a:rPr lang="zh-CN" altLang="en-US" sz="2400">
                <a:latin typeface="+mj-ea"/>
                <a:ea typeface="+mj-ea"/>
              </a:rPr>
              <a:t>（</a:t>
            </a:r>
            <a:r>
              <a:rPr lang="en-US" altLang="zh-CN" sz="2400">
                <a:latin typeface="+mj-ea"/>
                <a:ea typeface="+mj-ea"/>
              </a:rPr>
              <a:t>3</a:t>
            </a:r>
            <a:r>
              <a:rPr lang="zh-CN" altLang="en-US" sz="2400">
                <a:latin typeface="+mj-ea"/>
                <a:ea typeface="+mj-ea"/>
              </a:rPr>
              <a:t>）儒家：孔子主张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和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，孟子主张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，儒家政治上的核心是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。</a:t>
            </a:r>
          </a:p>
          <a:p>
            <a:r>
              <a:rPr lang="zh-CN" altLang="en-US" sz="2400">
                <a:latin typeface="+mj-ea"/>
                <a:ea typeface="+mj-ea"/>
              </a:rPr>
              <a:t>（</a:t>
            </a:r>
            <a:r>
              <a:rPr lang="en-US" altLang="zh-CN" sz="2400">
                <a:latin typeface="+mj-ea"/>
                <a:ea typeface="+mj-ea"/>
              </a:rPr>
              <a:t>4</a:t>
            </a:r>
            <a:r>
              <a:rPr lang="zh-CN" altLang="en-US" sz="2400">
                <a:latin typeface="+mj-ea"/>
                <a:ea typeface="+mj-ea"/>
              </a:rPr>
              <a:t>）孔子主张“为政以德”，用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来治理国家是最高尚的治国之道。这种治国方略也叫“德治”或“礼治”。</a:t>
            </a:r>
          </a:p>
          <a:p>
            <a:r>
              <a:rPr lang="zh-CN" altLang="en-US" sz="2400">
                <a:latin typeface="+mj-ea"/>
                <a:ea typeface="+mj-ea"/>
              </a:rPr>
              <a:t>（</a:t>
            </a:r>
            <a:r>
              <a:rPr lang="en-US" altLang="zh-CN" sz="2400">
                <a:latin typeface="+mj-ea"/>
                <a:ea typeface="+mj-ea"/>
              </a:rPr>
              <a:t>5</a:t>
            </a:r>
            <a:r>
              <a:rPr lang="zh-CN" altLang="en-US" sz="2400">
                <a:latin typeface="+mj-ea"/>
                <a:ea typeface="+mj-ea"/>
              </a:rPr>
              <a:t>）礼与仁的关系。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的本质是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，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形式的最终目的是实现对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的追求。仁礼是相辅相成的关系，仁是礼的内在根据。</a:t>
            </a:r>
          </a:p>
          <a:p>
            <a:r>
              <a:rPr lang="zh-CN" altLang="en-US" sz="2400">
                <a:latin typeface="+mj-ea"/>
                <a:ea typeface="+mj-ea"/>
              </a:rPr>
              <a:t>（</a:t>
            </a:r>
            <a:r>
              <a:rPr lang="en-US" altLang="zh-CN" sz="2400">
                <a:latin typeface="+mj-ea"/>
                <a:ea typeface="+mj-ea"/>
              </a:rPr>
              <a:t>6</a:t>
            </a:r>
            <a:r>
              <a:rPr lang="zh-CN" altLang="en-US" sz="2400">
                <a:latin typeface="+mj-ea"/>
                <a:ea typeface="+mj-ea"/>
              </a:rPr>
              <a:t>）孔子身处“</a:t>
            </a:r>
            <a:r>
              <a:rPr lang="en-US" altLang="zh-CN" sz="2400">
                <a:latin typeface="+mj-ea"/>
                <a:ea typeface="+mj-ea"/>
              </a:rPr>
              <a:t>_____________”</a:t>
            </a:r>
            <a:r>
              <a:rPr lang="zh-CN" altLang="en-US" sz="2400">
                <a:latin typeface="+mj-ea"/>
                <a:ea typeface="+mj-ea"/>
              </a:rPr>
              <a:t>的时代，在多次碰壁后，知道自己的主张、抱负不能实现，但他仍然为之奋斗，被成为“知其不可而为之”的人，具有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的态度。</a:t>
            </a:r>
          </a:p>
          <a:p>
            <a:endParaRPr lang="zh-CN" altLang="en-US" sz="2400">
              <a:latin typeface="+mj-ea"/>
              <a:ea typeface="+mj-ea"/>
            </a:endParaRPr>
          </a:p>
          <a:p>
            <a:r>
              <a:rPr lang="zh-CN" altLang="en-US" sz="2400">
                <a:latin typeface="+mj-ea"/>
                <a:ea typeface="+mj-ea"/>
              </a:rPr>
              <a:t> </a:t>
            </a:r>
          </a:p>
        </p:txBody>
      </p:sp>
    </p:spTree>
    <p:extLst>
      <p:ext uri="{BB962C8B-B14F-4D97-AF65-F5344CB8AC3E}">
        <p14:creationId xmlns:p14="http://schemas.microsoft.com/office/powerpoint/2010/main" val="26252000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613781" y="602219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98542" y="2585026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3921" y="490771"/>
            <a:ext cx="2312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DAD6BC"/>
                </a:solidFill>
                <a:latin typeface="+mj-ea"/>
                <a:ea typeface="+mj-ea"/>
              </a:rPr>
              <a:t>例题十</a:t>
            </a:r>
            <a:endParaRPr lang="zh-CN" altLang="en-US" sz="2800">
              <a:solidFill>
                <a:srgbClr val="DAD6BC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2594" y="752381"/>
            <a:ext cx="1135654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（</a:t>
            </a:r>
            <a:r>
              <a:rPr lang="en-US" altLang="zh-CN" sz="2400">
                <a:latin typeface="+mj-ea"/>
                <a:ea typeface="+mj-ea"/>
              </a:rPr>
              <a:t>7</a:t>
            </a:r>
            <a:r>
              <a:rPr lang="zh-CN" altLang="en-US" sz="2400">
                <a:latin typeface="+mj-ea"/>
                <a:ea typeface="+mj-ea"/>
              </a:rPr>
              <a:t>）孔子思想体系的核心是“</a:t>
            </a:r>
            <a:r>
              <a:rPr lang="en-US" altLang="zh-CN" sz="2400">
                <a:latin typeface="+mj-ea"/>
                <a:ea typeface="+mj-ea"/>
              </a:rPr>
              <a:t>_____________”</a:t>
            </a:r>
            <a:r>
              <a:rPr lang="zh-CN" altLang="en-US" sz="2400">
                <a:latin typeface="+mj-ea"/>
                <a:ea typeface="+mj-ea"/>
              </a:rPr>
              <a:t>。“ </a:t>
            </a:r>
            <a:r>
              <a:rPr lang="en-US" altLang="zh-CN" sz="2400">
                <a:latin typeface="+mj-ea"/>
                <a:ea typeface="+mj-ea"/>
              </a:rPr>
              <a:t>_____________”</a:t>
            </a:r>
            <a:r>
              <a:rPr lang="zh-CN" altLang="en-US" sz="2400">
                <a:latin typeface="+mj-ea"/>
                <a:ea typeface="+mj-ea"/>
              </a:rPr>
              <a:t>强调的是待人的态度与准则。</a:t>
            </a:r>
          </a:p>
          <a:p>
            <a:r>
              <a:rPr lang="zh-CN" altLang="en-US" sz="2400">
                <a:latin typeface="+mj-ea"/>
                <a:ea typeface="+mj-ea"/>
              </a:rPr>
              <a:t>（</a:t>
            </a:r>
            <a:r>
              <a:rPr lang="en-US" altLang="zh-CN" sz="2400">
                <a:latin typeface="+mj-ea"/>
                <a:ea typeface="+mj-ea"/>
              </a:rPr>
              <a:t>8</a:t>
            </a:r>
            <a:r>
              <a:rPr lang="zh-CN" altLang="en-US" sz="2400">
                <a:latin typeface="+mj-ea"/>
                <a:ea typeface="+mj-ea"/>
              </a:rPr>
              <a:t>）君子具备的道德素养（风范）：文质兼美。“文”，就是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；“质”就是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</a:p>
          <a:p>
            <a:r>
              <a:rPr lang="zh-CN" altLang="en-US" sz="2400">
                <a:latin typeface="+mj-ea"/>
                <a:ea typeface="+mj-ea"/>
              </a:rPr>
              <a:t>（</a:t>
            </a:r>
            <a:r>
              <a:rPr lang="en-US" altLang="zh-CN" sz="2400">
                <a:latin typeface="+mj-ea"/>
                <a:ea typeface="+mj-ea"/>
              </a:rPr>
              <a:t>9</a:t>
            </a:r>
            <a:r>
              <a:rPr lang="zh-CN" altLang="en-US" sz="2400">
                <a:latin typeface="+mj-ea"/>
                <a:ea typeface="+mj-ea"/>
              </a:rPr>
              <a:t>）孔子提出交友之道体现了儒家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、躬行修为的交往原则。</a:t>
            </a:r>
          </a:p>
          <a:p>
            <a:r>
              <a:rPr lang="zh-CN" altLang="en-US" sz="2400">
                <a:latin typeface="+mj-ea"/>
                <a:ea typeface="+mj-ea"/>
              </a:rPr>
              <a:t>（</a:t>
            </a:r>
            <a:r>
              <a:rPr lang="en-US" altLang="zh-CN" sz="2400">
                <a:latin typeface="+mj-ea"/>
                <a:ea typeface="+mj-ea"/>
              </a:rPr>
              <a:t>10</a:t>
            </a:r>
            <a:r>
              <a:rPr lang="zh-CN" altLang="en-US" sz="2400">
                <a:latin typeface="+mj-ea"/>
                <a:ea typeface="+mj-ea"/>
              </a:rPr>
              <a:t>）人的自我道德修养是不能脱离与他人的关系独立进行的，只有在社会关系中按照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、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、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、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的标准与要求不断地陶冶、塑造自己，才能逐渐成为合格的君子、仁人乃至圣贤。</a:t>
            </a:r>
          </a:p>
          <a:p>
            <a:r>
              <a:rPr lang="zh-CN" altLang="en-US" sz="2400">
                <a:latin typeface="+mj-ea"/>
                <a:ea typeface="+mj-ea"/>
              </a:rPr>
              <a:t>（</a:t>
            </a:r>
            <a:r>
              <a:rPr lang="en-US" altLang="zh-CN" sz="2400">
                <a:latin typeface="+mj-ea"/>
                <a:ea typeface="+mj-ea"/>
              </a:rPr>
              <a:t>11</a:t>
            </a:r>
            <a:r>
              <a:rPr lang="zh-CN" altLang="en-US" sz="2400">
                <a:latin typeface="+mj-ea"/>
                <a:ea typeface="+mj-ea"/>
              </a:rPr>
              <a:t>）孔子的教育观：</a:t>
            </a:r>
          </a:p>
          <a:p>
            <a:r>
              <a:rPr lang="zh-CN" altLang="en-US" sz="2400">
                <a:latin typeface="+mj-ea"/>
                <a:ea typeface="+mj-ea"/>
              </a:rPr>
              <a:t>教学原则：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、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</a:p>
          <a:p>
            <a:r>
              <a:rPr lang="zh-CN" altLang="en-US" sz="2400">
                <a:latin typeface="+mj-ea"/>
                <a:ea typeface="+mj-ea"/>
              </a:rPr>
              <a:t>学习方法：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、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</a:p>
          <a:p>
            <a:r>
              <a:rPr lang="zh-CN" altLang="en-US" sz="2400">
                <a:latin typeface="+mj-ea"/>
                <a:ea typeface="+mj-ea"/>
              </a:rPr>
              <a:t>教育理念：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、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</a:p>
          <a:p>
            <a:r>
              <a:rPr lang="zh-CN" altLang="en-US" sz="2400">
                <a:latin typeface="+mj-ea"/>
                <a:ea typeface="+mj-ea"/>
              </a:rPr>
              <a:t>（</a:t>
            </a:r>
            <a:r>
              <a:rPr lang="en-US" altLang="zh-CN" sz="2400">
                <a:latin typeface="+mj-ea"/>
                <a:ea typeface="+mj-ea"/>
              </a:rPr>
              <a:t>12</a:t>
            </a:r>
            <a:r>
              <a:rPr lang="zh-CN" altLang="en-US" sz="2400">
                <a:latin typeface="+mj-ea"/>
                <a:ea typeface="+mj-ea"/>
              </a:rPr>
              <a:t>）曾点志在通过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来实现治国理想。</a:t>
            </a:r>
          </a:p>
          <a:p>
            <a:r>
              <a:rPr lang="zh-CN" altLang="en-US" sz="2400">
                <a:latin typeface="+mj-ea"/>
                <a:ea typeface="+mj-ea"/>
              </a:rPr>
              <a:t>（</a:t>
            </a:r>
            <a:r>
              <a:rPr lang="en-US" altLang="zh-CN" sz="2400">
                <a:latin typeface="+mj-ea"/>
                <a:ea typeface="+mj-ea"/>
              </a:rPr>
              <a:t>13</a:t>
            </a:r>
            <a:r>
              <a:rPr lang="zh-CN" altLang="en-US" sz="2400">
                <a:latin typeface="+mj-ea"/>
                <a:ea typeface="+mj-ea"/>
              </a:rPr>
              <a:t>）中庸不是无原则地调和，而是在一定的原则下寻求矛盾各方的</a:t>
            </a:r>
            <a:r>
              <a:rPr lang="en-US" altLang="zh-CN" sz="2400">
                <a:latin typeface="+mj-ea"/>
                <a:ea typeface="+mj-ea"/>
              </a:rPr>
              <a:t>_____________</a:t>
            </a:r>
            <a:r>
              <a:rPr lang="zh-CN" altLang="en-US" sz="2400">
                <a:latin typeface="+mj-ea"/>
                <a:ea typeface="+mj-ea"/>
              </a:rPr>
              <a:t>。</a:t>
            </a:r>
            <a:endParaRPr lang="zh-CN" altLang="en-US" sz="2400" smtClean="0">
              <a:latin typeface="+mj-ea"/>
              <a:ea typeface="+mj-ea"/>
            </a:endParaRPr>
          </a:p>
          <a:p>
            <a:r>
              <a:rPr lang="zh-CN" altLang="en-US" sz="2400">
                <a:latin typeface="+mj-ea"/>
                <a:ea typeface="+mj-ea"/>
              </a:rPr>
              <a:t> </a:t>
            </a:r>
          </a:p>
        </p:txBody>
      </p:sp>
    </p:spTree>
    <p:extLst>
      <p:ext uri="{BB962C8B-B14F-4D97-AF65-F5344CB8AC3E}">
        <p14:creationId xmlns:p14="http://schemas.microsoft.com/office/powerpoint/2010/main" val="18768352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613781" y="602219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98542" y="2585026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3921" y="490771"/>
            <a:ext cx="2312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DAD6BC"/>
                </a:solidFill>
                <a:latin typeface="+mj-ea"/>
                <a:ea typeface="+mj-ea"/>
              </a:rPr>
              <a:t>例题十</a:t>
            </a:r>
            <a:endParaRPr lang="zh-CN" altLang="en-US" sz="2800">
              <a:solidFill>
                <a:srgbClr val="DAD6BC"/>
              </a:solidFill>
              <a:latin typeface="+mj-ea"/>
              <a:ea typeface="+mj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739125"/>
              </p:ext>
            </p:extLst>
          </p:nvPr>
        </p:nvGraphicFramePr>
        <p:xfrm>
          <a:off x="3052877" y="1582579"/>
          <a:ext cx="5905500" cy="3882390"/>
        </p:xfrm>
        <a:graphic>
          <a:graphicData uri="http://schemas.openxmlformats.org/drawingml/2006/table">
            <a:tbl>
              <a:tblPr firstRow="1" firstCol="1" bandRow="1"/>
              <a:tblGrid>
                <a:gridCol w="803910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1646835750"/>
                    </a:ext>
                  </a:extLst>
                </a:gridCol>
                <a:gridCol w="1088390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1883184709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2946787453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497075409"/>
                    </a:ext>
                  </a:extLst>
                </a:gridCol>
                <a:gridCol w="1282700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2706384817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8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　</a:t>
                      </a:r>
                      <a:endParaRPr lang="zh-CN" sz="28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8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儒家</a:t>
                      </a:r>
                      <a:endParaRPr lang="zh-CN" sz="28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8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道家</a:t>
                      </a:r>
                      <a:endParaRPr lang="zh-CN" sz="28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8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墨家</a:t>
                      </a:r>
                      <a:endParaRPr lang="zh-CN" sz="28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8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法家</a:t>
                      </a:r>
                      <a:endParaRPr lang="zh-CN" sz="28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448465058"/>
                  </a:ext>
                </a:extLst>
              </a:tr>
              <a:tr h="1581785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8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思想核心</a:t>
                      </a:r>
                      <a:endParaRPr lang="zh-CN" sz="28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1635590216"/>
                  </a:ext>
                </a:extLst>
              </a:tr>
              <a:tr h="1748790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800" ker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士人去向</a:t>
                      </a:r>
                      <a:endParaRPr lang="zh-CN" sz="2800" kern="100"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32733784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16357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" y="683226"/>
            <a:ext cx="2741461" cy="5482922"/>
          </a:xfrm>
          <a:custGeom>
            <a:avLst/>
            <a:gdLst>
              <a:gd name="connsiteX0" fmla="*/ 0 w 2741461"/>
              <a:gd name="connsiteY0" fmla="*/ 0 h 5482922"/>
              <a:gd name="connsiteX1" fmla="*/ 2741461 w 2741461"/>
              <a:gd name="connsiteY1" fmla="*/ 2741461 h 5482922"/>
              <a:gd name="connsiteX2" fmla="*/ 0 w 2741461"/>
              <a:gd name="connsiteY2" fmla="*/ 5482922 h 5482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41461" h="5482922">
                <a:moveTo>
                  <a:pt x="0" y="0"/>
                </a:moveTo>
                <a:lnTo>
                  <a:pt x="2741461" y="2741461"/>
                </a:lnTo>
                <a:lnTo>
                  <a:pt x="0" y="5482922"/>
                </a:lnTo>
                <a:close/>
              </a:path>
            </a:pathLst>
          </a:custGeom>
          <a:solidFill>
            <a:srgbClr val="8D4256"/>
          </a:solidFill>
          <a:ln>
            <a:noFill/>
          </a:ln>
        </p:spPr>
        <p:txBody>
          <a:bodyPr wrap="square" rtlCol="0">
            <a:noAutofit/>
          </a:bodyPr>
          <a:lstStyle/>
          <a:p>
            <a:endParaRPr lang="zh-CN" altLang="en-US" sz="2799">
              <a:solidFill>
                <a:schemeClr val="bg1"/>
              </a:solidFill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907930" y="1217345"/>
            <a:ext cx="923330" cy="20368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spc="60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柒</a:t>
            </a:r>
            <a:endParaRPr lang="zh-CN" altLang="en-US" sz="3200" spc="6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345" y="1795126"/>
            <a:ext cx="1624906" cy="18129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710">
            <a:off x="10088320" y="-577294"/>
            <a:ext cx="2605011" cy="51612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89167" y="3254156"/>
            <a:ext cx="4012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rgbClr val="8D4256"/>
                </a:solidFill>
                <a:latin typeface="+mj-ea"/>
                <a:ea typeface="+mj-ea"/>
              </a:rPr>
              <a:t>提升练习</a:t>
            </a:r>
            <a:endParaRPr lang="zh-CN" altLang="en-US" sz="4000">
              <a:solidFill>
                <a:srgbClr val="8D4256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786076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1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3" grpId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8342" y="0"/>
            <a:ext cx="2464099" cy="4093774"/>
            <a:chOff x="3703022" y="-26720"/>
            <a:chExt cx="2464099" cy="4093774"/>
          </a:xfrm>
        </p:grpSpPr>
        <p:sp>
          <p:nvSpPr>
            <p:cNvPr id="19" name="矩形 18"/>
            <p:cNvSpPr/>
            <p:nvPr/>
          </p:nvSpPr>
          <p:spPr>
            <a:xfrm>
              <a:off x="3703022" y="-26720"/>
              <a:ext cx="786095" cy="4093774"/>
            </a:xfrm>
            <a:prstGeom prst="rect">
              <a:avLst/>
            </a:prstGeom>
            <a:solidFill>
              <a:srgbClr val="8D42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754374" y="1116280"/>
              <a:ext cx="615553" cy="26517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b="1" spc="600" smtClean="0">
                  <a:solidFill>
                    <a:srgbClr val="DAD6BC"/>
                  </a:solidFill>
                  <a:latin typeface="+mj-ea"/>
                  <a:ea typeface="+mj-ea"/>
                </a:rPr>
                <a:t>提升练习</a:t>
              </a:r>
              <a:r>
                <a:rPr lang="en-US" altLang="zh-CN" sz="2800" b="1" spc="600" smtClean="0">
                  <a:solidFill>
                    <a:srgbClr val="DAD6BC"/>
                  </a:solidFill>
                  <a:latin typeface="+mj-ea"/>
                  <a:ea typeface="+mj-ea"/>
                </a:rPr>
                <a:t>1</a:t>
              </a:r>
              <a:endParaRPr lang="zh-CN" altLang="en-US" sz="2800" b="1" spc="600">
                <a:solidFill>
                  <a:srgbClr val="DAD6BC"/>
                </a:solidFill>
                <a:latin typeface="+mj-ea"/>
                <a:ea typeface="+mj-ea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93365">
              <a:off x="4260233" y="2101068"/>
              <a:ext cx="1906888" cy="1831898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2743200" y="1143000"/>
            <a:ext cx="91897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+mj-ea"/>
                <a:ea typeface="+mj-ea"/>
              </a:rPr>
              <a:t>【</a:t>
            </a:r>
            <a:r>
              <a:rPr lang="zh-CN" altLang="en-US" sz="2400">
                <a:latin typeface="+mj-ea"/>
                <a:ea typeface="+mj-ea"/>
              </a:rPr>
              <a:t>杭州市第二中学</a:t>
            </a:r>
            <a:r>
              <a:rPr lang="en-US" altLang="zh-CN" sz="2400">
                <a:latin typeface="+mj-ea"/>
                <a:ea typeface="+mj-ea"/>
              </a:rPr>
              <a:t>2019</a:t>
            </a:r>
            <a:r>
              <a:rPr lang="zh-CN" altLang="en-US" sz="2400">
                <a:latin typeface="+mj-ea"/>
                <a:ea typeface="+mj-ea"/>
              </a:rPr>
              <a:t>届高三上学期第一次月考</a:t>
            </a:r>
            <a:r>
              <a:rPr lang="en-US" altLang="zh-CN" sz="2400">
                <a:latin typeface="+mj-ea"/>
                <a:ea typeface="+mj-ea"/>
              </a:rPr>
              <a:t>】</a:t>
            </a:r>
            <a:r>
              <a:rPr lang="zh-CN" altLang="en-US" sz="2400">
                <a:latin typeface="+mj-ea"/>
                <a:ea typeface="+mj-ea"/>
              </a:rPr>
              <a:t>阅读下面某社区“红色议事厅”工阅读下面的材料，完成</a:t>
            </a:r>
            <a:r>
              <a:rPr lang="en-US" altLang="zh-CN" sz="2400">
                <a:latin typeface="+mj-ea"/>
                <a:ea typeface="+mj-ea"/>
              </a:rPr>
              <a:t>21-22</a:t>
            </a:r>
            <a:r>
              <a:rPr lang="zh-CN" altLang="en-US" sz="2400">
                <a:latin typeface="+mj-ea"/>
                <a:ea typeface="+mj-ea"/>
              </a:rPr>
              <a:t>题。（</a:t>
            </a:r>
            <a:r>
              <a:rPr lang="en-US" altLang="zh-CN" sz="2400">
                <a:latin typeface="+mj-ea"/>
                <a:ea typeface="+mj-ea"/>
              </a:rPr>
              <a:t>6</a:t>
            </a:r>
            <a:r>
              <a:rPr lang="zh-CN" altLang="en-US" sz="2400">
                <a:latin typeface="+mj-ea"/>
                <a:ea typeface="+mj-ea"/>
              </a:rPr>
              <a:t>分）</a:t>
            </a:r>
          </a:p>
          <a:p>
            <a:r>
              <a:rPr lang="zh-CN" altLang="en-US" sz="2400">
                <a:latin typeface="+mj-ea"/>
                <a:ea typeface="+mj-ea"/>
              </a:rPr>
              <a:t>（</a:t>
            </a:r>
            <a:r>
              <a:rPr lang="en-US" altLang="zh-CN" sz="2400">
                <a:latin typeface="+mj-ea"/>
                <a:ea typeface="+mj-ea"/>
              </a:rPr>
              <a:t>1</a:t>
            </a:r>
            <a:r>
              <a:rPr lang="zh-CN" altLang="en-US" sz="2400">
                <a:latin typeface="+mj-ea"/>
                <a:ea typeface="+mj-ea"/>
              </a:rPr>
              <a:t>）子曰：“富而可求①也；虽执鞭之士②，吾亦为之。如不可求，从吾所好。”（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述而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）</a:t>
            </a:r>
          </a:p>
          <a:p>
            <a:r>
              <a:rPr lang="zh-CN" altLang="en-US" sz="2400">
                <a:latin typeface="+mj-ea"/>
                <a:ea typeface="+mj-ea"/>
              </a:rPr>
              <a:t>（</a:t>
            </a:r>
            <a:r>
              <a:rPr lang="en-US" altLang="zh-CN" sz="2400">
                <a:latin typeface="+mj-ea"/>
                <a:ea typeface="+mj-ea"/>
              </a:rPr>
              <a:t>2</a:t>
            </a:r>
            <a:r>
              <a:rPr lang="zh-CN" altLang="en-US" sz="2400">
                <a:latin typeface="+mj-ea"/>
                <a:ea typeface="+mj-ea"/>
              </a:rPr>
              <a:t>）义，利也。（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墨子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经上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）</a:t>
            </a:r>
          </a:p>
          <a:p>
            <a:r>
              <a:rPr lang="zh-CN" altLang="en-US" sz="2400">
                <a:latin typeface="+mj-ea"/>
                <a:ea typeface="+mj-ea"/>
              </a:rPr>
              <a:t>（</a:t>
            </a:r>
            <a:r>
              <a:rPr lang="en-US" altLang="zh-CN" sz="2400">
                <a:latin typeface="+mj-ea"/>
                <a:ea typeface="+mj-ea"/>
              </a:rPr>
              <a:t>3</a:t>
            </a:r>
            <a:r>
              <a:rPr lang="zh-CN" altLang="en-US" sz="2400">
                <a:latin typeface="+mj-ea"/>
                <a:ea typeface="+mj-ea"/>
              </a:rPr>
              <a:t>）今用义为政于国家，人民必众，刑政必治，社稷必安。所为贵良宝者，可以利民也。而义可以利人，故曰：义，天下之良宝也。（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墨子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耕柱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）</a:t>
            </a:r>
          </a:p>
          <a:p>
            <a:r>
              <a:rPr lang="en-US" altLang="zh-CN" sz="2400">
                <a:latin typeface="+mj-ea"/>
                <a:ea typeface="+mj-ea"/>
              </a:rPr>
              <a:t>【</a:t>
            </a:r>
            <a:r>
              <a:rPr lang="zh-CN" altLang="en-US" sz="2400">
                <a:latin typeface="+mj-ea"/>
                <a:ea typeface="+mj-ea"/>
              </a:rPr>
              <a:t>注</a:t>
            </a:r>
            <a:r>
              <a:rPr lang="en-US" altLang="zh-CN" sz="2400">
                <a:latin typeface="+mj-ea"/>
                <a:ea typeface="+mj-ea"/>
              </a:rPr>
              <a:t>】①</a:t>
            </a:r>
            <a:r>
              <a:rPr lang="zh-CN" altLang="en-US" sz="2400">
                <a:latin typeface="+mj-ea"/>
                <a:ea typeface="+mj-ea"/>
              </a:rPr>
              <a:t>可求：指合于道，可以去求。②执鞭之士：古代为天子、诸侯和官员出入时手执</a:t>
            </a:r>
          </a:p>
          <a:p>
            <a:r>
              <a:rPr lang="zh-CN" altLang="en-US" sz="2400">
                <a:latin typeface="+mj-ea"/>
                <a:ea typeface="+mj-ea"/>
              </a:rPr>
              <a:t>皮鞭开路的人，指地位低下的职事。</a:t>
            </a:r>
          </a:p>
          <a:p>
            <a:r>
              <a:rPr lang="zh-CN" altLang="en-US" sz="2400">
                <a:latin typeface="+mj-ea"/>
                <a:ea typeface="+mj-ea"/>
              </a:rPr>
              <a:t>问：</a:t>
            </a:r>
            <a:r>
              <a:rPr lang="en-US" altLang="zh-CN" sz="2400">
                <a:latin typeface="+mj-ea"/>
                <a:ea typeface="+mj-ea"/>
              </a:rPr>
              <a:t>.</a:t>
            </a:r>
            <a:r>
              <a:rPr lang="zh-CN" altLang="en-US" sz="2400">
                <a:latin typeface="+mj-ea"/>
                <a:ea typeface="+mj-ea"/>
              </a:rPr>
              <a:t>结合这三则材料，简析孔子和墨子的义利观。（</a:t>
            </a:r>
            <a:r>
              <a:rPr lang="en-US" altLang="zh-CN" sz="2400">
                <a:latin typeface="+mj-ea"/>
                <a:ea typeface="+mj-ea"/>
              </a:rPr>
              <a:t>5</a:t>
            </a:r>
            <a:r>
              <a:rPr lang="zh-CN" altLang="en-US" sz="2400">
                <a:latin typeface="+mj-ea"/>
                <a:ea typeface="+mj-ea"/>
              </a:rPr>
              <a:t>分）</a:t>
            </a:r>
          </a:p>
        </p:txBody>
      </p:sp>
    </p:spTree>
    <p:extLst>
      <p:ext uri="{BB962C8B-B14F-4D97-AF65-F5344CB8AC3E}">
        <p14:creationId xmlns:p14="http://schemas.microsoft.com/office/powerpoint/2010/main" val="3357062456"/>
      </p:ext>
    </p:extLst>
  </p:cSld>
  <p:clrMapOvr>
    <a:masterClrMapping/>
  </p:clrMapOvr>
  <p:transition spd="slow"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8342" y="0"/>
            <a:ext cx="2464099" cy="4093774"/>
            <a:chOff x="3703022" y="-26720"/>
            <a:chExt cx="2464099" cy="4093774"/>
          </a:xfrm>
        </p:grpSpPr>
        <p:sp>
          <p:nvSpPr>
            <p:cNvPr id="19" name="矩形 18"/>
            <p:cNvSpPr/>
            <p:nvPr/>
          </p:nvSpPr>
          <p:spPr>
            <a:xfrm>
              <a:off x="3703022" y="-26720"/>
              <a:ext cx="786095" cy="4093774"/>
            </a:xfrm>
            <a:prstGeom prst="rect">
              <a:avLst/>
            </a:prstGeom>
            <a:solidFill>
              <a:srgbClr val="8D42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754374" y="1116280"/>
              <a:ext cx="615553" cy="26517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b="1" spc="600" smtClean="0">
                  <a:solidFill>
                    <a:srgbClr val="DAD6BC"/>
                  </a:solidFill>
                  <a:latin typeface="+mj-ea"/>
                  <a:ea typeface="+mj-ea"/>
                </a:rPr>
                <a:t>提升练习</a:t>
              </a:r>
              <a:r>
                <a:rPr lang="en-US" altLang="zh-CN" sz="2800" b="1" spc="600" smtClean="0">
                  <a:solidFill>
                    <a:srgbClr val="DAD6BC"/>
                  </a:solidFill>
                  <a:latin typeface="+mj-ea"/>
                  <a:ea typeface="+mj-ea"/>
                </a:rPr>
                <a:t>1</a:t>
              </a:r>
              <a:endParaRPr lang="zh-CN" altLang="en-US" sz="2800" b="1" spc="600">
                <a:solidFill>
                  <a:srgbClr val="DAD6BC"/>
                </a:solidFill>
                <a:latin typeface="+mj-ea"/>
                <a:ea typeface="+mj-ea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93365">
              <a:off x="4260233" y="2101068"/>
              <a:ext cx="1906888" cy="1831898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2788920" y="1691640"/>
            <a:ext cx="91897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答案：</a:t>
            </a: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①材料一中，孔子认为合乎道义的富贵可以去追求，即便是给人执鞭的下等差事也愿意做，说明孔子主张重义轻利、见利思义，但并不反对正当的求利；</a:t>
            </a: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②材料二、三中，墨子认为“义”可以使人民得利，是天下的良宝；而 “义”即是“利”，是国家百姓的利益，因此墨子认为义、利是统一的，重利贵义。（能结合材料分析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1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分，孔子的义利观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2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分，墨子的义利观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2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分</a:t>
            </a:r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。</a:t>
            </a:r>
            <a:endParaRPr lang="zh-CN" altLang="en-US" sz="2400">
              <a:solidFill>
                <a:srgbClr val="8D4256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46957504"/>
      </p:ext>
    </p:extLst>
  </p:cSld>
  <p:clrMapOvr>
    <a:masterClrMapping/>
  </p:clrMapOvr>
  <p:transition spd="slow">
    <p:wip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8342" y="0"/>
            <a:ext cx="2464099" cy="4093774"/>
            <a:chOff x="3703022" y="-26720"/>
            <a:chExt cx="2464099" cy="4093774"/>
          </a:xfrm>
        </p:grpSpPr>
        <p:sp>
          <p:nvSpPr>
            <p:cNvPr id="19" name="矩形 18"/>
            <p:cNvSpPr/>
            <p:nvPr/>
          </p:nvSpPr>
          <p:spPr>
            <a:xfrm>
              <a:off x="3703022" y="-26720"/>
              <a:ext cx="786095" cy="4093774"/>
            </a:xfrm>
            <a:prstGeom prst="rect">
              <a:avLst/>
            </a:prstGeom>
            <a:solidFill>
              <a:srgbClr val="8D42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754374" y="1116280"/>
              <a:ext cx="615553" cy="26517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b="1" spc="600" smtClean="0">
                  <a:solidFill>
                    <a:srgbClr val="DAD6BC"/>
                  </a:solidFill>
                  <a:latin typeface="+mj-ea"/>
                  <a:ea typeface="+mj-ea"/>
                </a:rPr>
                <a:t>提升练习</a:t>
              </a:r>
              <a:r>
                <a:rPr lang="zh-CN" altLang="en-US" sz="2800" b="1" spc="600">
                  <a:solidFill>
                    <a:srgbClr val="DAD6BC"/>
                  </a:solidFill>
                  <a:latin typeface="+mj-ea"/>
                  <a:ea typeface="+mj-ea"/>
                </a:rPr>
                <a:t>二</a:t>
              </a: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93365">
              <a:off x="4260233" y="2101068"/>
              <a:ext cx="1906888" cy="1831898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2697480" y="525780"/>
            <a:ext cx="91897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阅读下面材料，完成各题。</a:t>
            </a:r>
          </a:p>
          <a:p>
            <a:r>
              <a:rPr lang="zh-CN" altLang="en-US" sz="2400">
                <a:latin typeface="+mj-ea"/>
                <a:ea typeface="+mj-ea"/>
              </a:rPr>
              <a:t>①子曰：“丘也幸，苟有过，人必知之，”</a:t>
            </a:r>
          </a:p>
          <a:p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述而</a:t>
            </a:r>
            <a:r>
              <a:rPr lang="en-US" altLang="zh-CN" sz="2400">
                <a:latin typeface="+mj-ea"/>
                <a:ea typeface="+mj-ea"/>
              </a:rPr>
              <a:t>》》</a:t>
            </a:r>
          </a:p>
          <a:p>
            <a:r>
              <a:rPr lang="en-US" altLang="zh-CN" sz="2400">
                <a:latin typeface="+mj-ea"/>
                <a:ea typeface="+mj-ea"/>
              </a:rPr>
              <a:t>②</a:t>
            </a:r>
            <a:r>
              <a:rPr lang="zh-CN" altLang="en-US" sz="2400">
                <a:latin typeface="+mj-ea"/>
                <a:ea typeface="+mj-ea"/>
              </a:rPr>
              <a:t>子曰：“过而不改，是谓过矣。”</a:t>
            </a:r>
          </a:p>
          <a:p>
            <a:r>
              <a:rPr lang="zh-CN" altLang="en-US" sz="2400">
                <a:latin typeface="+mj-ea"/>
                <a:ea typeface="+mj-ea"/>
              </a:rPr>
              <a:t>（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卫灵公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）</a:t>
            </a:r>
          </a:p>
          <a:p>
            <a:r>
              <a:rPr lang="zh-CN" altLang="en-US" sz="2400">
                <a:latin typeface="+mj-ea"/>
                <a:ea typeface="+mj-ea"/>
              </a:rPr>
              <a:t>③子贡曰：“君子之过也，如日月之食秀；过也，人皆见之：更也，人皆仰之。”</a:t>
            </a:r>
          </a:p>
          <a:p>
            <a:r>
              <a:rPr lang="zh-CN" altLang="en-US" sz="2400">
                <a:latin typeface="+mj-ea"/>
                <a:ea typeface="+mj-ea"/>
              </a:rPr>
              <a:t>（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子张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）</a:t>
            </a:r>
          </a:p>
          <a:p>
            <a:r>
              <a:rPr lang="zh-CN" altLang="en-US" sz="2400">
                <a:latin typeface="+mj-ea"/>
                <a:ea typeface="+mj-ea"/>
              </a:rPr>
              <a:t>问：子贡以日食、月食为喻，说明了什么道理？请简要分析</a:t>
            </a:r>
            <a:r>
              <a:rPr lang="zh-CN" altLang="en-US" sz="2400" smtClean="0">
                <a:latin typeface="+mj-ea"/>
                <a:ea typeface="+mj-ea"/>
              </a:rPr>
              <a:t>。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97480" y="4093774"/>
            <a:ext cx="78638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答案： </a:t>
            </a: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①以日月比喻君子的正大光明；</a:t>
            </a: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②以日月在运行中出现的日食、月食现象，比喻君子犯错误是显而易见的、暂时的；</a:t>
            </a: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③日食、月食过后，日月光明依旧，君子知错改错，照样受到别人的尊重。</a:t>
            </a:r>
          </a:p>
        </p:txBody>
      </p:sp>
    </p:spTree>
    <p:extLst>
      <p:ext uri="{BB962C8B-B14F-4D97-AF65-F5344CB8AC3E}">
        <p14:creationId xmlns:p14="http://schemas.microsoft.com/office/powerpoint/2010/main" val="9066664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3414553" y="0"/>
            <a:ext cx="5448839" cy="2758140"/>
          </a:xfrm>
          <a:custGeom>
            <a:avLst/>
            <a:gdLst>
              <a:gd name="connsiteX0" fmla="*/ 33721 w 5448839"/>
              <a:gd name="connsiteY0" fmla="*/ 0 h 2758140"/>
              <a:gd name="connsiteX1" fmla="*/ 5415118 w 5448839"/>
              <a:gd name="connsiteY1" fmla="*/ 0 h 2758140"/>
              <a:gd name="connsiteX2" fmla="*/ 5448839 w 5448839"/>
              <a:gd name="connsiteY2" fmla="*/ 33721 h 2758140"/>
              <a:gd name="connsiteX3" fmla="*/ 2724420 w 5448839"/>
              <a:gd name="connsiteY3" fmla="*/ 2758140 h 2758140"/>
              <a:gd name="connsiteX4" fmla="*/ 0 w 5448839"/>
              <a:gd name="connsiteY4" fmla="*/ 33721 h 27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8839" h="2758140">
                <a:moveTo>
                  <a:pt x="33721" y="0"/>
                </a:moveTo>
                <a:lnTo>
                  <a:pt x="5415118" y="0"/>
                </a:lnTo>
                <a:lnTo>
                  <a:pt x="5448839" y="33721"/>
                </a:lnTo>
                <a:lnTo>
                  <a:pt x="2724420" y="2758140"/>
                </a:lnTo>
                <a:lnTo>
                  <a:pt x="0" y="33721"/>
                </a:lnTo>
                <a:close/>
              </a:path>
            </a:pathLst>
          </a:custGeom>
          <a:solidFill>
            <a:srgbClr val="8D4256"/>
          </a:solidFill>
        </p:spPr>
        <p:txBody>
          <a:bodyPr wrap="square" rtlCol="0">
            <a:noAutofit/>
          </a:bodyPr>
          <a:lstStyle/>
          <a:p>
            <a:endParaRPr lang="zh-CN" altLang="en-US" sz="2799">
              <a:solidFill>
                <a:schemeClr val="bg1"/>
              </a:solidFill>
              <a:ea typeface="+mj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4832">
            <a:off x="5275932" y="1110008"/>
            <a:ext cx="1701297" cy="18382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1381">
            <a:off x="2390751" y="-611369"/>
            <a:ext cx="2533332" cy="5019263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706843" y="3575257"/>
            <a:ext cx="2801455" cy="7487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贰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193068" y="4693157"/>
            <a:ext cx="7829006" cy="1431161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spc="300" smtClean="0">
                <a:solidFill>
                  <a:srgbClr val="8D4256"/>
                </a:solidFill>
                <a:latin typeface="+mj-ea"/>
                <a:ea typeface="+mj-ea"/>
              </a:rPr>
              <a:t>思路分析</a:t>
            </a:r>
            <a: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endParaRPr lang="zh-CN" altLang="en-US" sz="1400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276592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grpId="1" nodeType="after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2" nodeType="with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3" grpId="1" build="p"/>
      <p:bldP spid="27" grpId="2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8342" y="0"/>
            <a:ext cx="2464099" cy="4093774"/>
            <a:chOff x="3703022" y="-26720"/>
            <a:chExt cx="2464099" cy="4093774"/>
          </a:xfrm>
        </p:grpSpPr>
        <p:sp>
          <p:nvSpPr>
            <p:cNvPr id="19" name="矩形 18"/>
            <p:cNvSpPr/>
            <p:nvPr/>
          </p:nvSpPr>
          <p:spPr>
            <a:xfrm>
              <a:off x="3703022" y="-26720"/>
              <a:ext cx="786095" cy="4093774"/>
            </a:xfrm>
            <a:prstGeom prst="rect">
              <a:avLst/>
            </a:prstGeom>
            <a:solidFill>
              <a:srgbClr val="8D42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754374" y="1116280"/>
              <a:ext cx="615553" cy="26517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b="1" spc="600" smtClean="0">
                  <a:solidFill>
                    <a:srgbClr val="DAD6BC"/>
                  </a:solidFill>
                  <a:latin typeface="+mj-ea"/>
                  <a:ea typeface="+mj-ea"/>
                </a:rPr>
                <a:t>提升练习三</a:t>
              </a:r>
              <a:endParaRPr lang="zh-CN" altLang="en-US" sz="2800" b="1" spc="600">
                <a:solidFill>
                  <a:srgbClr val="DAD6BC"/>
                </a:solidFill>
                <a:latin typeface="+mj-ea"/>
                <a:ea typeface="+mj-ea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93365">
              <a:off x="4260233" y="2101068"/>
              <a:ext cx="1906888" cy="1831898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3090527" y="677454"/>
            <a:ext cx="84353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+mj-ea"/>
                <a:ea typeface="+mj-ea"/>
              </a:rPr>
              <a:t>【</a:t>
            </a:r>
            <a:r>
              <a:rPr lang="zh-CN" altLang="en-US" sz="2400">
                <a:latin typeface="+mj-ea"/>
                <a:ea typeface="+mj-ea"/>
              </a:rPr>
              <a:t>富阳中学</a:t>
            </a:r>
            <a:r>
              <a:rPr lang="en-US" altLang="zh-CN" sz="2400">
                <a:latin typeface="+mj-ea"/>
                <a:ea typeface="+mj-ea"/>
              </a:rPr>
              <a:t>2020</a:t>
            </a:r>
            <a:r>
              <a:rPr lang="zh-CN" altLang="en-US" sz="2400">
                <a:latin typeface="+mj-ea"/>
                <a:ea typeface="+mj-ea"/>
              </a:rPr>
              <a:t>届高三语文综合测试卷</a:t>
            </a:r>
            <a:r>
              <a:rPr lang="en-US" altLang="zh-CN" sz="2400">
                <a:latin typeface="+mj-ea"/>
                <a:ea typeface="+mj-ea"/>
              </a:rPr>
              <a:t>】</a:t>
            </a:r>
          </a:p>
          <a:p>
            <a:r>
              <a:rPr lang="zh-CN" altLang="en-US" sz="2400">
                <a:latin typeface="+mj-ea"/>
                <a:ea typeface="+mj-ea"/>
              </a:rPr>
              <a:t>（三）阅读下面的材料，完成</a:t>
            </a:r>
            <a:r>
              <a:rPr lang="en-US" altLang="zh-CN" sz="2400">
                <a:latin typeface="+mj-ea"/>
                <a:ea typeface="+mj-ea"/>
              </a:rPr>
              <a:t>21-22</a:t>
            </a:r>
            <a:r>
              <a:rPr lang="zh-CN" altLang="en-US" sz="2400">
                <a:latin typeface="+mj-ea"/>
                <a:ea typeface="+mj-ea"/>
              </a:rPr>
              <a:t>题。（</a:t>
            </a:r>
            <a:r>
              <a:rPr lang="en-US" altLang="zh-CN" sz="2400">
                <a:latin typeface="+mj-ea"/>
                <a:ea typeface="+mj-ea"/>
              </a:rPr>
              <a:t>6</a:t>
            </a:r>
            <a:r>
              <a:rPr lang="zh-CN" altLang="en-US" sz="2400">
                <a:latin typeface="+mj-ea"/>
                <a:ea typeface="+mj-ea"/>
              </a:rPr>
              <a:t>分）</a:t>
            </a:r>
          </a:p>
          <a:p>
            <a:r>
              <a:rPr lang="zh-CN" altLang="en-US" sz="2400">
                <a:latin typeface="+mj-ea"/>
                <a:ea typeface="+mj-ea"/>
              </a:rPr>
              <a:t>子曰：“乡原，德之贼也。”（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）</a:t>
            </a:r>
          </a:p>
          <a:p>
            <a:r>
              <a:rPr lang="zh-CN" altLang="en-US" sz="2400">
                <a:latin typeface="+mj-ea"/>
                <a:ea typeface="+mj-ea"/>
              </a:rPr>
              <a:t>子贡曰：“君子亦有恶乎？”子曰：“有恶。”（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）</a:t>
            </a:r>
          </a:p>
          <a:p>
            <a:r>
              <a:rPr lang="zh-CN" altLang="en-US" sz="2400">
                <a:latin typeface="+mj-ea"/>
                <a:ea typeface="+mj-ea"/>
              </a:rPr>
              <a:t>子曰：“恶似而非者：恶莠，恐其乱苗也；恶佞，恐其乱义也；恶利口，恐其乱信也；恶紫，恐其乱朱也。”（</a:t>
            </a:r>
            <a:r>
              <a:rPr lang="en-US" altLang="zh-CN" sz="2400">
                <a:latin typeface="+mj-ea"/>
                <a:ea typeface="+mj-ea"/>
              </a:rPr>
              <a:t>《《</a:t>
            </a:r>
            <a:r>
              <a:rPr lang="zh-CN" altLang="en-US" sz="2400">
                <a:latin typeface="+mj-ea"/>
                <a:ea typeface="+mj-ea"/>
              </a:rPr>
              <a:t>孟子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尽心下</a:t>
            </a:r>
            <a:r>
              <a:rPr lang="en-US" altLang="zh-CN" sz="2400">
                <a:latin typeface="+mj-ea"/>
                <a:ea typeface="+mj-ea"/>
              </a:rPr>
              <a:t>》》</a:t>
            </a:r>
            <a:r>
              <a:rPr lang="zh-CN" altLang="en-US" sz="2400">
                <a:latin typeface="+mj-ea"/>
                <a:ea typeface="+mj-ea"/>
              </a:rPr>
              <a:t>）</a:t>
            </a:r>
          </a:p>
          <a:p>
            <a:r>
              <a:rPr lang="zh-CN" altLang="en-US" sz="2400">
                <a:latin typeface="+mj-ea"/>
                <a:ea typeface="+mj-ea"/>
              </a:rPr>
              <a:t>问：孔子为什么会厌恶“莠”和“紫”？请结合材料进行分析。（</a:t>
            </a:r>
            <a:r>
              <a:rPr lang="en-US" altLang="zh-CN" sz="2400">
                <a:latin typeface="+mj-ea"/>
                <a:ea typeface="+mj-ea"/>
              </a:rPr>
              <a:t>4</a:t>
            </a:r>
            <a:r>
              <a:rPr lang="zh-CN" altLang="en-US" sz="2400">
                <a:latin typeface="+mj-ea"/>
                <a:ea typeface="+mj-ea"/>
              </a:rPr>
              <a:t>分</a:t>
            </a:r>
            <a:r>
              <a:rPr lang="zh-CN" altLang="en-US" sz="2400" smtClean="0">
                <a:latin typeface="+mj-ea"/>
                <a:ea typeface="+mj-ea"/>
              </a:rPr>
              <a:t>）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97480" y="4402178"/>
            <a:ext cx="78638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答案：“莠”作为杂草，与禾苗很相像，生长在禾苗堆里会使莠禾不分；“紫”作为颜色，与朱红色接近，会搞乱正宗的红色（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2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分）两者的共同特点是“似是而非”（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1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分），这在有原则、讲正名的孔子眼里，是绝不允许存在的。（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1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分）</a:t>
            </a:r>
          </a:p>
        </p:txBody>
      </p:sp>
    </p:spTree>
    <p:extLst>
      <p:ext uri="{BB962C8B-B14F-4D97-AF65-F5344CB8AC3E}">
        <p14:creationId xmlns:p14="http://schemas.microsoft.com/office/powerpoint/2010/main" val="25268062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8342" y="0"/>
            <a:ext cx="2464099" cy="4093774"/>
            <a:chOff x="3703022" y="-26720"/>
            <a:chExt cx="2464099" cy="4093774"/>
          </a:xfrm>
        </p:grpSpPr>
        <p:sp>
          <p:nvSpPr>
            <p:cNvPr id="19" name="矩形 18"/>
            <p:cNvSpPr/>
            <p:nvPr/>
          </p:nvSpPr>
          <p:spPr>
            <a:xfrm>
              <a:off x="3703022" y="-26720"/>
              <a:ext cx="786095" cy="4093774"/>
            </a:xfrm>
            <a:prstGeom prst="rect">
              <a:avLst/>
            </a:prstGeom>
            <a:solidFill>
              <a:srgbClr val="8D42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754374" y="1116280"/>
              <a:ext cx="615553" cy="26517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b="1" spc="600" smtClean="0">
                  <a:solidFill>
                    <a:srgbClr val="DAD6BC"/>
                  </a:solidFill>
                  <a:latin typeface="+mj-ea"/>
                  <a:ea typeface="+mj-ea"/>
                </a:rPr>
                <a:t>提升练习四</a:t>
              </a:r>
              <a:endParaRPr lang="zh-CN" altLang="en-US" sz="2800" b="1" spc="600">
                <a:solidFill>
                  <a:srgbClr val="DAD6BC"/>
                </a:solidFill>
                <a:latin typeface="+mj-ea"/>
                <a:ea typeface="+mj-ea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93365">
              <a:off x="4260233" y="2101068"/>
              <a:ext cx="1906888" cy="1831898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3176604" y="1717268"/>
            <a:ext cx="84353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+mj-ea"/>
                <a:ea typeface="+mj-ea"/>
              </a:rPr>
              <a:t>【</a:t>
            </a:r>
            <a:r>
              <a:rPr lang="zh-CN" altLang="en-US" sz="2400">
                <a:latin typeface="+mj-ea"/>
                <a:ea typeface="+mj-ea"/>
              </a:rPr>
              <a:t>宁波市北仑中学</a:t>
            </a:r>
            <a:r>
              <a:rPr lang="en-US" altLang="zh-CN" sz="2400">
                <a:latin typeface="+mj-ea"/>
                <a:ea typeface="+mj-ea"/>
              </a:rPr>
              <a:t>2019</a:t>
            </a:r>
            <a:r>
              <a:rPr lang="zh-CN" altLang="en-US" sz="2400">
                <a:latin typeface="+mj-ea"/>
                <a:ea typeface="+mj-ea"/>
              </a:rPr>
              <a:t>届高三下学期高考适应性模拟考</a:t>
            </a:r>
            <a:r>
              <a:rPr lang="en-US" altLang="zh-CN" sz="2400">
                <a:latin typeface="+mj-ea"/>
                <a:ea typeface="+mj-ea"/>
              </a:rPr>
              <a:t>】</a:t>
            </a:r>
          </a:p>
          <a:p>
            <a:r>
              <a:rPr lang="zh-CN" altLang="en-US" sz="2400">
                <a:latin typeface="+mj-ea"/>
                <a:ea typeface="+mj-ea"/>
              </a:rPr>
              <a:t>阅读下面材料，完成题目。</a:t>
            </a:r>
          </a:p>
          <a:p>
            <a:r>
              <a:rPr lang="zh-CN" altLang="en-US" sz="2400">
                <a:latin typeface="+mj-ea"/>
                <a:ea typeface="+mj-ea"/>
              </a:rPr>
              <a:t>材料一 子曰：“觚不觚，觚哉！觚哉！”（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雍也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）</a:t>
            </a:r>
          </a:p>
          <a:p>
            <a:r>
              <a:rPr lang="zh-CN" altLang="en-US" sz="2400">
                <a:latin typeface="+mj-ea"/>
                <a:ea typeface="+mj-ea"/>
              </a:rPr>
              <a:t>材料二 子曰：“麻冕，礼也；今也纯①，俭，吾从众。拜下②，礼也；今拜乎上，泰③也。虽违众，吾从下。”（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•</a:t>
            </a:r>
            <a:r>
              <a:rPr lang="zh-CN" altLang="en-US" sz="2400">
                <a:latin typeface="+mj-ea"/>
                <a:ea typeface="+mj-ea"/>
              </a:rPr>
              <a:t>子罕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）</a:t>
            </a:r>
          </a:p>
          <a:p>
            <a:r>
              <a:rPr lang="en-US" altLang="zh-CN" sz="2400">
                <a:latin typeface="+mj-ea"/>
                <a:ea typeface="+mj-ea"/>
              </a:rPr>
              <a:t>【</a:t>
            </a:r>
            <a:r>
              <a:rPr lang="zh-CN" altLang="en-US" sz="2400">
                <a:latin typeface="+mj-ea"/>
                <a:ea typeface="+mj-ea"/>
              </a:rPr>
              <a:t>注</a:t>
            </a:r>
            <a:r>
              <a:rPr lang="en-US" altLang="zh-CN" sz="2400">
                <a:latin typeface="+mj-ea"/>
                <a:ea typeface="+mj-ea"/>
              </a:rPr>
              <a:t>】①</a:t>
            </a:r>
            <a:r>
              <a:rPr lang="zh-CN" altLang="en-US" sz="2400">
                <a:latin typeface="+mj-ea"/>
                <a:ea typeface="+mj-ea"/>
              </a:rPr>
              <a:t>纯</a:t>
            </a:r>
            <a:r>
              <a:rPr lang="en-US" altLang="zh-CN" sz="2400">
                <a:latin typeface="+mj-ea"/>
                <a:ea typeface="+mj-ea"/>
              </a:rPr>
              <a:t>:</a:t>
            </a:r>
            <a:r>
              <a:rPr lang="zh-CN" altLang="en-US" sz="2400">
                <a:latin typeface="+mj-ea"/>
                <a:ea typeface="+mj-ea"/>
              </a:rPr>
              <a:t>黑丝，以黑丝为冕，省时。②拜下：古时臣民面见君上时，先在堂下跪拜，再到堂上跪拜。③泰：骄纵傲慢。</a:t>
            </a:r>
          </a:p>
          <a:p>
            <a:r>
              <a:rPr lang="zh-CN" altLang="en-US" sz="2400">
                <a:latin typeface="+mj-ea"/>
                <a:ea typeface="+mj-ea"/>
              </a:rPr>
              <a:t>问：材料二中，孔子既“从众”又“违众”，是否矛盾？请结合材料简要分析。（</a:t>
            </a:r>
            <a:r>
              <a:rPr lang="en-US" altLang="zh-CN" sz="2400">
                <a:latin typeface="+mj-ea"/>
                <a:ea typeface="+mj-ea"/>
              </a:rPr>
              <a:t>4</a:t>
            </a:r>
            <a:r>
              <a:rPr lang="zh-CN" altLang="en-US" sz="2400" smtClean="0">
                <a:latin typeface="+mj-ea"/>
                <a:ea typeface="+mj-ea"/>
              </a:rPr>
              <a:t>分）</a:t>
            </a:r>
          </a:p>
          <a:p>
            <a:r>
              <a:rPr lang="zh-CN" altLang="en-US" sz="2400" smtClean="0">
                <a:latin typeface="+mj-ea"/>
                <a:ea typeface="+mj-ea"/>
              </a:rPr>
              <a:t>              </a:t>
            </a:r>
            <a:endParaRPr lang="zh-CN" altLang="en-US" sz="240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05694590"/>
      </p:ext>
    </p:extLst>
  </p:cSld>
  <p:clrMapOvr>
    <a:masterClrMapping/>
  </p:clrMapOvr>
  <p:transition spd="slow">
    <p:wip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8342" y="0"/>
            <a:ext cx="2464099" cy="4093774"/>
            <a:chOff x="3703022" y="-26720"/>
            <a:chExt cx="2464099" cy="4093774"/>
          </a:xfrm>
        </p:grpSpPr>
        <p:sp>
          <p:nvSpPr>
            <p:cNvPr id="19" name="矩形 18"/>
            <p:cNvSpPr/>
            <p:nvPr/>
          </p:nvSpPr>
          <p:spPr>
            <a:xfrm>
              <a:off x="3703022" y="-26720"/>
              <a:ext cx="786095" cy="4093774"/>
            </a:xfrm>
            <a:prstGeom prst="rect">
              <a:avLst/>
            </a:prstGeom>
            <a:solidFill>
              <a:srgbClr val="8D42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754374" y="1116280"/>
              <a:ext cx="615553" cy="26517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b="1" spc="600" smtClean="0">
                  <a:solidFill>
                    <a:srgbClr val="DAD6BC"/>
                  </a:solidFill>
                  <a:latin typeface="+mj-ea"/>
                  <a:ea typeface="+mj-ea"/>
                </a:rPr>
                <a:t>提升练习四</a:t>
              </a:r>
              <a:endParaRPr lang="zh-CN" altLang="en-US" sz="2800" b="1" spc="600">
                <a:solidFill>
                  <a:srgbClr val="DAD6BC"/>
                </a:solidFill>
                <a:latin typeface="+mj-ea"/>
                <a:ea typeface="+mj-ea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93365">
              <a:off x="4260233" y="2101068"/>
              <a:ext cx="1906888" cy="1831898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3569652" y="2046887"/>
            <a:ext cx="71392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答案：不矛盾。（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1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分） </a:t>
            </a: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①“从众”是因为孔子赞同世人戒奢以俭的风气；“违众”，是因为孔子反对臣下越礼犯上的态度。（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1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分）</a:t>
            </a: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②孔子认为，对于涉及原则性的如仁、礼等必须坚持，对纯属外在形式的则可变通。（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1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分）</a:t>
            </a:r>
          </a:p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③孔子的行为，既表明了他对礼与仁的重视，又体现了他知权达变的思想（或处世的灵活性）。（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1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分）</a:t>
            </a:r>
          </a:p>
        </p:txBody>
      </p:sp>
    </p:spTree>
    <p:extLst>
      <p:ext uri="{BB962C8B-B14F-4D97-AF65-F5344CB8AC3E}">
        <p14:creationId xmlns:p14="http://schemas.microsoft.com/office/powerpoint/2010/main" val="12547622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8342" y="0"/>
            <a:ext cx="2464099" cy="4093774"/>
            <a:chOff x="3703022" y="-26720"/>
            <a:chExt cx="2464099" cy="4093774"/>
          </a:xfrm>
        </p:grpSpPr>
        <p:sp>
          <p:nvSpPr>
            <p:cNvPr id="19" name="矩形 18"/>
            <p:cNvSpPr/>
            <p:nvPr/>
          </p:nvSpPr>
          <p:spPr>
            <a:xfrm>
              <a:off x="3703022" y="-26720"/>
              <a:ext cx="786095" cy="4093774"/>
            </a:xfrm>
            <a:prstGeom prst="rect">
              <a:avLst/>
            </a:prstGeom>
            <a:solidFill>
              <a:srgbClr val="8D42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754374" y="1116280"/>
              <a:ext cx="615553" cy="26517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b="1" spc="600" smtClean="0">
                  <a:solidFill>
                    <a:srgbClr val="DAD6BC"/>
                  </a:solidFill>
                  <a:latin typeface="+mj-ea"/>
                  <a:ea typeface="+mj-ea"/>
                </a:rPr>
                <a:t>提升练习五</a:t>
              </a:r>
              <a:endParaRPr lang="zh-CN" altLang="en-US" sz="2800" b="1" spc="600">
                <a:solidFill>
                  <a:srgbClr val="DAD6BC"/>
                </a:solidFill>
                <a:latin typeface="+mj-ea"/>
                <a:ea typeface="+mj-ea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93365">
              <a:off x="4260233" y="2101068"/>
              <a:ext cx="1906888" cy="1831898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3176604" y="395015"/>
            <a:ext cx="90153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+mj-ea"/>
                <a:ea typeface="+mj-ea"/>
              </a:rPr>
              <a:t>【</a:t>
            </a:r>
            <a:r>
              <a:rPr lang="zh-CN" altLang="en-US" sz="2400">
                <a:latin typeface="+mj-ea"/>
                <a:ea typeface="+mj-ea"/>
              </a:rPr>
              <a:t>金丽衢十二校高三返校考</a:t>
            </a:r>
            <a:r>
              <a:rPr lang="en-US" altLang="zh-CN" sz="2400">
                <a:latin typeface="+mj-ea"/>
                <a:ea typeface="+mj-ea"/>
              </a:rPr>
              <a:t>】</a:t>
            </a:r>
          </a:p>
          <a:p>
            <a:r>
              <a:rPr lang="zh-CN" altLang="en-US" sz="2400">
                <a:latin typeface="+mj-ea"/>
                <a:ea typeface="+mj-ea"/>
              </a:rPr>
              <a:t>（三）阅读下面的材料，完成题目。</a:t>
            </a:r>
          </a:p>
          <a:p>
            <a:r>
              <a:rPr lang="zh-CN" altLang="en-US" sz="2400">
                <a:latin typeface="+mj-ea"/>
                <a:ea typeface="+mj-ea"/>
              </a:rPr>
              <a:t>材料一：子贡问友。子曰：“忠告而善道之，不可则止，毋自辱焉。”（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颜渊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）</a:t>
            </a:r>
          </a:p>
          <a:p>
            <a:r>
              <a:rPr lang="zh-CN" altLang="en-US" sz="2400">
                <a:latin typeface="+mj-ea"/>
                <a:ea typeface="+mj-ea"/>
              </a:rPr>
              <a:t>材料二：子曰：“君子矜而不争，群而不党。”  （</a:t>
            </a:r>
            <a:r>
              <a:rPr lang="en-US" altLang="zh-CN" sz="2400">
                <a:latin typeface="+mj-ea"/>
                <a:ea typeface="+mj-ea"/>
              </a:rPr>
              <a:t>《</a:t>
            </a:r>
            <a:r>
              <a:rPr lang="zh-CN" altLang="en-US" sz="2400">
                <a:latin typeface="+mj-ea"/>
                <a:ea typeface="+mj-ea"/>
              </a:rPr>
              <a:t>论语</a:t>
            </a:r>
            <a:r>
              <a:rPr lang="en-US" altLang="zh-CN" sz="2400">
                <a:latin typeface="+mj-ea"/>
                <a:ea typeface="+mj-ea"/>
              </a:rPr>
              <a:t>·</a:t>
            </a:r>
            <a:r>
              <a:rPr lang="zh-CN" altLang="en-US" sz="2400">
                <a:latin typeface="+mj-ea"/>
                <a:ea typeface="+mj-ea"/>
              </a:rPr>
              <a:t>卫灵公</a:t>
            </a:r>
            <a:r>
              <a:rPr lang="en-US" altLang="zh-CN" sz="2400">
                <a:latin typeface="+mj-ea"/>
                <a:ea typeface="+mj-ea"/>
              </a:rPr>
              <a:t>》</a:t>
            </a:r>
            <a:r>
              <a:rPr lang="zh-CN" altLang="en-US" sz="2400">
                <a:latin typeface="+mj-ea"/>
                <a:ea typeface="+mj-ea"/>
              </a:rPr>
              <a:t>）</a:t>
            </a:r>
          </a:p>
          <a:p>
            <a:r>
              <a:rPr lang="zh-CN" altLang="en-US" sz="2400">
                <a:latin typeface="+mj-ea"/>
                <a:ea typeface="+mj-ea"/>
              </a:rPr>
              <a:t>问：现代社会的发展离不开竞争，孔子却强调在人际交往中要“矜而不争”，你同意孔子的看法吗？简要说明理由。（</a:t>
            </a:r>
            <a:r>
              <a:rPr lang="en-US" altLang="zh-CN" sz="2400">
                <a:latin typeface="+mj-ea"/>
                <a:ea typeface="+mj-ea"/>
              </a:rPr>
              <a:t>4</a:t>
            </a:r>
            <a:r>
              <a:rPr lang="zh-CN" altLang="en-US" sz="2400">
                <a:latin typeface="+mj-ea"/>
                <a:ea typeface="+mj-ea"/>
              </a:rPr>
              <a:t>分</a:t>
            </a:r>
            <a:r>
              <a:rPr lang="zh-CN" altLang="en-US" sz="2400" smtClean="0">
                <a:latin typeface="+mj-ea"/>
                <a:ea typeface="+mj-ea"/>
              </a:rPr>
              <a:t>）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88920" y="3848180"/>
            <a:ext cx="82981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答案：同意。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(1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分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)</a:t>
            </a:r>
          </a:p>
          <a:p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①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孔子提出的“矜而不争”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,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是认为君子要有“仁德”之心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,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强调不争强好胜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,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与人交往时不斤斤计较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,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不为私利与他人争执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,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更不是一味追名逐利；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(1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分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)</a:t>
            </a:r>
          </a:p>
          <a:p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②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这个观点与现代社会的竞争要求不仅不矛盾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,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反而能促进社会的良性竞争；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(2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分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)(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若不同意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,</a:t>
            </a:r>
            <a:r>
              <a:rPr lang="zh-CN" altLang="en-US" sz="2400">
                <a:solidFill>
                  <a:srgbClr val="8D4256"/>
                </a:solidFill>
                <a:latin typeface="+mj-ea"/>
                <a:ea typeface="+mj-ea"/>
              </a:rPr>
              <a:t>言之成理也可酌情给分</a:t>
            </a:r>
            <a:r>
              <a:rPr lang="en-US" altLang="zh-CN" sz="2400">
                <a:solidFill>
                  <a:srgbClr val="8D4256"/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83430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" y="683226"/>
            <a:ext cx="2741461" cy="5482922"/>
          </a:xfrm>
          <a:custGeom>
            <a:avLst/>
            <a:gdLst>
              <a:gd name="connsiteX0" fmla="*/ 0 w 2741461"/>
              <a:gd name="connsiteY0" fmla="*/ 0 h 5482922"/>
              <a:gd name="connsiteX1" fmla="*/ 2741461 w 2741461"/>
              <a:gd name="connsiteY1" fmla="*/ 2741461 h 5482922"/>
              <a:gd name="connsiteX2" fmla="*/ 0 w 2741461"/>
              <a:gd name="connsiteY2" fmla="*/ 5482922 h 5482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41461" h="5482922">
                <a:moveTo>
                  <a:pt x="0" y="0"/>
                </a:moveTo>
                <a:lnTo>
                  <a:pt x="2741461" y="2741461"/>
                </a:lnTo>
                <a:lnTo>
                  <a:pt x="0" y="5482922"/>
                </a:lnTo>
                <a:close/>
              </a:path>
            </a:pathLst>
          </a:custGeom>
          <a:solidFill>
            <a:srgbClr val="8D4256"/>
          </a:solidFill>
          <a:ln>
            <a:noFill/>
          </a:ln>
        </p:spPr>
        <p:txBody>
          <a:bodyPr wrap="square" rtlCol="0">
            <a:noAutofit/>
          </a:bodyPr>
          <a:lstStyle/>
          <a:p>
            <a:endParaRPr lang="zh-CN" altLang="en-US" sz="2799">
              <a:solidFill>
                <a:schemeClr val="bg1"/>
              </a:solidFill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907930" y="1217345"/>
            <a:ext cx="923330" cy="20368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spc="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捌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345" y="1795126"/>
            <a:ext cx="1624906" cy="18129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710">
            <a:off x="10088320" y="-577294"/>
            <a:ext cx="2605011" cy="51612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89167" y="3254156"/>
            <a:ext cx="4012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rgbClr val="8D4256"/>
                </a:solidFill>
                <a:latin typeface="+mj-ea"/>
                <a:ea typeface="+mj-ea"/>
              </a:rPr>
              <a:t>课后练习</a:t>
            </a:r>
            <a:endParaRPr lang="zh-CN" altLang="en-US" sz="4000">
              <a:solidFill>
                <a:srgbClr val="8D4256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61324" y="4520981"/>
            <a:ext cx="520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8D4256"/>
                </a:solidFill>
                <a:latin typeface="+mj-ea"/>
                <a:ea typeface="+mj-ea"/>
              </a:rPr>
              <a:t>请独立完成五道课后练习题</a:t>
            </a:r>
            <a:endParaRPr lang="zh-CN" altLang="en-US" sz="2400">
              <a:solidFill>
                <a:srgbClr val="8D4256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304800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1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3" grpId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80" y="0"/>
            <a:ext cx="10315664" cy="58104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949115" y="1973544"/>
            <a:ext cx="1661993" cy="33116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9600" smtClean="0">
                <a:solidFill>
                  <a:srgbClr val="8D4256"/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谢</a:t>
            </a:r>
            <a:endParaRPr lang="zh-CN" altLang="en-US" sz="9600">
              <a:solidFill>
                <a:srgbClr val="8D4256"/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4389118"/>
            <a:ext cx="12192000" cy="2468881"/>
          </a:xfrm>
          <a:prstGeom prst="rect">
            <a:avLst/>
          </a:prstGeom>
          <a:solidFill>
            <a:srgbClr val="8D42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4920" y="4721734"/>
            <a:ext cx="1981200" cy="16125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58640" y="832811"/>
            <a:ext cx="3474720" cy="1295400"/>
          </a:xfrm>
          <a:prstGeom prst="rect">
            <a:avLst/>
          </a:prstGeom>
          <a:solidFill>
            <a:srgbClr val="DAD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8"/>
          <p:cNvSpPr txBox="1"/>
          <p:nvPr/>
        </p:nvSpPr>
        <p:spPr>
          <a:xfrm>
            <a:off x="6741958" y="3629344"/>
            <a:ext cx="1661993" cy="33015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9600" smtClean="0">
                <a:solidFill>
                  <a:schemeClr val="bg1"/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谢</a:t>
            </a:r>
            <a:endParaRPr lang="zh-CN" altLang="en-US" sz="9600">
              <a:solidFill>
                <a:schemeClr val="bg1"/>
              </a:solidFill>
              <a:latin typeface="文悦古体仿宋 (非商业使用)" pitchFamily="50" charset="-122"/>
              <a:ea typeface="文悦古体仿宋 (非商业使用)" pitchFamily="50" charset="-122"/>
            </a:endParaRPr>
          </a:p>
        </p:txBody>
      </p:sp>
      <p:pic>
        <p:nvPicPr>
          <p:cNvPr id="16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1137900" y="12446000"/>
            <a:ext cx="342900" cy="482600"/>
          </a:xfrm>
          <a:prstGeom prst="cube">
            <a:avLst/>
          </a:prstGeom>
        </p:spPr>
      </p:pic>
      <p:pic>
        <p:nvPicPr>
          <p:cNvPr id="17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172700" y="11493500"/>
            <a:ext cx="3048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90588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doors dir="vert"/>
      </p:transition>
    </mc:Choice>
    <mc:Fallback xmlns:p15="http://schemas.microsoft.com/office/powerpoint/2012/main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2250"/>
                            </p:stCondLst>
                            <p:childTnLst>
                              <p:par>
                                <p:cTn id="13" presetID="22" presetClass="entr" presetSubtype="4" fill="hold" grpId="1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9064344" y="1571288"/>
            <a:ext cx="923330" cy="22606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spc="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思路分析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1623"/>
            <a:ext cx="1624906" cy="18129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710">
            <a:off x="10088320" y="-577294"/>
            <a:ext cx="2605011" cy="51612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90721" y="3093393"/>
            <a:ext cx="75001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+mj-ea"/>
                <a:ea typeface="+mj-ea"/>
              </a:rPr>
              <a:t>明确文</a:t>
            </a:r>
            <a:r>
              <a:rPr lang="zh-CN" altLang="en-US" sz="2800" smtClean="0">
                <a:latin typeface="+mj-ea"/>
                <a:ea typeface="+mj-ea"/>
              </a:rPr>
              <a:t>本思想</a:t>
            </a:r>
            <a:endParaRPr lang="zh-CN" altLang="en-US" sz="2800">
              <a:latin typeface="+mj-ea"/>
              <a:ea typeface="+mj-ea"/>
            </a:endParaRPr>
          </a:p>
          <a:p>
            <a:r>
              <a:rPr lang="zh-CN" altLang="en-US" sz="2800" smtClean="0">
                <a:latin typeface="+mj-ea"/>
                <a:ea typeface="+mj-ea"/>
              </a:rPr>
              <a:t>翻</a:t>
            </a:r>
            <a:r>
              <a:rPr lang="zh-CN" altLang="en-US" sz="2800">
                <a:latin typeface="+mj-ea"/>
                <a:ea typeface="+mj-ea"/>
              </a:rPr>
              <a:t>译文本重要句</a:t>
            </a:r>
            <a:r>
              <a:rPr lang="zh-CN" altLang="en-US" sz="2800" smtClean="0">
                <a:latin typeface="+mj-ea"/>
                <a:ea typeface="+mj-ea"/>
              </a:rPr>
              <a:t>子</a:t>
            </a:r>
            <a:endParaRPr lang="zh-CN" altLang="en-US" sz="280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663613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3414553" y="0"/>
            <a:ext cx="5448839" cy="2758140"/>
          </a:xfrm>
          <a:custGeom>
            <a:avLst/>
            <a:gdLst>
              <a:gd name="connsiteX0" fmla="*/ 33721 w 5448839"/>
              <a:gd name="connsiteY0" fmla="*/ 0 h 2758140"/>
              <a:gd name="connsiteX1" fmla="*/ 5415118 w 5448839"/>
              <a:gd name="connsiteY1" fmla="*/ 0 h 2758140"/>
              <a:gd name="connsiteX2" fmla="*/ 5448839 w 5448839"/>
              <a:gd name="connsiteY2" fmla="*/ 33721 h 2758140"/>
              <a:gd name="connsiteX3" fmla="*/ 2724420 w 5448839"/>
              <a:gd name="connsiteY3" fmla="*/ 2758140 h 2758140"/>
              <a:gd name="connsiteX4" fmla="*/ 0 w 5448839"/>
              <a:gd name="connsiteY4" fmla="*/ 33721 h 27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8839" h="2758140">
                <a:moveTo>
                  <a:pt x="33721" y="0"/>
                </a:moveTo>
                <a:lnTo>
                  <a:pt x="5415118" y="0"/>
                </a:lnTo>
                <a:lnTo>
                  <a:pt x="5448839" y="33721"/>
                </a:lnTo>
                <a:lnTo>
                  <a:pt x="2724420" y="2758140"/>
                </a:lnTo>
                <a:lnTo>
                  <a:pt x="0" y="33721"/>
                </a:lnTo>
                <a:close/>
              </a:path>
            </a:pathLst>
          </a:custGeom>
          <a:solidFill>
            <a:srgbClr val="8D4256"/>
          </a:solidFill>
        </p:spPr>
        <p:txBody>
          <a:bodyPr wrap="square" rtlCol="0">
            <a:noAutofit/>
          </a:bodyPr>
          <a:lstStyle/>
          <a:p>
            <a:endParaRPr lang="zh-CN" altLang="en-US" sz="2799">
              <a:solidFill>
                <a:schemeClr val="bg1"/>
              </a:solidFill>
              <a:ea typeface="+mj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4832">
            <a:off x="5275932" y="1110008"/>
            <a:ext cx="1701297" cy="18382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1381">
            <a:off x="2390751" y="-611369"/>
            <a:ext cx="2533332" cy="5019263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706843" y="3575257"/>
            <a:ext cx="2801455" cy="7487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叁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193068" y="4693157"/>
            <a:ext cx="7829006" cy="1431161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spc="300" smtClean="0">
                <a:solidFill>
                  <a:srgbClr val="8D4256"/>
                </a:solidFill>
                <a:latin typeface="+mj-ea"/>
                <a:ea typeface="+mj-ea"/>
              </a:rPr>
              <a:t>答题规范</a:t>
            </a:r>
            <a: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endParaRPr lang="zh-CN" altLang="en-US" sz="1400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32936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grpId="1" nodeType="after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2" nodeType="with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3" grpId="1" build="p"/>
      <p:bldP spid="27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9064344" y="1571288"/>
            <a:ext cx="923330" cy="22606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spc="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答题规范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91623"/>
            <a:ext cx="1624906" cy="18129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710">
            <a:off x="10088320" y="-577294"/>
            <a:ext cx="2605011" cy="51612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487570" y="2701613"/>
            <a:ext cx="7500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+mj-ea"/>
                <a:ea typeface="+mj-ea"/>
              </a:rPr>
              <a:t>格式千变万化，但核心元素不变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62802" y="3761616"/>
            <a:ext cx="8549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8D4256"/>
                </a:solidFill>
                <a:latin typeface="+mj-ea"/>
                <a:ea typeface="+mj-ea"/>
              </a:rPr>
              <a:t>摆明立</a:t>
            </a:r>
            <a:r>
              <a:rPr lang="zh-CN" altLang="en-US" sz="2000" smtClean="0">
                <a:solidFill>
                  <a:srgbClr val="8D4256"/>
                </a:solidFill>
                <a:latin typeface="+mj-ea"/>
                <a:ea typeface="+mj-ea"/>
              </a:rPr>
              <a:t>场</a:t>
            </a:r>
            <a:r>
              <a:rPr lang="en-US" altLang="zh-CN" sz="2000" smtClean="0">
                <a:solidFill>
                  <a:srgbClr val="8D4256"/>
                </a:solidFill>
                <a:latin typeface="+mj-ea"/>
                <a:ea typeface="+mj-ea"/>
              </a:rPr>
              <a:t>+</a:t>
            </a:r>
            <a:r>
              <a:rPr lang="zh-CN" altLang="en-US" sz="2000">
                <a:solidFill>
                  <a:srgbClr val="8D4256"/>
                </a:solidFill>
                <a:latin typeface="+mj-ea"/>
                <a:ea typeface="+mj-ea"/>
              </a:rPr>
              <a:t>点明思想</a:t>
            </a:r>
            <a:r>
              <a:rPr lang="en-US" altLang="zh-CN" sz="2000">
                <a:solidFill>
                  <a:srgbClr val="8D4256"/>
                </a:solidFill>
                <a:latin typeface="+mj-ea"/>
                <a:ea typeface="+mj-ea"/>
              </a:rPr>
              <a:t>+</a:t>
            </a:r>
            <a:r>
              <a:rPr lang="zh-CN" altLang="en-US" sz="2000">
                <a:solidFill>
                  <a:srgbClr val="8D4256"/>
                </a:solidFill>
                <a:latin typeface="+mj-ea"/>
                <a:ea typeface="+mj-ea"/>
              </a:rPr>
              <a:t>结合材料阐述、分析题干引入的思想。</a:t>
            </a:r>
          </a:p>
        </p:txBody>
      </p:sp>
    </p:spTree>
    <p:extLst>
      <p:ext uri="{BB962C8B-B14F-4D97-AF65-F5344CB8AC3E}">
        <p14:creationId xmlns:p14="http://schemas.microsoft.com/office/powerpoint/2010/main" val="21204881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3414553" y="0"/>
            <a:ext cx="5448839" cy="2758140"/>
          </a:xfrm>
          <a:custGeom>
            <a:avLst/>
            <a:gdLst>
              <a:gd name="connsiteX0" fmla="*/ 33721 w 5448839"/>
              <a:gd name="connsiteY0" fmla="*/ 0 h 2758140"/>
              <a:gd name="connsiteX1" fmla="*/ 5415118 w 5448839"/>
              <a:gd name="connsiteY1" fmla="*/ 0 h 2758140"/>
              <a:gd name="connsiteX2" fmla="*/ 5448839 w 5448839"/>
              <a:gd name="connsiteY2" fmla="*/ 33721 h 2758140"/>
              <a:gd name="connsiteX3" fmla="*/ 2724420 w 5448839"/>
              <a:gd name="connsiteY3" fmla="*/ 2758140 h 2758140"/>
              <a:gd name="connsiteX4" fmla="*/ 0 w 5448839"/>
              <a:gd name="connsiteY4" fmla="*/ 33721 h 27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8839" h="2758140">
                <a:moveTo>
                  <a:pt x="33721" y="0"/>
                </a:moveTo>
                <a:lnTo>
                  <a:pt x="5415118" y="0"/>
                </a:lnTo>
                <a:lnTo>
                  <a:pt x="5448839" y="33721"/>
                </a:lnTo>
                <a:lnTo>
                  <a:pt x="2724420" y="2758140"/>
                </a:lnTo>
                <a:lnTo>
                  <a:pt x="0" y="33721"/>
                </a:lnTo>
                <a:close/>
              </a:path>
            </a:pathLst>
          </a:custGeom>
          <a:solidFill>
            <a:srgbClr val="8D4256"/>
          </a:solidFill>
        </p:spPr>
        <p:txBody>
          <a:bodyPr wrap="square" rtlCol="0">
            <a:noAutofit/>
          </a:bodyPr>
          <a:lstStyle/>
          <a:p>
            <a:endParaRPr lang="zh-CN" altLang="en-US" sz="2799">
              <a:solidFill>
                <a:schemeClr val="bg1"/>
              </a:solidFill>
              <a:ea typeface="+mj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4832">
            <a:off x="5275932" y="1110008"/>
            <a:ext cx="1701297" cy="18382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1381">
            <a:off x="2390751" y="-611369"/>
            <a:ext cx="2533332" cy="5019263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706843" y="3575257"/>
            <a:ext cx="2801455" cy="7487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肆</a:t>
            </a:r>
          </a:p>
        </p:txBody>
      </p:sp>
      <p:sp>
        <p:nvSpPr>
          <p:cNvPr id="27" name="矩形 26"/>
          <p:cNvSpPr/>
          <p:nvPr/>
        </p:nvSpPr>
        <p:spPr>
          <a:xfrm>
            <a:off x="2193068" y="4693157"/>
            <a:ext cx="7829006" cy="1431161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spc="300" smtClean="0">
                <a:solidFill>
                  <a:srgbClr val="8D4256"/>
                </a:solidFill>
                <a:latin typeface="+mj-ea"/>
                <a:ea typeface="+mj-ea"/>
              </a:rPr>
              <a:t>知识储备</a:t>
            </a:r>
            <a: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zh-CN" altLang="en-US" sz="1400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endParaRPr lang="zh-CN" altLang="en-US" sz="1400" spc="3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978428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grpId="1" nodeType="after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2" nodeType="with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3" grpId="1" build="p"/>
      <p:bldP spid="27" grpId="2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国风">
      <a:majorFont>
        <a:latin typeface="华文细黑"/>
        <a:ea typeface="方正清刻本悦宋简体"/>
        <a:cs typeface="Arial"/>
      </a:majorFont>
      <a:minorFont>
        <a:latin typeface="华文细黑"/>
        <a:ea typeface="幼圆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5377</Words>
  <Application>Microsoft Office PowerPoint</Application>
  <PresentationFormat>自定义</PresentationFormat>
  <Paragraphs>377</Paragraphs>
  <Slides>55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2020-11-03T22:27:28Z</cp:lastPrinted>
  <dcterms:created xsi:type="dcterms:W3CDTF">2020-11-03T22:27:28Z</dcterms:created>
  <dcterms:modified xsi:type="dcterms:W3CDTF">2020-12-03T08:21:17Z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