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notesMasterIdLst>
    <p:notesMasterId r:id="rId35"/>
  </p:notesMasterIdLst>
  <p:sldIdLst>
    <p:sldId id="635" r:id="rId3"/>
    <p:sldId id="716" r:id="rId4"/>
    <p:sldId id="638" r:id="rId5"/>
    <p:sldId id="639" r:id="rId6"/>
    <p:sldId id="640" r:id="rId7"/>
    <p:sldId id="643" r:id="rId8"/>
    <p:sldId id="644" r:id="rId9"/>
    <p:sldId id="699" r:id="rId10"/>
    <p:sldId id="700" r:id="rId11"/>
    <p:sldId id="680" r:id="rId12"/>
    <p:sldId id="701" r:id="rId13"/>
    <p:sldId id="702" r:id="rId14"/>
    <p:sldId id="703" r:id="rId15"/>
    <p:sldId id="746" r:id="rId16"/>
    <p:sldId id="681" r:id="rId17"/>
    <p:sldId id="747" r:id="rId18"/>
    <p:sldId id="704" r:id="rId19"/>
    <p:sldId id="705" r:id="rId20"/>
    <p:sldId id="748" r:id="rId21"/>
    <p:sldId id="706" r:id="rId22"/>
    <p:sldId id="749" r:id="rId23"/>
    <p:sldId id="707" r:id="rId24"/>
    <p:sldId id="750" r:id="rId25"/>
    <p:sldId id="710" r:id="rId26"/>
    <p:sldId id="711" r:id="rId27"/>
    <p:sldId id="645" r:id="rId28"/>
    <p:sldId id="683" r:id="rId29"/>
    <p:sldId id="653" r:id="rId30"/>
    <p:sldId id="685" r:id="rId31"/>
    <p:sldId id="714" r:id="rId32"/>
    <p:sldId id="712" r:id="rId33"/>
    <p:sldId id="713" r:id="rId34"/>
  </p:sldIdLst>
  <p:sldSz cx="12192000" cy="685800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0"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93" autoAdjust="0"/>
    <p:restoredTop sz="94660"/>
  </p:normalViewPr>
  <p:slideViewPr>
    <p:cSldViewPr snapToGrid="0">
      <p:cViewPr varScale="1">
        <p:scale>
          <a:sx n="62" d="100"/>
          <a:sy n="62" d="100"/>
        </p:scale>
        <p:origin x="-72" y="-480"/>
      </p:cViewPr>
      <p:guideLst>
        <p:guide orient="horz" pos="2137"/>
        <p:guide pos="3835"/>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2020-10-5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1641236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D5CCDD7-6885-4367-AECD-7CCB9CA7710E}" type="datetimeFigureOut">
              <a:rPr lang="zh-CN" altLang="en-US" smtClean="0"/>
              <a:t>2020-10-5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761D37-E941-45DC-825E-E4C1BBB38F85}"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D5CCDD7-6885-4367-AECD-7CCB9CA7710E}" type="datetimeFigureOut">
              <a:rPr lang="zh-CN" altLang="en-US" smtClean="0"/>
              <a:t>2020-10-5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761D37-E941-45DC-825E-E4C1BBB38F85}"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D5CCDD7-6885-4367-AECD-7CCB9CA7710E}" type="datetimeFigureOut">
              <a:rPr lang="zh-CN" altLang="en-US" smtClean="0"/>
              <a:t>2020-10-5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761D37-E941-45DC-825E-E4C1BBB38F85}" type="slidenum">
              <a:rPr lang="zh-CN" altLang="en-US" smtClean="0"/>
              <a:t>‹#›</a:t>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cSld name="5_两栏内容">
    <p:spTree>
      <p:nvGrpSpPr>
        <p:cNvPr id="1" name=""/>
        <p:cNvGrpSpPr/>
        <p:nvPr/>
      </p:nvGrpSpPr>
      <p:grpSpPr>
        <a:xfrm>
          <a:off x="0" y="0"/>
          <a:ext cx="0" cy="0"/>
          <a:chOff x="0" y="0"/>
          <a:chExt cx="0" cy="0"/>
        </a:xfrm>
      </p:grpSpPr>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grpSp>
        <p:nvGrpSpPr>
          <p:cNvPr id="2" name="组合 8"/>
          <p:cNvGrpSpPr/>
          <p:nvPr userDrawn="1"/>
        </p:nvGrpSpPr>
        <p:grpSpPr>
          <a:xfrm>
            <a:off x="814917" y="914400"/>
            <a:ext cx="10562167" cy="59267"/>
            <a:chOff x="3060700" y="4724400"/>
            <a:chExt cx="5955507" cy="31432"/>
          </a:xfrm>
        </p:grpSpPr>
        <p:cxnSp>
          <p:nvCxnSpPr>
            <p:cNvPr id="3" name="直接连接符 2"/>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609600" y="1600201"/>
            <a:ext cx="10972800" cy="4525963"/>
          </a:xfrm>
          <a:prstGeom prst="rect">
            <a:avLst/>
          </a:prstGeo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2"/>
          </p:nvPr>
        </p:nvSpPr>
        <p:spPr>
          <a:xfrm>
            <a:off x="609600" y="6356351"/>
            <a:ext cx="2844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4165600" y="6356351"/>
            <a:ext cx="3860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8737600" y="6356351"/>
            <a:ext cx="2844800" cy="366184"/>
          </a:xfrm>
          <a:prstGeom prst="rect">
            <a:avLst/>
          </a:prstGeo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a:latin typeface="Calibri"/>
                <a:ea typeface="宋体" panose="02010600030101010101" pitchFamily="2" charset="-122"/>
                <a:cs typeface="+mn-cs"/>
              </a:rPr>
              <a:t>‹#›</a:t>
            </a:fld>
            <a:endParaRPr lang="zh-CN" altLang="en-US" strike="noStrike" noProof="1"/>
          </a:p>
        </p:txBody>
      </p:sp>
    </p:spTree>
  </p:cSld>
  <p:clrMapOvr>
    <a:masterClrMapping/>
  </p:clrMapOvr>
  <p:transition spd="slow">
    <p:pull/>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a:prstGeom prst="rect">
            <a:avLst/>
          </a:prstGeom>
        </p:spPr>
        <p:txBody>
          <a:bodyPr anchor="t"/>
          <a:lstStyle>
            <a:lvl1pPr algn="l">
              <a:defRPr sz="5335"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084" y="2906713"/>
            <a:ext cx="10363200" cy="1500187"/>
          </a:xfrm>
          <a:prstGeom prst="rect">
            <a:avLst/>
          </a:prstGeo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2"/>
          </p:nvPr>
        </p:nvSpPr>
        <p:spPr>
          <a:xfrm>
            <a:off x="609600" y="6356351"/>
            <a:ext cx="2844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4165600" y="6356351"/>
            <a:ext cx="3860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8737600" y="6356351"/>
            <a:ext cx="2844800" cy="366184"/>
          </a:xfrm>
          <a:prstGeom prst="rect">
            <a:avLst/>
          </a:prstGeo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a:latin typeface="Calibri"/>
                <a:ea typeface="宋体" panose="02010600030101010101" pitchFamily="2" charset="-122"/>
                <a:cs typeface="+mn-cs"/>
              </a:rPr>
              <a:t>‹#›</a:t>
            </a:fld>
            <a:endParaRPr lang="zh-CN" altLang="en-US" strike="noStrike" noProof="1"/>
          </a:p>
        </p:txBody>
      </p:sp>
    </p:spTree>
  </p:cSld>
  <p:clrMapOvr>
    <a:masterClrMapping/>
  </p:clrMapOvr>
  <p:transition spd="slow">
    <p:pull/>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200151"/>
            <a:ext cx="5384800" cy="3394075"/>
          </a:xfrm>
          <a:prstGeom prst="rect">
            <a:avLst/>
          </a:prstGeo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7600" y="1200151"/>
            <a:ext cx="5384800" cy="3394075"/>
          </a:xfrm>
          <a:prstGeom prst="rect">
            <a:avLst/>
          </a:prstGeo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2"/>
          </p:nvPr>
        </p:nvSpPr>
        <p:spPr>
          <a:xfrm>
            <a:off x="609600" y="6356351"/>
            <a:ext cx="2844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4165600" y="6356351"/>
            <a:ext cx="3860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4"/>
          </p:nvPr>
        </p:nvSpPr>
        <p:spPr>
          <a:xfrm>
            <a:off x="8737600" y="6356351"/>
            <a:ext cx="2844800" cy="366184"/>
          </a:xfrm>
          <a:prstGeom prst="rect">
            <a:avLst/>
          </a:prstGeo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a:latin typeface="Calibri"/>
                <a:ea typeface="宋体" panose="02010600030101010101" pitchFamily="2" charset="-122"/>
                <a:cs typeface="+mn-cs"/>
              </a:rPr>
              <a:t>‹#›</a:t>
            </a:fld>
            <a:endParaRPr lang="zh-CN" altLang="en-US" strike="noStrike" noProof="1"/>
          </a:p>
        </p:txBody>
      </p:sp>
    </p:spTree>
  </p:cSld>
  <p:clrMapOvr>
    <a:masterClrMapping/>
  </p:clrMapOvr>
  <p:transition spd="slow">
    <p:pull/>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a:prstGeom prst="rect">
            <a:avLst/>
          </a:prstGeo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917" cy="639763"/>
          </a:xfrm>
          <a:prstGeom prst="rect">
            <a:avLst/>
          </a:prstGeo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609600" y="2174875"/>
            <a:ext cx="5386917" cy="3951288"/>
          </a:xfrm>
          <a:prstGeom prst="rect">
            <a:avLst/>
          </a:prstGeo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3368" y="1535113"/>
            <a:ext cx="5389033" cy="639763"/>
          </a:xfrm>
          <a:prstGeom prst="rect">
            <a:avLst/>
          </a:prstGeo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6193368" y="2174875"/>
            <a:ext cx="5389033" cy="3951288"/>
          </a:xfrm>
          <a:prstGeom prst="rect">
            <a:avLst/>
          </a:prstGeo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2"/>
          </p:nvPr>
        </p:nvSpPr>
        <p:spPr>
          <a:xfrm>
            <a:off x="609600" y="6356351"/>
            <a:ext cx="2844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8" name="页脚占位符 7"/>
          <p:cNvSpPr>
            <a:spLocks noGrp="1"/>
          </p:cNvSpPr>
          <p:nvPr>
            <p:ph type="ftr" sz="quarter" idx="13"/>
          </p:nvPr>
        </p:nvSpPr>
        <p:spPr>
          <a:xfrm>
            <a:off x="4165600" y="6356351"/>
            <a:ext cx="3860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9" name="灯片编号占位符 8"/>
          <p:cNvSpPr>
            <a:spLocks noGrp="1"/>
          </p:cNvSpPr>
          <p:nvPr>
            <p:ph type="sldNum" sz="quarter" idx="14"/>
          </p:nvPr>
        </p:nvSpPr>
        <p:spPr>
          <a:xfrm>
            <a:off x="8737600" y="6356351"/>
            <a:ext cx="2844800" cy="366184"/>
          </a:xfrm>
          <a:prstGeom prst="rect">
            <a:avLst/>
          </a:prstGeo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a:latin typeface="Calibri"/>
                <a:ea typeface="宋体" panose="02010600030101010101" pitchFamily="2" charset="-122"/>
                <a:cs typeface="+mn-cs"/>
              </a:rPr>
              <a:t>‹#›</a:t>
            </a:fld>
            <a:endParaRPr lang="zh-CN" altLang="en-US" strike="noStrike" noProof="1"/>
          </a:p>
        </p:txBody>
      </p:sp>
    </p:spTree>
  </p:cSld>
  <p:clrMapOvr>
    <a:masterClrMapping/>
  </p:clrMapOvr>
  <p:transition spd="slow">
    <p:pull/>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2"/>
          </p:nvPr>
        </p:nvSpPr>
        <p:spPr>
          <a:xfrm>
            <a:off x="609600" y="6356351"/>
            <a:ext cx="2844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4" name="页脚占位符 3"/>
          <p:cNvSpPr>
            <a:spLocks noGrp="1"/>
          </p:cNvSpPr>
          <p:nvPr>
            <p:ph type="ftr" sz="quarter" idx="3"/>
          </p:nvPr>
        </p:nvSpPr>
        <p:spPr>
          <a:xfrm>
            <a:off x="4165600" y="6356351"/>
            <a:ext cx="3860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灯片编号占位符 4"/>
          <p:cNvSpPr>
            <a:spLocks noGrp="1"/>
          </p:cNvSpPr>
          <p:nvPr>
            <p:ph type="sldNum" sz="quarter" idx="4"/>
          </p:nvPr>
        </p:nvSpPr>
        <p:spPr>
          <a:xfrm>
            <a:off x="8737600" y="6356351"/>
            <a:ext cx="2844800" cy="366184"/>
          </a:xfrm>
          <a:prstGeom prst="rect">
            <a:avLst/>
          </a:prstGeo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a:latin typeface="Calibri"/>
                <a:ea typeface="宋体" panose="02010600030101010101" pitchFamily="2" charset="-122"/>
                <a:cs typeface="+mn-cs"/>
              </a:rPr>
              <a:t>‹#›</a:t>
            </a:fld>
            <a:endParaRPr lang="zh-CN" altLang="en-US" strike="noStrike" noProof="1"/>
          </a:p>
        </p:txBody>
      </p:sp>
    </p:spTree>
  </p:cSld>
  <p:clrMapOvr>
    <a:masterClrMapping/>
  </p:clrMapOvr>
  <p:transition spd="slow">
    <p:pull/>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2"/>
          </p:nvPr>
        </p:nvSpPr>
        <p:spPr>
          <a:xfrm>
            <a:off x="609600" y="6356351"/>
            <a:ext cx="2844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3" name="页脚占位符 2"/>
          <p:cNvSpPr>
            <a:spLocks noGrp="1"/>
          </p:cNvSpPr>
          <p:nvPr>
            <p:ph type="ftr" sz="quarter" idx="3"/>
          </p:nvPr>
        </p:nvSpPr>
        <p:spPr>
          <a:xfrm>
            <a:off x="4165600" y="6356351"/>
            <a:ext cx="3860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4" name="灯片编号占位符 3"/>
          <p:cNvSpPr>
            <a:spLocks noGrp="1"/>
          </p:cNvSpPr>
          <p:nvPr>
            <p:ph type="sldNum" sz="quarter" idx="4"/>
          </p:nvPr>
        </p:nvSpPr>
        <p:spPr>
          <a:xfrm>
            <a:off x="8737600" y="6356351"/>
            <a:ext cx="2844800" cy="366184"/>
          </a:xfrm>
          <a:prstGeom prst="rect">
            <a:avLst/>
          </a:prstGeo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a:latin typeface="Calibri"/>
                <a:ea typeface="宋体" panose="02010600030101010101" pitchFamily="2" charset="-122"/>
                <a:cs typeface="+mn-cs"/>
              </a:rPr>
              <a:t>‹#›</a:t>
            </a:fld>
            <a:endParaRPr lang="zh-CN" altLang="en-US" strike="noStrike" noProof="1"/>
          </a:p>
        </p:txBody>
      </p:sp>
    </p:spTree>
  </p:cSld>
  <p:clrMapOvr>
    <a:masterClrMapping/>
  </p:clrMapOvr>
  <p:transition spd="slow">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D5CCDD7-6885-4367-AECD-7CCB9CA7710E}" type="datetimeFigureOut">
              <a:rPr lang="zh-CN" altLang="en-US" smtClean="0"/>
              <a:t>2020-10-5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761D37-E941-45DC-825E-E4C1BBB38F85}"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49"/>
            <a:ext cx="4011084" cy="1162051"/>
          </a:xfrm>
          <a:prstGeom prst="rect">
            <a:avLst/>
          </a:prstGeom>
        </p:spPr>
        <p:txBody>
          <a:bodyPr anchor="b"/>
          <a:lstStyle>
            <a:lvl1pPr algn="l">
              <a:defRPr sz="2665"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6733" y="273051"/>
            <a:ext cx="6815667" cy="5853113"/>
          </a:xfrm>
          <a:prstGeom prst="rect">
            <a:avLst/>
          </a:prstGeo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1" y="1435101"/>
            <a:ext cx="4011084" cy="4691063"/>
          </a:xfrm>
          <a:prstGeom prst="rect">
            <a:avLst/>
          </a:prstGeo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fontAlgn="base"/>
            <a:r>
              <a:rPr lang="zh-CN" altLang="en-US" strike="noStrike" noProof="1" smtClean="0"/>
              <a:t>单击此处编辑母版文本样式</a:t>
            </a:r>
          </a:p>
        </p:txBody>
      </p:sp>
      <p:sp>
        <p:nvSpPr>
          <p:cNvPr id="5" name="日期占位符 4"/>
          <p:cNvSpPr>
            <a:spLocks noGrp="1"/>
          </p:cNvSpPr>
          <p:nvPr>
            <p:ph type="dt" sz="half" idx="12"/>
          </p:nvPr>
        </p:nvSpPr>
        <p:spPr>
          <a:xfrm>
            <a:off x="609600" y="6356351"/>
            <a:ext cx="2844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4165600" y="6356351"/>
            <a:ext cx="3860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4"/>
          </p:nvPr>
        </p:nvSpPr>
        <p:spPr>
          <a:xfrm>
            <a:off x="8737600" y="6356351"/>
            <a:ext cx="2844800" cy="366184"/>
          </a:xfrm>
          <a:prstGeom prst="rect">
            <a:avLst/>
          </a:prstGeo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a:latin typeface="Calibri"/>
                <a:ea typeface="宋体" panose="02010600030101010101" pitchFamily="2" charset="-122"/>
                <a:cs typeface="+mn-cs"/>
              </a:rPr>
              <a:t>‹#›</a:t>
            </a:fld>
            <a:endParaRPr lang="zh-CN" altLang="en-US" strike="noStrike" noProof="1"/>
          </a:p>
        </p:txBody>
      </p:sp>
    </p:spTree>
  </p:cSld>
  <p:clrMapOvr>
    <a:masterClrMapping/>
  </p:clrMapOvr>
  <p:transition spd="slow">
    <p:pull/>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9"/>
          </a:xfrm>
          <a:prstGeom prst="rect">
            <a:avLst/>
          </a:prstGeom>
        </p:spPr>
        <p:txBody>
          <a:bodyPr anchor="b"/>
          <a:lstStyle>
            <a:lvl1pPr algn="l">
              <a:defRPr sz="2665"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717" y="612775"/>
            <a:ext cx="7315200" cy="4114800"/>
          </a:xfrm>
          <a:prstGeom prst="rect">
            <a:avLst/>
          </a:prstGeom>
        </p:spPr>
        <p:txBody>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7"/>
            <a:ext cx="7315200" cy="804863"/>
          </a:xfrm>
          <a:prstGeom prst="rect">
            <a:avLst/>
          </a:prstGeo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fontAlgn="base"/>
            <a:r>
              <a:rPr lang="zh-CN" altLang="en-US" strike="noStrike" noProof="1" smtClean="0"/>
              <a:t>单击此处编辑母版文本样式</a:t>
            </a:r>
          </a:p>
        </p:txBody>
      </p:sp>
      <p:sp>
        <p:nvSpPr>
          <p:cNvPr id="5" name="日期占位符 4"/>
          <p:cNvSpPr>
            <a:spLocks noGrp="1"/>
          </p:cNvSpPr>
          <p:nvPr>
            <p:ph type="dt" sz="half" idx="12"/>
          </p:nvPr>
        </p:nvSpPr>
        <p:spPr>
          <a:xfrm>
            <a:off x="609600" y="6356351"/>
            <a:ext cx="2844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4165600" y="6356351"/>
            <a:ext cx="3860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4"/>
          </p:nvPr>
        </p:nvSpPr>
        <p:spPr>
          <a:xfrm>
            <a:off x="8737600" y="6356351"/>
            <a:ext cx="2844800" cy="366184"/>
          </a:xfrm>
          <a:prstGeom prst="rect">
            <a:avLst/>
          </a:prstGeo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a:latin typeface="Calibri"/>
                <a:ea typeface="宋体" panose="02010600030101010101" pitchFamily="2" charset="-122"/>
                <a:cs typeface="+mn-cs"/>
              </a:rPr>
              <a:t>‹#›</a:t>
            </a:fld>
            <a:endParaRPr lang="zh-CN" altLang="en-US" strike="noStrike" noProof="1"/>
          </a:p>
        </p:txBody>
      </p:sp>
    </p:spTree>
  </p:cSld>
  <p:clrMapOvr>
    <a:masterClrMapping/>
  </p:clrMapOvr>
  <p:transition spd="slow">
    <p:pull/>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2"/>
          </p:nvPr>
        </p:nvSpPr>
        <p:spPr>
          <a:xfrm>
            <a:off x="609600" y="6356351"/>
            <a:ext cx="2844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4165600" y="6356351"/>
            <a:ext cx="3860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8737600" y="6356351"/>
            <a:ext cx="2844800" cy="366184"/>
          </a:xfrm>
          <a:prstGeom prst="rect">
            <a:avLst/>
          </a:prstGeo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a:latin typeface="Calibri"/>
                <a:ea typeface="宋体" panose="02010600030101010101" pitchFamily="2" charset="-122"/>
                <a:cs typeface="+mn-cs"/>
              </a:rPr>
              <a:t>‹#›</a:t>
            </a:fld>
            <a:endParaRPr lang="zh-CN" altLang="en-US" strike="noStrike" noProof="1"/>
          </a:p>
        </p:txBody>
      </p:sp>
    </p:spTree>
  </p:cSld>
  <p:clrMapOvr>
    <a:masterClrMapping/>
  </p:clrMapOvr>
  <p:transition spd="slow">
    <p:pull/>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06375"/>
            <a:ext cx="2743200" cy="4387851"/>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06375"/>
            <a:ext cx="8026400" cy="4387851"/>
          </a:xfrm>
          <a:prstGeom prst="rect">
            <a:avLst/>
          </a:prstGeo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2"/>
          </p:nvPr>
        </p:nvSpPr>
        <p:spPr>
          <a:xfrm>
            <a:off x="609600" y="6356351"/>
            <a:ext cx="2844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4165600" y="6356351"/>
            <a:ext cx="3860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8737600" y="6356351"/>
            <a:ext cx="2844800" cy="366184"/>
          </a:xfrm>
          <a:prstGeom prst="rect">
            <a:avLst/>
          </a:prstGeo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a:latin typeface="Calibri"/>
                <a:ea typeface="宋体" panose="02010600030101010101" pitchFamily="2" charset="-122"/>
                <a:cs typeface="+mn-cs"/>
              </a:rPr>
              <a:t>‹#›</a:t>
            </a:fld>
            <a:endParaRPr lang="zh-CN" altLang="en-US" strike="noStrike" noProof="1"/>
          </a:p>
        </p:txBody>
      </p:sp>
    </p:spTree>
  </p:cSld>
  <p:clrMapOvr>
    <a:masterClrMapping/>
  </p:clrMapOvr>
  <p:transition spd="slow">
    <p:pull/>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标题和内容">
    <p:spTree>
      <p:nvGrpSpPr>
        <p:cNvPr id="1" name=""/>
        <p:cNvGrpSpPr/>
        <p:nvPr/>
      </p:nvGrpSpPr>
      <p:grpSpPr>
        <a:xfrm>
          <a:off x="0" y="0"/>
          <a:ext cx="0" cy="0"/>
          <a:chOff x="0" y="0"/>
          <a:chExt cx="0" cy="0"/>
        </a:xfrm>
      </p:grpSpPr>
      <p:cxnSp>
        <p:nvCxnSpPr>
          <p:cNvPr id="2" name="直接连接符 1"/>
          <p:cNvCxnSpPr/>
          <p:nvPr/>
        </p:nvCxnSpPr>
        <p:spPr>
          <a:xfrm>
            <a:off x="687917" y="831851"/>
            <a:ext cx="4256617" cy="63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7247467" y="838200"/>
            <a:ext cx="4353984"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ll/>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2_标题和内容">
    <p:spTree>
      <p:nvGrpSpPr>
        <p:cNvPr id="1" name=""/>
        <p:cNvGrpSpPr/>
        <p:nvPr/>
      </p:nvGrpSpPr>
      <p:grpSpPr>
        <a:xfrm>
          <a:off x="0" y="0"/>
          <a:ext cx="0" cy="0"/>
          <a:chOff x="0" y="0"/>
          <a:chExt cx="0" cy="0"/>
        </a:xfrm>
      </p:grpSpPr>
    </p:spTree>
  </p:cSld>
  <p:clrMapOvr>
    <a:masterClrMapping/>
  </p:clrMapOvr>
  <p:transition spd="slow">
    <p:pull/>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2_标题幻灯片">
    <p:spTree>
      <p:nvGrpSpPr>
        <p:cNvPr id="1" name=""/>
        <p:cNvGrpSpPr/>
        <p:nvPr/>
      </p:nvGrpSpPr>
      <p:grpSpPr>
        <a:xfrm>
          <a:off x="0" y="0"/>
          <a:ext cx="0" cy="0"/>
          <a:chOff x="0" y="0"/>
          <a:chExt cx="0" cy="0"/>
        </a:xfrm>
      </p:grpSpPr>
      <p:sp>
        <p:nvSpPr>
          <p:cNvPr id="2" name="矩形 1"/>
          <p:cNvSpPr/>
          <p:nvPr/>
        </p:nvSpPr>
        <p:spPr>
          <a:xfrm>
            <a:off x="0" y="0"/>
            <a:ext cx="12192000" cy="933451"/>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mn-lt"/>
              <a:ea typeface="+mn-ea"/>
              <a:cs typeface="+mn-cs"/>
            </a:endParaRPr>
          </a:p>
        </p:txBody>
      </p:sp>
      <p:pic>
        <p:nvPicPr>
          <p:cNvPr id="15363" name="图片 2"/>
          <p:cNvPicPr>
            <a:picLocks noChangeAspect="1"/>
          </p:cNvPicPr>
          <p:nvPr userDrawn="1"/>
        </p:nvPicPr>
        <p:blipFill>
          <a:blip r:embed="rId2"/>
          <a:stretch>
            <a:fillRect/>
          </a:stretch>
        </p:blipFill>
        <p:spPr>
          <a:xfrm>
            <a:off x="239184" y="-27516"/>
            <a:ext cx="2273300" cy="960967"/>
          </a:xfrm>
          <a:prstGeom prst="rect">
            <a:avLst/>
          </a:prstGeom>
          <a:noFill/>
          <a:ln w="9525">
            <a:noFill/>
          </a:ln>
        </p:spPr>
      </p:pic>
    </p:spTree>
  </p:cSld>
  <p:clrMapOvr>
    <a:masterClrMapping/>
  </p:clrMapOvr>
  <p:transition spd="slow">
    <p:pull/>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320"/>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spd="slow">
    <p:pull/>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3_标题和内容">
    <p:spTree>
      <p:nvGrpSpPr>
        <p:cNvPr id="1" name=""/>
        <p:cNvGrpSpPr/>
        <p:nvPr/>
      </p:nvGrpSpPr>
      <p:grpSpPr>
        <a:xfrm>
          <a:off x="0" y="0"/>
          <a:ext cx="0" cy="0"/>
          <a:chOff x="0" y="0"/>
          <a:chExt cx="0" cy="0"/>
        </a:xfrm>
      </p:grpSpPr>
    </p:spTree>
  </p:cSld>
  <p:clrMapOvr>
    <a:masterClrMapping/>
  </p:clrMapOvr>
  <p:transition spd="slow">
    <p:pull/>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4_标题和内容">
    <p:spTree>
      <p:nvGrpSpPr>
        <p:cNvPr id="1" name=""/>
        <p:cNvGrpSpPr/>
        <p:nvPr/>
      </p:nvGrpSpPr>
      <p:grpSpPr>
        <a:xfrm>
          <a:off x="0" y="0"/>
          <a:ext cx="0" cy="0"/>
          <a:chOff x="0" y="0"/>
          <a:chExt cx="0" cy="0"/>
        </a:xfrm>
      </p:grpSpPr>
    </p:spTree>
  </p:cSld>
  <p:clrMapOvr>
    <a:masterClrMapping/>
  </p:clrMapOvr>
  <p:transition spd="slow">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D5CCDD7-6885-4367-AECD-7CCB9CA7710E}" type="datetimeFigureOut">
              <a:rPr lang="zh-CN" altLang="en-US" smtClean="0"/>
              <a:t>2020-10-5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761D37-E941-45DC-825E-E4C1BBB38F85}" type="slidenum">
              <a:rPr lang="zh-CN" altLang="en-US" smtClean="0"/>
              <a:t>‹#›</a:t>
            </a:fld>
            <a:endParaRPr lang="zh-CN"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5_标题和内容">
    <p:spTree>
      <p:nvGrpSpPr>
        <p:cNvPr id="1" name=""/>
        <p:cNvGrpSpPr/>
        <p:nvPr/>
      </p:nvGrpSpPr>
      <p:grpSpPr>
        <a:xfrm>
          <a:off x="0" y="0"/>
          <a:ext cx="0" cy="0"/>
          <a:chOff x="0" y="0"/>
          <a:chExt cx="0" cy="0"/>
        </a:xfrm>
      </p:grpSpPr>
    </p:spTree>
  </p:cSld>
  <p:clrMapOvr>
    <a:masterClrMapping/>
  </p:clrMapOvr>
  <p:transition spd="slow">
    <p:pull/>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6_标题和内容">
    <p:spTree>
      <p:nvGrpSpPr>
        <p:cNvPr id="1" name=""/>
        <p:cNvGrpSpPr/>
        <p:nvPr/>
      </p:nvGrpSpPr>
      <p:grpSpPr>
        <a:xfrm>
          <a:off x="0" y="0"/>
          <a:ext cx="0" cy="0"/>
          <a:chOff x="0" y="0"/>
          <a:chExt cx="0" cy="0"/>
        </a:xfrm>
      </p:grpSpPr>
    </p:spTree>
  </p:cSld>
  <p:clrMapOvr>
    <a:masterClrMapping/>
  </p:clrMapOvr>
  <p:transition spd="slow">
    <p:pull/>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7_标题和内容">
    <p:spTree>
      <p:nvGrpSpPr>
        <p:cNvPr id="1" name=""/>
        <p:cNvGrpSpPr/>
        <p:nvPr/>
      </p:nvGrpSpPr>
      <p:grpSpPr>
        <a:xfrm>
          <a:off x="0" y="0"/>
          <a:ext cx="0" cy="0"/>
          <a:chOff x="0" y="0"/>
          <a:chExt cx="0" cy="0"/>
        </a:xfrm>
      </p:grpSpPr>
    </p:spTree>
  </p:cSld>
  <p:clrMapOvr>
    <a:masterClrMapping/>
  </p:clrMapOvr>
  <p:transition spd="slow">
    <p:pull/>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cSld>
  <p:clrMapOvr>
    <a:masterClrMapping/>
  </p:clrMapOvr>
  <p:transition spd="slow">
    <p:pull/>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02167" y="685800"/>
            <a:ext cx="11391900" cy="51816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xAndMedia" preserve="1">
  <p:cSld name="标题，文本与媒体剪辑">
    <p:spTree>
      <p:nvGrpSpPr>
        <p:cNvPr id="1" name=""/>
        <p:cNvGrpSpPr/>
        <p:nvPr/>
      </p:nvGrpSpPr>
      <p:grpSpPr>
        <a:xfrm>
          <a:off x="0" y="0"/>
          <a:ext cx="0" cy="0"/>
          <a:chOff x="0" y="0"/>
          <a:chExt cx="0" cy="0"/>
        </a:xfrm>
      </p:grpSpPr>
      <p:sp>
        <p:nvSpPr>
          <p:cNvPr id="2" name="标题 1"/>
          <p:cNvSpPr>
            <a:spLocks noGrp="1"/>
          </p:cNvSpPr>
          <p:nvPr>
            <p:ph type="title"/>
          </p:nvPr>
        </p:nvSpPr>
        <p:spPr>
          <a:xfrm>
            <a:off x="398504" y="228600"/>
            <a:ext cx="11386736" cy="114300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838200" y="1825625"/>
            <a:ext cx="5181600" cy="4351339"/>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媒体占位符 3"/>
          <p:cNvSpPr>
            <a:spLocks noGrp="1"/>
          </p:cNvSpPr>
          <p:nvPr>
            <p:ph type="media" sz="half" idx="2"/>
          </p:nvPr>
        </p:nvSpPr>
        <p:spPr>
          <a:xfrm>
            <a:off x="6172200" y="1825625"/>
            <a:ext cx="5181600" cy="4351339"/>
          </a:xfrm>
        </p:spPr>
        <p:txBody>
          <a:bodyPr/>
          <a:lstStyle/>
          <a:p>
            <a:pPr fontAlgn="base"/>
            <a:endParaRPr lang="zh-CN" altLang="en-US" strike="noStrike" noProof="1"/>
          </a:p>
        </p:txBody>
      </p:sp>
      <p:sp>
        <p:nvSpPr>
          <p:cNvPr id="5" name="日期占位符 4"/>
          <p:cNvSpPr>
            <a:spLocks noGrp="1"/>
          </p:cNvSpPr>
          <p:nvPr>
            <p:ph type="dt" sz="half" idx="10"/>
          </p:nvPr>
        </p:nvSpPr>
        <p:spPr>
          <a:xfrm>
            <a:off x="397933" y="6246284"/>
            <a:ext cx="3052233" cy="476251"/>
          </a:xfrm>
        </p:spPr>
        <p:txBody>
          <a:bodyPr/>
          <a:lstStyle/>
          <a:p>
            <a:pPr lvl="0" fontAlgn="base"/>
            <a:endParaRPr lang="en-US" strike="noStrike" noProof="1">
              <a:latin typeface="Arial" pitchFamily="34" charset="0"/>
            </a:endParaRPr>
          </a:p>
        </p:txBody>
      </p:sp>
      <p:sp>
        <p:nvSpPr>
          <p:cNvPr id="6" name="页脚占位符 5"/>
          <p:cNvSpPr>
            <a:spLocks noGrp="1"/>
          </p:cNvSpPr>
          <p:nvPr>
            <p:ph type="ftr" sz="quarter" idx="11"/>
          </p:nvPr>
        </p:nvSpPr>
        <p:spPr>
          <a:xfrm>
            <a:off x="4161367" y="6246284"/>
            <a:ext cx="3860800" cy="476251"/>
          </a:xfrm>
        </p:spPr>
        <p:txBody>
          <a:bodyPr/>
          <a:lstStyle/>
          <a:p>
            <a:pPr lvl="0" fontAlgn="base"/>
            <a:endParaRPr lang="en-US" strike="noStrike" noProof="1">
              <a:latin typeface="Arial" panose="020B0604020202020204" pitchFamily="34" charset="0"/>
            </a:endParaRPr>
          </a:p>
        </p:txBody>
      </p:sp>
      <p:sp>
        <p:nvSpPr>
          <p:cNvPr id="7" name="灯片编号占位符 6"/>
          <p:cNvSpPr>
            <a:spLocks noGrp="1"/>
          </p:cNvSpPr>
          <p:nvPr>
            <p:ph type="sldNum" sz="quarter" idx="12"/>
          </p:nvPr>
        </p:nvSpPr>
        <p:spPr>
          <a:xfrm>
            <a:off x="8733367" y="6246284"/>
            <a:ext cx="3052233" cy="476251"/>
          </a:xfrm>
        </p:spPr>
        <p:txBody>
          <a:bodyPr/>
          <a:lstStyle/>
          <a:p>
            <a:pPr lvl="0" fontAlgn="base"/>
            <a:fld id="{9A0DB2DC-4C9A-4742-B13C-FB6460FD3503}" type="slidenum">
              <a:rPr lang="en-US" strike="noStrike" noProof="1">
                <a:latin typeface="Arial" panose="020B0604020202020204" pitchFamily="34" charset="0"/>
                <a:ea typeface="宋体" panose="02010600030101010101" pitchFamily="2" charset="-122"/>
                <a:cs typeface="+mn-cs"/>
              </a:rPr>
              <a:t>‹#›</a:t>
            </a:fld>
            <a:endParaRPr lang="en-US" strike="noStrike" noProof="1">
              <a:latin typeface="Arial" panose="020B0604020202020204" pitchFamily="34" charset="0"/>
            </a:endParaRPr>
          </a:p>
        </p:txBody>
      </p:sp>
    </p:spTree>
  </p:cSld>
  <p:clrMapOvr>
    <a:masterClrMapping/>
  </p:clrMapOvr>
  <p:transition spd="slow">
    <p:pull/>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02167" y="609600"/>
            <a:ext cx="11387667" cy="947739"/>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719667" y="1905000"/>
            <a:ext cx="5274733" cy="4194175"/>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7600" y="1905000"/>
            <a:ext cx="5274733" cy="4194175"/>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页脚占位符 4"/>
          <p:cNvSpPr>
            <a:spLocks noGrp="1"/>
          </p:cNvSpPr>
          <p:nvPr>
            <p:ph type="ftr" sz="quarter" idx="10"/>
          </p:nvPr>
        </p:nvSpPr>
        <p:spPr>
          <a:xfrm>
            <a:off x="0" y="6381751"/>
            <a:ext cx="6479117" cy="476251"/>
          </a:xfrm>
        </p:spPr>
        <p:txBody>
          <a:bodyPr/>
          <a:lstStyle/>
          <a:p>
            <a:pPr lvl="0" fontAlgn="base"/>
            <a:r>
              <a:rPr lang="zh-CN" altLang="en-US" strike="noStrike" noProof="1">
                <a:latin typeface="隶书" panose="02010509060101010101" pitchFamily="49" charset="-122"/>
                <a:ea typeface="隶书" panose="02010509060101010101" pitchFamily="49" charset="-122"/>
                <a:cs typeface="+mn-cs"/>
              </a:rPr>
              <a:t>天长地久有时尽，此恨绵绵无绝期</a:t>
            </a:r>
            <a:endParaRPr lang="zh-CN" altLang="en-US" strike="noStrike" noProof="1"/>
          </a:p>
        </p:txBody>
      </p:sp>
    </p:spTree>
  </p:cSld>
  <p:clrMapOvr>
    <a:masterClrMapping/>
  </p:clrMapOvr>
  <p:transition spd="slow">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D5CCDD7-6885-4367-AECD-7CCB9CA7710E}" type="datetimeFigureOut">
              <a:rPr lang="zh-CN" altLang="en-US" smtClean="0"/>
              <a:t>2020-10-5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0761D37-E941-45DC-825E-E4C1BBB38F85}"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D5CCDD7-6885-4367-AECD-7CCB9CA7710E}" type="datetimeFigureOut">
              <a:rPr lang="zh-CN" altLang="en-US" smtClean="0"/>
              <a:t>2020-10-5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0761D37-E941-45DC-825E-E4C1BBB38F85}"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D5CCDD7-6885-4367-AECD-7CCB9CA7710E}" type="datetimeFigureOut">
              <a:rPr lang="zh-CN" altLang="en-US" smtClean="0"/>
              <a:t>2020-10-5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0761D37-E941-45DC-825E-E4C1BBB38F85}"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D5CCDD7-6885-4367-AECD-7CCB9CA7710E}" type="datetimeFigureOut">
              <a:rPr lang="zh-CN" altLang="en-US" smtClean="0"/>
              <a:t>2020-10-5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0761D37-E941-45DC-825E-E4C1BBB38F85}"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D5CCDD7-6885-4367-AECD-7CCB9CA7710E}" type="datetimeFigureOut">
              <a:rPr lang="zh-CN" altLang="en-US" smtClean="0"/>
              <a:t>2020-10-5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0761D37-E941-45DC-825E-E4C1BBB38F85}"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D5CCDD7-6885-4367-AECD-7CCB9CA7710E}" type="datetimeFigureOut">
              <a:rPr lang="zh-CN" altLang="en-US" smtClean="0"/>
              <a:t>2020-10-5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0761D37-E941-45DC-825E-E4C1BBB38F85}"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3" Type="http://schemas.openxmlformats.org/officeDocument/2006/relationships/slideLayout" Target="../slideLayouts/slideLayout15.xml"/><Relationship Id="rId21" Type="http://schemas.openxmlformats.org/officeDocument/2006/relationships/slideLayout" Target="../slideLayouts/slideLayout33.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5" Type="http://schemas.openxmlformats.org/officeDocument/2006/relationships/theme" Target="../theme/theme2.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slideLayout" Target="../slideLayouts/slideLayout3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24" Type="http://schemas.openxmlformats.org/officeDocument/2006/relationships/slideLayout" Target="../slideLayouts/slideLayout36.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23" Type="http://schemas.openxmlformats.org/officeDocument/2006/relationships/slideLayout" Target="../slideLayouts/slideLayout35.xml"/><Relationship Id="rId10" Type="http://schemas.openxmlformats.org/officeDocument/2006/relationships/slideLayout" Target="../slideLayouts/slideLayout22.xml"/><Relationship Id="rId19" Type="http://schemas.openxmlformats.org/officeDocument/2006/relationships/slideLayout" Target="../slideLayouts/slideLayout31.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 Id="rId22"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5CCDD7-6885-4367-AECD-7CCB9CA7710E}" type="datetimeFigureOut">
              <a:rPr lang="zh-CN" altLang="en-US" smtClean="0"/>
              <a:t>2020-10-5</a:t>
            </a:fld>
            <a:endParaRPr lang="zh-CN" altLang="en-US"/>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761D37-E941-45DC-825E-E4C1BBB38F8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 id="2147483682" r:id="rId21"/>
    <p:sldLayoutId id="2147483683" r:id="rId22"/>
    <p:sldLayoutId id="2147483684" r:id="rId23"/>
    <p:sldLayoutId id="2147483685" r:id="rId24"/>
  </p:sldLayoutIdLst>
  <p:transition spd="slow">
    <p:pull/>
  </p:transition>
  <p:txStyles>
    <p:titleStyle>
      <a:lvl1pPr algn="ctr" rtl="0" eaLnBrk="0" fontAlgn="base" hangingPunct="0">
        <a:spcBef>
          <a:spcPct val="0"/>
        </a:spcBef>
        <a:spcAft>
          <a:spcPct val="0"/>
        </a:spcAft>
        <a:defRPr sz="5865"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a:ea typeface="宋体" panose="02010600030101010101" pitchFamily="2" charset="-122"/>
        </a:defRPr>
      </a:lvl5pPr>
      <a:lvl6pPr marL="457200" algn="ctr" rtl="0" fontAlgn="base">
        <a:spcBef>
          <a:spcPct val="0"/>
        </a:spcBef>
        <a:spcAft>
          <a:spcPct val="0"/>
        </a:spcAft>
        <a:defRPr sz="4400">
          <a:solidFill>
            <a:schemeClr val="tx1"/>
          </a:solidFill>
          <a:latin typeface="Calibri"/>
          <a:ea typeface="宋体" panose="02010600030101010101" pitchFamily="2" charset="-122"/>
        </a:defRPr>
      </a:lvl6pPr>
      <a:lvl7pPr marL="914400" algn="ctr" rtl="0" fontAlgn="base">
        <a:spcBef>
          <a:spcPct val="0"/>
        </a:spcBef>
        <a:spcAft>
          <a:spcPct val="0"/>
        </a:spcAft>
        <a:defRPr sz="4400">
          <a:solidFill>
            <a:schemeClr val="tx1"/>
          </a:solidFill>
          <a:latin typeface="Calibri"/>
          <a:ea typeface="宋体" panose="02010600030101010101" pitchFamily="2" charset="-122"/>
        </a:defRPr>
      </a:lvl7pPr>
      <a:lvl8pPr marL="1371600" algn="ctr" rtl="0" fontAlgn="base">
        <a:spcBef>
          <a:spcPct val="0"/>
        </a:spcBef>
        <a:spcAft>
          <a:spcPct val="0"/>
        </a:spcAft>
        <a:defRPr sz="4400">
          <a:solidFill>
            <a:schemeClr val="tx1"/>
          </a:solidFill>
          <a:latin typeface="Calibri"/>
          <a:ea typeface="宋体" panose="02010600030101010101" pitchFamily="2" charset="-122"/>
        </a:defRPr>
      </a:lvl8pPr>
      <a:lvl9pPr marL="1828800" algn="ctr" rtl="0" fontAlgn="base">
        <a:spcBef>
          <a:spcPct val="0"/>
        </a:spcBef>
        <a:spcAft>
          <a:spcPct val="0"/>
        </a:spcAft>
        <a:defRPr sz="4400">
          <a:solidFill>
            <a:schemeClr val="tx1"/>
          </a:solidFill>
          <a:latin typeface="Calibri"/>
          <a:ea typeface="宋体" panose="02010600030101010101" pitchFamily="2" charset="-122"/>
        </a:defRPr>
      </a:lvl9pPr>
    </p:titleStyle>
    <p:bodyStyle>
      <a:lvl1pPr marL="457200" indent="-457200" algn="l" rtl="0" eaLnBrk="0" fontAlgn="base" hangingPunct="0">
        <a:spcBef>
          <a:spcPts val="130"/>
        </a:spcBef>
        <a:spcAft>
          <a:spcPct val="0"/>
        </a:spcAft>
        <a:buFont typeface="Arial" panose="020B0604020202020204" pitchFamily="34" charset="0"/>
        <a:buChar char="•"/>
        <a:defRPr sz="4265" kern="1200">
          <a:solidFill>
            <a:schemeClr val="tx1"/>
          </a:solidFill>
          <a:latin typeface="+mn-lt"/>
          <a:ea typeface="+mn-ea"/>
          <a:cs typeface="+mn-cs"/>
        </a:defRPr>
      </a:lvl1pPr>
      <a:lvl2pPr marL="990600" indent="-381000" algn="l" rtl="0" eaLnBrk="0" fontAlgn="base" hangingPunct="0">
        <a:spcBef>
          <a:spcPts val="130"/>
        </a:spcBef>
        <a:spcAft>
          <a:spcPct val="0"/>
        </a:spcAft>
        <a:buFont typeface="Arial" panose="020B0604020202020204" pitchFamily="34" charset="0"/>
        <a:buChar char="–"/>
        <a:defRPr sz="3735" kern="1200">
          <a:solidFill>
            <a:schemeClr val="tx1"/>
          </a:solidFill>
          <a:latin typeface="+mn-lt"/>
          <a:ea typeface="+mn-ea"/>
          <a:cs typeface="+mn-cs"/>
        </a:defRPr>
      </a:lvl2pPr>
      <a:lvl3pPr marL="1524000" indent="-304800" algn="l" rtl="0" eaLnBrk="0" fontAlgn="base" hangingPunct="0">
        <a:spcBef>
          <a:spcPts val="130"/>
        </a:spcBef>
        <a:spcAft>
          <a:spcPct val="0"/>
        </a:spcAft>
        <a:buFont typeface="Arial" panose="020B0604020202020204" pitchFamily="34" charset="0"/>
        <a:buChar char="•"/>
        <a:defRPr sz="3200" kern="1200">
          <a:solidFill>
            <a:schemeClr val="tx1"/>
          </a:solidFill>
          <a:latin typeface="+mn-lt"/>
          <a:ea typeface="+mn-ea"/>
          <a:cs typeface="+mn-cs"/>
        </a:defRPr>
      </a:lvl3pPr>
      <a:lvl4pPr marL="2133600" indent="-304800" algn="l" rtl="0" eaLnBrk="0" fontAlgn="base" hangingPunct="0">
        <a:spcBef>
          <a:spcPts val="130"/>
        </a:spcBef>
        <a:spcAft>
          <a:spcPct val="0"/>
        </a:spcAft>
        <a:buFont typeface="Arial" panose="020B0604020202020204" pitchFamily="34" charset="0"/>
        <a:buChar char="–"/>
        <a:defRPr sz="2665" kern="1200">
          <a:solidFill>
            <a:schemeClr val="tx1"/>
          </a:solidFill>
          <a:latin typeface="+mn-lt"/>
          <a:ea typeface="+mn-ea"/>
          <a:cs typeface="+mn-cs"/>
        </a:defRPr>
      </a:lvl4pPr>
      <a:lvl5pPr marL="2743200" indent="-304800" algn="l" rtl="0" eaLnBrk="0" fontAlgn="base" hangingPunct="0">
        <a:spcBef>
          <a:spcPts val="130"/>
        </a:spcBef>
        <a:spcAft>
          <a:spcPct val="0"/>
        </a:spcAft>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2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图片 5" descr="二维码2"/>
          <p:cNvPicPr>
            <a:picLocks noChangeAspect="1"/>
          </p:cNvPicPr>
          <p:nvPr/>
        </p:nvPicPr>
        <p:blipFill>
          <a:blip r:embed="rId3"/>
          <a:srcRect l="4423" t="7048" r="5333" b="4876"/>
          <a:stretch>
            <a:fillRect/>
          </a:stretch>
        </p:blipFill>
        <p:spPr>
          <a:xfrm>
            <a:off x="9819168" y="4192675"/>
            <a:ext cx="2356622" cy="2145847"/>
          </a:xfrm>
          <a:prstGeom prst="rect">
            <a:avLst/>
          </a:prstGeom>
        </p:spPr>
      </p:pic>
      <p:sp>
        <p:nvSpPr>
          <p:cNvPr id="5" name="文本框 4"/>
          <p:cNvSpPr txBox="1"/>
          <p:nvPr/>
        </p:nvSpPr>
        <p:spPr>
          <a:xfrm>
            <a:off x="2512257" y="5176424"/>
            <a:ext cx="7307580" cy="521970"/>
          </a:xfrm>
          <a:prstGeom prst="rect">
            <a:avLst/>
          </a:prstGeom>
          <a:noFill/>
        </p:spPr>
        <p:txBody>
          <a:bodyPr wrap="none" rtlCol="0">
            <a:spAutoFit/>
          </a:bodyPr>
          <a:lstStyle/>
          <a:p>
            <a:r>
              <a:rPr lang="zh-CN" altLang="zh-CN" sz="2800" b="1">
                <a:latin typeface="华文行楷" panose="02010800040101010101" charset="-122"/>
                <a:ea typeface="华文行楷" panose="02010800040101010101" charset="-122"/>
              </a:rPr>
              <a:t>课件制作：湖南省芙蓉教学名师杨华当工作室</a:t>
            </a:r>
          </a:p>
        </p:txBody>
      </p:sp>
      <p:sp>
        <p:nvSpPr>
          <p:cNvPr id="10" name="矩形 9"/>
          <p:cNvSpPr/>
          <p:nvPr/>
        </p:nvSpPr>
        <p:spPr>
          <a:xfrm>
            <a:off x="-9031" y="553494"/>
            <a:ext cx="12210062" cy="3498050"/>
          </a:xfrm>
          <a:prstGeom prst="rect">
            <a:avLst/>
          </a:prstGeom>
          <a:solidFill>
            <a:srgbClr val="3C8A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665" strike="noStrike" noProof="1"/>
          </a:p>
        </p:txBody>
      </p:sp>
      <p:sp>
        <p:nvSpPr>
          <p:cNvPr id="11" name="文本框 10"/>
          <p:cNvSpPr txBox="1"/>
          <p:nvPr/>
        </p:nvSpPr>
        <p:spPr>
          <a:xfrm>
            <a:off x="529281" y="1904540"/>
            <a:ext cx="11187678" cy="1107996"/>
          </a:xfrm>
          <a:prstGeom prst="rect">
            <a:avLst/>
          </a:prstGeom>
          <a:noFill/>
        </p:spPr>
        <p:txBody>
          <a:bodyPr wrap="none" rtlCol="0">
            <a:spAutoFit/>
          </a:bodyPr>
          <a:lstStyle/>
          <a:p>
            <a:r>
              <a:rPr lang="zh-CN" altLang="en-US" sz="6600" b="1">
                <a:solidFill>
                  <a:srgbClr val="FF0000"/>
                </a:solidFill>
                <a:latin typeface="微软雅黑" panose="020B0503020204020204" charset="-122"/>
                <a:ea typeface="微软雅黑" panose="020B0503020204020204" charset="-122"/>
              </a:rPr>
              <a:t>统编</a:t>
            </a:r>
            <a:r>
              <a:rPr lang="zh-CN" altLang="en-US" sz="6600" b="1" smtClean="0">
                <a:solidFill>
                  <a:srgbClr val="FF0000"/>
                </a:solidFill>
                <a:latin typeface="微软雅黑" panose="020B0503020204020204" charset="-122"/>
                <a:ea typeface="微软雅黑" panose="020B0503020204020204" charset="-122"/>
              </a:rPr>
              <a:t>新版选择性必修</a:t>
            </a:r>
            <a:r>
              <a:rPr lang="zh-CN" altLang="en-US" sz="6600" b="1">
                <a:solidFill>
                  <a:srgbClr val="FF0000"/>
                </a:solidFill>
                <a:latin typeface="微软雅黑" panose="020B0503020204020204" charset="-122"/>
                <a:ea typeface="微软雅黑" panose="020B0503020204020204" charset="-122"/>
              </a:rPr>
              <a:t>上册课件</a:t>
            </a:r>
            <a:endParaRPr lang="zh-CN" altLang="en-US" sz="6600" b="1">
              <a:solidFill>
                <a:srgbClr val="FF0000"/>
              </a:solidFill>
              <a:latin typeface="微软雅黑"/>
              <a:ea typeface="微软雅黑"/>
            </a:endParaRPr>
          </a:p>
        </p:txBody>
      </p:sp>
      <p:pic>
        <p:nvPicPr>
          <p:cNvPr id="12" name="图片 11" descr="图片11"/>
          <p:cNvPicPr>
            <a:picLocks noChangeAspect="1"/>
          </p:cNvPicPr>
          <p:nvPr/>
        </p:nvPicPr>
        <p:blipFill>
          <a:blip r:embed="rId4"/>
          <a:stretch>
            <a:fillRect/>
          </a:stretch>
        </p:blipFill>
        <p:spPr>
          <a:xfrm>
            <a:off x="1580" y="4169487"/>
            <a:ext cx="2349266" cy="2169173"/>
          </a:xfrm>
          <a:prstGeom prst="rect">
            <a:avLst/>
          </a:prstGeom>
        </p:spPr>
      </p:pic>
      <p:pic>
        <p:nvPicPr>
          <p:cNvPr id="3" name="图片 2" descr="图片1"/>
          <p:cNvPicPr>
            <a:picLocks noChangeAspect="1"/>
          </p:cNvPicPr>
          <p:nvPr/>
        </p:nvPicPr>
        <p:blipFill>
          <a:blip r:embed="rId5"/>
          <a:stretch>
            <a:fillRect/>
          </a:stretch>
        </p:blipFill>
        <p:spPr>
          <a:xfrm>
            <a:off x="1806" y="188"/>
            <a:ext cx="12199225" cy="552704"/>
          </a:xfrm>
          <a:prstGeom prst="rect">
            <a:avLst/>
          </a:prstGeom>
        </p:spPr>
      </p:pic>
      <p:pic>
        <p:nvPicPr>
          <p:cNvPr id="4" name="图片 3" descr="图片2"/>
          <p:cNvPicPr>
            <a:picLocks noChangeAspect="1"/>
          </p:cNvPicPr>
          <p:nvPr/>
        </p:nvPicPr>
        <p:blipFill>
          <a:blip r:embed="rId6"/>
          <a:stretch>
            <a:fillRect/>
          </a:stretch>
        </p:blipFill>
        <p:spPr>
          <a:xfrm>
            <a:off x="1806" y="6397827"/>
            <a:ext cx="12190796" cy="459985"/>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260" y="10795"/>
            <a:ext cx="3711575" cy="781050"/>
          </a:xfrm>
          <a:prstGeom prst="rect">
            <a:avLst/>
          </a:prstGeom>
        </p:spPr>
      </p:pic>
      <p:sp>
        <p:nvSpPr>
          <p:cNvPr id="3" name="内容占位符 2"/>
          <p:cNvSpPr>
            <a:spLocks noGrp="1"/>
          </p:cNvSpPr>
          <p:nvPr>
            <p:ph idx="1"/>
          </p:nvPr>
        </p:nvSpPr>
        <p:spPr bwMode="auto">
          <a:xfrm>
            <a:off x="882649" y="90805"/>
            <a:ext cx="3097679" cy="5029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a:buNone/>
            </a:pPr>
            <a:r>
              <a:rPr lang="zh-CN" altLang="zh-CN" b="1" smtClean="0">
                <a:solidFill>
                  <a:srgbClr val="FF0000"/>
                </a:solidFill>
                <a:latin typeface="微软雅黑" panose="020B0503020204020204" charset="-122"/>
                <a:ea typeface="微软雅黑" panose="020B0503020204020204" charset="-122"/>
              </a:rPr>
              <a:t>学会间接论证</a:t>
            </a:r>
          </a:p>
          <a:p>
            <a:pPr marL="0" indent="0">
              <a:buNone/>
            </a:pPr>
            <a:endParaRPr lang="zh-CN" altLang="en-US" sz="3600" b="1" smtClean="0">
              <a:solidFill>
                <a:srgbClr val="FF0000"/>
              </a:solidFill>
              <a:latin typeface="微软雅黑"/>
              <a:ea typeface="微软雅黑"/>
            </a:endParaRPr>
          </a:p>
        </p:txBody>
      </p:sp>
      <p:sp>
        <p:nvSpPr>
          <p:cNvPr id="2" name="矩形 1"/>
          <p:cNvSpPr/>
          <p:nvPr/>
        </p:nvSpPr>
        <p:spPr>
          <a:xfrm>
            <a:off x="882650" y="1167130"/>
            <a:ext cx="9934575" cy="4523105"/>
          </a:xfrm>
          <a:prstGeom prst="rect">
            <a:avLst/>
          </a:prstGeom>
        </p:spPr>
        <p:txBody>
          <a:bodyPr wrap="square">
            <a:spAutoFit/>
          </a:bodyPr>
          <a:lstStyle/>
          <a:p>
            <a:pPr>
              <a:lnSpc>
                <a:spcPct val="150000"/>
              </a:lnSpc>
            </a:pPr>
            <a:r>
              <a:rPr lang="zh-CN" altLang="zh-CN" sz="2400" b="1" smtClean="0">
                <a:latin typeface="微软雅黑" panose="020B0503020204020204" charset="-122"/>
                <a:ea typeface="微软雅黑" panose="020B0503020204020204" charset="-122"/>
              </a:rPr>
              <a:t>（</a:t>
            </a:r>
            <a:r>
              <a:rPr lang="en-US" altLang="zh-CN" sz="2400" b="1" smtClean="0">
                <a:latin typeface="微软雅黑" panose="020B0503020204020204" charset="-122"/>
                <a:ea typeface="微软雅黑" panose="020B0503020204020204" charset="-122"/>
              </a:rPr>
              <a:t>1</a:t>
            </a:r>
            <a:r>
              <a:rPr lang="zh-CN" altLang="zh-CN" sz="2400" b="1" smtClean="0">
                <a:latin typeface="微软雅黑" panose="020B0503020204020204" charset="-122"/>
                <a:ea typeface="微软雅黑" panose="020B0503020204020204" charset="-122"/>
              </a:rPr>
              <a:t>）排除法</a:t>
            </a:r>
            <a:endParaRPr lang="zh-CN" altLang="zh-CN" sz="2400" b="1" smtClean="0">
              <a:latin typeface="微软雅黑"/>
              <a:ea typeface="微软雅黑"/>
            </a:endParaRPr>
          </a:p>
          <a:p>
            <a:pPr>
              <a:lnSpc>
                <a:spcPct val="150000"/>
              </a:lnSpc>
            </a:pPr>
            <a:r>
              <a:rPr lang="zh-CN" altLang="zh-CN" sz="2400" b="1" smtClean="0">
                <a:latin typeface="微软雅黑" panose="020B0503020204020204" charset="-122"/>
                <a:ea typeface="微软雅黑" panose="020B0503020204020204" charset="-122"/>
              </a:rPr>
              <a:t>如果一个题有若干个选项，而要证明其中某项正确，只要找出证据否定其他所有的选项就行了，这种方法就是大家熟悉的“排除法”。排除法实际上就是运用不相容选言推理的规则。</a:t>
            </a:r>
            <a:endParaRPr lang="en-US" altLang="zh-CN" sz="2400" b="1" smtClean="0">
              <a:latin typeface="微软雅黑" panose="020B0503020204020204" charset="-122"/>
              <a:ea typeface="微软雅黑" panose="020B0503020204020204" charset="-122"/>
            </a:endParaRPr>
          </a:p>
          <a:p>
            <a:pPr>
              <a:lnSpc>
                <a:spcPct val="150000"/>
              </a:lnSpc>
            </a:pPr>
            <a:r>
              <a:rPr lang="zh-CN" altLang="zh-CN" sz="2400" b="1" smtClean="0">
                <a:latin typeface="微软雅黑" panose="020B0503020204020204" charset="-122"/>
                <a:ea typeface="微软雅黑" panose="020B0503020204020204" charset="-122"/>
              </a:rPr>
              <a:t>鲁迅在《拿来主义》中阐述为什么要提倡拿来主义的时候，就采用了排除法，将“闭关主义”“送去主义”“送来主义”进行一一排除，最后推出唯一的正确做法就是“拿来主义”，这样的论证让人无可辩驳。</a:t>
            </a:r>
          </a:p>
          <a:p>
            <a:pPr>
              <a:lnSpc>
                <a:spcPct val="150000"/>
              </a:lnSpc>
            </a:pPr>
            <a:endParaRPr lang="zh-CN" altLang="zh-CN" sz="2400" b="1">
              <a:latin typeface="微软雅黑"/>
              <a:ea typeface="微软雅黑"/>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 calcmode="lin" valueType="num">
                                      <p:cBhvr additive="base">
                                        <p:cTn id="1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
                                            <p:txEl>
                                              <p:pRg st="1" end="1"/>
                                            </p:txEl>
                                          </p:spTgt>
                                        </p:tgtEl>
                                        <p:attrNameLst>
                                          <p:attrName>style.visibility</p:attrName>
                                        </p:attrNameLst>
                                      </p:cBhvr>
                                      <p:to>
                                        <p:strVal val="visible"/>
                                      </p:to>
                                    </p:set>
                                    <p:anim calcmode="lin" valueType="num">
                                      <p:cBhvr additive="base">
                                        <p:cTn id="2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1" end="1"/>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
                                            <p:txEl>
                                              <p:pRg st="2" end="2"/>
                                            </p:txEl>
                                          </p:spTgt>
                                        </p:tgtEl>
                                        <p:attrNameLst>
                                          <p:attrName>style.visibility</p:attrName>
                                        </p:attrNameLst>
                                      </p:cBhvr>
                                      <p:to>
                                        <p:strVal val="visible"/>
                                      </p:to>
                                    </p:set>
                                    <p:anim calcmode="lin" valueType="num">
                                      <p:cBhvr additive="base">
                                        <p:cTn id="25"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2" grpId="0" uiExpand="1" build="allAtOnce"/>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260" y="10795"/>
            <a:ext cx="3711575" cy="781050"/>
          </a:xfrm>
          <a:prstGeom prst="rect">
            <a:avLst/>
          </a:prstGeom>
        </p:spPr>
      </p:pic>
      <p:sp>
        <p:nvSpPr>
          <p:cNvPr id="3" name="内容占位符 2"/>
          <p:cNvSpPr>
            <a:spLocks noGrp="1"/>
          </p:cNvSpPr>
          <p:nvPr>
            <p:ph idx="1"/>
          </p:nvPr>
        </p:nvSpPr>
        <p:spPr bwMode="auto">
          <a:xfrm>
            <a:off x="882649" y="90805"/>
            <a:ext cx="3097679" cy="5029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a:buNone/>
            </a:pPr>
            <a:r>
              <a:rPr lang="zh-CN" altLang="zh-CN" b="1" smtClean="0">
                <a:solidFill>
                  <a:srgbClr val="FF0000"/>
                </a:solidFill>
                <a:latin typeface="微软雅黑" panose="020B0503020204020204" charset="-122"/>
                <a:ea typeface="微软雅黑" panose="020B0503020204020204" charset="-122"/>
              </a:rPr>
              <a:t>学会间接论证</a:t>
            </a:r>
          </a:p>
          <a:p>
            <a:pPr marL="0" indent="0">
              <a:buNone/>
            </a:pPr>
            <a:endParaRPr lang="zh-CN" altLang="en-US" sz="3600" b="1" smtClean="0">
              <a:solidFill>
                <a:srgbClr val="FF0000"/>
              </a:solidFill>
              <a:latin typeface="微软雅黑" panose="020B0503020204020204" charset="-122"/>
              <a:ea typeface="微软雅黑" panose="020B0503020204020204" charset="-122"/>
            </a:endParaRPr>
          </a:p>
        </p:txBody>
      </p:sp>
      <p:sp>
        <p:nvSpPr>
          <p:cNvPr id="2" name="矩形 1"/>
          <p:cNvSpPr/>
          <p:nvPr/>
        </p:nvSpPr>
        <p:spPr>
          <a:xfrm>
            <a:off x="457200" y="854710"/>
            <a:ext cx="10616565" cy="4338320"/>
          </a:xfrm>
          <a:prstGeom prst="rect">
            <a:avLst/>
          </a:prstGeom>
        </p:spPr>
        <p:txBody>
          <a:bodyPr wrap="square">
            <a:spAutoFit/>
          </a:bodyPr>
          <a:lstStyle/>
          <a:p>
            <a:pPr fontAlgn="auto">
              <a:lnSpc>
                <a:spcPct val="150000"/>
              </a:lnSpc>
            </a:pPr>
            <a:r>
              <a:rPr lang="zh-CN" altLang="zh-CN" sz="2400" b="1" smtClean="0">
                <a:latin typeface="微软雅黑" panose="020B0503020204020204" charset="-122"/>
                <a:ea typeface="微软雅黑" panose="020B0503020204020204" charset="-122"/>
                <a:cs typeface="微软雅黑" panose="020B0503020204020204" charset="-122"/>
              </a:rPr>
              <a:t>（</a:t>
            </a:r>
            <a:r>
              <a:rPr lang="en-US" altLang="zh-CN" sz="2400" b="1" smtClean="0">
                <a:latin typeface="微软雅黑" panose="020B0503020204020204" charset="-122"/>
                <a:ea typeface="微软雅黑" panose="020B0503020204020204" charset="-122"/>
                <a:cs typeface="微软雅黑" panose="020B0503020204020204" charset="-122"/>
              </a:rPr>
              <a:t>2</a:t>
            </a:r>
            <a:r>
              <a:rPr lang="zh-CN" altLang="zh-CN" sz="2400" b="1" smtClean="0">
                <a:latin typeface="微软雅黑" panose="020B0503020204020204" charset="-122"/>
                <a:ea typeface="微软雅黑" panose="020B0503020204020204" charset="-122"/>
                <a:cs typeface="微软雅黑" panose="020B0503020204020204" charset="-122"/>
              </a:rPr>
              <a:t>）反证法</a:t>
            </a:r>
            <a:endParaRPr lang="zh-CN" altLang="zh-CN" sz="2400" b="1" smtClean="0">
              <a:latin typeface="微软雅黑"/>
              <a:ea typeface="微软雅黑"/>
              <a:cs typeface="微软雅黑" pitchFamily="34" charset="-122"/>
            </a:endParaRPr>
          </a:p>
          <a:p>
            <a:pPr fontAlgn="auto">
              <a:lnSpc>
                <a:spcPct val="150000"/>
              </a:lnSpc>
            </a:pPr>
            <a:r>
              <a:rPr lang="zh-CN" altLang="zh-CN" sz="2400" b="1" smtClean="0">
                <a:latin typeface="微软雅黑" panose="020B0503020204020204" charset="-122"/>
                <a:ea typeface="微软雅黑" panose="020B0503020204020204" charset="-122"/>
                <a:cs typeface="微软雅黑" panose="020B0503020204020204" charset="-122"/>
              </a:rPr>
              <a:t>反证法就是先假设与某个论点相矛盾的观点成立，然后排出明显的错误或矛盾，从而间接地证明最初的观点。其根据的是逻辑规律中的排中律。</a:t>
            </a:r>
            <a:endParaRPr lang="en-US" altLang="zh-CN" sz="2400" b="1" smtClean="0">
              <a:latin typeface="微软雅黑"/>
              <a:ea typeface="微软雅黑"/>
              <a:cs typeface="微软雅黑" pitchFamily="34" charset="-122"/>
            </a:endParaRPr>
          </a:p>
          <a:p>
            <a:pPr fontAlgn="auto">
              <a:lnSpc>
                <a:spcPct val="150000"/>
              </a:lnSpc>
            </a:pPr>
            <a:r>
              <a:rPr lang="zh-CN" altLang="zh-CN" sz="2400" b="1" smtClean="0">
                <a:solidFill>
                  <a:srgbClr val="00B050"/>
                </a:solidFill>
                <a:latin typeface="微软雅黑" panose="020B0503020204020204" charset="-122"/>
                <a:ea typeface="微软雅黑" panose="020B0503020204020204" charset="-122"/>
                <a:cs typeface="微软雅黑" panose="020B0503020204020204" charset="-122"/>
              </a:rPr>
              <a:t>管仲镂簋朱纮、山节藻棁 ，孔子鄙其小器。公叔文子享卫灵公，史鰌知其及祸﹔及戌，果以富得罪出亡。何曾日食万钱，至孙以骄溢倾家。石崇以奢靡夸人，卒以此死东市。近世寇莱公豪侈冠一时，然以功业大，人莫之非，子孙习其家风，今多穷困。（司马光《训俭示康》）</a:t>
            </a:r>
            <a:endParaRPr lang="zh-CN" altLang="zh-CN" sz="2400" b="1" smtClean="0">
              <a:solidFill>
                <a:srgbClr val="00B050"/>
              </a:solidFill>
              <a:latin typeface="微软雅黑"/>
              <a:ea typeface="微软雅黑"/>
              <a:cs typeface="微软雅黑" pitchFamily="34" charset="-122"/>
            </a:endParaRPr>
          </a:p>
          <a:p>
            <a:endParaRPr lang="zh-CN" altLang="zh-CN" sz="2400" b="1" smtClean="0">
              <a:solidFill>
                <a:srgbClr val="00B050"/>
              </a:solidFill>
              <a:latin typeface="微软雅黑" panose="020B0503020204020204" charset="-122"/>
              <a:ea typeface="微软雅黑" panose="020B0503020204020204" charset="-122"/>
              <a:cs typeface="微软雅黑" panose="020B0503020204020204" charset="-122"/>
            </a:endParaRPr>
          </a:p>
        </p:txBody>
      </p:sp>
      <p:sp>
        <p:nvSpPr>
          <p:cNvPr id="5" name="TextBox 4"/>
          <p:cNvSpPr txBox="1"/>
          <p:nvPr/>
        </p:nvSpPr>
        <p:spPr>
          <a:xfrm>
            <a:off x="457200" y="5193030"/>
            <a:ext cx="10615930" cy="1198880"/>
          </a:xfrm>
          <a:prstGeom prst="rect">
            <a:avLst/>
          </a:prstGeom>
          <a:noFill/>
        </p:spPr>
        <p:txBody>
          <a:bodyPr wrap="square" rtlCol="0">
            <a:spAutoFit/>
          </a:bodyPr>
          <a:lstStyle/>
          <a:p>
            <a:pPr fontAlgn="auto">
              <a:lnSpc>
                <a:spcPct val="150000"/>
              </a:lnSpc>
            </a:pPr>
            <a:r>
              <a:rPr lang="zh-CN" altLang="zh-CN" sz="2400" b="1" smtClean="0">
                <a:latin typeface="微软雅黑" panose="020B0503020204020204" charset="-122"/>
                <a:ea typeface="微软雅黑" panose="020B0503020204020204" charset="-122"/>
              </a:rPr>
              <a:t>司马光通过列举管仲、公叔文子、何曾、石崇、寇准等人“以侈自败”的反面例子对“生活奢侈”做出否定，从而间接论证了“俭朴”的重要性。</a:t>
            </a:r>
            <a:endParaRPr lang="zh-CN" altLang="en-US" sz="24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 calcmode="lin" valueType="num">
                                      <p:cBhvr additive="base">
                                        <p:cTn id="15"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Effect transition="in" filter="wipe(down)">
                                      <p:cBhvr>
                                        <p:cTn id="21"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allAtOnce"/>
      <p:bldP spid="5"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260" y="10795"/>
            <a:ext cx="3711575" cy="781050"/>
          </a:xfrm>
          <a:prstGeom prst="rect">
            <a:avLst/>
          </a:prstGeom>
        </p:spPr>
      </p:pic>
      <p:sp>
        <p:nvSpPr>
          <p:cNvPr id="3" name="内容占位符 2"/>
          <p:cNvSpPr>
            <a:spLocks noGrp="1"/>
          </p:cNvSpPr>
          <p:nvPr>
            <p:ph idx="1"/>
          </p:nvPr>
        </p:nvSpPr>
        <p:spPr bwMode="auto">
          <a:xfrm>
            <a:off x="882649" y="90805"/>
            <a:ext cx="3097679" cy="5029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a:buNone/>
            </a:pPr>
            <a:r>
              <a:rPr lang="zh-CN" altLang="zh-CN" b="1" smtClean="0">
                <a:solidFill>
                  <a:srgbClr val="FF0000"/>
                </a:solidFill>
                <a:latin typeface="微软雅黑" panose="020B0503020204020204" charset="-122"/>
                <a:ea typeface="微软雅黑" panose="020B0503020204020204" charset="-122"/>
              </a:rPr>
              <a:t>学会间接论证</a:t>
            </a:r>
          </a:p>
          <a:p>
            <a:pPr marL="0" indent="0">
              <a:buNone/>
            </a:pPr>
            <a:endParaRPr lang="zh-CN" altLang="en-US" sz="3600" b="1" smtClean="0">
              <a:solidFill>
                <a:srgbClr val="FF0000"/>
              </a:solidFill>
              <a:latin typeface="微软雅黑" panose="020B0503020204020204" charset="-122"/>
              <a:ea typeface="微软雅黑" panose="020B0503020204020204" charset="-122"/>
            </a:endParaRPr>
          </a:p>
        </p:txBody>
      </p:sp>
      <p:sp>
        <p:nvSpPr>
          <p:cNvPr id="2" name="矩形 1"/>
          <p:cNvSpPr/>
          <p:nvPr/>
        </p:nvSpPr>
        <p:spPr>
          <a:xfrm>
            <a:off x="408940" y="946785"/>
            <a:ext cx="11149965" cy="3415030"/>
          </a:xfrm>
          <a:prstGeom prst="rect">
            <a:avLst/>
          </a:prstGeom>
        </p:spPr>
        <p:txBody>
          <a:bodyPr wrap="square">
            <a:spAutoFit/>
          </a:bodyPr>
          <a:lstStyle/>
          <a:p>
            <a:r>
              <a:rPr lang="zh-CN" altLang="zh-CN" sz="2400" b="1" smtClean="0">
                <a:latin typeface="微软雅黑" panose="020B0503020204020204" charset="-122"/>
                <a:ea typeface="微软雅黑" panose="020B0503020204020204" charset="-122"/>
                <a:cs typeface="微软雅黑" panose="020B0503020204020204" charset="-122"/>
              </a:rPr>
              <a:t>（</a:t>
            </a:r>
            <a:r>
              <a:rPr lang="en-US" altLang="zh-CN" sz="2400" b="1" smtClean="0">
                <a:latin typeface="微软雅黑" panose="020B0503020204020204" charset="-122"/>
                <a:ea typeface="微软雅黑" panose="020B0503020204020204" charset="-122"/>
                <a:cs typeface="微软雅黑" panose="020B0503020204020204" charset="-122"/>
              </a:rPr>
              <a:t>3</a:t>
            </a:r>
            <a:r>
              <a:rPr lang="zh-CN" altLang="zh-CN" sz="2400" b="1" smtClean="0">
                <a:latin typeface="微软雅黑" panose="020B0503020204020204" charset="-122"/>
                <a:ea typeface="微软雅黑" panose="020B0503020204020204" charset="-122"/>
                <a:cs typeface="微软雅黑" panose="020B0503020204020204" charset="-122"/>
              </a:rPr>
              <a:t>）归谬法</a:t>
            </a:r>
          </a:p>
          <a:p>
            <a:r>
              <a:rPr lang="zh-CN" altLang="zh-CN" sz="2400" b="1" smtClean="0">
                <a:latin typeface="微软雅黑" panose="020B0503020204020204" charset="-122"/>
                <a:ea typeface="微软雅黑" panose="020B0503020204020204" charset="-122"/>
                <a:cs typeface="微软雅黑" panose="020B0503020204020204" charset="-122"/>
              </a:rPr>
              <a:t>归谬法是从某一观点推出明显的错误或矛盾，目的是证明这一观点本身的错误，常用于驳论。</a:t>
            </a:r>
          </a:p>
          <a:p>
            <a:r>
              <a:rPr lang="zh-CN" altLang="zh-CN" sz="2400" b="1" smtClean="0">
                <a:solidFill>
                  <a:srgbClr val="00B050"/>
                </a:solidFill>
                <a:latin typeface="微软雅黑" panose="020B0503020204020204" charset="-122"/>
                <a:ea typeface="微软雅黑" panose="020B0503020204020204" charset="-122"/>
                <a:cs typeface="微软雅黑" panose="020B0503020204020204" charset="-122"/>
              </a:rPr>
              <a:t>夜缒而出，见秦伯，曰：“秦、晋围郑，郑既知亡矣。若亡郑而有益于君，敢以烦执事。越国以鄙远，君知其难也。焉用亡郑以陪邻？邻之厚，君之薄也。若舍郑以为东道主，行李之往来，共其乏困，君亦无所害。且君尝为晋君赐矣，许君焦、瑕，朝济而夕设版焉，君之所知也。夫晋，何厌之有？既东封郑，又欲肆其西封，若不阙秦，将焉取之？阙秦以利晋，唯君图之。”秦伯说，与郑人盟。（《烛之武退秦师》）</a:t>
            </a:r>
          </a:p>
        </p:txBody>
      </p:sp>
      <p:sp>
        <p:nvSpPr>
          <p:cNvPr id="5" name="TextBox 4"/>
          <p:cNvSpPr txBox="1"/>
          <p:nvPr/>
        </p:nvSpPr>
        <p:spPr>
          <a:xfrm>
            <a:off x="408940" y="4531360"/>
            <a:ext cx="10992485" cy="2214880"/>
          </a:xfrm>
          <a:prstGeom prst="rect">
            <a:avLst/>
          </a:prstGeom>
          <a:noFill/>
        </p:spPr>
        <p:txBody>
          <a:bodyPr wrap="square" rtlCol="0">
            <a:spAutoFit/>
          </a:bodyPr>
          <a:lstStyle/>
          <a:p>
            <a:r>
              <a:rPr lang="zh-CN" altLang="zh-CN" sz="2400" b="1" smtClean="0">
                <a:latin typeface="微软雅黑" panose="020B0503020204020204" charset="-122"/>
                <a:ea typeface="微软雅黑" panose="020B0503020204020204" charset="-122"/>
              </a:rPr>
              <a:t>烛之武从“亡郑而有益于君，敢以烦执事”这个立场和观点出发，分别列举了“越国以鄙远，君知其难也”“邻之厚，君之薄也”“若舍郑以为东道主</a:t>
            </a:r>
            <a:r>
              <a:rPr lang="en-US" altLang="zh-CN" sz="2400" b="1" smtClean="0">
                <a:latin typeface="微软雅黑" panose="020B0503020204020204" charset="-122"/>
                <a:ea typeface="微软雅黑" panose="020B0503020204020204" charset="-122"/>
              </a:rPr>
              <a:t>……</a:t>
            </a:r>
            <a:r>
              <a:rPr lang="zh-CN" altLang="zh-CN" sz="2400" b="1" smtClean="0">
                <a:latin typeface="微软雅黑" panose="020B0503020204020204" charset="-122"/>
                <a:ea typeface="微软雅黑" panose="020B0503020204020204" charset="-122"/>
              </a:rPr>
              <a:t>君亦无所害”、晋国“东封郑”必西“阙秦”等证据，得出灭掉郑国实为“阙秦以利晋”的结论，证明了“亡郑而有益于君”观点的错误，最终让秦伯心悦诚服地打消助晋伐郑的想法并“与郑人盟”。</a:t>
            </a:r>
          </a:p>
          <a:p>
            <a:endParaRPr lang="zh-CN" altLang="en-US"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wipe(down)">
                                      <p:cBhvr>
                                        <p:cTn id="10" dur="500"/>
                                        <p:tgtEl>
                                          <p:spTgt spid="2">
                                            <p:txEl>
                                              <p:pRg st="1" end="1"/>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wipe(down)">
                                      <p:cBhvr>
                                        <p:cTn id="13" dur="500"/>
                                        <p:tgtEl>
                                          <p:spTgt spid="2">
                                            <p:txEl>
                                              <p:pRg st="2" end="2"/>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 calcmode="lin" valueType="num">
                                      <p:cBhvr additive="base">
                                        <p:cTn id="18"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allAtOnce"/>
      <p:bldP spid="5"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260" y="10795"/>
            <a:ext cx="3711575" cy="781050"/>
          </a:xfrm>
          <a:prstGeom prst="rect">
            <a:avLst/>
          </a:prstGeom>
        </p:spPr>
      </p:pic>
      <p:sp>
        <p:nvSpPr>
          <p:cNvPr id="3" name="内容占位符 2"/>
          <p:cNvSpPr>
            <a:spLocks noGrp="1"/>
          </p:cNvSpPr>
          <p:nvPr>
            <p:ph idx="1"/>
          </p:nvPr>
        </p:nvSpPr>
        <p:spPr bwMode="auto">
          <a:xfrm>
            <a:off x="882649" y="90805"/>
            <a:ext cx="3097679" cy="5029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a:buNone/>
            </a:pPr>
            <a:r>
              <a:rPr lang="zh-CN" altLang="zh-CN" b="1" smtClean="0">
                <a:solidFill>
                  <a:srgbClr val="FF0000"/>
                </a:solidFill>
                <a:latin typeface="微软雅黑" panose="020B0503020204020204" charset="-122"/>
                <a:ea typeface="微软雅黑" panose="020B0503020204020204" charset="-122"/>
              </a:rPr>
              <a:t>学会间接论证</a:t>
            </a:r>
          </a:p>
          <a:p>
            <a:pPr marL="0" indent="0">
              <a:buNone/>
            </a:pPr>
            <a:endParaRPr lang="zh-CN" altLang="en-US" sz="3600" b="1" smtClean="0">
              <a:solidFill>
                <a:srgbClr val="FF0000"/>
              </a:solidFill>
              <a:latin typeface="微软雅黑" panose="020B0503020204020204" charset="-122"/>
              <a:ea typeface="微软雅黑" panose="020B0503020204020204" charset="-122"/>
            </a:endParaRPr>
          </a:p>
        </p:txBody>
      </p:sp>
      <p:sp>
        <p:nvSpPr>
          <p:cNvPr id="2" name="矩形 1"/>
          <p:cNvSpPr/>
          <p:nvPr/>
        </p:nvSpPr>
        <p:spPr>
          <a:xfrm>
            <a:off x="1011481" y="946672"/>
            <a:ext cx="9627832" cy="5631180"/>
          </a:xfrm>
          <a:prstGeom prst="rect">
            <a:avLst/>
          </a:prstGeom>
        </p:spPr>
        <p:txBody>
          <a:bodyPr wrap="square">
            <a:spAutoFit/>
          </a:bodyPr>
          <a:lstStyle/>
          <a:p>
            <a:pPr>
              <a:lnSpc>
                <a:spcPct val="150000"/>
              </a:lnSpc>
            </a:pPr>
            <a:r>
              <a:rPr lang="zh-CN" altLang="zh-CN" sz="2400" b="1" smtClean="0">
                <a:latin typeface="微软雅黑" panose="020B0503020204020204" charset="-122"/>
                <a:ea typeface="微软雅黑" panose="020B0503020204020204" charset="-122"/>
              </a:rPr>
              <a:t>注意：反证法和归谬法的区别：</a:t>
            </a:r>
          </a:p>
          <a:p>
            <a:pPr>
              <a:lnSpc>
                <a:spcPct val="150000"/>
              </a:lnSpc>
            </a:pPr>
            <a:r>
              <a:rPr lang="zh-CN" altLang="zh-CN" sz="2400" b="1" smtClean="0">
                <a:latin typeface="微软雅黑" panose="020B0503020204020204" charset="-122"/>
                <a:ea typeface="微软雅黑" panose="020B0503020204020204" charset="-122"/>
              </a:rPr>
              <a:t>①二者的</a:t>
            </a:r>
            <a:r>
              <a:rPr lang="zh-CN" altLang="zh-CN" sz="2400" b="1" smtClean="0">
                <a:solidFill>
                  <a:srgbClr val="FF0000"/>
                </a:solidFill>
                <a:latin typeface="微软雅黑" panose="020B0503020204020204" charset="-122"/>
                <a:ea typeface="微软雅黑" panose="020B0503020204020204" charset="-122"/>
              </a:rPr>
              <a:t>目的</a:t>
            </a:r>
            <a:r>
              <a:rPr lang="zh-CN" altLang="zh-CN" sz="2400" b="1" smtClean="0">
                <a:latin typeface="微软雅黑" panose="020B0503020204020204" charset="-122"/>
                <a:ea typeface="微软雅黑" panose="020B0503020204020204" charset="-122"/>
              </a:rPr>
              <a:t>不同。反证法用于论证，目的在于确定某一判断的真实；归谬法用于反驳，目的在于确定某一判断的虚假。</a:t>
            </a:r>
          </a:p>
          <a:p>
            <a:pPr>
              <a:lnSpc>
                <a:spcPct val="150000"/>
              </a:lnSpc>
            </a:pPr>
            <a:r>
              <a:rPr lang="zh-CN" altLang="zh-CN" sz="2400" b="1" smtClean="0">
                <a:latin typeface="微软雅黑" panose="020B0503020204020204" charset="-122"/>
                <a:ea typeface="微软雅黑" panose="020B0503020204020204" charset="-122"/>
              </a:rPr>
              <a:t>②二者的</a:t>
            </a:r>
            <a:r>
              <a:rPr lang="zh-CN" altLang="zh-CN" sz="2400" b="1" smtClean="0">
                <a:solidFill>
                  <a:srgbClr val="FF0000"/>
                </a:solidFill>
                <a:latin typeface="微软雅黑" panose="020B0503020204020204" charset="-122"/>
                <a:ea typeface="微软雅黑" panose="020B0503020204020204" charset="-122"/>
              </a:rPr>
              <a:t>结构</a:t>
            </a:r>
            <a:r>
              <a:rPr lang="zh-CN" altLang="zh-CN" sz="2400" b="1" smtClean="0">
                <a:latin typeface="微软雅黑" panose="020B0503020204020204" charset="-122"/>
                <a:ea typeface="微软雅黑" panose="020B0503020204020204" charset="-122"/>
              </a:rPr>
              <a:t>不同。反证法的结构比归谬法的结构复杂，反证法需要设与被论证论题的反论题（相矛盾的或相反对的论题）真；归谬法不需要设反论题。</a:t>
            </a:r>
          </a:p>
          <a:p>
            <a:pPr>
              <a:lnSpc>
                <a:spcPct val="150000"/>
              </a:lnSpc>
            </a:pPr>
            <a:r>
              <a:rPr lang="en-US" altLang="zh-CN" sz="2400" b="1" smtClean="0">
                <a:latin typeface="微软雅黑" panose="020B0503020204020204" charset="-122"/>
                <a:ea typeface="微软雅黑" panose="020B0503020204020204" charset="-122"/>
              </a:rPr>
              <a:t>③</a:t>
            </a:r>
            <a:r>
              <a:rPr lang="zh-CN" altLang="zh-CN" sz="2400" b="1" smtClean="0">
                <a:latin typeface="微软雅黑" panose="020B0503020204020204" charset="-122"/>
                <a:ea typeface="微软雅黑" panose="020B0503020204020204" charset="-122"/>
              </a:rPr>
              <a:t>二者的</a:t>
            </a:r>
            <a:r>
              <a:rPr lang="zh-CN" altLang="zh-CN" sz="2400" b="1" smtClean="0">
                <a:solidFill>
                  <a:srgbClr val="FF0000"/>
                </a:solidFill>
                <a:latin typeface="微软雅黑" panose="020B0503020204020204" charset="-122"/>
                <a:ea typeface="微软雅黑" panose="020B0503020204020204" charset="-122"/>
              </a:rPr>
              <a:t>根据</a:t>
            </a:r>
            <a:r>
              <a:rPr lang="zh-CN" altLang="zh-CN" sz="2400" b="1" smtClean="0">
                <a:latin typeface="微软雅黑" panose="020B0503020204020204" charset="-122"/>
                <a:ea typeface="微软雅黑" panose="020B0503020204020204" charset="-122"/>
              </a:rPr>
              <a:t>不同。反证法需要运用排中律，由确定反论题假进而间接地确定原论题真；归谬法则是根据充分条件假言推理的否定后件式直接推出被反驳的论题假。</a:t>
            </a:r>
          </a:p>
          <a:p>
            <a:pPr>
              <a:lnSpc>
                <a:spcPct val="150000"/>
              </a:lnSpc>
            </a:pPr>
            <a:endParaRPr lang="zh-CN" altLang="zh-CN" sz="2400" b="1">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 calcmode="lin" valueType="num">
                                      <p:cBhvr additive="base">
                                        <p:cTn id="15"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260" y="10795"/>
            <a:ext cx="3711575" cy="781050"/>
          </a:xfrm>
          <a:prstGeom prst="rect">
            <a:avLst/>
          </a:prstGeom>
        </p:spPr>
      </p:pic>
      <p:sp>
        <p:nvSpPr>
          <p:cNvPr id="3" name="内容占位符 2"/>
          <p:cNvSpPr>
            <a:spLocks noGrp="1"/>
          </p:cNvSpPr>
          <p:nvPr>
            <p:ph idx="1"/>
          </p:nvPr>
        </p:nvSpPr>
        <p:spPr bwMode="auto">
          <a:xfrm>
            <a:off x="882650" y="90805"/>
            <a:ext cx="2697480" cy="5029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marL="0" indent="0">
              <a:buNone/>
            </a:pPr>
            <a:r>
              <a:rPr lang="zh-CN" altLang="zh-CN" b="1" smtClean="0">
                <a:solidFill>
                  <a:srgbClr val="FF0000"/>
                </a:solidFill>
                <a:latin typeface="微软雅黑" panose="020B0503020204020204" charset="-122"/>
                <a:ea typeface="微软雅黑" panose="020B0503020204020204" charset="-122"/>
              </a:rPr>
              <a:t>剖析</a:t>
            </a:r>
            <a:r>
              <a:rPr lang="zh-CN" altLang="en-US" b="1" smtClean="0">
                <a:solidFill>
                  <a:srgbClr val="FF0000"/>
                </a:solidFill>
                <a:latin typeface="微软雅黑" panose="020B0503020204020204" charset="-122"/>
                <a:ea typeface="微软雅黑" panose="020B0503020204020204" charset="-122"/>
              </a:rPr>
              <a:t>论述</a:t>
            </a:r>
            <a:r>
              <a:rPr lang="zh-CN" altLang="zh-CN" b="1" smtClean="0">
                <a:solidFill>
                  <a:srgbClr val="FF0000"/>
                </a:solidFill>
                <a:latin typeface="微软雅黑" panose="020B0503020204020204" charset="-122"/>
                <a:ea typeface="微软雅黑" panose="020B0503020204020204" charset="-122"/>
              </a:rPr>
              <a:t>文章</a:t>
            </a:r>
            <a:endParaRPr lang="zh-CN" altLang="en-US" b="1" smtClean="0">
              <a:solidFill>
                <a:srgbClr val="FF0000"/>
              </a:solidFill>
              <a:latin typeface="微软雅黑" panose="020B0503020204020204" charset="-122"/>
              <a:ea typeface="微软雅黑" panose="020B0503020204020204" charset="-122"/>
            </a:endParaRPr>
          </a:p>
        </p:txBody>
      </p:sp>
      <p:sp>
        <p:nvSpPr>
          <p:cNvPr id="2" name="矩形 1"/>
          <p:cNvSpPr/>
          <p:nvPr/>
        </p:nvSpPr>
        <p:spPr>
          <a:xfrm>
            <a:off x="302708" y="791845"/>
            <a:ext cx="11306026" cy="5631180"/>
          </a:xfrm>
          <a:prstGeom prst="rect">
            <a:avLst/>
          </a:prstGeom>
          <a:ln w="19050">
            <a:solidFill>
              <a:schemeClr val="tx1"/>
            </a:solidFill>
            <a:prstDash val="sysDash"/>
          </a:ln>
        </p:spPr>
        <p:txBody>
          <a:bodyPr wrap="square">
            <a:spAutoFit/>
          </a:bodyPr>
          <a:lstStyle/>
          <a:p>
            <a:pPr indent="457200" fontAlgn="auto">
              <a:lnSpc>
                <a:spcPct val="150000"/>
              </a:lnSpc>
            </a:pPr>
            <a:r>
              <a:rPr lang="zh-CN" altLang="zh-CN" sz="2400" smtClean="0">
                <a:latin typeface="黑体" panose="02010609060101010101" charset="-122"/>
                <a:ea typeface="黑体" panose="02010609060101010101" charset="-122"/>
                <a:cs typeface="黑体" panose="02010609060101010101" charset="-122"/>
              </a:rPr>
              <a:t>我们中国人是有骨气的。 </a:t>
            </a:r>
          </a:p>
          <a:p>
            <a:pPr indent="457200" fontAlgn="auto">
              <a:lnSpc>
                <a:spcPct val="150000"/>
              </a:lnSpc>
            </a:pPr>
            <a:r>
              <a:rPr lang="zh-CN" altLang="zh-CN" sz="2400" smtClean="0">
                <a:latin typeface="黑体" panose="02010609060101010101" charset="-122"/>
                <a:ea typeface="黑体" panose="02010609060101010101" charset="-122"/>
                <a:cs typeface="黑体" panose="02010609060101010101" charset="-122"/>
              </a:rPr>
              <a:t>战国时代的孟子，有几句很好的话：“富贵不能淫，贫贱不能移，威武不能屈，此之谓大丈夫。”意思是说，高官厚禄收买不了，贫穷困苦折磨不了，强暴武力威胁不了，这就是所谓大丈夫。大丈夫的这种种行为，表现出了英雄气概，我们今天就叫做有骨气。 </a:t>
            </a:r>
          </a:p>
          <a:p>
            <a:pPr indent="457200" fontAlgn="auto">
              <a:lnSpc>
                <a:spcPct val="150000"/>
              </a:lnSpc>
            </a:pPr>
            <a:r>
              <a:rPr lang="zh-CN" altLang="zh-CN" sz="2400" smtClean="0">
                <a:latin typeface="黑体" panose="02010609060101010101" charset="-122"/>
                <a:ea typeface="黑体" panose="02010609060101010101" charset="-122"/>
                <a:cs typeface="黑体" panose="02010609060101010101" charset="-122"/>
              </a:rPr>
              <a:t>我国经过了奴隶社会、封建社会的漫长时期，每个时代都有很多这样有骨气的人，我们就是这些有骨气的人的子孙，我们是有着优良革命传统的民族。 </a:t>
            </a:r>
          </a:p>
          <a:p>
            <a:pPr indent="457200" fontAlgn="auto">
              <a:lnSpc>
                <a:spcPct val="150000"/>
              </a:lnSpc>
            </a:pPr>
            <a:r>
              <a:rPr lang="zh-CN" altLang="zh-CN" sz="2400" smtClean="0">
                <a:latin typeface="黑体" panose="02010609060101010101" charset="-122"/>
                <a:ea typeface="黑体" panose="02010609060101010101" charset="-122"/>
                <a:cs typeface="黑体" panose="02010609060101010101" charset="-122"/>
              </a:rPr>
              <a:t>当然，社会不同，阶级不同，骨气的具体含义也不同。这一点必须认识清楚。但是，就坚定不移地为当时的进步事业服务这一原则来说，我们祖先的许多有骨气的动人事迹，还有它积极的教育意义，是值得我们学习的。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bg/>
                                          </p:spTgt>
                                        </p:tgtEl>
                                        <p:attrNameLst>
                                          <p:attrName>style.visibility</p:attrName>
                                        </p:attrNameLst>
                                      </p:cBhvr>
                                      <p:to>
                                        <p:strVal val="visible"/>
                                      </p:to>
                                    </p:set>
                                    <p:animEffect transition="in" filter="fade">
                                      <p:cBhvr>
                                        <p:cTn id="17" dur="2000"/>
                                        <p:tgtEl>
                                          <p:spTgt spid="2">
                                            <p:bg/>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xEl>
                                              <p:pRg st="0" end="0"/>
                                            </p:txEl>
                                          </p:spTgt>
                                        </p:tgtEl>
                                        <p:attrNameLst>
                                          <p:attrName>style.visibility</p:attrName>
                                        </p:attrNameLst>
                                      </p:cBhvr>
                                      <p:to>
                                        <p:strVal val="visible"/>
                                      </p:to>
                                    </p:set>
                                    <p:animEffect transition="in" filter="fade">
                                      <p:cBhvr>
                                        <p:cTn id="22" dur="2000"/>
                                        <p:tgtEl>
                                          <p:spTgt spid="2">
                                            <p:txEl>
                                              <p:pRg st="0" end="0"/>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1" end="1"/>
                                            </p:txEl>
                                          </p:spTgt>
                                        </p:tgtEl>
                                        <p:attrNameLst>
                                          <p:attrName>style.visibility</p:attrName>
                                        </p:attrNameLst>
                                      </p:cBhvr>
                                      <p:to>
                                        <p:strVal val="visible"/>
                                      </p:to>
                                    </p:set>
                                    <p:animEffect transition="in" filter="fade">
                                      <p:cBhvr>
                                        <p:cTn id="25" dur="2000"/>
                                        <p:tgtEl>
                                          <p:spTgt spid="2">
                                            <p:txEl>
                                              <p:pRg st="1" end="1"/>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2" end="2"/>
                                            </p:txEl>
                                          </p:spTgt>
                                        </p:tgtEl>
                                        <p:attrNameLst>
                                          <p:attrName>style.visibility</p:attrName>
                                        </p:attrNameLst>
                                      </p:cBhvr>
                                      <p:to>
                                        <p:strVal val="visible"/>
                                      </p:to>
                                    </p:set>
                                    <p:animEffect transition="in" filter="fade">
                                      <p:cBhvr>
                                        <p:cTn id="28" dur="2000"/>
                                        <p:tgtEl>
                                          <p:spTgt spid="2">
                                            <p:txEl>
                                              <p:pRg st="2" end="2"/>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3" end="3"/>
                                            </p:txEl>
                                          </p:spTgt>
                                        </p:tgtEl>
                                        <p:attrNameLst>
                                          <p:attrName>style.visibility</p:attrName>
                                        </p:attrNameLst>
                                      </p:cBhvr>
                                      <p:to>
                                        <p:strVal val="visible"/>
                                      </p:to>
                                    </p:set>
                                    <p:animEffect transition="in" filter="fade">
                                      <p:cBhvr>
                                        <p:cTn id="31" dur="20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2" grpId="0" uiExpand="1" build="allAtOnce"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260" y="10795"/>
            <a:ext cx="3711575" cy="781050"/>
          </a:xfrm>
          <a:prstGeom prst="rect">
            <a:avLst/>
          </a:prstGeom>
        </p:spPr>
      </p:pic>
      <p:sp>
        <p:nvSpPr>
          <p:cNvPr id="3" name="内容占位符 2"/>
          <p:cNvSpPr>
            <a:spLocks noGrp="1"/>
          </p:cNvSpPr>
          <p:nvPr>
            <p:ph idx="1"/>
          </p:nvPr>
        </p:nvSpPr>
        <p:spPr bwMode="auto">
          <a:xfrm>
            <a:off x="882650" y="90805"/>
            <a:ext cx="2697480" cy="5029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marL="0" indent="0">
              <a:buNone/>
            </a:pPr>
            <a:r>
              <a:rPr lang="zh-CN" altLang="zh-CN" b="1" smtClean="0">
                <a:solidFill>
                  <a:srgbClr val="FF0000"/>
                </a:solidFill>
                <a:latin typeface="微软雅黑" panose="020B0503020204020204" charset="-122"/>
                <a:ea typeface="微软雅黑" panose="020B0503020204020204" charset="-122"/>
              </a:rPr>
              <a:t>剖析</a:t>
            </a:r>
            <a:r>
              <a:rPr lang="zh-CN" altLang="en-US" b="1" smtClean="0">
                <a:solidFill>
                  <a:srgbClr val="FF0000"/>
                </a:solidFill>
                <a:latin typeface="微软雅黑" panose="020B0503020204020204" charset="-122"/>
                <a:ea typeface="微软雅黑" panose="020B0503020204020204" charset="-122"/>
              </a:rPr>
              <a:t>论述</a:t>
            </a:r>
            <a:r>
              <a:rPr lang="zh-CN" altLang="zh-CN" b="1" smtClean="0">
                <a:solidFill>
                  <a:srgbClr val="FF0000"/>
                </a:solidFill>
                <a:latin typeface="微软雅黑" panose="020B0503020204020204" charset="-122"/>
                <a:ea typeface="微软雅黑" panose="020B0503020204020204" charset="-122"/>
              </a:rPr>
              <a:t>文章</a:t>
            </a:r>
            <a:endParaRPr lang="zh-CN" altLang="en-US" b="1" smtClean="0">
              <a:solidFill>
                <a:srgbClr val="FF0000"/>
              </a:solidFill>
              <a:latin typeface="微软雅黑" panose="020B0503020204020204" charset="-122"/>
              <a:ea typeface="微软雅黑" panose="020B0503020204020204" charset="-122"/>
            </a:endParaRPr>
          </a:p>
        </p:txBody>
      </p:sp>
      <p:sp>
        <p:nvSpPr>
          <p:cNvPr id="2" name="矩形 1"/>
          <p:cNvSpPr/>
          <p:nvPr/>
        </p:nvSpPr>
        <p:spPr>
          <a:xfrm>
            <a:off x="223520" y="1424305"/>
            <a:ext cx="10941050" cy="3415030"/>
          </a:xfrm>
          <a:prstGeom prst="rect">
            <a:avLst/>
          </a:prstGeom>
          <a:ln w="19050">
            <a:solidFill>
              <a:schemeClr val="tx1"/>
            </a:solidFill>
            <a:prstDash val="sysDash"/>
          </a:ln>
        </p:spPr>
        <p:txBody>
          <a:bodyPr wrap="square">
            <a:spAutoFit/>
          </a:bodyPr>
          <a:lstStyle/>
          <a:p>
            <a:pPr indent="457200" fontAlgn="auto">
              <a:lnSpc>
                <a:spcPct val="150000"/>
              </a:lnSpc>
            </a:pPr>
            <a:r>
              <a:rPr lang="zh-CN" altLang="zh-CN" sz="2400" smtClean="0">
                <a:latin typeface="黑体" panose="02010609060101010101" charset="-122"/>
                <a:ea typeface="黑体" panose="02010609060101010101" charset="-122"/>
                <a:cs typeface="黑体" panose="02010609060101010101" charset="-122"/>
              </a:rPr>
              <a:t> 南宋末年，首都临安被元军攻入，丞相文天祥组织武装力量坚决抵抗，失败被俘后，元朝劝他投降，他写了一首诗，其中有两句是：“人生自古谁无死，留取丹心照汗青。”意思是人总是要死的，就看怎样死法，是屈辱而死呢，还是为民族利益而死？他选取了后者，要把这片忠心纪录在历史上。文天祥被拘囚在北京一个阴湿的地牢里，受尽了折磨，元朝多次派人劝他，只要投降，便可以做大官，但他坚决拒绝，终于在公元</a:t>
            </a:r>
            <a:r>
              <a:rPr lang="en-US" altLang="zh-CN" sz="2400" smtClean="0">
                <a:latin typeface="黑体" panose="02010609060101010101" charset="-122"/>
                <a:ea typeface="黑体" panose="02010609060101010101" charset="-122"/>
                <a:cs typeface="黑体" panose="02010609060101010101" charset="-122"/>
              </a:rPr>
              <a:t>1282</a:t>
            </a:r>
            <a:r>
              <a:rPr lang="zh-CN" altLang="zh-CN" sz="2400" smtClean="0">
                <a:latin typeface="黑体" panose="02010609060101010101" charset="-122"/>
                <a:ea typeface="黑体" panose="02010609060101010101" charset="-122"/>
                <a:cs typeface="黑体" panose="02010609060101010101" charset="-122"/>
              </a:rPr>
              <a:t>年被杀害了。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260" y="10795"/>
            <a:ext cx="3711575" cy="781050"/>
          </a:xfrm>
          <a:prstGeom prst="rect">
            <a:avLst/>
          </a:prstGeom>
        </p:spPr>
      </p:pic>
      <p:sp>
        <p:nvSpPr>
          <p:cNvPr id="3" name="内容占位符 2"/>
          <p:cNvSpPr>
            <a:spLocks noGrp="1"/>
          </p:cNvSpPr>
          <p:nvPr>
            <p:ph idx="1"/>
          </p:nvPr>
        </p:nvSpPr>
        <p:spPr bwMode="auto">
          <a:xfrm>
            <a:off x="882650" y="90805"/>
            <a:ext cx="2697480" cy="5029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marL="0" indent="0">
              <a:buNone/>
            </a:pPr>
            <a:r>
              <a:rPr lang="zh-CN" altLang="zh-CN" b="1" smtClean="0">
                <a:solidFill>
                  <a:srgbClr val="FF0000"/>
                </a:solidFill>
                <a:latin typeface="微软雅黑" panose="020B0503020204020204" charset="-122"/>
                <a:ea typeface="微软雅黑" panose="020B0503020204020204" charset="-122"/>
              </a:rPr>
              <a:t>剖析</a:t>
            </a:r>
            <a:r>
              <a:rPr lang="zh-CN" altLang="en-US" b="1" smtClean="0">
                <a:solidFill>
                  <a:srgbClr val="FF0000"/>
                </a:solidFill>
                <a:latin typeface="微软雅黑" panose="020B0503020204020204" charset="-122"/>
                <a:ea typeface="微软雅黑" panose="020B0503020204020204" charset="-122"/>
              </a:rPr>
              <a:t>论述</a:t>
            </a:r>
            <a:r>
              <a:rPr lang="zh-CN" altLang="zh-CN" b="1" smtClean="0">
                <a:solidFill>
                  <a:srgbClr val="FF0000"/>
                </a:solidFill>
                <a:latin typeface="微软雅黑" panose="020B0503020204020204" charset="-122"/>
                <a:ea typeface="微软雅黑" panose="020B0503020204020204" charset="-122"/>
              </a:rPr>
              <a:t>文章</a:t>
            </a:r>
            <a:endParaRPr lang="zh-CN" altLang="en-US" b="1" smtClean="0">
              <a:solidFill>
                <a:srgbClr val="FF0000"/>
              </a:solidFill>
              <a:latin typeface="微软雅黑" panose="020B0503020204020204" charset="-122"/>
              <a:ea typeface="微软雅黑" panose="020B0503020204020204" charset="-122"/>
            </a:endParaRPr>
          </a:p>
        </p:txBody>
      </p:sp>
      <p:sp>
        <p:nvSpPr>
          <p:cNvPr id="2" name="矩形 1"/>
          <p:cNvSpPr/>
          <p:nvPr/>
        </p:nvSpPr>
        <p:spPr>
          <a:xfrm>
            <a:off x="302073" y="791733"/>
            <a:ext cx="11306026" cy="5631180"/>
          </a:xfrm>
          <a:prstGeom prst="rect">
            <a:avLst/>
          </a:prstGeom>
          <a:ln w="19050">
            <a:solidFill>
              <a:schemeClr val="tx1"/>
            </a:solidFill>
            <a:prstDash val="sysDash"/>
          </a:ln>
        </p:spPr>
        <p:txBody>
          <a:bodyPr wrap="square">
            <a:spAutoFit/>
          </a:bodyPr>
          <a:lstStyle/>
          <a:p>
            <a:pPr indent="457200" fontAlgn="auto">
              <a:lnSpc>
                <a:spcPct val="150000"/>
              </a:lnSpc>
            </a:pPr>
            <a:r>
              <a:rPr lang="zh-CN" altLang="zh-CN" sz="2400" smtClean="0">
                <a:latin typeface="黑体" panose="02010609060101010101" charset="-122"/>
                <a:ea typeface="黑体" panose="02010609060101010101" charset="-122"/>
                <a:cs typeface="黑体" panose="02010609060101010101" charset="-122"/>
              </a:rPr>
              <a:t>孟子说的几句话，在文天祥身上都表现出来了。他写的有名的《正气歌》，歌颂了古代有骨气的人的英雄气概，并且以自己的生命来抗拒压迫，号召人民继续起来反抗。 </a:t>
            </a:r>
          </a:p>
          <a:p>
            <a:pPr indent="457200" fontAlgn="auto">
              <a:lnSpc>
                <a:spcPct val="150000"/>
              </a:lnSpc>
            </a:pPr>
            <a:r>
              <a:rPr lang="zh-CN" altLang="zh-CN" sz="2400" smtClean="0">
                <a:latin typeface="黑体" panose="02010609060101010101" charset="-122"/>
                <a:ea typeface="黑体" panose="02010609060101010101" charset="-122"/>
                <a:cs typeface="黑体" panose="02010609060101010101" charset="-122"/>
              </a:rPr>
              <a:t>另一个故事是古代有一个穷人，饿得快死了，有人丢给他一碗饭，说：“嗟，来食！”（喂，来吃！）饿人拒绝了“嗟来”的施舍，不吃这碗饭，后来就饿死了。不食嗟来之食这个故事很有名，传说了千百年，也是有积极意义的。那人摆着一副慈善家的面孔，吆喝一声“喂，来吃！”这个味道是不好受的。吃了这碗饭，第二步怎样呢？显然，他不会白白施舍，吃他的饭就要替他办事。那位穷人是有骨气的：看你那副脸孔、那个神气，宁可饿死，也不吃你的饭。 </a:t>
            </a:r>
          </a:p>
          <a:p>
            <a:pPr indent="457200" fontAlgn="auto">
              <a:lnSpc>
                <a:spcPct val="150000"/>
              </a:lnSpc>
            </a:pPr>
            <a:r>
              <a:rPr lang="zh-CN" altLang="zh-CN" sz="2400" smtClean="0">
                <a:latin typeface="黑体" panose="02010609060101010101" charset="-122"/>
                <a:ea typeface="黑体" panose="02010609060101010101" charset="-122"/>
                <a:cs typeface="黑体" panose="02010609060101010101" charset="-122"/>
              </a:rPr>
              <a:t>不食嗟来之食，表现了中国人民的骨气。 </a:t>
            </a:r>
            <a:r>
              <a:rPr lang="zh-CN" altLang="zh-CN" sz="2400" smtClean="0"/>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 calcmode="lin" valueType="num">
                                      <p:cBhvr additive="base">
                                        <p:cTn id="7" dur="500" fill="hold"/>
                                        <p:tgtEl>
                                          <p:spTgt spid="2">
                                            <p:bg/>
                                          </p:spTgt>
                                        </p:tgtEl>
                                        <p:attrNameLst>
                                          <p:attrName>ppt_x</p:attrName>
                                        </p:attrNameLst>
                                      </p:cBhvr>
                                      <p:tavLst>
                                        <p:tav tm="0">
                                          <p:val>
                                            <p:strVal val="#ppt_x"/>
                                          </p:val>
                                        </p:tav>
                                        <p:tav tm="100000">
                                          <p:val>
                                            <p:strVal val="#ppt_x"/>
                                          </p:val>
                                        </p:tav>
                                      </p:tavLst>
                                    </p:anim>
                                    <p:anim calcmode="lin" valueType="num">
                                      <p:cBhvr additive="base">
                                        <p:cTn id="8" dur="500" fill="hold"/>
                                        <p:tgtEl>
                                          <p:spTgt spid="2">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 calcmode="lin" valueType="num">
                                      <p:cBhvr additive="base">
                                        <p:cTn id="1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 calcmode="lin" valueType="num">
                                      <p:cBhvr additive="base">
                                        <p:cTn id="2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allAtOnce"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260" y="10795"/>
            <a:ext cx="3711575" cy="781050"/>
          </a:xfrm>
          <a:prstGeom prst="rect">
            <a:avLst/>
          </a:prstGeom>
        </p:spPr>
      </p:pic>
      <p:sp>
        <p:nvSpPr>
          <p:cNvPr id="3" name="内容占位符 2"/>
          <p:cNvSpPr>
            <a:spLocks noGrp="1"/>
          </p:cNvSpPr>
          <p:nvPr>
            <p:ph idx="1"/>
          </p:nvPr>
        </p:nvSpPr>
        <p:spPr bwMode="auto">
          <a:xfrm>
            <a:off x="882650" y="90805"/>
            <a:ext cx="2697480" cy="5029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marL="0" indent="0">
              <a:buNone/>
            </a:pPr>
            <a:r>
              <a:rPr lang="zh-CN" altLang="zh-CN" b="1" smtClean="0">
                <a:solidFill>
                  <a:srgbClr val="FF0000"/>
                </a:solidFill>
                <a:latin typeface="微软雅黑" panose="020B0503020204020204" charset="-122"/>
                <a:ea typeface="微软雅黑" panose="020B0503020204020204" charset="-122"/>
              </a:rPr>
              <a:t>剖析</a:t>
            </a:r>
            <a:r>
              <a:rPr lang="zh-CN" altLang="en-US" b="1" smtClean="0">
                <a:solidFill>
                  <a:srgbClr val="FF0000"/>
                </a:solidFill>
                <a:latin typeface="微软雅黑" panose="020B0503020204020204" charset="-122"/>
                <a:ea typeface="微软雅黑" panose="020B0503020204020204" charset="-122"/>
              </a:rPr>
              <a:t>论述</a:t>
            </a:r>
            <a:r>
              <a:rPr lang="zh-CN" altLang="zh-CN" b="1" smtClean="0">
                <a:solidFill>
                  <a:srgbClr val="FF0000"/>
                </a:solidFill>
                <a:latin typeface="微软雅黑" panose="020B0503020204020204" charset="-122"/>
                <a:ea typeface="微软雅黑" panose="020B0503020204020204" charset="-122"/>
              </a:rPr>
              <a:t>文章</a:t>
            </a:r>
            <a:endParaRPr lang="zh-CN" altLang="en-US" b="1" smtClean="0">
              <a:solidFill>
                <a:srgbClr val="FF0000"/>
              </a:solidFill>
              <a:latin typeface="微软雅黑" panose="020B0503020204020204" charset="-122"/>
              <a:ea typeface="微软雅黑" panose="020B0503020204020204" charset="-122"/>
            </a:endParaRPr>
          </a:p>
        </p:txBody>
      </p:sp>
      <p:sp>
        <p:nvSpPr>
          <p:cNvPr id="2" name="矩形 1"/>
          <p:cNvSpPr/>
          <p:nvPr/>
        </p:nvSpPr>
        <p:spPr>
          <a:xfrm>
            <a:off x="302073" y="1233058"/>
            <a:ext cx="11306026" cy="3969385"/>
          </a:xfrm>
          <a:prstGeom prst="rect">
            <a:avLst/>
          </a:prstGeom>
          <a:ln w="19050">
            <a:solidFill>
              <a:schemeClr val="tx1"/>
            </a:solidFill>
            <a:prstDash val="sysDash"/>
          </a:ln>
        </p:spPr>
        <p:txBody>
          <a:bodyPr wrap="square">
            <a:spAutoFit/>
          </a:bodyPr>
          <a:lstStyle/>
          <a:p>
            <a:pPr indent="457200" fontAlgn="auto">
              <a:lnSpc>
                <a:spcPct val="150000"/>
              </a:lnSpc>
            </a:pPr>
            <a:r>
              <a:rPr lang="zh-CN" altLang="zh-CN" sz="2400" smtClean="0">
                <a:latin typeface="黑体" panose="02010609060101010101" charset="-122"/>
                <a:ea typeface="黑体" panose="02010609060101010101" charset="-122"/>
                <a:cs typeface="黑体" panose="02010609060101010101" charset="-122"/>
              </a:rPr>
              <a:t> 还有个例子。民主战士闻一多是在</a:t>
            </a:r>
            <a:r>
              <a:rPr lang="en-US" altLang="zh-CN" sz="2400" smtClean="0">
                <a:latin typeface="黑体" panose="02010609060101010101" charset="-122"/>
                <a:ea typeface="黑体" panose="02010609060101010101" charset="-122"/>
                <a:cs typeface="黑体" panose="02010609060101010101" charset="-122"/>
              </a:rPr>
              <a:t>1946</a:t>
            </a:r>
            <a:r>
              <a:rPr lang="zh-CN" altLang="zh-CN" sz="2400" smtClean="0">
                <a:latin typeface="黑体" panose="02010609060101010101" charset="-122"/>
                <a:ea typeface="黑体" panose="02010609060101010101" charset="-122"/>
                <a:cs typeface="黑体" panose="02010609060101010101" charset="-122"/>
              </a:rPr>
              <a:t>年</a:t>
            </a:r>
            <a:r>
              <a:rPr lang="en-US" altLang="zh-CN" sz="2400" smtClean="0">
                <a:latin typeface="黑体" panose="02010609060101010101" charset="-122"/>
                <a:ea typeface="黑体" panose="02010609060101010101" charset="-122"/>
                <a:cs typeface="黑体" panose="02010609060101010101" charset="-122"/>
              </a:rPr>
              <a:t>7</a:t>
            </a:r>
            <a:r>
              <a:rPr lang="zh-CN" altLang="zh-CN" sz="2400" smtClean="0">
                <a:latin typeface="黑体" panose="02010609060101010101" charset="-122"/>
                <a:ea typeface="黑体" panose="02010609060101010101" charset="-122"/>
                <a:cs typeface="黑体" panose="02010609060101010101" charset="-122"/>
              </a:rPr>
              <a:t>月</a:t>
            </a:r>
            <a:r>
              <a:rPr lang="en-US" altLang="zh-CN" sz="2400" smtClean="0">
                <a:latin typeface="黑体" panose="02010609060101010101" charset="-122"/>
                <a:ea typeface="黑体" panose="02010609060101010101" charset="-122"/>
                <a:cs typeface="黑体" panose="02010609060101010101" charset="-122"/>
              </a:rPr>
              <a:t>15</a:t>
            </a:r>
            <a:r>
              <a:rPr lang="zh-CN" altLang="zh-CN" sz="2400" smtClean="0">
                <a:latin typeface="黑体" panose="02010609060101010101" charset="-122"/>
                <a:ea typeface="黑体" panose="02010609060101010101" charset="-122"/>
                <a:cs typeface="黑体" panose="02010609060101010101" charset="-122"/>
              </a:rPr>
              <a:t>日被国民党枪杀的。在这之前，朋友们得到要暗杀他的消息，劝告他暂时隐蔽，他毫不在乎，照常工作，而且更加努力。明知敌人要杀他，在被害前几分钟还大声疾呼，痛斥国民党特务，指出他们的日子不会很长久了，人民民主一定得到胜利。毛主席在《别了，司徒雷登》一文中指出：“许多曾经是自由主义者或民主个人主义者的人们，在美国帝国主义者及其走狗国民党反动派面前站起来了。闻一多拍案而起，横眉怒对国民党的手枪，宁可倒下去，不愿屈服。”高度赞扬他表现了我们民族的英雄气概。</a:t>
            </a:r>
            <a:r>
              <a:rPr lang="zh-CN" altLang="zh-CN" sz="2400" smtClean="0"/>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260" y="10795"/>
            <a:ext cx="3711575" cy="781050"/>
          </a:xfrm>
          <a:prstGeom prst="rect">
            <a:avLst/>
          </a:prstGeom>
        </p:spPr>
      </p:pic>
      <p:sp>
        <p:nvSpPr>
          <p:cNvPr id="3" name="内容占位符 2"/>
          <p:cNvSpPr>
            <a:spLocks noGrp="1"/>
          </p:cNvSpPr>
          <p:nvPr>
            <p:ph idx="1"/>
          </p:nvPr>
        </p:nvSpPr>
        <p:spPr bwMode="auto">
          <a:xfrm>
            <a:off x="882650" y="90805"/>
            <a:ext cx="2697480" cy="5029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marL="0" indent="0">
              <a:buNone/>
            </a:pPr>
            <a:r>
              <a:rPr lang="zh-CN" altLang="zh-CN" b="1" smtClean="0">
                <a:solidFill>
                  <a:srgbClr val="FF0000"/>
                </a:solidFill>
                <a:latin typeface="微软雅黑" panose="020B0503020204020204" charset="-122"/>
                <a:ea typeface="微软雅黑" panose="020B0503020204020204" charset="-122"/>
              </a:rPr>
              <a:t>剖析</a:t>
            </a:r>
            <a:r>
              <a:rPr lang="zh-CN" altLang="en-US" b="1" smtClean="0">
                <a:solidFill>
                  <a:srgbClr val="FF0000"/>
                </a:solidFill>
                <a:latin typeface="微软雅黑" panose="020B0503020204020204" charset="-122"/>
                <a:ea typeface="微软雅黑" panose="020B0503020204020204" charset="-122"/>
              </a:rPr>
              <a:t>论述</a:t>
            </a:r>
            <a:r>
              <a:rPr lang="zh-CN" altLang="zh-CN" b="1" smtClean="0">
                <a:solidFill>
                  <a:srgbClr val="FF0000"/>
                </a:solidFill>
                <a:latin typeface="微软雅黑" panose="020B0503020204020204" charset="-122"/>
                <a:ea typeface="微软雅黑" panose="020B0503020204020204" charset="-122"/>
              </a:rPr>
              <a:t>文章</a:t>
            </a:r>
            <a:endParaRPr lang="zh-CN" altLang="en-US" b="1" smtClean="0">
              <a:solidFill>
                <a:srgbClr val="FF0000"/>
              </a:solidFill>
              <a:latin typeface="微软雅黑" panose="020B0503020204020204" charset="-122"/>
              <a:ea typeface="微软雅黑" panose="020B0503020204020204" charset="-122"/>
            </a:endParaRPr>
          </a:p>
        </p:txBody>
      </p:sp>
      <p:sp>
        <p:nvSpPr>
          <p:cNvPr id="2" name="矩形 1"/>
          <p:cNvSpPr/>
          <p:nvPr/>
        </p:nvSpPr>
        <p:spPr>
          <a:xfrm>
            <a:off x="312233" y="1043492"/>
            <a:ext cx="11306026" cy="2306955"/>
          </a:xfrm>
          <a:prstGeom prst="rect">
            <a:avLst/>
          </a:prstGeom>
          <a:ln w="19050">
            <a:solidFill>
              <a:schemeClr val="tx1"/>
            </a:solidFill>
            <a:prstDash val="sysDash"/>
          </a:ln>
        </p:spPr>
        <p:txBody>
          <a:bodyPr wrap="square">
            <a:spAutoFit/>
          </a:bodyPr>
          <a:lstStyle/>
          <a:p>
            <a:pPr indent="457200" fontAlgn="auto">
              <a:lnSpc>
                <a:spcPct val="150000"/>
              </a:lnSpc>
            </a:pPr>
            <a:r>
              <a:rPr lang="zh-CN" altLang="zh-CN" sz="2400" smtClean="0">
                <a:latin typeface="黑体" panose="02010609060101010101" charset="-122"/>
                <a:ea typeface="黑体" panose="02010609060101010101" charset="-122"/>
                <a:cs typeface="黑体" panose="02010609060101010101" charset="-122"/>
              </a:rPr>
              <a:t>孟子的这些话，虽然是在</a:t>
            </a:r>
            <a:r>
              <a:rPr lang="en-US" altLang="zh-CN" sz="2400" smtClean="0">
                <a:latin typeface="黑体" panose="02010609060101010101" charset="-122"/>
                <a:ea typeface="黑体" panose="02010609060101010101" charset="-122"/>
                <a:cs typeface="黑体" panose="02010609060101010101" charset="-122"/>
              </a:rPr>
              <a:t>2000</a:t>
            </a:r>
            <a:r>
              <a:rPr lang="zh-CN" altLang="zh-CN" sz="2400" smtClean="0">
                <a:latin typeface="黑体" panose="02010609060101010101" charset="-122"/>
                <a:ea typeface="黑体" panose="02010609060101010101" charset="-122"/>
                <a:cs typeface="黑体" panose="02010609060101010101" charset="-122"/>
              </a:rPr>
              <a:t>多年以前说的，但直到现在，还有它积极的意义。当然我们无产阶级有自己的英雄气概，有自己的骨气，这就是决不向任何困难低头，压不扁，折不弯，顶得住，吓不倒，为了社会主义、共产主义建设的胜利，我们一定能够克服任何困难，奋勇前进！</a:t>
            </a:r>
            <a:r>
              <a:rPr lang="zh-CN" altLang="en-US" sz="2400" smtClean="0">
                <a:latin typeface="黑体" panose="02010609060101010101" charset="-122"/>
                <a:ea typeface="黑体" panose="02010609060101010101" charset="-122"/>
                <a:cs typeface="黑体" panose="02010609060101010101" charset="-122"/>
              </a:rPr>
              <a:t>（吴晗</a:t>
            </a:r>
            <a:r>
              <a:rPr lang="en-US" altLang="zh-CN" sz="2400" smtClean="0">
                <a:latin typeface="黑体" panose="02010609060101010101" charset="-122"/>
                <a:ea typeface="黑体" panose="02010609060101010101" charset="-122"/>
                <a:cs typeface="黑体" panose="02010609060101010101" charset="-122"/>
              </a:rPr>
              <a:t>《</a:t>
            </a:r>
            <a:r>
              <a:rPr lang="zh-CN" altLang="en-US" sz="2400" smtClean="0">
                <a:latin typeface="黑体" panose="02010609060101010101" charset="-122"/>
                <a:ea typeface="黑体" panose="02010609060101010101" charset="-122"/>
                <a:cs typeface="黑体" panose="02010609060101010101" charset="-122"/>
              </a:rPr>
              <a:t>谈骨气</a:t>
            </a:r>
            <a:r>
              <a:rPr lang="en-US" altLang="zh-CN" sz="2400" smtClean="0">
                <a:latin typeface="黑体" panose="02010609060101010101" charset="-122"/>
                <a:ea typeface="黑体" panose="02010609060101010101" charset="-122"/>
                <a:cs typeface="黑体" panose="02010609060101010101" charset="-122"/>
              </a:rPr>
              <a:t>》</a:t>
            </a:r>
            <a:r>
              <a:rPr lang="zh-CN" altLang="en-US" sz="2400" smtClean="0">
                <a:latin typeface="黑体" panose="02010609060101010101" charset="-122"/>
                <a:ea typeface="黑体" panose="02010609060101010101" charset="-122"/>
                <a:cs typeface="黑体" panose="02010609060101010101" charset="-122"/>
              </a:rPr>
              <a:t>）</a:t>
            </a:r>
            <a:endParaRPr lang="en-US" altLang="zh-CN" sz="2400" smtClean="0">
              <a:latin typeface="微软雅黑" panose="020B0503020204020204" charset="-122"/>
              <a:ea typeface="微软雅黑" panose="020B0503020204020204" charset="-122"/>
            </a:endParaRPr>
          </a:p>
        </p:txBody>
      </p:sp>
      <p:sp>
        <p:nvSpPr>
          <p:cNvPr id="6" name="矩形 5"/>
          <p:cNvSpPr/>
          <p:nvPr/>
        </p:nvSpPr>
        <p:spPr>
          <a:xfrm rot="10800000" flipV="1">
            <a:off x="312420" y="3972560"/>
            <a:ext cx="11305540" cy="1753235"/>
          </a:xfrm>
          <a:prstGeom prst="rect">
            <a:avLst/>
          </a:prstGeom>
        </p:spPr>
        <p:txBody>
          <a:bodyPr wrap="square">
            <a:spAutoFit/>
          </a:bodyPr>
          <a:lstStyle/>
          <a:p>
            <a:pPr lvl="0" indent="0" fontAlgn="auto">
              <a:lnSpc>
                <a:spcPct val="150000"/>
              </a:lnSpc>
            </a:pPr>
            <a:r>
              <a:rPr lang="zh-CN" altLang="zh-CN" sz="2400" b="1" smtClean="0">
                <a:solidFill>
                  <a:prstClr val="black"/>
                </a:solidFill>
                <a:latin typeface="微软雅黑" panose="020B0503020204020204" charset="-122"/>
                <a:ea typeface="微软雅黑" panose="020B0503020204020204" charset="-122"/>
              </a:rPr>
              <a:t>文章开篇首先提出中心论点“中国人是有骨气的”；接着引用孟子的三句话“富贵不能淫，贫贱不能移，威武不能屈”阐述中心论点；然后分别用文天祥、“不食嗟来之食”、闻一多的事例论证了孟子的三句话；最后归纳总结，发出号召。</a:t>
            </a:r>
            <a:endParaRPr lang="zh-CN" altLang="zh-CN" sz="2400" b="1">
              <a:solidFill>
                <a:prstClr val="black"/>
              </a:solidFill>
              <a:latin typeface="微软雅黑"/>
              <a:ea typeface="微软雅黑"/>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 calcmode="lin" valueType="num">
                                      <p:cBhvr additive="base">
                                        <p:cTn id="7" dur="500" fill="hold"/>
                                        <p:tgtEl>
                                          <p:spTgt spid="2">
                                            <p:bg/>
                                          </p:spTgt>
                                        </p:tgtEl>
                                        <p:attrNameLst>
                                          <p:attrName>ppt_x</p:attrName>
                                        </p:attrNameLst>
                                      </p:cBhvr>
                                      <p:tavLst>
                                        <p:tav tm="0">
                                          <p:val>
                                            <p:strVal val="#ppt_x"/>
                                          </p:val>
                                        </p:tav>
                                        <p:tav tm="100000">
                                          <p:val>
                                            <p:strVal val="#ppt_x"/>
                                          </p:val>
                                        </p:tav>
                                      </p:tavLst>
                                    </p:anim>
                                    <p:anim calcmode="lin" valueType="num">
                                      <p:cBhvr additive="base">
                                        <p:cTn id="8" dur="500" fill="hold"/>
                                        <p:tgtEl>
                                          <p:spTgt spid="2">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 calcmode="lin" valueType="num">
                                      <p:cBhvr additive="base">
                                        <p:cTn id="19"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allAtOnce" animBg="1"/>
      <p:bldP spid="6" grpId="0" build="allAtOnce"/>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260" y="10795"/>
            <a:ext cx="3711575" cy="781050"/>
          </a:xfrm>
          <a:prstGeom prst="rect">
            <a:avLst/>
          </a:prstGeom>
        </p:spPr>
      </p:pic>
      <p:sp>
        <p:nvSpPr>
          <p:cNvPr id="3" name="内容占位符 2"/>
          <p:cNvSpPr>
            <a:spLocks noGrp="1"/>
          </p:cNvSpPr>
          <p:nvPr>
            <p:ph idx="1"/>
          </p:nvPr>
        </p:nvSpPr>
        <p:spPr bwMode="auto">
          <a:xfrm>
            <a:off x="882650" y="90805"/>
            <a:ext cx="2697480" cy="5029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marL="0" indent="0">
              <a:buNone/>
            </a:pPr>
            <a:r>
              <a:rPr lang="zh-CN" altLang="zh-CN" b="1" smtClean="0">
                <a:solidFill>
                  <a:srgbClr val="FF0000"/>
                </a:solidFill>
                <a:latin typeface="微软雅黑" panose="020B0503020204020204" charset="-122"/>
                <a:ea typeface="微软雅黑" panose="020B0503020204020204" charset="-122"/>
              </a:rPr>
              <a:t>剖析</a:t>
            </a:r>
            <a:r>
              <a:rPr lang="zh-CN" altLang="en-US" b="1" smtClean="0">
                <a:solidFill>
                  <a:srgbClr val="FF0000"/>
                </a:solidFill>
                <a:latin typeface="微软雅黑" panose="020B0503020204020204" charset="-122"/>
                <a:ea typeface="微软雅黑" panose="020B0503020204020204" charset="-122"/>
              </a:rPr>
              <a:t>论述</a:t>
            </a:r>
            <a:r>
              <a:rPr lang="zh-CN" altLang="zh-CN" b="1" smtClean="0">
                <a:solidFill>
                  <a:srgbClr val="FF0000"/>
                </a:solidFill>
                <a:latin typeface="微软雅黑" panose="020B0503020204020204" charset="-122"/>
                <a:ea typeface="微软雅黑" panose="020B0503020204020204" charset="-122"/>
              </a:rPr>
              <a:t>文章</a:t>
            </a:r>
            <a:endParaRPr lang="zh-CN" altLang="en-US" b="1" smtClean="0">
              <a:solidFill>
                <a:srgbClr val="FF0000"/>
              </a:solidFill>
              <a:latin typeface="微软雅黑" panose="020B0503020204020204" charset="-122"/>
              <a:ea typeface="微软雅黑" panose="020B0503020204020204" charset="-122"/>
            </a:endParaRPr>
          </a:p>
        </p:txBody>
      </p:sp>
      <p:sp>
        <p:nvSpPr>
          <p:cNvPr id="2" name="矩形 1"/>
          <p:cNvSpPr/>
          <p:nvPr/>
        </p:nvSpPr>
        <p:spPr>
          <a:xfrm>
            <a:off x="232858" y="850676"/>
            <a:ext cx="11306026" cy="5631180"/>
          </a:xfrm>
          <a:prstGeom prst="rect">
            <a:avLst/>
          </a:prstGeom>
          <a:ln w="12700">
            <a:solidFill>
              <a:schemeClr val="tx1"/>
            </a:solidFill>
          </a:ln>
        </p:spPr>
        <p:txBody>
          <a:bodyPr wrap="square">
            <a:spAutoFit/>
          </a:bodyPr>
          <a:lstStyle/>
          <a:p>
            <a:pPr fontAlgn="auto">
              <a:lnSpc>
                <a:spcPct val="150000"/>
              </a:lnSpc>
            </a:pPr>
            <a:r>
              <a:rPr lang="zh-CN" altLang="zh-CN" sz="2400" smtClean="0">
                <a:latin typeface="黑体" panose="02010609060101010101" charset="-122"/>
                <a:ea typeface="黑体" panose="02010609060101010101" charset="-122"/>
                <a:cs typeface="黑体" panose="02010609060101010101" charset="-122"/>
              </a:rPr>
              <a:t>【</a:t>
            </a:r>
            <a:r>
              <a:rPr lang="en-US" altLang="zh-CN" sz="2400" smtClean="0">
                <a:latin typeface="黑体" panose="02010609060101010101" charset="-122"/>
                <a:ea typeface="黑体" panose="02010609060101010101" charset="-122"/>
                <a:cs typeface="黑体" panose="02010609060101010101" charset="-122"/>
              </a:rPr>
              <a:t>2020.</a:t>
            </a:r>
            <a:r>
              <a:rPr lang="zh-CN" altLang="zh-CN" sz="2400" smtClean="0">
                <a:latin typeface="黑体" panose="02010609060101010101" charset="-122"/>
                <a:ea typeface="黑体" panose="02010609060101010101" charset="-122"/>
                <a:cs typeface="黑体" panose="02010609060101010101" charset="-122"/>
              </a:rPr>
              <a:t>全国卷</a:t>
            </a:r>
            <a:r>
              <a:rPr lang="en-US" altLang="zh-CN" sz="2400" smtClean="0">
                <a:latin typeface="黑体" panose="02010609060101010101" charset="-122"/>
                <a:ea typeface="黑体" panose="02010609060101010101" charset="-122"/>
                <a:cs typeface="黑体" panose="02010609060101010101" charset="-122"/>
              </a:rPr>
              <a:t>I</a:t>
            </a:r>
            <a:r>
              <a:rPr lang="zh-CN" altLang="zh-CN" sz="2400" smtClean="0">
                <a:latin typeface="黑体" panose="02010609060101010101" charset="-122"/>
                <a:ea typeface="黑体" panose="02010609060101010101" charset="-122"/>
                <a:cs typeface="黑体" panose="02010609060101010101" charset="-122"/>
              </a:rPr>
              <a:t>】</a:t>
            </a:r>
          </a:p>
          <a:p>
            <a:pPr fontAlgn="auto">
              <a:lnSpc>
                <a:spcPct val="150000"/>
              </a:lnSpc>
            </a:pPr>
            <a:r>
              <a:rPr lang="zh-CN" altLang="zh-CN" sz="2400" smtClean="0">
                <a:latin typeface="黑体" panose="02010609060101010101" charset="-122"/>
                <a:ea typeface="黑体" panose="02010609060101010101" charset="-122"/>
                <a:cs typeface="黑体" panose="02010609060101010101" charset="-122"/>
              </a:rPr>
              <a:t>    社会是由众多家庭组成的，家庭和谐关乎社会和谐。要在家庭中建立一种和谐的关系，就需要有家庭伦理。中国自古以来就有维护家庭关系的种种伦理规范，它们往往体现在各种</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礼</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之中。从《礼记》中可以看到各种礼制的记载，如婚丧嫁娶，这些都包含着各种家庭伦理规范，而要使这些规范成为一种社会遵守的伦理，就要使</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礼</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制度化。</a:t>
            </a:r>
          </a:p>
          <a:p>
            <a:pPr fontAlgn="auto">
              <a:lnSpc>
                <a:spcPct val="150000"/>
              </a:lnSpc>
            </a:pPr>
            <a:r>
              <a:rPr lang="zh-CN" altLang="zh-CN" sz="2400" smtClean="0">
                <a:latin typeface="黑体" panose="02010609060101010101" charset="-122"/>
                <a:ea typeface="黑体" panose="02010609060101010101" charset="-122"/>
                <a:cs typeface="黑体" panose="02010609060101010101" charset="-122"/>
              </a:rPr>
              <a:t>    在中国古代，</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孝</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无疑是家庭伦理中最重要的观念。《孝经》中有孔子的一段话：</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夫孝，天之经也，地之义也，民之行也。</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这是说</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孝</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是</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天道</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常规，是</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地道</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通则，是人们遵之而行的规矩。为什么</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孝</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有这样大的意义？这与中国古代宗法制有关。</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 calcmode="lin" valueType="num">
                                      <p:cBhvr additive="base">
                                        <p:cTn id="7" dur="500" fill="hold"/>
                                        <p:tgtEl>
                                          <p:spTgt spid="2">
                                            <p:bg/>
                                          </p:spTgt>
                                        </p:tgtEl>
                                        <p:attrNameLst>
                                          <p:attrName>ppt_x</p:attrName>
                                        </p:attrNameLst>
                                      </p:cBhvr>
                                      <p:tavLst>
                                        <p:tav tm="0">
                                          <p:val>
                                            <p:strVal val="#ppt_x"/>
                                          </p:val>
                                        </p:tav>
                                        <p:tav tm="100000">
                                          <p:val>
                                            <p:strVal val="#ppt_x"/>
                                          </p:val>
                                        </p:tav>
                                      </p:tavLst>
                                    </p:anim>
                                    <p:anim calcmode="lin" valueType="num">
                                      <p:cBhvr additive="base">
                                        <p:cTn id="8" dur="500" fill="hold"/>
                                        <p:tgtEl>
                                          <p:spTgt spid="2">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 calcmode="lin" valueType="num">
                                      <p:cBhvr additive="base">
                                        <p:cTn id="1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 calcmode="lin" valueType="num">
                                      <p:cBhvr additive="base">
                                        <p:cTn id="2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allAtOnce"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a4d0b762f8554c9e805a598505091ea7_th"/>
          <p:cNvPicPr>
            <a:picLocks noChangeAspect="1"/>
          </p:cNvPicPr>
          <p:nvPr/>
        </p:nvPicPr>
        <p:blipFill>
          <a:blip r:embed="rId2"/>
          <a:stretch>
            <a:fillRect/>
          </a:stretch>
        </p:blipFill>
        <p:spPr>
          <a:xfrm>
            <a:off x="0" y="-1905"/>
            <a:ext cx="12466739" cy="7937500"/>
          </a:xfrm>
          <a:prstGeom prst="rect">
            <a:avLst/>
          </a:prstGeom>
          <a:noFill/>
          <a:ln>
            <a:noFill/>
          </a:ln>
        </p:spPr>
      </p:pic>
      <p:sp>
        <p:nvSpPr>
          <p:cNvPr id="5" name="文本框 4"/>
          <p:cNvSpPr txBox="1"/>
          <p:nvPr/>
        </p:nvSpPr>
        <p:spPr>
          <a:xfrm>
            <a:off x="7993066" y="4166553"/>
            <a:ext cx="184731" cy="1107996"/>
          </a:xfrm>
          <a:prstGeom prst="rect">
            <a:avLst/>
          </a:prstGeom>
          <a:noFill/>
          <a:ln w="9525">
            <a:noFill/>
          </a:ln>
        </p:spPr>
        <p:txBody>
          <a:bodyPr wrap="none" anchor="t">
            <a:spAutoFit/>
          </a:bodyPr>
          <a:lstStyle/>
          <a:p>
            <a:endParaRPr lang="zh-CN" altLang="en-US" sz="6600" b="1">
              <a:solidFill>
                <a:srgbClr val="FF0000"/>
              </a:solidFill>
              <a:latin typeface="楷体" panose="02010609060101010101" pitchFamily="49" charset="-122"/>
              <a:ea typeface="楷体" panose="02010609060101010101" pitchFamily="49" charset="-122"/>
            </a:endParaRPr>
          </a:p>
        </p:txBody>
      </p:sp>
      <p:sp>
        <p:nvSpPr>
          <p:cNvPr id="7" name="TextBox 6"/>
          <p:cNvSpPr txBox="1"/>
          <p:nvPr/>
        </p:nvSpPr>
        <p:spPr>
          <a:xfrm>
            <a:off x="70577" y="1505766"/>
            <a:ext cx="12050484" cy="1569660"/>
          </a:xfrm>
          <a:prstGeom prst="rect">
            <a:avLst/>
          </a:prstGeom>
          <a:noFill/>
        </p:spPr>
        <p:txBody>
          <a:bodyPr wrap="square" rtlCol="0">
            <a:spAutoFit/>
          </a:bodyPr>
          <a:lstStyle/>
          <a:p>
            <a:pPr algn="ctr"/>
            <a:r>
              <a:rPr lang="zh-CN" altLang="en-US" sz="9600" b="1" smtClean="0">
                <a:ln w="19050" cap="flat" cmpd="sng">
                  <a:solidFill>
                    <a:srgbClr val="FF0000"/>
                  </a:solidFill>
                  <a:prstDash val="solid"/>
                  <a:round/>
                  <a:headEnd type="none" w="med" len="med"/>
                  <a:tailEnd type="none" w="med" len="med"/>
                </a:ln>
                <a:solidFill>
                  <a:schemeClr val="bg1"/>
                </a:solidFill>
                <a:effectLst>
                  <a:outerShdw dist="35921" dir="2699999" algn="ctr" rotWithShape="0">
                    <a:srgbClr val="990000"/>
                  </a:outerShdw>
                </a:effectLst>
                <a:latin typeface="Agency FB" pitchFamily="34" charset="0"/>
                <a:ea typeface="楷体" panose="02010609060101010101" pitchFamily="49" charset="-122"/>
              </a:rPr>
              <a:t>采用合理的论证方法</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260" y="10795"/>
            <a:ext cx="3711575" cy="781050"/>
          </a:xfrm>
          <a:prstGeom prst="rect">
            <a:avLst/>
          </a:prstGeom>
        </p:spPr>
      </p:pic>
      <p:sp>
        <p:nvSpPr>
          <p:cNvPr id="3" name="内容占位符 2"/>
          <p:cNvSpPr>
            <a:spLocks noGrp="1"/>
          </p:cNvSpPr>
          <p:nvPr>
            <p:ph idx="1"/>
          </p:nvPr>
        </p:nvSpPr>
        <p:spPr bwMode="auto">
          <a:xfrm>
            <a:off x="882650" y="90805"/>
            <a:ext cx="2697480" cy="5029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marL="0" indent="0">
              <a:buNone/>
            </a:pPr>
            <a:r>
              <a:rPr lang="zh-CN" altLang="zh-CN" b="1" smtClean="0">
                <a:solidFill>
                  <a:srgbClr val="FF0000"/>
                </a:solidFill>
                <a:latin typeface="微软雅黑" panose="020B0503020204020204" charset="-122"/>
                <a:ea typeface="微软雅黑" panose="020B0503020204020204" charset="-122"/>
              </a:rPr>
              <a:t>剖析</a:t>
            </a:r>
            <a:r>
              <a:rPr lang="zh-CN" altLang="en-US" b="1" smtClean="0">
                <a:solidFill>
                  <a:srgbClr val="FF0000"/>
                </a:solidFill>
                <a:latin typeface="微软雅黑" panose="020B0503020204020204" charset="-122"/>
                <a:ea typeface="微软雅黑" panose="020B0503020204020204" charset="-122"/>
              </a:rPr>
              <a:t>论述</a:t>
            </a:r>
            <a:r>
              <a:rPr lang="zh-CN" altLang="zh-CN" b="1" smtClean="0">
                <a:solidFill>
                  <a:srgbClr val="FF0000"/>
                </a:solidFill>
                <a:latin typeface="微软雅黑" panose="020B0503020204020204" charset="-122"/>
                <a:ea typeface="微软雅黑" panose="020B0503020204020204" charset="-122"/>
              </a:rPr>
              <a:t>文章</a:t>
            </a:r>
            <a:endParaRPr lang="zh-CN" altLang="en-US" b="1" smtClean="0">
              <a:solidFill>
                <a:srgbClr val="FF0000"/>
              </a:solidFill>
              <a:latin typeface="微软雅黑" panose="020B0503020204020204" charset="-122"/>
              <a:ea typeface="微软雅黑" panose="020B0503020204020204" charset="-122"/>
            </a:endParaRPr>
          </a:p>
        </p:txBody>
      </p:sp>
      <p:sp>
        <p:nvSpPr>
          <p:cNvPr id="2" name="矩形 1"/>
          <p:cNvSpPr/>
          <p:nvPr/>
        </p:nvSpPr>
        <p:spPr>
          <a:xfrm>
            <a:off x="312233" y="1028476"/>
            <a:ext cx="11306026" cy="5077460"/>
          </a:xfrm>
          <a:prstGeom prst="rect">
            <a:avLst/>
          </a:prstGeom>
          <a:ln w="12700">
            <a:solidFill>
              <a:schemeClr val="tx1"/>
            </a:solidFill>
          </a:ln>
        </p:spPr>
        <p:txBody>
          <a:bodyPr wrap="square">
            <a:spAutoFit/>
          </a:bodyPr>
          <a:lstStyle/>
          <a:p>
            <a:pPr fontAlgn="auto">
              <a:lnSpc>
                <a:spcPct val="150000"/>
              </a:lnSpc>
            </a:pPr>
            <a:r>
              <a:rPr lang="en-US" altLang="zh-CN" sz="2400" smtClean="0">
                <a:latin typeface="黑体" panose="02010609060101010101" charset="-122"/>
                <a:ea typeface="黑体" panose="02010609060101010101" charset="-122"/>
                <a:cs typeface="黑体" panose="02010609060101010101" charset="-122"/>
              </a:rPr>
              <a:t>    </a:t>
            </a:r>
            <a:r>
              <a:rPr lang="zh-CN" altLang="zh-CN" sz="2400" smtClean="0">
                <a:latin typeface="黑体" panose="02010609060101010101" charset="-122"/>
                <a:ea typeface="黑体" panose="02010609060101010101" charset="-122"/>
                <a:cs typeface="黑体" panose="02010609060101010101" charset="-122"/>
              </a:rPr>
              <a:t>中国古代社会基本上是宗法性的农耕社会，家庭不仅是生活单位，而且是生产单位。要较好地维护家庭中长幼尊卑的秩序，使家族得以顺利延续，必须有一套维护当时社会稳定的家庭伦理规范。这种伦理规范又必须是一套自天子至庶人都遵守的伦理规范，这样社会才得以稳定。</a:t>
            </a:r>
          </a:p>
          <a:p>
            <a:pPr fontAlgn="auto">
              <a:lnSpc>
                <a:spcPct val="150000"/>
              </a:lnSpc>
            </a:pPr>
            <a:r>
              <a:rPr lang="en-US" altLang="zh-CN" sz="2400" smtClean="0">
                <a:latin typeface="黑体" panose="02010609060101010101" charset="-122"/>
                <a:ea typeface="黑体" panose="02010609060101010101" charset="-122"/>
                <a:cs typeface="黑体" panose="02010609060101010101" charset="-122"/>
              </a:rPr>
              <a:t>    “</a:t>
            </a:r>
            <a:r>
              <a:rPr lang="zh-CN" altLang="zh-CN" sz="2400" smtClean="0">
                <a:latin typeface="黑体" panose="02010609060101010101" charset="-122"/>
                <a:ea typeface="黑体" panose="02010609060101010101" charset="-122"/>
                <a:cs typeface="黑体" panose="02010609060101010101" charset="-122"/>
              </a:rPr>
              <a:t>孝</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成为一种家庭伦理规范，并进而成为社会的伦理制度，必有其哲理上的根据。《郭店楚简</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成之闻之》中说：</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天登大常，以理人伦，制为君臣之义，作为父子之亲，分为夫妇之辨。</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理顺君臣、父子、夫妇的关系是</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天道</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的要求。君子以</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天道</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常规处理君臣、父子、夫妇伦理关系，社会才能治理好。所以，</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人道</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与</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天道</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是息息相关的。</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 calcmode="lin" valueType="num">
                                      <p:cBhvr additive="base">
                                        <p:cTn id="7" dur="500" fill="hold"/>
                                        <p:tgtEl>
                                          <p:spTgt spid="2">
                                            <p:bg/>
                                          </p:spTgt>
                                        </p:tgtEl>
                                        <p:attrNameLst>
                                          <p:attrName>ppt_x</p:attrName>
                                        </p:attrNameLst>
                                      </p:cBhvr>
                                      <p:tavLst>
                                        <p:tav tm="0">
                                          <p:val>
                                            <p:strVal val="#ppt_x"/>
                                          </p:val>
                                        </p:tav>
                                        <p:tav tm="100000">
                                          <p:val>
                                            <p:strVal val="#ppt_x"/>
                                          </p:val>
                                        </p:tav>
                                      </p:tavLst>
                                    </p:anim>
                                    <p:anim calcmode="lin" valueType="num">
                                      <p:cBhvr additive="base">
                                        <p:cTn id="8" dur="500" fill="hold"/>
                                        <p:tgtEl>
                                          <p:spTgt spid="2">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 calcmode="lin" valueType="num">
                                      <p:cBhvr additive="base">
                                        <p:cTn id="11"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anim calcmode="lin" valueType="num">
                                      <p:cBhvr additive="base">
                                        <p:cTn id="15"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allAtOnce"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260" y="10795"/>
            <a:ext cx="3711575" cy="781050"/>
          </a:xfrm>
          <a:prstGeom prst="rect">
            <a:avLst/>
          </a:prstGeom>
        </p:spPr>
      </p:pic>
      <p:sp>
        <p:nvSpPr>
          <p:cNvPr id="3" name="内容占位符 2"/>
          <p:cNvSpPr>
            <a:spLocks noGrp="1"/>
          </p:cNvSpPr>
          <p:nvPr>
            <p:ph idx="1"/>
          </p:nvPr>
        </p:nvSpPr>
        <p:spPr bwMode="auto">
          <a:xfrm>
            <a:off x="882650" y="90805"/>
            <a:ext cx="2697480" cy="5029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marL="0" indent="0">
              <a:buNone/>
            </a:pPr>
            <a:r>
              <a:rPr lang="zh-CN" altLang="zh-CN" b="1" smtClean="0">
                <a:solidFill>
                  <a:srgbClr val="FF0000"/>
                </a:solidFill>
                <a:latin typeface="微软雅黑" panose="020B0503020204020204" charset="-122"/>
                <a:ea typeface="微软雅黑" panose="020B0503020204020204" charset="-122"/>
              </a:rPr>
              <a:t>剖析</a:t>
            </a:r>
            <a:r>
              <a:rPr lang="zh-CN" altLang="en-US" b="1" smtClean="0">
                <a:solidFill>
                  <a:srgbClr val="FF0000"/>
                </a:solidFill>
                <a:latin typeface="微软雅黑" panose="020B0503020204020204" charset="-122"/>
                <a:ea typeface="微软雅黑" panose="020B0503020204020204" charset="-122"/>
              </a:rPr>
              <a:t>论述</a:t>
            </a:r>
            <a:r>
              <a:rPr lang="zh-CN" altLang="zh-CN" b="1" smtClean="0">
                <a:solidFill>
                  <a:srgbClr val="FF0000"/>
                </a:solidFill>
                <a:latin typeface="微软雅黑" panose="020B0503020204020204" charset="-122"/>
                <a:ea typeface="微软雅黑" panose="020B0503020204020204" charset="-122"/>
              </a:rPr>
              <a:t>文章</a:t>
            </a:r>
            <a:endParaRPr lang="zh-CN" altLang="en-US" b="1" smtClean="0">
              <a:solidFill>
                <a:srgbClr val="FF0000"/>
              </a:solidFill>
              <a:latin typeface="微软雅黑" panose="020B0503020204020204" charset="-122"/>
              <a:ea typeface="微软雅黑" panose="020B0503020204020204" charset="-122"/>
            </a:endParaRPr>
          </a:p>
        </p:txBody>
      </p:sp>
      <p:sp>
        <p:nvSpPr>
          <p:cNvPr id="2" name="矩形 1"/>
          <p:cNvSpPr/>
          <p:nvPr/>
        </p:nvSpPr>
        <p:spPr>
          <a:xfrm>
            <a:off x="321758" y="1236756"/>
            <a:ext cx="11306026" cy="3969385"/>
          </a:xfrm>
          <a:prstGeom prst="rect">
            <a:avLst/>
          </a:prstGeom>
          <a:ln w="12700">
            <a:solidFill>
              <a:schemeClr val="tx1"/>
            </a:solidFill>
          </a:ln>
        </p:spPr>
        <p:txBody>
          <a:bodyPr wrap="square">
            <a:spAutoFit/>
          </a:bodyPr>
          <a:lstStyle/>
          <a:p>
            <a:pPr fontAlgn="auto">
              <a:lnSpc>
                <a:spcPct val="150000"/>
              </a:lnSpc>
            </a:pPr>
            <a:r>
              <a:rPr lang="en-US" altLang="zh-CN" sz="2400" smtClean="0"/>
              <a:t> </a:t>
            </a:r>
            <a:r>
              <a:rPr lang="en-US" altLang="zh-CN" sz="2400" smtClean="0">
                <a:latin typeface="黑体" panose="02010609060101010101" charset="-122"/>
                <a:ea typeface="黑体" panose="02010609060101010101" charset="-122"/>
                <a:cs typeface="黑体" panose="02010609060101010101" charset="-122"/>
              </a:rPr>
              <a:t>   “</a:t>
            </a:r>
            <a:r>
              <a:rPr lang="zh-CN" altLang="zh-CN" sz="2400" smtClean="0">
                <a:latin typeface="黑体" panose="02010609060101010101" charset="-122"/>
                <a:ea typeface="黑体" panose="02010609060101010101" charset="-122"/>
                <a:cs typeface="黑体" panose="02010609060101010101" charset="-122"/>
              </a:rPr>
              <a:t>孝</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作为一种家庭伦理的哲理根据就是孔子的</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仁学</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。以</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亲亲</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（爱自己的亲人）为基点，扩大到</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仁民</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，以及于</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爱物</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。基于孔子的</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仁学</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，把</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孝</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看成是</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天之经</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地之义</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人之行</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是可以理解的。一方面，它体现了孔子</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爱人</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泛爱众</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）的精义；另一方面，在孔子儒家思想中，</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孝</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在社会生活实践中有一个不断扩大的过程。因此，</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孝</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不是凝固教条，而是基于</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仁学</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的</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爱</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不断释放的过程。只有在家庭实践和社会实践中，以</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仁学</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为基础的</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孝</a:t>
            </a:r>
            <a:r>
              <a:rPr lang="en-US" altLang="zh-CN" sz="2400" smtClean="0">
                <a:latin typeface="黑体" panose="02010609060101010101" charset="-122"/>
                <a:ea typeface="黑体" panose="02010609060101010101" charset="-122"/>
                <a:cs typeface="黑体" panose="02010609060101010101" charset="-122"/>
              </a:rPr>
              <a:t>”</a:t>
            </a:r>
            <a:r>
              <a:rPr lang="zh-CN" altLang="zh-CN" sz="2400" smtClean="0">
                <a:latin typeface="黑体" panose="02010609060101010101" charset="-122"/>
                <a:ea typeface="黑体" panose="02010609060101010101" charset="-122"/>
                <a:cs typeface="黑体" panose="02010609060101010101" charset="-122"/>
              </a:rPr>
              <a:t>的意义才能真正显现出来。</a:t>
            </a:r>
            <a:endParaRPr lang="zh-CN" altLang="zh-CN" sz="2400">
              <a:latin typeface="黑体" charset="-122"/>
              <a:ea typeface="黑体" panose="02010609060101010101" charset="-122"/>
              <a:cs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 calcmode="lin" valueType="num">
                                      <p:cBhvr additive="base">
                                        <p:cTn id="7" dur="500" fill="hold"/>
                                        <p:tgtEl>
                                          <p:spTgt spid="2">
                                            <p:bg/>
                                          </p:spTgt>
                                        </p:tgtEl>
                                        <p:attrNameLst>
                                          <p:attrName>ppt_x</p:attrName>
                                        </p:attrNameLst>
                                      </p:cBhvr>
                                      <p:tavLst>
                                        <p:tav tm="0">
                                          <p:val>
                                            <p:strVal val="#ppt_x"/>
                                          </p:val>
                                        </p:tav>
                                        <p:tav tm="100000">
                                          <p:val>
                                            <p:strVal val="#ppt_x"/>
                                          </p:val>
                                        </p:tav>
                                      </p:tavLst>
                                    </p:anim>
                                    <p:anim calcmode="lin" valueType="num">
                                      <p:cBhvr additive="base">
                                        <p:cTn id="8" dur="500" fill="hold"/>
                                        <p:tgtEl>
                                          <p:spTgt spid="2">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allAtOnce"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260" y="10795"/>
            <a:ext cx="3711575" cy="781050"/>
          </a:xfrm>
          <a:prstGeom prst="rect">
            <a:avLst/>
          </a:prstGeom>
        </p:spPr>
      </p:pic>
      <p:sp>
        <p:nvSpPr>
          <p:cNvPr id="3" name="内容占位符 2"/>
          <p:cNvSpPr>
            <a:spLocks noGrp="1"/>
          </p:cNvSpPr>
          <p:nvPr>
            <p:ph idx="1"/>
          </p:nvPr>
        </p:nvSpPr>
        <p:spPr bwMode="auto">
          <a:xfrm>
            <a:off x="882650" y="90805"/>
            <a:ext cx="2697480" cy="5029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marL="0" indent="0">
              <a:buNone/>
            </a:pPr>
            <a:r>
              <a:rPr lang="zh-CN" altLang="zh-CN" b="1" smtClean="0">
                <a:solidFill>
                  <a:srgbClr val="FF0000"/>
                </a:solidFill>
                <a:latin typeface="微软雅黑" panose="020B0503020204020204" charset="-122"/>
                <a:ea typeface="微软雅黑" panose="020B0503020204020204" charset="-122"/>
              </a:rPr>
              <a:t>剖析</a:t>
            </a:r>
            <a:r>
              <a:rPr lang="zh-CN" altLang="en-US" b="1" smtClean="0">
                <a:solidFill>
                  <a:srgbClr val="FF0000"/>
                </a:solidFill>
                <a:latin typeface="微软雅黑" panose="020B0503020204020204" charset="-122"/>
                <a:ea typeface="微软雅黑" panose="020B0503020204020204" charset="-122"/>
              </a:rPr>
              <a:t>论述</a:t>
            </a:r>
            <a:r>
              <a:rPr lang="zh-CN" altLang="zh-CN" b="1" smtClean="0">
                <a:solidFill>
                  <a:srgbClr val="FF0000"/>
                </a:solidFill>
                <a:latin typeface="微软雅黑" panose="020B0503020204020204" charset="-122"/>
                <a:ea typeface="微软雅黑" panose="020B0503020204020204" charset="-122"/>
              </a:rPr>
              <a:t>文章</a:t>
            </a:r>
            <a:endParaRPr lang="zh-CN" altLang="en-US" b="1" smtClean="0">
              <a:solidFill>
                <a:srgbClr val="FF0000"/>
              </a:solidFill>
              <a:latin typeface="微软雅黑" panose="020B0503020204020204" charset="-122"/>
              <a:ea typeface="微软雅黑" panose="020B0503020204020204" charset="-122"/>
            </a:endParaRPr>
          </a:p>
        </p:txBody>
      </p:sp>
      <p:sp>
        <p:nvSpPr>
          <p:cNvPr id="2" name="矩形 1"/>
          <p:cNvSpPr/>
          <p:nvPr/>
        </p:nvSpPr>
        <p:spPr>
          <a:xfrm>
            <a:off x="253365" y="998855"/>
            <a:ext cx="11562715" cy="5631180"/>
          </a:xfrm>
          <a:prstGeom prst="rect">
            <a:avLst/>
          </a:prstGeom>
          <a:ln w="12700">
            <a:solidFill>
              <a:schemeClr val="tx1"/>
            </a:solidFill>
          </a:ln>
        </p:spPr>
        <p:txBody>
          <a:bodyPr wrap="square">
            <a:spAutoFit/>
          </a:bodyPr>
          <a:lstStyle/>
          <a:p>
            <a:pPr fontAlgn="auto">
              <a:lnSpc>
                <a:spcPct val="150000"/>
              </a:lnSpc>
            </a:pPr>
            <a:r>
              <a:rPr lang="en-US" altLang="zh-CN" sz="2400" smtClean="0"/>
              <a:t>    </a:t>
            </a:r>
            <a:r>
              <a:rPr lang="en-US" altLang="zh-CN" sz="2400" smtClean="0">
                <a:latin typeface="黑体" panose="02010609060101010101" charset="-122"/>
                <a:ea typeface="黑体" panose="02010609060101010101" charset="-122"/>
                <a:cs typeface="黑体" panose="02010609060101010101" charset="-122"/>
              </a:rPr>
              <a:t>  </a:t>
            </a:r>
            <a:r>
              <a:rPr lang="zh-CN" altLang="zh-CN" sz="2400" smtClean="0">
                <a:latin typeface="黑体" panose="02010609060101010101" charset="-122"/>
                <a:ea typeface="黑体" panose="02010609060101010101" charset="-122"/>
                <a:cs typeface="黑体" panose="02010609060101010101" charset="-122"/>
              </a:rPr>
              <a:t>社会在发展，现代社会中的家庭伦理会变化，“孝”的内涵也会随之变化。例如“四世同堂”“养儿防老”，就因家庭作为生产单位的逐渐消失而失去意义，又如“二十四孝”中的某些形式已没有必要提倡，但作为“孝”之核心理念的“仁爱”仍有家庭伦理之意义。在家庭不再是生产单位的情况下，保障家庭良好的生活状态，将主要由社会保障体系来承担，但“孝”的“仁爱”精神则不会改变。对长辈的爱敬，对子孙的培育，都是出于人之内在本心的“仁爱”。鲁迅在《我们现在怎样做父亲》中批评抹掉了“爱”，一味说“恩”的“父为子纲”说，提出：“我现在心以为然的，便只是‘爱’。”“孝”之核心理念“仁爱”作为家庭伦理仍具有某种普遍价值的意义。</a:t>
            </a:r>
          </a:p>
          <a:p>
            <a:pPr fontAlgn="auto">
              <a:lnSpc>
                <a:spcPct val="150000"/>
              </a:lnSpc>
            </a:pPr>
            <a:r>
              <a:rPr lang="zh-CN" altLang="zh-CN" sz="2400" smtClean="0">
                <a:latin typeface="黑体" panose="02010609060101010101" charset="-122"/>
                <a:ea typeface="黑体" panose="02010609060101010101" charset="-122"/>
                <a:cs typeface="黑体" panose="02010609060101010101" charset="-122"/>
              </a:rPr>
              <a:t>                        （摘编自汤一介《“孝”作为家庭伦理的意义》）</a:t>
            </a:r>
            <a:endParaRPr lang="zh-CN" altLang="zh-CN" sz="2400">
              <a:latin typeface="黑体" panose="02010609060101010101" charset="-122"/>
              <a:ea typeface="黑体" panose="02010609060101010101" charset="-122"/>
              <a:cs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 calcmode="lin" valueType="num">
                                      <p:cBhvr additive="base">
                                        <p:cTn id="7" dur="500" fill="hold"/>
                                        <p:tgtEl>
                                          <p:spTgt spid="2">
                                            <p:bg/>
                                          </p:spTgt>
                                        </p:tgtEl>
                                        <p:attrNameLst>
                                          <p:attrName>ppt_x</p:attrName>
                                        </p:attrNameLst>
                                      </p:cBhvr>
                                      <p:tavLst>
                                        <p:tav tm="0">
                                          <p:val>
                                            <p:strVal val="#ppt_x"/>
                                          </p:val>
                                        </p:tav>
                                        <p:tav tm="100000">
                                          <p:val>
                                            <p:strVal val="#ppt_x"/>
                                          </p:val>
                                        </p:tav>
                                      </p:tavLst>
                                    </p:anim>
                                    <p:anim calcmode="lin" valueType="num">
                                      <p:cBhvr additive="base">
                                        <p:cTn id="8" dur="500" fill="hold"/>
                                        <p:tgtEl>
                                          <p:spTgt spid="2">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 calcmode="lin" valueType="num">
                                      <p:cBhvr additive="base">
                                        <p:cTn id="11"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anim calcmode="lin" valueType="num">
                                      <p:cBhvr additive="base">
                                        <p:cTn id="15"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allAtOnce"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260" y="10795"/>
            <a:ext cx="3711575" cy="781050"/>
          </a:xfrm>
          <a:prstGeom prst="rect">
            <a:avLst/>
          </a:prstGeom>
        </p:spPr>
      </p:pic>
      <p:sp>
        <p:nvSpPr>
          <p:cNvPr id="3" name="内容占位符 2"/>
          <p:cNvSpPr>
            <a:spLocks noGrp="1"/>
          </p:cNvSpPr>
          <p:nvPr>
            <p:ph idx="1"/>
          </p:nvPr>
        </p:nvSpPr>
        <p:spPr bwMode="auto">
          <a:xfrm>
            <a:off x="882650" y="90805"/>
            <a:ext cx="2697480" cy="5029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marL="0" indent="0">
              <a:buNone/>
            </a:pPr>
            <a:r>
              <a:rPr lang="zh-CN" altLang="zh-CN" b="1" smtClean="0">
                <a:solidFill>
                  <a:srgbClr val="FF0000"/>
                </a:solidFill>
                <a:latin typeface="微软雅黑" panose="020B0503020204020204" charset="-122"/>
                <a:ea typeface="微软雅黑" panose="020B0503020204020204" charset="-122"/>
              </a:rPr>
              <a:t>剖析</a:t>
            </a:r>
            <a:r>
              <a:rPr lang="zh-CN" altLang="en-US" b="1" smtClean="0">
                <a:solidFill>
                  <a:srgbClr val="FF0000"/>
                </a:solidFill>
                <a:latin typeface="微软雅黑" panose="020B0503020204020204" charset="-122"/>
                <a:ea typeface="微软雅黑" panose="020B0503020204020204" charset="-122"/>
              </a:rPr>
              <a:t>论述</a:t>
            </a:r>
            <a:r>
              <a:rPr lang="zh-CN" altLang="zh-CN" b="1" smtClean="0">
                <a:solidFill>
                  <a:srgbClr val="FF0000"/>
                </a:solidFill>
                <a:latin typeface="微软雅黑" panose="020B0503020204020204" charset="-122"/>
                <a:ea typeface="微软雅黑" panose="020B0503020204020204" charset="-122"/>
              </a:rPr>
              <a:t>文章</a:t>
            </a:r>
            <a:endParaRPr lang="zh-CN" altLang="en-US" b="1" smtClean="0">
              <a:solidFill>
                <a:srgbClr val="FF0000"/>
              </a:solidFill>
              <a:latin typeface="微软雅黑" panose="020B0503020204020204" charset="-122"/>
              <a:ea typeface="微软雅黑" panose="020B0503020204020204" charset="-122"/>
            </a:endParaRPr>
          </a:p>
        </p:txBody>
      </p:sp>
      <p:sp>
        <p:nvSpPr>
          <p:cNvPr id="2" name="矩形 1"/>
          <p:cNvSpPr/>
          <p:nvPr/>
        </p:nvSpPr>
        <p:spPr>
          <a:xfrm>
            <a:off x="282388" y="791621"/>
            <a:ext cx="11306026" cy="5908040"/>
          </a:xfrm>
          <a:prstGeom prst="rect">
            <a:avLst/>
          </a:prstGeom>
        </p:spPr>
        <p:txBody>
          <a:bodyPr wrap="square">
            <a:spAutoFit/>
          </a:bodyPr>
          <a:lstStyle/>
          <a:p>
            <a:pPr fontAlgn="auto">
              <a:lnSpc>
                <a:spcPct val="150000"/>
              </a:lnSpc>
            </a:pPr>
            <a:r>
              <a:rPr lang="en-US" altLang="zh-CN" sz="2800" b="1" smtClean="0">
                <a:latin typeface="微软雅黑" panose="020B0503020204020204" charset="-122"/>
                <a:ea typeface="微软雅黑" panose="020B0503020204020204" charset="-122"/>
                <a:cs typeface="微软雅黑" panose="020B0503020204020204" charset="-122"/>
              </a:rPr>
              <a:t>1</a:t>
            </a:r>
            <a:r>
              <a:rPr lang="zh-CN" altLang="zh-CN" sz="2800" b="1" smtClean="0">
                <a:latin typeface="微软雅黑" panose="020B0503020204020204" charset="-122"/>
                <a:ea typeface="微软雅黑" panose="020B0503020204020204" charset="-122"/>
                <a:cs typeface="微软雅黑" panose="020B0503020204020204" charset="-122"/>
              </a:rPr>
              <a:t>．下列关于原文内容的理解和分析，正确的一项是</a:t>
            </a:r>
          </a:p>
          <a:p>
            <a:pPr fontAlgn="auto">
              <a:lnSpc>
                <a:spcPct val="150000"/>
              </a:lnSpc>
            </a:pPr>
            <a:r>
              <a:rPr lang="en-US" altLang="zh-CN" sz="2800" b="1" smtClean="0">
                <a:latin typeface="黑体" panose="02010609060101010101" charset="-122"/>
                <a:ea typeface="黑体" panose="02010609060101010101" charset="-122"/>
                <a:cs typeface="黑体" panose="02010609060101010101" charset="-122"/>
              </a:rPr>
              <a:t>A</a:t>
            </a:r>
            <a:r>
              <a:rPr lang="zh-CN" altLang="zh-CN" sz="2800" b="1" smtClean="0">
                <a:latin typeface="黑体" panose="02010609060101010101" charset="-122"/>
                <a:ea typeface="黑体" panose="02010609060101010101" charset="-122"/>
                <a:cs typeface="黑体" panose="02010609060101010101" charset="-122"/>
              </a:rPr>
              <a:t>．中国自古以来注重家庭伦理，把家庭伦理规范置于比社会伦理制度更重要的位置。</a:t>
            </a:r>
          </a:p>
          <a:p>
            <a:pPr fontAlgn="auto">
              <a:lnSpc>
                <a:spcPct val="150000"/>
              </a:lnSpc>
            </a:pPr>
            <a:r>
              <a:rPr lang="en-US" altLang="zh-CN" sz="2800" b="1" smtClean="0">
                <a:latin typeface="黑体" panose="02010609060101010101" charset="-122"/>
                <a:ea typeface="黑体" panose="02010609060101010101" charset="-122"/>
                <a:cs typeface="黑体" panose="02010609060101010101" charset="-122"/>
              </a:rPr>
              <a:t>B</a:t>
            </a:r>
            <a:r>
              <a:rPr lang="zh-CN" altLang="zh-CN" sz="2800" b="1" smtClean="0">
                <a:latin typeface="黑体" panose="02010609060101010101" charset="-122"/>
                <a:ea typeface="黑体" panose="02010609060101010101" charset="-122"/>
                <a:cs typeface="黑体" panose="02010609060101010101" charset="-122"/>
              </a:rPr>
              <a:t>．家庭既是生活单位，又是生产单位，决定了“孝”是中国古代社会特有的家庭伦理。</a:t>
            </a:r>
          </a:p>
          <a:p>
            <a:pPr fontAlgn="auto">
              <a:lnSpc>
                <a:spcPct val="150000"/>
              </a:lnSpc>
            </a:pPr>
            <a:r>
              <a:rPr lang="en-US" altLang="zh-CN" sz="2800" b="1" smtClean="0">
                <a:latin typeface="黑体" panose="02010609060101010101" charset="-122"/>
                <a:ea typeface="黑体" panose="02010609060101010101" charset="-122"/>
                <a:cs typeface="黑体" panose="02010609060101010101" charset="-122"/>
              </a:rPr>
              <a:t>C</a:t>
            </a:r>
            <a:r>
              <a:rPr lang="zh-CN" altLang="zh-CN" sz="2800" b="1" smtClean="0">
                <a:latin typeface="黑体" panose="02010609060101010101" charset="-122"/>
                <a:ea typeface="黑体" panose="02010609060101010101" charset="-122"/>
                <a:cs typeface="黑体" panose="02010609060101010101" charset="-122"/>
              </a:rPr>
              <a:t>．根据儒家思想，“孝”不仅是家庭内的规范，而且在社会中有一个不断扩大的过程。</a:t>
            </a:r>
          </a:p>
          <a:p>
            <a:pPr fontAlgn="auto">
              <a:lnSpc>
                <a:spcPct val="150000"/>
              </a:lnSpc>
            </a:pPr>
            <a:r>
              <a:rPr lang="en-US" altLang="zh-CN" sz="2800" b="1" smtClean="0">
                <a:latin typeface="黑体" panose="02010609060101010101" charset="-122"/>
                <a:ea typeface="黑体" panose="02010609060101010101" charset="-122"/>
                <a:cs typeface="黑体" panose="02010609060101010101" charset="-122"/>
              </a:rPr>
              <a:t>D</a:t>
            </a:r>
            <a:r>
              <a:rPr lang="zh-CN" altLang="zh-CN" sz="2800" b="1" smtClean="0">
                <a:latin typeface="黑体" panose="02010609060101010101" charset="-122"/>
                <a:ea typeface="黑体" panose="02010609060101010101" charset="-122"/>
                <a:cs typeface="黑体" panose="02010609060101010101" charset="-122"/>
              </a:rPr>
              <a:t>．由于家庭结构和家庭伦理的变化，传统“孝”的形式在现代社会无提倡的必要。</a:t>
            </a:r>
          </a:p>
        </p:txBody>
      </p:sp>
      <p:sp>
        <p:nvSpPr>
          <p:cNvPr id="4" name="文本框 3"/>
          <p:cNvSpPr txBox="1"/>
          <p:nvPr/>
        </p:nvSpPr>
        <p:spPr>
          <a:xfrm>
            <a:off x="8730615" y="662940"/>
            <a:ext cx="816718" cy="1144227"/>
          </a:xfrm>
          <a:prstGeom prst="ellipse">
            <a:avLst/>
          </a:prstGeom>
          <a:solidFill>
            <a:srgbClr val="00B0F0"/>
          </a:solidFill>
        </p:spPr>
        <p:txBody>
          <a:bodyPr wrap="none" rtlCol="0">
            <a:spAutoFit/>
          </a:bodyPr>
          <a:lstStyle/>
          <a:p>
            <a:r>
              <a:rPr lang="en-US" altLang="zh-CN" sz="4800" b="1">
                <a:latin typeface="微软雅黑" panose="020B0503020204020204" charset="-122"/>
                <a:ea typeface="微软雅黑" panose="020B0503020204020204" charset="-122"/>
              </a:rPr>
              <a:t>C</a:t>
            </a:r>
            <a:endParaRPr lang="en-US" altLang="zh-CN" sz="4800" b="1">
              <a:latin typeface="微软雅黑"/>
              <a:ea typeface="微软雅黑"/>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 calcmode="lin" valueType="num">
                                      <p:cBhvr additive="base">
                                        <p:cTn id="15"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 calcmode="lin" valueType="num">
                                      <p:cBhvr additive="base">
                                        <p:cTn id="2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6" presetClass="entr" presetSubtype="0"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down)">
                                      <p:cBhvr>
                                        <p:cTn id="29" dur="580">
                                          <p:stCondLst>
                                            <p:cond delay="0"/>
                                          </p:stCondLst>
                                        </p:cTn>
                                        <p:tgtEl>
                                          <p:spTgt spid="4"/>
                                        </p:tgtEl>
                                      </p:cBhvr>
                                    </p:animEffect>
                                    <p:anim calcmode="lin" valueType="num">
                                      <p:cBhvr>
                                        <p:cTn id="30"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31"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32"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33"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34"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35" dur="26">
                                          <p:stCondLst>
                                            <p:cond delay="650"/>
                                          </p:stCondLst>
                                        </p:cTn>
                                        <p:tgtEl>
                                          <p:spTgt spid="4"/>
                                        </p:tgtEl>
                                      </p:cBhvr>
                                      <p:to x="100000" y="60000"/>
                                    </p:animScale>
                                    <p:animScale>
                                      <p:cBhvr>
                                        <p:cTn id="36" dur="166" decel="50000">
                                          <p:stCondLst>
                                            <p:cond delay="676"/>
                                          </p:stCondLst>
                                        </p:cTn>
                                        <p:tgtEl>
                                          <p:spTgt spid="4"/>
                                        </p:tgtEl>
                                      </p:cBhvr>
                                      <p:to x="100000" y="100000"/>
                                    </p:animScale>
                                    <p:animScale>
                                      <p:cBhvr>
                                        <p:cTn id="37" dur="26">
                                          <p:stCondLst>
                                            <p:cond delay="1312"/>
                                          </p:stCondLst>
                                        </p:cTn>
                                        <p:tgtEl>
                                          <p:spTgt spid="4"/>
                                        </p:tgtEl>
                                      </p:cBhvr>
                                      <p:to x="100000" y="80000"/>
                                    </p:animScale>
                                    <p:animScale>
                                      <p:cBhvr>
                                        <p:cTn id="38" dur="166" decel="50000">
                                          <p:stCondLst>
                                            <p:cond delay="1338"/>
                                          </p:stCondLst>
                                        </p:cTn>
                                        <p:tgtEl>
                                          <p:spTgt spid="4"/>
                                        </p:tgtEl>
                                      </p:cBhvr>
                                      <p:to x="100000" y="100000"/>
                                    </p:animScale>
                                    <p:animScale>
                                      <p:cBhvr>
                                        <p:cTn id="39" dur="26">
                                          <p:stCondLst>
                                            <p:cond delay="1642"/>
                                          </p:stCondLst>
                                        </p:cTn>
                                        <p:tgtEl>
                                          <p:spTgt spid="4"/>
                                        </p:tgtEl>
                                      </p:cBhvr>
                                      <p:to x="100000" y="90000"/>
                                    </p:animScale>
                                    <p:animScale>
                                      <p:cBhvr>
                                        <p:cTn id="40" dur="166" decel="50000">
                                          <p:stCondLst>
                                            <p:cond delay="1668"/>
                                          </p:stCondLst>
                                        </p:cTn>
                                        <p:tgtEl>
                                          <p:spTgt spid="4"/>
                                        </p:tgtEl>
                                      </p:cBhvr>
                                      <p:to x="100000" y="100000"/>
                                    </p:animScale>
                                    <p:animScale>
                                      <p:cBhvr>
                                        <p:cTn id="41" dur="26">
                                          <p:stCondLst>
                                            <p:cond delay="1808"/>
                                          </p:stCondLst>
                                        </p:cTn>
                                        <p:tgtEl>
                                          <p:spTgt spid="4"/>
                                        </p:tgtEl>
                                      </p:cBhvr>
                                      <p:to x="100000" y="95000"/>
                                    </p:animScale>
                                    <p:animScale>
                                      <p:cBhvr>
                                        <p:cTn id="42"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allAtOnce"/>
      <p:bldP spid="4"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260" y="10795"/>
            <a:ext cx="3711575" cy="781050"/>
          </a:xfrm>
          <a:prstGeom prst="rect">
            <a:avLst/>
          </a:prstGeom>
        </p:spPr>
      </p:pic>
      <p:sp>
        <p:nvSpPr>
          <p:cNvPr id="3" name="内容占位符 2"/>
          <p:cNvSpPr>
            <a:spLocks noGrp="1"/>
          </p:cNvSpPr>
          <p:nvPr>
            <p:ph idx="1"/>
          </p:nvPr>
        </p:nvSpPr>
        <p:spPr bwMode="auto">
          <a:xfrm>
            <a:off x="882650" y="90805"/>
            <a:ext cx="2697480" cy="5029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marL="0" indent="0">
              <a:buNone/>
            </a:pPr>
            <a:r>
              <a:rPr lang="zh-CN" altLang="zh-CN" b="1" smtClean="0">
                <a:solidFill>
                  <a:srgbClr val="FF0000"/>
                </a:solidFill>
                <a:latin typeface="微软雅黑" panose="020B0503020204020204" charset="-122"/>
                <a:ea typeface="微软雅黑" panose="020B0503020204020204" charset="-122"/>
              </a:rPr>
              <a:t>剖析</a:t>
            </a:r>
            <a:r>
              <a:rPr lang="zh-CN" altLang="en-US" b="1" smtClean="0">
                <a:solidFill>
                  <a:srgbClr val="FF0000"/>
                </a:solidFill>
                <a:latin typeface="微软雅黑" panose="020B0503020204020204" charset="-122"/>
                <a:ea typeface="微软雅黑" panose="020B0503020204020204" charset="-122"/>
              </a:rPr>
              <a:t>论述</a:t>
            </a:r>
            <a:r>
              <a:rPr lang="zh-CN" altLang="zh-CN" b="1" smtClean="0">
                <a:solidFill>
                  <a:srgbClr val="FF0000"/>
                </a:solidFill>
                <a:latin typeface="微软雅黑" panose="020B0503020204020204" charset="-122"/>
                <a:ea typeface="微软雅黑" panose="020B0503020204020204" charset="-122"/>
              </a:rPr>
              <a:t>文章</a:t>
            </a:r>
            <a:endParaRPr lang="zh-CN" altLang="en-US" b="1" smtClean="0">
              <a:solidFill>
                <a:srgbClr val="FF0000"/>
              </a:solidFill>
              <a:latin typeface="微软雅黑" panose="020B0503020204020204" charset="-122"/>
              <a:ea typeface="微软雅黑" panose="020B0503020204020204" charset="-122"/>
            </a:endParaRPr>
          </a:p>
        </p:txBody>
      </p:sp>
      <p:sp>
        <p:nvSpPr>
          <p:cNvPr id="2" name="矩形 1"/>
          <p:cNvSpPr/>
          <p:nvPr/>
        </p:nvSpPr>
        <p:spPr>
          <a:xfrm>
            <a:off x="243018" y="682401"/>
            <a:ext cx="11306026" cy="5908040"/>
          </a:xfrm>
          <a:prstGeom prst="rect">
            <a:avLst/>
          </a:prstGeom>
        </p:spPr>
        <p:txBody>
          <a:bodyPr wrap="square">
            <a:spAutoFit/>
          </a:bodyPr>
          <a:lstStyle/>
          <a:p>
            <a:pPr fontAlgn="auto">
              <a:lnSpc>
                <a:spcPct val="150000"/>
              </a:lnSpc>
            </a:pPr>
            <a:r>
              <a:rPr lang="en-US" altLang="zh-CN" sz="2800" b="1" smtClean="0">
                <a:latin typeface="微软雅黑" panose="020B0503020204020204" charset="-122"/>
                <a:ea typeface="微软雅黑" panose="020B0503020204020204" charset="-122"/>
                <a:cs typeface="微软雅黑" panose="020B0503020204020204" charset="-122"/>
              </a:rPr>
              <a:t>2</a:t>
            </a:r>
            <a:r>
              <a:rPr lang="zh-CN" altLang="zh-CN" sz="2800" b="1" smtClean="0">
                <a:latin typeface="微软雅黑" panose="020B0503020204020204" charset="-122"/>
                <a:ea typeface="微软雅黑" panose="020B0503020204020204" charset="-122"/>
                <a:cs typeface="微软雅黑" panose="020B0503020204020204" charset="-122"/>
              </a:rPr>
              <a:t>．下列对原文论证的相关分析，不正确的一项是</a:t>
            </a:r>
          </a:p>
          <a:p>
            <a:pPr fontAlgn="auto">
              <a:lnSpc>
                <a:spcPct val="150000"/>
              </a:lnSpc>
            </a:pPr>
            <a:r>
              <a:rPr lang="en-US" altLang="zh-CN" sz="2800" b="1" smtClean="0">
                <a:latin typeface="黑体" panose="02010609060101010101" charset="-122"/>
                <a:ea typeface="黑体" panose="02010609060101010101" charset="-122"/>
                <a:cs typeface="黑体" panose="02010609060101010101" charset="-122"/>
              </a:rPr>
              <a:t>A</a:t>
            </a:r>
            <a:r>
              <a:rPr lang="zh-CN" altLang="zh-CN" sz="2800" b="1" smtClean="0">
                <a:latin typeface="黑体" panose="02010609060101010101" charset="-122"/>
                <a:ea typeface="黑体" panose="02010609060101010101" charset="-122"/>
                <a:cs typeface="黑体" panose="02010609060101010101" charset="-122"/>
              </a:rPr>
              <a:t>．文章几次引用文献，目的是论证中国古今经典中对“孝”的理解诠释是一致的。</a:t>
            </a:r>
          </a:p>
          <a:p>
            <a:pPr fontAlgn="auto">
              <a:lnSpc>
                <a:spcPct val="150000"/>
              </a:lnSpc>
            </a:pPr>
            <a:r>
              <a:rPr lang="en-US" altLang="zh-CN" sz="2800" b="1" smtClean="0">
                <a:latin typeface="黑体" panose="02010609060101010101" charset="-122"/>
                <a:ea typeface="黑体" panose="02010609060101010101" charset="-122"/>
                <a:cs typeface="黑体" panose="02010609060101010101" charset="-122"/>
              </a:rPr>
              <a:t>B</a:t>
            </a:r>
            <a:r>
              <a:rPr lang="zh-CN" altLang="zh-CN" sz="2800" b="1" smtClean="0">
                <a:latin typeface="黑体" panose="02010609060101010101" charset="-122"/>
                <a:ea typeface="黑体" panose="02010609060101010101" charset="-122"/>
                <a:cs typeface="黑体" panose="02010609060101010101" charset="-122"/>
              </a:rPr>
              <a:t>．文章基于对孔子“仁学”思想的认同与接受，提出了关于“孝”的意义的论断。</a:t>
            </a:r>
          </a:p>
          <a:p>
            <a:pPr fontAlgn="auto">
              <a:lnSpc>
                <a:spcPct val="150000"/>
              </a:lnSpc>
            </a:pPr>
            <a:r>
              <a:rPr lang="en-US" altLang="zh-CN" sz="2800" b="1" smtClean="0">
                <a:latin typeface="黑体" panose="02010609060101010101" charset="-122"/>
                <a:ea typeface="黑体" panose="02010609060101010101" charset="-122"/>
                <a:cs typeface="黑体" panose="02010609060101010101" charset="-122"/>
              </a:rPr>
              <a:t>C</a:t>
            </a:r>
            <a:r>
              <a:rPr lang="zh-CN" altLang="zh-CN" sz="2800" b="1" smtClean="0">
                <a:latin typeface="黑体" panose="02010609060101010101" charset="-122"/>
                <a:ea typeface="黑体" panose="02010609060101010101" charset="-122"/>
                <a:cs typeface="黑体" panose="02010609060101010101" charset="-122"/>
              </a:rPr>
              <a:t>．文章在论证结构上，先引出论题，再提出观点，然后纵向深入，最后补充论述。</a:t>
            </a:r>
          </a:p>
          <a:p>
            <a:pPr fontAlgn="auto">
              <a:lnSpc>
                <a:spcPct val="150000"/>
              </a:lnSpc>
            </a:pPr>
            <a:r>
              <a:rPr lang="en-US" altLang="zh-CN" sz="2800" b="1" smtClean="0">
                <a:latin typeface="黑体" panose="02010609060101010101" charset="-122"/>
                <a:ea typeface="黑体" panose="02010609060101010101" charset="-122"/>
                <a:cs typeface="黑体" panose="02010609060101010101" charset="-122"/>
              </a:rPr>
              <a:t>D</a:t>
            </a:r>
            <a:r>
              <a:rPr lang="zh-CN" altLang="zh-CN" sz="2800" b="1" smtClean="0">
                <a:latin typeface="黑体" panose="02010609060101010101" charset="-122"/>
                <a:ea typeface="黑体" panose="02010609060101010101" charset="-122"/>
                <a:cs typeface="黑体" panose="02010609060101010101" charset="-122"/>
              </a:rPr>
              <a:t>．文章既肯定“孝”的普遍意义，又指出它的内涵变化，显示了作者的思辨态度。</a:t>
            </a:r>
          </a:p>
        </p:txBody>
      </p:sp>
      <p:sp>
        <p:nvSpPr>
          <p:cNvPr id="4" name="文本框 3"/>
          <p:cNvSpPr txBox="1"/>
          <p:nvPr/>
        </p:nvSpPr>
        <p:spPr>
          <a:xfrm>
            <a:off x="8730615" y="662940"/>
            <a:ext cx="1019406" cy="1171189"/>
          </a:xfrm>
          <a:prstGeom prst="ellipse">
            <a:avLst/>
          </a:prstGeom>
          <a:solidFill>
            <a:srgbClr val="00B0F0"/>
          </a:solidFill>
        </p:spPr>
        <p:txBody>
          <a:bodyPr wrap="none" rtlCol="0">
            <a:spAutoFit/>
          </a:bodyPr>
          <a:lstStyle/>
          <a:p>
            <a:r>
              <a:rPr lang="en-US" altLang="zh-CN" sz="4800" b="1">
                <a:latin typeface="微软雅黑" panose="020B0503020204020204" charset="-122"/>
                <a:ea typeface="微软雅黑" panose="020B0503020204020204" charset="-122"/>
              </a:rPr>
              <a:t>A</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 calcmode="lin" valueType="num">
                                      <p:cBhvr additive="base">
                                        <p:cTn id="15"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 calcmode="lin" valueType="num">
                                      <p:cBhvr additive="base">
                                        <p:cTn id="2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26" presetClass="entr" presetSubtype="0"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down)">
                                      <p:cBhvr>
                                        <p:cTn id="29" dur="580">
                                          <p:stCondLst>
                                            <p:cond delay="0"/>
                                          </p:stCondLst>
                                        </p:cTn>
                                        <p:tgtEl>
                                          <p:spTgt spid="4"/>
                                        </p:tgtEl>
                                      </p:cBhvr>
                                    </p:animEffect>
                                    <p:anim calcmode="lin" valueType="num">
                                      <p:cBhvr>
                                        <p:cTn id="30"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31"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32"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33"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34"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35" dur="26">
                                          <p:stCondLst>
                                            <p:cond delay="650"/>
                                          </p:stCondLst>
                                        </p:cTn>
                                        <p:tgtEl>
                                          <p:spTgt spid="4"/>
                                        </p:tgtEl>
                                      </p:cBhvr>
                                      <p:to x="100000" y="60000"/>
                                    </p:animScale>
                                    <p:animScale>
                                      <p:cBhvr>
                                        <p:cTn id="36" dur="166" decel="50000">
                                          <p:stCondLst>
                                            <p:cond delay="676"/>
                                          </p:stCondLst>
                                        </p:cTn>
                                        <p:tgtEl>
                                          <p:spTgt spid="4"/>
                                        </p:tgtEl>
                                      </p:cBhvr>
                                      <p:to x="100000" y="100000"/>
                                    </p:animScale>
                                    <p:animScale>
                                      <p:cBhvr>
                                        <p:cTn id="37" dur="26">
                                          <p:stCondLst>
                                            <p:cond delay="1312"/>
                                          </p:stCondLst>
                                        </p:cTn>
                                        <p:tgtEl>
                                          <p:spTgt spid="4"/>
                                        </p:tgtEl>
                                      </p:cBhvr>
                                      <p:to x="100000" y="80000"/>
                                    </p:animScale>
                                    <p:animScale>
                                      <p:cBhvr>
                                        <p:cTn id="38" dur="166" decel="50000">
                                          <p:stCondLst>
                                            <p:cond delay="1338"/>
                                          </p:stCondLst>
                                        </p:cTn>
                                        <p:tgtEl>
                                          <p:spTgt spid="4"/>
                                        </p:tgtEl>
                                      </p:cBhvr>
                                      <p:to x="100000" y="100000"/>
                                    </p:animScale>
                                    <p:animScale>
                                      <p:cBhvr>
                                        <p:cTn id="39" dur="26">
                                          <p:stCondLst>
                                            <p:cond delay="1642"/>
                                          </p:stCondLst>
                                        </p:cTn>
                                        <p:tgtEl>
                                          <p:spTgt spid="4"/>
                                        </p:tgtEl>
                                      </p:cBhvr>
                                      <p:to x="100000" y="90000"/>
                                    </p:animScale>
                                    <p:animScale>
                                      <p:cBhvr>
                                        <p:cTn id="40" dur="166" decel="50000">
                                          <p:stCondLst>
                                            <p:cond delay="1668"/>
                                          </p:stCondLst>
                                        </p:cTn>
                                        <p:tgtEl>
                                          <p:spTgt spid="4"/>
                                        </p:tgtEl>
                                      </p:cBhvr>
                                      <p:to x="100000" y="100000"/>
                                    </p:animScale>
                                    <p:animScale>
                                      <p:cBhvr>
                                        <p:cTn id="41" dur="26">
                                          <p:stCondLst>
                                            <p:cond delay="1808"/>
                                          </p:stCondLst>
                                        </p:cTn>
                                        <p:tgtEl>
                                          <p:spTgt spid="4"/>
                                        </p:tgtEl>
                                      </p:cBhvr>
                                      <p:to x="100000" y="95000"/>
                                    </p:animScale>
                                    <p:animScale>
                                      <p:cBhvr>
                                        <p:cTn id="42"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allAtOnce"/>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260" y="10795"/>
            <a:ext cx="3711575" cy="781050"/>
          </a:xfrm>
          <a:prstGeom prst="rect">
            <a:avLst/>
          </a:prstGeom>
        </p:spPr>
      </p:pic>
      <p:sp>
        <p:nvSpPr>
          <p:cNvPr id="3" name="内容占位符 2"/>
          <p:cNvSpPr>
            <a:spLocks noGrp="1"/>
          </p:cNvSpPr>
          <p:nvPr>
            <p:ph idx="1"/>
          </p:nvPr>
        </p:nvSpPr>
        <p:spPr bwMode="auto">
          <a:xfrm>
            <a:off x="882650" y="90805"/>
            <a:ext cx="2697480" cy="5029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marL="0" indent="0">
              <a:buNone/>
            </a:pPr>
            <a:r>
              <a:rPr lang="zh-CN" altLang="zh-CN" b="1" smtClean="0">
                <a:solidFill>
                  <a:srgbClr val="FF0000"/>
                </a:solidFill>
                <a:latin typeface="微软雅黑" panose="020B0503020204020204" charset="-122"/>
                <a:ea typeface="微软雅黑" panose="020B0503020204020204" charset="-122"/>
              </a:rPr>
              <a:t>剖析</a:t>
            </a:r>
            <a:r>
              <a:rPr lang="zh-CN" altLang="en-US" b="1" smtClean="0">
                <a:solidFill>
                  <a:srgbClr val="FF0000"/>
                </a:solidFill>
                <a:latin typeface="微软雅黑" panose="020B0503020204020204" charset="-122"/>
                <a:ea typeface="微软雅黑" panose="020B0503020204020204" charset="-122"/>
              </a:rPr>
              <a:t>论述</a:t>
            </a:r>
            <a:r>
              <a:rPr lang="zh-CN" altLang="zh-CN" b="1" smtClean="0">
                <a:solidFill>
                  <a:srgbClr val="FF0000"/>
                </a:solidFill>
                <a:latin typeface="微软雅黑" panose="020B0503020204020204" charset="-122"/>
                <a:ea typeface="微软雅黑" panose="020B0503020204020204" charset="-122"/>
              </a:rPr>
              <a:t>文章</a:t>
            </a:r>
            <a:endParaRPr lang="zh-CN" altLang="en-US" b="1" smtClean="0">
              <a:solidFill>
                <a:srgbClr val="FF0000"/>
              </a:solidFill>
              <a:latin typeface="微软雅黑" panose="020B0503020204020204" charset="-122"/>
              <a:ea typeface="微软雅黑" panose="020B0503020204020204" charset="-122"/>
            </a:endParaRPr>
          </a:p>
        </p:txBody>
      </p:sp>
      <p:sp>
        <p:nvSpPr>
          <p:cNvPr id="2" name="矩形 1"/>
          <p:cNvSpPr/>
          <p:nvPr/>
        </p:nvSpPr>
        <p:spPr>
          <a:xfrm>
            <a:off x="232858" y="792032"/>
            <a:ext cx="11306026" cy="5908040"/>
          </a:xfrm>
          <a:prstGeom prst="rect">
            <a:avLst/>
          </a:prstGeom>
        </p:spPr>
        <p:txBody>
          <a:bodyPr wrap="square">
            <a:spAutoFit/>
          </a:bodyPr>
          <a:lstStyle/>
          <a:p>
            <a:pPr fontAlgn="auto">
              <a:lnSpc>
                <a:spcPct val="150000"/>
              </a:lnSpc>
            </a:pPr>
            <a:r>
              <a:rPr lang="en-US" altLang="zh-CN" sz="2800" b="1" smtClean="0">
                <a:latin typeface="微软雅黑" panose="020B0503020204020204" charset="-122"/>
                <a:ea typeface="微软雅黑" panose="020B0503020204020204" charset="-122"/>
                <a:cs typeface="微软雅黑" panose="020B0503020204020204" charset="-122"/>
              </a:rPr>
              <a:t>3</a:t>
            </a:r>
            <a:r>
              <a:rPr lang="zh-CN" altLang="zh-CN" sz="2800" b="1" smtClean="0">
                <a:latin typeface="微软雅黑" panose="020B0503020204020204" charset="-122"/>
                <a:ea typeface="微软雅黑" panose="020B0503020204020204" charset="-122"/>
                <a:cs typeface="微软雅黑" panose="020B0503020204020204" charset="-122"/>
              </a:rPr>
              <a:t>．根据原文内容，下列说法不正确的一项是</a:t>
            </a:r>
          </a:p>
          <a:p>
            <a:pPr fontAlgn="auto">
              <a:lnSpc>
                <a:spcPct val="150000"/>
              </a:lnSpc>
            </a:pPr>
            <a:r>
              <a:rPr lang="en-US" altLang="zh-CN" sz="2800" b="1" smtClean="0">
                <a:latin typeface="黑体" panose="02010609060101010101" charset="-122"/>
                <a:ea typeface="黑体" panose="02010609060101010101" charset="-122"/>
                <a:cs typeface="黑体" panose="02010609060101010101" charset="-122"/>
              </a:rPr>
              <a:t>A</a:t>
            </a:r>
            <a:r>
              <a:rPr lang="zh-CN" altLang="zh-CN" sz="2800" b="1" smtClean="0">
                <a:latin typeface="黑体" panose="02010609060101010101" charset="-122"/>
                <a:ea typeface="黑体" panose="02010609060101010101" charset="-122"/>
                <a:cs typeface="黑体" panose="02010609060101010101" charset="-122"/>
              </a:rPr>
              <a:t>．中国古代的“礼”，既有伦理性的一面，也有制度性的一面，是二者的结合。</a:t>
            </a:r>
          </a:p>
          <a:p>
            <a:pPr fontAlgn="auto">
              <a:lnSpc>
                <a:spcPct val="150000"/>
              </a:lnSpc>
            </a:pPr>
            <a:r>
              <a:rPr lang="en-US" altLang="zh-CN" sz="2800" b="1" smtClean="0">
                <a:latin typeface="黑体" panose="02010609060101010101" charset="-122"/>
                <a:ea typeface="黑体" panose="02010609060101010101" charset="-122"/>
                <a:cs typeface="黑体" panose="02010609060101010101" charset="-122"/>
              </a:rPr>
              <a:t>B</a:t>
            </a:r>
            <a:r>
              <a:rPr lang="zh-CN" altLang="zh-CN" sz="2800" b="1" smtClean="0">
                <a:latin typeface="黑体" panose="02010609060101010101" charset="-122"/>
                <a:ea typeface="黑体" panose="02010609060101010101" charset="-122"/>
                <a:cs typeface="黑体" panose="02010609060101010101" charset="-122"/>
              </a:rPr>
              <a:t>．儒家从“天道”与“人道”的关系看待“孝”，这体现了哲理与伦理的统一。</a:t>
            </a:r>
          </a:p>
          <a:p>
            <a:pPr fontAlgn="auto">
              <a:lnSpc>
                <a:spcPct val="150000"/>
              </a:lnSpc>
            </a:pPr>
            <a:r>
              <a:rPr lang="en-US" altLang="zh-CN" sz="2800" b="1" smtClean="0">
                <a:latin typeface="黑体" panose="02010609060101010101" charset="-122"/>
                <a:ea typeface="黑体" panose="02010609060101010101" charset="-122"/>
                <a:cs typeface="黑体" panose="02010609060101010101" charset="-122"/>
              </a:rPr>
              <a:t>C</a:t>
            </a:r>
            <a:r>
              <a:rPr lang="zh-CN" altLang="zh-CN" sz="2800" b="1" smtClean="0">
                <a:latin typeface="黑体" panose="02010609060101010101" charset="-122"/>
                <a:ea typeface="黑体" panose="02010609060101010101" charset="-122"/>
                <a:cs typeface="黑体" panose="02010609060101010101" charset="-122"/>
              </a:rPr>
              <a:t>．以“亲亲”作为“孝”的基点，能使得“孝”在历史实践中一直是自觉自愿的。</a:t>
            </a:r>
          </a:p>
          <a:p>
            <a:pPr fontAlgn="auto">
              <a:lnSpc>
                <a:spcPct val="150000"/>
              </a:lnSpc>
            </a:pPr>
            <a:r>
              <a:rPr lang="en-US" altLang="zh-CN" sz="2800" b="1" smtClean="0">
                <a:latin typeface="黑体" panose="02010609060101010101" charset="-122"/>
                <a:ea typeface="黑体" panose="02010609060101010101" charset="-122"/>
                <a:cs typeface="黑体" panose="02010609060101010101" charset="-122"/>
              </a:rPr>
              <a:t>D</a:t>
            </a:r>
            <a:r>
              <a:rPr lang="zh-CN" altLang="zh-CN" sz="2800" b="1" smtClean="0">
                <a:latin typeface="黑体" panose="02010609060101010101" charset="-122"/>
                <a:ea typeface="黑体" panose="02010609060101010101" charset="-122"/>
                <a:cs typeface="黑体" panose="02010609060101010101" charset="-122"/>
              </a:rPr>
              <a:t>．鲁迅从“现在怎样做父亲”的角度批评“父为子纲”说，体现了对旧说的反思。</a:t>
            </a:r>
          </a:p>
        </p:txBody>
      </p:sp>
      <p:sp>
        <p:nvSpPr>
          <p:cNvPr id="4" name="文本框 3"/>
          <p:cNvSpPr txBox="1"/>
          <p:nvPr/>
        </p:nvSpPr>
        <p:spPr>
          <a:xfrm>
            <a:off x="8730615" y="662940"/>
            <a:ext cx="816718" cy="1144227"/>
          </a:xfrm>
          <a:prstGeom prst="ellipse">
            <a:avLst/>
          </a:prstGeom>
          <a:solidFill>
            <a:srgbClr val="00B0F0"/>
          </a:solidFill>
        </p:spPr>
        <p:txBody>
          <a:bodyPr wrap="none" rtlCol="0">
            <a:spAutoFit/>
          </a:bodyPr>
          <a:lstStyle/>
          <a:p>
            <a:r>
              <a:rPr lang="en-US" altLang="zh-CN" sz="4800" b="1">
                <a:latin typeface="微软雅黑" panose="020B0503020204020204" charset="-122"/>
                <a:ea typeface="微软雅黑" panose="020B0503020204020204" charset="-122"/>
              </a:rPr>
              <a:t>C</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 calcmode="lin" valueType="num">
                                      <p:cBhvr additive="base">
                                        <p:cTn id="15"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 calcmode="lin" valueType="num">
                                      <p:cBhvr additive="base">
                                        <p:cTn id="2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6" presetClass="entr" presetSubtype="0"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down)">
                                      <p:cBhvr>
                                        <p:cTn id="29" dur="580">
                                          <p:stCondLst>
                                            <p:cond delay="0"/>
                                          </p:stCondLst>
                                        </p:cTn>
                                        <p:tgtEl>
                                          <p:spTgt spid="4"/>
                                        </p:tgtEl>
                                      </p:cBhvr>
                                    </p:animEffect>
                                    <p:anim calcmode="lin" valueType="num">
                                      <p:cBhvr>
                                        <p:cTn id="30"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31"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32"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33"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34"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35" dur="26">
                                          <p:stCondLst>
                                            <p:cond delay="650"/>
                                          </p:stCondLst>
                                        </p:cTn>
                                        <p:tgtEl>
                                          <p:spTgt spid="4"/>
                                        </p:tgtEl>
                                      </p:cBhvr>
                                      <p:to x="100000" y="60000"/>
                                    </p:animScale>
                                    <p:animScale>
                                      <p:cBhvr>
                                        <p:cTn id="36" dur="166" decel="50000">
                                          <p:stCondLst>
                                            <p:cond delay="676"/>
                                          </p:stCondLst>
                                        </p:cTn>
                                        <p:tgtEl>
                                          <p:spTgt spid="4"/>
                                        </p:tgtEl>
                                      </p:cBhvr>
                                      <p:to x="100000" y="100000"/>
                                    </p:animScale>
                                    <p:animScale>
                                      <p:cBhvr>
                                        <p:cTn id="37" dur="26">
                                          <p:stCondLst>
                                            <p:cond delay="1312"/>
                                          </p:stCondLst>
                                        </p:cTn>
                                        <p:tgtEl>
                                          <p:spTgt spid="4"/>
                                        </p:tgtEl>
                                      </p:cBhvr>
                                      <p:to x="100000" y="80000"/>
                                    </p:animScale>
                                    <p:animScale>
                                      <p:cBhvr>
                                        <p:cTn id="38" dur="166" decel="50000">
                                          <p:stCondLst>
                                            <p:cond delay="1338"/>
                                          </p:stCondLst>
                                        </p:cTn>
                                        <p:tgtEl>
                                          <p:spTgt spid="4"/>
                                        </p:tgtEl>
                                      </p:cBhvr>
                                      <p:to x="100000" y="100000"/>
                                    </p:animScale>
                                    <p:animScale>
                                      <p:cBhvr>
                                        <p:cTn id="39" dur="26">
                                          <p:stCondLst>
                                            <p:cond delay="1642"/>
                                          </p:stCondLst>
                                        </p:cTn>
                                        <p:tgtEl>
                                          <p:spTgt spid="4"/>
                                        </p:tgtEl>
                                      </p:cBhvr>
                                      <p:to x="100000" y="90000"/>
                                    </p:animScale>
                                    <p:animScale>
                                      <p:cBhvr>
                                        <p:cTn id="40" dur="166" decel="50000">
                                          <p:stCondLst>
                                            <p:cond delay="1668"/>
                                          </p:stCondLst>
                                        </p:cTn>
                                        <p:tgtEl>
                                          <p:spTgt spid="4"/>
                                        </p:tgtEl>
                                      </p:cBhvr>
                                      <p:to x="100000" y="100000"/>
                                    </p:animScale>
                                    <p:animScale>
                                      <p:cBhvr>
                                        <p:cTn id="41" dur="26">
                                          <p:stCondLst>
                                            <p:cond delay="1808"/>
                                          </p:stCondLst>
                                        </p:cTn>
                                        <p:tgtEl>
                                          <p:spTgt spid="4"/>
                                        </p:tgtEl>
                                      </p:cBhvr>
                                      <p:to x="100000" y="95000"/>
                                    </p:animScale>
                                    <p:animScale>
                                      <p:cBhvr>
                                        <p:cTn id="42"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allAtOnce"/>
      <p:bldP spid="4"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1" name="直接连接符 10"/>
          <p:cNvCxnSpPr/>
          <p:nvPr/>
        </p:nvCxnSpPr>
        <p:spPr>
          <a:xfrm>
            <a:off x="457742" y="2015913"/>
            <a:ext cx="11276198" cy="6314"/>
          </a:xfrm>
          <a:prstGeom prst="line">
            <a:avLst/>
          </a:prstGeom>
          <a:ln w="254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1559859" y="489585"/>
            <a:ext cx="9466729" cy="1107996"/>
          </a:xfrm>
          <a:prstGeom prst="rect">
            <a:avLst/>
          </a:prstGeom>
          <a:noFill/>
          <a:ln w="9525">
            <a:noFill/>
          </a:ln>
        </p:spPr>
        <p:txBody>
          <a:bodyPr wrap="square">
            <a:spAutoFit/>
          </a:bodyPr>
          <a:lstStyle/>
          <a:p>
            <a:r>
              <a:rPr lang="zh-CN" sz="6600" b="1" smtClean="0">
                <a:solidFill>
                  <a:srgbClr val="FF0000"/>
                </a:solidFill>
                <a:latin typeface="微软雅黑" panose="020B0503020204020204" charset="-122"/>
                <a:ea typeface="微软雅黑" panose="020B0503020204020204" charset="-122"/>
              </a:rPr>
              <a:t>三、</a:t>
            </a:r>
            <a:r>
              <a:rPr lang="zh-CN" altLang="zh-CN" sz="6600" b="1" smtClean="0">
                <a:solidFill>
                  <a:srgbClr val="FF0000"/>
                </a:solidFill>
                <a:latin typeface="微软雅黑" panose="020B0503020204020204" charset="-122"/>
                <a:ea typeface="微软雅黑" panose="020B0503020204020204" charset="-122"/>
              </a:rPr>
              <a:t>“虚拟论敌”严写作</a:t>
            </a:r>
          </a:p>
        </p:txBody>
      </p:sp>
      <p:pic>
        <p:nvPicPr>
          <p:cNvPr id="2" name="图片 1" descr="t013eb4959345bf904b"/>
          <p:cNvPicPr>
            <a:picLocks noChangeAspect="1"/>
          </p:cNvPicPr>
          <p:nvPr/>
        </p:nvPicPr>
        <p:blipFill>
          <a:blip r:embed="rId2"/>
          <a:stretch>
            <a:fillRect/>
          </a:stretch>
        </p:blipFill>
        <p:spPr>
          <a:xfrm>
            <a:off x="494852" y="2227580"/>
            <a:ext cx="11274014" cy="443992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amond(in)">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1973" y="1258645"/>
            <a:ext cx="11553712" cy="5599356"/>
          </a:xfrm>
          <a:solidFill>
            <a:schemeClr val="bg1"/>
          </a:solidFill>
        </p:spPr>
        <p:txBody>
          <a:bodyPr>
            <a:noAutofit/>
          </a:bodyPr>
          <a:lstStyle/>
          <a:p>
            <a:pPr>
              <a:lnSpc>
                <a:spcPct val="150000"/>
              </a:lnSpc>
            </a:pPr>
            <a:r>
              <a:rPr lang="zh-CN" altLang="zh-CN" sz="2400" b="1" smtClean="0">
                <a:latin typeface="微软雅黑" panose="020B0503020204020204" charset="-122"/>
                <a:ea typeface="微软雅黑" panose="020B0503020204020204" charset="-122"/>
              </a:rPr>
              <a:t>“驳论点”——对我们的论点举出反例或者从论点推出错误</a:t>
            </a:r>
            <a:r>
              <a:rPr lang="zh-CN" altLang="en-US" sz="2400" b="1" smtClean="0">
                <a:latin typeface="微软雅黑" panose="020B0503020204020204" charset="-122"/>
                <a:ea typeface="微软雅黑" panose="020B0503020204020204" charset="-122"/>
              </a:rPr>
              <a:t>。</a:t>
            </a:r>
            <a:endParaRPr lang="en-US" altLang="zh-CN" sz="2400" b="1" smtClean="0">
              <a:latin typeface="微软雅黑" panose="020B0503020204020204" charset="-122"/>
              <a:ea typeface="微软雅黑" panose="020B0503020204020204" charset="-122"/>
            </a:endParaRPr>
          </a:p>
          <a:p>
            <a:pPr>
              <a:lnSpc>
                <a:spcPct val="150000"/>
              </a:lnSpc>
            </a:pPr>
            <a:r>
              <a:rPr lang="zh-CN" altLang="zh-CN" sz="2400" b="1" smtClean="0">
                <a:latin typeface="微软雅黑" panose="020B0503020204020204" charset="-122"/>
                <a:ea typeface="微软雅黑" panose="020B0503020204020204" charset="-122"/>
              </a:rPr>
              <a:t>“驳论据”——质疑论据及隐含前提的可靠性</a:t>
            </a:r>
            <a:r>
              <a:rPr lang="zh-CN" altLang="en-US" sz="2400" b="1" smtClean="0">
                <a:latin typeface="微软雅黑" panose="020B0503020204020204" charset="-122"/>
                <a:ea typeface="微软雅黑" panose="020B0503020204020204" charset="-122"/>
              </a:rPr>
              <a:t>。</a:t>
            </a:r>
            <a:endParaRPr lang="en-US" altLang="zh-CN" sz="2400" b="1" smtClean="0">
              <a:latin typeface="微软雅黑" panose="020B0503020204020204" charset="-122"/>
              <a:ea typeface="微软雅黑" panose="020B0503020204020204" charset="-122"/>
            </a:endParaRPr>
          </a:p>
          <a:p>
            <a:pPr>
              <a:lnSpc>
                <a:spcPct val="150000"/>
              </a:lnSpc>
            </a:pPr>
            <a:r>
              <a:rPr lang="zh-CN" altLang="zh-CN" sz="2400" b="1" smtClean="0">
                <a:latin typeface="微软雅黑" panose="020B0503020204020204" charset="-122"/>
                <a:ea typeface="微软雅黑" panose="020B0503020204020204" charset="-122"/>
              </a:rPr>
              <a:t> “驳论证”——指出论证中存在的逻辑问题</a:t>
            </a:r>
            <a:r>
              <a:rPr lang="zh-CN" altLang="en-US" sz="2400" b="1" smtClean="0">
                <a:latin typeface="微软雅黑" panose="020B0503020204020204" charset="-122"/>
                <a:ea typeface="微软雅黑" panose="020B0503020204020204" charset="-122"/>
              </a:rPr>
              <a:t>。</a:t>
            </a:r>
            <a:endParaRPr lang="en-US" altLang="zh-CN" sz="2400" b="1" smtClean="0">
              <a:latin typeface="微软雅黑" panose="020B0503020204020204" charset="-122"/>
              <a:ea typeface="微软雅黑" panose="020B0503020204020204" charset="-122"/>
            </a:endParaRPr>
          </a:p>
          <a:p>
            <a:pPr>
              <a:lnSpc>
                <a:spcPct val="150000"/>
              </a:lnSpc>
            </a:pPr>
            <a:r>
              <a:rPr lang="zh-CN" altLang="zh-CN" sz="2400" b="1" smtClean="0">
                <a:latin typeface="微软雅黑" panose="020B0503020204020204" charset="-122"/>
                <a:ea typeface="微软雅黑" panose="020B0503020204020204" charset="-122"/>
              </a:rPr>
              <a:t>在论点、论据和论证中做到无懈可击，让“论敌”无处可驳。因此，议论文写作时，列提纲就显得尤其重要。从另外的角度，我们也可以做这位“论敌”，来反驳别人的文章，从而写作出很棒的驳论文。</a:t>
            </a:r>
            <a:endParaRPr lang="zh-CN" altLang="zh-CN" sz="2400" b="1">
              <a:latin typeface="微软雅黑" panose="020B0503020204020204" charset="-122"/>
              <a:ea typeface="微软雅黑" panose="020B0503020204020204" charset="-122"/>
            </a:endParaRPr>
          </a:p>
        </p:txBody>
      </p:sp>
      <p:pic>
        <p:nvPicPr>
          <p:cNvPr id="17" name="图片 16"/>
          <p:cNvPicPr>
            <a:picLocks noChangeAspect="1"/>
          </p:cNvPicPr>
          <p:nvPr>
            <p:custDataLst>
              <p:tags r:id="rId1"/>
            </p:custDataLst>
          </p:nvPr>
        </p:nvPicPr>
        <p:blipFill>
          <a:blip r:embed="rId3">
            <a:extLst>
              <a:ext uri="{28A0092B-C50C-407E-A947-70E740481C1C}">
                <a14:useLocalDpi xmlns:a14="http://schemas.microsoft.com/office/drawing/2010/main" val="0"/>
              </a:ext>
            </a:extLst>
          </a:blip>
          <a:stretch>
            <a:fillRect/>
          </a:stretch>
        </p:blipFill>
        <p:spPr>
          <a:xfrm>
            <a:off x="-113665" y="-41910"/>
            <a:ext cx="5428615" cy="1149985"/>
          </a:xfrm>
          <a:prstGeom prst="rect">
            <a:avLst/>
          </a:prstGeom>
        </p:spPr>
      </p:pic>
      <p:sp>
        <p:nvSpPr>
          <p:cNvPr id="18" name="内容占位符 2"/>
          <p:cNvSpPr>
            <a:spLocks noGrp="1"/>
          </p:cNvSpPr>
          <p:nvPr/>
        </p:nvSpPr>
        <p:spPr bwMode="auto">
          <a:xfrm>
            <a:off x="1011555" y="225911"/>
            <a:ext cx="4033781" cy="64403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None/>
            </a:pPr>
            <a:r>
              <a:rPr lang="zh-CN" altLang="zh-CN" b="1" smtClean="0">
                <a:solidFill>
                  <a:srgbClr val="FF0000"/>
                </a:solidFill>
                <a:latin typeface="微软雅黑" panose="020B0503020204020204" charset="-122"/>
                <a:ea typeface="微软雅黑" panose="020B0503020204020204" charset="-122"/>
              </a:rPr>
              <a:t>“虚拟论敌”严写作</a:t>
            </a:r>
            <a:endParaRPr lang="zh-CN" altLang="zh-CN">
              <a:solidFill>
                <a:srgbClr val="FF0000"/>
              </a:solidFill>
              <a:latin typeface="微软雅黑"/>
              <a:ea typeface="微软雅黑"/>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edge">
                                      <p:cBhvr>
                                        <p:cTn id="7" dur="2000"/>
                                        <p:tgtEl>
                                          <p:spTgt spid="3">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edge">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edge">
                                      <p:cBhvr>
                                        <p:cTn id="17" dur="20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edge">
                                      <p:cBhvr>
                                        <p:cTn id="22" dur="2000"/>
                                        <p:tgtEl>
                                          <p:spTgt spid="3">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edge">
                                      <p:cBhvr>
                                        <p:cTn id="27"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1" name="直接连接符 10"/>
          <p:cNvCxnSpPr/>
          <p:nvPr/>
        </p:nvCxnSpPr>
        <p:spPr>
          <a:xfrm>
            <a:off x="457742" y="2041948"/>
            <a:ext cx="11276198" cy="6314"/>
          </a:xfrm>
          <a:prstGeom prst="line">
            <a:avLst/>
          </a:prstGeom>
          <a:ln w="254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2218690" y="489585"/>
            <a:ext cx="7875270" cy="1107996"/>
          </a:xfrm>
          <a:prstGeom prst="rect">
            <a:avLst/>
          </a:prstGeom>
          <a:noFill/>
          <a:ln w="9525">
            <a:noFill/>
          </a:ln>
        </p:spPr>
        <p:txBody>
          <a:bodyPr wrap="square">
            <a:spAutoFit/>
          </a:bodyPr>
          <a:lstStyle/>
          <a:p>
            <a:r>
              <a:rPr lang="zh-CN" sz="6600" b="1">
                <a:solidFill>
                  <a:srgbClr val="FF0000"/>
                </a:solidFill>
                <a:latin typeface="微软雅黑" panose="020B0503020204020204" charset="-122"/>
                <a:ea typeface="微软雅黑" panose="020B0503020204020204" charset="-122"/>
              </a:rPr>
              <a:t>四</a:t>
            </a:r>
            <a:r>
              <a:rPr lang="zh-CN" sz="6600" b="1" smtClean="0">
                <a:solidFill>
                  <a:srgbClr val="FF0000"/>
                </a:solidFill>
                <a:latin typeface="微软雅黑" panose="020B0503020204020204" charset="-122"/>
                <a:ea typeface="微软雅黑" panose="020B0503020204020204" charset="-122"/>
              </a:rPr>
              <a:t>、</a:t>
            </a:r>
            <a:r>
              <a:rPr lang="zh-CN" altLang="zh-CN" sz="6600" b="1" smtClean="0">
                <a:solidFill>
                  <a:srgbClr val="FF0000"/>
                </a:solidFill>
                <a:latin typeface="微软雅黑" panose="020B0503020204020204" charset="-122"/>
                <a:ea typeface="微软雅黑" panose="020B0503020204020204" charset="-122"/>
              </a:rPr>
              <a:t>学以致用大辩论</a:t>
            </a:r>
            <a:endParaRPr lang="zh-CN" altLang="zh-CN" sz="6600" b="1">
              <a:solidFill>
                <a:srgbClr val="FF0000"/>
              </a:solidFill>
              <a:latin typeface="微软雅黑" panose="020B0503020204020204" charset="-122"/>
              <a:ea typeface="微软雅黑" panose="020B0503020204020204" charset="-122"/>
            </a:endParaRPr>
          </a:p>
        </p:txBody>
      </p:sp>
      <p:pic>
        <p:nvPicPr>
          <p:cNvPr id="2" name="图片 1" descr="t013eb4959345bf904b"/>
          <p:cNvPicPr>
            <a:picLocks noChangeAspect="1"/>
          </p:cNvPicPr>
          <p:nvPr/>
        </p:nvPicPr>
        <p:blipFill>
          <a:blip r:embed="rId2"/>
          <a:stretch>
            <a:fillRect/>
          </a:stretch>
        </p:blipFill>
        <p:spPr>
          <a:xfrm>
            <a:off x="613185" y="2206064"/>
            <a:ext cx="11015831" cy="443992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amond(in)">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1785" y="1218565"/>
            <a:ext cx="11553825" cy="4561840"/>
          </a:xfrm>
          <a:solidFill>
            <a:schemeClr val="bg1"/>
          </a:solidFill>
        </p:spPr>
        <p:txBody>
          <a:bodyPr>
            <a:noAutofit/>
          </a:bodyPr>
          <a:lstStyle/>
          <a:p>
            <a:pPr marL="0" indent="0">
              <a:lnSpc>
                <a:spcPct val="150000"/>
              </a:lnSpc>
              <a:buNone/>
            </a:pPr>
            <a:r>
              <a:rPr lang="zh-CN" altLang="zh-CN" sz="2800" b="1" smtClean="0">
                <a:latin typeface="微软雅黑" panose="020B0503020204020204" charset="-122"/>
                <a:ea typeface="微软雅黑" panose="020B0503020204020204" charset="-122"/>
              </a:rPr>
              <a:t>“温饱是谈道德的必要条件”</a:t>
            </a:r>
            <a:endParaRPr lang="en-US" altLang="zh-CN" sz="2800" b="1" smtClean="0">
              <a:latin typeface="微软雅黑"/>
              <a:ea typeface="微软雅黑"/>
            </a:endParaRPr>
          </a:p>
          <a:p>
            <a:pPr marL="0" indent="0">
              <a:lnSpc>
                <a:spcPct val="150000"/>
              </a:lnSpc>
              <a:buNone/>
            </a:pPr>
            <a:r>
              <a:rPr lang="zh-CN" altLang="zh-CN" sz="2800" b="1" smtClean="0">
                <a:solidFill>
                  <a:schemeClr val="accent6">
                    <a:lumMod val="50000"/>
                  </a:schemeClr>
                </a:solidFill>
                <a:latin typeface="微软雅黑" panose="020B0503020204020204" charset="-122"/>
                <a:ea typeface="微软雅黑" panose="020B0503020204020204" charset="-122"/>
              </a:rPr>
              <a:t>“温饱是谈道德的必要条件”是必要条件假言推理，可以转化成“只有温饱，才谈道德”，推理的规则是“肯后必肯前”、“否前必否后”，也就是“谈道德的人必温饱”“不温饱就不谈道德”为正方观点；这两个观点的负命题为反方观点，即是“谈道德的人不一定温饱”“不温饱的人也谈道德”。</a:t>
            </a:r>
            <a:endParaRPr lang="zh-CN" altLang="zh-CN" sz="2800" b="1" smtClean="0">
              <a:solidFill>
                <a:schemeClr val="accent6">
                  <a:lumMod val="50000"/>
                </a:schemeClr>
              </a:solidFill>
              <a:latin typeface="微软雅黑"/>
              <a:ea typeface="微软雅黑"/>
            </a:endParaRPr>
          </a:p>
        </p:txBody>
      </p:sp>
      <p:pic>
        <p:nvPicPr>
          <p:cNvPr id="17" name="图片 16"/>
          <p:cNvPicPr>
            <a:picLocks noChangeAspect="1"/>
          </p:cNvPicPr>
          <p:nvPr>
            <p:custDataLst>
              <p:tags r:id="rId1"/>
            </p:custDataLst>
          </p:nvPr>
        </p:nvPicPr>
        <p:blipFill>
          <a:blip r:embed="rId3">
            <a:extLst>
              <a:ext uri="{28A0092B-C50C-407E-A947-70E740481C1C}">
                <a14:useLocalDpi xmlns:a14="http://schemas.microsoft.com/office/drawing/2010/main" val="0"/>
              </a:ext>
            </a:extLst>
          </a:blip>
          <a:stretch>
            <a:fillRect/>
          </a:stretch>
        </p:blipFill>
        <p:spPr>
          <a:xfrm>
            <a:off x="-113665" y="-41910"/>
            <a:ext cx="4524300" cy="1149985"/>
          </a:xfrm>
          <a:prstGeom prst="rect">
            <a:avLst/>
          </a:prstGeom>
        </p:spPr>
      </p:pic>
      <p:sp>
        <p:nvSpPr>
          <p:cNvPr id="18" name="内容占位符 2"/>
          <p:cNvSpPr>
            <a:spLocks noGrp="1"/>
          </p:cNvSpPr>
          <p:nvPr/>
        </p:nvSpPr>
        <p:spPr bwMode="auto">
          <a:xfrm>
            <a:off x="1011555" y="225911"/>
            <a:ext cx="4162873" cy="64403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b="1" smtClean="0">
                <a:solidFill>
                  <a:srgbClr val="FF0000"/>
                </a:solidFill>
                <a:latin typeface="微软雅黑" panose="020B0503020204020204" charset="-122"/>
                <a:ea typeface="微软雅黑" panose="020B0503020204020204" charset="-122"/>
              </a:rPr>
              <a:t>学以致用大辩论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edge">
                                      <p:cBhvr>
                                        <p:cTn id="7" dur="2000"/>
                                        <p:tgtEl>
                                          <p:spTgt spid="3">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edge">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edge">
                                      <p:cBhvr>
                                        <p:cTn id="17"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23644" y="1509383"/>
            <a:ext cx="3304429" cy="3296521"/>
            <a:chOff x="567625" y="1876138"/>
            <a:chExt cx="3317875" cy="3309938"/>
          </a:xfrm>
          <a:blipFill>
            <a:blip r:embed="rId2"/>
            <a:stretch>
              <a:fillRect/>
            </a:stretch>
          </a:blipFill>
        </p:grpSpPr>
        <p:sp>
          <p:nvSpPr>
            <p:cNvPr id="3" name="Oval 19"/>
            <p:cNvSpPr>
              <a:spLocks noChangeArrowheads="1"/>
            </p:cNvSpPr>
            <p:nvPr/>
          </p:nvSpPr>
          <p:spPr bwMode="auto">
            <a:xfrm>
              <a:off x="830928" y="2100612"/>
              <a:ext cx="2790825" cy="2782888"/>
            </a:xfrm>
            <a:prstGeom prst="ellipse">
              <a:avLst/>
            </a:prstGeom>
            <a:grpFill/>
            <a:ln>
              <a:noFill/>
            </a:ln>
          </p:spPr>
          <p:txBody>
            <a:bodyPr vert="horz" wrap="square" lIns="91372" tIns="45685" rIns="91372" bIns="45685" numCol="1" anchor="t" anchorCtr="0" compatLnSpc="1"/>
            <a:lstStyle/>
            <a:p>
              <a:endParaRPr lang="zh-CN" altLang="en-US"/>
            </a:p>
          </p:txBody>
        </p:sp>
        <p:grpSp>
          <p:nvGrpSpPr>
            <p:cNvPr id="4" name="组合 3"/>
            <p:cNvGrpSpPr/>
            <p:nvPr/>
          </p:nvGrpSpPr>
          <p:grpSpPr>
            <a:xfrm rot="20826964">
              <a:off x="567625" y="1876138"/>
              <a:ext cx="3317875" cy="3309938"/>
              <a:chOff x="625806" y="2032000"/>
              <a:chExt cx="3317875" cy="3309938"/>
            </a:xfrm>
            <a:grpFill/>
          </p:grpSpPr>
          <p:sp>
            <p:nvSpPr>
              <p:cNvPr id="5" name="Freeform 21"/>
              <p:cNvSpPr/>
              <p:nvPr/>
            </p:nvSpPr>
            <p:spPr bwMode="auto">
              <a:xfrm>
                <a:off x="865519" y="2032000"/>
                <a:ext cx="1376363" cy="885825"/>
              </a:xfrm>
              <a:custGeom>
                <a:avLst/>
                <a:gdLst>
                  <a:gd name="T0" fmla="*/ 227 w 2059"/>
                  <a:gd name="T1" fmla="*/ 1328 h 1328"/>
                  <a:gd name="T2" fmla="*/ 2059 w 2059"/>
                  <a:gd name="T3" fmla="*/ 262 h 1328"/>
                  <a:gd name="T4" fmla="*/ 2059 w 2059"/>
                  <a:gd name="T5" fmla="*/ 0 h 1328"/>
                  <a:gd name="T6" fmla="*/ 0 w 2059"/>
                  <a:gd name="T7" fmla="*/ 1197 h 1328"/>
                  <a:gd name="T8" fmla="*/ 227 w 2059"/>
                  <a:gd name="T9" fmla="*/ 1328 h 1328"/>
                </a:gdLst>
                <a:ahLst/>
                <a:cxnLst>
                  <a:cxn ang="0">
                    <a:pos x="T0" y="T1"/>
                  </a:cxn>
                  <a:cxn ang="0">
                    <a:pos x="T2" y="T3"/>
                  </a:cxn>
                  <a:cxn ang="0">
                    <a:pos x="T4" y="T5"/>
                  </a:cxn>
                  <a:cxn ang="0">
                    <a:pos x="T6" y="T7"/>
                  </a:cxn>
                  <a:cxn ang="0">
                    <a:pos x="T8" y="T9"/>
                  </a:cxn>
                </a:cxnLst>
                <a:rect l="0" t="0" r="r" b="b"/>
                <a:pathLst>
                  <a:path w="2059" h="1328">
                    <a:moveTo>
                      <a:pt x="227" y="1328"/>
                    </a:moveTo>
                    <a:cubicBezTo>
                      <a:pt x="606" y="706"/>
                      <a:pt x="1282" y="285"/>
                      <a:pt x="2059" y="262"/>
                    </a:cubicBezTo>
                    <a:lnTo>
                      <a:pt x="2059" y="0"/>
                    </a:lnTo>
                    <a:cubicBezTo>
                      <a:pt x="1186" y="23"/>
                      <a:pt x="424" y="497"/>
                      <a:pt x="0" y="1197"/>
                    </a:cubicBezTo>
                    <a:lnTo>
                      <a:pt x="227" y="13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372" tIns="45685" rIns="91372" bIns="45685" numCol="1" anchor="t" anchorCtr="0" compatLnSpc="1"/>
              <a:lstStyle/>
              <a:p>
                <a:endParaRPr lang="zh-CN" altLang="en-US"/>
              </a:p>
            </p:txBody>
          </p:sp>
          <p:sp>
            <p:nvSpPr>
              <p:cNvPr id="6" name="Freeform 22"/>
              <p:cNvSpPr/>
              <p:nvPr/>
            </p:nvSpPr>
            <p:spPr bwMode="auto">
              <a:xfrm>
                <a:off x="625806" y="2032000"/>
                <a:ext cx="3317875" cy="3309938"/>
              </a:xfrm>
              <a:custGeom>
                <a:avLst/>
                <a:gdLst>
                  <a:gd name="T0" fmla="*/ 2527 w 4963"/>
                  <a:gd name="T1" fmla="*/ 262 h 4963"/>
                  <a:gd name="T2" fmla="*/ 4702 w 4963"/>
                  <a:gd name="T3" fmla="*/ 2481 h 4963"/>
                  <a:gd name="T4" fmla="*/ 2482 w 4963"/>
                  <a:gd name="T5" fmla="*/ 4701 h 4963"/>
                  <a:gd name="T6" fmla="*/ 262 w 4963"/>
                  <a:gd name="T7" fmla="*/ 2481 h 4963"/>
                  <a:gd name="T8" fmla="*/ 530 w 4963"/>
                  <a:gd name="T9" fmla="*/ 1424 h 4963"/>
                  <a:gd name="T10" fmla="*/ 303 w 4963"/>
                  <a:gd name="T11" fmla="*/ 1293 h 4963"/>
                  <a:gd name="T12" fmla="*/ 0 w 4963"/>
                  <a:gd name="T13" fmla="*/ 2481 h 4963"/>
                  <a:gd name="T14" fmla="*/ 2482 w 4963"/>
                  <a:gd name="T15" fmla="*/ 4963 h 4963"/>
                  <a:gd name="T16" fmla="*/ 4963 w 4963"/>
                  <a:gd name="T17" fmla="*/ 2481 h 4963"/>
                  <a:gd name="T18" fmla="*/ 2527 w 4963"/>
                  <a:gd name="T19" fmla="*/ 0 h 4963"/>
                  <a:gd name="T20" fmla="*/ 2527 w 4963"/>
                  <a:gd name="T21" fmla="*/ 262 h 4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63" h="4963">
                    <a:moveTo>
                      <a:pt x="2527" y="262"/>
                    </a:moveTo>
                    <a:cubicBezTo>
                      <a:pt x="3732" y="286"/>
                      <a:pt x="4702" y="1271"/>
                      <a:pt x="4702" y="2481"/>
                    </a:cubicBezTo>
                    <a:cubicBezTo>
                      <a:pt x="4702" y="3707"/>
                      <a:pt x="3708" y="4701"/>
                      <a:pt x="2482" y="4701"/>
                    </a:cubicBezTo>
                    <a:cubicBezTo>
                      <a:pt x="1256" y="4701"/>
                      <a:pt x="262" y="3707"/>
                      <a:pt x="262" y="2481"/>
                    </a:cubicBezTo>
                    <a:cubicBezTo>
                      <a:pt x="262" y="2098"/>
                      <a:pt x="359" y="1738"/>
                      <a:pt x="530" y="1424"/>
                    </a:cubicBezTo>
                    <a:lnTo>
                      <a:pt x="303" y="1293"/>
                    </a:lnTo>
                    <a:cubicBezTo>
                      <a:pt x="110" y="1646"/>
                      <a:pt x="0" y="2051"/>
                      <a:pt x="0" y="2481"/>
                    </a:cubicBezTo>
                    <a:cubicBezTo>
                      <a:pt x="0" y="3852"/>
                      <a:pt x="1111" y="4963"/>
                      <a:pt x="2482" y="4963"/>
                    </a:cubicBezTo>
                    <a:cubicBezTo>
                      <a:pt x="3852" y="4963"/>
                      <a:pt x="4963" y="3852"/>
                      <a:pt x="4963" y="2481"/>
                    </a:cubicBezTo>
                    <a:cubicBezTo>
                      <a:pt x="4963" y="1126"/>
                      <a:pt x="3877" y="24"/>
                      <a:pt x="2527" y="0"/>
                    </a:cubicBezTo>
                    <a:lnTo>
                      <a:pt x="2527" y="2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372" tIns="45685" rIns="91372" bIns="45685" numCol="1" anchor="t" anchorCtr="0" compatLnSpc="1"/>
              <a:lstStyle/>
              <a:p>
                <a:endParaRPr lang="zh-CN" altLang="en-US"/>
              </a:p>
            </p:txBody>
          </p:sp>
        </p:grpSp>
      </p:grpSp>
      <p:grpSp>
        <p:nvGrpSpPr>
          <p:cNvPr id="40" name="组合 39"/>
          <p:cNvGrpSpPr/>
          <p:nvPr/>
        </p:nvGrpSpPr>
        <p:grpSpPr>
          <a:xfrm>
            <a:off x="2844102" y="3955888"/>
            <a:ext cx="1059920" cy="1059920"/>
            <a:chOff x="2768799" y="4332405"/>
            <a:chExt cx="1059920" cy="1059920"/>
          </a:xfrm>
        </p:grpSpPr>
        <p:sp>
          <p:nvSpPr>
            <p:cNvPr id="7" name="椭圆 6"/>
            <p:cNvSpPr/>
            <p:nvPr/>
          </p:nvSpPr>
          <p:spPr bwMode="auto">
            <a:xfrm>
              <a:off x="2768799" y="4332405"/>
              <a:ext cx="1059920" cy="1059920"/>
            </a:xfrm>
            <a:prstGeom prst="ellipse">
              <a:avLst/>
            </a:prstGeom>
            <a:solidFill>
              <a:schemeClr val="accent3"/>
            </a:solidFill>
            <a:ln w="9525" cap="flat" cmpd="sng" algn="ctr">
              <a:noFill/>
              <a:prstDash val="solid"/>
              <a:round/>
              <a:headEnd type="none" w="med" len="med"/>
              <a:tailEnd type="none" w="med" len="med"/>
            </a:ln>
            <a:effectLst/>
          </p:spPr>
          <p:txBody>
            <a:bodyPr vert="horz" wrap="square" lIns="91372" tIns="45685" rIns="91372" bIns="45685" numCol="1" rtlCol="0" anchor="t" anchorCtr="0" compatLnSpc="1"/>
            <a:lstStyle/>
            <a:p>
              <a:pPr defTabSz="913765" fontAlgn="base">
                <a:spcBef>
                  <a:spcPct val="0"/>
                </a:spcBef>
                <a:spcAft>
                  <a:spcPct val="0"/>
                </a:spcAft>
              </a:pPr>
              <a:endParaRPr lang="zh-CN" altLang="en-US">
                <a:latin typeface="Arial" pitchFamily="34" charset="0"/>
                <a:ea typeface="宋体" pitchFamily="2" charset="-122"/>
              </a:endParaRPr>
            </a:p>
          </p:txBody>
        </p:sp>
        <p:sp>
          <p:nvSpPr>
            <p:cNvPr id="8" name="TextBox 33"/>
            <p:cNvSpPr txBox="1"/>
            <p:nvPr/>
          </p:nvSpPr>
          <p:spPr>
            <a:xfrm>
              <a:off x="2851718" y="4495102"/>
              <a:ext cx="894080" cy="521970"/>
            </a:xfrm>
            <a:prstGeom prst="rect">
              <a:avLst/>
            </a:prstGeom>
            <a:noFill/>
          </p:spPr>
          <p:txBody>
            <a:bodyPr wrap="none" rtlCol="0">
              <a:spAutoFit/>
            </a:bodyPr>
            <a:lstStyle/>
            <a:p>
              <a:pPr algn="ctr"/>
              <a:r>
                <a:rPr lang="zh-CN" altLang="en-US" sz="2800">
                  <a:solidFill>
                    <a:schemeClr val="bg1"/>
                  </a:solidFill>
                  <a:latin typeface="+mn-ea"/>
                </a:rPr>
                <a:t>目录</a:t>
              </a:r>
            </a:p>
          </p:txBody>
        </p:sp>
      </p:grpSp>
      <p:sp>
        <p:nvSpPr>
          <p:cNvPr id="9" name="TextBox 35"/>
          <p:cNvSpPr txBox="1"/>
          <p:nvPr/>
        </p:nvSpPr>
        <p:spPr>
          <a:xfrm>
            <a:off x="2887596" y="4647305"/>
            <a:ext cx="909853" cy="307777"/>
          </a:xfrm>
          <a:prstGeom prst="rect">
            <a:avLst/>
          </a:prstGeom>
          <a:noFill/>
        </p:spPr>
        <p:txBody>
          <a:bodyPr wrap="square" rtlCol="0">
            <a:spAutoFit/>
          </a:bodyPr>
          <a:lstStyle/>
          <a:p>
            <a:pPr algn="ctr"/>
            <a:r>
              <a:rPr lang="en-US" altLang="zh-CN" sz="1400">
                <a:solidFill>
                  <a:schemeClr val="bg1"/>
                </a:solidFill>
                <a:latin typeface="+mj-lt"/>
              </a:rPr>
              <a:t>Contents</a:t>
            </a:r>
            <a:endParaRPr lang="zh-CN" altLang="en-US" sz="1400">
              <a:solidFill>
                <a:schemeClr val="bg1"/>
              </a:solidFill>
              <a:latin typeface="+mj-lt"/>
            </a:endParaRPr>
          </a:p>
        </p:txBody>
      </p:sp>
      <p:sp>
        <p:nvSpPr>
          <p:cNvPr id="10" name="Freeform 23"/>
          <p:cNvSpPr/>
          <p:nvPr/>
        </p:nvSpPr>
        <p:spPr bwMode="auto">
          <a:xfrm>
            <a:off x="4491152" y="839096"/>
            <a:ext cx="709094" cy="806823"/>
          </a:xfrm>
          <a:custGeom>
            <a:avLst/>
            <a:gdLst>
              <a:gd name="T0" fmla="*/ 91 w 865"/>
              <a:gd name="T1" fmla="*/ 0 h 865"/>
              <a:gd name="T2" fmla="*/ 774 w 865"/>
              <a:gd name="T3" fmla="*/ 0 h 865"/>
              <a:gd name="T4" fmla="*/ 865 w 865"/>
              <a:gd name="T5" fmla="*/ 91 h 865"/>
              <a:gd name="T6" fmla="*/ 865 w 865"/>
              <a:gd name="T7" fmla="*/ 774 h 865"/>
              <a:gd name="T8" fmla="*/ 774 w 865"/>
              <a:gd name="T9" fmla="*/ 865 h 865"/>
              <a:gd name="T10" fmla="*/ 91 w 865"/>
              <a:gd name="T11" fmla="*/ 865 h 865"/>
              <a:gd name="T12" fmla="*/ 0 w 865"/>
              <a:gd name="T13" fmla="*/ 774 h 865"/>
              <a:gd name="T14" fmla="*/ 0 w 865"/>
              <a:gd name="T15" fmla="*/ 91 h 865"/>
              <a:gd name="T16" fmla="*/ 91 w 865"/>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4"/>
                </a:lnTo>
                <a:cubicBezTo>
                  <a:pt x="865" y="824"/>
                  <a:pt x="824" y="865"/>
                  <a:pt x="774" y="865"/>
                </a:cubicBezTo>
                <a:lnTo>
                  <a:pt x="91" y="865"/>
                </a:lnTo>
                <a:cubicBezTo>
                  <a:pt x="41" y="865"/>
                  <a:pt x="0" y="824"/>
                  <a:pt x="0" y="774"/>
                </a:cubicBezTo>
                <a:lnTo>
                  <a:pt x="0" y="91"/>
                </a:lnTo>
                <a:cubicBezTo>
                  <a:pt x="0" y="41"/>
                  <a:pt x="41" y="0"/>
                  <a:pt x="91" y="0"/>
                </a:cubicBezTo>
                <a:close/>
              </a:path>
            </a:pathLst>
          </a:custGeom>
          <a:solidFill>
            <a:schemeClr val="accent4"/>
          </a:solidFill>
          <a:ln>
            <a:noFill/>
          </a:ln>
        </p:spPr>
        <p:txBody>
          <a:bodyPr vert="horz" wrap="square" lIns="91372" tIns="45685" rIns="91372" bIns="45685" numCol="1" anchor="t" anchorCtr="0" compatLnSpc="1"/>
          <a:lstStyle/>
          <a:p>
            <a:endParaRPr lang="zh-CN" altLang="en-US">
              <a:solidFill>
                <a:schemeClr val="bg1"/>
              </a:solidFill>
            </a:endParaRPr>
          </a:p>
        </p:txBody>
      </p:sp>
      <p:sp>
        <p:nvSpPr>
          <p:cNvPr id="11" name="Freeform 24"/>
          <p:cNvSpPr/>
          <p:nvPr/>
        </p:nvSpPr>
        <p:spPr bwMode="auto">
          <a:xfrm>
            <a:off x="5270045" y="839097"/>
            <a:ext cx="5716422" cy="753035"/>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4"/>
            </a:solidFill>
            <a:prstDash val="solid"/>
            <a:miter lim="800000"/>
          </a:ln>
        </p:spPr>
        <p:txBody>
          <a:bodyPr vert="horz" wrap="square" lIns="91372" tIns="45685" rIns="91372" bIns="45685" numCol="1" anchor="t" anchorCtr="0" compatLnSpc="1"/>
          <a:lstStyle/>
          <a:p>
            <a:pPr algn="ctr"/>
            <a:r>
              <a:rPr lang="zh-CN" altLang="zh-CN" sz="4000" b="1" smtClean="0">
                <a:solidFill>
                  <a:srgbClr val="00B0F0"/>
                </a:solidFill>
                <a:latin typeface="微软雅黑" panose="020B0503020204020204" charset="-122"/>
                <a:ea typeface="微软雅黑" panose="020B0503020204020204" charset="-122"/>
              </a:rPr>
              <a:t>七嘴八舌说论证</a:t>
            </a:r>
            <a:endParaRPr lang="zh-CN" altLang="zh-CN" sz="4000" b="1" smtClean="0">
              <a:solidFill>
                <a:srgbClr val="00B0F0"/>
              </a:solidFill>
              <a:latin typeface="微软雅黑"/>
              <a:ea typeface="微软雅黑"/>
            </a:endParaRPr>
          </a:p>
        </p:txBody>
      </p:sp>
      <p:sp>
        <p:nvSpPr>
          <p:cNvPr id="12" name="Freeform 25"/>
          <p:cNvSpPr/>
          <p:nvPr/>
        </p:nvSpPr>
        <p:spPr bwMode="auto">
          <a:xfrm>
            <a:off x="4491152" y="2238780"/>
            <a:ext cx="709094" cy="837907"/>
          </a:xfrm>
          <a:custGeom>
            <a:avLst/>
            <a:gdLst>
              <a:gd name="T0" fmla="*/ 91 w 865"/>
              <a:gd name="T1" fmla="*/ 0 h 865"/>
              <a:gd name="T2" fmla="*/ 774 w 865"/>
              <a:gd name="T3" fmla="*/ 0 h 865"/>
              <a:gd name="T4" fmla="*/ 865 w 865"/>
              <a:gd name="T5" fmla="*/ 91 h 865"/>
              <a:gd name="T6" fmla="*/ 865 w 865"/>
              <a:gd name="T7" fmla="*/ 774 h 865"/>
              <a:gd name="T8" fmla="*/ 774 w 865"/>
              <a:gd name="T9" fmla="*/ 865 h 865"/>
              <a:gd name="T10" fmla="*/ 91 w 865"/>
              <a:gd name="T11" fmla="*/ 865 h 865"/>
              <a:gd name="T12" fmla="*/ 0 w 865"/>
              <a:gd name="T13" fmla="*/ 774 h 865"/>
              <a:gd name="T14" fmla="*/ 0 w 865"/>
              <a:gd name="T15" fmla="*/ 91 h 865"/>
              <a:gd name="T16" fmla="*/ 91 w 865"/>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4"/>
                </a:lnTo>
                <a:cubicBezTo>
                  <a:pt x="865" y="824"/>
                  <a:pt x="824" y="865"/>
                  <a:pt x="774" y="865"/>
                </a:cubicBezTo>
                <a:lnTo>
                  <a:pt x="91" y="865"/>
                </a:lnTo>
                <a:cubicBezTo>
                  <a:pt x="41" y="865"/>
                  <a:pt x="0" y="824"/>
                  <a:pt x="0" y="774"/>
                </a:cubicBezTo>
                <a:lnTo>
                  <a:pt x="0" y="91"/>
                </a:lnTo>
                <a:cubicBezTo>
                  <a:pt x="0" y="41"/>
                  <a:pt x="41" y="0"/>
                  <a:pt x="91" y="0"/>
                </a:cubicBezTo>
                <a:close/>
              </a:path>
            </a:pathLst>
          </a:custGeom>
          <a:solidFill>
            <a:schemeClr val="accent5"/>
          </a:solidFill>
          <a:ln>
            <a:noFill/>
          </a:ln>
        </p:spPr>
        <p:txBody>
          <a:bodyPr vert="horz" wrap="square" lIns="91372" tIns="45685" rIns="91372" bIns="45685" numCol="1" anchor="t" anchorCtr="0" compatLnSpc="1"/>
          <a:lstStyle/>
          <a:p>
            <a:endParaRPr lang="zh-CN" altLang="en-US">
              <a:solidFill>
                <a:schemeClr val="bg1"/>
              </a:solidFill>
            </a:endParaRPr>
          </a:p>
        </p:txBody>
      </p:sp>
      <p:sp>
        <p:nvSpPr>
          <p:cNvPr id="13" name="Freeform 26"/>
          <p:cNvSpPr/>
          <p:nvPr/>
        </p:nvSpPr>
        <p:spPr bwMode="auto">
          <a:xfrm>
            <a:off x="5270045" y="2238779"/>
            <a:ext cx="5716422" cy="827149"/>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solidFill>
            <a:prstDash val="solid"/>
            <a:miter lim="800000"/>
          </a:ln>
        </p:spPr>
        <p:txBody>
          <a:bodyPr vert="horz" wrap="square" lIns="91372" tIns="45685" rIns="91372" bIns="45685" numCol="1" anchor="t" anchorCtr="0" compatLnSpc="1"/>
          <a:lstStyle/>
          <a:p>
            <a:pPr algn="ctr"/>
            <a:endParaRPr lang="zh-CN" altLang="en-US"/>
          </a:p>
        </p:txBody>
      </p:sp>
      <p:sp>
        <p:nvSpPr>
          <p:cNvPr id="14" name="Freeform 27"/>
          <p:cNvSpPr/>
          <p:nvPr/>
        </p:nvSpPr>
        <p:spPr bwMode="auto">
          <a:xfrm>
            <a:off x="4491152" y="3625401"/>
            <a:ext cx="709094" cy="806749"/>
          </a:xfrm>
          <a:custGeom>
            <a:avLst/>
            <a:gdLst>
              <a:gd name="T0" fmla="*/ 91 w 865"/>
              <a:gd name="T1" fmla="*/ 0 h 866"/>
              <a:gd name="T2" fmla="*/ 774 w 865"/>
              <a:gd name="T3" fmla="*/ 0 h 866"/>
              <a:gd name="T4" fmla="*/ 865 w 865"/>
              <a:gd name="T5" fmla="*/ 91 h 866"/>
              <a:gd name="T6" fmla="*/ 865 w 865"/>
              <a:gd name="T7" fmla="*/ 775 h 866"/>
              <a:gd name="T8" fmla="*/ 774 w 865"/>
              <a:gd name="T9" fmla="*/ 866 h 866"/>
              <a:gd name="T10" fmla="*/ 91 w 865"/>
              <a:gd name="T11" fmla="*/ 866 h 866"/>
              <a:gd name="T12" fmla="*/ 0 w 865"/>
              <a:gd name="T13" fmla="*/ 775 h 866"/>
              <a:gd name="T14" fmla="*/ 0 w 865"/>
              <a:gd name="T15" fmla="*/ 91 h 866"/>
              <a:gd name="T16" fmla="*/ 91 w 865"/>
              <a:gd name="T17" fmla="*/ 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5"/>
                </a:lnTo>
                <a:cubicBezTo>
                  <a:pt x="865" y="825"/>
                  <a:pt x="824" y="866"/>
                  <a:pt x="774" y="866"/>
                </a:cubicBezTo>
                <a:lnTo>
                  <a:pt x="91" y="866"/>
                </a:lnTo>
                <a:cubicBezTo>
                  <a:pt x="41" y="866"/>
                  <a:pt x="0" y="825"/>
                  <a:pt x="0" y="775"/>
                </a:cubicBezTo>
                <a:lnTo>
                  <a:pt x="0" y="91"/>
                </a:lnTo>
                <a:cubicBezTo>
                  <a:pt x="0" y="41"/>
                  <a:pt x="41" y="0"/>
                  <a:pt x="91" y="0"/>
                </a:cubicBezTo>
                <a:close/>
              </a:path>
            </a:pathLst>
          </a:custGeom>
          <a:solidFill>
            <a:schemeClr val="accent3"/>
          </a:solidFill>
          <a:ln>
            <a:noFill/>
          </a:ln>
        </p:spPr>
        <p:txBody>
          <a:bodyPr vert="horz" wrap="square" lIns="91372" tIns="45685" rIns="91372" bIns="45685" numCol="1" anchor="t" anchorCtr="0" compatLnSpc="1"/>
          <a:lstStyle/>
          <a:p>
            <a:endParaRPr lang="zh-CN" altLang="en-US">
              <a:solidFill>
                <a:schemeClr val="bg1"/>
              </a:solidFill>
            </a:endParaRPr>
          </a:p>
        </p:txBody>
      </p:sp>
      <p:sp>
        <p:nvSpPr>
          <p:cNvPr id="15" name="Freeform 28"/>
          <p:cNvSpPr/>
          <p:nvPr/>
        </p:nvSpPr>
        <p:spPr bwMode="auto">
          <a:xfrm>
            <a:off x="5270045" y="3625402"/>
            <a:ext cx="5716422" cy="795991"/>
          </a:xfrm>
          <a:custGeom>
            <a:avLst/>
            <a:gdLst>
              <a:gd name="T0" fmla="*/ 91 w 8683"/>
              <a:gd name="T1" fmla="*/ 0 h 866"/>
              <a:gd name="T2" fmla="*/ 8591 w 8683"/>
              <a:gd name="T3" fmla="*/ 0 h 866"/>
              <a:gd name="T4" fmla="*/ 8683 w 8683"/>
              <a:gd name="T5" fmla="*/ 91 h 866"/>
              <a:gd name="T6" fmla="*/ 8683 w 8683"/>
              <a:gd name="T7" fmla="*/ 775 h 866"/>
              <a:gd name="T8" fmla="*/ 8591 w 8683"/>
              <a:gd name="T9" fmla="*/ 866 h 866"/>
              <a:gd name="T10" fmla="*/ 91 w 8683"/>
              <a:gd name="T11" fmla="*/ 866 h 866"/>
              <a:gd name="T12" fmla="*/ 0 w 8683"/>
              <a:gd name="T13" fmla="*/ 775 h 866"/>
              <a:gd name="T14" fmla="*/ 0 w 8683"/>
              <a:gd name="T15" fmla="*/ 91 h 866"/>
              <a:gd name="T16" fmla="*/ 91 w 8683"/>
              <a:gd name="T17" fmla="*/ 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5"/>
                </a:lnTo>
                <a:cubicBezTo>
                  <a:pt x="8683" y="825"/>
                  <a:pt x="8642" y="866"/>
                  <a:pt x="8591" y="866"/>
                </a:cubicBezTo>
                <a:lnTo>
                  <a:pt x="91" y="866"/>
                </a:lnTo>
                <a:cubicBezTo>
                  <a:pt x="41" y="866"/>
                  <a:pt x="0" y="825"/>
                  <a:pt x="0" y="775"/>
                </a:cubicBezTo>
                <a:lnTo>
                  <a:pt x="0" y="91"/>
                </a:lnTo>
                <a:cubicBezTo>
                  <a:pt x="0" y="41"/>
                  <a:pt x="41" y="0"/>
                  <a:pt x="91" y="0"/>
                </a:cubicBezTo>
                <a:close/>
              </a:path>
            </a:pathLst>
          </a:custGeom>
          <a:solidFill>
            <a:srgbClr val="FFFFFF"/>
          </a:solidFill>
          <a:ln w="9525" cap="flat">
            <a:solidFill>
              <a:schemeClr val="accent3"/>
            </a:solidFill>
            <a:prstDash val="solid"/>
            <a:miter lim="800000"/>
          </a:ln>
        </p:spPr>
        <p:txBody>
          <a:bodyPr vert="horz" wrap="square" lIns="91372" tIns="45685" rIns="91372" bIns="45685" numCol="1" anchor="t" anchorCtr="0" compatLnSpc="1"/>
          <a:lstStyle/>
          <a:p>
            <a:pPr algn="ctr"/>
            <a:endParaRPr lang="zh-CN" altLang="en-US"/>
          </a:p>
        </p:txBody>
      </p:sp>
      <p:sp>
        <p:nvSpPr>
          <p:cNvPr id="17" name="TextBox 48"/>
          <p:cNvSpPr txBox="1"/>
          <p:nvPr/>
        </p:nvSpPr>
        <p:spPr>
          <a:xfrm>
            <a:off x="5435730" y="2351770"/>
            <a:ext cx="5420143" cy="706755"/>
          </a:xfrm>
          <a:prstGeom prst="rect">
            <a:avLst/>
          </a:prstGeom>
          <a:noFill/>
        </p:spPr>
        <p:txBody>
          <a:bodyPr wrap="square" rtlCol="0">
            <a:spAutoFit/>
          </a:bodyPr>
          <a:lstStyle>
            <a:defPPr>
              <a:defRPr lang="zh-CN"/>
            </a:defPPr>
            <a:lvl1pPr>
              <a:defRPr sz="3200" b="1">
                <a:solidFill>
                  <a:schemeClr val="accent1"/>
                </a:solidFill>
                <a:latin typeface="微软雅黑" panose="020B0503020204020204" charset="-122"/>
                <a:ea typeface="微软雅黑" panose="020B0503020204020204" charset="-122"/>
              </a:defRPr>
            </a:lvl1pPr>
          </a:lstStyle>
          <a:p>
            <a:pPr algn="ctr"/>
            <a:r>
              <a:rPr lang="zh-CN" altLang="zh-CN" sz="4000" smtClean="0">
                <a:solidFill>
                  <a:srgbClr val="00B0F0"/>
                </a:solidFill>
              </a:rPr>
              <a:t>高屋建瓴助阅读</a:t>
            </a:r>
          </a:p>
        </p:txBody>
      </p:sp>
      <p:sp>
        <p:nvSpPr>
          <p:cNvPr id="18" name="TextBox 55"/>
          <p:cNvSpPr txBox="1"/>
          <p:nvPr/>
        </p:nvSpPr>
        <p:spPr>
          <a:xfrm>
            <a:off x="5435730" y="3715969"/>
            <a:ext cx="5420143" cy="706755"/>
          </a:xfrm>
          <a:prstGeom prst="rect">
            <a:avLst/>
          </a:prstGeom>
          <a:noFill/>
        </p:spPr>
        <p:txBody>
          <a:bodyPr wrap="square" rtlCol="0">
            <a:spAutoFit/>
          </a:bodyPr>
          <a:lstStyle>
            <a:defPPr>
              <a:defRPr lang="zh-CN"/>
            </a:defPPr>
            <a:lvl1pPr>
              <a:defRPr sz="3200" b="1">
                <a:solidFill>
                  <a:schemeClr val="accent1"/>
                </a:solidFill>
                <a:latin typeface="微软雅黑" panose="020B0503020204020204" charset="-122"/>
                <a:ea typeface="微软雅黑" panose="020B0503020204020204" charset="-122"/>
              </a:defRPr>
            </a:lvl1pPr>
          </a:lstStyle>
          <a:p>
            <a:pPr algn="ctr"/>
            <a:r>
              <a:rPr lang="zh-CN" altLang="zh-CN" sz="4000" smtClean="0">
                <a:solidFill>
                  <a:srgbClr val="00B0F0"/>
                </a:solidFill>
              </a:rPr>
              <a:t>“虚拟论敌”严写作</a:t>
            </a:r>
          </a:p>
        </p:txBody>
      </p:sp>
      <p:sp>
        <p:nvSpPr>
          <p:cNvPr id="19" name="TextBox 58"/>
          <p:cNvSpPr txBox="1"/>
          <p:nvPr/>
        </p:nvSpPr>
        <p:spPr>
          <a:xfrm>
            <a:off x="4610870" y="891281"/>
            <a:ext cx="413385" cy="990356"/>
          </a:xfrm>
          <a:prstGeom prst="rect">
            <a:avLst/>
          </a:prstGeom>
          <a:noFill/>
        </p:spPr>
        <p:txBody>
          <a:bodyPr wrap="none" rtlCol="0">
            <a:spAutoFit/>
          </a:bodyPr>
          <a:lstStyle/>
          <a:p>
            <a:r>
              <a:rPr lang="en-US" altLang="zh-CN" sz="3600" b="1">
                <a:solidFill>
                  <a:schemeClr val="bg1"/>
                </a:solidFill>
                <a:latin typeface="+mj-ea"/>
                <a:ea typeface="+mj-ea"/>
              </a:rPr>
              <a:t>1</a:t>
            </a:r>
            <a:endParaRPr lang="zh-CN" altLang="en-US" sz="3600" b="1">
              <a:solidFill>
                <a:schemeClr val="bg1"/>
              </a:solidFill>
              <a:latin typeface="+mj-ea"/>
              <a:ea typeface="+mj-ea"/>
            </a:endParaRPr>
          </a:p>
        </p:txBody>
      </p:sp>
      <p:sp>
        <p:nvSpPr>
          <p:cNvPr id="20" name="TextBox 59"/>
          <p:cNvSpPr txBox="1"/>
          <p:nvPr/>
        </p:nvSpPr>
        <p:spPr>
          <a:xfrm>
            <a:off x="4610870" y="2244184"/>
            <a:ext cx="413385" cy="646331"/>
          </a:xfrm>
          <a:prstGeom prst="rect">
            <a:avLst/>
          </a:prstGeom>
          <a:noFill/>
        </p:spPr>
        <p:txBody>
          <a:bodyPr wrap="square" rtlCol="0">
            <a:spAutoFit/>
          </a:bodyPr>
          <a:lstStyle/>
          <a:p>
            <a:r>
              <a:rPr lang="en-US" altLang="zh-CN" sz="3600" b="1">
                <a:solidFill>
                  <a:schemeClr val="bg1"/>
                </a:solidFill>
                <a:latin typeface="+mj-ea"/>
                <a:ea typeface="+mj-ea"/>
              </a:rPr>
              <a:t>2</a:t>
            </a:r>
            <a:endParaRPr lang="zh-CN" altLang="en-US" sz="3600" b="1">
              <a:solidFill>
                <a:schemeClr val="bg1"/>
              </a:solidFill>
              <a:latin typeface="+mj-ea"/>
              <a:ea typeface="+mj-ea"/>
            </a:endParaRPr>
          </a:p>
        </p:txBody>
      </p:sp>
      <p:sp>
        <p:nvSpPr>
          <p:cNvPr id="21" name="TextBox 60"/>
          <p:cNvSpPr txBox="1"/>
          <p:nvPr/>
        </p:nvSpPr>
        <p:spPr>
          <a:xfrm>
            <a:off x="4610870" y="3643437"/>
            <a:ext cx="413385" cy="990356"/>
          </a:xfrm>
          <a:prstGeom prst="rect">
            <a:avLst/>
          </a:prstGeom>
          <a:noFill/>
        </p:spPr>
        <p:txBody>
          <a:bodyPr wrap="none" rtlCol="0">
            <a:spAutoFit/>
          </a:bodyPr>
          <a:lstStyle/>
          <a:p>
            <a:r>
              <a:rPr lang="en-US" altLang="zh-CN" sz="3600" b="1">
                <a:solidFill>
                  <a:schemeClr val="bg1"/>
                </a:solidFill>
                <a:latin typeface="+mj-ea"/>
                <a:ea typeface="+mj-ea"/>
              </a:rPr>
              <a:t>3</a:t>
            </a:r>
            <a:endParaRPr lang="zh-CN" altLang="en-US" sz="3600" b="1">
              <a:solidFill>
                <a:schemeClr val="bg1"/>
              </a:solidFill>
              <a:latin typeface="+mj-ea"/>
              <a:ea typeface="+mj-ea"/>
            </a:endParaRPr>
          </a:p>
        </p:txBody>
      </p:sp>
      <p:sp>
        <p:nvSpPr>
          <p:cNvPr id="22" name="Freeform 27"/>
          <p:cNvSpPr/>
          <p:nvPr/>
        </p:nvSpPr>
        <p:spPr bwMode="auto">
          <a:xfrm>
            <a:off x="4491152" y="5025299"/>
            <a:ext cx="709094" cy="751557"/>
          </a:xfrm>
          <a:custGeom>
            <a:avLst/>
            <a:gdLst>
              <a:gd name="T0" fmla="*/ 91 w 865"/>
              <a:gd name="T1" fmla="*/ 0 h 866"/>
              <a:gd name="T2" fmla="*/ 774 w 865"/>
              <a:gd name="T3" fmla="*/ 0 h 866"/>
              <a:gd name="T4" fmla="*/ 865 w 865"/>
              <a:gd name="T5" fmla="*/ 91 h 866"/>
              <a:gd name="T6" fmla="*/ 865 w 865"/>
              <a:gd name="T7" fmla="*/ 775 h 866"/>
              <a:gd name="T8" fmla="*/ 774 w 865"/>
              <a:gd name="T9" fmla="*/ 866 h 866"/>
              <a:gd name="T10" fmla="*/ 91 w 865"/>
              <a:gd name="T11" fmla="*/ 866 h 866"/>
              <a:gd name="T12" fmla="*/ 0 w 865"/>
              <a:gd name="T13" fmla="*/ 775 h 866"/>
              <a:gd name="T14" fmla="*/ 0 w 865"/>
              <a:gd name="T15" fmla="*/ 91 h 866"/>
              <a:gd name="T16" fmla="*/ 91 w 865"/>
              <a:gd name="T17" fmla="*/ 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5"/>
                </a:lnTo>
                <a:cubicBezTo>
                  <a:pt x="865" y="825"/>
                  <a:pt x="824" y="866"/>
                  <a:pt x="774" y="866"/>
                </a:cubicBezTo>
                <a:lnTo>
                  <a:pt x="91" y="866"/>
                </a:lnTo>
                <a:cubicBezTo>
                  <a:pt x="41" y="866"/>
                  <a:pt x="0" y="825"/>
                  <a:pt x="0" y="775"/>
                </a:cubicBezTo>
                <a:lnTo>
                  <a:pt x="0" y="91"/>
                </a:lnTo>
                <a:cubicBezTo>
                  <a:pt x="0" y="41"/>
                  <a:pt x="41" y="0"/>
                  <a:pt x="91" y="0"/>
                </a:cubicBezTo>
                <a:close/>
              </a:path>
            </a:pathLst>
          </a:custGeom>
          <a:solidFill>
            <a:schemeClr val="accent2"/>
          </a:solidFill>
          <a:ln>
            <a:noFill/>
          </a:ln>
        </p:spPr>
        <p:txBody>
          <a:bodyPr vert="horz" wrap="square" lIns="91372" tIns="45685" rIns="91372" bIns="45685" numCol="1" anchor="t" anchorCtr="0" compatLnSpc="1"/>
          <a:lstStyle/>
          <a:p>
            <a:endParaRPr lang="zh-CN" altLang="en-US">
              <a:solidFill>
                <a:schemeClr val="bg1"/>
              </a:solidFill>
            </a:endParaRPr>
          </a:p>
        </p:txBody>
      </p:sp>
      <p:sp>
        <p:nvSpPr>
          <p:cNvPr id="23" name="Freeform 28"/>
          <p:cNvSpPr/>
          <p:nvPr/>
        </p:nvSpPr>
        <p:spPr bwMode="auto">
          <a:xfrm>
            <a:off x="5270045" y="5025299"/>
            <a:ext cx="5716422" cy="751557"/>
          </a:xfrm>
          <a:custGeom>
            <a:avLst/>
            <a:gdLst>
              <a:gd name="T0" fmla="*/ 91 w 8683"/>
              <a:gd name="T1" fmla="*/ 0 h 866"/>
              <a:gd name="T2" fmla="*/ 8591 w 8683"/>
              <a:gd name="T3" fmla="*/ 0 h 866"/>
              <a:gd name="T4" fmla="*/ 8683 w 8683"/>
              <a:gd name="T5" fmla="*/ 91 h 866"/>
              <a:gd name="T6" fmla="*/ 8683 w 8683"/>
              <a:gd name="T7" fmla="*/ 775 h 866"/>
              <a:gd name="T8" fmla="*/ 8591 w 8683"/>
              <a:gd name="T9" fmla="*/ 866 h 866"/>
              <a:gd name="T10" fmla="*/ 91 w 8683"/>
              <a:gd name="T11" fmla="*/ 866 h 866"/>
              <a:gd name="T12" fmla="*/ 0 w 8683"/>
              <a:gd name="T13" fmla="*/ 775 h 866"/>
              <a:gd name="T14" fmla="*/ 0 w 8683"/>
              <a:gd name="T15" fmla="*/ 91 h 866"/>
              <a:gd name="T16" fmla="*/ 91 w 8683"/>
              <a:gd name="T17" fmla="*/ 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5"/>
                </a:lnTo>
                <a:cubicBezTo>
                  <a:pt x="8683" y="825"/>
                  <a:pt x="8642" y="866"/>
                  <a:pt x="8591" y="866"/>
                </a:cubicBezTo>
                <a:lnTo>
                  <a:pt x="91" y="866"/>
                </a:lnTo>
                <a:cubicBezTo>
                  <a:pt x="41" y="866"/>
                  <a:pt x="0" y="825"/>
                  <a:pt x="0" y="775"/>
                </a:cubicBezTo>
                <a:lnTo>
                  <a:pt x="0" y="91"/>
                </a:lnTo>
                <a:cubicBezTo>
                  <a:pt x="0" y="41"/>
                  <a:pt x="41" y="0"/>
                  <a:pt x="91" y="0"/>
                </a:cubicBezTo>
                <a:close/>
              </a:path>
            </a:pathLst>
          </a:custGeom>
          <a:solidFill>
            <a:srgbClr val="FFFFFF"/>
          </a:solidFill>
          <a:ln w="9525" cap="flat">
            <a:solidFill>
              <a:schemeClr val="accent2"/>
            </a:solidFill>
            <a:prstDash val="solid"/>
            <a:miter lim="800000"/>
          </a:ln>
        </p:spPr>
        <p:txBody>
          <a:bodyPr vert="horz" wrap="square" lIns="91372" tIns="45685" rIns="91372" bIns="45685" numCol="1" anchor="t" anchorCtr="0" compatLnSpc="1"/>
          <a:lstStyle/>
          <a:p>
            <a:pPr algn="ctr"/>
            <a:endParaRPr lang="zh-CN" altLang="en-US"/>
          </a:p>
        </p:txBody>
      </p:sp>
      <p:sp>
        <p:nvSpPr>
          <p:cNvPr id="24" name="TextBox 55"/>
          <p:cNvSpPr txBox="1"/>
          <p:nvPr/>
        </p:nvSpPr>
        <p:spPr>
          <a:xfrm>
            <a:off x="5435730" y="5115868"/>
            <a:ext cx="5420143" cy="706755"/>
          </a:xfrm>
          <a:prstGeom prst="rect">
            <a:avLst/>
          </a:prstGeom>
          <a:noFill/>
        </p:spPr>
        <p:txBody>
          <a:bodyPr wrap="square" rtlCol="0">
            <a:spAutoFit/>
          </a:bodyPr>
          <a:lstStyle>
            <a:defPPr>
              <a:defRPr lang="zh-CN"/>
            </a:defPPr>
            <a:lvl1pPr>
              <a:defRPr sz="3200" b="1">
                <a:solidFill>
                  <a:schemeClr val="accent1"/>
                </a:solidFill>
                <a:latin typeface="微软雅黑" panose="020B0503020204020204" charset="-122"/>
                <a:ea typeface="微软雅黑" panose="020B0503020204020204" charset="-122"/>
              </a:defRPr>
            </a:lvl1pPr>
          </a:lstStyle>
          <a:p>
            <a:pPr algn="ctr"/>
            <a:r>
              <a:rPr lang="zh-CN" altLang="zh-CN" sz="4000" smtClean="0">
                <a:solidFill>
                  <a:srgbClr val="00B0F0"/>
                </a:solidFill>
              </a:rPr>
              <a:t>学以致用大辩论</a:t>
            </a:r>
          </a:p>
        </p:txBody>
      </p:sp>
      <p:sp>
        <p:nvSpPr>
          <p:cNvPr id="25" name="TextBox 60"/>
          <p:cNvSpPr txBox="1"/>
          <p:nvPr/>
        </p:nvSpPr>
        <p:spPr>
          <a:xfrm>
            <a:off x="4610870" y="5043333"/>
            <a:ext cx="417102" cy="646331"/>
          </a:xfrm>
          <a:prstGeom prst="rect">
            <a:avLst/>
          </a:prstGeom>
          <a:noFill/>
        </p:spPr>
        <p:txBody>
          <a:bodyPr wrap="none" rtlCol="0">
            <a:spAutoFit/>
          </a:bodyPr>
          <a:lstStyle/>
          <a:p>
            <a:r>
              <a:rPr lang="en-US" altLang="zh-CN" sz="3600" b="1" smtClean="0">
                <a:solidFill>
                  <a:schemeClr val="bg1"/>
                </a:solidFill>
                <a:latin typeface="+mj-ea"/>
                <a:ea typeface="+mj-ea"/>
              </a:rPr>
              <a:t>4</a:t>
            </a:r>
            <a:endParaRPr lang="zh-CN" altLang="en-US" sz="3600" b="1">
              <a:solidFill>
                <a:schemeClr val="bg1"/>
              </a:solidFill>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1973" y="1218565"/>
            <a:ext cx="11553712" cy="5639435"/>
          </a:xfrm>
          <a:solidFill>
            <a:schemeClr val="bg1"/>
          </a:solidFill>
        </p:spPr>
        <p:txBody>
          <a:bodyPr>
            <a:noAutofit/>
          </a:bodyPr>
          <a:lstStyle/>
          <a:p>
            <a:pPr marL="0" indent="0" fontAlgn="auto">
              <a:lnSpc>
                <a:spcPct val="150000"/>
              </a:lnSpc>
              <a:spcBef>
                <a:spcPct val="0"/>
              </a:spcBef>
              <a:buNone/>
            </a:pPr>
            <a:r>
              <a:rPr lang="en-US" altLang="zh-CN" sz="2800" b="1" smtClean="0">
                <a:latin typeface="微软雅黑" panose="020B0503020204020204" charset="-122"/>
                <a:ea typeface="微软雅黑" panose="020B0503020204020204" charset="-122"/>
              </a:rPr>
              <a:t>1.</a:t>
            </a:r>
            <a:r>
              <a:rPr lang="zh-CN" altLang="zh-CN" sz="2800" b="1" smtClean="0">
                <a:latin typeface="微软雅黑" panose="020B0503020204020204" charset="-122"/>
                <a:ea typeface="微软雅黑" panose="020B0503020204020204" charset="-122"/>
              </a:rPr>
              <a:t>观点分析：</a:t>
            </a:r>
            <a:endParaRPr lang="zh-CN" altLang="zh-CN" sz="2800" b="1" smtClean="0">
              <a:latin typeface="微软雅黑"/>
              <a:ea typeface="微软雅黑"/>
            </a:endParaRPr>
          </a:p>
          <a:p>
            <a:pPr marL="0" indent="0" fontAlgn="auto">
              <a:lnSpc>
                <a:spcPct val="150000"/>
              </a:lnSpc>
              <a:spcBef>
                <a:spcPct val="0"/>
              </a:spcBef>
              <a:buNone/>
            </a:pPr>
            <a:r>
              <a:rPr lang="zh-CN" altLang="zh-CN" sz="2800" b="1" smtClean="0">
                <a:solidFill>
                  <a:schemeClr val="accent6">
                    <a:lumMod val="50000"/>
                  </a:schemeClr>
                </a:solidFill>
                <a:latin typeface="微软雅黑" panose="020B0503020204020204" charset="-122"/>
                <a:ea typeface="微软雅黑" panose="020B0503020204020204" charset="-122"/>
              </a:rPr>
              <a:t>正方：没有温饱免谈道德；谈道德的都是温饱之人。</a:t>
            </a:r>
          </a:p>
          <a:p>
            <a:pPr marL="0" indent="0" fontAlgn="auto">
              <a:lnSpc>
                <a:spcPct val="150000"/>
              </a:lnSpc>
              <a:spcBef>
                <a:spcPct val="0"/>
              </a:spcBef>
              <a:buNone/>
            </a:pPr>
            <a:r>
              <a:rPr lang="zh-CN" altLang="zh-CN" sz="2800" b="1" smtClean="0">
                <a:solidFill>
                  <a:schemeClr val="accent6">
                    <a:lumMod val="50000"/>
                  </a:schemeClr>
                </a:solidFill>
                <a:latin typeface="微软雅黑" panose="020B0503020204020204" charset="-122"/>
                <a:ea typeface="微软雅黑" panose="020B0503020204020204" charset="-122"/>
              </a:rPr>
              <a:t>反方：不温不饱依然谈道德。</a:t>
            </a:r>
          </a:p>
          <a:p>
            <a:pPr marL="0" indent="0" fontAlgn="auto">
              <a:lnSpc>
                <a:spcPct val="150000"/>
              </a:lnSpc>
              <a:spcBef>
                <a:spcPct val="0"/>
              </a:spcBef>
              <a:buNone/>
            </a:pPr>
            <a:r>
              <a:rPr lang="zh-CN" altLang="zh-CN" sz="2800" b="1" smtClean="0">
                <a:solidFill>
                  <a:schemeClr val="accent6">
                    <a:lumMod val="50000"/>
                  </a:schemeClr>
                </a:solidFill>
                <a:latin typeface="微软雅黑" panose="020B0503020204020204" charset="-122"/>
                <a:ea typeface="微软雅黑" panose="020B0503020204020204" charset="-122"/>
              </a:rPr>
              <a:t>无关的观点：有人处于温饱中，却不谈道德；温饱之人都谈道德。（这两个观点是充分条件假言推理的相关推理，要认真区分。）</a:t>
            </a:r>
          </a:p>
          <a:p>
            <a:pPr marL="0" indent="0" fontAlgn="auto">
              <a:lnSpc>
                <a:spcPct val="150000"/>
              </a:lnSpc>
              <a:spcBef>
                <a:spcPct val="0"/>
              </a:spcBef>
              <a:buNone/>
            </a:pPr>
            <a:r>
              <a:rPr lang="en-US" altLang="zh-CN" sz="2800" b="1" smtClean="0">
                <a:latin typeface="微软雅黑" panose="020B0503020204020204" charset="-122"/>
                <a:ea typeface="微软雅黑" panose="020B0503020204020204" charset="-122"/>
              </a:rPr>
              <a:t>2.</a:t>
            </a:r>
            <a:r>
              <a:rPr lang="zh-CN" altLang="zh-CN" sz="2800" b="1" smtClean="0">
                <a:latin typeface="微软雅黑" panose="020B0503020204020204" charset="-122"/>
                <a:ea typeface="微软雅黑" panose="020B0503020204020204" charset="-122"/>
              </a:rPr>
              <a:t>概念界定：</a:t>
            </a:r>
          </a:p>
          <a:p>
            <a:pPr marL="0" indent="0" fontAlgn="auto">
              <a:lnSpc>
                <a:spcPct val="150000"/>
              </a:lnSpc>
              <a:spcBef>
                <a:spcPct val="0"/>
              </a:spcBef>
              <a:buNone/>
            </a:pPr>
            <a:r>
              <a:rPr lang="zh-CN" altLang="zh-CN" sz="2800" b="1" smtClean="0">
                <a:solidFill>
                  <a:schemeClr val="accent6">
                    <a:lumMod val="50000"/>
                  </a:schemeClr>
                </a:solidFill>
                <a:latin typeface="微软雅黑" panose="020B0503020204020204" charset="-122"/>
                <a:ea typeface="微软雅黑" panose="020B0503020204020204" charset="-122"/>
              </a:rPr>
              <a:t>对正方有利：温饱是人最基本的衣食需求；温饱就是既温又饱。</a:t>
            </a:r>
          </a:p>
          <a:p>
            <a:pPr marL="0" indent="0" fontAlgn="auto">
              <a:lnSpc>
                <a:spcPct val="150000"/>
              </a:lnSpc>
              <a:spcBef>
                <a:spcPct val="0"/>
              </a:spcBef>
              <a:buNone/>
            </a:pPr>
            <a:r>
              <a:rPr lang="zh-CN" altLang="zh-CN" sz="2800" b="1" smtClean="0">
                <a:solidFill>
                  <a:schemeClr val="accent6">
                    <a:lumMod val="50000"/>
                  </a:schemeClr>
                </a:solidFill>
                <a:latin typeface="微软雅黑" panose="020B0503020204020204" charset="-122"/>
                <a:ea typeface="微软雅黑" panose="020B0503020204020204" charset="-122"/>
              </a:rPr>
              <a:t>对反方有利：温饱就是社会上总体无衣食之困；温饱就是或温或饱。</a:t>
            </a:r>
          </a:p>
        </p:txBody>
      </p:sp>
      <p:pic>
        <p:nvPicPr>
          <p:cNvPr id="17" name="图片 16"/>
          <p:cNvPicPr>
            <a:picLocks noChangeAspect="1"/>
          </p:cNvPicPr>
          <p:nvPr>
            <p:custDataLst>
              <p:tags r:id="rId1"/>
            </p:custDataLst>
          </p:nvPr>
        </p:nvPicPr>
        <p:blipFill>
          <a:blip r:embed="rId3">
            <a:extLst>
              <a:ext uri="{28A0092B-C50C-407E-A947-70E740481C1C}">
                <a14:useLocalDpi xmlns:a14="http://schemas.microsoft.com/office/drawing/2010/main" val="0"/>
              </a:ext>
            </a:extLst>
          </a:blip>
          <a:stretch>
            <a:fillRect/>
          </a:stretch>
        </p:blipFill>
        <p:spPr>
          <a:xfrm>
            <a:off x="-113664" y="-41910"/>
            <a:ext cx="4653392" cy="1149985"/>
          </a:xfrm>
          <a:prstGeom prst="rect">
            <a:avLst/>
          </a:prstGeom>
        </p:spPr>
      </p:pic>
      <p:sp>
        <p:nvSpPr>
          <p:cNvPr id="18" name="内容占位符 2"/>
          <p:cNvSpPr>
            <a:spLocks noGrp="1"/>
          </p:cNvSpPr>
          <p:nvPr/>
        </p:nvSpPr>
        <p:spPr bwMode="auto">
          <a:xfrm>
            <a:off x="1011555" y="225911"/>
            <a:ext cx="4162873" cy="64403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b="1" smtClean="0">
                <a:solidFill>
                  <a:srgbClr val="FF0000"/>
                </a:solidFill>
                <a:latin typeface="微软雅黑" panose="020B0503020204020204" charset="-122"/>
                <a:ea typeface="微软雅黑" panose="020B0503020204020204" charset="-122"/>
              </a:rPr>
              <a:t>学以致用大辩论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edge">
                                      <p:cBhvr>
                                        <p:cTn id="12" dur="2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edge">
                                      <p:cBhvr>
                                        <p:cTn id="17" dur="2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edge">
                                      <p:cBhvr>
                                        <p:cTn id="22" dur="20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edge">
                                      <p:cBhvr>
                                        <p:cTn id="27" dur="20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edge">
                                      <p:cBhvr>
                                        <p:cTn id="32" dur="2000"/>
                                        <p:tgtEl>
                                          <p:spTgt spid="3">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edge">
                                      <p:cBhvr>
                                        <p:cTn id="37"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1054249"/>
            <a:ext cx="12192000" cy="5803751"/>
          </a:xfrm>
          <a:solidFill>
            <a:schemeClr val="bg1"/>
          </a:solidFill>
        </p:spPr>
        <p:txBody>
          <a:bodyPr>
            <a:noAutofit/>
          </a:bodyPr>
          <a:lstStyle/>
          <a:p>
            <a:pPr marL="0" indent="0">
              <a:lnSpc>
                <a:spcPct val="150000"/>
              </a:lnSpc>
              <a:buNone/>
            </a:pPr>
            <a:r>
              <a:rPr lang="en-US" altLang="zh-CN" sz="2000" b="1" smtClean="0">
                <a:latin typeface="微软雅黑" panose="020B0503020204020204" charset="-122"/>
                <a:ea typeface="微软雅黑" panose="020B0503020204020204" charset="-122"/>
              </a:rPr>
              <a:t>3.</a:t>
            </a:r>
            <a:r>
              <a:rPr lang="zh-CN" altLang="zh-CN" sz="2000" b="1" smtClean="0">
                <a:latin typeface="微软雅黑" panose="020B0503020204020204" charset="-122"/>
                <a:ea typeface="微软雅黑" panose="020B0503020204020204" charset="-122"/>
              </a:rPr>
              <a:t>论证思路：</a:t>
            </a:r>
            <a:endParaRPr lang="en-US" altLang="zh-CN" sz="2000" b="1" smtClean="0">
              <a:latin typeface="微软雅黑"/>
              <a:ea typeface="微软雅黑"/>
            </a:endParaRPr>
          </a:p>
          <a:p>
            <a:pPr marL="0" indent="0">
              <a:lnSpc>
                <a:spcPct val="150000"/>
              </a:lnSpc>
              <a:buNone/>
            </a:pPr>
            <a:r>
              <a:rPr lang="zh-CN" altLang="zh-CN" sz="2000" b="1" smtClean="0">
                <a:latin typeface="微软雅黑" panose="020B0503020204020204" charset="-122"/>
                <a:ea typeface="微软雅黑" panose="020B0503020204020204" charset="-122"/>
              </a:rPr>
              <a:t>课本上是反方的论证思路。</a:t>
            </a:r>
            <a:endParaRPr lang="zh-CN" altLang="zh-CN" sz="2000" b="1" smtClean="0">
              <a:latin typeface="微软雅黑"/>
              <a:ea typeface="微软雅黑"/>
            </a:endParaRPr>
          </a:p>
          <a:p>
            <a:pPr marL="0" indent="0">
              <a:lnSpc>
                <a:spcPct val="150000"/>
              </a:lnSpc>
              <a:buNone/>
            </a:pPr>
            <a:r>
              <a:rPr lang="zh-CN" altLang="zh-CN" sz="2000" b="1" smtClean="0">
                <a:solidFill>
                  <a:srgbClr val="00B050"/>
                </a:solidFill>
                <a:latin typeface="微软雅黑" panose="020B0503020204020204" charset="-122"/>
                <a:ea typeface="微软雅黑" panose="020B0503020204020204" charset="-122"/>
              </a:rPr>
              <a:t>“人存在是谈道德的必要条件”，言外之意是不论温饱与否都得谈道德，人们不可以因为不温或不饱就违背道德原则，而这一命题恰恰是个真命题。</a:t>
            </a:r>
            <a:endParaRPr lang="zh-CN" altLang="zh-CN" sz="2000" b="1" smtClean="0">
              <a:solidFill>
                <a:srgbClr val="00B050"/>
              </a:solidFill>
              <a:latin typeface="微软雅黑"/>
              <a:ea typeface="微软雅黑"/>
            </a:endParaRPr>
          </a:p>
          <a:p>
            <a:pPr marL="0" indent="0">
              <a:lnSpc>
                <a:spcPct val="150000"/>
              </a:lnSpc>
              <a:buNone/>
            </a:pPr>
            <a:r>
              <a:rPr lang="zh-CN" altLang="zh-CN" sz="2000" b="1" smtClean="0">
                <a:solidFill>
                  <a:srgbClr val="7030A0"/>
                </a:solidFill>
                <a:latin typeface="微软雅黑" panose="020B0503020204020204" charset="-122"/>
                <a:ea typeface="微软雅黑" panose="020B0503020204020204" charset="-122"/>
              </a:rPr>
              <a:t>“人有理性，理性是谈道德的必要条件”是对正方“温饱是谈道德的必要条件”的直接反驳，更进一步论证“丧失理性的人无法谈道德”，这一命题也是一个真命题，并且该命题认为温饱的人有理性，不温饱的人同样也会有理性，就对正方步步紧逼。</a:t>
            </a:r>
            <a:endParaRPr lang="zh-CN" altLang="zh-CN" sz="2000" b="1" smtClean="0">
              <a:solidFill>
                <a:srgbClr val="7030A0"/>
              </a:solidFill>
              <a:latin typeface="微软雅黑"/>
              <a:ea typeface="微软雅黑"/>
            </a:endParaRPr>
          </a:p>
          <a:p>
            <a:pPr marL="0" indent="0">
              <a:lnSpc>
                <a:spcPct val="150000"/>
              </a:lnSpc>
              <a:buNone/>
            </a:pPr>
            <a:r>
              <a:rPr lang="zh-CN" altLang="zh-CN" sz="2000" b="1" smtClean="0">
                <a:solidFill>
                  <a:srgbClr val="C00000"/>
                </a:solidFill>
                <a:latin typeface="微软雅黑" panose="020B0503020204020204" charset="-122"/>
                <a:ea typeface="微软雅黑" panose="020B0503020204020204" charset="-122"/>
              </a:rPr>
              <a:t>“在任何情况下都能够谈道德”反驳了“只有在温饱的前提下才能够谈道德”的条件限制。</a:t>
            </a:r>
            <a:endParaRPr lang="en-US" altLang="zh-CN" sz="2000" b="1" smtClean="0">
              <a:solidFill>
                <a:srgbClr val="C00000"/>
              </a:solidFill>
              <a:latin typeface="微软雅黑"/>
              <a:ea typeface="微软雅黑"/>
            </a:endParaRPr>
          </a:p>
          <a:p>
            <a:pPr marL="0" indent="0">
              <a:lnSpc>
                <a:spcPct val="150000"/>
              </a:lnSpc>
              <a:buNone/>
            </a:pPr>
            <a:r>
              <a:rPr lang="zh-CN" altLang="zh-CN" sz="2000" b="1" smtClean="0">
                <a:solidFill>
                  <a:schemeClr val="accent6">
                    <a:lumMod val="50000"/>
                  </a:schemeClr>
                </a:solidFill>
                <a:latin typeface="微软雅黑" panose="020B0503020204020204" charset="-122"/>
                <a:ea typeface="微软雅黑" panose="020B0503020204020204" charset="-122"/>
              </a:rPr>
              <a:t>“走向温饱的过程中尤其应该谈道德”强调了谈道德在“走向温饱的过程中”的重要性，提出不温饱（走向温饱的过程）不仅能够谈道德，而且“尤其应该谈道德”，看似让步，实则是对正方观点的进一步否定，设计十分巧妙。</a:t>
            </a:r>
            <a:endParaRPr lang="zh-CN" altLang="zh-CN" sz="2000" b="1" smtClean="0">
              <a:solidFill>
                <a:schemeClr val="accent6">
                  <a:lumMod val="50000"/>
                </a:schemeClr>
              </a:solidFill>
              <a:latin typeface="微软雅黑"/>
              <a:ea typeface="微软雅黑"/>
            </a:endParaRPr>
          </a:p>
          <a:p>
            <a:pPr>
              <a:lnSpc>
                <a:spcPct val="150000"/>
              </a:lnSpc>
            </a:pPr>
            <a:endParaRPr lang="zh-CN" altLang="zh-CN" sz="2000" b="1" smtClean="0">
              <a:solidFill>
                <a:schemeClr val="accent6">
                  <a:lumMod val="50000"/>
                </a:schemeClr>
              </a:solidFill>
              <a:latin typeface="微软雅黑" panose="020B0503020204020204" charset="-122"/>
              <a:ea typeface="微软雅黑" panose="020B0503020204020204" charset="-122"/>
            </a:endParaRPr>
          </a:p>
        </p:txBody>
      </p:sp>
      <p:pic>
        <p:nvPicPr>
          <p:cNvPr id="17" name="图片 16"/>
          <p:cNvPicPr>
            <a:picLocks noChangeAspect="1"/>
          </p:cNvPicPr>
          <p:nvPr>
            <p:custDataLst>
              <p:tags r:id="rId1"/>
            </p:custDataLst>
          </p:nvPr>
        </p:nvPicPr>
        <p:blipFill>
          <a:blip r:embed="rId3">
            <a:extLst>
              <a:ext uri="{28A0092B-C50C-407E-A947-70E740481C1C}">
                <a14:useLocalDpi xmlns:a14="http://schemas.microsoft.com/office/drawing/2010/main" val="0"/>
              </a:ext>
            </a:extLst>
          </a:blip>
          <a:stretch>
            <a:fillRect/>
          </a:stretch>
        </p:blipFill>
        <p:spPr>
          <a:xfrm>
            <a:off x="-113664" y="-41910"/>
            <a:ext cx="4535058" cy="1149985"/>
          </a:xfrm>
          <a:prstGeom prst="rect">
            <a:avLst/>
          </a:prstGeom>
        </p:spPr>
      </p:pic>
      <p:sp>
        <p:nvSpPr>
          <p:cNvPr id="18" name="内容占位符 2"/>
          <p:cNvSpPr>
            <a:spLocks noGrp="1"/>
          </p:cNvSpPr>
          <p:nvPr/>
        </p:nvSpPr>
        <p:spPr bwMode="auto">
          <a:xfrm>
            <a:off x="1011555" y="225911"/>
            <a:ext cx="4162873" cy="64403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b="1" smtClean="0">
                <a:solidFill>
                  <a:srgbClr val="FF0000"/>
                </a:solidFill>
                <a:latin typeface="微软雅黑" panose="020B0503020204020204" charset="-122"/>
                <a:ea typeface="微软雅黑" panose="020B0503020204020204" charset="-122"/>
              </a:rPr>
              <a:t>学以致用大辩论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edge">
                                      <p:cBhvr>
                                        <p:cTn id="12" dur="2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edge">
                                      <p:cBhvr>
                                        <p:cTn id="17" dur="2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edge">
                                      <p:cBhvr>
                                        <p:cTn id="22" dur="20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edge">
                                      <p:cBhvr>
                                        <p:cTn id="27" dur="20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edge">
                                      <p:cBhvr>
                                        <p:cTn id="32"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8770" y="1504950"/>
            <a:ext cx="11553825" cy="3848735"/>
          </a:xfrm>
          <a:solidFill>
            <a:schemeClr val="bg1"/>
          </a:solidFill>
        </p:spPr>
        <p:txBody>
          <a:bodyPr>
            <a:noAutofit/>
          </a:bodyPr>
          <a:lstStyle/>
          <a:p>
            <a:pPr marL="0" indent="0" fontAlgn="auto">
              <a:lnSpc>
                <a:spcPct val="150000"/>
              </a:lnSpc>
              <a:spcBef>
                <a:spcPct val="0"/>
              </a:spcBef>
              <a:buNone/>
            </a:pPr>
            <a:r>
              <a:rPr lang="en-US" altLang="zh-CN" sz="2400" b="1" smtClean="0">
                <a:latin typeface="微软雅黑" panose="020B0503020204020204" charset="-122"/>
                <a:ea typeface="微软雅黑" panose="020B0503020204020204" charset="-122"/>
              </a:rPr>
              <a:t>4.</a:t>
            </a:r>
            <a:r>
              <a:rPr lang="zh-CN" altLang="zh-CN" sz="2400" b="1" smtClean="0">
                <a:latin typeface="微软雅黑" panose="020B0503020204020204" charset="-122"/>
                <a:ea typeface="微软雅黑" panose="020B0503020204020204" charset="-122"/>
              </a:rPr>
              <a:t>攻防策略</a:t>
            </a:r>
          </a:p>
          <a:p>
            <a:pPr marL="0" indent="0" fontAlgn="auto">
              <a:lnSpc>
                <a:spcPct val="150000"/>
              </a:lnSpc>
              <a:spcBef>
                <a:spcPct val="0"/>
              </a:spcBef>
              <a:buNone/>
            </a:pPr>
            <a:r>
              <a:rPr lang="zh-CN" altLang="zh-CN" sz="2400" b="1" smtClean="0">
                <a:solidFill>
                  <a:srgbClr val="0070C0"/>
                </a:solidFill>
                <a:latin typeface="微软雅黑" panose="020B0503020204020204" charset="-122"/>
                <a:ea typeface="微软雅黑" panose="020B0503020204020204" charset="-122"/>
              </a:rPr>
              <a:t>正方：论证不能温饱就难以生存；对方举例时，指出例中的人物并未讲道德，或者指出其已处于温饱状态（当反方举例证明有的人并未处于温饱状态却依然讲道德时）。</a:t>
            </a:r>
            <a:endParaRPr lang="zh-CN" altLang="zh-CN" sz="2400" b="1" smtClean="0">
              <a:latin typeface="微软雅黑" panose="020B0503020204020204" charset="-122"/>
              <a:ea typeface="微软雅黑" panose="020B0503020204020204" charset="-122"/>
            </a:endParaRPr>
          </a:p>
          <a:p>
            <a:pPr marL="0" indent="0" fontAlgn="auto">
              <a:lnSpc>
                <a:spcPct val="150000"/>
              </a:lnSpc>
              <a:spcBef>
                <a:spcPct val="0"/>
              </a:spcBef>
              <a:buNone/>
            </a:pPr>
            <a:r>
              <a:rPr lang="zh-CN" altLang="zh-CN" sz="2400" b="1" smtClean="0">
                <a:solidFill>
                  <a:srgbClr val="00B050"/>
                </a:solidFill>
                <a:latin typeface="微软雅黑" panose="020B0503020204020204" charset="-122"/>
                <a:ea typeface="微软雅黑" panose="020B0503020204020204" charset="-122"/>
              </a:rPr>
              <a:t>反方：论证从生存到温饱存在过渡地带；谈道德的行为尽量宽泛。（“谈道德”的概念范围界定越小，不温不饱、不温或不饱情况下的某些行为将被排除在“谈道德”的概念范围之外，对正方越有利。）</a:t>
            </a:r>
            <a:endParaRPr lang="zh-CN" altLang="zh-CN" sz="2400" b="1" smtClean="0">
              <a:solidFill>
                <a:srgbClr val="00B050"/>
              </a:solidFill>
              <a:latin typeface="微软雅黑"/>
              <a:ea typeface="微软雅黑"/>
            </a:endParaRPr>
          </a:p>
        </p:txBody>
      </p:sp>
      <p:pic>
        <p:nvPicPr>
          <p:cNvPr id="17" name="图片 16"/>
          <p:cNvPicPr>
            <a:picLocks noChangeAspect="1"/>
          </p:cNvPicPr>
          <p:nvPr>
            <p:custDataLst>
              <p:tags r:id="rId1"/>
            </p:custDataLst>
          </p:nvPr>
        </p:nvPicPr>
        <p:blipFill>
          <a:blip r:embed="rId3">
            <a:extLst>
              <a:ext uri="{28A0092B-C50C-407E-A947-70E740481C1C}">
                <a14:useLocalDpi xmlns:a14="http://schemas.microsoft.com/office/drawing/2010/main" val="0"/>
              </a:ext>
            </a:extLst>
          </a:blip>
          <a:stretch>
            <a:fillRect/>
          </a:stretch>
        </p:blipFill>
        <p:spPr>
          <a:xfrm>
            <a:off x="-113664" y="-41910"/>
            <a:ext cx="4459753" cy="1149985"/>
          </a:xfrm>
          <a:prstGeom prst="rect">
            <a:avLst/>
          </a:prstGeom>
        </p:spPr>
      </p:pic>
      <p:sp>
        <p:nvSpPr>
          <p:cNvPr id="18" name="内容占位符 2"/>
          <p:cNvSpPr>
            <a:spLocks noGrp="1"/>
          </p:cNvSpPr>
          <p:nvPr/>
        </p:nvSpPr>
        <p:spPr bwMode="auto">
          <a:xfrm>
            <a:off x="1011555" y="225911"/>
            <a:ext cx="4162873" cy="64403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b="1" smtClean="0">
                <a:solidFill>
                  <a:srgbClr val="FF0000"/>
                </a:solidFill>
                <a:latin typeface="微软雅黑" panose="020B0503020204020204" charset="-122"/>
                <a:ea typeface="微软雅黑" panose="020B0503020204020204" charset="-122"/>
              </a:rPr>
              <a:t>学以致用大辩论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edge">
                                      <p:cBhvr>
                                        <p:cTn id="12" dur="2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edge">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1" name="直接连接符 10"/>
          <p:cNvCxnSpPr/>
          <p:nvPr/>
        </p:nvCxnSpPr>
        <p:spPr>
          <a:xfrm>
            <a:off x="457742" y="2041948"/>
            <a:ext cx="11276198" cy="6314"/>
          </a:xfrm>
          <a:prstGeom prst="line">
            <a:avLst/>
          </a:prstGeom>
          <a:ln w="254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2218690" y="489585"/>
            <a:ext cx="7875270" cy="2123658"/>
          </a:xfrm>
          <a:prstGeom prst="rect">
            <a:avLst/>
          </a:prstGeom>
          <a:noFill/>
          <a:ln w="9525">
            <a:noFill/>
          </a:ln>
        </p:spPr>
        <p:txBody>
          <a:bodyPr wrap="square">
            <a:spAutoFit/>
          </a:bodyPr>
          <a:lstStyle/>
          <a:p>
            <a:pPr algn="ctr"/>
            <a:r>
              <a:rPr lang="zh-CN" altLang="en-US" sz="6600" b="1">
                <a:solidFill>
                  <a:srgbClr val="FF0000"/>
                </a:solidFill>
                <a:latin typeface="微软雅黑" panose="020B0503020204020204" charset="-122"/>
                <a:ea typeface="微软雅黑" panose="020B0503020204020204" charset="-122"/>
              </a:rPr>
              <a:t>一</a:t>
            </a:r>
            <a:r>
              <a:rPr lang="zh-CN" altLang="en-US" sz="6600" b="1" smtClean="0">
                <a:solidFill>
                  <a:srgbClr val="FF0000"/>
                </a:solidFill>
                <a:latin typeface="微软雅黑" panose="020B0503020204020204" charset="-122"/>
                <a:ea typeface="微软雅黑" panose="020B0503020204020204" charset="-122"/>
              </a:rPr>
              <a:t>、</a:t>
            </a:r>
            <a:r>
              <a:rPr lang="zh-CN" altLang="zh-CN" sz="6600" b="1" smtClean="0">
                <a:solidFill>
                  <a:srgbClr val="FF0000"/>
                </a:solidFill>
                <a:latin typeface="微软雅黑" panose="020B0503020204020204" charset="-122"/>
                <a:ea typeface="微软雅黑" panose="020B0503020204020204" charset="-122"/>
              </a:rPr>
              <a:t>七嘴八舌说论证</a:t>
            </a:r>
            <a:endParaRPr lang="zh-CN" altLang="zh-CN" sz="6600" b="1" smtClean="0">
              <a:solidFill>
                <a:srgbClr val="FF0000"/>
              </a:solidFill>
              <a:latin typeface="微软雅黑"/>
              <a:ea typeface="微软雅黑"/>
            </a:endParaRPr>
          </a:p>
          <a:p>
            <a:pPr algn="ctr"/>
            <a:endParaRPr lang="zh-CN" altLang="zh-CN" sz="6600" b="1" smtClean="0">
              <a:solidFill>
                <a:srgbClr val="FF0000"/>
              </a:solidFill>
              <a:latin typeface="微软雅黑" panose="020B0503020204020204" charset="-122"/>
              <a:ea typeface="微软雅黑" panose="020B0503020204020204" charset="-122"/>
            </a:endParaRPr>
          </a:p>
        </p:txBody>
      </p:sp>
      <p:pic>
        <p:nvPicPr>
          <p:cNvPr id="2" name="图片 1" descr="t013eb4959345bf904b"/>
          <p:cNvPicPr>
            <a:picLocks noChangeAspect="1"/>
          </p:cNvPicPr>
          <p:nvPr/>
        </p:nvPicPr>
        <p:blipFill>
          <a:blip r:embed="rId2"/>
          <a:stretch>
            <a:fillRect/>
          </a:stretch>
        </p:blipFill>
        <p:spPr>
          <a:xfrm>
            <a:off x="473336" y="2327611"/>
            <a:ext cx="11306288" cy="4239858"/>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amond(in)">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505609" y="1118795"/>
            <a:ext cx="11123407" cy="4615815"/>
          </a:xfrm>
          <a:prstGeom prst="rect">
            <a:avLst/>
          </a:prstGeom>
        </p:spPr>
        <p:txBody>
          <a:bodyPr wrap="square">
            <a:spAutoFit/>
          </a:bodyPr>
          <a:lstStyle/>
          <a:p>
            <a:pPr fontAlgn="auto">
              <a:lnSpc>
                <a:spcPct val="150000"/>
              </a:lnSpc>
            </a:pPr>
            <a:r>
              <a:rPr lang="zh-CN" altLang="zh-CN" sz="2800" b="1" smtClean="0">
                <a:latin typeface="微软雅黑" panose="020B0503020204020204" charset="-122"/>
                <a:ea typeface="微软雅黑" panose="020B0503020204020204" charset="-122"/>
                <a:cs typeface="微软雅黑" panose="020B0503020204020204" charset="-122"/>
              </a:rPr>
              <a:t>“举例论证”“道理论证”“比喻论证”“对比论证”“类比论证”等，这些都是我们最熟悉的几种论证形式。</a:t>
            </a:r>
            <a:endParaRPr lang="en-US" altLang="zh-CN" sz="2800" b="1" smtClean="0">
              <a:latin typeface="微软雅黑"/>
              <a:ea typeface="微软雅黑"/>
              <a:cs typeface="微软雅黑" pitchFamily="34" charset="-122"/>
            </a:endParaRPr>
          </a:p>
          <a:p>
            <a:pPr fontAlgn="auto">
              <a:lnSpc>
                <a:spcPct val="150000"/>
              </a:lnSpc>
            </a:pPr>
            <a:r>
              <a:rPr lang="zh-CN" altLang="zh-CN" sz="2800" b="1" smtClean="0">
                <a:latin typeface="微软雅黑" panose="020B0503020204020204" charset="-122"/>
                <a:ea typeface="微软雅黑" panose="020B0503020204020204" charset="-122"/>
                <a:cs typeface="微软雅黑" panose="020B0503020204020204" charset="-122"/>
              </a:rPr>
              <a:t>对应地我们常见的七种论证方法就有“例证法”“引证法”“喻证法”“比较法”“排除法”“归谬法”“反证法”，其中，“比较法”中又有“类比法”和“对比法”之分。</a:t>
            </a:r>
            <a:endParaRPr lang="en-US" altLang="zh-CN" sz="2800" b="1" smtClean="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zh-CN" sz="2800" b="1" smtClean="0">
                <a:latin typeface="微软雅黑" panose="020B0503020204020204" charset="-122"/>
                <a:ea typeface="微软雅黑" panose="020B0503020204020204" charset="-122"/>
                <a:cs typeface="微软雅黑" panose="020B0503020204020204" charset="-122"/>
              </a:rPr>
              <a:t>在我们常见的这几种论证方法里，前四种主要用在直接论证中，后三种主要用在间接论证中。</a:t>
            </a:r>
            <a:endParaRPr lang="zh-CN" altLang="zh-CN" sz="2800" b="1" smtClean="0">
              <a:latin typeface="微软雅黑"/>
              <a:ea typeface="微软雅黑"/>
              <a:cs typeface="微软雅黑" pitchFamily="34" charset="-122"/>
            </a:endParaRPr>
          </a:p>
        </p:txBody>
      </p:sp>
      <p:sp>
        <p:nvSpPr>
          <p:cNvPr id="2" name="AutoShape 2" descr="http://img4.imgtn.bdimg.com/it/u=3768899429,651764554&amp;fm=214&amp;gp=0.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b="1"/>
          </a:p>
        </p:txBody>
      </p:sp>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3824" y="-52070"/>
            <a:ext cx="4749612" cy="1149985"/>
          </a:xfrm>
          <a:prstGeom prst="rect">
            <a:avLst/>
          </a:prstGeom>
        </p:spPr>
      </p:pic>
      <p:sp>
        <p:nvSpPr>
          <p:cNvPr id="18" name="内容占位符 2"/>
          <p:cNvSpPr>
            <a:spLocks noGrp="1"/>
          </p:cNvSpPr>
          <p:nvPr>
            <p:ph idx="1"/>
          </p:nvPr>
        </p:nvSpPr>
        <p:spPr bwMode="auto">
          <a:xfrm>
            <a:off x="1011556" y="213995"/>
            <a:ext cx="3248472" cy="79311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p>
            <a:pPr algn="ctr">
              <a:buNone/>
            </a:pPr>
            <a:r>
              <a:rPr lang="zh-CN" altLang="zh-CN" b="1" smtClean="0">
                <a:solidFill>
                  <a:srgbClr val="FF0000"/>
                </a:solidFill>
                <a:latin typeface="微软雅黑" panose="020B0503020204020204" charset="-122"/>
                <a:ea typeface="微软雅黑" panose="020B0503020204020204" charset="-122"/>
              </a:rPr>
              <a:t>七嘴八舌说论证</a:t>
            </a:r>
            <a:endParaRPr lang="zh-CN" altLang="zh-CN" b="1" smtClean="0">
              <a:solidFill>
                <a:srgbClr val="FF0000"/>
              </a:solidFill>
              <a:latin typeface="微软雅黑"/>
              <a:ea typeface="微软雅黑"/>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0" fill="hold"/>
                                        <p:tgtEl>
                                          <p:spTgt spid="6"/>
                                        </p:tgtEl>
                                        <p:attrNameLst>
                                          <p:attrName>ppt_x</p:attrName>
                                        </p:attrNameLst>
                                      </p:cBhvr>
                                      <p:tavLst>
                                        <p:tav tm="0">
                                          <p:val>
                                            <p:strVal val="#ppt_x"/>
                                          </p:val>
                                        </p:tav>
                                        <p:tav tm="100000">
                                          <p:val>
                                            <p:strVal val="#ppt_x"/>
                                          </p:val>
                                        </p:tav>
                                      </p:tavLst>
                                    </p:anim>
                                    <p:anim calcmode="lin" valueType="num">
                                      <p:cBhvr additive="base">
                                        <p:cTn id="8" dur="5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1" name="直接连接符 10"/>
          <p:cNvCxnSpPr/>
          <p:nvPr/>
        </p:nvCxnSpPr>
        <p:spPr>
          <a:xfrm>
            <a:off x="457742" y="2041948"/>
            <a:ext cx="11276198" cy="6314"/>
          </a:xfrm>
          <a:prstGeom prst="line">
            <a:avLst/>
          </a:prstGeom>
          <a:ln w="254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2218690" y="489585"/>
            <a:ext cx="7875270" cy="2123658"/>
          </a:xfrm>
          <a:prstGeom prst="rect">
            <a:avLst/>
          </a:prstGeom>
          <a:noFill/>
          <a:ln w="9525">
            <a:noFill/>
          </a:ln>
        </p:spPr>
        <p:txBody>
          <a:bodyPr wrap="square">
            <a:spAutoFit/>
          </a:bodyPr>
          <a:lstStyle/>
          <a:p>
            <a:r>
              <a:rPr lang="zh-CN" sz="6600" b="1">
                <a:solidFill>
                  <a:srgbClr val="FF0000"/>
                </a:solidFill>
                <a:latin typeface="微软雅黑" panose="020B0503020204020204" charset="-122"/>
                <a:ea typeface="微软雅黑" panose="020B0503020204020204" charset="-122"/>
              </a:rPr>
              <a:t>二</a:t>
            </a:r>
            <a:r>
              <a:rPr lang="zh-CN" sz="6600" b="1" smtClean="0">
                <a:solidFill>
                  <a:srgbClr val="FF0000"/>
                </a:solidFill>
                <a:latin typeface="微软雅黑" panose="020B0503020204020204" charset="-122"/>
                <a:ea typeface="微软雅黑" panose="020B0503020204020204" charset="-122"/>
              </a:rPr>
              <a:t>、</a:t>
            </a:r>
            <a:r>
              <a:rPr lang="zh-CN" altLang="zh-CN" sz="6600" b="1" smtClean="0">
                <a:solidFill>
                  <a:srgbClr val="FF0000"/>
                </a:solidFill>
                <a:latin typeface="微软雅黑" panose="020B0503020204020204" charset="-122"/>
                <a:ea typeface="微软雅黑" panose="020B0503020204020204" charset="-122"/>
              </a:rPr>
              <a:t>高屋建瓴助阅读</a:t>
            </a:r>
          </a:p>
          <a:p>
            <a:endParaRPr lang="zh-CN" altLang="zh-CN" sz="6600" b="1">
              <a:solidFill>
                <a:srgbClr val="FF0000"/>
              </a:solidFill>
              <a:latin typeface="微软雅黑"/>
              <a:ea typeface="微软雅黑"/>
            </a:endParaRPr>
          </a:p>
        </p:txBody>
      </p:sp>
      <p:pic>
        <p:nvPicPr>
          <p:cNvPr id="2" name="图片 1" descr="t013eb4959345bf904b"/>
          <p:cNvPicPr>
            <a:picLocks noChangeAspect="1"/>
          </p:cNvPicPr>
          <p:nvPr/>
        </p:nvPicPr>
        <p:blipFill>
          <a:blip r:embed="rId2"/>
          <a:stretch>
            <a:fillRect/>
          </a:stretch>
        </p:blipFill>
        <p:spPr>
          <a:xfrm>
            <a:off x="613187" y="2227580"/>
            <a:ext cx="11058860" cy="443992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amond(in)">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260" y="10795"/>
            <a:ext cx="3711575" cy="781050"/>
          </a:xfrm>
          <a:prstGeom prst="rect">
            <a:avLst/>
          </a:prstGeom>
        </p:spPr>
      </p:pic>
      <p:sp>
        <p:nvSpPr>
          <p:cNvPr id="3" name="内容占位符 2"/>
          <p:cNvSpPr>
            <a:spLocks noGrp="1"/>
          </p:cNvSpPr>
          <p:nvPr>
            <p:ph idx="1"/>
          </p:nvPr>
        </p:nvSpPr>
        <p:spPr bwMode="auto">
          <a:xfrm>
            <a:off x="882650" y="90805"/>
            <a:ext cx="2697480" cy="5029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marL="0" indent="0">
              <a:buNone/>
            </a:pPr>
            <a:r>
              <a:rPr lang="zh-CN" altLang="zh-CN" b="1" smtClean="0">
                <a:solidFill>
                  <a:srgbClr val="FF0000"/>
                </a:solidFill>
                <a:latin typeface="微软雅黑" panose="020B0503020204020204" charset="-122"/>
                <a:ea typeface="微软雅黑" panose="020B0503020204020204" charset="-122"/>
              </a:rPr>
              <a:t>关注隐含前提</a:t>
            </a:r>
            <a:endParaRPr lang="zh-CN" altLang="en-US" b="1" smtClean="0">
              <a:solidFill>
                <a:srgbClr val="FF0000"/>
              </a:solidFill>
              <a:latin typeface="微软雅黑"/>
              <a:ea typeface="微软雅黑"/>
            </a:endParaRPr>
          </a:p>
        </p:txBody>
      </p:sp>
      <p:sp>
        <p:nvSpPr>
          <p:cNvPr id="2" name="矩形 1"/>
          <p:cNvSpPr/>
          <p:nvPr/>
        </p:nvSpPr>
        <p:spPr>
          <a:xfrm>
            <a:off x="363706" y="1287668"/>
            <a:ext cx="10660828" cy="3415030"/>
          </a:xfrm>
          <a:prstGeom prst="rect">
            <a:avLst/>
          </a:prstGeom>
        </p:spPr>
        <p:txBody>
          <a:bodyPr wrap="square">
            <a:spAutoFit/>
          </a:bodyPr>
          <a:lstStyle/>
          <a:p>
            <a:pPr fontAlgn="auto">
              <a:lnSpc>
                <a:spcPct val="150000"/>
              </a:lnSpc>
            </a:pPr>
            <a:r>
              <a:rPr lang="zh-CN" altLang="zh-CN" sz="2400" b="1" smtClean="0">
                <a:latin typeface="微软雅黑" panose="020B0503020204020204" charset="-122"/>
                <a:ea typeface="微软雅黑" panose="020B0503020204020204" charset="-122"/>
              </a:rPr>
              <a:t>在直接论证中，往往不会巨细无遗地呈现逻辑推理过程中的每一个环节，会出现部分前提的省略，这些省略的前提却往往又隐藏着理解论证的关键。</a:t>
            </a:r>
            <a:endParaRPr lang="en-US" altLang="zh-CN" sz="2400" b="1" smtClean="0">
              <a:latin typeface="微软雅黑"/>
              <a:ea typeface="微软雅黑"/>
            </a:endParaRPr>
          </a:p>
          <a:p>
            <a:pPr fontAlgn="auto">
              <a:lnSpc>
                <a:spcPct val="150000"/>
              </a:lnSpc>
            </a:pPr>
            <a:endParaRPr lang="en-US" altLang="zh-CN" sz="2400" b="1" smtClean="0">
              <a:latin typeface="微软雅黑" panose="020B0503020204020204" charset="-122"/>
              <a:ea typeface="微软雅黑" panose="020B0503020204020204" charset="-122"/>
            </a:endParaRPr>
          </a:p>
          <a:p>
            <a:pPr fontAlgn="auto">
              <a:lnSpc>
                <a:spcPct val="150000"/>
              </a:lnSpc>
            </a:pPr>
            <a:r>
              <a:rPr lang="zh-CN" altLang="en-US" sz="2400" b="1" smtClean="0">
                <a:latin typeface="微软雅黑" panose="020B0503020204020204" charset="-122"/>
                <a:ea typeface="微软雅黑" panose="020B0503020204020204" charset="-122"/>
              </a:rPr>
              <a:t>论据：子非鱼</a:t>
            </a:r>
            <a:endParaRPr lang="en-US" altLang="zh-CN" sz="2400" b="1" smtClean="0">
              <a:latin typeface="微软雅黑" panose="020B0503020204020204" charset="-122"/>
              <a:ea typeface="微软雅黑" panose="020B0503020204020204" charset="-122"/>
            </a:endParaRPr>
          </a:p>
          <a:p>
            <a:pPr fontAlgn="auto">
              <a:lnSpc>
                <a:spcPct val="150000"/>
              </a:lnSpc>
            </a:pPr>
            <a:r>
              <a:rPr lang="zh-CN" altLang="en-US" sz="2400" b="1" smtClean="0">
                <a:latin typeface="微软雅黑" panose="020B0503020204020204" charset="-122"/>
                <a:ea typeface="微软雅黑" panose="020B0503020204020204" charset="-122"/>
              </a:rPr>
              <a:t>隐含前提：</a:t>
            </a:r>
            <a:endParaRPr lang="en-US" altLang="zh-CN" sz="2400" b="1" smtClean="0">
              <a:latin typeface="微软雅黑" panose="020B0503020204020204" charset="-122"/>
              <a:ea typeface="微软雅黑" panose="020B0503020204020204" charset="-122"/>
            </a:endParaRPr>
          </a:p>
          <a:p>
            <a:pPr fontAlgn="auto">
              <a:lnSpc>
                <a:spcPct val="150000"/>
              </a:lnSpc>
            </a:pPr>
            <a:r>
              <a:rPr lang="zh-CN" altLang="en-US" sz="2400" b="1" smtClean="0">
                <a:latin typeface="微软雅黑" panose="020B0503020204020204" charset="-122"/>
                <a:ea typeface="微软雅黑" panose="020B0503020204020204" charset="-122"/>
              </a:rPr>
              <a:t>论点</a:t>
            </a:r>
            <a:r>
              <a:rPr lang="zh-CN" altLang="en-US" sz="2400" b="1" smtClean="0">
                <a:latin typeface="微软雅黑" panose="020B0503020204020204" charset="-122"/>
                <a:ea typeface="微软雅黑" panose="020B0503020204020204" charset="-122"/>
                <a:sym typeface="Wingdings" panose="05000000000000000000" pitchFamily="2" charset="2"/>
              </a:rPr>
              <a:t>（子）</a:t>
            </a:r>
            <a:r>
              <a:rPr lang="zh-CN" altLang="zh-CN" sz="2400" b="1" smtClean="0">
                <a:latin typeface="微软雅黑" panose="020B0503020204020204" charset="-122"/>
                <a:ea typeface="微软雅黑" panose="020B0503020204020204" charset="-122"/>
              </a:rPr>
              <a:t>安知鱼之乐</a:t>
            </a:r>
            <a:endParaRPr lang="en-US" altLang="zh-CN" sz="2400" smtClean="0">
              <a:latin typeface="微软雅黑"/>
              <a:ea typeface="微软雅黑"/>
            </a:endParaRPr>
          </a:p>
        </p:txBody>
      </p:sp>
      <p:pic>
        <p:nvPicPr>
          <p:cNvPr id="23554" name="Picture 2" descr="https://f12.baidu.com/it/u=1529004905,3312774346&amp;fm=170&amp;s=BB1BA04E4600054D5F8E01900300909A&amp;w=500&amp;h=375&amp;img.JPEG&amp;access=215967316"/>
          <p:cNvPicPr>
            <a:picLocks noChangeAspect="1" noChangeArrowheads="1"/>
          </p:cNvPicPr>
          <p:nvPr/>
        </p:nvPicPr>
        <p:blipFill>
          <a:blip r:embed="rId3"/>
          <a:stretch>
            <a:fillRect/>
          </a:stretch>
        </p:blipFill>
        <p:spPr bwMode="auto">
          <a:xfrm>
            <a:off x="5372735" y="2809875"/>
            <a:ext cx="5306060" cy="3039745"/>
          </a:xfrm>
          <a:prstGeom prst="rect">
            <a:avLst/>
          </a:prstGeom>
          <a:noFill/>
        </p:spPr>
      </p:pic>
      <p:sp>
        <p:nvSpPr>
          <p:cNvPr id="8" name="矩形 7"/>
          <p:cNvSpPr/>
          <p:nvPr/>
        </p:nvSpPr>
        <p:spPr>
          <a:xfrm>
            <a:off x="453241" y="5150299"/>
            <a:ext cx="4391492" cy="521970"/>
          </a:xfrm>
          <a:prstGeom prst="rect">
            <a:avLst/>
          </a:prstGeom>
        </p:spPr>
        <p:txBody>
          <a:bodyPr wrap="square">
            <a:spAutoFit/>
          </a:bodyPr>
          <a:lstStyle/>
          <a:p>
            <a:pPr lvl="0"/>
            <a:r>
              <a:rPr lang="zh-CN" altLang="zh-CN" sz="2800" b="1" smtClean="0">
                <a:solidFill>
                  <a:srgbClr val="FF0000"/>
                </a:solidFill>
                <a:latin typeface="微软雅黑" panose="020B0503020204020204" charset="-122"/>
                <a:ea typeface="微软雅黑" panose="020B0503020204020204" charset="-122"/>
              </a:rPr>
              <a:t>只有同类才能相知</a:t>
            </a:r>
            <a:endParaRPr lang="zh-CN" altLang="zh-CN" sz="2800" b="1" smtClean="0">
              <a:solidFill>
                <a:srgbClr val="FF0000"/>
              </a:solidFill>
              <a:latin typeface="微软雅黑"/>
              <a:ea typeface="微软雅黑"/>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amond(in)">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edge">
                                      <p:cBhvr>
                                        <p:cTn id="17" dur="2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 calcmode="lin" valueType="num">
                                      <p:cBhvr additive="base">
                                        <p:cTn id="22"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8" presetClass="entr" presetSubtype="16" fill="hold" nodeType="clickEffect">
                                  <p:stCondLst>
                                    <p:cond delay="0"/>
                                  </p:stCondLst>
                                  <p:childTnLst>
                                    <p:set>
                                      <p:cBhvr>
                                        <p:cTn id="27" dur="1" fill="hold">
                                          <p:stCondLst>
                                            <p:cond delay="0"/>
                                          </p:stCondLst>
                                        </p:cTn>
                                        <p:tgtEl>
                                          <p:spTgt spid="23554"/>
                                        </p:tgtEl>
                                        <p:attrNameLst>
                                          <p:attrName>style.visibility</p:attrName>
                                        </p:attrNameLst>
                                      </p:cBhvr>
                                      <p:to>
                                        <p:strVal val="visible"/>
                                      </p:to>
                                    </p:set>
                                    <p:animEffect transition="in" filter="diamond(in)">
                                      <p:cBhvr>
                                        <p:cTn id="28" dur="2000"/>
                                        <p:tgtEl>
                                          <p:spTgt spid="23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P spid="8"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260" y="10795"/>
            <a:ext cx="3711575" cy="781050"/>
          </a:xfrm>
          <a:prstGeom prst="rect">
            <a:avLst/>
          </a:prstGeom>
        </p:spPr>
      </p:pic>
      <p:sp>
        <p:nvSpPr>
          <p:cNvPr id="3" name="内容占位符 2"/>
          <p:cNvSpPr>
            <a:spLocks noGrp="1"/>
          </p:cNvSpPr>
          <p:nvPr>
            <p:ph idx="1"/>
          </p:nvPr>
        </p:nvSpPr>
        <p:spPr bwMode="auto">
          <a:xfrm>
            <a:off x="882650" y="90805"/>
            <a:ext cx="2697480" cy="5029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marL="0" indent="0">
              <a:buNone/>
            </a:pPr>
            <a:r>
              <a:rPr lang="zh-CN" altLang="zh-CN" b="1" smtClean="0">
                <a:solidFill>
                  <a:srgbClr val="FF0000"/>
                </a:solidFill>
                <a:latin typeface="微软雅黑" panose="020B0503020204020204" charset="-122"/>
                <a:ea typeface="微软雅黑" panose="020B0503020204020204" charset="-122"/>
              </a:rPr>
              <a:t>关注隐含前提</a:t>
            </a:r>
            <a:endParaRPr lang="zh-CN" altLang="en-US" b="1" smtClean="0">
              <a:solidFill>
                <a:srgbClr val="FF0000"/>
              </a:solidFill>
              <a:latin typeface="微软雅黑" panose="020B0503020204020204" charset="-122"/>
              <a:ea typeface="微软雅黑" panose="020B0503020204020204" charset="-122"/>
            </a:endParaRPr>
          </a:p>
        </p:txBody>
      </p:sp>
      <p:sp>
        <p:nvSpPr>
          <p:cNvPr id="2" name="矩形 1"/>
          <p:cNvSpPr/>
          <p:nvPr/>
        </p:nvSpPr>
        <p:spPr>
          <a:xfrm>
            <a:off x="150495" y="688340"/>
            <a:ext cx="11925935" cy="5077460"/>
          </a:xfrm>
          <a:prstGeom prst="rect">
            <a:avLst/>
          </a:prstGeom>
        </p:spPr>
        <p:txBody>
          <a:bodyPr wrap="square">
            <a:spAutoFit/>
          </a:bodyPr>
          <a:lstStyle/>
          <a:p>
            <a:pPr>
              <a:lnSpc>
                <a:spcPct val="150000"/>
              </a:lnSpc>
            </a:pPr>
            <a:r>
              <a:rPr lang="zh-CN" altLang="zh-CN" sz="2400" smtClean="0">
                <a:latin typeface="黑体" panose="02010609060101010101" charset="-122"/>
                <a:ea typeface="黑体" panose="02010609060101010101" charset="-122"/>
                <a:cs typeface="黑体" panose="02010609060101010101" charset="-122"/>
              </a:rPr>
              <a:t>【</a:t>
            </a:r>
            <a:r>
              <a:rPr lang="en-US" altLang="zh-CN" sz="2400" smtClean="0">
                <a:latin typeface="黑体" panose="02010609060101010101" charset="-122"/>
                <a:ea typeface="黑体" panose="02010609060101010101" charset="-122"/>
                <a:cs typeface="黑体" panose="02010609060101010101" charset="-122"/>
              </a:rPr>
              <a:t>2020.</a:t>
            </a:r>
            <a:r>
              <a:rPr lang="zh-CN" altLang="zh-CN" sz="2400" smtClean="0">
                <a:latin typeface="黑体" panose="02010609060101010101" charset="-122"/>
                <a:ea typeface="黑体" panose="02010609060101010101" charset="-122"/>
                <a:cs typeface="黑体" panose="02010609060101010101" charset="-122"/>
              </a:rPr>
              <a:t>全国卷</a:t>
            </a:r>
            <a:r>
              <a:rPr lang="en-US" altLang="zh-CN" sz="2400" smtClean="0">
                <a:latin typeface="黑体" panose="02010609060101010101" charset="-122"/>
                <a:ea typeface="黑体" panose="02010609060101010101" charset="-122"/>
                <a:cs typeface="黑体" panose="02010609060101010101" charset="-122"/>
              </a:rPr>
              <a:t>I</a:t>
            </a:r>
            <a:r>
              <a:rPr lang="zh-CN" altLang="zh-CN" sz="2400" smtClean="0">
                <a:latin typeface="黑体" panose="02010609060101010101" charset="-122"/>
                <a:ea typeface="黑体" panose="02010609060101010101" charset="-122"/>
                <a:cs typeface="黑体" panose="02010609060101010101" charset="-122"/>
              </a:rPr>
              <a:t>】</a:t>
            </a:r>
            <a:r>
              <a:rPr lang="en-US" altLang="zh-CN" sz="2400" smtClean="0">
                <a:latin typeface="黑体" panose="02010609060101010101" charset="-122"/>
                <a:ea typeface="黑体" panose="02010609060101010101" charset="-122"/>
                <a:cs typeface="黑体" panose="02010609060101010101" charset="-122"/>
              </a:rPr>
              <a:t>20</a:t>
            </a:r>
            <a:r>
              <a:rPr lang="zh-CN" altLang="zh-CN" sz="2400" smtClean="0">
                <a:latin typeface="黑体" panose="02010609060101010101" charset="-122"/>
                <a:ea typeface="黑体" panose="02010609060101010101" charset="-122"/>
                <a:cs typeface="黑体" panose="02010609060101010101" charset="-122"/>
              </a:rPr>
              <a:t>．在下面一段文字横线处补写恰当的语句，使整段文字语意完整连贯，内容贴切，逻辑严密，每处不超过</a:t>
            </a:r>
            <a:r>
              <a:rPr lang="en-US" altLang="zh-CN" sz="2400" smtClean="0">
                <a:latin typeface="黑体" panose="02010609060101010101" charset="-122"/>
                <a:ea typeface="黑体" panose="02010609060101010101" charset="-122"/>
                <a:cs typeface="黑体" panose="02010609060101010101" charset="-122"/>
              </a:rPr>
              <a:t>15</a:t>
            </a:r>
            <a:r>
              <a:rPr lang="zh-CN" altLang="zh-CN" sz="2400" smtClean="0">
                <a:latin typeface="黑体" panose="02010609060101010101" charset="-122"/>
                <a:ea typeface="黑体" panose="02010609060101010101" charset="-122"/>
                <a:cs typeface="黑体" panose="02010609060101010101" charset="-122"/>
              </a:rPr>
              <a:t>个字。</a:t>
            </a:r>
          </a:p>
          <a:p>
            <a:pPr>
              <a:lnSpc>
                <a:spcPct val="150000"/>
              </a:lnSpc>
            </a:pPr>
            <a:r>
              <a:rPr lang="zh-CN" altLang="zh-CN" sz="2400" smtClean="0">
                <a:latin typeface="黑体" panose="02010609060101010101" charset="-122"/>
                <a:ea typeface="黑体" panose="02010609060101010101" charset="-122"/>
                <a:cs typeface="黑体" panose="02010609060101010101" charset="-122"/>
              </a:rPr>
              <a:t>研究发现，有氧运动能增加流向与记忆有关的大脑区域的血流量，从而改善记忆力。任何时候开始锻炼都不会太晚，即使进入老年阶段，</a:t>
            </a:r>
            <a:r>
              <a:rPr lang="zh-CN" altLang="zh-CN" sz="2400" u="sng" smtClean="0">
                <a:latin typeface="黑体" panose="02010609060101010101" charset="-122"/>
                <a:ea typeface="黑体" panose="02010609060101010101" charset="-122"/>
                <a:cs typeface="黑体" panose="02010609060101010101" charset="-122"/>
              </a:rPr>
              <a:t>    ①    </a:t>
            </a:r>
            <a:r>
              <a:rPr lang="zh-CN" altLang="zh-CN" sz="2400" smtClean="0">
                <a:latin typeface="黑体" panose="02010609060101010101" charset="-122"/>
                <a:ea typeface="黑体" panose="02010609060101010101" charset="-122"/>
                <a:cs typeface="黑体" panose="02010609060101010101" charset="-122"/>
              </a:rPr>
              <a:t>，你仍然可以通过适当增加有氧运动来加以改善。有30名被试人员（平均年龄66岁）参与了研究，</a:t>
            </a:r>
            <a:r>
              <a:rPr lang="zh-CN" altLang="zh-CN" sz="2400" u="sng" smtClean="0">
                <a:latin typeface="黑体" panose="02010609060101010101" charset="-122"/>
                <a:ea typeface="黑体" panose="02010609060101010101" charset="-122"/>
                <a:cs typeface="黑体" panose="02010609060101010101" charset="-122"/>
              </a:rPr>
              <a:t>    ②    </a:t>
            </a:r>
            <a:r>
              <a:rPr lang="zh-CN" altLang="zh-CN" sz="2400" smtClean="0">
                <a:latin typeface="黑体" panose="02010609060101010101" charset="-122"/>
                <a:ea typeface="黑体" panose="02010609060101010101" charset="-122"/>
                <a:cs typeface="黑体" panose="02010609060101010101" charset="-122"/>
              </a:rPr>
              <a:t>，这两组人都没有定期锻炼的习惯，也没有记忆障碍的迹象。其中一组每周完成数次有氧运动的任务，而另一组只进行拉伸和平衡训练，同时保持较低的心率。12个月后，与拉伸平衡组相比，有氧运动组流向与记忆有关的大脑区域的血流量增加了。研究开始和结束时进行的记记力测试显示，</a:t>
            </a:r>
            <a:r>
              <a:rPr lang="zh-CN" altLang="zh-CN" sz="2400" u="sng" smtClean="0">
                <a:latin typeface="黑体" panose="02010609060101010101" charset="-122"/>
                <a:ea typeface="黑体" panose="02010609060101010101" charset="-122"/>
                <a:cs typeface="黑体" panose="02010609060101010101" charset="-122"/>
              </a:rPr>
              <a:t>   ③   </a:t>
            </a:r>
            <a:r>
              <a:rPr lang="zh-CN" altLang="zh-CN" sz="2400" smtClean="0">
                <a:latin typeface="黑体" panose="02010609060101010101" charset="-122"/>
                <a:ea typeface="黑体" panose="02010609060101010101" charset="-122"/>
                <a:cs typeface="黑体" panose="02010609060101010101" charset="-122"/>
              </a:rPr>
              <a:t>，而拉伸平衡组的成绩提高不明显。</a:t>
            </a:r>
            <a:endParaRPr lang="en-US" altLang="zh-CN" sz="2400" smtClean="0"/>
          </a:p>
        </p:txBody>
      </p:sp>
      <p:sp>
        <p:nvSpPr>
          <p:cNvPr id="6" name="矩形 5"/>
          <p:cNvSpPr/>
          <p:nvPr/>
        </p:nvSpPr>
        <p:spPr>
          <a:xfrm rot="10800000" flipV="1">
            <a:off x="225910" y="5681047"/>
            <a:ext cx="11424615" cy="1198880"/>
          </a:xfrm>
          <a:prstGeom prst="rect">
            <a:avLst/>
          </a:prstGeom>
        </p:spPr>
        <p:txBody>
          <a:bodyPr wrap="square">
            <a:spAutoFit/>
          </a:bodyPr>
          <a:lstStyle/>
          <a:p>
            <a:pPr lvl="0">
              <a:lnSpc>
                <a:spcPct val="150000"/>
              </a:lnSpc>
            </a:pPr>
            <a:r>
              <a:rPr lang="zh-CN" altLang="zh-CN" sz="2400" b="1" smtClean="0">
                <a:solidFill>
                  <a:srgbClr val="FF0000"/>
                </a:solidFill>
                <a:latin typeface="微软雅黑" panose="020B0503020204020204" charset="-122"/>
                <a:ea typeface="微软雅黑" panose="020B0503020204020204" charset="-122"/>
              </a:rPr>
              <a:t>【解析】①记忆力已经开始衰退；②他们被随机分成两组；③有氧运动组的成绩有显著提高。</a:t>
            </a:r>
            <a:endParaRPr lang="zh-CN" altLang="zh-CN" sz="2400" b="1" smtClean="0">
              <a:solidFill>
                <a:srgbClr val="FF0000"/>
              </a:solidFill>
              <a:latin typeface="微软雅黑"/>
              <a:ea typeface="微软雅黑"/>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additive="base">
                                        <p:cTn id="12"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260" y="10795"/>
            <a:ext cx="3711575" cy="781050"/>
          </a:xfrm>
          <a:prstGeom prst="rect">
            <a:avLst/>
          </a:prstGeom>
        </p:spPr>
      </p:pic>
      <p:sp>
        <p:nvSpPr>
          <p:cNvPr id="3" name="内容占位符 2"/>
          <p:cNvSpPr>
            <a:spLocks noGrp="1"/>
          </p:cNvSpPr>
          <p:nvPr>
            <p:ph idx="1"/>
          </p:nvPr>
        </p:nvSpPr>
        <p:spPr bwMode="auto">
          <a:xfrm>
            <a:off x="882650" y="90805"/>
            <a:ext cx="2697480" cy="5029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marL="0" indent="0">
              <a:buNone/>
            </a:pPr>
            <a:r>
              <a:rPr lang="zh-CN" altLang="zh-CN" b="1" smtClean="0">
                <a:solidFill>
                  <a:srgbClr val="FF0000"/>
                </a:solidFill>
                <a:latin typeface="微软雅黑" panose="020B0503020204020204" charset="-122"/>
                <a:ea typeface="微软雅黑" panose="020B0503020204020204" charset="-122"/>
              </a:rPr>
              <a:t>关注隐含前提</a:t>
            </a:r>
            <a:endParaRPr lang="zh-CN" altLang="en-US" b="1" smtClean="0">
              <a:solidFill>
                <a:srgbClr val="FF0000"/>
              </a:solidFill>
              <a:latin typeface="微软雅黑" panose="020B0503020204020204" charset="-122"/>
              <a:ea typeface="微软雅黑" panose="020B0503020204020204" charset="-122"/>
            </a:endParaRPr>
          </a:p>
        </p:txBody>
      </p:sp>
      <p:sp>
        <p:nvSpPr>
          <p:cNvPr id="2" name="矩形 1"/>
          <p:cNvSpPr/>
          <p:nvPr/>
        </p:nvSpPr>
        <p:spPr>
          <a:xfrm>
            <a:off x="222361" y="1172994"/>
            <a:ext cx="11747351" cy="3969385"/>
          </a:xfrm>
          <a:prstGeom prst="rect">
            <a:avLst/>
          </a:prstGeom>
        </p:spPr>
        <p:txBody>
          <a:bodyPr wrap="square">
            <a:spAutoFit/>
          </a:bodyPr>
          <a:lstStyle/>
          <a:p>
            <a:pPr>
              <a:lnSpc>
                <a:spcPct val="150000"/>
              </a:lnSpc>
            </a:pPr>
            <a:r>
              <a:rPr lang="zh-CN" altLang="zh-CN" sz="2400" smtClean="0">
                <a:latin typeface="黑体" panose="02010609060101010101" charset="-122"/>
                <a:ea typeface="黑体" panose="02010609060101010101" charset="-122"/>
                <a:cs typeface="黑体" panose="02010609060101010101" charset="-122"/>
              </a:rPr>
              <a:t>【</a:t>
            </a:r>
            <a:r>
              <a:rPr lang="en-US" altLang="zh-CN" sz="2400" smtClean="0">
                <a:latin typeface="黑体" panose="02010609060101010101" charset="-122"/>
                <a:ea typeface="黑体" panose="02010609060101010101" charset="-122"/>
                <a:cs typeface="黑体" panose="02010609060101010101" charset="-122"/>
              </a:rPr>
              <a:t>2020.</a:t>
            </a:r>
            <a:r>
              <a:rPr lang="zh-CN" altLang="zh-CN" sz="2400" smtClean="0">
                <a:latin typeface="黑体" panose="02010609060101010101" charset="-122"/>
                <a:ea typeface="黑体" panose="02010609060101010101" charset="-122"/>
                <a:cs typeface="黑体" panose="02010609060101010101" charset="-122"/>
              </a:rPr>
              <a:t>全国卷</a:t>
            </a:r>
            <a:r>
              <a:rPr lang="en-US" altLang="zh-CN" sz="2400" smtClean="0">
                <a:latin typeface="黑体" panose="02010609060101010101" charset="-122"/>
                <a:ea typeface="黑体" panose="02010609060101010101" charset="-122"/>
                <a:cs typeface="黑体" panose="02010609060101010101" charset="-122"/>
              </a:rPr>
              <a:t>II</a:t>
            </a:r>
            <a:r>
              <a:rPr lang="zh-CN" altLang="zh-CN" sz="2400" smtClean="0">
                <a:latin typeface="黑体" panose="02010609060101010101" charset="-122"/>
                <a:ea typeface="黑体" panose="02010609060101010101" charset="-122"/>
                <a:cs typeface="黑体" panose="02010609060101010101" charset="-122"/>
              </a:rPr>
              <a:t>】</a:t>
            </a:r>
            <a:r>
              <a:rPr lang="en-US" altLang="zh-CN" sz="2400" smtClean="0">
                <a:latin typeface="黑体" panose="02010609060101010101" charset="-122"/>
                <a:ea typeface="黑体" panose="02010609060101010101" charset="-122"/>
                <a:cs typeface="黑体" panose="02010609060101010101" charset="-122"/>
              </a:rPr>
              <a:t>20</a:t>
            </a:r>
            <a:r>
              <a:rPr lang="zh-CN" altLang="zh-CN" sz="2400" smtClean="0">
                <a:latin typeface="黑体" panose="02010609060101010101" charset="-122"/>
                <a:ea typeface="黑体" panose="02010609060101010101" charset="-122"/>
                <a:cs typeface="黑体" panose="02010609060101010101" charset="-122"/>
              </a:rPr>
              <a:t>．在下面一段文字横线处补写恰当的语句，使整段文字语意完整连贯，内容贴切，逻辑严密，每处不超过</a:t>
            </a:r>
            <a:r>
              <a:rPr lang="en-US" altLang="zh-CN" sz="2400" smtClean="0">
                <a:latin typeface="黑体" panose="02010609060101010101" charset="-122"/>
                <a:ea typeface="黑体" panose="02010609060101010101" charset="-122"/>
                <a:cs typeface="黑体" panose="02010609060101010101" charset="-122"/>
              </a:rPr>
              <a:t>10</a:t>
            </a:r>
            <a:r>
              <a:rPr lang="zh-CN" altLang="zh-CN" sz="2400" smtClean="0">
                <a:latin typeface="黑体" panose="02010609060101010101" charset="-122"/>
                <a:ea typeface="黑体" panose="02010609060101010101" charset="-122"/>
                <a:cs typeface="黑体" panose="02010609060101010101" charset="-122"/>
              </a:rPr>
              <a:t>个字。</a:t>
            </a:r>
          </a:p>
          <a:p>
            <a:pPr>
              <a:lnSpc>
                <a:spcPct val="150000"/>
              </a:lnSpc>
            </a:pPr>
            <a:r>
              <a:rPr lang="zh-CN" altLang="zh-CN" sz="2400" smtClean="0">
                <a:latin typeface="黑体" panose="02010609060101010101" charset="-122"/>
                <a:ea typeface="黑体" panose="02010609060101010101" charset="-122"/>
                <a:cs typeface="黑体" panose="02010609060101010101" charset="-122"/>
              </a:rPr>
              <a:t>无论生产、生活还是娱乐，当人暴露在噪声环境中时，健康就会受到威胁。暴露时间短，会产生焦虑与精神压力;暴露时间长，</a:t>
            </a:r>
            <a:r>
              <a:rPr lang="zh-CN" altLang="zh-CN" sz="2400" u="sng" smtClean="0">
                <a:latin typeface="黑体" panose="02010609060101010101" charset="-122"/>
                <a:ea typeface="黑体" panose="02010609060101010101" charset="-122"/>
                <a:cs typeface="黑体" panose="02010609060101010101" charset="-122"/>
              </a:rPr>
              <a:t>    ①    </a:t>
            </a:r>
            <a:r>
              <a:rPr lang="zh-CN" altLang="zh-CN" sz="2400" smtClean="0">
                <a:latin typeface="黑体" panose="02010609060101010101" charset="-122"/>
                <a:ea typeface="黑体" panose="02010609060101010101" charset="-122"/>
                <a:cs typeface="黑体" panose="02010609060101010101" charset="-122"/>
              </a:rPr>
              <a:t>，甚至失聪。 听力损失程度与音量和暴露时长相关。然而，当噪声级达到一定高度时，</a:t>
            </a:r>
            <a:r>
              <a:rPr lang="zh-CN" altLang="zh-CN" sz="2400" u="sng" smtClean="0">
                <a:latin typeface="黑体" panose="02010609060101010101" charset="-122"/>
                <a:ea typeface="黑体" panose="02010609060101010101" charset="-122"/>
                <a:cs typeface="黑体" panose="02010609060101010101" charset="-122"/>
              </a:rPr>
              <a:t>    ②    </a:t>
            </a:r>
            <a:r>
              <a:rPr lang="zh-CN" altLang="zh-CN" sz="2400" smtClean="0">
                <a:latin typeface="黑体" panose="02010609060101010101" charset="-122"/>
                <a:ea typeface="黑体" panose="02010609060101010101" charset="-122"/>
                <a:cs typeface="黑体" panose="02010609060101010101" charset="-122"/>
              </a:rPr>
              <a:t>，均会产生水久性听力损害。而单从听力保护角度来说，即使是乐音，</a:t>
            </a:r>
            <a:r>
              <a:rPr lang="zh-CN" altLang="zh-CN" sz="2400" u="sng" smtClean="0">
                <a:latin typeface="黑体" panose="02010609060101010101" charset="-122"/>
                <a:ea typeface="黑体" panose="02010609060101010101" charset="-122"/>
                <a:cs typeface="黑体" panose="02010609060101010101" charset="-122"/>
              </a:rPr>
              <a:t>   ③   </a:t>
            </a:r>
            <a:r>
              <a:rPr lang="zh-CN" altLang="zh-CN" sz="2400" smtClean="0">
                <a:latin typeface="黑体" panose="02010609060101010101" charset="-122"/>
                <a:ea typeface="黑体" panose="02010609060101010101" charset="-122"/>
                <a:cs typeface="黑体" panose="02010609060101010101" charset="-122"/>
              </a:rPr>
              <a:t>，时间过久，也会对听力造成不可逆的损害。</a:t>
            </a:r>
            <a:endParaRPr lang="en-US" altLang="zh-CN" sz="2400" smtClean="0">
              <a:latin typeface="黑体" charset="-122"/>
              <a:ea typeface="黑体" panose="02010609060101010101" charset="-122"/>
              <a:cs typeface="黑体" panose="02010609060101010101" charset="-122"/>
            </a:endParaRPr>
          </a:p>
        </p:txBody>
      </p:sp>
      <p:sp>
        <p:nvSpPr>
          <p:cNvPr id="6" name="矩形 5"/>
          <p:cNvSpPr/>
          <p:nvPr/>
        </p:nvSpPr>
        <p:spPr>
          <a:xfrm>
            <a:off x="150607" y="5354589"/>
            <a:ext cx="9940066" cy="645160"/>
          </a:xfrm>
          <a:prstGeom prst="rect">
            <a:avLst/>
          </a:prstGeom>
        </p:spPr>
        <p:txBody>
          <a:bodyPr wrap="square">
            <a:spAutoFit/>
          </a:bodyPr>
          <a:lstStyle/>
          <a:p>
            <a:pPr lvl="0">
              <a:lnSpc>
                <a:spcPct val="150000"/>
              </a:lnSpc>
            </a:pPr>
            <a:r>
              <a:rPr lang="zh-CN" altLang="zh-CN" sz="2400" b="1" smtClean="0">
                <a:solidFill>
                  <a:srgbClr val="FF0000"/>
                </a:solidFill>
                <a:latin typeface="微软雅黑" panose="020B0503020204020204" charset="-122"/>
                <a:ea typeface="微软雅黑" panose="020B0503020204020204" charset="-122"/>
              </a:rPr>
              <a:t>【解析】①则会造成听力损失；②无论暴露时间长短；③如果音量过大。</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additive="base">
                                        <p:cTn id="12"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uild="allAtOnce"/>
    </p:bld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811,&quot;width&quot;:8549}"/>
  <p:tag name="REFSHAPE" val="489857164"/>
</p:tagLst>
</file>

<file path=ppt/tags/tag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811,&quot;width&quot;:8549}"/>
  <p:tag name="REFSHAPE" val="489857164"/>
</p:tagLst>
</file>

<file path=ppt/tags/tag4.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811,&quot;width&quot;:8549}"/>
  <p:tag name="REFSHAPE" val="489857164"/>
</p:tagLst>
</file>

<file path=ppt/tags/tag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811,&quot;width&quot;:8549}"/>
  <p:tag name="REFSHAPE" val="489857164"/>
</p:tagLst>
</file>

<file path=ppt/tags/tag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811,&quot;width&quot;:8549}"/>
  <p:tag name="REFSHAPE" val="489857164"/>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清风素材 12sc.taoba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3895</Words>
  <Application>Microsoft Office PowerPoint</Application>
  <PresentationFormat>自定义</PresentationFormat>
  <Paragraphs>131</Paragraphs>
  <Slides>32</Slides>
  <Notes>1</Notes>
  <HiddenSlides>0</HiddenSlides>
  <MMClips>0</MMClips>
  <ScaleCrop>false</ScaleCrop>
  <HeadingPairs>
    <vt:vector size="4" baseType="variant">
      <vt:variant>
        <vt:lpstr>主题</vt:lpstr>
      </vt:variant>
      <vt:variant>
        <vt:i4>2</vt:i4>
      </vt:variant>
      <vt:variant>
        <vt:lpstr>幻灯片标题</vt:lpstr>
      </vt:variant>
      <vt:variant>
        <vt:i4>32</vt:i4>
      </vt:variant>
    </vt:vector>
  </HeadingPairs>
  <TitlesOfParts>
    <vt:vector size="34" baseType="lpstr">
      <vt:lpstr>自定义设计方案</vt:lpstr>
      <vt:lpstr>清风素材 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山东金星书业文化发展有限公司</dc:creator>
  <cp:lastModifiedBy>hj</cp:lastModifiedBy>
  <cp:revision>421</cp:revision>
  <dcterms:created xsi:type="dcterms:W3CDTF">2018-05-18T09:56:00Z</dcterms:created>
  <dcterms:modified xsi:type="dcterms:W3CDTF">2020-10-05T06:16:25Z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