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9144000" cy="6858000"/>
  <p:custDataLst>
    <p:tags r:id="rId35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908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bk object 18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68579" y="232917"/>
            <a:ext cx="8206841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88365" y="1253362"/>
            <a:ext cx="7967268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5F0ED-C86B-4AC1-BFE7-9413EF0542A4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CB349-058E-469E-A8F3-F62CFC773CA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74930" y="1524000"/>
            <a:ext cx="9293860" cy="1341120"/>
          </a:xfrm>
        </p:spPr>
        <p:txBody>
          <a:bodyPr wrap="square"/>
          <a:lstStyle/>
          <a:p>
            <a:pPr algn="ctr"/>
            <a:r>
              <a:rPr lang="en-US" altLang="zh-CN" sz="44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2022年初中语文中考一轮复习</a:t>
            </a:r>
            <a:r>
              <a:rPr lang="en-US" altLang="zh-CN" sz="4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en-US" altLang="zh-CN" sz="4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en-US" altLang="zh-CN" sz="4400" dirty="0" err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记叙文阅读专题</a:t>
            </a:r>
            <a:endParaRPr lang="en-US" altLang="zh-CN" sz="44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"/>
          </p:nvPr>
        </p:nvSpPr>
        <p:spPr>
          <a:xfrm>
            <a:off x="3124200" y="3657600"/>
            <a:ext cx="6400800" cy="365760"/>
          </a:xfrm>
        </p:spPr>
        <p:txBody>
          <a:bodyPr/>
          <a:lstStyle/>
          <a:p>
            <a:r>
              <a:rPr lang="zh-CN" altLang="en-US" sz="2400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考场小说通关诀窍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989070" y="1049146"/>
            <a:ext cx="116840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爱的防弹衣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82853" y="1460627"/>
            <a:ext cx="8008620" cy="1920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19075" algn="ctr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陈学长</a:t>
            </a:r>
          </a:p>
          <a:p>
            <a:pPr marR="219075" algn="ctr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①儿子去买菜了，一个多小时还没回来。</a:t>
            </a:r>
          </a:p>
          <a:p>
            <a:pPr marR="219075" algn="ctr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②妻子开始埋怨我了，说，锻炼孩子劳动能力也不是这个法子啊？十一</a:t>
            </a:r>
          </a:p>
          <a:p>
            <a:pPr marR="219075" algn="ctr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二岁的孩子，能独自买菜吗？去那个菜市场，要穿过一条车来车往的马路，</a:t>
            </a:r>
          </a:p>
          <a:p>
            <a:pPr marR="219075" algn="ctr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况且，外面的雨下得哗哗的，瓢泼一般。</a:t>
            </a:r>
          </a:p>
          <a:p>
            <a:pPr marR="219075" algn="ctr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③起初，我对妻子的话不以为意，琢磨了一会儿，竟也有了担心，而且</a:t>
            </a:r>
          </a:p>
          <a:p>
            <a:pPr marR="219075" algn="ctr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这担心随着琢磨的深入愈来愈烈。终于，我坐不住了，关掉电视，拿把雨伞，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82853" y="4341876"/>
            <a:ext cx="1397635" cy="273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匆匆下了楼。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859271" y="4308347"/>
            <a:ext cx="254000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“我”可能在琢磨什么？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82853" y="4615922"/>
            <a:ext cx="7788275" cy="164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7200" algn="just">
              <a:lnSpc>
                <a:spcPct val="150000"/>
              </a:lnSpc>
            </a:pPr>
            <a:r>
              <a:rPr sz="1800" spc="5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④屋外风雨正紧，走了不到百米，膝盖以下的裤子便湿透了，贴在皮肤  上，凉丝丝的。我深一脚浅一脚地走了一盏茶的工夫，终于来到菜市场。收  好雨伞一回头，发现妻子也跟了来，她在家里放心不下。</a:t>
            </a:r>
          </a:p>
          <a:p>
            <a:pPr marL="12700" marR="5080" indent="457200" algn="just">
              <a:lnSpc>
                <a:spcPct val="150000"/>
              </a:lnSpc>
            </a:pPr>
            <a:r>
              <a:rPr sz="1800" spc="5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红字部分的作用？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618479" y="1524000"/>
            <a:ext cx="254381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找到表现父母心情的词语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67004" y="809498"/>
            <a:ext cx="7802880" cy="544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indent="457200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⑤可能是下雨的原因，平时人山人海的菜市场，今天竟然冷冷清清，买菜的  比卖菜的人还少。在靠近肉市的水果摊儿前，我们发现了儿子，要不是我把食指竖  在嘴前，妻子肯定会惊讶地大叫起来。儿子很狼狈，身上满是泥水，显然在路上滑  倒过。不知为什么，他蹲在过道上，正在捡拾橘子。他的面前，是散落一地的黄橘</a:t>
            </a:r>
          </a:p>
          <a:p>
            <a:pPr marL="12700" marR="5715" indent="457200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，有些橘子已经烂了，白色的地板上粘有星星点点的黄色汁液，不远处还有个蓝色  的塑料筐，倒扣在地上。我牵着妻子躲在一边，在远处不解地看着。</a:t>
            </a:r>
          </a:p>
          <a:p>
            <a:pPr marL="12700" marR="5715" indent="457200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⑥“小家伙，这筐橘子就是你撞倒的。眼睛长哪儿去了？走路怎么这样莽撞</a:t>
            </a:r>
          </a:p>
          <a:p>
            <a:pPr marL="12700" marR="5715" indent="457200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！”声音来自摊位内，他周围的苹果、橘子香蕉等水果围成了一米多高的半圆形。</a:t>
            </a:r>
          </a:p>
          <a:p>
            <a:pPr marL="12700" marR="5715" indent="457200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里面站着一位穿着蓝色围裙的中年男人，年纪约摸三十一二岁，中等身材，四方脸  庞，可能是卖水果需要熬夜的原因，眼袋很大，眼圈略微发黑。白衬衫的领口微微  敞开，袖口撸到手臂中间，露出古铜色的皮肤，他双手按在摊位上，伸着脖子，瞪  着通红的眼睛冲儿子吼道。</a:t>
            </a:r>
          </a:p>
          <a:p>
            <a:pPr marL="12700" marR="5715" indent="457200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概括中年人的性格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68579" y="232917"/>
            <a:ext cx="7997825" cy="3840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  <a:p>
            <a:pPr marL="12700">
              <a:lnSpc>
                <a:spcPct val="100000"/>
              </a:lnSpc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⑦“叔叔，真不是我撞倒的，我根本就没碰到橘子筐，我经过的时候，它  恰巧倒了。”儿子说。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⑧“不是你撞倒的，那你干吗捡拾啊？”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⑨“我是帮你啊！”儿子站了起来，他不想继续捡拾橘子了，歪着头，据  理力争。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⑩“橘子难道长腿了？它自己会跑到地上吗？你这个小家伙不但很笨，而  且很不诚实。”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⑪妻子有点沉不住气了，想过去和胖男子争论，被我一把拉住。她疑惑  地看着我，似乎觉得我太窝囊。我压低声音解释说：“小孩儿顺风顺水地长大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，承受能力会很差，遇到点委屈和挫折便会受不了，让他受点挫折也好。”妻  子白了我一眼，但还是依了我，继续旁观。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“儿子”是个怎样的人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67864" y="2441195"/>
            <a:ext cx="5208270" cy="164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50000"/>
              </a:lnSpc>
            </a:pPr>
            <a:r>
              <a:rPr sz="2400" spc="-5">
                <a:latin typeface="宋体" panose="02010600030101010101" pitchFamily="2" charset="-122"/>
                <a:cs typeface="宋体" panose="02010600030101010101" pitchFamily="2" charset="-122"/>
              </a:rPr>
              <a:t>“不是你撞倒的，那你干吗捡拾啊？”  “不是你撞倒的，那你干嘛扶啊？”  遇到这样的问题，你怎么办？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54380" y="1412621"/>
          <a:ext cx="8422588" cy="41820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5609"/>
                <a:gridCol w="2105660"/>
                <a:gridCol w="2105659"/>
                <a:gridCol w="2105660"/>
              </a:tblGrid>
              <a:tr h="8364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情节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内容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父母心情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“胖男人”形象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</a:tr>
              <a:tr h="8364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6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600">
                          <a:latin typeface="Times New Roman" panose="02020603050405020304"/>
                          <a:cs typeface="Times New Roman" panose="02020603050405020304"/>
                        </a:rPr>
                        <a:t>开端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800">
                          <a:latin typeface="Times New Roman" panose="02020603050405020304"/>
                          <a:cs typeface="Times New Roman" panose="02020603050405020304"/>
                        </a:rPr>
                        <a:t>儿子久未归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800">
                          <a:latin typeface="Times New Roman" panose="02020603050405020304"/>
                          <a:cs typeface="Times New Roman" panose="02020603050405020304"/>
                        </a:rPr>
                        <a:t>埋怨、担心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sz="1800">
                          <a:latin typeface="Times New Roman" panose="02020603050405020304"/>
                          <a:cs typeface="Times New Roman" panose="02020603050405020304"/>
                        </a:rPr>
                        <a:t>无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8364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发展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儿子捡橘子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惊讶、不解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135255" marR="125730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>
                          <a:solidFill>
                            <a:srgbClr val="FF0000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生活不易、为人刻薄  自以为是、蛮横霸道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  <a:tr h="8364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高潮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儿子遭斥骂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气愤、伤心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 spc="-10">
                          <a:solidFill>
                            <a:srgbClr val="FF0000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胡搅蛮缠、素质低下</a:t>
                      </a:r>
                    </a:p>
                    <a:p>
                      <a:pPr marL="1270" algn="ctr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 spc="-10">
                          <a:solidFill>
                            <a:srgbClr val="FF0000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蛮不讲理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8363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结局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儿子显大度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赞美、关切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知错能改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</a:tbl>
          </a:graphicData>
        </a:graphic>
      </p:graphicFrame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文章结构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24203" y="1294765"/>
            <a:ext cx="332168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1.梳理全文，完成下表。（3分）</a:t>
            </a: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1245514" y="1725929"/>
          <a:ext cx="6460209" cy="9926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92072"/>
                <a:gridCol w="1291971"/>
                <a:gridCol w="1292097"/>
                <a:gridCol w="1291971"/>
                <a:gridCol w="1292098"/>
              </a:tblGrid>
              <a:tr h="4963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700">
                          <a:solidFill>
                            <a:srgbClr val="FFFFFF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情节发展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700">
                          <a:solidFill>
                            <a:srgbClr val="FFFFFF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儿子久未归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700">
                          <a:solidFill>
                            <a:srgbClr val="FFFFFF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①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700">
                          <a:solidFill>
                            <a:srgbClr val="FFFFFF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儿子遭斥骂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20"/>
                        </a:spcBef>
                      </a:pPr>
                      <a:r>
                        <a:rPr sz="1700">
                          <a:solidFill>
                            <a:srgbClr val="FFFFFF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儿子显大度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</a:tr>
              <a:tr h="49631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1700">
                          <a:latin typeface="微软雅黑" panose="020B0503020204020204" charset="-122"/>
                          <a:cs typeface="微软雅黑" panose="020B0503020204020204" charset="-122"/>
                        </a:rPr>
                        <a:t>父母的心情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97790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1700">
                          <a:latin typeface="微软雅黑" panose="020B0503020204020204" charset="-122"/>
                          <a:cs typeface="微软雅黑" panose="020B0503020204020204" charset="-122"/>
                        </a:rPr>
                        <a:t>埋怨、担心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1700">
                          <a:latin typeface="微软雅黑" panose="020B0503020204020204" charset="-122"/>
                          <a:cs typeface="微软雅黑" panose="020B0503020204020204" charset="-122"/>
                        </a:rPr>
                        <a:t>惊讶、不解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1700">
                          <a:latin typeface="微软雅黑" panose="020B0503020204020204" charset="-122"/>
                          <a:cs typeface="微软雅黑" panose="020B0503020204020204" charset="-122"/>
                        </a:rPr>
                        <a:t>②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720"/>
                        </a:spcBef>
                      </a:pPr>
                      <a:r>
                        <a:rPr sz="1700">
                          <a:latin typeface="微软雅黑" panose="020B0503020204020204" charset="-122"/>
                          <a:cs typeface="微软雅黑" panose="020B0503020204020204" charset="-122"/>
                        </a:rPr>
                        <a:t>③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3429000"/>
            <a:ext cx="5486400" cy="13525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1610" marR="119380" indent="457200">
              <a:lnSpc>
                <a:spcPct val="150000"/>
              </a:lnSpc>
            </a:pPr>
            <a:r>
              <a:rPr spc="-5"/>
              <a:t>2.结合全文，谈谈你对“胖男人”这一人物形象的看法。（5分）  身份：  (1)“胖男人”是一个底层劳动者的形象。“胖男人”是一个水果摊的摊主，  穿着围裙、眼袋很大、眼圈发黑等都表现出他生活的不易。</a:t>
            </a:r>
          </a:p>
          <a:p>
            <a:pPr marL="181610" marR="119380" indent="457200">
              <a:lnSpc>
                <a:spcPct val="150000"/>
              </a:lnSpc>
            </a:pPr>
            <a:r>
              <a:rPr spc="-5"/>
              <a:t>性格：</a:t>
            </a:r>
          </a:p>
          <a:p>
            <a:pPr marL="181610" marR="119380" indent="457200">
              <a:lnSpc>
                <a:spcPct val="150000"/>
              </a:lnSpc>
            </a:pPr>
            <a:r>
              <a:rPr spc="-5"/>
              <a:t>(2) “胖男人”是主观的，霸道的。他在没有事实依据的情况下一口咬定是  “儿子”撞倒了橘子筐，表现出他自以为是和恃强凌弱的一面。</a:t>
            </a:r>
          </a:p>
          <a:p>
            <a:pPr marL="181610" marR="119380" indent="457200">
              <a:lnSpc>
                <a:spcPct val="150000"/>
              </a:lnSpc>
            </a:pPr>
            <a:r>
              <a:rPr spc="-5"/>
              <a:t>(3) “胖男人”是偏执的，刻薄的。他根本不听“儿子”和“妻子”的辩解，  并恶语相向，咄咄逼人，表现出他胡搅蛮缠和素质低下的一面。  (4)“胖男人”是知过能改的。在事实面前，他马上承认了错误并给“儿子”  道了歉。</a:t>
            </a:r>
          </a:p>
        </p:txBody>
      </p:sp>
      <p:sp>
        <p:nvSpPr>
          <p:cNvPr id="5" name="object 5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57834" y="1390522"/>
            <a:ext cx="7703820" cy="274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3.本文前有伏笔，后有照应，使得结构圆合，故事流畅合理。为下面的</a:t>
            </a:r>
          </a:p>
          <a:p>
            <a:pPr marL="469900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照应找到对应的伏笔。</a:t>
            </a:r>
          </a:p>
          <a:p>
            <a:pPr marL="469900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（1）“原来是橘子筐摞得太高，又有点歪，才倒的”照应第⑥段的  “ 	”这句话；</a:t>
            </a:r>
          </a:p>
          <a:p>
            <a:pPr marL="469900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（2）“你们不是经常夸我是一个善良、勇敢的人吗”中的“善良”一</a:t>
            </a:r>
          </a:p>
          <a:p>
            <a:pPr marL="469900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词照应第⑨段儿子说的“ 	”这句话。</a:t>
            </a:r>
          </a:p>
          <a:p>
            <a:pPr marL="469900">
              <a:lnSpc>
                <a:spcPct val="100000"/>
              </a:lnSpc>
            </a:pPr>
            <a:endParaRPr sz="1800" spc="-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469900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【答案】</a:t>
            </a:r>
          </a:p>
          <a:p>
            <a:pPr marL="469900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（1）他周围的橘子等水果围成了一米多高的半圆形。</a:t>
            </a:r>
          </a:p>
          <a:p>
            <a:pPr marL="469900">
              <a:lnSpc>
                <a:spcPct val="100000"/>
              </a:lnSpc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（2）我是帮你啊！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647057" y="2802635"/>
            <a:ext cx="307340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</a:rPr>
              <a:t>这剧情怎么有点眼熟？</a:t>
            </a:r>
          </a:p>
        </p:txBody>
      </p:sp>
      <p:sp>
        <p:nvSpPr>
          <p:cNvPr id="3" name="object 3"/>
          <p:cNvSpPr/>
          <p:nvPr/>
        </p:nvSpPr>
        <p:spPr>
          <a:xfrm>
            <a:off x="3532759" y="1712668"/>
            <a:ext cx="5113655" cy="2454275"/>
          </a:xfrm>
          <a:custGeom>
            <a:avLst/>
            <a:gdLst/>
            <a:ahLst/>
            <a:cxnLst/>
            <a:rect l="l" t="t" r="r" b="b"/>
            <a:pathLst>
              <a:path w="5113655" h="2454275">
                <a:moveTo>
                  <a:pt x="0" y="2112571"/>
                </a:moveTo>
                <a:lnTo>
                  <a:pt x="312800" y="1721284"/>
                </a:lnTo>
                <a:lnTo>
                  <a:pt x="285866" y="1690193"/>
                </a:lnTo>
                <a:lnTo>
                  <a:pt x="260806" y="1658945"/>
                </a:lnTo>
                <a:lnTo>
                  <a:pt x="237609" y="1627554"/>
                </a:lnTo>
                <a:lnTo>
                  <a:pt x="196756" y="1564408"/>
                </a:lnTo>
                <a:lnTo>
                  <a:pt x="163207" y="1500879"/>
                </a:lnTo>
                <a:lnTo>
                  <a:pt x="136866" y="1437089"/>
                </a:lnTo>
                <a:lnTo>
                  <a:pt x="117634" y="1373162"/>
                </a:lnTo>
                <a:lnTo>
                  <a:pt x="105413" y="1309221"/>
                </a:lnTo>
                <a:lnTo>
                  <a:pt x="100105" y="1245389"/>
                </a:lnTo>
                <a:lnTo>
                  <a:pt x="100013" y="1213553"/>
                </a:lnTo>
                <a:lnTo>
                  <a:pt x="101613" y="1181790"/>
                </a:lnTo>
                <a:lnTo>
                  <a:pt x="109839" y="1118547"/>
                </a:lnTo>
                <a:lnTo>
                  <a:pt x="124684" y="1055783"/>
                </a:lnTo>
                <a:lnTo>
                  <a:pt x="146050" y="993622"/>
                </a:lnTo>
                <a:lnTo>
                  <a:pt x="173841" y="932186"/>
                </a:lnTo>
                <a:lnTo>
                  <a:pt x="207958" y="871599"/>
                </a:lnTo>
                <a:lnTo>
                  <a:pt x="248302" y="811984"/>
                </a:lnTo>
                <a:lnTo>
                  <a:pt x="294777" y="753464"/>
                </a:lnTo>
                <a:lnTo>
                  <a:pt x="320282" y="724654"/>
                </a:lnTo>
                <a:lnTo>
                  <a:pt x="347284" y="696163"/>
                </a:lnTo>
                <a:lnTo>
                  <a:pt x="375769" y="668008"/>
                </a:lnTo>
                <a:lnTo>
                  <a:pt x="405725" y="640204"/>
                </a:lnTo>
                <a:lnTo>
                  <a:pt x="437141" y="612766"/>
                </a:lnTo>
                <a:lnTo>
                  <a:pt x="470003" y="585710"/>
                </a:lnTo>
                <a:lnTo>
                  <a:pt x="504300" y="559051"/>
                </a:lnTo>
                <a:lnTo>
                  <a:pt x="540019" y="532804"/>
                </a:lnTo>
                <a:lnTo>
                  <a:pt x="577149" y="506985"/>
                </a:lnTo>
                <a:lnTo>
                  <a:pt x="615676" y="481610"/>
                </a:lnTo>
                <a:lnTo>
                  <a:pt x="655589" y="456693"/>
                </a:lnTo>
                <a:lnTo>
                  <a:pt x="696876" y="432250"/>
                </a:lnTo>
                <a:lnTo>
                  <a:pt x="739523" y="408297"/>
                </a:lnTo>
                <a:lnTo>
                  <a:pt x="783520" y="384849"/>
                </a:lnTo>
                <a:lnTo>
                  <a:pt x="828853" y="361921"/>
                </a:lnTo>
                <a:lnTo>
                  <a:pt x="875511" y="339529"/>
                </a:lnTo>
                <a:lnTo>
                  <a:pt x="923482" y="317688"/>
                </a:lnTo>
                <a:lnTo>
                  <a:pt x="972752" y="296414"/>
                </a:lnTo>
                <a:lnTo>
                  <a:pt x="1023310" y="275721"/>
                </a:lnTo>
                <a:lnTo>
                  <a:pt x="1075143" y="255626"/>
                </a:lnTo>
                <a:lnTo>
                  <a:pt x="1128240" y="236144"/>
                </a:lnTo>
                <a:lnTo>
                  <a:pt x="1182588" y="217290"/>
                </a:lnTo>
                <a:lnTo>
                  <a:pt x="1238174" y="199079"/>
                </a:lnTo>
                <a:lnTo>
                  <a:pt x="1294988" y="181527"/>
                </a:lnTo>
                <a:lnTo>
                  <a:pt x="1353015" y="164650"/>
                </a:lnTo>
                <a:lnTo>
                  <a:pt x="1412245" y="148463"/>
                </a:lnTo>
                <a:lnTo>
                  <a:pt x="1472665" y="132980"/>
                </a:lnTo>
                <a:lnTo>
                  <a:pt x="1534262" y="118219"/>
                </a:lnTo>
                <a:lnTo>
                  <a:pt x="1597025" y="104193"/>
                </a:lnTo>
                <a:lnTo>
                  <a:pt x="1649934" y="93142"/>
                </a:lnTo>
                <a:lnTo>
                  <a:pt x="1703070" y="82728"/>
                </a:lnTo>
                <a:lnTo>
                  <a:pt x="1756415" y="72950"/>
                </a:lnTo>
                <a:lnTo>
                  <a:pt x="1809951" y="63803"/>
                </a:lnTo>
                <a:lnTo>
                  <a:pt x="1863660" y="55284"/>
                </a:lnTo>
                <a:lnTo>
                  <a:pt x="1917523" y="47389"/>
                </a:lnTo>
                <a:lnTo>
                  <a:pt x="1971521" y="40115"/>
                </a:lnTo>
                <a:lnTo>
                  <a:pt x="2025638" y="33459"/>
                </a:lnTo>
                <a:lnTo>
                  <a:pt x="2079854" y="27417"/>
                </a:lnTo>
                <a:lnTo>
                  <a:pt x="2134151" y="21985"/>
                </a:lnTo>
                <a:lnTo>
                  <a:pt x="2188512" y="17160"/>
                </a:lnTo>
                <a:lnTo>
                  <a:pt x="2242918" y="12939"/>
                </a:lnTo>
                <a:lnTo>
                  <a:pt x="2297350" y="9318"/>
                </a:lnTo>
                <a:lnTo>
                  <a:pt x="2351791" y="6293"/>
                </a:lnTo>
                <a:lnTo>
                  <a:pt x="2406222" y="3862"/>
                </a:lnTo>
                <a:lnTo>
                  <a:pt x="2460625" y="2021"/>
                </a:lnTo>
                <a:lnTo>
                  <a:pt x="2514982" y="765"/>
                </a:lnTo>
                <a:lnTo>
                  <a:pt x="2569275" y="93"/>
                </a:lnTo>
                <a:lnTo>
                  <a:pt x="2623485" y="0"/>
                </a:lnTo>
                <a:lnTo>
                  <a:pt x="2677594" y="482"/>
                </a:lnTo>
                <a:lnTo>
                  <a:pt x="2731585" y="1537"/>
                </a:lnTo>
                <a:lnTo>
                  <a:pt x="2785438" y="3161"/>
                </a:lnTo>
                <a:lnTo>
                  <a:pt x="2839136" y="5350"/>
                </a:lnTo>
                <a:lnTo>
                  <a:pt x="2892660" y="8101"/>
                </a:lnTo>
                <a:lnTo>
                  <a:pt x="2945992" y="11411"/>
                </a:lnTo>
                <a:lnTo>
                  <a:pt x="2999114" y="15275"/>
                </a:lnTo>
                <a:lnTo>
                  <a:pt x="3052008" y="19691"/>
                </a:lnTo>
                <a:lnTo>
                  <a:pt x="3104655" y="24656"/>
                </a:lnTo>
                <a:lnTo>
                  <a:pt x="3157037" y="30164"/>
                </a:lnTo>
                <a:lnTo>
                  <a:pt x="3209137" y="36214"/>
                </a:lnTo>
                <a:lnTo>
                  <a:pt x="3260935" y="42802"/>
                </a:lnTo>
                <a:lnTo>
                  <a:pt x="3312414" y="49923"/>
                </a:lnTo>
                <a:lnTo>
                  <a:pt x="3363556" y="57576"/>
                </a:lnTo>
                <a:lnTo>
                  <a:pt x="3414341" y="65756"/>
                </a:lnTo>
                <a:lnTo>
                  <a:pt x="3464753" y="74459"/>
                </a:lnTo>
                <a:lnTo>
                  <a:pt x="3514772" y="83683"/>
                </a:lnTo>
                <a:lnTo>
                  <a:pt x="3564381" y="93423"/>
                </a:lnTo>
                <a:lnTo>
                  <a:pt x="3613561" y="103677"/>
                </a:lnTo>
                <a:lnTo>
                  <a:pt x="3662294" y="114441"/>
                </a:lnTo>
                <a:lnTo>
                  <a:pt x="3710562" y="125711"/>
                </a:lnTo>
                <a:lnTo>
                  <a:pt x="3758347" y="137484"/>
                </a:lnTo>
                <a:lnTo>
                  <a:pt x="3805630" y="149756"/>
                </a:lnTo>
                <a:lnTo>
                  <a:pt x="3852394" y="162525"/>
                </a:lnTo>
                <a:lnTo>
                  <a:pt x="3898619" y="175786"/>
                </a:lnTo>
                <a:lnTo>
                  <a:pt x="3944288" y="189536"/>
                </a:lnTo>
                <a:lnTo>
                  <a:pt x="3989383" y="203772"/>
                </a:lnTo>
                <a:lnTo>
                  <a:pt x="4033885" y="218490"/>
                </a:lnTo>
                <a:lnTo>
                  <a:pt x="4077777" y="233686"/>
                </a:lnTo>
                <a:lnTo>
                  <a:pt x="4121039" y="249358"/>
                </a:lnTo>
                <a:lnTo>
                  <a:pt x="4163654" y="265501"/>
                </a:lnTo>
                <a:lnTo>
                  <a:pt x="4205603" y="282113"/>
                </a:lnTo>
                <a:lnTo>
                  <a:pt x="4246869" y="299189"/>
                </a:lnTo>
                <a:lnTo>
                  <a:pt x="4287433" y="316726"/>
                </a:lnTo>
                <a:lnTo>
                  <a:pt x="4327276" y="334722"/>
                </a:lnTo>
                <a:lnTo>
                  <a:pt x="4366382" y="353172"/>
                </a:lnTo>
                <a:lnTo>
                  <a:pt x="4404730" y="372072"/>
                </a:lnTo>
                <a:lnTo>
                  <a:pt x="4442304" y="391420"/>
                </a:lnTo>
                <a:lnTo>
                  <a:pt x="4479085" y="411212"/>
                </a:lnTo>
                <a:lnTo>
                  <a:pt x="4515055" y="431445"/>
                </a:lnTo>
                <a:lnTo>
                  <a:pt x="4550195" y="452114"/>
                </a:lnTo>
                <a:lnTo>
                  <a:pt x="4584487" y="473217"/>
                </a:lnTo>
                <a:lnTo>
                  <a:pt x="4617914" y="494750"/>
                </a:lnTo>
                <a:lnTo>
                  <a:pt x="4650456" y="516710"/>
                </a:lnTo>
                <a:lnTo>
                  <a:pt x="4682097" y="539093"/>
                </a:lnTo>
                <a:lnTo>
                  <a:pt x="4712816" y="561895"/>
                </a:lnTo>
                <a:lnTo>
                  <a:pt x="4771421" y="608745"/>
                </a:lnTo>
                <a:lnTo>
                  <a:pt x="4826125" y="657232"/>
                </a:lnTo>
                <a:lnTo>
                  <a:pt x="4876783" y="707327"/>
                </a:lnTo>
                <a:lnTo>
                  <a:pt x="4927483" y="764061"/>
                </a:lnTo>
                <a:lnTo>
                  <a:pt x="4952543" y="795309"/>
                </a:lnTo>
                <a:lnTo>
                  <a:pt x="4975740" y="826700"/>
                </a:lnTo>
                <a:lnTo>
                  <a:pt x="5016593" y="889846"/>
                </a:lnTo>
                <a:lnTo>
                  <a:pt x="5050142" y="953376"/>
                </a:lnTo>
                <a:lnTo>
                  <a:pt x="5076483" y="1017165"/>
                </a:lnTo>
                <a:lnTo>
                  <a:pt x="5095715" y="1081092"/>
                </a:lnTo>
                <a:lnTo>
                  <a:pt x="5107936" y="1145033"/>
                </a:lnTo>
                <a:lnTo>
                  <a:pt x="5113244" y="1208865"/>
                </a:lnTo>
                <a:lnTo>
                  <a:pt x="5113336" y="1240701"/>
                </a:lnTo>
                <a:lnTo>
                  <a:pt x="5111736" y="1272464"/>
                </a:lnTo>
                <a:lnTo>
                  <a:pt x="5103510" y="1335707"/>
                </a:lnTo>
                <a:lnTo>
                  <a:pt x="5088665" y="1398471"/>
                </a:lnTo>
                <a:lnTo>
                  <a:pt x="5067299" y="1460632"/>
                </a:lnTo>
                <a:lnTo>
                  <a:pt x="5039508" y="1522068"/>
                </a:lnTo>
                <a:lnTo>
                  <a:pt x="5005391" y="1582655"/>
                </a:lnTo>
                <a:lnTo>
                  <a:pt x="4965047" y="1642270"/>
                </a:lnTo>
                <a:lnTo>
                  <a:pt x="4918572" y="1700790"/>
                </a:lnTo>
                <a:lnTo>
                  <a:pt x="4893067" y="1729600"/>
                </a:lnTo>
                <a:lnTo>
                  <a:pt x="4866065" y="1758091"/>
                </a:lnTo>
                <a:lnTo>
                  <a:pt x="4837580" y="1786246"/>
                </a:lnTo>
                <a:lnTo>
                  <a:pt x="4807624" y="1814050"/>
                </a:lnTo>
                <a:lnTo>
                  <a:pt x="4776208" y="1841488"/>
                </a:lnTo>
                <a:lnTo>
                  <a:pt x="4743346" y="1868544"/>
                </a:lnTo>
                <a:lnTo>
                  <a:pt x="4709049" y="1895203"/>
                </a:lnTo>
                <a:lnTo>
                  <a:pt x="4673330" y="1921450"/>
                </a:lnTo>
                <a:lnTo>
                  <a:pt x="4636200" y="1947269"/>
                </a:lnTo>
                <a:lnTo>
                  <a:pt x="4597673" y="1972644"/>
                </a:lnTo>
                <a:lnTo>
                  <a:pt x="4557760" y="1997561"/>
                </a:lnTo>
                <a:lnTo>
                  <a:pt x="4516473" y="2022004"/>
                </a:lnTo>
                <a:lnTo>
                  <a:pt x="4473826" y="2045957"/>
                </a:lnTo>
                <a:lnTo>
                  <a:pt x="4429829" y="2069405"/>
                </a:lnTo>
                <a:lnTo>
                  <a:pt x="4384496" y="2092333"/>
                </a:lnTo>
                <a:lnTo>
                  <a:pt x="4337838" y="2114725"/>
                </a:lnTo>
                <a:lnTo>
                  <a:pt x="4289867" y="2136566"/>
                </a:lnTo>
                <a:lnTo>
                  <a:pt x="4240597" y="2157840"/>
                </a:lnTo>
                <a:lnTo>
                  <a:pt x="4190039" y="2178533"/>
                </a:lnTo>
                <a:lnTo>
                  <a:pt x="4138206" y="2198628"/>
                </a:lnTo>
                <a:lnTo>
                  <a:pt x="4085109" y="2218110"/>
                </a:lnTo>
                <a:lnTo>
                  <a:pt x="4030761" y="2236965"/>
                </a:lnTo>
                <a:lnTo>
                  <a:pt x="3975175" y="2255175"/>
                </a:lnTo>
                <a:lnTo>
                  <a:pt x="3918361" y="2272727"/>
                </a:lnTo>
                <a:lnTo>
                  <a:pt x="3860334" y="2289604"/>
                </a:lnTo>
                <a:lnTo>
                  <a:pt x="3801104" y="2305792"/>
                </a:lnTo>
                <a:lnTo>
                  <a:pt x="3740684" y="2321274"/>
                </a:lnTo>
                <a:lnTo>
                  <a:pt x="3679087" y="2336035"/>
                </a:lnTo>
                <a:lnTo>
                  <a:pt x="3616324" y="2350061"/>
                </a:lnTo>
                <a:lnTo>
                  <a:pt x="3566083" y="2360567"/>
                </a:lnTo>
                <a:lnTo>
                  <a:pt x="3515561" y="2370504"/>
                </a:lnTo>
                <a:lnTo>
                  <a:pt x="3464775" y="2379874"/>
                </a:lnTo>
                <a:lnTo>
                  <a:pt x="3413743" y="2388679"/>
                </a:lnTo>
                <a:lnTo>
                  <a:pt x="3362482" y="2396920"/>
                </a:lnTo>
                <a:lnTo>
                  <a:pt x="3311011" y="2404599"/>
                </a:lnTo>
                <a:lnTo>
                  <a:pt x="3259346" y="2411717"/>
                </a:lnTo>
                <a:lnTo>
                  <a:pt x="3207506" y="2418276"/>
                </a:lnTo>
                <a:lnTo>
                  <a:pt x="3155508" y="2424277"/>
                </a:lnTo>
                <a:lnTo>
                  <a:pt x="3103370" y="2429723"/>
                </a:lnTo>
                <a:lnTo>
                  <a:pt x="3051109" y="2434613"/>
                </a:lnTo>
                <a:lnTo>
                  <a:pt x="2998743" y="2438951"/>
                </a:lnTo>
                <a:lnTo>
                  <a:pt x="2946289" y="2442737"/>
                </a:lnTo>
                <a:lnTo>
                  <a:pt x="2893766" y="2445974"/>
                </a:lnTo>
                <a:lnTo>
                  <a:pt x="2841190" y="2448662"/>
                </a:lnTo>
                <a:lnTo>
                  <a:pt x="2788580" y="2450804"/>
                </a:lnTo>
                <a:lnTo>
                  <a:pt x="2735953" y="2452400"/>
                </a:lnTo>
                <a:lnTo>
                  <a:pt x="2683326" y="2453452"/>
                </a:lnTo>
                <a:lnTo>
                  <a:pt x="2630717" y="2453963"/>
                </a:lnTo>
                <a:lnTo>
                  <a:pt x="2578145" y="2453933"/>
                </a:lnTo>
                <a:lnTo>
                  <a:pt x="2525626" y="2453364"/>
                </a:lnTo>
                <a:lnTo>
                  <a:pt x="2473178" y="2452258"/>
                </a:lnTo>
                <a:lnTo>
                  <a:pt x="2420818" y="2450616"/>
                </a:lnTo>
                <a:lnTo>
                  <a:pt x="2368565" y="2448439"/>
                </a:lnTo>
                <a:lnTo>
                  <a:pt x="2316436" y="2445730"/>
                </a:lnTo>
                <a:lnTo>
                  <a:pt x="2264448" y="2442489"/>
                </a:lnTo>
                <a:lnTo>
                  <a:pt x="2212620" y="2438719"/>
                </a:lnTo>
                <a:lnTo>
                  <a:pt x="2160968" y="2434421"/>
                </a:lnTo>
                <a:lnTo>
                  <a:pt x="2109511" y="2429596"/>
                </a:lnTo>
                <a:lnTo>
                  <a:pt x="2058265" y="2424246"/>
                </a:lnTo>
                <a:lnTo>
                  <a:pt x="2007250" y="2418373"/>
                </a:lnTo>
                <a:lnTo>
                  <a:pt x="1956481" y="2411978"/>
                </a:lnTo>
                <a:lnTo>
                  <a:pt x="1905978" y="2405062"/>
                </a:lnTo>
                <a:lnTo>
                  <a:pt x="1855756" y="2397628"/>
                </a:lnTo>
                <a:lnTo>
                  <a:pt x="1805835" y="2389677"/>
                </a:lnTo>
                <a:lnTo>
                  <a:pt x="1756232" y="2381209"/>
                </a:lnTo>
                <a:lnTo>
                  <a:pt x="1706964" y="2372228"/>
                </a:lnTo>
                <a:lnTo>
                  <a:pt x="1658049" y="2362734"/>
                </a:lnTo>
                <a:lnTo>
                  <a:pt x="1609504" y="2352730"/>
                </a:lnTo>
                <a:lnTo>
                  <a:pt x="1561348" y="2342215"/>
                </a:lnTo>
                <a:lnTo>
                  <a:pt x="1513597" y="2331193"/>
                </a:lnTo>
                <a:lnTo>
                  <a:pt x="1466270" y="2319664"/>
                </a:lnTo>
                <a:lnTo>
                  <a:pt x="1419384" y="2307631"/>
                </a:lnTo>
                <a:lnTo>
                  <a:pt x="1372956" y="2295094"/>
                </a:lnTo>
                <a:lnTo>
                  <a:pt x="1327005" y="2282056"/>
                </a:lnTo>
                <a:lnTo>
                  <a:pt x="1281548" y="2268518"/>
                </a:lnTo>
                <a:lnTo>
                  <a:pt x="1236602" y="2254481"/>
                </a:lnTo>
                <a:lnTo>
                  <a:pt x="1192185" y="2239947"/>
                </a:lnTo>
                <a:lnTo>
                  <a:pt x="1148315" y="2224917"/>
                </a:lnTo>
                <a:lnTo>
                  <a:pt x="1105009" y="2209393"/>
                </a:lnTo>
                <a:lnTo>
                  <a:pt x="1062285" y="2193378"/>
                </a:lnTo>
                <a:lnTo>
                  <a:pt x="1020161" y="2176871"/>
                </a:lnTo>
                <a:lnTo>
                  <a:pt x="978654" y="2159875"/>
                </a:lnTo>
                <a:lnTo>
                  <a:pt x="937781" y="2142391"/>
                </a:lnTo>
                <a:lnTo>
                  <a:pt x="897561" y="2124421"/>
                </a:lnTo>
                <a:lnTo>
                  <a:pt x="858012" y="2105967"/>
                </a:lnTo>
                <a:lnTo>
                  <a:pt x="0" y="2112571"/>
                </a:lnTo>
                <a:close/>
              </a:path>
            </a:pathLst>
          </a:custGeom>
          <a:ln w="1219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80415" y="2034539"/>
            <a:ext cx="3093720" cy="278891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68579" y="232917"/>
            <a:ext cx="8042275" cy="411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满分作文</a:t>
            </a:r>
          </a:p>
          <a:p>
            <a:pPr marL="12700">
              <a:lnSpc>
                <a:spcPct val="100000"/>
              </a:lnSpc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早知道结果是这样  夏日的知了吱吱叫个不停，闹得人心神不定。我下楼扔个垃圾，料想着这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个点儿了，儿子也该放学回来了。却看到不远处的马路旁，乱哄哄围了一群人。  我走过去看，人群中间，是一个倒在地上，半撑着坐的老人，旁边站着我四年  级的儿子，和一个同他一样身着校服的孩子。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“就是这两个小鬼撞得我！没跑儿！”老人嚷着。我一下子看明白了，儿  子无辜的眼神印证了我的想法。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“这俩孩子倒霉喽。”路边小卖铺的老板悠悠地说。“我早就知道这老头  有问题，这条路专走学生，能坑一个是一个。”一旁的“观众”一齐附合着，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七嘴八舌评论得津津有味。“早知如此，幸亏我们留了个心眼，看来防人之心  不可无啊……”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俩孩子无助地看着我，儿子同学早就受不了了：“我就说吧！早知道结果  是这样，咱们干嘛出手去扶他啊！”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8579" y="232917"/>
            <a:ext cx="483234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小说</a:t>
            </a:r>
          </a:p>
        </p:txBody>
      </p:sp>
      <p:sp>
        <p:nvSpPr>
          <p:cNvPr id="6" name="object 6"/>
          <p:cNvSpPr/>
          <p:nvPr/>
        </p:nvSpPr>
        <p:spPr>
          <a:xfrm>
            <a:off x="2252472" y="1459991"/>
            <a:ext cx="4639056" cy="393801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满分作文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68579" y="850011"/>
            <a:ext cx="8029575" cy="5052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18440" indent="457200" algn="just">
              <a:lnSpc>
                <a:spcPct val="150000"/>
              </a:lnSpc>
            </a:pPr>
            <a:r>
              <a:rPr sz="1700" spc="4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倒地了老头嚷的更凶了，周围看热闹的更热闹了。儿子同学说着说着眼泪掉  下来，场面乱开了。我报了警，只想早点解决这混乱的局面。我看着儿子，拉着我  的衣角，不说话——</a:t>
            </a:r>
          </a:p>
          <a:p>
            <a:pPr marL="12700" marR="218440" indent="457200" algn="just">
              <a:lnSpc>
                <a:spcPct val="150000"/>
              </a:lnSpc>
            </a:pPr>
            <a:r>
              <a:rPr sz="1700" spc="4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这样的情况似乎把他吓坏了。他愣愣地问我：“我做错了吗？”</a:t>
            </a:r>
          </a:p>
          <a:p>
            <a:pPr marL="12700" marR="218440" indent="457200" algn="just">
              <a:lnSpc>
                <a:spcPct val="150000"/>
              </a:lnSpc>
            </a:pPr>
            <a:r>
              <a:rPr sz="1700" spc="4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我又怎么能说他？理性告诉我，这是个教育孩子的好机会，人心险恶，须处</a:t>
            </a:r>
          </a:p>
          <a:p>
            <a:pPr marL="12700" marR="218440" indent="457200" algn="just">
              <a:lnSpc>
                <a:spcPct val="150000"/>
              </a:lnSpc>
            </a:pPr>
            <a:r>
              <a:rPr sz="1700" spc="4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处留心……处事，又怎能处处留善？  我痛苦地顿了顿，不忍心看儿子受伤的眼神。  “其实吧，早知道会这样，当初你就不该……”</a:t>
            </a:r>
          </a:p>
          <a:p>
            <a:pPr marL="12700" marR="218440" indent="457200" algn="just">
              <a:lnSpc>
                <a:spcPct val="150000"/>
              </a:lnSpc>
            </a:pPr>
            <a:r>
              <a:rPr sz="1700" spc="4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“让一让，同志让一让！”附近的警察兄弟挤进来，看了看情况，轻松一笑：  “你是孩子的家长吧？被坑上了？其实没事，你看——”  他给我一指，树丛中一闪，新装的摄像头正常工作着。“把录像调出来一看，</a:t>
            </a:r>
          </a:p>
          <a:p>
            <a:pPr marL="12700" marR="218440" indent="457200" algn="just">
              <a:lnSpc>
                <a:spcPct val="150000"/>
              </a:lnSpc>
            </a:pPr>
            <a:r>
              <a:rPr sz="1700" spc="4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真相就大白了。”事情解决得如此顺利。  阳光熄了些许，闹剧收场了。“观众”们话锋一变，从冷嘲热讽都变成了对</a:t>
            </a:r>
          </a:p>
          <a:p>
            <a:pPr marL="12700" marR="218440" indent="457200" algn="just">
              <a:lnSpc>
                <a:spcPct val="150000"/>
              </a:lnSpc>
            </a:pPr>
            <a:r>
              <a:rPr sz="1700" spc="4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儿子和同学助人为乐的赞许。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满分作文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67004" y="1367028"/>
            <a:ext cx="7814309" cy="1920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265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“其实吧，咱早就知道会这样，邪不压正，对不？”小卖铺老板嘟囔着回</a:t>
            </a:r>
          </a:p>
          <a:p>
            <a:pPr marL="469265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去了。人群渐散了，儿子同学都破涕为笑：  “你爸是早就知道那儿有录像吧！真厉害！”跳着回家了。  儿子牵着我的手，红扑扑的小脸上挂着笑，一种不知名的成就感。我本想</a:t>
            </a:r>
          </a:p>
          <a:p>
            <a:pPr marL="469265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趁机教育他一下，想了想，算了。</a:t>
            </a:r>
          </a:p>
          <a:p>
            <a:pPr marL="469265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其实，谁该被教育，还不一定呢。  “爸爸，你早就知道吗？”  “谁知道呢？回家吃饭喽。”  这一天真闹腾。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文章结构</a:t>
            </a:r>
          </a:p>
        </p:txBody>
      </p:sp>
      <p:sp>
        <p:nvSpPr>
          <p:cNvPr id="6" name="object 6"/>
          <p:cNvSpPr/>
          <p:nvPr/>
        </p:nvSpPr>
        <p:spPr>
          <a:xfrm>
            <a:off x="1719833" y="1261212"/>
            <a:ext cx="5552440" cy="2022475"/>
          </a:xfrm>
          <a:custGeom>
            <a:avLst/>
            <a:gdLst/>
            <a:ahLst/>
            <a:cxnLst/>
            <a:rect l="l" t="t" r="r" b="b"/>
            <a:pathLst>
              <a:path w="5552440" h="2022475">
                <a:moveTo>
                  <a:pt x="0" y="2022245"/>
                </a:moveTo>
                <a:lnTo>
                  <a:pt x="43714" y="1979488"/>
                </a:lnTo>
                <a:lnTo>
                  <a:pt x="87396" y="1936795"/>
                </a:lnTo>
                <a:lnTo>
                  <a:pt x="131017" y="1894228"/>
                </a:lnTo>
                <a:lnTo>
                  <a:pt x="174543" y="1851850"/>
                </a:lnTo>
                <a:lnTo>
                  <a:pt x="217946" y="1809726"/>
                </a:lnTo>
                <a:lnTo>
                  <a:pt x="261194" y="1767918"/>
                </a:lnTo>
                <a:lnTo>
                  <a:pt x="304255" y="1726490"/>
                </a:lnTo>
                <a:lnTo>
                  <a:pt x="347100" y="1685504"/>
                </a:lnTo>
                <a:lnTo>
                  <a:pt x="389698" y="1645025"/>
                </a:lnTo>
                <a:lnTo>
                  <a:pt x="432017" y="1605114"/>
                </a:lnTo>
                <a:lnTo>
                  <a:pt x="474026" y="1565836"/>
                </a:lnTo>
                <a:lnTo>
                  <a:pt x="515696" y="1527254"/>
                </a:lnTo>
                <a:lnTo>
                  <a:pt x="556994" y="1489431"/>
                </a:lnTo>
                <a:lnTo>
                  <a:pt x="597890" y="1452430"/>
                </a:lnTo>
                <a:lnTo>
                  <a:pt x="638354" y="1416315"/>
                </a:lnTo>
                <a:lnTo>
                  <a:pt x="678354" y="1381149"/>
                </a:lnTo>
                <a:lnTo>
                  <a:pt x="717860" y="1346994"/>
                </a:lnTo>
                <a:lnTo>
                  <a:pt x="756840" y="1313915"/>
                </a:lnTo>
                <a:lnTo>
                  <a:pt x="795264" y="1281975"/>
                </a:lnTo>
                <a:lnTo>
                  <a:pt x="833101" y="1251236"/>
                </a:lnTo>
                <a:lnTo>
                  <a:pt x="870320" y="1221762"/>
                </a:lnTo>
                <a:lnTo>
                  <a:pt x="906890" y="1193616"/>
                </a:lnTo>
                <a:lnTo>
                  <a:pt x="942781" y="1166862"/>
                </a:lnTo>
                <a:lnTo>
                  <a:pt x="977961" y="1141563"/>
                </a:lnTo>
                <a:lnTo>
                  <a:pt x="1012400" y="1117782"/>
                </a:lnTo>
                <a:lnTo>
                  <a:pt x="1046066" y="1095582"/>
                </a:lnTo>
                <a:lnTo>
                  <a:pt x="1078930" y="1075027"/>
                </a:lnTo>
                <a:lnTo>
                  <a:pt x="1142124" y="1039103"/>
                </a:lnTo>
                <a:lnTo>
                  <a:pt x="1201736" y="1010516"/>
                </a:lnTo>
                <a:lnTo>
                  <a:pt x="1270831" y="987530"/>
                </a:lnTo>
                <a:lnTo>
                  <a:pt x="1308147" y="983799"/>
                </a:lnTo>
                <a:lnTo>
                  <a:pt x="1342381" y="987150"/>
                </a:lnTo>
                <a:lnTo>
                  <a:pt x="1402845" y="1011942"/>
                </a:lnTo>
                <a:lnTo>
                  <a:pt x="1454705" y="1055587"/>
                </a:lnTo>
                <a:lnTo>
                  <a:pt x="1500443" y="1111767"/>
                </a:lnTo>
                <a:lnTo>
                  <a:pt x="1542542" y="1174164"/>
                </a:lnTo>
                <a:lnTo>
                  <a:pt x="1563004" y="1205720"/>
                </a:lnTo>
                <a:lnTo>
                  <a:pt x="1583486" y="1236461"/>
                </a:lnTo>
                <a:lnTo>
                  <a:pt x="1625758" y="1292340"/>
                </a:lnTo>
                <a:lnTo>
                  <a:pt x="1671840" y="1335483"/>
                </a:lnTo>
                <a:lnTo>
                  <a:pt x="1724215" y="1359572"/>
                </a:lnTo>
                <a:lnTo>
                  <a:pt x="1753538" y="1362496"/>
                </a:lnTo>
                <a:lnTo>
                  <a:pt x="1785366" y="1358289"/>
                </a:lnTo>
                <a:lnTo>
                  <a:pt x="1848767" y="1332287"/>
                </a:lnTo>
                <a:lnTo>
                  <a:pt x="1882408" y="1311557"/>
                </a:lnTo>
                <a:lnTo>
                  <a:pt x="1917174" y="1286375"/>
                </a:lnTo>
                <a:lnTo>
                  <a:pt x="1952939" y="1257268"/>
                </a:lnTo>
                <a:lnTo>
                  <a:pt x="1989576" y="1224761"/>
                </a:lnTo>
                <a:lnTo>
                  <a:pt x="2026960" y="1189382"/>
                </a:lnTo>
                <a:lnTo>
                  <a:pt x="2064964" y="1151655"/>
                </a:lnTo>
                <a:lnTo>
                  <a:pt x="2103461" y="1112106"/>
                </a:lnTo>
                <a:lnTo>
                  <a:pt x="2142326" y="1071263"/>
                </a:lnTo>
                <a:lnTo>
                  <a:pt x="2181432" y="1029651"/>
                </a:lnTo>
                <a:lnTo>
                  <a:pt x="2220654" y="987796"/>
                </a:lnTo>
                <a:lnTo>
                  <a:pt x="2259863" y="946225"/>
                </a:lnTo>
                <a:lnTo>
                  <a:pt x="2298936" y="905462"/>
                </a:lnTo>
                <a:lnTo>
                  <a:pt x="2337744" y="866035"/>
                </a:lnTo>
                <a:lnTo>
                  <a:pt x="2376163" y="828469"/>
                </a:lnTo>
                <a:lnTo>
                  <a:pt x="2414065" y="793291"/>
                </a:lnTo>
                <a:lnTo>
                  <a:pt x="2451325" y="761027"/>
                </a:lnTo>
                <a:lnTo>
                  <a:pt x="2487816" y="732202"/>
                </a:lnTo>
                <a:lnTo>
                  <a:pt x="2523411" y="707343"/>
                </a:lnTo>
                <a:lnTo>
                  <a:pt x="2557986" y="686975"/>
                </a:lnTo>
                <a:lnTo>
                  <a:pt x="2623566" y="661821"/>
                </a:lnTo>
                <a:lnTo>
                  <a:pt x="2655214" y="658066"/>
                </a:lnTo>
                <a:lnTo>
                  <a:pt x="2684546" y="660733"/>
                </a:lnTo>
                <a:lnTo>
                  <a:pt x="2737421" y="682685"/>
                </a:lnTo>
                <a:lnTo>
                  <a:pt x="2784523" y="722377"/>
                </a:lnTo>
                <a:lnTo>
                  <a:pt x="2828182" y="774512"/>
                </a:lnTo>
                <a:lnTo>
                  <a:pt x="2870729" y="833788"/>
                </a:lnTo>
                <a:lnTo>
                  <a:pt x="2892313" y="864449"/>
                </a:lnTo>
                <a:lnTo>
                  <a:pt x="2914494" y="894909"/>
                </a:lnTo>
                <a:lnTo>
                  <a:pt x="2961808" y="952573"/>
                </a:lnTo>
                <a:lnTo>
                  <a:pt x="3015001" y="1001483"/>
                </a:lnTo>
                <a:lnTo>
                  <a:pt x="3076405" y="1036339"/>
                </a:lnTo>
                <a:lnTo>
                  <a:pt x="3148349" y="1051842"/>
                </a:lnTo>
                <a:lnTo>
                  <a:pt x="3189003" y="1050681"/>
                </a:lnTo>
                <a:lnTo>
                  <a:pt x="3233166" y="1042694"/>
                </a:lnTo>
                <a:lnTo>
                  <a:pt x="3296252" y="1022156"/>
                </a:lnTo>
                <a:lnTo>
                  <a:pt x="3365881" y="991442"/>
                </a:lnTo>
                <a:lnTo>
                  <a:pt x="3402897" y="972656"/>
                </a:lnTo>
                <a:lnTo>
                  <a:pt x="3441246" y="951790"/>
                </a:lnTo>
                <a:lnTo>
                  <a:pt x="3480829" y="928997"/>
                </a:lnTo>
                <a:lnTo>
                  <a:pt x="3521544" y="904434"/>
                </a:lnTo>
                <a:lnTo>
                  <a:pt x="3563292" y="878253"/>
                </a:lnTo>
                <a:lnTo>
                  <a:pt x="3605971" y="850611"/>
                </a:lnTo>
                <a:lnTo>
                  <a:pt x="3649481" y="821661"/>
                </a:lnTo>
                <a:lnTo>
                  <a:pt x="3693722" y="791557"/>
                </a:lnTo>
                <a:lnTo>
                  <a:pt x="3738592" y="760455"/>
                </a:lnTo>
                <a:lnTo>
                  <a:pt x="3783992" y="728509"/>
                </a:lnTo>
                <a:lnTo>
                  <a:pt x="3829821" y="695873"/>
                </a:lnTo>
                <a:lnTo>
                  <a:pt x="3875978" y="662702"/>
                </a:lnTo>
                <a:lnTo>
                  <a:pt x="3922363" y="629150"/>
                </a:lnTo>
                <a:lnTo>
                  <a:pt x="3968875" y="595372"/>
                </a:lnTo>
                <a:lnTo>
                  <a:pt x="4015414" y="561523"/>
                </a:lnTo>
                <a:lnTo>
                  <a:pt x="4061878" y="527756"/>
                </a:lnTo>
                <a:lnTo>
                  <a:pt x="4108169" y="494227"/>
                </a:lnTo>
                <a:lnTo>
                  <a:pt x="4154184" y="461090"/>
                </a:lnTo>
                <a:lnTo>
                  <a:pt x="4199824" y="428500"/>
                </a:lnTo>
                <a:lnTo>
                  <a:pt x="4244988" y="396610"/>
                </a:lnTo>
                <a:lnTo>
                  <a:pt x="4289576" y="365577"/>
                </a:lnTo>
                <a:lnTo>
                  <a:pt x="4333486" y="335553"/>
                </a:lnTo>
                <a:lnTo>
                  <a:pt x="4376619" y="306693"/>
                </a:lnTo>
                <a:lnTo>
                  <a:pt x="4418873" y="279153"/>
                </a:lnTo>
                <a:lnTo>
                  <a:pt x="4460149" y="253086"/>
                </a:lnTo>
                <a:lnTo>
                  <a:pt x="4500345" y="228648"/>
                </a:lnTo>
                <a:lnTo>
                  <a:pt x="4539361" y="205992"/>
                </a:lnTo>
                <a:lnTo>
                  <a:pt x="4577098" y="185273"/>
                </a:lnTo>
                <a:lnTo>
                  <a:pt x="4613453" y="166646"/>
                </a:lnTo>
                <a:lnTo>
                  <a:pt x="4648327" y="150265"/>
                </a:lnTo>
                <a:lnTo>
                  <a:pt x="4708303" y="124586"/>
                </a:lnTo>
                <a:lnTo>
                  <a:pt x="4766265" y="101863"/>
                </a:lnTo>
                <a:lnTo>
                  <a:pt x="4822325" y="81931"/>
                </a:lnTo>
                <a:lnTo>
                  <a:pt x="4876596" y="64627"/>
                </a:lnTo>
                <a:lnTo>
                  <a:pt x="4929188" y="49786"/>
                </a:lnTo>
                <a:lnTo>
                  <a:pt x="4980214" y="37245"/>
                </a:lnTo>
                <a:lnTo>
                  <a:pt x="5029786" y="26839"/>
                </a:lnTo>
                <a:lnTo>
                  <a:pt x="5078016" y="18404"/>
                </a:lnTo>
                <a:lnTo>
                  <a:pt x="5125014" y="11776"/>
                </a:lnTo>
                <a:lnTo>
                  <a:pt x="5170895" y="6791"/>
                </a:lnTo>
                <a:lnTo>
                  <a:pt x="5215768" y="3285"/>
                </a:lnTo>
                <a:lnTo>
                  <a:pt x="5259746" y="1094"/>
                </a:lnTo>
                <a:lnTo>
                  <a:pt x="5302941" y="53"/>
                </a:lnTo>
                <a:lnTo>
                  <a:pt x="5345465" y="0"/>
                </a:lnTo>
                <a:lnTo>
                  <a:pt x="5387430" y="768"/>
                </a:lnTo>
                <a:lnTo>
                  <a:pt x="5428947" y="2195"/>
                </a:lnTo>
                <a:lnTo>
                  <a:pt x="5470128" y="4117"/>
                </a:lnTo>
                <a:lnTo>
                  <a:pt x="5511086" y="6369"/>
                </a:lnTo>
                <a:lnTo>
                  <a:pt x="5551932" y="8787"/>
                </a:lnTo>
              </a:path>
            </a:pathLst>
          </a:custGeom>
          <a:ln w="1981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199132" y="3741420"/>
            <a:ext cx="4812030" cy="76200"/>
          </a:xfrm>
          <a:custGeom>
            <a:avLst/>
            <a:gdLst/>
            <a:ahLst/>
            <a:cxnLst/>
            <a:rect l="l" t="t" r="r" b="b"/>
            <a:pathLst>
              <a:path w="4812030" h="76200">
                <a:moveTo>
                  <a:pt x="4735703" y="0"/>
                </a:moveTo>
                <a:lnTo>
                  <a:pt x="4735703" y="76199"/>
                </a:lnTo>
                <a:lnTo>
                  <a:pt x="4799203" y="44449"/>
                </a:lnTo>
                <a:lnTo>
                  <a:pt x="4748403" y="44449"/>
                </a:lnTo>
                <a:lnTo>
                  <a:pt x="4748403" y="31749"/>
                </a:lnTo>
                <a:lnTo>
                  <a:pt x="4799203" y="31749"/>
                </a:lnTo>
                <a:lnTo>
                  <a:pt x="4735703" y="0"/>
                </a:lnTo>
                <a:close/>
              </a:path>
              <a:path w="4812030" h="76200">
                <a:moveTo>
                  <a:pt x="4735703" y="31749"/>
                </a:moveTo>
                <a:lnTo>
                  <a:pt x="0" y="31749"/>
                </a:lnTo>
                <a:lnTo>
                  <a:pt x="0" y="44449"/>
                </a:lnTo>
                <a:lnTo>
                  <a:pt x="4735703" y="44449"/>
                </a:lnTo>
                <a:lnTo>
                  <a:pt x="4735703" y="31749"/>
                </a:lnTo>
                <a:close/>
              </a:path>
              <a:path w="4812030" h="76200">
                <a:moveTo>
                  <a:pt x="4799203" y="31749"/>
                </a:moveTo>
                <a:lnTo>
                  <a:pt x="4748403" y="31749"/>
                </a:lnTo>
                <a:lnTo>
                  <a:pt x="4748403" y="44449"/>
                </a:lnTo>
                <a:lnTo>
                  <a:pt x="4799203" y="44449"/>
                </a:lnTo>
                <a:lnTo>
                  <a:pt x="4811903" y="38099"/>
                </a:lnTo>
                <a:lnTo>
                  <a:pt x="4799203" y="3174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543050" y="3632327"/>
            <a:ext cx="48260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问题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090409" y="3632327"/>
            <a:ext cx="48260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解决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38962" y="3107816"/>
            <a:ext cx="836294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5565" algn="ctr">
              <a:lnSpc>
                <a:spcPct val="100000"/>
              </a:lnSpc>
            </a:pP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考砸</a:t>
            </a:r>
          </a:p>
          <a:p>
            <a:pPr marL="75565" algn="ctr">
              <a:lnSpc>
                <a:spcPct val="100000"/>
              </a:lnSpc>
            </a:pP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（问题）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137410" y="1705102"/>
            <a:ext cx="862330" cy="486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6035">
              <a:lnSpc>
                <a:spcPts val="1915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公园散心</a:t>
            </a:r>
          </a:p>
          <a:p>
            <a:pPr marL="26035">
              <a:lnSpc>
                <a:spcPts val="1915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（行为）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671698" y="2718308"/>
            <a:ext cx="1647189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看到蚂蚁搬菜青虫</a:t>
            </a:r>
          </a:p>
          <a:p>
            <a:pPr algn="ctr">
              <a:lnSpc>
                <a:spcPct val="100000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（行为的结果）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845178" y="1342135"/>
            <a:ext cx="1038860" cy="486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915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被蚂蚁激励</a:t>
            </a:r>
          </a:p>
          <a:p>
            <a:pPr algn="ctr">
              <a:lnSpc>
                <a:spcPts val="1915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（反思）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083177" y="2344292"/>
            <a:ext cx="1849755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>
                <a:latin typeface="微软雅黑" panose="020B0503020204020204" charset="-122"/>
                <a:cs typeface="微软雅黑" panose="020B0503020204020204" charset="-122"/>
              </a:rPr>
              <a:t>想自己过去的不努力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577334" y="2587497"/>
            <a:ext cx="86233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（反思）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6458839" y="682497"/>
            <a:ext cx="1470660" cy="486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915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回家学习</a:t>
            </a:r>
          </a:p>
          <a:p>
            <a:pPr algn="ctr">
              <a:lnSpc>
                <a:spcPts val="1915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（行为的改变）</a:t>
            </a:r>
          </a:p>
        </p:txBody>
      </p:sp>
      <p:sp>
        <p:nvSpPr>
          <p:cNvPr id="17" name="object 17"/>
          <p:cNvSpPr/>
          <p:nvPr/>
        </p:nvSpPr>
        <p:spPr>
          <a:xfrm>
            <a:off x="6324600" y="4943855"/>
            <a:ext cx="2785872" cy="1635252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38962" y="4486782"/>
            <a:ext cx="7055484" cy="1219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引出事件（略）——事件（略）——事件结果（详）——反思（详）——改进</a:t>
            </a:r>
          </a:p>
          <a:p>
            <a:pPr marL="12700">
              <a:lnSpc>
                <a:spcPct val="100000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（略）</a:t>
            </a:r>
          </a:p>
          <a:p>
            <a:pPr marL="12700">
              <a:lnSpc>
                <a:spcPct val="100000"/>
              </a:lnSpc>
            </a:pPr>
            <a:endParaRPr sz="1600" spc="-5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蚂蚁搬家的作文结构和妈妈的爱的作文结构相同</a:t>
            </a:r>
          </a:p>
          <a:p>
            <a:pPr marL="12700">
              <a:lnSpc>
                <a:spcPct val="100000"/>
              </a:lnSpc>
            </a:pPr>
            <a:r>
              <a:rPr sz="1600" spc="-5">
                <a:latin typeface="微软雅黑" panose="020B0503020204020204" charset="-122"/>
                <a:cs typeface="微软雅黑" panose="020B0503020204020204" charset="-122"/>
              </a:rPr>
              <a:t>为啥蚂蚁搬家就得不了高分呢？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716280" y="231648"/>
            <a:ext cx="210311" cy="48158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237743"/>
            <a:ext cx="152400" cy="46024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425" y="438150"/>
            <a:ext cx="7677150" cy="59817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8579" y="232917"/>
            <a:ext cx="2818130" cy="1371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知识方法</a:t>
            </a:r>
          </a:p>
          <a:p>
            <a:pPr marL="12700">
              <a:lnSpc>
                <a:spcPct val="100000"/>
              </a:lnSpc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二、把握小说主旨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（一）主旨分析的步骤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97483" y="3591305"/>
            <a:ext cx="736600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小说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295270" y="3617214"/>
            <a:ext cx="739140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情节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295270" y="4690364"/>
            <a:ext cx="739140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环境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068826" y="2567304"/>
            <a:ext cx="15494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人性的观察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295270" y="2550033"/>
            <a:ext cx="1341120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人物 →</a:t>
            </a:r>
          </a:p>
        </p:txBody>
      </p:sp>
      <p:sp>
        <p:nvSpPr>
          <p:cNvPr id="11" name="object 11"/>
          <p:cNvSpPr/>
          <p:nvPr/>
        </p:nvSpPr>
        <p:spPr>
          <a:xfrm>
            <a:off x="1719072" y="2743200"/>
            <a:ext cx="364490" cy="2153920"/>
          </a:xfrm>
          <a:custGeom>
            <a:avLst/>
            <a:gdLst/>
            <a:ahLst/>
            <a:cxnLst/>
            <a:rect l="l" t="t" r="r" b="b"/>
            <a:pathLst>
              <a:path w="364489" h="2153920">
                <a:moveTo>
                  <a:pt x="364235" y="2153412"/>
                </a:moveTo>
                <a:lnTo>
                  <a:pt x="293346" y="2151026"/>
                </a:lnTo>
                <a:lnTo>
                  <a:pt x="235457" y="2144522"/>
                </a:lnTo>
                <a:lnTo>
                  <a:pt x="196429" y="2134873"/>
                </a:lnTo>
                <a:lnTo>
                  <a:pt x="182117" y="2123059"/>
                </a:lnTo>
                <a:lnTo>
                  <a:pt x="182117" y="1107058"/>
                </a:lnTo>
                <a:lnTo>
                  <a:pt x="167806" y="1095244"/>
                </a:lnTo>
                <a:lnTo>
                  <a:pt x="128777" y="1085596"/>
                </a:lnTo>
                <a:lnTo>
                  <a:pt x="70889" y="1079091"/>
                </a:lnTo>
                <a:lnTo>
                  <a:pt x="0" y="1076706"/>
                </a:lnTo>
                <a:lnTo>
                  <a:pt x="70889" y="1074320"/>
                </a:lnTo>
                <a:lnTo>
                  <a:pt x="128777" y="1067815"/>
                </a:lnTo>
                <a:lnTo>
                  <a:pt x="167806" y="1058167"/>
                </a:lnTo>
                <a:lnTo>
                  <a:pt x="182117" y="1046352"/>
                </a:lnTo>
                <a:lnTo>
                  <a:pt x="182117" y="30352"/>
                </a:lnTo>
                <a:lnTo>
                  <a:pt x="196429" y="18538"/>
                </a:lnTo>
                <a:lnTo>
                  <a:pt x="235457" y="8889"/>
                </a:lnTo>
                <a:lnTo>
                  <a:pt x="293346" y="2385"/>
                </a:lnTo>
                <a:lnTo>
                  <a:pt x="364235" y="0"/>
                </a:lnTo>
              </a:path>
            </a:pathLst>
          </a:custGeom>
          <a:ln w="609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83508" y="2485644"/>
            <a:ext cx="2318385" cy="2668905"/>
          </a:xfrm>
          <a:custGeom>
            <a:avLst/>
            <a:gdLst/>
            <a:ahLst/>
            <a:cxnLst/>
            <a:rect l="l" t="t" r="r" b="b"/>
            <a:pathLst>
              <a:path w="2318385" h="2668904">
                <a:moveTo>
                  <a:pt x="0" y="2668523"/>
                </a:moveTo>
                <a:lnTo>
                  <a:pt x="2318004" y="2668523"/>
                </a:lnTo>
                <a:lnTo>
                  <a:pt x="2318004" y="0"/>
                </a:lnTo>
                <a:lnTo>
                  <a:pt x="0" y="0"/>
                </a:lnTo>
                <a:lnTo>
                  <a:pt x="0" y="2668523"/>
                </a:lnTo>
                <a:close/>
              </a:path>
            </a:pathLst>
          </a:custGeom>
          <a:ln w="12192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525517" y="1903729"/>
            <a:ext cx="635635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主旨</a:t>
            </a:r>
          </a:p>
        </p:txBody>
      </p:sp>
      <p:sp>
        <p:nvSpPr>
          <p:cNvPr id="14" name="object 14"/>
          <p:cNvSpPr/>
          <p:nvPr/>
        </p:nvSpPr>
        <p:spPr>
          <a:xfrm flipH="1">
            <a:off x="4841747" y="2331720"/>
            <a:ext cx="0" cy="154940"/>
          </a:xfrm>
          <a:custGeom>
            <a:avLst/>
            <a:gdLst/>
            <a:ahLst/>
            <a:cxnLst/>
            <a:rect l="l" t="t" r="r" b="b"/>
            <a:pathLst>
              <a:path h="154939">
                <a:moveTo>
                  <a:pt x="0" y="154558"/>
                </a:moveTo>
                <a:lnTo>
                  <a:pt x="0" y="0"/>
                </a:lnTo>
              </a:path>
            </a:pathLst>
          </a:custGeom>
          <a:ln w="609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716394" y="1910207"/>
            <a:ext cx="1854200" cy="365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主旨分析方法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6752970" y="2567304"/>
            <a:ext cx="18542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概括人物特征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6752970" y="3614673"/>
            <a:ext cx="185420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梳理故事情节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6183248" y="2530602"/>
            <a:ext cx="381000" cy="4184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3295"/>
              </a:lnSpc>
            </a:pPr>
            <a:r>
              <a:rPr sz="2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←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3238245" y="3597402"/>
            <a:ext cx="3326129" cy="8449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957195" algn="l"/>
              </a:tabLst>
            </a:pPr>
            <a:r>
              <a:rPr sz="4200" spc="-7" baseline="-30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→ 社会现象的思考	←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知识方法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67004" y="1157605"/>
            <a:ext cx="7800340" cy="78181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26478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（二）主旨分析模板  人性：</a:t>
            </a:r>
          </a:p>
          <a:p>
            <a:pPr marL="12700" marR="526478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文章通过塑造 	（形象）的 	（人物），歌颂/赞扬/批评了</a:t>
            </a:r>
          </a:p>
          <a:p>
            <a:pPr marL="12700" marR="526478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 	（一类人） 	的精神/品格。（表达了对……的思考）</a:t>
            </a:r>
          </a:p>
          <a:p>
            <a:pPr marL="12700" marR="5264785" indent="457200">
              <a:lnSpc>
                <a:spcPct val="150000"/>
              </a:lnSpc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264785" indent="457200">
              <a:lnSpc>
                <a:spcPct val="150000"/>
              </a:lnSpc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26478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例：</a:t>
            </a:r>
          </a:p>
          <a:p>
            <a:pPr marL="12700" marR="526478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《月白湖荡》通过塑造了一位沉着冷静、机智勇敢、爱憎分明的新四军通</a:t>
            </a:r>
          </a:p>
          <a:p>
            <a:pPr marL="12700" marR="526478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信员棒子的形象，歌颂了以棒子为代表的抗日军民保家卫国的精神。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知识方法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67004" y="1157605"/>
            <a:ext cx="8027670" cy="111099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49211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（二）主旨分析模板  社会现象：</a:t>
            </a:r>
          </a:p>
          <a:p>
            <a:pPr marL="12700" marR="549211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文章通过描写/记叙/刻画了 	（人物）为了 	__ 	（目的/原因）而</a:t>
            </a:r>
          </a:p>
          <a:p>
            <a:pPr marL="12700" marR="549211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 	（行为/心理）最终 	（结果）的故事，表达/表现/揭露了 	。</a:t>
            </a:r>
          </a:p>
          <a:p>
            <a:pPr marL="12700" marR="549211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（态度/情感/观点）。</a:t>
            </a:r>
          </a:p>
          <a:p>
            <a:pPr marL="12700" marR="5492115" indent="457200">
              <a:lnSpc>
                <a:spcPct val="150000"/>
              </a:lnSpc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492115" indent="457200">
              <a:lnSpc>
                <a:spcPct val="150000"/>
              </a:lnSpc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49211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例：</a:t>
            </a:r>
          </a:p>
          <a:p>
            <a:pPr marL="12700" marR="549211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《爱的防弹衣》一文的主旨是什么？</a:t>
            </a:r>
          </a:p>
          <a:p>
            <a:pPr marL="12700" marR="549211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文章通过描述父母为了教育儿子做一个善良坚强的人，而让儿子自己面对</a:t>
            </a:r>
          </a:p>
          <a:p>
            <a:pPr marL="12700" marR="549211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水果摊贩胖男人的刁难，最终事情圆满解决的故事，表现了父母对孩子的鼓励、</a:t>
            </a:r>
          </a:p>
          <a:p>
            <a:pPr marL="12700" marR="5492115" indent="457200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欣赏及挫折教育像一道坚固的屏障，能让孩子的内心变得强大的主旨。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44315" y="2722879"/>
            <a:ext cx="2058035" cy="1219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4000" spc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爱是盔甲</a:t>
            </a:r>
          </a:p>
          <a:p>
            <a:pPr marL="12700">
              <a:lnSpc>
                <a:spcPct val="100000"/>
              </a:lnSpc>
            </a:pPr>
            <a:r>
              <a:rPr sz="4000" spc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也是软肋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9655" y="1614804"/>
            <a:ext cx="8271509" cy="2194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21615" algn="ctr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赔偿</a:t>
            </a:r>
          </a:p>
          <a:p>
            <a:pPr marR="221615" algn="ctr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余显斌</a:t>
            </a:r>
          </a:p>
          <a:p>
            <a:pPr marR="221615" algn="ctr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①我拿上一尊泥塑，付了钱，转身就走。年轻的店主喊住我，要找补我钱。</a:t>
            </a:r>
          </a:p>
          <a:p>
            <a:pPr marR="221615" algn="ctr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我大方地一笑：“‘泥人曾’的泥塑，值这个价。”说完，挥一挥手，就急匆匆  地离开了。</a:t>
            </a:r>
          </a:p>
          <a:p>
            <a:pPr marR="221615" algn="ctr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②不一会儿，我就拐入一条小巷。巷子两边，粉墙黛瓦，高高低低，延伸向  远处。墙头不时冒出一两枝桃花，红艳艳的，引得蜂飞蝶舞；或者爬出几根青藤，  嫩嫩的，绿绿的，曲折蜿蜒。我不禁哼起轻快的小曲，放慢了脚步。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137909" y="5701893"/>
            <a:ext cx="254000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FF0000"/>
                </a:solidFill>
                <a:latin typeface="微软雅黑" panose="020B0503020204020204" charset="-122"/>
                <a:cs typeface="微软雅黑" panose="020B0503020204020204" charset="-122"/>
              </a:rPr>
              <a:t>蓝字部分是伏笔还是铺垫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68579" y="232917"/>
            <a:ext cx="8228330" cy="411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试题练习</a:t>
            </a:r>
          </a:p>
          <a:p>
            <a:pPr marL="12700">
              <a:lnSpc>
                <a:spcPct val="100000"/>
              </a:lnSpc>
            </a:pPr>
            <a:endParaRPr sz="18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③突然，身后传来急促的脚步声。我停止唱歌，加快了脚步。身后又传来了  喊声：“先生，请停一下。”我侧耳一听，不是店主的声音，于是停下来，慢慢  地转过身。原来是一个六十岁左右的老人，浑身上下透着一种儒雅的气韵。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④“是叫我吗？”老人点点头，快步来到我面前：“先生刚才在‘泥人轩’  买了一尊泥塑？”我赶忙摇头。老人看见我手中的纸盒：“这就是啊！”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⑤我脸一红，声音不再柔和，厉声问道：“咋的，有问题吗？”老人轻轻地  点点头，从我手里拿过纸盒，慢慢打开。只见“关公”身着绿袍，腰围玉带，枣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红脸，卧蚕眉，五绺长须迎风飘飞，倒提着青龙偃月刀，骑在赤兔马上。赤兔马  前蹄跃起，后腿直立，鬃毛猎猎飞扬，几欲腾空而去。简直是极品！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⑥老人举起泥塑，“噗”地一声扔在地上，泥塑顿时碎了一地。我一惊，气  红了脸：“你……要干什么！”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蓝字部分是伏笔还是铺垫</a:t>
            </a:r>
          </a:p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用八个字概括这一部分情节  用四个字概括老人形象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08839" rIns="0" bIns="0" rtlCol="0">
            <a:spAutoFit/>
          </a:bodyPr>
          <a:lstStyle/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一、小说中的人物形象分析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（一）设题形式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·小说中的××是一个怎样的人？请结合全文简要分析。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·文章中的××身上有哪些可贵的品质？请简要概括。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·文中的××这一人物具有怎样的特点？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·结合文章，谈谈你对××这一人物形象的看法。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知识方法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" name="object 5"/>
          <p:cNvGraphicFramePr>
            <a:graphicFrameLocks noGrp="1"/>
          </p:cNvGraphicFramePr>
          <p:nvPr/>
        </p:nvGraphicFramePr>
        <p:xfrm>
          <a:off x="354380" y="1412621"/>
          <a:ext cx="8422588" cy="41820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5609"/>
                <a:gridCol w="2105660"/>
                <a:gridCol w="2105659"/>
                <a:gridCol w="2105660"/>
              </a:tblGrid>
              <a:tr h="8364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情节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“我”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老人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老人形象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B9BD4"/>
                    </a:solidFill>
                  </a:tcPr>
                </a:tc>
              </a:tr>
              <a:tr h="8364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16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1600">
                          <a:latin typeface="Times New Roman" panose="02020603050405020304"/>
                          <a:cs typeface="Times New Roman" panose="02020603050405020304"/>
                        </a:rPr>
                        <a:t>开端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18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sz="1800">
                          <a:latin typeface="Times New Roman" panose="02020603050405020304"/>
                          <a:cs typeface="Times New Roman" panose="02020603050405020304"/>
                        </a:rPr>
                        <a:t>用假钞，买泥塑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latin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latin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83642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发展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被追上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 marL="640715" marR="633095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>
                          <a:latin typeface="微软雅黑" panose="020B0503020204020204" charset="-122"/>
                          <a:cs typeface="微软雅黑" panose="020B0503020204020204" charset="-122"/>
                        </a:rPr>
                        <a:t>追赶买主  摔碎泥塑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气韵儒雅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  <a:tr h="8364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高潮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 spc="-10">
                          <a:latin typeface="微软雅黑" panose="020B0503020204020204" charset="-122"/>
                          <a:cs typeface="微软雅黑" panose="020B0503020204020204" charset="-122"/>
                        </a:rPr>
                        <a:t>知真相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 spc="-10">
                          <a:latin typeface="微软雅黑" panose="020B0503020204020204" charset="-122"/>
                          <a:cs typeface="微软雅黑" panose="020B0503020204020204" charset="-122"/>
                        </a:rPr>
                        <a:t>获赔偿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40715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 spc="-10">
                          <a:solidFill>
                            <a:srgbClr val="333333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告知真相</a:t>
                      </a:r>
                    </a:p>
                    <a:p>
                      <a:pPr marL="640715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 spc="-10">
                          <a:solidFill>
                            <a:srgbClr val="333333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双倍赔偿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  <a:tc>
                  <a:txBody>
                    <a:bodyPr/>
                    <a:lstStyle/>
                    <a:p>
                      <a:pPr marL="640715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 spc="-10">
                          <a:solidFill>
                            <a:srgbClr val="FF0000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诚实守信</a:t>
                      </a:r>
                    </a:p>
                    <a:p>
                      <a:pPr marL="640715">
                        <a:lnSpc>
                          <a:spcPct val="100000"/>
                        </a:lnSpc>
                        <a:spcBef>
                          <a:spcPts val="1240"/>
                        </a:spcBef>
                      </a:pPr>
                      <a:r>
                        <a:rPr sz="1600" spc="-10">
                          <a:solidFill>
                            <a:srgbClr val="FF0000"/>
                          </a:solidFill>
                          <a:latin typeface="微软雅黑" panose="020B0503020204020204" charset="-122"/>
                          <a:cs typeface="微软雅黑" panose="020B0503020204020204" charset="-122"/>
                        </a:rPr>
                        <a:t>技艺精湛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EEE"/>
                    </a:solidFill>
                  </a:tcPr>
                </a:tc>
              </a:tr>
              <a:tr h="8363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7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700">
                          <a:latin typeface="Times New Roman" panose="02020603050405020304"/>
                          <a:cs typeface="Times New Roman" panose="02020603050405020304"/>
                        </a:rPr>
                        <a:t>结局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endParaRPr sz="190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sz="1900">
                          <a:latin typeface="Times New Roman" panose="02020603050405020304"/>
                          <a:cs typeface="Times New Roman" panose="02020603050405020304"/>
                        </a:rPr>
                        <a:t>付真钞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latin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  <a:tc>
                  <a:txBody>
                    <a:bodyPr/>
                    <a:lstStyle/>
                    <a:p>
                      <a:endParaRPr sz="1600">
                        <a:latin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7"/>
                    </a:solidFill>
                  </a:tcPr>
                </a:tc>
              </a:tr>
            </a:tbl>
          </a:graphicData>
        </a:graphic>
      </p:graphicFrame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文章结构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756784" y="2550032"/>
            <a:ext cx="1943100" cy="0"/>
          </a:xfrm>
          <a:custGeom>
            <a:avLst/>
            <a:gdLst/>
            <a:ahLst/>
            <a:cxnLst/>
            <a:rect l="l" t="t" r="r" b="b"/>
            <a:pathLst>
              <a:path w="1943100">
                <a:moveTo>
                  <a:pt x="0" y="0"/>
                </a:moveTo>
                <a:lnTo>
                  <a:pt x="1943099" y="0"/>
                </a:lnTo>
              </a:path>
            </a:pathLst>
          </a:custGeom>
          <a:ln w="12191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279654" rIns="0" bIns="0" rtlCol="0">
            <a:spAutoFit/>
          </a:bodyPr>
          <a:lstStyle/>
          <a:p>
            <a:pPr marL="708660">
              <a:lnSpc>
                <a:spcPct val="100000"/>
              </a:lnSpc>
            </a:pPr>
            <a:r>
              <a:rPr sz="1700"/>
              <a:t>1.小说有两条情节发展线，请用简洁的语言把下面的梳理补充完整。（4分</a:t>
            </a:r>
          </a:p>
          <a:p>
            <a:pPr marL="708660">
              <a:lnSpc>
                <a:spcPct val="100000"/>
              </a:lnSpc>
            </a:pPr>
            <a:r>
              <a:rPr sz="1700"/>
              <a:t>）</a:t>
            </a:r>
          </a:p>
          <a:p>
            <a:pPr marL="708660">
              <a:lnSpc>
                <a:spcPct val="100000"/>
              </a:lnSpc>
            </a:pPr>
            <a:r>
              <a:rPr sz="1700"/>
              <a:t>以老人的活动为明线：追赶买主→①摔碎泥塑，告知真相→双倍赔偿。</a:t>
            </a:r>
          </a:p>
          <a:p>
            <a:pPr marL="708660">
              <a:lnSpc>
                <a:spcPct val="100000"/>
              </a:lnSpc>
            </a:pPr>
            <a:r>
              <a:rPr sz="1700"/>
              <a:t>以“我”的活动为暗线：②用假钞，买泥塑→被追上，知真相→获赔偿，  付真钞。</a:t>
            </a:r>
          </a:p>
        </p:txBody>
      </p:sp>
      <p:sp>
        <p:nvSpPr>
          <p:cNvPr id="6" name="object 6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638810">
              <a:lnSpc>
                <a:spcPct val="100000"/>
              </a:lnSpc>
            </a:pPr>
            <a:r>
              <a:rPr spc="-5"/>
              <a:t>阅读全文，概括老人的形象特点，并作简要分析。（4分）</a:t>
            </a:r>
          </a:p>
          <a:p>
            <a:pPr marL="638810">
              <a:lnSpc>
                <a:spcPct val="100000"/>
              </a:lnSpc>
            </a:pPr>
            <a:r>
              <a:rPr spc="-5"/>
              <a:t>①气韵儒雅。从语言（如“先生”“请” ）、举止（如“慢条斯理”“轻轻</a:t>
            </a:r>
          </a:p>
          <a:p>
            <a:pPr marL="638810">
              <a:lnSpc>
                <a:spcPct val="100000"/>
              </a:lnSpc>
            </a:pPr>
            <a:r>
              <a:rPr spc="-5"/>
              <a:t>拨弄”）等体现出来的温文尔雅的气度。</a:t>
            </a:r>
          </a:p>
          <a:p>
            <a:pPr marL="638810">
              <a:lnSpc>
                <a:spcPct val="100000"/>
              </a:lnSpc>
            </a:pPr>
            <a:r>
              <a:rPr spc="-5"/>
              <a:t>②技艺精湛。三尊泥塑栩栩如生。</a:t>
            </a:r>
          </a:p>
          <a:p>
            <a:pPr marL="638810">
              <a:lnSpc>
                <a:spcPct val="100000"/>
              </a:lnSpc>
            </a:pPr>
            <a:r>
              <a:rPr spc="-5"/>
              <a:t>③诚实守信。“货不正宗，加倍赔偿”的规矩，不顾年迈追赶并赔偿的行为。</a:t>
            </a:r>
          </a:p>
          <a:p>
            <a:pPr marL="638810">
              <a:lnSpc>
                <a:spcPct val="100000"/>
              </a:lnSpc>
            </a:pPr>
            <a:r>
              <a:rPr spc="-5"/>
              <a:t>④自豪。为自己是“泥人曾”而自豪。</a:t>
            </a:r>
          </a:p>
          <a:p>
            <a:pPr marL="638810">
              <a:lnSpc>
                <a:spcPct val="100000"/>
              </a:lnSpc>
            </a:pPr>
            <a:r>
              <a:rPr spc="-5"/>
              <a:t>（答到两点即可，每点2分，其他说法言之成理亦可）</a:t>
            </a:r>
          </a:p>
        </p:txBody>
      </p:sp>
      <p:sp>
        <p:nvSpPr>
          <p:cNvPr id="5" name="object 5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21563" y="1502917"/>
            <a:ext cx="7576184" cy="164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</a:pPr>
            <a:r>
              <a:rPr sz="1800" spc="-1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2.“赔偿”是小说的中心事件，也是小说的主旨所在。请简要概括文中</a:t>
            </a:r>
          </a:p>
          <a:p>
            <a:pPr marL="469900">
              <a:lnSpc>
                <a:spcPct val="100000"/>
              </a:lnSpc>
            </a:pPr>
            <a:r>
              <a:rPr sz="1800" spc="-1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“赔偿”的表层含义和深层含义。（6分）</a:t>
            </a:r>
          </a:p>
          <a:p>
            <a:pPr marL="469900">
              <a:lnSpc>
                <a:spcPct val="100000"/>
              </a:lnSpc>
            </a:pPr>
            <a:endParaRPr sz="1800" spc="-1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469900">
              <a:lnSpc>
                <a:spcPct val="100000"/>
              </a:lnSpc>
            </a:pPr>
            <a:r>
              <a:rPr sz="1800" spc="-1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表层含义：老人用真品赔偿次品，“我”用真钞赔偿假钞  深层含义：老人和“我”的行为都是用诚信之行对欺骗之心进行了赔偿  主旨：从而表达小说鞭挞欺骗，倡导诚信的主旨</a:t>
            </a:r>
          </a:p>
        </p:txBody>
      </p:sp>
      <p:sp>
        <p:nvSpPr>
          <p:cNvPr id="5" name="object 5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试题练习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回顾旧知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40053" y="1258570"/>
            <a:ext cx="208280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人物形象的答题角度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419725" y="2240915"/>
            <a:ext cx="2292985" cy="822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③能力</a:t>
            </a:r>
          </a:p>
          <a:p>
            <a:pPr marL="1270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医术高超、技艺精湛  善于经营、教子有方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25185" y="4231258"/>
            <a:ext cx="1372870" cy="1097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④性格品质</a:t>
            </a:r>
          </a:p>
          <a:p>
            <a:pPr marL="12700">
              <a:lnSpc>
                <a:spcPct val="100000"/>
              </a:lnSpc>
            </a:pP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自信、正直  豪爽、执着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516507" y="2636520"/>
            <a:ext cx="2212340" cy="2194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46101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①身份</a:t>
            </a:r>
          </a:p>
          <a:p>
            <a:pPr marL="12700" indent="46101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母亲、医生  教师、朋友</a:t>
            </a:r>
          </a:p>
          <a:p>
            <a:pPr marL="12700" indent="461010">
              <a:lnSpc>
                <a:spcPct val="100000"/>
              </a:lnSpc>
            </a:pP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indent="46101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②外貌</a:t>
            </a:r>
          </a:p>
          <a:p>
            <a:pPr marL="12700" indent="461010">
              <a:lnSpc>
                <a:spcPct val="100000"/>
              </a:lnSpc>
            </a:pP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indent="46101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相貌平凡  长相丑陋</a:t>
            </a:r>
          </a:p>
        </p:txBody>
      </p:sp>
      <p:sp>
        <p:nvSpPr>
          <p:cNvPr id="7" name="object 7"/>
          <p:cNvSpPr/>
          <p:nvPr/>
        </p:nvSpPr>
        <p:spPr>
          <a:xfrm>
            <a:off x="2953511" y="2808732"/>
            <a:ext cx="2336291" cy="120548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知识方法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139748" y="1092961"/>
            <a:ext cx="5109845" cy="1097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b="1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分析人物形象的步骤</a:t>
            </a:r>
          </a:p>
          <a:p>
            <a:pPr marL="12700">
              <a:lnSpc>
                <a:spcPct val="100000"/>
              </a:lnSpc>
            </a:pPr>
            <a:r>
              <a:rPr sz="1800" b="1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1.给文章分层</a:t>
            </a:r>
          </a:p>
          <a:p>
            <a:pPr marL="12700">
              <a:lnSpc>
                <a:spcPct val="100000"/>
              </a:lnSpc>
            </a:pPr>
            <a:r>
              <a:rPr sz="1800" b="1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2.标出每层中所有人物描写：正面描写+侧面描写</a:t>
            </a:r>
          </a:p>
          <a:p>
            <a:pPr marL="12700">
              <a:lnSpc>
                <a:spcPct val="100000"/>
              </a:lnSpc>
            </a:pPr>
            <a:r>
              <a:rPr sz="1800" b="1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3.概括</a:t>
            </a:r>
          </a:p>
        </p:txBody>
      </p:sp>
      <p:sp>
        <p:nvSpPr>
          <p:cNvPr id="7" name="object 7"/>
          <p:cNvSpPr/>
          <p:nvPr/>
        </p:nvSpPr>
        <p:spPr>
          <a:xfrm>
            <a:off x="1376172" y="3243072"/>
            <a:ext cx="6391656" cy="3180588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/>
              <a:t>回顾旧知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人物形象分析思路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①拆解人物身份，由身份切入；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②找到原文对人物的定性评价，把握情感倾向；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③找到涉及人物描写的句子，结合背景分析体现出来的局部形象；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④理解概括故事情节，通过情节分析人物；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⑤整合后的答案呈现：先给出评价，再给出事实依据，分条作答</a:t>
            </a:r>
          </a:p>
          <a:p>
            <a:pPr marL="563880">
              <a:lnSpc>
                <a:spcPct val="100000"/>
              </a:lnSpc>
            </a:pPr>
            <a:r>
              <a:rPr b="1">
                <a:latin typeface="微软雅黑" panose="020B0503020204020204" charset="-122"/>
                <a:cs typeface="微软雅黑" panose="020B0503020204020204" charset="-122"/>
              </a:rPr>
              <a:t>人物形象+事件列举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78105" y="882015"/>
            <a:ext cx="8846185" cy="1130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3717290">
              <a:lnSpc>
                <a:spcPct val="103000"/>
              </a:lnSpc>
            </a:pPr>
            <a:r>
              <a:rPr sz="2400" spc="-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学画  </a:t>
            </a:r>
            <a:br>
              <a:rPr sz="2400" spc="-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sz="2400" spc="-5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五十岁的德福开始学习画画了！  这一消息不亚于重磅炸弹，在莲花新村上空炸响。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9044" y="1950211"/>
            <a:ext cx="8971915" cy="3688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“就他那捏了一辈子锄头的手，五根手指都不分叉，还画画呢，画个</a:t>
            </a:r>
          </a:p>
          <a:p>
            <a:pPr marL="46990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鸭蛋都费劲！”  “可不是，八成脑袋坏掉了吧？”</a:t>
            </a:r>
          </a:p>
          <a:p>
            <a:pPr marL="46990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“就是有俩钱烧包了，刚领回动迁款就开始得瑟！”……</a:t>
            </a:r>
          </a:p>
          <a:p>
            <a:pPr marL="46990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面对村里人的冷嘲热讽，德福就像没听见似的，他学得极认真，连着  参加了三期书画班，后来干脆赖在画室不走了。右手拿个画笔，整天画啊  画的，一摞摞的废纸沾着黑黑的墨汁，不停地往垃圾箱里送。</a:t>
            </a:r>
          </a:p>
          <a:p>
            <a:pPr marL="46990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可有一样，自始至终，德福就画一个场景：三间低矮的茅草房，一个  用板杖子当篱笆圈起来的大院，院门口一棵粗壮的老榆树，树上一个鸟窝  一条黄狗摇头摆尾。</a:t>
            </a:r>
          </a:p>
          <a:p>
            <a:pPr marL="46990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就这几样，德福一会儿把房子画歪了，撕了，重画；一会儿又把篱笆</a:t>
            </a:r>
          </a:p>
          <a:p>
            <a:pPr marL="46990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画大了，撕了，再画……整个一幼儿园水准啊！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090040"/>
            <a:ext cx="8869680" cy="4693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marR="196342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教画画的王老师问：“德福叔，您这是画的哪呀？”  德福抹了一把脸上的汗说：“家呗！”  “前面的楼房不是您家吗？”</a:t>
            </a:r>
          </a:p>
          <a:p>
            <a:pPr marL="469900" marR="196342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“以前的！”  “我记得以前您家住砖房啊？”  “再以前的。”  再问，德福就不吭声了。  历时十八个月，德福的大作终于完成了。</a:t>
            </a:r>
          </a:p>
          <a:p>
            <a:pPr marL="469900" marR="196342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这天，德福兴冲冲地来找王老师，“你能把我的画传到网上吗？”</a:t>
            </a:r>
          </a:p>
          <a:p>
            <a:pPr marL="469900" marR="196342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“干啥呀？”王老师喉结上下动了两动，硬把揶揄德福的话生生吞了  回去。</a:t>
            </a:r>
          </a:p>
          <a:p>
            <a:pPr marL="469900" marR="196342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“有用。”  德福的画传到网上没过半个月，远在南方的一个小伙子看到后喜极而</a:t>
            </a:r>
          </a:p>
          <a:p>
            <a:pPr marL="469900" marR="196342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泣。</a:t>
            </a:r>
          </a:p>
          <a:p>
            <a:pPr marL="469900" marR="1963420">
              <a:lnSpc>
                <a:spcPct val="100000"/>
              </a:lnSpc>
            </a:pPr>
            <a:r>
              <a:rPr sz="2200" spc="-5">
                <a:solidFill>
                  <a:srgbClr val="2B2B2B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他是德福被拐走的儿子，当年五岁。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/>
          <p:nvPr/>
        </p:nvSpPr>
        <p:spPr>
          <a:xfrm>
            <a:off x="195071" y="88392"/>
            <a:ext cx="1991867" cy="54254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8579" y="232917"/>
            <a:ext cx="71247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互动题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82269" y="1404239"/>
            <a:ext cx="8145145" cy="2468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2571115" algn="l"/>
              </a:tabLst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德福最核心的身份是（	）</a:t>
            </a:r>
          </a:p>
          <a:p>
            <a:pPr marL="12700">
              <a:lnSpc>
                <a:spcPct val="100000"/>
              </a:lnSpc>
              <a:tabLst>
                <a:tab pos="2571115" algn="l"/>
              </a:tabLst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A.农民	B.拆迁户	C.失去孩子的父亲</a:t>
            </a:r>
          </a:p>
          <a:p>
            <a:pPr marL="12700">
              <a:lnSpc>
                <a:spcPct val="100000"/>
              </a:lnSpc>
              <a:tabLst>
                <a:tab pos="2571115" algn="l"/>
              </a:tabLst>
            </a:pPr>
            <a:endParaRPr sz="1800" spc="-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tabLst>
                <a:tab pos="2571115" algn="l"/>
              </a:tabLst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德福“学得极认真”“整天画啊画的”原因是（	）</a:t>
            </a:r>
          </a:p>
          <a:p>
            <a:pPr marL="12700">
              <a:lnSpc>
                <a:spcPct val="100000"/>
              </a:lnSpc>
              <a:tabLst>
                <a:tab pos="2571115" algn="l"/>
              </a:tabLst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A.他热爱绘画	B.想让儿子认出来	C.想获得别人的赞扬</a:t>
            </a:r>
          </a:p>
          <a:p>
            <a:pPr marL="12700">
              <a:lnSpc>
                <a:spcPct val="100000"/>
              </a:lnSpc>
              <a:tabLst>
                <a:tab pos="2571115" algn="l"/>
              </a:tabLst>
            </a:pPr>
            <a:endParaRPr sz="1800" spc="-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tabLst>
                <a:tab pos="2571115" algn="l"/>
              </a:tabLst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德福的人物形象是（	）</a:t>
            </a:r>
          </a:p>
          <a:p>
            <a:pPr marL="12700">
              <a:lnSpc>
                <a:spcPct val="100000"/>
              </a:lnSpc>
              <a:tabLst>
                <a:tab pos="2571115" algn="l"/>
              </a:tabLst>
            </a:pPr>
            <a:r>
              <a:rPr sz="18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A.勤劳淳朴的农民	B.附庸风雅的暴发户	C.多年后仍坚持寻找被拐卖儿子的父亲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604884" y="6598310"/>
            <a:ext cx="29400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01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1385</Words>
  <Application>Microsoft Office PowerPoint</Application>
  <PresentationFormat>全屏显示(4:3)</PresentationFormat>
  <Paragraphs>306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Theme</vt:lpstr>
      <vt:lpstr>2022年初中语文中考一轮复习 记叙文阅读专题</vt:lpstr>
      <vt:lpstr>PowerPoint 演示文稿</vt:lpstr>
      <vt:lpstr>知识方法</vt:lpstr>
      <vt:lpstr>回顾旧知</vt:lpstr>
      <vt:lpstr>知识方法</vt:lpstr>
      <vt:lpstr>回顾旧知</vt:lpstr>
      <vt:lpstr>学画         五十岁的德福开始学习画画了！  这一消息不亚于重磅炸弹，在莲花新村上空炸响。</vt:lpstr>
      <vt:lpstr>PowerPoint 演示文稿</vt:lpstr>
      <vt:lpstr>PowerPoint 演示文稿</vt:lpstr>
      <vt:lpstr>试题练习</vt:lpstr>
      <vt:lpstr>试题练习</vt:lpstr>
      <vt:lpstr>PowerPoint 演示文稿</vt:lpstr>
      <vt:lpstr>“不是你撞倒的，那你干吗捡拾啊？”  “不是你撞倒的，那你干嘛扶啊？”  遇到这样的问题，你怎么办？</vt:lpstr>
      <vt:lpstr>文章结构</vt:lpstr>
      <vt:lpstr>试题练习</vt:lpstr>
      <vt:lpstr>试题练习</vt:lpstr>
      <vt:lpstr>试题练习</vt:lpstr>
      <vt:lpstr>这剧情怎么有点眼熟？</vt:lpstr>
      <vt:lpstr>PowerPoint 演示文稿</vt:lpstr>
      <vt:lpstr>满分作文</vt:lpstr>
      <vt:lpstr>满分作文</vt:lpstr>
      <vt:lpstr>文章结构</vt:lpstr>
      <vt:lpstr>PowerPoint 演示文稿</vt:lpstr>
      <vt:lpstr>PowerPoint 演示文稿</vt:lpstr>
      <vt:lpstr>知识方法</vt:lpstr>
      <vt:lpstr>知识方法</vt:lpstr>
      <vt:lpstr>PowerPoint 演示文稿</vt:lpstr>
      <vt:lpstr>试题练习</vt:lpstr>
      <vt:lpstr>PowerPoint 演示文稿</vt:lpstr>
      <vt:lpstr>文章结构</vt:lpstr>
      <vt:lpstr>试题练习</vt:lpstr>
      <vt:lpstr>试题练习</vt:lpstr>
      <vt:lpstr>试题练习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2021年初中语文中考一轮复习 记叙文阅读专题</dc:title>
  <dc:creator>石雪峰</dc:creator>
  <cp:lastModifiedBy>hj</cp:lastModifiedBy>
  <cp:revision>3</cp:revision>
  <dcterms:created xsi:type="dcterms:W3CDTF">2021-09-28T07:11:46Z</dcterms:created>
  <dcterms:modified xsi:type="dcterms:W3CDTF">2021-10-13T04:42:29Z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2021-04-02T08:00:00Z</vt:filetime>
  </property>
  <property fmtid="{D5CDD505-2E9C-101B-9397-08002B2CF9AE}" pid="3" name="Creator">
    <vt:lpwstr>Microsoft® PowerPoint® 2013</vt:lpwstr>
  </property>
  <property fmtid="{D5CDD505-2E9C-101B-9397-08002B2CF9AE}" pid="4" name="ICV">
    <vt:lpwstr>FA99AB857A21483FA1066763BA01D4CA</vt:lpwstr>
  </property>
  <property fmtid="{D5CDD505-2E9C-101B-9397-08002B2CF9AE}" pid="5" name="KSOProductBuildVer">
    <vt:lpwstr>2052-11.1.0.10938</vt:lpwstr>
  </property>
  <property fmtid="{D5CDD505-2E9C-101B-9397-08002B2CF9AE}" pid="6" name="LastSaved">
    <vt:filetime>2021-09-28T08:00:00Z</vt:filetime>
  </property>
</Properties>
</file>