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532" r:id="rId5"/>
    <p:sldId id="257" r:id="rId6"/>
    <p:sldId id="309" r:id="rId7"/>
    <p:sldId id="736" r:id="rId8"/>
    <p:sldId id="667" r:id="rId9"/>
    <p:sldId id="676" r:id="rId10"/>
    <p:sldId id="708" r:id="rId11"/>
    <p:sldId id="677" r:id="rId12"/>
    <p:sldId id="709" r:id="rId13"/>
    <p:sldId id="710" r:id="rId14"/>
    <p:sldId id="711" r:id="rId15"/>
    <p:sldId id="712" r:id="rId16"/>
    <p:sldId id="713" r:id="rId17"/>
    <p:sldId id="714" r:id="rId18"/>
    <p:sldId id="715" r:id="rId19"/>
    <p:sldId id="716" r:id="rId20"/>
    <p:sldId id="718" r:id="rId21"/>
    <p:sldId id="719" r:id="rId22"/>
    <p:sldId id="721" r:id="rId23"/>
    <p:sldId id="723" r:id="rId24"/>
    <p:sldId id="724" r:id="rId25"/>
    <p:sldId id="763" r:id="rId26"/>
    <p:sldId id="764" r:id="rId27"/>
    <p:sldId id="765" r:id="rId28"/>
    <p:sldId id="766" r:id="rId29"/>
    <p:sldId id="767" r:id="rId30"/>
  </p:sldIdLst>
  <p:sldSz cx="12192000" cy="6858000"/>
  <p:notesSz cx="6858000" cy="9144000"/>
  <p:embeddedFontLst>
    <p:embeddedFont>
      <p:font typeface="微软雅黑" panose="020B0503020204020204" pitchFamily="34" charset="-122"/>
      <p:regular r:id="rId32"/>
      <p:bold r:id="rId33"/>
    </p:embeddedFont>
    <p:embeddedFont>
      <p:font typeface="楷体" panose="02010609060101010101" pitchFamily="49" charset="-122"/>
      <p:regular r:id="rId34"/>
    </p:embeddedFont>
    <p:embeddedFont>
      <p:font typeface="华文中宋" panose="02010600040101010101" pitchFamily="2" charset="-122"/>
      <p:regular r:id="rId35"/>
    </p:embeddedFont>
    <p:embeddedFont>
      <p:font typeface="Calibri" panose="020B0604020202020204" charset="0"/>
      <p:regular r:id="rId36"/>
      <p:bold r:id="rId37"/>
      <p:italic r:id="rId38"/>
      <p:boldItalic r:id="rId39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7">
          <p15:clr>
            <a:srgbClr val="A4A3A4"/>
          </p15:clr>
        </p15:guide>
        <p15:guide id="2" pos="435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44" y="40"/>
      </p:cViewPr>
      <p:guideLst>
        <p:guide orient="horz" pos="1197"/>
        <p:guide pos="43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0" cy="72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5.xml" /><Relationship Id="rId32" Type="http://schemas.openxmlformats.org/officeDocument/2006/relationships/font" Target="fonts/font1.fntdata" /><Relationship Id="rId33" Type="http://schemas.openxmlformats.org/officeDocument/2006/relationships/font" Target="fonts/font2.fntdata" /><Relationship Id="rId34" Type="http://schemas.openxmlformats.org/officeDocument/2006/relationships/font" Target="fonts/font3.fntdata" /><Relationship Id="rId35" Type="http://schemas.openxmlformats.org/officeDocument/2006/relationships/font" Target="fonts/font4.fntdata" /><Relationship Id="rId36" Type="http://schemas.openxmlformats.org/officeDocument/2006/relationships/font" Target="fonts/font5.fntdata" /><Relationship Id="rId37" Type="http://schemas.openxmlformats.org/officeDocument/2006/relationships/font" Target="fonts/font6.fntdata" /><Relationship Id="rId38" Type="http://schemas.openxmlformats.org/officeDocument/2006/relationships/font" Target="fonts/font7.fntdata" /><Relationship Id="rId39" Type="http://schemas.openxmlformats.org/officeDocument/2006/relationships/font" Target="fonts/font8.fntdata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1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8815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138170"/>
            <a:ext cx="4679950" cy="371983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 userDrawn="1"/>
        </p:nvSpPr>
        <p:spPr>
          <a:xfrm>
            <a:off x="7512050" y="0"/>
            <a:ext cx="4679950" cy="283464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7" name="图片 12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34"/>
          <a:stretch>
            <a:fillRect/>
          </a:stretch>
        </p:blipFill>
        <p:spPr>
          <a:xfrm>
            <a:off x="11071628" y="6006194"/>
            <a:ext cx="999061" cy="73053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130175"/>
            <a:ext cx="12195175" cy="6623685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9" name="直接连接符 128"/>
          <p:cNvCxnSpPr/>
          <p:nvPr userDrawn="1"/>
        </p:nvCxnSpPr>
        <p:spPr>
          <a:xfrm flipH="1">
            <a:off x="11162843" y="156193"/>
            <a:ext cx="0" cy="29752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组合 129"/>
          <p:cNvGrpSpPr/>
          <p:nvPr userDrawn="1"/>
        </p:nvGrpSpPr>
        <p:grpSpPr>
          <a:xfrm>
            <a:off x="10078949" y="130105"/>
            <a:ext cx="179615" cy="323616"/>
            <a:chOff x="1720211" y="2436790"/>
            <a:chExt cx="1260281" cy="2463994"/>
          </a:xfrm>
        </p:grpSpPr>
        <p:sp>
          <p:nvSpPr>
            <p:cNvPr id="131" name="任意多边形 130"/>
            <p:cNvSpPr/>
            <p:nvPr/>
          </p:nvSpPr>
          <p:spPr>
            <a:xfrm flipH="1">
              <a:off x="1720211" y="3135506"/>
              <a:ext cx="1260281" cy="1765278"/>
            </a:xfrm>
            <a:custGeom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1998488" y="2436790"/>
              <a:ext cx="770125" cy="1303553"/>
            </a:xfrm>
            <a:custGeom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7478013" y="447484"/>
            <a:ext cx="1107064" cy="305265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9648565" y="212478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3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slide" Target="slide4.xml" TargetMode="Internal" /><Relationship Id="rId7" Type="http://schemas.openxmlformats.org/officeDocument/2006/relationships/tags" Target="../tags/tag4.xml" /><Relationship Id="rId8" Type="http://schemas.openxmlformats.org/officeDocument/2006/relationships/slide" Target="slide23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slide" Target="slide2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69497" y="187954"/>
            <a:ext cx="45415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/>
                <a:ea typeface="微软雅黑"/>
              </a:rPr>
              <a:t>统编</a:t>
            </a:r>
            <a:r>
              <a:rPr lang="zh-CN" altLang="en-US" sz="2400">
                <a:latin typeface="微软雅黑"/>
                <a:ea typeface="微软雅黑"/>
              </a:rPr>
              <a:t>版 </a:t>
            </a:r>
            <a:r>
              <a:rPr lang="en-US" altLang="zh-CN" sz="240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语文 </a:t>
            </a:r>
            <a:r>
              <a:rPr lang="en-US" altLang="zh-CN" sz="2400" smtClean="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八年级</a:t>
            </a:r>
            <a:r>
              <a:rPr lang="zh-CN" altLang="en-US" sz="2400">
                <a:latin typeface="微软雅黑"/>
                <a:ea typeface="微软雅黑"/>
              </a:rPr>
              <a:t>（下）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184921" y="2151062"/>
            <a:ext cx="7822159" cy="963369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4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综合性学习 倡导低碳生活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69950" y="1483360"/>
            <a:ext cx="104521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3.参阅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教材</a:t>
            </a:r>
            <a:r>
              <a:rPr kumimoji="1" sz="3200">
                <a:latin typeface="微软雅黑"/>
                <a:ea typeface="微软雅黑"/>
                <a:sym typeface="+mn-ea"/>
              </a:rPr>
              <a:t>“资料二”“资料三”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撰写宣传文稿</a:t>
            </a:r>
            <a:r>
              <a:rPr kumimoji="1" sz="3200">
                <a:latin typeface="微软雅黑"/>
                <a:ea typeface="微软雅黑"/>
                <a:sym typeface="+mn-ea"/>
              </a:rPr>
              <a:t>。宣传文稿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既要有客观的资料呈现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又要融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入自己</a:t>
            </a:r>
            <a:r>
              <a:rPr kumimoji="1" sz="3200">
                <a:latin typeface="微软雅黑"/>
                <a:ea typeface="微软雅黑"/>
                <a:sym typeface="+mn-ea"/>
              </a:rPr>
              <a:t>的感受和思考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还要提出一些切实可行的措施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方便大家践行。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12825" y="1889125"/>
            <a:ext cx="1037971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当前我国环境形势不容乐观。由于一些地方、一些领域没有处理好经济发展与生态环境保护的关系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加上工业化进程加快、资源短缺、人口基数大等问题所产生的多重叠加效应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我国环境问题愈加严重。大气污染、水污染、土地荒漠化等各类环境问题呈高发态势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成为民生之患、民心之痛。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98425" y="771525"/>
            <a:ext cx="1309370" cy="1074420"/>
          </a:xfrm>
          <a:prstGeom prst="roundRect">
            <a:avLst/>
          </a:prstGeom>
          <a:solidFill>
            <a:schemeClr val="accent6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900" b="0">
              <a:solidFill>
                <a:schemeClr val="tx1">
                  <a:lumMod val="50000"/>
                  <a:lumOff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27330" y="915670"/>
            <a:ext cx="1050925" cy="786765"/>
          </a:xfrm>
          <a:prstGeom prst="roundRect">
            <a:avLst/>
          </a:prstGeom>
          <a:solidFill>
            <a:srgbClr val="92D050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900" b="0">
              <a:solidFill>
                <a:schemeClr val="tx1">
                  <a:lumMod val="50000"/>
                  <a:lumOff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030" y="978535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示例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36403" y="1065530"/>
            <a:ext cx="4207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kumimoji="1" lang="en-US" sz="3200" b="1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1.</a:t>
            </a:r>
            <a:r>
              <a:rPr kumimoji="1" sz="3200" b="1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我国严峻的环境问题</a:t>
            </a:r>
            <a:endParaRPr kumimoji="1" lang="zh-CN" altLang="en-US" sz="3200" b="1">
              <a:solidFill>
                <a:srgbClr val="00B050"/>
              </a:solidFill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467995" y="967105"/>
            <a:ext cx="1766570" cy="5054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5295" y="773430"/>
            <a:ext cx="1107122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kumimoji="1" sz="2800">
                <a:latin typeface="微软雅黑"/>
                <a:ea typeface="微软雅黑"/>
                <a:sym typeface="+mn-ea"/>
              </a:rPr>
              <a:t>(1)水污染</a:t>
            </a:r>
          </a:p>
          <a:p>
            <a:pPr indent="0" algn="l" fontAlgn="auto">
              <a:lnSpc>
                <a:spcPct val="150000"/>
              </a:lnSpc>
            </a:pPr>
            <a:r>
              <a:rPr kumimoji="1" sz="2800">
                <a:latin typeface="微软雅黑"/>
                <a:ea typeface="微软雅黑"/>
                <a:sym typeface="+mn-ea"/>
              </a:rPr>
              <a:t>我国是一个干旱缺水的国家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人均水资源仅为世界平均水平的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1/4</a:t>
            </a:r>
            <a:r>
              <a:rPr kumimoji="1" lang="zh-CN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。</a:t>
            </a:r>
            <a:r>
              <a:rPr kumimoji="1" sz="2800">
                <a:latin typeface="微软雅黑"/>
                <a:ea typeface="微软雅黑"/>
                <a:sym typeface="+mn-ea"/>
              </a:rPr>
              <a:t>大量的生产、生活废水未经处理就排入河湖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导致全国大部分地区的水环境恶化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使本就短缺的水资源变得更为紧张。《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2018中</a:t>
            </a:r>
            <a:r>
              <a:rPr kumimoji="1" sz="2800">
                <a:latin typeface="微软雅黑"/>
                <a:ea typeface="微软雅黑"/>
                <a:sym typeface="+mn-ea"/>
              </a:rPr>
              <a:t>国生态环境状况公报》显示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2018</a:t>
            </a:r>
            <a:r>
              <a:rPr kumimoji="1" sz="2800">
                <a:latin typeface="微软雅黑"/>
                <a:ea typeface="微软雅黑"/>
                <a:sym typeface="+mn-ea"/>
              </a:rPr>
              <a:t>年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长江、黄河、珠江、松花江、淮河、海河、辽河七大流域和浙闽片河流、西北诸河、西南诸河监测的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1613</a:t>
            </a:r>
            <a:r>
              <a:rPr kumimoji="1" sz="2800">
                <a:latin typeface="微软雅黑"/>
                <a:ea typeface="微软雅黑"/>
                <a:sym typeface="+mn-ea"/>
              </a:rPr>
              <a:t>个水质断面中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I ~ III</a:t>
            </a:r>
            <a:r>
              <a:rPr kumimoji="1" sz="2800">
                <a:latin typeface="微软雅黑"/>
                <a:ea typeface="微软雅黑"/>
                <a:sym typeface="+mn-ea"/>
              </a:rPr>
              <a:t>类断面比例为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74.3</a:t>
            </a:r>
            <a:r>
              <a:rPr kumimoji="1" lang="en-US" sz="2800">
                <a:latin typeface="微软雅黑"/>
                <a:ea typeface="微软雅黑"/>
                <a:sym typeface="+mn-ea"/>
              </a:rPr>
              <a:t>%</a:t>
            </a:r>
            <a:r>
              <a:rPr kumimoji="1" lang="zh-CN" altLang="en-US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劣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V</a:t>
            </a:r>
            <a:r>
              <a:rPr kumimoji="1" sz="2800">
                <a:latin typeface="微软雅黑"/>
                <a:ea typeface="微软雅黑"/>
                <a:sym typeface="+mn-ea"/>
              </a:rPr>
              <a:t>类断面比例为</a:t>
            </a:r>
            <a:r>
              <a:rPr kumimoji="1" sz="28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6.9</a:t>
            </a:r>
            <a:r>
              <a:rPr kumimoji="1" lang="en-US" sz="2800">
                <a:latin typeface="微软雅黑"/>
                <a:ea typeface="微软雅黑"/>
                <a:sym typeface="+mn-ea"/>
              </a:rPr>
              <a:t>%</a:t>
            </a:r>
            <a:r>
              <a:rPr kumimoji="1" sz="2800">
                <a:latin typeface="微软雅黑"/>
                <a:ea typeface="微软雅黑"/>
                <a:sym typeface="+mn-ea"/>
              </a:rPr>
              <a:t>。和往年相比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水质有所提高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但水污染依然严峻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治污之路依然漫长。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610235" y="1080770"/>
            <a:ext cx="2419985" cy="5676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6105" y="871220"/>
            <a:ext cx="1109980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(2)大气污染</a:t>
            </a:r>
          </a:p>
          <a:p>
            <a:pPr indent="0" algn="l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随着经济快速发展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我国工业化、城镇化进程加快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大气污染成为难以避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免</a:t>
            </a:r>
            <a:r>
              <a:rPr kumimoji="1" sz="3200">
                <a:latin typeface="微软雅黑"/>
                <a:ea typeface="微软雅黑"/>
                <a:sym typeface="+mn-ea"/>
              </a:rPr>
              <a:t>的严重问题。近年来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我国空气质量改善缓慢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大气污染物的排放总量长年居高。《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2018</a:t>
            </a:r>
            <a:r>
              <a:rPr kumimoji="1" sz="3200">
                <a:latin typeface="微软雅黑"/>
                <a:ea typeface="微软雅黑"/>
                <a:sym typeface="+mn-ea"/>
              </a:rPr>
              <a:t>中国生态环境状况公报》显示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2018</a:t>
            </a:r>
            <a:r>
              <a:rPr kumimoji="1" sz="3200">
                <a:latin typeface="微软雅黑"/>
                <a:ea typeface="微软雅黑"/>
                <a:sym typeface="+mn-ea"/>
              </a:rPr>
              <a:t>年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全国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338</a:t>
            </a:r>
            <a:r>
              <a:rPr kumimoji="1" sz="3200">
                <a:latin typeface="微软雅黑"/>
                <a:ea typeface="微软雅黑"/>
                <a:sym typeface="+mn-ea"/>
              </a:rPr>
              <a:t>个地级及以上城市中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121</a:t>
            </a:r>
            <a:r>
              <a:rPr kumimoji="1" sz="3200">
                <a:latin typeface="微软雅黑"/>
                <a:ea typeface="微软雅黑"/>
                <a:sym typeface="+mn-ea"/>
              </a:rPr>
              <a:t>个城市环境空气质量达标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占全部城市数的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35.8</a:t>
            </a:r>
            <a:r>
              <a:rPr kumimoji="1" lang="en-US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%</a:t>
            </a:r>
            <a:r>
              <a:rPr kumimoji="1" lang="zh-CN" altLang="en-US" sz="3200">
                <a:latin typeface="微软雅黑"/>
                <a:ea typeface="微软雅黑"/>
                <a:sym typeface="+mn-ea"/>
              </a:rPr>
              <a:t>。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217</a:t>
            </a:r>
            <a:r>
              <a:rPr kumimoji="1" sz="3200">
                <a:latin typeface="微软雅黑"/>
                <a:ea typeface="微软雅黑"/>
                <a:sym typeface="+mn-ea"/>
              </a:rPr>
              <a:t>个城市环境空气质量超标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占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64.2</a:t>
            </a:r>
            <a:r>
              <a:rPr kumimoji="1" lang="en-US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%</a:t>
            </a:r>
            <a:r>
              <a:rPr kumimoji="1" sz="3200">
                <a:latin typeface="微软雅黑"/>
                <a:ea typeface="微软雅黑"/>
                <a:sym typeface="+mn-ea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758190" y="1358900"/>
            <a:ext cx="2865120" cy="701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46125" y="1215390"/>
            <a:ext cx="1042987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(3)土地荒漠化</a:t>
            </a:r>
          </a:p>
          <a:p>
            <a:pPr indent="0" algn="l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      我国国土上的荒漠化土地已超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过</a:t>
            </a:r>
            <a:r>
              <a:rPr kumimoji="1" sz="3200">
                <a:latin typeface="微软雅黑"/>
                <a:ea typeface="微软雅黑"/>
                <a:sym typeface="+mn-ea"/>
              </a:rPr>
              <a:t>国土陆地总面积的</a:t>
            </a:r>
            <a:r>
              <a:rPr kumimoji="1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27</a:t>
            </a:r>
            <a:r>
              <a:rPr kumimoji="1" lang="en-US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%</a:t>
            </a:r>
            <a:r>
              <a:rPr kumimoji="1" lang="zh-CN" altLang="en-US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而且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荒漠化面积还在增长。</a:t>
            </a:r>
          </a:p>
          <a:p>
            <a:pPr indent="0" algn="l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      近年来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生态环境相对脆弱的西北地区大规模滥挖发菜、甘草和麻黄等野生中药材的事件时有发生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草地遭到严重破坏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加速了荒漠化的进程。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02765" y="2947035"/>
            <a:ext cx="947102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倡导低碳生活</a:t>
            </a:r>
            <a:r>
              <a:rPr kumimoji="1" lang="zh-CN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呵护生态家园</a:t>
            </a:r>
            <a:r>
              <a:rPr kumimoji="1" lang="zh-CN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共享碧水蓝天。</a:t>
            </a:r>
            <a:endParaRPr kumimoji="1" lang="zh-CN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99418" y="664845"/>
            <a:ext cx="2175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fontAlgn="auto">
              <a:lnSpc>
                <a:spcPct val="100000"/>
              </a:lnSpc>
              <a:buClrTx/>
              <a:buSzTx/>
              <a:buFontTx/>
            </a:pPr>
            <a:r>
              <a:rPr kumimoji="1" lang="en-US" sz="3200" b="1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2.宣传口号</a:t>
            </a:r>
            <a:endParaRPr kumimoji="1" lang="en-US" altLang="en-US" sz="3200" b="1">
              <a:solidFill>
                <a:srgbClr val="00B05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7370" y="1322705"/>
            <a:ext cx="5059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过低碳生活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做绿色公民。</a:t>
            </a:r>
            <a:endParaRPr kumimoji="1" lang="zh-CN" altLang="en-US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2765" y="2129155"/>
            <a:ext cx="587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倡导低碳生活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唤起绿色希望。</a:t>
            </a:r>
            <a:endParaRPr kumimoji="1" lang="zh-CN" altLang="en-US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51660" y="4759960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节能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从我们做起。</a:t>
            </a:r>
            <a:endParaRPr kumimoji="1" lang="zh-CN" altLang="en-US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02765" y="3850640"/>
            <a:ext cx="6278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倡导低碳生活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让地球不再叹息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12140" y="1338580"/>
            <a:ext cx="1005078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zh-CN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全体师生们：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保护好自然，守护好我们赖以生存的唯一家园——地球，是我们每个人应尽的责任。当你们为忽冷忽热的天气和不断肆虐的沙尘暴而烦恼时，是否想过生活在同一片蓝天下、身处同一个地球气候系统之中的我们，应该做些什么来改善这恶劣的环境呢?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87035" y="725805"/>
            <a:ext cx="17691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sz="3200" b="1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3.</a:t>
            </a:r>
            <a:r>
              <a:rPr kumimoji="1" lang="zh-CN" sz="3200" b="1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倡议书</a:t>
            </a:r>
            <a:endParaRPr kumimoji="1" lang="zh-CN" altLang="en-US" sz="3200" b="1">
              <a:solidFill>
                <a:srgbClr val="00B050"/>
              </a:solidFill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10235" y="878205"/>
            <a:ext cx="1097089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en-US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</a:t>
            </a: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对于普通大众来说，为保护家园尽一份力，最直接有效的方式就是倡导并践行低碳生活。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践行低碳生活，让我们从穿着开始。平时少买不必要的衣服，把旧衣服捐给那些需要的人，尽量手洗衣服。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       践行低碳生活，让我们从饮食开始。提倡合理饮食，减少粮食浪费；少喝瓶装水和饮料；尽量不使用一次性产品（筷子、纸杯、餐盒等）。</a:t>
            </a:r>
            <a:endParaRPr kumimoji="1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87680" y="774700"/>
            <a:ext cx="10854690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en-US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</a:t>
            </a: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践行低碳生活，让我们从起居生活开始。选用节能电器，随手关灯，每天少开半小时电脑、电视；节约用纸；用布袋替代塑料袋；少用洗洁精；使用节水型水龙头；用淘米水和洗菜水浇花或冲厕所；衣服自然晾干，少使用烘干机；电池统一回收，不随便丢弃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       践行低碳生活，让我们从出行开始。多选择公共交通工具出行，少乘出租车，少开私家车；尽量骑自行车或步行上下班。</a:t>
            </a:r>
            <a:endParaRPr kumimoji="1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76605" y="860425"/>
            <a:ext cx="10680065" cy="5354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en-US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</a:t>
            </a:r>
            <a:r>
              <a:rPr kumimoji="1" sz="32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低碳是一种生活习惯，我们只要稍微改变一下自己的生活习惯，就可以为保护环境贡献一份力量。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       让我们行动起来，一起争做低碳生活的倡导者、宣传者和实践者！从细节做起，从身边小事做起，保护好自然，保护好人类的生命之船——地球，进而造福人类吧!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                                                                           </a:t>
            </a:r>
            <a:r>
              <a:rPr kumimoji="1" lang="zh-CN" sz="3600">
                <a:latin typeface="微软雅黑"/>
                <a:ea typeface="微软雅黑"/>
                <a:sym typeface="+mn-ea"/>
              </a:rPr>
              <a:t>×××</a:t>
            </a:r>
            <a:endParaRPr kumimoji="1" lang="zh-CN" sz="3200">
              <a:latin typeface="微软雅黑"/>
              <a:ea typeface="微软雅黑"/>
              <a:sym typeface="+mn-ea"/>
            </a:endParaRPr>
          </a:p>
          <a:p>
            <a:pPr indent="0" algn="r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2020年</a:t>
            </a:r>
            <a:r>
              <a:rPr kumimoji="1" lang="en-US" sz="3200">
                <a:latin typeface="微软雅黑"/>
                <a:ea typeface="微软雅黑"/>
                <a:sym typeface="+mn-ea"/>
              </a:rPr>
              <a:t>10</a:t>
            </a:r>
            <a:r>
              <a:rPr kumimoji="1" sz="3200">
                <a:latin typeface="微软雅黑"/>
                <a:ea typeface="微软雅黑"/>
                <a:sym typeface="+mn-ea"/>
              </a:rPr>
              <a:t>月</a:t>
            </a:r>
            <a:endParaRPr kumimoji="1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9334" y="588983"/>
            <a:ext cx="7937851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</a:p>
        </p:txBody>
      </p:sp>
      <p:grpSp>
        <p:nvGrpSpPr>
          <p:cNvPr id="18" name="chenying0907 1"/>
          <p:cNvGrpSpPr/>
          <p:nvPr/>
        </p:nvGrpSpPr>
        <p:grpSpPr>
          <a:xfrm>
            <a:off x="1062646" y="2177727"/>
            <a:ext cx="3285441" cy="645160"/>
            <a:chOff x="6530072" y="1583160"/>
            <a:chExt cx="3285441" cy="645160"/>
          </a:xfrm>
        </p:grpSpPr>
        <p:sp>
          <p:nvSpPr>
            <p:cNvPr id="19" name="文本框 19">
              <a:hlinkClick action="ppaction://hlinkshowjump?jump=nextslide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学习目</a:t>
              </a:r>
              <a:r>
                <a:rPr lang="zh-CN" altLang="en-US">
                  <a:solidFill>
                    <a:srgbClr val="5F7797"/>
                  </a:solidFill>
                </a:rPr>
                <a:t>标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21" name="chenying0907 2"/>
          <p:cNvGrpSpPr/>
          <p:nvPr/>
        </p:nvGrpSpPr>
        <p:grpSpPr>
          <a:xfrm>
            <a:off x="1062267" y="3109559"/>
            <a:ext cx="3028266" cy="645160"/>
            <a:chOff x="6530072" y="2331791"/>
            <a:chExt cx="3028266" cy="645160"/>
          </a:xfrm>
        </p:grpSpPr>
        <p:sp>
          <p:nvSpPr>
            <p:cNvPr id="31" name="文本框 20">
              <a:hlinkClick r:id="rId6" action="ppaction://hlinksldjump"/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活动内容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grpSp>
        <p:nvGrpSpPr>
          <p:cNvPr id="39" name="chenying0907 2"/>
          <p:cNvGrpSpPr/>
          <p:nvPr/>
        </p:nvGrpSpPr>
        <p:grpSpPr>
          <a:xfrm>
            <a:off x="1062638" y="4167767"/>
            <a:ext cx="3028266" cy="645160"/>
            <a:chOff x="6530072" y="2331791"/>
            <a:chExt cx="3028266" cy="645160"/>
          </a:xfrm>
        </p:grpSpPr>
        <p:sp>
          <p:nvSpPr>
            <p:cNvPr id="40" name="文本框 20">
              <a:hlinkClick r:id="rId8" action="ppaction://hlinksldjump"/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真题在线</a:t>
              </a:r>
            </a:p>
          </p:txBody>
        </p:sp>
        <p:sp>
          <p:nvSpPr>
            <p:cNvPr id="41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 smtClean="0">
                  <a:solidFill>
                    <a:srgbClr val="5F7797"/>
                  </a:solidFill>
                </a:rPr>
                <a:t>03</a:t>
              </a: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77240" y="2049780"/>
            <a:ext cx="1045210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en-US" sz="3200">
                <a:latin typeface="微软雅黑"/>
                <a:ea typeface="微软雅黑"/>
                <a:sym typeface="+mn-ea"/>
              </a:rPr>
              <a:t>1.</a:t>
            </a:r>
            <a:r>
              <a:rPr kumimoji="1" sz="3200">
                <a:latin typeface="微软雅黑"/>
                <a:ea typeface="微软雅黑"/>
                <a:sym typeface="+mn-ea"/>
              </a:rPr>
              <a:t>将搜集到的资料分成不同栏目或板块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制作成宣传材料。形式可以多样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展板、小册子、海报、标语均可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3200">
                <a:latin typeface="微软雅黑"/>
                <a:ea typeface="微软雅黑"/>
                <a:sym typeface="+mn-ea"/>
              </a:rPr>
              <a:t>2.带着宣传材料，在学校或社区开展宣传，介绍相关环保理念，并提示大家如何践行。宣传活动中，采取环保方式。宣传结束，注意清理活动产生的垃圾。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93800" y="1097915"/>
            <a:ext cx="4780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32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制作宣传材料，开展宣传</a:t>
            </a:r>
          </a:p>
        </p:txBody>
      </p:sp>
      <p:sp>
        <p:nvSpPr>
          <p:cNvPr id="11" name="Freeform 14"/>
          <p:cNvSpPr>
            <a:spLocks noChangeArrowheads="1"/>
          </p:cNvSpPr>
          <p:nvPr/>
        </p:nvSpPr>
        <p:spPr bwMode="auto">
          <a:xfrm>
            <a:off x="236220" y="880110"/>
            <a:ext cx="908050" cy="922655"/>
          </a:xfrm>
          <a:custGeom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0" h="0"/>
          </a:sp3d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1200">
              <a:solidFill>
                <a:srgbClr val="000000"/>
              </a:solidFill>
              <a:latin typeface="义启颜值体" panose="02000000000000000000" pitchFamily="2" charset="-128"/>
              <a:ea typeface="印品黑体" panose="00000500000000000000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720" y="1049655"/>
            <a:ext cx="479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三</a:t>
            </a:r>
          </a:p>
        </p:txBody>
      </p:sp>
      <p:sp>
        <p:nvSpPr>
          <p:cNvPr id="14" name="Freeform 14"/>
          <p:cNvSpPr>
            <a:spLocks noChangeArrowheads="1"/>
          </p:cNvSpPr>
          <p:nvPr/>
        </p:nvSpPr>
        <p:spPr bwMode="auto">
          <a:xfrm rot="5700000">
            <a:off x="5887720" y="1249680"/>
            <a:ext cx="415925" cy="422275"/>
          </a:xfrm>
          <a:custGeom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0" h="0"/>
          </a:sp3d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1200">
              <a:solidFill>
                <a:srgbClr val="000000"/>
              </a:solidFill>
              <a:latin typeface="义启颜值体" panose="02000000000000000000" pitchFamily="2" charset="-128"/>
              <a:ea typeface="印品黑体" panose="00000500000000000000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214245" y="1393825"/>
            <a:ext cx="930021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1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随手关灯、拔插头。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2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少坐电梯多爬楼梯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既省电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又有利于健康。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3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关掉不用的电脑程序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减少硬盘工作量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既省电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又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 维护电脑。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4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尽量少使用一次性牙刷、一次性塑料袋、一次性水杯。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5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尽量买本地、当季产品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减少运输和包装能耗。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6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尽量买棉质或亚麻面料的衣服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不仅环保时尚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而且</a:t>
            </a:r>
          </a:p>
          <a:p>
            <a:pPr indent="0" algn="just" fontAlgn="auto">
              <a:lnSpc>
                <a:spcPct val="150000"/>
              </a:lnSpc>
            </a:pPr>
            <a:r>
              <a:rPr kumimoji="1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      优雅舒适</a:t>
            </a:r>
            <a:r>
              <a:rPr kumimoji="1" lang="zh-CN" sz="28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98425" y="771525"/>
            <a:ext cx="1309370" cy="1074420"/>
          </a:xfrm>
          <a:prstGeom prst="roundRect">
            <a:avLst/>
          </a:prstGeom>
          <a:solidFill>
            <a:schemeClr val="accent6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900" b="0">
              <a:solidFill>
                <a:schemeClr val="tx1">
                  <a:lumMod val="50000"/>
                  <a:lumOff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27330" y="915670"/>
            <a:ext cx="1050925" cy="786765"/>
          </a:xfrm>
          <a:prstGeom prst="roundRect">
            <a:avLst/>
          </a:prstGeom>
          <a:solidFill>
            <a:srgbClr val="92D050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900" b="0">
              <a:solidFill>
                <a:schemeClr val="tx1">
                  <a:lumMod val="50000"/>
                  <a:lumOff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030" y="978535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示例</a:t>
            </a:r>
          </a:p>
        </p:txBody>
      </p:sp>
      <p:sp>
        <p:nvSpPr>
          <p:cNvPr id="5" name="MH_Other_1"/>
          <p:cNvSpPr/>
          <p:nvPr/>
        </p:nvSpPr>
        <p:spPr>
          <a:xfrm rot="21600000">
            <a:off x="1568670" y="1121442"/>
            <a:ext cx="694149" cy="694363"/>
          </a:xfrm>
          <a:custGeom>
            <a:gdLst>
              <a:gd name="connsiteX0" fmla="*/ 465960 w 925532"/>
              <a:gd name="connsiteY0" fmla="*/ 182093 h 925532"/>
              <a:gd name="connsiteX1" fmla="*/ 830144 w 925532"/>
              <a:gd name="connsiteY1" fmla="*/ 182133 h 925532"/>
              <a:gd name="connsiteX2" fmla="*/ 875777 w 925532"/>
              <a:gd name="connsiteY2" fmla="*/ 253776 h 925532"/>
              <a:gd name="connsiteX3" fmla="*/ 869008 w 925532"/>
              <a:gd name="connsiteY3" fmla="*/ 684569 h 925532"/>
              <a:gd name="connsiteX4" fmla="*/ 839619 w 925532"/>
              <a:gd name="connsiteY4" fmla="*/ 727326 h 925532"/>
              <a:gd name="connsiteX5" fmla="*/ 465897 w 925532"/>
              <a:gd name="connsiteY5" fmla="*/ 727284 h 925532"/>
              <a:gd name="connsiteX6" fmla="*/ 273152 w 925532"/>
              <a:gd name="connsiteY6" fmla="*/ 647422 h 925532"/>
              <a:gd name="connsiteX7" fmla="*/ 193333 w 925532"/>
              <a:gd name="connsiteY7" fmla="*/ 454656 h 925532"/>
              <a:gd name="connsiteX8" fmla="*/ 465960 w 925532"/>
              <a:gd name="connsiteY8" fmla="*/ 182093 h 925532"/>
              <a:gd name="connsiteX9" fmla="*/ 424515 w 925532"/>
              <a:gd name="connsiteY9" fmla="*/ 1594 h 925532"/>
              <a:gd name="connsiteX10" fmla="*/ 761817 w 925532"/>
              <a:gd name="connsiteY10" fmla="*/ 109621 h 925532"/>
              <a:gd name="connsiteX11" fmla="*/ 813561 w 925532"/>
              <a:gd name="connsiteY11" fmla="*/ 163229 h 925532"/>
              <a:gd name="connsiteX12" fmla="*/ 461530 w 925532"/>
              <a:gd name="connsiteY12" fmla="*/ 163189 h 925532"/>
              <a:gd name="connsiteX13" fmla="*/ 170000 w 925532"/>
              <a:gd name="connsiteY13" fmla="*/ 454653 h 925532"/>
              <a:gd name="connsiteX14" fmla="*/ 169998 w 925532"/>
              <a:gd name="connsiteY14" fmla="*/ 454653 h 925532"/>
              <a:gd name="connsiteX15" fmla="*/ 461463 w 925532"/>
              <a:gd name="connsiteY15" fmla="*/ 746184 h 925532"/>
              <a:gd name="connsiteX16" fmla="*/ 826629 w 925532"/>
              <a:gd name="connsiteY16" fmla="*/ 746226 h 925532"/>
              <a:gd name="connsiteX17" fmla="*/ 815913 w 925532"/>
              <a:gd name="connsiteY17" fmla="*/ 761817 h 925532"/>
              <a:gd name="connsiteX18" fmla="*/ 163717 w 925532"/>
              <a:gd name="connsiteY18" fmla="*/ 815913 h 925532"/>
              <a:gd name="connsiteX19" fmla="*/ 109620 w 925532"/>
              <a:gd name="connsiteY19" fmla="*/ 163717 h 925532"/>
              <a:gd name="connsiteX20" fmla="*/ 424515 w 925532"/>
              <a:gd name="connsiteY20" fmla="*/ 1594 h 925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25532" h="925532">
                <a:moveTo>
                  <a:pt x="465960" y="182093"/>
                </a:moveTo>
                <a:lnTo>
                  <a:pt x="830144" y="182133"/>
                </a:lnTo>
                <a:lnTo>
                  <a:pt x="875777" y="253776"/>
                </a:lnTo>
                <a:cubicBezTo>
                  <a:pt x="943569" y="387894"/>
                  <a:pt x="942824" y="549707"/>
                  <a:pt x="869008" y="684569"/>
                </a:cubicBezTo>
                <a:lnTo>
                  <a:pt x="839619" y="727326"/>
                </a:lnTo>
                <a:lnTo>
                  <a:pt x="465897" y="727284"/>
                </a:lnTo>
                <a:cubicBezTo>
                  <a:pt x="390622" y="727276"/>
                  <a:pt x="322477" y="696757"/>
                  <a:pt x="273152" y="647422"/>
                </a:cubicBezTo>
                <a:cubicBezTo>
                  <a:pt x="223827" y="598085"/>
                  <a:pt x="193324" y="529933"/>
                  <a:pt x="193333" y="454656"/>
                </a:cubicBezTo>
                <a:cubicBezTo>
                  <a:pt x="193349" y="304105"/>
                  <a:pt x="315409" y="182074"/>
                  <a:pt x="465960" y="182093"/>
                </a:cubicBezTo>
                <a:close/>
                <a:moveTo>
                  <a:pt x="424515" y="1594"/>
                </a:moveTo>
                <a:cubicBezTo>
                  <a:pt x="542539" y="-8195"/>
                  <a:pt x="664298" y="27040"/>
                  <a:pt x="761817" y="109621"/>
                </a:cubicBezTo>
                <a:lnTo>
                  <a:pt x="813561" y="163229"/>
                </a:lnTo>
                <a:lnTo>
                  <a:pt x="461530" y="163189"/>
                </a:lnTo>
                <a:cubicBezTo>
                  <a:pt x="300541" y="163170"/>
                  <a:pt x="170017" y="293663"/>
                  <a:pt x="170000" y="454653"/>
                </a:cubicBezTo>
                <a:lnTo>
                  <a:pt x="169998" y="454653"/>
                </a:lnTo>
                <a:cubicBezTo>
                  <a:pt x="169980" y="615642"/>
                  <a:pt x="300473" y="746166"/>
                  <a:pt x="461463" y="746184"/>
                </a:cubicBezTo>
                <a:lnTo>
                  <a:pt x="826629" y="746226"/>
                </a:lnTo>
                <a:lnTo>
                  <a:pt x="815913" y="761817"/>
                </a:lnTo>
                <a:cubicBezTo>
                  <a:pt x="650752" y="956855"/>
                  <a:pt x="358754" y="981074"/>
                  <a:pt x="163717" y="815913"/>
                </a:cubicBezTo>
                <a:cubicBezTo>
                  <a:pt x="-31321" y="650751"/>
                  <a:pt x="-55542" y="358754"/>
                  <a:pt x="109620" y="163717"/>
                </a:cubicBezTo>
                <a:cubicBezTo>
                  <a:pt x="192199" y="66197"/>
                  <a:pt x="306491" y="11383"/>
                  <a:pt x="424515" y="159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+mn-ea"/>
              </a:rPr>
              <a:t>1</a:t>
            </a:r>
          </a:p>
        </p:txBody>
      </p:sp>
      <p:sp>
        <p:nvSpPr>
          <p:cNvPr id="6" name="MH_SubTitle_1"/>
          <p:cNvSpPr/>
          <p:nvPr/>
        </p:nvSpPr>
        <p:spPr>
          <a:xfrm rot="21600000">
            <a:off x="2165985" y="675005"/>
            <a:ext cx="3230245" cy="586105"/>
          </a:xfrm>
          <a:custGeom>
            <a:gdLst>
              <a:gd name="connsiteX0" fmla="*/ 1595507 w 1985123"/>
              <a:gd name="connsiteY0" fmla="*/ 2 h 781519"/>
              <a:gd name="connsiteX1" fmla="*/ 1977044 w 1985123"/>
              <a:gd name="connsiteY1" fmla="*/ 309683 h 781519"/>
              <a:gd name="connsiteX2" fmla="*/ 1985123 w 1985123"/>
              <a:gd name="connsiteY2" fmla="*/ 388052 h 781519"/>
              <a:gd name="connsiteX3" fmla="*/ 1977407 w 1985123"/>
              <a:gd name="connsiteY3" fmla="*/ 466453 h 781519"/>
              <a:gd name="connsiteX4" fmla="*/ 1597281 w 1985123"/>
              <a:gd name="connsiteY4" fmla="*/ 777875 h 781519"/>
              <a:gd name="connsiteX5" fmla="*/ 1475 w 1985123"/>
              <a:gd name="connsiteY5" fmla="*/ 781519 h 781519"/>
              <a:gd name="connsiteX6" fmla="*/ 0 w 1985123"/>
              <a:gd name="connsiteY6" fmla="*/ 756307 h 781519"/>
              <a:gd name="connsiteX7" fmla="*/ 1591310 w 1985123"/>
              <a:gd name="connsiteY7" fmla="*/ 752673 h 781519"/>
              <a:gd name="connsiteX8" fmla="*/ 1954009 w 1985123"/>
              <a:gd name="connsiteY8" fmla="*/ 388121 h 781519"/>
              <a:gd name="connsiteX9" fmla="*/ 1589653 w 1985123"/>
              <a:gd name="connsiteY9" fmla="*/ 25233 h 781519"/>
              <a:gd name="connsiteX10" fmla="*/ 436077 w 1985123"/>
              <a:gd name="connsiteY10" fmla="*/ 27871 h 781519"/>
              <a:gd name="connsiteX11" fmla="*/ 419937 w 1985123"/>
              <a:gd name="connsiteY11" fmla="*/ 2688 h 7815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5123" h="781519">
                <a:moveTo>
                  <a:pt x="1595507" y="2"/>
                </a:moveTo>
                <a:cubicBezTo>
                  <a:pt x="1783358" y="-425"/>
                  <a:pt x="1940394" y="132536"/>
                  <a:pt x="1977044" y="309683"/>
                </a:cubicBezTo>
                <a:lnTo>
                  <a:pt x="1985123" y="388052"/>
                </a:lnTo>
                <a:lnTo>
                  <a:pt x="1977407" y="466453"/>
                </a:lnTo>
                <a:cubicBezTo>
                  <a:pt x="1941567" y="643770"/>
                  <a:pt x="1785137" y="777446"/>
                  <a:pt x="1597281" y="777875"/>
                </a:cubicBezTo>
                <a:lnTo>
                  <a:pt x="1475" y="781519"/>
                </a:lnTo>
                <a:lnTo>
                  <a:pt x="0" y="756307"/>
                </a:lnTo>
                <a:lnTo>
                  <a:pt x="1591310" y="752673"/>
                </a:lnTo>
                <a:cubicBezTo>
                  <a:pt x="1792084" y="752214"/>
                  <a:pt x="1954466" y="588998"/>
                  <a:pt x="1954009" y="388121"/>
                </a:cubicBezTo>
                <a:cubicBezTo>
                  <a:pt x="1953549" y="187245"/>
                  <a:pt x="1790419" y="24779"/>
                  <a:pt x="1589653" y="25233"/>
                </a:cubicBezTo>
                <a:lnTo>
                  <a:pt x="436077" y="27871"/>
                </a:lnTo>
                <a:lnTo>
                  <a:pt x="419937" y="2688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低碳的生活方式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pic>
        <p:nvPicPr>
          <p:cNvPr id="5" name="图片 4" descr="timgO5WJ3O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395" y="2072640"/>
            <a:ext cx="3082925" cy="3978910"/>
          </a:xfrm>
          <a:prstGeom prst="roundRect">
            <a:avLst/>
          </a:prstGeom>
        </p:spPr>
      </p:pic>
      <p:pic>
        <p:nvPicPr>
          <p:cNvPr id="6" name="图片 5" descr="timgYY1MGNH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920" y="2072640"/>
            <a:ext cx="2988310" cy="3978910"/>
          </a:xfrm>
          <a:prstGeom prst="roundRect">
            <a:avLst/>
          </a:prstGeom>
        </p:spPr>
      </p:pic>
      <p:sp>
        <p:nvSpPr>
          <p:cNvPr id="4" name="MH_Other_1"/>
          <p:cNvSpPr/>
          <p:nvPr/>
        </p:nvSpPr>
        <p:spPr>
          <a:xfrm rot="21600000">
            <a:off x="1568670" y="1121442"/>
            <a:ext cx="694149" cy="694363"/>
          </a:xfrm>
          <a:custGeom>
            <a:gdLst>
              <a:gd name="connsiteX0" fmla="*/ 465960 w 925532"/>
              <a:gd name="connsiteY0" fmla="*/ 182093 h 925532"/>
              <a:gd name="connsiteX1" fmla="*/ 830144 w 925532"/>
              <a:gd name="connsiteY1" fmla="*/ 182133 h 925532"/>
              <a:gd name="connsiteX2" fmla="*/ 875777 w 925532"/>
              <a:gd name="connsiteY2" fmla="*/ 253776 h 925532"/>
              <a:gd name="connsiteX3" fmla="*/ 869008 w 925532"/>
              <a:gd name="connsiteY3" fmla="*/ 684569 h 925532"/>
              <a:gd name="connsiteX4" fmla="*/ 839619 w 925532"/>
              <a:gd name="connsiteY4" fmla="*/ 727326 h 925532"/>
              <a:gd name="connsiteX5" fmla="*/ 465897 w 925532"/>
              <a:gd name="connsiteY5" fmla="*/ 727284 h 925532"/>
              <a:gd name="connsiteX6" fmla="*/ 273152 w 925532"/>
              <a:gd name="connsiteY6" fmla="*/ 647422 h 925532"/>
              <a:gd name="connsiteX7" fmla="*/ 193333 w 925532"/>
              <a:gd name="connsiteY7" fmla="*/ 454656 h 925532"/>
              <a:gd name="connsiteX8" fmla="*/ 465960 w 925532"/>
              <a:gd name="connsiteY8" fmla="*/ 182093 h 925532"/>
              <a:gd name="connsiteX9" fmla="*/ 424515 w 925532"/>
              <a:gd name="connsiteY9" fmla="*/ 1594 h 925532"/>
              <a:gd name="connsiteX10" fmla="*/ 761817 w 925532"/>
              <a:gd name="connsiteY10" fmla="*/ 109621 h 925532"/>
              <a:gd name="connsiteX11" fmla="*/ 813561 w 925532"/>
              <a:gd name="connsiteY11" fmla="*/ 163229 h 925532"/>
              <a:gd name="connsiteX12" fmla="*/ 461530 w 925532"/>
              <a:gd name="connsiteY12" fmla="*/ 163189 h 925532"/>
              <a:gd name="connsiteX13" fmla="*/ 170000 w 925532"/>
              <a:gd name="connsiteY13" fmla="*/ 454653 h 925532"/>
              <a:gd name="connsiteX14" fmla="*/ 169998 w 925532"/>
              <a:gd name="connsiteY14" fmla="*/ 454653 h 925532"/>
              <a:gd name="connsiteX15" fmla="*/ 461463 w 925532"/>
              <a:gd name="connsiteY15" fmla="*/ 746184 h 925532"/>
              <a:gd name="connsiteX16" fmla="*/ 826629 w 925532"/>
              <a:gd name="connsiteY16" fmla="*/ 746226 h 925532"/>
              <a:gd name="connsiteX17" fmla="*/ 815913 w 925532"/>
              <a:gd name="connsiteY17" fmla="*/ 761817 h 925532"/>
              <a:gd name="connsiteX18" fmla="*/ 163717 w 925532"/>
              <a:gd name="connsiteY18" fmla="*/ 815913 h 925532"/>
              <a:gd name="connsiteX19" fmla="*/ 109620 w 925532"/>
              <a:gd name="connsiteY19" fmla="*/ 163717 h 925532"/>
              <a:gd name="connsiteX20" fmla="*/ 424515 w 925532"/>
              <a:gd name="connsiteY20" fmla="*/ 1594 h 9255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25532" h="925532">
                <a:moveTo>
                  <a:pt x="465960" y="182093"/>
                </a:moveTo>
                <a:lnTo>
                  <a:pt x="830144" y="182133"/>
                </a:lnTo>
                <a:lnTo>
                  <a:pt x="875777" y="253776"/>
                </a:lnTo>
                <a:cubicBezTo>
                  <a:pt x="943569" y="387894"/>
                  <a:pt x="942824" y="549707"/>
                  <a:pt x="869008" y="684569"/>
                </a:cubicBezTo>
                <a:lnTo>
                  <a:pt x="839619" y="727326"/>
                </a:lnTo>
                <a:lnTo>
                  <a:pt x="465897" y="727284"/>
                </a:lnTo>
                <a:cubicBezTo>
                  <a:pt x="390622" y="727276"/>
                  <a:pt x="322477" y="696757"/>
                  <a:pt x="273152" y="647422"/>
                </a:cubicBezTo>
                <a:cubicBezTo>
                  <a:pt x="223827" y="598085"/>
                  <a:pt x="193324" y="529933"/>
                  <a:pt x="193333" y="454656"/>
                </a:cubicBezTo>
                <a:cubicBezTo>
                  <a:pt x="193349" y="304105"/>
                  <a:pt x="315409" y="182074"/>
                  <a:pt x="465960" y="182093"/>
                </a:cubicBezTo>
                <a:close/>
                <a:moveTo>
                  <a:pt x="424515" y="1594"/>
                </a:moveTo>
                <a:cubicBezTo>
                  <a:pt x="542539" y="-8195"/>
                  <a:pt x="664298" y="27040"/>
                  <a:pt x="761817" y="109621"/>
                </a:cubicBezTo>
                <a:lnTo>
                  <a:pt x="813561" y="163229"/>
                </a:lnTo>
                <a:lnTo>
                  <a:pt x="461530" y="163189"/>
                </a:lnTo>
                <a:cubicBezTo>
                  <a:pt x="300541" y="163170"/>
                  <a:pt x="170017" y="293663"/>
                  <a:pt x="170000" y="454653"/>
                </a:cubicBezTo>
                <a:lnTo>
                  <a:pt x="169998" y="454653"/>
                </a:lnTo>
                <a:cubicBezTo>
                  <a:pt x="169980" y="615642"/>
                  <a:pt x="300473" y="746166"/>
                  <a:pt x="461463" y="746184"/>
                </a:cubicBezTo>
                <a:lnTo>
                  <a:pt x="826629" y="746226"/>
                </a:lnTo>
                <a:lnTo>
                  <a:pt x="815913" y="761817"/>
                </a:lnTo>
                <a:cubicBezTo>
                  <a:pt x="650752" y="956855"/>
                  <a:pt x="358754" y="981074"/>
                  <a:pt x="163717" y="815913"/>
                </a:cubicBezTo>
                <a:cubicBezTo>
                  <a:pt x="-31321" y="650751"/>
                  <a:pt x="-55542" y="358754"/>
                  <a:pt x="109620" y="163717"/>
                </a:cubicBezTo>
                <a:cubicBezTo>
                  <a:pt x="192199" y="66197"/>
                  <a:pt x="306491" y="11383"/>
                  <a:pt x="424515" y="159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+mn-ea"/>
              </a:rPr>
              <a:t>2</a:t>
            </a:r>
          </a:p>
        </p:txBody>
      </p:sp>
      <p:sp>
        <p:nvSpPr>
          <p:cNvPr id="9" name="MH_SubTitle_1"/>
          <p:cNvSpPr/>
          <p:nvPr/>
        </p:nvSpPr>
        <p:spPr>
          <a:xfrm rot="21600000">
            <a:off x="2165985" y="675005"/>
            <a:ext cx="3230245" cy="586105"/>
          </a:xfrm>
          <a:custGeom>
            <a:gdLst>
              <a:gd name="connsiteX0" fmla="*/ 1595507 w 1985123"/>
              <a:gd name="connsiteY0" fmla="*/ 2 h 781519"/>
              <a:gd name="connsiteX1" fmla="*/ 1977044 w 1985123"/>
              <a:gd name="connsiteY1" fmla="*/ 309683 h 781519"/>
              <a:gd name="connsiteX2" fmla="*/ 1985123 w 1985123"/>
              <a:gd name="connsiteY2" fmla="*/ 388052 h 781519"/>
              <a:gd name="connsiteX3" fmla="*/ 1977407 w 1985123"/>
              <a:gd name="connsiteY3" fmla="*/ 466453 h 781519"/>
              <a:gd name="connsiteX4" fmla="*/ 1597281 w 1985123"/>
              <a:gd name="connsiteY4" fmla="*/ 777875 h 781519"/>
              <a:gd name="connsiteX5" fmla="*/ 1475 w 1985123"/>
              <a:gd name="connsiteY5" fmla="*/ 781519 h 781519"/>
              <a:gd name="connsiteX6" fmla="*/ 0 w 1985123"/>
              <a:gd name="connsiteY6" fmla="*/ 756307 h 781519"/>
              <a:gd name="connsiteX7" fmla="*/ 1591310 w 1985123"/>
              <a:gd name="connsiteY7" fmla="*/ 752673 h 781519"/>
              <a:gd name="connsiteX8" fmla="*/ 1954009 w 1985123"/>
              <a:gd name="connsiteY8" fmla="*/ 388121 h 781519"/>
              <a:gd name="connsiteX9" fmla="*/ 1589653 w 1985123"/>
              <a:gd name="connsiteY9" fmla="*/ 25233 h 781519"/>
              <a:gd name="connsiteX10" fmla="*/ 436077 w 1985123"/>
              <a:gd name="connsiteY10" fmla="*/ 27871 h 781519"/>
              <a:gd name="connsiteX11" fmla="*/ 419937 w 1985123"/>
              <a:gd name="connsiteY11" fmla="*/ 2688 h 7815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5123" h="781519">
                <a:moveTo>
                  <a:pt x="1595507" y="2"/>
                </a:moveTo>
                <a:cubicBezTo>
                  <a:pt x="1783358" y="-425"/>
                  <a:pt x="1940394" y="132536"/>
                  <a:pt x="1977044" y="309683"/>
                </a:cubicBezTo>
                <a:lnTo>
                  <a:pt x="1985123" y="388052"/>
                </a:lnTo>
                <a:lnTo>
                  <a:pt x="1977407" y="466453"/>
                </a:lnTo>
                <a:cubicBezTo>
                  <a:pt x="1941567" y="643770"/>
                  <a:pt x="1785137" y="777446"/>
                  <a:pt x="1597281" y="777875"/>
                </a:cubicBezTo>
                <a:lnTo>
                  <a:pt x="1475" y="781519"/>
                </a:lnTo>
                <a:lnTo>
                  <a:pt x="0" y="756307"/>
                </a:lnTo>
                <a:lnTo>
                  <a:pt x="1591310" y="752673"/>
                </a:lnTo>
                <a:cubicBezTo>
                  <a:pt x="1792084" y="752214"/>
                  <a:pt x="1954466" y="588998"/>
                  <a:pt x="1954009" y="388121"/>
                </a:cubicBezTo>
                <a:cubicBezTo>
                  <a:pt x="1953549" y="187245"/>
                  <a:pt x="1790419" y="24779"/>
                  <a:pt x="1589653" y="25233"/>
                </a:cubicBezTo>
                <a:lnTo>
                  <a:pt x="436077" y="27871"/>
                </a:lnTo>
                <a:lnTo>
                  <a:pt x="419937" y="2688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kumimoji="1" sz="2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低碳生活主题</a:t>
            </a:r>
            <a:r>
              <a:rPr kumimoji="1" lang="zh-CN" sz="2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海报</a:t>
            </a:r>
            <a:endParaRPr kumimoji="1" lang="zh-CN" altLang="en-US" sz="2800" b="1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83590" y="1147445"/>
            <a:ext cx="106857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smtClean="0">
                <a:sym typeface="+mn-ea"/>
              </a:rPr>
              <a:t>（</a:t>
            </a: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2019</a:t>
            </a:r>
            <a:r>
              <a:rPr lang="zh-CN" altLang="en-US" sz="3200" smtClean="0">
                <a:sym typeface="+mn-ea"/>
              </a:rPr>
              <a:t>·孝感中考）</a:t>
            </a: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2019</a:t>
            </a:r>
            <a:r>
              <a:rPr lang="zh-CN" altLang="en-US" sz="3200" smtClean="0">
                <a:sym typeface="+mn-ea"/>
              </a:rPr>
              <a:t>年</a:t>
            </a: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4</a:t>
            </a:r>
            <a:r>
              <a:rPr lang="zh-CN" altLang="en-US" sz="3200" smtClean="0">
                <a:sym typeface="+mn-ea"/>
              </a:rPr>
              <a:t>月</a:t>
            </a: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28</a:t>
            </a:r>
            <a:r>
              <a:rPr lang="zh-CN" altLang="en-US" sz="3200" smtClean="0">
                <a:sym typeface="+mn-ea"/>
              </a:rPr>
              <a:t>日，</a:t>
            </a: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2019</a:t>
            </a:r>
            <a:r>
              <a:rPr lang="zh-CN" altLang="en-US" sz="3200" smtClean="0">
                <a:sym typeface="+mn-ea"/>
              </a:rPr>
              <a:t>年中国北京世界园艺博览会开幕。这场“长城脚下的世园会”，以植物为媒介，以园艺为信使，向世界播撒生态文明的种子。班上开展以“绿色生活，美丽家园”为主题的综合性学习活动，请仔细阅读以下三则材料，完成后面的任务。</a:t>
            </a:r>
          </a:p>
        </p:txBody>
      </p:sp>
      <p:sp>
        <p:nvSpPr>
          <p:cNvPr id="14" name="椭圆 13"/>
          <p:cNvSpPr/>
          <p:nvPr/>
        </p:nvSpPr>
        <p:spPr>
          <a:xfrm>
            <a:off x="-8890" y="6073140"/>
            <a:ext cx="685800" cy="685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hlinkClick r:id="rId2" action="ppaction://hlinksldjump"/>
          </p:cNvPr>
          <p:cNvSpPr txBox="1"/>
          <p:nvPr/>
        </p:nvSpPr>
        <p:spPr>
          <a:xfrm>
            <a:off x="-63500" y="618617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真题在线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669290" y="664845"/>
            <a:ext cx="10990580" cy="5688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【材料一】会徽</a:t>
            </a: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【材料二】</a:t>
            </a: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   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zh-CN" altLang="en-US" sz="28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2019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北京世园会开幕式上，习近平主席明确指出：“杀鸡取卵、竭泽而渔的发展方式走到了尽头，顺应自然、保护生态的绿色发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展昭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真题在线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675" y="1299210"/>
            <a:ext cx="3810000" cy="26860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669290" y="664845"/>
            <a:ext cx="10990580" cy="5128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着未来。”只有追求人与自然和谐，才能让子孙后代过上绿色文明的生活，既能享有丰富的物质财富，又能遥望星空、看见青山、闻见花香。</a:t>
            </a: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【材料三】</a:t>
            </a: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   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年来，孝感市以生态优先为原则，大力发展绿色生态产业，让生态惠民，绿富同兴。例如，相关部门对汈汊湖周边散乱的养殖场进行了清理和整治，退田还湖，引导群众转换观念，走产业转型之路。不久的将来，汈汊湖国家湿地公园将以绿色生态的环境吸引更多的游客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真题在线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600710" y="864870"/>
            <a:ext cx="10990580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（</a:t>
            </a:r>
            <a:r>
              <a:rPr lang="en-US" altLang="zh-CN" sz="2800" smtClean="0">
                <a:cs typeface="楷体" panose="02010609060101010101" pitchFamily="49" charset="-122"/>
              </a:rPr>
              <a:t>1</a:t>
            </a:r>
            <a:r>
              <a:rPr lang="zh-CN" altLang="en-US" sz="2800" smtClean="0">
                <a:cs typeface="楷体" panose="02010609060101010101" pitchFamily="49" charset="-122"/>
              </a:rPr>
              <a:t>）此次世园会会徽名为“长城之花”，请仔细观察它，解读其设计的巧妙之处。</a:t>
            </a: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endParaRPr lang="zh-CN" altLang="en-US" sz="2800" smtClean="0"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真题在线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0710" y="2077720"/>
            <a:ext cx="106838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整体来看，会徽以花为主体，六片花瓣翩翩起舞，与园艺博览会的主题吻合。②中心部分既是花蕊的形态，又似起伏的古老长城，同时像现代都市林立的高楼。交代了世园会的举办地点，也暗示了此届世园会是在中国快速发展、社会不断进步的背景下举办的。③六瓣的和平花，承载着哲学观念，六合常用于指上下和四方，泛指天地或宇宙，象征和平和谐，昭示了此次世园会的宗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600710" y="864870"/>
            <a:ext cx="10990580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smtClean="0">
                <a:cs typeface="楷体" panose="02010609060101010101" pitchFamily="49" charset="-122"/>
              </a:rPr>
              <a:t>（</a:t>
            </a:r>
            <a:r>
              <a:rPr lang="en-US" altLang="zh-CN" sz="2800" smtClean="0">
                <a:cs typeface="楷体" panose="02010609060101010101" pitchFamily="49" charset="-122"/>
              </a:rPr>
              <a:t>2</a:t>
            </a:r>
            <a:r>
              <a:rPr lang="zh-CN" altLang="en-US" sz="2800" smtClean="0">
                <a:cs typeface="楷体" panose="02010609060101010101" pitchFamily="49" charset="-122"/>
              </a:rPr>
              <a:t>）请依据材料二、三，补充完成以下宣传语。(填写的下句应与上句形成对偶)</a:t>
            </a:r>
          </a:p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生活与绿色相约，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_______________________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真题在线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44725" y="2994025"/>
            <a:ext cx="658431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：发展与生态同行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：美丽与家园同在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：环保与发展共进</a:t>
            </a:r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82300" y="120650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77240" y="1536700"/>
            <a:ext cx="1080897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1.了解关于低碳生活的有关常识。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2.提高在现实生活中实践低碳生活的能力；培养搜集、分析、处理资料及撰写研究报告的能力。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3.了解倡导和实践低碳生活的意义；主动宣传和实践低碳生活，树立正确的生活观念。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67450" y="5125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zh-CN" sz="3200" b="1" smtClean="0">
                <a:solidFill>
                  <a:schemeClr val="tx1"/>
                </a:solidFill>
                <a:sym typeface="+mn-ea"/>
              </a:rPr>
              <a:t>新课导入</a:t>
            </a:r>
          </a:p>
        </p:txBody>
      </p:sp>
      <p:pic>
        <p:nvPicPr>
          <p:cNvPr id="9" name="图片 8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5001895" y="67310"/>
            <a:ext cx="96520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4958" r="26705"/>
          <a:stretch>
            <a:fillRect/>
          </a:stretch>
        </p:blipFill>
        <p:spPr>
          <a:xfrm>
            <a:off x="1175068" y="1844040"/>
            <a:ext cx="2857500" cy="285750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6750" r="16750"/>
          <a:stretch>
            <a:fillRect/>
          </a:stretch>
        </p:blipFill>
        <p:spPr>
          <a:xfrm>
            <a:off x="4695825" y="1900555"/>
            <a:ext cx="2800985" cy="2800985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l="12538" r="12538"/>
          <a:stretch>
            <a:fillRect/>
          </a:stretch>
        </p:blipFill>
        <p:spPr>
          <a:xfrm>
            <a:off x="8288973" y="1900555"/>
            <a:ext cx="2813685" cy="2813685"/>
          </a:xfrm>
          <a:prstGeom prst="ellipse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67485" y="4864100"/>
            <a:ext cx="1880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空气污染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0045" y="4864100"/>
            <a:ext cx="1465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水污染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51595" y="4864100"/>
            <a:ext cx="1880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土地污染</a:t>
            </a:r>
          </a:p>
        </p:txBody>
      </p:sp>
      <p:sp>
        <p:nvSpPr>
          <p:cNvPr id="14" name="椭圆 13"/>
          <p:cNvSpPr/>
          <p:nvPr/>
        </p:nvSpPr>
        <p:spPr>
          <a:xfrm>
            <a:off x="31115" y="6042660"/>
            <a:ext cx="685800" cy="685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hlinkClick r:id="rId6" action="ppaction://hlinksldjump"/>
          </p:cNvPr>
          <p:cNvSpPr txBox="1"/>
          <p:nvPr/>
        </p:nvSpPr>
        <p:spPr>
          <a:xfrm>
            <a:off x="-5080" y="615569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04355" y="2894330"/>
            <a:ext cx="4246880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kumimoji="1" lang="zh-CN" sz="8000" b="1">
                <a:solidFill>
                  <a:srgbClr val="92D050"/>
                </a:soli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刻不容缓</a:t>
            </a:r>
            <a:endParaRPr kumimoji="1" lang="zh-CN" altLang="en-US" sz="8000" b="1">
              <a:solidFill>
                <a:srgbClr val="92D050"/>
              </a:soli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  <p:sp>
        <p:nvSpPr>
          <p:cNvPr id="4" name="泪滴形 3"/>
          <p:cNvSpPr/>
          <p:nvPr/>
        </p:nvSpPr>
        <p:spPr>
          <a:xfrm rot="5400000">
            <a:off x="644525" y="1371600"/>
            <a:ext cx="2334895" cy="2334895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0800000">
            <a:off x="3208655" y="1636395"/>
            <a:ext cx="2058035" cy="2058035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" name="泪滴形 5"/>
          <p:cNvSpPr/>
          <p:nvPr/>
        </p:nvSpPr>
        <p:spPr>
          <a:xfrm rot="16200000">
            <a:off x="3196590" y="3922395"/>
            <a:ext cx="1636395" cy="1636395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>
            <a:off x="1395730" y="3935730"/>
            <a:ext cx="1571625" cy="157162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18835" y="1884680"/>
            <a:ext cx="4246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sz="8000" b="1">
                <a:solidFill>
                  <a:schemeClr val="accent6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低碳生活</a:t>
            </a:r>
            <a:endParaRPr kumimoji="1" lang="zh-CN" altLang="en-US" sz="8000" b="1">
              <a:solidFill>
                <a:schemeClr val="accent6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29945" y="2132965"/>
            <a:ext cx="1026350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zh-CN" sz="3200">
                <a:latin typeface="微软雅黑"/>
                <a:ea typeface="微软雅黑"/>
                <a:sym typeface="+mn-ea"/>
              </a:rPr>
              <a:t>阅读教材中的“资料一”（见教材</a:t>
            </a:r>
            <a:r>
              <a:rPr kumimoji="1" lang="en-US" altLang="zh-CN" sz="320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P</a:t>
            </a:r>
            <a:r>
              <a:rPr kumimoji="1" lang="en-US" altLang="zh-CN" sz="3200">
                <a:latin typeface="Times New Roman" panose="02020603050405020304" charset="0"/>
                <a:ea typeface="华文中宋" panose="02010600040101010101" charset="-122"/>
                <a:cs typeface="Times New Roman" panose="02020603050405020304" charset="0"/>
                <a:sym typeface="+mn-ea"/>
              </a:rPr>
              <a:t>50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），了解什么是低碳生活，以及践行低碳生活的一些原则、做法。围绕“低碳生活，我们可以做什么”的话题，全班一起讨论，确定各组的宣传点。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3805" y="1097280"/>
            <a:ext cx="2943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32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确定宣传主题</a:t>
            </a:r>
          </a:p>
        </p:txBody>
      </p:sp>
      <p:sp>
        <p:nvSpPr>
          <p:cNvPr id="11" name="Freeform 14"/>
          <p:cNvSpPr>
            <a:spLocks noChangeArrowheads="1"/>
          </p:cNvSpPr>
          <p:nvPr/>
        </p:nvSpPr>
        <p:spPr bwMode="auto">
          <a:xfrm>
            <a:off x="236220" y="880110"/>
            <a:ext cx="908050" cy="922655"/>
          </a:xfrm>
          <a:custGeom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0" h="0"/>
          </a:sp3d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1200">
              <a:solidFill>
                <a:srgbClr val="000000"/>
              </a:solidFill>
              <a:latin typeface="义启颜值体" panose="02000000000000000000" pitchFamily="2" charset="-128"/>
              <a:ea typeface="印品黑体" panose="00000500000000000000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850" y="1049655"/>
            <a:ext cx="479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一</a:t>
            </a:r>
          </a:p>
        </p:txBody>
      </p:sp>
      <p:sp>
        <p:nvSpPr>
          <p:cNvPr id="13" name="Freeform 14"/>
          <p:cNvSpPr>
            <a:spLocks noChangeArrowheads="1"/>
          </p:cNvSpPr>
          <p:nvPr/>
        </p:nvSpPr>
        <p:spPr bwMode="auto">
          <a:xfrm rot="5700000">
            <a:off x="3931285" y="1244600"/>
            <a:ext cx="415925" cy="422275"/>
          </a:xfrm>
          <a:custGeom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0" h="0"/>
          </a:sp3d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1200">
              <a:solidFill>
                <a:srgbClr val="000000"/>
              </a:solidFill>
              <a:latin typeface="义启颜值体" panose="02000000000000000000" pitchFamily="2" charset="-128"/>
              <a:ea typeface="印品黑体" panose="00000500000000000000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8" name="文本框 7">
            <a:hlinkClick r:id="rId2" action="ppaction://hlinksldjump"/>
          </p:cNvPr>
          <p:cNvSpPr txBox="1"/>
          <p:nvPr/>
        </p:nvSpPr>
        <p:spPr>
          <a:xfrm>
            <a:off x="34925" y="6140450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98425" y="771525"/>
            <a:ext cx="1309370" cy="1074420"/>
          </a:xfrm>
          <a:prstGeom prst="roundRect">
            <a:avLst/>
          </a:prstGeom>
          <a:solidFill>
            <a:schemeClr val="accent6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900" b="0">
              <a:solidFill>
                <a:schemeClr val="tx1">
                  <a:lumMod val="50000"/>
                  <a:lumOff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27330" y="915670"/>
            <a:ext cx="1050925" cy="786765"/>
          </a:xfrm>
          <a:prstGeom prst="roundRect">
            <a:avLst/>
          </a:prstGeom>
          <a:solidFill>
            <a:srgbClr val="92D050"/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900" b="0">
              <a:solidFill>
                <a:schemeClr val="tx1">
                  <a:lumMod val="50000"/>
                  <a:lumOff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030" y="978535"/>
            <a:ext cx="1249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示例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97823" y="101917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kumimoji="1" sz="2800">
                <a:latin typeface="微软雅黑"/>
                <a:ea typeface="微软雅黑"/>
                <a:sym typeface="+mn-ea"/>
              </a:rPr>
              <a:t>追求绿色节能时尚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拥抱绿色低碳生活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2800">
              <a:latin typeface="微软雅黑"/>
              <a:ea typeface="微软雅黑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032635" y="930275"/>
            <a:ext cx="743585" cy="743585"/>
          </a:xfrm>
          <a:prstGeom prst="ellipse">
            <a:avLst/>
          </a:prstGeom>
          <a:solidFill>
            <a:schemeClr val="accent6"/>
          </a:solidFill>
          <a:ln w="25400" cmpd="dbl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义启颜值体" panose="02000000000000000000" pitchFamily="2" charset="-128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02586" y="1002501"/>
            <a:ext cx="354965" cy="645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义启颜值体" panose="02000000000000000000" pitchFamily="2" charset="-128"/>
                <a:ea typeface="印品黑体" panose="00000500000000000000" pitchFamily="2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0" name="椭圆 9"/>
          <p:cNvSpPr/>
          <p:nvPr/>
        </p:nvSpPr>
        <p:spPr>
          <a:xfrm>
            <a:off x="2032635" y="1821815"/>
            <a:ext cx="743585" cy="743585"/>
          </a:xfrm>
          <a:prstGeom prst="ellipse">
            <a:avLst/>
          </a:prstGeom>
          <a:solidFill>
            <a:schemeClr val="accent6"/>
          </a:solidFill>
          <a:ln w="25400" cmpd="dbl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义启颜值体" panose="02000000000000000000" pitchFamily="2" charset="-128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02815" y="1894205"/>
            <a:ext cx="424180" cy="645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义启颜值体" panose="02000000000000000000" pitchFamily="2" charset="-128"/>
                <a:ea typeface="印品黑体" panose="00000500000000000000" pitchFamily="2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2" name="椭圆 11"/>
          <p:cNvSpPr/>
          <p:nvPr/>
        </p:nvSpPr>
        <p:spPr>
          <a:xfrm>
            <a:off x="2032635" y="2768600"/>
            <a:ext cx="743585" cy="743585"/>
          </a:xfrm>
          <a:prstGeom prst="ellipse">
            <a:avLst/>
          </a:prstGeom>
          <a:solidFill>
            <a:schemeClr val="accent6"/>
          </a:solidFill>
          <a:ln w="25400" cmpd="dbl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义启颜值体" panose="02000000000000000000" pitchFamily="2" charset="-128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02586" y="2840826"/>
            <a:ext cx="424180" cy="645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义启颜值体" panose="02000000000000000000" pitchFamily="2" charset="-128"/>
                <a:ea typeface="印品黑体" panose="00000500000000000000" pitchFamily="2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4" name="椭圆 13"/>
          <p:cNvSpPr/>
          <p:nvPr/>
        </p:nvSpPr>
        <p:spPr>
          <a:xfrm>
            <a:off x="2032635" y="3703955"/>
            <a:ext cx="743585" cy="743585"/>
          </a:xfrm>
          <a:prstGeom prst="ellipse">
            <a:avLst/>
          </a:prstGeom>
          <a:solidFill>
            <a:schemeClr val="accent6"/>
          </a:solidFill>
          <a:ln w="25400" cmpd="dbl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义启颜值体" panose="02000000000000000000" pitchFamily="2" charset="-128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66391" y="3776181"/>
            <a:ext cx="434340" cy="645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义启颜值体" panose="02000000000000000000" pitchFamily="2" charset="-128"/>
                <a:ea typeface="印品黑体" panose="00000500000000000000" pitchFamily="2" charset="-122"/>
                <a:cs typeface="+mn-ea"/>
                <a:sym typeface="+mn-lt"/>
              </a:rPr>
              <a:t>4</a:t>
            </a:r>
          </a:p>
        </p:txBody>
      </p:sp>
      <p:sp>
        <p:nvSpPr>
          <p:cNvPr id="19" name="椭圆 18"/>
          <p:cNvSpPr/>
          <p:nvPr/>
        </p:nvSpPr>
        <p:spPr>
          <a:xfrm>
            <a:off x="2032635" y="4628515"/>
            <a:ext cx="743585" cy="743585"/>
          </a:xfrm>
          <a:prstGeom prst="ellipse">
            <a:avLst/>
          </a:prstGeom>
          <a:solidFill>
            <a:schemeClr val="accent6"/>
          </a:solidFill>
          <a:ln w="25400" cmpd="dbl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义启颜值体" panose="02000000000000000000" pitchFamily="2" charset="-128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2586" y="4700741"/>
            <a:ext cx="424180" cy="645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义启颜值体" panose="02000000000000000000" pitchFamily="2" charset="-128"/>
                <a:ea typeface="印品黑体" panose="00000500000000000000" pitchFamily="2" charset="-122"/>
                <a:cs typeface="+mn-ea"/>
                <a:sym typeface="+mn-lt"/>
              </a:rPr>
              <a:t>5</a:t>
            </a:r>
          </a:p>
        </p:txBody>
      </p:sp>
      <p:sp>
        <p:nvSpPr>
          <p:cNvPr id="21" name="椭圆 20"/>
          <p:cNvSpPr/>
          <p:nvPr/>
        </p:nvSpPr>
        <p:spPr>
          <a:xfrm>
            <a:off x="2032635" y="5603875"/>
            <a:ext cx="743585" cy="743585"/>
          </a:xfrm>
          <a:prstGeom prst="ellipse">
            <a:avLst/>
          </a:prstGeom>
          <a:solidFill>
            <a:schemeClr val="accent6"/>
          </a:solidFill>
          <a:ln w="25400" cmpd="dbl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义启颜值体" panose="02000000000000000000" pitchFamily="2" charset="-128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02586" y="5676101"/>
            <a:ext cx="424180" cy="6451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义启颜值体" panose="02000000000000000000" pitchFamily="2" charset="-128"/>
                <a:ea typeface="印品黑体" panose="00000500000000000000" pitchFamily="2" charset="-122"/>
                <a:cs typeface="+mn-ea"/>
                <a:sym typeface="+mn-lt"/>
              </a:rPr>
              <a:t>6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48940" y="189420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sz="2800">
                <a:latin typeface="微软雅黑"/>
                <a:ea typeface="微软雅黑"/>
                <a:sym typeface="+mn-ea"/>
              </a:rPr>
              <a:t>低碳引领环保时尚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品质生活从我做起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2800">
              <a:latin typeface="微软雅黑"/>
              <a:ea typeface="微软雅黑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48940" y="284099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sz="2800">
                <a:latin typeface="微软雅黑"/>
                <a:ea typeface="微软雅黑"/>
                <a:sym typeface="+mn-ea"/>
              </a:rPr>
              <a:t>节能减排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低碳生活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2800">
              <a:latin typeface="微软雅黑"/>
              <a:ea typeface="微软雅黑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48940" y="383794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sz="2800">
                <a:latin typeface="微软雅黑"/>
                <a:ea typeface="微软雅黑"/>
                <a:sym typeface="+mn-ea"/>
              </a:rPr>
              <a:t>低碳生活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从点滴做起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2800">
              <a:latin typeface="微软雅黑"/>
              <a:ea typeface="微软雅黑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7340" y="571944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sz="2800">
                <a:latin typeface="微软雅黑"/>
                <a:ea typeface="微软雅黑"/>
                <a:sym typeface="+mn-ea"/>
              </a:rPr>
              <a:t>衣食住行少点“碳”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城市绿色常相伴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2800">
              <a:latin typeface="微软雅黑"/>
              <a:ea typeface="微软雅黑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81960" y="4654550"/>
            <a:ext cx="6228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2800">
                <a:latin typeface="微软雅黑"/>
                <a:ea typeface="微软雅黑"/>
                <a:sym typeface="+mn-ea"/>
              </a:rPr>
              <a:t>低碳不只是概念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，</a:t>
            </a:r>
            <a:r>
              <a:rPr kumimoji="1" sz="2800">
                <a:latin typeface="微软雅黑"/>
                <a:ea typeface="微软雅黑"/>
                <a:sym typeface="+mn-ea"/>
              </a:rPr>
              <a:t>而是一种生活习惯</a:t>
            </a:r>
            <a:r>
              <a:rPr kumimoji="1" lang="zh-CN" sz="2800">
                <a:latin typeface="微软雅黑"/>
                <a:ea typeface="微软雅黑"/>
                <a:sym typeface="+mn-ea"/>
              </a:rPr>
              <a:t>。</a:t>
            </a:r>
            <a:endParaRPr kumimoji="1" lang="zh-CN" altLang="en-US" sz="2800"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2" grpId="0"/>
      <p:bldP spid="9" grpId="0"/>
      <p:bldP spid="23" grpId="0"/>
      <p:bldP spid="18" grpId="0"/>
      <p:bldP spid="10" grpId="0"/>
      <p:bldP spid="11" grpId="0"/>
      <p:bldP spid="12" grpId="0"/>
      <p:bldP spid="13" grpId="0"/>
      <p:bldP spid="14" grpId="0"/>
      <p:bldP spid="17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77240" y="2275840"/>
            <a:ext cx="104521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lang="en-US" altLang="zh-CN" sz="3200">
                <a:latin typeface="微软雅黑"/>
                <a:ea typeface="微软雅黑"/>
                <a:sym typeface="+mn-ea"/>
              </a:rPr>
              <a:t>1.</a:t>
            </a:r>
            <a:r>
              <a:rPr kumimoji="1" lang="zh-CN" sz="3200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围绕专题，了解相关知识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。可以从一些权威网站搜集最新的可靠数据，也可以从地理课本、百科全书中找相应的介绍，还可以访问权威人士，咨询相关学科老师。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8090" y="1066165"/>
            <a:ext cx="4944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32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搜集资料，撰写宣传文稿</a:t>
            </a:r>
          </a:p>
        </p:txBody>
      </p:sp>
      <p:sp>
        <p:nvSpPr>
          <p:cNvPr id="11" name="Freeform 14"/>
          <p:cNvSpPr>
            <a:spLocks noChangeArrowheads="1"/>
          </p:cNvSpPr>
          <p:nvPr/>
        </p:nvSpPr>
        <p:spPr bwMode="auto">
          <a:xfrm>
            <a:off x="236220" y="880110"/>
            <a:ext cx="908050" cy="922655"/>
          </a:xfrm>
          <a:custGeom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0" h="0"/>
          </a:sp3d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1200">
              <a:solidFill>
                <a:srgbClr val="000000"/>
              </a:solidFill>
              <a:latin typeface="义启颜值体" panose="02000000000000000000" pitchFamily="2" charset="-128"/>
              <a:ea typeface="印品黑体" panose="00000500000000000000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720" y="1049655"/>
            <a:ext cx="479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二</a:t>
            </a:r>
          </a:p>
        </p:txBody>
      </p:sp>
      <p:sp>
        <p:nvSpPr>
          <p:cNvPr id="13" name="Freeform 14"/>
          <p:cNvSpPr>
            <a:spLocks noChangeArrowheads="1"/>
          </p:cNvSpPr>
          <p:nvPr/>
        </p:nvSpPr>
        <p:spPr bwMode="auto">
          <a:xfrm rot="5700000">
            <a:off x="5887720" y="1249680"/>
            <a:ext cx="415925" cy="422275"/>
          </a:xfrm>
          <a:custGeom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0" h="0"/>
          </a:sp3d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1200">
              <a:solidFill>
                <a:srgbClr val="000000"/>
              </a:solidFill>
              <a:latin typeface="义启颜值体" panose="02000000000000000000" pitchFamily="2" charset="-128"/>
              <a:ea typeface="印品黑体" panose="00000500000000000000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69950" y="1483360"/>
            <a:ext cx="104521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kumimoji="1" sz="3200">
                <a:latin typeface="微软雅黑"/>
                <a:ea typeface="微软雅黑"/>
                <a:sym typeface="+mn-ea"/>
              </a:rPr>
              <a:t>2.</a:t>
            </a:r>
            <a:r>
              <a:rPr kumimoji="1" sz="3200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实地考察</a:t>
            </a:r>
            <a:r>
              <a:rPr kumimoji="1" lang="zh-CN" sz="3200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solidFill>
                  <a:srgbClr val="00B050"/>
                </a:solidFill>
                <a:latin typeface="微软雅黑"/>
                <a:ea typeface="微软雅黑"/>
                <a:sym typeface="+mn-ea"/>
              </a:rPr>
              <a:t>获取直接资料</a:t>
            </a:r>
            <a:r>
              <a:rPr kumimoji="1" sz="3200">
                <a:latin typeface="微软雅黑"/>
                <a:ea typeface="微软雅黑"/>
                <a:sym typeface="+mn-ea"/>
              </a:rPr>
              <a:t>。走出校园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用笔记录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用相机拍摄。比如村边小河清水不再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泡沫四溢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实地考察一下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记下你的感受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；</a:t>
            </a:r>
            <a:r>
              <a:rPr kumimoji="1" sz="3200">
                <a:latin typeface="微软雅黑"/>
                <a:ea typeface="微软雅黑"/>
                <a:sym typeface="+mn-ea"/>
              </a:rPr>
              <a:t>拍摄一张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雾霾</a:t>
            </a:r>
            <a:r>
              <a:rPr kumimoji="1" sz="3200">
                <a:latin typeface="微软雅黑"/>
                <a:ea typeface="微软雅黑"/>
                <a:sym typeface="+mn-ea"/>
              </a:rPr>
              <a:t>锁城、行人戴日罩出行的照片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，</a:t>
            </a:r>
            <a:r>
              <a:rPr kumimoji="1" sz="3200">
                <a:latin typeface="微软雅黑"/>
                <a:ea typeface="微软雅黑"/>
                <a:sym typeface="+mn-ea"/>
              </a:rPr>
              <a:t>会发现保护环境是多么迫切</a:t>
            </a:r>
            <a:r>
              <a:rPr kumimoji="1" lang="zh-CN" sz="3200">
                <a:latin typeface="微软雅黑"/>
                <a:ea typeface="微软雅黑"/>
                <a:sym typeface="+mn-ea"/>
              </a:rPr>
              <a:t>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活动内容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125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8">
      <vt:lpstr>Arial</vt:lpstr>
      <vt:lpstr>微软雅黑</vt:lpstr>
      <vt:lpstr>Calibri Light</vt:lpstr>
      <vt:lpstr>Calibri</vt:lpstr>
      <vt:lpstr>楷体</vt:lpstr>
      <vt:lpstr>Times New Roman</vt:lpstr>
      <vt:lpstr>华文中宋</vt:lpstr>
      <vt:lpstr>宋体</vt:lpstr>
      <vt:lpstr>义启颜值体</vt:lpstr>
      <vt:lpstr>印品黑体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2021-02-04T12:51:53.936</cp:lastPrinted>
  <dcterms:created xsi:type="dcterms:W3CDTF">2021-02-04T12:51:53Z</dcterms:created>
  <dcterms:modified xsi:type="dcterms:W3CDTF">2021-02-04T04:51:54Z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