
<file path=[Content_Types].xml><?xml version="1.0" encoding="utf-8"?>
<Types xmlns="http://schemas.openxmlformats.org/package/2006/content-types">
  <Default Extension="jpeg" ContentType="image/jpe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handoutMasterIdLst>
    <p:handoutMasterId r:id="rId21"/>
  </p:handoutMasterIdLst>
  <p:sldIdLst>
    <p:sldId id="310" r:id="rId4"/>
    <p:sldId id="261" r:id="rId5"/>
    <p:sldId id="281" r:id="rId6"/>
    <p:sldId id="262" r:id="rId7"/>
    <p:sldId id="282" r:id="rId8"/>
    <p:sldId id="260" r:id="rId9"/>
    <p:sldId id="264" r:id="rId10"/>
    <p:sldId id="263" r:id="rId11"/>
    <p:sldId id="265" r:id="rId12"/>
    <p:sldId id="269" r:id="rId13"/>
    <p:sldId id="285" r:id="rId14"/>
    <p:sldId id="288" r:id="rId15"/>
    <p:sldId id="317" r:id="rId16"/>
    <p:sldId id="287" r:id="rId17"/>
    <p:sldId id="373" r:id="rId18"/>
    <p:sldId id="303" r:id="rId19"/>
    <p:sldId id="279" r:id="rId20"/>
  </p:sldIdLst>
  <p:sldSz cx="10981055" cy="7308850"/>
  <p:notesSz cx="6888480" cy="10020300"/>
  <p:custShowLst>
    <p:custShow name="自定义放映 1" id="0">
      <p:sldLst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9"/>
        <p:sld r:id="rId20"/>
      </p:sldLst>
    </p:custShow>
  </p:custShowLst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700" b="1" i="0" u="none" kern="1200" baseline="0">
        <a:solidFill>
          <a:schemeClr val="tx1"/>
        </a:solidFill>
        <a:latin typeface="AIGDT" pitchFamily="2" charset="2"/>
        <a:ea typeface="宋体" panose="02010600030101010101" pitchFamily="2" charset="-122"/>
      </a:defRPr>
    </a:lvl1pPr>
    <a:lvl2pPr marL="522605" lvl="1" indent="-65405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700" b="1" i="0" u="none" kern="1200" baseline="0">
        <a:solidFill>
          <a:schemeClr val="tx1"/>
        </a:solidFill>
        <a:latin typeface="AIGDT" pitchFamily="2" charset="2"/>
        <a:ea typeface="宋体" panose="02010600030101010101" pitchFamily="2" charset="-122"/>
      </a:defRPr>
    </a:lvl2pPr>
    <a:lvl3pPr marL="1044575" lvl="2" indent="-130175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700" b="1" i="0" u="none" kern="1200" baseline="0">
        <a:solidFill>
          <a:schemeClr val="tx1"/>
        </a:solidFill>
        <a:latin typeface="AIGDT" pitchFamily="2" charset="2"/>
        <a:ea typeface="宋体" panose="02010600030101010101" pitchFamily="2" charset="-122"/>
      </a:defRPr>
    </a:lvl3pPr>
    <a:lvl4pPr marL="1567180" lvl="3" indent="-19558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700" b="1" i="0" u="none" kern="1200" baseline="0">
        <a:solidFill>
          <a:schemeClr val="tx1"/>
        </a:solidFill>
        <a:latin typeface="AIGDT" pitchFamily="2" charset="2"/>
        <a:ea typeface="宋体" panose="02010600030101010101" pitchFamily="2" charset="-122"/>
      </a:defRPr>
    </a:lvl4pPr>
    <a:lvl5pPr marL="2089150" lvl="4" indent="-26035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700" b="1" i="0" u="none" kern="1200" baseline="0">
        <a:solidFill>
          <a:schemeClr val="tx1"/>
        </a:solidFill>
        <a:latin typeface="AIGDT" pitchFamily="2" charset="2"/>
        <a:ea typeface="宋体" panose="02010600030101010101" pitchFamily="2" charset="-122"/>
      </a:defRPr>
    </a:lvl5pPr>
    <a:lvl6pPr marL="2286000" lvl="5" indent="-26035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700" b="1" i="0" u="none" kern="1200" baseline="0">
        <a:solidFill>
          <a:schemeClr val="tx1"/>
        </a:solidFill>
        <a:latin typeface="AIGDT" pitchFamily="2" charset="2"/>
        <a:ea typeface="宋体" panose="02010600030101010101" pitchFamily="2" charset="-122"/>
      </a:defRPr>
    </a:lvl6pPr>
    <a:lvl7pPr marL="2743200" lvl="6" indent="-26035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700" b="1" i="0" u="none" kern="1200" baseline="0">
        <a:solidFill>
          <a:schemeClr val="tx1"/>
        </a:solidFill>
        <a:latin typeface="AIGDT" pitchFamily="2" charset="2"/>
        <a:ea typeface="宋体" panose="02010600030101010101" pitchFamily="2" charset="-122"/>
      </a:defRPr>
    </a:lvl7pPr>
    <a:lvl8pPr marL="3200400" lvl="7" indent="-26035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700" b="1" i="0" u="none" kern="1200" baseline="0">
        <a:solidFill>
          <a:schemeClr val="tx1"/>
        </a:solidFill>
        <a:latin typeface="AIGDT" pitchFamily="2" charset="2"/>
        <a:ea typeface="宋体" panose="02010600030101010101" pitchFamily="2" charset="-122"/>
      </a:defRPr>
    </a:lvl8pPr>
    <a:lvl9pPr marL="3657600" lvl="8" indent="-26035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700" b="1" i="0" u="none" kern="1200" baseline="0">
        <a:solidFill>
          <a:schemeClr val="tx1"/>
        </a:solidFill>
        <a:latin typeface="AIGDT" pitchFamily="2" charset="2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CC"/>
    <a:srgbClr val="FFFF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-366" y="-90"/>
      </p:cViewPr>
      <p:guideLst>
        <p:guide orient="horz" pos="2262"/>
        <p:guide pos="34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buFontTx/>
              <a:buNone/>
              <a:defRPr sz="13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IGDT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buFontTx/>
              <a:buNone/>
              <a:defRPr sz="13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IGDT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buFontTx/>
              <a:buNone/>
              <a:defRPr sz="13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IGDT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wrap="square" lIns="96616" tIns="48308" rIns="96616" bIns="48308" numCol="1" anchor="b" anchorCtr="0" compatLnSpc="1"/>
          <a:p>
            <a:pPr lvl="0" algn="r" eaLnBrk="1" hangingPunct="1"/>
            <a:fld id="{9A0DB2DC-4C9A-4742-B13C-FB6460FD3503}" type="slidenum">
              <a:rPr lang="zh-CN" altLang="en-US" sz="1300" dirty="0"/>
            </a:fld>
            <a:endParaRPr lang="zh-CN" altLang="en-US" sz="13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823556" y="2436283"/>
            <a:ext cx="9333627" cy="121814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647111" y="4141682"/>
            <a:ext cx="7686517" cy="1867817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1950" y="6656388"/>
            <a:ext cx="2749550" cy="506413"/>
          </a:xfrm>
          <a:prstGeom prst="rect">
            <a:avLst/>
          </a:prstGeom>
          <a:ln>
            <a:miter lim="800000"/>
          </a:ln>
        </p:spPr>
        <p:txBody>
          <a:bodyPr vert="horz" wrap="square" lIns="104507" tIns="52253" rIns="104507" bIns="52253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i="0" kern="1200" cap="none" spc="0" normalizeH="0" baseline="0" noProof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51263" y="6656388"/>
            <a:ext cx="3478213" cy="506413"/>
          </a:xfrm>
          <a:prstGeom prst="rect">
            <a:avLst/>
          </a:prstGeom>
          <a:ln>
            <a:miter lim="800000"/>
          </a:ln>
        </p:spPr>
        <p:txBody>
          <a:bodyPr vert="horz" wrap="square" lIns="104507" tIns="52253" rIns="104507" bIns="52253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i="0" kern="1200" cap="none" spc="0" normalizeH="0" baseline="0" noProof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9238" y="6656388"/>
            <a:ext cx="2749550" cy="506413"/>
          </a:xfrm>
          <a:prstGeom prst="rect">
            <a:avLst/>
          </a:prstGeom>
          <a:ln>
            <a:miter lim="800000"/>
          </a:ln>
        </p:spPr>
        <p:txBody>
          <a:bodyPr vert="horz" wrap="square" lIns="104507" tIns="52253" rIns="104507" bIns="52253" numCol="1" anchor="t" anchorCtr="0" compatLnSpc="1"/>
          <a:p>
            <a:pPr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054449" y="406048"/>
            <a:ext cx="2564078" cy="601288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62212" y="406048"/>
            <a:ext cx="7509224" cy="601288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2212" y="406047"/>
            <a:ext cx="10256314" cy="121814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62212" y="1867818"/>
            <a:ext cx="10256314" cy="4551113"/>
          </a:xfrm>
        </p:spPr>
        <p:txBody>
          <a:bodyPr vert="horz" wrap="square" lIns="104507" tIns="52253" rIns="104507" bIns="52253" numCol="1" anchor="t" anchorCtr="0" compatLnSpc="1"/>
          <a:lstStyle/>
          <a:p>
            <a:pPr marL="390525" marR="0" lvl="0" indent="-39052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/>
            </a:pPr>
            <a:endParaRPr kumimoji="0" lang="zh-CN" altLang="en-US" sz="37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823556" y="2436283"/>
            <a:ext cx="9333627" cy="121814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647111" y="4141682"/>
            <a:ext cx="7686517" cy="1867817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1950" y="6656388"/>
            <a:ext cx="2749550" cy="506413"/>
          </a:xfrm>
          <a:prstGeom prst="rect">
            <a:avLst/>
          </a:prstGeom>
          <a:ln>
            <a:miter lim="800000"/>
          </a:ln>
        </p:spPr>
        <p:txBody>
          <a:bodyPr vert="horz" wrap="square" lIns="104507" tIns="52253" rIns="104507" bIns="52253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i="0" kern="1200" cap="none" spc="0" normalizeH="0" baseline="0" noProof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51263" y="6656388"/>
            <a:ext cx="3478213" cy="506413"/>
          </a:xfrm>
          <a:prstGeom prst="rect">
            <a:avLst/>
          </a:prstGeom>
          <a:ln>
            <a:miter lim="800000"/>
          </a:ln>
        </p:spPr>
        <p:txBody>
          <a:bodyPr vert="horz" wrap="square" lIns="104507" tIns="52253" rIns="104507" bIns="52253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i="0" kern="1200" cap="none" spc="0" normalizeH="0" baseline="0" noProof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9238" y="6656388"/>
            <a:ext cx="2749550" cy="506413"/>
          </a:xfrm>
          <a:prstGeom prst="rect">
            <a:avLst/>
          </a:prstGeom>
          <a:ln>
            <a:miter lim="800000"/>
          </a:ln>
        </p:spPr>
        <p:txBody>
          <a:bodyPr vert="horz" wrap="square" lIns="104507" tIns="52253" rIns="104507" bIns="52253" numCol="1" anchor="t" anchorCtr="0" compatLnSpc="1"/>
          <a:p>
            <a:pPr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7403" y="4696613"/>
            <a:ext cx="9333627" cy="1451619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67403" y="3097803"/>
            <a:ext cx="9333627" cy="1598810"/>
          </a:xfrm>
        </p:spPr>
        <p:txBody>
          <a:bodyPr anchor="b"/>
          <a:lstStyle>
            <a:lvl1pPr marL="0" indent="0">
              <a:buNone/>
              <a:defRPr sz="2300"/>
            </a:lvl1pPr>
            <a:lvl2pPr marL="522605" indent="0">
              <a:buNone/>
              <a:defRPr sz="2100"/>
            </a:lvl2pPr>
            <a:lvl3pPr marL="1045210" indent="0">
              <a:buNone/>
              <a:defRPr sz="1800"/>
            </a:lvl3pPr>
            <a:lvl4pPr marL="1567815" indent="0">
              <a:buNone/>
              <a:defRPr sz="1600"/>
            </a:lvl4pPr>
            <a:lvl5pPr marL="2090420" indent="0">
              <a:buNone/>
              <a:defRPr sz="1600"/>
            </a:lvl5pPr>
            <a:lvl6pPr marL="2612390" indent="0">
              <a:buNone/>
              <a:defRPr sz="1600"/>
            </a:lvl6pPr>
            <a:lvl7pPr marL="3134995" indent="0">
              <a:buNone/>
              <a:defRPr sz="1600"/>
            </a:lvl7pPr>
            <a:lvl8pPr marL="3657600" indent="0">
              <a:buNone/>
              <a:defRPr sz="1600"/>
            </a:lvl8pPr>
            <a:lvl9pPr marL="4180205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62212" y="1867818"/>
            <a:ext cx="5036651" cy="455111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81876" y="1867818"/>
            <a:ext cx="5036651" cy="455111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9037" y="292693"/>
            <a:ext cx="9882664" cy="121814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9037" y="1636033"/>
            <a:ext cx="4851733" cy="6818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2605" indent="0">
              <a:buNone/>
              <a:defRPr sz="2300" b="1"/>
            </a:lvl2pPr>
            <a:lvl3pPr marL="1045210" indent="0">
              <a:buNone/>
              <a:defRPr sz="2100" b="1"/>
            </a:lvl3pPr>
            <a:lvl4pPr marL="1567815" indent="0">
              <a:buNone/>
              <a:defRPr sz="1800" b="1"/>
            </a:lvl4pPr>
            <a:lvl5pPr marL="2090420" indent="0">
              <a:buNone/>
              <a:defRPr sz="1800" b="1"/>
            </a:lvl5pPr>
            <a:lvl6pPr marL="2612390" indent="0">
              <a:buNone/>
              <a:defRPr sz="1800" b="1"/>
            </a:lvl6pPr>
            <a:lvl7pPr marL="3134995" indent="0">
              <a:buNone/>
              <a:defRPr sz="1800" b="1"/>
            </a:lvl7pPr>
            <a:lvl8pPr marL="3657600" indent="0">
              <a:buNone/>
              <a:defRPr sz="1800" b="1"/>
            </a:lvl8pPr>
            <a:lvl9pPr marL="4180205" indent="0">
              <a:buNone/>
              <a:defRPr sz="18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9037" y="2317853"/>
            <a:ext cx="4851733" cy="4211049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578063" y="1636033"/>
            <a:ext cx="4853639" cy="6818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2605" indent="0">
              <a:buNone/>
              <a:defRPr sz="2300" b="1"/>
            </a:lvl2pPr>
            <a:lvl3pPr marL="1045210" indent="0">
              <a:buNone/>
              <a:defRPr sz="2100" b="1"/>
            </a:lvl3pPr>
            <a:lvl4pPr marL="1567815" indent="0">
              <a:buNone/>
              <a:defRPr sz="1800" b="1"/>
            </a:lvl4pPr>
            <a:lvl5pPr marL="2090420" indent="0">
              <a:buNone/>
              <a:defRPr sz="1800" b="1"/>
            </a:lvl5pPr>
            <a:lvl6pPr marL="2612390" indent="0">
              <a:buNone/>
              <a:defRPr sz="1800" b="1"/>
            </a:lvl6pPr>
            <a:lvl7pPr marL="3134995" indent="0">
              <a:buNone/>
              <a:defRPr sz="1800" b="1"/>
            </a:lvl7pPr>
            <a:lvl8pPr marL="3657600" indent="0">
              <a:buNone/>
              <a:defRPr sz="1800" b="1"/>
            </a:lvl8pPr>
            <a:lvl9pPr marL="4180205" indent="0">
              <a:buNone/>
              <a:defRPr sz="18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578063" y="2317853"/>
            <a:ext cx="4853639" cy="4211049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9038" y="291001"/>
            <a:ext cx="3612587" cy="123844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3163" y="291001"/>
            <a:ext cx="6138538" cy="623790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49038" y="1529445"/>
            <a:ext cx="3612587" cy="4999457"/>
          </a:xfrm>
        </p:spPr>
        <p:txBody>
          <a:bodyPr/>
          <a:lstStyle>
            <a:lvl1pPr marL="0" indent="0">
              <a:buNone/>
              <a:defRPr sz="1600"/>
            </a:lvl1pPr>
            <a:lvl2pPr marL="522605" indent="0">
              <a:buNone/>
              <a:defRPr sz="1400"/>
            </a:lvl2pPr>
            <a:lvl3pPr marL="1045210" indent="0">
              <a:buNone/>
              <a:defRPr sz="1100"/>
            </a:lvl3pPr>
            <a:lvl4pPr marL="1567815" indent="0">
              <a:buNone/>
              <a:defRPr sz="1000"/>
            </a:lvl4pPr>
            <a:lvl5pPr marL="2090420" indent="0">
              <a:buNone/>
              <a:defRPr sz="1000"/>
            </a:lvl5pPr>
            <a:lvl6pPr marL="2612390" indent="0">
              <a:buNone/>
              <a:defRPr sz="1000"/>
            </a:lvl6pPr>
            <a:lvl7pPr marL="3134995" indent="0">
              <a:buNone/>
              <a:defRPr sz="1000"/>
            </a:lvl7pPr>
            <a:lvl8pPr marL="3657600" indent="0">
              <a:buNone/>
              <a:defRPr sz="1000"/>
            </a:lvl8pPr>
            <a:lvl9pPr marL="4180205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52301" y="5116195"/>
            <a:ext cx="6588443" cy="60399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152301" y="653059"/>
            <a:ext cx="6588443" cy="4385310"/>
          </a:xfrm>
        </p:spPr>
        <p:txBody>
          <a:bodyPr vert="horz" wrap="square" lIns="104507" tIns="52253" rIns="104507" bIns="52253" numCol="1" anchor="t" anchorCtr="0" compatLnSpc="1"/>
          <a:lstStyle>
            <a:lvl1pPr marL="0" indent="0">
              <a:buNone/>
              <a:defRPr sz="3700"/>
            </a:lvl1pPr>
            <a:lvl2pPr marL="522605" indent="0">
              <a:buNone/>
              <a:defRPr sz="3200"/>
            </a:lvl2pPr>
            <a:lvl3pPr marL="1045210" indent="0">
              <a:buNone/>
              <a:defRPr sz="2700"/>
            </a:lvl3pPr>
            <a:lvl4pPr marL="1567815" indent="0">
              <a:buNone/>
              <a:defRPr sz="2300"/>
            </a:lvl4pPr>
            <a:lvl5pPr marL="2090420" indent="0">
              <a:buNone/>
              <a:defRPr sz="2300"/>
            </a:lvl5pPr>
            <a:lvl6pPr marL="2612390" indent="0">
              <a:buNone/>
              <a:defRPr sz="2300"/>
            </a:lvl6pPr>
            <a:lvl7pPr marL="3134995" indent="0">
              <a:buNone/>
              <a:defRPr sz="2300"/>
            </a:lvl7pPr>
            <a:lvl8pPr marL="3657600" indent="0">
              <a:buNone/>
              <a:defRPr sz="2300"/>
            </a:lvl8pPr>
            <a:lvl9pPr marL="4180205" indent="0">
              <a:buNone/>
              <a:defRPr sz="23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7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152301" y="5720191"/>
            <a:ext cx="6588443" cy="857774"/>
          </a:xfrm>
        </p:spPr>
        <p:txBody>
          <a:bodyPr/>
          <a:lstStyle>
            <a:lvl1pPr marL="0" indent="0">
              <a:buNone/>
              <a:defRPr sz="1600"/>
            </a:lvl1pPr>
            <a:lvl2pPr marL="522605" indent="0">
              <a:buNone/>
              <a:defRPr sz="1400"/>
            </a:lvl2pPr>
            <a:lvl3pPr marL="1045210" indent="0">
              <a:buNone/>
              <a:defRPr sz="1100"/>
            </a:lvl3pPr>
            <a:lvl4pPr marL="1567815" indent="0">
              <a:buNone/>
              <a:defRPr sz="1000"/>
            </a:lvl4pPr>
            <a:lvl5pPr marL="2090420" indent="0">
              <a:buNone/>
              <a:defRPr sz="1000"/>
            </a:lvl5pPr>
            <a:lvl6pPr marL="2612390" indent="0">
              <a:buNone/>
              <a:defRPr sz="1000"/>
            </a:lvl6pPr>
            <a:lvl7pPr marL="3134995" indent="0">
              <a:buNone/>
              <a:defRPr sz="1000"/>
            </a:lvl7pPr>
            <a:lvl8pPr marL="3657600" indent="0">
              <a:buNone/>
              <a:defRPr sz="1000"/>
            </a:lvl8pPr>
            <a:lvl9pPr marL="4180205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054449" y="406048"/>
            <a:ext cx="2564078" cy="601288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62212" y="406048"/>
            <a:ext cx="7509224" cy="601288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7403" y="4696613"/>
            <a:ext cx="9333627" cy="1451619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67403" y="3097803"/>
            <a:ext cx="9333627" cy="1598810"/>
          </a:xfrm>
        </p:spPr>
        <p:txBody>
          <a:bodyPr anchor="b"/>
          <a:lstStyle>
            <a:lvl1pPr marL="0" indent="0">
              <a:buNone/>
              <a:defRPr sz="2300"/>
            </a:lvl1pPr>
            <a:lvl2pPr marL="522605" indent="0">
              <a:buNone/>
              <a:defRPr sz="2100"/>
            </a:lvl2pPr>
            <a:lvl3pPr marL="1045210" indent="0">
              <a:buNone/>
              <a:defRPr sz="1800"/>
            </a:lvl3pPr>
            <a:lvl4pPr marL="1567815" indent="0">
              <a:buNone/>
              <a:defRPr sz="1600"/>
            </a:lvl4pPr>
            <a:lvl5pPr marL="2090420" indent="0">
              <a:buNone/>
              <a:defRPr sz="1600"/>
            </a:lvl5pPr>
            <a:lvl6pPr marL="2612390" indent="0">
              <a:buNone/>
              <a:defRPr sz="1600"/>
            </a:lvl6pPr>
            <a:lvl7pPr marL="3134995" indent="0">
              <a:buNone/>
              <a:defRPr sz="1600"/>
            </a:lvl7pPr>
            <a:lvl8pPr marL="3657600" indent="0">
              <a:buNone/>
              <a:defRPr sz="1600"/>
            </a:lvl8pPr>
            <a:lvl9pPr marL="4180205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62212" y="1867818"/>
            <a:ext cx="5036651" cy="455111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81876" y="1867818"/>
            <a:ext cx="5036651" cy="455111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9037" y="292693"/>
            <a:ext cx="9882664" cy="121814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9037" y="1636033"/>
            <a:ext cx="4851733" cy="6818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2605" indent="0">
              <a:buNone/>
              <a:defRPr sz="2300" b="1"/>
            </a:lvl2pPr>
            <a:lvl3pPr marL="1045210" indent="0">
              <a:buNone/>
              <a:defRPr sz="2100" b="1"/>
            </a:lvl3pPr>
            <a:lvl4pPr marL="1567815" indent="0">
              <a:buNone/>
              <a:defRPr sz="1800" b="1"/>
            </a:lvl4pPr>
            <a:lvl5pPr marL="2090420" indent="0">
              <a:buNone/>
              <a:defRPr sz="1800" b="1"/>
            </a:lvl5pPr>
            <a:lvl6pPr marL="2612390" indent="0">
              <a:buNone/>
              <a:defRPr sz="1800" b="1"/>
            </a:lvl6pPr>
            <a:lvl7pPr marL="3134995" indent="0">
              <a:buNone/>
              <a:defRPr sz="1800" b="1"/>
            </a:lvl7pPr>
            <a:lvl8pPr marL="3657600" indent="0">
              <a:buNone/>
              <a:defRPr sz="1800" b="1"/>
            </a:lvl8pPr>
            <a:lvl9pPr marL="4180205" indent="0">
              <a:buNone/>
              <a:defRPr sz="18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9037" y="2317853"/>
            <a:ext cx="4851733" cy="4211049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578063" y="1636033"/>
            <a:ext cx="4853639" cy="68182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2605" indent="0">
              <a:buNone/>
              <a:defRPr sz="2300" b="1"/>
            </a:lvl2pPr>
            <a:lvl3pPr marL="1045210" indent="0">
              <a:buNone/>
              <a:defRPr sz="2100" b="1"/>
            </a:lvl3pPr>
            <a:lvl4pPr marL="1567815" indent="0">
              <a:buNone/>
              <a:defRPr sz="1800" b="1"/>
            </a:lvl4pPr>
            <a:lvl5pPr marL="2090420" indent="0">
              <a:buNone/>
              <a:defRPr sz="1800" b="1"/>
            </a:lvl5pPr>
            <a:lvl6pPr marL="2612390" indent="0">
              <a:buNone/>
              <a:defRPr sz="1800" b="1"/>
            </a:lvl6pPr>
            <a:lvl7pPr marL="3134995" indent="0">
              <a:buNone/>
              <a:defRPr sz="1800" b="1"/>
            </a:lvl7pPr>
            <a:lvl8pPr marL="3657600" indent="0">
              <a:buNone/>
              <a:defRPr sz="1800" b="1"/>
            </a:lvl8pPr>
            <a:lvl9pPr marL="4180205" indent="0">
              <a:buNone/>
              <a:defRPr sz="18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578063" y="2317853"/>
            <a:ext cx="4853639" cy="4211049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9038" y="291001"/>
            <a:ext cx="3612587" cy="123844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3163" y="291001"/>
            <a:ext cx="6138538" cy="623790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49038" y="1529445"/>
            <a:ext cx="3612587" cy="4999457"/>
          </a:xfrm>
        </p:spPr>
        <p:txBody>
          <a:bodyPr/>
          <a:lstStyle>
            <a:lvl1pPr marL="0" indent="0">
              <a:buNone/>
              <a:defRPr sz="1600"/>
            </a:lvl1pPr>
            <a:lvl2pPr marL="522605" indent="0">
              <a:buNone/>
              <a:defRPr sz="1400"/>
            </a:lvl2pPr>
            <a:lvl3pPr marL="1045210" indent="0">
              <a:buNone/>
              <a:defRPr sz="1100"/>
            </a:lvl3pPr>
            <a:lvl4pPr marL="1567815" indent="0">
              <a:buNone/>
              <a:defRPr sz="1000"/>
            </a:lvl4pPr>
            <a:lvl5pPr marL="2090420" indent="0">
              <a:buNone/>
              <a:defRPr sz="1000"/>
            </a:lvl5pPr>
            <a:lvl6pPr marL="2612390" indent="0">
              <a:buNone/>
              <a:defRPr sz="1000"/>
            </a:lvl6pPr>
            <a:lvl7pPr marL="3134995" indent="0">
              <a:buNone/>
              <a:defRPr sz="1000"/>
            </a:lvl7pPr>
            <a:lvl8pPr marL="3657600" indent="0">
              <a:buNone/>
              <a:defRPr sz="1000"/>
            </a:lvl8pPr>
            <a:lvl9pPr marL="4180205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52301" y="5116195"/>
            <a:ext cx="6588443" cy="60399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152301" y="653059"/>
            <a:ext cx="6588443" cy="4385310"/>
          </a:xfrm>
        </p:spPr>
        <p:txBody>
          <a:bodyPr vert="horz" wrap="square" lIns="104507" tIns="52253" rIns="104507" bIns="52253" numCol="1" anchor="t" anchorCtr="0" compatLnSpc="1"/>
          <a:lstStyle>
            <a:lvl1pPr marL="0" indent="0">
              <a:buNone/>
              <a:defRPr sz="3700"/>
            </a:lvl1pPr>
            <a:lvl2pPr marL="522605" indent="0">
              <a:buNone/>
              <a:defRPr sz="3200"/>
            </a:lvl2pPr>
            <a:lvl3pPr marL="1045210" indent="0">
              <a:buNone/>
              <a:defRPr sz="2700"/>
            </a:lvl3pPr>
            <a:lvl4pPr marL="1567815" indent="0">
              <a:buNone/>
              <a:defRPr sz="2300"/>
            </a:lvl4pPr>
            <a:lvl5pPr marL="2090420" indent="0">
              <a:buNone/>
              <a:defRPr sz="2300"/>
            </a:lvl5pPr>
            <a:lvl6pPr marL="2612390" indent="0">
              <a:buNone/>
              <a:defRPr sz="2300"/>
            </a:lvl6pPr>
            <a:lvl7pPr marL="3134995" indent="0">
              <a:buNone/>
              <a:defRPr sz="2300"/>
            </a:lvl7pPr>
            <a:lvl8pPr marL="3657600" indent="0">
              <a:buNone/>
              <a:defRPr sz="2300"/>
            </a:lvl8pPr>
            <a:lvl9pPr marL="4180205" indent="0">
              <a:buNone/>
              <a:defRPr sz="23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7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152301" y="5720191"/>
            <a:ext cx="6588443" cy="857774"/>
          </a:xfrm>
        </p:spPr>
        <p:txBody>
          <a:bodyPr/>
          <a:lstStyle>
            <a:lvl1pPr marL="0" indent="0">
              <a:buNone/>
              <a:defRPr sz="1600"/>
            </a:lvl1pPr>
            <a:lvl2pPr marL="522605" indent="0">
              <a:buNone/>
              <a:defRPr sz="1400"/>
            </a:lvl2pPr>
            <a:lvl3pPr marL="1045210" indent="0">
              <a:buNone/>
              <a:defRPr sz="1100"/>
            </a:lvl3pPr>
            <a:lvl4pPr marL="1567815" indent="0">
              <a:buNone/>
              <a:defRPr sz="1000"/>
            </a:lvl4pPr>
            <a:lvl5pPr marL="2090420" indent="0">
              <a:buNone/>
              <a:defRPr sz="1000"/>
            </a:lvl5pPr>
            <a:lvl6pPr marL="2612390" indent="0">
              <a:buNone/>
              <a:defRPr sz="1000"/>
            </a:lvl6pPr>
            <a:lvl7pPr marL="3134995" indent="0">
              <a:buNone/>
              <a:defRPr sz="1000"/>
            </a:lvl7pPr>
            <a:lvl8pPr marL="3657600" indent="0">
              <a:buNone/>
              <a:defRPr sz="1000"/>
            </a:lvl8pPr>
            <a:lvl9pPr marL="4180205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61950" y="406400"/>
            <a:ext cx="10256838" cy="1217613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/>
          </p:nvPr>
        </p:nvSpPr>
        <p:spPr>
          <a:xfrm>
            <a:off x="361950" y="1868488"/>
            <a:ext cx="10256838" cy="4549775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1950" y="6578600"/>
            <a:ext cx="2749550" cy="506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04507" tIns="52253" rIns="104507" bIns="52253" numCol="1" anchor="t" anchorCtr="0" compatLnSpc="1"/>
          <a:lstStyle>
            <a:lvl1pPr>
              <a:buFontTx/>
              <a:buNone/>
              <a:defRPr sz="1600" b="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51263" y="6578600"/>
            <a:ext cx="3478213" cy="506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04507" tIns="52253" rIns="104507" bIns="52253" numCol="1" anchor="t" anchorCtr="0" compatLnSpc="1"/>
          <a:lstStyle>
            <a:lvl1pPr algn="ctr">
              <a:buFontTx/>
              <a:buNone/>
              <a:defRPr sz="1600" b="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9238" y="6578600"/>
            <a:ext cx="2749550" cy="506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04507" tIns="52253" rIns="104507" bIns="52253" numCol="1" anchor="t" anchorCtr="0" compatLnSpc="1"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22605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45210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567815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090420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90525" indent="-390525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75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</a:defRPr>
      </a:lvl2pPr>
      <a:lvl3pPr marL="1304925" indent="-2603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700">
          <a:solidFill>
            <a:schemeClr val="tx1"/>
          </a:solidFill>
          <a:latin typeface="+mn-lt"/>
          <a:ea typeface="+mn-ea"/>
        </a:defRPr>
      </a:lvl3pPr>
      <a:lvl4pPr marL="1828800" indent="-2603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15000"/>
        <a:buChar char="•"/>
        <a:defRPr sz="2300">
          <a:solidFill>
            <a:schemeClr val="tx1"/>
          </a:solidFill>
          <a:latin typeface="+mn-lt"/>
          <a:ea typeface="+mn-ea"/>
        </a:defRPr>
      </a:lvl4pPr>
      <a:lvl5pPr marL="2351405" indent="-2603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300">
          <a:solidFill>
            <a:schemeClr val="tx1"/>
          </a:solidFill>
          <a:latin typeface="+mn-lt"/>
          <a:ea typeface="+mn-ea"/>
        </a:defRPr>
      </a:lvl5pPr>
      <a:lvl6pPr marL="2874010" indent="-260985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300">
          <a:solidFill>
            <a:schemeClr val="tx1"/>
          </a:solidFill>
          <a:latin typeface="+mn-lt"/>
          <a:ea typeface="+mn-ea"/>
        </a:defRPr>
      </a:lvl6pPr>
      <a:lvl7pPr marL="3396615" indent="-260985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300">
          <a:solidFill>
            <a:schemeClr val="tx1"/>
          </a:solidFill>
          <a:latin typeface="+mn-lt"/>
          <a:ea typeface="+mn-ea"/>
        </a:defRPr>
      </a:lvl7pPr>
      <a:lvl8pPr marL="3919220" indent="-260985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300">
          <a:solidFill>
            <a:schemeClr val="tx1"/>
          </a:solidFill>
          <a:latin typeface="+mn-lt"/>
          <a:ea typeface="+mn-ea"/>
        </a:defRPr>
      </a:lvl8pPr>
      <a:lvl9pPr marL="4441825" indent="-260985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2605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5210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7815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90420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12390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995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7600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80205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Rot="1"/>
          </p:cNvSpPr>
          <p:nvPr>
            <p:ph type="title"/>
          </p:nvPr>
        </p:nvSpPr>
        <p:spPr>
          <a:xfrm>
            <a:off x="361950" y="406400"/>
            <a:ext cx="10256838" cy="1217613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 noRot="1"/>
          </p:cNvSpPr>
          <p:nvPr>
            <p:ph type="body"/>
          </p:nvPr>
        </p:nvSpPr>
        <p:spPr>
          <a:xfrm>
            <a:off x="361950" y="1868488"/>
            <a:ext cx="10256838" cy="4549775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1950" y="6578600"/>
            <a:ext cx="2749550" cy="506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04507" tIns="52253" rIns="104507" bIns="52253" numCol="1" anchor="t" anchorCtr="0" compatLnSpc="1"/>
          <a:lstStyle>
            <a:lvl1pPr>
              <a:buFontTx/>
              <a:buNone/>
              <a:defRPr sz="1600" b="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51263" y="6578600"/>
            <a:ext cx="3478213" cy="506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04507" tIns="52253" rIns="104507" bIns="52253" numCol="1" anchor="t" anchorCtr="0" compatLnSpc="1"/>
          <a:lstStyle>
            <a:lvl1pPr algn="ctr">
              <a:buFontTx/>
              <a:buNone/>
              <a:defRPr sz="1600" b="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9238" y="6578600"/>
            <a:ext cx="2749550" cy="506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04507" tIns="52253" rIns="104507" bIns="52253" numCol="1" anchor="t" anchorCtr="0" compatLnSpc="1"/>
          <a:p>
            <a:pPr lvl="0" algn="r" eaLnBrk="1" hangingPunct="1"/>
            <a:fld id="{9A0DB2DC-4C9A-4742-B13C-FB6460FD3503}" type="slidenum">
              <a:rPr lang="zh-CN" altLang="en-US" sz="1600" b="0" dirty="0">
                <a:latin typeface="Arial" panose="020B0604020202020204" pitchFamily="34" charset="0"/>
              </a:rPr>
            </a:fld>
            <a:endParaRPr lang="zh-CN" altLang="en-US" sz="1600" b="0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22605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45210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567815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090420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90525" indent="-390525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75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</a:defRPr>
      </a:lvl2pPr>
      <a:lvl3pPr marL="1304925" indent="-2603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700">
          <a:solidFill>
            <a:schemeClr val="tx1"/>
          </a:solidFill>
          <a:latin typeface="+mn-lt"/>
          <a:ea typeface="+mn-ea"/>
        </a:defRPr>
      </a:lvl3pPr>
      <a:lvl4pPr marL="1828800" indent="-2603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15000"/>
        <a:buChar char="•"/>
        <a:defRPr sz="2300">
          <a:solidFill>
            <a:schemeClr val="tx1"/>
          </a:solidFill>
          <a:latin typeface="+mn-lt"/>
          <a:ea typeface="+mn-ea"/>
        </a:defRPr>
      </a:lvl4pPr>
      <a:lvl5pPr marL="2351405" indent="-2603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300">
          <a:solidFill>
            <a:schemeClr val="tx1"/>
          </a:solidFill>
          <a:latin typeface="+mn-lt"/>
          <a:ea typeface="+mn-ea"/>
        </a:defRPr>
      </a:lvl5pPr>
      <a:lvl6pPr marL="2874010" indent="-260985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300">
          <a:solidFill>
            <a:schemeClr val="tx1"/>
          </a:solidFill>
          <a:latin typeface="+mn-lt"/>
          <a:ea typeface="+mn-ea"/>
        </a:defRPr>
      </a:lvl6pPr>
      <a:lvl7pPr marL="3396615" indent="-260985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300">
          <a:solidFill>
            <a:schemeClr val="tx1"/>
          </a:solidFill>
          <a:latin typeface="+mn-lt"/>
          <a:ea typeface="+mn-ea"/>
        </a:defRPr>
      </a:lvl7pPr>
      <a:lvl8pPr marL="3919220" indent="-260985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300">
          <a:solidFill>
            <a:schemeClr val="tx1"/>
          </a:solidFill>
          <a:latin typeface="+mn-lt"/>
          <a:ea typeface="+mn-ea"/>
        </a:defRPr>
      </a:lvl8pPr>
      <a:lvl9pPr marL="4441825" indent="-260985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2605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5210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7815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90420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12390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995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7600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80205" algn="l" defTabSz="104457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wmf"/><Relationship Id="rId2" Type="http://schemas.openxmlformats.org/officeDocument/2006/relationships/slide" Target="slide14.xml"/><Relationship Id="rId1" Type="http://schemas.openxmlformats.org/officeDocument/2006/relationships/image" Target="../media/image7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w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GIF"/><Relationship Id="rId2" Type="http://schemas.openxmlformats.org/officeDocument/2006/relationships/slide" Target="slide4.xml"/><Relationship Id="rId1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GIF"/><Relationship Id="rId2" Type="http://schemas.openxmlformats.org/officeDocument/2006/relationships/slide" Target="slide6.xml"/><Relationship Id="rId1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GIF"/><Relationship Id="rId2" Type="http://schemas.openxmlformats.org/officeDocument/2006/relationships/slide" Target="slide7.xml"/><Relationship Id="rId1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b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025" y="585788"/>
            <a:ext cx="8875713" cy="157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3" descr="ZYBIAN01"/>
          <p:cNvPicPr>
            <a:picLocks noChangeAspect="1"/>
          </p:cNvPicPr>
          <p:nvPr/>
        </p:nvPicPr>
        <p:blipFill>
          <a:blip r:embed="rId2">
            <a:lum contrast="18000"/>
          </a:blip>
          <a:srcRect r="720"/>
          <a:stretch>
            <a:fillRect/>
          </a:stretch>
        </p:blipFill>
        <p:spPr>
          <a:xfrm>
            <a:off x="377825" y="2141538"/>
            <a:ext cx="3038475" cy="4548187"/>
          </a:xfrm>
          <a:prstGeom prst="rect">
            <a:avLst/>
          </a:prstGeom>
          <a:noFill/>
          <a:ln w="101600" cap="flat" cmpd="dbl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1268" name="Text Box 4"/>
          <p:cNvSpPr txBox="1"/>
          <p:nvPr/>
        </p:nvSpPr>
        <p:spPr>
          <a:xfrm>
            <a:off x="6245225" y="2544763"/>
            <a:ext cx="2590800" cy="6746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韩非子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 descr="SY01265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56838" y="6811963"/>
            <a:ext cx="731837" cy="496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Rectangle 3"/>
          <p:cNvSpPr>
            <a:spLocks noGrp="1" noRot="1"/>
          </p:cNvSpPr>
          <p:nvPr>
            <p:ph type="title"/>
          </p:nvPr>
        </p:nvSpPr>
        <p:spPr>
          <a:xfrm>
            <a:off x="361950" y="406400"/>
            <a:ext cx="10256838" cy="793750"/>
          </a:xfrm>
          <a:ln/>
        </p:spPr>
        <p:txBody>
          <a:bodyPr vert="horz" wrap="square" lIns="104507" tIns="52253" rIns="104507" bIns="52253" anchor="ctr"/>
          <a:p>
            <a:pPr eaLnBrk="1" hangingPunct="1"/>
            <a:r>
              <a:rPr lang="zh-CN" altLang="en-US" sz="4600" b="1" dirty="0"/>
              <a:t>文言知识</a:t>
            </a:r>
            <a:endParaRPr lang="zh-CN" altLang="en-US" sz="4600" b="1" dirty="0"/>
          </a:p>
        </p:txBody>
      </p:sp>
      <p:sp>
        <p:nvSpPr>
          <p:cNvPr id="26628" name="Text Box 4"/>
          <p:cNvSpPr txBox="1"/>
          <p:nvPr/>
        </p:nvSpPr>
        <p:spPr>
          <a:xfrm>
            <a:off x="647700" y="1122363"/>
            <a:ext cx="3068638" cy="6746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latin typeface="AIGDT" pitchFamily="2" charset="2"/>
                <a:ea typeface="宋体" panose="02010600030101010101" pitchFamily="2" charset="-122"/>
              </a:rPr>
              <a:t>（一）通假字</a:t>
            </a:r>
            <a:endParaRPr lang="zh-CN" altLang="en-US" dirty="0"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26629" name="Text Box 5"/>
          <p:cNvSpPr txBox="1"/>
          <p:nvPr/>
        </p:nvSpPr>
        <p:spPr>
          <a:xfrm>
            <a:off x="908050" y="2041525"/>
            <a:ext cx="211138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endParaRPr lang="zh-CN" altLang="en-US" dirty="0"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26630" name="Rectangle 6"/>
          <p:cNvSpPr/>
          <p:nvPr/>
        </p:nvSpPr>
        <p:spPr>
          <a:xfrm>
            <a:off x="215900" y="2012950"/>
            <a:ext cx="4017963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 anchor="ctr">
            <a:spAutoFit/>
          </a:bodyPr>
          <a:p>
            <a:pPr lvl="0" eaLnBrk="1" hangingPunct="1"/>
            <a:r>
              <a:rPr lang="zh-CN" altLang="en-US" dirty="0">
                <a:latin typeface="AIGDT" pitchFamily="2" charset="2"/>
                <a:ea typeface="宋体" panose="02010600030101010101" pitchFamily="2" charset="-122"/>
              </a:rPr>
              <a:t>⒈ 汤熨之所及也</a:t>
            </a:r>
            <a:endParaRPr lang="zh-CN" altLang="en-US" dirty="0"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8439" name="Rectangle 7"/>
          <p:cNvSpPr/>
          <p:nvPr/>
        </p:nvSpPr>
        <p:spPr>
          <a:xfrm>
            <a:off x="4713288" y="2041525"/>
            <a:ext cx="5446712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汤：通（烫），用热水焐</a:t>
            </a:r>
            <a:endParaRPr lang="zh-CN" altLang="en-US" dirty="0">
              <a:solidFill>
                <a:srgbClr val="FF000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26632" name="Rectangle 8"/>
          <p:cNvSpPr/>
          <p:nvPr/>
        </p:nvSpPr>
        <p:spPr>
          <a:xfrm>
            <a:off x="276225" y="4164013"/>
            <a:ext cx="4017963" cy="6746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 anchor="ctr">
            <a:spAutoFit/>
          </a:bodyPr>
          <a:p>
            <a:pPr lvl="0" algn="ctr" eaLnBrk="1" hangingPunct="1"/>
            <a:r>
              <a:rPr lang="zh-CN" altLang="en-US" dirty="0">
                <a:latin typeface="AIGDT" pitchFamily="2" charset="2"/>
                <a:ea typeface="宋体" panose="02010600030101010101" pitchFamily="2" charset="-122"/>
              </a:rPr>
              <a:t>⒊ 火齐之所及也</a:t>
            </a:r>
            <a:endParaRPr lang="zh-CN" altLang="en-US" dirty="0"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26633" name="Rectangle 9"/>
          <p:cNvSpPr/>
          <p:nvPr/>
        </p:nvSpPr>
        <p:spPr>
          <a:xfrm>
            <a:off x="215900" y="3116263"/>
            <a:ext cx="4017963" cy="6746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latin typeface="AIGDT" pitchFamily="2" charset="2"/>
                <a:ea typeface="宋体" panose="02010600030101010101" pitchFamily="2" charset="-122"/>
              </a:rPr>
              <a:t>⒉ 望桓侯而还走</a:t>
            </a:r>
            <a:endParaRPr lang="zh-CN" altLang="en-US" dirty="0"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8442" name="Rectangle 10"/>
          <p:cNvSpPr/>
          <p:nvPr/>
        </p:nvSpPr>
        <p:spPr>
          <a:xfrm>
            <a:off x="4624388" y="3116263"/>
            <a:ext cx="6400800" cy="6746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还：通（旋），回转、掉转。</a:t>
            </a:r>
            <a:endParaRPr lang="zh-CN" altLang="en-US" dirty="0">
              <a:solidFill>
                <a:srgbClr val="FF000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8443" name="Rectangle 11"/>
          <p:cNvSpPr/>
          <p:nvPr/>
        </p:nvSpPr>
        <p:spPr>
          <a:xfrm>
            <a:off x="4538663" y="4192588"/>
            <a:ext cx="4495800" cy="6746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齐：通（剂），药剂</a:t>
            </a:r>
            <a:endParaRPr lang="zh-CN" altLang="en-US" dirty="0">
              <a:solidFill>
                <a:srgbClr val="FF000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  <p:bldP spid="18442" grpId="0"/>
      <p:bldP spid="184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3"/>
          <p:cNvSpPr txBox="1"/>
          <p:nvPr/>
        </p:nvSpPr>
        <p:spPr>
          <a:xfrm>
            <a:off x="301625" y="508000"/>
            <a:ext cx="3543300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latin typeface="AIGDT" pitchFamily="2" charset="2"/>
                <a:ea typeface="宋体" panose="02010600030101010101" pitchFamily="2" charset="-122"/>
              </a:rPr>
              <a:t>（二）古今异义</a:t>
            </a:r>
            <a:endParaRPr lang="zh-CN" altLang="en-US" dirty="0"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27651" name="Rectangle 4"/>
          <p:cNvSpPr/>
          <p:nvPr/>
        </p:nvSpPr>
        <p:spPr>
          <a:xfrm>
            <a:off x="665163" y="3438525"/>
            <a:ext cx="4970462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 anchor="ctr">
            <a:spAutoFit/>
          </a:bodyPr>
          <a:p>
            <a:pPr lvl="0" eaLnBrk="1" hangingPunct="1"/>
            <a:r>
              <a:rPr lang="zh-CN" altLang="en-US" dirty="0">
                <a:latin typeface="AIGDT" pitchFamily="2" charset="2"/>
                <a:ea typeface="宋体" panose="02010600030101010101" pitchFamily="2" charset="-122"/>
              </a:rPr>
              <a:t>医之好治不病</a:t>
            </a:r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以为</a:t>
            </a:r>
            <a:r>
              <a:rPr lang="zh-CN" altLang="en-US" dirty="0">
                <a:latin typeface="AIGDT" pitchFamily="2" charset="2"/>
                <a:ea typeface="宋体" panose="02010600030101010101" pitchFamily="2" charset="-122"/>
              </a:rPr>
              <a:t>功 </a:t>
            </a:r>
            <a:endParaRPr lang="zh-CN" altLang="en-US" dirty="0"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27652" name="Rectangle 5"/>
          <p:cNvSpPr/>
          <p:nvPr/>
        </p:nvSpPr>
        <p:spPr>
          <a:xfrm>
            <a:off x="388938" y="1225550"/>
            <a:ext cx="5446712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latin typeface="AIGDT" pitchFamily="2" charset="2"/>
                <a:ea typeface="宋体" panose="02010600030101010101" pitchFamily="2" charset="-122"/>
              </a:rPr>
              <a:t>⒈ 扁鹊望桓侯而还</a:t>
            </a:r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走</a:t>
            </a:r>
            <a:r>
              <a:rPr lang="zh-CN" altLang="en-US" dirty="0">
                <a:latin typeface="AIGDT" pitchFamily="2" charset="2"/>
                <a:ea typeface="宋体" panose="02010600030101010101" pitchFamily="2" charset="-122"/>
              </a:rPr>
              <a:t>。</a:t>
            </a:r>
            <a:endParaRPr lang="zh-CN" altLang="en-US" dirty="0"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27653" name="Rectangle 6"/>
          <p:cNvSpPr/>
          <p:nvPr/>
        </p:nvSpPr>
        <p:spPr>
          <a:xfrm>
            <a:off x="908050" y="1889125"/>
            <a:ext cx="5435600" cy="676275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latin typeface="AIGDT" pitchFamily="2" charset="2"/>
                <a:ea typeface="宋体" panose="02010600030101010101" pitchFamily="2" charset="-122"/>
              </a:rPr>
              <a:t>古：       今：</a:t>
            </a:r>
            <a:endParaRPr lang="zh-CN" altLang="en-US" dirty="0"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9463" name="Rectangle 7"/>
          <p:cNvSpPr/>
          <p:nvPr/>
        </p:nvSpPr>
        <p:spPr>
          <a:xfrm>
            <a:off x="1773238" y="1889125"/>
            <a:ext cx="1163637" cy="676275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跑。</a:t>
            </a:r>
            <a:endParaRPr lang="zh-CN" altLang="en-US" dirty="0">
              <a:solidFill>
                <a:srgbClr val="FF000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9464" name="Rectangle 8"/>
          <p:cNvSpPr/>
          <p:nvPr/>
        </p:nvSpPr>
        <p:spPr>
          <a:xfrm>
            <a:off x="6181725" y="1889125"/>
            <a:ext cx="1639888" cy="676275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行走。</a:t>
            </a:r>
            <a:endParaRPr lang="zh-CN" altLang="en-US" dirty="0">
              <a:solidFill>
                <a:srgbClr val="FF000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9467" name="Rectangle 11"/>
          <p:cNvSpPr/>
          <p:nvPr/>
        </p:nvSpPr>
        <p:spPr>
          <a:xfrm>
            <a:off x="1858963" y="3348038"/>
            <a:ext cx="685800" cy="6746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FF000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9468" name="Rectangle 12"/>
          <p:cNvSpPr/>
          <p:nvPr/>
        </p:nvSpPr>
        <p:spPr>
          <a:xfrm>
            <a:off x="6181725" y="3348038"/>
            <a:ext cx="685800" cy="6746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FF000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27658" name="Rectangle 13"/>
          <p:cNvSpPr/>
          <p:nvPr/>
        </p:nvSpPr>
        <p:spPr>
          <a:xfrm>
            <a:off x="908050" y="4651375"/>
            <a:ext cx="5435600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latin typeface="AIGDT" pitchFamily="2" charset="2"/>
                <a:ea typeface="宋体" panose="02010600030101010101" pitchFamily="2" charset="-122"/>
              </a:rPr>
              <a:t>古：       今：</a:t>
            </a:r>
            <a:endParaRPr lang="zh-CN" altLang="en-US" dirty="0"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9470" name="Rectangle 14"/>
          <p:cNvSpPr/>
          <p:nvPr/>
        </p:nvSpPr>
        <p:spPr>
          <a:xfrm>
            <a:off x="1858963" y="4676775"/>
            <a:ext cx="3065462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把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当做 </a:t>
            </a:r>
            <a:endParaRPr lang="zh-CN" altLang="en-US" dirty="0">
              <a:solidFill>
                <a:srgbClr val="FF000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9471" name="Rectangle 15"/>
          <p:cNvSpPr/>
          <p:nvPr/>
        </p:nvSpPr>
        <p:spPr>
          <a:xfrm>
            <a:off x="6181725" y="4676775"/>
            <a:ext cx="1638300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认为 </a:t>
            </a:r>
            <a:endParaRPr lang="zh-CN" altLang="en-US" dirty="0">
              <a:solidFill>
                <a:srgbClr val="FF000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  <p:bldP spid="19464" grpId="0"/>
      <p:bldP spid="19467" grpId="0"/>
      <p:bldP spid="19468" grpId="0"/>
      <p:bldP spid="19470" grpId="0"/>
      <p:bldP spid="194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10"/>
          <p:cNvSpPr/>
          <p:nvPr/>
        </p:nvSpPr>
        <p:spPr>
          <a:xfrm>
            <a:off x="1385888" y="1206500"/>
            <a:ext cx="3065462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latin typeface="AIGDT" pitchFamily="2" charset="2"/>
                <a:ea typeface="宋体" panose="02010600030101010101" pitchFamily="2" charset="-122"/>
              </a:rPr>
              <a:t> 使人</a:t>
            </a:r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索</a:t>
            </a:r>
            <a:r>
              <a:rPr lang="zh-CN" altLang="en-US" dirty="0">
                <a:latin typeface="AIGDT" pitchFamily="2" charset="2"/>
                <a:ea typeface="宋体" panose="02010600030101010101" pitchFamily="2" charset="-122"/>
              </a:rPr>
              <a:t>扁鹊</a:t>
            </a:r>
            <a:endParaRPr lang="zh-CN" altLang="en-US" dirty="0"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28675" name="Rectangle 11"/>
          <p:cNvSpPr/>
          <p:nvPr/>
        </p:nvSpPr>
        <p:spPr>
          <a:xfrm>
            <a:off x="2033588" y="1998663"/>
            <a:ext cx="5435600" cy="6746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latin typeface="AIGDT" pitchFamily="2" charset="2"/>
                <a:ea typeface="宋体" panose="02010600030101010101" pitchFamily="2" charset="-122"/>
              </a:rPr>
              <a:t>古：       今：</a:t>
            </a:r>
            <a:endParaRPr lang="zh-CN" altLang="en-US" dirty="0"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20492" name="Rectangle 12"/>
          <p:cNvSpPr/>
          <p:nvPr/>
        </p:nvSpPr>
        <p:spPr>
          <a:xfrm>
            <a:off x="7289800" y="2070100"/>
            <a:ext cx="1163638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绳索</a:t>
            </a:r>
            <a:endParaRPr lang="zh-CN" altLang="en-US" dirty="0">
              <a:solidFill>
                <a:srgbClr val="FF000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20493" name="Rectangle 13"/>
          <p:cNvSpPr/>
          <p:nvPr/>
        </p:nvSpPr>
        <p:spPr>
          <a:xfrm>
            <a:off x="2970213" y="2070100"/>
            <a:ext cx="1163637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寻找</a:t>
            </a:r>
            <a:endParaRPr lang="zh-CN" altLang="en-US" dirty="0">
              <a:solidFill>
                <a:srgbClr val="FF000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2" grpId="0"/>
      <p:bldP spid="204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Box 1"/>
          <p:cNvSpPr txBox="1"/>
          <p:nvPr/>
        </p:nvSpPr>
        <p:spPr>
          <a:xfrm>
            <a:off x="161925" y="2286000"/>
            <a:ext cx="10818813" cy="11004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dirty="0">
                <a:solidFill>
                  <a:srgbClr val="0070C0"/>
                </a:solidFill>
                <a:latin typeface="AIGDT" pitchFamily="2" charset="2"/>
                <a:ea typeface="宋体" panose="02010600030101010101" pitchFamily="2" charset="-122"/>
              </a:rPr>
              <a:t>   理解文章内容</a:t>
            </a:r>
            <a:endParaRPr lang="zh-CN" altLang="en-US" sz="5400" dirty="0">
              <a:solidFill>
                <a:srgbClr val="0070C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0" y="2439988"/>
            <a:ext cx="631825" cy="256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04507" tIns="52253" rIns="104507" bIns="52253">
            <a:spAutoFit/>
          </a:bodyPr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汉仪综艺体简" pitchFamily="1" charset="-122"/>
              </a:rPr>
              <a:t>按时间顺序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汉仪综艺体简" pitchFamily="1" charset="-122"/>
            </a:endParaRPr>
          </a:p>
        </p:txBody>
      </p:sp>
      <p:sp>
        <p:nvSpPr>
          <p:cNvPr id="31747" name="AutoShape 3"/>
          <p:cNvSpPr/>
          <p:nvPr/>
        </p:nvSpPr>
        <p:spPr>
          <a:xfrm>
            <a:off x="647700" y="2041525"/>
            <a:ext cx="433388" cy="3378200"/>
          </a:xfrm>
          <a:prstGeom prst="leftBrace">
            <a:avLst>
              <a:gd name="adj1" fmla="val 73112"/>
              <a:gd name="adj2" fmla="val 50000"/>
            </a:avLst>
          </a:prstGeom>
          <a:noFill/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lIns="104507" tIns="52253" rIns="104507" bIns="52253" anchor="ctr"/>
          <a:p>
            <a:pPr lvl="0" eaLnBrk="1" hangingPunct="1"/>
            <a:endParaRPr lang="zh-CN" altLang="en-US" dirty="0"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774700" y="3225800"/>
            <a:ext cx="3198813" cy="598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3200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汉仪综艺体简" pitchFamily="1" charset="-122"/>
              </a:rPr>
              <a:t>病况的发展</a:t>
            </a:r>
            <a:endParaRPr lang="zh-CN" altLang="en-US" sz="3200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汉仪综艺体简" pitchFamily="1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81088" y="5113338"/>
            <a:ext cx="2249488" cy="592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3200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汉仪综艺体简" pitchFamily="1" charset="-122"/>
              </a:rPr>
              <a:t>蔡桓公遂死</a:t>
            </a:r>
            <a:endParaRPr lang="zh-CN" altLang="en-US" sz="3200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汉仪综艺体简" pitchFamily="1" charset="-122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1081088" y="1319213"/>
            <a:ext cx="3113088" cy="598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3200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汉仪综艺体简" pitchFamily="1" charset="-122"/>
              </a:rPr>
              <a:t>前三次会见</a:t>
            </a:r>
            <a:endParaRPr lang="zh-CN" altLang="en-US" sz="3200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汉仪综艺体简" pitchFamily="1" charset="-122"/>
            </a:endParaRPr>
          </a:p>
        </p:txBody>
      </p:sp>
      <p:sp>
        <p:nvSpPr>
          <p:cNvPr id="22535" name="AutoShape 7"/>
          <p:cNvSpPr/>
          <p:nvPr/>
        </p:nvSpPr>
        <p:spPr>
          <a:xfrm>
            <a:off x="4108450" y="1319213"/>
            <a:ext cx="173038" cy="1227137"/>
          </a:xfrm>
          <a:prstGeom prst="leftBrace">
            <a:avLst>
              <a:gd name="adj1" fmla="val 66517"/>
              <a:gd name="adj2" fmla="val 50000"/>
            </a:avLst>
          </a:prstGeom>
          <a:noFill/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lIns="104507" tIns="52253" rIns="104507" bIns="52253" anchor="ctr"/>
          <a:p>
            <a:pPr lvl="0" eaLnBrk="1" hangingPunct="1"/>
            <a:endParaRPr lang="zh-CN" altLang="en-US" dirty="0"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6626225" y="846138"/>
            <a:ext cx="1441450" cy="596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3200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汉仪综艺体简" pitchFamily="1" charset="-122"/>
              </a:rPr>
              <a:t>无　疾</a:t>
            </a:r>
            <a:endParaRPr lang="zh-CN" altLang="en-US" sz="3200" dirty="0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汉仪综艺体简" pitchFamily="1" charset="-122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6626225" y="1443038"/>
            <a:ext cx="1274763" cy="598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3200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汉仪综艺体简" pitchFamily="1" charset="-122"/>
                <a:ea typeface="汉仪综艺体简" pitchFamily="1" charset="-122"/>
              </a:rPr>
              <a:t>评  价</a:t>
            </a:r>
            <a:endParaRPr lang="zh-CN" altLang="en-US" sz="3200" dirty="0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汉仪综艺体简" pitchFamily="1" charset="-122"/>
              <a:ea typeface="汉仪综艺体简" pitchFamily="1" charset="-122"/>
            </a:endParaRPr>
          </a:p>
        </p:txBody>
      </p:sp>
      <p:grpSp>
        <p:nvGrpSpPr>
          <p:cNvPr id="2" name="Group 11"/>
          <p:cNvGrpSpPr/>
          <p:nvPr/>
        </p:nvGrpSpPr>
        <p:grpSpPr>
          <a:xfrm>
            <a:off x="4465638" y="968375"/>
            <a:ext cx="1716087" cy="1965325"/>
            <a:chOff x="0" y="0"/>
            <a:chExt cx="900" cy="1162"/>
          </a:xfrm>
        </p:grpSpPr>
        <p:sp>
          <p:nvSpPr>
            <p:cNvPr id="22540" name="Text Box 12"/>
            <p:cNvSpPr txBox="1">
              <a:spLocks noChangeArrowheads="1"/>
            </p:cNvSpPr>
            <p:nvPr/>
          </p:nvSpPr>
          <p:spPr bwMode="auto">
            <a:xfrm>
              <a:off x="0" y="499"/>
              <a:ext cx="796" cy="34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2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汉仪综艺体简" pitchFamily="1" charset="-122"/>
                  <a:ea typeface="汉仪综艺体简" pitchFamily="1" charset="-122"/>
                </a:rPr>
                <a:t>第二次</a:t>
              </a:r>
              <a:r>
                <a:rPr lang="en-US" altLang="zh-CN" sz="32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汉仪综艺体简" pitchFamily="1" charset="-122"/>
                  <a:ea typeface="汉仪综艺体简" pitchFamily="1" charset="-122"/>
                </a:rPr>
                <a:t>:</a:t>
              </a:r>
              <a:endParaRPr lang="en-US" altLang="zh-CN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汉仪综艺体简" pitchFamily="1" charset="-122"/>
                <a:ea typeface="汉仪综艺体简" pitchFamily="1" charset="-122"/>
              </a:endParaRPr>
            </a:p>
          </p:txBody>
        </p:sp>
        <p:sp>
          <p:nvSpPr>
            <p:cNvPr id="22541" name="Text Box 13"/>
            <p:cNvSpPr txBox="1">
              <a:spLocks noChangeArrowheads="1"/>
            </p:cNvSpPr>
            <p:nvPr/>
          </p:nvSpPr>
          <p:spPr bwMode="auto">
            <a:xfrm>
              <a:off x="0" y="816"/>
              <a:ext cx="900" cy="34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p>
              <a:pPr lvl="0" eaLnBrk="1" hangingPunct="1"/>
              <a:r>
                <a:rPr lang="zh-CN" altLang="en-US" sz="32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汉仪综艺体简" pitchFamily="1" charset="-122"/>
                  <a:ea typeface="汉仪综艺体简" pitchFamily="1" charset="-122"/>
                </a:rPr>
                <a:t>第三次</a:t>
              </a:r>
              <a:r>
                <a:rPr lang="en-US" altLang="zh-CN" sz="32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汉仪综艺体简" pitchFamily="1" charset="-122"/>
                  <a:ea typeface="汉仪综艺体简" pitchFamily="1" charset="-122"/>
                </a:rPr>
                <a:t>:</a:t>
              </a:r>
              <a:endParaRPr lang="en-US" altLang="zh-CN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汉仪综艺体简" pitchFamily="1" charset="-122"/>
                <a:ea typeface="汉仪综艺体简" pitchFamily="1" charset="-122"/>
              </a:endParaRPr>
            </a:p>
          </p:txBody>
        </p:sp>
        <p:sp>
          <p:nvSpPr>
            <p:cNvPr id="22542" name="Text Box 14"/>
            <p:cNvSpPr txBox="1">
              <a:spLocks noChangeArrowheads="1"/>
            </p:cNvSpPr>
            <p:nvPr/>
          </p:nvSpPr>
          <p:spPr bwMode="auto">
            <a:xfrm>
              <a:off x="0" y="0"/>
              <a:ext cx="900" cy="34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p>
              <a:pPr lvl="0" eaLnBrk="1" hangingPunct="1"/>
              <a:r>
                <a:rPr lang="zh-CN" altLang="en-US" sz="32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汉仪综艺体简" pitchFamily="1" charset="-122"/>
                  <a:ea typeface="汉仪综艺体简" pitchFamily="1" charset="-122"/>
                </a:rPr>
                <a:t>第一次</a:t>
              </a:r>
              <a:r>
                <a:rPr lang="en-US" altLang="zh-CN" sz="32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汉仪综艺体简" pitchFamily="1" charset="-122"/>
                  <a:ea typeface="汉仪综艺体简" pitchFamily="1" charset="-122"/>
                </a:rPr>
                <a:t>:</a:t>
              </a:r>
              <a:endParaRPr lang="en-US" altLang="zh-CN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汉仪综艺体简" pitchFamily="1" charset="-122"/>
                <a:ea typeface="汉仪综艺体简" pitchFamily="1" charset="-122"/>
              </a:endParaRPr>
            </a:p>
          </p:txBody>
        </p:sp>
      </p:grpSp>
      <p:sp>
        <p:nvSpPr>
          <p:cNvPr id="22543" name="AutoShape 15"/>
          <p:cNvSpPr/>
          <p:nvPr/>
        </p:nvSpPr>
        <p:spPr>
          <a:xfrm>
            <a:off x="6181725" y="968375"/>
            <a:ext cx="174625" cy="612775"/>
          </a:xfrm>
          <a:prstGeom prst="leftBrace">
            <a:avLst>
              <a:gd name="adj1" fmla="val 32913"/>
              <a:gd name="adj2" fmla="val 47935"/>
            </a:avLst>
          </a:prstGeom>
          <a:noFill/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lIns="104507" tIns="52253" rIns="104507" bIns="52253" anchor="ctr"/>
          <a:p>
            <a:pPr lvl="0" eaLnBrk="1" hangingPunct="1"/>
            <a:endParaRPr lang="zh-CN" altLang="en-US" dirty="0"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22544" name="Text Box 16"/>
          <p:cNvSpPr txBox="1"/>
          <p:nvPr/>
        </p:nvSpPr>
        <p:spPr>
          <a:xfrm>
            <a:off x="6086475" y="1812925"/>
            <a:ext cx="2355850" cy="598488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3200" dirty="0">
                <a:solidFill>
                  <a:srgbClr val="3333CC"/>
                </a:solidFill>
                <a:latin typeface="Arial" panose="020B0604020202020204" pitchFamily="34" charset="0"/>
                <a:ea typeface="汉仪综艺体简" pitchFamily="1" charset="-122"/>
              </a:rPr>
              <a:t>不应、不悦</a:t>
            </a:r>
            <a:endParaRPr lang="zh-CN" altLang="en-US" sz="3200" dirty="0">
              <a:solidFill>
                <a:srgbClr val="3333CC"/>
              </a:solidFill>
              <a:latin typeface="Arial" panose="020B0604020202020204" pitchFamily="34" charset="0"/>
              <a:ea typeface="汉仪综艺体简" pitchFamily="1" charset="-122"/>
            </a:endParaRPr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5983288" y="2347913"/>
            <a:ext cx="3502025" cy="598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3200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汉仪综艺体简" pitchFamily="1" charset="-122"/>
              </a:rPr>
              <a:t>又不应、又不悦</a:t>
            </a:r>
            <a:endParaRPr lang="zh-CN" altLang="en-US" sz="3200" dirty="0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汉仪综艺体简" pitchFamily="1" charset="-122"/>
            </a:endParaRPr>
          </a:p>
        </p:txBody>
      </p:sp>
      <p:sp>
        <p:nvSpPr>
          <p:cNvPr id="22546" name="AutoShape 18"/>
          <p:cNvSpPr/>
          <p:nvPr/>
        </p:nvSpPr>
        <p:spPr>
          <a:xfrm>
            <a:off x="9380538" y="1506538"/>
            <a:ext cx="519112" cy="4143375"/>
          </a:xfrm>
          <a:prstGeom prst="rightBrace">
            <a:avLst>
              <a:gd name="adj1" fmla="val 74865"/>
              <a:gd name="adj2" fmla="val 50000"/>
            </a:avLst>
          </a:prstGeom>
          <a:noFill/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lIns="104507" tIns="52253" rIns="104507" bIns="52253" anchor="ctr"/>
          <a:p>
            <a:pPr lvl="0" algn="ctr" eaLnBrk="1" hangingPunct="1"/>
            <a:endParaRPr lang="zh-CN" altLang="en-US" sz="32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7" name="Text Box 19"/>
          <p:cNvSpPr txBox="1">
            <a:spLocks noChangeArrowheads="1"/>
          </p:cNvSpPr>
          <p:nvPr/>
        </p:nvSpPr>
        <p:spPr bwMode="auto">
          <a:xfrm>
            <a:off x="10072688" y="2579688"/>
            <a:ext cx="622300" cy="2076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汉仪综艺体简" pitchFamily="1" charset="-122"/>
              </a:rPr>
              <a:t>讳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汉仪综艺体简" pitchFamily="1" charset="-122"/>
            </a:endParaRPr>
          </a:p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汉仪综艺体简" pitchFamily="1" charset="-122"/>
              </a:rPr>
              <a:t>疾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汉仪综艺体简" pitchFamily="1" charset="-122"/>
            </a:endParaRPr>
          </a:p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汉仪综艺体简" pitchFamily="1" charset="-122"/>
              </a:rPr>
              <a:t>忌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汉仪综艺体简" pitchFamily="1" charset="-122"/>
            </a:endParaRPr>
          </a:p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汉仪综艺体简" pitchFamily="1" charset="-122"/>
              </a:rPr>
              <a:t>医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汉仪综艺体简" pitchFamily="1" charset="-122"/>
            </a:endParaRPr>
          </a:p>
        </p:txBody>
      </p:sp>
      <p:sp>
        <p:nvSpPr>
          <p:cNvPr id="22548" name="Text Box 20"/>
          <p:cNvSpPr txBox="1">
            <a:spLocks noChangeArrowheads="1"/>
          </p:cNvSpPr>
          <p:nvPr/>
        </p:nvSpPr>
        <p:spPr bwMode="auto">
          <a:xfrm>
            <a:off x="908050" y="5802313"/>
            <a:ext cx="8775700" cy="10906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32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汉仪雁翎体简" pitchFamily="1" charset="-122"/>
              </a:rPr>
              <a:t>寓意：要正视自己的缺点和错误，不要拒绝别人的批评教育。</a:t>
            </a:r>
            <a:endParaRPr lang="zh-CN" altLang="en-US" sz="32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汉仪雁翎体简" pitchFamily="1" charset="-122"/>
            </a:endParaRPr>
          </a:p>
        </p:txBody>
      </p:sp>
      <p:sp>
        <p:nvSpPr>
          <p:cNvPr id="31761" name="Rectangle 21"/>
          <p:cNvSpPr>
            <a:spLocks noGrp="1" noRot="1"/>
          </p:cNvSpPr>
          <p:nvPr>
            <p:ph type="title"/>
          </p:nvPr>
        </p:nvSpPr>
        <p:spPr>
          <a:xfrm>
            <a:off x="301625" y="277813"/>
            <a:ext cx="10255250" cy="690562"/>
          </a:xfrm>
          <a:ln/>
        </p:spPr>
        <p:txBody>
          <a:bodyPr vert="horz" wrap="square" lIns="104507" tIns="52253" rIns="104507" bIns="52253" anchor="ctr"/>
          <a:p>
            <a:pPr eaLnBrk="1" hangingPunct="1"/>
            <a:r>
              <a:rPr lang="zh-CN" altLang="en-US" sz="4600" b="1" dirty="0"/>
              <a:t>内　容　理　解</a:t>
            </a:r>
            <a:endParaRPr lang="zh-CN" altLang="en-US" sz="4600" b="1" dirty="0"/>
          </a:p>
        </p:txBody>
      </p:sp>
      <p:sp>
        <p:nvSpPr>
          <p:cNvPr id="22550" name="AutoShape 22"/>
          <p:cNvSpPr/>
          <p:nvPr/>
        </p:nvSpPr>
        <p:spPr>
          <a:xfrm>
            <a:off x="4021138" y="3249613"/>
            <a:ext cx="173037" cy="1227137"/>
          </a:xfrm>
          <a:prstGeom prst="leftBrace">
            <a:avLst>
              <a:gd name="adj1" fmla="val 66518"/>
              <a:gd name="adj2" fmla="val 50000"/>
            </a:avLst>
          </a:prstGeom>
          <a:noFill/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lIns="104507" tIns="52253" rIns="104507" bIns="52253" anchor="ctr"/>
          <a:p>
            <a:pPr lvl="0" eaLnBrk="1" hangingPunct="1"/>
            <a:endParaRPr lang="zh-CN" altLang="en-US" dirty="0"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22551" name="Text Box 23"/>
          <p:cNvSpPr txBox="1">
            <a:spLocks noChangeArrowheads="1"/>
          </p:cNvSpPr>
          <p:nvPr/>
        </p:nvSpPr>
        <p:spPr bwMode="auto">
          <a:xfrm>
            <a:off x="5865813" y="2901950"/>
            <a:ext cx="1441450" cy="598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3200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汉仪综艺体简" pitchFamily="1" charset="-122"/>
              </a:rPr>
              <a:t>腠　理</a:t>
            </a:r>
            <a:endParaRPr lang="zh-CN" altLang="en-US" sz="3200" dirty="0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汉仪综艺体简" pitchFamily="1" charset="-122"/>
            </a:endParaRPr>
          </a:p>
        </p:txBody>
      </p:sp>
      <p:sp>
        <p:nvSpPr>
          <p:cNvPr id="22552" name="Text Box 24"/>
          <p:cNvSpPr txBox="1">
            <a:spLocks noChangeArrowheads="1"/>
          </p:cNvSpPr>
          <p:nvPr/>
        </p:nvSpPr>
        <p:spPr bwMode="auto">
          <a:xfrm>
            <a:off x="5835650" y="3532188"/>
            <a:ext cx="1025525" cy="592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3200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汉仪综艺体简" pitchFamily="1" charset="-122"/>
              </a:rPr>
              <a:t>肌肤</a:t>
            </a:r>
            <a:endParaRPr lang="zh-CN" altLang="en-US" sz="3200" dirty="0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汉仪综艺体简" pitchFamily="1" charset="-122"/>
            </a:endParaRPr>
          </a:p>
        </p:txBody>
      </p:sp>
      <p:grpSp>
        <p:nvGrpSpPr>
          <p:cNvPr id="3" name="Group 25"/>
          <p:cNvGrpSpPr/>
          <p:nvPr/>
        </p:nvGrpSpPr>
        <p:grpSpPr>
          <a:xfrm>
            <a:off x="4194175" y="2946400"/>
            <a:ext cx="1714500" cy="2063750"/>
            <a:chOff x="0" y="0"/>
            <a:chExt cx="900" cy="1219"/>
          </a:xfrm>
        </p:grpSpPr>
        <p:sp>
          <p:nvSpPr>
            <p:cNvPr id="22554" name="Text Box 26"/>
            <p:cNvSpPr txBox="1">
              <a:spLocks noChangeArrowheads="1"/>
            </p:cNvSpPr>
            <p:nvPr/>
          </p:nvSpPr>
          <p:spPr bwMode="auto">
            <a:xfrm>
              <a:off x="0" y="0"/>
              <a:ext cx="900" cy="34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p>
              <a:pPr lvl="0" eaLnBrk="1" hangingPunct="1"/>
              <a:r>
                <a:rPr lang="zh-CN" altLang="en-US" sz="32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汉仪综艺体简" pitchFamily="1" charset="-122"/>
                  <a:ea typeface="汉仪综艺体简" pitchFamily="1" charset="-122"/>
                </a:rPr>
                <a:t>第一次</a:t>
              </a:r>
              <a:r>
                <a:rPr lang="en-US" altLang="zh-CN" sz="32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汉仪综艺体简" pitchFamily="1" charset="-122"/>
                  <a:ea typeface="汉仪综艺体简" pitchFamily="1" charset="-122"/>
                </a:rPr>
                <a:t>:</a:t>
              </a:r>
              <a:endParaRPr lang="en-US" altLang="zh-CN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汉仪综艺体简" pitchFamily="1" charset="-122"/>
                <a:ea typeface="汉仪综艺体简" pitchFamily="1" charset="-122"/>
              </a:endParaRPr>
            </a:p>
          </p:txBody>
        </p:sp>
        <p:sp>
          <p:nvSpPr>
            <p:cNvPr id="22555" name="Text Box 27"/>
            <p:cNvSpPr txBox="1">
              <a:spLocks noChangeArrowheads="1"/>
            </p:cNvSpPr>
            <p:nvPr/>
          </p:nvSpPr>
          <p:spPr bwMode="auto">
            <a:xfrm>
              <a:off x="0" y="317"/>
              <a:ext cx="796" cy="34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2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汉仪综艺体简" pitchFamily="1" charset="-122"/>
                  <a:ea typeface="汉仪综艺体简" pitchFamily="1" charset="-122"/>
                </a:rPr>
                <a:t>第二次</a:t>
              </a:r>
              <a:r>
                <a:rPr lang="en-US" altLang="zh-CN" sz="32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汉仪综艺体简" pitchFamily="1" charset="-122"/>
                  <a:ea typeface="汉仪综艺体简" pitchFamily="1" charset="-122"/>
                </a:rPr>
                <a:t>:</a:t>
              </a:r>
              <a:endParaRPr lang="en-US" altLang="zh-CN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汉仪综艺体简" pitchFamily="1" charset="-122"/>
                <a:ea typeface="汉仪综艺体简" pitchFamily="1" charset="-122"/>
              </a:endParaRPr>
            </a:p>
          </p:txBody>
        </p:sp>
        <p:sp>
          <p:nvSpPr>
            <p:cNvPr id="22556" name="Text Box 28"/>
            <p:cNvSpPr txBox="1">
              <a:spLocks noChangeArrowheads="1"/>
            </p:cNvSpPr>
            <p:nvPr/>
          </p:nvSpPr>
          <p:spPr bwMode="auto">
            <a:xfrm>
              <a:off x="0" y="589"/>
              <a:ext cx="900" cy="6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p>
              <a:pPr lvl="0" eaLnBrk="1" hangingPunct="1"/>
              <a:r>
                <a:rPr lang="zh-CN" altLang="en-US" sz="32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汉仪综艺体简" pitchFamily="1" charset="-122"/>
                  <a:ea typeface="汉仪综艺体简" pitchFamily="1" charset="-122"/>
                </a:rPr>
                <a:t>第三次</a:t>
              </a:r>
              <a:r>
                <a:rPr lang="en-US" altLang="zh-CN" sz="32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汉仪综艺体简" pitchFamily="1" charset="-122"/>
                  <a:ea typeface="汉仪综艺体简" pitchFamily="1" charset="-122"/>
                </a:rPr>
                <a:t>:</a:t>
              </a:r>
              <a:endParaRPr lang="en-US" altLang="zh-CN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汉仪综艺体简" pitchFamily="1" charset="-122"/>
                <a:ea typeface="汉仪综艺体简" pitchFamily="1" charset="-122"/>
              </a:endParaRPr>
            </a:p>
            <a:p>
              <a:pPr lvl="0" eaLnBrk="1" hangingPunct="1"/>
              <a:r>
                <a:rPr lang="zh-CN" altLang="en-US" sz="32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汉仪综艺体简" pitchFamily="1" charset="-122"/>
                  <a:ea typeface="汉仪综艺体简" pitchFamily="1" charset="-122"/>
                </a:rPr>
                <a:t>第四次：</a:t>
              </a:r>
              <a:endPara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汉仪综艺体简" pitchFamily="1" charset="-122"/>
                <a:ea typeface="汉仪综艺体简" pitchFamily="1" charset="-122"/>
              </a:endParaRPr>
            </a:p>
          </p:txBody>
        </p:sp>
      </p:grpSp>
      <p:sp>
        <p:nvSpPr>
          <p:cNvPr id="22557" name="Text Box 29"/>
          <p:cNvSpPr txBox="1">
            <a:spLocks noChangeArrowheads="1"/>
          </p:cNvSpPr>
          <p:nvPr/>
        </p:nvSpPr>
        <p:spPr bwMode="auto">
          <a:xfrm>
            <a:off x="5983288" y="4068763"/>
            <a:ext cx="1025525" cy="592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3200" dirty="0">
                <a:solidFill>
                  <a:srgbClr val="33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汉仪综艺体简" pitchFamily="1" charset="-122"/>
              </a:rPr>
              <a:t>肠胃</a:t>
            </a:r>
            <a:endParaRPr lang="zh-CN" altLang="en-US" sz="3200" dirty="0">
              <a:solidFill>
                <a:srgbClr val="3333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汉仪综艺体简" pitchFamily="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83288" y="4591050"/>
            <a:ext cx="16906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dirty="0">
                <a:solidFill>
                  <a:schemeClr val="tx2"/>
                </a:solidFill>
                <a:latin typeface="AIGDT" pitchFamily="2" charset="2"/>
                <a:ea typeface="宋体" panose="02010600030101010101" pitchFamily="2" charset="-122"/>
              </a:rPr>
              <a:t>骨髓</a:t>
            </a:r>
            <a:endParaRPr lang="zh-CN" altLang="en-US" sz="3200" dirty="0">
              <a:solidFill>
                <a:schemeClr val="tx2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 bldLvl="0" animBg="1"/>
      <p:bldP spid="22534" grpId="0" bldLvl="0" animBg="1"/>
      <p:bldP spid="22535" grpId="0" bldLvl="0" animBg="1"/>
      <p:bldP spid="22536" grpId="0" bldLvl="0" animBg="1"/>
      <p:bldP spid="22537" grpId="0" bldLvl="0" animBg="1"/>
      <p:bldP spid="22543" grpId="0" bldLvl="0" animBg="1"/>
      <p:bldP spid="22544" grpId="0"/>
      <p:bldP spid="22545" grpId="0" bldLvl="0" animBg="1"/>
      <p:bldP spid="22546" grpId="0" animBg="1"/>
      <p:bldP spid="22547" grpId="0"/>
      <p:bldP spid="22548" grpId="0"/>
      <p:bldP spid="22550" grpId="0" bldLvl="0" animBg="1"/>
      <p:bldP spid="22551" grpId="0" bldLvl="0" animBg="1"/>
      <p:bldP spid="22552" grpId="0" bldLvl="0" animBg="1"/>
      <p:bldP spid="22557" grpId="0" bldLvl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549275" y="1785938"/>
            <a:ext cx="9882188" cy="2936875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600" b="0" dirty="0">
                <a:latin typeface="Arial" panose="020B0604020202020204" pitchFamily="34" charset="0"/>
                <a:ea typeface="隶书" pitchFamily="49" charset="-122"/>
              </a:rPr>
              <a:t>       </a:t>
            </a:r>
            <a:r>
              <a:rPr lang="zh-CN" altLang="en-US" sz="4600" b="0" dirty="0"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lang="zh-CN" altLang="en-US" sz="4600" b="0" dirty="0">
                <a:latin typeface="Arial" panose="020B0604020202020204" pitchFamily="34" charset="0"/>
                <a:ea typeface="隶书" pitchFamily="49" charset="-122"/>
              </a:rPr>
              <a:t>讳</a:t>
            </a:r>
            <a:r>
              <a:rPr lang="zh-CN" altLang="en-US" sz="4600" b="0" dirty="0">
                <a:latin typeface="Times New Roman" panose="02020603050405020304" pitchFamily="18" charset="0"/>
                <a:ea typeface="隶书" pitchFamily="49" charset="-122"/>
              </a:rPr>
              <a:t>”</a:t>
            </a:r>
            <a:r>
              <a:rPr lang="zh-CN" altLang="en-US" sz="4600" b="0" dirty="0">
                <a:latin typeface="Arial" panose="020B0604020202020204" pitchFamily="34" charset="0"/>
                <a:ea typeface="隶书" pitchFamily="49" charset="-122"/>
              </a:rPr>
              <a:t> ：有顾忌不敢说或不愿说。</a:t>
            </a:r>
            <a:r>
              <a:rPr lang="zh-CN" altLang="en-US" sz="4600" b="0" dirty="0"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lang="zh-CN" altLang="en-US" sz="4600" b="0" dirty="0">
                <a:latin typeface="Arial" panose="020B0604020202020204" pitchFamily="34" charset="0"/>
                <a:ea typeface="隶书" pitchFamily="49" charset="-122"/>
              </a:rPr>
              <a:t>忌</a:t>
            </a:r>
            <a:r>
              <a:rPr lang="zh-CN" altLang="en-US" sz="4600" b="0" dirty="0">
                <a:latin typeface="Times New Roman" panose="02020603050405020304" pitchFamily="18" charset="0"/>
                <a:ea typeface="隶书" pitchFamily="49" charset="-122"/>
              </a:rPr>
              <a:t>”</a:t>
            </a:r>
            <a:r>
              <a:rPr lang="zh-CN" altLang="en-US" sz="4600" b="0" dirty="0">
                <a:latin typeface="Arial" panose="020B0604020202020204" pitchFamily="34" charset="0"/>
                <a:ea typeface="隶书" pitchFamily="49" charset="-122"/>
              </a:rPr>
              <a:t>：是嫉妒，猜忌。这个成语的意思是：怕人知道有病而不肯医治，比喻掩饰缺点，不思改正。</a:t>
            </a:r>
            <a:endParaRPr lang="zh-CN" altLang="en-US" sz="4600" b="0" dirty="0"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32771" name="Picture 3" descr="hjjy"/>
          <p:cNvPicPr>
            <a:picLocks noChangeAspect="1"/>
          </p:cNvPicPr>
          <p:nvPr/>
        </p:nvPicPr>
        <p:blipFill>
          <a:blip r:embed="rId1">
            <a:lum bright="-12000" contrast="100000"/>
          </a:blip>
          <a:stretch>
            <a:fillRect/>
          </a:stretch>
        </p:blipFill>
        <p:spPr>
          <a:xfrm>
            <a:off x="2470150" y="325438"/>
            <a:ext cx="5491163" cy="1630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Picture 4" descr="SY01265_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8900" y="6811963"/>
            <a:ext cx="731838" cy="496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104507" tIns="52253" rIns="104507" bIns="52253" anchor="ctr"/>
          <a:p>
            <a:pPr algn="l" eaLnBrk="1" hangingPunct="1"/>
            <a:r>
              <a:rPr lang="zh-CN" altLang="en-US" sz="3700" b="1" dirty="0"/>
              <a:t>蔡桓公的病开始并不严重，为什么后来会变得无法医治？你从中得到了怎样的启示？</a:t>
            </a:r>
            <a:endParaRPr lang="zh-CN" altLang="en-US" sz="3700" b="1" dirty="0"/>
          </a:p>
        </p:txBody>
      </p:sp>
      <p:sp>
        <p:nvSpPr>
          <p:cNvPr id="33795" name="Rectangle 3"/>
          <p:cNvSpPr>
            <a:spLocks noGrp="1" noRot="1"/>
          </p:cNvSpPr>
          <p:nvPr>
            <p:ph idx="1"/>
          </p:nvPr>
        </p:nvSpPr>
        <p:spPr>
          <a:ln/>
        </p:spPr>
        <p:txBody>
          <a:bodyPr vert="horz" wrap="square" lIns="104507" tIns="52253" rIns="104507" bIns="52253" anchor="t"/>
          <a:p>
            <a:pPr eaLnBrk="1" hangingPunct="1"/>
            <a:r>
              <a:rPr lang="zh-CN" altLang="en-US" b="1" dirty="0"/>
              <a:t>蔡桓公讳疾忌医，耽误了病情。</a:t>
            </a:r>
            <a:r>
              <a:rPr lang="zh-CN" altLang="en-US" b="1" dirty="0">
                <a:solidFill>
                  <a:srgbClr val="FF0000"/>
                </a:solidFill>
              </a:rPr>
              <a:t>获得启示是如果有病需要及早医治，</a:t>
            </a:r>
            <a:r>
              <a:rPr lang="zh-CN" altLang="en-US" sz="44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不能讳疾忌医</a:t>
            </a:r>
            <a:r>
              <a:rPr lang="zh-CN" altLang="en-US" b="1" dirty="0">
                <a:solidFill>
                  <a:srgbClr val="FF0000"/>
                </a:solidFill>
              </a:rPr>
              <a:t>。对待自己的缺点错误，也应当虚心接受批评，防患于未然，</a:t>
            </a:r>
            <a:r>
              <a:rPr lang="zh-CN" altLang="en-US" sz="44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做到防微杜渐</a:t>
            </a:r>
            <a:r>
              <a:rPr lang="zh-CN" altLang="en-US" b="1" dirty="0">
                <a:solidFill>
                  <a:srgbClr val="FF0000"/>
                </a:solidFill>
              </a:rPr>
              <a:t>。</a:t>
            </a:r>
            <a:r>
              <a:rPr lang="zh-CN" altLang="en-US" b="1" dirty="0"/>
              <a:t>若一意孤行，后果则不堪设想，会发展到无法挽救的地步。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 Box 2"/>
          <p:cNvSpPr txBox="1"/>
          <p:nvPr/>
        </p:nvSpPr>
        <p:spPr>
          <a:xfrm>
            <a:off x="0" y="301625"/>
            <a:ext cx="10980738" cy="5783263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latin typeface="Times New Roman" panose="02020603050405020304" pitchFamily="18" charset="0"/>
                <a:ea typeface="隶书" pitchFamily="49" charset="-122"/>
              </a:rPr>
              <a:t>检测：</a:t>
            </a:r>
            <a:endParaRPr lang="zh-CN" altLang="en-US" sz="4100" b="0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 eaLnBrk="1" hangingPunct="1"/>
            <a:r>
              <a:rPr lang="zh-CN" altLang="en-US" sz="4100" b="0" dirty="0">
                <a:latin typeface="Times New Roman" panose="02020603050405020304" pitchFamily="18" charset="0"/>
                <a:ea typeface="隶书" pitchFamily="49" charset="-122"/>
              </a:rPr>
              <a:t>    1.课文中扁鹊说_________、________、    </a:t>
            </a:r>
            <a:endParaRPr lang="zh-CN" altLang="en-US" sz="4100" b="0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 eaLnBrk="1" hangingPunct="1"/>
            <a:r>
              <a:rPr lang="zh-CN" altLang="en-US" sz="4100" b="0" dirty="0">
                <a:latin typeface="Times New Roman" panose="02020603050405020304" pitchFamily="18" charset="0"/>
                <a:ea typeface="隶书" pitchFamily="49" charset="-122"/>
              </a:rPr>
              <a:t>________、_________”这几句话，表明了蔡桓公的病由轻到重的发展过程。</a:t>
            </a:r>
            <a:endParaRPr lang="zh-CN" altLang="en-US" sz="4100" b="0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 eaLnBrk="1" hangingPunct="1"/>
            <a:r>
              <a:rPr lang="zh-CN" altLang="en-US" sz="4100" b="0" dirty="0">
                <a:latin typeface="Times New Roman" panose="02020603050405020304" pitchFamily="18" charset="0"/>
                <a:ea typeface="隶书" pitchFamily="49" charset="-122"/>
              </a:rPr>
              <a:t>    2.从课文中蔡桓公说的_________________ 一句话可以说明他的病得不到根本治疗的原因。</a:t>
            </a:r>
            <a:endParaRPr lang="zh-CN" altLang="en-US" sz="4100" b="0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 eaLnBrk="1" hangingPunct="1"/>
            <a:r>
              <a:rPr lang="zh-CN" altLang="en-US" sz="4100" b="0" dirty="0">
                <a:latin typeface="Times New Roman" panose="02020603050405020304" pitchFamily="18" charset="0"/>
                <a:ea typeface="隶书" pitchFamily="49" charset="-122"/>
              </a:rPr>
              <a:t>  3．这个故事告诉我们:</a:t>
            </a:r>
            <a:endParaRPr lang="zh-CN" altLang="en-US" sz="4100" b="0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 eaLnBrk="1" hangingPunct="1"/>
            <a:endParaRPr lang="zh-CN" altLang="en-US" sz="4100" b="0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 eaLnBrk="1" hangingPunct="1"/>
            <a:r>
              <a:rPr lang="zh-CN" altLang="en-US" sz="4100" b="0" dirty="0">
                <a:latin typeface="Times New Roman" panose="02020603050405020304" pitchFamily="18" charset="0"/>
                <a:ea typeface="隶书" pitchFamily="49" charset="-122"/>
              </a:rPr>
              <a:t>  4．这个故事后来演化为一个成语是：</a:t>
            </a:r>
            <a:endParaRPr lang="zh-CN" altLang="en-US" sz="4100" b="0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34819" name="Picture 3" descr="SY01265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56838" y="7112000"/>
            <a:ext cx="731837" cy="49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392613" y="788988"/>
            <a:ext cx="3201988" cy="7366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疾在腠理</a:t>
            </a:r>
            <a:endParaRPr lang="zh-CN" altLang="en-US" sz="4100" b="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7319963" y="869950"/>
            <a:ext cx="2836863" cy="7366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病在肌肤  </a:t>
            </a:r>
            <a:endParaRPr lang="zh-CN" altLang="en-US" sz="2700" b="0" dirty="0">
              <a:latin typeface="Tahoma" panose="020B0604030504040204" pitchFamily="34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1438275"/>
            <a:ext cx="2744788" cy="7366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病在肠胃  </a:t>
            </a:r>
            <a:endParaRPr lang="zh-CN" altLang="en-US" sz="2700" b="0" dirty="0">
              <a:latin typeface="Tahoma" panose="020B0604030504040204" pitchFamily="34" charset="0"/>
            </a:endParaRP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2836863" y="1438275"/>
            <a:ext cx="2836863" cy="7366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今在骨髓  </a:t>
            </a:r>
            <a:endParaRPr lang="zh-CN" altLang="en-US" sz="2700" b="0" dirty="0">
              <a:latin typeface="Tahoma" panose="020B0604030504040204" pitchFamily="34" charset="0"/>
            </a:endParaRP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5856288" y="2655888"/>
            <a:ext cx="5764213" cy="7366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医之好治不病以为功  </a:t>
            </a:r>
            <a:endParaRPr lang="zh-CN" altLang="en-US" sz="2700" b="0" dirty="0">
              <a:latin typeface="Tahoma" panose="020B0604030504040204" pitchFamily="34" charset="0"/>
            </a:endParaRP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0" y="4662488"/>
            <a:ext cx="10726738" cy="7366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要正视自己的缺点错误，不能拒绝批评帮助。</a:t>
            </a:r>
            <a:endParaRPr lang="zh-CN" altLang="en-US" sz="4100" b="0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954088" y="5957888"/>
            <a:ext cx="3660775" cy="7366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讳疾忌医</a:t>
            </a:r>
            <a:endParaRPr lang="zh-CN" altLang="en-US" sz="2700" b="0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  <p:bldP spid="27654" grpId="0"/>
      <p:bldP spid="27655" grpId="0"/>
      <p:bldP spid="27656" grpId="0"/>
      <p:bldP spid="27657" grpId="0"/>
      <p:bldP spid="276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-198437" y="201613"/>
            <a:ext cx="11539537" cy="5491162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      扁鹊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见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蔡桓公，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立有间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，扁鹊曰：</a:t>
            </a:r>
            <a:endParaRPr lang="zh-CN" altLang="en-US" sz="5000" b="0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 eaLnBrk="1" hangingPunct="1"/>
            <a:endParaRPr lang="zh-CN" altLang="en-US" sz="5000" b="0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 eaLnBrk="1" hangingPunct="1"/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君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有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疾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在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腠理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，不治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将</a:t>
            </a:r>
            <a:r>
              <a:rPr lang="zh-CN" altLang="en-US" sz="5000" b="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  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恐</a:t>
            </a:r>
            <a:r>
              <a:rPr lang="zh-CN" altLang="en-US" sz="5000" b="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   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深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。”桓</a:t>
            </a:r>
            <a:endParaRPr lang="zh-CN" altLang="en-US" sz="5000" b="0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 eaLnBrk="1" hangingPunct="1"/>
            <a:endParaRPr lang="zh-CN" altLang="en-US" sz="5000" b="0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 eaLnBrk="1" hangingPunct="1"/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侯曰：“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寡人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无疾。”扁鹊出，桓侯曰：</a:t>
            </a:r>
            <a:endParaRPr lang="zh-CN" altLang="en-US" sz="5000" b="0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 eaLnBrk="1" hangingPunct="1"/>
            <a:endParaRPr lang="zh-CN" altLang="en-US" sz="5000" b="0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 eaLnBrk="1" hangingPunct="1"/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“医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之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    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好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      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治不病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    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以为</a:t>
            </a:r>
            <a:r>
              <a:rPr lang="zh-CN" altLang="en-US" sz="5000" b="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　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功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。”</a:t>
            </a:r>
            <a:endParaRPr lang="zh-CN" altLang="en-US" sz="5000" b="0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2203450" y="892175"/>
            <a:ext cx="1263650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进见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1425575" y="2425700"/>
            <a:ext cx="1263650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小病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2809875" y="2425700"/>
            <a:ext cx="2840038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皮肤的纹理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8689975" y="2579688"/>
            <a:ext cx="1554163" cy="579437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>
              <a:lnSpc>
                <a:spcPct val="75000"/>
              </a:lnSpc>
            </a:pPr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厉害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1457325" y="4159250"/>
            <a:ext cx="4418013" cy="735013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古代君主谦称自己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48" name="Text Box 8"/>
          <p:cNvSpPr txBox="1"/>
          <p:nvPr/>
        </p:nvSpPr>
        <p:spPr>
          <a:xfrm>
            <a:off x="7219950" y="2425700"/>
            <a:ext cx="1262063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恐怕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18441" name="Picture 9" descr="SY01265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56838" y="6811963"/>
            <a:ext cx="731837" cy="496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0" name="Text Box 10"/>
          <p:cNvSpPr txBox="1"/>
          <p:nvPr/>
        </p:nvSpPr>
        <p:spPr>
          <a:xfrm>
            <a:off x="6442075" y="968375"/>
            <a:ext cx="1787525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一会儿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51" name="Text Box 11"/>
          <p:cNvSpPr txBox="1"/>
          <p:nvPr/>
        </p:nvSpPr>
        <p:spPr>
          <a:xfrm>
            <a:off x="5664200" y="968375"/>
            <a:ext cx="736600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站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52" name="Text Box 12"/>
          <p:cNvSpPr txBox="1"/>
          <p:nvPr/>
        </p:nvSpPr>
        <p:spPr>
          <a:xfrm>
            <a:off x="388938" y="2425700"/>
            <a:ext cx="736600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您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53" name="Text Box 13"/>
          <p:cNvSpPr txBox="1"/>
          <p:nvPr/>
        </p:nvSpPr>
        <p:spPr>
          <a:xfrm>
            <a:off x="2249488" y="5670550"/>
            <a:ext cx="1465262" cy="736600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喜欢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54" name="Text Box 14"/>
          <p:cNvSpPr txBox="1"/>
          <p:nvPr/>
        </p:nvSpPr>
        <p:spPr>
          <a:xfrm>
            <a:off x="3833813" y="5670550"/>
            <a:ext cx="2471737" cy="1052513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>
              <a:lnSpc>
                <a:spcPct val="75000"/>
              </a:lnSpc>
            </a:pPr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给没有病的人治病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55" name="Text Box 15"/>
          <p:cNvSpPr txBox="1"/>
          <p:nvPr/>
        </p:nvSpPr>
        <p:spPr>
          <a:xfrm>
            <a:off x="731838" y="5581650"/>
            <a:ext cx="1463675" cy="736600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无义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256" name="Text Box 16"/>
          <p:cNvSpPr txBox="1"/>
          <p:nvPr/>
        </p:nvSpPr>
        <p:spPr>
          <a:xfrm>
            <a:off x="6426200" y="5599113"/>
            <a:ext cx="1903413" cy="1304925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把</a:t>
            </a:r>
            <a:r>
              <a:rPr lang="en-US" altLang="zh-CN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…</a:t>
            </a:r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当</a:t>
            </a:r>
            <a:r>
              <a:rPr lang="zh-CN" altLang="en-US" b="0" dirty="0">
                <a:solidFill>
                  <a:srgbClr val="FF3300"/>
                </a:solidFill>
                <a:latin typeface="AIGDT" pitchFamily="2" charset="2"/>
                <a:ea typeface="隶书" pitchFamily="49" charset="-122"/>
              </a:rPr>
              <a:t>作</a:t>
            </a:r>
            <a:endParaRPr lang="zh-CN" altLang="en-US" b="0" dirty="0">
              <a:solidFill>
                <a:srgbClr val="FF3300"/>
              </a:solidFill>
              <a:latin typeface="AIGDT" pitchFamily="2" charset="2"/>
              <a:ea typeface="隶书" pitchFamily="49" charset="-122"/>
            </a:endParaRPr>
          </a:p>
        </p:txBody>
      </p:sp>
      <p:sp>
        <p:nvSpPr>
          <p:cNvPr id="10257" name="Text Box 17"/>
          <p:cNvSpPr txBox="1"/>
          <p:nvPr/>
        </p:nvSpPr>
        <p:spPr>
          <a:xfrm>
            <a:off x="8370888" y="5815013"/>
            <a:ext cx="3019425" cy="747712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>
              <a:lnSpc>
                <a:spcPct val="75000"/>
              </a:lnSpc>
            </a:pPr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功劳，本领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18450" name="Picture 18" descr="W_010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7788" y="6604000"/>
            <a:ext cx="914400" cy="70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9" name="Text Box 19"/>
          <p:cNvSpPr txBox="1"/>
          <p:nvPr/>
        </p:nvSpPr>
        <p:spPr>
          <a:xfrm>
            <a:off x="6442075" y="2579688"/>
            <a:ext cx="1555750" cy="579437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>
              <a:lnSpc>
                <a:spcPct val="75000"/>
              </a:lnSpc>
            </a:pPr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要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5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5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4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4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25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24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24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24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25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025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025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025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025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10244" grpId="0" build="p"/>
      <p:bldP spid="10245" grpId="0" build="p"/>
      <p:bldP spid="10246" grpId="0" build="p"/>
      <p:bldP spid="10247" grpId="0" build="p"/>
      <p:bldP spid="10248" grpId="0" build="p"/>
      <p:bldP spid="10250" grpId="0" build="p"/>
      <p:bldP spid="10251" grpId="0" build="p"/>
      <p:bldP spid="10252" grpId="0" build="p"/>
      <p:bldP spid="10253" grpId="0" build="p"/>
      <p:bldP spid="10254" grpId="0" build="p"/>
      <p:bldP spid="10255" grpId="0" build="p"/>
      <p:bldP spid="10256" grpId="0" build="p"/>
      <p:bldP spid="10257" grpId="0" build="p"/>
      <p:bldP spid="1025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/>
          <p:nvPr/>
        </p:nvSpPr>
        <p:spPr>
          <a:xfrm>
            <a:off x="561975" y="431800"/>
            <a:ext cx="4430713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扁鹊进见蔡桓公，</a:t>
            </a:r>
            <a:endParaRPr lang="zh-CN" altLang="en-US" sz="41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1267" name="Rectangle 3"/>
          <p:cNvSpPr/>
          <p:nvPr/>
        </p:nvSpPr>
        <p:spPr>
          <a:xfrm>
            <a:off x="561975" y="1065213"/>
            <a:ext cx="2847975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站了一会，</a:t>
            </a:r>
            <a:endParaRPr lang="zh-CN" altLang="en-US" sz="41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1268" name="Rectangle 4"/>
          <p:cNvSpPr/>
          <p:nvPr/>
        </p:nvSpPr>
        <p:spPr>
          <a:xfrm>
            <a:off x="474663" y="1781175"/>
            <a:ext cx="9177337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扁鹊说：</a:t>
            </a:r>
            <a:r>
              <a:rPr lang="zh-CN" altLang="en-US" sz="41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您有小病在皮肤的纹理中，</a:t>
            </a:r>
            <a:endParaRPr lang="zh-CN" altLang="en-US" sz="41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1269" name="Rectangle 5"/>
          <p:cNvSpPr/>
          <p:nvPr/>
        </p:nvSpPr>
        <p:spPr>
          <a:xfrm>
            <a:off x="474663" y="2473325"/>
            <a:ext cx="8058150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如果不治，恐怕将要厉害起来。</a:t>
            </a:r>
            <a:r>
              <a:rPr lang="zh-CN" altLang="en-US" sz="41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4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0" name="Rectangle 6"/>
          <p:cNvSpPr/>
          <p:nvPr/>
        </p:nvSpPr>
        <p:spPr>
          <a:xfrm>
            <a:off x="474663" y="3240088"/>
            <a:ext cx="6011862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桓侯说：“我没有病。</a:t>
            </a:r>
            <a:r>
              <a:rPr lang="zh-CN" altLang="en-US" sz="41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4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1" name="Rectangle 7"/>
          <p:cNvSpPr/>
          <p:nvPr/>
        </p:nvSpPr>
        <p:spPr>
          <a:xfrm>
            <a:off x="561975" y="4038600"/>
            <a:ext cx="2847975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扁鹊出来。</a:t>
            </a:r>
            <a:endParaRPr lang="zh-CN" altLang="en-US" sz="41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1272" name="Rectangle 8"/>
          <p:cNvSpPr/>
          <p:nvPr/>
        </p:nvSpPr>
        <p:spPr>
          <a:xfrm>
            <a:off x="561975" y="4805363"/>
            <a:ext cx="9686925" cy="1998662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</a:pPr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桓侯说：</a:t>
            </a:r>
            <a:r>
              <a:rPr lang="zh-CN" altLang="en-US" sz="41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医生喜欢给没有病的人治病，把治好病作为自己的功劳。</a:t>
            </a:r>
            <a:r>
              <a:rPr lang="zh-CN" altLang="en-US" sz="4100" dirty="0">
                <a:latin typeface="楷体" panose="02010609060101010101" pitchFamily="49" charset="-122"/>
                <a:ea typeface="楷体" panose="02010609060101010101" pitchFamily="49" charset="-122"/>
              </a:rPr>
              <a:t>”（以此来显示自己的本领）</a:t>
            </a:r>
            <a:endParaRPr lang="zh-CN" altLang="en-US" sz="4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7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7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72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0" y="-323850"/>
            <a:ext cx="10980738" cy="5876925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>
              <a:lnSpc>
                <a:spcPct val="250000"/>
              </a:lnSpc>
            </a:pP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        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居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十日，扁鹊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复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见，曰：“君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之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病在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肌肤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，不治将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益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深。”桓侯不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应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。扁 鹊出，桓侯又不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悦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。</a:t>
            </a:r>
            <a:endParaRPr lang="zh-CN" altLang="en-US" sz="5000" b="0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291" name="Text Box 3"/>
          <p:cNvSpPr txBox="1"/>
          <p:nvPr/>
        </p:nvSpPr>
        <p:spPr>
          <a:xfrm>
            <a:off x="647700" y="1352550"/>
            <a:ext cx="1789113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过，停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1006475" y="3167063"/>
            <a:ext cx="2314575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肌肉皮肤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7939088" y="3367088"/>
            <a:ext cx="2840037" cy="735012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答应，理睬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5057775" y="5167313"/>
            <a:ext cx="1263650" cy="735012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高兴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295" name="Text Box 7"/>
          <p:cNvSpPr txBox="1"/>
          <p:nvPr/>
        </p:nvSpPr>
        <p:spPr>
          <a:xfrm>
            <a:off x="5032375" y="3167063"/>
            <a:ext cx="1263650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更加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20488" name="Picture 8" descr="SY01265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56838" y="6811963"/>
            <a:ext cx="731837" cy="496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7" name="Text Box 9"/>
          <p:cNvSpPr txBox="1"/>
          <p:nvPr/>
        </p:nvSpPr>
        <p:spPr>
          <a:xfrm>
            <a:off x="4941888" y="1381125"/>
            <a:ext cx="2378075" cy="736600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再一次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298" name="Text Box 10"/>
          <p:cNvSpPr txBox="1"/>
          <p:nvPr/>
        </p:nvSpPr>
        <p:spPr>
          <a:xfrm>
            <a:off x="9699625" y="1462088"/>
            <a:ext cx="736600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的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20491" name="Picture 11" descr="W_010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7788" y="6604000"/>
            <a:ext cx="914400" cy="70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29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29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29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29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29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12292" grpId="0" build="p"/>
      <p:bldP spid="12293" grpId="0" build="p"/>
      <p:bldP spid="12294" grpId="0" build="p"/>
      <p:bldP spid="12295" grpId="0" build="p"/>
      <p:bldP spid="12297" grpId="0" build="p"/>
      <p:bldP spid="1229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/>
          <p:nvPr/>
        </p:nvSpPr>
        <p:spPr>
          <a:xfrm>
            <a:off x="822325" y="508000"/>
            <a:ext cx="2847975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过了十天，</a:t>
            </a:r>
            <a:endParaRPr lang="zh-CN" altLang="en-US" sz="41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315" name="Rectangle 3"/>
          <p:cNvSpPr/>
          <p:nvPr/>
        </p:nvSpPr>
        <p:spPr>
          <a:xfrm>
            <a:off x="822325" y="1276350"/>
            <a:ext cx="3375025" cy="735013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扁鹊又进见，</a:t>
            </a:r>
            <a:endParaRPr lang="zh-CN" altLang="en-US" sz="41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316" name="Rectangle 4"/>
          <p:cNvSpPr/>
          <p:nvPr/>
        </p:nvSpPr>
        <p:spPr>
          <a:xfrm>
            <a:off x="822325" y="2011363"/>
            <a:ext cx="8121650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说：</a:t>
            </a:r>
            <a:r>
              <a:rPr lang="zh-CN" altLang="en-US" sz="41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您的病在肌肉与皮肤之间，</a:t>
            </a:r>
            <a:endParaRPr lang="zh-CN" altLang="en-US" sz="41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317" name="Rectangle 5"/>
          <p:cNvSpPr/>
          <p:nvPr/>
        </p:nvSpPr>
        <p:spPr>
          <a:xfrm>
            <a:off x="822325" y="2855913"/>
            <a:ext cx="7002463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如果不治，将要更加厉害。</a:t>
            </a:r>
            <a:r>
              <a:rPr lang="zh-CN" altLang="en-US" sz="41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4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8" name="Rectangle 6"/>
          <p:cNvSpPr/>
          <p:nvPr/>
        </p:nvSpPr>
        <p:spPr>
          <a:xfrm>
            <a:off x="908050" y="3808413"/>
            <a:ext cx="3375025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桓侯不理睬。</a:t>
            </a:r>
            <a:endParaRPr lang="zh-CN" altLang="en-US" sz="41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319" name="Rectangle 7"/>
          <p:cNvSpPr/>
          <p:nvPr/>
        </p:nvSpPr>
        <p:spPr>
          <a:xfrm>
            <a:off x="908050" y="4729163"/>
            <a:ext cx="2847975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扁鹊出来，</a:t>
            </a:r>
            <a:endParaRPr lang="zh-CN" altLang="en-US" sz="41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320" name="Rectangle 8"/>
          <p:cNvSpPr/>
          <p:nvPr/>
        </p:nvSpPr>
        <p:spPr>
          <a:xfrm>
            <a:off x="993775" y="5649913"/>
            <a:ext cx="3902075" cy="735012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latin typeface="Arial" panose="020B0604020202020204" pitchFamily="34" charset="0"/>
                <a:ea typeface="楷体" panose="02010609060101010101" pitchFamily="49" charset="-122"/>
              </a:rPr>
              <a:t>桓侯又不高兴。</a:t>
            </a:r>
            <a:endParaRPr lang="zh-CN" altLang="en-US" sz="41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1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32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0" y="508000"/>
            <a:ext cx="10980738" cy="2413000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        居十日，扁鹊复见，曰：“君之病在肠胃，不治将益深。”桓侯又不应。扁鹊出，桓侯又不悦。</a:t>
            </a:r>
            <a:endParaRPr lang="zh-CN" altLang="en-US" sz="5000" b="0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22531" name="Picture 3" descr="SY01265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56838" y="6811963"/>
            <a:ext cx="731837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Picture 4" descr="W_010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7788" y="6604000"/>
            <a:ext cx="914400" cy="70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Rectangle 5"/>
          <p:cNvSpPr/>
          <p:nvPr/>
        </p:nvSpPr>
        <p:spPr>
          <a:xfrm>
            <a:off x="561975" y="2886075"/>
            <a:ext cx="2847975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过了十天，</a:t>
            </a:r>
            <a:endParaRPr lang="zh-CN" altLang="en-US" sz="4100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4342" name="Rectangle 6"/>
          <p:cNvSpPr/>
          <p:nvPr/>
        </p:nvSpPr>
        <p:spPr>
          <a:xfrm>
            <a:off x="3502025" y="2886075"/>
            <a:ext cx="4430713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扁鹊再一次进见，</a:t>
            </a:r>
            <a:endParaRPr lang="zh-CN" altLang="en-US" sz="4100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4343" name="Rectangle 7"/>
          <p:cNvSpPr/>
          <p:nvPr/>
        </p:nvSpPr>
        <p:spPr>
          <a:xfrm>
            <a:off x="647700" y="3578225"/>
            <a:ext cx="6540500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solidFill>
                  <a:srgbClr val="FF3300"/>
                </a:solidFill>
                <a:latin typeface="AIGDT" pitchFamily="2" charset="2"/>
                <a:ea typeface="楷体" panose="02010609060101010101" pitchFamily="49" charset="-122"/>
              </a:rPr>
              <a:t>说：</a:t>
            </a:r>
            <a:r>
              <a:rPr lang="zh-CN" altLang="en-US" sz="41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100" dirty="0">
                <a:solidFill>
                  <a:srgbClr val="FF3300"/>
                </a:solidFill>
                <a:latin typeface="AIGDT" pitchFamily="2" charset="2"/>
                <a:ea typeface="楷体" panose="02010609060101010101" pitchFamily="49" charset="-122"/>
              </a:rPr>
              <a:t>您的病已到了肠胃，</a:t>
            </a:r>
            <a:endParaRPr lang="zh-CN" altLang="en-US" sz="4100" dirty="0">
              <a:solidFill>
                <a:srgbClr val="FF3300"/>
              </a:solidFill>
              <a:latin typeface="AIGDT" pitchFamily="2" charset="2"/>
              <a:ea typeface="楷体" panose="02010609060101010101" pitchFamily="49" charset="-122"/>
            </a:endParaRPr>
          </a:p>
        </p:txBody>
      </p:sp>
      <p:sp>
        <p:nvSpPr>
          <p:cNvPr id="14344" name="Rectangle 8"/>
          <p:cNvSpPr/>
          <p:nvPr/>
        </p:nvSpPr>
        <p:spPr>
          <a:xfrm>
            <a:off x="561975" y="4268788"/>
            <a:ext cx="7004050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solidFill>
                  <a:srgbClr val="FF3300"/>
                </a:solidFill>
                <a:latin typeface="AIGDT" pitchFamily="2" charset="2"/>
                <a:ea typeface="楷体" panose="02010609060101010101" pitchFamily="49" charset="-122"/>
              </a:rPr>
              <a:t>再不医治，会更加严重的。</a:t>
            </a:r>
            <a:r>
              <a:rPr lang="zh-CN" altLang="en-US" sz="41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4100" dirty="0">
              <a:solidFill>
                <a:srgbClr val="FF3300"/>
              </a:solidFill>
              <a:latin typeface="AIGDT" pitchFamily="2" charset="2"/>
              <a:ea typeface="楷体" panose="02010609060101010101" pitchFamily="49" charset="-122"/>
            </a:endParaRPr>
          </a:p>
        </p:txBody>
      </p:sp>
      <p:sp>
        <p:nvSpPr>
          <p:cNvPr id="14345" name="Rectangle 9"/>
          <p:cNvSpPr/>
          <p:nvPr/>
        </p:nvSpPr>
        <p:spPr>
          <a:xfrm>
            <a:off x="561975" y="5035550"/>
            <a:ext cx="3903663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solidFill>
                  <a:srgbClr val="FF3300"/>
                </a:solidFill>
                <a:latin typeface="AIGDT" pitchFamily="2" charset="2"/>
                <a:ea typeface="楷体" panose="02010609060101010101" pitchFamily="49" charset="-122"/>
              </a:rPr>
              <a:t>桓侯又不理睬。</a:t>
            </a:r>
            <a:endParaRPr lang="zh-CN" altLang="en-US" sz="4100" dirty="0">
              <a:solidFill>
                <a:srgbClr val="FF3300"/>
              </a:solidFill>
              <a:latin typeface="AIGDT" pitchFamily="2" charset="2"/>
              <a:ea typeface="楷体" panose="02010609060101010101" pitchFamily="49" charset="-122"/>
            </a:endParaRPr>
          </a:p>
        </p:txBody>
      </p:sp>
      <p:sp>
        <p:nvSpPr>
          <p:cNvPr id="14346" name="Rectangle 10"/>
          <p:cNvSpPr/>
          <p:nvPr/>
        </p:nvSpPr>
        <p:spPr>
          <a:xfrm>
            <a:off x="561975" y="5802313"/>
            <a:ext cx="8121650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dirty="0">
                <a:solidFill>
                  <a:srgbClr val="FF3300"/>
                </a:solidFill>
                <a:latin typeface="AIGDT" pitchFamily="2" charset="2"/>
                <a:ea typeface="楷体" panose="02010609060101010101" pitchFamily="49" charset="-122"/>
              </a:rPr>
              <a:t>扁鹊出去后，桓侯再一次不高兴。</a:t>
            </a:r>
            <a:endParaRPr lang="zh-CN" altLang="en-US" sz="4100" dirty="0">
              <a:solidFill>
                <a:srgbClr val="FF3300"/>
              </a:solidFill>
              <a:latin typeface="AIGDT" pitchFamily="2" charset="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4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2"/>
          <p:cNvSpPr txBox="1"/>
          <p:nvPr/>
        </p:nvSpPr>
        <p:spPr>
          <a:xfrm>
            <a:off x="0" y="0"/>
            <a:ext cx="10980738" cy="4905375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        </a:t>
            </a:r>
            <a:r>
              <a:rPr lang="zh-CN" altLang="en-US" sz="4000" b="0" dirty="0">
                <a:latin typeface="Times New Roman" panose="02020603050405020304" pitchFamily="18" charset="0"/>
                <a:ea typeface="隶书" pitchFamily="49" charset="-122"/>
              </a:rPr>
              <a:t>居十日，扁鹊</a:t>
            </a:r>
            <a:r>
              <a:rPr lang="zh-CN" altLang="en-US" sz="4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望</a:t>
            </a:r>
            <a:r>
              <a:rPr lang="zh-CN" altLang="en-US" sz="4000" b="0" dirty="0">
                <a:latin typeface="Times New Roman" panose="02020603050405020304" pitchFamily="18" charset="0"/>
                <a:ea typeface="隶书" pitchFamily="49" charset="-122"/>
              </a:rPr>
              <a:t>桓侯而</a:t>
            </a:r>
            <a:r>
              <a:rPr lang="zh-CN" altLang="en-US" sz="4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还</a:t>
            </a:r>
            <a:r>
              <a:rPr lang="zh-CN" altLang="en-US" sz="4000" b="0" dirty="0">
                <a:latin typeface="Times New Roman" panose="02020603050405020304" pitchFamily="18" charset="0"/>
                <a:ea typeface="隶书" pitchFamily="49" charset="-122"/>
              </a:rPr>
              <a:t>     </a:t>
            </a:r>
            <a:r>
              <a:rPr lang="zh-CN" altLang="en-US" sz="4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走</a:t>
            </a:r>
            <a:r>
              <a:rPr lang="zh-CN" altLang="en-US" sz="4000" b="0" dirty="0">
                <a:latin typeface="Times New Roman" panose="02020603050405020304" pitchFamily="18" charset="0"/>
                <a:ea typeface="隶书" pitchFamily="49" charset="-122"/>
              </a:rPr>
              <a:t>。桓侯</a:t>
            </a:r>
            <a:r>
              <a:rPr lang="zh-CN" altLang="en-US" sz="4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故</a:t>
            </a:r>
            <a:r>
              <a:rPr lang="zh-CN" altLang="en-US" sz="4000" b="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  </a:t>
            </a:r>
            <a:r>
              <a:rPr lang="zh-CN" altLang="en-US" sz="4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使</a:t>
            </a:r>
            <a:r>
              <a:rPr lang="zh-CN" altLang="en-US" sz="4000" b="0" dirty="0">
                <a:latin typeface="Times New Roman" panose="02020603050405020304" pitchFamily="18" charset="0"/>
                <a:ea typeface="隶书" pitchFamily="49" charset="-122"/>
              </a:rPr>
              <a:t>人问</a:t>
            </a:r>
            <a:r>
              <a:rPr lang="zh-CN" altLang="en-US" sz="4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之</a:t>
            </a:r>
            <a:r>
              <a:rPr lang="zh-CN" altLang="en-US" sz="4000" b="0" dirty="0">
                <a:latin typeface="Times New Roman" panose="02020603050405020304" pitchFamily="18" charset="0"/>
                <a:ea typeface="隶书" pitchFamily="49" charset="-122"/>
              </a:rPr>
              <a:t>，扁鹊曰：“疾在腠理，</a:t>
            </a:r>
            <a:r>
              <a:rPr lang="zh-CN" altLang="en-US" sz="4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汤熨</a:t>
            </a:r>
            <a:r>
              <a:rPr lang="zh-CN" altLang="en-US" sz="4000" b="0" dirty="0">
                <a:latin typeface="Times New Roman" panose="02020603050405020304" pitchFamily="18" charset="0"/>
                <a:ea typeface="隶书" pitchFamily="49" charset="-122"/>
              </a:rPr>
              <a:t>之所</a:t>
            </a:r>
            <a:r>
              <a:rPr lang="zh-CN" altLang="en-US" sz="4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及</a:t>
            </a:r>
            <a:r>
              <a:rPr lang="zh-CN" altLang="en-US" sz="4000" b="0" dirty="0">
                <a:latin typeface="Times New Roman" panose="02020603050405020304" pitchFamily="18" charset="0"/>
                <a:ea typeface="隶书" pitchFamily="49" charset="-122"/>
              </a:rPr>
              <a:t>也；在肌肤，针石之所及也；在肠胃，</a:t>
            </a:r>
            <a:r>
              <a:rPr lang="zh-CN" altLang="en-US" sz="4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火齐</a:t>
            </a:r>
            <a:r>
              <a:rPr lang="zh-CN" altLang="en-US" sz="4000" b="0" dirty="0">
                <a:latin typeface="Times New Roman" panose="02020603050405020304" pitchFamily="18" charset="0"/>
                <a:ea typeface="隶书" pitchFamily="49" charset="-122"/>
              </a:rPr>
              <a:t>之所及也；</a:t>
            </a:r>
            <a:endParaRPr lang="zh-CN" altLang="en-US" sz="4000" b="0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4000" b="0" dirty="0">
                <a:latin typeface="Times New Roman" panose="02020603050405020304" pitchFamily="18" charset="0"/>
                <a:ea typeface="隶书" pitchFamily="49" charset="-122"/>
              </a:rPr>
              <a:t>在骨髓，</a:t>
            </a:r>
            <a:r>
              <a:rPr lang="zh-CN" altLang="en-US" sz="4000" b="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司命</a:t>
            </a:r>
            <a:r>
              <a:rPr lang="zh-CN" altLang="en-US" sz="4000" b="0" dirty="0">
                <a:latin typeface="Times New Roman" panose="02020603050405020304" pitchFamily="18" charset="0"/>
                <a:ea typeface="隶书" pitchFamily="49" charset="-122"/>
              </a:rPr>
              <a:t>之所</a:t>
            </a:r>
            <a:r>
              <a:rPr lang="zh-CN" altLang="en-US" sz="4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属</a:t>
            </a:r>
            <a:r>
              <a:rPr lang="zh-CN" altLang="en-US" sz="4000" b="0" dirty="0">
                <a:latin typeface="Times New Roman" panose="02020603050405020304" pitchFamily="18" charset="0"/>
                <a:ea typeface="隶书" pitchFamily="49" charset="-122"/>
              </a:rPr>
              <a:t>，无</a:t>
            </a:r>
            <a:r>
              <a:rPr lang="zh-CN" altLang="en-US" sz="4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奈何</a:t>
            </a:r>
            <a:r>
              <a:rPr lang="zh-CN" altLang="en-US" sz="4000" b="0" dirty="0">
                <a:latin typeface="Times New Roman" panose="02020603050405020304" pitchFamily="18" charset="0"/>
                <a:ea typeface="隶书" pitchFamily="49" charset="-122"/>
              </a:rPr>
              <a:t>也。今在骨髓，</a:t>
            </a:r>
            <a:r>
              <a:rPr lang="zh-CN" altLang="en-US" sz="4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臣</a:t>
            </a:r>
            <a:r>
              <a:rPr lang="zh-CN" altLang="en-US" sz="4000" b="0" dirty="0">
                <a:latin typeface="Times New Roman" panose="02020603050405020304" pitchFamily="18" charset="0"/>
                <a:ea typeface="隶书" pitchFamily="49" charset="-122"/>
              </a:rPr>
              <a:t>  </a:t>
            </a:r>
            <a:endParaRPr lang="zh-CN" altLang="en-US" sz="4000" b="0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4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是以</a:t>
            </a:r>
            <a:r>
              <a:rPr lang="zh-CN" altLang="en-US" sz="4000" b="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  </a:t>
            </a:r>
            <a:r>
              <a:rPr lang="zh-CN" altLang="en-US" sz="4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无请</a:t>
            </a:r>
            <a:r>
              <a:rPr lang="zh-CN" altLang="en-US" sz="4000" b="0" dirty="0">
                <a:latin typeface="Times New Roman" panose="02020603050405020304" pitchFamily="18" charset="0"/>
                <a:ea typeface="隶书" pitchFamily="49" charset="-122"/>
              </a:rPr>
              <a:t>也。”</a:t>
            </a:r>
            <a:endParaRPr lang="zh-CN" altLang="en-US" sz="4000" b="0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3549650" y="963613"/>
            <a:ext cx="1833563" cy="625475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隶书" pitchFamily="49" charset="-122"/>
              </a:rPr>
              <a:t>远远地看</a:t>
            </a:r>
            <a:endParaRPr lang="zh-CN" altLang="en-US" sz="3200" dirty="0">
              <a:solidFill>
                <a:srgbClr val="C0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9255125" y="963613"/>
            <a:ext cx="1020763" cy="625475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隶书" pitchFamily="49" charset="-122"/>
              </a:rPr>
              <a:t>特意</a:t>
            </a:r>
            <a:endParaRPr lang="zh-CN" altLang="en-US" sz="3200" dirty="0">
              <a:solidFill>
                <a:srgbClr val="0D0D0D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2033588" y="1920875"/>
            <a:ext cx="736600" cy="736600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他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9810750" y="1854200"/>
            <a:ext cx="1768475" cy="560388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隶书" pitchFamily="49" charset="-122"/>
              </a:rPr>
              <a:t>达到</a:t>
            </a:r>
            <a:endParaRPr lang="zh-CN" altLang="en-US" sz="2800" dirty="0">
              <a:solidFill>
                <a:srgbClr val="0D0D0D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367" name="Text Box 7"/>
          <p:cNvSpPr txBox="1"/>
          <p:nvPr/>
        </p:nvSpPr>
        <p:spPr>
          <a:xfrm>
            <a:off x="211138" y="1920875"/>
            <a:ext cx="1579562" cy="69215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3600" dirty="0">
                <a:solidFill>
                  <a:srgbClr val="0D0D0D"/>
                </a:solidFill>
                <a:latin typeface="Times New Roman" panose="02020603050405020304" pitchFamily="18" charset="0"/>
                <a:ea typeface="隶书" pitchFamily="49" charset="-122"/>
              </a:rPr>
              <a:t>让、派</a:t>
            </a:r>
            <a:endParaRPr lang="zh-CN" altLang="en-US" sz="3600" dirty="0">
              <a:solidFill>
                <a:srgbClr val="0D0D0D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368" name="Text Box 8"/>
          <p:cNvSpPr txBox="1"/>
          <p:nvPr/>
        </p:nvSpPr>
        <p:spPr>
          <a:xfrm>
            <a:off x="5789613" y="1119188"/>
            <a:ext cx="3814762" cy="469900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>
              <a:lnSpc>
                <a:spcPct val="60000"/>
              </a:lnSpc>
            </a:pPr>
            <a:r>
              <a:rPr lang="zh-CN" alt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隶书" pitchFamily="49" charset="-122"/>
              </a:rPr>
              <a:t>通“旋”,回转，掉转</a:t>
            </a:r>
            <a:endParaRPr lang="zh-CN" altLang="en-US" sz="2400" dirty="0">
              <a:solidFill>
                <a:srgbClr val="0D0D0D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369" name="Text Box 9"/>
          <p:cNvSpPr txBox="1"/>
          <p:nvPr/>
        </p:nvSpPr>
        <p:spPr>
          <a:xfrm>
            <a:off x="7180263" y="261938"/>
            <a:ext cx="1852612" cy="5984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3200" b="0" dirty="0">
                <a:solidFill>
                  <a:srgbClr val="0D0D0D"/>
                </a:solidFill>
                <a:latin typeface="Times New Roman" panose="02020603050405020304" pitchFamily="18" charset="0"/>
                <a:ea typeface="隶书" pitchFamily="49" charset="-122"/>
              </a:rPr>
              <a:t>小步快跑</a:t>
            </a:r>
            <a:endParaRPr lang="zh-CN" altLang="en-US" sz="3200" b="0" dirty="0">
              <a:solidFill>
                <a:srgbClr val="0D0D0D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370" name="Text Box 10"/>
          <p:cNvSpPr txBox="1"/>
          <p:nvPr/>
        </p:nvSpPr>
        <p:spPr>
          <a:xfrm>
            <a:off x="6230938" y="2959100"/>
            <a:ext cx="6443662" cy="561975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火齐汤，齐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通“剂”，</a:t>
            </a:r>
            <a:r>
              <a:rPr lang="zh-CN" altLang="en-US" sz="2400" dirty="0">
                <a:solidFill>
                  <a:srgbClr val="FF0000"/>
                </a:solidFill>
                <a:latin typeface="AIGDT" pitchFamily="2" charset="2"/>
                <a:ea typeface="隶书" pitchFamily="49" charset="-122"/>
              </a:rPr>
              <a:t>药剂</a:t>
            </a:r>
            <a:endParaRPr lang="zh-CN" altLang="en-US" sz="2400" dirty="0">
              <a:solidFill>
                <a:srgbClr val="FF0000"/>
              </a:solidFill>
              <a:latin typeface="AIGDT" pitchFamily="2" charset="2"/>
              <a:ea typeface="隶书" pitchFamily="49" charset="-122"/>
            </a:endParaRPr>
          </a:p>
        </p:txBody>
      </p:sp>
      <p:sp>
        <p:nvSpPr>
          <p:cNvPr id="15371" name="Text Box 11"/>
          <p:cNvSpPr txBox="1"/>
          <p:nvPr/>
        </p:nvSpPr>
        <p:spPr>
          <a:xfrm>
            <a:off x="3833813" y="3798888"/>
            <a:ext cx="1630362" cy="561975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隶书" pitchFamily="49" charset="-122"/>
              </a:rPr>
              <a:t>管，掌握</a:t>
            </a:r>
            <a:endParaRPr lang="zh-CN" altLang="en-US" sz="2800" dirty="0">
              <a:solidFill>
                <a:srgbClr val="0D0D0D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372" name="Text Box 12"/>
          <p:cNvSpPr txBox="1"/>
          <p:nvPr/>
        </p:nvSpPr>
        <p:spPr>
          <a:xfrm>
            <a:off x="10082213" y="4168775"/>
            <a:ext cx="736600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我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373" name="Text Box 13"/>
          <p:cNvSpPr txBox="1"/>
          <p:nvPr/>
        </p:nvSpPr>
        <p:spPr>
          <a:xfrm>
            <a:off x="0" y="4905375"/>
            <a:ext cx="1262063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因此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374" name="Text Box 14"/>
          <p:cNvSpPr txBox="1"/>
          <p:nvPr/>
        </p:nvSpPr>
        <p:spPr>
          <a:xfrm>
            <a:off x="1492250" y="4905375"/>
            <a:ext cx="3890963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不再说话（问）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375" name="Text Box 15"/>
          <p:cNvSpPr txBox="1"/>
          <p:nvPr/>
        </p:nvSpPr>
        <p:spPr>
          <a:xfrm>
            <a:off x="0" y="3078163"/>
            <a:ext cx="211138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endParaRPr lang="zh-CN" altLang="en-US" sz="4100" b="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5376" name="AutoShape 16"/>
          <p:cNvSpPr/>
          <p:nvPr/>
        </p:nvSpPr>
        <p:spPr>
          <a:xfrm>
            <a:off x="4743450" y="4560888"/>
            <a:ext cx="4625975" cy="574675"/>
          </a:xfrm>
          <a:prstGeom prst="wedgeRectCallout">
            <a:avLst>
              <a:gd name="adj1" fmla="val 14981"/>
              <a:gd name="adj2" fmla="val -495856"/>
            </a:avLst>
          </a:prstGeom>
          <a:solidFill>
            <a:srgbClr val="FFFF99">
              <a:alpha val="34117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4507" tIns="52253" rIns="104507" bIns="52253"/>
          <a:p>
            <a:pPr lvl="0" algn="ctr"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汤通“烫”，用热水焐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7" name="AutoShape 17"/>
          <p:cNvSpPr/>
          <p:nvPr/>
        </p:nvSpPr>
        <p:spPr>
          <a:xfrm>
            <a:off x="6499225" y="2163763"/>
            <a:ext cx="4319588" cy="576262"/>
          </a:xfrm>
          <a:prstGeom prst="wedgeRectCallout">
            <a:avLst>
              <a:gd name="adj1" fmla="val -421"/>
              <a:gd name="adj2" fmla="val -81458"/>
            </a:avLst>
          </a:prstGeom>
          <a:solidFill>
            <a:schemeClr val="accent1">
              <a:alpha val="36078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4507" tIns="52253" rIns="104507" bIns="52253"/>
          <a:p>
            <a:pPr lvl="0" algn="ctr" eaLnBrk="1" hangingPunct="1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熨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用药物热敷 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8" name="Text Box 18"/>
          <p:cNvSpPr txBox="1"/>
          <p:nvPr/>
        </p:nvSpPr>
        <p:spPr>
          <a:xfrm>
            <a:off x="5778500" y="3725863"/>
            <a:ext cx="1262063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0D0D0D"/>
                </a:solidFill>
                <a:latin typeface="Times New Roman" panose="02020603050405020304" pitchFamily="18" charset="0"/>
                <a:ea typeface="隶书" pitchFamily="49" charset="-122"/>
              </a:rPr>
              <a:t>办法</a:t>
            </a:r>
            <a:endParaRPr lang="zh-CN" altLang="en-US" sz="4100" b="0" dirty="0">
              <a:solidFill>
                <a:srgbClr val="0D0D0D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379" name="Text Box 19"/>
          <p:cNvSpPr txBox="1"/>
          <p:nvPr/>
        </p:nvSpPr>
        <p:spPr>
          <a:xfrm>
            <a:off x="903288" y="3814763"/>
            <a:ext cx="2646362" cy="625475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隶书" pitchFamily="49" charset="-122"/>
              </a:rPr>
              <a:t>掌管生死的神</a:t>
            </a:r>
            <a:endParaRPr lang="zh-CN" altLang="en-US" sz="3200" dirty="0">
              <a:solidFill>
                <a:srgbClr val="0D0D0D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36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36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36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3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36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375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536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537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537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537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53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537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537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53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4" grpId="0" build="p"/>
      <p:bldP spid="15365" grpId="0" build="p"/>
      <p:bldP spid="15366" grpId="0" build="p"/>
      <p:bldP spid="15367" grpId="0" build="p"/>
      <p:bldP spid="15368" grpId="0" build="p"/>
      <p:bldP spid="15369" grpId="0" build="p"/>
      <p:bldP spid="15370" grpId="0" build="p"/>
      <p:bldP spid="15371" grpId="0" build="p"/>
      <p:bldP spid="15372" grpId="0" build="p"/>
      <p:bldP spid="15373" grpId="0" build="p"/>
      <p:bldP spid="15374" grpId="0" build="p"/>
      <p:bldP spid="15375" grpId="0" build="p"/>
      <p:bldP spid="15376" grpId="0" bldLvl="0" animBg="1"/>
      <p:bldP spid="15377" grpId="0" bldLvl="0" animBg="1"/>
      <p:bldP spid="15378" grpId="0" build="p"/>
      <p:bldP spid="1537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SY01265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56838" y="6811963"/>
            <a:ext cx="731837" cy="496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Rectangle 3"/>
          <p:cNvSpPr/>
          <p:nvPr/>
        </p:nvSpPr>
        <p:spPr>
          <a:xfrm>
            <a:off x="474663" y="431800"/>
            <a:ext cx="3067050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0D0D0D"/>
                </a:solidFill>
                <a:latin typeface="AIGDT" pitchFamily="2" charset="2"/>
                <a:ea typeface="宋体" panose="02010600030101010101" pitchFamily="2" charset="-122"/>
              </a:rPr>
              <a:t>又过了十天，</a:t>
            </a:r>
            <a:endParaRPr lang="zh-CN" altLang="en-US" dirty="0">
              <a:solidFill>
                <a:srgbClr val="0D0D0D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6388" name="Rectangle 4"/>
          <p:cNvSpPr/>
          <p:nvPr/>
        </p:nvSpPr>
        <p:spPr>
          <a:xfrm>
            <a:off x="3328988" y="431800"/>
            <a:ext cx="6875462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0D0D0D"/>
                </a:solidFill>
                <a:latin typeface="AIGDT" pitchFamily="2" charset="2"/>
                <a:ea typeface="宋体" panose="02010600030101010101" pitchFamily="2" charset="-122"/>
              </a:rPr>
              <a:t>扁鹊远远地看见桓侯转身就跑。</a:t>
            </a:r>
            <a:endParaRPr lang="zh-CN" altLang="en-US" dirty="0">
              <a:solidFill>
                <a:srgbClr val="0D0D0D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6389" name="Rectangle 5"/>
          <p:cNvSpPr/>
          <p:nvPr/>
        </p:nvSpPr>
        <p:spPr>
          <a:xfrm>
            <a:off x="474663" y="1046163"/>
            <a:ext cx="4495800" cy="6746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0D0D0D"/>
                </a:solidFill>
                <a:latin typeface="AIGDT" pitchFamily="2" charset="2"/>
                <a:ea typeface="宋体" panose="02010600030101010101" pitchFamily="2" charset="-122"/>
              </a:rPr>
              <a:t>桓侯特意派人问他，</a:t>
            </a:r>
            <a:endParaRPr lang="zh-CN" altLang="en-US" dirty="0">
              <a:solidFill>
                <a:srgbClr val="0D0D0D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6390" name="Rectangle 6"/>
          <p:cNvSpPr/>
          <p:nvPr/>
        </p:nvSpPr>
        <p:spPr>
          <a:xfrm>
            <a:off x="474663" y="1581150"/>
            <a:ext cx="7351712" cy="676275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0D0D0D"/>
                </a:solidFill>
                <a:latin typeface="AIGDT" pitchFamily="2" charset="2"/>
                <a:ea typeface="宋体" panose="02010600030101010101" pitchFamily="2" charset="-122"/>
              </a:rPr>
              <a:t>扁鹊说：</a:t>
            </a:r>
            <a:r>
              <a:rPr lang="zh-CN" altLang="en-US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0D0D0D"/>
                </a:solidFill>
                <a:latin typeface="AIGDT" pitchFamily="2" charset="2"/>
                <a:ea typeface="宋体" panose="02010600030101010101" pitchFamily="2" charset="-122"/>
              </a:rPr>
              <a:t>小病在皮肤的纹理间，</a:t>
            </a:r>
            <a:endParaRPr lang="zh-CN" altLang="en-US" dirty="0">
              <a:solidFill>
                <a:srgbClr val="0D0D0D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6391" name="Rectangle 7"/>
          <p:cNvSpPr/>
          <p:nvPr/>
        </p:nvSpPr>
        <p:spPr>
          <a:xfrm>
            <a:off x="474663" y="2195513"/>
            <a:ext cx="7351712" cy="6746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0D0D0D"/>
                </a:solidFill>
                <a:latin typeface="AIGDT" pitchFamily="2" charset="2"/>
                <a:ea typeface="宋体" panose="02010600030101010101" pitchFamily="2" charset="-122"/>
              </a:rPr>
              <a:t>用热水焐、用药物热敷能够治疗；</a:t>
            </a:r>
            <a:endParaRPr lang="zh-CN" altLang="en-US" dirty="0">
              <a:solidFill>
                <a:srgbClr val="0D0D0D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6392" name="Rectangle 8"/>
          <p:cNvSpPr/>
          <p:nvPr/>
        </p:nvSpPr>
        <p:spPr>
          <a:xfrm>
            <a:off x="344488" y="2733675"/>
            <a:ext cx="4972050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0D0D0D"/>
                </a:solidFill>
                <a:latin typeface="AIGDT" pitchFamily="2" charset="2"/>
                <a:ea typeface="宋体" panose="02010600030101010101" pitchFamily="2" charset="-122"/>
              </a:rPr>
              <a:t>病在肌肉和皮肤之间，</a:t>
            </a:r>
            <a:endParaRPr lang="zh-CN" altLang="en-US" dirty="0">
              <a:solidFill>
                <a:srgbClr val="0D0D0D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6393" name="Rectangle 9"/>
          <p:cNvSpPr/>
          <p:nvPr/>
        </p:nvSpPr>
        <p:spPr>
          <a:xfrm>
            <a:off x="5316538" y="2733675"/>
            <a:ext cx="4495800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0D0D0D"/>
                </a:solidFill>
                <a:latin typeface="AIGDT" pitchFamily="2" charset="2"/>
                <a:ea typeface="宋体" panose="02010600030101010101" pitchFamily="2" charset="-122"/>
              </a:rPr>
              <a:t>用针灸治能够治疗；</a:t>
            </a:r>
            <a:endParaRPr lang="zh-CN" altLang="en-US" dirty="0">
              <a:solidFill>
                <a:srgbClr val="0D0D0D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6394" name="Rectangle 10"/>
          <p:cNvSpPr/>
          <p:nvPr/>
        </p:nvSpPr>
        <p:spPr>
          <a:xfrm>
            <a:off x="474663" y="3270250"/>
            <a:ext cx="3067050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0D0D0D"/>
                </a:solidFill>
                <a:latin typeface="AIGDT" pitchFamily="2" charset="2"/>
                <a:ea typeface="宋体" panose="02010600030101010101" pitchFamily="2" charset="-122"/>
              </a:rPr>
              <a:t>病在肠胃里，</a:t>
            </a:r>
            <a:endParaRPr lang="zh-CN" altLang="en-US" dirty="0">
              <a:solidFill>
                <a:srgbClr val="0D0D0D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6395" name="Rectangle 11"/>
          <p:cNvSpPr/>
          <p:nvPr/>
        </p:nvSpPr>
        <p:spPr>
          <a:xfrm>
            <a:off x="3328988" y="3270250"/>
            <a:ext cx="4495800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0D0D0D"/>
                </a:solidFill>
                <a:latin typeface="AIGDT" pitchFamily="2" charset="2"/>
                <a:ea typeface="宋体" panose="02010600030101010101" pitchFamily="2" charset="-122"/>
              </a:rPr>
              <a:t>用火齐汤能够治疗；</a:t>
            </a:r>
            <a:endParaRPr lang="zh-CN" altLang="en-US" dirty="0">
              <a:solidFill>
                <a:srgbClr val="0D0D0D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6396" name="Rectangle 12"/>
          <p:cNvSpPr/>
          <p:nvPr/>
        </p:nvSpPr>
        <p:spPr>
          <a:xfrm>
            <a:off x="474663" y="3884613"/>
            <a:ext cx="3543300" cy="6746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0D0D0D"/>
                </a:solidFill>
                <a:latin typeface="AIGDT" pitchFamily="2" charset="2"/>
                <a:ea typeface="宋体" panose="02010600030101010101" pitchFamily="2" charset="-122"/>
              </a:rPr>
              <a:t>病到了骨髓里，</a:t>
            </a:r>
            <a:endParaRPr lang="zh-CN" altLang="en-US" dirty="0">
              <a:solidFill>
                <a:srgbClr val="0D0D0D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6397" name="Rectangle 13"/>
          <p:cNvSpPr/>
          <p:nvPr/>
        </p:nvSpPr>
        <p:spPr>
          <a:xfrm>
            <a:off x="3760788" y="3884613"/>
            <a:ext cx="4972050" cy="6746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0D0D0D"/>
                </a:solidFill>
                <a:latin typeface="AIGDT" pitchFamily="2" charset="2"/>
                <a:ea typeface="宋体" panose="02010600030101010101" pitchFamily="2" charset="-122"/>
              </a:rPr>
              <a:t>那是司命所管的事了，</a:t>
            </a:r>
            <a:endParaRPr lang="zh-CN" altLang="en-US" dirty="0">
              <a:solidFill>
                <a:srgbClr val="0D0D0D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6398" name="Rectangle 14"/>
          <p:cNvSpPr/>
          <p:nvPr/>
        </p:nvSpPr>
        <p:spPr>
          <a:xfrm>
            <a:off x="474663" y="4498975"/>
            <a:ext cx="4495800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0D0D0D"/>
                </a:solidFill>
                <a:latin typeface="AIGDT" pitchFamily="2" charset="2"/>
                <a:ea typeface="宋体" panose="02010600030101010101" pitchFamily="2" charset="-122"/>
              </a:rPr>
              <a:t>医药是没有办法的。</a:t>
            </a:r>
            <a:endParaRPr lang="zh-CN" altLang="en-US" dirty="0">
              <a:solidFill>
                <a:srgbClr val="0D0D0D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6399" name="Rectangle 15"/>
          <p:cNvSpPr/>
          <p:nvPr/>
        </p:nvSpPr>
        <p:spPr>
          <a:xfrm>
            <a:off x="474663" y="5113338"/>
            <a:ext cx="4972050" cy="6746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0D0D0D"/>
                </a:solidFill>
                <a:latin typeface="AIGDT" pitchFamily="2" charset="2"/>
                <a:ea typeface="宋体" panose="02010600030101010101" pitchFamily="2" charset="-122"/>
              </a:rPr>
              <a:t>现在他的病在骨髓里，</a:t>
            </a:r>
            <a:endParaRPr lang="zh-CN" altLang="en-US" dirty="0">
              <a:solidFill>
                <a:srgbClr val="0D0D0D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6400" name="Rectangle 16"/>
          <p:cNvSpPr/>
          <p:nvPr/>
        </p:nvSpPr>
        <p:spPr>
          <a:xfrm>
            <a:off x="0" y="5727700"/>
            <a:ext cx="11250613" cy="674688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因此我不再请求给他治病了。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dirty="0">
                <a:solidFill>
                  <a:srgbClr val="0D0D0D"/>
                </a:solidFill>
                <a:latin typeface="AIGDT" pitchFamily="2" charset="2"/>
                <a:ea typeface="宋体" panose="02010600030101010101" pitchFamily="2" charset="-122"/>
              </a:rPr>
              <a:t>因此我不再说话</a:t>
            </a:r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）</a:t>
            </a:r>
            <a:endParaRPr lang="zh-CN" altLang="en-US" dirty="0">
              <a:solidFill>
                <a:srgbClr val="FF000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  <p:bldP spid="16390" grpId="0"/>
      <p:bldP spid="16392" grpId="0"/>
      <p:bldP spid="16393" grpId="0"/>
      <p:bldP spid="16394" grpId="0"/>
      <p:bldP spid="16395" grpId="0"/>
      <p:bldP spid="16396" grpId="0"/>
      <p:bldP spid="16397" grpId="0"/>
      <p:bldP spid="16398" grpId="0"/>
      <p:bldP spid="16399" grpId="0"/>
      <p:bldP spid="164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-6350" y="-487362"/>
            <a:ext cx="10429875" cy="3952875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>
              <a:lnSpc>
                <a:spcPct val="250000"/>
              </a:lnSpc>
            </a:pP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        居五日，桓侯体痛，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使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人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索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扁鹊，已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逃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秦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矣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。桓侯</a:t>
            </a:r>
            <a:r>
              <a:rPr lang="zh-CN" altLang="en-US" sz="5000" b="0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遂</a:t>
            </a:r>
            <a:r>
              <a:rPr lang="zh-CN" altLang="en-US" sz="5000" b="0" dirty="0">
                <a:latin typeface="Times New Roman" panose="02020603050405020304" pitchFamily="18" charset="0"/>
                <a:ea typeface="隶书" pitchFamily="49" charset="-122"/>
              </a:rPr>
              <a:t>死。</a:t>
            </a:r>
            <a:endParaRPr lang="zh-CN" altLang="en-US" sz="5000" b="0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6148388" y="1433513"/>
            <a:ext cx="1787525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让，派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25604" name="Picture 4" descr="SY01265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48900" y="6416675"/>
            <a:ext cx="731838" cy="49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Text Box 5"/>
          <p:cNvSpPr txBox="1"/>
          <p:nvPr/>
        </p:nvSpPr>
        <p:spPr>
          <a:xfrm>
            <a:off x="8301038" y="1685925"/>
            <a:ext cx="1555750" cy="484188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>
              <a:lnSpc>
                <a:spcPct val="60000"/>
              </a:lnSpc>
            </a:pPr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寻找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388938" y="3187700"/>
            <a:ext cx="1252537" cy="773113"/>
          </a:xfrm>
          <a:prstGeom prst="rect">
            <a:avLst/>
          </a:prstGeom>
          <a:noFill/>
          <a:ln w="9525">
            <a:noFill/>
          </a:ln>
        </p:spPr>
        <p:txBody>
          <a:bodyPr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逃往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7415" name="Text Box 7"/>
          <p:cNvSpPr txBox="1"/>
          <p:nvPr/>
        </p:nvSpPr>
        <p:spPr>
          <a:xfrm>
            <a:off x="1878013" y="3224213"/>
            <a:ext cx="736600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了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3833813" y="3206750"/>
            <a:ext cx="2314575" cy="736600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sz="41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于是、就</a:t>
            </a:r>
            <a:endParaRPr lang="zh-CN" altLang="en-US" sz="4100" b="0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7417" name="Rectangle 9"/>
          <p:cNvSpPr/>
          <p:nvPr/>
        </p:nvSpPr>
        <p:spPr>
          <a:xfrm>
            <a:off x="474663" y="3960813"/>
            <a:ext cx="2590800" cy="6746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过了五天，</a:t>
            </a:r>
            <a:endParaRPr lang="zh-CN" altLang="en-US" dirty="0">
              <a:solidFill>
                <a:srgbClr val="FF000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7418" name="Rectangle 10"/>
          <p:cNvSpPr/>
          <p:nvPr/>
        </p:nvSpPr>
        <p:spPr>
          <a:xfrm>
            <a:off x="2895600" y="3960813"/>
            <a:ext cx="3543300" cy="6746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桓侯浑身疼痛。</a:t>
            </a:r>
            <a:endParaRPr lang="zh-CN" altLang="en-US" dirty="0">
              <a:solidFill>
                <a:srgbClr val="FF000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7419" name="Rectangle 11"/>
          <p:cNvSpPr/>
          <p:nvPr/>
        </p:nvSpPr>
        <p:spPr>
          <a:xfrm>
            <a:off x="474663" y="4652963"/>
            <a:ext cx="3543300" cy="674687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派人寻找扁鹊，</a:t>
            </a:r>
            <a:endParaRPr lang="zh-CN" altLang="en-US" dirty="0">
              <a:solidFill>
                <a:srgbClr val="FF000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7420" name="Rectangle 12"/>
          <p:cNvSpPr/>
          <p:nvPr/>
        </p:nvSpPr>
        <p:spPr>
          <a:xfrm>
            <a:off x="388938" y="5343525"/>
            <a:ext cx="4495800" cy="67468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扁鹊已经逃到秦国，</a:t>
            </a:r>
            <a:endParaRPr lang="zh-CN" altLang="en-US" dirty="0">
              <a:solidFill>
                <a:srgbClr val="FF000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  <p:sp>
        <p:nvSpPr>
          <p:cNvPr id="17421" name="Rectangle 13"/>
          <p:cNvSpPr/>
          <p:nvPr/>
        </p:nvSpPr>
        <p:spPr>
          <a:xfrm>
            <a:off x="474663" y="6032500"/>
            <a:ext cx="3511550" cy="668338"/>
          </a:xfrm>
          <a:prstGeom prst="rect">
            <a:avLst/>
          </a:prstGeom>
          <a:noFill/>
          <a:ln w="9525">
            <a:noFill/>
          </a:ln>
        </p:spPr>
        <p:txBody>
          <a:bodyPr wrap="none" lIns="104507" tIns="52253" rIns="104507" bIns="52253"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AIGDT" pitchFamily="2" charset="2"/>
                <a:ea typeface="宋体" panose="02010600030101010101" pitchFamily="2" charset="-122"/>
              </a:rPr>
              <a:t>桓侯就病死了。</a:t>
            </a:r>
            <a:endParaRPr lang="zh-CN" altLang="en-US" dirty="0">
              <a:solidFill>
                <a:srgbClr val="FF0000"/>
              </a:solidFill>
              <a:latin typeface="AIGDT" pitchFamily="2" charset="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4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41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41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  <p:bldP spid="17413" grpId="0" build="p"/>
      <p:bldP spid="17414" grpId="0" build="p"/>
      <p:bldP spid="17415" grpId="0" build="p"/>
      <p:bldP spid="17416" grpId="0" build="p"/>
      <p:bldP spid="17418" grpId="0"/>
      <p:bldP spid="17419" grpId="0"/>
      <p:bldP spid="17420" grpId="0"/>
      <p:bldP spid="17421" grpId="0"/>
    </p:bldLst>
  </p:timing>
</p:sld>
</file>

<file path=ppt/theme/theme1.xml><?xml version="1.0" encoding="utf-8"?>
<a:theme xmlns:a="http://schemas.openxmlformats.org/drawingml/2006/main" name="CDESIGNA">
  <a:themeElements>
    <a:clrScheme name="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FFFF99"/>
      </a:accent1>
      <a:accent2>
        <a:srgbClr val="006666"/>
      </a:accent2>
      <a:accent3>
        <a:srgbClr val="FFFFFF"/>
      </a:accent3>
      <a:accent4>
        <a:srgbClr val="000000"/>
      </a:accent4>
      <a:accent5>
        <a:srgbClr val="FFFFCA"/>
      </a:accent5>
      <a:accent6>
        <a:srgbClr val="005C5C"/>
      </a:accent6>
      <a:hlink>
        <a:srgbClr val="A50021"/>
      </a:hlink>
      <a:folHlink>
        <a:srgbClr val="A50021"/>
      </a:folHlink>
    </a:clrScheme>
    <a:fontScheme name="CDESIGNA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IGDT" pitchFamily="2" charset="2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IGDT" pitchFamily="2" charset="2"/>
            <a:ea typeface="宋体" panose="02010600030101010101" pitchFamily="2" charset="-122"/>
          </a:defRPr>
        </a:defPPr>
      </a:lstStyle>
    </a:lnDef>
  </a:objectDefaults>
  <a:extraClrSchemeLst>
    <a:extraClrScheme>
      <a:clrScheme name="CDESIGNA 1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FFF99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FFFFCA"/>
        </a:accent5>
        <a:accent6>
          <a:srgbClr val="005C5C"/>
        </a:accent6>
        <a:hlink>
          <a:srgbClr val="80008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2">
        <a:dk1>
          <a:srgbClr val="000000"/>
        </a:dk1>
        <a:lt1>
          <a:srgbClr val="8EA4EA"/>
        </a:lt1>
        <a:dk2>
          <a:srgbClr val="0033CC"/>
        </a:dk2>
        <a:lt2>
          <a:srgbClr val="969696"/>
        </a:lt2>
        <a:accent1>
          <a:srgbClr val="86B5B6"/>
        </a:accent1>
        <a:accent2>
          <a:srgbClr val="FFCC66"/>
        </a:accent2>
        <a:accent3>
          <a:srgbClr val="C6CFF3"/>
        </a:accent3>
        <a:accent4>
          <a:srgbClr val="000000"/>
        </a:accent4>
        <a:accent5>
          <a:srgbClr val="C3D7D7"/>
        </a:accent5>
        <a:accent6>
          <a:srgbClr val="E7B95C"/>
        </a:accent6>
        <a:hlink>
          <a:srgbClr val="626292"/>
        </a:hlink>
        <a:folHlink>
          <a:srgbClr val="A236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3">
        <a:dk1>
          <a:srgbClr val="0000FF"/>
        </a:dk1>
        <a:lt1>
          <a:srgbClr val="C0C0C0"/>
        </a:lt1>
        <a:dk2>
          <a:srgbClr val="000000"/>
        </a:dk2>
        <a:lt2>
          <a:srgbClr val="B2B2B2"/>
        </a:lt2>
        <a:accent1>
          <a:srgbClr val="FFCC99"/>
        </a:accent1>
        <a:accent2>
          <a:srgbClr val="FF99CC"/>
        </a:accent2>
        <a:accent3>
          <a:srgbClr val="DCDCDC"/>
        </a:accent3>
        <a:accent4>
          <a:srgbClr val="0000DA"/>
        </a:accent4>
        <a:accent5>
          <a:srgbClr val="FFE2CA"/>
        </a:accent5>
        <a:accent6>
          <a:srgbClr val="E78AB9"/>
        </a:accent6>
        <a:hlink>
          <a:srgbClr val="9C4070"/>
        </a:hlink>
        <a:folHlink>
          <a:srgbClr val="0071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4">
        <a:dk1>
          <a:srgbClr val="0029AC"/>
        </a:dk1>
        <a:lt1>
          <a:srgbClr val="CCFFCC"/>
        </a:lt1>
        <a:dk2>
          <a:srgbClr val="993366"/>
        </a:dk2>
        <a:lt2>
          <a:srgbClr val="969696"/>
        </a:lt2>
        <a:accent1>
          <a:srgbClr val="FFCC99"/>
        </a:accent1>
        <a:accent2>
          <a:srgbClr val="6699FF"/>
        </a:accent2>
        <a:accent3>
          <a:srgbClr val="E2FFE2"/>
        </a:accent3>
        <a:accent4>
          <a:srgbClr val="002192"/>
        </a:accent4>
        <a:accent5>
          <a:srgbClr val="FFE2CA"/>
        </a:accent5>
        <a:accent6>
          <a:srgbClr val="5C8AE7"/>
        </a:accent6>
        <a:hlink>
          <a:srgbClr val="006600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5">
        <a:dk1>
          <a:srgbClr val="333333"/>
        </a:dk1>
        <a:lt1>
          <a:srgbClr val="FF99CC"/>
        </a:lt1>
        <a:dk2>
          <a:srgbClr val="006600"/>
        </a:dk2>
        <a:lt2>
          <a:srgbClr val="B2B2B2"/>
        </a:lt2>
        <a:accent1>
          <a:srgbClr val="FFFF66"/>
        </a:accent1>
        <a:accent2>
          <a:srgbClr val="33CCFF"/>
        </a:accent2>
        <a:accent3>
          <a:srgbClr val="FFCAE2"/>
        </a:accent3>
        <a:accent4>
          <a:srgbClr val="2A2A2A"/>
        </a:accent4>
        <a:accent5>
          <a:srgbClr val="FFFFB8"/>
        </a:accent5>
        <a:accent6>
          <a:srgbClr val="2DB9E7"/>
        </a:accent6>
        <a:hlink>
          <a:srgbClr val="6600FF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6">
        <a:dk1>
          <a:srgbClr val="000000"/>
        </a:dk1>
        <a:lt1>
          <a:srgbClr val="FFFFCC"/>
        </a:lt1>
        <a:dk2>
          <a:srgbClr val="6756A6"/>
        </a:dk2>
        <a:lt2>
          <a:srgbClr val="969696"/>
        </a:lt2>
        <a:accent1>
          <a:srgbClr val="99CCFF"/>
        </a:accent1>
        <a:accent2>
          <a:srgbClr val="008000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007300"/>
        </a:accent6>
        <a:hlink>
          <a:srgbClr val="990033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7">
        <a:dk1>
          <a:srgbClr val="CC3300"/>
        </a:dk1>
        <a:lt1>
          <a:srgbClr val="99CCFF"/>
        </a:lt1>
        <a:dk2>
          <a:srgbClr val="003399"/>
        </a:dk2>
        <a:lt2>
          <a:srgbClr val="969696"/>
        </a:lt2>
        <a:accent1>
          <a:srgbClr val="CED7FE"/>
        </a:accent1>
        <a:accent2>
          <a:srgbClr val="FFFFFF"/>
        </a:accent2>
        <a:accent3>
          <a:srgbClr val="CAE2FF"/>
        </a:accent3>
        <a:accent4>
          <a:srgbClr val="AE2A00"/>
        </a:accent4>
        <a:accent5>
          <a:srgbClr val="E3E8FE"/>
        </a:accent5>
        <a:accent6>
          <a:srgbClr val="E7E7E7"/>
        </a:accent6>
        <a:hlink>
          <a:srgbClr val="006600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8">
        <a:dk1>
          <a:srgbClr val="006600"/>
        </a:dk1>
        <a:lt1>
          <a:srgbClr val="FFCC99"/>
        </a:lt1>
        <a:dk2>
          <a:srgbClr val="000000"/>
        </a:dk2>
        <a:lt2>
          <a:srgbClr val="B2B2B2"/>
        </a:lt2>
        <a:accent1>
          <a:srgbClr val="FFFFFF"/>
        </a:accent1>
        <a:accent2>
          <a:srgbClr val="FFFF66"/>
        </a:accent2>
        <a:accent3>
          <a:srgbClr val="FFE2CA"/>
        </a:accent3>
        <a:accent4>
          <a:srgbClr val="005600"/>
        </a:accent4>
        <a:accent5>
          <a:srgbClr val="FFFFFF"/>
        </a:accent5>
        <a:accent6>
          <a:srgbClr val="E7E75C"/>
        </a:accent6>
        <a:hlink>
          <a:srgbClr val="5B5B89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DESIGNA_2">
  <a:themeElements>
    <a:clrScheme name="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FFFF99"/>
      </a:accent1>
      <a:accent2>
        <a:srgbClr val="006666"/>
      </a:accent2>
      <a:accent3>
        <a:srgbClr val="FFFFFF"/>
      </a:accent3>
      <a:accent4>
        <a:srgbClr val="000000"/>
      </a:accent4>
      <a:accent5>
        <a:srgbClr val="FFFFCA"/>
      </a:accent5>
      <a:accent6>
        <a:srgbClr val="005C5C"/>
      </a:accent6>
      <a:hlink>
        <a:srgbClr val="A50021"/>
      </a:hlink>
      <a:folHlink>
        <a:srgbClr val="A50021"/>
      </a:folHlink>
    </a:clrScheme>
    <a:fontScheme name="CDESIGNA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IGDT" pitchFamily="2" charset="2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IGDT" pitchFamily="2" charset="2"/>
            <a:ea typeface="宋体" panose="02010600030101010101" pitchFamily="2" charset="-122"/>
          </a:defRPr>
        </a:defPPr>
      </a:lstStyle>
    </a:lnDef>
  </a:objectDefaults>
  <a:extraClrSchemeLst>
    <a:extraClrScheme>
      <a:clrScheme name="CDESIGNA_2 1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FFF99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FFFFCA"/>
        </a:accent5>
        <a:accent6>
          <a:srgbClr val="005C5C"/>
        </a:accent6>
        <a:hlink>
          <a:srgbClr val="80008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_2 2">
        <a:dk1>
          <a:srgbClr val="000000"/>
        </a:dk1>
        <a:lt1>
          <a:srgbClr val="8EA4EA"/>
        </a:lt1>
        <a:dk2>
          <a:srgbClr val="0033CC"/>
        </a:dk2>
        <a:lt2>
          <a:srgbClr val="969696"/>
        </a:lt2>
        <a:accent1>
          <a:srgbClr val="86B5B6"/>
        </a:accent1>
        <a:accent2>
          <a:srgbClr val="FFCC66"/>
        </a:accent2>
        <a:accent3>
          <a:srgbClr val="C6CFF3"/>
        </a:accent3>
        <a:accent4>
          <a:srgbClr val="000000"/>
        </a:accent4>
        <a:accent5>
          <a:srgbClr val="C3D7D7"/>
        </a:accent5>
        <a:accent6>
          <a:srgbClr val="E7B95C"/>
        </a:accent6>
        <a:hlink>
          <a:srgbClr val="626292"/>
        </a:hlink>
        <a:folHlink>
          <a:srgbClr val="A236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_2 3">
        <a:dk1>
          <a:srgbClr val="0000FF"/>
        </a:dk1>
        <a:lt1>
          <a:srgbClr val="C0C0C0"/>
        </a:lt1>
        <a:dk2>
          <a:srgbClr val="000000"/>
        </a:dk2>
        <a:lt2>
          <a:srgbClr val="B2B2B2"/>
        </a:lt2>
        <a:accent1>
          <a:srgbClr val="FFCC99"/>
        </a:accent1>
        <a:accent2>
          <a:srgbClr val="FF99CC"/>
        </a:accent2>
        <a:accent3>
          <a:srgbClr val="DCDCDC"/>
        </a:accent3>
        <a:accent4>
          <a:srgbClr val="0000DA"/>
        </a:accent4>
        <a:accent5>
          <a:srgbClr val="FFE2CA"/>
        </a:accent5>
        <a:accent6>
          <a:srgbClr val="E78AB9"/>
        </a:accent6>
        <a:hlink>
          <a:srgbClr val="9C4070"/>
        </a:hlink>
        <a:folHlink>
          <a:srgbClr val="0071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_2 4">
        <a:dk1>
          <a:srgbClr val="0029AC"/>
        </a:dk1>
        <a:lt1>
          <a:srgbClr val="CCFFCC"/>
        </a:lt1>
        <a:dk2>
          <a:srgbClr val="993366"/>
        </a:dk2>
        <a:lt2>
          <a:srgbClr val="969696"/>
        </a:lt2>
        <a:accent1>
          <a:srgbClr val="FFCC99"/>
        </a:accent1>
        <a:accent2>
          <a:srgbClr val="6699FF"/>
        </a:accent2>
        <a:accent3>
          <a:srgbClr val="E2FFE2"/>
        </a:accent3>
        <a:accent4>
          <a:srgbClr val="002192"/>
        </a:accent4>
        <a:accent5>
          <a:srgbClr val="FFE2CA"/>
        </a:accent5>
        <a:accent6>
          <a:srgbClr val="5C8AE7"/>
        </a:accent6>
        <a:hlink>
          <a:srgbClr val="006600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_2 5">
        <a:dk1>
          <a:srgbClr val="333333"/>
        </a:dk1>
        <a:lt1>
          <a:srgbClr val="FF99CC"/>
        </a:lt1>
        <a:dk2>
          <a:srgbClr val="006600"/>
        </a:dk2>
        <a:lt2>
          <a:srgbClr val="B2B2B2"/>
        </a:lt2>
        <a:accent1>
          <a:srgbClr val="FFFF66"/>
        </a:accent1>
        <a:accent2>
          <a:srgbClr val="33CCFF"/>
        </a:accent2>
        <a:accent3>
          <a:srgbClr val="FFCAE2"/>
        </a:accent3>
        <a:accent4>
          <a:srgbClr val="2A2A2A"/>
        </a:accent4>
        <a:accent5>
          <a:srgbClr val="FFFFB8"/>
        </a:accent5>
        <a:accent6>
          <a:srgbClr val="2DB9E7"/>
        </a:accent6>
        <a:hlink>
          <a:srgbClr val="6600FF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_2 6">
        <a:dk1>
          <a:srgbClr val="000000"/>
        </a:dk1>
        <a:lt1>
          <a:srgbClr val="FFFFCC"/>
        </a:lt1>
        <a:dk2>
          <a:srgbClr val="6756A6"/>
        </a:dk2>
        <a:lt2>
          <a:srgbClr val="969696"/>
        </a:lt2>
        <a:accent1>
          <a:srgbClr val="99CCFF"/>
        </a:accent1>
        <a:accent2>
          <a:srgbClr val="008000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007300"/>
        </a:accent6>
        <a:hlink>
          <a:srgbClr val="990033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_2 7">
        <a:dk1>
          <a:srgbClr val="CC3300"/>
        </a:dk1>
        <a:lt1>
          <a:srgbClr val="99CCFF"/>
        </a:lt1>
        <a:dk2>
          <a:srgbClr val="003399"/>
        </a:dk2>
        <a:lt2>
          <a:srgbClr val="969696"/>
        </a:lt2>
        <a:accent1>
          <a:srgbClr val="CED7FE"/>
        </a:accent1>
        <a:accent2>
          <a:srgbClr val="FFFFFF"/>
        </a:accent2>
        <a:accent3>
          <a:srgbClr val="CAE2FF"/>
        </a:accent3>
        <a:accent4>
          <a:srgbClr val="AE2A00"/>
        </a:accent4>
        <a:accent5>
          <a:srgbClr val="E3E8FE"/>
        </a:accent5>
        <a:accent6>
          <a:srgbClr val="E7E7E7"/>
        </a:accent6>
        <a:hlink>
          <a:srgbClr val="006600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_2 8">
        <a:dk1>
          <a:srgbClr val="006600"/>
        </a:dk1>
        <a:lt1>
          <a:srgbClr val="FFCC99"/>
        </a:lt1>
        <a:dk2>
          <a:srgbClr val="000000"/>
        </a:dk2>
        <a:lt2>
          <a:srgbClr val="B2B2B2"/>
        </a:lt2>
        <a:accent1>
          <a:srgbClr val="FFFFFF"/>
        </a:accent1>
        <a:accent2>
          <a:srgbClr val="FFFF66"/>
        </a:accent2>
        <a:accent3>
          <a:srgbClr val="FFE2CA"/>
        </a:accent3>
        <a:accent4>
          <a:srgbClr val="005600"/>
        </a:accent4>
        <a:accent5>
          <a:srgbClr val="FFFFFF"/>
        </a:accent5>
        <a:accent6>
          <a:srgbClr val="E7E75C"/>
        </a:accent6>
        <a:hlink>
          <a:srgbClr val="5B5B89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G:\Program Files\Microsoft Office\Templates\Presentation Designs\CDESIGNA.POT</Template>
  <TotalTime>0</TotalTime>
  <Words>1598</Words>
  <Application>WPS 演示</Application>
  <PresentationFormat>自定义</PresentationFormat>
  <Paragraphs>306</Paragraphs>
  <Slides>17</Slides>
  <Notes>0</Notes>
  <HiddenSlides>1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  <vt:variant>
        <vt:lpstr>自定义放映</vt:lpstr>
      </vt:variant>
      <vt:variant>
        <vt:i4>1</vt:i4>
      </vt:variant>
    </vt:vector>
  </HeadingPairs>
  <TitlesOfParts>
    <vt:vector size="33" baseType="lpstr">
      <vt:lpstr>Arial</vt:lpstr>
      <vt:lpstr>宋体</vt:lpstr>
      <vt:lpstr>Wingdings</vt:lpstr>
      <vt:lpstr>AIGDT</vt:lpstr>
      <vt:lpstr>Calibri</vt:lpstr>
      <vt:lpstr>隶书</vt:lpstr>
      <vt:lpstr>楷体</vt:lpstr>
      <vt:lpstr>Times New Roman</vt:lpstr>
      <vt:lpstr>汉仪综艺体简</vt:lpstr>
      <vt:lpstr>汉仪雁翎体简</vt:lpstr>
      <vt:lpstr>Tahoma</vt:lpstr>
      <vt:lpstr>微软雅黑</vt:lpstr>
      <vt:lpstr>Segoe Print</vt:lpstr>
      <vt:lpstr>CDESIGNA</vt:lpstr>
      <vt:lpstr>CDESIGNA_2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孟平凡</dc:creator>
  <cp:lastModifiedBy>cherry</cp:lastModifiedBy>
  <cp:revision>105</cp:revision>
  <dcterms:created xsi:type="dcterms:W3CDTF">2001-10-12T07:46:14Z</dcterms:created>
  <dcterms:modified xsi:type="dcterms:W3CDTF">2016-10-24T13:26:02Z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