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60507" y="2695751"/>
            <a:ext cx="5381788" cy="1026160"/>
          </a:xfrm>
          <a:prstGeom prst="rect">
            <a:avLst/>
          </a:prstGeom>
          <a:noFill/>
        </p:spPr>
        <p:txBody>
          <a:bodyPr wrap="square" rtlCol="0">
            <a:spAutoFit/>
          </a:bodyPr>
          <a:lstStyle/>
          <a:p>
            <a:pPr algn="just">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专题</a:t>
            </a:r>
            <a:r>
              <a:rPr lang="en-US" altLang="zh-CN" sz="4050" b="1" dirty="0" smtClean="0">
                <a:solidFill>
                  <a:srgbClr val="ED7D31"/>
                </a:solidFill>
                <a:latin typeface="Times New Roman" panose="02020603050405020304" pitchFamily="18" charset="0"/>
                <a:ea typeface="微软雅黑" panose="020B0503020204020204" pitchFamily="34" charset="-122"/>
              </a:rPr>
              <a:t>8 </a:t>
            </a:r>
            <a:r>
              <a:rPr lang="zh-CN" altLang="en-US" sz="4050" b="1" dirty="0" smtClean="0">
                <a:solidFill>
                  <a:srgbClr val="ED7D31"/>
                </a:solidFill>
                <a:latin typeface="Times New Roman" panose="02020603050405020304" pitchFamily="18" charset="0"/>
                <a:ea typeface="微软雅黑" panose="020B0503020204020204" pitchFamily="34" charset="-122"/>
              </a:rPr>
              <a:t>课</a:t>
            </a:r>
            <a:r>
              <a:rPr lang="zh-CN" altLang="en-US" sz="4050" b="1" dirty="0">
                <a:solidFill>
                  <a:srgbClr val="ED7D31"/>
                </a:solidFill>
                <a:latin typeface="Times New Roman" panose="02020603050405020304" pitchFamily="18" charset="0"/>
                <a:ea typeface="微软雅黑" panose="020B0503020204020204" pitchFamily="34" charset="-122"/>
              </a:rPr>
              <a:t>内文言文阅读</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098491" cy="4939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720090"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未几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夫齁声起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妇拍儿亦渐拍渐止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微闻有鼠作作索索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盆器倾侧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妇梦中咳嗽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宾客意少舒</a:t>
            </a:r>
            <a:r>
              <a:rPr lang="en-US" altLang="zh-CN" sz="2100" u="sng"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稍稍正坐</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忽</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一人大呼“火起”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夫起大呼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妇亦起大呼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两儿齐哭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俄而百千人大呼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百千儿哭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百千犬吠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中间力拉崩倒之声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火爆声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呼呼风声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百千齐作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又夹百千求救声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曳屋许许声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抢夺声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泼水声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凡所应有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无所不有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虽人有百手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手有百指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不能指其一端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人有百口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口有百舌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不能名其一处也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于是宾客无不变色离席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奋袖出臂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两股战战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几欲先走</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忽然</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抚尺一下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群响毕绝</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撤屏视之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一抚尺而已</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下列对加点词语的解释错误的一项是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无敢</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哗</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喧哗</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既而</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儿醒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大啼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紧接着</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妇抚儿</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儿含乳啼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乳房</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虽</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人有百手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手有百指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即使</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250342" y="1577422"/>
            <a:ext cx="361315"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11823"/>
            <a:ext cx="8097788"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本题考查理解文言实词含义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名词用作动词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喂奶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8770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下列说法有误的一项是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少顷”“未几”“俄而”这三个词语都表示时间极短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文中口技表演者模拟的三个场面是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一家四口由睡到醒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由醒到睡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失火救火</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文中前后两次交代了极简单的道具</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这在结构上叫作首尾呼应</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文章采用正面描写的表现手法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用听众的反应来表现口技艺人高超的技艺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3669733" y="1595534"/>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1" y="1541039"/>
            <a:ext cx="8088407"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本题考查理解文章内容和艺术手法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文章采用的是正面描写和侧面描写相结合的表现手法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听众的反应”属于侧面描写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15455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翻译文中画线句子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宾客</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意少舒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稍稍正坐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宾客们的心情稍微放松了些</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渐渐地把身子坐正了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068602"/>
            <a:ext cx="8097788"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意”“少”“稍稍”是此题中的关键词语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一定要解释准确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(2017•</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阅读下面文言文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回答问题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甲</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于是入朝见威王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臣诚知不如徐公美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臣之妻私臣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臣之妾畏臣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臣之客欲有求于臣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皆以美于徐公</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今齐地方千里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百二十城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宫妇左右莫不私王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朝廷之臣莫不畏王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四境之内莫不有求于王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由此观之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王之蔽甚矣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r">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节选自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邹忌讽齐王纳谏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098491" cy="47110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720090" algn="just">
              <a:lnSpc>
                <a:spcPct val="13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乙</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先帝创业未半而中道崩殂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今天下三分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益州疲弊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此诚危急存亡之秋也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然侍卫之臣不懈于内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忠志之士忘身于外者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盖追先帝之殊遇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欲报之于陛下也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诚宜开张圣听</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以光先帝遗德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恢弘志士之气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不宜妄自菲薄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引喻失义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以塞忠谏之路也</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3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宫中府中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俱为一体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陟罚臧否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不宜异同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若有作奸犯科及为忠善者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宜付有司论其刑赏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以昭陛下平明之理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不宜偏私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使内外异法也</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3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亲贤臣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远小人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此先汉所以兴隆也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亲小人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远贤臣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此后汉所以倾颓也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先帝在时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每与臣论此事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未尝不叹息痛恨于桓</a:t>
            </a:r>
            <a:r>
              <a:rPr lang="en-US" altLang="zh-CN" sz="2100" u="sng"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灵也</a:t>
            </a:r>
            <a:r>
              <a:rPr lang="en-US" altLang="zh-CN" sz="2100" u="sng"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侍中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尚书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长史</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参军</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此悉贞良死节之臣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愿陛下亲之信之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则汉室之隆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可计日而待也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节选自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出师表</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下列加点词语意思相同的一项是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皆以美</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于</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徐</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公</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忠</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志之士忘身</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于</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外</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至于</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负者歌</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于</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途</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诚</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危急存亡之秋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此</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诚</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不可与</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争锋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帝</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感其</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诚</a:t>
            </a:r>
            <a:endParaRPr lang="en-US" altLang="zh-CN"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此先汉</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所以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兴隆</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所以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动心忍</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殆天</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所以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资</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将军</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悉</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贞良死节之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臣</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事无大小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悉</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以咨</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男女</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衣着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悉</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如外人</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4698433" y="1617763"/>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38098"/>
            <a:ext cx="8208727" cy="203009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本题考查文言词语的含义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前一项为“比”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后两项为“在”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前两项为“确实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后一项为“诚心”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前一项为“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的原因”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后两项为“用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的东西来”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三项均为“全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8770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下列说法有误的一项是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邹忌讽齐王纳谏的目的在于使齐王“除蔽”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以修明朝政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诸葛亮上表的目的是希望后主广开言路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赏罚公平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勤政爱民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邹忌从生活小事入手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设喻说理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讽谏艺术高超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效果良好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诸葛亮辞情恳切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情感深沉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感人肺腑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甲文总结上文得出结论的句子是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由此观之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王之蔽甚矣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乙文第①段诸葛亮分析天下形势以增强后主的使命感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可谓语重心长</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甲文运用了排比手法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行文富含理趣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乙文则回顾过去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追忆先帝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用情极深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甲文令人深思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乙文让人泪落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3669733" y="1595534"/>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1" y="1541039"/>
            <a:ext cx="8088407"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本题考查理解文章内容和艺术手法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诸葛亮上表的目的是希望后主“广开言路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赏罚公平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亲贤远佞”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应把“勤政爱民”改为“亲贤远佞”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269" y="2875083"/>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凉山考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15455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翻译文中画线句子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未尝</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不叹息痛恨于桓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灵也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没有不对桓帝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灵帝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的做法</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叹息痛心遗憾的</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068602"/>
            <a:ext cx="8097788"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此句应重点翻译出“未尝”“痛恨”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9784" y="1689735"/>
            <a:ext cx="2326481" cy="575786"/>
            <a:chOff x="608" y="1313"/>
            <a:chExt cx="4885" cy="1209"/>
          </a:xfrm>
        </p:grpSpPr>
        <p:sp>
          <p:nvSpPr>
            <p:cNvPr id="4" name="矩形 3"/>
            <p:cNvSpPr/>
            <p:nvPr/>
          </p:nvSpPr>
          <p:spPr>
            <a:xfrm>
              <a:off x="608" y="1313"/>
              <a:ext cx="4885" cy="1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命题</a:t>
              </a:r>
              <a:r>
                <a:rPr lang="zh-CN" altLang="en-US" sz="2100" b="1" kern="100" dirty="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规律</a:t>
              </a:r>
              <a:endParaRPr lang="en-US" altLang="zh-CN" sz="2100" b="1" kern="100" dirty="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Group 7157"/>
            <p:cNvGrpSpPr/>
            <p:nvPr/>
          </p:nvGrpSpPr>
          <p:grpSpPr>
            <a:xfrm>
              <a:off x="608" y="1406"/>
              <a:ext cx="981" cy="893"/>
              <a:chOff x="0" y="0"/>
              <a:chExt cx="797914" cy="650026"/>
            </a:xfrm>
          </p:grpSpPr>
          <p:sp>
            <p:nvSpPr>
              <p:cNvPr id="6"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7"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8" name="Shape 7149"/>
              <p:cNvSpPr/>
              <p:nvPr/>
            </p:nvSpPr>
            <p:spPr>
              <a:xfrm>
                <a:off x="21820" y="109943"/>
                <a:ext cx="543843"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9"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0"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1"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2"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3"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4"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5"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grpSp>
      </p:grpSp>
      <p:sp>
        <p:nvSpPr>
          <p:cNvPr id="100" name="文本框 99"/>
          <p:cNvSpPr txBox="1"/>
          <p:nvPr/>
        </p:nvSpPr>
        <p:spPr>
          <a:xfrm>
            <a:off x="529955" y="2214086"/>
            <a:ext cx="8103056" cy="299974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从近三年中考题来看</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课内文言文阅读是凉山中考的必考内容</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分值为</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考查内容主要有以下几点</a:t>
            </a: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理解常用的实词和虚词</a:t>
            </a: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翻译重点语句</a:t>
            </a: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把握文章的主要内容</a:t>
            </a: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cs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cs typeface="微软雅黑" panose="020B0503020204020204" pitchFamily="34" charset="-122"/>
              </a:rPr>
              <a:t>了解文章的主要艺术特色和写作手法</a:t>
            </a:r>
            <a:r>
              <a:rPr lang="en-US" altLang="zh-CN" sz="2100" dirty="0">
                <a:latin typeface="Times New Roman" panose="02020603050405020304" pitchFamily="18" charset="0"/>
                <a:ea typeface="微软雅黑" panose="020B0503020204020204" pitchFamily="34" charset="-122"/>
                <a:cs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1008" y="2878456"/>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ctr">
              <a:lnSpc>
                <a:spcPct val="150000"/>
              </a:lnSpc>
            </a:pPr>
            <a:r>
              <a:rPr lang="zh-CN" altLang="en-US" sz="2100" b="1" dirty="0">
                <a:latin typeface="Times New Roman" panose="02020603050405020304" pitchFamily="18" charset="0"/>
                <a:ea typeface="微软雅黑" panose="020B0503020204020204" pitchFamily="34" charset="-122"/>
                <a:sym typeface="+mn-ea"/>
              </a:rPr>
              <a:t>一</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文言文重点知识</a:t>
            </a:r>
            <a:r>
              <a:rPr lang="zh-CN" altLang="en-US" sz="2100" b="1" dirty="0" smtClean="0">
                <a:latin typeface="Times New Roman" panose="02020603050405020304" pitchFamily="18" charset="0"/>
                <a:ea typeface="微软雅黑" panose="020B0503020204020204" pitchFamily="34" charset="-122"/>
                <a:sym typeface="+mn-ea"/>
              </a:rPr>
              <a:t>讲解</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一</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词语</a:t>
            </a:r>
            <a:r>
              <a:rPr lang="zh-CN" altLang="en-US" sz="2100" b="1" dirty="0" smtClean="0">
                <a:latin typeface="Times New Roman" panose="02020603050405020304" pitchFamily="18" charset="0"/>
                <a:ea typeface="微软雅黑" panose="020B0503020204020204" pitchFamily="34" charset="-122"/>
                <a:sym typeface="+mn-ea"/>
              </a:rPr>
              <a:t>解释</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文言实词的积累</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中考</a:t>
            </a:r>
            <a:r>
              <a:rPr lang="zh-CN" altLang="en-US" sz="2100" dirty="0">
                <a:latin typeface="Times New Roman" panose="02020603050405020304" pitchFamily="18" charset="0"/>
                <a:ea typeface="微软雅黑" panose="020B0503020204020204" pitchFamily="34" charset="-122"/>
                <a:sym typeface="+mn-ea"/>
              </a:rPr>
              <a:t>文言文阅读试题中要求解释的实词多数是书下注释的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因此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一定要熟记注释并积累文中关键词语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在此基础上还要整理文言实词的特殊用法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其中包括</a:t>
            </a:r>
            <a:r>
              <a:rPr lang="zh-CN" altLang="en-US" sz="2100" dirty="0">
                <a:solidFill>
                  <a:srgbClr val="FF00FF"/>
                </a:solidFill>
                <a:latin typeface="Times New Roman" panose="02020603050405020304" pitchFamily="18" charset="0"/>
                <a:ea typeface="微软雅黑" panose="020B0503020204020204" pitchFamily="34" charset="-122"/>
                <a:sym typeface="+mn-ea"/>
              </a:rPr>
              <a:t>一词多义</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古今异义词</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词类活用</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通假字</a:t>
            </a:r>
            <a:r>
              <a:rPr lang="zh-CN" altLang="en-US" sz="2100" dirty="0">
                <a:latin typeface="Times New Roman" panose="02020603050405020304" pitchFamily="18" charset="0"/>
                <a:ea typeface="微软雅黑" panose="020B0503020204020204" pitchFamily="34" charset="-122"/>
                <a:sym typeface="+mn-ea"/>
              </a:rPr>
              <a:t>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通假字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便要还家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设酒杀鸡作食”中的“要”同“邀”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是“邀请”的意思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一词多义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处处志之”的“志”意为“做标记”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寻向所志”的“志”意为“做的标记”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古今异义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率妻子邑人来此绝境”中的“妻子”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古义指“妻子儿女”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今义指“男方的配偶”</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词类活用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渔人甚异之”中的“异”是形容词活用作动词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意为“对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感到惊异”</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62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文言虚词的积累</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文言</a:t>
            </a:r>
            <a:r>
              <a:rPr lang="zh-CN" altLang="en-US" sz="2100" dirty="0">
                <a:latin typeface="Times New Roman" panose="02020603050405020304" pitchFamily="18" charset="0"/>
                <a:ea typeface="微软雅黑" panose="020B0503020204020204" pitchFamily="34" charset="-122"/>
                <a:sym typeface="+mn-ea"/>
              </a:rPr>
              <a:t>虚词数量少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但使用频率高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用法也比较复杂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复习时应注意归纳常用虚词“</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然</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则</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乃</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以</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于</a:t>
            </a:r>
            <a:r>
              <a:rPr lang="zh-CN" altLang="en-US" sz="2100" dirty="0">
                <a:latin typeface="Times New Roman" panose="02020603050405020304" pitchFamily="18" charset="0"/>
                <a:ea typeface="微软雅黑" panose="020B0503020204020204" pitchFamily="34" charset="-122"/>
                <a:sym typeface="+mn-ea"/>
              </a:rPr>
              <a:t>”等的一般用法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并为它们的每一种用法列举两三个典型例句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以“之”为例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作代词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代指</a:t>
            </a:r>
            <a:r>
              <a:rPr lang="zh-CN" altLang="en-US" sz="2100" dirty="0">
                <a:solidFill>
                  <a:srgbClr val="FF00FF"/>
                </a:solidFill>
                <a:latin typeface="Times New Roman" panose="02020603050405020304" pitchFamily="18" charset="0"/>
                <a:ea typeface="微软雅黑" panose="020B0503020204020204" pitchFamily="34" charset="-122"/>
                <a:sym typeface="+mn-ea"/>
              </a:rPr>
              <a:t>人</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事</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事无大小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悉以咨之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代指郭攸之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费祎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董允他们</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肉食者谋之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代指迎战齐国一事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③</a:t>
            </a:r>
            <a:r>
              <a:rPr lang="zh-CN" altLang="en-US" sz="2100" dirty="0">
                <a:latin typeface="Times New Roman" panose="02020603050405020304" pitchFamily="18" charset="0"/>
                <a:ea typeface="微软雅黑" panose="020B0503020204020204" pitchFamily="34" charset="-122"/>
                <a:sym typeface="+mn-ea"/>
              </a:rPr>
              <a:t>当求之于上流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河中石兽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代指石兽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作助词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包括以下几种情况</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表修饰限制关系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用在</a:t>
            </a:r>
            <a:r>
              <a:rPr lang="zh-CN" altLang="en-US" sz="2100" dirty="0">
                <a:solidFill>
                  <a:srgbClr val="FF00FF"/>
                </a:solidFill>
                <a:latin typeface="Times New Roman" panose="02020603050405020304" pitchFamily="18" charset="0"/>
                <a:ea typeface="微软雅黑" panose="020B0503020204020204" pitchFamily="34" charset="-122"/>
                <a:sym typeface="+mn-ea"/>
              </a:rPr>
              <a:t>定语和中心语之间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醉翁之意不在酒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用在主谓之间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取消句子的独立性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予独爱莲之出淤泥而不染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爱莲说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③</a:t>
            </a:r>
            <a:r>
              <a:rPr lang="zh-CN" altLang="en-US" sz="2100" dirty="0">
                <a:latin typeface="Times New Roman" panose="02020603050405020304" pitchFamily="18" charset="0"/>
                <a:ea typeface="微软雅黑" panose="020B0503020204020204" pitchFamily="34" charset="-122"/>
                <a:sym typeface="+mn-ea"/>
              </a:rPr>
              <a:t>作为</a:t>
            </a:r>
            <a:r>
              <a:rPr lang="zh-CN" altLang="en-US" sz="2100" dirty="0">
                <a:solidFill>
                  <a:srgbClr val="FF00FF"/>
                </a:solidFill>
                <a:latin typeface="Times New Roman" panose="02020603050405020304" pitchFamily="18" charset="0"/>
                <a:ea typeface="微软雅黑" panose="020B0503020204020204" pitchFamily="34" charset="-122"/>
                <a:sym typeface="+mn-ea"/>
              </a:rPr>
              <a:t>宾语前置或宾语后置的标志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a:t>
            </a:r>
            <a:r>
              <a:rPr lang="zh-CN" altLang="en-US" sz="2100" dirty="0">
                <a:latin typeface="Times New Roman" panose="02020603050405020304" pitchFamily="18" charset="0"/>
                <a:ea typeface="微软雅黑" panose="020B0503020204020204" pitchFamily="34" charset="-122"/>
                <a:sym typeface="+mn-ea"/>
              </a:rPr>
              <a:t>何陋之有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陋室铭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宾语前置的标志</a:t>
            </a:r>
            <a:r>
              <a:rPr lang="en-US" altLang="zh-CN" sz="2100" dirty="0">
                <a:latin typeface="Times New Roman" panose="02020603050405020304" pitchFamily="18" charset="0"/>
                <a:ea typeface="微软雅黑" panose="020B0503020204020204" pitchFamily="34" charset="-122"/>
                <a:sym typeface="+mn-ea"/>
              </a:rPr>
              <a:t>;b.</a:t>
            </a:r>
            <a:r>
              <a:rPr lang="zh-CN" altLang="en-US" sz="2100" dirty="0">
                <a:latin typeface="Times New Roman" panose="02020603050405020304" pitchFamily="18" charset="0"/>
                <a:ea typeface="微软雅黑" panose="020B0503020204020204" pitchFamily="34" charset="-122"/>
                <a:sym typeface="+mn-ea"/>
              </a:rPr>
              <a:t>马之千里者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宾语后置的标志</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④</a:t>
            </a:r>
            <a:r>
              <a:rPr lang="zh-CN" altLang="en-US" sz="2100" dirty="0">
                <a:latin typeface="Times New Roman" panose="02020603050405020304" pitchFamily="18" charset="0"/>
                <a:ea typeface="微软雅黑" panose="020B0503020204020204" pitchFamily="34" charset="-122"/>
                <a:sym typeface="+mn-ea"/>
              </a:rPr>
              <a:t>起</a:t>
            </a:r>
            <a:r>
              <a:rPr lang="zh-CN" altLang="en-US" sz="2100" dirty="0">
                <a:solidFill>
                  <a:srgbClr val="FF00FF"/>
                </a:solidFill>
                <a:latin typeface="Times New Roman" panose="02020603050405020304" pitchFamily="18" charset="0"/>
                <a:ea typeface="微软雅黑" panose="020B0503020204020204" pitchFamily="34" charset="-122"/>
                <a:sym typeface="+mn-ea"/>
              </a:rPr>
              <a:t>补足音节作用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没有实在意义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a:t>
            </a:r>
            <a:r>
              <a:rPr lang="zh-CN" altLang="en-US" sz="2100" dirty="0">
                <a:latin typeface="Times New Roman" panose="02020603050405020304" pitchFamily="18" charset="0"/>
                <a:ea typeface="微软雅黑" panose="020B0503020204020204" pitchFamily="34" charset="-122"/>
                <a:sym typeface="+mn-ea"/>
              </a:rPr>
              <a:t>公将鼓之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a:latin typeface="Times New Roman" panose="02020603050405020304" pitchFamily="18" charset="0"/>
                <a:ea typeface="微软雅黑" panose="020B0503020204020204" pitchFamily="34" charset="-122"/>
                <a:sym typeface="+mn-ea"/>
              </a:rPr>
              <a:t>》);b.</a:t>
            </a:r>
            <a:r>
              <a:rPr lang="zh-CN" altLang="en-US" sz="2100" dirty="0">
                <a:latin typeface="Times New Roman" panose="02020603050405020304" pitchFamily="18" charset="0"/>
                <a:ea typeface="微软雅黑" panose="020B0503020204020204" pitchFamily="34" charset="-122"/>
                <a:sym typeface="+mn-ea"/>
              </a:rPr>
              <a:t>久之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目似瞑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意暇甚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狼</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8635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作动词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充当</a:t>
            </a:r>
            <a:r>
              <a:rPr lang="zh-CN" altLang="en-US" sz="2100" dirty="0">
                <a:solidFill>
                  <a:srgbClr val="FF00FF"/>
                </a:solidFill>
                <a:latin typeface="Times New Roman" panose="02020603050405020304" pitchFamily="18" charset="0"/>
                <a:ea typeface="微软雅黑" panose="020B0503020204020204" pitchFamily="34" charset="-122"/>
                <a:sym typeface="+mn-ea"/>
              </a:rPr>
              <a:t>谓语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往的意思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已而之细柳营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周亚夫军细柳</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语句</a:t>
            </a:r>
            <a:r>
              <a:rPr lang="zh-CN" altLang="en-US" sz="2100" b="1" dirty="0" smtClean="0">
                <a:latin typeface="Times New Roman" panose="02020603050405020304" pitchFamily="18" charset="0"/>
                <a:ea typeface="微软雅黑" panose="020B0503020204020204" pitchFamily="34" charset="-122"/>
                <a:sym typeface="+mn-ea"/>
              </a:rPr>
              <a:t>翻译</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基本原则</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直译和意译</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直译为主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意译为辅”是文言文翻译的基本原则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所谓直译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是指用现代汉语的词对原文进行逐字逐句地对应翻译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做到</a:t>
            </a:r>
            <a:r>
              <a:rPr lang="zh-CN" altLang="en-US" sz="2100" dirty="0">
                <a:solidFill>
                  <a:srgbClr val="FF00FF"/>
                </a:solidFill>
                <a:latin typeface="Times New Roman" panose="02020603050405020304" pitchFamily="18" charset="0"/>
                <a:ea typeface="微软雅黑" panose="020B0503020204020204" pitchFamily="34" charset="-122"/>
                <a:sym typeface="+mn-ea"/>
              </a:rPr>
              <a:t>实词</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虚词</a:t>
            </a:r>
            <a:r>
              <a:rPr lang="zh-CN" altLang="en-US" sz="2100" dirty="0">
                <a:latin typeface="Times New Roman" panose="02020603050405020304" pitchFamily="18" charset="0"/>
                <a:ea typeface="微软雅黑" panose="020B0503020204020204" pitchFamily="34" charset="-122"/>
                <a:sym typeface="+mn-ea"/>
              </a:rPr>
              <a:t>尽可能文意相对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所谓意译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则是根据语句的意思进行翻译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做到尽量符合原文意思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语句尽可能照顾原文词义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具体方法</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留</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删</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换</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调</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变</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留</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即保留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凡是古今意义相同的词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以及古代的人名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地名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官名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年号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度量衡单位等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翻译时可</a:t>
            </a:r>
            <a:r>
              <a:rPr lang="zh-CN" altLang="en-US" sz="2100" dirty="0">
                <a:solidFill>
                  <a:srgbClr val="FF00FF"/>
                </a:solidFill>
                <a:latin typeface="Times New Roman" panose="02020603050405020304" pitchFamily="18" charset="0"/>
                <a:ea typeface="微软雅黑" panose="020B0503020204020204" pitchFamily="34" charset="-122"/>
                <a:sym typeface="+mn-ea"/>
              </a:rPr>
              <a:t>保留不变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删</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即删除</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删掉无须译出的</a:t>
            </a:r>
            <a:r>
              <a:rPr lang="zh-CN" altLang="en-US" sz="2100" dirty="0">
                <a:solidFill>
                  <a:srgbClr val="FF00FF"/>
                </a:solidFill>
                <a:latin typeface="Times New Roman" panose="02020603050405020304" pitchFamily="18" charset="0"/>
                <a:ea typeface="微软雅黑" panose="020B0503020204020204" pitchFamily="34" charset="-122"/>
                <a:sym typeface="+mn-ea"/>
              </a:rPr>
              <a:t>文言虚词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如“夫战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勇气也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中的“夫”是句首发语词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只起引发议论的作用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即增补</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变单音节词为</a:t>
            </a:r>
            <a:r>
              <a:rPr lang="zh-CN" altLang="en-US" sz="2100" dirty="0">
                <a:solidFill>
                  <a:srgbClr val="FF00FF"/>
                </a:solidFill>
                <a:latin typeface="Times New Roman" panose="02020603050405020304" pitchFamily="18" charset="0"/>
                <a:ea typeface="微软雅黑" panose="020B0503020204020204" pitchFamily="34" charset="-122"/>
                <a:sym typeface="+mn-ea"/>
              </a:rPr>
              <a:t>双音节词</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补充省略句中的</a:t>
            </a:r>
            <a:r>
              <a:rPr lang="zh-CN" altLang="en-US" sz="2100" dirty="0">
                <a:solidFill>
                  <a:srgbClr val="FF00FF"/>
                </a:solidFill>
                <a:latin typeface="Times New Roman" panose="02020603050405020304" pitchFamily="18" charset="0"/>
                <a:ea typeface="微软雅黑" panose="020B0503020204020204" pitchFamily="34" charset="-122"/>
                <a:sym typeface="+mn-ea"/>
              </a:rPr>
              <a:t>省略成分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③</a:t>
            </a:r>
            <a:r>
              <a:rPr lang="zh-CN" altLang="en-US" sz="2100" dirty="0">
                <a:latin typeface="Times New Roman" panose="02020603050405020304" pitchFamily="18" charset="0"/>
                <a:ea typeface="微软雅黑" panose="020B0503020204020204" pitchFamily="34" charset="-122"/>
                <a:sym typeface="+mn-ea"/>
              </a:rPr>
              <a:t>补出省略了的</a:t>
            </a:r>
            <a:r>
              <a:rPr lang="zh-CN" altLang="en-US" sz="2100" dirty="0">
                <a:solidFill>
                  <a:srgbClr val="FF00FF"/>
                </a:solidFill>
                <a:latin typeface="Times New Roman" panose="02020603050405020304" pitchFamily="18" charset="0"/>
                <a:ea typeface="微软雅黑" panose="020B0503020204020204" pitchFamily="34" charset="-122"/>
                <a:sym typeface="+mn-ea"/>
              </a:rPr>
              <a:t>语句</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换</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即替换</a:t>
            </a: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用</a:t>
            </a:r>
            <a:r>
              <a:rPr lang="zh-CN" altLang="en-US" sz="2100" dirty="0">
                <a:solidFill>
                  <a:srgbClr val="FF00FF"/>
                </a:solidFill>
                <a:latin typeface="Times New Roman" panose="02020603050405020304" pitchFamily="18" charset="0"/>
                <a:ea typeface="微软雅黑" panose="020B0503020204020204" pitchFamily="34" charset="-122"/>
                <a:sym typeface="+mn-ea"/>
              </a:rPr>
              <a:t>现代词汇替换古代词汇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如把“吾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予”等换成“我”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汝”等换成“你”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调</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即调整</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文言文有和现代汉语的语序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词序不同的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翻译时要对原文语序</a:t>
            </a:r>
            <a:r>
              <a:rPr lang="zh-CN" altLang="en-US" sz="2100" dirty="0">
                <a:solidFill>
                  <a:srgbClr val="FF00FF"/>
                </a:solidFill>
                <a:latin typeface="Times New Roman" panose="02020603050405020304" pitchFamily="18" charset="0"/>
                <a:ea typeface="微软雅黑" panose="020B0503020204020204" pitchFamily="34" charset="-122"/>
                <a:sym typeface="+mn-ea"/>
              </a:rPr>
              <a:t>进行调整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使其符合现代汉语的语法习惯</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变</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即变通</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在忠实于原文的基础上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活译有关文字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如“波澜不惊”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可活译成“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湖面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风平浪静”</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905" y="1573517"/>
            <a:ext cx="7996936" cy="4453890"/>
            <a:chOff x="341194" y="914400"/>
            <a:chExt cx="11518710" cy="5938520"/>
          </a:xfrm>
        </p:grpSpPr>
        <p:sp>
          <p:nvSpPr>
            <p:cNvPr id="3" name="矩形 2"/>
            <p:cNvSpPr/>
            <p:nvPr/>
          </p:nvSpPr>
          <p:spPr>
            <a:xfrm>
              <a:off x="341194" y="914400"/>
              <a:ext cx="11518710" cy="59385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en-US" altLang="zh-CN"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文言文阅读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送东阳马生序</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节选</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宋濂</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余</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幼时即嗜学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家贫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无从致书以观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每假借于藏书之家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手自笔录</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计日以还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天大寒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砚冰坚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手指不可屈伸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弗之怠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录毕</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走送之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不敢稍逾约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以是人多以书假余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余因得遍观群书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既加冠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益慕圣贤之道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又患无硕师名人与游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尝趋百里外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从乡之先达执经叩问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先达德隆望尊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门人弟子填其室</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未尝稍降辞色</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余立侍左右</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援疑质理</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俯身倾耳以请</a:t>
              </a:r>
              <a:r>
                <a:rPr lang="en-US" altLang="zh-CN" sz="2100" u="wavy"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u="wavy"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341194" y="1048776"/>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特殊句式</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熟悉</a:t>
            </a:r>
            <a:r>
              <a:rPr lang="zh-CN" altLang="en-US" sz="2100" dirty="0">
                <a:latin typeface="Times New Roman" panose="02020603050405020304" pitchFamily="18" charset="0"/>
                <a:ea typeface="微软雅黑" panose="020B0503020204020204" pitchFamily="34" charset="-122"/>
                <a:sym typeface="+mn-ea"/>
              </a:rPr>
              <a:t>掌握下列五种特殊的文言句式有助于提高同学们准确通顺地翻译文言文的能力</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判断句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文言判断句的基本形式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望之蔚然而深秀者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琅琊也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判断句一般</a:t>
            </a:r>
            <a:r>
              <a:rPr lang="zh-CN" altLang="en-US" sz="2100" dirty="0">
                <a:solidFill>
                  <a:srgbClr val="FF00FF"/>
                </a:solidFill>
                <a:latin typeface="Times New Roman" panose="02020603050405020304" pitchFamily="18" charset="0"/>
                <a:ea typeface="微软雅黑" panose="020B0503020204020204" pitchFamily="34" charset="-122"/>
                <a:sym typeface="+mn-ea"/>
              </a:rPr>
              <a:t>不用判断词</a:t>
            </a:r>
            <a:r>
              <a:rPr lang="zh-CN" altLang="en-US" sz="2100" dirty="0">
                <a:latin typeface="Times New Roman" panose="02020603050405020304" pitchFamily="18" charset="0"/>
                <a:ea typeface="微软雅黑" panose="020B0503020204020204" pitchFamily="34" charset="-122"/>
                <a:sym typeface="+mn-ea"/>
              </a:rPr>
              <a:t>“是”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翻译时需要加上</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省略句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文言文省略比较多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判断省略成分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需要“瞻前顾后”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需要整体</a:t>
            </a:r>
            <a:r>
              <a:rPr lang="zh-CN" altLang="en-US" sz="2100" dirty="0">
                <a:solidFill>
                  <a:srgbClr val="FF00FF"/>
                </a:solidFill>
                <a:latin typeface="Times New Roman" panose="02020603050405020304" pitchFamily="18" charset="0"/>
                <a:ea typeface="微软雅黑" panose="020B0503020204020204" pitchFamily="34" charset="-122"/>
                <a:sym typeface="+mn-ea"/>
              </a:rPr>
              <a:t>把握文章的内容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再而衰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三而竭”是“再鼓而衰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三鼓而竭”的省略</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62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倒装句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倒装句有的是为了修辞的需要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颠倒了语序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甚矣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汝之不惠”是“汝之不惠甚矣”的倒装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强调谓语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被动句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主语是所表示行为的</a:t>
            </a:r>
            <a:r>
              <a:rPr lang="zh-CN" altLang="en-US" sz="2100" dirty="0">
                <a:solidFill>
                  <a:srgbClr val="FF00FF"/>
                </a:solidFill>
                <a:latin typeface="Times New Roman" panose="02020603050405020304" pitchFamily="18" charset="0"/>
                <a:ea typeface="微软雅黑" panose="020B0503020204020204" pitchFamily="34" charset="-122"/>
                <a:sym typeface="+mn-ea"/>
              </a:rPr>
              <a:t>受动者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叫被动句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被动句有的借助于被动词“为”“为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于”“被”等来表示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天子为动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改容式车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周亚夫军细柳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也有不借助被动词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直接在句意上表被动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帝感其诚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愚公移山</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互文句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指的是前后两个或几个语句在内容上有</a:t>
            </a:r>
            <a:r>
              <a:rPr lang="zh-CN" altLang="en-US" sz="2100" dirty="0">
                <a:solidFill>
                  <a:srgbClr val="FF00FF"/>
                </a:solidFill>
                <a:latin typeface="Times New Roman" panose="02020603050405020304" pitchFamily="18" charset="0"/>
                <a:ea typeface="微软雅黑" panose="020B0503020204020204" pitchFamily="34" charset="-122"/>
                <a:sym typeface="+mn-ea"/>
              </a:rPr>
              <a:t>相互补充</a:t>
            </a:r>
            <a:r>
              <a:rPr lang="zh-CN" altLang="en-US" sz="2100" dirty="0">
                <a:latin typeface="Times New Roman" panose="02020603050405020304" pitchFamily="18" charset="0"/>
                <a:ea typeface="微软雅黑" panose="020B0503020204020204" pitchFamily="34" charset="-122"/>
                <a:sym typeface="+mn-ea"/>
              </a:rPr>
              <a:t>的作用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所以在翻译时应相互补充解释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不以物喜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不以己悲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这个句子若直译为“不因外物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不因自己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既与前文不相符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也没有准确达意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应该前后补充解释为“不因外物和自己处境的变化而喜悲”</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86359"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三</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内容</a:t>
            </a:r>
            <a:r>
              <a:rPr lang="zh-CN" altLang="en-US" sz="2100" b="1" dirty="0" smtClean="0">
                <a:latin typeface="Times New Roman" panose="02020603050405020304" pitchFamily="18" charset="0"/>
                <a:ea typeface="微软雅黑" panose="020B0503020204020204" pitchFamily="34" charset="-122"/>
                <a:sym typeface="+mn-ea"/>
              </a:rPr>
              <a:t>理解</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复习</a:t>
            </a:r>
            <a:r>
              <a:rPr lang="zh-CN" altLang="en-US" sz="2100" dirty="0">
                <a:latin typeface="Times New Roman" panose="02020603050405020304" pitchFamily="18" charset="0"/>
                <a:ea typeface="微软雅黑" panose="020B0503020204020204" pitchFamily="34" charset="-122"/>
                <a:sym typeface="+mn-ea"/>
              </a:rPr>
              <a:t>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在文意疏通的基础上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对文章的思想内容有深入的</a:t>
            </a:r>
            <a:r>
              <a:rPr lang="zh-CN" altLang="en-US" sz="2100" dirty="0">
                <a:solidFill>
                  <a:srgbClr val="FF00FF"/>
                </a:solidFill>
                <a:latin typeface="Times New Roman" panose="02020603050405020304" pitchFamily="18" charset="0"/>
                <a:ea typeface="微软雅黑" panose="020B0503020204020204" pitchFamily="34" charset="-122"/>
                <a:sym typeface="+mn-ea"/>
              </a:rPr>
              <a:t>理解和感悟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要结合自身</a:t>
            </a:r>
            <a:r>
              <a:rPr lang="zh-CN" altLang="en-US" sz="2100" dirty="0">
                <a:solidFill>
                  <a:srgbClr val="FF00FF"/>
                </a:solidFill>
                <a:latin typeface="Times New Roman" panose="02020603050405020304" pitchFamily="18" charset="0"/>
                <a:ea typeface="微软雅黑" panose="020B0503020204020204" pitchFamily="34" charset="-122"/>
                <a:sym typeface="+mn-ea"/>
              </a:rPr>
              <a:t>生活实际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思考文中的</a:t>
            </a:r>
            <a:r>
              <a:rPr lang="zh-CN" altLang="en-US" sz="2100" dirty="0">
                <a:solidFill>
                  <a:srgbClr val="FF00FF"/>
                </a:solidFill>
                <a:latin typeface="Times New Roman" panose="02020603050405020304" pitchFamily="18" charset="0"/>
                <a:ea typeface="微软雅黑" panose="020B0503020204020204" pitchFamily="34" charset="-122"/>
                <a:sym typeface="+mn-ea"/>
              </a:rPr>
              <a:t>思想</a:t>
            </a:r>
            <a:r>
              <a:rPr lang="zh-CN" altLang="en-US" sz="2100" dirty="0">
                <a:latin typeface="Times New Roman" panose="02020603050405020304" pitchFamily="18" charset="0"/>
                <a:ea typeface="微软雅黑" panose="020B0503020204020204" pitchFamily="34" charset="-122"/>
                <a:sym typeface="+mn-ea"/>
              </a:rPr>
              <a:t>或所蕴涵的</a:t>
            </a:r>
            <a:r>
              <a:rPr lang="zh-CN" altLang="en-US" sz="2100" dirty="0">
                <a:solidFill>
                  <a:srgbClr val="FF00FF"/>
                </a:solidFill>
                <a:latin typeface="Times New Roman" panose="02020603050405020304" pitchFamily="18" charset="0"/>
                <a:ea typeface="微软雅黑" panose="020B0503020204020204" pitchFamily="34" charset="-122"/>
                <a:sym typeface="+mn-ea"/>
              </a:rPr>
              <a:t>道理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达到学以致用的目的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如复习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我们可以联系所学过的陶渊明的其他诗文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五柳先生传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饮酒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归园田居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这样就可从更深层次去理解他的“不慕荣利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安贫乐道”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当然也可以联系与他一样“不慕荣利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安贫乐道”身居陋室还要为陋室作铭的刘禹锡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如复习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可以从进谏目的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进谏方法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进谏结果等方面比较阅读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加深理解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四</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写作</a:t>
            </a:r>
            <a:r>
              <a:rPr lang="zh-CN" altLang="en-US" sz="2100" b="1" dirty="0" smtClean="0">
                <a:latin typeface="Times New Roman" panose="02020603050405020304" pitchFamily="18" charset="0"/>
                <a:ea typeface="微软雅黑" panose="020B0503020204020204" pitchFamily="34" charset="-122"/>
                <a:sym typeface="+mn-ea"/>
              </a:rPr>
              <a:t>手法</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广义</a:t>
            </a:r>
            <a:r>
              <a:rPr lang="zh-CN" altLang="en-US" sz="2100" dirty="0">
                <a:latin typeface="Times New Roman" panose="02020603050405020304" pitchFamily="18" charset="0"/>
                <a:ea typeface="微软雅黑" panose="020B0503020204020204" pitchFamily="34" charset="-122"/>
                <a:sym typeface="+mn-ea"/>
              </a:rPr>
              <a:t>的写作手法是指写文章的一切手法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表达方式</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结构手法</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表现手法</a:t>
            </a:r>
            <a:r>
              <a:rPr lang="zh-CN" altLang="en-US" sz="2100" dirty="0">
                <a:latin typeface="Times New Roman" panose="02020603050405020304" pitchFamily="18" charset="0"/>
                <a:ea typeface="微软雅黑" panose="020B0503020204020204" pitchFamily="34" charset="-122"/>
                <a:sym typeface="+mn-ea"/>
              </a:rPr>
              <a:t>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表达方式</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记叙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议论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抒情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描写</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2</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结构手法</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照应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过渡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悬念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伏笔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铺垫等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3</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表现手法</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虚实相生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抑扬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象征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以小见大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衬托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托物言志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卒章显志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间接抒情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动静结合等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初中常见文言虚词归类</a:t>
            </a:r>
            <a:r>
              <a:rPr lang="zh-CN" altLang="en-US" sz="2100" b="1" dirty="0" smtClean="0">
                <a:latin typeface="Times New Roman" panose="02020603050405020304" pitchFamily="18" charset="0"/>
                <a:ea typeface="微软雅黑" panose="020B0503020204020204" pitchFamily="34" charset="-122"/>
                <a:sym typeface="+mn-ea"/>
              </a:rPr>
              <a:t>整理</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一</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之</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用作代词</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常用于</a:t>
            </a:r>
            <a:r>
              <a:rPr lang="zh-CN" altLang="en-US" sz="2100" dirty="0">
                <a:solidFill>
                  <a:srgbClr val="FF00FF"/>
                </a:solidFill>
                <a:latin typeface="Times New Roman" panose="02020603050405020304" pitchFamily="18" charset="0"/>
                <a:ea typeface="微软雅黑" panose="020B0503020204020204" pitchFamily="34" charset="-122"/>
                <a:sym typeface="+mn-ea"/>
              </a:rPr>
              <a:t>代指人或事或物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们”“它”“这”等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一般用在动词后面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作宾语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问所从来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具答之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指桃花源中的人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相当于“他们”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学而时习之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不亦说乎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指学过的知识</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例③</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公与之乘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战于长勺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指曹刿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肉食者谋之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代指迎战齐国这件事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渔人甚异之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代渔人前面所看到的景象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以其境过清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不可久居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乃记之而去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代小石潭的情景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⑦</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执策而临之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天下无马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代千里马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⑧</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山水之乐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得之心而寓之酒也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代山水之乐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⑨</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属予作文以记之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代重修岳阳楼这件事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177127" cy="4453890"/>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例⑩</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魏闻之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皆朝于齐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代齐威王纳谏这件事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用作助词</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用于</a:t>
            </a:r>
            <a:r>
              <a:rPr lang="zh-CN" altLang="en-US" sz="2100" dirty="0">
                <a:solidFill>
                  <a:srgbClr val="FF00FF"/>
                </a:solidFill>
                <a:latin typeface="Times New Roman" panose="02020603050405020304" pitchFamily="18" charset="0"/>
                <a:ea typeface="微软雅黑" panose="020B0503020204020204" pitchFamily="34" charset="-122"/>
                <a:sym typeface="+mn-ea"/>
              </a:rPr>
              <a:t>定语和名词之间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相当于“的”</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水陆草木之花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爱莲说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览物之情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得无异乎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予尝求古仁人之心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小大之狱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虽不能察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必以情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朝廷之臣莫不畏王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用于</a:t>
            </a:r>
            <a:r>
              <a:rPr lang="zh-CN" altLang="en-US" sz="2100" dirty="0">
                <a:solidFill>
                  <a:srgbClr val="FF00FF"/>
                </a:solidFill>
                <a:latin typeface="Times New Roman" panose="02020603050405020304" pitchFamily="18" charset="0"/>
                <a:ea typeface="微软雅黑" panose="020B0503020204020204" pitchFamily="34" charset="-122"/>
                <a:sym typeface="+mn-ea"/>
              </a:rPr>
              <a:t>主谓之间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取消句子独立性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可不译</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予独爱莲之出淤泥而不染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爱莲说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无丝竹之乱耳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无案牍之劳形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陋室铭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而不知太守之乐其乐也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当余之从师也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盖余之勤且艰若此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吾妻之美我者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私我也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⑦</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由此观之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王之蔽甚矣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⑧</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先天下之忧而忧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177127"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在句中表示动词宾语提前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a:t>
            </a:r>
            <a:r>
              <a:rPr lang="zh-CN" altLang="en-US" sz="2100" dirty="0">
                <a:solidFill>
                  <a:srgbClr val="FF00FF"/>
                </a:solidFill>
                <a:latin typeface="Times New Roman" panose="02020603050405020304" pitchFamily="18" charset="0"/>
                <a:ea typeface="微软雅黑" panose="020B0503020204020204" pitchFamily="34" charset="-122"/>
                <a:sym typeface="+mn-ea"/>
              </a:rPr>
              <a:t>宾语前置</a:t>
            </a:r>
            <a:r>
              <a:rPr lang="zh-CN" altLang="en-US" sz="2100" dirty="0">
                <a:latin typeface="Times New Roman" panose="02020603050405020304" pitchFamily="18" charset="0"/>
                <a:ea typeface="微软雅黑" panose="020B0503020204020204" pitchFamily="34" charset="-122"/>
                <a:sym typeface="+mn-ea"/>
              </a:rPr>
              <a:t>的标志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没有实在意义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孔子云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何陋之有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陋室铭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在句中表示定语置后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a:t>
            </a:r>
            <a:r>
              <a:rPr lang="zh-CN" altLang="en-US" sz="2100" dirty="0">
                <a:solidFill>
                  <a:srgbClr val="FF00FF"/>
                </a:solidFill>
                <a:latin typeface="Times New Roman" panose="02020603050405020304" pitchFamily="18" charset="0"/>
                <a:ea typeface="微软雅黑" panose="020B0503020204020204" pitchFamily="34" charset="-122"/>
                <a:sym typeface="+mn-ea"/>
              </a:rPr>
              <a:t>定语后置</a:t>
            </a:r>
            <a:r>
              <a:rPr lang="zh-CN" altLang="en-US" sz="2100" dirty="0">
                <a:latin typeface="Times New Roman" panose="02020603050405020304" pitchFamily="18" charset="0"/>
                <a:ea typeface="微软雅黑" panose="020B0503020204020204" pitchFamily="34" charset="-122"/>
                <a:sym typeface="+mn-ea"/>
              </a:rPr>
              <a:t>的标志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可译为“的”</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马之千里者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居庙堂之高则忧其民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处江湖之远则忧其君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音节助词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在句中</a:t>
            </a:r>
            <a:r>
              <a:rPr lang="zh-CN" altLang="en-US" sz="2100" dirty="0">
                <a:solidFill>
                  <a:srgbClr val="FF00FF"/>
                </a:solidFill>
                <a:latin typeface="Times New Roman" panose="02020603050405020304" pitchFamily="18" charset="0"/>
                <a:ea typeface="微软雅黑" panose="020B0503020204020204" pitchFamily="34" charset="-122"/>
                <a:sym typeface="+mn-ea"/>
              </a:rPr>
              <a:t>补充音节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没有实在意义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可不译</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公将鼓之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公将驰之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便扶向路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处处志之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1" y="1544079"/>
            <a:ext cx="8088407"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或遇其叱咄</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色愈恭</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礼愈至</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不敢出一言以复</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俟其欣悦</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wavy" kern="100" dirty="0">
                <a:latin typeface="Times New Roman" panose="02020603050405020304" pitchFamily="18" charset="0"/>
                <a:ea typeface="微软雅黑" panose="020B0503020204020204" pitchFamily="34" charset="-122"/>
                <a:cs typeface="Times New Roman" panose="02020603050405020304" pitchFamily="18" charset="0"/>
              </a:rPr>
              <a:t>则又请焉</a:t>
            </a:r>
            <a:r>
              <a:rPr lang="en-US" altLang="zh-CN" sz="2100" u="wavy"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故余虽愚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卒获有所</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闻</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当余之从师也</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负箧曳屣行深山巨谷中</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穷冬烈风</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大雪深数尺</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足肤皲裂而不知</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至舍</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四支僵劲不能动</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媵人持汤沃灌</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以衾拥覆</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久而乃和</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寓逆旅</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主人日再食</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无鲜肥滋味之享</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同舍生皆被绮绣</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戴朱缨宝饰之帽</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腰白玉之环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左佩刀</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右备容臭</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烨然若神人</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余则缊袍敝衣处其间</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略无慕艳意</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以中有足乐者</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不知口体之奉不若人也</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盖余之勤且艰若此</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今虽耄老</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未有所成</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犹幸预君子之列</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而承天子之宠光</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缀公卿之后</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日侍坐备顾问</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四海亦谬称其氏名</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况才之过于余者乎</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用在“前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间”等词前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表示对</a:t>
            </a:r>
            <a:r>
              <a:rPr lang="zh-CN" altLang="en-US" sz="2100" dirty="0">
                <a:solidFill>
                  <a:srgbClr val="FF00FF"/>
                </a:solidFill>
                <a:latin typeface="Times New Roman" panose="02020603050405020304" pitchFamily="18" charset="0"/>
                <a:ea typeface="微软雅黑" panose="020B0503020204020204" pitchFamily="34" charset="-122"/>
                <a:sym typeface="+mn-ea"/>
              </a:rPr>
              <a:t>时间或方位的限制</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期年之后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在乎山水之间也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用作动词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译作“到”“往”“去”等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后面一般跟地点名词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送杜少府之任蜀州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已而之细柳军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周亚夫军细柳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往之女家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富贵不能淫</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8635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而</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主要</a:t>
            </a:r>
            <a:r>
              <a:rPr lang="zh-CN" altLang="en-US" sz="2100" dirty="0">
                <a:latin typeface="Times New Roman" panose="02020603050405020304" pitchFamily="18" charset="0"/>
                <a:ea typeface="微软雅黑" panose="020B0503020204020204" pitchFamily="34" charset="-122"/>
                <a:sym typeface="+mn-ea"/>
              </a:rPr>
              <a:t>作</a:t>
            </a:r>
            <a:r>
              <a:rPr lang="zh-CN" altLang="en-US" sz="2100" dirty="0">
                <a:solidFill>
                  <a:srgbClr val="FF00FF"/>
                </a:solidFill>
                <a:latin typeface="Times New Roman" panose="02020603050405020304" pitchFamily="18" charset="0"/>
                <a:ea typeface="微软雅黑" panose="020B0503020204020204" pitchFamily="34" charset="-122"/>
                <a:sym typeface="+mn-ea"/>
              </a:rPr>
              <a:t>连词</a:t>
            </a:r>
            <a:r>
              <a:rPr lang="zh-CN" altLang="en-US" sz="2100" dirty="0">
                <a:latin typeface="Times New Roman" panose="02020603050405020304" pitchFamily="18" charset="0"/>
                <a:ea typeface="微软雅黑" panose="020B0503020204020204" pitchFamily="34" charset="-122"/>
                <a:sym typeface="+mn-ea"/>
              </a:rPr>
              <a:t>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连接词与词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短语与短语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句子与句子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表示前后两部分的</a:t>
            </a:r>
            <a:r>
              <a:rPr lang="zh-CN" altLang="en-US" sz="2100" dirty="0">
                <a:solidFill>
                  <a:srgbClr val="FF00FF"/>
                </a:solidFill>
                <a:latin typeface="Times New Roman" panose="02020603050405020304" pitchFamily="18" charset="0"/>
                <a:ea typeface="微软雅黑" panose="020B0503020204020204" pitchFamily="34" charset="-122"/>
                <a:sym typeface="+mn-ea"/>
              </a:rPr>
              <a:t>并列</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承接</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转折</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递进</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修饰</a:t>
            </a:r>
            <a:r>
              <a:rPr lang="zh-CN" altLang="en-US" sz="2100" dirty="0">
                <a:latin typeface="Times New Roman" panose="02020603050405020304" pitchFamily="18" charset="0"/>
                <a:ea typeface="微软雅黑" panose="020B0503020204020204" pitchFamily="34" charset="-122"/>
                <a:sym typeface="+mn-ea"/>
              </a:rPr>
              <a:t>等关系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可以表示以下关系</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并列关系</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一般</a:t>
            </a:r>
            <a:r>
              <a:rPr lang="zh-CN" altLang="en-US" sz="2100" dirty="0">
                <a:solidFill>
                  <a:srgbClr val="FF00FF"/>
                </a:solidFill>
                <a:latin typeface="Times New Roman" panose="02020603050405020304" pitchFamily="18" charset="0"/>
                <a:ea typeface="微软雅黑" panose="020B0503020204020204" pitchFamily="34" charset="-122"/>
                <a:sym typeface="+mn-ea"/>
              </a:rPr>
              <a:t>不译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有时可译为“</a:t>
            </a:r>
            <a:r>
              <a:rPr lang="zh-CN" altLang="en-US" sz="2100" dirty="0">
                <a:solidFill>
                  <a:srgbClr val="FF00FF"/>
                </a:solidFill>
                <a:latin typeface="Times New Roman" panose="02020603050405020304" pitchFamily="18" charset="0"/>
                <a:ea typeface="微软雅黑" panose="020B0503020204020204" pitchFamily="34" charset="-122"/>
                <a:sym typeface="+mn-ea"/>
              </a:rPr>
              <a:t>又</a:t>
            </a:r>
            <a:r>
              <a:rPr lang="zh-CN" altLang="en-US" sz="2100" dirty="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中峨冠而多髯者为东坡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核舟记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望之蔚然而深秀者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琅琊也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起坐而喧哗者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众宾欢也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此臣所以报先帝而忠陛下之职分也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承接关系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a:t>
            </a:r>
            <a:r>
              <a:rPr lang="zh-CN" altLang="en-US" sz="2100" dirty="0">
                <a:solidFill>
                  <a:srgbClr val="FF00FF"/>
                </a:solidFill>
                <a:latin typeface="Times New Roman" panose="02020603050405020304" pitchFamily="18" charset="0"/>
                <a:ea typeface="微软雅黑" panose="020B0503020204020204" pitchFamily="34" charset="-122"/>
                <a:sym typeface="+mn-ea"/>
              </a:rPr>
              <a:t>“就”“接着”“然后”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或不译</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温故而知新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可以为师矣</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学而时习之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不亦说乎</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乃记之而去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日出而林霏开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云归而岩穴暝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野芳发而幽香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佳木秀而繁阴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太守归而宾客从也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游人去而禽鸟乐也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修饰关系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a:t>
            </a:r>
            <a:r>
              <a:rPr lang="zh-CN" altLang="en-US" sz="2100" dirty="0">
                <a:solidFill>
                  <a:srgbClr val="FF00FF"/>
                </a:solidFill>
                <a:latin typeface="Times New Roman" panose="02020603050405020304" pitchFamily="18" charset="0"/>
                <a:ea typeface="微软雅黑" panose="020B0503020204020204" pitchFamily="34" charset="-122"/>
                <a:sym typeface="+mn-ea"/>
              </a:rPr>
              <a:t>“地”“着”</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或不译</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数月之后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时时而间进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呼尔而与之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蹴尔而与之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杂然而前陈者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朝而往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暮而归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4</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递进关系</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饮少辄醉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而年又最高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邹忌修八尺有余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而形貌昳丽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邹忌讽齐王讷谏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转折关系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a:t>
            </a:r>
            <a:r>
              <a:rPr lang="zh-CN" altLang="en-US" sz="2100" dirty="0">
                <a:solidFill>
                  <a:srgbClr val="FF00FF"/>
                </a:solidFill>
                <a:latin typeface="Times New Roman" panose="02020603050405020304" pitchFamily="18" charset="0"/>
                <a:ea typeface="微软雅黑" panose="020B0503020204020204" pitchFamily="34" charset="-122"/>
                <a:sym typeface="+mn-ea"/>
              </a:rPr>
              <a:t>但是</a:t>
            </a:r>
            <a:r>
              <a:rPr lang="zh-CN" altLang="en-US"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可是</a:t>
            </a:r>
            <a:r>
              <a:rPr lang="zh-CN" altLang="en-US"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却</a:t>
            </a:r>
            <a:r>
              <a:rPr lang="zh-CN" altLang="en-US" sz="2100" dirty="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予独爱莲之出淤泥而不染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濯清涟而不妖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可远观而不可亵玩焉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爱莲说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学而不思则罔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思而不学则殆</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人不知而不愠</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千里马常有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而伯乐不常有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鸣之而不能通其意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由是则生而有不用也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人知从太守游而乐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而不知太守之乐其乐也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三</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以</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用作介词</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介绍</a:t>
            </a:r>
            <a:r>
              <a:rPr lang="zh-CN" altLang="en-US" sz="2100" dirty="0">
                <a:solidFill>
                  <a:srgbClr val="FF00FF"/>
                </a:solidFill>
                <a:latin typeface="Times New Roman" panose="02020603050405020304" pitchFamily="18" charset="0"/>
                <a:ea typeface="微软雅黑" panose="020B0503020204020204" pitchFamily="34" charset="-122"/>
                <a:sym typeface="+mn-ea"/>
              </a:rPr>
              <a:t>动作行为产生的原因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可译为“因为”“由于”</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不以物喜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不以己悲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是以先帝简拔以遗陛下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前一个“以”表原因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后一个“以”表目的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以其境过清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不可久居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以是人多以书假余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以中有足乐者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介绍动作行为所</a:t>
            </a:r>
            <a:r>
              <a:rPr lang="zh-CN" altLang="en-US" sz="2100" dirty="0">
                <a:solidFill>
                  <a:srgbClr val="FF00FF"/>
                </a:solidFill>
                <a:latin typeface="Times New Roman" panose="02020603050405020304" pitchFamily="18" charset="0"/>
                <a:ea typeface="微软雅黑" panose="020B0503020204020204" pitchFamily="34" charset="-122"/>
                <a:sym typeface="+mn-ea"/>
              </a:rPr>
              <a:t>凭借的条件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可译为“凭借”“按照”等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策之不以其道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食之不能尽其材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牺牲玉帛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弗敢加也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必以信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小大之狱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虽不能察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必以情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何以战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温故而知新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可以为师矣</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动作行为的方式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可译作“把”“拿”“用”等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必以分人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以是人多以书假余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咨臣以当世之事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以衾拥覆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全石以为底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2</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作连词</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相当于现代汉语里的“来”“用来”</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以光先帝遗德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属予作文以记之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家贫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无从致书以观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结果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可译作“以致”“因而”</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不宜妄自菲薄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引喻失义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以塞忠谏之路也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以伤先帝之明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有时相当于</a:t>
            </a:r>
            <a:r>
              <a:rPr lang="zh-CN" altLang="en-US" sz="2100" dirty="0">
                <a:solidFill>
                  <a:srgbClr val="FF00FF"/>
                </a:solidFill>
                <a:latin typeface="Times New Roman" panose="02020603050405020304" pitchFamily="18" charset="0"/>
                <a:ea typeface="微软雅黑" panose="020B0503020204020204" pitchFamily="34" charset="-122"/>
                <a:sym typeface="+mn-ea"/>
              </a:rPr>
              <a:t>连词</a:t>
            </a:r>
            <a:r>
              <a:rPr lang="zh-CN" altLang="en-US" sz="2100" dirty="0">
                <a:latin typeface="Times New Roman" panose="02020603050405020304" pitchFamily="18" charset="0"/>
                <a:ea typeface="微软雅黑" panose="020B0503020204020204" pitchFamily="34" charset="-122"/>
                <a:sym typeface="+mn-ea"/>
              </a:rPr>
              <a:t>“而”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或者不译</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计日以还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卷石底以出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3</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用作</a:t>
            </a:r>
            <a:r>
              <a:rPr lang="zh-CN" altLang="en-US" sz="2100" dirty="0">
                <a:solidFill>
                  <a:srgbClr val="FF00FF"/>
                </a:solidFill>
                <a:latin typeface="Times New Roman" panose="02020603050405020304" pitchFamily="18" charset="0"/>
                <a:ea typeface="微软雅黑" panose="020B0503020204020204" pitchFamily="34" charset="-122"/>
                <a:sym typeface="+mn-ea"/>
              </a:rPr>
              <a:t>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可译作“认为”</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愚以为宫中之事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皆以美于徐公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四</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其</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其”放在</a:t>
            </a:r>
            <a:r>
              <a:rPr lang="zh-CN" altLang="en-US" sz="2100" dirty="0">
                <a:solidFill>
                  <a:srgbClr val="FF00FF"/>
                </a:solidFill>
                <a:latin typeface="Times New Roman" panose="02020603050405020304" pitchFamily="18" charset="0"/>
                <a:ea typeface="微软雅黑" panose="020B0503020204020204" pitchFamily="34" charset="-122"/>
                <a:sym typeface="+mn-ea"/>
              </a:rPr>
              <a:t>句首或句中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祈使</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疑问</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猜度</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反诘</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愿望</a:t>
            </a:r>
            <a:r>
              <a:rPr lang="zh-CN" altLang="en-US" sz="2100" dirty="0">
                <a:latin typeface="Times New Roman" panose="02020603050405020304" pitchFamily="18" charset="0"/>
                <a:ea typeface="微软雅黑" panose="020B0503020204020204" pitchFamily="34" charset="-122"/>
                <a:sym typeface="+mn-ea"/>
              </a:rPr>
              <a:t>等语气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常和放在句末的语气词配合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可译为“大概”“或许”“恐怕”“可要”“怎么”“难道”等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或省去</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其真无马邪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其真不知马也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第一个“其”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表加强诘问语气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可译作“难道”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第二个“其”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表推测语气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可译作“恐怕”</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其如土石何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愚公移山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其”放在“如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何”前面加强反问语气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可译为“又”</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安陵君其许寡人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唐雎不辱使命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其”表示祈使语气</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下列加点词语意义用法相同的一项是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是</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人多以书假</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余</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是</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非</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木</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杮</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故</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天将降大任于</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是</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益慕圣贤</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道</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莲</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之</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出淤泥而不</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染</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河曲</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智叟笑而止</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曰</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足</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肤皲裂而</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食</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力</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足</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足</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为外人道也</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中有足乐</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皆</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美于徐</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公</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光先帝遗德</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243039" y="1577422"/>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11823"/>
            <a:ext cx="8097788"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本题考查常见文言词语的意义和用法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均意为“这”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用在主谓间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取消句子的独立性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愚公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充足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值得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动词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认为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用作代词</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通常用作第三人称代词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a:t>
            </a:r>
            <a:r>
              <a:rPr lang="zh-CN" altLang="en-US" sz="2100" dirty="0">
                <a:solidFill>
                  <a:srgbClr val="FF00FF"/>
                </a:solidFill>
                <a:latin typeface="Times New Roman" panose="02020603050405020304" pitchFamily="18" charset="0"/>
                <a:ea typeface="微软雅黑" panose="020B0503020204020204" pitchFamily="34" charset="-122"/>
                <a:sym typeface="+mn-ea"/>
              </a:rPr>
              <a:t>代人</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代事</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代物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有时在句中作定语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的”“他们”“他们的”“它”“它们”“它们的”</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择其善者而从之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其不善者而改之</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既出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得其船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下视其辙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登轼而望之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03009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指示代词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a:t>
            </a:r>
            <a:r>
              <a:rPr lang="zh-CN" altLang="en-US" sz="2100" dirty="0">
                <a:solidFill>
                  <a:srgbClr val="FF00FF"/>
                </a:solidFill>
                <a:latin typeface="Times New Roman" panose="02020603050405020304" pitchFamily="18" charset="0"/>
                <a:ea typeface="微软雅黑" panose="020B0503020204020204" pitchFamily="34" charset="-122"/>
                <a:sym typeface="+mn-ea"/>
              </a:rPr>
              <a:t>“这”“那”“那个”“那些”“那里”</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复前行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欲穷其林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其喜洋洋者矣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也可译作“其中的”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后面多为</a:t>
            </a:r>
            <a:r>
              <a:rPr lang="zh-CN" altLang="en-US" sz="2100" dirty="0">
                <a:solidFill>
                  <a:srgbClr val="FF00FF"/>
                </a:solidFill>
                <a:latin typeface="Times New Roman" panose="02020603050405020304" pitchFamily="18" charset="0"/>
                <a:ea typeface="微软雅黑" panose="020B0503020204020204" pitchFamily="34" charset="-122"/>
                <a:sym typeface="+mn-ea"/>
              </a:rPr>
              <a:t>数词或者数量代词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五</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为</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“为”</a:t>
            </a:r>
            <a:r>
              <a:rPr lang="zh-CN" altLang="en-US" sz="2100" dirty="0">
                <a:latin typeface="Times New Roman" panose="02020603050405020304" pitchFamily="18" charset="0"/>
                <a:ea typeface="微软雅黑" panose="020B0503020204020204" pitchFamily="34" charset="-122"/>
                <a:sym typeface="+mn-ea"/>
              </a:rPr>
              <a:t>作为动词有两种基本用法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一是表</a:t>
            </a:r>
            <a:r>
              <a:rPr lang="zh-CN" altLang="en-US" sz="2100" dirty="0">
                <a:solidFill>
                  <a:srgbClr val="FF00FF"/>
                </a:solidFill>
                <a:latin typeface="Times New Roman" panose="02020603050405020304" pitchFamily="18" charset="0"/>
                <a:ea typeface="微软雅黑" panose="020B0503020204020204" pitchFamily="34" charset="-122"/>
                <a:sym typeface="+mn-ea"/>
              </a:rPr>
              <a:t>判断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一是表</a:t>
            </a:r>
            <a:r>
              <a:rPr lang="zh-CN" altLang="en-US" sz="2100" dirty="0">
                <a:solidFill>
                  <a:srgbClr val="FF00FF"/>
                </a:solidFill>
                <a:latin typeface="Times New Roman" panose="02020603050405020304" pitchFamily="18" charset="0"/>
                <a:ea typeface="微软雅黑" panose="020B0503020204020204" pitchFamily="34" charset="-122"/>
                <a:sym typeface="+mn-ea"/>
              </a:rPr>
              <a:t>动作行为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作动词时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可依据语境的不同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译成各种相应的动词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如“做”“成为”“雕刻”“是”等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作为介词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可译作“被”“对”“给”“替”“当”“为了”“因为”等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动作行为的对象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可译作“向”“对”等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不足为外人道也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此人一一为具言所闻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被动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译作“被”</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天子为动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改容式车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周亚夫军细柳</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岂能为暴涨携之去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河中石兽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3</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动作</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行为的替代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可译作“替”“给”等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为人谋而不忠乎</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4</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动作</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行为的目的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可译作“为了”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为宫室之美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妻妾之奉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所识穷乏者得我与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5</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FF00FF"/>
                </a:solidFill>
                <a:latin typeface="Times New Roman" panose="02020603050405020304" pitchFamily="18" charset="0"/>
                <a:ea typeface="微软雅黑" panose="020B0503020204020204" pitchFamily="34" charset="-122"/>
                <a:sym typeface="+mn-ea"/>
              </a:rPr>
              <a:t>判断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宫中府中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俱为一体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根据语境灵活翻译为相应的词语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或异二者之为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心理活动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温故而知新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可以为师矣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则凡可以辟患者何不为也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自以为不如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认为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今为宫室之美为之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第一个译作“为了”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第二个译作“接受”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全石以为底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六</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于</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引进</a:t>
            </a:r>
            <a:r>
              <a:rPr lang="zh-CN" altLang="en-US" sz="2100" dirty="0">
                <a:latin typeface="Times New Roman" panose="02020603050405020304" pitchFamily="18" charset="0"/>
                <a:ea typeface="微软雅黑" panose="020B0503020204020204" pitchFamily="34" charset="-122"/>
                <a:sym typeface="+mn-ea"/>
              </a:rPr>
              <a:t>动作的</a:t>
            </a:r>
            <a:r>
              <a:rPr lang="zh-CN" altLang="en-US" sz="2100" dirty="0">
                <a:solidFill>
                  <a:srgbClr val="FF00FF"/>
                </a:solidFill>
                <a:latin typeface="Times New Roman" panose="02020603050405020304" pitchFamily="18" charset="0"/>
                <a:ea typeface="微软雅黑" panose="020B0503020204020204" pitchFamily="34" charset="-122"/>
                <a:sym typeface="+mn-ea"/>
              </a:rPr>
              <a:t>时间</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处所</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范围</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对象</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方面</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原因</a:t>
            </a:r>
            <a:r>
              <a:rPr lang="zh-CN" altLang="en-US" sz="2100" dirty="0">
                <a:latin typeface="Times New Roman" panose="02020603050405020304" pitchFamily="18" charset="0"/>
                <a:ea typeface="微软雅黑" panose="020B0503020204020204" pitchFamily="34" charset="-122"/>
                <a:sym typeface="+mn-ea"/>
              </a:rPr>
              <a:t>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视情况可译为“在”“在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方面”“在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中”“向”“到”“自”“从”“跟”“同”“对”“对于”“给”等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表示动作发生的</a:t>
            </a:r>
            <a:r>
              <a:rPr lang="zh-CN" altLang="en-US" sz="2100" dirty="0">
                <a:solidFill>
                  <a:srgbClr val="FF00FF"/>
                </a:solidFill>
                <a:latin typeface="Times New Roman" panose="02020603050405020304" pitchFamily="18" charset="0"/>
                <a:ea typeface="微软雅黑" panose="020B0503020204020204" pitchFamily="34" charset="-122"/>
                <a:sym typeface="+mn-ea"/>
              </a:rPr>
              <a:t>处所</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译作“在”“从”</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相与步于中庭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记承天寺夜游</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骈死于槽枥之间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公与之乘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战于长勺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苟全性命于乱世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不求闻达于诸侯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此所谓战胜于朝廷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迁客骚人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多会于此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舜发于畎亩之中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生于忧患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渐闻水声潺潺而泻出于两峰之间者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动作的对象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译作“向”“对”“同”“给”“到”等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未尝不叹息痛恨于桓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灵也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客之美我者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欲有求于我也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故天将降大任于是人也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生于忧患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欲报之于陛下也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皆朝于齐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还于旧都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达于汉阴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愚公移山</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3</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用在</a:t>
            </a:r>
            <a:r>
              <a:rPr lang="zh-CN" altLang="en-US" sz="2100" dirty="0">
                <a:solidFill>
                  <a:srgbClr val="FF00FF"/>
                </a:solidFill>
                <a:latin typeface="Times New Roman" panose="02020603050405020304" pitchFamily="18" charset="0"/>
                <a:ea typeface="微软雅黑" panose="020B0503020204020204" pitchFamily="34" charset="-122"/>
                <a:sym typeface="+mn-ea"/>
              </a:rPr>
              <a:t>形容词之后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表示比较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一般可译作“比”“胜过”</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如使人之所欲莫甚于生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使人之所恶莫甚于死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有甚于生者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有甚于死者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皆以美于徐公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03009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4.</a:t>
            </a:r>
            <a:r>
              <a:rPr lang="zh-CN" altLang="en-US" sz="2100" dirty="0">
                <a:solidFill>
                  <a:srgbClr val="FF00FF"/>
                </a:solidFill>
                <a:latin typeface="Times New Roman" panose="02020603050405020304" pitchFamily="18" charset="0"/>
                <a:ea typeface="微软雅黑" panose="020B0503020204020204" pitchFamily="34" charset="-122"/>
                <a:sym typeface="+mn-ea"/>
              </a:rPr>
              <a:t>因为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由于</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与“至”连用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提起相关的另一件事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至于夏水襄陵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至于负者歌于途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七</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乃</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表示动作在</a:t>
            </a:r>
            <a:r>
              <a:rPr lang="zh-CN" altLang="en-US" sz="2100" dirty="0">
                <a:solidFill>
                  <a:srgbClr val="FF00FF"/>
                </a:solidFill>
                <a:latin typeface="Times New Roman" panose="02020603050405020304" pitchFamily="18" charset="0"/>
                <a:ea typeface="微软雅黑" panose="020B0503020204020204" pitchFamily="34" charset="-122"/>
                <a:sym typeface="+mn-ea"/>
              </a:rPr>
              <a:t>时间上的承接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译作“就”“于是”</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乃重修岳阳楼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乃记之而去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乃入见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乃下令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译为“才”</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久而乃和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乃悟前狼假寐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狼</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下列对文段理解分析有误的一项是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作者在求学的过程中克服了无书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无师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求学路途遥远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生活艰苦等重重困难</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作者详写自己艰辛的求学经历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略写现在的成就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鼓励青年一辈努力学习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力求做到“业有精”“德有成”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属于欲扬先抑的写法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文中第一段画波浪线的句子表明作者求学诚恳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执着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机智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好的品德修养是作者终能学有所成的土壤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因而作者得以“遍观群书”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得以“硕师名人与游”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得以“预君子之列”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008295" y="1627848"/>
            <a:ext cx="361315"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出人意料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译作“竟”“竟然”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问今是何世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乃不知有汉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无论魏晋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4</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a:t>
            </a:r>
            <a:r>
              <a:rPr lang="zh-CN" altLang="en-US" sz="2100" dirty="0">
                <a:solidFill>
                  <a:srgbClr val="FF00FF"/>
                </a:solidFill>
                <a:latin typeface="Times New Roman" panose="02020603050405020304" pitchFamily="18" charset="0"/>
                <a:ea typeface="微软雅黑" panose="020B0503020204020204" pitchFamily="34" charset="-122"/>
                <a:sym typeface="+mn-ea"/>
              </a:rPr>
              <a:t>判断句</a:t>
            </a:r>
            <a:r>
              <a:rPr lang="zh-CN" altLang="en-US" sz="2100" dirty="0">
                <a:latin typeface="Times New Roman" panose="02020603050405020304" pitchFamily="18" charset="0"/>
                <a:ea typeface="微软雅黑" panose="020B0503020204020204" pitchFamily="34" charset="-122"/>
                <a:sym typeface="+mn-ea"/>
              </a:rPr>
              <a:t>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相当于“是”“就是”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乃石性坚重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河中石兽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5</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作</a:t>
            </a:r>
            <a:r>
              <a:rPr lang="zh-CN" altLang="en-US" sz="2100" dirty="0">
                <a:solidFill>
                  <a:srgbClr val="FF00FF"/>
                </a:solidFill>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王师北定中原日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家祭无忘告乃翁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示儿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八</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且</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FF00FF"/>
                </a:solidFill>
                <a:latin typeface="Times New Roman" panose="02020603050405020304" pitchFamily="18" charset="0"/>
                <a:ea typeface="微软雅黑" panose="020B0503020204020204" pitchFamily="34" charset="-122"/>
                <a:sym typeface="+mn-ea"/>
              </a:rPr>
              <a:t>层进关系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可译为“尚且”等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且欲与常马等不可得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安求其能千里也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2</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而且</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盖余之勤且艰若此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道阻且跻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蒹葭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3</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将近</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年且九十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愚公移山</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4</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况且</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且秦灭韩亡魏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唐雎不辱使命</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九</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则</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a:t>
            </a:r>
            <a:r>
              <a:rPr lang="zh-CN" altLang="en-US" sz="2100" dirty="0">
                <a:solidFill>
                  <a:srgbClr val="FF00FF"/>
                </a:solidFill>
                <a:latin typeface="Times New Roman" panose="02020603050405020304" pitchFamily="18" charset="0"/>
                <a:ea typeface="微软雅黑" panose="020B0503020204020204" pitchFamily="34" charset="-122"/>
                <a:sym typeface="+mn-ea"/>
              </a:rPr>
              <a:t>“就”“就是”</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学而不思则罔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思而不学则殆</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居庙堂之高则忧其民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处江湖之远则忧其君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由是则生而有不用也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由是则可以辟患而有不为也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此则岳阳楼之大观也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相当于</a:t>
            </a:r>
            <a:r>
              <a:rPr lang="zh-CN" altLang="en-US" sz="2100" dirty="0">
                <a:solidFill>
                  <a:srgbClr val="FF00FF"/>
                </a:solidFill>
                <a:latin typeface="Times New Roman" panose="02020603050405020304" pitchFamily="18" charset="0"/>
                <a:ea typeface="微软雅黑" panose="020B0503020204020204" pitchFamily="34" charset="-122"/>
                <a:sym typeface="+mn-ea"/>
              </a:rPr>
              <a:t>“那么”</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然则北通巫峡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则凡可以得生者何不用也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生于忧患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3</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FF00FF"/>
                </a:solidFill>
                <a:latin typeface="Times New Roman" panose="02020603050405020304" pitchFamily="18" charset="0"/>
                <a:ea typeface="微软雅黑" panose="020B0503020204020204" pitchFamily="34" charset="-122"/>
                <a:sym typeface="+mn-ea"/>
              </a:rPr>
              <a:t>假设关系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可译为“如果”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入则无法家拂士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出则无敌国外患者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国恒亡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生于忧患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4</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却</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可是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余则缊袍敝衣处其间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5</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FF00FF"/>
                </a:solidFill>
                <a:latin typeface="Times New Roman" panose="02020603050405020304" pitchFamily="18" charset="0"/>
                <a:ea typeface="微软雅黑" panose="020B0503020204020204" pitchFamily="34" charset="-122"/>
                <a:sym typeface="+mn-ea"/>
              </a:rPr>
              <a:t>并列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可不译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蝉则千转不穷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猿则百叫无绝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与朱元思书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十</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者</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的事物”“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的情况”“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的原因”等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相当于名词性短语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若有作奸犯科及为忠善者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宜付有司论其刑赏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念无与为乐者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记承天寺夜游</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齐国之美丽者也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花之隐逸者也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爱莲说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马之千里者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晦明变化者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水落而石出者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语气助词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用在</a:t>
            </a:r>
            <a:r>
              <a:rPr lang="zh-CN" altLang="en-US" sz="2100" dirty="0">
                <a:solidFill>
                  <a:srgbClr val="FF00FF"/>
                </a:solidFill>
                <a:latin typeface="Times New Roman" panose="02020603050405020304" pitchFamily="18" charset="0"/>
                <a:ea typeface="微软雅黑" panose="020B0503020204020204" pitchFamily="34" charset="-122"/>
                <a:sym typeface="+mn-ea"/>
              </a:rPr>
              <a:t>主语之后表示停顿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谓语部分一般用“也”字结尾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起判断作用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望之蔚然而深秀者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琅琊也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有亭翼然临于泉上者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颓然乎其间者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太守醉也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客之美我者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欲有求于我也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邹忌讽齐王纳谏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十一</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乎</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疑问语气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相当于“吗”“呢”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人不知而不愠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不亦君子乎</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反问语气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相当于“吗”“呢”</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学而时习之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不亦说乎</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是亦不可以已乎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表感叹</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嗟乎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此真将军矣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周亚夫军细柳</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4</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表推测</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览物之情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得无异乎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15455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同“于”</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醉翁之意不在酒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在乎山水之间也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颓然乎其间者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十二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虽</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假设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可译为“即使”</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虽乘奔御风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不以疾也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三峡</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故虽有名马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小大之狱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虽不能察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曹刿论战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a:t>
            </a:r>
            <a:r>
              <a:rPr lang="zh-CN" altLang="en-US" sz="2100" dirty="0">
                <a:solidFill>
                  <a:srgbClr val="FF00FF"/>
                </a:solidFill>
                <a:latin typeface="Times New Roman" panose="02020603050405020304" pitchFamily="18" charset="0"/>
                <a:ea typeface="微软雅黑" panose="020B0503020204020204" pitchFamily="34" charset="-122"/>
                <a:sym typeface="+mn-ea"/>
              </a:rPr>
              <a:t>转折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可译为“虽然”</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故余虽愚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卒获有所闻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是马也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虽有千里之能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马说</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十三</a:t>
            </a: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然</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代词</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起</a:t>
            </a:r>
            <a:r>
              <a:rPr lang="zh-CN" altLang="en-US" sz="2100" dirty="0">
                <a:solidFill>
                  <a:srgbClr val="FF00FF"/>
                </a:solidFill>
                <a:latin typeface="Times New Roman" panose="02020603050405020304" pitchFamily="18" charset="0"/>
                <a:ea typeface="微软雅黑" panose="020B0503020204020204" pitchFamily="34" charset="-122"/>
                <a:sym typeface="+mn-ea"/>
              </a:rPr>
              <a:t>指示作用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译作“这样”“如此”</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例①</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人恒过</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然后能改</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生于忧患</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例②</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然后知生于忧患而死于安乐也</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生于忧患</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死于安乐</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例③</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世有伯乐</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然后有千里马</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马说</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2</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连词</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FF00FF"/>
                </a:solidFill>
                <a:latin typeface="Times New Roman" panose="02020603050405020304" pitchFamily="18" charset="0"/>
                <a:ea typeface="微软雅黑" panose="020B0503020204020204" pitchFamily="34" charset="-122"/>
                <a:sym typeface="+mn-ea"/>
              </a:rPr>
              <a:t>转折关系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译作“然而”“但是”等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然侍卫之臣不懈于内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出师表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1" y="1541039"/>
            <a:ext cx="8088407"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本题考查对文章内容的理解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没有运用欲扬先抑的手法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用于</a:t>
            </a:r>
            <a:r>
              <a:rPr lang="zh-CN" altLang="en-US" sz="2100" dirty="0">
                <a:solidFill>
                  <a:srgbClr val="FF00FF"/>
                </a:solidFill>
                <a:latin typeface="Times New Roman" panose="02020603050405020304" pitchFamily="18" charset="0"/>
                <a:ea typeface="微软雅黑" panose="020B0503020204020204" pitchFamily="34" charset="-122"/>
                <a:sym typeface="+mn-ea"/>
              </a:rPr>
              <a:t>词尾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的样子”</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望之蔚然而深秀者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醉翁亭记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黄发垂髫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并怡然自乐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烨然若神人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佁然不动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小石潭记</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欣然规往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桃花源记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十四</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smtClean="0">
                <a:latin typeface="Times New Roman" panose="02020603050405020304" pitchFamily="18" charset="0"/>
                <a:ea typeface="微软雅黑" panose="020B0503020204020204" pitchFamily="34" charset="-122"/>
                <a:sym typeface="+mn-ea"/>
              </a:rPr>
              <a:t>与</a:t>
            </a: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1</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解释为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和</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跟</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同</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又患无硕师名人与游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送东阳马生序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与朋友交而不信乎</a:t>
            </a:r>
            <a:r>
              <a:rPr lang="en-US" altLang="zh-CN" sz="2100" dirty="0">
                <a:latin typeface="Times New Roman" panose="02020603050405020304" pitchFamily="18" charset="0"/>
                <a:ea typeface="微软雅黑" panose="020B0503020204020204" pitchFamily="34" charset="-122"/>
                <a:sym typeface="+mn-ea"/>
              </a:rPr>
              <a:t>?(《&lt;</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&gt;</a:t>
            </a:r>
            <a:r>
              <a:rPr lang="zh-CN" altLang="en-US" sz="2100" dirty="0">
                <a:latin typeface="Times New Roman" panose="02020603050405020304" pitchFamily="18" charset="0"/>
                <a:ea typeface="微软雅黑" panose="020B0503020204020204" pitchFamily="34" charset="-122"/>
                <a:sym typeface="+mn-ea"/>
              </a:rPr>
              <a:t>十二章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念无与为乐者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记承天寺夜游</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句末</a:t>
            </a:r>
            <a:r>
              <a:rPr lang="zh-CN" altLang="en-US" sz="2100" dirty="0">
                <a:solidFill>
                  <a:srgbClr val="FF00FF"/>
                </a:solidFill>
                <a:latin typeface="Times New Roman" panose="02020603050405020304" pitchFamily="18" charset="0"/>
                <a:ea typeface="微软雅黑" panose="020B0503020204020204" pitchFamily="34" charset="-122"/>
                <a:sym typeface="+mn-ea"/>
              </a:rPr>
              <a:t>语气词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表示疑问或感叹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后写作“欤”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所识穷乏者得我与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作</a:t>
            </a:r>
            <a:r>
              <a:rPr lang="zh-CN" altLang="en-US" sz="2100" dirty="0">
                <a:solidFill>
                  <a:srgbClr val="FF00FF"/>
                </a:solidFill>
                <a:latin typeface="Times New Roman" panose="02020603050405020304" pitchFamily="18" charset="0"/>
                <a:ea typeface="微软雅黑" panose="020B0503020204020204" pitchFamily="34" charset="-122"/>
                <a:sym typeface="+mn-ea"/>
              </a:rPr>
              <a:t>实词</a:t>
            </a:r>
            <a:r>
              <a:rPr lang="zh-CN" altLang="en-US" sz="2100" dirty="0">
                <a:latin typeface="Times New Roman" panose="02020603050405020304" pitchFamily="18" charset="0"/>
                <a:ea typeface="微软雅黑" panose="020B0503020204020204" pitchFamily="34" charset="-122"/>
                <a:sym typeface="+mn-ea"/>
              </a:rPr>
              <a:t>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可解释为“给予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例①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呼尔而与之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蹴尔而与之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乞人不屑也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鱼我所欲也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例</a:t>
            </a:r>
            <a:r>
              <a:rPr lang="zh-CN" altLang="en-US" sz="2100" b="1"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我寄愁心与明月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闻王昌龄左迁龙标遥有此寄</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同学们</a:t>
            </a:r>
            <a:r>
              <a:rPr lang="zh-CN" altLang="en-US" sz="2100" dirty="0">
                <a:latin typeface="Times New Roman" panose="02020603050405020304" pitchFamily="18" charset="0"/>
                <a:ea typeface="微软雅黑" panose="020B0503020204020204" pitchFamily="34" charset="-122"/>
                <a:sym typeface="+mn-ea"/>
              </a:rPr>
              <a:t>在学习虚词的含义和用法的时候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一定要结合具体的文章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切忌死记硬背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我们对待虚词总的原则是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把它放在</a:t>
            </a:r>
            <a:r>
              <a:rPr lang="zh-CN" altLang="en-US" sz="2100" dirty="0">
                <a:solidFill>
                  <a:srgbClr val="FF00FF"/>
                </a:solidFill>
                <a:latin typeface="Times New Roman" panose="02020603050405020304" pitchFamily="18" charset="0"/>
                <a:ea typeface="微软雅黑" panose="020B0503020204020204" pitchFamily="34" charset="-122"/>
                <a:sym typeface="+mn-ea"/>
              </a:rPr>
              <a:t>具体的语言环境</a:t>
            </a:r>
            <a:r>
              <a:rPr lang="zh-CN" altLang="en-US" sz="2100" dirty="0">
                <a:latin typeface="Times New Roman" panose="02020603050405020304" pitchFamily="18" charset="0"/>
                <a:ea typeface="微软雅黑" panose="020B0503020204020204" pitchFamily="34" charset="-122"/>
                <a:sym typeface="+mn-ea"/>
              </a:rPr>
              <a:t>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能够讲得通的就是对的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讲不通的就是错的</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99637" y="2897862"/>
            <a:ext cx="4652128" cy="870585"/>
          </a:xfrm>
          <a:prstGeom prst="rect">
            <a:avLst/>
          </a:prstGeom>
          <a:noFill/>
        </p:spPr>
        <p:txBody>
          <a:bodyPr wrap="square" rtlCol="0">
            <a:spAutoFit/>
          </a:bodyPr>
          <a:lstStyle/>
          <a:p>
            <a:pPr algn="just">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课堂变式练</a:t>
            </a:r>
            <a:endParaRPr lang="zh-CN" altLang="en-US"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一</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内江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阅读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岳阳楼记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选文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完成</a:t>
            </a:r>
            <a:r>
              <a:rPr lang="en-US" altLang="zh-CN" sz="2100" dirty="0">
                <a:latin typeface="Times New Roman" panose="02020603050405020304" pitchFamily="18" charset="0"/>
                <a:ea typeface="微软雅黑" panose="020B0503020204020204" pitchFamily="34" charset="-122"/>
                <a:sym typeface="+mn-ea"/>
              </a:rPr>
              <a:t>1—4</a:t>
            </a:r>
            <a:r>
              <a:rPr lang="zh-CN" altLang="en-US" sz="2100" dirty="0">
                <a:latin typeface="Times New Roman" panose="02020603050405020304" pitchFamily="18" charset="0"/>
                <a:ea typeface="微软雅黑" panose="020B0503020204020204" pitchFamily="34" charset="-122"/>
                <a:sym typeface="+mn-ea"/>
              </a:rPr>
              <a:t>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予</a:t>
            </a:r>
            <a:r>
              <a:rPr lang="zh-CN" altLang="en-US" sz="2100" dirty="0">
                <a:latin typeface="Times New Roman" panose="02020603050405020304" pitchFamily="18" charset="0"/>
                <a:ea typeface="微软雅黑" panose="020B0503020204020204" pitchFamily="34" charset="-122"/>
                <a:sym typeface="+mn-ea"/>
              </a:rPr>
              <a:t>观夫巴陵胜状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在洞庭一湖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衔远山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吞长江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浩浩汤汤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横无际涯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朝晖夕阴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气象万千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此则岳阳楼之大观也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前人之述备矣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然则北通巫峡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南极潇湘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迁客骚人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多会于此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览物之情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得无异乎</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若夫</a:t>
            </a:r>
            <a:r>
              <a:rPr lang="zh-CN" altLang="en-US" sz="2100" dirty="0">
                <a:latin typeface="Times New Roman" panose="02020603050405020304" pitchFamily="18" charset="0"/>
                <a:ea typeface="微软雅黑" panose="020B0503020204020204" pitchFamily="34" charset="-122"/>
                <a:sym typeface="+mn-ea"/>
              </a:rPr>
              <a:t>淫雨霏霏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连月不开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阴风怒号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浊浪排空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日星隐曜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山岳潜形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商旅不行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樯倾楫摧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薄暮冥冥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虎啸猿啼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登斯楼也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则有去国怀乡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忧谗畏讥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满目萧然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感极而悲者矣</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720090" algn="just">
              <a:lnSpc>
                <a:spcPct val="150000"/>
              </a:lnSpc>
            </a:pPr>
            <a:r>
              <a:rPr lang="zh-CN" altLang="en-US" sz="2100" dirty="0">
                <a:latin typeface="Times New Roman" panose="02020603050405020304" pitchFamily="18" charset="0"/>
                <a:ea typeface="微软雅黑" panose="020B0503020204020204" pitchFamily="34" charset="-122"/>
                <a:sym typeface="+mn-ea"/>
              </a:rPr>
              <a:t>至若春和景明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波澜不惊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上下天光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一碧万顷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沙鸥翔集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锦鳞游泳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岸芷汀兰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郁郁青青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而或长烟一空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皓月千里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浮光跃金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静影沉璧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渔歌互答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此乐何极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登斯楼也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则有心旷神怡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宠辱偕忘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把酒临风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其喜洋洋者矣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dirty="0">
                <a:latin typeface="Times New Roman" panose="02020603050405020304" pitchFamily="18" charset="0"/>
                <a:ea typeface="微软雅黑" panose="020B0503020204020204" pitchFamily="34" charset="-122"/>
                <a:sym typeface="+mn-ea"/>
              </a:rPr>
              <a:t>嗟夫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予尝求古仁人之心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或异二者之为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不以物喜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不以己悲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居庙堂之高则忧其民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处江湖之远则忧其君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是进亦忧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退亦忧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然则何时而乐耶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其必曰“先天下之忧而忧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后天下之乐而乐”乎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微斯人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吾谁与归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时六年九月十五日</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下面句子中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对加点的词语解释有误的一项是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前人之述</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备</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详尽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连月不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天气放晴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则有去</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国</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怀乡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国家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至若春和</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景</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日光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6289127" y="1627848"/>
            <a:ext cx="361315"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11823"/>
            <a:ext cx="8097788"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国都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下面各组句子中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加点的词意义和用法相同的一项是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此则岳阳楼</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之</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大观</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行道</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之</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人弗受</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然</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则北通</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巫峡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康肃</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忿</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然</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曰</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感极</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而</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悲者</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矣</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狼</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亦黠矣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而</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顷刻两毙</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其</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必</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其</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真无马邪</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6987795" y="1648019"/>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11823"/>
            <a:ext cx="8097788"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都是结构助词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这样</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的样子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表顺承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表转折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表反问语气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难道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下面对文章内容的理解和分析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不正确的一项是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微斯人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吾谁与归”是一个倒装句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起突出强调作用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正常的语序应该是“微斯人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吾与谁归”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选文中间两段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所写的景象特点截然不同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却都写了游人的“览物之情”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而这“览物之情”与“古仁人”的理念也并无不同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作者在尾段拟出一问一答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假托古圣立言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发出了“先天下之忧而忧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后天下之乐而乐”的豪言壮语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点明了全篇主旨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选文语言充分体现了汉语的音乐美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记叙多用散句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长短错落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质朴平实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写景多用偶句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两两相对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珠联璧合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6379895" y="1627848"/>
            <a:ext cx="361315"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1" y="1541039"/>
            <a:ext cx="8088407"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览物之情’与‘古仁人’的理念”不同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古仁人”的理念是“不以物喜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不以己悲”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是“异二者之为”的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翻译文中画线句子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寓逆旅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主人日再食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无鲜肥滋味之享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寄居在旅店</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店主人每天供给两顿饭</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不能享用新鲜肥美滋味</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的食物</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553350"/>
            <a:ext cx="8097788"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此句应重点翻译出“寓”“日”“再”“食”等关键词语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翻译下面的句子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以物喜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不以己悲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居庙堂之高则忧其民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处江湖之远则忧其君</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因外物和自己处境的变化而喜悲</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在朝廷做官</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就为平民百姓忧虑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被贬谪到边远地区做地方官</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就为君主忧虑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445389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二</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眉山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比较阅读下面两篇文言文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完成题目</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ctr">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甲</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邹忌讽齐王纳谏</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节选</a:t>
            </a:r>
            <a:r>
              <a:rPr lang="en-US" altLang="zh-CN" sz="2100" b="1" dirty="0">
                <a:latin typeface="Times New Roman" panose="02020603050405020304" pitchFamily="18" charset="0"/>
                <a:ea typeface="微软雅黑" panose="020B0503020204020204" pitchFamily="34" charset="-122"/>
                <a:sym typeface="+mn-ea"/>
              </a:rPr>
              <a:t>)</a:t>
            </a:r>
            <a:endParaRPr lang="en-US" altLang="zh-CN"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战国策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邹忌修八尺有余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而形貌昳丽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朝服衣冠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窥镜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谓其妻曰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我孰与城北徐公美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其妻曰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君美甚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徐公何能及君也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城北徐公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齐国之美丽者也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忌不自信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而复问其妾曰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吾孰与徐公美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妾曰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徐公何能及君也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旦日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客从外来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与坐谈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问之客曰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吾与徐公孰美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客曰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徐公不若君之美也</a:t>
            </a:r>
            <a:r>
              <a:rPr lang="en-US" altLang="zh-CN" sz="2100"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明日徐公来</a:t>
            </a:r>
            <a:r>
              <a:rPr lang="en-US" altLang="zh-CN" sz="2100" u="sng"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孰视之</a:t>
            </a:r>
            <a:r>
              <a:rPr lang="en-US" altLang="zh-CN" sz="2100" u="sng"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自以为不如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窥镜而自视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又弗如远甚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暮寝而思之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吾妻之美我者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私我也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妾之美我者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畏我也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客之美我者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欲有求于我也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2030095"/>
          </a:xfrm>
          <a:prstGeom prst="rect">
            <a:avLst/>
          </a:prstGeom>
          <a:noFill/>
          <a:ln w="9525">
            <a:noFill/>
          </a:ln>
        </p:spPr>
        <p:txBody>
          <a:bodyPr wrap="square">
            <a:spAutoFit/>
          </a:bodyPr>
          <a:lstStyle/>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        于是</a:t>
            </a:r>
            <a:r>
              <a:rPr lang="zh-CN" altLang="en-US" sz="2100" dirty="0">
                <a:latin typeface="Times New Roman" panose="02020603050405020304" pitchFamily="18" charset="0"/>
                <a:ea typeface="微软雅黑" panose="020B0503020204020204" pitchFamily="34" charset="-122"/>
                <a:sym typeface="+mn-ea"/>
              </a:rPr>
              <a:t>入朝见威王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臣诚知不如徐公美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臣之妻私臣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臣之妾畏臣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臣之客欲有求于臣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皆以美于徐公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今齐地方千里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百二十城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宫妇左右莫不私王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朝廷之臣莫不畏王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四境之内莫不有求于王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由此观之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王之蔽甚矣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969385"/>
          </a:xfrm>
          <a:prstGeom prst="rect">
            <a:avLst/>
          </a:prstGeom>
          <a:noFill/>
          <a:ln w="9525">
            <a:noFill/>
          </a:ln>
        </p:spPr>
        <p:txBody>
          <a:bodyPr wrap="square">
            <a:spAutoFit/>
          </a:bodyPr>
          <a:lstStyle/>
          <a:p>
            <a:pPr indent="0" algn="ctr">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乙</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出师表</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节选</a:t>
            </a:r>
            <a:r>
              <a:rPr lang="en-US" altLang="zh-CN" sz="2100" b="1" dirty="0">
                <a:latin typeface="Times New Roman" panose="02020603050405020304" pitchFamily="18" charset="0"/>
                <a:ea typeface="微软雅黑" panose="020B0503020204020204" pitchFamily="34" charset="-122"/>
                <a:sym typeface="+mn-ea"/>
              </a:rPr>
              <a:t>)</a:t>
            </a:r>
            <a:endParaRPr lang="en-US" altLang="zh-CN" sz="2100" b="1"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100" dirty="0" smtClean="0">
                <a:latin typeface="Times New Roman" panose="02020603050405020304" pitchFamily="18" charset="0"/>
                <a:ea typeface="微软雅黑" panose="020B0503020204020204" pitchFamily="34" charset="-122"/>
                <a:sym typeface="+mn-ea"/>
              </a:rPr>
              <a:t>诸葛亮</a:t>
            </a:r>
            <a:endParaRPr lang="en-US" altLang="zh-CN" sz="2100" dirty="0" smtClean="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先帝</a:t>
            </a:r>
            <a:r>
              <a:rPr lang="zh-CN" altLang="en-US" sz="2100" dirty="0">
                <a:latin typeface="Times New Roman" panose="02020603050405020304" pitchFamily="18" charset="0"/>
                <a:ea typeface="微软雅黑" panose="020B0503020204020204" pitchFamily="34" charset="-122"/>
                <a:sym typeface="+mn-ea"/>
              </a:rPr>
              <a:t>创业未半而中道崩殂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今天下三分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益州疲弊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此诚危急存亡之秋也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然侍卫之臣不懈于内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忠志之士忘身于外者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盖追先帝之殊遇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欲报之于陛下也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诚宜开张圣听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以光先帝遗德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恢弘志士之气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不宜妄自菲薄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引喻失义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以塞忠谏之路也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宫</a:t>
            </a:r>
            <a:r>
              <a:rPr lang="zh-CN" altLang="en-US" sz="2100" dirty="0">
                <a:latin typeface="Times New Roman" panose="02020603050405020304" pitchFamily="18" charset="0"/>
                <a:ea typeface="微软雅黑" panose="020B0503020204020204" pitchFamily="34" charset="-122"/>
                <a:sym typeface="+mn-ea"/>
              </a:rPr>
              <a:t>中府中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俱为一体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陟罚臧否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不宜异同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若有作奸犯科及为忠善者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宜付有司论其刑赏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以昭陛下平明之理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不宜偏私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使内外异法也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66189" cy="3484245"/>
          </a:xfrm>
          <a:prstGeom prst="rect">
            <a:avLst/>
          </a:prstGeom>
          <a:noFill/>
          <a:ln w="9525">
            <a:noFill/>
          </a:ln>
        </p:spPr>
        <p:txBody>
          <a:bodyPr wrap="square">
            <a:spAutoFit/>
          </a:bodyPr>
          <a:lstStyle/>
          <a:p>
            <a:pPr indent="720090" algn="just">
              <a:lnSpc>
                <a:spcPct val="150000"/>
              </a:lnSpc>
            </a:pPr>
            <a:r>
              <a:rPr lang="zh-CN" altLang="en-US" sz="2100" dirty="0">
                <a:latin typeface="Times New Roman" panose="02020603050405020304" pitchFamily="18" charset="0"/>
                <a:ea typeface="微软雅黑" panose="020B0503020204020204" pitchFamily="34" charset="-122"/>
                <a:sym typeface="+mn-ea"/>
              </a:rPr>
              <a:t>侍中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侍郎郭攸之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费祎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董允等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此皆良实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志虑忠纯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是以先帝简拔以遗陛下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愚以为宫中之事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事无大小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悉以咨之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然后施行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必能裨补阙漏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有所广益</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720090" algn="just">
              <a:lnSpc>
                <a:spcPct val="150000"/>
              </a:lnSpc>
            </a:pPr>
            <a:r>
              <a:rPr lang="zh-CN" altLang="en-US" sz="2100" u="sng" dirty="0">
                <a:latin typeface="Times New Roman" panose="02020603050405020304" pitchFamily="18" charset="0"/>
                <a:ea typeface="微软雅黑" panose="020B0503020204020204" pitchFamily="34" charset="-122"/>
                <a:sym typeface="+mn-ea"/>
              </a:rPr>
              <a:t>亲贤臣</a:t>
            </a:r>
            <a:r>
              <a:rPr lang="en-US" altLang="zh-CN" sz="2100" u="sng"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远小人</a:t>
            </a:r>
            <a:r>
              <a:rPr lang="en-US" altLang="zh-CN" sz="2100" u="sng"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此先汉所以兴隆也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亲小人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远贤臣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此后汉所以倾颓也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先帝在时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每与臣论此事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未尝不叹息痛恨于桓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灵也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侍中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尚书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长史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参军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此悉贞良死节之臣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愿陛下亲之信之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则汉室之隆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可计日而待也</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对下列句中加点的词的解释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正确的一项是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朝</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服</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衣冠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窥</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镜</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衣服</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臣之妻</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私</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臣</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偏爱</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此诚危急存亡之</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秋天</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未尝不叹息</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痛恨</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于桓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灵</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痛恨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十分憎恨</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875630" y="1617762"/>
            <a:ext cx="361315"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11823"/>
            <a:ext cx="8097788"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穿戴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时期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痛恨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痛心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遗憾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下列对文章相关内容与写法的理解和分析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不正确的一项是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两文内容都在规劝君王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甲文规劝君王广开言路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修明政治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乙文除广开言路外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还建议严明赏罚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亲贤远佞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两文规劝的方式不同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甲文以亲身经历设喻进谏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乙文直接向后主陈述当时不利与有利条件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再提出建议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两文规劝的主人公都形象鲜明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甲文邹忌敢于进谏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善于进谏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乙文诸葛亮至诚至忠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有政治远见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两文都以叙事为主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融以议论和抒情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在写法上甲文采用类比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以小见大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乙文层层递进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借古鉴今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7784533" y="1617763"/>
            <a:ext cx="375920" cy="511175"/>
          </a:xfrm>
          <a:prstGeom prst="rect">
            <a:avLst/>
          </a:prstGeom>
        </p:spPr>
        <p:txBody>
          <a:bodyPr wrap="none">
            <a:spAutoFit/>
          </a:bodyPr>
          <a:lstStyle/>
          <a:p>
            <a:pPr algn="just">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0" y="1541039"/>
            <a:ext cx="8159003"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结合两文看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甲文并没有议论和抒情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乙文不是以叙事为主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把文中画横线的句子翻译成现代汉语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明日徐公来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孰视之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自以为不如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第二天</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次日</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徐公来了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邹忌仔细端详他</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自己认为不如徐公美丽</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亲贤臣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远小人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此先汉所以兴隆也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亲近</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贤臣</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疏远小人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这是西汉所以能够兴盛的原因</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21" y="2667469"/>
            <a:ext cx="8639033" cy="1546860"/>
          </a:xfrm>
          <a:prstGeom prst="rect">
            <a:avLst/>
          </a:prstGeom>
        </p:spPr>
        <p:txBody>
          <a:bodyPr wrap="square">
            <a:spAutoFit/>
          </a:bodyPr>
          <a:lstStyle/>
          <a:p>
            <a:pPr algn="ctr" fontAlgn="auto">
              <a:lnSpc>
                <a:spcPct val="140000"/>
              </a:lnSpc>
            </a:pP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请完成</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练测本</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中</a:t>
            </a:r>
            <a:r>
              <a:rPr lang="zh-CN" altLang="en-US"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的</a:t>
            </a:r>
            <a:endParaRPr lang="en-US" altLang="zh-CN"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40000"/>
              </a:lnSpc>
            </a:pPr>
            <a:r>
              <a:rPr lang="zh-CN" altLang="en-US"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考点过关训练十四</a:t>
            </a:r>
            <a:r>
              <a:rPr lang="en-US" altLang="zh-CN"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十五</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十六”</a:t>
            </a:r>
            <a:endPar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(2018•</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阅读下面文言文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回答问题</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口技</a:t>
            </a:r>
            <a:endParaRPr lang="en-US" altLang="zh-CN" sz="2100" b="1"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京</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中有善口技者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会宾客大宴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于厅事之东北角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施八尺屏障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口技人坐屏障中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一抚尺而已</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众宾团坐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少顷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但闻屏障中抚尺一下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满坐寂然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无敢哗者</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遥</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闻深巷中犬吠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便有妇人惊觉欠伸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其夫呓语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既而儿醒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大啼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夫亦醒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妇抚儿乳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儿含乳啼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妇拍而呜之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又一大儿醒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絮絮不止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当是时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妇手拍儿声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口中呜声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儿含乳啼声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大儿初醒声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夫叱大儿声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一时齐发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众妙毕备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满坐宾客无不伸颈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侧目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微笑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默叹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以为妙绝</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13556</Words>
  <Application>WPS 演示</Application>
  <PresentationFormat>在屏幕上显示</PresentationFormat>
  <Paragraphs>548</Paragraphs>
  <Slides>89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89</vt:i4>
      </vt:variant>
    </vt:vector>
  </HeadingPairs>
  <TitlesOfParts>
    <vt:vector size="96"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