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62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2021/6/23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24151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79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8D51D0-F14A-4A5A-A48B-06609B043661}" type="slidenum">
              <a:rPr lang="zh-CN" altLang="en-US" smtClean="0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15854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5A1D6C8F-3ED9-471F-AEF3-4F01EF334E52}" type="slidenum">
              <a:rPr lang="zh-CN" altLang="en-US" smtClean="0">
                <a:latin typeface="+mn-lt"/>
                <a:ea typeface="+mn-ea"/>
              </a:rPr>
              <a:t>10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439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14EC9874-6C00-4E9A-8576-B64504D6B1D5}" type="slidenum">
              <a:rPr lang="zh-CN" altLang="en-US" smtClean="0">
                <a:latin typeface="+mn-lt"/>
                <a:ea typeface="+mn-ea"/>
              </a:rPr>
              <a:t>11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5108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52F7892C-F527-4142-A3B8-CE35BF3E911D}" type="slidenum">
              <a:rPr lang="zh-CN" altLang="en-US" smtClean="0">
                <a:latin typeface="+mn-lt"/>
                <a:ea typeface="+mn-ea"/>
              </a:rPr>
              <a:t>12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0375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1BDF902A-9AF7-4E9C-B018-6960E90F7A01}" type="slidenum">
              <a:rPr lang="zh-CN" altLang="en-US" smtClean="0">
                <a:latin typeface="+mn-lt"/>
                <a:ea typeface="+mn-ea"/>
              </a:rPr>
              <a:t>13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7257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62DA8547-C1E8-4DE2-904D-1F9CC6DF371E}" type="slidenum">
              <a:rPr lang="zh-CN" altLang="en-US" smtClean="0">
                <a:latin typeface="+mn-lt"/>
                <a:ea typeface="+mn-ea"/>
              </a:rPr>
              <a:t>14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6458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BB7C09BD-1FA7-48E0-A953-8EE74E3B217A}" type="slidenum">
              <a:rPr lang="zh-CN" altLang="en-US" smtClean="0">
                <a:latin typeface="+mn-lt"/>
                <a:ea typeface="+mn-ea"/>
              </a:rPr>
              <a:t>15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55086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251787F4-6852-4009-B6F0-9BEC96F0007D}" type="slidenum">
              <a:rPr lang="zh-CN" altLang="en-US" smtClean="0">
                <a:latin typeface="+mn-lt"/>
                <a:ea typeface="+mn-ea"/>
              </a:rPr>
              <a:t>16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3879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178E5DEC-50EC-40B3-8C0F-167A9192E709}" type="slidenum">
              <a:rPr lang="zh-CN" altLang="en-US" smtClean="0">
                <a:latin typeface="+mn-lt"/>
                <a:ea typeface="+mn-ea"/>
              </a:rPr>
              <a:t>17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7659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073E4C1-FE6A-4555-9433-E8B7EF8C4D00}" type="slidenum">
              <a:rPr lang="zh-CN" altLang="en-US" smtClean="0"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925146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0C340AE-6403-4CCF-A577-36126458C570}" type="slidenum">
              <a:rPr lang="zh-CN" altLang="en-US" smtClean="0"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5060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BE53D445-0D4E-4774-BE50-374B2F384F3B}" type="slidenum">
              <a:rPr lang="zh-CN" altLang="en-US" smtClean="0">
                <a:latin typeface="+mn-lt"/>
                <a:ea typeface="+mn-ea"/>
              </a:rPr>
              <a:t>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398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72ADAA-FE57-4F99-9807-C1B6B4725E1F}" type="slidenum">
              <a:rPr lang="zh-CN" altLang="en-US" smtClean="0"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43967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42BFB61-61AB-4A67-ABD9-2BAD48864A78}" type="slidenum">
              <a:rPr lang="zh-CN" altLang="en-US" smtClean="0"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919596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F9B0E2D-FE2F-4B7A-BF42-B8FE64A8FF9B}" type="slidenum">
              <a:rPr lang="zh-CN" altLang="en-US" smtClean="0"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470324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5D779A4-C366-4CE1-BE72-5306C6CD717D}" type="slidenum">
              <a:rPr lang="zh-CN" altLang="en-US" smtClean="0"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03748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F28EE9-B962-4DEB-9FD8-DAD14B82B13F}" type="slidenum">
              <a:rPr lang="zh-CN" altLang="en-US" smtClean="0"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776526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031C8E9-23E8-4617-9ABA-3E5D29C3D0A8}" type="slidenum">
              <a:rPr lang="zh-CN" altLang="en-US" smtClean="0"/>
              <a:t>25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30620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E3626635-CF42-4687-ABF9-F7EAEE147F0B}" type="slidenum">
              <a:rPr lang="zh-CN" altLang="en-US" smtClean="0">
                <a:latin typeface="+mn-lt"/>
                <a:ea typeface="+mn-ea"/>
              </a:rPr>
              <a:t>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613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FBFD55FB-FCD5-4618-9CCC-F7E8DF19F146}" type="slidenum">
              <a:rPr lang="zh-CN" altLang="en-US" smtClean="0">
                <a:latin typeface="+mn-lt"/>
                <a:ea typeface="+mn-ea"/>
              </a:rPr>
              <a:t>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9108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54602305-3CF9-476B-B2BB-6B7DEF1E7F1F}" type="slidenum">
              <a:rPr lang="zh-CN" altLang="en-US" smtClean="0">
                <a:latin typeface="+mn-lt"/>
                <a:ea typeface="+mn-ea"/>
              </a:rPr>
              <a:t>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452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C2063F56-EA3C-4B91-B516-537B0AFE7EE1}" type="slidenum">
              <a:rPr lang="zh-CN" altLang="en-US" smtClean="0">
                <a:latin typeface="+mn-lt"/>
                <a:ea typeface="+mn-ea"/>
              </a:rPr>
              <a:t>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9593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D63B50F-F8FB-4F38-887A-82D14C9CF7C6}" type="slidenum">
              <a:rPr lang="zh-CN" altLang="en-US" smtClean="0">
                <a:latin typeface="+mn-lt"/>
                <a:ea typeface="+mn-ea"/>
              </a:rPr>
              <a:t>7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160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F8CDBA08-2DE4-4BC7-872B-88A4888002FA}" type="slidenum">
              <a:rPr lang="zh-CN" altLang="en-US" smtClean="0">
                <a:latin typeface="+mn-lt"/>
                <a:ea typeface="+mn-ea"/>
              </a:rPr>
              <a:t>8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7802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2E2D07D0-7A2F-439F-9652-7A3FA8993961}" type="slidenum">
              <a:rPr lang="zh-CN" altLang="en-US" smtClean="0">
                <a:latin typeface="+mn-lt"/>
                <a:ea typeface="+mn-ea"/>
              </a:rPr>
              <a:t>9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615996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5"/>
          <p:cNvSpPr txBox="1">
            <a:spLocks noChangeArrowheads="1"/>
          </p:cNvSpPr>
          <p:nvPr/>
        </p:nvSpPr>
        <p:spPr bwMode="auto">
          <a:xfrm>
            <a:off x="2525713" y="3059113"/>
            <a:ext cx="713898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sz="7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13.2 致大海</a:t>
            </a:r>
          </a:p>
        </p:txBody>
      </p:sp>
      <p:sp>
        <p:nvSpPr>
          <p:cNvPr id="4099" name="文本框 6"/>
          <p:cNvSpPr txBox="1">
            <a:spLocks noChangeArrowheads="1"/>
          </p:cNvSpPr>
          <p:nvPr/>
        </p:nvSpPr>
        <p:spPr bwMode="auto">
          <a:xfrm>
            <a:off x="1524000" y="2051050"/>
            <a:ext cx="1536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2400" b="1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第四单元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86850" y="5114925"/>
            <a:ext cx="1041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en-US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9134475" y="4716780"/>
            <a:ext cx="21247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latin typeface="方正北魏楷书简体"/>
                <a:ea typeface="方正北魏楷书简体"/>
                <a:cs typeface="方正北魏楷书简体"/>
              </a:rPr>
              <a:t>普希金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17725" y="1838325"/>
            <a:ext cx="795655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4.《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致大海</a:t>
            </a: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》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中，诗人为什么要写拿破仑和拜伦两个人？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拿破仑和拜伦，一个是身上具有不屈服的精神，一个是自由的歌唱者。他们都有大海般召唤自由的品质，诗人在他们身上看到了自己的影子。在这里，诗人、大海和逝去的英雄三者融为一体。诗人极力赞颂英雄拿破仑和拜伦，一方面表明诗人对自由精神的不懈追求，如诗句：“他像你似的深沉、有力、阴郁，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/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他也倔强得和你一样。”另一方面也反映了诗人对二人的结局和自己前程渺茫、壮志难酬的悲哀，如诗句：“世界空虚了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哦，海洋，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/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现在你还能把我带到哪里？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/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到处，人们的命运都是一样：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/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哪里有幸福，必有教育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/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或暴君看守得非常严密。”</a:t>
            </a:r>
          </a:p>
        </p:txBody>
      </p:sp>
      <p:pic>
        <p:nvPicPr>
          <p:cNvPr id="2150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65363" y="1936750"/>
            <a:ext cx="7659687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5.</a:t>
            </a:r>
            <a:r>
              <a:rPr 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在</a:t>
            </a:r>
            <a:r>
              <a:rPr lang="zh-CN" alt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</a:t>
            </a:r>
            <a:r>
              <a:rPr 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致大海</a:t>
            </a:r>
            <a:r>
              <a:rPr lang="zh-CN" alt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》</a:t>
            </a:r>
            <a:r>
              <a:rPr 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中，诗人面对汹涌澎湃的大海，倾吐了哪些感受？结合诗人生平的遭际，说一说诗人为什么称大海为“自由的元素</a:t>
            </a:r>
            <a:r>
              <a:rPr lang="zh-CN" alt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"</a:t>
            </a:r>
            <a:r>
              <a:rPr lang="zh-CN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（</a:t>
            </a: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）</a:t>
            </a: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致大海</a:t>
            </a: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》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的内容十分丰富，有对大海的礼赞，有对历史人物的联想，也有个人对海的深沉倾诉，还有告别大海时的惆怅和心灵的震颤，它是一曲大海的颂歌，是对人生命运的深沉咏叹，是对自由的热情礼赞。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（</a:t>
            </a: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）它的著名的首句“再见吧，自由的元素”，一语道出大海的实质，使大海从此成为人类自由精神的象征。因为诗人生活在一个沙皇专制统治的国度，因为自己的流放命运和备受压抑的人生处境，诗人迫切渴望自由，而大海的辽阔、奔放和桀骜不驯就成为对他的自由精神和意志的召唤，因此诗人会把大海作为“自由的元素”来表现。</a:t>
            </a:r>
          </a:p>
        </p:txBody>
      </p:sp>
      <p:pic>
        <p:nvPicPr>
          <p:cNvPr id="2355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30438" y="1974850"/>
            <a:ext cx="77311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6.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诗人如此热爱的大海，有没有象征意义？你认为象征了什么？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笔下的大海，首先是真实存在的大海，它自由奔放、浩渺无际，黄昏时分无比幽静，脾气发作时席卷一切，它具有自然界中海洋的物质形态和各种特性，在诗中也给人以视觉和听觉的种种感受。但诗人笔下的大海，又是被人格化了的大海，被诗人赋予了种种情感和精神，它成为诗人心灵的寄托和对话者，它具有了强烈的象征色彩，它象征着一种自由的意志，象征着一种永远不屈于任何奴役的生命存在。</a:t>
            </a: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87613" y="2228850"/>
            <a:ext cx="721677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1、强烈的时代感。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以高度的艺术概括力，反映出了一个时代的精神，写出了人民的愿望、情绪和他们最关心的问题，使诗歌具有强烈的时代感。他把自己对时代的感受，化为诗的情绪，融合在大海的形象中，竭力渲染，达到了寓情于景和抒情的目的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265363"/>
            <a:ext cx="78200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2、象征的手法。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诗人以大海作为自由精神的象征，把大海人格化，直接同大海对话，向大海告别。诗人借大海自由奔放的壮美形象，生发联想，尽情抒怀，纵情歌唱大海的精神气度，实际上是表达自己对自由景仰。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574925"/>
            <a:ext cx="78200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3、浓厚的抒情气氛。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诗人对大海以“你”相称，是诗人对大海的倾诉，诗人在诗中以抒情主人公的身份出现，直接对大海表达自己的激情，并蕴含深沉的苦闷，使全诗具有哀歌式的忧郁美。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1963738"/>
            <a:ext cx="782002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4、虚实相间。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与大海相遇，他胸中涌动着海一样的澎湃。诗人把岛、岩石想象成凝固的浪峰，这已是诗人改变的自然，接着，诗人由观照海，到由海反观，最后与海同一。这一瞬间，海是诗人向远方的延伸，是海向俄罗斯土地的延伸，这就是作者创作这首诗的思维流程，也是解读这首诗的一个关键。全诗虚实相间，在现实描写与历史玄思中进行转换，从起笔到收笔分别勾勒出两幅简洁而有力的图画：激情奔涌的大海与一位沉思而愁苦的诗人；依旧雄伟壮丽的大海与一位醒悟而坚强的诗人。诗人致大海，既是致有形的大海，又是借此致无形的斗争精神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云形标注 3"/>
          <p:cNvSpPr/>
          <p:nvPr/>
        </p:nvSpPr>
        <p:spPr>
          <a:xfrm>
            <a:off x="2032000" y="61753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2089150" y="1498600"/>
            <a:ext cx="8013700" cy="4027488"/>
          </a:xfrm>
          <a:prstGeom prst="flowChartPunchedTape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 defTabSz="0" eaLnBrk="1" hangingPunct="1">
              <a:lnSpc>
                <a:spcPct val="150000"/>
              </a:lnSpc>
              <a:tabLst>
                <a:tab pos="1028700"/>
                <a:tab pos="1849755"/>
                <a:tab pos="2536825"/>
                <a:tab pos="3221355"/>
              </a:tabLst>
              <a:defRPr/>
            </a:pPr>
            <a:r>
              <a:rPr altLang="zh-CN" sz="2000" b="1">
                <a:solidFill>
                  <a:srgbClr val="F3D63C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这首诗以大海作为自由精神的象征，赞关了自由奔放的大海，表达了诗人与大海相通的自由精神诗人借大海自由奔放的壮美形象，生发联想，尽情抒怀，表达了涡求自由的愿望。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7891" name="文本框 99"/>
          <p:cNvSpPr txBox="1">
            <a:spLocks noChangeArrowheads="1"/>
          </p:cNvSpPr>
          <p:nvPr/>
        </p:nvSpPr>
        <p:spPr bwMode="auto">
          <a:xfrm>
            <a:off x="2063750" y="1928813"/>
            <a:ext cx="806450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1.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下面文段有四处语言表达的问题，请指出有问题句子的序号并加以修改，使语言表达准确流畅。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①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中国传统的二十四节气与农事活动关系密切，②谷雨也不例外。③雨水、小雪、大雪等节气跟谷雨一样，都是反映降水现象的节气。④谷雨有“雨生百谷”的意思，⑤降水量增加，气温迅速升高，⑥田中初插的秧苗在雨水滋润下茁壮成长。⑦谷雨时节已时值暮春，⑧许多地方鲜花盛开，大地焕发出勃勃生机，⑨甚至南方一些地区已开始有炎夏的感觉。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9939" name="文本框 99"/>
          <p:cNvSpPr txBox="1">
            <a:spLocks noChangeArrowheads="1"/>
          </p:cNvSpPr>
          <p:nvPr/>
        </p:nvSpPr>
        <p:spPr bwMode="auto">
          <a:xfrm>
            <a:off x="1944688" y="1844675"/>
            <a:ext cx="8302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③修改为：谷雨跟雨水、小雪、大雪等节气一样。⑤在“降水量”前面加“此时”或“这时节”。⑦删除“时节”，或将“时值”改为“是”。⑨将“甚至”放在“南方一些地区”的后面。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考查辨析并修改病句的能力。③语序不当，结合文意可知，此处应将“谷雨”放在前面。⑤成分残缺，“降水量增加，气温迅速升高”与前句不连贯，缺少时间状语“此时”。⑦成分赘余，“时节”与“时值”语义有重复。⑨“甚至南方一些地区”语序不当，“甚至”应该放在主语“南方一些地区”后面。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68538" y="750888"/>
            <a:ext cx="2519362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2344738" y="2425700"/>
            <a:ext cx="7504112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曾经沧海难为水，除却巫山不是云。”“海上生明月，天涯共此时。”大海的美是永远也说不尽的。面对辽阔的大海诗人会情不自禁地放声高歌，我们学过曹操的《观沧海》今天我们共同欣赏俄国伟大诗人普希金写的一首著名政治抒情诗——《致大海》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1987" name="文本框 99"/>
          <p:cNvSpPr txBox="1">
            <a:spLocks noChangeArrowheads="1"/>
          </p:cNvSpPr>
          <p:nvPr/>
        </p:nvSpPr>
        <p:spPr bwMode="auto">
          <a:xfrm>
            <a:off x="2278063" y="1982788"/>
            <a:ext cx="76358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2.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下面是一段关于茶文化传播的文字，请予以压缩。要求保留关键信息，句子简洁流畅，不超过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50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个字。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我国茶文化自古经“茶马古道”传播。红茶是最早传入西方的贸易商品，广受青睐。小仲马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《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茶花女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》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中的玛格丽特就十分喜爱红茶，玛格丽特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·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米切尔的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《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飘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》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中常出现品鉴红茶的场景。至今西方人对茶的认识仍以红茶为主，茶文化并未随着贸易往来而广泛传播。随着信息时代的到来，顺应文化的多元发展，寻求新的传播方式已成为弘扬传统茶文化的主要任务之一。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4035" name="文本框 99"/>
          <p:cNvSpPr txBox="1">
            <a:spLocks noChangeArrowheads="1"/>
          </p:cNvSpPr>
          <p:nvPr/>
        </p:nvSpPr>
        <p:spPr bwMode="auto">
          <a:xfrm>
            <a:off x="2252663" y="2100263"/>
            <a:ext cx="768667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①我国茶文化传播历史悠久；②传统传播方式有局限性；③信息时代要寻求新的传播方式。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材料的陈述对象是“茶文化传播”，核心信息有三个层次：第一个层次是“茶文化传播历史悠久”；第二个层次是举名著中饮用红茶的例子，意在表明茶文化“传播方式受限”；最后一个层次，强调要寻找新的茶文化传播方式。根据以上分析进行压缩即可。</a:t>
            </a:r>
          </a:p>
        </p:txBody>
      </p:sp>
    </p:spTree>
  </p:cSld>
  <p:clrMapOvr>
    <a:masterClrMapping/>
  </p:clrMapOvr>
  <p:transition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6083" name="文本框 99"/>
          <p:cNvSpPr txBox="1">
            <a:spLocks noChangeArrowheads="1"/>
          </p:cNvSpPr>
          <p:nvPr/>
        </p:nvSpPr>
        <p:spPr bwMode="auto">
          <a:xfrm>
            <a:off x="2009775" y="1876425"/>
            <a:ext cx="8172450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参照示例中的反驳方式，针对材料中的逻辑错误，作出两种恰当的反驳。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示例：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问题语段：老张跟别人吵架了，想不到老张是这么一个讨人嫌的人，他人缘肯定也好不到哪里去。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反驳：①老张跟别人吵架原因很多，不能因此就说明老张讨人嫌、人缘不好。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②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你和朋友吵架了，就能说你讨人嫌、人缘不好吗？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问题语段：这所大学的图书馆的藏书非常丰富，可以肯定，这所大学一定是一所一流大学。</a:t>
            </a: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8131" name="文本框 99"/>
          <p:cNvSpPr txBox="1">
            <a:spLocks noChangeArrowheads="1"/>
          </p:cNvSpPr>
          <p:nvPr/>
        </p:nvSpPr>
        <p:spPr bwMode="auto">
          <a:xfrm>
            <a:off x="1927225" y="1568450"/>
            <a:ext cx="8335963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反驳：①评价大学有很多要素，藏书丰富并不能说明大学就一定是一流的。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②书店里的图书也很丰富，你能说书店是一所一流大学吗？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示例中的“问题语段”中对问题的判断以偏概全了，它根据少数事例得出一般性结论。“老张跟别人吵架”只是老张的一个行为，属于少数事例，据此就对老张整个人的人品做出判断：“老张是这么一个讨人嫌的人，他人缘肯定也好不到哪里去”，是不合逻辑的。“大学的图书馆的藏书非常丰富”只是大学的一个特点，据此得出“这所大学一定是一所一流大学”的结论，和示例中的问题语段犯的是同样的错误，仿照示例中的反驳方式，先指出语段错在哪里，然后选择一个满足语段前提的事例，用反问的语气进行反驳即可。</a:t>
            </a:r>
          </a:p>
        </p:txBody>
      </p:sp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50179" name="文本框 99"/>
          <p:cNvSpPr txBox="1">
            <a:spLocks noChangeArrowheads="1"/>
          </p:cNvSpPr>
          <p:nvPr/>
        </p:nvSpPr>
        <p:spPr bwMode="auto">
          <a:xfrm>
            <a:off x="2298700" y="2232025"/>
            <a:ext cx="75946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为了让某新生迅速找到正在会议室开会的班主任老师，有必要向他作点介绍，但介绍应尽可能简洁。下列删除冗余部分最恰当的一项是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(   )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你们的班主任①在会议室开会，那位②西装革履、③身高一米七左右、④戴眼镜、⑤留络腮胡子的⑥男教师就是。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A.①⑥	     B.②③	  C.③⑥    	D.④⑤</a:t>
            </a: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52227" name="文本框 99"/>
          <p:cNvSpPr txBox="1">
            <a:spLocks noChangeArrowheads="1"/>
          </p:cNvSpPr>
          <p:nvPr/>
        </p:nvSpPr>
        <p:spPr bwMode="auto">
          <a:xfrm>
            <a:off x="2424113" y="2344738"/>
            <a:ext cx="734377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C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根据习惯，老师们应是坐着开会的，所以身高对识别人物没有意义；另外，“留络腮胡子的”肯定是男教师，但男教师不一定都有络腮胡子，故⑤比⑥更有鉴别意义。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5492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2025650" y="1595438"/>
            <a:ext cx="5729288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亚历山大·谢尔盖耶维奇·普希金(1799年6月6日-1837年2月10日)，俄国诗人、作家。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1799年6月6日，出生于莫斯科一个贵族地主家庭。1811年6月，考入皇村学校。1814年7月，诗歌《致诗友》发表在《欧洲通报》上。1817年3月，出版了第一本诗集《亚历山大·普希金诗集》;7月，完成诗歌《自由颂》，造成一定影响。1819年7月，写出诗歌《乡村》。1820年3月，完成第一部长诗《鲁斯兰和柳德米拉》，引起文坛关注。1821年，完成长诗《高加索的俘虏》。1825年，完成短诗《假如生活欺骗了你》。1828年，完成诗体小说《叶甫盖尼·奥涅金》。1830年，参加《文学报》的编辑工作。1833年10月，完成长诗《青铜骑士》;12月30日，被尼古拉一世任命为宫中低级侍从。1836年10月，完成小说《上尉的女儿》。1837年2月10日，因决斗负伤而死。</a:t>
            </a:r>
          </a:p>
        </p:txBody>
      </p:sp>
      <p:pic>
        <p:nvPicPr>
          <p:cNvPr id="7172" name="图片 2"/>
          <p:cNvPicPr>
            <a:picLocks noChangeAspect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775" y="2846388"/>
            <a:ext cx="1919288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7270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268538" y="2392363"/>
            <a:ext cx="76549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1820年，普希金因创作了大量的政治诗而引起沙皇的惊慌，被沙皇政府放逐到俄国南部任职。由于他热爱自由，不愿阿谀逢迎敖德萨总督，于1824年又被流放外地。临别前夕，诗人登上海边的岩石，面对波涛汹涌的大海，想起自己坎坷的经历，想起与大海有关的英雄，怀古伤今，不禁思绪起伏，他的心像大海一样深沉、激荡，于是写下了这首诗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324100" y="593725"/>
            <a:ext cx="2366963" cy="76835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常识积累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27275" y="2300288"/>
            <a:ext cx="753745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重章叠唱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即重章叠句，是指文学作品中，在不同段落的同一位置，相同或相近的语句重复出现的一种表现手法。其作用在于加深印象，渲染气氛，深化诗的主题，增强诗的音乐性和节奏感，使感情得到尽情抒发。</a:t>
            </a:r>
          </a:p>
        </p:txBody>
      </p:sp>
      <p:pic>
        <p:nvPicPr>
          <p:cNvPr id="11268" name="图片 2" descr="08042501419843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6063" y="809625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135188" y="698500"/>
            <a:ext cx="2449512" cy="86360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04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文章结构</a:t>
            </a:r>
          </a:p>
        </p:txBody>
      </p:sp>
      <p:pic>
        <p:nvPicPr>
          <p:cNvPr id="13315" name="图片 1" descr="企业微信截图_16008409378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9738" y="5335588"/>
            <a:ext cx="1084262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 txBox="1">
            <a:spLocks noChangeArrowheads="1"/>
          </p:cNvSpPr>
          <p:nvPr/>
        </p:nvSpPr>
        <p:spPr bwMode="auto">
          <a:xfrm>
            <a:off x="2236788" y="1901825"/>
            <a:ext cx="7716837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全文可分为三个部分：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第一部分：（第</a:t>
            </a:r>
            <a:r>
              <a:rPr lang="zh-CN" alt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1-3</a:t>
            </a: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节），对大海的热爱之情和因自身 的不自由而感到的悲伤痛苦。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第二部分：（第</a:t>
            </a:r>
            <a:r>
              <a:rPr lang="zh-CN" alt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8-13</a:t>
            </a: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节），缅怀英雄拿破仑和伟大的诗人拜伦。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第三部分：（第</a:t>
            </a:r>
            <a:r>
              <a:rPr lang="zh-CN" alt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14-15</a:t>
            </a: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节），永久怀念大海。</a:t>
            </a:r>
          </a:p>
        </p:txBody>
      </p:sp>
      <p:pic>
        <p:nvPicPr>
          <p:cNvPr id="133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1400" y="12090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1990725" y="765175"/>
            <a:ext cx="2449513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14575" y="2028825"/>
            <a:ext cx="756285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诗人为什么厌烦“凝固的石岸？”岸”又有何象征意义？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</a:t>
            </a: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石岸”使诗人无法热烈地拥抱大海，整个人“被缚住”了。这些“凝固的石岸”正是黑暗现实的象征，它是拘禁诗人的无边的囚牢，它使诗人向往自由的夙愿无法实现。</a:t>
            </a:r>
          </a:p>
        </p:txBody>
      </p:sp>
      <p:pic>
        <p:nvPicPr>
          <p:cNvPr id="15364" name="图片 4" descr="528f2c4fdfa2c536f6045a7cf9b7d83cf8bda43380b6-qw5oxj_fw6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6500" y="612775"/>
            <a:ext cx="102711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12988" y="2274888"/>
            <a:ext cx="756602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诗人为什么永远不会忘记大海？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在压抑之中，唯有大海没有把诗人“遗忘”。诗人愿意久久倾听大海“黄昏时分的轰响”，欣赏大海“壮观的美色”。</a:t>
            </a:r>
          </a:p>
        </p:txBody>
      </p:sp>
      <p:pic>
        <p:nvPicPr>
          <p:cNvPr id="1741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81225" y="1936750"/>
            <a:ext cx="782955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3.《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大海</a:t>
            </a: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》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中的“你”是谁？有什么特点？诗人为什么要向“你”告别？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你”指大海，大海这一意象已渗透了诗人强烈的主观情感。在诗人看来，大海就是他的朋友。黄昏寂静时，大海温顺而宁静，“蓝色的浪头翻滚起伏”“骄傲的美闪烁壮观”，仿佛是友人忧郁的絮语，在沉郁地吐诉着心头的哀愁；而波涛汹涌时，惊涛骇浪有如“你任性的脾气的发作”“成群的渔船就会覆没”，仿佛又在召唤着诗人冲破牢笼，奔向自由的远方。大海与诗人共有的自由奔放的精神，使得诗人与大海在感情上相通，所以诗人才会将“大海”当成自己可以倾诉的知己，从而与它深情地话别。</a:t>
            </a:r>
          </a:p>
        </p:txBody>
      </p:sp>
      <p:pic>
        <p:nvPicPr>
          <p:cNvPr id="1946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81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方正北魏楷书简体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2021-06-23T07:57:17.632</cp:lastPrinted>
  <dcterms:created xsi:type="dcterms:W3CDTF">2021-06-23T07:57:17Z</dcterms:created>
  <dcterms:modified xsi:type="dcterms:W3CDTF">2021-06-22T23:57:20Z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