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56" r:id="rId2"/>
    <p:sldId id="257" r:id="rId3"/>
    <p:sldId id="258" r:id="rId4"/>
    <p:sldId id="260" r:id="rId5"/>
    <p:sldId id="294" r:id="rId6"/>
    <p:sldId id="261" r:id="rId7"/>
    <p:sldId id="262" r:id="rId8"/>
    <p:sldId id="266" r:id="rId9"/>
    <p:sldId id="263" r:id="rId10"/>
    <p:sldId id="267" r:id="rId11"/>
    <p:sldId id="264" r:id="rId12"/>
    <p:sldId id="265" r:id="rId13"/>
    <p:sldId id="268" r:id="rId14"/>
    <p:sldId id="281" r:id="rId15"/>
    <p:sldId id="269" r:id="rId16"/>
    <p:sldId id="278" r:id="rId17"/>
    <p:sldId id="279" r:id="rId18"/>
    <p:sldId id="291" r:id="rId19"/>
    <p:sldId id="271" r:id="rId20"/>
    <p:sldId id="292" r:id="rId21"/>
    <p:sldId id="272" r:id="rId22"/>
    <p:sldId id="273" r:id="rId23"/>
    <p:sldId id="275" r:id="rId24"/>
    <p:sldId id="274" r:id="rId25"/>
    <p:sldId id="280" r:id="rId26"/>
    <p:sldId id="289" r:id="rId27"/>
    <p:sldId id="276" r:id="rId28"/>
    <p:sldId id="282" r:id="rId29"/>
    <p:sldId id="283" r:id="rId30"/>
    <p:sldId id="288" r:id="rId31"/>
    <p:sldId id="284" r:id="rId32"/>
    <p:sldId id="290" r:id="rId33"/>
    <p:sldId id="293" r:id="rId34"/>
    <p:sldId id="285" r:id="rId35"/>
    <p:sldId id="287" r:id="rId36"/>
    <p:sldId id="286" r:id="rId37"/>
    <p:sldId id="277" r:id="rId3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7" d="100"/>
          <a:sy n="67" d="100"/>
        </p:scale>
        <p:origin x="-147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494298-91D8-4E18-9EBF-8DCCF331E464}" type="datetimeFigureOut">
              <a:rPr lang="zh-CN" altLang="en-US" smtClean="0"/>
              <a:pPr/>
              <a:t>2012/2/20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27EDA0-F447-45F8-B117-BDF57CE18C4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8C27EDA0-F447-45F8-B117-BDF57CE18C44}" type="slidenum">
              <a:rPr lang="zh-CN" altLang="en-US" smtClean="0"/>
              <a:pPr/>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C27EDA0-F447-45F8-B117-BDF57CE18C44}" type="slidenum">
              <a:rPr lang="zh-CN" altLang="en-US" smtClean="0"/>
              <a:pPr/>
              <a:t>27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4F1069F-B848-494F-B7F5-7216C6F042F3}"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BEAD9B81-C540-482C-BF52-CDA65AD2D5D4}" type="datetimeFigureOut">
              <a:rPr lang="zh-CN" altLang="en-US" smtClean="0"/>
              <a:pPr/>
              <a:t>2012/2/20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94F1069F-B848-494F-B7F5-7216C6F042F3}"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EAD9B81-C540-482C-BF52-CDA65AD2D5D4}" type="datetimeFigureOut">
              <a:rPr lang="zh-CN" altLang="en-US" smtClean="0"/>
              <a:pPr/>
              <a:t>2012/2/20</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4F1069F-B848-494F-B7F5-7216C6F042F3}"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33400" y="714356"/>
            <a:ext cx="8182004" cy="1928826"/>
          </a:xfrm>
        </p:spPr>
        <p:txBody>
          <a:bodyPr>
            <a:normAutofit/>
          </a:bodyPr>
          <a:lstStyle/>
          <a:p>
            <a:pPr algn="ctr"/>
            <a:r>
              <a:rPr lang="zh-CN" altLang="en-US" sz="8800" dirty="0" smtClean="0">
                <a:solidFill>
                  <a:srgbClr val="FF0000"/>
                </a:solidFill>
                <a:latin typeface="+mj-ea"/>
              </a:rPr>
              <a:t>哈姆莱特</a:t>
            </a:r>
            <a:endParaRPr lang="zh-CN" altLang="en-US" sz="8800" dirty="0">
              <a:solidFill>
                <a:srgbClr val="FF0000"/>
              </a:solidFill>
              <a:latin typeface="+mj-ea"/>
            </a:endParaRPr>
          </a:p>
        </p:txBody>
      </p:sp>
      <p:sp>
        <p:nvSpPr>
          <p:cNvPr id="3" name="副标题 2"/>
          <p:cNvSpPr>
            <a:spLocks noGrp="1"/>
          </p:cNvSpPr>
          <p:nvPr>
            <p:ph type="subTitle" idx="1"/>
          </p:nvPr>
        </p:nvSpPr>
        <p:spPr>
          <a:xfrm>
            <a:off x="1142944" y="3071810"/>
            <a:ext cx="8001056" cy="1609724"/>
          </a:xfrm>
        </p:spPr>
        <p:txBody>
          <a:bodyPr>
            <a:normAutofit/>
          </a:bodyPr>
          <a:lstStyle/>
          <a:p>
            <a:r>
              <a:rPr lang="zh-CN" altLang="en-US" sz="4000" dirty="0" smtClean="0"/>
              <a:t>（又名</a:t>
            </a:r>
            <a:r>
              <a:rPr lang="en-US" altLang="zh-CN" sz="4000" dirty="0" smtClean="0"/>
              <a:t>《</a:t>
            </a:r>
            <a:r>
              <a:rPr lang="zh-CN" altLang="en-US" sz="4000" dirty="0" smtClean="0"/>
              <a:t>王子复仇记</a:t>
            </a:r>
            <a:r>
              <a:rPr lang="en-US" altLang="zh-CN" sz="4000" dirty="0" smtClean="0"/>
              <a:t>》</a:t>
            </a:r>
            <a:r>
              <a:rPr lang="zh-CN" altLang="en-US" sz="4000" dirty="0" smtClean="0"/>
              <a:t>）</a:t>
            </a:r>
            <a:endParaRPr lang="en-US" altLang="zh-CN" sz="4000" dirty="0" smtClean="0"/>
          </a:p>
        </p:txBody>
      </p:sp>
      <p:sp>
        <p:nvSpPr>
          <p:cNvPr id="4" name="矩形 3"/>
          <p:cNvSpPr/>
          <p:nvPr/>
        </p:nvSpPr>
        <p:spPr>
          <a:xfrm>
            <a:off x="4214810" y="4143380"/>
            <a:ext cx="5286412" cy="707886"/>
          </a:xfrm>
          <a:prstGeom prst="rect">
            <a:avLst/>
          </a:prstGeom>
        </p:spPr>
        <p:txBody>
          <a:bodyPr wrap="square">
            <a:spAutoFit/>
          </a:bodyPr>
          <a:lstStyle/>
          <a:p>
            <a:pPr marR="45720" lvl="0" algn="ctr">
              <a:spcBef>
                <a:spcPct val="20000"/>
              </a:spcBef>
              <a:buClr>
                <a:srgbClr val="0BD0D9"/>
              </a:buClr>
              <a:buSzPct val="95000"/>
            </a:pPr>
            <a:r>
              <a:rPr lang="zh-CN" altLang="en-US" sz="4000" dirty="0" smtClean="0">
                <a:solidFill>
                  <a:srgbClr val="FFFF00"/>
                </a:solidFill>
              </a:rPr>
              <a:t>莎</a:t>
            </a:r>
            <a:r>
              <a:rPr lang="zh-CN" altLang="en-US" sz="4000" dirty="0">
                <a:solidFill>
                  <a:srgbClr val="FFFF00"/>
                </a:solidFill>
              </a:rPr>
              <a:t>士比</a:t>
            </a:r>
            <a:r>
              <a:rPr lang="zh-CN" altLang="en-US" sz="4000" dirty="0" smtClean="0">
                <a:solidFill>
                  <a:srgbClr val="FFFF00"/>
                </a:solidFill>
              </a:rPr>
              <a:t>亚</a:t>
            </a:r>
            <a:endParaRPr lang="zh-CN" altLang="en-US" sz="4000" dirty="0">
              <a:solidFill>
                <a:srgbClr val="FFFF00"/>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571480"/>
            <a:ext cx="9144000" cy="6286520"/>
          </a:xfrm>
        </p:spPr>
        <p:txBody>
          <a:bodyPr>
            <a:normAutofit/>
          </a:bodyPr>
          <a:lstStyle/>
          <a:p>
            <a:r>
              <a:rPr lang="zh-CN" altLang="en-US" sz="4800" b="1" dirty="0" smtClean="0">
                <a:solidFill>
                  <a:srgbClr val="FF0066"/>
                </a:solidFill>
              </a:rPr>
              <a:t>奥菲莉娅</a:t>
            </a:r>
            <a:r>
              <a:rPr lang="zh-CN" altLang="en-US" sz="4800" b="1" dirty="0" smtClean="0"/>
              <a:t> </a:t>
            </a:r>
            <a:r>
              <a:rPr lang="en-US" sz="4800" b="1" dirty="0" smtClean="0"/>
              <a:t>Ophelia—— </a:t>
            </a:r>
            <a:r>
              <a:rPr lang="zh-CN" altLang="en-US" sz="4800" b="1" dirty="0" smtClean="0"/>
              <a:t>波隆尼尔的女儿。她与哈姆雷特双双陷入爱河，但种种阻力警告王子，政治地位使他们无望结合。作为哈姆雷特疯狂复仇计划的一部分，她被他无情抛弃，加上父亲的死让她陷入精神错乱，最终失足落水溺</a:t>
            </a:r>
            <a:endParaRPr lang="zh-CN" altLang="en-US" sz="48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idx="1"/>
          </p:nvPr>
        </p:nvSpPr>
        <p:spPr>
          <a:xfrm>
            <a:off x="214282" y="857232"/>
            <a:ext cx="8715375" cy="6643687"/>
          </a:xfrm>
        </p:spPr>
        <p:txBody>
          <a:bodyPr>
            <a:normAutofit lnSpcReduction="10000"/>
          </a:bodyPr>
          <a:lstStyle/>
          <a:p>
            <a:pPr>
              <a:buNone/>
            </a:pPr>
            <a:r>
              <a:rPr lang="zh-CN" altLang="en-US" sz="3200" b="1" dirty="0" smtClean="0"/>
              <a:t> </a:t>
            </a:r>
            <a:br>
              <a:rPr lang="zh-CN" altLang="en-US" sz="3200" b="1" dirty="0" smtClean="0"/>
            </a:br>
            <a:r>
              <a:rPr lang="zh-CN" altLang="en-US" sz="4800" b="1" dirty="0" smtClean="0">
                <a:solidFill>
                  <a:srgbClr val="FF0066"/>
                </a:solidFill>
              </a:rPr>
              <a:t>赫瑞修</a:t>
            </a:r>
            <a:r>
              <a:rPr lang="zh-CN" altLang="en-US" sz="4800" b="1" dirty="0" smtClean="0"/>
              <a:t> </a:t>
            </a:r>
            <a:r>
              <a:rPr lang="en-US" sz="4800" b="1" dirty="0" smtClean="0"/>
              <a:t>Horatio—— </a:t>
            </a:r>
            <a:r>
              <a:rPr lang="zh-CN" altLang="en-US" sz="4800" b="1" dirty="0" smtClean="0"/>
              <a:t>哈姆雷特大学里的密友。他没有直接卷入王室之间的阴谋，所以他成了哈姆雷特的传声筒，莎翁用他来烘托剧情。他也是唯一一个活到全剧结束的主要角色。虽然他曾扬言要自杀。 </a:t>
            </a:r>
            <a:br>
              <a:rPr lang="zh-CN" altLang="en-US" sz="4800" b="1" dirty="0" smtClean="0"/>
            </a:br>
            <a:r>
              <a:rPr lang="zh-CN" altLang="en-US" sz="4800" dirty="0" smtClean="0"/>
              <a:t/>
            </a:r>
            <a:br>
              <a:rPr lang="zh-CN" altLang="en-US" sz="4800" dirty="0" smtClean="0"/>
            </a:br>
            <a:endParaRPr lang="zh-CN" altLang="en-US" sz="4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857232"/>
            <a:ext cx="8358246" cy="6286544"/>
          </a:xfrm>
        </p:spPr>
        <p:txBody>
          <a:bodyPr>
            <a:normAutofit/>
          </a:bodyPr>
          <a:lstStyle/>
          <a:p>
            <a:r>
              <a:rPr lang="zh-CN" altLang="en-US" sz="3200" b="1" dirty="0" smtClean="0">
                <a:solidFill>
                  <a:srgbClr val="FF0066"/>
                </a:solidFill>
              </a:rPr>
              <a:t>罗生克兰和盖登思邓</a:t>
            </a:r>
            <a:r>
              <a:rPr lang="zh-CN" altLang="en-US" sz="3200" b="1" dirty="0" smtClean="0"/>
              <a:t> </a:t>
            </a:r>
            <a:r>
              <a:rPr lang="en-US" sz="3200" b="1" dirty="0" smtClean="0"/>
              <a:t>Rosencrantz &amp; Guildernstern—— </a:t>
            </a:r>
            <a:r>
              <a:rPr lang="zh-CN" altLang="en-US" sz="3200" b="1" dirty="0" smtClean="0"/>
              <a:t>都是哈姆雷特大学中的老同学。他们被克劳地招来照看哈姆雷特。虽然两人在剧中的作用不大，但王子很快就猜疑两人是间谍。当国王下密令要处死远在英国的哈姆雷特时，他把名字偷换了。于是两人在幕后莫名其妙地死去。 </a:t>
            </a:r>
            <a:br>
              <a:rPr lang="zh-CN" altLang="en-US" sz="3200" b="1" dirty="0" smtClean="0"/>
            </a:br>
            <a:r>
              <a:rPr lang="zh-CN" altLang="en-US" sz="3200" b="1" dirty="0" smtClean="0">
                <a:solidFill>
                  <a:srgbClr val="FF0066"/>
                </a:solidFill>
              </a:rPr>
              <a:t>福丁布</a:t>
            </a:r>
            <a:r>
              <a:rPr lang="zh-CN" altLang="en-US" sz="3200" b="1" dirty="0" smtClean="0">
                <a:solidFill>
                  <a:srgbClr val="FF0066"/>
                </a:solidFill>
              </a:rPr>
              <a:t>拉斯</a:t>
            </a:r>
            <a:r>
              <a:rPr lang="zh-CN" altLang="en-US" sz="3200" b="1" dirty="0" smtClean="0"/>
              <a:t> </a:t>
            </a:r>
            <a:r>
              <a:rPr lang="en-US" sz="3200" b="1" dirty="0" smtClean="0"/>
              <a:t>Fortinbras—— </a:t>
            </a:r>
            <a:r>
              <a:rPr lang="zh-CN" altLang="en-US" sz="3200" b="1" dirty="0" smtClean="0"/>
              <a:t>挪威王子。在剧中只有短短的过场戏。但他的重要性在于，全剧的最后台词由他说出，似乎象征着一个更为光明的未来，阐述了剧作主题。</a:t>
            </a:r>
            <a:endParaRPr lang="zh-CN" altLang="en-US" sz="3200" b="1" dirty="0"/>
          </a:p>
        </p:txBody>
      </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14338"/>
            <a:ext cx="8686800" cy="928670"/>
          </a:xfrm>
        </p:spPr>
        <p:txBody>
          <a:bodyPr>
            <a:normAutofit/>
          </a:bodyPr>
          <a:lstStyle/>
          <a:p>
            <a:r>
              <a:rPr lang="zh-CN" altLang="en-US" sz="4000" b="1" dirty="0" smtClean="0">
                <a:solidFill>
                  <a:srgbClr val="FF0000"/>
                </a:solidFill>
              </a:rPr>
              <a:t>分析讨论：</a:t>
            </a:r>
            <a:endParaRPr lang="zh-CN" altLang="en-US" sz="4000" b="1" dirty="0">
              <a:solidFill>
                <a:srgbClr val="FF0000"/>
              </a:solidFill>
            </a:endParaRPr>
          </a:p>
        </p:txBody>
      </p:sp>
      <p:sp>
        <p:nvSpPr>
          <p:cNvPr id="3" name="内容占位符 2"/>
          <p:cNvSpPr>
            <a:spLocks noGrp="1"/>
          </p:cNvSpPr>
          <p:nvPr>
            <p:ph idx="1"/>
          </p:nvPr>
        </p:nvSpPr>
        <p:spPr>
          <a:xfrm>
            <a:off x="214282" y="714356"/>
            <a:ext cx="8643998" cy="5929354"/>
          </a:xfrm>
        </p:spPr>
        <p:txBody>
          <a:bodyPr>
            <a:normAutofit fontScale="77500" lnSpcReduction="20000"/>
          </a:bodyPr>
          <a:lstStyle/>
          <a:p>
            <a:pPr>
              <a:lnSpc>
                <a:spcPct val="120000"/>
              </a:lnSpc>
            </a:pPr>
            <a:r>
              <a:rPr lang="en-US" altLang="zh-CN" sz="4400" b="1" dirty="0" smtClean="0"/>
              <a:t>1</a:t>
            </a:r>
            <a:r>
              <a:rPr lang="zh-CN" altLang="en-US" sz="4400" b="1" dirty="0" smtClean="0"/>
              <a:t>、</a:t>
            </a:r>
            <a:r>
              <a:rPr lang="zh-CN" altLang="en-US" sz="4400" b="1" dirty="0" smtClean="0">
                <a:solidFill>
                  <a:srgbClr val="FF0066"/>
                </a:solidFill>
              </a:rPr>
              <a:t> 熟悉情节</a:t>
            </a:r>
            <a:r>
              <a:rPr lang="zh-CN" altLang="en-US" sz="3200" dirty="0" smtClean="0">
                <a:solidFill>
                  <a:srgbClr val="FF0066"/>
                </a:solidFill>
              </a:rPr>
              <a:t/>
            </a:r>
            <a:br>
              <a:rPr lang="zh-CN" altLang="en-US" sz="3200" dirty="0" smtClean="0">
                <a:solidFill>
                  <a:srgbClr val="FF0066"/>
                </a:solidFill>
              </a:rPr>
            </a:br>
            <a:r>
              <a:rPr lang="zh-CN" altLang="en-US" sz="3200" dirty="0" smtClean="0"/>
              <a:t/>
            </a:r>
            <a:br>
              <a:rPr lang="zh-CN" altLang="en-US" sz="3200" dirty="0" smtClean="0"/>
            </a:br>
            <a:r>
              <a:rPr lang="en-US" altLang="zh-CN" sz="4400" b="1" dirty="0" smtClean="0"/>
              <a:t>2</a:t>
            </a:r>
            <a:r>
              <a:rPr lang="zh-CN" altLang="en-US" sz="4400" b="1" dirty="0" smtClean="0"/>
              <a:t>、 </a:t>
            </a:r>
            <a:r>
              <a:rPr lang="zh-CN" altLang="en-US" sz="4400" b="1" dirty="0" smtClean="0">
                <a:solidFill>
                  <a:srgbClr val="FF0066"/>
                </a:solidFill>
              </a:rPr>
              <a:t>分析探究 </a:t>
            </a:r>
            <a:r>
              <a:rPr lang="zh-CN" altLang="en-US" sz="3200" dirty="0" smtClean="0"/>
              <a:t/>
            </a:r>
            <a:br>
              <a:rPr lang="zh-CN" altLang="en-US" sz="3200" dirty="0" smtClean="0"/>
            </a:br>
            <a:r>
              <a:rPr lang="zh-CN" altLang="en-US" dirty="0" smtClean="0"/>
              <a:t/>
            </a:r>
            <a:br>
              <a:rPr lang="zh-CN" altLang="en-US" dirty="0" smtClean="0"/>
            </a:br>
            <a:r>
              <a:rPr lang="zh-CN" altLang="en-US" sz="7600" b="1" dirty="0" smtClean="0">
                <a:solidFill>
                  <a:srgbClr val="FF0000"/>
                </a:solidFill>
              </a:rPr>
              <a:t>讨论一：</a:t>
            </a:r>
            <a:r>
              <a:rPr lang="zh-CN" altLang="en-US" sz="6500" b="1" dirty="0" smtClean="0">
                <a:solidFill>
                  <a:srgbClr val="FF0000"/>
                </a:solidFill>
              </a:rPr>
              <a:t> </a:t>
            </a:r>
            <a:r>
              <a:rPr lang="zh-CN" altLang="en-US" dirty="0" smtClean="0"/>
              <a:t/>
            </a:r>
            <a:br>
              <a:rPr lang="zh-CN" altLang="en-US" dirty="0" smtClean="0"/>
            </a:br>
            <a:r>
              <a:rPr lang="zh-CN" altLang="en-US" dirty="0" smtClean="0"/>
              <a:t/>
            </a:r>
            <a:br>
              <a:rPr lang="zh-CN" altLang="en-US" dirty="0" smtClean="0"/>
            </a:br>
            <a:r>
              <a:rPr lang="zh-CN" altLang="en-US" sz="5700" b="1" dirty="0" smtClean="0">
                <a:solidFill>
                  <a:srgbClr val="000099"/>
                </a:solidFill>
              </a:rPr>
              <a:t>为什么复仇在哈姆莱特眼里会变得那么复杂？他犹豫什么？他顾忌什么？ </a:t>
            </a:r>
            <a:br>
              <a:rPr lang="zh-CN" altLang="en-US" sz="5700" b="1" dirty="0" smtClean="0">
                <a:solidFill>
                  <a:srgbClr val="000099"/>
                </a:solidFill>
              </a:rPr>
            </a:br>
            <a:r>
              <a:rPr lang="zh-CN" altLang="en-US" dirty="0" smtClean="0"/>
              <a:t/>
            </a:r>
            <a:br>
              <a:rPr lang="zh-CN" altLang="en-US" dirty="0" smtClean="0"/>
            </a:br>
            <a:endParaRPr lang="zh-CN" altLang="en-US" dirty="0"/>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967434"/>
          </a:xfrm>
        </p:spPr>
        <p:txBody>
          <a:bodyPr>
            <a:normAutofit fontScale="92500" lnSpcReduction="10000"/>
          </a:bodyPr>
          <a:lstStyle/>
          <a:p>
            <a:r>
              <a:rPr lang="zh-CN" altLang="en-US" sz="4400" b="1" dirty="0" smtClean="0"/>
              <a:t>哈姆莱特的犹豫不只是因为找不到复仇的方法，而是因为他所进行的关于人类生命本体的哲学探讨，涉及到了人的生存、死亡与灵魂等形而上的问题。他的复仇对象制约了他的行动，他的思想制约了他的行动，她对母亲的爱制约了他的行动。 </a:t>
            </a:r>
            <a:br>
              <a:rPr lang="zh-CN" altLang="en-US" sz="4400" b="1" dirty="0" smtClean="0"/>
            </a:br>
            <a:r>
              <a:rPr lang="zh-CN" altLang="en-US" dirty="0" smtClean="0"/>
              <a:t/>
            </a:r>
            <a:br>
              <a:rPr lang="zh-CN" altLang="en-US" dirty="0" smtClean="0"/>
            </a:br>
            <a:r>
              <a:rPr lang="zh-CN" altLang="en-US" dirty="0" smtClean="0"/>
              <a:t/>
            </a:r>
            <a:br>
              <a:rPr lang="zh-CN" altLang="en-US" dirty="0" smtClean="0"/>
            </a:br>
            <a:r>
              <a:rPr lang="zh-CN" altLang="en-US" dirty="0" smtClean="0"/>
              <a:t/>
            </a:r>
            <a:br>
              <a:rPr lang="zh-CN" altLang="en-US" dirty="0" smtClean="0"/>
            </a:b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357214"/>
            <a:ext cx="8229600" cy="1143000"/>
          </a:xfrm>
        </p:spPr>
        <p:txBody>
          <a:bodyPr>
            <a:normAutofit/>
          </a:bodyPr>
          <a:lstStyle/>
          <a:p>
            <a:r>
              <a:rPr lang="zh-CN" altLang="en-US" sz="3600" b="1" dirty="0" smtClean="0">
                <a:solidFill>
                  <a:srgbClr val="FF0000"/>
                </a:solidFill>
              </a:rPr>
              <a:t>讨论二：</a:t>
            </a:r>
            <a:endParaRPr lang="zh-CN" altLang="en-US" sz="3600" b="1" dirty="0">
              <a:solidFill>
                <a:srgbClr val="FF0000"/>
              </a:solidFill>
            </a:endParaRPr>
          </a:p>
        </p:txBody>
      </p:sp>
      <p:sp>
        <p:nvSpPr>
          <p:cNvPr id="3" name="内容占位符 2"/>
          <p:cNvSpPr>
            <a:spLocks noGrp="1"/>
          </p:cNvSpPr>
          <p:nvPr>
            <p:ph idx="1"/>
          </p:nvPr>
        </p:nvSpPr>
        <p:spPr>
          <a:xfrm>
            <a:off x="285720" y="1142984"/>
            <a:ext cx="8472518" cy="5857916"/>
          </a:xfrm>
        </p:spPr>
        <p:txBody>
          <a:bodyPr>
            <a:normAutofit fontScale="85000" lnSpcReduction="20000"/>
          </a:bodyPr>
          <a:lstStyle/>
          <a:p>
            <a:r>
              <a:rPr lang="zh-CN" altLang="en-US" sz="4800" b="1" dirty="0" smtClean="0"/>
              <a:t>有学者指出，如果在第一幕哈姆雷特王子就干掉了克劳狄斯的话，</a:t>
            </a:r>
            <a:r>
              <a:rPr lang="en-US" altLang="zh-CN" sz="4800" b="1" dirty="0" smtClean="0"/>
              <a:t>《</a:t>
            </a:r>
            <a:r>
              <a:rPr lang="zh-CN" altLang="en-US" sz="4800" b="1" dirty="0" smtClean="0"/>
              <a:t>哈姆雷特</a:t>
            </a:r>
            <a:r>
              <a:rPr lang="en-US" altLang="zh-CN" sz="4800" b="1" dirty="0" smtClean="0"/>
              <a:t>》</a:t>
            </a:r>
            <a:r>
              <a:rPr lang="zh-CN" altLang="en-US" sz="4800" b="1" dirty="0" smtClean="0"/>
              <a:t>一剧也就该闭幕了。也就是说，哈姆雷特的犹豫在剧中并非是可有可无的，或不是哈姆雷特可以选择的。哈姆雷特的犹豫是必然的，不可避免的。那么，</a:t>
            </a:r>
            <a:r>
              <a:rPr lang="zh-CN" altLang="en-US" sz="4800" b="1" dirty="0" smtClean="0">
                <a:solidFill>
                  <a:srgbClr val="FF0000"/>
                </a:solidFill>
              </a:rPr>
              <a:t>哈姆雷特的犹豫与他的悲剧的关系实质是什么呢？</a:t>
            </a:r>
            <a:r>
              <a:rPr lang="zh-CN" altLang="en-US" sz="4800" b="1" dirty="0" smtClean="0"/>
              <a:t> </a:t>
            </a:r>
            <a:r>
              <a:rPr lang="zh-CN" altLang="en-US" dirty="0" smtClean="0"/>
              <a:t/>
            </a:r>
            <a:br>
              <a:rPr lang="zh-CN" altLang="en-US" dirty="0" smtClean="0"/>
            </a:br>
            <a:r>
              <a:rPr lang="zh-CN" altLang="en-US" dirty="0" smtClean="0"/>
              <a:t/>
            </a:r>
            <a:br>
              <a:rPr lang="zh-CN" altLang="en-US" dirty="0" smtClean="0"/>
            </a:br>
            <a:r>
              <a:rPr lang="zh-CN" altLang="en-US" dirty="0" smtClean="0"/>
              <a:t/>
            </a:r>
            <a:br>
              <a:rPr lang="zh-CN" altLang="en-US" dirty="0" smtClean="0"/>
            </a:br>
            <a:r>
              <a:rPr lang="zh-CN" altLang="en-US" dirty="0" smtClean="0"/>
              <a:t/>
            </a:r>
            <a:br>
              <a:rPr lang="zh-CN" altLang="en-US" dirty="0" smtClean="0"/>
            </a:b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929354"/>
          </a:xfrm>
        </p:spPr>
        <p:txBody>
          <a:bodyPr>
            <a:normAutofit lnSpcReduction="10000"/>
          </a:bodyPr>
          <a:lstStyle/>
          <a:p>
            <a:r>
              <a:rPr lang="zh-CN" altLang="en-US" sz="3200" b="1" dirty="0" smtClean="0"/>
              <a:t>在剧中，“延宕”既造成了哈姆雷特在克劳狄斯祷告时错失为父复仇的良机，同时延宕又是</a:t>
            </a:r>
            <a:r>
              <a:rPr lang="en-US" altLang="zh-CN" sz="3200" b="1" dirty="0" smtClean="0"/>
              <a:t>《</a:t>
            </a:r>
            <a:r>
              <a:rPr lang="zh-CN" altLang="en-US" sz="3200" b="1" dirty="0" smtClean="0"/>
              <a:t>哈姆雷特</a:t>
            </a:r>
            <a:r>
              <a:rPr lang="en-US" altLang="zh-CN" sz="3200" b="1" dirty="0" smtClean="0"/>
              <a:t>》</a:t>
            </a:r>
            <a:r>
              <a:rPr lang="zh-CN" altLang="en-US" sz="3200" b="1" dirty="0" smtClean="0"/>
              <a:t>一剧不同价值冲突得以充分展开的过程。如此，延宕既是哈姆雷特悲剧性事件中的因果契机，同时又是各种价值要求实现自身的过程。舍勒提出，只有我们精神视线毫不分离地将行动、焦点既落在事物的因果性上也落在价值的内在要求上时，才会发现悲剧性。如果把哈姆雷特的悲剧看成是纯粹的因果事件，是无法发现其中的悲剧性的，因为，“事物的因果过程对其间出现的价值不加考虑”。</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642918"/>
            <a:ext cx="8572560" cy="5929354"/>
          </a:xfrm>
        </p:spPr>
        <p:txBody>
          <a:bodyPr>
            <a:noAutofit/>
          </a:bodyPr>
          <a:lstStyle/>
          <a:p>
            <a:r>
              <a:rPr lang="zh-CN" altLang="en-US" sz="3200" b="1" dirty="0" smtClean="0"/>
              <a:t>这就如在与莱阿替斯的比剑中，哈姆雷特的死是中毒的必然结果，这一事件在纯粹性上是不包含价值因素的。而把哈姆雷特的悲剧视为纯粹是人文主义者与封建主义者的斗争，则已经包含了将哈姆雷特视为人文主义者这一不知是否正确的结论当作了不加置疑的理论先见来运用，它往往造成以对封建主义的道德谴责代替对悲剧性的分析。哈姆雷特悲剧的“悲剧结”在于哈姆雷特悲剧事件中的因果性与哈姆雷特所代表的价值内在要求的关联中。两者的联结点就是哈姆雷特的延宕。延宕可谓是哈姆雷特悲剧的“悲剧结”。</a:t>
            </a:r>
            <a:endParaRPr lang="zh-CN" altLang="en-US" sz="32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6"/>
            <a:ext cx="8715436" cy="6286544"/>
          </a:xfrm>
        </p:spPr>
        <p:txBody>
          <a:bodyPr>
            <a:normAutofit lnSpcReduction="10000"/>
          </a:bodyPr>
          <a:lstStyle/>
          <a:p>
            <a:r>
              <a:rPr lang="zh-CN" altLang="en-US" sz="3200" b="1" dirty="0" smtClean="0">
                <a:solidFill>
                  <a:srgbClr val="FF0000"/>
                </a:solidFill>
              </a:rPr>
              <a:t>一千个观众心中就有一千个哈姆莱特，描述一下你心中的哈姆莱特 </a:t>
            </a:r>
            <a:r>
              <a:rPr lang="zh-CN" altLang="en-US" b="1" dirty="0" smtClean="0"/>
              <a:t/>
            </a:r>
            <a:br>
              <a:rPr lang="zh-CN" altLang="en-US" b="1" dirty="0" smtClean="0"/>
            </a:br>
            <a:r>
              <a:rPr lang="zh-CN" altLang="en-US" sz="3200" b="1" dirty="0" smtClean="0"/>
              <a:t>该剧的悲剧冲突是建立在性格冲突之上的，性格产生了行动，行动导致了冲突，冲突导致了流血，终至造成悲剧。哈姆莱特嫉恶如仇的高尚品质，使他把替父复仇、重整乾坤当作他生命的整个存在。在那特定的历史条件下，这种性格注定哈姆莱特走向灭亡。哈姆莱特如果是一个麻木不仁的人，也许是个快乐王子，而不是忧郁王子，和他叔叔和平共处，相安无事，过着荣华富贵的生活，等着继位就可以了。正因为他的伟大的本性和不同凡俗的精神境界导致了悲剧的结果。 </a:t>
            </a:r>
            <a:br>
              <a:rPr lang="zh-CN" altLang="en-US" sz="3200" b="1" dirty="0" smtClean="0"/>
            </a:br>
            <a:endParaRPr lang="zh-CN" altLang="en-US" sz="3200"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0"/>
            <a:ext cx="8301038" cy="1357290"/>
          </a:xfrm>
        </p:spPr>
        <p:txBody>
          <a:bodyPr>
            <a:normAutofit/>
          </a:bodyPr>
          <a:lstStyle/>
          <a:p>
            <a:r>
              <a:rPr lang="en-US" altLang="zh-CN" sz="3200" dirty="0" smtClean="0">
                <a:solidFill>
                  <a:srgbClr val="FF0000"/>
                </a:solidFill>
              </a:rPr>
              <a:t>“</a:t>
            </a:r>
            <a:r>
              <a:rPr lang="zh-CN" altLang="en-US" sz="3200" dirty="0" smtClean="0">
                <a:solidFill>
                  <a:srgbClr val="FF0000"/>
                </a:solidFill>
              </a:rPr>
              <a:t>生存还是死亡，这是一个问题</a:t>
            </a:r>
            <a:r>
              <a:rPr lang="en-US" altLang="zh-CN" sz="3200" dirty="0" smtClean="0">
                <a:solidFill>
                  <a:srgbClr val="FF0000"/>
                </a:solidFill>
              </a:rPr>
              <a:t>”</a:t>
            </a:r>
            <a:r>
              <a:rPr lang="zh-CN" altLang="en-US" sz="3200" dirty="0" smtClean="0">
                <a:solidFill>
                  <a:srgbClr val="FF0000"/>
                </a:solidFill>
              </a:rPr>
              <a:t>表达了作者怎样的思考？</a:t>
            </a:r>
            <a:endParaRPr lang="zh-CN" altLang="en-US" sz="3200" dirty="0">
              <a:solidFill>
                <a:srgbClr val="FF0000"/>
              </a:solidFill>
            </a:endParaRPr>
          </a:p>
        </p:txBody>
      </p:sp>
      <p:sp>
        <p:nvSpPr>
          <p:cNvPr id="3" name="内容占位符 2"/>
          <p:cNvSpPr>
            <a:spLocks noGrp="1"/>
          </p:cNvSpPr>
          <p:nvPr>
            <p:ph idx="1"/>
          </p:nvPr>
        </p:nvSpPr>
        <p:spPr>
          <a:xfrm>
            <a:off x="285720" y="1357298"/>
            <a:ext cx="8229600" cy="5286412"/>
          </a:xfrm>
        </p:spPr>
        <p:txBody>
          <a:bodyPr>
            <a:noAutofit/>
          </a:bodyPr>
          <a:lstStyle/>
          <a:p>
            <a:r>
              <a:rPr lang="zh-CN" altLang="en-US" sz="3600" b="1" dirty="0" smtClean="0"/>
              <a:t>这段独白可分为两个层次，第一层次是哈姆莱特对生死问题的思考，第二层次是他对思想和行动之间关系的思索。这之前，他已决定复仇，但他毕竟置身于种种矛盾旋涡中，难以立即付诸行动，这段独白正是他思想转变期激烈的矛盾斗争的产物。面对邪恶，是坚强还是软弱，是拼死作战还是消极忍受，在哈姆莱特看来，这是生死选择，或挺身反抗或自杀了之。</a:t>
            </a:r>
            <a:br>
              <a:rPr lang="zh-CN" altLang="en-US" sz="3600" b="1" dirty="0" smtClean="0"/>
            </a:br>
            <a:endParaRPr lang="zh-CN" altLang="en-US" sz="36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571528"/>
            <a:ext cx="8186766" cy="1571612"/>
          </a:xfrm>
        </p:spPr>
        <p:txBody>
          <a:bodyPr/>
          <a:lstStyle/>
          <a:p>
            <a:r>
              <a:rPr lang="zh-CN" altLang="en-US" b="1" dirty="0" smtClean="0">
                <a:solidFill>
                  <a:srgbClr val="FF0000"/>
                </a:solidFill>
              </a:rPr>
              <a:t>作者简介：</a:t>
            </a:r>
            <a:endParaRPr lang="zh-CN" altLang="en-US" b="1" dirty="0">
              <a:solidFill>
                <a:srgbClr val="FF0000"/>
              </a:solidFill>
            </a:endParaRPr>
          </a:p>
        </p:txBody>
      </p:sp>
      <p:sp>
        <p:nvSpPr>
          <p:cNvPr id="3" name="内容占位符 2"/>
          <p:cNvSpPr>
            <a:spLocks noGrp="1"/>
          </p:cNvSpPr>
          <p:nvPr>
            <p:ph idx="1"/>
          </p:nvPr>
        </p:nvSpPr>
        <p:spPr>
          <a:xfrm>
            <a:off x="357158" y="1142984"/>
            <a:ext cx="8215370" cy="5143536"/>
          </a:xfrm>
        </p:spPr>
        <p:txBody>
          <a:bodyPr>
            <a:normAutofit/>
          </a:bodyPr>
          <a:lstStyle/>
          <a:p>
            <a:r>
              <a:rPr lang="zh-CN" altLang="en-US" sz="3200" b="1" dirty="0" smtClean="0"/>
              <a:t>威廉</a:t>
            </a:r>
            <a:r>
              <a:rPr lang="en-US" altLang="zh-CN" sz="3200" b="1" dirty="0" smtClean="0"/>
              <a:t>·</a:t>
            </a:r>
            <a:r>
              <a:rPr lang="zh-CN" altLang="en-US" sz="3200" b="1" dirty="0" smtClean="0"/>
              <a:t>莎士比亚，英国文艺复兴时期杰出的戏剧家和诗人，代表作有四大悲剧</a:t>
            </a:r>
            <a:r>
              <a:rPr lang="en-US" altLang="zh-CN" sz="3200" b="1" dirty="0" smtClean="0"/>
              <a:t>《</a:t>
            </a:r>
            <a:r>
              <a:rPr lang="zh-CN" altLang="en-US" sz="3200" b="1" dirty="0" smtClean="0"/>
              <a:t>哈姆雷特</a:t>
            </a:r>
            <a:r>
              <a:rPr lang="en-US" altLang="zh-CN" sz="3200" b="1" dirty="0" smtClean="0"/>
              <a:t>》《</a:t>
            </a:r>
            <a:r>
              <a:rPr lang="zh-CN" altLang="en-US" sz="3200" b="1" dirty="0" smtClean="0"/>
              <a:t>奥赛罗</a:t>
            </a:r>
            <a:r>
              <a:rPr lang="en-US" altLang="zh-CN" sz="3200" b="1" dirty="0" smtClean="0"/>
              <a:t>》《</a:t>
            </a:r>
            <a:r>
              <a:rPr lang="zh-CN" altLang="en-US" sz="3200" b="1" dirty="0" smtClean="0"/>
              <a:t>李尔王</a:t>
            </a:r>
            <a:r>
              <a:rPr lang="en-US" altLang="zh-CN" sz="3200" b="1" dirty="0" smtClean="0"/>
              <a:t>》《</a:t>
            </a:r>
            <a:r>
              <a:rPr lang="zh-CN" altLang="en-US" sz="3200" b="1" dirty="0" smtClean="0"/>
              <a:t>麦克白</a:t>
            </a:r>
            <a:r>
              <a:rPr lang="en-US" altLang="zh-CN" sz="3200" b="1" dirty="0" smtClean="0"/>
              <a:t>》</a:t>
            </a:r>
            <a:r>
              <a:rPr lang="zh-CN" altLang="en-US" sz="3200" b="1" dirty="0" smtClean="0"/>
              <a:t>，四大喜剧</a:t>
            </a:r>
            <a:r>
              <a:rPr lang="en-US" altLang="zh-CN" sz="3200" b="1" dirty="0" smtClean="0"/>
              <a:t>《</a:t>
            </a:r>
            <a:r>
              <a:rPr lang="zh-CN" altLang="en-US" sz="3200" b="1" dirty="0" smtClean="0"/>
              <a:t>威尼斯商人</a:t>
            </a:r>
            <a:r>
              <a:rPr lang="en-US" altLang="zh-CN" sz="3200" b="1" dirty="0" smtClean="0"/>
              <a:t>》</a:t>
            </a:r>
            <a:r>
              <a:rPr lang="zh-CN" altLang="en-US" sz="3200" b="1" dirty="0" smtClean="0"/>
              <a:t>、</a:t>
            </a:r>
            <a:r>
              <a:rPr lang="en-US" altLang="zh-CN" sz="3200" b="1" dirty="0" smtClean="0"/>
              <a:t>》</a:t>
            </a:r>
            <a:r>
              <a:rPr lang="zh-CN" altLang="en-US" sz="3200" b="1" dirty="0" smtClean="0"/>
              <a:t>、</a:t>
            </a:r>
            <a:r>
              <a:rPr lang="en-US" altLang="zh-CN" sz="3200" b="1" dirty="0" smtClean="0"/>
              <a:t>《</a:t>
            </a:r>
            <a:r>
              <a:rPr lang="zh-CN" altLang="en-US" sz="3200" b="1" dirty="0" smtClean="0"/>
              <a:t>无事生非</a:t>
            </a:r>
            <a:r>
              <a:rPr lang="en-US" altLang="zh-CN" sz="3200" b="1" dirty="0" smtClean="0"/>
              <a:t>》</a:t>
            </a:r>
            <a:r>
              <a:rPr lang="zh-CN" altLang="en-US" sz="3200" b="1" dirty="0" smtClean="0"/>
              <a:t>、</a:t>
            </a:r>
            <a:r>
              <a:rPr lang="en-US" altLang="zh-CN" sz="3200" b="1" dirty="0" smtClean="0"/>
              <a:t>《</a:t>
            </a:r>
            <a:r>
              <a:rPr lang="zh-CN" altLang="en-US" sz="3200" b="1" dirty="0" smtClean="0"/>
              <a:t>皆大欢喜</a:t>
            </a:r>
            <a:r>
              <a:rPr lang="en-US" altLang="zh-CN" sz="3200" b="1" dirty="0" smtClean="0"/>
              <a:t>》</a:t>
            </a:r>
            <a:r>
              <a:rPr lang="zh-CN" altLang="en-US" sz="3200" b="1" dirty="0" smtClean="0"/>
              <a:t>、</a:t>
            </a:r>
            <a:r>
              <a:rPr lang="en-US" altLang="zh-CN" sz="3200" b="1" dirty="0" smtClean="0"/>
              <a:t>《</a:t>
            </a:r>
            <a:r>
              <a:rPr lang="zh-CN" altLang="en-US" sz="3200" b="1" dirty="0" smtClean="0"/>
              <a:t>第十二夜</a:t>
            </a:r>
            <a:r>
              <a:rPr lang="en-US" altLang="zh-CN" sz="3200" b="1" dirty="0" smtClean="0"/>
              <a:t>》</a:t>
            </a:r>
            <a:r>
              <a:rPr lang="zh-CN" altLang="en-US" sz="3200" b="1" dirty="0" smtClean="0"/>
              <a:t>等和一百多首十四行诗。是“英国戏剧之父”，本</a:t>
            </a:r>
            <a:r>
              <a:rPr lang="en-US" altLang="zh-CN" sz="3200" b="1" dirty="0" smtClean="0"/>
              <a:t>·</a:t>
            </a:r>
            <a:r>
              <a:rPr lang="zh-CN" altLang="en-US" sz="3200" b="1" dirty="0" smtClean="0"/>
              <a:t>琼斯称他为“时代的灵魂”，马克思称他为“人类最伟大的天才之一”。被赋予了“人类文学奥林匹克山上的宙斯”。 </a:t>
            </a:r>
            <a:endParaRPr lang="zh-CN" altLang="en-US" sz="3200" b="1"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357166"/>
            <a:ext cx="8643998" cy="6215106"/>
          </a:xfrm>
        </p:spPr>
        <p:txBody>
          <a:bodyPr>
            <a:normAutofit/>
          </a:bodyPr>
          <a:lstStyle/>
          <a:p>
            <a:r>
              <a:rPr lang="zh-CN" altLang="en-US" sz="3600" b="1" dirty="0" smtClean="0"/>
              <a:t>而即使选择拿起武器挺身反抗，也可能要付出生命的代价。这是哈姆莱特历数资产阶级社会种种不平等和非正义现象，表现“活”也并不容易，但由于惧怕不可知的死后世界，人们并不情愿结束自己的生命，顾虑使人们变成懦夫。这是哈姆莱特在经历了一场灵魂的对决后转而思索决心和行动的关系，告诫自己过于“审慎”就会使“赤热”的决心蒙上“灰色”，复仇的大业也会“逆流而退”。</a:t>
            </a:r>
            <a:endParaRPr lang="zh-CN" altLang="en-US"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428604"/>
            <a:ext cx="8229600" cy="6000792"/>
          </a:xfrm>
        </p:spPr>
        <p:txBody>
          <a:bodyPr>
            <a:noAutofit/>
          </a:bodyPr>
          <a:lstStyle/>
          <a:p>
            <a:r>
              <a:rPr lang="zh-CN" altLang="en-US" sz="3600" b="1" dirty="0" smtClean="0">
                <a:solidFill>
                  <a:srgbClr val="FF0000"/>
                </a:solidFill>
              </a:rPr>
              <a:t>五、经典台词</a:t>
            </a:r>
            <a:r>
              <a:rPr lang="zh-CN" altLang="en-US" sz="3600" b="1" dirty="0" smtClean="0"/>
              <a:t> </a:t>
            </a:r>
            <a:r>
              <a:rPr lang="zh-CN" altLang="en-US" sz="3200" dirty="0" smtClean="0"/>
              <a:t/>
            </a:r>
            <a:br>
              <a:rPr lang="zh-CN" altLang="en-US" sz="3200" dirty="0" smtClean="0"/>
            </a:br>
            <a:r>
              <a:rPr lang="zh-CN" altLang="en-US" sz="3200" dirty="0" smtClean="0"/>
              <a:t/>
            </a:r>
            <a:br>
              <a:rPr lang="zh-CN" altLang="en-US" sz="3200" dirty="0" smtClean="0"/>
            </a:br>
            <a:r>
              <a:rPr lang="en-US" altLang="zh-CN" sz="3200" b="1" dirty="0" smtClean="0"/>
              <a:t>1</a:t>
            </a:r>
            <a:r>
              <a:rPr lang="zh-CN" altLang="en-US" sz="3200" b="1" dirty="0" smtClean="0"/>
              <a:t>、脆弱啊，你的名字就是女人！ </a:t>
            </a:r>
            <a:r>
              <a:rPr lang="en-US" sz="3200" b="1" dirty="0" smtClean="0"/>
              <a:t/>
            </a:r>
            <a:br>
              <a:rPr lang="en-US" sz="3200" b="1" dirty="0" smtClean="0"/>
            </a:br>
            <a:r>
              <a:rPr lang="en-US" sz="3200" b="1" dirty="0" smtClean="0"/>
              <a:t/>
            </a:r>
            <a:br>
              <a:rPr lang="en-US" sz="3200" b="1" dirty="0" smtClean="0"/>
            </a:br>
            <a:r>
              <a:rPr lang="en-US" sz="3200" b="1" dirty="0" smtClean="0"/>
              <a:t>2、</a:t>
            </a:r>
            <a:r>
              <a:rPr lang="zh-CN" altLang="en-US" sz="3200" b="1" dirty="0" smtClean="0"/>
              <a:t>人不过一个行走的影子。 </a:t>
            </a:r>
            <a:br>
              <a:rPr lang="zh-CN" altLang="en-US" sz="3200" b="1" dirty="0" smtClean="0"/>
            </a:br>
            <a:r>
              <a:rPr lang="zh-CN" altLang="en-US" sz="3200" b="1" dirty="0" smtClean="0"/>
              <a:t/>
            </a:r>
            <a:br>
              <a:rPr lang="zh-CN" altLang="en-US" sz="3200" b="1" dirty="0" smtClean="0"/>
            </a:br>
            <a:r>
              <a:rPr lang="en-US" altLang="zh-CN" sz="3200" b="1" dirty="0" smtClean="0"/>
              <a:t>3</a:t>
            </a:r>
            <a:r>
              <a:rPr lang="zh-CN" altLang="en-US" sz="3200" b="1" dirty="0" smtClean="0"/>
              <a:t>、人是一件多么了不得的杰作</a:t>
            </a:r>
            <a:r>
              <a:rPr lang="en-US" altLang="zh-CN" sz="3200" b="1" dirty="0" smtClean="0"/>
              <a:t>!</a:t>
            </a:r>
            <a:r>
              <a:rPr lang="zh-CN" altLang="en-US" sz="3200" b="1" dirty="0" smtClean="0"/>
              <a:t>多么高贵的理性</a:t>
            </a:r>
            <a:r>
              <a:rPr lang="en-US" altLang="zh-CN" sz="3200" b="1" dirty="0" smtClean="0"/>
              <a:t>!</a:t>
            </a:r>
            <a:r>
              <a:rPr lang="zh-CN" altLang="en-US" sz="3200" b="1" dirty="0" smtClean="0"/>
              <a:t>多么伟大的力量</a:t>
            </a:r>
            <a:r>
              <a:rPr lang="en-US" altLang="zh-CN" sz="3200" b="1" dirty="0" smtClean="0"/>
              <a:t>!</a:t>
            </a:r>
            <a:r>
              <a:rPr lang="zh-CN" altLang="en-US" sz="3200" b="1" dirty="0" smtClean="0"/>
              <a:t>多么优美的仪表</a:t>
            </a:r>
            <a:r>
              <a:rPr lang="en-US" altLang="zh-CN" sz="3200" b="1" dirty="0" smtClean="0"/>
              <a:t>!</a:t>
            </a:r>
            <a:r>
              <a:rPr lang="zh-CN" altLang="en-US" sz="3200" b="1" dirty="0" smtClean="0"/>
              <a:t>多么文雅的举动</a:t>
            </a:r>
            <a:r>
              <a:rPr lang="en-US" altLang="zh-CN" sz="3200" b="1" dirty="0" smtClean="0"/>
              <a:t>!</a:t>
            </a:r>
            <a:r>
              <a:rPr lang="zh-CN" altLang="en-US" sz="3200" b="1" dirty="0" smtClean="0"/>
              <a:t>在行为上多么像一个天使</a:t>
            </a:r>
            <a:r>
              <a:rPr lang="en-US" altLang="zh-CN" sz="3200" b="1" dirty="0" smtClean="0"/>
              <a:t>!</a:t>
            </a:r>
            <a:r>
              <a:rPr lang="zh-CN" altLang="en-US" sz="3200" b="1" dirty="0" smtClean="0"/>
              <a:t>在智慧上多么像一个天神</a:t>
            </a:r>
            <a:r>
              <a:rPr lang="en-US" altLang="zh-CN" sz="3200" b="1" dirty="0" smtClean="0"/>
              <a:t>!</a:t>
            </a:r>
            <a:r>
              <a:rPr lang="zh-CN" altLang="en-US" sz="3200" b="1" dirty="0" smtClean="0"/>
              <a:t>宇宙的精华</a:t>
            </a:r>
            <a:r>
              <a:rPr lang="en-US" altLang="zh-CN" sz="3200" b="1" dirty="0" smtClean="0"/>
              <a:t>!</a:t>
            </a:r>
            <a:r>
              <a:rPr lang="zh-CN" altLang="en-US" sz="3200" b="1" dirty="0" smtClean="0"/>
              <a:t>万物的灵长</a:t>
            </a:r>
            <a:r>
              <a:rPr lang="en-US" altLang="zh-CN" sz="3200" b="1" dirty="0" smtClean="0"/>
              <a:t>!</a:t>
            </a:r>
          </a:p>
          <a:p>
            <a:r>
              <a:rPr lang="en-US" altLang="zh-CN" sz="3200" b="1" dirty="0" smtClean="0"/>
              <a:t>4</a:t>
            </a:r>
            <a:r>
              <a:rPr lang="zh-CN" altLang="en-US" sz="3200" b="1" dirty="0" smtClean="0"/>
              <a:t>、生存还是死亡，这是一个问题。</a:t>
            </a:r>
            <a:endParaRPr lang="zh-CN" altLang="en-US" sz="3200" b="1"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214282" y="-709242"/>
            <a:ext cx="8115328" cy="1418484"/>
          </a:xfrm>
        </p:spPr>
        <p:txBody>
          <a:bodyPr/>
          <a:lstStyle/>
          <a:p>
            <a:r>
              <a:rPr lang="zh-CN" altLang="en-US" dirty="0" smtClean="0">
                <a:solidFill>
                  <a:srgbClr val="FF0000"/>
                </a:solidFill>
              </a:rPr>
              <a:t>总结：</a:t>
            </a:r>
            <a:endParaRPr lang="zh-CN" altLang="en-US" dirty="0">
              <a:solidFill>
                <a:srgbClr val="FF0000"/>
              </a:solidFill>
            </a:endParaRPr>
          </a:p>
        </p:txBody>
      </p:sp>
      <p:sp>
        <p:nvSpPr>
          <p:cNvPr id="3" name="内容占位符 2"/>
          <p:cNvSpPr>
            <a:spLocks noGrp="1"/>
          </p:cNvSpPr>
          <p:nvPr>
            <p:ph idx="1"/>
          </p:nvPr>
        </p:nvSpPr>
        <p:spPr>
          <a:xfrm>
            <a:off x="357158" y="857232"/>
            <a:ext cx="8329642" cy="5467368"/>
          </a:xfrm>
        </p:spPr>
        <p:txBody>
          <a:bodyPr>
            <a:noAutofit/>
          </a:bodyPr>
          <a:lstStyle/>
          <a:p>
            <a:pPr>
              <a:buNone/>
            </a:pPr>
            <a:r>
              <a:rPr lang="zh-CN" altLang="en-US" sz="3600" b="1" dirty="0" smtClean="0"/>
              <a:t>   悲剧主人公哈姆莱特是一个处于理想与现实矛盾中的人文主义者的形象。哈姆莱特是丹麦的王子，他在威登堡大学念书时，接受了人文主义思想的熏陶。那时，他把世界看成是光彩夺目的美好天地，他认为，“负载万物的大地”，是“一座美好的框架”，“覆盖众生的苍穹”，是“一顶壮丽的帐幕”，是“金黄色的火球点缀着的庄严的屋宇”。</a:t>
            </a:r>
            <a:r>
              <a:rPr lang="en-US" altLang="zh-CN" sz="3600" b="1" dirty="0" smtClean="0"/>
              <a:t/>
            </a:r>
            <a:br>
              <a:rPr lang="en-US" altLang="zh-CN" sz="3600" b="1" dirty="0" smtClean="0"/>
            </a:br>
            <a:endParaRPr lang="zh-CN" altLang="en-US" sz="3600" b="1"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472518" cy="6038872"/>
          </a:xfrm>
        </p:spPr>
        <p:txBody>
          <a:bodyPr>
            <a:normAutofit/>
          </a:bodyPr>
          <a:lstStyle/>
          <a:p>
            <a:pPr lvl="4">
              <a:buNone/>
            </a:pPr>
            <a:r>
              <a:rPr lang="zh-CN" altLang="en-US" sz="4400" b="1" dirty="0" smtClean="0">
                <a:solidFill>
                  <a:srgbClr val="FF0066"/>
                </a:solidFill>
              </a:rPr>
              <a:t>讨论：</a:t>
            </a:r>
            <a:endParaRPr lang="en-US" altLang="zh-CN" sz="4400" b="1" dirty="0" smtClean="0">
              <a:solidFill>
                <a:srgbClr val="FF0066"/>
              </a:solidFill>
            </a:endParaRPr>
          </a:p>
          <a:p>
            <a:endParaRPr lang="zh-CN" altLang="en-US" sz="4000" dirty="0">
              <a:solidFill>
                <a:srgbClr val="FF0066"/>
              </a:solidFill>
            </a:endParaRPr>
          </a:p>
        </p:txBody>
      </p:sp>
      <p:sp>
        <p:nvSpPr>
          <p:cNvPr id="4" name="矩形 3"/>
          <p:cNvSpPr/>
          <p:nvPr/>
        </p:nvSpPr>
        <p:spPr>
          <a:xfrm>
            <a:off x="142844" y="928670"/>
            <a:ext cx="9001156" cy="4903530"/>
          </a:xfrm>
          <a:prstGeom prst="rect">
            <a:avLst/>
          </a:prstGeom>
        </p:spPr>
        <p:txBody>
          <a:bodyPr wrap="square">
            <a:spAutoFit/>
          </a:bodyPr>
          <a:lstStyle/>
          <a:p>
            <a:r>
              <a:rPr lang="zh-CN" altLang="en-US" sz="4400" b="1" dirty="0" smtClean="0"/>
              <a:t>        特别为文学史家所称道的是哈姆莱特关于人的一段精彩议论：人是一件多么了不得的杰作</a:t>
            </a:r>
            <a:r>
              <a:rPr lang="en-US" altLang="zh-CN" sz="4400" b="1" dirty="0" smtClean="0"/>
              <a:t>!</a:t>
            </a:r>
            <a:r>
              <a:rPr lang="zh-CN" altLang="en-US" sz="4400" b="1" dirty="0" smtClean="0"/>
              <a:t>多么高贵的理性</a:t>
            </a:r>
            <a:r>
              <a:rPr lang="en-US" altLang="zh-CN" sz="4400" b="1" dirty="0" smtClean="0"/>
              <a:t>!</a:t>
            </a:r>
            <a:r>
              <a:rPr lang="zh-CN" altLang="en-US" sz="4400" b="1" dirty="0" smtClean="0"/>
              <a:t>多么伟大的力量</a:t>
            </a:r>
            <a:r>
              <a:rPr lang="en-US" altLang="zh-CN" sz="4400" b="1" dirty="0" smtClean="0"/>
              <a:t>!</a:t>
            </a:r>
            <a:r>
              <a:rPr lang="zh-CN" altLang="en-US" sz="4400" b="1" dirty="0" smtClean="0"/>
              <a:t>多么优美的仪表</a:t>
            </a:r>
            <a:r>
              <a:rPr lang="en-US" altLang="zh-CN" sz="4400" b="1" dirty="0" smtClean="0"/>
              <a:t>!</a:t>
            </a:r>
            <a:r>
              <a:rPr lang="zh-CN" altLang="en-US" sz="4400" b="1" dirty="0" smtClean="0"/>
              <a:t>多么文雅的举动</a:t>
            </a:r>
            <a:r>
              <a:rPr lang="en-US" altLang="zh-CN" sz="4400" b="1" dirty="0" smtClean="0"/>
              <a:t>!</a:t>
            </a:r>
            <a:r>
              <a:rPr lang="zh-CN" altLang="en-US" sz="4400" b="1" dirty="0" smtClean="0"/>
              <a:t>在行为上多么像一个天使</a:t>
            </a:r>
            <a:r>
              <a:rPr lang="en-US" altLang="zh-CN" sz="4400" b="1" dirty="0" smtClean="0"/>
              <a:t>!</a:t>
            </a:r>
            <a:r>
              <a:rPr lang="zh-CN" altLang="en-US" sz="4400" b="1" dirty="0" smtClean="0"/>
              <a:t>在智慧上多么像一个天神</a:t>
            </a:r>
            <a:r>
              <a:rPr lang="en-US" altLang="zh-CN" sz="4400" b="1" dirty="0" smtClean="0"/>
              <a:t>!</a:t>
            </a:r>
            <a:r>
              <a:rPr lang="zh-CN" altLang="en-US" sz="4400" b="1" dirty="0" smtClean="0"/>
              <a:t>宇宙的精华</a:t>
            </a:r>
            <a:r>
              <a:rPr lang="en-US" altLang="zh-CN" sz="4400" b="1" dirty="0" smtClean="0"/>
              <a:t>!</a:t>
            </a:r>
            <a:r>
              <a:rPr lang="zh-CN" altLang="en-US" sz="4400" b="1" dirty="0" smtClean="0"/>
              <a:t>万物的灵长</a:t>
            </a:r>
            <a:r>
              <a:rPr lang="en-US" altLang="zh-CN" sz="4400" b="1" dirty="0" smtClean="0"/>
              <a:t>! </a:t>
            </a:r>
            <a:endParaRPr lang="zh-CN" altLang="en-US" sz="44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282" y="-357214"/>
            <a:ext cx="8329642" cy="1143000"/>
          </a:xfrm>
        </p:spPr>
        <p:txBody>
          <a:bodyPr/>
          <a:lstStyle/>
          <a:p>
            <a:r>
              <a:rPr lang="en-US" altLang="zh-CN" b="1" dirty="0" smtClean="0">
                <a:solidFill>
                  <a:srgbClr val="FF0000"/>
                </a:solidFill>
              </a:rPr>
              <a:t>“</a:t>
            </a:r>
            <a:r>
              <a:rPr lang="zh-CN" altLang="en-US" b="1" dirty="0" smtClean="0">
                <a:solidFill>
                  <a:srgbClr val="FF0000"/>
                </a:solidFill>
              </a:rPr>
              <a:t>延宕的王子</a:t>
            </a:r>
            <a:r>
              <a:rPr lang="en-US" altLang="zh-CN" b="1" dirty="0" smtClean="0">
                <a:solidFill>
                  <a:srgbClr val="FF0000"/>
                </a:solidFill>
              </a:rPr>
              <a:t>”</a:t>
            </a:r>
            <a:endParaRPr lang="zh-CN" altLang="en-US" b="1" dirty="0">
              <a:solidFill>
                <a:srgbClr val="FF0000"/>
              </a:solidFill>
            </a:endParaRPr>
          </a:p>
        </p:txBody>
      </p:sp>
      <p:sp>
        <p:nvSpPr>
          <p:cNvPr id="3" name="内容占位符 2"/>
          <p:cNvSpPr>
            <a:spLocks noGrp="1"/>
          </p:cNvSpPr>
          <p:nvPr>
            <p:ph idx="1"/>
          </p:nvPr>
        </p:nvSpPr>
        <p:spPr>
          <a:xfrm>
            <a:off x="142844" y="857232"/>
            <a:ext cx="8858312" cy="5786478"/>
          </a:xfrm>
        </p:spPr>
        <p:txBody>
          <a:bodyPr>
            <a:normAutofit/>
          </a:bodyPr>
          <a:lstStyle/>
          <a:p>
            <a:r>
              <a:rPr lang="zh-CN" altLang="en-US" sz="3600" b="1" dirty="0" smtClean="0"/>
              <a:t>这种议论，体现了人文主义者对人、对社会所寄托的理想，说明哈姆莱特曾经是个怀抱理想的乐观的人文主义者。正是这种乐观思想，使他将父亲看成一个十全十美的理想君王，将母亲看成圣母一样纯洁的女性。父亲是理想的化身，母亲是爱的象征，父亲和母亲的结合便是理想与爱的结合，能使这种结合得以实现和存在的世界自然是“美好的花园”。那时的哈姆莱特是“快乐的王子”。</a:t>
            </a:r>
            <a:endParaRPr lang="zh-CN" altLang="en-US" sz="3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5720" y="214290"/>
            <a:ext cx="8572560" cy="6863417"/>
          </a:xfrm>
          <a:prstGeom prst="rect">
            <a:avLst/>
          </a:prstGeom>
        </p:spPr>
        <p:txBody>
          <a:bodyPr wrap="square">
            <a:spAutoFit/>
          </a:bodyPr>
          <a:lstStyle/>
          <a:p>
            <a:r>
              <a:rPr lang="zh-CN" altLang="en-US" sz="4400" b="1" dirty="0" smtClean="0"/>
              <a:t>剧本一开始，世界便已“颠倒混乱”，面对父死母嫁王位被篡夺的严酷现实，哈姆莱特像一夜间遭到严霜袭击的娇花，精神颓唐，痛苦与忧虑使他成了一个“忧郁王子”。在昔日的理想被击碎的情况下，他一方面激愤地诅咒这个“冷酷的人间”，一方面又深入地思考与研究生活于其间的人。</a:t>
            </a:r>
            <a:r>
              <a:rPr lang="zh-CN" altLang="en-US" sz="4400" dirty="0" smtClean="0"/>
              <a:t/>
            </a:r>
            <a:br>
              <a:rPr lang="zh-CN" altLang="en-US" sz="4400" dirty="0" smtClean="0"/>
            </a:br>
            <a:endParaRPr lang="zh-CN" altLang="en-US" sz="4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7158" y="285728"/>
            <a:ext cx="8572560" cy="6286544"/>
          </a:xfrm>
        </p:spPr>
        <p:txBody>
          <a:bodyPr>
            <a:normAutofit/>
          </a:bodyPr>
          <a:lstStyle/>
          <a:p>
            <a:r>
              <a:rPr lang="zh-CN" altLang="en-US" sz="4400" b="1" dirty="0" smtClean="0"/>
              <a:t>他对世界的看法有了根本性的改变，严酷的现实，已击碎了他昔日的梦幻；梦幻的破灭，意味着他的人文主义理想和信念的破灭，他成了一个面对重重矛盾精神无所寄托的“流浪儿”。正是这种理想与现实的矛盾，造成了他行为上的犹豫，这就是文学史上所说的“延宕的王子”。</a:t>
            </a:r>
            <a:endParaRPr lang="zh-CN" altLang="en-US" sz="4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285728"/>
            <a:ext cx="8401080" cy="6286544"/>
          </a:xfrm>
        </p:spPr>
        <p:txBody>
          <a:bodyPr>
            <a:normAutofit fontScale="92500" lnSpcReduction="10000"/>
          </a:bodyPr>
          <a:lstStyle/>
          <a:p>
            <a:pPr marL="274320" lvl="2" indent="-274320">
              <a:buClr>
                <a:schemeClr val="accent3"/>
              </a:buClr>
              <a:buSzPct val="95000"/>
            </a:pPr>
            <a:r>
              <a:rPr lang="zh-CN" altLang="en-US" sz="4300" b="1" dirty="0" smtClean="0">
                <a:solidFill>
                  <a:srgbClr val="FF0000"/>
                </a:solidFill>
              </a:rPr>
              <a:t>课题链接：</a:t>
            </a:r>
            <a:endParaRPr lang="en-US" altLang="zh-CN" sz="4300" b="1" dirty="0" smtClean="0">
              <a:solidFill>
                <a:srgbClr val="FF0000"/>
              </a:solidFill>
            </a:endParaRPr>
          </a:p>
          <a:p>
            <a:pPr marL="274320" lvl="2" indent="-274320">
              <a:buClr>
                <a:schemeClr val="accent3"/>
              </a:buClr>
              <a:buSzPct val="95000"/>
            </a:pPr>
            <a:r>
              <a:rPr lang="en-US" altLang="zh-CN" sz="3600" b="1" dirty="0" smtClean="0"/>
              <a:t>《</a:t>
            </a:r>
            <a:r>
              <a:rPr lang="zh-CN" altLang="en-US" sz="3600" b="1" dirty="0" smtClean="0"/>
              <a:t>哈姆莱特</a:t>
            </a:r>
            <a:r>
              <a:rPr lang="en-US" altLang="zh-CN" sz="3600" b="1" dirty="0" smtClean="0"/>
              <a:t>》</a:t>
            </a:r>
            <a:r>
              <a:rPr lang="zh-CN" altLang="en-US" sz="3600" b="1" dirty="0" smtClean="0"/>
              <a:t>是一部悲壮的悲剧，通过丹麦王子哈姆莱特为父复仇的故事给我们展示血淋淋的残杀、阴谋和死亡的悲剧，使死亡贯穿于作品的始终，但此作给人的悲剧并不在死亡而在于哈姆莱特这样美好的人物的毁灭和他原来那种美好理想的破灭，这正应了鲁迅先生的发那句话“悲剧是将人生有价值的东西毁灭给人看。”由于本剧的框架实在太好了，所以有许多人都沿用了此剧框架，如</a:t>
            </a:r>
            <a:r>
              <a:rPr lang="en-US" altLang="zh-CN" sz="3600" b="1" dirty="0" smtClean="0">
                <a:solidFill>
                  <a:srgbClr val="FF0000"/>
                </a:solidFill>
              </a:rPr>
              <a:t>《</a:t>
            </a:r>
            <a:r>
              <a:rPr lang="zh-CN" altLang="en-US" sz="3600" b="1" dirty="0" smtClean="0">
                <a:solidFill>
                  <a:srgbClr val="FF0000"/>
                </a:solidFill>
              </a:rPr>
              <a:t>喜马拉雅王子</a:t>
            </a:r>
            <a:r>
              <a:rPr lang="en-US" altLang="zh-CN" sz="3600" b="1" dirty="0" smtClean="0">
                <a:solidFill>
                  <a:srgbClr val="FF0000"/>
                </a:solidFill>
              </a:rPr>
              <a:t>》</a:t>
            </a:r>
            <a:r>
              <a:rPr lang="zh-CN" altLang="en-US" sz="3600" b="1" dirty="0" smtClean="0">
                <a:solidFill>
                  <a:srgbClr val="FF0000"/>
                </a:solidFill>
              </a:rPr>
              <a:t>，</a:t>
            </a:r>
            <a:r>
              <a:rPr lang="en-US" altLang="zh-CN" sz="3600" b="1" dirty="0" smtClean="0">
                <a:solidFill>
                  <a:srgbClr val="FF0000"/>
                </a:solidFill>
              </a:rPr>
              <a:t>《</a:t>
            </a:r>
            <a:r>
              <a:rPr lang="zh-CN" altLang="en-US" sz="3600" b="1" dirty="0" smtClean="0">
                <a:solidFill>
                  <a:srgbClr val="FF0000"/>
                </a:solidFill>
              </a:rPr>
              <a:t>狮子王</a:t>
            </a:r>
            <a:r>
              <a:rPr lang="en-US" altLang="zh-CN" sz="3600" b="1" dirty="0" smtClean="0">
                <a:solidFill>
                  <a:srgbClr val="FF0000"/>
                </a:solidFill>
              </a:rPr>
              <a:t>》</a:t>
            </a:r>
            <a:r>
              <a:rPr lang="zh-CN" altLang="en-US" sz="3600" b="1" dirty="0" smtClean="0">
                <a:solidFill>
                  <a:srgbClr val="FF0000"/>
                </a:solidFill>
              </a:rPr>
              <a:t>，</a:t>
            </a:r>
            <a:r>
              <a:rPr lang="en-US" altLang="zh-CN" sz="3600" b="1" dirty="0" smtClean="0">
                <a:solidFill>
                  <a:srgbClr val="FF0000"/>
                </a:solidFill>
              </a:rPr>
              <a:t>《</a:t>
            </a:r>
            <a:r>
              <a:rPr lang="zh-CN" altLang="en-US" sz="3600" b="1" dirty="0" smtClean="0">
                <a:solidFill>
                  <a:srgbClr val="FF0000"/>
                </a:solidFill>
              </a:rPr>
              <a:t>夜宴</a:t>
            </a:r>
            <a:r>
              <a:rPr lang="en-US" altLang="zh-CN" sz="3600" b="1" dirty="0" smtClean="0">
                <a:solidFill>
                  <a:srgbClr val="FF0000"/>
                </a:solidFill>
              </a:rPr>
              <a:t>》</a:t>
            </a:r>
            <a:r>
              <a:rPr lang="zh-CN" altLang="en-US" sz="3600" b="1" dirty="0" smtClean="0"/>
              <a:t>等。 </a:t>
            </a:r>
            <a:r>
              <a:rPr lang="zh-CN" altLang="en-US" sz="3600" dirty="0" smtClean="0"/>
              <a:t/>
            </a:r>
            <a:br>
              <a:rPr lang="zh-CN" altLang="en-US" sz="3600" dirty="0" smtClean="0"/>
            </a:br>
            <a:endParaRPr lang="zh-CN" altLang="en-US" sz="3600" dirty="0">
              <a:solidFill>
                <a:srgbClr val="FF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idx="1"/>
          </p:nvPr>
        </p:nvSpPr>
        <p:spPr>
          <a:xfrm>
            <a:off x="214313" y="428625"/>
            <a:ext cx="8715375" cy="6215063"/>
          </a:xfrm>
        </p:spPr>
        <p:txBody>
          <a:bodyPr>
            <a:noAutofit/>
          </a:bodyPr>
          <a:lstStyle/>
          <a:p>
            <a:r>
              <a:rPr lang="zh-CN" altLang="en-US" sz="3200" b="1" dirty="0" smtClean="0">
                <a:solidFill>
                  <a:srgbClr val="FF0000"/>
                </a:solidFill>
              </a:rPr>
              <a:t>分析人物形象 </a:t>
            </a:r>
            <a:r>
              <a:rPr lang="en-US" altLang="zh-CN" sz="3200" b="1" dirty="0" smtClean="0">
                <a:solidFill>
                  <a:srgbClr val="FF0000"/>
                </a:solidFill>
              </a:rPr>
              <a:t>:</a:t>
            </a:r>
            <a:r>
              <a:rPr lang="zh-CN" altLang="en-US" sz="3200" b="1" dirty="0" smtClean="0"/>
              <a:t/>
            </a:r>
            <a:br>
              <a:rPr lang="zh-CN" altLang="en-US" sz="3200" b="1" dirty="0" smtClean="0"/>
            </a:br>
            <a:r>
              <a:rPr lang="zh-CN" altLang="en-US" sz="3200" b="1" dirty="0" smtClean="0"/>
              <a:t>此剧中的鬼魂申冤、主人公复仇、行动中的延宕、戏中戏和流血凶杀的结局等，都属复仇悲剧的传统手法，但作品在人物塑造和思想内容的开掘上取得了极高成就。哈姆雷特理想崇高、思想深刻，在一个“脱了节”的时代立志重整乾坤，但他又耽于沉思、自责、自我怀疑，加之忧郁与孤独，于是一再拖延复仇计划。他身上集中体现着文艺复兴运动中人文主义者的优点和缺点及他们的迷惘、矛盾和痛苦，反映着</a:t>
            </a:r>
            <a:r>
              <a:rPr lang="en-US" altLang="zh-CN" sz="3200" b="1" dirty="0" smtClean="0"/>
              <a:t>16</a:t>
            </a:r>
            <a:r>
              <a:rPr lang="zh-CN" altLang="en-US" sz="3200" b="1" dirty="0" smtClean="0"/>
              <a:t>～</a:t>
            </a:r>
            <a:r>
              <a:rPr lang="en-US" altLang="zh-CN" sz="3200" b="1" dirty="0" smtClean="0"/>
              <a:t>17</a:t>
            </a:r>
            <a:r>
              <a:rPr lang="zh-CN" altLang="en-US" sz="3200" b="1" dirty="0" smtClean="0"/>
              <a:t>世纪初人文主义思想的危机。哈姆雷特的精神苦闷具有超越时空的意义，他已成为世界文学中不朽的典型形象。</a:t>
            </a:r>
            <a:r>
              <a:rPr lang="en-US" altLang="zh-CN" sz="3200" b="1" dirty="0" smtClean="0">
                <a:solidFill>
                  <a:srgbClr val="FF0000"/>
                </a:solidFill>
              </a:rPr>
              <a:t>(</a:t>
            </a:r>
            <a:r>
              <a:rPr lang="zh-CN" altLang="en-US" sz="3200" b="1" dirty="0" smtClean="0">
                <a:solidFill>
                  <a:srgbClr val="FF0000"/>
                </a:solidFill>
              </a:rPr>
              <a:t>延宕的王子）</a:t>
            </a:r>
            <a:endParaRPr lang="zh-CN" altLang="en-US" sz="3200" b="1" dirty="0">
              <a:solidFill>
                <a:srgbClr val="FF0000"/>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357166"/>
            <a:ext cx="8715436" cy="6286544"/>
          </a:xfrm>
        </p:spPr>
        <p:txBody>
          <a:bodyPr>
            <a:normAutofit lnSpcReduction="10000"/>
          </a:bodyPr>
          <a:lstStyle/>
          <a:p>
            <a:r>
              <a:rPr lang="zh-CN" altLang="en-US" sz="3600" b="1" dirty="0" smtClean="0">
                <a:solidFill>
                  <a:srgbClr val="FF0000"/>
                </a:solidFill>
              </a:rPr>
              <a:t>文章主旨 ：</a:t>
            </a:r>
            <a:r>
              <a:rPr lang="zh-CN" altLang="en-US" dirty="0" smtClean="0"/>
              <a:t/>
            </a:r>
            <a:br>
              <a:rPr lang="zh-CN" altLang="en-US" dirty="0" smtClean="0"/>
            </a:br>
            <a:r>
              <a:rPr lang="zh-CN" altLang="en-US" dirty="0" smtClean="0"/>
              <a:t>           </a:t>
            </a:r>
            <a:r>
              <a:rPr lang="zh-CN" altLang="en-US" sz="4800" b="1" dirty="0" smtClean="0"/>
              <a:t>人文主义思想家的典型人物。展示了当时波澜壮阔的历史通过矛盾冲突塑造了一个内向深沉、有着痛苦与彷徨复杂情感的图画，深刻地反映了先进的人文主义理想与英国黑暗现实尖锐复杂的矛盾。 </a:t>
            </a:r>
            <a:br>
              <a:rPr lang="zh-CN" altLang="en-US" sz="4800" b="1" dirty="0" smtClean="0"/>
            </a:br>
            <a:endParaRPr lang="zh-CN" altLang="en-US" sz="4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780680"/>
            <a:ext cx="8229600" cy="1561360"/>
          </a:xfrm>
        </p:spPr>
        <p:txBody>
          <a:bodyPr/>
          <a:lstStyle/>
          <a:p>
            <a:r>
              <a:rPr lang="zh-CN" altLang="en-US" dirty="0" smtClean="0">
                <a:solidFill>
                  <a:srgbClr val="FF0000"/>
                </a:solidFill>
              </a:rPr>
              <a:t>全剧剧情：</a:t>
            </a:r>
            <a:endParaRPr lang="zh-CN" altLang="en-US" dirty="0">
              <a:solidFill>
                <a:srgbClr val="FF0000"/>
              </a:solidFill>
            </a:endParaRPr>
          </a:p>
        </p:txBody>
      </p:sp>
      <p:sp>
        <p:nvSpPr>
          <p:cNvPr id="3" name="内容占位符 2"/>
          <p:cNvSpPr>
            <a:spLocks noGrp="1"/>
          </p:cNvSpPr>
          <p:nvPr>
            <p:ph idx="1"/>
          </p:nvPr>
        </p:nvSpPr>
        <p:spPr>
          <a:xfrm>
            <a:off x="428596" y="785794"/>
            <a:ext cx="8329642" cy="5753120"/>
          </a:xfrm>
        </p:spPr>
        <p:txBody>
          <a:bodyPr>
            <a:normAutofit fontScale="77500" lnSpcReduction="20000"/>
          </a:bodyPr>
          <a:lstStyle/>
          <a:p>
            <a:pPr>
              <a:buNone/>
            </a:pPr>
            <a:r>
              <a:rPr lang="en-US" altLang="zh-CN" sz="4000" b="1" dirty="0" smtClean="0"/>
              <a:t>《</a:t>
            </a:r>
            <a:r>
              <a:rPr lang="zh-CN" altLang="en-US" sz="4000" b="1" dirty="0" smtClean="0"/>
              <a:t>哈姆雷特</a:t>
            </a:r>
            <a:r>
              <a:rPr lang="en-US" altLang="zh-CN" sz="4000" b="1" dirty="0" smtClean="0"/>
              <a:t>》</a:t>
            </a:r>
            <a:r>
              <a:rPr lang="zh-CN" altLang="en-US" sz="4000" b="1" dirty="0" smtClean="0"/>
              <a:t>描述丹麦王驾崩，守夜卫兵看见老王幽魂出现，告知哈姆雷特王子。而叔父克劳迪服丧未满，即娶其兄嫂继承王位。王子与幽魂对话，获知叔父谋害父王之真相，王子装疯卖傻为证实真相，导演一出老王被毒杀短剧，请新王与新后观赏，叔父当场色变，母后以为王子疯了。王子在质问母亲的时候误杀了大臣，也是自己恋人的父亲波洛涅斯。奥菲莉亚遭情人失踪及丧父之痛投河自杀，引起兄长雷奥提斯心头之恨，与克劳迪王共谋比剑时涂剧毒于剑锋，酒内下毒，加害王子，不料被皇后误饮，雷奥提斯自己亦为毒剑所伤，临死告知王子真相，王子报了父仇，自己亦壮烈牺牲。 </a:t>
            </a:r>
            <a:r>
              <a:rPr lang="zh-CN" altLang="en-US" dirty="0" smtClean="0"/>
              <a:t/>
            </a:r>
            <a:br>
              <a:rPr lang="zh-CN" altLang="en-US" dirty="0" smtClean="0"/>
            </a:br>
            <a:endParaRPr lang="zh-CN" altLang="en-US" dirty="0"/>
          </a:p>
        </p:txBody>
      </p:sp>
    </p:spTree>
  </p:cSld>
  <p:clrMapOvr>
    <a:masterClrMapping/>
  </p:clrMapOvr>
  <p:transition>
    <p:dissolv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艺术特色：</a:t>
            </a:r>
            <a:endParaRPr lang="zh-CN" altLang="en-US" dirty="0">
              <a:solidFill>
                <a:srgbClr val="FF0000"/>
              </a:solidFill>
            </a:endParaRPr>
          </a:p>
        </p:txBody>
      </p:sp>
      <p:sp>
        <p:nvSpPr>
          <p:cNvPr id="3" name="内容占位符 2"/>
          <p:cNvSpPr>
            <a:spLocks noGrp="1"/>
          </p:cNvSpPr>
          <p:nvPr>
            <p:ph idx="1"/>
          </p:nvPr>
        </p:nvSpPr>
        <p:spPr/>
        <p:txBody>
          <a:bodyPr>
            <a:normAutofit/>
          </a:bodyPr>
          <a:lstStyle/>
          <a:p>
            <a:r>
              <a:rPr lang="zh-CN" altLang="en-US" sz="5400" b="1" dirty="0" smtClean="0"/>
              <a:t>结合剧本分析</a:t>
            </a:r>
            <a:r>
              <a:rPr lang="en-US" altLang="zh-CN" sz="5400" b="1" dirty="0" smtClean="0"/>
              <a:t>《</a:t>
            </a:r>
            <a:r>
              <a:rPr lang="zh-CN" altLang="en-US" sz="5400" b="1" dirty="0" smtClean="0"/>
              <a:t>哈姆莱特</a:t>
            </a:r>
            <a:r>
              <a:rPr lang="en-US" altLang="zh-CN" sz="5400" b="1" dirty="0" smtClean="0"/>
              <a:t>》</a:t>
            </a:r>
            <a:r>
              <a:rPr lang="zh-CN" altLang="en-US" sz="5400" b="1" dirty="0" smtClean="0"/>
              <a:t>的结构特征以及莎士比亚剧作的语言特色和常用艺术手法？</a:t>
            </a:r>
            <a:endParaRPr lang="zh-CN" altLang="en-US" sz="5400"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0"/>
            <a:ext cx="8715436" cy="6715148"/>
          </a:xfrm>
        </p:spPr>
        <p:txBody>
          <a:bodyPr>
            <a:noAutofit/>
          </a:bodyPr>
          <a:lstStyle/>
          <a:p>
            <a:r>
              <a:rPr lang="zh-CN" altLang="en-US" sz="3600" dirty="0" smtClean="0"/>
              <a:t/>
            </a:r>
            <a:br>
              <a:rPr lang="zh-CN" altLang="en-US" sz="3600" dirty="0" smtClean="0"/>
            </a:br>
            <a:r>
              <a:rPr lang="en-US" altLang="zh-CN" sz="4800" b="1" dirty="0" smtClean="0"/>
              <a:t>1</a:t>
            </a:r>
            <a:r>
              <a:rPr lang="zh-CN" altLang="en-US" sz="4800" b="1" dirty="0" smtClean="0"/>
              <a:t>、（</a:t>
            </a:r>
            <a:r>
              <a:rPr lang="en-US" altLang="zh-CN" sz="4800" b="1" dirty="0" smtClean="0"/>
              <a:t>1</a:t>
            </a:r>
            <a:r>
              <a:rPr lang="zh-CN" altLang="en-US" sz="4800" b="1" dirty="0" smtClean="0"/>
              <a:t>）、</a:t>
            </a:r>
            <a:r>
              <a:rPr lang="en-US" altLang="zh-CN" sz="4800" b="1" dirty="0" smtClean="0"/>
              <a:t>《</a:t>
            </a:r>
            <a:r>
              <a:rPr lang="zh-CN" altLang="en-US" sz="4800" b="1" dirty="0" smtClean="0"/>
              <a:t>哈姆莱特</a:t>
            </a:r>
            <a:r>
              <a:rPr lang="en-US" altLang="zh-CN" sz="4800" b="1" dirty="0" smtClean="0"/>
              <a:t>》</a:t>
            </a:r>
            <a:r>
              <a:rPr lang="zh-CN" altLang="en-US" sz="4800" b="1" dirty="0" smtClean="0"/>
              <a:t>突出地表现了莎剧多情节、多线索的结构特征。该剧有三条复仇情节的线索交织在一起，以哈姆莱特为父复仇为主线，以雷欧提斯和福丁布拉斯（挪威王子）为副线，三条线相互联系，又彼此衬托。 </a:t>
            </a:r>
            <a:br>
              <a:rPr lang="zh-CN" altLang="en-US" sz="4800" b="1" dirty="0" smtClean="0"/>
            </a:br>
            <a:r>
              <a:rPr lang="zh-CN" altLang="en-US" sz="3600" b="1" dirty="0" smtClean="0"/>
              <a:t/>
            </a:r>
            <a:br>
              <a:rPr lang="zh-CN" altLang="en-US" sz="3600" b="1" dirty="0" smtClean="0"/>
            </a:br>
            <a:endParaRPr lang="zh-CN" altLang="en-US" sz="3600" b="1"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142852"/>
            <a:ext cx="8715436" cy="6357982"/>
          </a:xfrm>
        </p:spPr>
        <p:txBody>
          <a:bodyPr>
            <a:noAutofit/>
          </a:bodyPr>
          <a:lstStyle/>
          <a:p>
            <a:r>
              <a:rPr lang="zh-CN" altLang="en-US" sz="4800" b="1" dirty="0" smtClean="0"/>
              <a:t>在复仇情节之外，剧中写了哈姆莱特和奥菲利娅之间的不幸爱情；哈姆莱特与霍拉旭之间真诚的友谊及罗森格兰兹、吉尔登斯吞对哈姆莱特友谊的背叛；御前大臣波洛涅斯一家父子兄妹之间的关系。所有这些又都起着充实、推动主要情节的作用。</a:t>
            </a:r>
            <a:endParaRPr lang="zh-CN" altLang="en-US" sz="48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6357982"/>
          </a:xfrm>
        </p:spPr>
        <p:txBody>
          <a:bodyPr>
            <a:normAutofit/>
          </a:bodyPr>
          <a:lstStyle/>
          <a:p>
            <a:r>
              <a:rPr lang="zh-CN" altLang="en-US" sz="3600" b="1" dirty="0" smtClean="0"/>
              <a:t>（</a:t>
            </a:r>
            <a:r>
              <a:rPr lang="en-US" altLang="zh-CN" sz="3600" b="1" dirty="0" smtClean="0"/>
              <a:t>2</a:t>
            </a:r>
            <a:r>
              <a:rPr lang="zh-CN" altLang="en-US" sz="3600" b="1" dirty="0" smtClean="0"/>
              <a:t>）、</a:t>
            </a:r>
            <a:r>
              <a:rPr lang="en-US" altLang="zh-CN" sz="3600" b="1" dirty="0" smtClean="0"/>
              <a:t>《</a:t>
            </a:r>
            <a:r>
              <a:rPr lang="zh-CN" altLang="en-US" sz="3600" b="1" dirty="0" smtClean="0"/>
              <a:t>哈姆莱特</a:t>
            </a:r>
            <a:r>
              <a:rPr lang="en-US" altLang="zh-CN" sz="3600" b="1" dirty="0" smtClean="0"/>
              <a:t>》</a:t>
            </a:r>
            <a:r>
              <a:rPr lang="zh-CN" altLang="en-US" sz="3600" b="1" dirty="0" smtClean="0">
                <a:solidFill>
                  <a:srgbClr val="FF0000"/>
                </a:solidFill>
              </a:rPr>
              <a:t>人物语言</a:t>
            </a:r>
            <a:r>
              <a:rPr lang="zh-CN" altLang="en-US" sz="3600" b="1" dirty="0" smtClean="0"/>
              <a:t>的</a:t>
            </a:r>
            <a:r>
              <a:rPr lang="zh-CN" altLang="en-US" sz="3600" b="1" dirty="0" smtClean="0">
                <a:solidFill>
                  <a:srgbClr val="FF0000"/>
                </a:solidFill>
              </a:rPr>
              <a:t>动作化</a:t>
            </a:r>
            <a:r>
              <a:rPr lang="zh-CN" altLang="en-US" sz="3600" b="1" dirty="0" smtClean="0"/>
              <a:t>和</a:t>
            </a:r>
            <a:r>
              <a:rPr lang="zh-CN" altLang="en-US" sz="3600" b="1" dirty="0" smtClean="0">
                <a:solidFill>
                  <a:srgbClr val="FF0000"/>
                </a:solidFill>
              </a:rPr>
              <a:t>性格化</a:t>
            </a:r>
            <a:r>
              <a:rPr lang="zh-CN" altLang="en-US" sz="3600" b="1" dirty="0" smtClean="0"/>
              <a:t>特点</a:t>
            </a:r>
            <a:endParaRPr lang="en-US" altLang="zh-CN" sz="3600" b="1" dirty="0" smtClean="0"/>
          </a:p>
          <a:p>
            <a:pPr lvl="1"/>
            <a:r>
              <a:rPr lang="zh-CN" altLang="en-US" sz="4800" b="1" dirty="0" smtClean="0">
                <a:solidFill>
                  <a:srgbClr val="FF0000"/>
                </a:solidFill>
              </a:rPr>
              <a:t>动作化</a:t>
            </a:r>
            <a:r>
              <a:rPr lang="zh-CN" altLang="en-US" sz="4800" b="1" dirty="0" smtClean="0"/>
              <a:t>：如在交手前哈姆莱特向雷欧提斯的一番话富有动作性。（分析） </a:t>
            </a:r>
            <a:br>
              <a:rPr lang="zh-CN" altLang="en-US" sz="4800" b="1" dirty="0" smtClean="0"/>
            </a:br>
            <a:r>
              <a:rPr lang="zh-CN" altLang="en-US" sz="4800" b="1" dirty="0" smtClean="0">
                <a:solidFill>
                  <a:srgbClr val="FF0000"/>
                </a:solidFill>
              </a:rPr>
              <a:t>性格化</a:t>
            </a:r>
            <a:r>
              <a:rPr lang="zh-CN" altLang="en-US" sz="4800" b="1" dirty="0" smtClean="0"/>
              <a:t>：如哈姆莱特的语言、克劳狄斯的语言、奥斯里克的语言。（分析）</a:t>
            </a:r>
            <a:endParaRPr lang="en-US" altLang="zh-CN" sz="4800" b="1" dirty="0" smtClean="0"/>
          </a:p>
          <a:p>
            <a:endParaRPr lang="en-US" altLang="zh-CN" sz="3600" b="1" dirty="0" smtClean="0"/>
          </a:p>
          <a:p>
            <a:endParaRPr lang="zh-CN" altLang="en-US" sz="36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0"/>
            <a:ext cx="8715436" cy="6286544"/>
          </a:xfrm>
        </p:spPr>
        <p:txBody>
          <a:bodyPr>
            <a:noAutofit/>
          </a:bodyPr>
          <a:lstStyle/>
          <a:p>
            <a:r>
              <a:rPr lang="en-US" altLang="zh-CN" sz="4400" b="1" dirty="0" smtClean="0"/>
              <a:t>2</a:t>
            </a:r>
            <a:r>
              <a:rPr lang="zh-CN" altLang="en-US" sz="4400" b="1" dirty="0" smtClean="0"/>
              <a:t>、莎士比亚是世界公认的语言大师，他的语言丰富而富于形象性。如课文中哈姆莱特时而高雅、时而粗俗、时而晦涩难懂的语言，就恰到好处地表现了他的心理活动和他复杂深沉的个性特征。尤其是他的那段感情灼热、忧郁彷徨的长篇独白，更在揭示他内心的矛盾的同时，展示了莎士比亚语言的丰富性和生动性。</a:t>
            </a:r>
            <a:endParaRPr lang="zh-CN" altLang="en-US" sz="44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285728"/>
            <a:ext cx="8715436" cy="6357982"/>
          </a:xfrm>
        </p:spPr>
        <p:txBody>
          <a:bodyPr>
            <a:normAutofit fontScale="92500"/>
          </a:bodyPr>
          <a:lstStyle/>
          <a:p>
            <a:r>
              <a:rPr lang="zh-CN" altLang="en-US" sz="4400" b="1" dirty="0" smtClean="0"/>
              <a:t>莎士比亚还善于运用人物之间富有强烈的对比性的语言，来突出人物形象。有正反面形象之间的对比，也有正面同类人物之间的对比。如哈姆莱特的激情和深沉与克劳狄斯的阴沉和邪气，哈姆莱特的矛盾与优柔寡断和奥菲利娅的单纯与深情惋惜都形成了鲜明的对比，他们的语言都适合各自的身份地位及个性特点，真可谓各如其人，各有个性。</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0"/>
            <a:ext cx="8715436" cy="6429420"/>
          </a:xfrm>
        </p:spPr>
        <p:txBody>
          <a:bodyPr>
            <a:noAutofit/>
          </a:bodyPr>
          <a:lstStyle/>
          <a:p>
            <a:r>
              <a:rPr lang="en-US" altLang="zh-CN" sz="4400" b="1" dirty="0" smtClean="0"/>
              <a:t>3</a:t>
            </a:r>
            <a:r>
              <a:rPr lang="zh-CN" altLang="en-US" sz="4400" b="1" dirty="0" smtClean="0"/>
              <a:t>、莎士比亚还善于运用比喻、隐喻等形象化的语言，有效地突出了人物的性格特征，揭示了人物的内心世界和感情的变化。明喻如“我的幻想也就像铁匠的砧石那样黑漆一团了”，暗喻如“我过的是变色晰蝎的生活”，借喻如“一响空枪”等，这些语言就极富抒情性和形象性。例子很多，同学们可在阅读欣赏中注意品味。</a:t>
            </a:r>
            <a:endParaRPr lang="zh-CN" altLang="en-US" sz="4400" b="1"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half" idx="2"/>
          </p:nvPr>
        </p:nvSpPr>
        <p:spPr>
          <a:xfrm rot="559252">
            <a:off x="1004661" y="167733"/>
            <a:ext cx="1477544" cy="6351809"/>
          </a:xfrm>
        </p:spPr>
        <p:txBody>
          <a:bodyPr>
            <a:normAutofit lnSpcReduction="10000"/>
          </a:bodyPr>
          <a:lstStyle/>
          <a:p>
            <a:r>
              <a:rPr lang="zh-CN" altLang="en-US" sz="4800" dirty="0" smtClean="0"/>
              <a:t> 感    谢   同 学 们 的 合 作</a:t>
            </a:r>
            <a:endParaRPr lang="en-US" altLang="zh-CN" sz="4800" dirty="0" smtClean="0"/>
          </a:p>
          <a:p>
            <a:r>
              <a:rPr lang="zh-CN" altLang="en-US" sz="4800" dirty="0" smtClean="0"/>
              <a:t>！</a:t>
            </a:r>
            <a:endParaRPr lang="zh-CN" altLang="en-US" sz="4800" dirty="0"/>
          </a:p>
        </p:txBody>
      </p:sp>
      <p:pic>
        <p:nvPicPr>
          <p:cNvPr id="9" name="图片占位符 8" descr="ffgfgfgg.jpg"/>
          <p:cNvPicPr>
            <a:picLocks noGrp="1" noChangeAspect="1"/>
          </p:cNvPicPr>
          <p:nvPr>
            <p:ph type="pic" idx="1"/>
          </p:nvPr>
        </p:nvPicPr>
        <p:blipFill>
          <a:blip r:embed="rId2"/>
          <a:stretch>
            <a:fillRect/>
          </a:stretch>
        </p:blipFill>
        <p:spPr>
          <a:xfrm rot="420000">
            <a:off x="3485852" y="1438831"/>
            <a:ext cx="4601806" cy="3451354"/>
          </a:xfrm>
        </p:spPr>
      </p:pic>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7158" y="0"/>
            <a:ext cx="8229600" cy="1143000"/>
          </a:xfrm>
        </p:spPr>
        <p:txBody>
          <a:bodyPr/>
          <a:lstStyle/>
          <a:p>
            <a:r>
              <a:rPr lang="zh-CN" altLang="en-US" dirty="0" smtClean="0">
                <a:solidFill>
                  <a:srgbClr val="FF0000"/>
                </a:solidFill>
              </a:rPr>
              <a:t>戏剧：</a:t>
            </a:r>
            <a:endParaRPr lang="zh-CN" altLang="en-US" dirty="0">
              <a:solidFill>
                <a:srgbClr val="FF0000"/>
              </a:solidFill>
            </a:endParaRPr>
          </a:p>
        </p:txBody>
      </p:sp>
      <p:sp>
        <p:nvSpPr>
          <p:cNvPr id="3" name="内容占位符 2"/>
          <p:cNvSpPr>
            <a:spLocks noGrp="1"/>
          </p:cNvSpPr>
          <p:nvPr>
            <p:ph idx="1"/>
          </p:nvPr>
        </p:nvSpPr>
        <p:spPr>
          <a:xfrm>
            <a:off x="357158" y="1285860"/>
            <a:ext cx="8229600" cy="5143536"/>
          </a:xfrm>
        </p:spPr>
        <p:txBody>
          <a:bodyPr>
            <a:noAutofit/>
          </a:bodyPr>
          <a:lstStyle/>
          <a:p>
            <a:r>
              <a:rPr lang="zh-CN" altLang="en-US" sz="3200" b="1" dirty="0" smtClean="0"/>
              <a:t>戏剧是一种在舞台上表演且综合性很强的艺术形式，它主要通过剧中人物台词来体现和推动情节发展，而情节又是人物性格发展的历史</a:t>
            </a:r>
            <a:r>
              <a:rPr lang="en-US" altLang="zh-CN" sz="3200" b="1" dirty="0" smtClean="0"/>
              <a:t>——</a:t>
            </a:r>
            <a:r>
              <a:rPr lang="zh-CN" altLang="en-US" sz="3200" b="1" dirty="0" smtClean="0"/>
              <a:t>是由人物与人物、人物与环境之间的相互关系和作用而产生的人物的行动和事件。借助于台词来把握戏剧情节是我们学习戏剧的主要方式。但由于人物对话多，有时读完后情节不能清晰地呈现在读者脑中，而分析人物间关系可帮助我们熟悉剧情，把握人物的心理及命运走向。 </a:t>
            </a:r>
            <a:r>
              <a:rPr lang="zh-CN" altLang="en-US" sz="3200" dirty="0" smtClean="0"/>
              <a:t/>
            </a:r>
            <a:br>
              <a:rPr lang="zh-CN" altLang="en-US" sz="3200" dirty="0" smtClean="0"/>
            </a:br>
            <a:endParaRPr lang="zh-CN" altLang="en-US" sz="3200" dirty="0"/>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idx="1"/>
          </p:nvPr>
        </p:nvSpPr>
        <p:spPr>
          <a:xfrm>
            <a:off x="457200" y="357188"/>
            <a:ext cx="8229600" cy="6215062"/>
          </a:xfrm>
        </p:spPr>
        <p:txBody>
          <a:bodyPr>
            <a:normAutofit/>
          </a:bodyPr>
          <a:lstStyle/>
          <a:p>
            <a:r>
              <a:rPr lang="zh-CN" altLang="en-US" sz="4000" b="1" dirty="0" smtClean="0">
                <a:solidFill>
                  <a:srgbClr val="FF0000"/>
                </a:solidFill>
              </a:rPr>
              <a:t>人文主义：</a:t>
            </a:r>
            <a:r>
              <a:rPr lang="zh-CN" altLang="en-US" sz="4000" b="1" dirty="0" smtClean="0"/>
              <a:t>人文主义是欧洲文艺复兴时期资产阶级反对封建斗争的思想武器，也是这一时期资产阶级进步文学的中心思想。这时的斗争锋芒是针对中世纪封建主义世界观，特别是天主教会的宗教世界观的。人文主义思想的主要内容是：用人性反对神权；用个性解放反对禁欲主义；用理性反对蒙昧；拥护中央集权，反对封建割据等。</a:t>
            </a:r>
            <a:endParaRPr lang="zh-CN" altLang="en-US" sz="40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844" y="-357214"/>
            <a:ext cx="8229600" cy="1143000"/>
          </a:xfrm>
        </p:spPr>
        <p:txBody>
          <a:bodyPr>
            <a:normAutofit/>
          </a:bodyPr>
          <a:lstStyle/>
          <a:p>
            <a:r>
              <a:rPr lang="zh-CN" altLang="en-US" sz="3600" b="1" dirty="0" smtClean="0">
                <a:solidFill>
                  <a:srgbClr val="FF0000"/>
                </a:solidFill>
              </a:rPr>
              <a:t>人物关系谱：</a:t>
            </a:r>
            <a:endParaRPr lang="zh-CN" altLang="en-US" sz="3600" b="1" dirty="0">
              <a:solidFill>
                <a:srgbClr val="FF0000"/>
              </a:solidFill>
            </a:endParaRPr>
          </a:p>
        </p:txBody>
      </p:sp>
      <p:sp>
        <p:nvSpPr>
          <p:cNvPr id="3" name="内容占位符 2"/>
          <p:cNvSpPr>
            <a:spLocks noGrp="1"/>
          </p:cNvSpPr>
          <p:nvPr>
            <p:ph idx="1"/>
          </p:nvPr>
        </p:nvSpPr>
        <p:spPr>
          <a:xfrm>
            <a:off x="357158" y="857232"/>
            <a:ext cx="8786842" cy="5643602"/>
          </a:xfrm>
        </p:spPr>
        <p:txBody>
          <a:bodyPr>
            <a:normAutofit fontScale="77500" lnSpcReduction="20000"/>
          </a:bodyPr>
          <a:lstStyle/>
          <a:p>
            <a:pPr>
              <a:lnSpc>
                <a:spcPct val="120000"/>
              </a:lnSpc>
            </a:pPr>
            <a:r>
              <a:rPr lang="zh-CN" altLang="en-US" sz="4100" b="1" dirty="0" smtClean="0"/>
              <a:t>哈姆莱特和克罗迪斯名为叔侄，实为仇人；哈姆莱特和葛忒露德虽是母子，但又有母嫁仇敌的隔阂。克里迪斯和葛忒露德原为叔嫂后为夫妇，二人间又有毒杀亲夫和企图谋害其子的矛盾。另一个家庭波洛涅斯一家同样既有自身的矛盾又与哈姆莱特一家关系错综复杂。波洛涅斯既是国王帮凶又是哈姆莱特挚爱的女友的父亲。奥菲利娅挚爱哈姆莱特又与父亲有骨肉亲情。雷欧提斯本是哈姆莱特朋友，后又因与其有杀父害妹之仇而成仇人。 </a:t>
            </a:r>
            <a:r>
              <a:rPr lang="zh-CN" altLang="en-US" dirty="0" smtClean="0"/>
              <a:t/>
            </a:r>
            <a:br>
              <a:rPr lang="zh-CN" altLang="en-US" dirty="0" smtClean="0"/>
            </a:br>
            <a:endParaRPr lang="zh-CN" altLang="en-US" dirty="0"/>
          </a:p>
        </p:txBody>
      </p:sp>
    </p:spTree>
  </p:cSld>
  <p:clrMapOvr>
    <a:masterClrMapping/>
  </p:clrMapOvr>
  <p:transition>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571500"/>
            <a:ext cx="8229600" cy="1143000"/>
          </a:xfrm>
        </p:spPr>
        <p:txBody>
          <a:bodyPr>
            <a:normAutofit/>
          </a:bodyPr>
          <a:lstStyle/>
          <a:p>
            <a:r>
              <a:rPr lang="zh-CN" altLang="en-US" sz="3600" b="1" dirty="0" smtClean="0">
                <a:solidFill>
                  <a:srgbClr val="FF0000"/>
                </a:solidFill>
              </a:rPr>
              <a:t>人物简介：</a:t>
            </a:r>
            <a:endParaRPr lang="zh-CN" altLang="en-US" sz="3600" b="1" dirty="0">
              <a:solidFill>
                <a:srgbClr val="FF0000"/>
              </a:solidFill>
            </a:endParaRPr>
          </a:p>
        </p:txBody>
      </p:sp>
      <p:sp>
        <p:nvSpPr>
          <p:cNvPr id="3" name="内容占位符 2"/>
          <p:cNvSpPr>
            <a:spLocks noGrp="1"/>
          </p:cNvSpPr>
          <p:nvPr>
            <p:ph idx="1"/>
          </p:nvPr>
        </p:nvSpPr>
        <p:spPr>
          <a:xfrm>
            <a:off x="0" y="714356"/>
            <a:ext cx="8929718" cy="6143644"/>
          </a:xfrm>
        </p:spPr>
        <p:txBody>
          <a:bodyPr>
            <a:noAutofit/>
          </a:bodyPr>
          <a:lstStyle/>
          <a:p>
            <a:r>
              <a:rPr lang="zh-CN" altLang="en-US" sz="3600" b="1" dirty="0" smtClean="0">
                <a:solidFill>
                  <a:srgbClr val="FF0066"/>
                </a:solidFill>
              </a:rPr>
              <a:t>哈姆雷特</a:t>
            </a:r>
            <a:r>
              <a:rPr lang="zh-CN" altLang="en-US" sz="3600" b="1" dirty="0" smtClean="0"/>
              <a:t> </a:t>
            </a:r>
            <a:r>
              <a:rPr lang="en-US" sz="3600" b="1" dirty="0" smtClean="0"/>
              <a:t>Prince Hamlet —— </a:t>
            </a:r>
            <a:r>
              <a:rPr lang="zh-CN" altLang="en-US" sz="3600" b="1" dirty="0" smtClean="0"/>
              <a:t>丹麦王子。为父王的鬼魂所困扰，要对杀父凶手复仇。经历了痛苦的挣扎之后他达成了目的，整个王宫也陷入了死亡的恐怖之中。他最后也中了致命的毒剑死去。 </a:t>
            </a:r>
            <a:br>
              <a:rPr lang="zh-CN" altLang="en-US" sz="3600" b="1" dirty="0" smtClean="0"/>
            </a:br>
            <a:r>
              <a:rPr lang="zh-CN" altLang="en-US" sz="3600" b="1" dirty="0" smtClean="0">
                <a:solidFill>
                  <a:srgbClr val="FF0066"/>
                </a:solidFill>
              </a:rPr>
              <a:t>克</a:t>
            </a:r>
            <a:r>
              <a:rPr lang="zh-CN" altLang="en-US" sz="3600" b="1" dirty="0" smtClean="0">
                <a:solidFill>
                  <a:srgbClr val="FF0066"/>
                </a:solidFill>
              </a:rPr>
              <a:t>劳</a:t>
            </a:r>
            <a:r>
              <a:rPr lang="zh-CN" altLang="en-US" sz="3600" b="1" dirty="0" smtClean="0">
                <a:solidFill>
                  <a:srgbClr val="FF0066"/>
                </a:solidFill>
              </a:rPr>
              <a:t>狄斯</a:t>
            </a:r>
            <a:r>
              <a:rPr lang="en-US" sz="3600" b="1" dirty="0" smtClean="0"/>
              <a:t>Claudius </a:t>
            </a:r>
            <a:r>
              <a:rPr lang="en-US" sz="3600" b="1" dirty="0" smtClean="0"/>
              <a:t>—— </a:t>
            </a:r>
            <a:r>
              <a:rPr lang="zh-CN" altLang="en-US" sz="3600" b="1" dirty="0" smtClean="0"/>
              <a:t>丹麦现任国王。他是哈姆雷特的叔父，在哥哥死后继任了王位。老王的鬼魂告诉哈姆雷特，他正是谋杀自己的凶手。他罪有应得，最后死在侄子复仇的毒剑下。 </a:t>
            </a:r>
            <a:r>
              <a:rPr lang="zh-CN" altLang="en-US" sz="2800" dirty="0" smtClean="0"/>
              <a:t/>
            </a:r>
            <a:br>
              <a:rPr lang="zh-CN" altLang="en-US" sz="2800" dirty="0" smtClean="0"/>
            </a:br>
            <a:r>
              <a:rPr lang="zh-CN" altLang="en-US" sz="2800" dirty="0" smtClean="0"/>
              <a:t>。 </a:t>
            </a:r>
            <a:br>
              <a:rPr lang="zh-CN" altLang="en-US" sz="2800" dirty="0" smtClean="0"/>
            </a:br>
            <a:endParaRPr lang="zh-CN" altLang="en-US" sz="2800" dirty="0"/>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785794"/>
            <a:ext cx="8715436" cy="5786478"/>
          </a:xfrm>
        </p:spPr>
        <p:txBody>
          <a:bodyPr>
            <a:normAutofit/>
          </a:bodyPr>
          <a:lstStyle/>
          <a:p>
            <a:r>
              <a:rPr lang="zh-CN" altLang="en-US" sz="4000" b="1" dirty="0" smtClean="0">
                <a:solidFill>
                  <a:srgbClr val="FF0066"/>
                </a:solidFill>
              </a:rPr>
              <a:t>鬼魂</a:t>
            </a:r>
            <a:r>
              <a:rPr lang="zh-CN" altLang="en-US" sz="4000" b="1" dirty="0" smtClean="0"/>
              <a:t> </a:t>
            </a:r>
            <a:r>
              <a:rPr lang="en-US" sz="4000" b="1" dirty="0" smtClean="0"/>
              <a:t>King Hamlet (Ghost) —— </a:t>
            </a:r>
            <a:r>
              <a:rPr lang="zh-CN" altLang="en-US" sz="4000" b="1" dirty="0" smtClean="0"/>
              <a:t>哈姆雷特的父亲死后化成的鬼魂。他被弟弟毒死时，哈姆雷特正在国外。 </a:t>
            </a:r>
            <a:br>
              <a:rPr lang="zh-CN" altLang="en-US" sz="4000" b="1" dirty="0" smtClean="0"/>
            </a:br>
            <a:r>
              <a:rPr lang="zh-CN" altLang="en-US" sz="4000" b="1" dirty="0" smtClean="0">
                <a:solidFill>
                  <a:srgbClr val="FF0066"/>
                </a:solidFill>
              </a:rPr>
              <a:t>乔</a:t>
            </a:r>
            <a:r>
              <a:rPr lang="zh-CN" altLang="en-US" sz="4000" b="1" dirty="0" smtClean="0">
                <a:solidFill>
                  <a:srgbClr val="FF0066"/>
                </a:solidFill>
              </a:rPr>
              <a:t>特鲁德</a:t>
            </a:r>
            <a:r>
              <a:rPr lang="zh-CN" altLang="en-US" sz="4000" b="1" dirty="0" smtClean="0"/>
              <a:t> </a:t>
            </a:r>
            <a:r>
              <a:rPr lang="en-US" sz="4000" b="1" dirty="0" smtClean="0"/>
              <a:t>Gertrude—— </a:t>
            </a:r>
            <a:r>
              <a:rPr lang="zh-CN" altLang="en-US" sz="4000" b="1" dirty="0" smtClean="0"/>
              <a:t>丹麦王后，王子的亲生母亲。老王死后她改嫁克劳地，在莎士比亚的时代这种关系被视为乱伦，所以引起了哈姆雷特的仇恨。她替哈姆雷特误喝下了克劳地预设的毒酒，当场身亡</a:t>
            </a:r>
            <a:endParaRPr lang="zh-CN" altLang="en-US" sz="4000" b="1" dirty="0"/>
          </a:p>
        </p:txBody>
      </p:sp>
    </p:spTree>
  </p:cSld>
  <p:clrMapOvr>
    <a:masterClrMapping/>
  </p:clrMapOvr>
  <p:transition>
    <p:wipe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5720" y="142852"/>
            <a:ext cx="8501122" cy="6500858"/>
          </a:xfrm>
        </p:spPr>
        <p:txBody>
          <a:bodyPr/>
          <a:lstStyle/>
          <a:p>
            <a:endParaRPr lang="zh-CN" altLang="en-US" dirty="0"/>
          </a:p>
        </p:txBody>
      </p:sp>
      <p:sp>
        <p:nvSpPr>
          <p:cNvPr id="4" name="矩形 3"/>
          <p:cNvSpPr/>
          <p:nvPr/>
        </p:nvSpPr>
        <p:spPr>
          <a:xfrm>
            <a:off x="285720" y="214290"/>
            <a:ext cx="8501122" cy="7048083"/>
          </a:xfrm>
          <a:prstGeom prst="rect">
            <a:avLst/>
          </a:prstGeom>
        </p:spPr>
        <p:txBody>
          <a:bodyPr wrap="square">
            <a:spAutoFit/>
          </a:bodyPr>
          <a:lstStyle/>
          <a:p>
            <a:pPr algn="just"/>
            <a:endParaRPr lang="en-US" altLang="zh-CN" sz="2800" dirty="0" smtClean="0"/>
          </a:p>
          <a:p>
            <a:pPr algn="just"/>
            <a:r>
              <a:rPr lang="zh-CN" altLang="en-US" sz="3600" b="1" dirty="0" smtClean="0">
                <a:solidFill>
                  <a:srgbClr val="FF0066"/>
                </a:solidFill>
              </a:rPr>
              <a:t>波隆尼尔</a:t>
            </a:r>
            <a:r>
              <a:rPr lang="zh-CN" altLang="en-US" sz="3600" b="1" dirty="0" smtClean="0"/>
              <a:t> </a:t>
            </a:r>
            <a:r>
              <a:rPr lang="en-US" sz="3600" b="1" dirty="0" smtClean="0"/>
              <a:t>Polonius—— </a:t>
            </a:r>
            <a:r>
              <a:rPr lang="zh-CN" altLang="en-US" sz="3600" b="1" dirty="0" smtClean="0"/>
              <a:t>克劳地的御前大臣。他是个出了名的老顽固，阻挠哈姆雷特与欧菲莉亚之间的爱情。哈姆雷特总是假装呆头呆脑来戏弄他。他躲在一块挂毯后，偷听哈姆雷特与王后的谈话时，被王子一剑刺死。 </a:t>
            </a:r>
            <a:br>
              <a:rPr lang="zh-CN" altLang="en-US" sz="3600" b="1" dirty="0" smtClean="0"/>
            </a:br>
            <a:r>
              <a:rPr lang="zh-CN" altLang="en-US" sz="3600" b="1" dirty="0" smtClean="0">
                <a:solidFill>
                  <a:srgbClr val="FF0066"/>
                </a:solidFill>
              </a:rPr>
              <a:t>雷欧</a:t>
            </a:r>
            <a:r>
              <a:rPr lang="zh-CN" altLang="en-US" sz="3600" b="1" dirty="0" smtClean="0">
                <a:solidFill>
                  <a:srgbClr val="FF0066"/>
                </a:solidFill>
              </a:rPr>
              <a:t>提</a:t>
            </a:r>
            <a:r>
              <a:rPr lang="zh-CN" altLang="en-US" sz="3600" b="1" dirty="0" smtClean="0">
                <a:solidFill>
                  <a:srgbClr val="FF0066"/>
                </a:solidFill>
              </a:rPr>
              <a:t>斯</a:t>
            </a:r>
            <a:r>
              <a:rPr lang="en-US" sz="3600" b="1" dirty="0" smtClean="0"/>
              <a:t>Laertes</a:t>
            </a:r>
            <a:r>
              <a:rPr lang="en-US" sz="3600" b="1" dirty="0" smtClean="0"/>
              <a:t>—— </a:t>
            </a:r>
            <a:r>
              <a:rPr lang="zh-CN" altLang="en-US" sz="3600" b="1" dirty="0" smtClean="0"/>
              <a:t>波隆尼尔的儿子。为了父亲和妹妹的死用剑杀死了哈姆雷特。他也死在哈姆雷特的毒剑下，尽管当时哈姆雷特没有意识到剑是带毒的。 </a:t>
            </a:r>
            <a:br>
              <a:rPr lang="zh-CN" altLang="en-US" sz="3600" b="1" dirty="0" smtClean="0"/>
            </a:br>
            <a:r>
              <a:rPr lang="zh-CN" altLang="en-US" sz="3600" b="1" dirty="0" smtClean="0"/>
              <a:t>毙</a:t>
            </a:r>
            <a:r>
              <a:rPr lang="zh-CN" altLang="en-US" sz="2800" dirty="0" smtClean="0"/>
              <a:t>。 </a:t>
            </a:r>
            <a:br>
              <a:rPr lang="zh-CN" altLang="en-US" sz="2800" dirty="0" smtClean="0"/>
            </a:br>
            <a:endParaRPr lang="zh-CN" altLang="en-US" sz="2800" dirty="0"/>
          </a:p>
        </p:txBody>
      </p:sp>
    </p:spTree>
  </p:cSld>
  <p:clrMapOvr>
    <a:masterClrMapping/>
  </p:clrMapOvr>
  <p:transition>
    <p:wedg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370</TotalTime>
  <Words>4017</Words>
  <Application>Microsoft Office PowerPoint</Application>
  <PresentationFormat>全屏显示(4:3)</PresentationFormat>
  <Paragraphs>58</Paragraphs>
  <Slides>37</Slides>
  <Notes>2</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流畅</vt:lpstr>
      <vt:lpstr>哈姆莱特</vt:lpstr>
      <vt:lpstr>作者简介：</vt:lpstr>
      <vt:lpstr>全剧剧情：</vt:lpstr>
      <vt:lpstr>戏剧：</vt:lpstr>
      <vt:lpstr>幻灯片 5</vt:lpstr>
      <vt:lpstr>人物关系谱：</vt:lpstr>
      <vt:lpstr>人物简介：</vt:lpstr>
      <vt:lpstr>幻灯片 8</vt:lpstr>
      <vt:lpstr>幻灯片 9</vt:lpstr>
      <vt:lpstr>幻灯片 10</vt:lpstr>
      <vt:lpstr>幻灯片 11</vt:lpstr>
      <vt:lpstr>幻灯片 12</vt:lpstr>
      <vt:lpstr>分析讨论：</vt:lpstr>
      <vt:lpstr>幻灯片 14</vt:lpstr>
      <vt:lpstr>讨论二：</vt:lpstr>
      <vt:lpstr>幻灯片 16</vt:lpstr>
      <vt:lpstr>幻灯片 17</vt:lpstr>
      <vt:lpstr>幻灯片 18</vt:lpstr>
      <vt:lpstr>“生存还是死亡，这是一个问题”表达了作者怎样的思考？</vt:lpstr>
      <vt:lpstr>幻灯片 20</vt:lpstr>
      <vt:lpstr>幻灯片 21</vt:lpstr>
      <vt:lpstr>总结：</vt:lpstr>
      <vt:lpstr>幻灯片 23</vt:lpstr>
      <vt:lpstr>“延宕的王子”</vt:lpstr>
      <vt:lpstr>幻灯片 25</vt:lpstr>
      <vt:lpstr>幻灯片 26</vt:lpstr>
      <vt:lpstr>幻灯片 27</vt:lpstr>
      <vt:lpstr>幻灯片 28</vt:lpstr>
      <vt:lpstr>幻灯片 29</vt:lpstr>
      <vt:lpstr>艺术特色：</vt:lpstr>
      <vt:lpstr>幻灯片 31</vt:lpstr>
      <vt:lpstr>幻灯片 32</vt:lpstr>
      <vt:lpstr>幻灯片 33</vt:lpstr>
      <vt:lpstr>幻灯片 34</vt:lpstr>
      <vt:lpstr>幻灯片 35</vt:lpstr>
      <vt:lpstr>幻灯片 36</vt:lpstr>
      <vt:lpstr>幻灯片 37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哈姆莱特</dc:title>
  <dc:creator>DADI</dc:creator>
  <cp:lastModifiedBy>DADI</cp:lastModifiedBy>
  <cp:revision>39</cp:revision>
  <dcterms:created xsi:type="dcterms:W3CDTF">2012-02-18T12:52:51Z</dcterms:created>
  <dcterms:modified xsi:type="dcterms:W3CDTF">2012-02-19T23:59:41Z</dcterms:modified>
</cp:coreProperties>
</file>