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451" r:id="rId5"/>
    <p:sldId id="326" r:id="rId6"/>
    <p:sldId id="500" r:id="rId7"/>
    <p:sldId id="295" r:id="rId8"/>
    <p:sldId id="362" r:id="rId9"/>
    <p:sldId id="365" r:id="rId10"/>
    <p:sldId id="414" r:id="rId11"/>
    <p:sldId id="415" r:id="rId12"/>
    <p:sldId id="521" r:id="rId13"/>
    <p:sldId id="547" r:id="rId14"/>
    <p:sldId id="522" r:id="rId15"/>
    <p:sldId id="546" r:id="rId16"/>
    <p:sldId id="548" r:id="rId17"/>
    <p:sldId id="329" r:id="rId18"/>
    <p:sldId id="306" r:id="rId19"/>
    <p:sldId id="482" r:id="rId20"/>
    <p:sldId id="434" r:id="rId21"/>
    <p:sldId id="436" r:id="rId22"/>
    <p:sldId id="483" r:id="rId23"/>
    <p:sldId id="489" r:id="rId24"/>
    <p:sldId id="549" r:id="rId25"/>
    <p:sldId id="494" r:id="rId26"/>
    <p:sldId id="550" r:id="rId27"/>
    <p:sldId id="318" r:id="rId28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24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18804" y="2149075"/>
            <a:ext cx="3193547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6 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散步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3743" y="3661428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莫怀戚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找关键词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2529" name="文本框 70662"/>
          <p:cNvSpPr txBox="1"/>
          <p:nvPr/>
        </p:nvSpPr>
        <p:spPr>
          <a:xfrm>
            <a:off x="3099435" y="526415"/>
            <a:ext cx="861123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请你在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散步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之外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再从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课文中找出两个词语作为这篇课文的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关键词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并分别简要说说理由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70662"/>
          <p:cNvSpPr txBox="1"/>
          <p:nvPr/>
        </p:nvSpPr>
        <p:spPr>
          <a:xfrm>
            <a:off x="540385" y="1711325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70662"/>
          <p:cNvSpPr txBox="1"/>
          <p:nvPr/>
        </p:nvSpPr>
        <p:spPr>
          <a:xfrm>
            <a:off x="448945" y="3719195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2051685" y="1711325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TextBox 3"/>
          <p:cNvSpPr txBox="1"/>
          <p:nvPr/>
        </p:nvSpPr>
        <p:spPr>
          <a:xfrm>
            <a:off x="1615440" y="2338705"/>
            <a:ext cx="935672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本文在写一家三代一起散步的过程中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表现了这平常生活中流淌的亲情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亲情是本文的主题之一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941830" y="3704590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责任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615440" y="4408805"/>
            <a:ext cx="935672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文章着重表现了中年人扶老携幼的家庭责任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和担当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33795" grpId="0"/>
      <p:bldP spid="4" grpId="0" bldLvl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70662"/>
          <p:cNvSpPr txBox="1"/>
          <p:nvPr/>
        </p:nvSpPr>
        <p:spPr>
          <a:xfrm>
            <a:off x="540385" y="1711325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70662"/>
          <p:cNvSpPr txBox="1"/>
          <p:nvPr/>
        </p:nvSpPr>
        <p:spPr>
          <a:xfrm>
            <a:off x="540385" y="4039235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2051685" y="1711325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TextBox 3"/>
          <p:cNvSpPr txBox="1"/>
          <p:nvPr/>
        </p:nvSpPr>
        <p:spPr>
          <a:xfrm>
            <a:off x="1615440" y="2294890"/>
            <a:ext cx="951928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全家出行,遇到分歧互相体谅谦让,营造了一家人互敬互爱、互相谦让的和谐氛围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051685" y="4039235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孝道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615440" y="4728845"/>
            <a:ext cx="951928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本文写在决定走哪条路时,为了照顾年迈的母亲,</a:t>
            </a:r>
            <a:r>
              <a:rPr 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决定走大路,赞美了儿女对父母孝心的可贵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33795" grpId="0"/>
      <p:bldP spid="4" grpId="0" bldLvl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70662"/>
          <p:cNvSpPr txBox="1"/>
          <p:nvPr/>
        </p:nvSpPr>
        <p:spPr>
          <a:xfrm>
            <a:off x="570230" y="904240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112010" y="801370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TextBox 3"/>
          <p:cNvSpPr txBox="1"/>
          <p:nvPr/>
        </p:nvSpPr>
        <p:spPr>
          <a:xfrm>
            <a:off x="1625600" y="1466215"/>
            <a:ext cx="9761855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文章第四段中说：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“这一切都使人想着一样东西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生命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作者写一家人散步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,其实是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表现生命的主题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春天到了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大地显露勃勃生机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善待衰老的母亲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爱护幼小的儿子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生命就是这样代代传承的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70662"/>
          <p:cNvSpPr txBox="1"/>
          <p:nvPr/>
        </p:nvSpPr>
        <p:spPr>
          <a:xfrm>
            <a:off x="636270" y="3982720"/>
            <a:ext cx="8534400" cy="12236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2112010" y="3900170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701800" y="4595495"/>
            <a:ext cx="976185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全家出行,遇到岔路,儿子、母亲各自选择道路,而“我”也面临着选择哪一条路走的问题,本文蕴含着“人生无处不在选择”的感悟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33795" grpId="0"/>
      <p:bldP spid="6" grpId="0" bldLvl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6081" name="AutoShape 2"/>
          <p:cNvSpPr/>
          <p:nvPr/>
        </p:nvSpPr>
        <p:spPr>
          <a:xfrm>
            <a:off x="410210" y="321310"/>
            <a:ext cx="2478405" cy="85598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3600" b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en-US" altLang="zh-CN" sz="3600" b="1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2" name="AutoShape 2"/>
          <p:cNvSpPr/>
          <p:nvPr/>
        </p:nvSpPr>
        <p:spPr>
          <a:xfrm>
            <a:off x="4451985" y="1177290"/>
            <a:ext cx="2478405" cy="85598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AutoShape 2"/>
          <p:cNvSpPr/>
          <p:nvPr/>
        </p:nvSpPr>
        <p:spPr>
          <a:xfrm>
            <a:off x="3098800" y="2381250"/>
            <a:ext cx="5785485" cy="58293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“我”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母亲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AutoShape 2"/>
          <p:cNvSpPr/>
          <p:nvPr/>
        </p:nvSpPr>
        <p:spPr>
          <a:xfrm>
            <a:off x="2798445" y="3602990"/>
            <a:ext cx="5917565" cy="58293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妻子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儿子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AutoShape 2"/>
          <p:cNvSpPr/>
          <p:nvPr/>
        </p:nvSpPr>
        <p:spPr>
          <a:xfrm>
            <a:off x="5060315" y="2950210"/>
            <a:ext cx="1870075" cy="58293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pPr algn="l" fontAlgn="auto">
              <a:lnSpc>
                <a:spcPct val="150000"/>
              </a:lnSpc>
            </a:pPr>
            <a:endParaRPr 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r>
              <a:rPr 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分歧</a:t>
            </a:r>
            <a:endParaRPr 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r>
              <a:rPr 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亲情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生命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人性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29100" y="2652395"/>
            <a:ext cx="3002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794125" y="2642235"/>
            <a:ext cx="415925" cy="1003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00900" y="2662555"/>
            <a:ext cx="548005" cy="1089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94125" y="3686175"/>
            <a:ext cx="3925570" cy="3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792855" y="3727450"/>
            <a:ext cx="20320" cy="2150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718425" y="3788410"/>
            <a:ext cx="30480" cy="2139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53815" y="5887085"/>
            <a:ext cx="3854450" cy="2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5" name="TextBox 3"/>
          <p:cNvSpPr txBox="1"/>
          <p:nvPr/>
        </p:nvSpPr>
        <p:spPr>
          <a:xfrm>
            <a:off x="1047115" y="1564640"/>
            <a:ext cx="9519285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初春的田野上，</a:t>
            </a:r>
            <a:endParaRPr 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两对母子，两种生命，产生了一个分歧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粼粼的波光中，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一对夫妻，一种肩膀，承载了整个世界。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259565" y="849854"/>
            <a:ext cx="5474205" cy="8418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3600" b="1" kern="10" dirty="0"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383" y="1905617"/>
            <a:ext cx="4862568" cy="458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探究主旨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2529" name="文本框 70662"/>
          <p:cNvSpPr txBox="1"/>
          <p:nvPr/>
        </p:nvSpPr>
        <p:spPr>
          <a:xfrm>
            <a:off x="1031240" y="1371600"/>
            <a:ext cx="88252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研读结尾段,探究主旨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99"/>
          <p:cNvSpPr txBox="1"/>
          <p:nvPr/>
        </p:nvSpPr>
        <p:spPr>
          <a:xfrm>
            <a:off x="1099185" y="3182620"/>
            <a:ext cx="10327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不一样。</a:t>
            </a: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字读</a:t>
            </a:r>
            <a:r>
              <a:rPr lang="en-US" altLang="zh-CN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en-US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ē</a:t>
            </a:r>
            <a:r>
              <a:rPr lang="en-US" altLang="zh-CN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意为</a:t>
            </a:r>
            <a:r>
              <a:rPr lang="en-US" altLang="zh-CN" sz="3200">
                <a:solidFill>
                  <a:srgbClr val="0000FF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人</a:t>
            </a:r>
            <a:r>
              <a:rPr lang="en-US" altLang="zh-CN" sz="3200">
                <a:solidFill>
                  <a:srgbClr val="0000FF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用脊背驮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字读</a:t>
            </a:r>
            <a:r>
              <a:rPr lang="en-US" altLang="zh-CN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en-US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è</a:t>
            </a:r>
            <a:r>
              <a:rPr lang="en-US" altLang="zh-CN" sz="2800" b="1" err="1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意为</a:t>
            </a:r>
            <a:r>
              <a:rPr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躯干的后部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,从肩到后腰的部分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70662"/>
          <p:cNvSpPr txBox="1"/>
          <p:nvPr/>
        </p:nvSpPr>
        <p:spPr>
          <a:xfrm>
            <a:off x="1223645" y="2141855"/>
            <a:ext cx="1074229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课文结尾段中的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读音和意思都一样吗？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请结合具体内容加以分析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1" name="Rectangle 5"/>
          <p:cNvSpPr/>
          <p:nvPr/>
        </p:nvSpPr>
        <p:spPr>
          <a:xfrm>
            <a:off x="724535" y="3572510"/>
            <a:ext cx="10743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spcBef>
                <a:spcPts val="50"/>
              </a:spcBef>
            </a:pPr>
            <a:r>
              <a:rPr lang="zh-CN" altLang="en-US" sz="32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0000FF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慢慢地</a:t>
            </a:r>
            <a:r>
              <a:rPr lang="zh-CN" altLang="en-US" sz="32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稳稳地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可看出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中年人照顾一家老小、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肩负家庭责任时的小心、稳重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0000FF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整个世界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表现了中年人扶老携幼的家庭重任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70662"/>
          <p:cNvSpPr txBox="1"/>
          <p:nvPr/>
        </p:nvSpPr>
        <p:spPr>
          <a:xfrm>
            <a:off x="792480" y="885190"/>
            <a:ext cx="11153140" cy="1869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课文结尾段的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感情基调是什么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请你为末句进行朗读设计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感情基调：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朗读设计：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95575" y="152844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舒缓而坚定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651" name="文本框 70662"/>
          <p:cNvSpPr txBox="1"/>
          <p:nvPr/>
        </p:nvSpPr>
        <p:spPr>
          <a:xfrm>
            <a:off x="2695575" y="2112010"/>
            <a:ext cx="84582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但我和妻子都是慢慢地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稳稳地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走得很仔细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好像我背上的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同她背上的加起来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就是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整个世界。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5382260" y="2450148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7101205" y="2466023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9500235" y="2434908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矩形 22540"/>
          <p:cNvSpPr/>
          <p:nvPr/>
        </p:nvSpPr>
        <p:spPr>
          <a:xfrm>
            <a:off x="9436100" y="3019425"/>
            <a:ext cx="20313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5470" y="22326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2370" y="260858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ea"/>
                <a:sym typeface="+mn-ea"/>
              </a:rPr>
              <a:t>V</a:t>
            </a: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60820" y="22326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79865" y="260858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ea"/>
                <a:sym typeface="+mn-ea"/>
              </a:rPr>
              <a:t>V</a:t>
            </a: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1" grpId="0"/>
      <p:bldP spid="12" grpId="0"/>
      <p:bldP spid="4" grpId="0"/>
      <p:bldP spid="13" grpId="0"/>
      <p:bldP spid="14341" grpId="0"/>
      <p:bldP spid="6" grpId="0"/>
      <p:bldP spid="3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29" name="文本框 70662"/>
          <p:cNvSpPr txBox="1"/>
          <p:nvPr/>
        </p:nvSpPr>
        <p:spPr>
          <a:xfrm>
            <a:off x="724535" y="788670"/>
            <a:ext cx="1117600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小组讨论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:从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的小篆看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你从中发现了什么？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结合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字的本义和课文内容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谈谈对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末句的理解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99"/>
          <p:cNvSpPr txBox="1"/>
          <p:nvPr/>
        </p:nvSpPr>
        <p:spPr>
          <a:xfrm>
            <a:off x="724535" y="1765935"/>
            <a:ext cx="110159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字的演变来看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是由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北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加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肉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组合而成的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北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是背对背站着的两个人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就像文中发生分歧的母亲和儿子。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肉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一般与身体的器官有关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比如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肩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等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就像肩负起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敬老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爱幼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两大责任的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和妻子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Rectangle 5"/>
          <p:cNvSpPr/>
          <p:nvPr/>
        </p:nvSpPr>
        <p:spPr>
          <a:xfrm>
            <a:off x="723900" y="3978910"/>
            <a:ext cx="10743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spcBef>
                <a:spcPts val="50"/>
              </a:spcBef>
            </a:pP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我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和妻子的背上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一个是过去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一个是未来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由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中年人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承担着扶老携幼的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责任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肩负着承前启后的使命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这种责任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就是一个中年人对家庭、对社会、对国家的使命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3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2"/>
          <p:cNvSpPr txBox="1"/>
          <p:nvPr/>
        </p:nvSpPr>
        <p:spPr>
          <a:xfrm>
            <a:off x="2498725" y="3290888"/>
            <a:ext cx="71040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70662"/>
          <p:cNvSpPr txBox="1"/>
          <p:nvPr/>
        </p:nvSpPr>
        <p:spPr>
          <a:xfrm>
            <a:off x="931545" y="1577975"/>
            <a:ext cx="822960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说说文章为什么取题为《散步》？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1097915" y="2256790"/>
            <a:ext cx="96285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“散步”不仅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直接点明了本文叙述的主要事件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,而且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传达出舒缓从容、娓娓道来的感情基调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具象化的题目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没有说破文章主旨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留给了读者更多的想象、回味、思考的空间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102785" y="549276"/>
            <a:ext cx="316864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b="0"/>
          </a:p>
        </p:txBody>
      </p:sp>
      <p:grpSp>
        <p:nvGrpSpPr>
          <p:cNvPr id="7" name="组合 6"/>
          <p:cNvGrpSpPr/>
          <p:nvPr/>
        </p:nvGrpSpPr>
        <p:grpSpPr>
          <a:xfrm>
            <a:off x="1018461" y="887730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267" name="Rectangle 3"/>
          <p:cNvSpPr>
            <a:spLocks noGrp="1"/>
          </p:cNvSpPr>
          <p:nvPr/>
        </p:nvSpPr>
        <p:spPr>
          <a:xfrm>
            <a:off x="1487805" y="2159635"/>
            <a:ext cx="9507855" cy="22529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多角度理解课文的思想感情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领会文章的深层意蕴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继续学习朗读,把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握全文的感情基调,训练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语气、节奏的技巧。</a:t>
            </a:r>
            <a:endParaRPr lang="en-US" altLang="zh-CN" sz="3200" b="1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探究本文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刻意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的语言形式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写景作用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2529" name="文本框 70662"/>
          <p:cNvSpPr txBox="1"/>
          <p:nvPr/>
        </p:nvSpPr>
        <p:spPr>
          <a:xfrm>
            <a:off x="3150870" y="664845"/>
            <a:ext cx="88252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ea typeface="宋体" panose="02010600030101010101" pitchFamily="2" charset="-122"/>
              </a:rPr>
              <a:t>本文以叙事为主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,其中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穿插了一些写景的语句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ea typeface="宋体" panose="02010600030101010101" pitchFamily="2" charset="-122"/>
              </a:rPr>
              <a:t>把它们找出来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ea typeface="宋体" panose="02010600030101010101" pitchFamily="2" charset="-122"/>
              </a:rPr>
              <a:t>品味这些景物描写的作用。</a:t>
            </a:r>
            <a:endParaRPr lang="zh-CN" sz="3200" b="1" dirty="0">
              <a:ea typeface="宋体" panose="02010600030101010101" pitchFamily="2" charset="-122"/>
            </a:endParaRPr>
          </a:p>
        </p:txBody>
      </p:sp>
      <p:sp>
        <p:nvSpPr>
          <p:cNvPr id="80902" name="TextBox 4"/>
          <p:cNvSpPr txBox="1"/>
          <p:nvPr/>
        </p:nvSpPr>
        <p:spPr>
          <a:xfrm>
            <a:off x="830580" y="1986915"/>
            <a:ext cx="10749280" cy="1419225"/>
          </a:xfrm>
          <a:prstGeom prst="rect">
            <a:avLst/>
          </a:prstGeom>
          <a:noFill/>
          <a:ln w="9525">
            <a:noFill/>
          </a:ln>
        </p:spPr>
        <p:txBody>
          <a:bodyPr wrap="square" lIns="91424" tIns="45712" rIns="91424" bIns="45712" anchor="t" anchorCtr="0">
            <a:spAutoFit/>
          </a:bodyPr>
          <a:p>
            <a:pPr defTabSz="913130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南方的初春的田野！大块儿小块儿的新绿随意地铺着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有的浓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有的淡；树枝上的嫩芽儿也密了；田里的冬水也咕咕地起着水泡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这一切都使人想着一样东西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生命。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830580" y="3406140"/>
            <a:ext cx="10542270" cy="975995"/>
          </a:xfrm>
          <a:prstGeom prst="rect">
            <a:avLst/>
          </a:prstGeom>
          <a:noFill/>
          <a:ln w="9525">
            <a:noFill/>
          </a:ln>
        </p:spPr>
        <p:txBody>
          <a:bodyPr wrap="square" lIns="91424" tIns="45712" rIns="91424" bIns="45712" anchor="t" anchorCtr="0">
            <a:spAutoFit/>
          </a:bodyPr>
          <a:p>
            <a:pPr defTabSz="913130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她的眼睛顺小路望过去：那里有金色的菜花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两行整齐的桑树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尽头一口水波粼粼的鱼塘。 </a:t>
            </a:r>
            <a:endParaRPr lang="zh-CN" altLang="en-US" sz="32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24581"/>
          <p:cNvSpPr/>
          <p:nvPr/>
        </p:nvSpPr>
        <p:spPr>
          <a:xfrm>
            <a:off x="892175" y="4382135"/>
            <a:ext cx="105473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突出初春蓬勃旺盛的生机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使人感到生命的存在、生命的召唤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为下文写人的生命做铺垫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还</a:t>
            </a:r>
            <a:r>
              <a:rPr lang="zh-CN" altLang="en-US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展现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了一家人散步的美好情景和愉悦心情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2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235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812165"/>
            <a:ext cx="8911590" cy="518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420285" y="1844676"/>
            <a:ext cx="4178300" cy="1223963"/>
          </a:xfrm>
          <a:prstGeom prst="rect">
            <a:avLst/>
          </a:prstGeom>
          <a:noFill/>
          <a:ln w="25400">
            <a:solidFill>
              <a:srgbClr val="00FFFF"/>
            </a:solidFill>
            <a:prstDash val="sysDot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708171" y="2209800"/>
            <a:ext cx="78747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</a:t>
            </a:r>
            <a:endParaRPr kumimoji="1" lang="zh-CN" altLang="en-US" sz="3600" b="1" dirty="0">
              <a:solidFill>
                <a:srgbClr val="66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3799" name="Group 7"/>
          <p:cNvGrpSpPr/>
          <p:nvPr/>
        </p:nvGrpSpPr>
        <p:grpSpPr bwMode="auto">
          <a:xfrm>
            <a:off x="2448984" y="1947035"/>
            <a:ext cx="1727200" cy="568325"/>
            <a:chOff x="1427" y="2795"/>
            <a:chExt cx="771" cy="272"/>
          </a:xfrm>
        </p:grpSpPr>
        <p:sp>
          <p:nvSpPr>
            <p:cNvPr id="33813" name="Line 8"/>
            <p:cNvSpPr>
              <a:spLocks noChangeShapeType="1"/>
            </p:cNvSpPr>
            <p:nvPr/>
          </p:nvSpPr>
          <p:spPr bwMode="auto">
            <a:xfrm flipH="1">
              <a:off x="1427" y="3067"/>
              <a:ext cx="771" cy="0"/>
            </a:xfrm>
            <a:prstGeom prst="line">
              <a:avLst/>
            </a:prstGeom>
            <a:noFill/>
            <a:ln w="38100" cap="sq">
              <a:solidFill>
                <a:srgbClr val="CCFF33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814" name="Text Box 9"/>
            <p:cNvSpPr txBox="1">
              <a:spLocks noChangeArrowheads="1"/>
            </p:cNvSpPr>
            <p:nvPr/>
          </p:nvSpPr>
          <p:spPr bwMode="auto">
            <a:xfrm>
              <a:off x="1556" y="2795"/>
              <a:ext cx="63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006666"/>
                  </a:solidFill>
                  <a:latin typeface="黑体" panose="02010609060101010101" charset="-122"/>
                  <a:ea typeface="黑体" panose="02010609060101010101" charset="-122"/>
                </a:rPr>
                <a:t>尊老</a:t>
              </a:r>
              <a:endParaRPr kumimoji="1" lang="zh-CN" altLang="en-US" sz="2800" b="1" dirty="0">
                <a:solidFill>
                  <a:srgbClr val="0066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4271433" y="2205038"/>
            <a:ext cx="3168651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母亲 </a:t>
            </a:r>
            <a:r>
              <a:rPr kumimoji="1" lang="zh-CN" altLang="en-US" sz="3600" b="1" dirty="0" smtClean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妻子</a:t>
            </a:r>
            <a:endParaRPr kumimoji="1" lang="zh-CN" altLang="en-US" sz="3600" b="1" dirty="0">
              <a:solidFill>
                <a:srgbClr val="66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6022975" y="1827212"/>
            <a:ext cx="4366684" cy="1223963"/>
          </a:xfrm>
          <a:prstGeom prst="rect">
            <a:avLst/>
          </a:prstGeom>
          <a:noFill/>
          <a:ln w="25400">
            <a:solidFill>
              <a:srgbClr val="00FFFF"/>
            </a:solidFill>
            <a:prstDash val="sysDot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3804" name="Group 12"/>
          <p:cNvGrpSpPr/>
          <p:nvPr/>
        </p:nvGrpSpPr>
        <p:grpSpPr bwMode="auto">
          <a:xfrm>
            <a:off x="7158119" y="1927441"/>
            <a:ext cx="1727200" cy="609600"/>
            <a:chOff x="3390" y="1584"/>
            <a:chExt cx="912" cy="384"/>
          </a:xfrm>
        </p:grpSpPr>
        <p:sp>
          <p:nvSpPr>
            <p:cNvPr id="33811" name="Line 13"/>
            <p:cNvSpPr>
              <a:spLocks noChangeShapeType="1"/>
            </p:cNvSpPr>
            <p:nvPr/>
          </p:nvSpPr>
          <p:spPr bwMode="auto">
            <a:xfrm>
              <a:off x="3390" y="1968"/>
              <a:ext cx="912" cy="0"/>
            </a:xfrm>
            <a:prstGeom prst="line">
              <a:avLst/>
            </a:prstGeom>
            <a:noFill/>
            <a:ln w="38100" cap="sq">
              <a:solidFill>
                <a:srgbClr val="CCFF33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812" name="Text Box 14"/>
            <p:cNvSpPr txBox="1">
              <a:spLocks noChangeArrowheads="1"/>
            </p:cNvSpPr>
            <p:nvPr/>
          </p:nvSpPr>
          <p:spPr bwMode="auto">
            <a:xfrm>
              <a:off x="3600" y="1584"/>
              <a:ext cx="69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006666"/>
                  </a:solidFill>
                  <a:latin typeface="黑体" panose="02010609060101010101" charset="-122"/>
                  <a:ea typeface="黑体" panose="02010609060101010101" charset="-122"/>
                </a:rPr>
                <a:t>爱幼</a:t>
              </a:r>
              <a:endParaRPr kumimoji="1" lang="zh-CN" altLang="en-US" sz="2800" b="1" dirty="0">
                <a:solidFill>
                  <a:srgbClr val="0066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8942506" y="2205038"/>
            <a:ext cx="12449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儿子</a:t>
            </a:r>
            <a:endParaRPr kumimoji="1" lang="zh-CN" altLang="en-US" sz="3600" b="1" dirty="0">
              <a:solidFill>
                <a:srgbClr val="66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16"/>
          <p:cNvSpPr txBox="1">
            <a:spLocks noChangeArrowheads="1"/>
          </p:cNvSpPr>
          <p:nvPr/>
        </p:nvSpPr>
        <p:spPr bwMode="auto">
          <a:xfrm>
            <a:off x="3312584" y="3051175"/>
            <a:ext cx="105621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背</a:t>
            </a:r>
            <a:endParaRPr kumimoji="1"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7535333" y="3051175"/>
            <a:ext cx="67098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背</a:t>
            </a:r>
            <a:endParaRPr kumimoji="1" lang="zh-CN" altLang="en-US" sz="36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3810" name="Group 18"/>
          <p:cNvGrpSpPr/>
          <p:nvPr/>
        </p:nvGrpSpPr>
        <p:grpSpPr bwMode="auto">
          <a:xfrm>
            <a:off x="1198889" y="2835275"/>
            <a:ext cx="10455266" cy="2495550"/>
            <a:chOff x="1225" y="2704"/>
            <a:chExt cx="3152" cy="1572"/>
          </a:xfrm>
        </p:grpSpPr>
        <p:sp>
          <p:nvSpPr>
            <p:cNvPr id="33805" name="Line 19"/>
            <p:cNvSpPr>
              <a:spLocks noChangeShapeType="1"/>
            </p:cNvSpPr>
            <p:nvPr/>
          </p:nvSpPr>
          <p:spPr bwMode="auto">
            <a:xfrm>
              <a:off x="3742" y="2704"/>
              <a:ext cx="0" cy="545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33806" name="Group 20"/>
            <p:cNvGrpSpPr/>
            <p:nvPr/>
          </p:nvGrpSpPr>
          <p:grpSpPr bwMode="auto">
            <a:xfrm>
              <a:off x="1225" y="2704"/>
              <a:ext cx="3152" cy="1572"/>
              <a:chOff x="1225" y="2704"/>
              <a:chExt cx="3152" cy="1572"/>
            </a:xfrm>
          </p:grpSpPr>
          <p:grpSp>
            <p:nvGrpSpPr>
              <p:cNvPr id="4" name="Group 21"/>
              <p:cNvGrpSpPr/>
              <p:nvPr/>
            </p:nvGrpSpPr>
            <p:grpSpPr bwMode="auto">
              <a:xfrm>
                <a:off x="1791" y="2704"/>
                <a:ext cx="1996" cy="499"/>
                <a:chOff x="1791" y="2704"/>
                <a:chExt cx="1996" cy="499"/>
              </a:xfrm>
            </p:grpSpPr>
            <p:sp>
              <p:nvSpPr>
                <p:cNvPr id="33809" name="Line 22"/>
                <p:cNvSpPr>
                  <a:spLocks noChangeShapeType="1"/>
                </p:cNvSpPr>
                <p:nvPr/>
              </p:nvSpPr>
              <p:spPr bwMode="auto">
                <a:xfrm>
                  <a:off x="1791" y="2704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rgbClr val="FF33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 sz="110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5" name="Line 23"/>
                <p:cNvSpPr>
                  <a:spLocks noChangeShapeType="1"/>
                </p:cNvSpPr>
                <p:nvPr/>
              </p:nvSpPr>
              <p:spPr bwMode="auto">
                <a:xfrm>
                  <a:off x="1791" y="3203"/>
                  <a:ext cx="1996" cy="0"/>
                </a:xfrm>
                <a:prstGeom prst="line">
                  <a:avLst/>
                </a:prstGeom>
                <a:noFill/>
                <a:ln w="9525">
                  <a:solidFill>
                    <a:srgbClr val="FF33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 sz="110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33808" name="Text Box 24"/>
              <p:cNvSpPr txBox="1">
                <a:spLocks noChangeArrowheads="1"/>
              </p:cNvSpPr>
              <p:nvPr/>
            </p:nvSpPr>
            <p:spPr bwMode="auto">
              <a:xfrm>
                <a:off x="1225" y="3443"/>
                <a:ext cx="3152" cy="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kumimoji="1" lang="zh-CN" altLang="en-US" sz="3200" b="1" dirty="0">
                    <a:solidFill>
                      <a:srgbClr val="0000FF"/>
                    </a:solidFill>
                    <a:latin typeface="黑体" panose="02010609060101010101" charset="-122"/>
                    <a:ea typeface="黑体" panose="02010609060101010101" charset="-122"/>
                  </a:rPr>
                  <a:t>主题：表达了</a:t>
                </a:r>
                <a:r>
                  <a:rPr kumimoji="1" lang="zh-CN" altLang="en-US" sz="3200" b="1" dirty="0">
                    <a:solidFill>
                      <a:srgbClr val="FF0066"/>
                    </a:solidFill>
                    <a:latin typeface="黑体" panose="02010609060101010101" charset="-122"/>
                    <a:ea typeface="黑体" panose="02010609060101010101" charset="-122"/>
                  </a:rPr>
                  <a:t>扶老携幼</a:t>
                </a:r>
                <a:r>
                  <a:rPr kumimoji="1" lang="zh-CN" altLang="en-US" sz="3200" b="1" dirty="0">
                    <a:solidFill>
                      <a:srgbClr val="FF0066"/>
                    </a:solidFill>
                    <a:latin typeface="黑体" panose="02010609060101010101" charset="-122"/>
                    <a:ea typeface="黑体" panose="02010609060101010101" charset="-122"/>
                  </a:rPr>
                  <a:t>、孝顺第一</a:t>
                </a:r>
                <a:r>
                  <a:rPr kumimoji="1" lang="zh-CN" altLang="en-US" sz="3200" b="1" dirty="0">
                    <a:solidFill>
                      <a:srgbClr val="0000FF"/>
                    </a:solidFill>
                    <a:latin typeface="黑体" panose="02010609060101010101" charset="-122"/>
                    <a:ea typeface="黑体" panose="02010609060101010101" charset="-122"/>
                  </a:rPr>
                  <a:t>的家庭伦理思想</a:t>
                </a:r>
                <a:r>
                  <a:rPr kumimoji="1" lang="zh-CN" altLang="en-US" sz="3200" b="1" dirty="0" smtClean="0">
                    <a:solidFill>
                      <a:srgbClr val="0000FF"/>
                    </a:solidFill>
                    <a:latin typeface="黑体" panose="02010609060101010101" charset="-122"/>
                    <a:ea typeface="黑体" panose="02010609060101010101" charset="-122"/>
                  </a:rPr>
                  <a:t>。</a:t>
                </a:r>
                <a:endParaRPr kumimoji="1" lang="en-US" altLang="zh-CN" sz="3200" b="1" dirty="0" smtClean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kumimoji="1" lang="zh-CN" altLang="en-US" sz="3200" b="1" dirty="0" smtClean="0">
                    <a:solidFill>
                      <a:srgbClr val="0000FF"/>
                    </a:solidFill>
                    <a:latin typeface="黑体" panose="02010609060101010101" charset="-122"/>
                    <a:ea typeface="黑体" panose="02010609060101010101" charset="-122"/>
                  </a:rPr>
                  <a:t>（亲情、和谐、中年担当、生命感慨、人生无处不在选择）</a:t>
                </a:r>
                <a:endParaRPr kumimoji="1" lang="zh-CN" altLang="en-US" sz="3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25601" name="Text Box 2"/>
          <p:cNvSpPr txBox="1"/>
          <p:nvPr/>
        </p:nvSpPr>
        <p:spPr>
          <a:xfrm>
            <a:off x="404495" y="306705"/>
            <a:ext cx="24345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8" name="文本框 70662"/>
          <p:cNvSpPr txBox="1"/>
          <p:nvPr/>
        </p:nvSpPr>
        <p:spPr>
          <a:xfrm>
            <a:off x="3228340" y="657860"/>
            <a:ext cx="8534400" cy="1420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秋天的怀念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有着不同的感情基调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与同学一起探究本文的感情基调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并试着通过朗读来准确传达作者的情感。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18" name="TextBox 1"/>
          <p:cNvSpPr txBox="1"/>
          <p:nvPr/>
        </p:nvSpPr>
        <p:spPr>
          <a:xfrm>
            <a:off x="3640455" y="3136900"/>
            <a:ext cx="7709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沉痛、感伤、悲愤、压抑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楷体_GB2312" pitchFamily="49" charset="-122"/>
                <a:ea typeface="楷体_GB2312" pitchFamily="49" charset="-122"/>
              </a:rPr>
              <a:t>达观释然的宁静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TextBox 1"/>
          <p:cNvSpPr txBox="1"/>
          <p:nvPr/>
        </p:nvSpPr>
        <p:spPr>
          <a:xfrm>
            <a:off x="3700780" y="3966210"/>
            <a:ext cx="7325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70F3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清新、明朗、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愉悦、亲切、舒缓、从容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感情基调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24610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40385" y="2421890"/>
          <a:ext cx="10838815" cy="2264410"/>
        </p:xfrm>
        <a:graphic>
          <a:graphicData uri="http://schemas.openxmlformats.org/drawingml/2006/table">
            <a:tbl>
              <a:tblPr/>
              <a:tblGrid>
                <a:gridCol w="3051175"/>
                <a:gridCol w="7787640"/>
              </a:tblGrid>
              <a:tr h="48768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文章</a:t>
                      </a:r>
                      <a:endParaRPr kumimoji="0" lang="zh-CN" altLang="en-US" sz="32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感情基调</a:t>
                      </a:r>
                      <a:endParaRPr kumimoji="0" lang="zh-CN" altLang="en-US" sz="32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33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秋天的怀念</a:t>
                      </a:r>
                      <a:r>
                        <a:rPr kumimoji="0" lang="en-US" altLang="zh-CN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》</a:t>
                      </a:r>
                      <a:endParaRPr kumimoji="0" lang="en-US" altLang="zh-CN" sz="32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</a:t>
                      </a:r>
                      <a:r>
                        <a:rPr kumimoji="0" lang="zh-CN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散步</a:t>
                      </a:r>
                      <a:r>
                        <a:rPr kumimoji="0" lang="zh-CN" altLang="en-US" sz="32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》</a:t>
                      </a:r>
                      <a:endParaRPr kumimoji="0" lang="zh-CN" altLang="en-US" sz="32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1508" name="文本框 70662"/>
          <p:cNvSpPr txBox="1"/>
          <p:nvPr/>
        </p:nvSpPr>
        <p:spPr>
          <a:xfrm>
            <a:off x="541020" y="1611630"/>
            <a:ext cx="1120838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作者在文中说：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其实我骨子里是想写生命。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再次阅读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散步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并你是否有新的理解？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99"/>
          <p:cNvSpPr txBox="1"/>
          <p:nvPr/>
        </p:nvSpPr>
        <p:spPr>
          <a:xfrm>
            <a:off x="708025" y="2892425"/>
            <a:ext cx="109448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我对生命有新的认识。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和妻子背起的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整个世界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”,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母亲是生命之源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儿子是生命之续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,“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和妻子是成熟的生命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站在生命之链的中点上。作者告诉我们要尊重生命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对生命尽责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让生命之泉汩汩流淌。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897680" y="1458278"/>
            <a:ext cx="1055370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20000"/>
              </a:spcBef>
            </a:pPr>
            <a:r>
              <a:rPr kumimoji="1"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en-US" altLang="zh-CN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亲情不单靠今天课堂上片刻的时间来体会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它更需要我们用一生的光阴来感悟。亲情不单是父母无条件的忍让和付出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它更应该是儿女们无言的回报。让我们的家永远洋溢着亲情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让我们的家永远充满爱！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8182" y="5308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教师心语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897890" y="3519805"/>
            <a:ext cx="10703560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是一个幸福的摇篮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需要我们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用心灵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来呵护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是一副沉重的担子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需要我们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用责任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来担当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是一根生命的链条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老年、中年、幼年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代代相传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繁衍不息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需要我们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用家风来传承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kumimoji="1"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259565" y="849854"/>
            <a:ext cx="5474205" cy="8418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3600" b="1" kern="10" dirty="0"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003" y="1896147"/>
            <a:ext cx="6035042" cy="433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798195" y="1310640"/>
            <a:ext cx="9507855" cy="71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给红色的</a:t>
            </a:r>
            <a:r>
              <a:rPr lang="zh-CN" altLang="en-US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</a:t>
            </a:r>
            <a:r>
              <a:rPr lang="zh-CN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音字注音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/>
        </p:nvSpPr>
        <p:spPr>
          <a:xfrm>
            <a:off x="1375410" y="2021840"/>
            <a:ext cx="1486535" cy="2440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步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漫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拆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20481"/>
          <p:cNvSpPr>
            <a:spLocks noGrp="1" noChangeArrowheads="1"/>
          </p:cNvSpPr>
          <p:nvPr/>
        </p:nvSpPr>
        <p:spPr>
          <a:xfrm>
            <a:off x="4742180" y="2021840"/>
            <a:ext cx="1486535" cy="17913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店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盖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0481"/>
          <p:cNvSpPr>
            <a:spLocks noGrp="1" noChangeArrowheads="1"/>
          </p:cNvSpPr>
          <p:nvPr/>
        </p:nvSpPr>
        <p:spPr>
          <a:xfrm>
            <a:off x="8332470" y="1883410"/>
            <a:ext cx="1486535" cy="2846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勉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倔强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798195" y="4385945"/>
            <a:ext cx="9507855" cy="71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zh-CN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拼音写出汉字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324100" y="1964690"/>
            <a:ext cx="948055" cy="249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5777865" y="1761490"/>
            <a:ext cx="8064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pū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pù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pū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Rot="1" noChangeArrowheads="1"/>
          </p:cNvSpPr>
          <p:nvPr/>
        </p:nvSpPr>
        <p:spPr bwMode="auto">
          <a:xfrm>
            <a:off x="9343390" y="1761490"/>
            <a:ext cx="2011680" cy="249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jué  ji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1567180" y="4982845"/>
            <a:ext cx="1882775" cy="12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qí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qí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>
            <a:spLocks noRot="1" noChangeArrowheads="1"/>
          </p:cNvSpPr>
          <p:nvPr/>
        </p:nvSpPr>
        <p:spPr bwMode="auto">
          <a:xfrm>
            <a:off x="4774565" y="4933315"/>
            <a:ext cx="275971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500" dirty="0">
                <a:ea typeface="宋体" panose="02010600030101010101" pitchFamily="2" charset="-122"/>
              </a:rPr>
              <a:t>ch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sz="3500" b="1" dirty="0">
                <a:ea typeface="宋体" panose="02010600030101010101" pitchFamily="2" charset="-122"/>
              </a:rPr>
              <a:t>      </a:t>
            </a:r>
            <a:r>
              <a:rPr lang="zh-CN" altLang="en-US" sz="3500" b="1" dirty="0">
                <a:ea typeface="宋体" panose="02010600030101010101" pitchFamily="2" charset="-122"/>
              </a:rPr>
              <a:t>那</a:t>
            </a:r>
            <a:endParaRPr lang="zh-CN" altLang="en-US" sz="3500" b="1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Rot="1" noChangeArrowheads="1"/>
          </p:cNvSpPr>
          <p:nvPr/>
        </p:nvSpPr>
        <p:spPr bwMode="auto">
          <a:xfrm>
            <a:off x="8694420" y="4944745"/>
            <a:ext cx="2536825" cy="136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500" b="1" dirty="0">
                <a:ea typeface="宋体" panose="02010600030101010101" pitchFamily="2" charset="-122"/>
              </a:rPr>
              <a:t>波</a:t>
            </a:r>
            <a:r>
              <a:rPr lang="zh-CN" sz="3500" b="1" dirty="0">
                <a:ea typeface="宋体" panose="02010600030101010101" pitchFamily="2" charset="-122"/>
              </a:rPr>
              <a:t>光</a:t>
            </a:r>
            <a:r>
              <a:rPr sz="3500" dirty="0">
                <a:ea typeface="宋体" panose="02010600030101010101" pitchFamily="2" charset="-122"/>
              </a:rPr>
              <a:t>lín</a:t>
            </a:r>
            <a:r>
              <a:rPr lang="en-US" sz="3500" dirty="0">
                <a:ea typeface="宋体" panose="02010600030101010101" pitchFamily="2" charset="-122"/>
              </a:rPr>
              <a:t> </a:t>
            </a:r>
            <a:r>
              <a:rPr sz="3500" dirty="0">
                <a:ea typeface="宋体" panose="02010600030101010101" pitchFamily="2" charset="-122"/>
              </a:rPr>
              <a:t>lín</a:t>
            </a:r>
            <a:endParaRPr sz="35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500" dirty="0">
                <a:ea typeface="宋体" panose="02010600030101010101" pitchFamily="2" charset="-122"/>
                <a:sym typeface="+mn-ea"/>
              </a:rPr>
              <a:t>lín</a:t>
            </a:r>
            <a:r>
              <a:rPr lang="en-US" sz="3500" dirty="0">
                <a:ea typeface="宋体" panose="02010600030101010101" pitchFamily="2" charset="-122"/>
                <a:sym typeface="+mn-ea"/>
              </a:rPr>
              <a:t>     </a:t>
            </a:r>
            <a:r>
              <a:rPr lang="zh-CN" sz="3500" b="1" dirty="0">
                <a:ea typeface="宋体" panose="02010600030101010101" pitchFamily="2" charset="-122"/>
              </a:rPr>
              <a:t>峋</a:t>
            </a:r>
            <a:endParaRPr lang="zh-CN" sz="3500" b="1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Rot="1" noChangeArrowheads="1"/>
          </p:cNvSpPr>
          <p:nvPr/>
        </p:nvSpPr>
        <p:spPr bwMode="auto">
          <a:xfrm>
            <a:off x="4886325" y="4864100"/>
            <a:ext cx="2273300" cy="134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霎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刹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Rot="1" noChangeArrowheads="1"/>
          </p:cNvSpPr>
          <p:nvPr/>
        </p:nvSpPr>
        <p:spPr bwMode="auto">
          <a:xfrm>
            <a:off x="1676400" y="4982845"/>
            <a:ext cx="1938020" cy="135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歧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岐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Rot="1" noChangeArrowheads="1"/>
          </p:cNvSpPr>
          <p:nvPr/>
        </p:nvSpPr>
        <p:spPr bwMode="auto">
          <a:xfrm>
            <a:off x="8940165" y="4949825"/>
            <a:ext cx="3252470" cy="129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粼粼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嶙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8182" y="530860"/>
            <a:ext cx="2715899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10" grpId="0"/>
      <p:bldP spid="11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68300" y="1590040"/>
            <a:ext cx="11754485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为下列句子中的</a:t>
            </a:r>
            <a:r>
              <a:rPr kumimoji="1"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kumimoji="1"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自然</a:t>
            </a:r>
            <a:r>
              <a:rPr kumimoji="1"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kumimoji="1"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一词选择合适的义项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kumimoji="1"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将序号填入括号里。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你先别问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到时候你自然会明白。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我的母亲虽然高大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然而很瘦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自然不算重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他虽然是初次参加演出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但确实演得挺自然。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3315" y="594995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课前预学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935" y="3996690"/>
            <a:ext cx="11423650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①自然界。②自由发展；不经人力干预。③表示理所当然。④连接分句或句子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表示语义转折或追加说明。⑤不勉强；不局促；不呆板。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0115" y="212915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09430" y="250888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9570" y="31369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zo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08305" y="62865"/>
            <a:ext cx="11605895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kumimoji="1"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小组预习时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,有几名同学对课文的第一段话提出了质疑。再次朗读课文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,尝试回答他们的问题</a:t>
            </a:r>
            <a:r>
              <a:rPr kumimoji="1"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kumimoji="1"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小文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:第一段</a:t>
            </a:r>
            <a:r>
              <a:rPr kumimoji="1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中的逗号是不是改为顿号更</a:t>
            </a:r>
            <a:r>
              <a:rPr kumimoji="1"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合适</a:t>
            </a:r>
            <a:r>
              <a:rPr kumimoji="1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kumimoji="1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小语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如果去掉两个</a:t>
            </a:r>
            <a:r>
              <a:rPr sz="3200" b="1"/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我的</a:t>
            </a:r>
            <a:r>
              <a:rPr sz="3200" b="1"/>
              <a:t>”,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语言是不是更简练？</a:t>
            </a:r>
            <a:endParaRPr sz="3200" b="1"/>
          </a:p>
          <a:p>
            <a:pPr>
              <a:defRPr/>
            </a:pP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小兴</a:t>
            </a:r>
            <a:r>
              <a:rPr kumimoji="1"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kumimoji="1"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在中国传统文化里</a:t>
            </a:r>
            <a:r>
              <a:rPr sz="3200" b="1">
                <a:sym typeface="+mn-ea"/>
              </a:rPr>
              <a:t>,</a:t>
            </a:r>
            <a:r>
              <a:rPr kumimoji="1"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1"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排名见尊卑</a:t>
            </a:r>
            <a:r>
              <a:rPr kumimoji="1"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这里改为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我的母亲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我的妻子和儿子</a:t>
            </a:r>
            <a:r>
              <a:rPr lang="en-US" altLang="zh-CN" sz="3200" b="1">
                <a:sym typeface="+mn-ea"/>
              </a:rPr>
              <a:t>”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是不是更好？</a:t>
            </a:r>
            <a:endParaRPr kumimoji="1"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421" name="文本框 1"/>
          <p:cNvSpPr txBox="1"/>
          <p:nvPr/>
        </p:nvSpPr>
        <p:spPr>
          <a:xfrm>
            <a:off x="408305" y="2985770"/>
            <a:ext cx="114039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小文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逗号的停顿时间比顿号长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说明这些人对“我”来说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都很重要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需要一个个地</a:t>
            </a:r>
            <a:r>
              <a:rPr lang="zh-CN" altLang="en-US" sz="3200" b="1" dirty="0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重介绍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3" name="文本框 1"/>
          <p:cNvSpPr txBox="1"/>
          <p:nvPr/>
        </p:nvSpPr>
        <p:spPr>
          <a:xfrm>
            <a:off x="394335" y="4062095"/>
            <a:ext cx="1140396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小语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两个“我的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强调的是“我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与母亲、妻子、儿子之间的挚爱真情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删去不合适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文本框 1"/>
          <p:cNvSpPr txBox="1"/>
          <p:nvPr/>
        </p:nvSpPr>
        <p:spPr>
          <a:xfrm>
            <a:off x="388620" y="4994275"/>
            <a:ext cx="11625580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小兴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:作者把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放在首位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是因为“我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是家庭中的顶梁柱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是家庭重担的承担者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“我”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的身上</a:t>
            </a:r>
            <a:r>
              <a:rPr lang="zh-CN" altLang="en-US" sz="3200" b="1" dirty="0">
                <a:solidFill>
                  <a:srgbClr val="F70F3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凝聚着作者作为男子汉的担当意识和强烈的家庭责任感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；而且从身份来看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四个人分别以母子形式出场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表现生命的传承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  <p:bldP spid="17423" grpId="0"/>
      <p:bldP spid="174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梳理内容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2916555" y="297180"/>
            <a:ext cx="882078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完成思维导图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并探究一家人相处和睦融洽的原因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99485" y="2833370"/>
            <a:ext cx="109029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6155" y="174053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0750" y="1830070"/>
            <a:ext cx="1057275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n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散步</a:t>
            </a:r>
            <a:endParaRPr lang="zh-CN" altLang="en-US" sz="2800" b="1">
              <a:ln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04720" y="2612390"/>
            <a:ext cx="143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取决于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3992245" y="2861310"/>
            <a:ext cx="60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443990" y="2332355"/>
            <a:ext cx="10160" cy="5289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6465" y="2874010"/>
            <a:ext cx="1057275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n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分歧</a:t>
            </a:r>
            <a:endParaRPr lang="zh-CN" altLang="en-US" sz="2800" b="1">
              <a:ln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箭头连接符 9"/>
          <p:cNvCxnSpPr>
            <a:stCxn id="8" idx="3"/>
          </p:cNvCxnSpPr>
          <p:nvPr/>
        </p:nvCxnSpPr>
        <p:spPr>
          <a:xfrm flipV="1">
            <a:off x="1983740" y="3126740"/>
            <a:ext cx="1496695" cy="8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107815" y="1725930"/>
            <a:ext cx="635" cy="1123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156710" y="1737360"/>
            <a:ext cx="2715895" cy="1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095750" y="3424555"/>
            <a:ext cx="12065" cy="643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014855" y="4140835"/>
            <a:ext cx="514794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孝顺、②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92195" y="4081145"/>
            <a:ext cx="3496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有责任心（有担当）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5540" y="1921510"/>
            <a:ext cx="165608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861175" y="1725930"/>
            <a:ext cx="11430" cy="195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665845" y="1948815"/>
            <a:ext cx="293179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6" name="直接连接符 25"/>
          <p:cNvCxnSpPr>
            <a:stCxn id="3" idx="3"/>
            <a:endCxn id="21" idx="1"/>
          </p:cNvCxnSpPr>
          <p:nvPr/>
        </p:nvCxnSpPr>
        <p:spPr>
          <a:xfrm>
            <a:off x="7881620" y="2182495"/>
            <a:ext cx="784225" cy="27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238240" y="2625725"/>
            <a:ext cx="165608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妻子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65845" y="2625725"/>
            <a:ext cx="291782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贤惠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5540" y="3416935"/>
            <a:ext cx="165608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65845" y="3449320"/>
            <a:ext cx="291719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894320" y="2873375"/>
            <a:ext cx="784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894320" y="3710305"/>
            <a:ext cx="784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3" idx="1"/>
          </p:cNvCxnSpPr>
          <p:nvPr/>
        </p:nvCxnSpPr>
        <p:spPr>
          <a:xfrm flipH="1">
            <a:off x="4611370" y="2182495"/>
            <a:ext cx="1614170" cy="7740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29" idx="1"/>
            <a:endCxn id="13" idx="3"/>
          </p:cNvCxnSpPr>
          <p:nvPr/>
        </p:nvCxnSpPr>
        <p:spPr>
          <a:xfrm flipH="1">
            <a:off x="4589780" y="2886710"/>
            <a:ext cx="1648460" cy="2076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stCxn id="37" idx="1"/>
          </p:cNvCxnSpPr>
          <p:nvPr/>
        </p:nvCxnSpPr>
        <p:spPr>
          <a:xfrm flipH="1" flipV="1">
            <a:off x="4634865" y="3232785"/>
            <a:ext cx="1590675" cy="445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3"/>
          <p:cNvSpPr txBox="1"/>
          <p:nvPr/>
        </p:nvSpPr>
        <p:spPr>
          <a:xfrm>
            <a:off x="6728460" y="1918335"/>
            <a:ext cx="115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9095740" y="1940560"/>
            <a:ext cx="2727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慈爱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善解人意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6752590" y="3402330"/>
            <a:ext cx="1170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9095740" y="3426460"/>
            <a:ext cx="2727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乖巧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聪慧活泼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0967" name="Rectangle 7"/>
          <p:cNvSpPr/>
          <p:nvPr/>
        </p:nvSpPr>
        <p:spPr>
          <a:xfrm>
            <a:off x="935355" y="4672965"/>
            <a:ext cx="106622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在产生分歧到解决分歧的过程中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一家人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彼此信任、彼此尊重、彼此关爱、彼此谦让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帮他们做出了决定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解决了分歧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爱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他们享受到家的温馨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Rectangle 7"/>
          <p:cNvSpPr/>
          <p:nvPr/>
        </p:nvSpPr>
        <p:spPr>
          <a:xfrm>
            <a:off x="1030605" y="6064885"/>
            <a:ext cx="10416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身上所担起的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维护家庭平衡的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责任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让家变得更和谐融洽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35" grpId="0"/>
      <p:bldP spid="11" grpId="0" bldLvl="0"/>
      <p:bldP spid="12" grpId="0" bldLvl="0"/>
      <p:bldP spid="16" grpId="0" bldLvl="0"/>
      <p:bldP spid="18" grpId="0" bldLvl="0"/>
      <p:bldP spid="4096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29" name="文本框 70662"/>
          <p:cNvSpPr txBox="1"/>
          <p:nvPr/>
        </p:nvSpPr>
        <p:spPr>
          <a:xfrm>
            <a:off x="4022725" y="525780"/>
            <a:ext cx="794321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课文中多处运用对称的语句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。在文中对称句前标出序号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仿照示例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并写下你的发现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1" name="矩形 45060"/>
          <p:cNvSpPr/>
          <p:nvPr/>
        </p:nvSpPr>
        <p:spPr>
          <a:xfrm>
            <a:off x="988695" y="1579880"/>
            <a:ext cx="107295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示例：小家伙突然叫起来</a:t>
            </a:r>
            <a:r>
              <a:rPr kumimoji="1"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前面也是妈妈和儿子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后面也是妈妈和儿子！”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13" name="文本框 99"/>
          <p:cNvSpPr txBox="1"/>
          <p:nvPr/>
        </p:nvSpPr>
        <p:spPr>
          <a:xfrm>
            <a:off x="1017905" y="2590800"/>
            <a:ext cx="106114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对称式的语句出自孩子之口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充满童趣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尽显孩子的天真可爱、聪明机灵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展现了一幅幸福和谐的生活图景。</a:t>
            </a:r>
            <a:endParaRPr lang="zh-CN" altLang="zh-CN" sz="3200" b="1">
              <a:solidFill>
                <a:srgbClr val="F70F3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3" name="TextBox 1"/>
          <p:cNvSpPr txBox="1"/>
          <p:nvPr/>
        </p:nvSpPr>
        <p:spPr>
          <a:xfrm>
            <a:off x="728345" y="3667125"/>
            <a:ext cx="11237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⑩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我蹲下来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背起了我的母亲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妻子也蹲下来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背起来我们的儿子。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975360" y="4250690"/>
            <a:ext cx="107429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这话照应上文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分别说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背起母亲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妻子背起儿子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对称式的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表达和对比中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突出中年人责任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重大以及家庭亲情之美</a:t>
            </a:r>
            <a:r>
              <a:rPr lang="zh-CN" altLang="zh-CN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>
              <a:solidFill>
                <a:srgbClr val="F70F3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1620" y="657225"/>
            <a:ext cx="378396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56" y="741"/>
              <a:ext cx="337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en-US" altLang="zh-CN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“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刻意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”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的语言形式</a:t>
              </a:r>
              <a:endParaRPr lang="zh-CN" alt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思源宋体 CN SemiBold" panose="02020600000000000000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文本框 70662"/>
          <p:cNvSpPr txBox="1"/>
          <p:nvPr/>
        </p:nvSpPr>
        <p:spPr>
          <a:xfrm>
            <a:off x="728345" y="5387975"/>
            <a:ext cx="853440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对称句的作用与好处：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728345" y="5387975"/>
            <a:ext cx="102603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                                 </a:t>
            </a:r>
            <a:r>
              <a:rPr 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对称句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句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式整齐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互相映衬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以优美整齐的形式强化了情感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且富有趣味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23553" grpId="0"/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70662"/>
          <p:cNvSpPr txBox="1"/>
          <p:nvPr/>
        </p:nvSpPr>
        <p:spPr>
          <a:xfrm>
            <a:off x="747395" y="829945"/>
            <a:ext cx="1068197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找出课文中不合常规的句式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谈谈其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作用与好处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3" name="TextBox 1"/>
          <p:cNvSpPr txBox="1"/>
          <p:nvPr/>
        </p:nvSpPr>
        <p:spPr>
          <a:xfrm>
            <a:off x="680720" y="1363980"/>
            <a:ext cx="11237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我们在田野散步：我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我的母亲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我的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妻子</a:t>
            </a:r>
            <a:r>
              <a:rPr 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儿子。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70662"/>
          <p:cNvSpPr txBox="1"/>
          <p:nvPr/>
        </p:nvSpPr>
        <p:spPr>
          <a:xfrm>
            <a:off x="747395" y="2071370"/>
            <a:ext cx="853440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作用与好处：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70662"/>
          <p:cNvSpPr txBox="1"/>
          <p:nvPr/>
        </p:nvSpPr>
        <p:spPr>
          <a:xfrm>
            <a:off x="747395" y="4571365"/>
            <a:ext cx="853440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夸大其词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的作用与好处：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747395" y="2011045"/>
            <a:ext cx="102603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                    </a:t>
            </a:r>
            <a:r>
              <a:rPr 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强调散步这一事件在我心中的重要性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突显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的责任感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70662"/>
          <p:cNvSpPr txBox="1"/>
          <p:nvPr/>
        </p:nvSpPr>
        <p:spPr>
          <a:xfrm>
            <a:off x="755015" y="3391535"/>
            <a:ext cx="1068197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找出课文中运用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夸大其词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的语句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谈谈其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作用与好处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Grp="1" noRot="1" noChangeArrowheads="1"/>
          </p:cNvSpPr>
          <p:nvPr/>
        </p:nvSpPr>
        <p:spPr bwMode="auto">
          <a:xfrm>
            <a:off x="681990" y="3945255"/>
            <a:ext cx="1075499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3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一霎时</a:t>
            </a:r>
            <a:r>
              <a:rPr lang="zh-CN" altLang="en-US" sz="31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我感到了</a:t>
            </a:r>
            <a:r>
              <a:rPr lang="zh-CN" altLang="en-US" sz="31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责任的重大</a:t>
            </a:r>
            <a:r>
              <a:rPr lang="zh-CN" altLang="en-US" sz="31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1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就像领袖人物在严重关头时那样</a:t>
            </a:r>
            <a:r>
              <a:rPr lang="zh-CN" altLang="en-US" sz="3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1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99"/>
          <p:cNvSpPr txBox="1"/>
          <p:nvPr/>
        </p:nvSpPr>
        <p:spPr>
          <a:xfrm>
            <a:off x="755015" y="4571365"/>
            <a:ext cx="102603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                                         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分歧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责任重大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决定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都是大词小用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70F3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是作者为了突出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责任感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特意改造出歧路之争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由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裁决</a:t>
            </a:r>
            <a:r>
              <a:rPr lang="en-US" altLang="zh-CN" sz="3200" b="1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不能两全这个细节</a:t>
            </a:r>
            <a:r>
              <a:rPr lang="zh-CN" altLang="zh-CN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2031fd18-2b6e-4150-9a70-bff07748c1e3}"/>
  <p:tag name="TABLE_ENDDRAG_ORIGIN_RECT" val="853*158"/>
  <p:tag name="TABLE_ENDDRAG_RECT" val="42*193*853*158"/>
</p:tagLst>
</file>

<file path=ppt/tags/tag6.xml><?xml version="1.0" encoding="utf-8"?>
<p:tagLst xmlns:p="http://schemas.openxmlformats.org/presentationml/2006/main">
  <p:tag name="KSO_WPP_MARK_KEY" val="09368e73-d048-44a5-a516-9eef60928193"/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3479</Words>
  <Application>WPS 演示</Application>
  <PresentationFormat>自定义</PresentationFormat>
  <Paragraphs>337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思源黑体 CN Bold</vt:lpstr>
      <vt:lpstr>黑体</vt:lpstr>
      <vt:lpstr>思源黑体 CN Regular</vt:lpstr>
      <vt:lpstr>Calibri</vt:lpstr>
      <vt:lpstr>思源宋体 CN SemiBold</vt:lpstr>
      <vt:lpstr>SimSun-ExtB</vt:lpstr>
      <vt:lpstr>楷体</vt:lpstr>
      <vt:lpstr>微软雅黑</vt:lpstr>
      <vt:lpstr>等线</vt:lpstr>
      <vt:lpstr>Arial Unicode MS</vt:lpstr>
      <vt:lpstr>方正楷体_GBK</vt:lpstr>
      <vt:lpstr>华文楷体</vt:lpstr>
      <vt:lpstr>楷体_GB2312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478</cp:revision>
  <dcterms:created xsi:type="dcterms:W3CDTF">2017-08-03T09:01:00Z</dcterms:created>
  <dcterms:modified xsi:type="dcterms:W3CDTF">2022-09-28T07:50:57Z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E33BC68046A744BDBECAEDA5C1469C52</vt:lpwstr>
  </property>
</Properties>
</file>