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2"/>
  </p:handoutMasterIdLst>
  <p:sldIdLst>
    <p:sldId id="256" r:id="rId3"/>
    <p:sldId id="294" r:id="rId5"/>
    <p:sldId id="336" r:id="rId6"/>
    <p:sldId id="498" r:id="rId7"/>
    <p:sldId id="295" r:id="rId8"/>
    <p:sldId id="593" r:id="rId9"/>
    <p:sldId id="379" r:id="rId10"/>
    <p:sldId id="299" r:id="rId11"/>
    <p:sldId id="300" r:id="rId12"/>
    <p:sldId id="301" r:id="rId13"/>
    <p:sldId id="302" r:id="rId14"/>
    <p:sldId id="303" r:id="rId15"/>
    <p:sldId id="304" r:id="rId16"/>
    <p:sldId id="641" r:id="rId17"/>
    <p:sldId id="425" r:id="rId18"/>
    <p:sldId id="305" r:id="rId19"/>
    <p:sldId id="306" r:id="rId20"/>
    <p:sldId id="307" r:id="rId21"/>
    <p:sldId id="308" r:id="rId22"/>
    <p:sldId id="309" r:id="rId23"/>
    <p:sldId id="310" r:id="rId24"/>
    <p:sldId id="428" r:id="rId25"/>
    <p:sldId id="429" r:id="rId26"/>
    <p:sldId id="430" r:id="rId27"/>
    <p:sldId id="431" r:id="rId28"/>
    <p:sldId id="697" r:id="rId29"/>
    <p:sldId id="314" r:id="rId30"/>
    <p:sldId id="320" r:id="rId31"/>
    <p:sldId id="461" r:id="rId32"/>
    <p:sldId id="322" r:id="rId33"/>
    <p:sldId id="323" r:id="rId34"/>
    <p:sldId id="324" r:id="rId35"/>
    <p:sldId id="325" r:id="rId36"/>
    <p:sldId id="326" r:id="rId37"/>
    <p:sldId id="327" r:id="rId38"/>
    <p:sldId id="328" r:id="rId39"/>
    <p:sldId id="483" r:id="rId40"/>
    <p:sldId id="331" r:id="rId41"/>
    <p:sldId id="332" r:id="rId42"/>
    <p:sldId id="333" r:id="rId43"/>
    <p:sldId id="474" r:id="rId44"/>
    <p:sldId id="477" r:id="rId45"/>
    <p:sldId id="680" r:id="rId46"/>
    <p:sldId id="681" r:id="rId47"/>
    <p:sldId id="683" r:id="rId48"/>
    <p:sldId id="682" r:id="rId49"/>
    <p:sldId id="685" r:id="rId50"/>
    <p:sldId id="684" r:id="rId51"/>
    <p:sldId id="335" r:id="rId52"/>
    <p:sldId id="481" r:id="rId53"/>
    <p:sldId id="482" r:id="rId54"/>
    <p:sldId id="484" r:id="rId55"/>
    <p:sldId id="485" r:id="rId56"/>
    <p:sldId id="486" r:id="rId57"/>
    <p:sldId id="487" r:id="rId58"/>
    <p:sldId id="488" r:id="rId59"/>
    <p:sldId id="489" r:id="rId60"/>
    <p:sldId id="592" r:id="rId61"/>
  </p:sldIdLst>
  <p:sldSz cx="12192000" cy="6858000"/>
  <p:notesSz cx="7103745" cy="10234295"/>
  <p:custDataLst>
    <p:tags r:id="rId6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0"/>
    <a:srgbClr val="4367ED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108" y="-522"/>
      </p:cViewPr>
      <p:guideLst>
        <p:guide orient="horz" pos="2163"/>
        <p:guide pos="390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3075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7" Type="http://schemas.openxmlformats.org/officeDocument/2006/relationships/tags" Target="tags/tag63.xml"/><Relationship Id="rId66" Type="http://schemas.openxmlformats.org/officeDocument/2006/relationships/commentAuthors" Target="commentAuthors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handoutMaster" Target="handoutMasters/handoutMaster1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86355" y="2625961"/>
            <a:ext cx="701963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11 </a:t>
            </a:r>
            <a:r>
              <a:rPr lang="en-US" altLang="zh-CN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《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论语</a:t>
            </a:r>
            <a:r>
              <a:rPr lang="en-US" altLang="zh-CN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》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十二章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10600030101010101" charset="-122"/>
              <a:ea typeface="思源黑体 CN Bold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>
            <a:spLocks noGrp="1" noChangeArrowheads="1"/>
          </p:cNvSpPr>
          <p:nvPr>
            <p:ph type="ctrTitle" idx="4294967295"/>
          </p:nvPr>
        </p:nvSpPr>
        <p:spPr>
          <a:xfrm>
            <a:off x="4971273" y="655731"/>
            <a:ext cx="2633496" cy="577726"/>
          </a:xfrm>
        </p:spPr>
        <p:txBody>
          <a:bodyPr>
            <a:normAutofit/>
          </a:bodyPr>
          <a:lstStyle/>
          <a:p>
            <a:pPr eaLnBrk="1" hangingPunct="1"/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34820"/>
          <p:cNvSpPr>
            <a:spLocks noChangeArrowheads="1"/>
          </p:cNvSpPr>
          <p:nvPr/>
        </p:nvSpPr>
        <p:spPr bwMode="auto">
          <a:xfrm>
            <a:off x="740912" y="1166090"/>
            <a:ext cx="10972800" cy="3068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30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曾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吾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  三  省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吾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身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谋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乎？与朋友交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信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乎？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习乎？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学而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34821"/>
          <p:cNvSpPr txBox="1">
            <a:spLocks noChangeArrowheads="1"/>
          </p:cNvSpPr>
          <p:nvPr/>
        </p:nvSpPr>
        <p:spPr bwMode="auto">
          <a:xfrm>
            <a:off x="3084485" y="1529418"/>
            <a:ext cx="8335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我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34822"/>
          <p:cNvSpPr txBox="1">
            <a:spLocks noChangeArrowheads="1"/>
          </p:cNvSpPr>
          <p:nvPr/>
        </p:nvSpPr>
        <p:spPr bwMode="auto">
          <a:xfrm>
            <a:off x="3789249" y="1530689"/>
            <a:ext cx="28803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每天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名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词作状语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34823"/>
          <p:cNvSpPr txBox="1">
            <a:spLocks noChangeArrowheads="1"/>
          </p:cNvSpPr>
          <p:nvPr/>
        </p:nvSpPr>
        <p:spPr bwMode="auto">
          <a:xfrm>
            <a:off x="4589588" y="2289240"/>
            <a:ext cx="83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多次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34824"/>
          <p:cNvSpPr txBox="1">
            <a:spLocks noChangeArrowheads="1"/>
          </p:cNvSpPr>
          <p:nvPr/>
        </p:nvSpPr>
        <p:spPr bwMode="auto">
          <a:xfrm>
            <a:off x="5426303" y="2289049"/>
            <a:ext cx="890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反省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34825"/>
          <p:cNvSpPr txBox="1">
            <a:spLocks noChangeArrowheads="1"/>
          </p:cNvSpPr>
          <p:nvPr/>
        </p:nvSpPr>
        <p:spPr bwMode="auto">
          <a:xfrm>
            <a:off x="6778390" y="1531071"/>
            <a:ext cx="711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替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文本框 34826"/>
          <p:cNvSpPr txBox="1">
            <a:spLocks noChangeArrowheads="1"/>
          </p:cNvSpPr>
          <p:nvPr/>
        </p:nvSpPr>
        <p:spPr bwMode="auto">
          <a:xfrm>
            <a:off x="7396727" y="1533701"/>
            <a:ext cx="9306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谋划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4" name="文本框 34829"/>
          <p:cNvSpPr txBox="1">
            <a:spLocks noChangeArrowheads="1"/>
          </p:cNvSpPr>
          <p:nvPr/>
        </p:nvSpPr>
        <p:spPr bwMode="auto">
          <a:xfrm>
            <a:off x="1060041" y="3600067"/>
            <a:ext cx="8382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诚信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5" name="文本框 34830"/>
          <p:cNvSpPr txBox="1">
            <a:spLocks noChangeArrowheads="1"/>
          </p:cNvSpPr>
          <p:nvPr/>
        </p:nvSpPr>
        <p:spPr bwMode="auto">
          <a:xfrm>
            <a:off x="2169795" y="3662045"/>
            <a:ext cx="42652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老师传授的知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识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动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词作名词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4" name="文本框 34827"/>
          <p:cNvSpPr txBox="1">
            <a:spLocks noChangeArrowheads="1"/>
          </p:cNvSpPr>
          <p:nvPr/>
        </p:nvSpPr>
        <p:spPr bwMode="auto">
          <a:xfrm>
            <a:off x="8493125" y="1534795"/>
            <a:ext cx="26727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2400" b="1" dirty="0">
                <a:solidFill>
                  <a:srgbClr val="0000E0"/>
                </a:solidFill>
              </a:rPr>
              <a:t>竭尽自己的心力</a:t>
            </a:r>
            <a:endParaRPr sz="2400" b="1" dirty="0">
              <a:solidFill>
                <a:srgbClr val="0000E0"/>
              </a:solidFill>
            </a:endParaRPr>
          </a:p>
        </p:txBody>
      </p:sp>
      <p:sp>
        <p:nvSpPr>
          <p:cNvPr id="12" name="文本框 34821"/>
          <p:cNvSpPr txBox="1">
            <a:spLocks noChangeArrowheads="1"/>
          </p:cNvSpPr>
          <p:nvPr/>
        </p:nvSpPr>
        <p:spPr bwMode="auto">
          <a:xfrm>
            <a:off x="6213765" y="2288878"/>
            <a:ext cx="83353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自己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3" name="文本占位符 32770"/>
          <p:cNvSpPr txBox="1">
            <a:spLocks noChangeArrowheads="1"/>
          </p:cNvSpPr>
          <p:nvPr/>
        </p:nvSpPr>
        <p:spPr>
          <a:xfrm>
            <a:off x="661339" y="4633280"/>
            <a:ext cx="10504265" cy="1645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子曰：“吾日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三省吾身：为人谋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而不忠乎？与朋友交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而不信乎？传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不习乎？”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4" grpId="0" autoUpdateAnimBg="0"/>
      <p:bldP spid="15" grpId="0" autoUpdateAnimBg="0"/>
      <p:bldP spid="4" grpId="0" autoUpdateAnimBg="0"/>
      <p:bldP spid="12" grpId="0" autoUpdateAnimBg="0"/>
      <p:bldP spid="1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32770"/>
          <p:cNvSpPr txBox="1">
            <a:spLocks noChangeArrowheads="1"/>
          </p:cNvSpPr>
          <p:nvPr/>
        </p:nvSpPr>
        <p:spPr>
          <a:xfrm>
            <a:off x="706120" y="1484630"/>
            <a:ext cx="10772140" cy="21412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5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37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</a:t>
            </a:r>
            <a:r>
              <a:rPr lang="zh-CN" altLang="en-US" sz="337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lang="zh-CN" altLang="en-US" sz="337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lang="zh-CN" altLang="en-US" sz="337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：“我每天多次反省自己：替</a:t>
            </a:r>
            <a:r>
              <a:rPr lang="zh-CN" altLang="en-US" sz="337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人谋划事情是否竭尽自己的心力了呢？同</a:t>
            </a:r>
            <a:r>
              <a:rPr lang="zh-CN" altLang="en-US" sz="337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朋友</a:t>
            </a:r>
            <a:r>
              <a:rPr lang="zh-CN" altLang="en-US" sz="337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交往是否诚信呢？老师传授的知识是否复习了呢？</a:t>
            </a:r>
            <a:r>
              <a:rPr lang="zh-CN" altLang="en-US" sz="337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6372" y="679493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矩形 36867"/>
          <p:cNvSpPr>
            <a:spLocks noChangeArrowheads="1"/>
          </p:cNvSpPr>
          <p:nvPr/>
        </p:nvSpPr>
        <p:spPr bwMode="auto">
          <a:xfrm>
            <a:off x="706304" y="5229200"/>
            <a:ext cx="109728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5943" y="3845617"/>
            <a:ext cx="10623296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342900" indent="-342900"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      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本</a:t>
            </a:r>
            <a:r>
              <a:rPr lang="zh-CN" altLang="en-US" sz="2800" b="1" dirty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章强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调是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加强自我反省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提高自我修养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。曾子具体讲到了他自我反省的三个方面的内容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说明自省是儒家弟子自我教育、自我修德的方法和途径。</a:t>
            </a:r>
            <a:endParaRPr lang="zh-CN" altLang="en-US" sz="2800" b="1" dirty="0" smtClean="0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>
            <a:spLocks noGrp="1" noChangeArrowheads="1"/>
          </p:cNvSpPr>
          <p:nvPr>
            <p:ph type="ctrTitle" idx="4294967295"/>
          </p:nvPr>
        </p:nvSpPr>
        <p:spPr>
          <a:xfrm>
            <a:off x="4518621" y="692696"/>
            <a:ext cx="1658895" cy="577726"/>
          </a:xfrm>
        </p:spPr>
        <p:txBody>
          <a:bodyPr>
            <a:normAutofit/>
          </a:bodyPr>
          <a:lstStyle/>
          <a:p>
            <a:pPr eaLnBrk="1" hangingPunct="1"/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39938"/>
          <p:cNvSpPr txBox="1">
            <a:spLocks noChangeArrowheads="1"/>
          </p:cNvSpPr>
          <p:nvPr/>
        </p:nvSpPr>
        <p:spPr>
          <a:xfrm>
            <a:off x="616687" y="1229247"/>
            <a:ext cx="10607995" cy="4895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子曰：“吾十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五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志于学，三十而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，四十而不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惑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，五十而知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天命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，六十而耳顺，七十而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心所欲，不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逾  矩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为政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39939"/>
          <p:cNvSpPr txBox="1">
            <a:spLocks noChangeArrowheads="1"/>
          </p:cNvSpPr>
          <p:nvPr/>
        </p:nvSpPr>
        <p:spPr bwMode="auto">
          <a:xfrm>
            <a:off x="3311691" y="1551207"/>
            <a:ext cx="141979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同</a:t>
            </a:r>
            <a:r>
              <a:rPr lang="zh-CN" altLang="en-US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“又”</a:t>
            </a:r>
            <a:endParaRPr lang="zh-CN" altLang="en-US" sz="2400" b="1" dirty="0">
              <a:solidFill>
                <a:srgbClr val="0000FF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文本框 39940"/>
          <p:cNvSpPr txBox="1">
            <a:spLocks noChangeArrowheads="1"/>
          </p:cNvSpPr>
          <p:nvPr/>
        </p:nvSpPr>
        <p:spPr bwMode="auto">
          <a:xfrm>
            <a:off x="4191161" y="2292225"/>
            <a:ext cx="180027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表承接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就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39941"/>
          <p:cNvSpPr txBox="1">
            <a:spLocks noChangeArrowheads="1"/>
          </p:cNvSpPr>
          <p:nvPr/>
        </p:nvSpPr>
        <p:spPr bwMode="auto">
          <a:xfrm>
            <a:off x="9054465" y="2292350"/>
            <a:ext cx="1555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迷惑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疑惑</a:t>
            </a:r>
            <a:endParaRPr lang="zh-CN" altLang="en-US" sz="2400" b="1" dirty="0">
              <a:solidFill>
                <a:srgbClr val="0000E0"/>
              </a:solidFill>
              <a:uFillTx/>
              <a:latin typeface="新宋体" panose="02010609030101010101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8" name="文本框 39942"/>
          <p:cNvSpPr txBox="1">
            <a:spLocks noChangeArrowheads="1"/>
          </p:cNvSpPr>
          <p:nvPr/>
        </p:nvSpPr>
        <p:spPr bwMode="auto">
          <a:xfrm>
            <a:off x="6483985" y="1551305"/>
            <a:ext cx="18313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能有所成就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39943"/>
          <p:cNvSpPr txBox="1">
            <a:spLocks noChangeArrowheads="1"/>
          </p:cNvSpPr>
          <p:nvPr/>
        </p:nvSpPr>
        <p:spPr bwMode="auto">
          <a:xfrm>
            <a:off x="979012" y="3606528"/>
            <a:ext cx="19469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上天的意旨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39944"/>
          <p:cNvSpPr txBox="1">
            <a:spLocks noChangeArrowheads="1"/>
          </p:cNvSpPr>
          <p:nvPr/>
        </p:nvSpPr>
        <p:spPr bwMode="auto">
          <a:xfrm>
            <a:off x="7306776" y="3606528"/>
            <a:ext cx="936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越过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文本框 39945"/>
          <p:cNvSpPr txBox="1">
            <a:spLocks noChangeArrowheads="1"/>
          </p:cNvSpPr>
          <p:nvPr/>
        </p:nvSpPr>
        <p:spPr bwMode="auto">
          <a:xfrm>
            <a:off x="8315049" y="3606527"/>
            <a:ext cx="955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法度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文本框 39945"/>
          <p:cNvSpPr txBox="1">
            <a:spLocks noChangeArrowheads="1"/>
          </p:cNvSpPr>
          <p:nvPr/>
        </p:nvSpPr>
        <p:spPr bwMode="auto">
          <a:xfrm>
            <a:off x="5274034" y="3606527"/>
            <a:ext cx="9552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顺从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2" name="文本占位符 32770"/>
          <p:cNvSpPr txBox="1">
            <a:spLocks noChangeArrowheads="1"/>
          </p:cNvSpPr>
          <p:nvPr/>
        </p:nvSpPr>
        <p:spPr>
          <a:xfrm>
            <a:off x="488950" y="5212080"/>
            <a:ext cx="10525760" cy="110871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曰：“吾十有五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而志于学，三十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而立，四十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而不惑，五十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而知天命，六十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而耳顺，七十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而从心所欲，不逾矩。”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3" grpId="0" autoUpdateAnimBg="0"/>
      <p:bldP spid="1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32770"/>
          <p:cNvSpPr txBox="1">
            <a:spLocks noChangeArrowheads="1"/>
          </p:cNvSpPr>
          <p:nvPr/>
        </p:nvSpPr>
        <p:spPr>
          <a:xfrm>
            <a:off x="706120" y="1466215"/>
            <a:ext cx="10848975" cy="25355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3555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555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孔子说：“</a:t>
            </a:r>
            <a:r>
              <a:rPr lang="zh-CN" altLang="en-US" sz="3555" b="1" dirty="0" smtClean="0">
                <a:latin typeface="新宋体" panose="02010609030101010101" charset="-122"/>
                <a:ea typeface="新宋体" panose="02010609030101010101" charset="-122"/>
              </a:rPr>
              <a:t>我</a:t>
            </a:r>
            <a:r>
              <a:rPr lang="zh-CN" altLang="en-US" sz="3555" b="1" dirty="0">
                <a:latin typeface="新宋体" panose="02010609030101010101" charset="-122"/>
                <a:ea typeface="新宋体" panose="02010609030101010101" charset="-122"/>
              </a:rPr>
              <a:t>十五岁就有志于做学问，三十岁能有所成就，四十岁能（通达事理）不被外物所迷惑，五十岁能知道上天的意旨，六十岁能听得进不同的意见，到七十岁</a:t>
            </a:r>
            <a:r>
              <a:rPr lang="zh-CN" altLang="en-US" sz="3555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（做事）</a:t>
            </a:r>
            <a:r>
              <a:rPr lang="zh-CN" altLang="en-US" sz="3555" b="1" dirty="0">
                <a:latin typeface="新宋体" panose="02010609030101010101" charset="-122"/>
                <a:ea typeface="新宋体" panose="02010609030101010101" charset="-122"/>
              </a:rPr>
              <a:t>能顺从意愿，不会越过法度。</a:t>
            </a:r>
            <a:r>
              <a:rPr lang="en-US" altLang="zh-CN" sz="3555" b="1" dirty="0">
                <a:latin typeface="新宋体" panose="02010609030101010101" charset="-122"/>
                <a:ea typeface="新宋体" panose="02010609030101010101" charset="-122"/>
              </a:rPr>
              <a:t>”</a:t>
            </a:r>
            <a:r>
              <a:rPr lang="zh-CN" altLang="en-US" sz="3555" b="1" dirty="0">
                <a:latin typeface="新宋体" panose="02010609030101010101" charset="-122"/>
                <a:ea typeface="新宋体" panose="02010609030101010101" charset="-122"/>
              </a:rPr>
              <a:t> </a:t>
            </a:r>
            <a:endParaRPr lang="zh-CN" altLang="en-US" sz="3555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6304" y="810063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占位符 41986"/>
          <p:cNvSpPr txBox="1">
            <a:spLocks noChangeArrowheads="1"/>
          </p:cNvSpPr>
          <p:nvPr/>
        </p:nvSpPr>
        <p:spPr>
          <a:xfrm>
            <a:off x="826135" y="4072890"/>
            <a:ext cx="10608945" cy="935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sz="28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本章是孔子</a:t>
            </a:r>
            <a:r>
              <a:rPr lang="zh-CN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自述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其一生进德修业</a:t>
            </a:r>
            <a:r>
              <a:rPr lang="zh-CN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发展</a:t>
            </a:r>
            <a:r>
              <a:rPr lang="zh-CN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过程</a:t>
            </a:r>
            <a:r>
              <a:rPr lang="zh-CN" sz="28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。随着年龄的增长，</a:t>
            </a:r>
            <a:r>
              <a:rPr lang="zh-CN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思想境界</a:t>
            </a:r>
            <a:r>
              <a:rPr lang="zh-CN" sz="28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也逐步</a:t>
            </a:r>
            <a:r>
              <a:rPr lang="zh-CN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提高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而这个过程也</a:t>
            </a:r>
            <a:r>
              <a:rPr lang="zh-CN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是循序渐进</a:t>
            </a:r>
            <a:r>
              <a:rPr lang="zh-CN" sz="28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的一个过程。</a:t>
            </a:r>
            <a:endParaRPr lang="zh-CN" sz="2800" b="1" dirty="0" smtClean="0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utoUpdateAnimBg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826982" y="1484784"/>
            <a:ext cx="988906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第一章谈到了哪三个方面？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826982" y="2064416"/>
            <a:ext cx="10464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0000E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谈到了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学习方法、学习乐趣和个人修养</a:t>
            </a:r>
            <a:r>
              <a:rPr lang="zh-CN" altLang="en-US" sz="3200" b="1" dirty="0">
                <a:solidFill>
                  <a:srgbClr val="0000E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三方面。</a:t>
            </a:r>
            <a:endParaRPr lang="zh-CN" altLang="en-US" sz="3200" b="1" dirty="0">
              <a:solidFill>
                <a:srgbClr val="0000E0"/>
              </a:solidFill>
              <a:effectLst/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779263" y="2649091"/>
            <a:ext cx="1036743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第二章强调治学的人要怎样做？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731543" y="3259571"/>
            <a:ext cx="10560051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0000E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本章强调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治学的人要重视品德修养，多自我反省</a:t>
            </a:r>
            <a:r>
              <a:rPr lang="zh-CN" altLang="en-US" sz="3200" b="1" dirty="0">
                <a:solidFill>
                  <a:srgbClr val="0000E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200" b="1" dirty="0">
              <a:solidFill>
                <a:srgbClr val="0000E0"/>
              </a:solidFill>
              <a:effectLst/>
              <a:latin typeface="新宋体" panose="02010609030101010101" charset="-122"/>
              <a:ea typeface="新宋体" panose="0201060903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01720" y="552509"/>
            <a:ext cx="2715899" cy="713740"/>
            <a:chOff x="2356" y="64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问题思考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1" name="文本占位符 41986"/>
          <p:cNvSpPr txBox="1">
            <a:spLocks noChangeArrowheads="1"/>
          </p:cNvSpPr>
          <p:nvPr/>
        </p:nvSpPr>
        <p:spPr>
          <a:xfrm>
            <a:off x="731257" y="4007014"/>
            <a:ext cx="10972800" cy="58477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我们从第三章中可以得到什么启示？</a:t>
            </a:r>
            <a:endParaRPr lang="zh-CN" altLang="en-US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41988"/>
          <p:cNvSpPr txBox="1">
            <a:spLocks noChangeArrowheads="1"/>
          </p:cNvSpPr>
          <p:nvPr/>
        </p:nvSpPr>
        <p:spPr bwMode="auto">
          <a:xfrm>
            <a:off x="815181" y="4622611"/>
            <a:ext cx="102954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ea typeface="华文新魏" panose="02010800040101010101" pitchFamily="2" charset="-122"/>
              </a:defRPr>
            </a:lvl1pPr>
          </a:lstStyle>
          <a:p>
            <a:r>
              <a:rPr lang="zh-CN" altLang="en-US" sz="3200" dirty="0" smtClean="0">
                <a:effectLst/>
                <a:latin typeface="新宋体" panose="02010609030101010101" charset="-122"/>
                <a:ea typeface="新宋体" panose="02010609030101010101" charset="-122"/>
              </a:rPr>
              <a:t>道</a:t>
            </a:r>
            <a:r>
              <a:rPr lang="zh-CN" altLang="en-US" sz="3200" dirty="0">
                <a:effectLst/>
                <a:latin typeface="新宋体" panose="02010609030101010101" charset="-122"/>
                <a:ea typeface="新宋体" panose="02010609030101010101" charset="-122"/>
              </a:rPr>
              <a:t>德修养</a:t>
            </a:r>
            <a:r>
              <a:rPr lang="zh-CN" altLang="en-US" sz="3200" dirty="0">
                <a:solidFill>
                  <a:srgbClr val="0000E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并非一朝一夕可以完成，</a:t>
            </a:r>
            <a:r>
              <a:rPr lang="zh-CN" altLang="en-US" sz="3200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要</a:t>
            </a:r>
            <a:r>
              <a:rPr lang="zh-CN" altLang="en-US" sz="3200" dirty="0">
                <a:solidFill>
                  <a:srgbClr val="0000E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经过长时间的学习，</a:t>
            </a:r>
            <a:r>
              <a:rPr lang="zh-CN" altLang="en-US" sz="3200" dirty="0">
                <a:effectLst/>
                <a:latin typeface="新宋体" panose="02010609030101010101" charset="-122"/>
                <a:ea typeface="新宋体" panose="02010609030101010101" charset="-122"/>
              </a:rPr>
              <a:t>循序渐进</a:t>
            </a:r>
            <a:r>
              <a:rPr lang="zh-CN" altLang="en-US" sz="3200" dirty="0">
                <a:solidFill>
                  <a:srgbClr val="0000E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，方能达到。</a:t>
            </a:r>
            <a:endParaRPr lang="zh-CN" altLang="en-US" sz="3200" dirty="0">
              <a:solidFill>
                <a:srgbClr val="0000E0"/>
              </a:solidFill>
              <a:effectLst/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174107" y="2677180"/>
            <a:ext cx="483780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6600" b="1" dirty="0"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zh-CN" altLang="en-US" sz="6600" b="1" dirty="0" smtClean="0">
                <a:latin typeface="黑体" panose="02010609060101010101" charset="-122"/>
                <a:ea typeface="黑体" panose="02010609060101010101" charset="-122"/>
              </a:rPr>
              <a:t>课时</a:t>
            </a:r>
            <a:endParaRPr lang="zh-CN" altLang="en-US" sz="6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44034"/>
          <p:cNvSpPr txBox="1">
            <a:spLocks noChangeArrowheads="1"/>
          </p:cNvSpPr>
          <p:nvPr/>
        </p:nvSpPr>
        <p:spPr>
          <a:xfrm>
            <a:off x="541866" y="1543363"/>
            <a:ext cx="10972800" cy="3171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    故   而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800" b="1" dirty="0" smtClean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新，   可  以   为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师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矣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为政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44035"/>
          <p:cNvSpPr txBox="1">
            <a:spLocks noChangeArrowheads="1"/>
          </p:cNvSpPr>
          <p:nvPr/>
        </p:nvSpPr>
        <p:spPr bwMode="auto">
          <a:xfrm>
            <a:off x="1788160" y="1544320"/>
            <a:ext cx="8356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温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习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" name="文本框 44036"/>
          <p:cNvSpPr txBox="1">
            <a:spLocks noChangeArrowheads="1"/>
          </p:cNvSpPr>
          <p:nvPr/>
        </p:nvSpPr>
        <p:spPr bwMode="auto">
          <a:xfrm>
            <a:off x="2525093" y="2282996"/>
            <a:ext cx="212375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  学过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的知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识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 </a:t>
            </a:r>
            <a:endParaRPr lang="en-US" altLang="zh-CN" sz="2400" b="1" dirty="0" smtClean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形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容词作名词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44037"/>
          <p:cNvSpPr txBox="1">
            <a:spLocks noChangeArrowheads="1"/>
          </p:cNvSpPr>
          <p:nvPr/>
        </p:nvSpPr>
        <p:spPr bwMode="auto">
          <a:xfrm>
            <a:off x="3792407" y="1521347"/>
            <a:ext cx="175833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表承接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就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44038"/>
          <p:cNvSpPr txBox="1">
            <a:spLocks noChangeArrowheads="1"/>
          </p:cNvSpPr>
          <p:nvPr/>
        </p:nvSpPr>
        <p:spPr bwMode="auto">
          <a:xfrm>
            <a:off x="5748479" y="2277435"/>
            <a:ext cx="2070923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b="1" dirty="0">
                <a:solidFill>
                  <a:srgbClr val="0000FF"/>
                </a:solidFill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新的领悟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形容词作名词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44039"/>
          <p:cNvSpPr txBox="1">
            <a:spLocks noChangeArrowheads="1"/>
          </p:cNvSpPr>
          <p:nvPr/>
        </p:nvSpPr>
        <p:spPr bwMode="auto">
          <a:xfrm>
            <a:off x="7189330" y="1542935"/>
            <a:ext cx="111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可以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44040"/>
          <p:cNvSpPr txBox="1">
            <a:spLocks noChangeArrowheads="1"/>
          </p:cNvSpPr>
          <p:nvPr/>
        </p:nvSpPr>
        <p:spPr bwMode="auto">
          <a:xfrm>
            <a:off x="8090598" y="2302697"/>
            <a:ext cx="7959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凭借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44041"/>
          <p:cNvSpPr txBox="1">
            <a:spLocks noChangeArrowheads="1"/>
          </p:cNvSpPr>
          <p:nvPr/>
        </p:nvSpPr>
        <p:spPr bwMode="auto">
          <a:xfrm>
            <a:off x="8636000" y="1543050"/>
            <a:ext cx="22879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做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当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担任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成为</a:t>
            </a:r>
            <a:endParaRPr lang="zh-CN" altLang="en-US" sz="2400" b="1" dirty="0">
              <a:solidFill>
                <a:srgbClr val="0000E0"/>
              </a:solidFill>
              <a:uFillTx/>
              <a:latin typeface="新宋体" panose="02010609030101010101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2" name="标题 30721"/>
          <p:cNvSpPr>
            <a:spLocks noGrp="1" noChangeArrowheads="1"/>
          </p:cNvSpPr>
          <p:nvPr>
            <p:ph type="ctrTitle" idx="4294967295"/>
          </p:nvPr>
        </p:nvSpPr>
        <p:spPr>
          <a:xfrm>
            <a:off x="5667144" y="616357"/>
            <a:ext cx="1522114" cy="577726"/>
          </a:xfrm>
        </p:spPr>
        <p:txBody>
          <a:bodyPr>
            <a:normAutofit/>
          </a:bodyPr>
          <a:lstStyle/>
          <a:p>
            <a:pPr eaLnBrk="1" hangingPunct="1"/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7313" y="4192111"/>
            <a:ext cx="27976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zh-CN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4" name="文本框 44041"/>
          <p:cNvSpPr txBox="1">
            <a:spLocks noChangeArrowheads="1"/>
          </p:cNvSpPr>
          <p:nvPr/>
        </p:nvSpPr>
        <p:spPr bwMode="auto">
          <a:xfrm>
            <a:off x="9932670" y="2372995"/>
            <a:ext cx="64706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了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01720" y="552509"/>
            <a:ext cx="2715899" cy="713740"/>
            <a:chOff x="2356" y="640"/>
            <a:chExt cx="3471" cy="1124"/>
          </a:xfrm>
        </p:grpSpPr>
        <p:sp>
          <p:nvSpPr>
            <p:cNvPr id="1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整体把握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96784" y="4193083"/>
            <a:ext cx="753427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子曰：“温故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而知新，可以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为师矣。”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44037"/>
          <p:cNvSpPr txBox="1">
            <a:spLocks noChangeArrowheads="1"/>
          </p:cNvSpPr>
          <p:nvPr/>
        </p:nvSpPr>
        <p:spPr bwMode="auto">
          <a:xfrm>
            <a:off x="4871720" y="2368550"/>
            <a:ext cx="8769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得到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懂得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4" grpId="0" autoUpdateAnimBg="0"/>
      <p:bldP spid="13" grpId="0"/>
      <p:bldP spid="3" grpId="0"/>
      <p:bldP spid="1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2770"/>
          <p:cNvSpPr txBox="1">
            <a:spLocks noChangeArrowheads="1"/>
          </p:cNvSpPr>
          <p:nvPr/>
        </p:nvSpPr>
        <p:spPr>
          <a:xfrm>
            <a:off x="691819" y="1423318"/>
            <a:ext cx="10972800" cy="1645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占位符 32770"/>
          <p:cNvSpPr txBox="1">
            <a:spLocks noChangeArrowheads="1"/>
          </p:cNvSpPr>
          <p:nvPr/>
        </p:nvSpPr>
        <p:spPr>
          <a:xfrm>
            <a:off x="590421" y="2043862"/>
            <a:ext cx="10849205" cy="1341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孔子说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：</a:t>
            </a:r>
            <a:r>
              <a:rPr lang="en-US" altLang="zh-CN" b="1" dirty="0">
                <a:latin typeface="新宋体" panose="02010609030101010101" charset="-122"/>
                <a:ea typeface="新宋体" panose="02010609030101010101" charset="-122"/>
              </a:rPr>
              <a:t>“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温习学过的知识，可以得到新的理解和体会，可以凭借（这一点）做老师了。</a:t>
            </a:r>
            <a:r>
              <a:rPr lang="en-US" altLang="zh-CN" b="1" dirty="0">
                <a:latin typeface="新宋体" panose="02010609030101010101" charset="-122"/>
                <a:ea typeface="新宋体" panose="02010609030101010101" charset="-122"/>
              </a:rPr>
              <a:t>”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 </a:t>
            </a: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1910" y="1333843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0550" y="3687445"/>
            <a:ext cx="10763885" cy="22453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zh-CN" sz="2800" b="1" dirty="0" smtClean="0">
                <a:latin typeface="新宋体" panose="02010609030101010101" charset="-122"/>
                <a:ea typeface="新宋体" panose="02010609030101010101" charset="-122"/>
              </a:rPr>
              <a:t>本</a:t>
            </a:r>
            <a:r>
              <a:rPr lang="zh-CN" altLang="zh-CN" sz="2800" b="1" dirty="0">
                <a:latin typeface="新宋体" panose="02010609030101010101" charset="-122"/>
                <a:ea typeface="新宋体" panose="02010609030101010101" charset="-122"/>
              </a:rPr>
              <a:t>章谈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学习方法</a:t>
            </a:r>
            <a:r>
              <a:rPr lang="zh-CN" altLang="zh-CN" sz="2800" b="1" dirty="0">
                <a:latin typeface="新宋体" panose="02010609030101010101" charset="-122"/>
                <a:ea typeface="新宋体" panose="02010609030101010101" charset="-122"/>
              </a:rPr>
              <a:t>：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温故知新</a:t>
            </a:r>
            <a:r>
              <a:rPr lang="zh-CN" altLang="zh-CN" sz="28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孔子认为只能记诵一些知识是不能当别人的老师的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一定要将知识融会贯通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能在温习旧知识中有所发现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才可以为师。可见，温故知新并非平列的两件事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关键在于要知新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这就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要独立思考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了。</a:t>
            </a:r>
            <a:endParaRPr lang="en-US" altLang="zh-CN" sz="2800" b="1" dirty="0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zh-CN" sz="2800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463819" y="763042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48130"/>
          <p:cNvSpPr txBox="1">
            <a:spLocks noChangeArrowheads="1"/>
          </p:cNvSpPr>
          <p:nvPr/>
        </p:nvSpPr>
        <p:spPr>
          <a:xfrm>
            <a:off x="719403" y="2248099"/>
            <a:ext cx="10972800" cy="1090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子曰：“学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不思则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罔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，思而不学则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殆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。”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为政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endParaRPr lang="zh-CN" b="1" dirty="0" smtClean="0"/>
          </a:p>
          <a:p>
            <a:pPr>
              <a:spcBef>
                <a:spcPct val="0"/>
              </a:spcBef>
            </a:pPr>
            <a:endParaRPr lang="zh-CN" altLang="zh-CN" b="1" dirty="0"/>
          </a:p>
        </p:txBody>
      </p:sp>
      <p:sp>
        <p:nvSpPr>
          <p:cNvPr id="5" name="文本框 48131"/>
          <p:cNvSpPr txBox="1">
            <a:spLocks noChangeArrowheads="1"/>
          </p:cNvSpPr>
          <p:nvPr/>
        </p:nvSpPr>
        <p:spPr bwMode="auto">
          <a:xfrm>
            <a:off x="2328198" y="1901071"/>
            <a:ext cx="273202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表转折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却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48132"/>
          <p:cNvSpPr txBox="1">
            <a:spLocks noChangeArrowheads="1"/>
          </p:cNvSpPr>
          <p:nvPr/>
        </p:nvSpPr>
        <p:spPr bwMode="auto">
          <a:xfrm>
            <a:off x="3080385" y="2609215"/>
            <a:ext cx="197993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感到迷茫而无所适从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48134"/>
          <p:cNvSpPr txBox="1">
            <a:spLocks noChangeArrowheads="1"/>
          </p:cNvSpPr>
          <p:nvPr/>
        </p:nvSpPr>
        <p:spPr bwMode="auto">
          <a:xfrm>
            <a:off x="6704791" y="2671404"/>
            <a:ext cx="14401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疑惑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矩形 48135"/>
          <p:cNvSpPr>
            <a:spLocks noChangeArrowheads="1"/>
          </p:cNvSpPr>
          <p:nvPr/>
        </p:nvSpPr>
        <p:spPr bwMode="auto">
          <a:xfrm>
            <a:off x="1024261" y="4372854"/>
            <a:ext cx="920008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曰：“学而不思</a:t>
            </a:r>
            <a:r>
              <a:rPr 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则罔，思而不学</a:t>
            </a:r>
            <a:r>
              <a:rPr 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则殆。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8" grpId="0" autoUpdateAnimBg="0"/>
      <p:bldP spid="9" grpId="0" autoUpdateAnimBg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8135"/>
          <p:cNvSpPr>
            <a:spLocks noChangeArrowheads="1"/>
          </p:cNvSpPr>
          <p:nvPr/>
        </p:nvSpPr>
        <p:spPr bwMode="auto">
          <a:xfrm>
            <a:off x="494030" y="1578610"/>
            <a:ext cx="1094994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孔子说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：“只学习却不思考，就会感到迷茫而无所适从；只空想却不学习，就会感到疑惑。”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5055" y="993553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占位符 49154"/>
          <p:cNvSpPr txBox="1">
            <a:spLocks noChangeArrowheads="1"/>
          </p:cNvSpPr>
          <p:nvPr/>
        </p:nvSpPr>
        <p:spPr>
          <a:xfrm>
            <a:off x="494030" y="3775075"/>
            <a:ext cx="10949305" cy="137033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sz="3025" b="1" dirty="0" smtClean="0">
                <a:latin typeface="新宋体" panose="02010609030101010101" charset="-122"/>
                <a:ea typeface="新宋体" panose="02010609030101010101" charset="-122"/>
              </a:rPr>
              <a:t>本章讲</a:t>
            </a:r>
            <a:r>
              <a:rPr lang="zh-CN" sz="3025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学习方法</a:t>
            </a:r>
            <a:r>
              <a:rPr lang="zh-CN" sz="3025" b="1" dirty="0" smtClean="0">
                <a:latin typeface="新宋体" panose="02010609030101010101" charset="-122"/>
                <a:ea typeface="新宋体" panose="02010609030101010101" charset="-122"/>
              </a:rPr>
              <a:t>：阐述</a:t>
            </a:r>
            <a:r>
              <a:rPr lang="zh-CN" sz="3025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学习与思考的辩证关系</a:t>
            </a:r>
            <a:r>
              <a:rPr lang="zh-CN" sz="3025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r>
              <a:rPr lang="zh-CN" altLang="en-US" sz="3025" b="1" dirty="0" smtClean="0">
                <a:latin typeface="新宋体" panose="02010609030101010101" charset="-122"/>
                <a:ea typeface="新宋体" panose="02010609030101010101" charset="-122"/>
              </a:rPr>
              <a:t>一味读书而不思考</a:t>
            </a:r>
            <a:r>
              <a:rPr lang="en-US" altLang="zh-CN" sz="302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25" b="1" dirty="0" smtClean="0">
                <a:latin typeface="新宋体" panose="02010609030101010101" charset="-122"/>
                <a:ea typeface="新宋体" panose="02010609030101010101" charset="-122"/>
              </a:rPr>
              <a:t>就不能深刻理解</a:t>
            </a:r>
            <a:r>
              <a:rPr lang="en-US" altLang="zh-CN" sz="302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25" b="1" dirty="0" smtClean="0">
                <a:latin typeface="新宋体" panose="02010609030101010101" charset="-122"/>
                <a:ea typeface="新宋体" panose="02010609030101010101" charset="-122"/>
              </a:rPr>
              <a:t>甚至会陷入迷茫；而如果一味空想而不去实实在在地学习</a:t>
            </a:r>
            <a:r>
              <a:rPr lang="en-US" altLang="zh-CN" sz="302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25" b="1" dirty="0" smtClean="0">
                <a:latin typeface="新宋体" panose="02010609030101010101" charset="-122"/>
                <a:ea typeface="新宋体" panose="02010609030101010101" charset="-122"/>
              </a:rPr>
              <a:t>那终究会疑惑而一无所得。所以要把</a:t>
            </a:r>
            <a:r>
              <a:rPr lang="zh-CN" altLang="en-US" sz="3025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“学”与“思”</a:t>
            </a:r>
            <a:r>
              <a:rPr lang="zh-CN" altLang="en-US" sz="3025" b="1" dirty="0" smtClean="0">
                <a:latin typeface="新宋体" panose="02010609030101010101" charset="-122"/>
                <a:ea typeface="新宋体" panose="02010609030101010101" charset="-122"/>
              </a:rPr>
              <a:t>结合起来。</a:t>
            </a:r>
            <a:endParaRPr lang="zh-CN" sz="3025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2" grpId="0" autoUpdateAnimBg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00100" y="1790065"/>
            <a:ext cx="1072197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进一步熟悉文言文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体会其与现代文的不同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掌握一些重点词语和句式。</a:t>
            </a:r>
            <a:endParaRPr lang="en-US" altLang="zh-CN" sz="3200" b="1" dirty="0" smtClean="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借助注释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通过查字典等方法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自主阅读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了解词语的含义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初步了解课文含义。</a:t>
            </a:r>
            <a:endParaRPr lang="en-US" alt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结合对孔子生平与思想的介绍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正确理解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十二章的内容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体会其中倡导的修身和为学之道。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91989" y="552489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0721"/>
          <p:cNvSpPr txBox="1">
            <a:spLocks noChangeArrowheads="1"/>
          </p:cNvSpPr>
          <p:nvPr/>
        </p:nvSpPr>
        <p:spPr>
          <a:xfrm>
            <a:off x="4463819" y="763042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六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占位符 51202"/>
          <p:cNvSpPr txBox="1">
            <a:spLocks noChangeArrowheads="1"/>
          </p:cNvSpPr>
          <p:nvPr/>
        </p:nvSpPr>
        <p:spPr>
          <a:xfrm>
            <a:off x="594784" y="1423988"/>
            <a:ext cx="10972800" cy="32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贤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哉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，回也！一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箪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食，一瓢饮，在陋巷，人不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堪  其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忧，回也不改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   乐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。贤哉，回也！”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雍也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51203"/>
          <p:cNvSpPr txBox="1">
            <a:spLocks noChangeArrowheads="1"/>
          </p:cNvSpPr>
          <p:nvPr/>
        </p:nvSpPr>
        <p:spPr bwMode="auto">
          <a:xfrm>
            <a:off x="2557414" y="1790207"/>
            <a:ext cx="15361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品质高尚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51204"/>
          <p:cNvSpPr txBox="1">
            <a:spLocks noChangeArrowheads="1"/>
          </p:cNvSpPr>
          <p:nvPr/>
        </p:nvSpPr>
        <p:spPr bwMode="auto">
          <a:xfrm>
            <a:off x="10173970" y="1790065"/>
            <a:ext cx="12674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能忍受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51205"/>
          <p:cNvSpPr txBox="1">
            <a:spLocks noChangeArrowheads="1"/>
          </p:cNvSpPr>
          <p:nvPr/>
        </p:nvSpPr>
        <p:spPr bwMode="auto">
          <a:xfrm>
            <a:off x="594995" y="3096895"/>
            <a:ext cx="5956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那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16655" y="2534920"/>
            <a:ext cx="590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啊</a:t>
            </a:r>
            <a:endParaRPr lang="zh-CN" altLang="en-US" sz="2400" b="1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51205"/>
          <p:cNvSpPr txBox="1">
            <a:spLocks noChangeArrowheads="1"/>
          </p:cNvSpPr>
          <p:nvPr/>
        </p:nvSpPr>
        <p:spPr bwMode="auto">
          <a:xfrm>
            <a:off x="3063875" y="3096895"/>
            <a:ext cx="5232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他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文本框 51205"/>
          <p:cNvSpPr txBox="1">
            <a:spLocks noChangeArrowheads="1"/>
          </p:cNvSpPr>
          <p:nvPr/>
        </p:nvSpPr>
        <p:spPr bwMode="auto">
          <a:xfrm>
            <a:off x="3844925" y="3095625"/>
            <a:ext cx="9582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快乐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占位符 52226"/>
          <p:cNvSpPr txBox="1">
            <a:spLocks noChangeArrowheads="1"/>
          </p:cNvSpPr>
          <p:nvPr/>
        </p:nvSpPr>
        <p:spPr>
          <a:xfrm>
            <a:off x="607905" y="4667955"/>
            <a:ext cx="10345479" cy="15533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子曰：“ 贤哉，回也！一箪食，一瓢饮，在陋巷，人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不堪其忧，回也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不改其乐。贤哉，回也！”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5" grpId="0"/>
      <p:bldP spid="2" grpId="0" autoUpdateAnimBg="0"/>
      <p:bldP spid="11" grpId="0" autoUpdateAnimBg="0"/>
      <p:bldP spid="10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5067" y="692697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2705" y="1407819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占位符 52226"/>
          <p:cNvSpPr txBox="1">
            <a:spLocks noChangeArrowheads="1"/>
          </p:cNvSpPr>
          <p:nvPr/>
        </p:nvSpPr>
        <p:spPr>
          <a:xfrm>
            <a:off x="716924" y="1921474"/>
            <a:ext cx="10767993" cy="2099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孔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子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说：“颜回的品德多么高尚啊！一竹筐饭，一瓢水，住在简陋的小巷里，别人都不能忍受那种困苦，颜回却不改变他（好学）的乐趣。是多么高尚啊，颜回！”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800" y="4476115"/>
            <a:ext cx="10932795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/>
              <a:t>       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本章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赞扬颜回乐于学习、安于贫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困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的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品质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表现出颜回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安贫乐道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的君子形象。</a:t>
            </a: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388917" y="1266249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占位符 55298"/>
          <p:cNvSpPr txBox="1">
            <a:spLocks noChangeArrowheads="1"/>
          </p:cNvSpPr>
          <p:nvPr/>
        </p:nvSpPr>
        <p:spPr>
          <a:xfrm>
            <a:off x="652780" y="1555115"/>
            <a:ext cx="10819765" cy="2167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子曰：“知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不如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之者，好之者不如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之者。”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雍也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55299"/>
          <p:cNvSpPr txBox="1">
            <a:spLocks noChangeArrowheads="1"/>
          </p:cNvSpPr>
          <p:nvPr/>
        </p:nvSpPr>
        <p:spPr bwMode="auto">
          <a:xfrm>
            <a:off x="2246630" y="1905000"/>
            <a:ext cx="27374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代词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学问和事业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55300"/>
          <p:cNvSpPr txBox="1">
            <a:spLocks noChangeArrowheads="1"/>
          </p:cNvSpPr>
          <p:nvPr/>
        </p:nvSpPr>
        <p:spPr bwMode="auto">
          <a:xfrm>
            <a:off x="2846038" y="2662772"/>
            <a:ext cx="15379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的人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55301"/>
          <p:cNvSpPr txBox="1">
            <a:spLocks noChangeArrowheads="1"/>
          </p:cNvSpPr>
          <p:nvPr/>
        </p:nvSpPr>
        <p:spPr bwMode="auto">
          <a:xfrm>
            <a:off x="4389210" y="2664037"/>
            <a:ext cx="179642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喜爱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爱好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55302"/>
          <p:cNvSpPr txBox="1">
            <a:spLocks noChangeArrowheads="1"/>
          </p:cNvSpPr>
          <p:nvPr/>
        </p:nvSpPr>
        <p:spPr bwMode="auto">
          <a:xfrm>
            <a:off x="7451725" y="2663825"/>
            <a:ext cx="286194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以</a:t>
            </a:r>
            <a:r>
              <a:rPr 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为快乐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形容词的意动用法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7720" y="4254171"/>
            <a:ext cx="9984105" cy="82994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子曰：“知之者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不如好之者，好之者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不如乐之者。”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0" grpId="0" autoUpdateAnimBg="0"/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7769" y="1361604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占位符 52226"/>
          <p:cNvSpPr txBox="1">
            <a:spLocks noChangeArrowheads="1"/>
          </p:cNvSpPr>
          <p:nvPr/>
        </p:nvSpPr>
        <p:spPr>
          <a:xfrm>
            <a:off x="569595" y="2023745"/>
            <a:ext cx="10950575" cy="148209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    孔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子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说：“知道学问和事业的人不如爱好它的人，爱好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学问和事业的人不如以它为快乐的人。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”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6600" y="3987800"/>
            <a:ext cx="10718165" cy="13836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zh-CN" sz="2800" b="1" dirty="0" smtClean="0">
                <a:latin typeface="新宋体" panose="02010609030101010101" charset="-122"/>
                <a:ea typeface="新宋体" panose="02010609030101010101" charset="-122"/>
              </a:rPr>
              <a:t>本</a:t>
            </a:r>
            <a:r>
              <a:rPr lang="zh-CN" altLang="zh-CN" sz="2800" b="1" dirty="0">
                <a:latin typeface="新宋体" panose="02010609030101010101" charset="-122"/>
                <a:ea typeface="新宋体" panose="02010609030101010101" charset="-122"/>
              </a:rPr>
              <a:t>章</a:t>
            </a:r>
            <a:r>
              <a:rPr lang="zh-CN" altLang="zh-CN" sz="2800" b="1" dirty="0" smtClean="0">
                <a:latin typeface="新宋体" panose="02010609030101010101" charset="-122"/>
                <a:ea typeface="新宋体" panose="02010609030101010101" charset="-122"/>
              </a:rPr>
              <a:t>讲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兴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趣对于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学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习的重要性。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人对客观世界的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认知是和兴趣成正比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</a:rPr>
              <a:t>的。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“知之”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只是一般的了解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好之</a:t>
            </a:r>
            <a:r>
              <a:rPr lang="zh-CN" altLang="en-US" sz="28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则会有更大的热情投入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2800" b="1" dirty="0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r>
              <a:rPr lang="zh-CN" altLang="en-US" sz="28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乐之</a:t>
            </a:r>
            <a:r>
              <a:rPr lang="zh-CN" altLang="en-US" sz="28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才能全身心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地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置身其中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才能有真知灼见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才能有所成就</a:t>
            </a:r>
            <a:r>
              <a:rPr lang="zh-CN" altLang="zh-CN" sz="2800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zh-CN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 build="p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422611" y="713892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八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58370"/>
          <p:cNvSpPr txBox="1">
            <a:spLocks noChangeArrowheads="1"/>
          </p:cNvSpPr>
          <p:nvPr/>
        </p:nvSpPr>
        <p:spPr>
          <a:xfrm>
            <a:off x="454992" y="847467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饭    疏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食饮</a:t>
            </a:r>
            <a:r>
              <a:rPr 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曲肱     而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枕之，</a:t>
            </a:r>
            <a:r>
              <a:rPr 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亦在其中矣。不</a:t>
            </a:r>
            <a:r>
              <a:rPr 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义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而富且贵，</a:t>
            </a:r>
            <a:r>
              <a:rPr 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我如浮云。”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述而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28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58371"/>
          <p:cNvSpPr txBox="1">
            <a:spLocks noChangeArrowheads="1"/>
          </p:cNvSpPr>
          <p:nvPr/>
        </p:nvSpPr>
        <p:spPr bwMode="auto">
          <a:xfrm>
            <a:off x="2141220" y="1962150"/>
            <a:ext cx="13557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吃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名词作动词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58372"/>
          <p:cNvSpPr txBox="1">
            <a:spLocks noChangeArrowheads="1"/>
          </p:cNvSpPr>
          <p:nvPr/>
        </p:nvSpPr>
        <p:spPr bwMode="auto">
          <a:xfrm>
            <a:off x="3559398" y="1222052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粗劣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58373"/>
          <p:cNvSpPr txBox="1">
            <a:spLocks noChangeArrowheads="1"/>
          </p:cNvSpPr>
          <p:nvPr/>
        </p:nvSpPr>
        <p:spPr bwMode="auto">
          <a:xfrm>
            <a:off x="4587463" y="1962101"/>
            <a:ext cx="9243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冷水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58374"/>
          <p:cNvSpPr txBox="1">
            <a:spLocks noChangeArrowheads="1"/>
          </p:cNvSpPr>
          <p:nvPr/>
        </p:nvSpPr>
        <p:spPr bwMode="auto">
          <a:xfrm>
            <a:off x="5511787" y="1962101"/>
            <a:ext cx="147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弯着胳膊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58376"/>
          <p:cNvSpPr txBox="1">
            <a:spLocks noChangeArrowheads="1"/>
          </p:cNvSpPr>
          <p:nvPr/>
        </p:nvSpPr>
        <p:spPr bwMode="auto">
          <a:xfrm>
            <a:off x="8455944" y="1901776"/>
            <a:ext cx="9007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乐趣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文本框 58377"/>
          <p:cNvSpPr txBox="1">
            <a:spLocks noChangeArrowheads="1"/>
          </p:cNvSpPr>
          <p:nvPr/>
        </p:nvSpPr>
        <p:spPr bwMode="auto">
          <a:xfrm>
            <a:off x="455342" y="3203713"/>
            <a:ext cx="1470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正当手段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2" name="文本框 58378"/>
          <p:cNvSpPr txBox="1">
            <a:spLocks noChangeArrowheads="1"/>
          </p:cNvSpPr>
          <p:nvPr/>
        </p:nvSpPr>
        <p:spPr bwMode="auto">
          <a:xfrm>
            <a:off x="2968994" y="3203712"/>
            <a:ext cx="8652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对于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9" name="Text Box 6"/>
          <p:cNvSpPr txBox="1"/>
          <p:nvPr/>
        </p:nvSpPr>
        <p:spPr>
          <a:xfrm>
            <a:off x="6985000" y="1221740"/>
            <a:ext cx="1419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表修饰</a:t>
            </a:r>
            <a:endParaRPr lang="zh-CN" altLang="en-US" sz="2400" b="1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占位符 56322"/>
          <p:cNvSpPr txBox="1">
            <a:spLocks noChangeArrowheads="1"/>
          </p:cNvSpPr>
          <p:nvPr/>
        </p:nvSpPr>
        <p:spPr>
          <a:xfrm>
            <a:off x="551180" y="4225290"/>
            <a:ext cx="10781030" cy="1148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曰：“饭疏食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饮水，曲肱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而枕之，乐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亦在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其中矣。不义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富且贵，于我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如浮云。”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10" grpId="0" autoUpdateAnimBg="0"/>
      <p:bldP spid="11" grpId="0" autoUpdateAnimBg="0"/>
      <p:bldP spid="12" grpId="0" autoUpdateAnimBg="0"/>
      <p:bldP spid="19" grpId="0"/>
      <p:bldP spid="1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1087" y="910140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2568" y="3772182"/>
            <a:ext cx="10895244" cy="13836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这则语录是孔子的自我表白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讲他在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“富贵”和“义”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发生矛盾时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宁愿贫贱而坚守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“义”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。孔子谆谆告诫弟子不可不择手段地追求富贵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同时也含有自警的意味。</a:t>
            </a:r>
            <a:endParaRPr lang="zh-CN" altLang="en-US" dirty="0"/>
          </a:p>
        </p:txBody>
      </p:sp>
      <p:sp>
        <p:nvSpPr>
          <p:cNvPr id="2" name="文本占位符 56322"/>
          <p:cNvSpPr txBox="1">
            <a:spLocks noChangeArrowheads="1"/>
          </p:cNvSpPr>
          <p:nvPr/>
        </p:nvSpPr>
        <p:spPr>
          <a:xfrm>
            <a:off x="847394" y="1495015"/>
            <a:ext cx="10780779" cy="2032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孔子说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：“</a:t>
            </a: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</a:rPr>
              <a:t>吃粗粮，喝冷水，弯着胳膊当枕头，乐趣也在这当中了。用不正当的手段得来的富贵，对于我来说就像是浮云一样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。” 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utoUpdateAnimBg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28862" y="1482721"/>
            <a:ext cx="988906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第四章谈到的学习方法是什么？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628768" y="2066003"/>
            <a:ext cx="1036743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第五章讲学习方法，阐述了哪二者之间的辩证关系？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993890" y="1482725"/>
            <a:ext cx="45262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温故知新，要独立思考。</a:t>
            </a:r>
            <a:endParaRPr lang="zh-CN" altLang="en-US" sz="3200" b="1" dirty="0">
              <a:solidFill>
                <a:srgbClr val="FF0000"/>
              </a:solidFill>
              <a:effectLst/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932811" y="2562217"/>
            <a:ext cx="10560049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阐述了学习与思考的辩证关系，二者不可缺一。</a:t>
            </a:r>
            <a:endParaRPr lang="zh-CN" altLang="en-US" sz="3200" b="1" dirty="0">
              <a:solidFill>
                <a:srgbClr val="FF0000"/>
              </a:solidFill>
              <a:effectLst/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76158" y="3136866"/>
            <a:ext cx="1104053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第六章赞扬了颜回怎样的品质？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6764655" y="3145790"/>
            <a:ext cx="542734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乐于学习、安于贫困的品质。</a:t>
            </a:r>
            <a:endParaRPr lang="zh-CN" altLang="en-US" sz="3200" b="1" dirty="0">
              <a:solidFill>
                <a:srgbClr val="FF0000"/>
              </a:solidFill>
              <a:effectLst/>
              <a:latin typeface="新宋体" panose="02010609030101010101" charset="-122"/>
              <a:ea typeface="新宋体" panose="0201060903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3195" y="425509"/>
            <a:ext cx="2715899" cy="713740"/>
            <a:chOff x="2356" y="64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问题思考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575945" y="3721580"/>
            <a:ext cx="10847916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第七章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阐述了怎样的学习态度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运用了什么修辞？讲到了学习的哪三个层次？有何作用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904875" y="4716145"/>
            <a:ext cx="1058799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阐述以学习为快乐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。</a:t>
            </a:r>
            <a:r>
              <a:rPr lang="zh-CN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运用</a:t>
            </a:r>
            <a:r>
              <a:rPr 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顶真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。讲学习的三个层次：知、好、乐。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作用：层层推进，使说理更加透彻，令人信服。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575656" y="5718492"/>
            <a:ext cx="1017693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第八章讲了什么？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378325" y="5782310"/>
            <a:ext cx="74263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讲了人的道德修养，要有正确的财富观。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184267" y="2677180"/>
            <a:ext cx="4837807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latin typeface="黑体" panose="02010609060101010101" charset="-122"/>
                <a:ea typeface="黑体" panose="02010609060101010101" charset="-122"/>
              </a:rPr>
              <a:t>第三课时</a:t>
            </a:r>
            <a:endParaRPr lang="zh-CN" altLang="en-US" sz="6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097915" y="862108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62466"/>
          <p:cNvSpPr txBox="1">
            <a:spLocks noChangeArrowheads="1"/>
          </p:cNvSpPr>
          <p:nvPr/>
        </p:nvSpPr>
        <p:spPr>
          <a:xfrm>
            <a:off x="623392" y="919256"/>
            <a:ext cx="10972800" cy="2801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人行，必有我师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焉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择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sz="2800" b="1" dirty="0" smtClean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善者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     从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之，其</a:t>
            </a:r>
            <a:r>
              <a:rPr lang="zh-CN" sz="2800" b="1" dirty="0" smtClean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不善者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而改之。”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述而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62467"/>
          <p:cNvSpPr txBox="1">
            <a:spLocks noChangeArrowheads="1"/>
          </p:cNvSpPr>
          <p:nvPr/>
        </p:nvSpPr>
        <p:spPr bwMode="auto">
          <a:xfrm>
            <a:off x="2725108" y="2089328"/>
            <a:ext cx="8238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几个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62468"/>
          <p:cNvSpPr txBox="1">
            <a:spLocks noChangeArrowheads="1"/>
          </p:cNvSpPr>
          <p:nvPr/>
        </p:nvSpPr>
        <p:spPr bwMode="auto">
          <a:xfrm>
            <a:off x="5313680" y="2089150"/>
            <a:ext cx="117729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于之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在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其中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62469"/>
          <p:cNvSpPr txBox="1">
            <a:spLocks noChangeArrowheads="1"/>
          </p:cNvSpPr>
          <p:nvPr/>
        </p:nvSpPr>
        <p:spPr bwMode="auto">
          <a:xfrm>
            <a:off x="8255602" y="2089198"/>
            <a:ext cx="13024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表顺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承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62470"/>
          <p:cNvSpPr txBox="1">
            <a:spLocks noChangeArrowheads="1"/>
          </p:cNvSpPr>
          <p:nvPr/>
        </p:nvSpPr>
        <p:spPr bwMode="auto">
          <a:xfrm>
            <a:off x="9674441" y="2123487"/>
            <a:ext cx="20387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跟从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学习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62471"/>
          <p:cNvSpPr txBox="1">
            <a:spLocks noChangeArrowheads="1"/>
          </p:cNvSpPr>
          <p:nvPr/>
        </p:nvSpPr>
        <p:spPr bwMode="auto">
          <a:xfrm>
            <a:off x="7033854" y="2088871"/>
            <a:ext cx="8388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选择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68065" y="552509"/>
            <a:ext cx="2715899" cy="713740"/>
            <a:chOff x="2356" y="64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整体把握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" name="文本占位符 56322"/>
          <p:cNvSpPr txBox="1">
            <a:spLocks noChangeArrowheads="1"/>
          </p:cNvSpPr>
          <p:nvPr/>
        </p:nvSpPr>
        <p:spPr>
          <a:xfrm>
            <a:off x="692785" y="4340225"/>
            <a:ext cx="10903585" cy="1144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子曰：“三人行，必有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我师焉。择其善者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而从之，其不善者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而改之。”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62469"/>
          <p:cNvSpPr txBox="1">
            <a:spLocks noChangeArrowheads="1"/>
          </p:cNvSpPr>
          <p:nvPr/>
        </p:nvSpPr>
        <p:spPr bwMode="auto">
          <a:xfrm>
            <a:off x="7693025" y="1266190"/>
            <a:ext cx="8058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优点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4" name="文本框 62469"/>
          <p:cNvSpPr txBox="1">
            <a:spLocks noChangeArrowheads="1"/>
          </p:cNvSpPr>
          <p:nvPr/>
        </p:nvSpPr>
        <p:spPr bwMode="auto">
          <a:xfrm>
            <a:off x="1018507" y="3331893"/>
            <a:ext cx="13024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缺点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/>
      <p:bldP spid="4" grpId="0"/>
      <p:bldP spid="3" grpId="0" autoUpdateAnimBg="0"/>
      <p:bldP spid="14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1550" y="895595"/>
            <a:ext cx="344761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占位符 56322"/>
          <p:cNvSpPr txBox="1">
            <a:spLocks noChangeArrowheads="1"/>
          </p:cNvSpPr>
          <p:nvPr/>
        </p:nvSpPr>
        <p:spPr>
          <a:xfrm>
            <a:off x="705789" y="1479140"/>
            <a:ext cx="10780779" cy="2032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孔子说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：“几个人一起走路，其中必定有（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可以做）我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的老师的人。（我）选择他们的优点向他学习，（看到自己也有）他们的</a:t>
            </a:r>
            <a:r>
              <a:rPr lang="zh-CN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缺点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就加以改</a:t>
            </a:r>
            <a:r>
              <a:rPr lang="zh-CN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正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。” 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570" y="3870325"/>
            <a:ext cx="10755630" cy="18148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本章讲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学习态度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：善于发现别人身上的缺点和优点的人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也往往是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善于向他人学习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的人。孔子无常师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从每一个人学习他们的优点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所以孔子说三人行必有我师。可见只要抱定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择其善者而从之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其不善者而改之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的学习态度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无论什么环境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无论什么人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都可从中得到提高。</a:t>
            </a:r>
            <a:endParaRPr lang="zh-CN" altLang="en-US" sz="2800" b="1" dirty="0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04076" y="2526667"/>
            <a:ext cx="35830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600" b="1" dirty="0"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kumimoji="1" lang="en-US" altLang="zh-CN" sz="6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079776" y="979066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十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66562"/>
          <p:cNvSpPr txBox="1">
            <a:spLocks noChangeArrowheads="1"/>
          </p:cNvSpPr>
          <p:nvPr/>
        </p:nvSpPr>
        <p:spPr>
          <a:xfrm>
            <a:off x="669462" y="1617854"/>
            <a:ext cx="10803136" cy="2880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子在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川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上曰：“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逝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者如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夫，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舍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昼夜。”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 smtClean="0"/>
              <a:t>                                                                    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子罕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 </a:t>
            </a:r>
            <a:endParaRPr 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66563"/>
          <p:cNvSpPr txBox="1">
            <a:spLocks noChangeArrowheads="1"/>
          </p:cNvSpPr>
          <p:nvPr/>
        </p:nvSpPr>
        <p:spPr bwMode="auto">
          <a:xfrm>
            <a:off x="2284997" y="2303911"/>
            <a:ext cx="98309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河流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" name="文本框 66564"/>
          <p:cNvSpPr txBox="1">
            <a:spLocks noChangeArrowheads="1"/>
          </p:cNvSpPr>
          <p:nvPr/>
        </p:nvSpPr>
        <p:spPr bwMode="auto">
          <a:xfrm>
            <a:off x="4278061" y="2303910"/>
            <a:ext cx="1118463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往、离去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66566"/>
          <p:cNvSpPr txBox="1">
            <a:spLocks noChangeArrowheads="1"/>
          </p:cNvSpPr>
          <p:nvPr/>
        </p:nvSpPr>
        <p:spPr bwMode="auto">
          <a:xfrm>
            <a:off x="7592817" y="2303909"/>
            <a:ext cx="1314219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舍弃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66564"/>
          <p:cNvSpPr txBox="1">
            <a:spLocks noChangeArrowheads="1"/>
          </p:cNvSpPr>
          <p:nvPr/>
        </p:nvSpPr>
        <p:spPr bwMode="auto">
          <a:xfrm>
            <a:off x="5407660" y="2303780"/>
            <a:ext cx="151638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代词</a:t>
            </a:r>
            <a:r>
              <a:rPr lang="en-US" altLang="zh-CN" sz="28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这</a:t>
            </a:r>
            <a:r>
              <a:rPr lang="en-US" altLang="zh-CN" sz="28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指河水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占位符 56322"/>
          <p:cNvSpPr txBox="1">
            <a:spLocks noChangeArrowheads="1"/>
          </p:cNvSpPr>
          <p:nvPr/>
        </p:nvSpPr>
        <p:spPr>
          <a:xfrm>
            <a:off x="1492885" y="4174490"/>
            <a:ext cx="8762365" cy="9436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子在川上曰：“逝者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如斯夫，不舍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昼夜。”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9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2662" y="1133913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占位符 56322"/>
          <p:cNvSpPr txBox="1">
            <a:spLocks noChangeArrowheads="1"/>
          </p:cNvSpPr>
          <p:nvPr/>
        </p:nvSpPr>
        <p:spPr>
          <a:xfrm>
            <a:off x="772160" y="1911985"/>
            <a:ext cx="10781030" cy="12306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孔子在河边感叹道：“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逝去的一切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像河水一样流去，日夜不停。” 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占位符 56322"/>
          <p:cNvSpPr txBox="1">
            <a:spLocks noChangeArrowheads="1"/>
          </p:cNvSpPr>
          <p:nvPr/>
        </p:nvSpPr>
        <p:spPr>
          <a:xfrm>
            <a:off x="1032061" y="3856442"/>
            <a:ext cx="10780779" cy="641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b="1" dirty="0">
                <a:latin typeface="新宋体" panose="02010609030101010101" charset="-122"/>
                <a:ea typeface="新宋体" panose="02010609030101010101" charset="-122"/>
              </a:rPr>
              <a:t>本章讲</a:t>
            </a:r>
            <a:r>
              <a:rPr lang="zh-CN" altLang="zh-CN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时光易逝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b="1" dirty="0">
                <a:latin typeface="新宋体" panose="02010609030101010101" charset="-122"/>
                <a:ea typeface="新宋体" panose="02010609030101010101" charset="-122"/>
              </a:rPr>
              <a:t>应</a:t>
            </a:r>
            <a:r>
              <a:rPr lang="zh-CN" altLang="zh-CN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珍惜时间</a:t>
            </a:r>
            <a:r>
              <a:rPr lang="zh-CN" altLang="zh-CN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zh-CN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386406" y="764704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十一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70658"/>
          <p:cNvSpPr txBox="1">
            <a:spLocks noChangeArrowheads="1"/>
          </p:cNvSpPr>
          <p:nvPr/>
        </p:nvSpPr>
        <p:spPr>
          <a:xfrm>
            <a:off x="739470" y="1259909"/>
            <a:ext cx="10972800" cy="2939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三军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夺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帅也，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匹夫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不可夺志也。”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子罕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70659"/>
          <p:cNvSpPr txBox="1">
            <a:spLocks noChangeArrowheads="1"/>
          </p:cNvSpPr>
          <p:nvPr/>
        </p:nvSpPr>
        <p:spPr bwMode="auto">
          <a:xfrm>
            <a:off x="2522669" y="2469556"/>
            <a:ext cx="1261301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军队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70660"/>
          <p:cNvSpPr txBox="1">
            <a:spLocks noChangeArrowheads="1"/>
          </p:cNvSpPr>
          <p:nvPr/>
        </p:nvSpPr>
        <p:spPr bwMode="auto">
          <a:xfrm>
            <a:off x="5331727" y="2465449"/>
            <a:ext cx="25922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平民百姓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文本框 70660"/>
          <p:cNvSpPr txBox="1">
            <a:spLocks noChangeArrowheads="1"/>
          </p:cNvSpPr>
          <p:nvPr/>
        </p:nvSpPr>
        <p:spPr bwMode="auto">
          <a:xfrm>
            <a:off x="3561080" y="1565275"/>
            <a:ext cx="10534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改变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占位符 56322"/>
          <p:cNvSpPr txBox="1">
            <a:spLocks noChangeArrowheads="1"/>
          </p:cNvSpPr>
          <p:nvPr/>
        </p:nvSpPr>
        <p:spPr>
          <a:xfrm>
            <a:off x="642620" y="3930650"/>
            <a:ext cx="10781030" cy="6451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子曰：“三军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可夺帅也，匹夫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不可夺志也。”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3" grpId="0" autoUpdateAnimBg="0"/>
      <p:bldP spid="7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2827" y="1140521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占位符 56322"/>
          <p:cNvSpPr txBox="1">
            <a:spLocks noChangeArrowheads="1"/>
          </p:cNvSpPr>
          <p:nvPr/>
        </p:nvSpPr>
        <p:spPr>
          <a:xfrm>
            <a:off x="741680" y="1805940"/>
            <a:ext cx="10709275" cy="1412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孔子说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：“军队的主帅可以改变，平民百姓的志气却不可改变。” </a:t>
            </a:r>
            <a:endParaRPr lang="zh-CN" altLang="en-US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占位符 56322"/>
          <p:cNvSpPr txBox="1">
            <a:spLocks noChangeArrowheads="1"/>
          </p:cNvSpPr>
          <p:nvPr/>
        </p:nvSpPr>
        <p:spPr>
          <a:xfrm>
            <a:off x="654584" y="4100688"/>
            <a:ext cx="10780779" cy="14616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本章讲：即使是一个普通人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也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要有坚定的志向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。一个人的志向能否被改变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取决于他自己。所以越是危急的时候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越要捍卫自己的人格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坚守气节。</a:t>
            </a:r>
            <a:endParaRPr lang="en-US" altLang="zh-CN" sz="2800" b="1" dirty="0" smtClean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buNone/>
            </a:pPr>
            <a:endParaRPr lang="zh-CN" altLang="zh-CN" sz="2800" dirty="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367592" y="980728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十二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74754"/>
          <p:cNvSpPr txBox="1">
            <a:spLocks noChangeArrowheads="1"/>
          </p:cNvSpPr>
          <p:nvPr/>
        </p:nvSpPr>
        <p:spPr>
          <a:xfrm>
            <a:off x="198176" y="1168947"/>
            <a:ext cx="10972800" cy="296648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子夏曰：“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博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   笃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志，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问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近思，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仁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在其中矣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子张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b="1" dirty="0">
              <a:latin typeface="宋体" panose="02010600030101010101" pitchFamily="2" charset="-122"/>
            </a:endParaRPr>
          </a:p>
        </p:txBody>
      </p:sp>
      <p:sp>
        <p:nvSpPr>
          <p:cNvPr id="5" name="文本框 74755"/>
          <p:cNvSpPr txBox="1">
            <a:spLocks noChangeArrowheads="1"/>
          </p:cNvSpPr>
          <p:nvPr/>
        </p:nvSpPr>
        <p:spPr bwMode="auto">
          <a:xfrm>
            <a:off x="2014532" y="1461545"/>
            <a:ext cx="1219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广泛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74756"/>
          <p:cNvSpPr txBox="1">
            <a:spLocks noChangeArrowheads="1"/>
          </p:cNvSpPr>
          <p:nvPr/>
        </p:nvSpPr>
        <p:spPr bwMode="auto">
          <a:xfrm>
            <a:off x="2963752" y="2357530"/>
            <a:ext cx="1404176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表并列</a:t>
            </a:r>
            <a:r>
              <a:rPr lang="en-US" altLang="zh-CN" sz="28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并且</a:t>
            </a:r>
            <a:endParaRPr lang="zh-CN" altLang="en-US" sz="2800" b="1" dirty="0">
              <a:solidFill>
                <a:srgbClr val="0000E0"/>
              </a:solidFill>
              <a:uFillTx/>
              <a:latin typeface="新宋体" panose="02010609030101010101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7" name="文本框 74757"/>
          <p:cNvSpPr txBox="1">
            <a:spLocks noChangeArrowheads="1"/>
          </p:cNvSpPr>
          <p:nvPr/>
        </p:nvSpPr>
        <p:spPr bwMode="auto">
          <a:xfrm>
            <a:off x="3949655" y="1558061"/>
            <a:ext cx="1248139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坚定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74758"/>
          <p:cNvSpPr txBox="1">
            <a:spLocks noChangeArrowheads="1"/>
          </p:cNvSpPr>
          <p:nvPr/>
        </p:nvSpPr>
        <p:spPr bwMode="auto">
          <a:xfrm>
            <a:off x="5198323" y="2392453"/>
            <a:ext cx="973331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恳切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74759"/>
          <p:cNvSpPr txBox="1">
            <a:spLocks noChangeArrowheads="1"/>
          </p:cNvSpPr>
          <p:nvPr/>
        </p:nvSpPr>
        <p:spPr bwMode="auto">
          <a:xfrm>
            <a:off x="7747395" y="2392753"/>
            <a:ext cx="147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仁德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74760"/>
          <p:cNvSpPr txBox="1">
            <a:spLocks noChangeArrowheads="1"/>
          </p:cNvSpPr>
          <p:nvPr/>
        </p:nvSpPr>
        <p:spPr bwMode="auto">
          <a:xfrm>
            <a:off x="6171815" y="2392753"/>
            <a:ext cx="138756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表并列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文本占位符 56322"/>
          <p:cNvSpPr txBox="1">
            <a:spLocks noChangeArrowheads="1"/>
          </p:cNvSpPr>
          <p:nvPr/>
        </p:nvSpPr>
        <p:spPr>
          <a:xfrm>
            <a:off x="589915" y="4519295"/>
            <a:ext cx="10781030" cy="827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子夏曰：“博学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而笃志，切问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而近思，仁在其中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矣。”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4262" y="986598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占位符 56322"/>
          <p:cNvSpPr txBox="1">
            <a:spLocks noChangeArrowheads="1"/>
          </p:cNvSpPr>
          <p:nvPr/>
        </p:nvSpPr>
        <p:spPr>
          <a:xfrm>
            <a:off x="721995" y="1683385"/>
            <a:ext cx="10922635" cy="15881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子夏说：“广泛学习且能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坚定自己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的志向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，恳切地发问求教，多思考当前的事情，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仁德就在其中了。”</a:t>
            </a:r>
            <a:r>
              <a:rPr lang="zh-CN" altLang="en-US" b="1" dirty="0"/>
              <a:t> </a:t>
            </a:r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421005" y="3517265"/>
            <a:ext cx="11161395" cy="13836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本章讲的是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求仁的途径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。子夏认为：博学、笃志、切问、近思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是修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养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的重要的方法。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“切问”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就是恳切地提出问题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如此解疑释惑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才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能有真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正的收益；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“近思”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就是联系现实思考自我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才能循序渐进有所获得。</a:t>
            </a:r>
            <a:endParaRPr lang="zh-CN" altLang="en-US" sz="28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80450" y="455282"/>
            <a:ext cx="2715899" cy="713740"/>
            <a:chOff x="2356" y="64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问题思考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901048" y="1378496"/>
            <a:ext cx="1094528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第九章讲了怎样的学习态度？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080135" y="1962150"/>
            <a:ext cx="1058735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讲学习态度：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向他人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学习。不但要学习别人的长处，还要借鉴别人的短处，反省自己有没有类似的毛病。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870585" y="2947515"/>
            <a:ext cx="10847916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第十章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讲了什么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运用了什么修辞？有何作用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080135" y="3506470"/>
            <a:ext cx="1058799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讲时光易逝，应珍惜时间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。</a:t>
            </a:r>
            <a:r>
              <a:rPr lang="zh-CN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运用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比喻</a:t>
            </a:r>
            <a:r>
              <a:rPr lang="zh-CN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用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流水日夜不停、一去不返来比喻时间的飞逝，生动形象地指出时间的宝贵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900888" y="4516587"/>
            <a:ext cx="1084894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第十一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章讲了什么？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4920615" y="4582795"/>
            <a:ext cx="72713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讲一个人应当坚定信念、矢志不渝。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870678" y="5166506"/>
            <a:ext cx="1027218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第十二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章讲了什么？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5012690" y="5255895"/>
            <a:ext cx="53943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讲坚定信念、广泛学习。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1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15413" y="1124744"/>
            <a:ext cx="10657184" cy="46085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出自本文的成语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不亦乐乎、三省吾身、三十而立、温故知新、箪食瓢饮、</a:t>
            </a:r>
            <a:endParaRPr lang="zh-CN" altLang="en-US" b="1" dirty="0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乐在其中、</a:t>
            </a:r>
            <a:r>
              <a:rPr lang="en-US" alt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富贵浮云</a:t>
            </a: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、三人行必有我师、择善而从、</a:t>
            </a:r>
            <a:endParaRPr lang="zh-CN" altLang="en-US" b="1" dirty="0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逝者如斯、不舍昼夜、博学笃志、切问近思</a:t>
            </a:r>
            <a:endParaRPr lang="zh-CN" altLang="en-US" b="1" dirty="0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“学”与“思”的辩证关系：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学而不思则罔，思而不学则殆</a:t>
            </a:r>
            <a:endParaRPr lang="zh-CN" alt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孔子“仁”的儒家思想表现在：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博学而笃志，切问而近思</a:t>
            </a:r>
            <a:endParaRPr lang="zh-CN" altLang="en-US" b="1" dirty="0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77826"/>
          <p:cNvSpPr txBox="1">
            <a:spLocks noChangeArrowheads="1"/>
          </p:cNvSpPr>
          <p:nvPr/>
        </p:nvSpPr>
        <p:spPr bwMode="auto">
          <a:xfrm>
            <a:off x="708569" y="2193880"/>
            <a:ext cx="10849205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1.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学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而时习之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不亦说乎？（第一章）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en-US" altLang="zh-CN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2.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温故而知新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可以为师矣。（第四章）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en-US" altLang="zh-CN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3.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学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而不思则罔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思而不学则殆。（第五章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en-US" altLang="zh-CN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77827"/>
          <p:cNvSpPr txBox="1">
            <a:spLocks noChangeArrowheads="1"/>
          </p:cNvSpPr>
          <p:nvPr/>
        </p:nvSpPr>
        <p:spPr bwMode="auto">
          <a:xfrm>
            <a:off x="4369068" y="1144847"/>
            <a:ext cx="22429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学习方法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69818" y="63312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归纳整理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8850"/>
          <p:cNvSpPr txBox="1">
            <a:spLocks noChangeArrowheads="1"/>
          </p:cNvSpPr>
          <p:nvPr/>
        </p:nvSpPr>
        <p:spPr bwMode="auto">
          <a:xfrm>
            <a:off x="752153" y="1404867"/>
            <a:ext cx="10752931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/>
            <a:r>
              <a:rPr 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1</a:t>
            </a:r>
            <a:r>
              <a:rPr lang="en-US" altLang="zh-CN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知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之者不如好之者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好之者不如乐之者。（第七章）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en-US" sz="3200" b="1" dirty="0" smtClean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r>
              <a:rPr 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2</a:t>
            </a:r>
            <a:r>
              <a:rPr lang="en-US" altLang="zh-CN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三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人行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必有我师焉。择其善者而从之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其不善者而改之。             </a:t>
            </a:r>
            <a:r>
              <a:rPr lang="en-US" altLang="zh-CN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                                             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（第九章）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</a:endParaRPr>
          </a:p>
        </p:txBody>
      </p:sp>
      <p:sp>
        <p:nvSpPr>
          <p:cNvPr id="3" name="文本框 77827"/>
          <p:cNvSpPr txBox="1">
            <a:spLocks noChangeArrowheads="1"/>
          </p:cNvSpPr>
          <p:nvPr/>
        </p:nvSpPr>
        <p:spPr bwMode="auto">
          <a:xfrm>
            <a:off x="4353576" y="848906"/>
            <a:ext cx="22429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学习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态度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>
          <a:xfrm>
            <a:off x="799730" y="2263710"/>
            <a:ext cx="10540476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ea typeface="楷体_GB2312" pitchFamily="1" charset="-122"/>
              </a:rPr>
              <a:t>      </a:t>
            </a:r>
            <a:r>
              <a:rPr lang="en-US" altLang="zh-CN" b="1" dirty="0">
                <a:latin typeface="新宋体" panose="02010609030101010101" charset="-122"/>
                <a:ea typeface="新宋体" panose="02010609030101010101" charset="-122"/>
              </a:rPr>
              <a:t>《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论语</a:t>
            </a:r>
            <a:r>
              <a:rPr lang="en-US" altLang="zh-CN" b="1" dirty="0">
                <a:latin typeface="新宋体" panose="02010609030101010101" charset="-122"/>
                <a:ea typeface="新宋体" panose="02010609030101010101" charset="-122"/>
              </a:rPr>
              <a:t>》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是</a:t>
            </a:r>
            <a:r>
              <a:rPr lang="zh-CN" altLang="en-US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儒家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的经典著作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它以</a:t>
            </a:r>
            <a:r>
              <a:rPr lang="zh-CN" altLang="en-US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语录</a:t>
            </a:r>
            <a:r>
              <a:rPr lang="zh-CN" altLang="en-US" b="1" u="sng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体</a:t>
            </a:r>
            <a:r>
              <a:rPr lang="zh-CN" altLang="en-US" b="1" noProof="1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b="1" u="sng" noProof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对话体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为主</a:t>
            </a:r>
            <a:r>
              <a:rPr lang="en-US" altLang="zh-CN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记录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了</a:t>
            </a:r>
            <a:r>
              <a:rPr lang="zh-CN" altLang="en-US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孔子及其弟子的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言行</a:t>
            </a:r>
            <a:r>
              <a:rPr lang="en-US" altLang="zh-CN" b="1" dirty="0" smtClean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共</a:t>
            </a:r>
            <a:r>
              <a:rPr lang="en-US" altLang="zh-CN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20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篇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noProof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0075" y="532130"/>
            <a:ext cx="2401570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课前预学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8673" name="Rectangle 2"/>
          <p:cNvSpPr>
            <a:spLocks noGrp="1"/>
          </p:cNvSpPr>
          <p:nvPr/>
        </p:nvSpPr>
        <p:spPr bwMode="auto">
          <a:xfrm>
            <a:off x="4331970" y="1498600"/>
            <a:ext cx="2781935" cy="683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黑体" panose="02010609060101010101" charset="-122"/>
              </a:rPr>
              <a:t>了解《论语》</a:t>
            </a:r>
            <a:endParaRPr lang="zh-CN" altLang="en-US" sz="3500" b="1">
              <a:solidFill>
                <a:schemeClr val="tx1"/>
              </a:solidFill>
              <a:uFillTx/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208" y="3272820"/>
            <a:ext cx="10657184" cy="2453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内容有孔子谈话,答弟子问及弟子间的相互讨论,集中体现了孔子的政治主张和教育思想等。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    宋代把它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与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大学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》《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中庸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》《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孟子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》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并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称</a:t>
            </a:r>
            <a:r>
              <a:rPr lang="en-US" altLang="zh-CN" sz="32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四书</a:t>
            </a:r>
            <a:r>
              <a:rPr lang="en-US" altLang="zh-CN" sz="32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宋朝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宰相赵普赞颂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说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半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部</a:t>
            </a: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</a:rPr>
              <a:t>《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论语</a:t>
            </a: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</a:rPr>
              <a:t>》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治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天下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99110" y="5726430"/>
            <a:ext cx="111410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36000" bIns="36000"/>
          <a:lstStyle>
            <a:lvl1pPr indent="-3429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“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五经</a:t>
            </a:r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经》《尚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书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礼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记》《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周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易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春秋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9875"/>
          <p:cNvSpPr txBox="1">
            <a:spLocks noChangeArrowheads="1"/>
          </p:cNvSpPr>
          <p:nvPr/>
        </p:nvSpPr>
        <p:spPr bwMode="auto">
          <a:xfrm>
            <a:off x="694527" y="1345000"/>
            <a:ext cx="10849205" cy="422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600"/>
              </a:lnSpc>
            </a:pPr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1.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人不知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而不愠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不亦君子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乎？（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第一章）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>
              <a:lnSpc>
                <a:spcPts val="4600"/>
              </a:lnSpc>
            </a:pPr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2.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吾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日三省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吾身。（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第二章）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>
              <a:lnSpc>
                <a:spcPts val="4600"/>
              </a:lnSpc>
            </a:pPr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3.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吾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十有五而志于学</a:t>
            </a:r>
            <a:r>
              <a:rPr lang="en-US" sz="3200" b="1" dirty="0">
                <a:latin typeface="新宋体" panose="02010609030101010101" charset="-122"/>
                <a:ea typeface="新宋体" panose="02010609030101010101" charset="-122"/>
                <a:sym typeface="Arial" panose="020B0604020202020204" pitchFamily="34" charset="0"/>
              </a:rPr>
              <a:t>……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sym typeface="Arial" panose="020B0604020202020204" pitchFamily="34" charset="0"/>
              </a:rPr>
              <a:t>不逾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Arial" panose="020B0604020202020204" pitchFamily="34" charset="0"/>
              </a:rPr>
              <a:t>矩。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（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第三章）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>
              <a:lnSpc>
                <a:spcPts val="4600"/>
              </a:lnSpc>
            </a:pPr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4.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人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不堪其忧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回也不改其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乐。（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第六章）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>
              <a:lnSpc>
                <a:spcPts val="4600"/>
              </a:lnSpc>
            </a:pPr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5.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不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义而富且贵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于我如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浮云。（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第八章）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>
              <a:lnSpc>
                <a:spcPts val="4600"/>
              </a:lnSpc>
            </a:pPr>
            <a:r>
              <a:rPr lang="en-US" altLang="zh-CN" sz="3200" b="1" dirty="0" smtClean="0">
                <a:latin typeface="新宋体" panose="02010609030101010101" charset="-122"/>
                <a:ea typeface="新宋体" panose="02010609030101010101" charset="-122"/>
              </a:rPr>
              <a:t>6.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三军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可夺帅也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匹夫不可夺志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也。（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第十一章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en-US" altLang="zh-CN" sz="3200" b="1" dirty="0" smtClean="0">
              <a:latin typeface="新宋体" panose="02010609030101010101" charset="-122"/>
              <a:ea typeface="新宋体" panose="02010609030101010101" charset="-122"/>
            </a:endParaRPr>
          </a:p>
          <a:p>
            <a:pPr eaLnBrk="1" hangingPunct="1">
              <a:lnSpc>
                <a:spcPts val="4600"/>
              </a:lnSpc>
            </a:pPr>
            <a:r>
              <a:rPr lang="en-US" altLang="zh-CN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7.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博学而笃志</a:t>
            </a:r>
            <a:r>
              <a:rPr lang="zh-CN" altLang="zh-CN" sz="3200" b="1" dirty="0">
                <a:latin typeface="+mn-lt"/>
                <a:ea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切问而近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思。（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第十二章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" name="文本框 77827"/>
          <p:cNvSpPr txBox="1">
            <a:spLocks noChangeArrowheads="1"/>
          </p:cNvSpPr>
          <p:nvPr/>
        </p:nvSpPr>
        <p:spPr bwMode="auto">
          <a:xfrm>
            <a:off x="4337171" y="552054"/>
            <a:ext cx="22429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修身做人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5163" y="3950970"/>
            <a:ext cx="67262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①</a:t>
            </a:r>
            <a:r>
              <a:rPr lang="en-US" altLang="zh-CN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-D</a:t>
            </a: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都讲了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坚定志向的重要性</a:t>
            </a:r>
            <a:r>
              <a:rPr lang="zh-CN" altLang="en-US" sz="3000" b="1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C0C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340360" y="571500"/>
            <a:ext cx="11511280" cy="446405"/>
          </a:xfrm>
        </p:spPr>
        <p:txBody>
          <a:bodyPr vert="horz" wrap="square" lIns="91440" tIns="45720" rIns="91440" bIns="45720" anchor="t" anchorCtr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找出下面语录中表达的思想相同或相近的句子</a:t>
            </a:r>
            <a:r>
              <a:rPr lang="zh-CN" altLang="zh-CN" sz="3200" b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并说明你的理由。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3012" name="文本框 1"/>
          <p:cNvSpPr txBox="1"/>
          <p:nvPr/>
        </p:nvSpPr>
        <p:spPr>
          <a:xfrm>
            <a:off x="476250" y="1130618"/>
            <a:ext cx="4500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①博学而笃志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切问而近思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3013" name="文本框 2"/>
          <p:cNvSpPr txBox="1"/>
          <p:nvPr/>
        </p:nvSpPr>
        <p:spPr>
          <a:xfrm>
            <a:off x="476250" y="1684655"/>
            <a:ext cx="4883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②人不知而不愠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不亦君子乎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14" name="文本框 4"/>
          <p:cNvSpPr txBox="1"/>
          <p:nvPr/>
        </p:nvSpPr>
        <p:spPr>
          <a:xfrm>
            <a:off x="476250" y="2237105"/>
            <a:ext cx="4614863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③一箪食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一瓢饮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在陋巷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人不堪其忧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回也不改其乐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3015" name="文本框 5"/>
          <p:cNvSpPr txBox="1"/>
          <p:nvPr/>
        </p:nvSpPr>
        <p:spPr>
          <a:xfrm>
            <a:off x="476250" y="3251518"/>
            <a:ext cx="4500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④温故而知新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可以为师矣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5600" y="1130618"/>
            <a:ext cx="573786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D.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三军可夺帅也,匹夫不可夺志也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35600" y="1685290"/>
            <a:ext cx="3248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C.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为人谋而不忠乎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5600" y="2239645"/>
            <a:ext cx="59372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A.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饭疏食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饮水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曲肱而枕之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乐亦在其中矣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35600" y="3251518"/>
            <a:ext cx="2099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B.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传不习乎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163" y="4476115"/>
            <a:ext cx="67262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②</a:t>
            </a:r>
            <a:r>
              <a:rPr lang="en-US" altLang="zh-CN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-C</a:t>
            </a: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都讲了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个人修养</a:t>
            </a:r>
            <a:r>
              <a:rPr lang="zh-CN" altLang="en-US" sz="3000" b="1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C0C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5163" y="5029200"/>
            <a:ext cx="67262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③</a:t>
            </a:r>
            <a:r>
              <a:rPr lang="en-US" altLang="zh-CN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-A</a:t>
            </a: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都讲了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安贫乐道的思想</a:t>
            </a:r>
            <a:r>
              <a:rPr lang="zh-CN" altLang="en-US" sz="3000" b="1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C0C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5163" y="5581968"/>
            <a:ext cx="67262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④</a:t>
            </a:r>
            <a:r>
              <a:rPr lang="en-US" altLang="zh-CN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-B</a:t>
            </a: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都讲了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学习要温习</a:t>
            </a:r>
            <a:r>
              <a:rPr lang="zh-CN" altLang="en-US" sz="3000" b="1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C0C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学习体验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3811270" y="429260"/>
            <a:ext cx="7362190" cy="446405"/>
          </a:xfrm>
        </p:spPr>
        <p:txBody>
          <a:bodyPr vert="horz" wrap="square" lIns="91440" tIns="45720" rIns="91440" bIns="45720" anchor="t" anchorCtr="0">
            <a:noAutofit/>
          </a:bodyPr>
          <a:lstStyle/>
          <a:p>
            <a:pPr marL="0" indent="0" algn="l"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阅读下面两则语录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说说自己的学习体会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3015" name="文本框 5"/>
          <p:cNvSpPr txBox="1"/>
          <p:nvPr/>
        </p:nvSpPr>
        <p:spPr>
          <a:xfrm>
            <a:off x="838835" y="1239838"/>
            <a:ext cx="6030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子曰：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温故而知新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可以为师矣。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838835" y="1793240"/>
            <a:ext cx="105765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子曰：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三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人行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必有我师焉。择其善者而从之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其不善者而改之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占位符 125954"/>
          <p:cNvSpPr>
            <a:spLocks noGrp="1"/>
          </p:cNvSpPr>
          <p:nvPr/>
        </p:nvSpPr>
        <p:spPr>
          <a:xfrm>
            <a:off x="778510" y="2869565"/>
            <a:ext cx="10697845" cy="44640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请从下图中选择一个有关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学习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的角度</a:t>
            </a:r>
            <a:r>
              <a:rPr lang="zh-CN" altLang="zh-CN" sz="3200" b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结合这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两则语录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简要说说自己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的学习体会。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" name="文本占位符 125954"/>
          <p:cNvSpPr>
            <a:spLocks noGrp="1"/>
          </p:cNvSpPr>
          <p:nvPr/>
        </p:nvSpPr>
        <p:spPr>
          <a:xfrm>
            <a:off x="778510" y="3891280"/>
            <a:ext cx="10878820" cy="35623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ClrTx/>
              <a:buSzTx/>
              <a:buFontTx/>
              <a:buNone/>
            </a:pPr>
            <a:r>
              <a:rPr lang="zh-CN" alt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我选学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习方法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温习学过的知识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会有新的理解与体会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所以及时复习很重要。几个人一起行走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其中一定有我的老师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所以向他人学习很重要。</a:t>
            </a:r>
            <a:endParaRPr lang="zh-CN" altLang="zh-CN" sz="3200" b="1" dirty="0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占位符 125954"/>
          <p:cNvSpPr>
            <a:spLocks noGrp="1"/>
          </p:cNvSpPr>
          <p:nvPr/>
        </p:nvSpPr>
        <p:spPr>
          <a:xfrm>
            <a:off x="717550" y="5412105"/>
            <a:ext cx="10697845" cy="44640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ClrTx/>
              <a:buSzTx/>
              <a:buFontTx/>
              <a:buNone/>
            </a:pPr>
            <a:r>
              <a:rPr lang="zh-CN" alt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我选学习</a:t>
            </a:r>
            <a:r>
              <a:rPr 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态度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学习中要善于发现别人身上的缺点和优点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也要善于向他人学习</a:t>
            </a:r>
            <a:r>
              <a:rPr lang="zh-CN" alt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506095" y="1421765"/>
            <a:ext cx="11113770" cy="933450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algn="l">
              <a:buClrTx/>
              <a:buSzTx/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本文所选语录不仅语言值得品味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也带给我们智慧与感悟。参考示例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摘录你最有体悟的一则做批注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" name="文本占位符 125954"/>
          <p:cNvSpPr>
            <a:spLocks noGrp="1"/>
          </p:cNvSpPr>
          <p:nvPr/>
        </p:nvSpPr>
        <p:spPr>
          <a:xfrm>
            <a:off x="302895" y="2585085"/>
            <a:ext cx="11388090" cy="44640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</a:rPr>
              <a:t>【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示例】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 algn="l">
              <a:lnSpc>
                <a:spcPct val="12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摘录：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子在</a:t>
            </a:r>
            <a:r>
              <a:rPr 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川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逝者如斯夫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不舍昼夜。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sz="3200" b="1" dirty="0" smtClean="0"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 marL="0" indent="0" algn="l">
              <a:lnSpc>
                <a:spcPct val="12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批注：孔夫子望着滚滚奔流的河水兴叹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光阴像流水一样不停地流逝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感慨人生世事变换之快的同时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也有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惜时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之意在其中。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学习感悟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11810" y="1074420"/>
            <a:ext cx="1099439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摘录：子曰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贤哉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回也！一箪食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一瓢饮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在陋巷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人不堪其忧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回也不改其乐。贤哉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回也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！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478155" y="2393315"/>
            <a:ext cx="1123569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批注：运用了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反复、对比</a:t>
            </a:r>
            <a:r>
              <a:rPr lang="zh-CN" altLang="zh-CN" sz="3200" b="1" dirty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的修辞手法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首尾的</a:t>
            </a:r>
            <a:r>
              <a:rPr lang="en-US" altLang="zh-CN" sz="3200" b="1" dirty="0">
                <a:sym typeface="宋体" panose="02010600030101010101" pitchFamily="2" charset="-122"/>
              </a:rPr>
              <a:t>“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贤哉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回也</a:t>
            </a:r>
            <a:r>
              <a:rPr lang="en-US" altLang="zh-CN" sz="3200" b="1" dirty="0">
                <a:sym typeface="宋体" panose="02010600030101010101" pitchFamily="2" charset="-122"/>
              </a:rPr>
              <a:t>”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既像强调了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颜回面对贫困生活时安然自若的态度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表达了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对他的贤德的赞美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又有一种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首尾呼应、往复回环之感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105475" name="Group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08280" y="1581785"/>
          <a:ext cx="11836400" cy="3602355"/>
        </p:xfrm>
        <a:graphic>
          <a:graphicData uri="http://schemas.openxmlformats.org/drawingml/2006/table">
            <a:tbl>
              <a:tblPr/>
              <a:tblGrid>
                <a:gridCol w="2413000"/>
                <a:gridCol w="5410835"/>
                <a:gridCol w="4012565"/>
              </a:tblGrid>
              <a:tr h="755650">
                <a:tc>
                  <a:txBody>
                    <a:bodyPr/>
                    <a:p>
                      <a:pPr marL="0" marR="0" lvl="0" indent="0" algn="ctr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方法提示</a:t>
                      </a:r>
                      <a:endParaRPr kumimoji="0" lang="zh-CN" altLang="en-US" sz="32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ctr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文言词句</a:t>
                      </a: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015">
                <a:tc>
                  <a:txBody>
                    <a:bodyPr/>
                    <a:p>
                      <a:pPr marL="0" marR="0" lvl="0" indent="0" algn="ctr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组词法</a:t>
                      </a:r>
                      <a:endParaRPr kumimoji="0" lang="zh-CN" altLang="en-US" sz="32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⑴与朋友交而不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信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乎</a:t>
                      </a:r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(         )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黑体" panose="02010609060101010101" charset="-122"/>
                        <a:sym typeface="+mn-ea"/>
                      </a:endParaRPr>
                    </a:p>
                  </a:txBody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⑵</a:t>
                      </a:r>
                      <a:r>
                        <a:rPr lang="zh-CN" sz="2800" b="1" dirty="0" smtClean="0"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+mn-ea"/>
                        </a:rPr>
                        <a:t>以友</a:t>
                      </a:r>
                      <a:r>
                        <a:rPr lang="zh-CN" sz="2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+mn-ea"/>
                        </a:rPr>
                        <a:t>辅</a:t>
                      </a:r>
                      <a:r>
                        <a:rPr lang="zh-CN" sz="2800" b="1" dirty="0" smtClean="0"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+mn-ea"/>
                        </a:rPr>
                        <a:t>仁</a:t>
                      </a:r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(         )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黑体" panose="02010609060101010101" charset="-122"/>
                        <a:sym typeface="+mn-ea"/>
                      </a:endParaRPr>
                    </a:p>
                  </a:txBody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p>
                      <a:pPr marL="0" marR="0" lvl="0" indent="0" algn="ctr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成语推断法</a:t>
                      </a:r>
                      <a:endParaRPr kumimoji="0" lang="zh-CN" altLang="en-US" sz="32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l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⑶</a:t>
                      </a:r>
                      <a:r>
                        <a:rPr lang="zh-CN" sz="2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+mn-ea"/>
                        </a:rPr>
                        <a:t>鲜</a:t>
                      </a:r>
                      <a:r>
                        <a:rPr lang="zh-CN" sz="2800" b="1" dirty="0" smtClean="0"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+mn-ea"/>
                        </a:rPr>
                        <a:t>矣仁</a:t>
                      </a:r>
                      <a:r>
                        <a:rPr lang="en-US" altLang="zh-CN" sz="2800" dirty="0"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(       )       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提示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:联系成语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PMingLiU-ExtB" panose="02020500000000000000" charset="-120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鲜为人知</a:t>
                      </a:r>
                      <a:r>
                        <a:rPr lang="en-US" altLang="zh-CN" sz="2800" b="1">
                          <a:latin typeface="Arial" panose="020B0604020202020204" pitchFamily="34" charset="0"/>
                          <a:ea typeface="PMingLiU-ExtB" panose="02020500000000000000" charset="-120"/>
                          <a:sym typeface="宋体" panose="02010600030101010101" pitchFamily="2" charset="-122"/>
                        </a:rPr>
                        <a:t>”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PMingLiU-ExtB" panose="02020500000000000000" charset="-120"/>
                        <a:sym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6040">
                <a:tc>
                  <a:txBody>
                    <a:bodyPr/>
                    <a:p>
                      <a:pPr marL="0" marR="0" lvl="0" indent="0" algn="ctr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差字典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l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⑷忠告而善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道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之</a:t>
                      </a:r>
                      <a:r>
                        <a:rPr lang="en-US" altLang="zh-CN" sz="2800" dirty="0"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(       )(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填序号</a:t>
                      </a:r>
                      <a:r>
                        <a:rPr lang="en-US" altLang="zh-CN" sz="2800" dirty="0"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)</a:t>
                      </a:r>
                      <a:endParaRPr lang="en-US" altLang="zh-CN" sz="2800" dirty="0">
                        <a:latin typeface="微软雅黑" panose="020B0503020204020204" charset="-122"/>
                        <a:ea typeface="黑体" panose="02010609060101010101" charset="-122"/>
                        <a:sym typeface="+mn-ea"/>
                      </a:endParaRPr>
                    </a:p>
                    <a:p>
                      <a:pPr marL="0" marR="0" lvl="0" indent="0" algn="l" defTabSz="914400" rtl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①路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②规律</a:t>
                      </a:r>
                      <a:r>
                        <a:rPr lang="zh-CN" altLang="zh-CN" sz="2800" b="1" dirty="0"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道理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③同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导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altLang="zh-CN" sz="2800" b="1" dirty="0"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引导</a:t>
                      </a:r>
                      <a:r>
                        <a:rPr lang="en-US" altLang="zh-CN" sz="2800" dirty="0"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(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《古代汉语常用字字典》</a:t>
                      </a:r>
                      <a:r>
                        <a:rPr lang="en-US" altLang="zh-CN" sz="2800" dirty="0">
                          <a:latin typeface="微软雅黑" panose="020B0503020204020204" charset="-122"/>
                          <a:ea typeface="黑体" panose="02010609060101010101" charset="-122"/>
                          <a:sym typeface="+mn-ea"/>
                        </a:rPr>
                        <a:t>)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91433" marR="91433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838262" y="834198"/>
            <a:ext cx="344761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解释加点词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34829"/>
          <p:cNvSpPr txBox="1">
            <a:spLocks noChangeArrowheads="1"/>
          </p:cNvSpPr>
          <p:nvPr/>
        </p:nvSpPr>
        <p:spPr bwMode="auto">
          <a:xfrm>
            <a:off x="9985375" y="2363470"/>
            <a:ext cx="10401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辅助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34829"/>
          <p:cNvSpPr txBox="1">
            <a:spLocks noChangeArrowheads="1"/>
          </p:cNvSpPr>
          <p:nvPr/>
        </p:nvSpPr>
        <p:spPr bwMode="auto">
          <a:xfrm>
            <a:off x="6003925" y="2363470"/>
            <a:ext cx="10401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诚信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34829"/>
          <p:cNvSpPr txBox="1">
            <a:spLocks noChangeArrowheads="1"/>
          </p:cNvSpPr>
          <p:nvPr/>
        </p:nvSpPr>
        <p:spPr bwMode="auto">
          <a:xfrm>
            <a:off x="4285615" y="3168015"/>
            <a:ext cx="5435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少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34829"/>
          <p:cNvSpPr txBox="1">
            <a:spLocks noChangeArrowheads="1"/>
          </p:cNvSpPr>
          <p:nvPr/>
        </p:nvSpPr>
        <p:spPr bwMode="auto">
          <a:xfrm>
            <a:off x="5449570" y="3905250"/>
            <a:ext cx="5543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③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7" grpId="0" autoUpdateAnimBg="0"/>
      <p:bldP spid="8" grpId="0" autoUpdateAnimBg="0"/>
      <p:bldP spid="9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3371215" y="125095"/>
            <a:ext cx="8416925" cy="933450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algn="l"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小瓯将几则孔子语录以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交友之道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为主题做了分类辑录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和同学交流分享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" name="文本占位符 125954"/>
          <p:cNvSpPr>
            <a:spLocks noGrp="1"/>
          </p:cNvSpPr>
          <p:nvPr/>
        </p:nvSpPr>
        <p:spPr>
          <a:xfrm>
            <a:off x="553720" y="1058545"/>
            <a:ext cx="10897870" cy="285051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①曾子曰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吾日三省吾身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为人谋而不忠乎？与朋友交而不信乎？传不习乎？”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三人行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必有我师焉。择其善者而从之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其不善者而改之。”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子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学而不思则罔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思而不学则殆。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en-US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巧言令色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鲜矣仁</a:t>
            </a:r>
            <a:r>
              <a:rPr 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！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曾子曰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君子以文会友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以友辅仁。” </a:t>
            </a:r>
            <a:endParaRPr lang="zh-CN" sz="3200" b="1" dirty="0" smtClean="0"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子贡问友。子曰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忠告而善道之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不可则止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毋</a:t>
            </a: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wú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自辱也。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200" b="1"/>
              <a:t> </a:t>
            </a:r>
            <a:endParaRPr lang="zh-CN" sz="3200" b="1"/>
          </a:p>
          <a:p>
            <a:pPr marL="0" indent="0" algn="l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孔子曰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益者三友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损者三友。友直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友谅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友多闻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益矣。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友便辟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友善柔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友便侫</a:t>
            </a:r>
            <a:r>
              <a:rPr 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nìng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损矣。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200" b="1">
                <a:sym typeface="+mn-ea"/>
              </a:rPr>
              <a:t> 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8138" y="234345"/>
            <a:ext cx="2715899" cy="713740"/>
            <a:chOff x="2356" y="64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交友之道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14730" y="1929130"/>
            <a:ext cx="105467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曾子说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君子以文章学问来结交朋友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依靠朋友帮助自己培养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仁德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0450" y="760095"/>
            <a:ext cx="101625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孔子说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花言巧语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装出和颜悦色的样子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这种人的仁心就很少了!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”（</a:t>
            </a:r>
            <a:r>
              <a:rPr 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巧和令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都是</a:t>
            </a:r>
            <a:r>
              <a:rPr 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美好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的意思）</a:t>
            </a:r>
            <a:endParaRPr lang="zh-CN" sz="3200" b="1" dirty="0" smtClean="0"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351217" y="175068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5365" y="3098165"/>
            <a:ext cx="102533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⑥子贡问怎样对待朋友。孔子说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忠诚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地劝告他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恰当地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引导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如果不听也就罢了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自取其辱。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4730" y="4267200"/>
            <a:ext cx="1043686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孔子说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有益的朋友有三种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有害的朋友有三种。结交正直的人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结交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诚信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结交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博学的人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是有益的。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结交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惯于逢迎、不正直的人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结交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工于献媚、不诚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信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结交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花言巧语、没有真实见闻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是有害的。</a:t>
            </a:r>
            <a:r>
              <a:rPr lang="zh-CN" sz="3200" b="1" dirty="0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926465" y="692785"/>
            <a:ext cx="10222865" cy="933450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algn="l"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有同学指出小瓯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辑录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语录中有一则与主题不符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请简要说明理由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indent="0" algn="l"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这则是</a:t>
            </a:r>
            <a:r>
              <a:rPr lang="zh-CN" altLang="zh-CN" sz="32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</a:t>
            </a:r>
            <a:r>
              <a:rPr lang="en-US" altLang="zh-CN" sz="32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  </a:t>
            </a:r>
            <a:r>
              <a:rPr lang="en-US" altLang="zh-CN" sz="3200" dirty="0">
                <a:latin typeface="微软雅黑" panose="020B0503020204020204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填序号</a:t>
            </a:r>
            <a:r>
              <a:rPr lang="en-US" altLang="zh-CN" sz="3200" dirty="0">
                <a:latin typeface="微软雅黑" panose="020B0503020204020204" charset="-122"/>
                <a:ea typeface="黑体" panose="02010609060101010101" charset="-122"/>
                <a:sym typeface="+mn-ea"/>
              </a:rPr>
              <a:t>)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理由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9" name="文本框 34829"/>
          <p:cNvSpPr txBox="1">
            <a:spLocks noChangeArrowheads="1"/>
          </p:cNvSpPr>
          <p:nvPr/>
        </p:nvSpPr>
        <p:spPr bwMode="auto">
          <a:xfrm>
            <a:off x="2355850" y="1626235"/>
            <a:ext cx="5543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③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2" name="文本占位符 125954"/>
          <p:cNvSpPr>
            <a:spLocks noGrp="1"/>
          </p:cNvSpPr>
          <p:nvPr/>
        </p:nvSpPr>
        <p:spPr>
          <a:xfrm>
            <a:off x="852170" y="1717675"/>
            <a:ext cx="10486390" cy="93345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ClrTx/>
              <a:buSzTx/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</a:t>
            </a:r>
            <a:r>
              <a:rPr lang="zh-CN" altLang="en-US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这句语录讲的是孔子所提倡的一种学习方法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</a:t>
            </a:r>
            <a:r>
              <a:rPr lang="zh-CN" sz="3200" b="1" dirty="0" smtClean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”与</a:t>
            </a:r>
            <a:r>
              <a:rPr lang="en-US" altLang="zh-CN" sz="3200" b="1" dirty="0" smtClean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思</a:t>
            </a:r>
            <a:r>
              <a:rPr lang="en-US" altLang="zh-CN" sz="3200" b="1" dirty="0" smtClean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结合才会学有所获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交友之道</a:t>
            </a:r>
            <a:r>
              <a:rPr lang="zh-CN" sz="3200" b="1" dirty="0" smtClean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的辑录</a:t>
            </a:r>
            <a:r>
              <a:rPr lang="zh-CN" altLang="en-US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主题不匹配</a:t>
            </a:r>
            <a:r>
              <a:rPr lang="zh-CN" alt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文本占位符 125954"/>
          <p:cNvSpPr>
            <a:spLocks noGrp="1"/>
          </p:cNvSpPr>
          <p:nvPr/>
        </p:nvSpPr>
        <p:spPr>
          <a:xfrm>
            <a:off x="984250" y="3852545"/>
            <a:ext cx="10222865" cy="53784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根据第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⑦则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语录内容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补全漫画对话框中的人物语言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4250" y="4390390"/>
            <a:ext cx="104368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结交正直的人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结交诚信的人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结交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博学的人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是有益的。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6" grpId="0"/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9455" y="1679575"/>
            <a:ext cx="10737850" cy="3041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的思想内容博大精深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我国古代有</a:t>
            </a:r>
            <a:r>
              <a:rPr lang="zh-CN" altLang="en-US" sz="3200" b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“半部</a:t>
            </a:r>
            <a:r>
              <a:rPr lang="en-US" altLang="zh-CN" sz="3200" b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论语</a:t>
            </a:r>
            <a:r>
              <a:rPr lang="en-US" altLang="zh-CN" sz="3200" b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治天下”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之说。我们学的这一部分主要谈的是修养问题。大家不仅要懂得它的意思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更重要的是联系实际，指导自己的言行。今后我们要多接触一点文言文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了解我们民族的历史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继承祖国的文化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陶冶自己的情操。</a:t>
            </a:r>
            <a:endParaRPr lang="en-US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82700" y="780415"/>
            <a:ext cx="1449705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32130" y="1956435"/>
            <a:ext cx="8199755" cy="4194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200" b="1" dirty="0">
                <a:latin typeface="+mn-ea"/>
              </a:rPr>
              <a:t>    </a:t>
            </a:r>
            <a:r>
              <a:rPr lang="en-US" altLang="zh-CN" sz="3200" b="1" dirty="0" smtClean="0">
                <a:latin typeface="+mn-ea"/>
              </a:rPr>
              <a:t>    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孔子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名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丘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字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仲尼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鲁国陬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邑zōu yì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人</a:t>
            </a:r>
            <a:r>
              <a:rPr lang="en-US" altLang="zh-CN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春秋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末期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思想家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政治家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教育家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儒家</a:t>
            </a:r>
            <a:r>
              <a:rPr lang="zh-CN" altLang="en-US" sz="3200" b="1" kern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学派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创始人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。</a:t>
            </a:r>
            <a:r>
              <a:rPr lang="zh-CN" altLang="zh-CN" sz="3200" b="1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政治思想上</a:t>
            </a:r>
            <a:r>
              <a:rPr lang="zh-CN" altLang="zh-CN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主张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仁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”“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礼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;</a:t>
            </a:r>
            <a:r>
              <a:rPr lang="zh-CN" altLang="zh-CN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教育</a:t>
            </a:r>
            <a:r>
              <a:rPr lang="zh-CN" altLang="zh-CN" sz="3200" b="1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思想上</a:t>
            </a:r>
            <a:r>
              <a:rPr lang="zh-CN" altLang="zh-CN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提倡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有教无类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、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因材施教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</a:t>
            </a:r>
            <a:r>
              <a:rPr lang="zh-CN" altLang="en-US" sz="3200" b="1" noProof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孔子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被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后</a:t>
            </a:r>
            <a:r>
              <a:rPr lang="zh-CN" altLang="en-US" sz="3200" b="1" kern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尊为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圣人</a:t>
            </a:r>
            <a:r>
              <a:rPr lang="en-US" altLang="zh-CN" sz="3200" b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”“</a:t>
            </a:r>
            <a:r>
              <a:rPr lang="zh-CN" altLang="en-US" sz="3200" b="1" kern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至</a:t>
            </a:r>
            <a:r>
              <a:rPr lang="zh-CN" altLang="en-US" sz="3200" b="1" ker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圣先师</a:t>
            </a:r>
            <a:r>
              <a:rPr lang="en-US" altLang="zh-CN" sz="3200" b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en-US" altLang="zh-CN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被列为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世界十大文化名人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之首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。</a:t>
            </a:r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相传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他有弟子三千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贤者七十二人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如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曾子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颜回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子夏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等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    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813385" y="1521118"/>
            <a:ext cx="2968034" cy="4155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18"/>
          <p:cNvSpPr txBox="1"/>
          <p:nvPr/>
        </p:nvSpPr>
        <p:spPr>
          <a:xfrm>
            <a:off x="1188720" y="840740"/>
            <a:ext cx="2265045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作</a:t>
            </a:r>
            <a:r>
              <a:rPr lang="zh-CN" altLang="en-US" sz="3200" b="1" dirty="0" smtClean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者作品</a:t>
            </a:r>
            <a:endParaRPr lang="zh-CN" altLang="en-US" sz="3200" b="1" dirty="0">
              <a:solidFill>
                <a:schemeClr val="bg1"/>
              </a:solidFill>
              <a:latin typeface="思源宋体 CN SemiBold" panose="02020600000000000000" charset="-122"/>
              <a:ea typeface="思源宋体 CN SemiBold" panose="02020600000000000000" charset="-122"/>
            </a:endParaRPr>
          </a:p>
        </p:txBody>
      </p:sp>
      <p:sp>
        <p:nvSpPr>
          <p:cNvPr id="28673" name="Rectangle 2"/>
          <p:cNvSpPr>
            <a:spLocks noGrp="1"/>
          </p:cNvSpPr>
          <p:nvPr/>
        </p:nvSpPr>
        <p:spPr bwMode="auto">
          <a:xfrm>
            <a:off x="4159885" y="1168400"/>
            <a:ext cx="2254885" cy="683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chemeClr val="tx1"/>
                </a:solidFill>
                <a:uFillTx/>
                <a:latin typeface="Calibri" panose="020F0502020204030204" pitchFamily="34" charset="0"/>
                <a:ea typeface="黑体" panose="02010609060101010101" charset="-122"/>
              </a:rPr>
              <a:t>了解孔子</a:t>
            </a:r>
            <a:endParaRPr lang="zh-CN" altLang="en-US" sz="3500" b="1">
              <a:solidFill>
                <a:schemeClr val="tx1"/>
              </a:solidFill>
              <a:uFillTx/>
              <a:latin typeface="Calibri" panose="020F0502020204030204" pitchFamily="34" charset="0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75707" y="2473980"/>
            <a:ext cx="4837807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latin typeface="黑体" panose="02010609060101010101" charset="-122"/>
                <a:ea typeface="黑体" panose="02010609060101010101" charset="-122"/>
              </a:rPr>
              <a:t>第四课时</a:t>
            </a:r>
            <a:endParaRPr lang="zh-CN" altLang="en-US" sz="6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1027"/>
          <p:cNvSpPr txBox="1"/>
          <p:nvPr/>
        </p:nvSpPr>
        <p:spPr>
          <a:xfrm>
            <a:off x="415925" y="1371600"/>
            <a:ext cx="1136173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子曰: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贤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哉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！一箪食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一瓢饮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在陋巷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人不堪其忧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不改其乐。贤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哉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！</a:t>
            </a:r>
            <a:r>
              <a:rPr lang="en-US" altLang="zh-CN" sz="32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endParaRPr lang="en-US" altLang="zh-CN" sz="3200" b="1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/>
        </p:nvSpPr>
        <p:spPr>
          <a:xfrm>
            <a:off x="193040" y="4393565"/>
            <a:ext cx="11878945" cy="127127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/>
          <a:p>
            <a:pPr eaLnBrk="0" hangingPunct="0">
              <a:spcBef>
                <a:spcPct val="2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</a:t>
            </a:r>
            <a:r>
              <a:rPr lang="en-US" altLang="zh-CN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“</a:t>
            </a:r>
            <a:r>
              <a:rPr lang="zh-CN" altLang="en-US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哉</a:t>
            </a:r>
            <a:r>
              <a:rPr lang="en-US" altLang="zh-CN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”“</a:t>
            </a:r>
            <a:r>
              <a:rPr lang="zh-CN" altLang="en-US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也</a:t>
            </a:r>
            <a:r>
              <a:rPr lang="en-US" altLang="zh-CN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的多次使用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使句子颇具情感力量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表达了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赞叹和自豪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的感情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孔子极力夸奖了颜回即使身处陋巷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穷困潦倒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依然悠然自得、追求精神的愉悦与满足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一心向学的可贵精神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我们可以看到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孔子好学、情感炽热、赏识人才、安贫乐道的形象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 eaLnBrk="0" hangingPunct="0">
              <a:spcBef>
                <a:spcPct val="20000"/>
              </a:spcBef>
            </a:pP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因声求气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Text Box 1027"/>
          <p:cNvSpPr txBox="1"/>
          <p:nvPr/>
        </p:nvSpPr>
        <p:spPr>
          <a:xfrm>
            <a:off x="3576320" y="295275"/>
            <a:ext cx="84956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阅读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下面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一则语录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,反复诵读,从语气词的角度品味孔子此刻的情感及其形象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3" name="内容占位符 6"/>
          <p:cNvSpPr>
            <a:spLocks noGrp="1"/>
          </p:cNvSpPr>
          <p:nvPr/>
        </p:nvSpPr>
        <p:spPr>
          <a:xfrm>
            <a:off x="305435" y="2557145"/>
            <a:ext cx="11766550" cy="16173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91440" tIns="45720" rIns="91440" bIns="45720" anchor="t" anchorCtr="0"/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知识卡片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  “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也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在古文中一般相当于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啊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在语意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夸张时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相当于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呢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否定语气强烈时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相当于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的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1027"/>
          <p:cNvSpPr txBox="1"/>
          <p:nvPr/>
        </p:nvSpPr>
        <p:spPr>
          <a:xfrm>
            <a:off x="104775" y="1508760"/>
            <a:ext cx="1136173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曾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子曰: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吾日三省吾身：为人谋而不忠乎？与朋友交而不信乎？传不习乎？</a:t>
            </a:r>
            <a:r>
              <a:rPr lang="en-US" altLang="zh-CN" sz="32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endParaRPr lang="en-US" altLang="zh-CN" sz="3200" b="1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488" y="4037013"/>
            <a:ext cx="1149032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</a:rPr>
              <a:t>依据：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曾子虽鲁钝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,但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他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诚实、踏实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他没有聪明的头脑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认真听讲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按时温习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；他没有巧舌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老实做人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认真做事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诚信对人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。这些行为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使他深刻体悟到孔子的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仁德”“博学”等思想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最终传承了孔子的学说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大有成就。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修身养性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Text Box 1027"/>
          <p:cNvSpPr txBox="1"/>
          <p:nvPr/>
        </p:nvSpPr>
        <p:spPr>
          <a:xfrm>
            <a:off x="3576320" y="295275"/>
            <a:ext cx="84956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阅读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下面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一则语录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,请你用自己的话说说这则语录的意思,并结合语录谈谈曾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子大有成就的依据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dirty="0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4" name="文本占位符 32770"/>
          <p:cNvSpPr txBox="1">
            <a:spLocks noChangeArrowheads="1"/>
          </p:cNvSpPr>
          <p:nvPr/>
        </p:nvSpPr>
        <p:spPr>
          <a:xfrm>
            <a:off x="104775" y="2722245"/>
            <a:ext cx="11716385" cy="11779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我每天多次反省自己：替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人谋划事情是否竭尽自己的心力了呢？同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朋友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交往是否诚信呢？老师传授的知识是否复习了呢？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 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utoUpdateAnimBg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2"/>
          <p:cNvSpPr txBox="1"/>
          <p:nvPr/>
        </p:nvSpPr>
        <p:spPr>
          <a:xfrm>
            <a:off x="385763" y="1379415"/>
            <a:ext cx="10964863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①子曰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我非生而知之者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以求之者也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”</a:t>
            </a:r>
            <a:endParaRPr lang="en-US" altLang="zh-CN" sz="3200" b="1" dirty="0">
              <a:latin typeface="Arial" panose="020B0604020202020204" pitchFamily="34" charset="0"/>
              <a:ea typeface="SimSun-ExtB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72708" name="内容占位符 6"/>
          <p:cNvSpPr>
            <a:spLocks noGrp="1"/>
          </p:cNvSpPr>
          <p:nvPr/>
        </p:nvSpPr>
        <p:spPr>
          <a:xfrm>
            <a:off x="385763" y="1931865"/>
            <a:ext cx="11520487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fontAlgn="base">
              <a:buFont typeface="Wingdings" panose="05000000000000000000" pitchFamily="2" charset="2"/>
              <a:buNone/>
            </a:pPr>
            <a:r>
              <a:rPr lang="zh-CN" altLang="en-US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孔子</a:t>
            </a:r>
            <a:r>
              <a:rPr lang="zh-CN" altLang="en-US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说</a:t>
            </a:r>
            <a:r>
              <a:rPr lang="en-US" altLang="zh-CN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</a:t>
            </a:r>
            <a:r>
              <a:rPr lang="zh-CN" altLang="en-US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</a:t>
            </a:r>
            <a:r>
              <a:rPr lang="zh-CN" altLang="zh-CN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生来就</a:t>
            </a:r>
            <a:r>
              <a:rPr lang="zh-CN" altLang="en-US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有</a:t>
            </a:r>
            <a:r>
              <a:rPr lang="zh-CN" altLang="zh-CN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知识的人</a:t>
            </a:r>
            <a:r>
              <a:rPr lang="zh-CN" altLang="en-US" b="1" strike="noStrike" noProof="1" smtClean="0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,</a:t>
            </a:r>
            <a:r>
              <a:rPr lang="zh-CN" altLang="en-US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而</a:t>
            </a:r>
            <a:r>
              <a:rPr lang="zh-CN" altLang="zh-CN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是</a:t>
            </a:r>
            <a:r>
              <a:rPr lang="zh-CN" altLang="zh-CN" b="1" u="sng" strike="noStrike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爱好</a:t>
            </a:r>
            <a:r>
              <a:rPr lang="zh-CN" altLang="zh-CN" b="1" u="sng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古代文化</a:t>
            </a:r>
            <a:r>
              <a:rPr lang="zh-CN" altLang="en-US" b="1" u="sng" strike="noStrike" noProof="1" smtClean="0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,</a:t>
            </a:r>
            <a:r>
              <a:rPr lang="zh-CN" altLang="en-US" b="1" u="sng" strike="noStrike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勤奋敏捷</a:t>
            </a:r>
            <a:r>
              <a:rPr lang="zh-CN" altLang="en-US" b="1" u="sng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地去求得知识的人</a:t>
            </a:r>
            <a:r>
              <a:rPr lang="zh-CN" altLang="en-US" b="1" strike="noStrike" noProof="1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。</a:t>
            </a:r>
            <a:r>
              <a:rPr lang="en-US" altLang="zh-CN" b="1" strike="noStrike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b="1" strike="noStrike" noProof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b="1" strike="noStrike" noProof="1" smtClean="0">
                <a:latin typeface="宋体" panose="02010600030101010101" pitchFamily="2" charset="-122"/>
                <a:sym typeface="+mn-ea"/>
              </a:rPr>
              <a:t>                     </a:t>
            </a:r>
            <a:endParaRPr lang="zh-CN" altLang="en-US" b="1" strike="noStrike" noProof="1" smtClean="0">
              <a:latin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9156" name="文本框 3"/>
          <p:cNvSpPr txBox="1"/>
          <p:nvPr/>
        </p:nvSpPr>
        <p:spPr>
          <a:xfrm>
            <a:off x="385763" y="3210841"/>
            <a:ext cx="972413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②子曰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默而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学而不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厌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诲人不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倦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何有于我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？</a:t>
            </a:r>
            <a:r>
              <a:rPr lang="en-US" altLang="zh-CN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4" name="内容占位符 6"/>
          <p:cNvSpPr/>
          <p:nvPr/>
        </p:nvSpPr>
        <p:spPr>
          <a:xfrm>
            <a:off x="385763" y="3911111"/>
            <a:ext cx="11520487" cy="9953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孔子说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默默地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记住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识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志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所学的知识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学习不知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满足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教诲人不知道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倦怠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这些事情我做到了哪些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呢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？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endParaRPr lang="zh-CN" altLang="en-US" sz="3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好学篇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Text Box 1027"/>
          <p:cNvSpPr txBox="1"/>
          <p:nvPr/>
        </p:nvSpPr>
        <p:spPr>
          <a:xfrm>
            <a:off x="3576320" y="295275"/>
            <a:ext cx="84956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阅读下列语录</a:t>
            </a:r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思考：从语录的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哪些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内容中可以读出孔子的好学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3200" b="1" dirty="0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uiExpand="1" build="p"/>
      <p:bldP spid="73734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2"/>
          <p:cNvSpPr txBox="1"/>
          <p:nvPr/>
        </p:nvSpPr>
        <p:spPr>
          <a:xfrm>
            <a:off x="396875" y="2790825"/>
            <a:ext cx="10964863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④子曰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十室之邑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必有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忠信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丘者焉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不如丘之好学也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8" name="文本框 1"/>
          <p:cNvSpPr txBox="1"/>
          <p:nvPr/>
        </p:nvSpPr>
        <p:spPr>
          <a:xfrm>
            <a:off x="396875" y="4254500"/>
            <a:ext cx="10964863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⑤子曰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君子食无求饱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居无求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4367E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慎于言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焉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好学也已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46" name="矩形 5145"/>
          <p:cNvSpPr/>
          <p:nvPr/>
        </p:nvSpPr>
        <p:spPr>
          <a:xfrm>
            <a:off x="549275" y="3239135"/>
            <a:ext cx="10952163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即使只有十户人家的地方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也必定有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我这样</a:t>
            </a:r>
            <a:r>
              <a:rPr lang="zh-CN" altLang="en-US" sz="3000" b="1" u="sng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忠诚守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信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的人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只是不如我那样好学罢了。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7" name="矩形 5146"/>
          <p:cNvSpPr/>
          <p:nvPr/>
        </p:nvSpPr>
        <p:spPr>
          <a:xfrm>
            <a:off x="549275" y="5212080"/>
            <a:ext cx="10951845" cy="153606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有才德的人饮食不求饱足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居住不要求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安适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做事</a:t>
            </a:r>
            <a:r>
              <a:rPr lang="zh-CN" altLang="en-US" sz="3000" b="1" dirty="0" smtClean="0">
                <a:solidFill>
                  <a:srgbClr val="4367E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勤劳</a:t>
            </a:r>
            <a:r>
              <a:rPr lang="zh-CN" altLang="en-US" sz="3000" b="1" dirty="0">
                <a:solidFill>
                  <a:srgbClr val="4367E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敏捷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说话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小心谨慎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请教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:靠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近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有道德的人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端正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自己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这样可以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是好学了。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3" name="矩形 3082"/>
          <p:cNvSpPr/>
          <p:nvPr/>
        </p:nvSpPr>
        <p:spPr>
          <a:xfrm>
            <a:off x="522605" y="1255395"/>
            <a:ext cx="11218545" cy="153606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>
            <a:spAutoFit/>
          </a:bodyPr>
          <a:lstStyle/>
          <a:p>
            <a:pPr fontAlgn="base"/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叶公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向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子路问孔子是个什么样的人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子路不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回答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。孔子</a:t>
            </a:r>
            <a:r>
              <a:rPr lang="en-US" altLang="zh-CN" sz="3000">
                <a:solidFill>
                  <a:srgbClr val="0000E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对子路</a:t>
            </a:r>
            <a:r>
              <a:rPr lang="en-US" altLang="zh-CN" sz="3000">
                <a:solidFill>
                  <a:srgbClr val="0000E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说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</a:t>
            </a:r>
            <a:endParaRPr lang="en-US" altLang="zh-CN" sz="3000" b="1" strike="noStrike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fontAlgn="base"/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为什么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不说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: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他这个人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发愤用功</a:t>
            </a:r>
            <a:r>
              <a:rPr lang="zh-CN" altLang="en-US" sz="3000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连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吃饭都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忘了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快乐得把一切忧虑都忘了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连自己快要老了都不知道</a:t>
            </a:r>
            <a:r>
              <a:rPr lang="zh-CN" altLang="en-US" sz="3000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u="sng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如此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而</a:t>
            </a:r>
            <a:r>
              <a:rPr lang="zh-CN" altLang="en-US" sz="3000" b="1" strike="noStrike" noProof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已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尔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同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“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耳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”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。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微软雅黑" panose="020B0503020204020204" charset="-122"/>
              </a:rPr>
              <a:t>”</a:t>
            </a:r>
            <a:endParaRPr lang="en-US" altLang="zh-CN" sz="3000" b="1" strike="noStrike" noProof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50182" name="文本框 5"/>
          <p:cNvSpPr txBox="1"/>
          <p:nvPr/>
        </p:nvSpPr>
        <p:spPr>
          <a:xfrm>
            <a:off x="409575" y="201613"/>
            <a:ext cx="11091863" cy="1106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叶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sh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公问孔子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子路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子路不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奚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xī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其为人也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发愤忘食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乐以忘忧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不知老之将至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？</a:t>
            </a:r>
            <a:r>
              <a:rPr lang="zh-CN" altLang="en-US" sz="3200" b="1" dirty="0">
                <a:latin typeface="Arial Unicode MS" panose="020B0604020202020204" charset="-122"/>
                <a:ea typeface="Arial Unicode MS" panose="020B0604020202020204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6" grpId="0"/>
      <p:bldP spid="3083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0700" y="4736783"/>
            <a:ext cx="69072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</a:rPr>
              <a:t>孔子的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</a:rPr>
              <a:t>好学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</a:rPr>
              <a:t>对你有怎样的启迪？</a:t>
            </a:r>
            <a:endParaRPr lang="zh-CN" altLang="en-US" sz="3600" b="1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0700" y="1235075"/>
            <a:ext cx="111506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从②中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“何有于我哉”的反问句传递出他对自己“好学”的自信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；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0700" y="1788160"/>
            <a:ext cx="111506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从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③中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女奚不曰”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可看出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孔子认为自己是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好学发奋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的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人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达到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废寝忘食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的境界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；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700" y="2802573"/>
            <a:ext cx="1114901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从④可看出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孔子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对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自己的好学充满自信与自豪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2275" y="5382260"/>
            <a:ext cx="108108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学习要勤奋刻苦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不追求安适；要虚心向人求教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不骄傲自满。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521970" y="3355658"/>
            <a:ext cx="1114901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从⑤可看出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孔子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对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自己的好学严格要求自己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608965" y="3938588"/>
            <a:ext cx="1114901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孔子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对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自己的好学充满自信与自豪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  <p:bldP spid="6" grpId="0"/>
      <p:bldP spid="8" grpId="0"/>
      <p:bldP spid="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2"/>
          <p:cNvSpPr txBox="1"/>
          <p:nvPr/>
        </p:nvSpPr>
        <p:spPr>
          <a:xfrm>
            <a:off x="589598" y="1355090"/>
            <a:ext cx="11012487" cy="10147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①子曰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吾与回言终日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不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违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如愚。退而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省</a:t>
            </a:r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xǐng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其私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亦足以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发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回也不愚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endParaRPr lang="zh-CN" altLang="en-US" sz="3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621665" y="2331085"/>
            <a:ext cx="11073130" cy="156654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>
            <a:spAutoFit/>
          </a:bodyPr>
          <a:lstStyle/>
          <a:p>
            <a:pPr fontAlgn="base"/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孔子说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:“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我整天给颜回讲学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他从来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不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提反对意见和疑问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像个蠢人。等到课后</a:t>
            </a:r>
            <a:r>
              <a:rPr lang="zh-CN" altLang="en-US" sz="3000" strike="noStrike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我注意</a:t>
            </a:r>
            <a:r>
              <a:rPr lang="zh-CN" altLang="en-US" sz="3000" b="1" strike="noStrike" noProof="1" smtClean="0">
                <a:solidFill>
                  <a:schemeClr val="accent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观察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他课后的情况</a:t>
            </a:r>
            <a:r>
              <a:rPr lang="zh-CN" altLang="en-US" sz="3000" b="1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发现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他对我所讲授的内容有所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发挥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可见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颜回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其实并不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蠢</a:t>
            </a:r>
            <a:r>
              <a:rPr lang="zh-CN" altLang="en-US" sz="3000" b="1" strike="noStrike" noProof="1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+mn-lt"/>
              </a:rPr>
              <a:t>。</a:t>
            </a:r>
            <a:r>
              <a:rPr lang="en-US" altLang="zh-CN" sz="3000" b="1" strike="noStrike" noProof="1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+mn-lt"/>
              </a:rPr>
              <a:t>”</a:t>
            </a:r>
            <a:r>
              <a:rPr lang="zh-CN" altLang="en-US" sz="3200" b="1" strike="noStrike" noProof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b="1" strike="noStrike" noProof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9" name="Text Box 2"/>
          <p:cNvSpPr txBox="1"/>
          <p:nvPr/>
        </p:nvSpPr>
        <p:spPr>
          <a:xfrm>
            <a:off x="560388" y="3897630"/>
            <a:ext cx="11012487" cy="10147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③子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谓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子贡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女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与回也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孰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愈？</a:t>
            </a:r>
            <a:r>
              <a:rPr lang="en-US" altLang="zh-CN" sz="30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赐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也何敢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回？回也闻一以知十</a:t>
            </a:r>
            <a:r>
              <a:rPr lang="zh-CN" altLang="en-US" sz="30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赐也闻一以知二。</a:t>
            </a:r>
            <a:r>
              <a:rPr lang="en-US" altLang="zh-CN" sz="30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子曰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弗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如也；吾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女弗如也。</a:t>
            </a:r>
            <a:r>
              <a:rPr lang="en-US" altLang="zh-CN" sz="30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5" name="矩形 8214"/>
          <p:cNvSpPr/>
          <p:nvPr/>
        </p:nvSpPr>
        <p:spPr>
          <a:xfrm>
            <a:off x="560388" y="4912360"/>
            <a:ext cx="11333162" cy="147732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子贡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和颜回相比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谁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较好呢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子贡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回答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怎么敢和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颜回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呢？颜回他听到一件事就可以推知十件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事</a:t>
            </a:r>
            <a:r>
              <a:rPr lang="zh-CN" altLang="en-US" sz="3000" b="1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我知道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一件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事只能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推知两件事。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赞同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你的说法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是不如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他。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颜回篇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" name="Text Box 1027"/>
          <p:cNvSpPr txBox="1"/>
          <p:nvPr/>
        </p:nvSpPr>
        <p:spPr>
          <a:xfrm>
            <a:off x="3576320" y="295275"/>
            <a:ext cx="84956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阅读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下</a:t>
            </a:r>
            <a:r>
              <a:rPr lang="zh-CN" altLang="en-US" sz="3200" b="1" dirty="0" err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列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语录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,思考：在孔子眼里,颜回具有哪些优秀品质值得我们学习？</a:t>
            </a:r>
            <a:endParaRPr lang="en-US" altLang="zh-CN" sz="3200" b="1" dirty="0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"/>
          <p:cNvSpPr txBox="1"/>
          <p:nvPr/>
        </p:nvSpPr>
        <p:spPr>
          <a:xfrm>
            <a:off x="214313" y="382588"/>
            <a:ext cx="11731625" cy="10147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②哀公问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弟子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孰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为好学？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有颜回者好学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不迁怒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。不幸短命死矣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今也则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好学者也。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dirty="0"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endParaRPr lang="zh-CN" altLang="en-US" sz="3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099" name="矩形 7172"/>
          <p:cNvSpPr/>
          <p:nvPr/>
        </p:nvSpPr>
        <p:spPr>
          <a:xfrm>
            <a:off x="214313" y="1397477"/>
            <a:ext cx="11350625" cy="199771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鲁哀公问孔子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你的学生中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谁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最好学呢？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回答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有一个叫颜回的学生好学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他从不迁怒于别人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也从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不犯同样的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贰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重复、一再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过错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。不幸短命死了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现在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亡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无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那样的人了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没有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谁是好学的了。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3" name="Text Box 4"/>
          <p:cNvSpPr txBox="1"/>
          <p:nvPr/>
        </p:nvSpPr>
        <p:spPr>
          <a:xfrm>
            <a:off x="3816668" y="3816668"/>
            <a:ext cx="67964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安贫乐道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追求精神的愉悦与满足</a:t>
            </a:r>
            <a:r>
              <a:rPr lang="zh-CN" altLang="en-US" sz="3000">
                <a:latin typeface="Arial" panose="020B0604020202020204" pitchFamily="34" charset="0"/>
                <a:ea typeface="楷体_GB2312" pitchFamily="1" charset="-122"/>
              </a:rPr>
              <a:t>；</a:t>
            </a:r>
            <a:endParaRPr lang="zh-CN" altLang="en-US" sz="300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9595" y="3402330"/>
            <a:ext cx="9364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一箪食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一瓢饮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在陋巷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人不堪其忧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回也不改其乐。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4820" y="4401185"/>
            <a:ext cx="51454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与回言终日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不违。亦足以发。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3242628" y="5399723"/>
            <a:ext cx="6030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不迁怒他人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不犯同样的错误</a:t>
            </a:r>
            <a:r>
              <a:rPr lang="zh-CN" altLang="en-US" sz="3000">
                <a:latin typeface="Arial" panose="020B0604020202020204" pitchFamily="34" charset="0"/>
                <a:ea typeface="楷体_GB2312" pitchFamily="1" charset="-122"/>
              </a:rPr>
              <a:t>；</a:t>
            </a:r>
            <a:endParaRPr lang="zh-CN" altLang="en-US" sz="300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64820" y="6001385"/>
            <a:ext cx="23583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闻一以知十。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4820" y="5400040"/>
            <a:ext cx="30556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不迁怒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不贰过。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Text Box 4"/>
          <p:cNvSpPr txBox="1"/>
          <p:nvPr/>
        </p:nvSpPr>
        <p:spPr>
          <a:xfrm>
            <a:off x="2721293" y="5996305"/>
            <a:ext cx="449897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学思结合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举一反三</a:t>
            </a:r>
            <a:r>
              <a:rPr lang="zh-CN" altLang="en-US" sz="3000">
                <a:latin typeface="Arial" panose="020B0604020202020204" pitchFamily="34" charset="0"/>
                <a:ea typeface="楷体_GB2312" pitchFamily="1" charset="-122"/>
              </a:rPr>
              <a:t>。</a:t>
            </a:r>
            <a:endParaRPr lang="zh-CN" altLang="en-US" sz="300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0" name="Text Box 4"/>
          <p:cNvSpPr txBox="1"/>
          <p:nvPr/>
        </p:nvSpPr>
        <p:spPr>
          <a:xfrm>
            <a:off x="3816668" y="4803458"/>
            <a:ext cx="4881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大智如愚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不卖弄聪明</a:t>
            </a:r>
            <a:r>
              <a:rPr lang="zh-CN" altLang="en-US" sz="3000">
                <a:latin typeface="Arial" panose="020B0604020202020204" pitchFamily="34" charset="0"/>
                <a:ea typeface="楷体_GB2312" pitchFamily="1" charset="-122"/>
              </a:rPr>
              <a:t>；</a:t>
            </a:r>
            <a:endParaRPr lang="zh-CN" altLang="en-US" sz="3000">
              <a:latin typeface="Arial" panose="020B0604020202020204" pitchFamily="34" charset="0"/>
              <a:ea typeface="楷体_GB2312" pitchFamily="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  <p:bldP spid="61443" grpId="0"/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27505" y="4481830"/>
            <a:ext cx="8486775" cy="2922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zh-CN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课外积累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" name="Text Box 1027"/>
          <p:cNvSpPr txBox="1"/>
          <p:nvPr/>
        </p:nvSpPr>
        <p:spPr>
          <a:xfrm>
            <a:off x="1618615" y="1532890"/>
            <a:ext cx="8495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说说出自《论语》的成语。</a:t>
            </a:r>
            <a:endParaRPr lang="zh-CN" sz="3600" b="1" dirty="0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2510" y="2546985"/>
            <a:ext cx="966724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Wingdings" panose="05000000000000000000" pitchFamily="2" charset="2"/>
              <a:buNone/>
              <a:defRPr/>
            </a:pP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学而不厌、</a:t>
            </a:r>
            <a:r>
              <a:rPr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不耻下问、诲人不倦、后生可畏、当仁不让、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见贤思齐</a:t>
            </a:r>
            <a:r>
              <a:rPr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三思后行</a:t>
            </a:r>
            <a:r>
              <a:rPr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、举一反三、</a:t>
            </a:r>
            <a:r>
              <a:rPr lang="en-US" altLang="zh-CN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任重道远</a:t>
            </a:r>
            <a:r>
              <a:rPr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、巧言令色、见义勇为、言而有信、一言既出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驷马难追、己所不欲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勿施于人</a:t>
            </a:r>
            <a:endParaRPr lang="zh-CN" altLang="en-US" sz="3600" b="1" dirty="0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4845" name="文本框 15"/>
          <p:cNvSpPr txBox="1">
            <a:spLocks noChangeArrowheads="1"/>
          </p:cNvSpPr>
          <p:nvPr/>
        </p:nvSpPr>
        <p:spPr bwMode="auto">
          <a:xfrm>
            <a:off x="4587240" y="658178"/>
            <a:ext cx="2414905" cy="629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5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注音并释义</a:t>
            </a:r>
            <a:endParaRPr lang="zh-CN" altLang="en-US" sz="35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7" name="Rectangle 1"/>
          <p:cNvSpPr/>
          <p:nvPr/>
        </p:nvSpPr>
        <p:spPr>
          <a:xfrm>
            <a:off x="679450" y="1242060"/>
            <a:ext cx="1083373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(       )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　                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 ⑴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不亦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乎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(       )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黑体" panose="02010609060101010101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⑶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传</a:t>
            </a:r>
            <a:r>
              <a:rPr lang="zh-CN" altLang="en-US" sz="32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习乎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(           )       </a:t>
            </a:r>
            <a:endParaRPr lang="en-US" altLang="zh-CN" sz="3200" dirty="0">
              <a:solidFill>
                <a:srgbClr val="0000FF"/>
              </a:solidFill>
              <a:latin typeface="微软雅黑" panose="020B0503020204020204" charset="-122"/>
              <a:ea typeface="黑体" panose="02010609060101010101" charset="-122"/>
              <a:sym typeface="+mn-ea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箪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(        )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食</a:t>
            </a:r>
            <a:endParaRPr lang="en-US" altLang="zh-CN" sz="3200" dirty="0">
              <a:solidFill>
                <a:srgbClr val="0000FF"/>
              </a:solidFill>
              <a:latin typeface="微软雅黑" panose="020B0503020204020204" charset="-122"/>
              <a:ea typeface="黑体" panose="02010609060101010101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⑵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吾三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省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吾身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(        )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　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       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黑体" panose="02010609060101010101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⑹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知之者不如</a:t>
            </a:r>
            <a:r>
              <a:rPr lang="en-US" altLang="zh-CN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好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之者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(       )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       　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黑体" panose="02010609060101010101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曲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肱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(         )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而枕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　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    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博学而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笃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(     )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志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</a:rPr>
              <a:t>　               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黑体" panose="02010609060101010101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E0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charset="-122"/>
              </a:rPr>
              <a:t>⑷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32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人谋而不忠乎</a:t>
            </a:r>
            <a:r>
              <a:rPr lang="zh-CN" altLang="en-US" sz="32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charset="-122"/>
              </a:rPr>
              <a:t>(       )            </a:t>
            </a:r>
            <a:r>
              <a:rPr lang="en-US" altLang="zh-CN" sz="32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endParaRPr lang="en-US" altLang="zh-CN" sz="3200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latin typeface="Arial" panose="020B0604020202020204" pitchFamily="34" charset="0"/>
              <a:ea typeface="黑体" panose="02010609060101010101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charset="-122"/>
              </a:rPr>
              <a:t>⑸</a:t>
            </a:r>
            <a:r>
              <a:rPr lang="zh-CN" altLang="en-US" sz="32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吾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十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五而志于学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(       )                   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350328" y="1383030"/>
            <a:ext cx="792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l</a:t>
            </a:r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ú</a:t>
            </a:r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n</a:t>
            </a:r>
            <a:endParaRPr lang="en-US" altLang="zh-CN" sz="3600">
              <a:solidFill>
                <a:srgbClr val="FF0000"/>
              </a:solidFill>
              <a:ea typeface="黑体" panose="02010609060101010101" charset="-122"/>
              <a:sym typeface="+mn-ea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313930" y="1383030"/>
            <a:ext cx="8255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yuè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54390" y="1383665"/>
            <a:ext cx="3152140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黑体" panose="02010609060101010101" charset="-122"/>
                <a:cs typeface="+mj-lt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悦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愉快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905443" y="1905635"/>
            <a:ext cx="143002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chu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n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4696460" y="1966278"/>
            <a:ext cx="49009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老师传授的知识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707833" y="2507615"/>
            <a:ext cx="94742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d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n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305175" y="3214370"/>
            <a:ext cx="9636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xǐng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518660" y="3214053"/>
            <a:ext cx="339661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自我检查、反省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518343" y="3736658"/>
            <a:ext cx="94742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h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o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619750" y="3799205"/>
            <a:ext cx="2146300" cy="645160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喜爱</a:t>
            </a:r>
            <a:r>
              <a:rPr lang="zh-CN" altLang="en-US" sz="3600" b="1">
                <a:solidFill>
                  <a:srgbClr val="FF0000"/>
                </a:solidFill>
                <a:latin typeface="+mn-lt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爱好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707833" y="4443413"/>
            <a:ext cx="1119187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gōng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822123" y="4444048"/>
            <a:ext cx="6492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dǔ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157028" y="5062855"/>
            <a:ext cx="7969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wèi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5289550" y="5001260"/>
            <a:ext cx="6413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替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568508" y="5627370"/>
            <a:ext cx="8477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</a:rPr>
              <a:t>yòu</a:t>
            </a:r>
            <a:endParaRPr lang="zh-CN" altLang="en-US" sz="360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97855" y="5617210"/>
            <a:ext cx="590867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</a:t>
            </a: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黑体" panose="02010609060101010101" charset="-122"/>
                <a:cs typeface="+mj-lt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lt"/>
                <a:sym typeface="+mn-ea"/>
              </a:rPr>
              <a:t>又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用于整数和零数之间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2430" y="1105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5" grpId="0"/>
      <p:bldP spid="21" grpId="0"/>
      <p:bldP spid="28" grpId="0"/>
      <p:bldP spid="17" grpId="0"/>
      <p:bldP spid="20" grpId="0"/>
      <p:bldP spid="26" grpId="0"/>
      <p:bldP spid="5" grpId="0"/>
      <p:bldP spid="32" grpId="0"/>
      <p:bldP spid="15" grpId="0"/>
      <p:bldP spid="18" grpId="0"/>
      <p:bldP spid="4" grpId="0"/>
      <p:bldP spid="27" grpId="0"/>
      <p:bldP spid="6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/>
          <p:nvPr/>
        </p:nvSpPr>
        <p:spPr>
          <a:xfrm>
            <a:off x="391160" y="1323975"/>
            <a:ext cx="1164844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我发现：上面这些加点字中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通假字如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要读所通的那个字的音；多音字如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”“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”“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要根据句意来判断读音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多音字的</a:t>
            </a:r>
            <a:r>
              <a:rPr lang="zh-CN" altLang="en-US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r>
              <a:rPr lang="zh-CN" altLang="en-US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r>
              <a:rPr lang="zh-CN" altLang="en-US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来确定它在具体语境中的读音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这就是古文释义中常讲的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音义相关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黑体" panose="02010609060101010101" charset="-122"/>
                <a:sym typeface="+mn-ea"/>
              </a:rPr>
              <a:t>)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；还有的字的读音在现代汉语中是没有的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如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en-US" altLang="zh-CN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。朗读文言作品时要留意这些字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读准字音。</a:t>
            </a:r>
            <a: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2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30729"/>
          <p:cNvSpPr txBox="1">
            <a:spLocks noChangeArrowheads="1"/>
          </p:cNvSpPr>
          <p:nvPr/>
        </p:nvSpPr>
        <p:spPr bwMode="auto">
          <a:xfrm>
            <a:off x="3923030" y="2770505"/>
            <a:ext cx="10566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cs typeface="Arial" panose="020B0604020202020204" pitchFamily="34" charset="0"/>
              </a:rPr>
              <a:t>意思</a:t>
            </a:r>
            <a:endParaRPr lang="zh-CN" altLang="en-US" sz="3200" b="1" dirty="0" smtClean="0">
              <a:solidFill>
                <a:srgbClr val="FF0000"/>
              </a:solidFill>
              <a:uFillTx/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74075" y="1453515"/>
            <a:ext cx="67754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defRPr/>
            </a:pP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47590" y="2098675"/>
            <a:ext cx="67754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defRPr/>
            </a:pP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传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56325" y="2098675"/>
            <a:ext cx="67754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defRPr/>
            </a:pP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省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5060" y="2098675"/>
            <a:ext cx="67754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defRPr/>
            </a:pP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好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41320" y="4024630"/>
            <a:ext cx="67754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defRPr/>
            </a:pP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论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25" grpId="0"/>
      <p:bldP spid="2" grpId="0"/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>
            <a:spLocks noGrp="1" noChangeArrowheads="1"/>
          </p:cNvSpPr>
          <p:nvPr>
            <p:ph type="ctrTitle" idx="4294967295"/>
          </p:nvPr>
        </p:nvSpPr>
        <p:spPr>
          <a:xfrm>
            <a:off x="4655840" y="764704"/>
            <a:ext cx="2633496" cy="577726"/>
          </a:xfrm>
        </p:spPr>
        <p:txBody>
          <a:bodyPr>
            <a:normAutofit/>
          </a:bodyPr>
          <a:lstStyle/>
          <a:p>
            <a:pPr eaLnBrk="1" hangingPunct="1"/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第一章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30725"/>
          <p:cNvSpPr>
            <a:spLocks noChangeArrowheads="1"/>
          </p:cNvSpPr>
          <p:nvPr/>
        </p:nvSpPr>
        <p:spPr bwMode="auto">
          <a:xfrm>
            <a:off x="429137" y="1275284"/>
            <a:ext cx="10972800" cy="286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30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  时  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之，不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亦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乎？有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自远方来，不亦乐乎？人不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，不亦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君子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乎？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学而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30726"/>
          <p:cNvSpPr txBox="1">
            <a:spLocks noChangeArrowheads="1"/>
          </p:cNvSpPr>
          <p:nvPr/>
        </p:nvSpPr>
        <p:spPr bwMode="auto">
          <a:xfrm>
            <a:off x="1641099" y="1628323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学习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30727"/>
          <p:cNvSpPr txBox="1">
            <a:spLocks noChangeArrowheads="1"/>
          </p:cNvSpPr>
          <p:nvPr/>
        </p:nvSpPr>
        <p:spPr bwMode="auto">
          <a:xfrm>
            <a:off x="2966895" y="1618461"/>
            <a:ext cx="306707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按时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名词作状语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30728"/>
          <p:cNvSpPr txBox="1">
            <a:spLocks noChangeArrowheads="1"/>
          </p:cNvSpPr>
          <p:nvPr/>
        </p:nvSpPr>
        <p:spPr bwMode="auto">
          <a:xfrm>
            <a:off x="3264921" y="2411084"/>
            <a:ext cx="180680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复习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温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习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30729"/>
          <p:cNvSpPr txBox="1">
            <a:spLocks noChangeArrowheads="1"/>
          </p:cNvSpPr>
          <p:nvPr/>
        </p:nvSpPr>
        <p:spPr bwMode="auto">
          <a:xfrm>
            <a:off x="5824560" y="1618462"/>
            <a:ext cx="235158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同</a:t>
            </a:r>
            <a:r>
              <a:rPr lang="zh-CN" altLang="en-US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“悦”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愉快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30730"/>
          <p:cNvSpPr txBox="1">
            <a:spLocks noChangeArrowheads="1"/>
          </p:cNvSpPr>
          <p:nvPr/>
        </p:nvSpPr>
        <p:spPr bwMode="auto">
          <a:xfrm>
            <a:off x="1456055" y="2411095"/>
            <a:ext cx="1808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然后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表承接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文本框 30731"/>
          <p:cNvSpPr txBox="1">
            <a:spLocks noChangeArrowheads="1"/>
          </p:cNvSpPr>
          <p:nvPr/>
        </p:nvSpPr>
        <p:spPr bwMode="auto">
          <a:xfrm>
            <a:off x="1527067" y="3676102"/>
            <a:ext cx="159666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表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转折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却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2" name="文本框 30732"/>
          <p:cNvSpPr txBox="1">
            <a:spLocks noChangeArrowheads="1"/>
          </p:cNvSpPr>
          <p:nvPr/>
        </p:nvSpPr>
        <p:spPr bwMode="auto">
          <a:xfrm>
            <a:off x="2564765" y="2919095"/>
            <a:ext cx="17024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生气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恼怒</a:t>
            </a:r>
            <a:endParaRPr lang="zh-CN" altLang="en-US" sz="2400" b="1" dirty="0">
              <a:solidFill>
                <a:srgbClr val="0000E0"/>
              </a:solidFill>
              <a:uFillTx/>
              <a:latin typeface="新宋体" panose="02010609030101010101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3" name="文本框 30733"/>
          <p:cNvSpPr txBox="1">
            <a:spLocks noChangeArrowheads="1"/>
          </p:cNvSpPr>
          <p:nvPr/>
        </p:nvSpPr>
        <p:spPr bwMode="auto">
          <a:xfrm>
            <a:off x="5182592" y="2416915"/>
            <a:ext cx="111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也是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4" name="文本框 30734"/>
          <p:cNvSpPr txBox="1">
            <a:spLocks noChangeArrowheads="1"/>
          </p:cNvSpPr>
          <p:nvPr/>
        </p:nvSpPr>
        <p:spPr bwMode="auto">
          <a:xfrm>
            <a:off x="1150148" y="2918585"/>
            <a:ext cx="111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了解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01720" y="552509"/>
            <a:ext cx="2715899" cy="713740"/>
            <a:chOff x="2356" y="640"/>
            <a:chExt cx="3471" cy="1124"/>
          </a:xfrm>
        </p:grpSpPr>
        <p:sp>
          <p:nvSpPr>
            <p:cNvPr id="1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整体把握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30729"/>
          <p:cNvSpPr txBox="1">
            <a:spLocks noChangeArrowheads="1"/>
          </p:cNvSpPr>
          <p:nvPr/>
        </p:nvSpPr>
        <p:spPr bwMode="auto">
          <a:xfrm>
            <a:off x="7288870" y="2417927"/>
            <a:ext cx="235158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志同道合的人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5850" name="Rectangle 10"/>
          <p:cNvSpPr/>
          <p:nvPr/>
        </p:nvSpPr>
        <p:spPr>
          <a:xfrm>
            <a:off x="924560" y="4208780"/>
            <a:ext cx="99822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句式：不亦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乎？（不也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吗？表示委婉的反问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0729"/>
          <p:cNvSpPr txBox="1">
            <a:spLocks noChangeArrowheads="1"/>
          </p:cNvSpPr>
          <p:nvPr/>
        </p:nvSpPr>
        <p:spPr bwMode="auto">
          <a:xfrm>
            <a:off x="3948770" y="3675862"/>
            <a:ext cx="235158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有才德的人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6" name="文本占位符 32770"/>
          <p:cNvSpPr txBox="1">
            <a:spLocks noChangeArrowheads="1"/>
          </p:cNvSpPr>
          <p:nvPr/>
        </p:nvSpPr>
        <p:spPr>
          <a:xfrm>
            <a:off x="619644" y="5078723"/>
            <a:ext cx="10705581" cy="16456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子曰：“学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而时习之，不亦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说乎？有朋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自远方来，不亦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乐乎？人不知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而不愠，不亦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君子乎？”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3" grpId="0" autoUpdateAnimBg="0"/>
      <p:bldP spid="35850" grpId="0"/>
      <p:bldP spid="4" grpId="0" autoUpdateAnimBg="0"/>
      <p:bldP spid="16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32770"/>
          <p:cNvSpPr txBox="1">
            <a:spLocks noChangeArrowheads="1"/>
          </p:cNvSpPr>
          <p:nvPr/>
        </p:nvSpPr>
        <p:spPr>
          <a:xfrm>
            <a:off x="590219" y="1313557"/>
            <a:ext cx="10738181" cy="23341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800" b="1" dirty="0" smtClean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孔子说：“</a:t>
            </a:r>
            <a:r>
              <a:rPr lang="zh-CN" altLang="en-US" b="1" dirty="0">
                <a:latin typeface="新宋体" panose="02010609030101010101" charset="-122"/>
                <a:ea typeface="新宋体" panose="02010609030101010101" charset="-122"/>
              </a:rPr>
              <a:t>学习</a:t>
            </a:r>
            <a:r>
              <a:rPr lang="zh-CN" altLang="en-US" b="1" dirty="0" smtClean="0">
                <a:latin typeface="新宋体" panose="02010609030101010101" charset="-122"/>
                <a:ea typeface="新宋体" panose="02010609030101010101" charset="-122"/>
              </a:rPr>
              <a:t>了知识然后按时温习，不也很愉快吗？有志同道合的人从远方来，不也很快乐吗？人家不了解我，我却不恼怒，不也是有才德的人吗</a:t>
            </a:r>
            <a:r>
              <a:rPr lang="en-US" b="1" dirty="0" smtClean="0">
                <a:latin typeface="新宋体" panose="02010609030101010101" charset="-122"/>
                <a:ea typeface="新宋体" panose="02010609030101010101" charset="-122"/>
              </a:rPr>
              <a:t>?”</a:t>
            </a:r>
            <a:r>
              <a:rPr lang="en-US" sz="2800" b="1" dirty="0" smtClean="0">
                <a:latin typeface="新宋体" panose="02010609030101010101" charset="-122"/>
                <a:ea typeface="新宋体" panose="02010609030101010101" charset="-122"/>
              </a:rPr>
              <a:t> </a:t>
            </a:r>
            <a:endParaRPr 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0219" y="660541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占位符 33794"/>
          <p:cNvSpPr txBox="1">
            <a:spLocks noChangeArrowheads="1"/>
          </p:cNvSpPr>
          <p:nvPr/>
        </p:nvSpPr>
        <p:spPr>
          <a:xfrm>
            <a:off x="590224" y="3840800"/>
            <a:ext cx="10919461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本章首句强调</a:t>
            </a:r>
            <a:r>
              <a:rPr lang="zh-CN" altLang="en-US" sz="11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知识的学习、道德的修炼都需要自觉学习</a:t>
            </a:r>
            <a:r>
              <a:rPr lang="en-US" altLang="zh-CN" sz="11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不断实践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第二句讲</a:t>
            </a:r>
            <a:r>
              <a:rPr lang="zh-CN" altLang="en-US" sz="11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  <a:r>
              <a:rPr lang="zh-CN" altLang="en-US" sz="11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是互相切磋、互相鼓励、互相交流的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事情；第三句讲的是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在孔子眼中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修身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与别人的知不知没有关系。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 build="p"/>
      <p:bldP spid="15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UNIT_TABLE_BEAUTIFY" val="smartTable{b19bb7e1-3286-4f44-9b2c-f7e906722d6a}"/>
  <p:tag name="TABLE_ENDDRAG_ORIGIN_RECT" val="932*283"/>
  <p:tag name="TABLE_ENDDRAG_RECT" val="16*124*932*283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M_SPECIAL_SOURCE" val="bdnull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KSO_WM_SPECIAL_SOURCE" val="bdnull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SPECIAL_SOURCE" val="bdnull"/>
</p:tagLst>
</file>

<file path=ppt/tags/tag55.xml><?xml version="1.0" encoding="utf-8"?>
<p:tagLst xmlns:p="http://schemas.openxmlformats.org/presentationml/2006/main">
  <p:tag name="KSO_WM_SPECIAL_SOURCE" val="bdnull"/>
</p:tagLst>
</file>

<file path=ppt/tags/tag56.xml><?xml version="1.0" encoding="utf-8"?>
<p:tagLst xmlns:p="http://schemas.openxmlformats.org/presentationml/2006/main">
  <p:tag name="KSO_WM_SPECIAL_SOURCE" val="bdnull"/>
</p:tagLst>
</file>

<file path=ppt/tags/tag57.xml><?xml version="1.0" encoding="utf-8"?>
<p:tagLst xmlns:p="http://schemas.openxmlformats.org/presentationml/2006/main">
  <p:tag name="KSO_WM_SPECIAL_SOURCE" val="bdnull"/>
</p:tagLst>
</file>

<file path=ppt/tags/tag58.xml><?xml version="1.0" encoding="utf-8"?>
<p:tagLst xmlns:p="http://schemas.openxmlformats.org/presentationml/2006/main">
  <p:tag name="KSO_WM_SPECIAL_SOURCE" val="bdnull"/>
</p:tagLst>
</file>

<file path=ppt/tags/tag59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60.xml><?xml version="1.0" encoding="utf-8"?>
<p:tagLst xmlns:p="http://schemas.openxmlformats.org/presentationml/2006/main">
  <p:tag name="KSO_WM_SPECIAL_SOURCE" val="bdnull"/>
</p:tagLst>
</file>

<file path=ppt/tags/tag61.xml><?xml version="1.0" encoding="utf-8"?>
<p:tagLst xmlns:p="http://schemas.openxmlformats.org/presentationml/2006/main">
  <p:tag name="KSO_WM_SPECIAL_SOURCE" val="bdnull"/>
</p:tagLst>
</file>

<file path=ppt/tags/tag62.xml><?xml version="1.0" encoding="utf-8"?>
<p:tagLst xmlns:p="http://schemas.openxmlformats.org/presentationml/2006/main">
  <p:tag name="KSO_WM_SPECIAL_SOURCE" val="bdnull"/>
</p:tagLst>
</file>

<file path=ppt/tags/tag63.xml><?xml version="1.0" encoding="utf-8"?>
<p:tagLst xmlns:p="http://schemas.openxmlformats.org/presentationml/2006/main">
  <p:tag name="KSO_DOCER_TEMPLATE_OPEN_ONCE_MARK" val="1"/>
  <p:tag name="KSO_WPP_MARK_KEY" val="9480cd46-74b9-4c6a-98e1-b2515d063539"/>
  <p:tag name="COMMONDATA" val="eyJoZGlkIjoiZjVlYWFjNTU0ODE1MjZjNjNjMWM1YWI3MmQzYWVlNTgifQ==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8821</Words>
  <Application>WPS 演示</Application>
  <PresentationFormat>自定义</PresentationFormat>
  <Paragraphs>747</Paragraphs>
  <Slides>58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7" baseType="lpstr">
      <vt:lpstr>Arial</vt:lpstr>
      <vt:lpstr>宋体</vt:lpstr>
      <vt:lpstr>Wingdings</vt:lpstr>
      <vt:lpstr>思源黑体 CN Bold</vt:lpstr>
      <vt:lpstr>黑体</vt:lpstr>
      <vt:lpstr>SimSun-ExtB</vt:lpstr>
      <vt:lpstr>Calibri</vt:lpstr>
      <vt:lpstr>思源宋体 CN SemiBold</vt:lpstr>
      <vt:lpstr>楷体_GB2312</vt:lpstr>
      <vt:lpstr>新宋体</vt:lpstr>
      <vt:lpstr>微软雅黑</vt:lpstr>
      <vt:lpstr>Arial Unicode MS</vt:lpstr>
      <vt:lpstr>等线</vt:lpstr>
      <vt:lpstr>华文新魏</vt:lpstr>
      <vt:lpstr>楷体</vt:lpstr>
      <vt:lpstr>PMingLiU-ExtB</vt:lpstr>
      <vt:lpstr>方正楷体_GBK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第一章</vt:lpstr>
      <vt:lpstr>PowerPoint 演示文稿</vt:lpstr>
      <vt:lpstr>第二章</vt:lpstr>
      <vt:lpstr>PowerPoint 演示文稿</vt:lpstr>
      <vt:lpstr>第三章</vt:lpstr>
      <vt:lpstr>PowerPoint 演示文稿</vt:lpstr>
      <vt:lpstr>PowerPoint 演示文稿</vt:lpstr>
      <vt:lpstr>PowerPoint 演示文稿</vt:lpstr>
      <vt:lpstr>第四章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黄红政</cp:lastModifiedBy>
  <cp:revision>545</cp:revision>
  <dcterms:created xsi:type="dcterms:W3CDTF">2017-08-03T09:01:00Z</dcterms:created>
  <dcterms:modified xsi:type="dcterms:W3CDTF">2022-10-17T07:48:02Z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113BA855AEB144A796124C65CB26777F</vt:lpwstr>
  </property>
</Properties>
</file>