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325" r:id="rId4"/>
    <p:sldId id="278" r:id="rId5"/>
    <p:sldId id="326" r:id="rId6"/>
    <p:sldId id="258" r:id="rId7"/>
    <p:sldId id="337" r:id="rId8"/>
    <p:sldId id="341" r:id="rId9"/>
    <p:sldId id="336" r:id="rId10"/>
    <p:sldId id="299" r:id="rId11"/>
    <p:sldId id="338" r:id="rId12"/>
    <p:sldId id="329" r:id="rId13"/>
    <p:sldId id="330" r:id="rId14"/>
    <p:sldId id="339" r:id="rId15"/>
    <p:sldId id="334" r:id="rId16"/>
    <p:sldId id="340" r:id="rId17"/>
    <p:sldId id="333" r:id="rId18"/>
    <p:sldId id="344" r:id="rId19"/>
    <p:sldId id="342" r:id="rId20"/>
    <p:sldId id="343" r:id="rId21"/>
    <p:sldId id="327" r:id="rId22"/>
    <p:sldId id="332" r:id="rId23"/>
    <p:sldId id="335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20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150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19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16113"/>
            <a:ext cx="4068763" cy="3709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8363" y="1916113"/>
            <a:ext cx="4070350" cy="3709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7025" y="188913"/>
            <a:ext cx="2071688" cy="54371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88913"/>
            <a:ext cx="6067425" cy="54371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pn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未知"/>
          <p:cNvSpPr/>
          <p:nvPr/>
        </p:nvSpPr>
        <p:spPr bwMode="auto">
          <a:xfrm>
            <a:off x="0" y="6223000"/>
            <a:ext cx="9155113" cy="661988"/>
          </a:xfrm>
          <a:custGeom>
            <a:gdLst>
              <a:gd name="T0" fmla="*/ 0 w 5778"/>
              <a:gd name="T1" fmla="*/ 0 h 417"/>
              <a:gd name="T2" fmla="*/ 5778 w 5778"/>
              <a:gd name="T3" fmla="*/ 417 h 417"/>
            </a:gdLst>
            <a:cxnLst>
              <a:cxn ang="0">
                <a:pos x="5771" y="403"/>
              </a:cxn>
              <a:cxn ang="0">
                <a:pos x="4" y="417"/>
              </a:cxn>
              <a:cxn ang="0">
                <a:pos x="0" y="24"/>
              </a:cxn>
              <a:cxn ang="0">
                <a:pos x="2218" y="272"/>
              </a:cxn>
              <a:cxn ang="0">
                <a:pos x="5778" y="91"/>
              </a:cxn>
              <a:cxn ang="0">
                <a:pos x="5771" y="403"/>
              </a:cxn>
            </a:cxnLst>
            <a:rect l="T0" t="T1" r="T2" b="T3"/>
            <a:pathLst>
              <a:path w="5778" h="417">
                <a:moveTo>
                  <a:pt x="5771" y="403"/>
                </a:moveTo>
                <a:lnTo>
                  <a:pt x="4" y="417"/>
                </a:lnTo>
                <a:lnTo>
                  <a:pt x="0" y="24"/>
                </a:lnTo>
                <a:cubicBezTo>
                  <a:pt x="369" y="0"/>
                  <a:pt x="1255" y="261"/>
                  <a:pt x="2218" y="272"/>
                </a:cubicBezTo>
                <a:cubicBezTo>
                  <a:pt x="3181" y="283"/>
                  <a:pt x="5186" y="69"/>
                  <a:pt x="5778" y="91"/>
                </a:cubicBezTo>
                <a:lnTo>
                  <a:pt x="5771" y="403"/>
                </a:lnTo>
                <a:close/>
              </a:path>
            </a:pathLst>
          </a:custGeom>
          <a:solidFill>
            <a:schemeClr val="accent1"/>
          </a:solidFill>
          <a:ln w="9525" cmpd="sng">
            <a:solidFill>
              <a:schemeClr val="accent1"/>
            </a:solidFill>
            <a:beve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未知"/>
          <p:cNvSpPr/>
          <p:nvPr/>
        </p:nvSpPr>
        <p:spPr bwMode="auto">
          <a:xfrm>
            <a:off x="-14287" y="-25400"/>
            <a:ext cx="9561513" cy="2154238"/>
          </a:xfrm>
          <a:custGeom>
            <a:gdLst>
              <a:gd name="T0" fmla="*/ 0 w 6035"/>
              <a:gd name="T1" fmla="*/ 0 h 1369"/>
              <a:gd name="T2" fmla="*/ 6035 w 6035"/>
              <a:gd name="T3" fmla="*/ 1369 h 1369"/>
            </a:gdLst>
            <a:cxnLst>
              <a:cxn ang="0">
                <a:pos x="5" y="7"/>
              </a:cxn>
              <a:cxn ang="0">
                <a:pos x="5816" y="0"/>
              </a:cxn>
              <a:cxn ang="0">
                <a:pos x="5816" y="1249"/>
              </a:cxn>
              <a:cxn ang="0">
                <a:pos x="5066" y="722"/>
              </a:cxn>
              <a:cxn ang="0">
                <a:pos x="0" y="951"/>
              </a:cxn>
              <a:cxn ang="0">
                <a:pos x="5" y="7"/>
              </a:cxn>
            </a:cxnLst>
            <a:rect l="T0" t="T1" r="T2" b="T3"/>
            <a:pathLst>
              <a:path w="6035" h="1369">
                <a:moveTo>
                  <a:pt x="5" y="7"/>
                </a:moveTo>
                <a:lnTo>
                  <a:pt x="5816" y="0"/>
                </a:lnTo>
                <a:lnTo>
                  <a:pt x="5816" y="1249"/>
                </a:lnTo>
                <a:cubicBezTo>
                  <a:pt x="5691" y="1369"/>
                  <a:pt x="6035" y="772"/>
                  <a:pt x="5066" y="722"/>
                </a:cubicBezTo>
                <a:cubicBezTo>
                  <a:pt x="4097" y="672"/>
                  <a:pt x="843" y="1070"/>
                  <a:pt x="0" y="951"/>
                </a:cubicBezTo>
                <a:lnTo>
                  <a:pt x="5" y="7"/>
                </a:lnTo>
                <a:close/>
              </a:path>
            </a:pathLst>
          </a:custGeom>
          <a:solidFill>
            <a:schemeClr val="accent1"/>
          </a:solidFill>
          <a:ln w="9525" cmpd="sng">
            <a:solidFill>
              <a:schemeClr val="accent1"/>
            </a:solidFill>
            <a:bevel/>
          </a:ln>
          <a:effectLst>
            <a:outerShdw dist="88900" dir="5400000" algn="ctr" rotWithShape="0">
              <a:schemeClr val="bg2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/>
          </p:cNvSpPr>
          <p:nvPr>
            <p:ph type="title"/>
          </p:nvPr>
        </p:nvSpPr>
        <p:spPr>
          <a:xfrm>
            <a:off x="457200" y="188913"/>
            <a:ext cx="8110538" cy="7921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/>
              <a:t>Click to edit Master title style</a:t>
            </a: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7813" y="6497638"/>
            <a:ext cx="2133600" cy="279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94500" y="6497638"/>
            <a:ext cx="2133600" cy="279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/>
            </a:fld>
            <a:endParaRPr lang="zh-CN" altLang="en-US" strike="noStrike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55" name="Group 7"/>
          <p:cNvGrpSpPr/>
          <p:nvPr/>
        </p:nvGrpSpPr>
        <p:grpSpPr>
          <a:xfrm>
            <a:off x="7696200" y="5192713"/>
            <a:ext cx="1236663" cy="1439862"/>
            <a:chExt cx="2495" cy="2903"/>
          </a:xfrm>
        </p:grpSpPr>
        <p:grpSp>
          <p:nvGrpSpPr>
            <p:cNvPr id="2056" name="Group 8"/>
            <p:cNvGrpSpPr/>
            <p:nvPr userDrawn="1"/>
          </p:nvGrpSpPr>
          <p:grpSpPr>
            <a:xfrm>
              <a:off x="0" y="998"/>
              <a:ext cx="1905" cy="1905"/>
              <a:chExt cx="975" cy="975"/>
            </a:xfrm>
          </p:grpSpPr>
          <p:sp>
            <p:nvSpPr>
              <p:cNvPr id="1033" name="AutoShape 9"/>
              <p:cNvSpPr/>
              <p:nvPr/>
            </p:nvSpPr>
            <p:spPr bwMode="auto">
              <a:xfrm>
                <a:off x="0" y="0"/>
                <a:ext cx="975" cy="975"/>
              </a:xfrm>
              <a:custGeom>
                <a:gdLst>
                  <a:gd name="T0" fmla="*/ 3168 w 21600"/>
                  <a:gd name="T1" fmla="*/ 3168 h 21600"/>
                  <a:gd name="T2" fmla="*/ 18432 w 21600"/>
                  <a:gd name="T3" fmla="*/ 18432 h 21600"/>
                </a:gdLst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2918" y="10800"/>
                  </a:cxn>
                  <a:cxn ang="0">
                    <a:pos x="10800" y="18682"/>
                  </a:cxn>
                  <a:cxn ang="0">
                    <a:pos x="18682" y="10800"/>
                  </a:cxn>
                  <a:cxn ang="0">
                    <a:pos x="10800" y="2918"/>
                  </a:cxn>
                  <a:cxn ang="0">
                    <a:pos x="2918" y="10800"/>
                  </a:cxn>
                </a:cxnLst>
                <a:rect l="T0" t="T1" r="T2" b="T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918" y="10800"/>
                    </a:moveTo>
                    <a:cubicBezTo>
                      <a:pt x="2918" y="15153"/>
                      <a:pt x="6447" y="18682"/>
                      <a:pt x="10800" y="18682"/>
                    </a:cubicBezTo>
                    <a:cubicBezTo>
                      <a:pt x="15153" y="18682"/>
                      <a:pt x="18682" y="15153"/>
                      <a:pt x="18682" y="10800"/>
                    </a:cubicBezTo>
                    <a:cubicBezTo>
                      <a:pt x="18682" y="6447"/>
                      <a:pt x="15153" y="2918"/>
                      <a:pt x="10800" y="2918"/>
                    </a:cubicBezTo>
                    <a:cubicBezTo>
                      <a:pt x="6447" y="2918"/>
                      <a:pt x="2918" y="6447"/>
                      <a:pt x="291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round/>
              </a:ln>
              <a:scene3d>
                <a:camera prst="legacyPerspectiveFront">
                  <a:rot lat="1500000" lon="1500000" rev="0"/>
                </a:camera>
                <a:lightRig rig="legacyFlat1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4" name="AutoShape 10"/>
              <p:cNvSpPr/>
              <p:nvPr/>
            </p:nvSpPr>
            <p:spPr bwMode="auto">
              <a:xfrm>
                <a:off x="213" y="213"/>
                <a:ext cx="549" cy="549"/>
              </a:xfrm>
              <a:custGeom>
                <a:gdLst>
                  <a:gd name="T0" fmla="*/ 3148 w 21600"/>
                  <a:gd name="T1" fmla="*/ 3148 h 21600"/>
                  <a:gd name="T2" fmla="*/ 18452 w 21600"/>
                  <a:gd name="T3" fmla="*/ 18452 h 21600"/>
                </a:gdLst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2918" y="10800"/>
                  </a:cxn>
                  <a:cxn ang="0">
                    <a:pos x="10800" y="18682"/>
                  </a:cxn>
                  <a:cxn ang="0">
                    <a:pos x="18682" y="10800"/>
                  </a:cxn>
                  <a:cxn ang="0">
                    <a:pos x="10800" y="2918"/>
                  </a:cxn>
                  <a:cxn ang="0">
                    <a:pos x="2918" y="10800"/>
                  </a:cxn>
                </a:cxnLst>
                <a:rect l="T0" t="T1" r="T2" b="T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918" y="10800"/>
                    </a:moveTo>
                    <a:cubicBezTo>
                      <a:pt x="2918" y="15153"/>
                      <a:pt x="6447" y="18682"/>
                      <a:pt x="10800" y="18682"/>
                    </a:cubicBezTo>
                    <a:cubicBezTo>
                      <a:pt x="15153" y="18682"/>
                      <a:pt x="18682" y="15153"/>
                      <a:pt x="18682" y="10800"/>
                    </a:cubicBezTo>
                    <a:cubicBezTo>
                      <a:pt x="18682" y="6447"/>
                      <a:pt x="15153" y="2918"/>
                      <a:pt x="10800" y="2918"/>
                    </a:cubicBezTo>
                    <a:cubicBezTo>
                      <a:pt x="6447" y="2918"/>
                      <a:pt x="2918" y="6447"/>
                      <a:pt x="291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round/>
              </a:ln>
              <a:scene3d>
                <a:camera prst="legacyPerspectiveFront">
                  <a:rot lat="1500000" lon="1500000" rev="0"/>
                </a:camera>
                <a:lightRig rig="legacyFlat1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9" name="Group 11"/>
            <p:cNvGrpSpPr/>
            <p:nvPr userDrawn="1"/>
          </p:nvGrpSpPr>
          <p:grpSpPr>
            <a:xfrm>
              <a:off x="1814" y="1225"/>
              <a:ext cx="567" cy="567"/>
              <a:chExt cx="975" cy="975"/>
            </a:xfrm>
          </p:grpSpPr>
          <p:sp>
            <p:nvSpPr>
              <p:cNvPr id="1036" name="AutoShape 12"/>
              <p:cNvSpPr/>
              <p:nvPr/>
            </p:nvSpPr>
            <p:spPr bwMode="auto">
              <a:xfrm>
                <a:off x="-2" y="1"/>
                <a:ext cx="975" cy="974"/>
              </a:xfrm>
              <a:custGeom>
                <a:gdLst>
                  <a:gd name="T0" fmla="*/ 3168 w 21600"/>
                  <a:gd name="T1" fmla="*/ 3171 h 21600"/>
                  <a:gd name="T2" fmla="*/ 18432 w 21600"/>
                  <a:gd name="T3" fmla="*/ 18429 h 21600"/>
                </a:gdLst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2918" y="10800"/>
                  </a:cxn>
                  <a:cxn ang="0">
                    <a:pos x="10800" y="18682"/>
                  </a:cxn>
                  <a:cxn ang="0">
                    <a:pos x="18682" y="10800"/>
                  </a:cxn>
                  <a:cxn ang="0">
                    <a:pos x="10800" y="2918"/>
                  </a:cxn>
                  <a:cxn ang="0">
                    <a:pos x="2918" y="10800"/>
                  </a:cxn>
                </a:cxnLst>
                <a:rect l="T0" t="T1" r="T2" b="T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918" y="10800"/>
                    </a:moveTo>
                    <a:cubicBezTo>
                      <a:pt x="2918" y="15153"/>
                      <a:pt x="6447" y="18682"/>
                      <a:pt x="10800" y="18682"/>
                    </a:cubicBezTo>
                    <a:cubicBezTo>
                      <a:pt x="15153" y="18682"/>
                      <a:pt x="18682" y="15153"/>
                      <a:pt x="18682" y="10800"/>
                    </a:cubicBezTo>
                    <a:cubicBezTo>
                      <a:pt x="18682" y="6447"/>
                      <a:pt x="15153" y="2918"/>
                      <a:pt x="10800" y="2918"/>
                    </a:cubicBezTo>
                    <a:cubicBezTo>
                      <a:pt x="6447" y="2918"/>
                      <a:pt x="2918" y="6447"/>
                      <a:pt x="291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round/>
              </a:ln>
              <a:scene3d>
                <a:camera prst="legacyPerspectiveFront">
                  <a:rot lat="1500000" lon="1500000" rev="0"/>
                </a:camera>
                <a:lightRig rig="legacyFlat1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7" name="AutoShape 13"/>
              <p:cNvSpPr/>
              <p:nvPr/>
            </p:nvSpPr>
            <p:spPr bwMode="auto">
              <a:xfrm>
                <a:off x="213" y="216"/>
                <a:ext cx="545" cy="545"/>
              </a:xfrm>
              <a:custGeom>
                <a:gdLst>
                  <a:gd name="T0" fmla="*/ 3171 w 21600"/>
                  <a:gd name="T1" fmla="*/ 3171 h 21600"/>
                  <a:gd name="T2" fmla="*/ 18429 w 21600"/>
                  <a:gd name="T3" fmla="*/ 18429 h 21600"/>
                </a:gdLst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2918" y="10800"/>
                  </a:cxn>
                  <a:cxn ang="0">
                    <a:pos x="10800" y="18682"/>
                  </a:cxn>
                  <a:cxn ang="0">
                    <a:pos x="18682" y="10800"/>
                  </a:cxn>
                  <a:cxn ang="0">
                    <a:pos x="10800" y="2918"/>
                  </a:cxn>
                  <a:cxn ang="0">
                    <a:pos x="2918" y="10800"/>
                  </a:cxn>
                </a:cxnLst>
                <a:rect l="T0" t="T1" r="T2" b="T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918" y="10800"/>
                    </a:moveTo>
                    <a:cubicBezTo>
                      <a:pt x="2918" y="15153"/>
                      <a:pt x="6447" y="18682"/>
                      <a:pt x="10800" y="18682"/>
                    </a:cubicBezTo>
                    <a:cubicBezTo>
                      <a:pt x="15153" y="18682"/>
                      <a:pt x="18682" y="15153"/>
                      <a:pt x="18682" y="10800"/>
                    </a:cubicBezTo>
                    <a:cubicBezTo>
                      <a:pt x="18682" y="6447"/>
                      <a:pt x="15153" y="2918"/>
                      <a:pt x="10800" y="2918"/>
                    </a:cubicBezTo>
                    <a:cubicBezTo>
                      <a:pt x="6447" y="2918"/>
                      <a:pt x="2918" y="6447"/>
                      <a:pt x="291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round/>
              </a:ln>
              <a:scene3d>
                <a:camera prst="legacyPerspectiveFront">
                  <a:rot lat="1500000" lon="1500000" rev="0"/>
                </a:camera>
                <a:lightRig rig="legacyFlat1" dir="t"/>
              </a:scene3d>
              <a:sp3d extrusionH="619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2" name="Group 14"/>
            <p:cNvGrpSpPr/>
            <p:nvPr userDrawn="1"/>
          </p:nvGrpSpPr>
          <p:grpSpPr>
            <a:xfrm>
              <a:off x="1202" y="0"/>
              <a:ext cx="1293" cy="1293"/>
              <a:chExt cx="975" cy="975"/>
            </a:xfrm>
          </p:grpSpPr>
          <p:sp>
            <p:nvSpPr>
              <p:cNvPr id="1039" name="AutoShape 15"/>
              <p:cNvSpPr/>
              <p:nvPr/>
            </p:nvSpPr>
            <p:spPr bwMode="auto">
              <a:xfrm>
                <a:off x="-1" y="0"/>
                <a:ext cx="976" cy="975"/>
              </a:xfrm>
              <a:custGeom>
                <a:gdLst>
                  <a:gd name="T0" fmla="*/ 3165 w 21600"/>
                  <a:gd name="T1" fmla="*/ 3168 h 21600"/>
                  <a:gd name="T2" fmla="*/ 18435 w 21600"/>
                  <a:gd name="T3" fmla="*/ 18432 h 21600"/>
                </a:gdLst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2918" y="10800"/>
                  </a:cxn>
                  <a:cxn ang="0">
                    <a:pos x="10800" y="18682"/>
                  </a:cxn>
                  <a:cxn ang="0">
                    <a:pos x="18682" y="10800"/>
                  </a:cxn>
                  <a:cxn ang="0">
                    <a:pos x="10800" y="2918"/>
                  </a:cxn>
                  <a:cxn ang="0">
                    <a:pos x="2918" y="10800"/>
                  </a:cxn>
                </a:cxnLst>
                <a:rect l="T0" t="T1" r="T2" b="T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918" y="10800"/>
                    </a:moveTo>
                    <a:cubicBezTo>
                      <a:pt x="2918" y="15153"/>
                      <a:pt x="6447" y="18682"/>
                      <a:pt x="10800" y="18682"/>
                    </a:cubicBezTo>
                    <a:cubicBezTo>
                      <a:pt x="15153" y="18682"/>
                      <a:pt x="18682" y="15153"/>
                      <a:pt x="18682" y="10800"/>
                    </a:cubicBezTo>
                    <a:cubicBezTo>
                      <a:pt x="18682" y="6447"/>
                      <a:pt x="15153" y="2918"/>
                      <a:pt x="10800" y="2918"/>
                    </a:cubicBezTo>
                    <a:cubicBezTo>
                      <a:pt x="6447" y="2918"/>
                      <a:pt x="2918" y="6447"/>
                      <a:pt x="291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round/>
              </a:ln>
              <a:scene3d>
                <a:camera prst="legacyPerspectiveFront">
                  <a:rot lat="1500000" lon="1500000" rev="0"/>
                </a:camera>
                <a:lightRig rig="legacyFlat1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AutoShape 16"/>
              <p:cNvSpPr/>
              <p:nvPr/>
            </p:nvSpPr>
            <p:spPr bwMode="auto">
              <a:xfrm>
                <a:off x="212" y="212"/>
                <a:ext cx="551" cy="550"/>
              </a:xfrm>
              <a:custGeom>
                <a:gdLst>
                  <a:gd name="T0" fmla="*/ 3175 w 21600"/>
                  <a:gd name="T1" fmla="*/ 3181 h 21600"/>
                  <a:gd name="T2" fmla="*/ 18425 w 21600"/>
                  <a:gd name="T3" fmla="*/ 18419 h 21600"/>
                </a:gdLst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2918" y="10800"/>
                  </a:cxn>
                  <a:cxn ang="0">
                    <a:pos x="10800" y="18682"/>
                  </a:cxn>
                  <a:cxn ang="0">
                    <a:pos x="18682" y="10800"/>
                  </a:cxn>
                  <a:cxn ang="0">
                    <a:pos x="10800" y="2918"/>
                  </a:cxn>
                  <a:cxn ang="0">
                    <a:pos x="2918" y="10800"/>
                  </a:cxn>
                </a:cxnLst>
                <a:rect l="T0" t="T1" r="T2" b="T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918" y="10800"/>
                    </a:moveTo>
                    <a:cubicBezTo>
                      <a:pt x="2918" y="15153"/>
                      <a:pt x="6447" y="18682"/>
                      <a:pt x="10800" y="18682"/>
                    </a:cubicBezTo>
                    <a:cubicBezTo>
                      <a:pt x="15153" y="18682"/>
                      <a:pt x="18682" y="15153"/>
                      <a:pt x="18682" y="10800"/>
                    </a:cubicBezTo>
                    <a:cubicBezTo>
                      <a:pt x="18682" y="6447"/>
                      <a:pt x="15153" y="2918"/>
                      <a:pt x="10800" y="2918"/>
                    </a:cubicBezTo>
                    <a:cubicBezTo>
                      <a:pt x="6447" y="2918"/>
                      <a:pt x="2918" y="6447"/>
                      <a:pt x="291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round/>
              </a:ln>
              <a:scene3d>
                <a:camera prst="legacyPerspectiveFront">
                  <a:rot lat="1500000" lon="1500000" rev="0"/>
                </a:camera>
                <a:lightRig rig="legacyFlat1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AutoShape 17"/>
          <p:cNvSpPr>
            <a:spLocks noGrp="1"/>
          </p:cNvSpPr>
          <p:nvPr>
            <p:ph type="body" idx="1"/>
          </p:nvPr>
        </p:nvSpPr>
        <p:spPr>
          <a:xfrm>
            <a:off x="457200" y="1916113"/>
            <a:ext cx="8291513" cy="3709988"/>
          </a:xfrm>
          <a:prstGeom prst="roundRect">
            <a:avLst>
              <a:gd name="adj" fmla="val 16667"/>
            </a:avLst>
          </a:prstGeom>
          <a:solidFill>
            <a:schemeClr val="accent1">
              <a:alpha val="29803"/>
            </a:schemeClr>
          </a:solidFill>
          <a:ln w="9525">
            <a:noFill/>
          </a:ln>
        </p:spPr>
        <p:txBody>
          <a:bodyPr/>
          <a:lstStyle/>
          <a:p>
            <a:pPr lvl="0" fontAlgn="base"/>
            <a:r>
              <a:rPr lang="zh-CN" altLang="zh-CN" strike="noStrike" noProof="1"/>
              <a:t>Click to edit Master text styles</a:t>
            </a:r>
            <a:endParaRPr lang="zh-CN" altLang="zh-CN" strike="noStrike" noProof="1"/>
          </a:p>
          <a:p>
            <a:pPr lvl="1" fontAlgn="base"/>
            <a:r>
              <a:rPr lang="zh-CN" altLang="zh-CN" strike="noStrike" noProof="1"/>
              <a:t>Second level</a:t>
            </a:r>
            <a:endParaRPr lang="zh-CN" altLang="zh-CN" strike="noStrike" noProof="1"/>
          </a:p>
          <a:p>
            <a:pPr lvl="2" fontAlgn="base"/>
            <a:r>
              <a:rPr lang="zh-CN" altLang="zh-CN" strike="noStrike" noProof="1"/>
              <a:t>Third level</a:t>
            </a:r>
            <a:endParaRPr lang="zh-CN" altLang="zh-CN" strike="noStrike" noProof="1"/>
          </a:p>
          <a:p>
            <a:pPr lvl="3" fontAlgn="base"/>
            <a:r>
              <a:rPr lang="zh-CN" altLang="zh-CN" strike="noStrike" noProof="1"/>
              <a:t>Fourth level</a:t>
            </a:r>
            <a:endParaRPr lang="zh-CN" altLang="zh-CN" strike="noStrike" noProof="1"/>
          </a:p>
          <a:p>
            <a:pPr lvl="4" fontAlgn="base"/>
            <a:r>
              <a:rPr lang="zh-CN" altLang="zh-CN" strike="noStrike" noProof="1"/>
              <a:t>Fifth level</a:t>
            </a:r>
            <a:endParaRPr lang="zh-CN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audio" Target="NULL" /><Relationship Id="rId4" Type="http://schemas.microsoft.com/office/2007/relationships/media" Target="file:///C:\Documents%20and%20Settings\Administrator\&#26700;&#38754;\&#24352;&#22253;&#33459;&#38593;&#38376;&#22826;&#23432;&#34892;\&#24352;&#33721;-&#21313;&#38754;&#22475;&#20239;(&#29749;&#29750;%20&#19982;%20&#20013;&#22269;&#22823;&#40723;).mp3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Rectangle 5"/>
          <p:cNvSpPr>
            <a:spLocks noGrp="1"/>
          </p:cNvSpPr>
          <p:nvPr>
            <p:ph type="title"/>
          </p:nvPr>
        </p:nvSpPr>
        <p:spPr>
          <a:xfrm>
            <a:off x="609600" y="609600"/>
            <a:ext cx="6400800" cy="2362200"/>
          </a:xfrm>
        </p:spPr>
        <p:txBody>
          <a:bodyPr vert="horz" wrap="square" lIns="91440" tIns="45720" rIns="91440" bIns="45720" anchor="ctr"/>
          <a:lstStyle/>
          <a:p>
            <a:br>
              <a:rPr lang="zh-CN" altLang="en-US" sz="3600"/>
            </a:br>
            <a:r>
              <a:rPr lang="zh-CN" altLang="en-US" sz="3600"/>
              <a:t>       </a:t>
            </a:r>
            <a:r>
              <a:rPr lang="en-US" altLang="zh-CN" sz="5400"/>
              <a:t>《</a:t>
            </a:r>
            <a:r>
              <a:rPr lang="zh-CN" altLang="en-US" sz="5400"/>
              <a:t>雁门太守行</a:t>
            </a:r>
            <a:r>
              <a:rPr lang="en-US" altLang="zh-CN" sz="5400"/>
              <a:t>》 </a:t>
            </a:r>
            <a:br>
              <a:rPr lang="en-US" altLang="zh-CN" sz="5400"/>
            </a:br>
            <a:r>
              <a:rPr lang="en-US" altLang="zh-CN" sz="5400"/>
              <a:t>                </a:t>
            </a:r>
            <a:r>
              <a:rPr lang="zh-CN" altLang="en-US" sz="3600" b="1"/>
              <a:t>唐</a:t>
            </a:r>
            <a:r>
              <a:rPr lang="en-US" altLang="zh-CN" sz="5400"/>
              <a:t>.</a:t>
            </a:r>
            <a:r>
              <a:rPr lang="zh-CN" altLang="en-US" sz="3600" b="1"/>
              <a:t>李贺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838200" y="2819400"/>
            <a:ext cx="7620000" cy="3970338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4" name="AutoShape 5"/>
          <p:cNvSpPr/>
          <p:nvPr/>
        </p:nvSpPr>
        <p:spPr>
          <a:xfrm>
            <a:off x="914400" y="990600"/>
            <a:ext cx="7620000" cy="7905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1066800" y="1084263"/>
            <a:ext cx="739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黑</a:t>
            </a: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云压城城欲摧，甲光向日</a:t>
            </a: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金</a:t>
            </a: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鳞开。</a:t>
            </a:r>
            <a:endParaRPr lang="zh-CN" altLang="en-US" sz="3600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9703" name="AutoShape 7"/>
          <p:cNvSpPr/>
          <p:nvPr/>
        </p:nvSpPr>
        <p:spPr>
          <a:xfrm>
            <a:off x="1371600" y="533400"/>
            <a:ext cx="4038600" cy="363538"/>
          </a:xfrm>
          <a:prstGeom prst="wedgeRoundRectCallout">
            <a:avLst>
              <a:gd name="adj1" fmla="val 54778"/>
              <a:gd name="adj2" fmla="val 152440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000" b="1">
                <a:latin typeface="Arial" panose="020b0604020202020204" pitchFamily="34" charset="0"/>
              </a:rPr>
              <a:t>铠甲迎着太阳闪出的光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13317" name="AutoShape 8"/>
          <p:cNvSpPr/>
          <p:nvPr/>
        </p:nvSpPr>
        <p:spPr>
          <a:xfrm>
            <a:off x="3429000" y="76200"/>
            <a:ext cx="3886200" cy="381000"/>
          </a:xfrm>
          <a:prstGeom prst="wedgeRoundRectCallout">
            <a:avLst>
              <a:gd name="adj1" fmla="val 44528"/>
              <a:gd name="adj2" fmla="val 250708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29705" name="AutoShape 9"/>
          <p:cNvSpPr/>
          <p:nvPr/>
        </p:nvSpPr>
        <p:spPr>
          <a:xfrm>
            <a:off x="914400" y="1828800"/>
            <a:ext cx="7543800" cy="868363"/>
          </a:xfrm>
          <a:prstGeom prst="roundRect">
            <a:avLst>
              <a:gd name="adj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914400" y="1858963"/>
            <a:ext cx="73914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</a:rPr>
              <a:t>翻译：敌军像乌云般的来势凶猛，仿佛城墙也要被摧垮，铠甲在阳光的照耀下像鱼鳞般闪烁着金光。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4400" y="2811463"/>
            <a:ext cx="7620000" cy="35083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u="sng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炼    字</a:t>
            </a:r>
            <a:endParaRPr lang="en-US" altLang="zh-CN" sz="2800" b="1" u="sng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“黑”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：使气氛沉重。（比喻、夸张）</a:t>
            </a:r>
            <a:endParaRPr lang="zh-CN" altLang="en-US" sz="2800" b="1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“黑云压城”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：形象写出敌军人马众多，来势凶猛，以及交战双方力量的悬殊，守军将士处境的艰难。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渲染了敌军兵临城下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两军对峙的紧张气氛和危急形势。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23" name="TextBox 13"/>
          <p:cNvSpPr txBox="1"/>
          <p:nvPr/>
        </p:nvSpPr>
        <p:spPr>
          <a:xfrm>
            <a:off x="3124200" y="0"/>
            <a:ext cx="5257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</a:rPr>
              <a:t>形容铠甲闪光如金色鱼鳞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0" y="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品意境</a:t>
            </a:r>
            <a:endParaRPr lang="zh-CN" altLang="en-US" sz="36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uild="allAtOnce"/>
      <p:bldP spid="29703" grpId="0"/>
      <p:bldP spid="29706" grpId="0"/>
      <p:bldP spid="13" grpId="0"/>
      <p:bldP spid="133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Picture 1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-228600"/>
            <a:ext cx="96012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AutoShape 2"/>
          <p:cNvSpPr/>
          <p:nvPr/>
        </p:nvSpPr>
        <p:spPr>
          <a:xfrm>
            <a:off x="1219200" y="1905000"/>
            <a:ext cx="7162800" cy="1600200"/>
          </a:xfrm>
          <a:prstGeom prst="roundRect">
            <a:avLst>
              <a:gd name="adj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AutoShape 3"/>
          <p:cNvSpPr/>
          <p:nvPr/>
        </p:nvSpPr>
        <p:spPr>
          <a:xfrm>
            <a:off x="1295400" y="990600"/>
            <a:ext cx="6934200" cy="762000"/>
          </a:xfrm>
          <a:prstGeom prst="roundRect">
            <a:avLst>
              <a:gd name="adj" fmla="val 16667"/>
            </a:avLst>
          </a:prstGeom>
          <a:solidFill>
            <a:srgbClr val="BEDCD8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16" name="Text Box 4"/>
          <p:cNvSpPr txBox="1"/>
          <p:nvPr/>
        </p:nvSpPr>
        <p:spPr>
          <a:xfrm>
            <a:off x="1219200" y="1143000"/>
            <a:ext cx="739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角声满天</a:t>
            </a: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秋色</a:t>
            </a: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里，塞上</a:t>
            </a:r>
            <a:r>
              <a:rPr lang="zh-CN" altLang="en-US" sz="3600" b="1" u="sng">
                <a:latin typeface="华文隶书" panose="02010800040101010101" pitchFamily="2" charset="-122"/>
                <a:ea typeface="华文隶书" panose="02010800040101010101" pitchFamily="2" charset="-122"/>
              </a:rPr>
              <a:t>燕脂</a:t>
            </a: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凝夜</a:t>
            </a: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紫。</a:t>
            </a:r>
            <a:endParaRPr lang="zh-CN" altLang="en-US" sz="3600" b="1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AutoShape 5"/>
          <p:cNvSpPr/>
          <p:nvPr/>
        </p:nvSpPr>
        <p:spPr>
          <a:xfrm>
            <a:off x="1752600" y="0"/>
            <a:ext cx="1447800" cy="762000"/>
          </a:xfrm>
          <a:prstGeom prst="wedgeRoundRectCallout">
            <a:avLst>
              <a:gd name="adj1" fmla="val -47917"/>
              <a:gd name="adj2" fmla="val 108958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000" b="1">
                <a:latin typeface="Arial" panose="020b0604020202020204" pitchFamily="34" charset="0"/>
              </a:rPr>
              <a:t>军中所吹的号角</a:t>
            </a:r>
            <a:endParaRPr lang="zh-CN" altLang="en-US" sz="20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AutoShape 7"/>
          <p:cNvSpPr/>
          <p:nvPr/>
        </p:nvSpPr>
        <p:spPr>
          <a:xfrm>
            <a:off x="7620000" y="304800"/>
            <a:ext cx="990600" cy="609600"/>
          </a:xfrm>
          <a:prstGeom prst="wedgeRoundRectCallout">
            <a:avLst>
              <a:gd name="adj1" fmla="val -116185"/>
              <a:gd name="adj2" fmla="val 112500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latin typeface="Arial" panose="020b0604020202020204" pitchFamily="34" charset="0"/>
              </a:rPr>
              <a:t>凝聚</a:t>
            </a:r>
            <a:endParaRPr lang="zh-CN" altLang="en-US" sz="28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AutoShape 8"/>
          <p:cNvSpPr/>
          <p:nvPr/>
        </p:nvSpPr>
        <p:spPr>
          <a:xfrm>
            <a:off x="4800600" y="152400"/>
            <a:ext cx="1905000" cy="685800"/>
          </a:xfrm>
          <a:prstGeom prst="wedgeRoundRectCallout">
            <a:avLst>
              <a:gd name="adj1" fmla="val 13333"/>
              <a:gd name="adj2" fmla="val 121759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600" b="1">
                <a:latin typeface="Arial" panose="020b0604020202020204" pitchFamily="34" charset="0"/>
              </a:rPr>
              <a:t>即胭脂，这里指战场上的血迹</a:t>
            </a:r>
            <a:endParaRPr lang="zh-CN" altLang="en-US" sz="16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1295400" y="1981200"/>
            <a:ext cx="69342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latin typeface="Arial" panose="020b0604020202020204" pitchFamily="34" charset="0"/>
              </a:rPr>
              <a:t>在深秋的季节中，遍地响起了军号声；夜色中，胭脂般鲜红的血迹凝结在塞上的大地，呈现出一片紫色。</a:t>
            </a:r>
            <a:endParaRPr lang="zh-CN" altLang="en-US" sz="28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21" name="TextBox 11"/>
          <p:cNvSpPr txBox="1"/>
          <p:nvPr/>
        </p:nvSpPr>
        <p:spPr>
          <a:xfrm>
            <a:off x="1066800" y="3875088"/>
            <a:ext cx="7620000" cy="1584325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       从听觉和视觉两方面描写战场苍凉、悲壮的战争场面。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46" name="Text Box 12"/>
          <p:cNvSpPr txBox="1"/>
          <p:nvPr/>
        </p:nvSpPr>
        <p:spPr>
          <a:xfrm>
            <a:off x="0" y="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品意境</a:t>
            </a:r>
            <a:endParaRPr lang="zh-CN" altLang="en-US" sz="36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645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36" name="图片 2663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-152400"/>
            <a:ext cx="9448800" cy="723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TextBox 11"/>
          <p:cNvSpPr txBox="1"/>
          <p:nvPr/>
        </p:nvSpPr>
        <p:spPr>
          <a:xfrm>
            <a:off x="228600" y="3429000"/>
            <a:ext cx="8534400" cy="3108325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buFontTx/>
            </a:pP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</a:pP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</a:pP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</a:pP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</a:pP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</a:pP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</a:pP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627" name="Text Box 2"/>
          <p:cNvSpPr txBox="1"/>
          <p:nvPr/>
        </p:nvSpPr>
        <p:spPr>
          <a:xfrm>
            <a:off x="1676400" y="914400"/>
            <a:ext cx="5943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Tx/>
            </a:pPr>
            <a:endParaRPr lang="en-US" altLang="zh-CN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</a:pPr>
            <a:endParaRPr lang="en-US" altLang="zh-CN" sz="32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AutoShape 3"/>
          <p:cNvSpPr/>
          <p:nvPr/>
        </p:nvSpPr>
        <p:spPr>
          <a:xfrm>
            <a:off x="1371600" y="1143000"/>
            <a:ext cx="7086600" cy="838200"/>
          </a:xfrm>
          <a:prstGeom prst="roundRect">
            <a:avLst>
              <a:gd name="adj" fmla="val 16667"/>
            </a:avLst>
          </a:prstGeom>
          <a:solidFill>
            <a:srgbClr val="BEDCD8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Tx/>
            </a:pPr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447800" y="1295400"/>
            <a:ext cx="7086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半卷红旗</a:t>
            </a:r>
            <a:r>
              <a:rPr lang="zh-CN" altLang="en-US" sz="3600" b="1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临易水</a:t>
            </a: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，霜重鼓寒</a:t>
            </a:r>
            <a:r>
              <a:rPr lang="zh-CN" altLang="en-US" sz="3600" b="1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声不起</a:t>
            </a:r>
            <a:endParaRPr lang="zh-CN" altLang="en-US" sz="3600" b="1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AutoShape 5"/>
          <p:cNvSpPr/>
          <p:nvPr/>
        </p:nvSpPr>
        <p:spPr>
          <a:xfrm>
            <a:off x="5181600" y="304800"/>
            <a:ext cx="3200400" cy="457200"/>
          </a:xfrm>
          <a:prstGeom prst="wedgeRoundRectCallout">
            <a:avLst>
              <a:gd name="adj1" fmla="val 22889"/>
              <a:gd name="adj2" fmla="val 169097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Tx/>
            </a:pPr>
            <a:r>
              <a:rPr lang="zh-CN" altLang="en-US" sz="2000" b="1">
                <a:latin typeface="Arial" panose="020b0604020202020204" pitchFamily="34" charset="0"/>
                <a:cs typeface="Arial" panose="020b0604020202020204" pitchFamily="34" charset="0"/>
              </a:rPr>
              <a:t>形容鼓声低沉，不响亮</a:t>
            </a:r>
            <a:endParaRPr lang="zh-CN" altLang="en-US" sz="20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AutoShape 6"/>
          <p:cNvSpPr/>
          <p:nvPr/>
        </p:nvSpPr>
        <p:spPr>
          <a:xfrm>
            <a:off x="1371600" y="2057400"/>
            <a:ext cx="6705600" cy="1143000"/>
          </a:xfrm>
          <a:prstGeom prst="roundRect">
            <a:avLst>
              <a:gd name="adj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Tx/>
            </a:pPr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1524000" y="2209800"/>
            <a:ext cx="63246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深夜里，部队行进在易水岸边，寒风卷动着红旗，浓霜冻凝战鼓，鼓声越发低沉。</a:t>
            </a:r>
            <a:endParaRPr lang="zh-CN" altLang="en-US" sz="24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3352800"/>
            <a:ext cx="7620000" cy="31416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algn="ctr">
              <a:buFontTx/>
            </a:pPr>
            <a:r>
              <a:rPr lang="zh-CN" altLang="en-US" sz="3200" b="1" u="sng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炼   字</a:t>
            </a:r>
            <a:endParaRPr lang="en-US" altLang="zh-CN" sz="3200" b="1" u="sng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“红旗半卷”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是为乘夜偷袭敌营。</a:t>
            </a:r>
            <a:r>
              <a:rPr lang="zh-CN" altLang="en-US" sz="2800" b="1">
                <a:latin typeface="Arial" panose="020b0604020202020204" pitchFamily="34" charset="0"/>
              </a:rPr>
              <a:t>出其不意，攻其不备。</a:t>
            </a:r>
            <a:endParaRPr lang="en-US" altLang="zh-CN" sz="2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“声不起”从侧面</a:t>
            </a:r>
            <a:r>
              <a:rPr lang="zh-CN" altLang="en-US" sz="2800" b="1">
                <a:latin typeface="Arial" panose="020b0604020202020204" pitchFamily="34" charset="0"/>
              </a:rPr>
              <a:t>写出环境寒冷至极。</a:t>
            </a:r>
            <a:endParaRPr lang="en-US" altLang="zh-CN" sz="2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</a:pPr>
            <a:r>
              <a:rPr lang="zh-CN" altLang="en-US" sz="2800" b="1" u="sng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修辞手法：</a:t>
            </a:r>
            <a:endParaRPr lang="en-US" altLang="zh-CN" sz="2800" b="1" u="sng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侧面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写出了将士们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不畏寒冷，不怕疲劳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连续作战的精神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，英勇杀敌的情景。 </a:t>
            </a:r>
            <a:endParaRPr lang="zh-CN" altLang="en-US" sz="28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634" name="AutoShape 5"/>
          <p:cNvSpPr/>
          <p:nvPr/>
        </p:nvSpPr>
        <p:spPr>
          <a:xfrm>
            <a:off x="1752600" y="152400"/>
            <a:ext cx="2971800" cy="685800"/>
          </a:xfrm>
          <a:prstGeom prst="wedgeRoundRectCallout">
            <a:avLst>
              <a:gd name="adj1" fmla="val 27616"/>
              <a:gd name="adj2" fmla="val 130093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FontTx/>
            </a:pPr>
            <a:r>
              <a:rPr lang="zh-CN" altLang="en-US" sz="2000" b="1">
                <a:latin typeface="Arial" panose="020b0604020202020204" pitchFamily="34" charset="0"/>
                <a:cs typeface="Arial" panose="020b0604020202020204" pitchFamily="34" charset="0"/>
              </a:rPr>
              <a:t> “临易水”引用荆轲刺秦王，易水诀别的典故。</a:t>
            </a:r>
            <a:endParaRPr lang="zh-CN" altLang="en-US" sz="20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370" name="TextBox 11"/>
          <p:cNvSpPr txBox="1"/>
          <p:nvPr/>
        </p:nvSpPr>
        <p:spPr>
          <a:xfrm>
            <a:off x="2819400" y="5105400"/>
            <a:ext cx="228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借用典故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637" name="Text Box 13"/>
          <p:cNvSpPr txBox="1"/>
          <p:nvPr/>
        </p:nvSpPr>
        <p:spPr>
          <a:xfrm>
            <a:off x="0" y="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品意境</a:t>
            </a:r>
            <a:endParaRPr lang="zh-CN" altLang="en-US" sz="36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5" grpId="0"/>
      <p:bldP spid="7" grpId="0"/>
      <p:bldP spid="8" grpId="0"/>
      <p:bldP spid="26634" grpId="0"/>
      <p:bldP spid="153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7" name="图片 1638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525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" name="Text Box 4"/>
          <p:cNvSpPr txBox="1"/>
          <p:nvPr/>
        </p:nvSpPr>
        <p:spPr>
          <a:xfrm>
            <a:off x="0" y="381000"/>
            <a:ext cx="86106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      如果此时，你是战场上的一名士兵，将要去参加这场保家卫国的战争，在走向战场之前，请给你的亲人写一封信。</a:t>
            </a:r>
            <a:endParaRPr lang="en-US" altLang="zh-CN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extBox 9"/>
          <p:cNvSpPr txBox="1"/>
          <p:nvPr/>
        </p:nvSpPr>
        <p:spPr>
          <a:xfrm>
            <a:off x="838200" y="3886200"/>
            <a:ext cx="7620000" cy="255746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endParaRPr kumimoji="0" lang="en-US" altLang="zh-CN" sz="3200" b="1" u="sng" kern="1200" cap="none" spc="0" normalizeH="0" baseline="0" noProof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endParaRPr kumimoji="0" lang="en-US" altLang="zh-CN" sz="3200" b="1" u="sng" kern="1200" cap="none" spc="0" normalizeH="0" baseline="0" noProof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endParaRPr kumimoji="0" lang="en-US" altLang="zh-CN" sz="3200" b="1" u="sng" kern="1200" cap="none" spc="0" normalizeH="0" baseline="0" noProof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endParaRPr kumimoji="0" lang="en-US" altLang="zh-CN" sz="3200" b="1" u="sng" kern="1200" cap="none" spc="0" normalizeH="0" baseline="0" noProof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endParaRPr kumimoji="0" lang="zh-CN" altLang="en-US" sz="3200" b="1" u="sng" kern="1200" cap="none" spc="0" normalizeH="0" baseline="0" noProof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0" name="AutoShape 2"/>
          <p:cNvSpPr/>
          <p:nvPr/>
        </p:nvSpPr>
        <p:spPr>
          <a:xfrm>
            <a:off x="990600" y="1219200"/>
            <a:ext cx="7620000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Tx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1143000" y="1219200"/>
            <a:ext cx="723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报君</a:t>
            </a: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黄金台</a:t>
            </a: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上意，提携</a:t>
            </a:r>
            <a:r>
              <a:rPr lang="zh-CN" altLang="en-US" sz="3600" b="1" u="sng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玉龙</a:t>
            </a:r>
            <a:r>
              <a:rPr lang="zh-CN" altLang="en-US" sz="3600" b="1">
                <a:latin typeface="华文隶书" panose="02010800040101010101" pitchFamily="2" charset="-122"/>
                <a:ea typeface="华文隶书" panose="02010800040101010101" pitchFamily="2" charset="-122"/>
              </a:rPr>
              <a:t>为君死。</a:t>
            </a:r>
            <a:endParaRPr lang="zh-CN" altLang="en-US" sz="3600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2772" name="AutoShape 4"/>
          <p:cNvSpPr/>
          <p:nvPr/>
        </p:nvSpPr>
        <p:spPr>
          <a:xfrm>
            <a:off x="4953000" y="304800"/>
            <a:ext cx="1371600" cy="685800"/>
          </a:xfrm>
          <a:prstGeom prst="wedgeRoundRectCallout">
            <a:avLst>
              <a:gd name="adj1" fmla="val 2778"/>
              <a:gd name="adj2" fmla="val 113194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Tx/>
            </a:pPr>
            <a:r>
              <a:rPr lang="zh-CN" altLang="en-US" sz="3200" b="1">
                <a:latin typeface="Arial" panose="020b0604020202020204" pitchFamily="34" charset="0"/>
              </a:rPr>
              <a:t>提起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2773" name="AutoShape 5"/>
          <p:cNvSpPr/>
          <p:nvPr/>
        </p:nvSpPr>
        <p:spPr>
          <a:xfrm>
            <a:off x="6553200" y="457200"/>
            <a:ext cx="1524000" cy="609600"/>
          </a:xfrm>
          <a:prstGeom prst="wedgeRoundRectCallout">
            <a:avLst>
              <a:gd name="adj1" fmla="val -60208"/>
              <a:gd name="adj2" fmla="val 128907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Tx/>
            </a:pPr>
            <a:r>
              <a:rPr lang="zh-CN" altLang="en-US" sz="3200" b="1">
                <a:latin typeface="Arial" panose="020b0604020202020204" pitchFamily="34" charset="0"/>
              </a:rPr>
              <a:t>指宝剑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7655" name="AutoShape 6"/>
          <p:cNvSpPr/>
          <p:nvPr/>
        </p:nvSpPr>
        <p:spPr>
          <a:xfrm>
            <a:off x="1447800" y="304800"/>
            <a:ext cx="3352800" cy="762000"/>
          </a:xfrm>
          <a:prstGeom prst="wedgeRoundRectCallout">
            <a:avLst>
              <a:gd name="adj1" fmla="val 6912"/>
              <a:gd name="adj2" fmla="val 104375"/>
              <a:gd name="adj3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Tx/>
            </a:pPr>
            <a:r>
              <a:rPr lang="zh-CN" altLang="en-US" sz="2000" b="1">
                <a:latin typeface="Arial" panose="020b0604020202020204" pitchFamily="34" charset="0"/>
              </a:rPr>
              <a:t>相传战国时燕昭王在易水东南筑台，曾置千金以招揽人才。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32775" name="AutoShape 7"/>
          <p:cNvSpPr/>
          <p:nvPr/>
        </p:nvSpPr>
        <p:spPr>
          <a:xfrm>
            <a:off x="762000" y="1981200"/>
            <a:ext cx="7848600" cy="1295400"/>
          </a:xfrm>
          <a:prstGeom prst="roundRect">
            <a:avLst>
              <a:gd name="adj" fmla="val 16667"/>
            </a:avLst>
          </a:prstGeom>
          <a:solidFill>
            <a:srgbClr val="F3ABE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Tx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2776" name="Text Box 8"/>
          <p:cNvSpPr txBox="1"/>
          <p:nvPr/>
        </p:nvSpPr>
        <p:spPr>
          <a:xfrm>
            <a:off x="838200" y="2122488"/>
            <a:ext cx="76200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3200" b="1">
                <a:latin typeface="Arial" panose="020b0604020202020204" pitchFamily="34" charset="0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</a:rPr>
              <a:t>为了报答君王的厚爱，我甘愿高举宝剑战死在疆场。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7658" name="TextBox 11"/>
          <p:cNvSpPr txBox="1"/>
          <p:nvPr/>
        </p:nvSpPr>
        <p:spPr>
          <a:xfrm>
            <a:off x="838200" y="3276600"/>
            <a:ext cx="7696200" cy="30162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algn="ctr">
              <a:buFontTx/>
            </a:pPr>
            <a:r>
              <a:rPr lang="zh-CN" altLang="en-US" sz="3200" b="1" u="sng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修辞手法</a:t>
            </a:r>
            <a:endParaRPr lang="en-US" altLang="zh-CN" sz="3200" b="1" u="sng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FontTx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借用典故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>
              <a:buFontTx/>
            </a:pPr>
            <a:r>
              <a:rPr lang="zh-CN" altLang="en-US" sz="3200" b="1" u="sng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最后两句在全诗中有什么作用？</a:t>
            </a:r>
            <a:endParaRPr lang="zh-CN" altLang="en-US" sz="3200" b="1" u="sng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       点明主旨，歌颂将士们浴血奋战、誓死报效朝廷的英雄气概，表达了作者立志报国的决心。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59" name="Text Box 13"/>
          <p:cNvSpPr txBox="1"/>
          <p:nvPr/>
        </p:nvSpPr>
        <p:spPr>
          <a:xfrm>
            <a:off x="0" y="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悟诗情</a:t>
            </a:r>
            <a:endParaRPr lang="zh-CN" altLang="en-US" sz="36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7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27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1000"/>
                                        <p:tgtEl>
                                          <p:spTgt spid="27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2770" grpId="0"/>
      <p:bldP spid="16387" grpId="0"/>
      <p:bldP spid="32772" grpId="0"/>
      <p:bldP spid="32773" grpId="0"/>
      <p:bldP spid="27655" grpId="0"/>
      <p:bldP spid="327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77724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/>
              <a:t>雁门太守行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685800" y="1295400"/>
            <a:ext cx="7772400" cy="4114800"/>
          </a:xfrm>
          <a:solidFill>
            <a:schemeClr val="bg1"/>
          </a:solidFill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zh-CN" altLang="en-US"/>
              <a:t>　                         </a:t>
            </a:r>
            <a:r>
              <a:rPr lang="en-US" altLang="zh-CN" sz="1800" b="1" err="1"/>
              <a:t>cuī                                            lín </a:t>
            </a:r>
            <a:endParaRPr lang="en-US" altLang="zh-CN" sz="18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>
                <a:solidFill>
                  <a:srgbClr val="FF0000"/>
                </a:solidFill>
              </a:rPr>
              <a:t>黑</a:t>
            </a:r>
            <a:r>
              <a:rPr lang="zh-CN" altLang="en-US" b="1"/>
              <a:t>云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压城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城欲摧，甲光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向日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金</a:t>
            </a:r>
            <a:r>
              <a:rPr lang="zh-CN" altLang="en-US" b="1"/>
              <a:t>鳞开。 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zh-CN" altLang="en-US" sz="2000" b="1"/>
              <a:t>　   </a:t>
            </a:r>
            <a:r>
              <a:rPr lang="en-US" altLang="zh-CN" sz="2000" b="1" err="1"/>
              <a:t>jiǎo                                             sài        yān zhī </a:t>
            </a:r>
            <a:endParaRPr lang="en-US" altLang="zh-CN" sz="20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/>
              <a:t>角声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满天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秋色</a:t>
            </a:r>
            <a:r>
              <a:rPr lang="zh-CN" altLang="en-US" b="1"/>
              <a:t>里，塞上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燕脂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凝夜</a:t>
            </a:r>
            <a:r>
              <a:rPr lang="zh-CN" altLang="en-US" b="1">
                <a:solidFill>
                  <a:srgbClr val="FF0000"/>
                </a:solidFill>
              </a:rPr>
              <a:t>紫</a:t>
            </a:r>
            <a:r>
              <a:rPr lang="zh-CN" altLang="en-US" b="1"/>
              <a:t>。 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zh-CN" altLang="en-US" b="1"/>
              <a:t>　    </a:t>
            </a:r>
            <a:r>
              <a:rPr lang="en-US" altLang="zh-CN" sz="1800" b="1" err="1"/>
              <a:t>juǎn                                              zhòng </a:t>
            </a:r>
            <a:endParaRPr lang="en-US" altLang="zh-CN" sz="18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/>
              <a:t>半卷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红</a:t>
            </a:r>
            <a:r>
              <a:rPr lang="zh-CN" altLang="en-US" b="1"/>
              <a:t>旗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临易水，</a:t>
            </a:r>
            <a:r>
              <a:rPr lang="zh-CN" altLang="en-US" b="1">
                <a:solidFill>
                  <a:srgbClr val="FF0000"/>
                </a:solidFill>
              </a:rPr>
              <a:t>霜重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鼓寒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声</a:t>
            </a:r>
            <a:r>
              <a:rPr lang="zh-CN" altLang="en-US" b="1">
                <a:solidFill>
                  <a:srgbClr val="003399"/>
                </a:solidFill>
              </a:rPr>
              <a:t>不起</a:t>
            </a:r>
            <a:r>
              <a:rPr lang="zh-CN" altLang="en-US" b="1"/>
              <a:t>。 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zh-CN" altLang="en-US" sz="1800" b="1"/>
              <a:t>　                                                                  </a:t>
            </a:r>
            <a:r>
              <a:rPr lang="en-US" altLang="zh-CN" sz="1800" b="1" err="1"/>
              <a:t>xié </a:t>
            </a:r>
            <a:endParaRPr lang="en-US" altLang="zh-CN" sz="18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/>
              <a:t>报君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黄金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台上意，提携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玉龙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为君死。 </a:t>
            </a:r>
            <a:endParaRPr lang="zh-CN" altLang="en-US" b="1"/>
          </a:p>
        </p:txBody>
      </p:sp>
      <p:sp>
        <p:nvSpPr>
          <p:cNvPr id="18435" name="WordArt 4"/>
          <p:cNvSpPr>
            <a:spLocks noTextEdit="1"/>
          </p:cNvSpPr>
          <p:nvPr/>
        </p:nvSpPr>
        <p:spPr>
          <a:xfrm>
            <a:off x="381000" y="152400"/>
            <a:ext cx="1866900" cy="1104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诵读诗歌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397" name="张莹-十面埋伏(琵琶 与 中国大鼓).mp3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8534400" y="6248400"/>
            <a:ext cx="3810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314" fill="hold"/>
                                        <p:tgtEl>
                                          <p:spTgt spid="593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8" name="文本框 31747"/>
          <p:cNvSpPr txBox="1"/>
          <p:nvPr/>
        </p:nvSpPr>
        <p:spPr>
          <a:xfrm>
            <a:off x="304800" y="609600"/>
            <a:ext cx="8305800" cy="42116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   李贺写诗，总是借助想象给事物涂上各种新奇浓重的色彩。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这首诗几乎句句都有鲜明的色彩，其中如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金色、胭脂色、紫红色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颜色鲜明、浓艳，它们跟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黑色、秋色、白色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等交织在一起，构成了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色彩斑斓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的画卷。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标题 29697"/>
          <p:cNvSpPr>
            <a:spLocks noGrp="1"/>
          </p:cNvSpPr>
          <p:nvPr>
            <p:ph type="title" idx="4294967295"/>
          </p:nvPr>
        </p:nvSpPr>
        <p:spPr>
          <a:xfrm>
            <a:off x="228600" y="1371600"/>
            <a:ext cx="8229600" cy="1143000"/>
          </a:xfrm>
        </p:spPr>
        <p:txBody>
          <a:bodyPr anchor="ctr"/>
          <a:lstStyle/>
          <a:p>
            <a:r>
              <a:rPr lang="zh-CN" altLang="en-US" sz="4800" b="1"/>
              <a:t>背古诗</a:t>
            </a:r>
            <a:endParaRPr lang="zh-CN" altLang="en-US" sz="4800" b="1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标题 3072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anchor="ctr"/>
          <a:lstStyle/>
          <a:p>
            <a:r>
              <a:rPr lang="zh-CN" altLang="en-US"/>
              <a:t>爱国诗句知多少？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Box 1"/>
          <p:cNvSpPr txBox="1"/>
          <p:nvPr/>
        </p:nvSpPr>
        <p:spPr>
          <a:xfrm>
            <a:off x="0" y="0"/>
            <a:ext cx="9144000" cy="68595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</a:rPr>
              <a:t>青海长云暗雪山，孤城遥望玉门关。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</a:rPr>
              <a:t>黄沙百战穿金甲，不破楼兰终不还。</a:t>
            </a:r>
            <a:r>
              <a:rPr lang="zh-CN" altLang="en-US" sz="2800" b="1">
                <a:latin typeface="宋体" panose="02010600030101010101" pitchFamily="2" charset="-122"/>
              </a:rPr>
              <a:t>  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           ——《</a:t>
            </a:r>
            <a:r>
              <a:rPr lang="zh-CN" altLang="en-US" sz="2800" b="1">
                <a:latin typeface="宋体" panose="02010600030101010101" pitchFamily="2" charset="-122"/>
              </a:rPr>
              <a:t>从军行</a:t>
            </a:r>
            <a:r>
              <a:rPr lang="en-US" altLang="zh-CN" sz="2800" b="1">
                <a:latin typeface="宋体" panose="02010600030101010101" pitchFamily="2" charset="-122"/>
              </a:rPr>
              <a:t>》.</a:t>
            </a:r>
            <a:r>
              <a:rPr lang="zh-CN" altLang="en-US" sz="2800" b="1">
                <a:latin typeface="宋体" panose="02010600030101010101" pitchFamily="2" charset="-122"/>
              </a:rPr>
              <a:t>王昌龄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</a:rPr>
              <a:t>秦时明月汉时关，万里长征人未还。</a:t>
            </a:r>
            <a:br>
              <a:rPr lang="zh-CN" altLang="en-US" sz="4800" b="1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</a:rPr>
              <a:t>但使龙城飞将在，不教胡马度阴山。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</a:rPr>
              <a:t>        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           ——《</a:t>
            </a:r>
            <a:r>
              <a:rPr lang="zh-CN" altLang="en-US" sz="2800" b="1">
                <a:latin typeface="宋体" panose="02010600030101010101" pitchFamily="2" charset="-122"/>
              </a:rPr>
              <a:t>出塞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其一</a:t>
            </a:r>
            <a:r>
              <a:rPr lang="en-US" altLang="zh-CN" sz="2800" b="1">
                <a:latin typeface="宋体" panose="02010600030101010101" pitchFamily="2" charset="-122"/>
              </a:rPr>
              <a:t>》.</a:t>
            </a:r>
            <a:r>
              <a:rPr lang="zh-CN" altLang="en-US" sz="2800" b="1">
                <a:latin typeface="宋体" panose="02010600030101010101" pitchFamily="2" charset="-122"/>
              </a:rPr>
              <a:t>王昌龄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333333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醉里挑灯看剑，梦回吹角连营。八百里分麾下炙，五十弦翻塞外声，沙场秋点兵。</a:t>
            </a:r>
            <a:endParaRPr lang="zh-CN" altLang="en-US" sz="3200" b="1">
              <a:solidFill>
                <a:srgbClr val="333333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333333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马作的卢飞快，弓如霹雳弦惊。了却君王天下事，赢得生前身后名。可怜白发生！</a:t>
            </a:r>
            <a:r>
              <a:rPr lang="en-US" altLang="zh-CN" sz="3200" b="1">
                <a:latin typeface="宋体" panose="02010600030101010101" pitchFamily="2" charset="-122"/>
              </a:rPr>
              <a:t>      </a:t>
            </a:r>
            <a:endParaRPr lang="en-US" altLang="zh-CN" sz="3200" b="1">
              <a:latin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</a:rPr>
              <a:t>——《</a:t>
            </a:r>
            <a:r>
              <a:rPr lang="zh-CN" altLang="en-US" sz="3200" b="1">
                <a:latin typeface="宋体" panose="02010600030101010101" pitchFamily="2" charset="-122"/>
              </a:rPr>
              <a:t>破阵子</a:t>
            </a:r>
            <a:r>
              <a:rPr lang="en-US" altLang="zh-CN" sz="3200" b="1">
                <a:latin typeface="宋体" panose="02010600030101010101" pitchFamily="2" charset="-122"/>
              </a:rPr>
              <a:t>·</a:t>
            </a:r>
            <a:r>
              <a:rPr lang="zh-CN" altLang="en-US" sz="3200" b="1">
                <a:latin typeface="宋体" panose="02010600030101010101" pitchFamily="2" charset="-122"/>
              </a:rPr>
              <a:t>为陈同甫赋壮词以寄之</a:t>
            </a:r>
            <a:r>
              <a:rPr lang="en-US" altLang="zh-CN" sz="3200" b="1">
                <a:latin typeface="宋体" panose="02010600030101010101" pitchFamily="2" charset="-122"/>
              </a:rPr>
              <a:t>》.</a:t>
            </a:r>
            <a:r>
              <a:rPr lang="zh-CN" altLang="en-US" sz="3200" b="1">
                <a:latin typeface="宋体" panose="02010600030101010101" pitchFamily="2" charset="-122"/>
              </a:rPr>
              <a:t>辛弃疾</a:t>
            </a:r>
            <a:endParaRPr lang="en-US" altLang="zh-CN" sz="3200" b="1">
              <a:latin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Rectangle 2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9218" name="Text Box 4"/>
          <p:cNvSpPr txBox="1"/>
          <p:nvPr/>
        </p:nvSpPr>
        <p:spPr>
          <a:xfrm>
            <a:off x="0" y="1143000"/>
            <a:ext cx="9144000" cy="54530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2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李贺唐代诗人，出生于破落贵族之家，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字长吉</a:t>
            </a:r>
            <a:r>
              <a:rPr lang="zh-CN" altLang="en-US" sz="32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，世称李长吉、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鬼才、诗鬼</a:t>
            </a:r>
            <a:r>
              <a:rPr lang="zh-CN" altLang="en-US" sz="32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等，与李白、李商隐三人并称唐代“三李”。</a:t>
            </a:r>
            <a:endParaRPr lang="zh-CN" altLang="en-US" sz="32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 虽才华横溢，但遭人嫉妒，借口他父亲李晋肃名字中的“晋”与“进士”中的“进”同音犯讳，被考官取消参加进士科考的资格。他一生体弱多病无法参军立功，因此空有报国之志，却无报国之门。</a:t>
            </a:r>
            <a:endParaRPr lang="zh-CN" altLang="en-US" sz="32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altLang="zh-CN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altLang="en-US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altLang="zh-CN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altLang="en-US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他一生应试难中，又愁苦多病，更是壮志难酬，</a:t>
            </a:r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仅做过</a:t>
            </a:r>
            <a:r>
              <a:rPr lang="en-US" altLang="zh-CN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年九品奉礼郎，</a:t>
            </a:r>
            <a:r>
              <a:rPr lang="en-US" altLang="zh-CN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27</a:t>
            </a:r>
            <a:r>
              <a:rPr altLang="en-US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岁就英年早逝了。</a:t>
            </a:r>
            <a:endParaRPr lang="zh-CN" altLang="en-US" sz="32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     </a:t>
            </a:r>
            <a:endParaRPr lang="en-US" altLang="zh-CN" sz="32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WordArt 5"/>
          <p:cNvSpPr>
            <a:spLocks noTextEdit="1"/>
          </p:cNvSpPr>
          <p:nvPr/>
        </p:nvSpPr>
        <p:spPr>
          <a:xfrm>
            <a:off x="228600" y="381000"/>
            <a:ext cx="2095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作者介绍</a:t>
            </a:r>
            <a:endParaRPr lang="zh-CN" altLang="en-US" sz="36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1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Text Box 4"/>
          <p:cNvSpPr txBox="1"/>
          <p:nvPr/>
        </p:nvSpPr>
        <p:spPr>
          <a:xfrm>
            <a:off x="0" y="304800"/>
            <a:ext cx="91440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僵卧孤村不自哀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尚思为国戍轮台。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夜阑卧听风听雨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铁马冰河入梦来。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十一月四日风雨大作</a:t>
            </a:r>
            <a:r>
              <a:rPr lang="en-US" altLang="zh-CN" sz="2800" b="1">
                <a:latin typeface="宋体" panose="02010600030101010101" pitchFamily="2" charset="-122"/>
              </a:rPr>
              <a:t>》.</a:t>
            </a:r>
            <a:r>
              <a:rPr lang="zh-CN" altLang="en-US" sz="2800" b="1">
                <a:latin typeface="宋体" panose="02010600030101010101" pitchFamily="2" charset="-122"/>
              </a:rPr>
              <a:t>陆游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0" name="Text Box 5"/>
          <p:cNvSpPr txBox="1"/>
          <p:nvPr/>
        </p:nvSpPr>
        <p:spPr>
          <a:xfrm>
            <a:off x="0" y="4202113"/>
            <a:ext cx="8077200" cy="2655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      塞下秋来风景异，衡阳雁去无留意。四面边声连角起，千嶂里，长烟落日孤城闭。</a:t>
            </a:r>
            <a:endParaRPr lang="zh-CN" altLang="en-US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      浊酒一杯家万里，燕然未勒归无计。羌管悠悠霜满地，人不寐，将军白发征夫泪。</a:t>
            </a:r>
            <a:endParaRPr lang="zh-CN" altLang="en-US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                </a:t>
            </a:r>
            <a:r>
              <a:rPr lang="en-US" altLang="zh-CN" sz="2800">
                <a:latin typeface="Arial" panose="020b0604020202020204" pitchFamily="34" charset="0"/>
              </a:rPr>
              <a:t>——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latin typeface="Arial" panose="020b0604020202020204" pitchFamily="34" charset="0"/>
              </a:rPr>
              <a:t>渔家傲</a:t>
            </a:r>
            <a:r>
              <a:rPr lang="en-US" altLang="zh-CN" sz="2800" b="1">
                <a:latin typeface="Arial" panose="020b0604020202020204" pitchFamily="34" charset="0"/>
              </a:rPr>
              <a:t>.</a:t>
            </a:r>
            <a:r>
              <a:rPr lang="zh-CN" altLang="en-US" sz="2800" b="1">
                <a:latin typeface="Arial" panose="020b0604020202020204" pitchFamily="34" charset="0"/>
              </a:rPr>
              <a:t>秋思</a:t>
            </a:r>
            <a:r>
              <a:rPr lang="en-US" altLang="zh-CN" sz="2800" b="1">
                <a:latin typeface="Arial" panose="020b0604020202020204" pitchFamily="34" charset="0"/>
              </a:rPr>
              <a:t>》.</a:t>
            </a:r>
            <a:r>
              <a:rPr lang="zh-CN" altLang="en-US" sz="2800" b="1">
                <a:latin typeface="Arial" panose="020b0604020202020204" pitchFamily="34" charset="0"/>
              </a:rPr>
              <a:t>范仲淹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0" y="2438400"/>
            <a:ext cx="6172200" cy="2228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葡萄美酒夜光杯，欲饮琵琶马上催。</a:t>
            </a:r>
            <a:br>
              <a:rPr lang="zh-CN" altLang="en-US" sz="2800" b="1">
                <a:latin typeface="Arial" panose="020b0604020202020204" pitchFamily="34" charset="0"/>
              </a:rPr>
            </a:br>
            <a:r>
              <a:rPr lang="zh-CN" altLang="en-US" sz="2800" b="1">
                <a:latin typeface="Arial" panose="020b0604020202020204" pitchFamily="34" charset="0"/>
              </a:rPr>
              <a:t>醉卧沙场君莫笑，古来征战几人回 。</a:t>
            </a:r>
            <a:endParaRPr lang="zh-CN" altLang="en-US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     ——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latin typeface="Arial" panose="020b0604020202020204" pitchFamily="34" charset="0"/>
              </a:rPr>
              <a:t>凉州词二首</a:t>
            </a:r>
            <a:r>
              <a:rPr lang="en-US" altLang="zh-CN" sz="2800" b="1">
                <a:latin typeface="Arial" panose="020b0604020202020204" pitchFamily="34" charset="0"/>
              </a:rPr>
              <a:t>·</a:t>
            </a:r>
            <a:r>
              <a:rPr lang="zh-CN" altLang="en-US" sz="2800" b="1">
                <a:latin typeface="Arial" panose="020b0604020202020204" pitchFamily="34" charset="0"/>
              </a:rPr>
              <a:t>其一</a:t>
            </a:r>
            <a:r>
              <a:rPr lang="en-US" altLang="zh-CN" sz="2800" b="1">
                <a:latin typeface="Arial" panose="020b0604020202020204" pitchFamily="34" charset="0"/>
              </a:rPr>
              <a:t>》.</a:t>
            </a:r>
            <a:r>
              <a:rPr lang="zh-CN" altLang="en-US" sz="2800" b="1">
                <a:latin typeface="Arial" panose="020b0604020202020204" pitchFamily="34" charset="0"/>
              </a:rPr>
              <a:t>王翰</a:t>
            </a:r>
            <a:endParaRPr lang="zh-CN" altLang="en-US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Text Box 4"/>
          <p:cNvSpPr txBox="1"/>
          <p:nvPr/>
        </p:nvSpPr>
        <p:spPr>
          <a:xfrm>
            <a:off x="0" y="1524000"/>
            <a:ext cx="541020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“原谅爸爸，不能陪着你长大，参加你的婚礼，这是爸爸无法弥补的遗憾，但爸爸是一名军人，护佑祖国、人民是不可回避的责任，希望你长大后能够明白</a:t>
            </a:r>
            <a:r>
              <a:rPr lang="en-US" altLang="zh-CN" sz="3200" b="1">
                <a:latin typeface="宋体" panose="02010600030101010101" pitchFamily="2" charset="-122"/>
                <a:ea typeface="Arial" panose="020b0604020202020204" pitchFamily="34" charset="0"/>
              </a:rPr>
              <a:t>……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en-US" altLang="zh-CN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pic>
        <p:nvPicPr>
          <p:cNvPr id="1945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42800" y="104140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wipe dir="r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Text Box 4"/>
          <p:cNvSpPr txBox="1"/>
          <p:nvPr/>
        </p:nvSpPr>
        <p:spPr>
          <a:xfrm>
            <a:off x="0" y="381000"/>
            <a:ext cx="9144000" cy="37480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altLang="zh-CN" sz="320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 </a:t>
            </a:r>
            <a:r>
              <a:rPr altLang="en-US" sz="320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 正因为应试遇挫，仕途不顺，所以，他致力于诗。据说，李贺写诗非常勤奋，外出时总背一破囊，得诗句便写投囊中，暮归再成诗篇。在李贺的短暂生涯中，给后人留下了两百余首诗。</a:t>
            </a:r>
            <a:endParaRPr altLang="zh-CN" sz="3200">
              <a:solidFill>
                <a:srgbClr val="000000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altLang="zh-CN" sz="320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 </a:t>
            </a:r>
            <a:r>
              <a:rPr altLang="en-US" sz="320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 </a:t>
            </a:r>
            <a:r>
              <a:rPr altLang="zh-CN" sz="320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 </a:t>
            </a:r>
            <a:r>
              <a:rPr altLang="en-US" sz="320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李贺的诗非常有特色有个性，人称“</a:t>
            </a:r>
            <a:r>
              <a:rPr altLang="en-US" sz="320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诗鬼</a:t>
            </a:r>
            <a:r>
              <a:rPr altLang="en-US" sz="320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”。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幽冷浓艳、奇诡荒诞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的独特风格，让他在中唐诗坛上独树一帜。 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Text Box 6"/>
          <p:cNvSpPr txBox="1"/>
          <p:nvPr/>
        </p:nvSpPr>
        <p:spPr>
          <a:xfrm>
            <a:off x="-457200" y="609600"/>
            <a:ext cx="647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latin typeface="Arial" panose="020b0604020202020204" pitchFamily="34" charset="0"/>
            </a:endParaRPr>
          </a:p>
        </p:txBody>
      </p:sp>
      <p:sp>
        <p:nvSpPr>
          <p:cNvPr id="11267" name="Text Box 7"/>
          <p:cNvSpPr txBox="1"/>
          <p:nvPr/>
        </p:nvSpPr>
        <p:spPr>
          <a:xfrm>
            <a:off x="0" y="1600200"/>
            <a:ext cx="8763000" cy="22875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Arial" panose="020b0604020202020204" pitchFamily="34" charset="0"/>
              </a:rPr>
              <a:t>1</a:t>
            </a:r>
            <a:r>
              <a:rPr lang="zh-CN" altLang="en-US" sz="3200" b="1">
                <a:latin typeface="Arial" panose="020b0604020202020204" pitchFamily="34" charset="0"/>
              </a:rPr>
              <a:t>、</a:t>
            </a:r>
            <a:r>
              <a:rPr lang="zh-CN" altLang="zh-CN" sz="3200" b="1">
                <a:latin typeface="宋体" panose="02010600030101010101" pitchFamily="2" charset="-122"/>
              </a:rPr>
              <a:t>通过朗读体会诗中情</a:t>
            </a:r>
            <a:r>
              <a:rPr lang="zh-CN" altLang="en-US" sz="3200" b="1">
                <a:latin typeface="宋体" panose="02010600030101010101" pitchFamily="2" charset="-122"/>
              </a:rPr>
              <a:t>，理解诗意，发挥想象，感受、品味诗歌的意境美。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、领悟作者寄托的爱国情怀。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" name="WordArt 8"/>
          <p:cNvSpPr>
            <a:spLocks noTextEdit="1"/>
          </p:cNvSpPr>
          <p:nvPr/>
        </p:nvSpPr>
        <p:spPr>
          <a:xfrm>
            <a:off x="0" y="304800"/>
            <a:ext cx="2667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110538" cy="7921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6600" b="1"/>
              <a:t>解题</a:t>
            </a:r>
            <a:endParaRPr lang="zh-CN" altLang="en-US" sz="6600" b="1"/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>
          <a:xfrm>
            <a:off x="0" y="1447800"/>
            <a:ext cx="9144000" cy="2971800"/>
          </a:xfrm>
          <a:solidFill>
            <a:schemeClr val="bg1">
              <a:alpha val="29803"/>
            </a:schemeClr>
          </a:solidFill>
          <a:ln>
            <a:solidFill>
              <a:srgbClr val="BEDCD8"/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zh-CN" sz="2400"/>
              <a:t> </a:t>
            </a:r>
            <a:r>
              <a:rPr lang="zh-CN" altLang="zh-CN" sz="2800">
                <a:ea typeface="楷体_GB2312" pitchFamily="49" charset="-122"/>
              </a:rPr>
              <a:t>《</a:t>
            </a:r>
            <a:r>
              <a:rPr lang="zh-CN" altLang="en-US" sz="2800">
                <a:ea typeface="楷体_GB2312" pitchFamily="49" charset="-122"/>
              </a:rPr>
              <a:t>雁门太守行</a:t>
            </a:r>
            <a:r>
              <a:rPr lang="zh-CN" altLang="zh-CN" sz="2800">
                <a:ea typeface="楷体_GB2312" pitchFamily="49" charset="-122"/>
              </a:rPr>
              <a:t>》</a:t>
            </a:r>
            <a:r>
              <a:rPr lang="zh-CN" altLang="en-US" sz="2800">
                <a:ea typeface="楷体_GB2312" pitchFamily="49" charset="-122"/>
              </a:rPr>
              <a:t>中的“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行</a:t>
            </a:r>
            <a:r>
              <a:rPr lang="zh-CN" altLang="en-US" sz="2800">
                <a:ea typeface="楷体_GB2312" pitchFamily="49" charset="-122"/>
              </a:rPr>
              <a:t>”是标明诗的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体裁</a:t>
            </a:r>
            <a:r>
              <a:rPr lang="zh-CN" altLang="en-US" sz="2800">
                <a:ea typeface="楷体_GB2312" pitchFamily="49" charset="-122"/>
              </a:rPr>
              <a:t>，乐府诗的一种，相对自由，没有严格格律、近于五七言古体诗的诗歌体裁。如：</a:t>
            </a:r>
            <a:r>
              <a:rPr lang="en-US" altLang="zh-CN" sz="2800">
                <a:ea typeface="楷体_GB2312" pitchFamily="49" charset="-122"/>
              </a:rPr>
              <a:t>《</a:t>
            </a:r>
            <a:r>
              <a:rPr lang="zh-CN" altLang="en-US" sz="2800">
                <a:ea typeface="楷体_GB2312" pitchFamily="49" charset="-122"/>
              </a:rPr>
              <a:t>长歌行</a:t>
            </a:r>
            <a:r>
              <a:rPr lang="en-US" altLang="zh-CN" sz="2800">
                <a:ea typeface="楷体_GB2312" pitchFamily="49" charset="-122"/>
              </a:rPr>
              <a:t>》</a:t>
            </a:r>
            <a:r>
              <a:rPr lang="zh-CN" altLang="en-US" sz="2800">
                <a:ea typeface="楷体_GB2312" pitchFamily="49" charset="-122"/>
              </a:rPr>
              <a:t>、</a:t>
            </a:r>
            <a:r>
              <a:rPr lang="en-US" altLang="zh-CN" sz="2800">
                <a:ea typeface="楷体_GB2312" pitchFamily="49" charset="-122"/>
              </a:rPr>
              <a:t>《</a:t>
            </a:r>
            <a:r>
              <a:rPr lang="zh-CN" altLang="en-US" sz="2800">
                <a:ea typeface="楷体_GB2312" pitchFamily="49" charset="-122"/>
              </a:rPr>
              <a:t>琵琶行</a:t>
            </a:r>
            <a:r>
              <a:rPr lang="en-US" altLang="zh-CN" sz="2800">
                <a:ea typeface="楷体_GB2312" pitchFamily="49" charset="-122"/>
              </a:rPr>
              <a:t>》</a:t>
            </a:r>
            <a:r>
              <a:rPr lang="zh-CN" altLang="en-US" sz="2800">
                <a:ea typeface="楷体_GB2312" pitchFamily="49" charset="-122"/>
              </a:rPr>
              <a:t>等。</a:t>
            </a:r>
            <a:endParaRPr lang="zh-CN" altLang="en-US" sz="2800">
              <a:ea typeface="楷体_GB2312" pitchFamily="49" charset="-122"/>
            </a:endParaRPr>
          </a:p>
          <a:p>
            <a:pPr eaLnBrk="1" hangingPunct="1">
              <a:buNone/>
            </a:pPr>
            <a:endParaRPr lang="zh-CN" altLang="en-US" sz="2800"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zh-CN" sz="2800">
                <a:ea typeface="楷体_GB2312" pitchFamily="49" charset="-122"/>
              </a:rPr>
              <a:t>《</a:t>
            </a:r>
            <a:r>
              <a:rPr lang="zh-CN" altLang="en-US" sz="2800">
                <a:ea typeface="楷体_GB2312" pitchFamily="49" charset="-122"/>
              </a:rPr>
              <a:t>雁门太守行</a:t>
            </a:r>
            <a:r>
              <a:rPr lang="zh-CN" altLang="zh-CN" sz="2800">
                <a:ea typeface="楷体_GB2312" pitchFamily="49" charset="-122"/>
              </a:rPr>
              <a:t>》</a:t>
            </a:r>
            <a:r>
              <a:rPr lang="zh-CN" altLang="en-US" sz="2800">
                <a:ea typeface="楷体_GB2312" pitchFamily="49" charset="-122"/>
              </a:rPr>
              <a:t>是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古乐府曲名，多写边塞征战之事。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3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endParaRPr lang="zh-CN" altLang="zh-CN" sz="2400" b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AutoShape 4"/>
          <p:cNvSpPr/>
          <p:nvPr/>
        </p:nvSpPr>
        <p:spPr>
          <a:xfrm>
            <a:off x="914400" y="1524000"/>
            <a:ext cx="7696200" cy="457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Tx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1219200" y="1828800"/>
            <a:ext cx="70104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3200" b="1">
                <a:latin typeface="Arial" panose="020b0604020202020204" pitchFamily="34" charset="0"/>
              </a:rPr>
              <a:t>         </a:t>
            </a:r>
            <a:r>
              <a:rPr lang="zh-CN" altLang="en-US" sz="3600" b="1">
                <a:latin typeface="Arial" panose="020b0604020202020204" pitchFamily="34" charset="0"/>
              </a:rPr>
              <a:t>唐代中期，各地藩镇拥兵自重，不服从朝廷。于是朝廷派兵讨伐，亦不能制止。河北诸镇为祸尤烈。河北易水的成德节度使王承宗祖孙三代拥兵割据</a:t>
            </a:r>
            <a:r>
              <a:rPr lang="en-US" altLang="zh-CN" sz="3600" b="1">
                <a:latin typeface="Arial" panose="020b0604020202020204" pitchFamily="34" charset="0"/>
              </a:rPr>
              <a:t>39</a:t>
            </a:r>
            <a:r>
              <a:rPr lang="zh-CN" altLang="en-US" sz="3600" b="1">
                <a:latin typeface="Arial" panose="020b0604020202020204" pitchFamily="34" charset="0"/>
              </a:rPr>
              <a:t>年之长。此诗写的是朝廷和河北藩镇之间的战争状况。（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藩镇割据</a:t>
            </a:r>
            <a:r>
              <a:rPr lang="zh-CN" altLang="en-US" sz="3600" b="1">
                <a:latin typeface="Arial" panose="020b0604020202020204" pitchFamily="34" charset="0"/>
              </a:rPr>
              <a:t>）</a:t>
            </a:r>
            <a:endParaRPr lang="zh-CN" altLang="en-US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</a:pP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28677" name="WordArt 6"/>
          <p:cNvSpPr>
            <a:spLocks noTextEdit="1"/>
          </p:cNvSpPr>
          <p:nvPr/>
        </p:nvSpPr>
        <p:spPr>
          <a:xfrm>
            <a:off x="228600" y="304800"/>
            <a:ext cx="22479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背景介绍</a:t>
            </a:r>
            <a:endParaRPr lang="zh-CN" altLang="en-US" sz="36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6" name="文本框 23555"/>
          <p:cNvSpPr txBox="1"/>
          <p:nvPr/>
        </p:nvSpPr>
        <p:spPr>
          <a:xfrm>
            <a:off x="457200" y="1676400"/>
            <a:ext cx="8153400" cy="3956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endParaRPr lang="en-US" altLang="zh-CN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en-US" altLang="zh-CN" b="1">
                <a:latin typeface="Arial" panose="020b0604020202020204" pitchFamily="34" charset="0"/>
              </a:rPr>
              <a:t>                                              cuī                                      lín </a:t>
            </a:r>
            <a:endParaRPr lang="en-US" altLang="zh-CN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en-US" altLang="zh-CN" sz="3200" b="1">
                <a:latin typeface="Arial" panose="020b0604020202020204" pitchFamily="34" charset="0"/>
              </a:rPr>
              <a:t>    </a:t>
            </a:r>
            <a:r>
              <a:rPr lang="zh-CN" altLang="en-US" sz="3200" b="1">
                <a:latin typeface="Arial" panose="020b0604020202020204" pitchFamily="34" charset="0"/>
              </a:rPr>
              <a:t>黑云压城城欲摧，甲光向日金鳞开。 </a:t>
            </a:r>
            <a:endParaRPr lang="zh-CN" altLang="en-US" sz="3200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sz="2000" b="1">
                <a:latin typeface="Arial" panose="020b0604020202020204" pitchFamily="34" charset="0"/>
              </a:rPr>
              <a:t>　   </a:t>
            </a:r>
            <a:r>
              <a:rPr lang="en-US" altLang="zh-CN" sz="2000" b="1" err="1">
                <a:latin typeface="Arial" panose="020b0604020202020204" pitchFamily="34" charset="0"/>
              </a:rPr>
              <a:t>jiǎo                                         sài      yān zhī </a:t>
            </a:r>
            <a:endParaRPr lang="en-US" altLang="zh-CN" sz="2000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en-US" altLang="zh-CN" sz="3200" b="1">
                <a:latin typeface="Arial" panose="020b0604020202020204" pitchFamily="34" charset="0"/>
              </a:rPr>
              <a:t>    </a:t>
            </a:r>
            <a:r>
              <a:rPr lang="zh-CN" altLang="en-US" sz="3200" b="1">
                <a:latin typeface="Arial" panose="020b0604020202020204" pitchFamily="34" charset="0"/>
              </a:rPr>
              <a:t>角声满天秋色里，塞上燕脂凝夜紫。 </a:t>
            </a:r>
            <a:endParaRPr lang="zh-CN" altLang="en-US" sz="3200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sz="3200" b="1">
                <a:latin typeface="Arial" panose="020b0604020202020204" pitchFamily="34" charset="0"/>
              </a:rPr>
              <a:t>　    </a:t>
            </a:r>
            <a:r>
              <a:rPr lang="en-US" altLang="zh-CN" b="1" err="1">
                <a:latin typeface="Arial" panose="020b0604020202020204" pitchFamily="34" charset="0"/>
              </a:rPr>
              <a:t>juǎn                                            zhòng </a:t>
            </a:r>
            <a:endParaRPr lang="en-US" altLang="zh-CN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en-US" altLang="zh-CN" sz="3200" b="1">
                <a:latin typeface="Arial" panose="020b0604020202020204" pitchFamily="34" charset="0"/>
              </a:rPr>
              <a:t>    </a:t>
            </a:r>
            <a:r>
              <a:rPr lang="zh-CN" altLang="en-US" sz="3200" b="1">
                <a:latin typeface="Arial" panose="020b0604020202020204" pitchFamily="34" charset="0"/>
              </a:rPr>
              <a:t>半卷红旗临易水，霜重鼓寒声不起。 </a:t>
            </a:r>
            <a:endParaRPr lang="zh-CN" altLang="en-US" sz="3200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b="1">
                <a:latin typeface="Arial" panose="020b0604020202020204" pitchFamily="34" charset="0"/>
              </a:rPr>
              <a:t>　                                                              </a:t>
            </a:r>
            <a:r>
              <a:rPr lang="en-US" altLang="zh-CN" b="1" err="1">
                <a:latin typeface="Arial" panose="020b0604020202020204" pitchFamily="34" charset="0"/>
              </a:rPr>
              <a:t>xié </a:t>
            </a:r>
            <a:endParaRPr lang="en-US" altLang="zh-CN" b="1">
              <a:latin typeface="Arial" panose="020b0604020202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en-US" altLang="zh-CN" sz="3200" b="1">
                <a:latin typeface="Arial" panose="020b0604020202020204" pitchFamily="34" charset="0"/>
              </a:rPr>
              <a:t>    </a:t>
            </a:r>
            <a:r>
              <a:rPr lang="zh-CN" altLang="en-US" sz="3200" b="1">
                <a:latin typeface="Arial" panose="020b0604020202020204" pitchFamily="34" charset="0"/>
              </a:rPr>
              <a:t>报君黄金台上意，提携玉龙为君死。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2667000" y="838200"/>
            <a:ext cx="44196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</a:rPr>
              <a:t>雁门太守行</a:t>
            </a:r>
            <a:endParaRPr lang="en-US" altLang="zh-CN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381000" y="457200"/>
            <a:ext cx="1514475" cy="5048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4000" b="1" spc="800" normalizeH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读诗韵</a:t>
            </a:r>
            <a:endParaRPr lang="zh-CN" altLang="en-US" sz="4000" b="1" spc="800" normalizeH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77724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/>
              <a:t>雁门太守行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290" name="Rectangle 3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114800"/>
          </a:xfrm>
          <a:solidFill>
            <a:schemeClr val="bg1"/>
          </a:solidFill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zh-CN" altLang="en-US"/>
              <a:t>　                         </a:t>
            </a:r>
            <a:r>
              <a:rPr lang="en-US" altLang="zh-CN" sz="1800" b="1" err="1"/>
              <a:t>cuī                                            lín </a:t>
            </a:r>
            <a:endParaRPr lang="en-US" altLang="zh-CN" sz="18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>
                <a:solidFill>
                  <a:srgbClr val="FF0000"/>
                </a:solidFill>
              </a:rPr>
              <a:t>黑</a:t>
            </a:r>
            <a:r>
              <a:rPr lang="zh-CN" altLang="en-US" b="1"/>
              <a:t>云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压城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城欲摧，甲光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向日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金</a:t>
            </a:r>
            <a:r>
              <a:rPr lang="zh-CN" altLang="en-US" b="1"/>
              <a:t>鳞开。 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zh-CN" altLang="en-US" sz="2000" b="1"/>
              <a:t>　   </a:t>
            </a:r>
            <a:r>
              <a:rPr lang="en-US" altLang="zh-CN" sz="2000" b="1" err="1"/>
              <a:t>jiǎo                                             sài       yān zhī </a:t>
            </a:r>
            <a:endParaRPr lang="en-US" altLang="zh-CN" sz="20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/>
              <a:t>角声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满天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秋色</a:t>
            </a:r>
            <a:r>
              <a:rPr lang="zh-CN" altLang="en-US" b="1"/>
              <a:t>里，塞上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燕脂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凝夜</a:t>
            </a:r>
            <a:r>
              <a:rPr lang="zh-CN" altLang="en-US" b="1">
                <a:solidFill>
                  <a:srgbClr val="FF0000"/>
                </a:solidFill>
              </a:rPr>
              <a:t>紫</a:t>
            </a:r>
            <a:r>
              <a:rPr lang="zh-CN" altLang="en-US" b="1"/>
              <a:t>。 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zh-CN" altLang="en-US" b="1"/>
              <a:t>　    </a:t>
            </a:r>
            <a:r>
              <a:rPr lang="en-US" altLang="zh-CN" sz="1800" b="1" err="1"/>
              <a:t>juǎn                                              zhòng </a:t>
            </a:r>
            <a:endParaRPr lang="en-US" altLang="zh-CN" sz="18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/>
              <a:t>半卷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>
                <a:solidFill>
                  <a:srgbClr val="FF0000"/>
                </a:solidFill>
              </a:rPr>
              <a:t>红</a:t>
            </a:r>
            <a:r>
              <a:rPr lang="zh-CN" altLang="en-US" b="1"/>
              <a:t>旗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临易水，</a:t>
            </a:r>
            <a:r>
              <a:rPr lang="zh-CN" altLang="en-US" b="1">
                <a:solidFill>
                  <a:srgbClr val="FF0000"/>
                </a:solidFill>
              </a:rPr>
              <a:t>霜重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鼓寒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声</a:t>
            </a:r>
            <a:r>
              <a:rPr lang="zh-CN" altLang="en-US" b="1">
                <a:solidFill>
                  <a:srgbClr val="003399"/>
                </a:solidFill>
              </a:rPr>
              <a:t>不起</a:t>
            </a:r>
            <a:r>
              <a:rPr lang="zh-CN" altLang="en-US" b="1"/>
              <a:t>。 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zh-CN" altLang="en-US" sz="1800" b="1"/>
              <a:t>　                                                                  </a:t>
            </a:r>
            <a:r>
              <a:rPr lang="en-US" altLang="zh-CN" sz="1800" b="1" err="1"/>
              <a:t>xié </a:t>
            </a:r>
            <a:endParaRPr lang="en-US" altLang="zh-CN" sz="1800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    </a:t>
            </a:r>
            <a:r>
              <a:rPr lang="zh-CN" altLang="en-US" b="1"/>
              <a:t>报君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黄金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台上意，提携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玉龙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en-US" b="1"/>
              <a:t>为君死。 </a:t>
            </a:r>
            <a:endParaRPr lang="zh-CN" altLang="en-US" b="1"/>
          </a:p>
        </p:txBody>
      </p:sp>
      <p:sp>
        <p:nvSpPr>
          <p:cNvPr id="12294" name="矩形 12293"/>
          <p:cNvSpPr/>
          <p:nvPr/>
        </p:nvSpPr>
        <p:spPr>
          <a:xfrm>
            <a:off x="304800" y="457200"/>
            <a:ext cx="1543050" cy="5048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4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读诗韵</a:t>
            </a:r>
            <a:endParaRPr lang="zh-CN" altLang="en-US" sz="4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4" name="文本框 25603"/>
          <p:cNvSpPr txBox="1"/>
          <p:nvPr/>
        </p:nvSpPr>
        <p:spPr>
          <a:xfrm>
            <a:off x="304800" y="533400"/>
            <a:ext cx="6477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5605" name="Text Box 13"/>
          <p:cNvSpPr txBox="1"/>
          <p:nvPr/>
        </p:nvSpPr>
        <p:spPr>
          <a:xfrm>
            <a:off x="3200400" y="228600"/>
            <a:ext cx="190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解诗意</a:t>
            </a:r>
            <a:endParaRPr lang="zh-CN" altLang="en-US" sz="3600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609600" y="1600200"/>
            <a:ext cx="7086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    小组合作探究，借助注释，共同了解诗句大意。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箭头指引演示模板（橙）">
  <a:themeElements>
    <a:clrScheme name="箭头指引演示模板（橙） 3">
      <a:dk1>
        <a:srgbClr val="000000"/>
      </a:dk1>
      <a:lt1>
        <a:srgbClr val="FFDBA6"/>
      </a:lt1>
      <a:dk2>
        <a:srgbClr val="FFFFFF"/>
      </a:dk2>
      <a:lt2>
        <a:srgbClr val="FFAC31"/>
      </a:lt2>
      <a:accent1>
        <a:srgbClr val="FF9900"/>
      </a:accent1>
      <a:accent2>
        <a:srgbClr val="FFCC80"/>
      </a:accent2>
      <a:accent3>
        <a:srgbClr val="FFEAD0"/>
      </a:accent3>
      <a:accent4>
        <a:srgbClr val="000000"/>
      </a:accent4>
      <a:accent5>
        <a:srgbClr val="FFCAAA"/>
      </a:accent5>
      <a:accent6>
        <a:srgbClr val="E7B973"/>
      </a:accent6>
      <a:hlink>
        <a:srgbClr val="E68A00"/>
      </a:hlink>
      <a:folHlink>
        <a:srgbClr val="FF6600"/>
      </a:folHlink>
    </a:clrScheme>
    <a:fontScheme name="箭头指引演示模板（橙）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箭头指引演示模板（橙） 1">
        <a:dk1>
          <a:srgbClr val="005A58"/>
        </a:dk1>
        <a:lt1>
          <a:srgbClr val="FFFFFF"/>
        </a:lt1>
        <a:dk2>
          <a:srgbClr val="008080"/>
        </a:dk2>
        <a:lt2>
          <a:srgbClr val="FFFFCD"/>
        </a:lt2>
        <a:accent1>
          <a:srgbClr val="006462"/>
        </a:accent1>
        <a:accent2>
          <a:srgbClr val="008080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007373"/>
        </a:accent6>
        <a:hlink>
          <a:srgbClr val="00ACA8"/>
        </a:hlink>
        <a:folHlink>
          <a:srgbClr val="00444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箭头指引演示模板（橙） 2">
        <a:dk1>
          <a:srgbClr val="342F61"/>
        </a:dk1>
        <a:lt1>
          <a:srgbClr val="FFFFFF"/>
        </a:lt1>
        <a:dk2>
          <a:srgbClr val="8794D5"/>
        </a:dk2>
        <a:lt2>
          <a:srgbClr val="FFFFFF"/>
        </a:lt2>
        <a:accent1>
          <a:srgbClr val="504D80"/>
        </a:accent1>
        <a:accent2>
          <a:srgbClr val="9791CA"/>
        </a:accent2>
        <a:accent3>
          <a:srgbClr val="C3C8E7"/>
        </a:accent3>
        <a:accent4>
          <a:srgbClr val="DADADA"/>
        </a:accent4>
        <a:accent5>
          <a:srgbClr val="B3B2C0"/>
        </a:accent5>
        <a:accent6>
          <a:srgbClr val="8883B7"/>
        </a:accent6>
        <a:hlink>
          <a:srgbClr val="322D5A"/>
        </a:hlink>
        <a:folHlink>
          <a:srgbClr val="544C9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箭头指引演示模板（橙） 3">
        <a:dk1>
          <a:srgbClr val="000000"/>
        </a:dk1>
        <a:lt1>
          <a:srgbClr val="FFDBA6"/>
        </a:lt1>
        <a:dk2>
          <a:srgbClr val="FFFFFF"/>
        </a:dk2>
        <a:lt2>
          <a:srgbClr val="FFAC31"/>
        </a:lt2>
        <a:accent1>
          <a:srgbClr val="FF9900"/>
        </a:accent1>
        <a:accent2>
          <a:srgbClr val="FFCC80"/>
        </a:accent2>
        <a:accent3>
          <a:srgbClr val="FFEAD0"/>
        </a:accent3>
        <a:accent4>
          <a:srgbClr val="000000"/>
        </a:accent4>
        <a:accent5>
          <a:srgbClr val="FFCAAA"/>
        </a:accent5>
        <a:accent6>
          <a:srgbClr val="E7B973"/>
        </a:accent6>
        <a:hlink>
          <a:srgbClr val="E68A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箭头指引演示模板（橙） 4">
        <a:dk1>
          <a:srgbClr val="66CCCC"/>
        </a:dk1>
        <a:lt1>
          <a:srgbClr val="FFFFFF"/>
        </a:lt1>
        <a:dk2>
          <a:srgbClr val="2E6B6B"/>
        </a:dk2>
        <a:lt2>
          <a:srgbClr val="2E6B6B"/>
        </a:lt2>
        <a:accent1>
          <a:srgbClr val="45A3A1"/>
        </a:accent1>
        <a:accent2>
          <a:srgbClr val="9ADEDC"/>
        </a:accent2>
        <a:accent3>
          <a:srgbClr val="ADBABA"/>
        </a:accent3>
        <a:accent4>
          <a:srgbClr val="DADADA"/>
        </a:accent4>
        <a:accent5>
          <a:srgbClr val="B0CECD"/>
        </a:accent5>
        <a:accent6>
          <a:srgbClr val="8BC9C7"/>
        </a:accent6>
        <a:hlink>
          <a:srgbClr val="B3E6E6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箭头指引演示模板（橙） 5">
        <a:dk1>
          <a:srgbClr val="B3CCE6"/>
        </a:dk1>
        <a:lt1>
          <a:srgbClr val="FFFFFF"/>
        </a:lt1>
        <a:dk2>
          <a:srgbClr val="6698CC"/>
        </a:dk2>
        <a:lt2>
          <a:srgbClr val="FFFFFF"/>
        </a:lt2>
        <a:accent1>
          <a:srgbClr val="336599"/>
        </a:accent1>
        <a:accent2>
          <a:srgbClr val="2E4C6B"/>
        </a:accent2>
        <a:accent3>
          <a:srgbClr val="B8CAE2"/>
        </a:accent3>
        <a:accent4>
          <a:srgbClr val="DADADA"/>
        </a:accent4>
        <a:accent5>
          <a:srgbClr val="ADB8CA"/>
        </a:accent5>
        <a:accent6>
          <a:srgbClr val="294460"/>
        </a:accent6>
        <a:hlink>
          <a:srgbClr val="0B54A3"/>
        </a:hlink>
        <a:folHlink>
          <a:srgbClr val="0B73E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箭头指引演示模板（橙） 6">
        <a:dk1>
          <a:srgbClr val="496B2E"/>
        </a:dk1>
        <a:lt1>
          <a:srgbClr val="CCE3B5"/>
        </a:lt1>
        <a:dk2>
          <a:srgbClr val="619933"/>
        </a:dk2>
        <a:lt2>
          <a:srgbClr val="F2F8ED"/>
        </a:lt2>
        <a:accent1>
          <a:srgbClr val="94CC66"/>
        </a:accent1>
        <a:accent2>
          <a:srgbClr val="FFFFFF"/>
        </a:accent2>
        <a:accent3>
          <a:srgbClr val="E2EFD7"/>
        </a:accent3>
        <a:accent4>
          <a:srgbClr val="3D5A26"/>
        </a:accent4>
        <a:accent5>
          <a:srgbClr val="C8E2B8"/>
        </a:accent5>
        <a:accent6>
          <a:srgbClr val="E7E7E7"/>
        </a:accent6>
        <a:hlink>
          <a:srgbClr val="4891EA"/>
        </a:hlink>
        <a:folHlink>
          <a:srgbClr val="7AAF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107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8">
      <vt:lpstr>Arial</vt:lpstr>
      <vt:lpstr>宋体</vt:lpstr>
      <vt:lpstr>Times New Roman</vt:lpstr>
      <vt:lpstr>Calibri</vt:lpstr>
      <vt:lpstr>楷体_GB2312</vt:lpstr>
      <vt:lpstr>华文隶书</vt:lpstr>
      <vt:lpstr>默认设计模板</vt:lpstr>
      <vt:lpstr>       《雁门太守行》                 唐.李贺</vt:lpstr>
      <vt:lpstr>PowerPoint Presentation</vt:lpstr>
      <vt:lpstr>PowerPoint Presentation</vt:lpstr>
      <vt:lpstr>PowerPoint Presentation</vt:lpstr>
      <vt:lpstr>解题</vt:lpstr>
      <vt:lpstr>PowerPoint Presentation</vt:lpstr>
      <vt:lpstr>PowerPoint Presentation</vt:lpstr>
      <vt:lpstr>雁门太守行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雁门太守行 </vt:lpstr>
      <vt:lpstr>PowerPoint Presentation</vt:lpstr>
      <vt:lpstr>背古诗</vt:lpstr>
      <vt:lpstr>爱国诗句知多少？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2021-01-08T21:08:28.214</cp:lastPrinted>
  <dcterms:created xsi:type="dcterms:W3CDTF">2021-01-08T21:08:28Z</dcterms:created>
  <dcterms:modified xsi:type="dcterms:W3CDTF">2021-01-08T13:08:28Z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