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package" Target="../embeddings/Document7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5" Type="http://schemas.openxmlformats.org/officeDocument/2006/relationships/package" Target="../embeddings/Document8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package" Target="../embeddings/Document9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1.emf"/><Relationship Id="rId5" Type="http://schemas.openxmlformats.org/officeDocument/2006/relationships/package" Target="../embeddings/Document10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2.emf"/><Relationship Id="rId5" Type="http://schemas.openxmlformats.org/officeDocument/2006/relationships/package" Target="../embeddings/Document11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3.emf"/><Relationship Id="rId5" Type="http://schemas.openxmlformats.org/officeDocument/2006/relationships/package" Target="../embeddings/Document12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emf"/><Relationship Id="rId5" Type="http://schemas.openxmlformats.org/officeDocument/2006/relationships/package" Target="../embeddings/Document13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5.emf"/><Relationship Id="rId5" Type="http://schemas.openxmlformats.org/officeDocument/2006/relationships/package" Target="../embeddings/Document14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6.emf"/><Relationship Id="rId5" Type="http://schemas.openxmlformats.org/officeDocument/2006/relationships/package" Target="../embeddings/Document15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emf"/><Relationship Id="rId1" Type="http://schemas.openxmlformats.org/officeDocument/2006/relationships/package" Target="../embeddings/Document2.docx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9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0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1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3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4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5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emf"/><Relationship Id="rId1" Type="http://schemas.openxmlformats.org/officeDocument/2006/relationships/package" Target="../embeddings/Document3.docx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8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29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0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1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4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5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37.png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9.xml"/><Relationship Id="rId5" Type="http://schemas.openxmlformats.org/officeDocument/2006/relationships/slide" Target="slide32.xml"/><Relationship Id="rId4" Type="http://schemas.openxmlformats.org/officeDocument/2006/relationships/slide" Target="slide30.xml"/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emf"/><Relationship Id="rId1" Type="http://schemas.openxmlformats.org/officeDocument/2006/relationships/package" Target="../embeddings/Document4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package" Target="../embeddings/Document5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2.xml"/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第七单元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《答司马谏议书》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宋神宗煕宁二年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(1069),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王安石任参知政事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实行新法。保守派的代表人物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当时任右谏议大夫的司马光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字君实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多次写信给王安石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要他停止变法。王安石这封信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是针对司马光煕宁三年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二月第二封信的回复。王安石先是简短地复了一信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对来信所责难的诸点不一一置辩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随后想到彼此交往多年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友谊深厚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信札来往不宜草率简慢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就又写了这封答书。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是古代臣子向帝王陈述自己意见的一种文体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的用途广泛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论谏、劝请、陈乞、待罪、推荐、辞官等均可用疏。著名的如贾谊的《论积贮疏》等。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35206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2060848"/>
          <a:ext cx="8128000" cy="3819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5" imgW="3899535" imgH="1833245" progId="Word.Document.12">
                  <p:embed/>
                </p:oleObj>
              </mc:Choice>
              <mc:Fallback>
                <p:oleObj name="文档" r:id="rId5" imgW="3899535" imgH="1833245" progId="Word.Document.12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060848"/>
                        <a:ext cx="8128000" cy="3819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2775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正本清源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从根源上进行改革。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居安思危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处在安定的环境中而想到可能会出现的危难。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载舟覆舟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比喻百姓能拥戴皇帝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也能推翻他的统治。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择善而从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采纳正确的意见或选择好的方法加以实行。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善始善终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事情从开头到结束都做得很好。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垂拱而治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多用来称赞帝王无为而治。垂拱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垂衣拱手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古时多指统治者以无所作为、顺其自然的方式统治天下。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戒奢以俭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用节俭来消除奢侈。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兴利除弊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兴办有利的事业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除去弊端。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18704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振之以威怒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威吓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不复一一自辨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06508" y="3717032"/>
          <a:ext cx="8128000" cy="263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文档" r:id="rId5" imgW="3843020" imgH="1245870" progId="Word.Document.12">
                  <p:embed/>
                </p:oleObj>
              </mc:Choice>
              <mc:Fallback>
                <p:oleObj name="文档" r:id="rId5" imgW="3843020" imgH="1245870" progId="Word.Document.12">
                  <p:embed/>
                  <p:pic>
                    <p:nvPicPr>
                      <p:cNvPr id="0" name="图片 204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6508" y="3717032"/>
                        <a:ext cx="8128000" cy="2632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525557" y="204878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16660" y="204878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29542" y="2048783"/>
            <a:ext cx="576064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25557" y="285284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26934" y="285284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39816" y="2852846"/>
            <a:ext cx="576064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57070" y="3761141"/>
            <a:ext cx="1482946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87562" y="4215829"/>
            <a:ext cx="1752454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57662" y="4699304"/>
            <a:ext cx="1230426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57070" y="5080568"/>
            <a:ext cx="1482946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36353" y="5535256"/>
            <a:ext cx="1194240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87562" y="6003893"/>
            <a:ext cx="1194240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395039" y="2011881"/>
          <a:ext cx="8128000" cy="308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文档" r:id="rId5" imgW="3843020" imgH="1460500" progId="Word.Document.12">
                  <p:embed/>
                </p:oleObj>
              </mc:Choice>
              <mc:Fallback>
                <p:oleObj name="文档" r:id="rId5" imgW="3843020" imgH="1460500" progId="Word.Document.12">
                  <p:embed/>
                  <p:pic>
                    <p:nvPicPr>
                      <p:cNvPr id="0" name="图片 215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95039" y="2011881"/>
                        <a:ext cx="8128000" cy="308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748396" y="2086308"/>
            <a:ext cx="121386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1944" y="2549178"/>
            <a:ext cx="121386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19318" y="2975042"/>
            <a:ext cx="121386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24460" y="3408452"/>
            <a:ext cx="357985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08236" y="3848295"/>
            <a:ext cx="105957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36428" y="4310660"/>
            <a:ext cx="121386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23659" y="4761674"/>
            <a:ext cx="121386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29518"/>
          <a:ext cx="8128000" cy="445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文档" r:id="rId5" imgW="3843020" imgH="2105660" progId="Word.Document.12">
                  <p:embed/>
                </p:oleObj>
              </mc:Choice>
              <mc:Fallback>
                <p:oleObj name="文档" r:id="rId5" imgW="3843020" imgH="2105660" progId="Word.Document.12">
                  <p:embed/>
                  <p:pic>
                    <p:nvPicPr>
                      <p:cNvPr id="0" name="图片 225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329518"/>
                        <a:ext cx="8128000" cy="445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902776" y="1402502"/>
            <a:ext cx="204704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6234" y="1838853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46234" y="2307784"/>
            <a:ext cx="15018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97604" y="2767057"/>
            <a:ext cx="15018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35960" y="3228072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9356" y="3668754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86384" y="4077072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97870" y="4550585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05271" y="4982355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53866" y="5462054"/>
            <a:ext cx="12035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29518"/>
          <a:ext cx="8128000" cy="4452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文档" r:id="rId5" imgW="3843020" imgH="2105660" progId="Word.Document.12">
                  <p:embed/>
                </p:oleObj>
              </mc:Choice>
              <mc:Fallback>
                <p:oleObj name="文档" r:id="rId5" imgW="3843020" imgH="2105660" progId="Word.Document.12">
                  <p:embed/>
                  <p:pic>
                    <p:nvPicPr>
                      <p:cNvPr id="0" name="图片 2356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329518"/>
                        <a:ext cx="8128000" cy="4452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746234" y="1392963"/>
            <a:ext cx="15018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47928" y="1865372"/>
            <a:ext cx="15018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05775" y="2306959"/>
            <a:ext cx="15018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23992" y="2761115"/>
            <a:ext cx="150189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46234" y="3182154"/>
            <a:ext cx="120358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1750" y="3623741"/>
            <a:ext cx="120358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14654" y="4088081"/>
            <a:ext cx="155335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41763" y="4537817"/>
            <a:ext cx="120358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34355" y="5002902"/>
            <a:ext cx="120358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97883" y="5445157"/>
            <a:ext cx="9019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64725"/>
          <a:ext cx="8128000" cy="4382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文档" r:id="rId5" imgW="3843020" imgH="2072005" progId="Word.Document.12">
                  <p:embed/>
                </p:oleObj>
              </mc:Choice>
              <mc:Fallback>
                <p:oleObj name="文档" r:id="rId5" imgW="3843020" imgH="2072005" progId="Word.Document.12">
                  <p:embed/>
                  <p:pic>
                    <p:nvPicPr>
                      <p:cNvPr id="0" name="图片 2458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364725"/>
                        <a:ext cx="8128000" cy="4382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429542" y="1753003"/>
            <a:ext cx="37546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5606" y="2206531"/>
            <a:ext cx="261283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8994" y="2660059"/>
            <a:ext cx="348720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05162" y="3142687"/>
            <a:ext cx="348720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38522" y="3142687"/>
            <a:ext cx="181040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81340" y="3576547"/>
            <a:ext cx="181040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81324" y="3945119"/>
            <a:ext cx="376869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71050" y="4417299"/>
            <a:ext cx="406700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79589" y="4858657"/>
            <a:ext cx="344054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79589" y="5320737"/>
            <a:ext cx="315251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003499"/>
          <a:ext cx="8128000" cy="3105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文档" r:id="rId5" imgW="3843020" imgH="1468120" progId="Word.Document.12">
                  <p:embed/>
                </p:oleObj>
              </mc:Choice>
              <mc:Fallback>
                <p:oleObj name="文档" r:id="rId5" imgW="3843020" imgH="1468120" progId="Word.Document.12">
                  <p:embed/>
                  <p:pic>
                    <p:nvPicPr>
                      <p:cNvPr id="0" name="图片 2560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003499"/>
                        <a:ext cx="8128000" cy="3105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006029" y="2034321"/>
            <a:ext cx="370674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4312" y="2034321"/>
            <a:ext cx="125568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87984" y="2472348"/>
            <a:ext cx="247982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63969" y="2852936"/>
            <a:ext cx="347624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63969" y="3315806"/>
            <a:ext cx="318821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29393" y="3761538"/>
            <a:ext cx="377259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53695" y="4241966"/>
            <a:ext cx="261215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979563" y="4671382"/>
            <a:ext cx="234868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445760" y="836712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单元总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览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335310"/>
          <a:ext cx="8128000" cy="5681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文档" r:id="rId1" imgW="3908425" imgH="2732405" progId="Word.Document.12">
                  <p:embed/>
                </p:oleObj>
              </mc:Choice>
              <mc:Fallback>
                <p:oleObj name="文档" r:id="rId1" imgW="3908425" imgH="2732405" progId="Word.Document.12">
                  <p:embed/>
                  <p:pic>
                    <p:nvPicPr>
                      <p:cNvPr id="0" name="图片 10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335310"/>
                        <a:ext cx="8128000" cy="5681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68400" y="1730218"/>
          <a:ext cx="8128000" cy="365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文档" r:id="rId5" imgW="3843020" imgH="1726565" progId="Word.Document.12">
                  <p:embed/>
                </p:oleObj>
              </mc:Choice>
              <mc:Fallback>
                <p:oleObj name="文档" r:id="rId5" imgW="3843020" imgH="1726565" progId="Word.Document.12">
                  <p:embed/>
                  <p:pic>
                    <p:nvPicPr>
                      <p:cNvPr id="0" name="图片 266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68400" y="1730218"/>
                        <a:ext cx="8128000" cy="3651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775676" y="2554540"/>
            <a:ext cx="114185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03534" y="2554540"/>
            <a:ext cx="340784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75676" y="3373561"/>
            <a:ext cx="231221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68441" y="3373561"/>
            <a:ext cx="6151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55128" y="4197883"/>
            <a:ext cx="6151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34066" y="4197883"/>
            <a:ext cx="6151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55128" y="5016904"/>
            <a:ext cx="247677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11052" y="5015491"/>
            <a:ext cx="6151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75485"/>
          <a:ext cx="8128000" cy="3561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文档" r:id="rId5" imgW="3843020" imgH="1684020" progId="Word.Document.12">
                  <p:embed/>
                </p:oleObj>
              </mc:Choice>
              <mc:Fallback>
                <p:oleObj name="文档" r:id="rId5" imgW="3843020" imgH="1684020" progId="Word.Document.12">
                  <p:embed/>
                  <p:pic>
                    <p:nvPicPr>
                      <p:cNvPr id="0" name="图片 276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75485"/>
                        <a:ext cx="8128000" cy="3561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58844" y="2235686"/>
            <a:ext cx="430125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8844" y="2606825"/>
            <a:ext cx="286109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58844" y="3422625"/>
            <a:ext cx="113290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8844" y="3781840"/>
            <a:ext cx="761362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2000" y="4152979"/>
            <a:ext cx="226380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4964" y="4964738"/>
            <a:ext cx="23599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08957" y="4964738"/>
            <a:ext cx="330166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斯亦伐根以求木茂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塞源而欲流长者也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戒奢以俭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虽董之以严刑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振之以威怒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乐盘游则思三驱以为度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所操之术多异故也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终必不蒙见察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议法度而修之于朝廷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至于怨诽之多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则众何为而不汹汹然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46434" y="1988840"/>
            <a:ext cx="8538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5122" y="2400340"/>
            <a:ext cx="196485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49332" y="2811750"/>
            <a:ext cx="194686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89470" y="3206261"/>
            <a:ext cx="86956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20185" y="3614937"/>
            <a:ext cx="8609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70728" y="3996927"/>
            <a:ext cx="8609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11728" y="4408337"/>
            <a:ext cx="19563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77907" y="4819460"/>
            <a:ext cx="140207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20846" y="5230583"/>
            <a:ext cx="140207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吴越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吴国和越国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春秋时彼此敌对的两个诸侯国。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豫游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帝王秋天出巡称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春天出巡为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有司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指主管某部门的官吏。古代设官分职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各有专司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故称有司。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盘庚之迁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商王盘庚为了巩固统治、避免自然灾害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将国度迁到殷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今河南安阳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M29.eps" descr="id:214748574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278079" y="1268760"/>
            <a:ext cx="3528387" cy="2160257"/>
          </a:xfrm>
          <a:prstGeom prst="rect">
            <a:avLst/>
          </a:prstGeom>
        </p:spPr>
      </p:pic>
      <p:pic>
        <p:nvPicPr>
          <p:cNvPr id="14" name="M30.eps" descr="id:214748575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4437557" y="3620171"/>
            <a:ext cx="3606707" cy="25369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《谏太宗十思疏》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《谏太宗十思疏》通过对人君应积德义的重大意义及其内容和结果的陈述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有善始者实繁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能克终者盖寡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的根本原因在于人君多昧于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可畏惟人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载舟覆舟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如果违背了这条真理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任何英雄好汉都逃脱不了失败的命运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古今中外概莫能外。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《答司马谏议书》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全文针对司马光认为新法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侵官、生事、征利、拒谏、致怨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的指责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儒者所争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尤在于名实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名实已明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而天下之理得矣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从而说明变法是正确的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以此表明自己变法的决心。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3483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理清行文思路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把握作者观点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《谏太宗十思疏》的中心论点是什么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第二段与中心论点有怎样的关系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思国之安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积其德义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居安思危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戒奢以俭。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第二段总结教训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从创业守成、人心向背等方面论述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居安思危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劝君王积其德义。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魏征认为人君有始无终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天下易取难守的原因是什么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取天下时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忧患深重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竭诚待下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守天下时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踌躇满志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纵情傲物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滥刑威民。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魏征认为如何才能做到天下大治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简能而任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择善而从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智者尽其谋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勇者竭其力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仁者播其惠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信者效其忠。文武争驰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垂拱而治。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阅读《答司马谏议书》的第一段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说说本段的行文思路。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本段出于礼貌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先叙酬答的话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从初拟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不复一一自辨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说到在书信往来中不应该草率粗疏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现在则要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具道所以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详细说明原因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由此转入正文。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《答司马谏议书》第二段中说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盖儒者所争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尤在于名实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名实已明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而天下之理得矣。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从这封信看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王安石和司马光之间对哪些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名实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的看法存在分歧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征利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结合全文说说王安石对变法一事持什么样的态度。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文章措辞虽然委婉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但表露了作者坚持原则、坚决变法的政治态度。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品味文章语言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分析论证方法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《谏太宗十思书》的语言整散结合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多用比喻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请谈谈其表达效果。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骈散结合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华美流畅。整散结合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相得益彰。整句多用对偶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音韵和谐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朗朗上口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多用排比句式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铺排罗列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勾连而下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气势不凡。散句意到笔随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笔力遒劲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酣畅淋漓。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《谏太宗十思疏》语言多用比喻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言简意赅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有说服力。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《谏太宗十思疏》主要运用了什么论证方法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固本木长、浚源流远、载舟覆舟、奔车朽索。对比论证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竭诚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傲物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吴越一体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骨肉行路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魏征以善谏著称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为什么他的进谏大都能被唐太宗接受呢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请谈谈他进谏的手段方法。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尽臣子之责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谦恭诚挚。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显谏臣之智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委婉得体。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比喻形象生动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正反论述对比有力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引经论典有理有据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令人信服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充分展现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能上、善上、敢上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的进谏艺术。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王安石引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盘庚之迁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的例子有什么作用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盘庚之迁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怨诽之多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并不是评定是非的唯一标准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只要确认自己做得对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就不会因为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壬人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的毁谤而放弃新法的推行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同时也表明自己会像盘庚那样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力排众议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坚持变法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这也表现了自己坚持变法的决心。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87924"/>
          <a:ext cx="8128000" cy="4936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文档" r:id="rId1" imgW="3908425" imgH="2373630" progId="Word.Document.12">
                  <p:embed/>
                </p:oleObj>
              </mc:Choice>
              <mc:Fallback>
                <p:oleObj name="文档" r:id="rId1" imgW="3908425" imgH="2373630" progId="Word.Document.12">
                  <p:embed/>
                  <p:pic>
                    <p:nvPicPr>
                      <p:cNvPr id="0" name="图片 163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087924"/>
                        <a:ext cx="8128000" cy="4936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魏征在《谏太宗十思疏》中强调以德治国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在我们今天强调健全法制的背景下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它还有时代意义吗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无论什么时代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对天下黎民竭诚相待都是治国的根本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民心向背是关系国家安定的根本要素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以德治国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仍是我们要遵循的重要经验。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本文中魏征反复强调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来获取民心。这对任何时代来说都是有其积极意义的。我们今天强调依法治国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并不排斥德治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但是德治如果没有法律的支撑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就失去了依托而成为空洞的口号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而只强调法治没有了教化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社会也就变成了一个黑暗的暴政世界。因此德治和法治应该结合起来。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99206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《答司马谏议书》的论证方式是驳论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其反驳的方法是多种多样的。请结合文章内容对此加以分析。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直接反驳。如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为天下理财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不为征利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举出根据进行反驳。如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某则以谓受命于人主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议法度而修之于朝廷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以授之于有司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不为侵官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这里就举出了有利的根据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说明不是自己独出心裁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而是受命于皇帝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是朝廷议过的法度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指出这不是个人行为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而是合理合法的。第三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举出史实进行反驳。如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盘庚之迁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胥怨者民也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非特朝廷士大夫而已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盘庚不为怨者故改其度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度义而后动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是而不见可悔故也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。这里以历史上曾有过的如何对待怨诽的事实为表率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表示自己不以流言蜚语而动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既委婉地反驳了怨诽之多的责备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又表达了自己变法的坚强决心。整个反驳是明确而有力、言简意赅的。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166360" y="1135108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谏太宗十思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疏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512" y="1582336"/>
            <a:ext cx="7800975" cy="5000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38375" y="1447800"/>
            <a:ext cx="7715250" cy="3962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2187" y="1196752"/>
            <a:ext cx="7667625" cy="4962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2675" y="1196752"/>
            <a:ext cx="7486650" cy="5162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8850" y="1196752"/>
            <a:ext cx="7734300" cy="512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5525" y="1196752"/>
            <a:ext cx="760095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7912" y="1196752"/>
            <a:ext cx="7496175" cy="5038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9812" y="1196752"/>
            <a:ext cx="757237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1237" y="3212976"/>
            <a:ext cx="7629525" cy="291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47335"/>
          <a:ext cx="8128000" cy="4217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文档" r:id="rId1" imgW="3908425" imgH="2028190" progId="Word.Document.12">
                  <p:embed/>
                </p:oleObj>
              </mc:Choice>
              <mc:Fallback>
                <p:oleObj name="文档" r:id="rId1" imgW="3908425" imgH="2028190" progId="Word.Document.12">
                  <p:embed/>
                  <p:pic>
                    <p:nvPicPr>
                      <p:cNvPr id="0" name="图片 174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447335"/>
                        <a:ext cx="8128000" cy="4217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1712" y="1943100"/>
            <a:ext cx="7648575" cy="297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7900" y="1104900"/>
            <a:ext cx="7696200" cy="464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2187" y="1268760"/>
            <a:ext cx="7667625" cy="486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2662" y="1123483"/>
            <a:ext cx="7686675" cy="4981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3137" y="1196752"/>
            <a:ext cx="77057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9812" y="3212976"/>
            <a:ext cx="7572375" cy="293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0762" y="1212304"/>
            <a:ext cx="7610475" cy="495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0" y="1196752"/>
            <a:ext cx="7620000" cy="491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90762" y="1412776"/>
            <a:ext cx="76104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/>
          <a:srcRect b="52176"/>
          <a:stretch>
            <a:fillRect/>
          </a:stretch>
        </p:blipFill>
        <p:spPr>
          <a:xfrm>
            <a:off x="2328862" y="3499893"/>
            <a:ext cx="7534275" cy="1872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/>
          <a:srcRect t="23912"/>
          <a:stretch>
            <a:fillRect/>
          </a:stretch>
        </p:blipFill>
        <p:spPr>
          <a:xfrm>
            <a:off x="2328862" y="2060848"/>
            <a:ext cx="7534275" cy="29786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援引事例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论据充足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魏征在论证自己的观点时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引用古圣先贤的话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援举故事事例来说明自己的意思。如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出自《诗经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大雅》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靡不有初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鲜克有终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鸣琴垂拱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不言而化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出自《尚书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垂拱而天下治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同时暗用引文的还有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怨不在大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可畏惟人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思知足以自戒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思知止以安人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思谦冲而自牧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显得简明含蓄又富有启发性。同样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在《答司马谏议书》中王安石也列举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盘庚之迁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的历史事实来加以反驳。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15</a:t>
            </a:r>
            <a:r>
              <a:rPr lang="zh-CN" altLang="zh-CN"/>
              <a:t>　谏太宗十思疏　答司马谏议书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18414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写一段文字阐述你的观点。要求运用例证法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自卑像根受潮的火柴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难以将希望之火点燃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自负像个可怕的陷阱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一旦身陷其中即难以自拔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唯有自信自强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才能扬起生活的风帆。我国宋朝的文豪苏洵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几次赶考都名落孙山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一些人更是对他冷嘲热讽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但他没有灰心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而是闭门苦读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终于名列唐宋八大家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举世闻名的音乐家贝多芬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他没有屈服于命运的安排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在听不见声音的情况下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创造了大量优秀作品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并谱写出时代的最强音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居里夫人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这位伟大的科学家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作为镭的发现者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荣获诺贝尔化学奖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耀眼的荣誉没有使她陶醉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她仍如从前一样孜孜不倦地工作。这些伟人之所以能够取得成功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是因为他们在挫折面前毫不自卑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在成就面前毫不自负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始终有自强不息的精神。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718181"/>
          <a:ext cx="8128000" cy="167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文档" r:id="rId1" imgW="3913505" imgH="807720" progId="Word.Document.12">
                  <p:embed/>
                </p:oleObj>
              </mc:Choice>
              <mc:Fallback>
                <p:oleObj name="文档" r:id="rId1" imgW="3913505" imgH="807720" progId="Word.Document.12">
                  <p:embed/>
                  <p:pic>
                    <p:nvPicPr>
                      <p:cNvPr id="0" name="图片 184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718181"/>
                        <a:ext cx="8128000" cy="167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32000" y="1556792"/>
          <a:ext cx="8128000" cy="222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5" imgW="3843020" imgH="1052830" progId="Word.Document.12">
                  <p:embed/>
                </p:oleObj>
              </mc:Choice>
              <mc:Fallback>
                <p:oleObj name="文档" r:id="rId5" imgW="3843020" imgH="1052830" progId="Word.Document.12">
                  <p:embed/>
                  <p:pic>
                    <p:nvPicPr>
                      <p:cNvPr id="0" name="图片 205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56792"/>
                        <a:ext cx="8128000" cy="222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032000" y="377992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(580—643),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巨鹿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今属河北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唐代政治家。曾任谏议大夫、左光禄大夫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封郑国公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以直言敢谏著称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是中国史上最负盛名的谏臣。其言论多见于《贞观政要》。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268760"/>
          <a:ext cx="8128000" cy="1954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文档" r:id="rId5" imgW="3843020" imgH="926465" progId="Word.Document.12">
                  <p:embed/>
                </p:oleObj>
              </mc:Choice>
              <mc:Fallback>
                <p:oleObj name="文档" r:id="rId5" imgW="3843020" imgH="926465" progId="Word.Document.12">
                  <p:embed/>
                  <p:pic>
                    <p:nvPicPr>
                      <p:cNvPr id="0" name="图片 1946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1954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12731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(1021—1086),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字介甫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号半山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江西临川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今江西抚州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曾被封为荆国公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世称王荆公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谥号文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又称王文公。他是北宋著名的政治家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两次出任宰相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坚持推行变法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世称王安石变法。列宁称他是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中国十一世纪的改革家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。王安石又是著名的文学家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他是唐宋八大家之一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在诗、词、散文等方面都有独特的成就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他主张为文应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有补于世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以适用为本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。著作有《临川先生文集》《王文公文集》等。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《谏太宗十思疏》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唐朝初年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唐太宗常以隋朝的暴政为戒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不敢过分使用民力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能够节私欲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明赏罚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广开言路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积极纳谏。到了贞观中期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社会有了较大发展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人民生活逐渐富裕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加以对外战争连连胜利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边防巩固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国威远扬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于是唐太宗渐渐骄奢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他大修庙宇宫殿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四处巡游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劳民伤财。正直的魏征对此深感担忧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贞观十一年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(637)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他一连给唐太宗上了四疏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劝太宗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鉴彼之所亡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念我之所以保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励精政道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巩固统治。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《谏太宗十思疏》便是四疏中的一篇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阐明了要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居安思危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戒奢以俭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的道理。据说太宗看到奏疏后非常感动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于是写了《答魏征手诏》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称赞他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诚极忠款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言穷切至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表示从谏改过。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4660</Words>
  <Application>WPS 演示</Application>
  <PresentationFormat>宽屏</PresentationFormat>
  <Paragraphs>564</Paragraphs>
  <Slides>50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50</vt:i4>
      </vt:variant>
    </vt:vector>
  </HeadingPairs>
  <TitlesOfParts>
    <vt:vector size="80" baseType="lpstr">
      <vt:lpstr>Arial</vt:lpstr>
      <vt:lpstr>宋体</vt:lpstr>
      <vt:lpstr>Wingdings</vt:lpstr>
      <vt:lpstr>黑体</vt:lpstr>
      <vt:lpstr>NEU-BZ-S92</vt:lpstr>
      <vt:lpstr>Segoe Print</vt:lpstr>
      <vt:lpstr>方正宋黑_GBK</vt:lpstr>
      <vt:lpstr>Times New Roman</vt:lpstr>
      <vt:lpstr>方正书宋_GBK</vt:lpstr>
      <vt:lpstr>微软雅黑</vt:lpstr>
      <vt:lpstr>Calibri</vt:lpstr>
      <vt:lpstr>Arial Unicode MS</vt:lpstr>
      <vt:lpstr>仿宋</vt:lpstr>
      <vt:lpstr>楷体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第八单元</vt:lpstr>
      <vt:lpstr>PowerPoint 演示文稿</vt:lpstr>
      <vt:lpstr>PowerPoint 演示文稿</vt:lpstr>
      <vt:lpstr>PowerPoint 演示文稿</vt:lpstr>
      <vt:lpstr>15　谏太宗十思疏　答司马谏议书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3</cp:revision>
  <dcterms:created xsi:type="dcterms:W3CDTF">2019-11-26T04:16:00Z</dcterms:created>
  <dcterms:modified xsi:type="dcterms:W3CDTF">2020-02-15T02:20:40Z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