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1" r:id="rId3"/>
    <p:sldMasterId id="2147483653" r:id="rId4"/>
    <p:sldMasterId id="2147483655" r:id="rId5"/>
    <p:sldMasterId id="2147483656" r:id="rId6"/>
    <p:sldMasterId id="2147483658" r:id="rId7"/>
  </p:sldMasterIdLst>
  <p:notesMasterIdLst>
    <p:notesMasterId r:id="rId51"/>
  </p:notesMasterIdLst>
  <p:handoutMasterIdLst>
    <p:handoutMasterId r:id="rId52"/>
  </p:handoutMasterIdLst>
  <p:sldIdLst>
    <p:sldId id="279" r:id="rId8"/>
    <p:sldId id="411" r:id="rId9"/>
    <p:sldId id="341" r:id="rId10"/>
    <p:sldId id="314" r:id="rId11"/>
    <p:sldId id="388" r:id="rId12"/>
    <p:sldId id="342" r:id="rId13"/>
    <p:sldId id="318" r:id="rId14"/>
    <p:sldId id="345" r:id="rId15"/>
    <p:sldId id="319" r:id="rId16"/>
    <p:sldId id="380" r:id="rId17"/>
    <p:sldId id="381" r:id="rId18"/>
    <p:sldId id="382" r:id="rId19"/>
    <p:sldId id="321" r:id="rId20"/>
    <p:sldId id="416" r:id="rId21"/>
    <p:sldId id="323" r:id="rId22"/>
    <p:sldId id="324" r:id="rId23"/>
    <p:sldId id="317" r:id="rId24"/>
    <p:sldId id="326" r:id="rId25"/>
    <p:sldId id="325" r:id="rId26"/>
    <p:sldId id="360" r:id="rId27"/>
    <p:sldId id="362" r:id="rId28"/>
    <p:sldId id="378" r:id="rId29"/>
    <p:sldId id="363" r:id="rId30"/>
    <p:sldId id="383" r:id="rId31"/>
    <p:sldId id="384" r:id="rId32"/>
    <p:sldId id="385" r:id="rId33"/>
    <p:sldId id="366" r:id="rId34"/>
    <p:sldId id="329" r:id="rId35"/>
    <p:sldId id="330" r:id="rId36"/>
    <p:sldId id="369" r:id="rId37"/>
    <p:sldId id="413" r:id="rId38"/>
    <p:sldId id="409" r:id="rId39"/>
    <p:sldId id="372" r:id="rId40"/>
    <p:sldId id="414" r:id="rId41"/>
    <p:sldId id="410" r:id="rId42"/>
    <p:sldId id="333" r:id="rId43"/>
    <p:sldId id="334" r:id="rId44"/>
    <p:sldId id="415" r:id="rId45"/>
    <p:sldId id="389" r:id="rId46"/>
    <p:sldId id="394" r:id="rId47"/>
    <p:sldId id="397" r:id="rId48"/>
    <p:sldId id="398" r:id="rId49"/>
    <p:sldId id="399" r:id="rId5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F0000"/>
    <a:srgbClr val="FFFF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tableStyles" Target="tableStyles.xml"/><Relationship Id="rId8" Type="http://schemas.openxmlformats.org/officeDocument/2006/relationships/slide" Target="slides/slide1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A9387F67-EECD-4323-875B-9F62CDABA64E}" type="datetime1">
              <a:rPr lang="zh-CN" altLang="en-US"/>
              <a:pPr>
                <a:defRPr/>
              </a:pPr>
              <a:t>2016/10/9</a:t>
            </a:fld>
            <a:endParaRPr lang="en-US" altLang="zh-CN"/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0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F232A326-8D19-4A7A-BBAC-7C4AD09A92B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C5AC9C8D-D4FA-4283-BCD3-F2F1B6733EFD}" type="datetime1">
              <a:rPr lang="zh-CN" altLang="en-US"/>
              <a:pPr>
                <a:defRPr/>
              </a:pPr>
              <a:t>2016/10/9</a:t>
            </a:fld>
            <a:endParaRPr lang="en-US" altLang="zh-CN"/>
          </a:p>
        </p:txBody>
      </p:sp>
      <p:sp>
        <p:nvSpPr>
          <p:cNvPr id="87044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9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49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9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CE25B002-3AE2-4BD1-94F5-D99343882E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BAB92-A429-4F78-AAE2-4C1024B09F9E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CDAEE-6269-490E-8AAD-A616ECA208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23658-2C62-4C6F-9FD9-D0364583C521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FC911-7360-4AE7-95DF-9E9EC413FA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3EF12-6C4B-4C1F-B0BD-FEE6148B1924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74CD1-6B93-4C03-B29B-AB3AC2C73C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47E74-E263-4AC1-9487-9E247F23E9A1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B6B7E-E07D-4B4B-BC28-CD12EE7EA4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52D41-9586-4235-91F2-48F2D37823FB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927F2-4B39-402F-AF4E-BB9CFFB86D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17BF6-E18A-4C6C-92B3-C8DC4E428860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88675-EEFB-4CB8-9660-52DACBB94B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DD7DB-5D90-4A6A-A712-FB3332F834B7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EBEF6-7DDB-4EF9-892A-E06D195530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955F8-3854-44B4-A1CB-C1D59862E98E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89B32-80BE-4272-8EA6-7E8306E661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E8AF0-9372-4DBA-BD67-F08A669BE79E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D0317-30D3-43FD-AF0D-6A26A6D981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23E20-4FA7-447A-A57E-CA6258942220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DB652-C40D-44CC-8902-2D98690D7D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A099B-67BF-46DE-A097-12B1000A0AD8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6C688-3531-4EC2-BD15-BCA66CB9A6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30356-20B4-41C5-885F-16E79BE40484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91DB4-76C3-492B-AD22-DFEBC02AFB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9200D-F437-4D65-935E-90AB3329264F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DE09A-9B3D-42DA-9D4A-B29E3F7E25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FBE30-81D9-4208-8FDA-57907C379FE2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BD3D6-17CF-4A9B-9B82-4AF4710A19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00554-09C9-438F-8F6C-035D681C0170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837EC-D493-466A-B881-EAA8BC7FBC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120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D0404-ABF5-44D9-AB64-173D9F0C0451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53065-F9C2-495C-8763-DF0EDE81D7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90F51-090C-43F9-901B-F4A480B295B2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1A396-9DB6-4775-B256-6585E54EF3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A8693-C86C-43E1-9F55-2A5905E3947B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4579C-E899-42DE-BEB9-2BBF1CA6DF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752600"/>
            <a:ext cx="4194175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194175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243D4-04C0-4BC8-83DB-DBD1983805FE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5545A-0AC6-44F5-BF43-A10B59A97B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3E959-EF9D-46C7-9BE7-28AB45BD3F1F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2A8BF-78AC-485B-8CE6-262A27135F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9DFD6-9E12-421F-A4CA-919DB758979C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963CA-7EC1-4ED8-B0F8-108796BDBF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DF03F-E1C3-4C8A-AEC0-803F7DFE53EF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91828-42E4-4399-8B03-C3848FED4D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9A1F3-468E-4F78-A883-8E6CB7ABB527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17065-F5F8-49DB-BD69-B786FA97B8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FBF12-A7B5-4FA9-930E-BAA14AD18F02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E542B-D241-49A3-8A17-E753D72FCB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F52A4-7691-4D70-AA6F-1ABFB58D72F2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01D13-37D7-4718-BC86-2125453D59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6F7E7-A31B-49A3-86E2-0EE4D4B8F73C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222F4-5F06-4FDF-9A4F-598D6AB92F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381000"/>
            <a:ext cx="2135187" cy="5641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381000"/>
            <a:ext cx="6253163" cy="5641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A0CFC-CA0B-4AB4-896E-258ABD20A738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AE89B-9952-4661-B958-5081509B54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294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3B46C-0D86-48B0-8CB2-B74CEFBDA7BB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C1148-68CE-4C5A-B584-BB7273A867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5A26D-5F90-433C-B82B-F294BCE3457D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312F0-3AF5-49BB-8B32-28926F91A9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98C82-750D-48FE-9F64-8B3ACE44E84B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69C9C-CBCF-4C04-BBEB-26C3E01545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3D35C-BD03-42BF-AEE3-7CAA6A2A02B1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A34C8-855A-4110-8A28-EE770C0273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FCCF3-A1DF-4266-916D-592EC3652E79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FD9E2-0066-4FE8-92F8-7F9C50E63B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53339-9795-43DE-B97C-7682CB971985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E2E87-6CE8-44A4-8DE9-4EF9C82995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E3A5A-82CA-43B7-A785-9B2C73924FAA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2CE9B-1A1E-4799-A4F8-84B7237C11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5C0D0-28AF-43FA-95A7-9B7C22F2DB36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6084F-A41A-4B3D-ADEE-D86848F360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FFA3C-0E2A-4539-807A-7868FD83910C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0629E-59C1-44FC-82DE-8EA8067A58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4E712-BBB7-4627-8AC1-D2E8B9077D14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7263D-F83B-490D-90BE-BB02A15A73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A5C64-375D-4601-AF8B-D3FD029C2167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50DA26-8815-42D2-A6D5-5AC3BB8149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6A8C2-9942-4E98-A3A4-BC2C15E55C56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E0D2B-CF75-4C41-8FE9-95AFB2E110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C2BBC-ACD5-4EE3-A338-D79FBF7BFDE2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BC1FC-FBEF-489C-B7F0-42A000FEF2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7A980-1BA6-4F81-876D-FFE9F5B5B7B8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7ADA5-ADFB-495E-9088-84057EA4F0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5F2FA-6325-4908-BBE0-6D3ED3B139CD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6668F-C373-4367-8A1E-0024697C3C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8C46E-B2E3-4136-9E13-1EB0C1F3BDA3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DE434-60E6-4D61-B090-7D8F1B67B2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7FB56-67DD-48F5-86BF-5FD5E360D79B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2CA37-FB18-44F0-8F37-3C41EB9FD6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30272-0EAA-4B78-8E10-E8052CFF746C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5CEB9-B8DB-4605-BA17-77BF0220B4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928A8-52A9-46BE-9344-B1B74DFA81D9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BEB29-0837-459E-9E55-6C8F21D712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03E63-935A-494E-97AA-C67768F9A916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B4512-DC21-488E-81CC-8D975717BB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B0088-041B-4C8D-9853-AADF10E9653B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BE83E-5677-47B7-8C48-D2C26E09D0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CB8A7-1E86-435B-B562-171C0E33767B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508C0-4C20-4D42-859D-874BC29A2BD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EF566-6683-460E-A3B4-2120B455B6B0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0C382-F6A8-45D7-A6D3-89E43C8202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305F4-4B11-4B06-B8A5-EF8425AC9748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21A83-D6E5-4205-A8AE-734D3A5527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272" y="645"/>
              <a:ext cx="680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46" y="1545"/>
              <a:ext cx="493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042" y="1656"/>
              <a:ext cx="584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65" name="Group 168"/>
          <p:cNvGrpSpPr>
            <a:grpSpLocks/>
          </p:cNvGrpSpPr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66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7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8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9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0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1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2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3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4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5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6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7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8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01539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1543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38211-8326-44F8-A8E4-A750837871DB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17A2D-BB10-46B0-94DA-FC85B88267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868BA-E3ED-4FE0-8C65-C1B23F5829A1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104D9-2CE9-40C5-906B-9A16154976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82AF1F-69C6-4FD1-B32E-4EA9749C4BE2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E015E-AB00-46BB-98CF-0E7DB5F945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18D44-BA4E-4101-AD0E-B78739E426D4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84FCE-78D9-411D-83F7-DD395E2A0C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468A5-6BF1-4FD7-A60A-D5D633D23095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28D22-78B2-422B-BADA-9F5C3D3CBF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0065F-1FD5-4819-BD63-28CF73C7F4BB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7BF33-F17E-4DC4-97D5-9A71C7B3FF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0C95A-09AC-4CB4-AE87-FE01BB145901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5EA54-2340-47AA-A5B4-E8AE44D77E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5B599-DEE8-4B25-8543-4340AB79AF8C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0BF18-FFD6-42C2-809D-F841EDD55B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6CFDC-6F2E-48E6-A052-718CCB342AF7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63305C-2DBB-4B10-BD98-E5F37D0514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9727D-6A55-43A0-8730-695B29173F62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3AAB7-FC5D-48FE-9DC2-93912AA1E1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55498-E00C-4684-B8E4-6130F5D26D83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8B78F-8D00-4CAC-BAE6-59215B4FA5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43B42-06E8-4904-AACD-F715B97ED0AE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A5811-DD84-46F5-B1FD-50D5F7471C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00DE9-E17E-4239-8723-D6E4E9A1CBB3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1F21D-0160-44EC-9ECE-2ED94B1F71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89F58-0919-48FD-B801-93E38C2753B8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C4557-95C0-4434-9FBC-CD81D2871D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BB828-DE22-4944-BC3B-7C7EAB06AFC9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FC898-F887-4D96-973C-895758E03B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DB1C6-AE0E-4FA7-B022-C7F003FCE434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75330-4FB9-4A77-8335-68FD95C60A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06AA7-E02F-4C2C-9158-9AD16FF2404F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E5CE6-721D-475F-9CC4-AC7CA3596A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518D5-6A03-484D-94FC-8AE658B41FEA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E1076-3B13-411E-8D10-B4719A3D62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F7BB6-AC2A-43A9-ACED-D13378997D19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446F7-7607-4ECE-8705-EB9BAA69E8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85580-2AB8-453B-9802-9A1F8F36966D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DF39A-546C-4F68-AB6A-F9956E69AC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B1146-695F-4BBB-A56E-A443B4EB5E0F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0FD0F-571A-47EB-840A-EABA0C33B8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6DE3D-D59F-4596-AC9F-13C84FD52D1C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B060F-FCAD-4E3C-A679-01A5EEE122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E7D7B-4D6D-4165-94E0-53894FD829A4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67B71-5DC7-4EE6-BE1C-B2D6F52897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6FCDB-E064-49DB-9177-44C618C2C7E9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A84F8-EAC8-4DFA-9492-37FD35FC61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1004F-66F0-4793-9144-64AD52161AD9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9F7F0-204B-47E9-8C24-258DE68912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678F5-B390-4AC4-9B90-53E14827EFB9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11361-77D0-4F14-8098-1B7DFF6B30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15345B22-1CF4-4922-B6B9-9C96CB70D763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71E82F01-2A76-42FB-94EE-701CC3E89E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9FD3C2B4-0033-46EB-A780-01659618C98E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20F9DA9F-0FAA-489B-8477-702AAE71A7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3810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752600"/>
            <a:ext cx="8540750" cy="427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1722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F1917789-2F00-4DE7-AF9D-E535AC4333A7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6C4860FA-4032-4975-A043-D14CDA977D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500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D16C532F-4136-46D9-B04C-6CE80C9829F6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712EB305-D527-43D5-AC9E-6744F44115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03" r:id="rId2"/>
    <p:sldLayoutId id="2147483702" r:id="rId3"/>
    <p:sldLayoutId id="2147483701" r:id="rId4"/>
    <p:sldLayoutId id="2147483700" r:id="rId5"/>
    <p:sldLayoutId id="2147483699" r:id="rId6"/>
    <p:sldLayoutId id="2147483698" r:id="rId7"/>
    <p:sldLayoutId id="2147483697" r:id="rId8"/>
    <p:sldLayoutId id="2147483696" r:id="rId9"/>
    <p:sldLayoutId id="2147483695" r:id="rId10"/>
    <p:sldLayoutId id="214748369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5B990C72-E75D-4C01-8B9C-6207DB0229D2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0F04F12D-1C05-4E31-A92E-EBB5897603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3" r:id="rId2"/>
    <p:sldLayoutId id="2147483712" r:id="rId3"/>
    <p:sldLayoutId id="2147483711" r:id="rId4"/>
    <p:sldLayoutId id="2147483710" r:id="rId5"/>
    <p:sldLayoutId id="2147483709" r:id="rId6"/>
    <p:sldLayoutId id="2147483708" r:id="rId7"/>
    <p:sldLayoutId id="2147483707" r:id="rId8"/>
    <p:sldLayoutId id="2147483706" r:id="rId9"/>
    <p:sldLayoutId id="2147483705" r:id="rId10"/>
    <p:sldLayoutId id="214748370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>
            <a:grpSpLocks/>
          </p:cNvGrpSpPr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0035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5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5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5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5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6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6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6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6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6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6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6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6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6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6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7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7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7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7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7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7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7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7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7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7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8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8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8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8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8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8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8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8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8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8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9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9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9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9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9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9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9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9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9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39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0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0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0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0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0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0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0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0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0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0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1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1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1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1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1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1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1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1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1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1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2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2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2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2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2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2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2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2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2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2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3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3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3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3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3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3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3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3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3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3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4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4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4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4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4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4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4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4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4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4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5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5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5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5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5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5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5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5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5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5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6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6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6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6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6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6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6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6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6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6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7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7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7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7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7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7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7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7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7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7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8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8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8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8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8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8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8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8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8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8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9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9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9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9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9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9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9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9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9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499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2467" name="Group 148"/>
          <p:cNvGrpSpPr>
            <a:grpSpLocks/>
          </p:cNvGrpSpPr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00501" name="Freeform 149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02" name="Freeform 15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03" name="Freeform 151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04" name="Freeform 15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05" name="Freeform 153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06" name="Freeform 154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07" name="Freeform 155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08" name="Freeform 156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09" name="Freeform 157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10" name="Freeform 15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11" name="Freeform 159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12" name="Freeform 160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13" name="Freeform 16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2468" name="Group 162"/>
          <p:cNvGrpSpPr>
            <a:grpSpLocks/>
          </p:cNvGrpSpPr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00515" name="Freeform 163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16" name="Freeform 164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17" name="Freeform 165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18" name="Freeform 166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19" name="Freeform 167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20" name="Freeform 168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21" name="Freeform 169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22" name="Freeform 170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23" name="Freeform 171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24" name="Freeform 172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25" name="Freeform 173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26" name="Freeform 174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27" name="Freeform 175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2469" name="Group 176"/>
          <p:cNvGrpSpPr>
            <a:grpSpLocks/>
          </p:cNvGrpSpPr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00529" name="Freeform 177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30" name="Freeform 178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31" name="Freeform 179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32" name="Freeform 180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33" name="Freeform 181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34" name="Freeform 182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35" name="Freeform 183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36" name="Freeform 184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37" name="Freeform 185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38" name="Freeform 186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39" name="Freeform 187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40" name="Freeform 188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41" name="Freeform 189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2470" name="Group 190"/>
          <p:cNvGrpSpPr>
            <a:grpSpLocks/>
          </p:cNvGrpSpPr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00543" name="Freeform 191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44" name="Freeform 192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45" name="Freeform 193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46" name="Freeform 194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47" name="Freeform 195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48" name="Freeform 196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49" name="Freeform 197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50" name="Freeform 198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51" name="Freeform 199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52" name="Freeform 200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53" name="Freeform 201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54" name="Freeform 202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55" name="Freeform 203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2471" name="Group 204"/>
          <p:cNvGrpSpPr>
            <a:grpSpLocks/>
          </p:cNvGrpSpPr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00557" name="Freeform 205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58" name="Freeform 206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59" name="Freeform 207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60" name="Freeform 208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61" name="Freeform 209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62" name="Freeform 210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63" name="Freeform 211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64" name="Freeform 212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65" name="Freeform 213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66" name="Freeform 214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67" name="Freeform 215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68" name="Freeform 216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69" name="Freeform 217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2472" name="Group 218"/>
          <p:cNvGrpSpPr>
            <a:grpSpLocks/>
          </p:cNvGrpSpPr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00571" name="Freeform 219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72" name="Freeform 22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73" name="Freeform 221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74" name="Freeform 22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75" name="Freeform 223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76" name="Freeform 224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77" name="Freeform 225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78" name="Freeform 226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79" name="Freeform 227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80" name="Freeform 22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81" name="Freeform 229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82" name="Freeform 230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0583" name="Freeform 23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2473" name="Group 232"/>
          <p:cNvGrpSpPr>
            <a:grpSpLocks/>
          </p:cNvGrpSpPr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100585" name="Freeform 233"/>
            <p:cNvSpPr>
              <a:spLocks/>
            </p:cNvSpPr>
            <p:nvPr userDrawn="1"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62480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0587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588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589" name="Freeform 237"/>
              <p:cNvSpPr>
                <a:spLocks/>
              </p:cNvSpPr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590" name="Freeform 238"/>
              <p:cNvSpPr>
                <a:spLocks/>
              </p:cNvSpPr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591" name="Freeform 239"/>
              <p:cNvSpPr>
                <a:spLocks/>
              </p:cNvSpPr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592" name="Freeform 240"/>
              <p:cNvSpPr>
                <a:spLocks/>
              </p:cNvSpPr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593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594" name="Freeform 242"/>
              <p:cNvSpPr>
                <a:spLocks/>
              </p:cNvSpPr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595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596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597" name="Freeform 245"/>
              <p:cNvSpPr>
                <a:spLocks/>
              </p:cNvSpPr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598" name="Freeform 246"/>
              <p:cNvSpPr>
                <a:spLocks/>
              </p:cNvSpPr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0599" name="Freeform 247"/>
              <p:cNvSpPr>
                <a:spLocks/>
              </p:cNvSpPr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6247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247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0602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26F668EA-0A55-4B31-8E67-FB9DD1AF38B7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100603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0604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EF17CE06-67FB-4631-AD16-387731BC69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4" r:id="rId2"/>
    <p:sldLayoutId id="2147483723" r:id="rId3"/>
    <p:sldLayoutId id="2147483722" r:id="rId4"/>
    <p:sldLayoutId id="2147483721" r:id="rId5"/>
    <p:sldLayoutId id="2147483720" r:id="rId6"/>
    <p:sldLayoutId id="2147483719" r:id="rId7"/>
    <p:sldLayoutId id="2147483718" r:id="rId8"/>
    <p:sldLayoutId id="2147483717" r:id="rId9"/>
    <p:sldLayoutId id="2147483716" r:id="rId10"/>
    <p:sldLayoutId id="21474837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160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1DA82411-7FB2-445B-81BA-E54BA7DB6FD7}" type="datetime1">
              <a:rPr lang="en-US" altLang="zh-CN"/>
              <a:pPr>
                <a:defRPr/>
              </a:pPr>
              <a:t>10/9/2016</a:t>
            </a:fld>
            <a:endParaRPr lang="en-US" altLang="zh-CN"/>
          </a:p>
        </p:txBody>
      </p:sp>
      <p:sp>
        <p:nvSpPr>
          <p:cNvPr id="2160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60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67DD9E89-D6B8-415B-8CFE-95BACC0778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4" r:id="rId2"/>
    <p:sldLayoutId id="2147483733" r:id="rId3"/>
    <p:sldLayoutId id="2147483732" r:id="rId4"/>
    <p:sldLayoutId id="2147483731" r:id="rId5"/>
    <p:sldLayoutId id="2147483730" r:id="rId6"/>
    <p:sldLayoutId id="2147483729" r:id="rId7"/>
    <p:sldLayoutId id="2147483728" r:id="rId8"/>
    <p:sldLayoutId id="2147483727" r:id="rId9"/>
    <p:sldLayoutId id="2147483726" r:id="rId10"/>
    <p:sldLayoutId id="214748372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&#38472;&#22826;&#19992;&#19982;&#21451;&#26399;.exe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1647;&#38634;&#35838;.ppt#-1,5,&#24187;&#28783;&#29255; 5" TargetMode="External"/><Relationship Id="rId2" Type="http://schemas.openxmlformats.org/officeDocument/2006/relationships/slideLayout" Target="../slideLayouts/slideLayout62.xml"/><Relationship Id="rId1" Type="http://schemas.openxmlformats.org/officeDocument/2006/relationships/audio" Target="file:///D:\360&#23433;&#20840;&#27983;&#35272;&#22120;&#19979;&#36733;\zmj-1594-26326\&#21647;&#38634;%5b&#12298;&#19990;&#35828;&#26032;&#35821;&#12299;&#26391;&#35829;.mp3" TargetMode="External"/><Relationship Id="rId5" Type="http://schemas.openxmlformats.org/officeDocument/2006/relationships/image" Target="../media/image6.png"/><Relationship Id="rId4" Type="http://schemas.openxmlformats.org/officeDocument/2006/relationships/hyperlink" Target="&#21647;&#38634;.exe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20938"/>
            <a:ext cx="9144000" cy="14398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88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《</a:t>
            </a:r>
            <a:r>
              <a:rPr lang="zh-CN" altLang="en-US" sz="88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世说新语</a:t>
            </a:r>
            <a:r>
              <a:rPr lang="en-US" altLang="zh-CN" sz="88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》</a:t>
            </a:r>
            <a:r>
              <a:rPr lang="zh-CN" altLang="en-US" sz="88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两则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ext Box 2"/>
          <p:cNvSpPr txBox="1">
            <a:spLocks noChangeArrowheads="1"/>
          </p:cNvSpPr>
          <p:nvPr/>
        </p:nvSpPr>
        <p:spPr bwMode="auto">
          <a:xfrm>
            <a:off x="0" y="160020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谢太傅寒</a:t>
            </a:r>
            <a:r>
              <a:rPr kumimoji="1" lang="zh-CN" altLang="en-US" sz="3600" b="1">
                <a:solidFill>
                  <a:schemeClr val="accent2"/>
                </a:solidFill>
                <a:latin typeface="Times New Roman" pitchFamily="18" charset="0"/>
              </a:rPr>
              <a:t>雪日</a:t>
            </a:r>
            <a:r>
              <a:rPr kumimoji="1" lang="zh-CN" altLang="en-US" sz="3600" b="1">
                <a:latin typeface="Times New Roman" pitchFamily="18" charset="0"/>
              </a:rPr>
              <a:t>               </a:t>
            </a:r>
            <a:r>
              <a:rPr kumimoji="1" lang="zh-CN" altLang="en-US" sz="3600" b="1">
                <a:solidFill>
                  <a:schemeClr val="accent2"/>
                </a:solidFill>
                <a:latin typeface="Times New Roman" pitchFamily="18" charset="0"/>
              </a:rPr>
              <a:t>内集</a:t>
            </a:r>
            <a:r>
              <a:rPr kumimoji="1" lang="zh-CN" altLang="en-US" sz="3600" b="1">
                <a:latin typeface="Times New Roman" pitchFamily="18" charset="0"/>
              </a:rPr>
              <a:t>，与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儿女</a:t>
            </a:r>
            <a:r>
              <a:rPr kumimoji="1" lang="zh-CN" altLang="en-US" sz="3600" b="1">
                <a:latin typeface="Times New Roman" pitchFamily="18" charset="0"/>
              </a:rPr>
              <a:t>讲论文义。</a:t>
            </a:r>
          </a:p>
        </p:txBody>
      </p:sp>
      <p:sp>
        <p:nvSpPr>
          <p:cNvPr id="98306" name="Text Box 3"/>
          <p:cNvSpPr txBox="1">
            <a:spLocks noChangeArrowheads="1"/>
          </p:cNvSpPr>
          <p:nvPr/>
        </p:nvSpPr>
        <p:spPr bwMode="auto">
          <a:xfrm>
            <a:off x="107950" y="472440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俄而</a:t>
            </a:r>
            <a:r>
              <a:rPr kumimoji="1" lang="zh-CN" altLang="en-US" sz="3200" b="1">
                <a:latin typeface="Times New Roman" pitchFamily="18" charset="0"/>
              </a:rPr>
              <a:t>雪  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骤</a:t>
            </a:r>
            <a:r>
              <a:rPr kumimoji="1" lang="zh-CN" altLang="en-US" sz="3200" b="1">
                <a:latin typeface="Times New Roman" pitchFamily="18" charset="0"/>
              </a:rPr>
              <a:t>，公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欣然</a:t>
            </a:r>
            <a:r>
              <a:rPr kumimoji="1" lang="zh-CN" altLang="en-US" sz="3200" b="1">
                <a:latin typeface="Times New Roman" pitchFamily="18" charset="0"/>
              </a:rPr>
              <a:t>曰：“白雪纷纷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何</a:t>
            </a:r>
            <a:r>
              <a:rPr kumimoji="1" lang="zh-CN" altLang="en-US" sz="3200" b="1">
                <a:latin typeface="Times New Roman" pitchFamily="18" charset="0"/>
              </a:rPr>
              <a:t>所似？”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2743200"/>
            <a:ext cx="9144000" cy="3810000"/>
            <a:chOff x="0" y="1440"/>
            <a:chExt cx="5760" cy="2400"/>
          </a:xfrm>
        </p:grpSpPr>
        <p:sp>
          <p:nvSpPr>
            <p:cNvPr id="98326" name="Text Box 5"/>
            <p:cNvSpPr txBox="1">
              <a:spLocks noChangeArrowheads="1"/>
            </p:cNvSpPr>
            <p:nvPr/>
          </p:nvSpPr>
          <p:spPr bwMode="auto">
            <a:xfrm>
              <a:off x="0" y="1440"/>
              <a:ext cx="5760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D82900"/>
                  </a:solidFill>
                  <a:latin typeface="Times New Roman" pitchFamily="18" charset="0"/>
                </a:rPr>
                <a:t>在一个寒冷的雪天，太傅谢安举行家庭聚会，跟他的子侄辈们谈论诗文，</a:t>
              </a:r>
            </a:p>
          </p:txBody>
        </p:sp>
        <p:sp>
          <p:nvSpPr>
            <p:cNvPr id="98327" name="Text Box 6"/>
            <p:cNvSpPr txBox="1">
              <a:spLocks noChangeArrowheads="1"/>
            </p:cNvSpPr>
            <p:nvPr/>
          </p:nvSpPr>
          <p:spPr bwMode="auto">
            <a:xfrm>
              <a:off x="0" y="3552"/>
              <a:ext cx="556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D82900"/>
                  </a:solidFill>
                  <a:latin typeface="Times New Roman" pitchFamily="18" charset="0"/>
                </a:rPr>
                <a:t>不久大雪下急了，谢安十分高兴的问：“白雪纷飞就像</a:t>
              </a:r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什么</a:t>
              </a:r>
              <a:r>
                <a:rPr kumimoji="1" lang="zh-CN" altLang="en-US" sz="2400" b="1">
                  <a:solidFill>
                    <a:srgbClr val="D82900"/>
                  </a:solidFill>
                  <a:latin typeface="Times New Roman" pitchFamily="18" charset="0"/>
                </a:rPr>
                <a:t>？”</a:t>
              </a:r>
            </a:p>
          </p:txBody>
        </p:sp>
      </p:grpSp>
      <p:sp>
        <p:nvSpPr>
          <p:cNvPr id="98308" name="Text Box 7"/>
          <p:cNvSpPr txBox="1">
            <a:spLocks noChangeArrowheads="1"/>
          </p:cNvSpPr>
          <p:nvPr/>
        </p:nvSpPr>
        <p:spPr bwMode="auto">
          <a:xfrm>
            <a:off x="2286000" y="304800"/>
            <a:ext cx="441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隶书"/>
                <a:ea typeface="隶书"/>
                <a:cs typeface="隶书"/>
              </a:rPr>
              <a:t>咏      雪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0" y="762000"/>
            <a:ext cx="2667000" cy="914400"/>
            <a:chOff x="0" y="480"/>
            <a:chExt cx="1680" cy="576"/>
          </a:xfrm>
        </p:grpSpPr>
        <p:sp>
          <p:nvSpPr>
            <p:cNvPr id="98324" name="Line 10"/>
            <p:cNvSpPr>
              <a:spLocks noChangeShapeType="1"/>
            </p:cNvSpPr>
            <p:nvPr/>
          </p:nvSpPr>
          <p:spPr bwMode="auto">
            <a:xfrm>
              <a:off x="1008" y="864"/>
              <a:ext cx="33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325" name="Oval 11"/>
            <p:cNvSpPr>
              <a:spLocks noChangeArrowheads="1"/>
            </p:cNvSpPr>
            <p:nvPr/>
          </p:nvSpPr>
          <p:spPr bwMode="auto">
            <a:xfrm>
              <a:off x="0" y="480"/>
              <a:ext cx="1680" cy="384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指下着寒雪的季节</a:t>
              </a: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4038600" y="990600"/>
            <a:ext cx="1981200" cy="762000"/>
            <a:chOff x="2544" y="624"/>
            <a:chExt cx="1248" cy="480"/>
          </a:xfrm>
        </p:grpSpPr>
        <p:sp>
          <p:nvSpPr>
            <p:cNvPr id="98322" name="Line 13"/>
            <p:cNvSpPr>
              <a:spLocks noChangeShapeType="1"/>
            </p:cNvSpPr>
            <p:nvPr/>
          </p:nvSpPr>
          <p:spPr bwMode="auto">
            <a:xfrm>
              <a:off x="3120" y="91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323" name="Oval 14"/>
            <p:cNvSpPr>
              <a:spLocks noChangeArrowheads="1"/>
            </p:cNvSpPr>
            <p:nvPr/>
          </p:nvSpPr>
          <p:spPr bwMode="auto">
            <a:xfrm>
              <a:off x="2544" y="624"/>
              <a:ext cx="1248" cy="288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家庭聚会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3657600"/>
            <a:ext cx="1828800" cy="1143000"/>
            <a:chOff x="0" y="2304"/>
            <a:chExt cx="1152" cy="720"/>
          </a:xfrm>
        </p:grpSpPr>
        <p:sp>
          <p:nvSpPr>
            <p:cNvPr id="98320" name="Line 16"/>
            <p:cNvSpPr>
              <a:spLocks noChangeShapeType="1"/>
            </p:cNvSpPr>
            <p:nvPr/>
          </p:nvSpPr>
          <p:spPr bwMode="auto">
            <a:xfrm flipH="1">
              <a:off x="192" y="2832"/>
              <a:ext cx="24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321" name="Oval 17"/>
            <p:cNvSpPr>
              <a:spLocks noChangeArrowheads="1"/>
            </p:cNvSpPr>
            <p:nvPr/>
          </p:nvSpPr>
          <p:spPr bwMode="auto">
            <a:xfrm>
              <a:off x="0" y="2304"/>
              <a:ext cx="1152" cy="480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不久，一会儿</a:t>
              </a:r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1981200" y="3810000"/>
            <a:ext cx="914400" cy="990600"/>
            <a:chOff x="1248" y="2400"/>
            <a:chExt cx="576" cy="624"/>
          </a:xfrm>
        </p:grpSpPr>
        <p:sp>
          <p:nvSpPr>
            <p:cNvPr id="98318" name="Line 19"/>
            <p:cNvSpPr>
              <a:spLocks noChangeShapeType="1"/>
            </p:cNvSpPr>
            <p:nvPr/>
          </p:nvSpPr>
          <p:spPr bwMode="auto">
            <a:xfrm flipH="1">
              <a:off x="1248" y="2784"/>
              <a:ext cx="28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319" name="Oval 20"/>
            <p:cNvSpPr>
              <a:spLocks noChangeArrowheads="1"/>
            </p:cNvSpPr>
            <p:nvPr/>
          </p:nvSpPr>
          <p:spPr bwMode="auto">
            <a:xfrm>
              <a:off x="1392" y="2400"/>
              <a:ext cx="432" cy="384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急</a:t>
              </a:r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3048000" y="3962400"/>
            <a:ext cx="1600200" cy="914400"/>
            <a:chOff x="1920" y="2496"/>
            <a:chExt cx="1008" cy="576"/>
          </a:xfrm>
        </p:grpSpPr>
        <p:sp>
          <p:nvSpPr>
            <p:cNvPr id="98316" name="Line 22"/>
            <p:cNvSpPr>
              <a:spLocks noChangeShapeType="1"/>
            </p:cNvSpPr>
            <p:nvPr/>
          </p:nvSpPr>
          <p:spPr bwMode="auto">
            <a:xfrm>
              <a:off x="2256" y="283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317" name="Rectangle 23"/>
            <p:cNvSpPr>
              <a:spLocks noChangeArrowheads="1"/>
            </p:cNvSpPr>
            <p:nvPr/>
          </p:nvSpPr>
          <p:spPr bwMode="auto">
            <a:xfrm>
              <a:off x="1920" y="2496"/>
              <a:ext cx="1008" cy="336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高兴的样子</a:t>
              </a:r>
            </a:p>
          </p:txBody>
        </p:sp>
      </p:grpSp>
      <p:sp>
        <p:nvSpPr>
          <p:cNvPr id="224280" name="Text Box 24"/>
          <p:cNvSpPr txBox="1">
            <a:spLocks noChangeArrowheads="1"/>
          </p:cNvSpPr>
          <p:nvPr/>
        </p:nvSpPr>
        <p:spPr bwMode="auto">
          <a:xfrm>
            <a:off x="6588125" y="908050"/>
            <a:ext cx="2089150" cy="466725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</a:rPr>
              <a:t>家中的子侄辈</a:t>
            </a:r>
            <a:endParaRPr lang="zh-CN" altLang="en-US"/>
          </a:p>
        </p:txBody>
      </p:sp>
      <p:sp>
        <p:nvSpPr>
          <p:cNvPr id="224281" name="Line 25"/>
          <p:cNvSpPr>
            <a:spLocks noChangeShapeType="1"/>
          </p:cNvSpPr>
          <p:nvPr/>
        </p:nvSpPr>
        <p:spPr bwMode="auto">
          <a:xfrm flipV="1">
            <a:off x="6804025" y="1412875"/>
            <a:ext cx="576263" cy="2159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80" grpId="0" animBg="1"/>
      <p:bldP spid="22428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ext Box 2"/>
          <p:cNvSpPr txBox="1">
            <a:spLocks noChangeArrowheads="1"/>
          </p:cNvSpPr>
          <p:nvPr/>
        </p:nvSpPr>
        <p:spPr bwMode="auto">
          <a:xfrm>
            <a:off x="0" y="14478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兄子      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胡儿</a:t>
            </a:r>
            <a:r>
              <a:rPr kumimoji="1" lang="zh-CN" altLang="en-US" sz="3200" b="1">
                <a:latin typeface="Times New Roman" pitchFamily="18" charset="0"/>
              </a:rPr>
              <a:t>曰：“撒盐空中   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差</a:t>
            </a:r>
            <a:r>
              <a:rPr kumimoji="1" lang="zh-CN" altLang="en-US" sz="3200" b="1">
                <a:latin typeface="Times New Roman" pitchFamily="18" charset="0"/>
              </a:rPr>
              <a:t>  可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拟</a:t>
            </a:r>
            <a:r>
              <a:rPr kumimoji="1" lang="zh-CN" altLang="en-US" sz="3200" b="1">
                <a:latin typeface="Times New Roman" pitchFamily="18" charset="0"/>
              </a:rPr>
              <a:t>。”</a:t>
            </a:r>
          </a:p>
        </p:txBody>
      </p:sp>
      <p:sp>
        <p:nvSpPr>
          <p:cNvPr id="99330" name="Text Box 3"/>
          <p:cNvSpPr txBox="1">
            <a:spLocks noChangeArrowheads="1"/>
          </p:cNvSpPr>
          <p:nvPr/>
        </p:nvSpPr>
        <p:spPr bwMode="auto">
          <a:xfrm>
            <a:off x="0" y="41148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                  </a:t>
            </a:r>
            <a:r>
              <a:rPr kumimoji="1" lang="zh-CN" altLang="en-US" sz="3200" b="1">
                <a:latin typeface="Times New Roman" pitchFamily="18" charset="0"/>
              </a:rPr>
              <a:t>兄女曰：  “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未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若</a:t>
            </a:r>
            <a:r>
              <a:rPr kumimoji="1" lang="zh-CN" altLang="en-US" sz="3200" b="1">
                <a:latin typeface="Times New Roman" pitchFamily="18" charset="0"/>
              </a:rPr>
              <a:t>柳絮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因</a:t>
            </a:r>
            <a:r>
              <a:rPr kumimoji="1" lang="zh-CN" altLang="en-US" sz="3200" b="1">
                <a:latin typeface="Times New Roman" pitchFamily="18" charset="0"/>
              </a:rPr>
              <a:t>风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起</a:t>
            </a:r>
            <a:r>
              <a:rPr kumimoji="1" lang="zh-CN" altLang="en-US" sz="3200" b="1">
                <a:latin typeface="Times New Roman" pitchFamily="18" charset="0"/>
              </a:rPr>
              <a:t>。”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2438400"/>
            <a:ext cx="9144000" cy="3344863"/>
            <a:chOff x="0" y="1536"/>
            <a:chExt cx="5760" cy="2107"/>
          </a:xfrm>
        </p:grpSpPr>
        <p:sp>
          <p:nvSpPr>
            <p:cNvPr id="99349" name="Text Box 5"/>
            <p:cNvSpPr txBox="1">
              <a:spLocks noChangeArrowheads="1"/>
            </p:cNvSpPr>
            <p:nvPr/>
          </p:nvSpPr>
          <p:spPr bwMode="auto">
            <a:xfrm>
              <a:off x="0" y="1536"/>
              <a:ext cx="57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3300"/>
                  </a:solidFill>
                  <a:latin typeface="Times New Roman" pitchFamily="18" charset="0"/>
                </a:rPr>
                <a:t>他哥哥的儿子胡儿说：“跟把盐撒在空中差不多。”</a:t>
              </a:r>
            </a:p>
          </p:txBody>
        </p:sp>
        <p:sp>
          <p:nvSpPr>
            <p:cNvPr id="99350" name="Text Box 6"/>
            <p:cNvSpPr txBox="1">
              <a:spLocks noChangeArrowheads="1"/>
            </p:cNvSpPr>
            <p:nvPr/>
          </p:nvSpPr>
          <p:spPr bwMode="auto">
            <a:xfrm>
              <a:off x="91" y="3120"/>
              <a:ext cx="5602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3300"/>
                  </a:solidFill>
                  <a:latin typeface="Times New Roman" pitchFamily="18" charset="0"/>
                </a:rPr>
                <a:t>他（另一个）哥哥的女儿说；“不如比做风把柳絮吹得满天飞舞。”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914400" y="304800"/>
            <a:ext cx="2438400" cy="1295400"/>
            <a:chOff x="576" y="192"/>
            <a:chExt cx="1536" cy="816"/>
          </a:xfrm>
        </p:grpSpPr>
        <p:sp>
          <p:nvSpPr>
            <p:cNvPr id="99347" name="Line 9"/>
            <p:cNvSpPr>
              <a:spLocks noChangeShapeType="1"/>
            </p:cNvSpPr>
            <p:nvPr/>
          </p:nvSpPr>
          <p:spPr bwMode="auto">
            <a:xfrm>
              <a:off x="1248" y="768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348" name="Rectangle 10"/>
            <p:cNvSpPr>
              <a:spLocks noChangeArrowheads="1"/>
            </p:cNvSpPr>
            <p:nvPr/>
          </p:nvSpPr>
          <p:spPr bwMode="auto">
            <a:xfrm>
              <a:off x="576" y="192"/>
              <a:ext cx="1536" cy="576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谢安哥哥的长子，</a:t>
              </a:r>
            </a:p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即谢朗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4343400" y="762000"/>
            <a:ext cx="1981200" cy="762000"/>
            <a:chOff x="2736" y="480"/>
            <a:chExt cx="1248" cy="480"/>
          </a:xfrm>
        </p:grpSpPr>
        <p:sp>
          <p:nvSpPr>
            <p:cNvPr id="99345" name="Line 12"/>
            <p:cNvSpPr>
              <a:spLocks noChangeShapeType="1"/>
            </p:cNvSpPr>
            <p:nvPr/>
          </p:nvSpPr>
          <p:spPr bwMode="auto">
            <a:xfrm>
              <a:off x="3456" y="76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346" name="Rectangle 13"/>
            <p:cNvSpPr>
              <a:spLocks noChangeArrowheads="1"/>
            </p:cNvSpPr>
            <p:nvPr/>
          </p:nvSpPr>
          <p:spPr bwMode="auto">
            <a:xfrm>
              <a:off x="2736" y="480"/>
              <a:ext cx="1248" cy="28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大致，差不多</a:t>
              </a:r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6553200" y="762000"/>
            <a:ext cx="1066800" cy="762000"/>
            <a:chOff x="4128" y="480"/>
            <a:chExt cx="672" cy="480"/>
          </a:xfrm>
        </p:grpSpPr>
        <p:sp>
          <p:nvSpPr>
            <p:cNvPr id="99343" name="Line 15"/>
            <p:cNvSpPr>
              <a:spLocks noChangeShapeType="1"/>
            </p:cNvSpPr>
            <p:nvPr/>
          </p:nvSpPr>
          <p:spPr bwMode="auto">
            <a:xfrm flipH="1">
              <a:off x="4128" y="816"/>
              <a:ext cx="144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344" name="Oval 16"/>
            <p:cNvSpPr>
              <a:spLocks noChangeArrowheads="1"/>
            </p:cNvSpPr>
            <p:nvPr/>
          </p:nvSpPr>
          <p:spPr bwMode="auto">
            <a:xfrm>
              <a:off x="4176" y="480"/>
              <a:ext cx="624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比作</a:t>
              </a: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3851275" y="2924175"/>
            <a:ext cx="1470025" cy="1223963"/>
            <a:chOff x="2736" y="2016"/>
            <a:chExt cx="480" cy="576"/>
          </a:xfrm>
        </p:grpSpPr>
        <p:sp>
          <p:nvSpPr>
            <p:cNvPr id="99341" name="Line 18"/>
            <p:cNvSpPr>
              <a:spLocks noChangeShapeType="1"/>
            </p:cNvSpPr>
            <p:nvPr/>
          </p:nvSpPr>
          <p:spPr bwMode="auto">
            <a:xfrm>
              <a:off x="2880" y="235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342" name="Oval 19"/>
            <p:cNvSpPr>
              <a:spLocks noChangeArrowheads="1"/>
            </p:cNvSpPr>
            <p:nvPr/>
          </p:nvSpPr>
          <p:spPr bwMode="auto">
            <a:xfrm>
              <a:off x="2736" y="2016"/>
              <a:ext cx="480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还不如</a:t>
              </a:r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6227763" y="3213100"/>
            <a:ext cx="1296987" cy="1066800"/>
            <a:chOff x="3936" y="2016"/>
            <a:chExt cx="672" cy="672"/>
          </a:xfrm>
        </p:grpSpPr>
        <p:sp>
          <p:nvSpPr>
            <p:cNvPr id="99339" name="Line 21"/>
            <p:cNvSpPr>
              <a:spLocks noChangeShapeType="1"/>
            </p:cNvSpPr>
            <p:nvPr/>
          </p:nvSpPr>
          <p:spPr bwMode="auto">
            <a:xfrm>
              <a:off x="4176" y="240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340" name="Oval 22"/>
            <p:cNvSpPr>
              <a:spLocks noChangeArrowheads="1"/>
            </p:cNvSpPr>
            <p:nvPr/>
          </p:nvSpPr>
          <p:spPr bwMode="auto">
            <a:xfrm>
              <a:off x="3936" y="2016"/>
              <a:ext cx="672" cy="432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飘起</a:t>
              </a:r>
            </a:p>
          </p:txBody>
        </p:sp>
      </p:grpSp>
      <p:sp>
        <p:nvSpPr>
          <p:cNvPr id="225303" name="Text Box 23"/>
          <p:cNvSpPr txBox="1">
            <a:spLocks noChangeArrowheads="1"/>
          </p:cNvSpPr>
          <p:nvPr/>
        </p:nvSpPr>
        <p:spPr bwMode="auto">
          <a:xfrm>
            <a:off x="5219700" y="3573463"/>
            <a:ext cx="1296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表凭借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9338" name="Line 24"/>
          <p:cNvSpPr>
            <a:spLocks noChangeShapeType="1"/>
          </p:cNvSpPr>
          <p:nvPr/>
        </p:nvSpPr>
        <p:spPr bwMode="auto">
          <a:xfrm flipV="1">
            <a:off x="5795963" y="4005263"/>
            <a:ext cx="0" cy="1444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ext Box 2"/>
          <p:cNvSpPr txBox="1">
            <a:spLocks noChangeArrowheads="1"/>
          </p:cNvSpPr>
          <p:nvPr/>
        </p:nvSpPr>
        <p:spPr bwMode="auto">
          <a:xfrm>
            <a:off x="0" y="18288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公大笑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乐</a:t>
            </a:r>
            <a:r>
              <a:rPr kumimoji="1" lang="zh-CN" altLang="en-US" sz="3200" b="1">
                <a:latin typeface="Times New Roman" pitchFamily="18" charset="0"/>
              </a:rPr>
              <a:t>。                      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既</a:t>
            </a:r>
            <a:r>
              <a:rPr kumimoji="1" lang="zh-CN" altLang="en-US" sz="3200" b="1">
                <a:latin typeface="Times New Roman" pitchFamily="18" charset="0"/>
              </a:rPr>
              <a:t>公大兄    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无弈</a:t>
            </a:r>
            <a:r>
              <a:rPr kumimoji="1" lang="zh-CN" altLang="en-US" sz="3200" b="1">
                <a:latin typeface="Times New Roman" pitchFamily="18" charset="0"/>
              </a:rPr>
              <a:t>  女，</a:t>
            </a:r>
          </a:p>
        </p:txBody>
      </p:sp>
      <p:sp>
        <p:nvSpPr>
          <p:cNvPr id="100354" name="Text Box 3"/>
          <p:cNvSpPr txBox="1">
            <a:spLocks noChangeArrowheads="1"/>
          </p:cNvSpPr>
          <p:nvPr/>
        </p:nvSpPr>
        <p:spPr bwMode="auto">
          <a:xfrm>
            <a:off x="0" y="2895600"/>
            <a:ext cx="891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00355" name="Text Box 4"/>
          <p:cNvSpPr txBox="1">
            <a:spLocks noChangeArrowheads="1"/>
          </p:cNvSpPr>
          <p:nvPr/>
        </p:nvSpPr>
        <p:spPr bwMode="auto">
          <a:xfrm>
            <a:off x="0" y="44196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左将军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王凝之</a:t>
            </a:r>
            <a:r>
              <a:rPr kumimoji="1" lang="zh-CN" altLang="en-US" sz="3200" b="1">
                <a:latin typeface="Times New Roman" pitchFamily="18" charset="0"/>
              </a:rPr>
              <a:t>妻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也</a:t>
            </a:r>
            <a:r>
              <a:rPr kumimoji="1" lang="zh-CN" altLang="en-US" sz="3200" b="1">
                <a:latin typeface="Times New Roman" pitchFamily="18" charset="0"/>
              </a:rPr>
              <a:t>。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2667000"/>
            <a:ext cx="9144000" cy="2819400"/>
            <a:chOff x="0" y="1680"/>
            <a:chExt cx="5760" cy="1776"/>
          </a:xfrm>
        </p:grpSpPr>
        <p:sp>
          <p:nvSpPr>
            <p:cNvPr id="100368" name="Text Box 6"/>
            <p:cNvSpPr txBox="1">
              <a:spLocks noChangeArrowheads="1"/>
            </p:cNvSpPr>
            <p:nvPr/>
          </p:nvSpPr>
          <p:spPr bwMode="auto">
            <a:xfrm>
              <a:off x="0" y="1680"/>
              <a:ext cx="57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D82900"/>
                  </a:solidFill>
                  <a:latin typeface="Times New Roman" pitchFamily="18" charset="0"/>
                </a:rPr>
                <a:t>谢安大笑，非常高兴。（道韫）</a:t>
              </a:r>
              <a:r>
                <a:rPr kumimoji="1" lang="zh-CN" altLang="en-US" sz="2400" b="1">
                  <a:latin typeface="Times New Roman" pitchFamily="18" charset="0"/>
                </a:rPr>
                <a:t>就是</a:t>
              </a:r>
              <a:r>
                <a:rPr kumimoji="1" lang="zh-CN" altLang="en-US" sz="2400" b="1">
                  <a:solidFill>
                    <a:srgbClr val="D82900"/>
                  </a:solidFill>
                  <a:latin typeface="Times New Roman" pitchFamily="18" charset="0"/>
                </a:rPr>
                <a:t>谢安大哥谢无弈的女儿，</a:t>
              </a:r>
            </a:p>
          </p:txBody>
        </p:sp>
        <p:sp>
          <p:nvSpPr>
            <p:cNvPr id="100369" name="Text Box 7"/>
            <p:cNvSpPr txBox="1">
              <a:spLocks noChangeArrowheads="1"/>
            </p:cNvSpPr>
            <p:nvPr/>
          </p:nvSpPr>
          <p:spPr bwMode="auto">
            <a:xfrm>
              <a:off x="0" y="3168"/>
              <a:ext cx="57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D82900"/>
                  </a:solidFill>
                  <a:latin typeface="Times New Roman" pitchFamily="18" charset="0"/>
                </a:rPr>
                <a:t>左将军王凝之的妻子。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971550" y="981075"/>
            <a:ext cx="1368425" cy="909638"/>
            <a:chOff x="624" y="672"/>
            <a:chExt cx="768" cy="528"/>
          </a:xfrm>
        </p:grpSpPr>
        <p:sp>
          <p:nvSpPr>
            <p:cNvPr id="100366" name="Line 11"/>
            <p:cNvSpPr>
              <a:spLocks noChangeShapeType="1"/>
            </p:cNvSpPr>
            <p:nvPr/>
          </p:nvSpPr>
          <p:spPr bwMode="auto">
            <a:xfrm>
              <a:off x="960" y="9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367" name="Oval 12"/>
            <p:cNvSpPr>
              <a:spLocks noChangeArrowheads="1"/>
            </p:cNvSpPr>
            <p:nvPr/>
          </p:nvSpPr>
          <p:spPr bwMode="auto">
            <a:xfrm>
              <a:off x="624" y="672"/>
              <a:ext cx="768" cy="288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高兴</a:t>
              </a:r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562600" y="609600"/>
            <a:ext cx="2743200" cy="1219200"/>
            <a:chOff x="3504" y="384"/>
            <a:chExt cx="1728" cy="768"/>
          </a:xfrm>
        </p:grpSpPr>
        <p:sp>
          <p:nvSpPr>
            <p:cNvPr id="100364" name="Line 14"/>
            <p:cNvSpPr>
              <a:spLocks noChangeShapeType="1"/>
            </p:cNvSpPr>
            <p:nvPr/>
          </p:nvSpPr>
          <p:spPr bwMode="auto">
            <a:xfrm>
              <a:off x="4320" y="91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365" name="Rectangle 15"/>
            <p:cNvSpPr>
              <a:spLocks noChangeArrowheads="1"/>
            </p:cNvSpPr>
            <p:nvPr/>
          </p:nvSpPr>
          <p:spPr bwMode="auto">
            <a:xfrm>
              <a:off x="3504" y="384"/>
              <a:ext cx="1728" cy="52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谢道韫，东晋有名的</a:t>
              </a:r>
            </a:p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才女，聪明有才</a:t>
              </a:r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143000" y="3276600"/>
            <a:ext cx="2819400" cy="1219200"/>
            <a:chOff x="720" y="2064"/>
            <a:chExt cx="1776" cy="768"/>
          </a:xfrm>
        </p:grpSpPr>
        <p:sp>
          <p:nvSpPr>
            <p:cNvPr id="100362" name="Line 17"/>
            <p:cNvSpPr>
              <a:spLocks noChangeShapeType="1"/>
            </p:cNvSpPr>
            <p:nvPr/>
          </p:nvSpPr>
          <p:spPr bwMode="auto">
            <a:xfrm>
              <a:off x="1248" y="259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363" name="Rectangle 18"/>
            <p:cNvSpPr>
              <a:spLocks noChangeArrowheads="1"/>
            </p:cNvSpPr>
            <p:nvPr/>
          </p:nvSpPr>
          <p:spPr bwMode="auto">
            <a:xfrm>
              <a:off x="720" y="2064"/>
              <a:ext cx="1776" cy="52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字叔平，大书法家</a:t>
              </a:r>
            </a:p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王羲之是第二个儿子</a:t>
              </a:r>
            </a:p>
          </p:txBody>
        </p:sp>
      </p:grpSp>
      <p:sp>
        <p:nvSpPr>
          <p:cNvPr id="226323" name="Text Box 19"/>
          <p:cNvSpPr txBox="1">
            <a:spLocks noChangeArrowheads="1"/>
          </p:cNvSpPr>
          <p:nvPr/>
        </p:nvSpPr>
        <p:spPr bwMode="auto">
          <a:xfrm>
            <a:off x="4067175" y="4508500"/>
            <a:ext cx="1873250" cy="528638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表判断</a:t>
            </a:r>
          </a:p>
        </p:txBody>
      </p:sp>
      <p:sp>
        <p:nvSpPr>
          <p:cNvPr id="100361" name="Line 20"/>
          <p:cNvSpPr>
            <a:spLocks noChangeShapeType="1"/>
          </p:cNvSpPr>
          <p:nvPr/>
        </p:nvSpPr>
        <p:spPr bwMode="auto">
          <a:xfrm>
            <a:off x="3492500" y="4652963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 Box 2"/>
          <p:cNvSpPr txBox="1">
            <a:spLocks noChangeArrowheads="1"/>
          </p:cNvSpPr>
          <p:nvPr/>
        </p:nvSpPr>
        <p:spPr bwMode="auto">
          <a:xfrm>
            <a:off x="0" y="692150"/>
            <a:ext cx="93964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990000"/>
                </a:solidFill>
              </a:rPr>
              <a:t>     </a:t>
            </a:r>
            <a:r>
              <a:rPr lang="zh-CN" altLang="en-US" sz="5400" b="1">
                <a:solidFill>
                  <a:srgbClr val="990000"/>
                </a:solidFill>
              </a:rPr>
              <a:t>找出本文的古今异义字</a:t>
            </a:r>
          </a:p>
        </p:txBody>
      </p:sp>
      <p:graphicFrame>
        <p:nvGraphicFramePr>
          <p:cNvPr id="105475" name="Group 3"/>
          <p:cNvGraphicFramePr>
            <a:graphicFrameLocks noGrp="1"/>
          </p:cNvGraphicFramePr>
          <p:nvPr/>
        </p:nvGraphicFramePr>
        <p:xfrm>
          <a:off x="468313" y="1700213"/>
          <a:ext cx="8351837" cy="4078287"/>
        </p:xfrm>
        <a:graphic>
          <a:graphicData uri="http://schemas.openxmlformats.org/drawingml/2006/table">
            <a:tbl>
              <a:tblPr/>
              <a:tblGrid>
                <a:gridCol w="2087562"/>
                <a:gridCol w="2089150"/>
                <a:gridCol w="2087563"/>
                <a:gridCol w="2087562"/>
              </a:tblGrid>
              <a:tr h="1368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词语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5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古义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4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今义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1400" name="Text Box 25"/>
          <p:cNvSpPr txBox="1">
            <a:spLocks noChangeArrowheads="1"/>
          </p:cNvSpPr>
          <p:nvPr/>
        </p:nvSpPr>
        <p:spPr bwMode="auto">
          <a:xfrm>
            <a:off x="3708400" y="476250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01401" name="Text Box 26"/>
          <p:cNvSpPr txBox="1">
            <a:spLocks noChangeArrowheads="1"/>
          </p:cNvSpPr>
          <p:nvPr/>
        </p:nvSpPr>
        <p:spPr bwMode="auto">
          <a:xfrm>
            <a:off x="2627313" y="1916113"/>
            <a:ext cx="1943100" cy="123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4800" b="1">
                <a:solidFill>
                  <a:schemeClr val="tx2"/>
                </a:solidFill>
              </a:rPr>
              <a:t>儿女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101402" name="Text Box 27"/>
          <p:cNvSpPr txBox="1">
            <a:spLocks noChangeArrowheads="1"/>
          </p:cNvSpPr>
          <p:nvPr/>
        </p:nvSpPr>
        <p:spPr bwMode="auto">
          <a:xfrm>
            <a:off x="4643438" y="1916113"/>
            <a:ext cx="18002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tx2"/>
                </a:solidFill>
              </a:rPr>
              <a:t>文义</a:t>
            </a:r>
          </a:p>
        </p:txBody>
      </p:sp>
      <p:sp>
        <p:nvSpPr>
          <p:cNvPr id="105500" name="Text Box 28"/>
          <p:cNvSpPr txBox="1">
            <a:spLocks noChangeArrowheads="1"/>
          </p:cNvSpPr>
          <p:nvPr/>
        </p:nvSpPr>
        <p:spPr bwMode="auto">
          <a:xfrm>
            <a:off x="6948488" y="2060575"/>
            <a:ext cx="2016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因</a:t>
            </a:r>
            <a:r>
              <a:rPr lang="zh-CN" altLang="en-US" sz="3600" b="1">
                <a:ea typeface="宋体" pitchFamily="2" charset="-122"/>
              </a:rPr>
              <a:t>风起</a:t>
            </a:r>
          </a:p>
        </p:txBody>
      </p:sp>
      <p:sp>
        <p:nvSpPr>
          <p:cNvPr id="105501" name="Text Box 29"/>
          <p:cNvSpPr txBox="1">
            <a:spLocks noChangeArrowheads="1"/>
          </p:cNvSpPr>
          <p:nvPr/>
        </p:nvSpPr>
        <p:spPr bwMode="auto">
          <a:xfrm>
            <a:off x="2484438" y="3141663"/>
            <a:ext cx="21605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家中的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子侄辈</a:t>
            </a:r>
          </a:p>
        </p:txBody>
      </p:sp>
      <p:sp>
        <p:nvSpPr>
          <p:cNvPr id="105502" name="Text Box 30"/>
          <p:cNvSpPr txBox="1">
            <a:spLocks noChangeArrowheads="1"/>
          </p:cNvSpPr>
          <p:nvPr/>
        </p:nvSpPr>
        <p:spPr bwMode="auto">
          <a:xfrm>
            <a:off x="2555875" y="4724400"/>
            <a:ext cx="17287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</a:rPr>
              <a:t>子女</a:t>
            </a:r>
          </a:p>
        </p:txBody>
      </p:sp>
      <p:sp>
        <p:nvSpPr>
          <p:cNvPr id="105503" name="Text Box 31"/>
          <p:cNvSpPr txBox="1">
            <a:spLocks noChangeArrowheads="1"/>
          </p:cNvSpPr>
          <p:nvPr/>
        </p:nvSpPr>
        <p:spPr bwMode="auto">
          <a:xfrm>
            <a:off x="4716463" y="3429000"/>
            <a:ext cx="23764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</a:rPr>
              <a:t>诗文</a:t>
            </a:r>
          </a:p>
        </p:txBody>
      </p:sp>
      <p:sp>
        <p:nvSpPr>
          <p:cNvPr id="105504" name="Text Box 32"/>
          <p:cNvSpPr txBox="1">
            <a:spLocks noChangeArrowheads="1"/>
          </p:cNvSpPr>
          <p:nvPr/>
        </p:nvSpPr>
        <p:spPr bwMode="auto">
          <a:xfrm>
            <a:off x="4716463" y="4437063"/>
            <a:ext cx="16573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文章意思</a:t>
            </a:r>
          </a:p>
        </p:txBody>
      </p:sp>
      <p:sp>
        <p:nvSpPr>
          <p:cNvPr id="105505" name="Text Box 33"/>
          <p:cNvSpPr txBox="1">
            <a:spLocks noChangeArrowheads="1"/>
          </p:cNvSpPr>
          <p:nvPr/>
        </p:nvSpPr>
        <p:spPr bwMode="auto">
          <a:xfrm>
            <a:off x="6588125" y="3429000"/>
            <a:ext cx="16557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</a:rPr>
              <a:t>凭借</a:t>
            </a:r>
          </a:p>
        </p:txBody>
      </p:sp>
      <p:sp>
        <p:nvSpPr>
          <p:cNvPr id="105506" name="Text Box 34"/>
          <p:cNvSpPr txBox="1">
            <a:spLocks noChangeArrowheads="1"/>
          </p:cNvSpPr>
          <p:nvPr/>
        </p:nvSpPr>
        <p:spPr bwMode="auto">
          <a:xfrm>
            <a:off x="6659563" y="4797425"/>
            <a:ext cx="15843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</a:rPr>
              <a:t>因为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5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5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5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5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5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01" grpId="0"/>
      <p:bldP spid="105502" grpId="0"/>
      <p:bldP spid="105503" grpId="0"/>
      <p:bldP spid="105504" grpId="0"/>
      <p:bldP spid="105505" grpId="0"/>
      <p:bldP spid="1055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1196975"/>
            <a:ext cx="8229600" cy="876300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solidFill>
                  <a:srgbClr val="000066"/>
                </a:solidFill>
                <a:ea typeface="华文彩云"/>
                <a:cs typeface="华文彩云"/>
              </a:rPr>
              <a:t>1</a:t>
            </a:r>
            <a:r>
              <a:rPr lang="zh-CN" altLang="en-US" sz="4000" b="1" smtClean="0">
                <a:solidFill>
                  <a:srgbClr val="000066"/>
                </a:solidFill>
                <a:ea typeface="华文彩云"/>
                <a:cs typeface="华文彩云"/>
              </a:rPr>
              <a:t>、下列人物叫什么名字？</a:t>
            </a:r>
          </a:p>
        </p:txBody>
      </p:sp>
      <p:sp>
        <p:nvSpPr>
          <p:cNvPr id="10240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979613" y="1916113"/>
            <a:ext cx="3275012" cy="32416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4400" smtClean="0">
                <a:latin typeface="华文新魏"/>
                <a:ea typeface="华文新魏"/>
                <a:cs typeface="华文新魏"/>
              </a:rPr>
              <a:t>谢太傅：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4400" smtClean="0">
                <a:latin typeface="华文新魏"/>
                <a:ea typeface="华文新魏"/>
                <a:cs typeface="华文新魏"/>
              </a:rPr>
              <a:t>胡儿：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4400" smtClean="0">
                <a:latin typeface="华文新魏"/>
                <a:ea typeface="华文新魏"/>
                <a:cs typeface="华文新魏"/>
              </a:rPr>
              <a:t>兄女：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4400" smtClean="0">
                <a:latin typeface="华文新魏"/>
                <a:ea typeface="华文新魏"/>
                <a:cs typeface="华文新魏"/>
              </a:rPr>
              <a:t>左将军：</a:t>
            </a:r>
          </a:p>
        </p:txBody>
      </p:sp>
      <p:sp>
        <p:nvSpPr>
          <p:cNvPr id="294916" name="Rectangle 4"/>
          <p:cNvSpPr>
            <a:spLocks noChangeArrowheads="1"/>
          </p:cNvSpPr>
          <p:nvPr/>
        </p:nvSpPr>
        <p:spPr bwMode="auto">
          <a:xfrm>
            <a:off x="4359275" y="1922463"/>
            <a:ext cx="4244975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4400">
                <a:solidFill>
                  <a:srgbClr val="000099"/>
                </a:solidFill>
                <a:latin typeface="华文新魏"/>
                <a:ea typeface="华文新魏"/>
                <a:cs typeface="华文新魏"/>
              </a:rPr>
              <a:t>谢安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4400">
                <a:solidFill>
                  <a:srgbClr val="000099"/>
                </a:solidFill>
                <a:latin typeface="华文新魏"/>
                <a:ea typeface="华文新魏"/>
                <a:cs typeface="华文新魏"/>
              </a:rPr>
              <a:t>谢朗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4400">
                <a:solidFill>
                  <a:srgbClr val="000099"/>
                </a:solidFill>
                <a:latin typeface="华文新魏"/>
                <a:ea typeface="华文新魏"/>
                <a:cs typeface="华文新魏"/>
              </a:rPr>
              <a:t>谢道韫（</a:t>
            </a:r>
            <a:r>
              <a:rPr lang="en-US" altLang="zh-CN" sz="4400">
                <a:solidFill>
                  <a:srgbClr val="000099"/>
                </a:solidFill>
                <a:latin typeface="华文新魏"/>
                <a:ea typeface="华文新魏"/>
                <a:cs typeface="华文新魏"/>
              </a:rPr>
              <a:t>y</a:t>
            </a:r>
            <a:r>
              <a:rPr lang="en-US" altLang="zh-CN" sz="4400">
                <a:solidFill>
                  <a:srgbClr val="000099"/>
                </a:solidFill>
                <a:ea typeface="华文新魏"/>
                <a:cs typeface="华文新魏"/>
              </a:rPr>
              <a:t>ù</a:t>
            </a:r>
            <a:r>
              <a:rPr lang="en-US" altLang="zh-CN" sz="4400">
                <a:solidFill>
                  <a:srgbClr val="000099"/>
                </a:solidFill>
                <a:latin typeface="华文新魏"/>
                <a:ea typeface="华文新魏"/>
                <a:cs typeface="华文新魏"/>
              </a:rPr>
              <a:t>n</a:t>
            </a:r>
            <a:r>
              <a:rPr lang="zh-CN" altLang="en-US" sz="4400">
                <a:solidFill>
                  <a:srgbClr val="000099"/>
                </a:solidFill>
                <a:latin typeface="华文新魏"/>
                <a:ea typeface="华文新魏"/>
                <a:cs typeface="华文新魏"/>
              </a:rPr>
              <a:t>）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4400">
                <a:solidFill>
                  <a:srgbClr val="000099"/>
                </a:solidFill>
                <a:latin typeface="华文新魏"/>
                <a:ea typeface="华文新魏"/>
                <a:cs typeface="华文新魏"/>
              </a:rPr>
              <a:t>王凝之</a:t>
            </a:r>
          </a:p>
        </p:txBody>
      </p:sp>
      <p:sp>
        <p:nvSpPr>
          <p:cNvPr id="102404" name="WordArt 5"/>
          <p:cNvSpPr>
            <a:spLocks noChangeArrowheads="1" noChangeShapeType="1" noTextEdit="1"/>
          </p:cNvSpPr>
          <p:nvPr/>
        </p:nvSpPr>
        <p:spPr bwMode="auto">
          <a:xfrm>
            <a:off x="684213" y="0"/>
            <a:ext cx="4464050" cy="1628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三、问题研究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4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94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94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94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6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ext Box 3"/>
          <p:cNvSpPr txBox="1">
            <a:spLocks noChangeArrowheads="1"/>
          </p:cNvSpPr>
          <p:nvPr/>
        </p:nvSpPr>
        <p:spPr bwMode="auto">
          <a:xfrm>
            <a:off x="215900" y="549275"/>
            <a:ext cx="882015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990000"/>
                </a:solidFill>
              </a:rPr>
              <a:t>2</a:t>
            </a:r>
            <a:r>
              <a:rPr lang="zh-CN" altLang="en-US" sz="4000" b="1">
                <a:solidFill>
                  <a:srgbClr val="990000"/>
                </a:solidFill>
              </a:rPr>
              <a:t>．“寒雪”“内集”“欣然”“大笑”’等词语营造了一种怎样的家庭氛围</a:t>
            </a:r>
            <a:r>
              <a:rPr lang="en-US" altLang="zh-CN" sz="4000" b="1">
                <a:solidFill>
                  <a:srgbClr val="990000"/>
                </a:solidFill>
              </a:rPr>
              <a:t>? </a:t>
            </a:r>
          </a:p>
          <a:p>
            <a:pPr>
              <a:spcBef>
                <a:spcPct val="50000"/>
              </a:spcBef>
            </a:pPr>
            <a:endParaRPr lang="en-US" altLang="zh-CN" sz="4000" b="1">
              <a:solidFill>
                <a:srgbClr val="990000"/>
              </a:solidFill>
            </a:endParaRPr>
          </a:p>
          <a:p>
            <a:r>
              <a:rPr lang="en-US" altLang="zh-CN" sz="4000" b="1">
                <a:solidFill>
                  <a:srgbClr val="990000"/>
                </a:solidFill>
              </a:rPr>
              <a:t/>
            </a:r>
            <a:br>
              <a:rPr lang="en-US" altLang="zh-CN" sz="4000" b="1">
                <a:solidFill>
                  <a:srgbClr val="990000"/>
                </a:solidFill>
              </a:rPr>
            </a:br>
            <a:r>
              <a:rPr lang="en-US" altLang="zh-CN" sz="4000" b="1">
                <a:solidFill>
                  <a:srgbClr val="990000"/>
                </a:solidFill>
              </a:rPr>
              <a:t>3</a:t>
            </a:r>
            <a:r>
              <a:rPr lang="zh-CN" altLang="en-US" sz="4000" b="1">
                <a:solidFill>
                  <a:srgbClr val="990000"/>
                </a:solidFill>
              </a:rPr>
              <a:t>．文章结尾交待了谢道韫的身份，有什么用意</a:t>
            </a:r>
            <a:r>
              <a:rPr lang="en-US" altLang="zh-CN" sz="4000" b="1">
                <a:solidFill>
                  <a:srgbClr val="990000"/>
                </a:solidFill>
              </a:rPr>
              <a:t>?</a:t>
            </a:r>
          </a:p>
          <a:p>
            <a:r>
              <a:rPr lang="en-US" altLang="zh-CN" sz="2000" b="1"/>
              <a:t/>
            </a:r>
            <a:br>
              <a:rPr lang="en-US" altLang="zh-CN" sz="2000" b="1"/>
            </a:br>
            <a:endParaRPr lang="en-US" altLang="zh-CN" sz="2000" b="1"/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250825" y="270827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家庭氛围：融洽、欢乐、轻松、温馨等</a:t>
            </a: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179388" y="5157788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表示一种赞扬和敬佩，暗示读者谢太傅更赞赏谢道韫的才气。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/>
      <p:bldP spid="1075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ChangeArrowheads="1"/>
          </p:cNvSpPr>
          <p:nvPr/>
        </p:nvSpPr>
        <p:spPr bwMode="auto">
          <a:xfrm>
            <a:off x="250825" y="1484313"/>
            <a:ext cx="88931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１、撒盐空中、柳絮因风起两个比喻，哪一个更好</a:t>
            </a:r>
            <a:r>
              <a:rPr lang="en-US" altLang="zh-CN" sz="3600" b="1"/>
              <a:t>?</a:t>
            </a:r>
            <a:r>
              <a:rPr lang="zh-CN" altLang="en-US" sz="3600" b="1"/>
              <a:t>　　</a:t>
            </a:r>
          </a:p>
        </p:txBody>
      </p:sp>
      <p:sp>
        <p:nvSpPr>
          <p:cNvPr id="104450" name="WordArt 3"/>
          <p:cNvSpPr>
            <a:spLocks noChangeArrowheads="1" noChangeShapeType="1" noTextEdit="1"/>
          </p:cNvSpPr>
          <p:nvPr/>
        </p:nvSpPr>
        <p:spPr bwMode="auto">
          <a:xfrm>
            <a:off x="611188" y="0"/>
            <a:ext cx="4176712" cy="18446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四、深入理解</a:t>
            </a: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539750" y="2708275"/>
            <a:ext cx="784860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参考：前者写的好，因为雪的颜色和形态跟盐相似（形似）；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后者写的更好，因为雪的飘飞和柳絮的飘飞接近（神似）。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0" y="1484313"/>
            <a:ext cx="9144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400" b="1"/>
              <a:t>            </a:t>
            </a:r>
            <a:r>
              <a:rPr lang="zh-CN" altLang="en-US" sz="4400" b="1"/>
              <a:t>白雪歌送武判官归京</a:t>
            </a:r>
            <a:endParaRPr lang="zh-CN" altLang="en-US" sz="2000" b="1"/>
          </a:p>
          <a:p>
            <a:pPr marL="342900" indent="-342900">
              <a:spcBef>
                <a:spcPct val="20000"/>
              </a:spcBef>
            </a:pPr>
            <a:r>
              <a:rPr lang="zh-CN" altLang="en-US" sz="2000" b="1"/>
              <a:t>                                              </a:t>
            </a:r>
            <a:r>
              <a:rPr lang="zh-CN" altLang="en-US" sz="3200" b="1">
                <a:latin typeface="隶书"/>
                <a:ea typeface="隶书"/>
                <a:cs typeface="隶书"/>
              </a:rPr>
              <a:t>唐</a:t>
            </a:r>
            <a:r>
              <a:rPr lang="en-US" altLang="zh-CN" sz="3200" b="1">
                <a:latin typeface="宋体" charset="-122"/>
                <a:ea typeface="隶书"/>
                <a:cs typeface="隶书"/>
              </a:rPr>
              <a:t>·</a:t>
            </a:r>
            <a:r>
              <a:rPr lang="en-US" altLang="zh-CN" sz="3200" b="1">
                <a:latin typeface="隶书"/>
                <a:ea typeface="隶书"/>
                <a:cs typeface="隶书"/>
              </a:rPr>
              <a:t> </a:t>
            </a:r>
            <a:r>
              <a:rPr lang="zh-CN" altLang="en-US" sz="3200" b="1">
                <a:latin typeface="隶书"/>
                <a:ea typeface="隶书"/>
                <a:cs typeface="隶书"/>
              </a:rPr>
              <a:t>岑</a:t>
            </a:r>
            <a:r>
              <a:rPr lang="en-US" altLang="zh-CN" sz="3200" b="1">
                <a:latin typeface="隶书"/>
                <a:ea typeface="隶书"/>
                <a:cs typeface="隶书"/>
              </a:rPr>
              <a:t>(c</a:t>
            </a:r>
            <a:r>
              <a:rPr lang="en-US" altLang="zh-CN" sz="3200" b="1">
                <a:latin typeface="宋体" charset="-122"/>
                <a:ea typeface="隶书"/>
                <a:cs typeface="隶书"/>
              </a:rPr>
              <a:t>é</a:t>
            </a:r>
            <a:r>
              <a:rPr lang="en-US" altLang="zh-CN" sz="3200" b="1">
                <a:latin typeface="隶书"/>
                <a:ea typeface="隶书"/>
                <a:cs typeface="隶书"/>
              </a:rPr>
              <a:t>n)</a:t>
            </a:r>
            <a:r>
              <a:rPr lang="zh-CN" altLang="en-US" sz="3200" b="1">
                <a:latin typeface="隶书"/>
                <a:ea typeface="隶书"/>
                <a:cs typeface="隶书"/>
              </a:rPr>
              <a:t>参</a:t>
            </a:r>
            <a:endParaRPr lang="zh-CN" altLang="en-US" sz="3600" b="1">
              <a:latin typeface="宋体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latin typeface="宋体" charset="-122"/>
              </a:rPr>
              <a:t>   北风卷地白草折</a:t>
            </a:r>
            <a:r>
              <a:rPr lang="en-US" altLang="zh-CN" sz="3600" b="1">
                <a:latin typeface="宋体" charset="-122"/>
              </a:rPr>
              <a:t>(shé),</a:t>
            </a:r>
            <a:r>
              <a:rPr lang="zh-CN" altLang="en-US" sz="3600" b="1">
                <a:latin typeface="宋体" charset="-122"/>
              </a:rPr>
              <a:t>胡天八月即飞雪。</a:t>
            </a:r>
            <a:endParaRPr lang="zh-CN" altLang="en-US" sz="3600" b="1">
              <a:solidFill>
                <a:srgbClr val="FF3300"/>
              </a:solidFill>
              <a:latin typeface="宋体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宋体" charset="-122"/>
              </a:rPr>
              <a:t>    忽如一夜春风来，千树万树梨花开。</a:t>
            </a:r>
          </a:p>
        </p:txBody>
      </p:sp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250825" y="5300663"/>
            <a:ext cx="8893175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/>
              <a:t>           </a:t>
            </a:r>
            <a:r>
              <a:rPr lang="zh-CN" altLang="en-US" sz="3600" b="1">
                <a:solidFill>
                  <a:srgbClr val="0000FF"/>
                </a:solidFill>
              </a:rPr>
              <a:t>提示：以“梨花”喻雪，妙哉，雅哉，不愧为千古写雪之名句。</a:t>
            </a:r>
            <a:endParaRPr lang="zh-CN" altLang="en-US" sz="3600" b="1">
              <a:solidFill>
                <a:srgbClr val="0000FF"/>
              </a:solidFill>
              <a:latin typeface="宋体" charset="-122"/>
            </a:endParaRPr>
          </a:p>
        </p:txBody>
      </p:sp>
      <p:sp>
        <p:nvSpPr>
          <p:cNvPr id="105475" name="Rectangle 6"/>
          <p:cNvSpPr>
            <a:spLocks noChangeArrowheads="1"/>
          </p:cNvSpPr>
          <p:nvPr/>
        </p:nvSpPr>
        <p:spPr bwMode="auto">
          <a:xfrm>
            <a:off x="0" y="0"/>
            <a:ext cx="7983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２、说说还可以用哪些事物来比喻雪。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224948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4000" b="1" smtClean="0"/>
              <a:t>春     雪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2000" smtClean="0"/>
              <a:t>唐</a:t>
            </a:r>
            <a:r>
              <a:rPr lang="en-US" altLang="zh-CN" sz="2000" smtClean="0">
                <a:latin typeface="宋体" charset="-122"/>
              </a:rPr>
              <a:t>·</a:t>
            </a:r>
            <a:r>
              <a:rPr lang="zh-CN" altLang="en-US" sz="2000" smtClean="0">
                <a:latin typeface="宋体" charset="-122"/>
              </a:rPr>
              <a:t>韩愈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3600" b="1" smtClean="0">
                <a:latin typeface="宋体" charset="-122"/>
              </a:rPr>
              <a:t>新年都未有芳华，二月初惊见草芽。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3600" b="1" smtClean="0">
                <a:solidFill>
                  <a:srgbClr val="FF3300"/>
                </a:solidFill>
                <a:latin typeface="宋体" charset="-122"/>
              </a:rPr>
              <a:t>白雪却嫌春色晚，故穿庭树作飞花。</a:t>
            </a:r>
          </a:p>
        </p:txBody>
      </p:sp>
      <p:sp>
        <p:nvSpPr>
          <p:cNvPr id="110595" name="Rectangle 3"/>
          <p:cNvSpPr>
            <a:spLocks noChangeArrowheads="1"/>
          </p:cNvSpPr>
          <p:nvPr/>
        </p:nvSpPr>
        <p:spPr bwMode="auto">
          <a:xfrm>
            <a:off x="0" y="2133600"/>
            <a:ext cx="88931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/>
              <a:t>           </a:t>
            </a:r>
            <a:r>
              <a:rPr lang="zh-CN" altLang="en-US" sz="2800" b="1">
                <a:solidFill>
                  <a:srgbClr val="0000FF"/>
                </a:solidFill>
              </a:rPr>
              <a:t>提示：这首诗诗人赋情于雪，仿佛白雪也嫌春光来迟，像落花一样飘飞，来装点春色。</a:t>
            </a:r>
            <a:endParaRPr lang="zh-CN" altLang="en-US" sz="2800" b="1">
              <a:solidFill>
                <a:srgbClr val="0000FF"/>
              </a:solidFill>
              <a:latin typeface="宋体" charset="-122"/>
            </a:endParaRPr>
          </a:p>
        </p:txBody>
      </p:sp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0" y="2997200"/>
            <a:ext cx="91440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3600" b="1"/>
              <a:t>夜     雪</a:t>
            </a:r>
          </a:p>
          <a:p>
            <a:pPr marL="342900" indent="-342900" algn="ctr">
              <a:spcBef>
                <a:spcPct val="20000"/>
              </a:spcBef>
            </a:pPr>
            <a:r>
              <a:rPr lang="zh-CN" altLang="en-US" sz="2000"/>
              <a:t>唐</a:t>
            </a:r>
            <a:r>
              <a:rPr lang="en-US" altLang="zh-CN" sz="2000">
                <a:latin typeface="宋体" charset="-122"/>
              </a:rPr>
              <a:t>·</a:t>
            </a:r>
            <a:r>
              <a:rPr lang="zh-CN" altLang="en-US" sz="2000">
                <a:latin typeface="宋体" charset="-122"/>
              </a:rPr>
              <a:t>白居易</a:t>
            </a:r>
          </a:p>
          <a:p>
            <a:pPr marL="342900" indent="-342900" algn="ctr">
              <a:spcBef>
                <a:spcPct val="20000"/>
              </a:spcBef>
            </a:pPr>
            <a:r>
              <a:rPr lang="zh-CN" altLang="en-US" sz="3600" b="1">
                <a:latin typeface="宋体" charset="-122"/>
              </a:rPr>
              <a:t>已讶衿</a:t>
            </a:r>
            <a:r>
              <a:rPr lang="en-US" altLang="zh-CN" sz="3600" b="1">
                <a:latin typeface="宋体" charset="-122"/>
              </a:rPr>
              <a:t>(jīn)</a:t>
            </a:r>
            <a:r>
              <a:rPr lang="zh-CN" altLang="en-US" sz="3600" b="1">
                <a:latin typeface="宋体" charset="-122"/>
              </a:rPr>
              <a:t>枕冷，复见窗户明。</a:t>
            </a:r>
          </a:p>
          <a:p>
            <a:pPr marL="342900" indent="-342900" algn="ctr">
              <a:spcBef>
                <a:spcPct val="2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宋体" charset="-122"/>
              </a:rPr>
              <a:t>夜深知雪重，时闻折竹声。</a:t>
            </a:r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250825" y="5373688"/>
            <a:ext cx="88931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/>
              <a:t>           </a:t>
            </a:r>
            <a:r>
              <a:rPr lang="zh-CN" altLang="en-US" sz="2800" b="1">
                <a:solidFill>
                  <a:srgbClr val="0000FF"/>
                </a:solidFill>
              </a:rPr>
              <a:t>提示：这首诗采用侧面烘托陪衬的手法，从感觉、视觉、听觉入手写雪，尽现雪之寒、大、重。短短四句诗，把夜雪描写得曲折、细致。</a:t>
            </a:r>
            <a:endParaRPr lang="zh-CN" altLang="en-US" sz="2800" b="1">
              <a:solidFill>
                <a:srgbClr val="0000FF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/>
      <p:bldP spid="110596" grpId="0"/>
      <p:bldP spid="1105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 noChangeArrowheads="1"/>
          </p:cNvSpPr>
          <p:nvPr>
            <p:ph type="title"/>
          </p:nvPr>
        </p:nvSpPr>
        <p:spPr>
          <a:xfrm>
            <a:off x="2652713" y="404813"/>
            <a:ext cx="6491287" cy="1143000"/>
          </a:xfrm>
        </p:spPr>
        <p:txBody>
          <a:bodyPr/>
          <a:lstStyle/>
          <a:p>
            <a:pPr eaLnBrk="1" hangingPunct="1"/>
            <a:r>
              <a:rPr lang="zh-CN" altLang="en-US" sz="8800" b="1" smtClean="0">
                <a:solidFill>
                  <a:srgbClr val="990000"/>
                </a:solidFill>
                <a:ea typeface="华文行楷"/>
                <a:cs typeface="华文行楷"/>
              </a:rPr>
              <a:t>课后作业：</a:t>
            </a:r>
          </a:p>
        </p:txBody>
      </p:sp>
      <p:sp>
        <p:nvSpPr>
          <p:cNvPr id="1075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43100" y="1700213"/>
            <a:ext cx="7200900" cy="4525962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solidFill>
                  <a:srgbClr val="003300"/>
                </a:solidFill>
              </a:rPr>
              <a:t>1</a:t>
            </a:r>
            <a:r>
              <a:rPr lang="zh-CN" altLang="en-US" sz="4000" b="1" smtClean="0">
                <a:solidFill>
                  <a:srgbClr val="003300"/>
                </a:solidFill>
              </a:rPr>
              <a:t>、每人搜集</a:t>
            </a:r>
            <a:r>
              <a:rPr lang="zh-CN" altLang="en-US" sz="4000" b="1" smtClean="0">
                <a:solidFill>
                  <a:srgbClr val="990000"/>
                </a:solidFill>
              </a:rPr>
              <a:t>几首</a:t>
            </a:r>
            <a:r>
              <a:rPr lang="zh-CN" altLang="en-US" sz="4000" b="1" smtClean="0">
                <a:solidFill>
                  <a:srgbClr val="003300"/>
                </a:solidFill>
              </a:rPr>
              <a:t>自己喜欢的</a:t>
            </a:r>
            <a:r>
              <a:rPr lang="zh-CN" altLang="en-US" sz="4000" b="1" smtClean="0">
                <a:solidFill>
                  <a:srgbClr val="990000"/>
                </a:solidFill>
              </a:rPr>
              <a:t>咏雪诗</a:t>
            </a:r>
            <a:r>
              <a:rPr lang="zh-CN" altLang="en-US" sz="4000" b="1" smtClean="0">
                <a:solidFill>
                  <a:srgbClr val="003300"/>
                </a:solidFill>
              </a:rPr>
              <a:t>，并背诵下来。</a:t>
            </a:r>
          </a:p>
          <a:p>
            <a:pPr eaLnBrk="1" hangingPunct="1"/>
            <a:r>
              <a:rPr lang="en-US" altLang="zh-CN" sz="5400" b="1" smtClean="0">
                <a:solidFill>
                  <a:srgbClr val="003300"/>
                </a:solidFill>
              </a:rPr>
              <a:t>2</a:t>
            </a:r>
            <a:r>
              <a:rPr lang="zh-CN" altLang="en-US" sz="5400" b="1" smtClean="0">
                <a:solidFill>
                  <a:srgbClr val="003300"/>
                </a:solidFill>
              </a:rPr>
              <a:t>、背诵</a:t>
            </a:r>
            <a:r>
              <a:rPr lang="en-US" altLang="zh-CN" sz="5400" b="1" smtClean="0">
                <a:solidFill>
                  <a:srgbClr val="003300"/>
                </a:solidFill>
              </a:rPr>
              <a:t>《</a:t>
            </a:r>
            <a:r>
              <a:rPr lang="zh-CN" altLang="en-US" sz="5400" b="1" smtClean="0">
                <a:solidFill>
                  <a:srgbClr val="003300"/>
                </a:solidFill>
              </a:rPr>
              <a:t>咏雪</a:t>
            </a:r>
            <a:r>
              <a:rPr lang="en-US" altLang="zh-CN" sz="5400" b="1" smtClean="0">
                <a:solidFill>
                  <a:srgbClr val="003300"/>
                </a:solidFill>
              </a:rPr>
              <a:t>》</a:t>
            </a:r>
            <a:r>
              <a:rPr lang="zh-CN" altLang="en-US" sz="5400" b="1" smtClean="0">
                <a:solidFill>
                  <a:srgbClr val="003300"/>
                </a:solidFill>
              </a:rPr>
              <a:t>。</a:t>
            </a:r>
          </a:p>
          <a:p>
            <a:pPr eaLnBrk="1" hangingPunct="1">
              <a:buFontTx/>
              <a:buNone/>
            </a:pPr>
            <a:endParaRPr lang="en-US" altLang="zh-CN" sz="5400" b="1" smtClean="0">
              <a:solidFill>
                <a:srgbClr val="003300"/>
              </a:solidFill>
            </a:endParaRPr>
          </a:p>
        </p:txBody>
      </p:sp>
      <p:pic>
        <p:nvPicPr>
          <p:cNvPr id="107523" name="Picture 4" descr="2003718111235812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4" descr="gs200428184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765175"/>
            <a:ext cx="8540750" cy="1143000"/>
          </a:xfrm>
        </p:spPr>
        <p:txBody>
          <a:bodyPr/>
          <a:lstStyle/>
          <a:p>
            <a:pPr algn="l" eaLnBrk="1" hangingPunct="1"/>
            <a:r>
              <a:rPr lang="zh-CN" altLang="en-US" b="1" smtClean="0"/>
              <a:t>作者简介</a:t>
            </a:r>
            <a:r>
              <a:rPr lang="en-US" altLang="zh-CN" smtClean="0"/>
              <a:t>:</a:t>
            </a:r>
          </a:p>
        </p:txBody>
      </p:sp>
      <p:sp>
        <p:nvSpPr>
          <p:cNvPr id="901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9388" y="1700213"/>
            <a:ext cx="8512175" cy="4346575"/>
          </a:xfrm>
        </p:spPr>
        <p:txBody>
          <a:bodyPr/>
          <a:lstStyle/>
          <a:p>
            <a:pPr eaLnBrk="1" hangingPunct="1"/>
            <a:r>
              <a:rPr lang="en-US" altLang="zh-CN" sz="3600" smtClean="0">
                <a:latin typeface="华文新魏"/>
                <a:ea typeface="华文新魏"/>
                <a:cs typeface="华文新魏"/>
              </a:rPr>
              <a:t>       </a:t>
            </a:r>
            <a:r>
              <a:rPr lang="zh-CN" altLang="en-US" sz="3600" b="1" smtClean="0">
                <a:solidFill>
                  <a:srgbClr val="0000FF"/>
                </a:solidFill>
                <a:latin typeface="华文新魏"/>
                <a:ea typeface="华文新魏"/>
                <a:cs typeface="华文新魏"/>
              </a:rPr>
              <a:t>刘义庆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(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公元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403--444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年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)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，南北朝刘宋王朝宗室，彭城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(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今江苏苏州市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)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人，袭封临川王，曾任南兖川刺史、加开府仪同三司。他秉性简素，爱好文史，喜欢招聚文学之士，所著除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《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世说新语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》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以外，还有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《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幽明录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》《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宣验记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》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等小说和文集，但已散佚。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2" descr="gs200428184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3" name="WordArt 3" descr="白色大理石"/>
          <p:cNvSpPr>
            <a:spLocks noChangeArrowheads="1" noChangeShapeType="1" noTextEdit="1"/>
          </p:cNvSpPr>
          <p:nvPr/>
        </p:nvSpPr>
        <p:spPr bwMode="auto">
          <a:xfrm>
            <a:off x="3276600" y="76200"/>
            <a:ext cx="3276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《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世说新语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》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两则</a:t>
            </a:r>
          </a:p>
        </p:txBody>
      </p:sp>
      <p:pic>
        <p:nvPicPr>
          <p:cNvPr id="108547" name="Picture 4" descr="pic_317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700213"/>
            <a:ext cx="8640763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Text Box 5"/>
          <p:cNvSpPr txBox="1">
            <a:spLocks noChangeArrowheads="1"/>
          </p:cNvSpPr>
          <p:nvPr/>
        </p:nvSpPr>
        <p:spPr bwMode="auto">
          <a:xfrm rot="16200000">
            <a:off x="4046538" y="-1014412"/>
            <a:ext cx="915987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800" b="1">
                <a:solidFill>
                  <a:srgbClr val="FF0066"/>
                </a:solidFill>
                <a:ea typeface="楷体_GB2312"/>
                <a:cs typeface="楷体_GB2312"/>
              </a:rPr>
              <a:t>陈太丘与友期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ChangeArrowheads="1"/>
          </p:cNvSpPr>
          <p:nvPr/>
        </p:nvSpPr>
        <p:spPr bwMode="auto">
          <a:xfrm>
            <a:off x="539750" y="1196975"/>
            <a:ext cx="80645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的凉州军阀董卓手中。董卓大量选用党人名士以便获得支持，陈纪被任为侍中，又考虑进一步任其为司徒、尚书令。当时董卓意欲挟持新立的献帝徙都长安，陈纪劝谏董卓应谦远朝政，专精外任，不可擅意徙都。董卓很不高兴，但敬畏陈纪的名望，也无可奈何。陈纪见天下已乱，乃请出为平原相，并且立即赴任。建安初，拜为大鸿胪。四年（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199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）去世，年七十一。</a:t>
            </a:r>
            <a:b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</a:b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2" descr="世说新语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8" name="WordArt 5">
            <a:hlinkClick r:id="rId3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971550" y="0"/>
            <a:ext cx="7488238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有感情的朗读课文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ChangeArrowheads="1"/>
          </p:cNvSpPr>
          <p:nvPr/>
        </p:nvSpPr>
        <p:spPr bwMode="auto">
          <a:xfrm>
            <a:off x="755650" y="1052513"/>
            <a:ext cx="7848600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</a:rPr>
              <a:t>陈太丘与友期行，期日中，过中不至，太丘舍去，去后乃至。元方时年七岁，门外戏。客问元方：“尊君在不</a:t>
            </a:r>
            <a:r>
              <a:rPr lang="en-US" altLang="zh-CN" sz="3200" b="1">
                <a:solidFill>
                  <a:srgbClr val="0000FF"/>
                </a:solidFill>
              </a:rPr>
              <a:t>?”</a:t>
            </a:r>
            <a:r>
              <a:rPr lang="zh-CN" altLang="en-US" sz="3200" b="1">
                <a:solidFill>
                  <a:srgbClr val="0000FF"/>
                </a:solidFill>
              </a:rPr>
              <a:t>答曰：“待君久不至，已去。”友人便怒：“非人哉</a:t>
            </a:r>
            <a:r>
              <a:rPr lang="en-US" altLang="zh-CN" sz="3200" b="1">
                <a:solidFill>
                  <a:srgbClr val="0000FF"/>
                </a:solidFill>
              </a:rPr>
              <a:t>!</a:t>
            </a:r>
            <a:r>
              <a:rPr lang="zh-CN" altLang="en-US" sz="3200" b="1">
                <a:solidFill>
                  <a:srgbClr val="0000FF"/>
                </a:solidFill>
              </a:rPr>
              <a:t>与人期行，相委而去。”元方曰：“君与家君期日中。日中不至，则是无信；对子骂父，则是无礼。”友人惭，下车引之，元方入门不顾。 </a:t>
            </a:r>
          </a:p>
          <a:p>
            <a:endParaRPr lang="en-US" altLang="zh-CN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Text Box 2"/>
          <p:cNvSpPr txBox="1">
            <a:spLocks noChangeArrowheads="1"/>
          </p:cNvSpPr>
          <p:nvPr/>
        </p:nvSpPr>
        <p:spPr bwMode="auto">
          <a:xfrm>
            <a:off x="0" y="1600200"/>
            <a:ext cx="9467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陈太丘与友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期行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，期日中，过中不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至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，太丘舍去</a:t>
            </a:r>
            <a:r>
              <a:rPr kumimoji="1" lang="zh-CN" altLang="en-US" sz="3200">
                <a:latin typeface="Times New Roman" pitchFamily="18" charset="0"/>
              </a:rPr>
              <a:t>，</a:t>
            </a:r>
          </a:p>
        </p:txBody>
      </p:sp>
      <p:sp>
        <p:nvSpPr>
          <p:cNvPr id="113666" name="Text Box 3"/>
          <p:cNvSpPr txBox="1">
            <a:spLocks noChangeArrowheads="1"/>
          </p:cNvSpPr>
          <p:nvPr/>
        </p:nvSpPr>
        <p:spPr bwMode="auto">
          <a:xfrm>
            <a:off x="2286000" y="0"/>
            <a:ext cx="4267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3300"/>
                </a:solidFill>
                <a:latin typeface="Times New Roman" pitchFamily="18" charset="0"/>
                <a:ea typeface="隶书"/>
                <a:cs typeface="隶书"/>
              </a:rPr>
              <a:t>陈太丘与友期</a:t>
            </a:r>
          </a:p>
        </p:txBody>
      </p:sp>
      <p:sp>
        <p:nvSpPr>
          <p:cNvPr id="113667" name="Text Box 4"/>
          <p:cNvSpPr txBox="1">
            <a:spLocks noChangeArrowheads="1"/>
          </p:cNvSpPr>
          <p:nvPr/>
        </p:nvSpPr>
        <p:spPr bwMode="auto">
          <a:xfrm>
            <a:off x="0" y="4572000"/>
            <a:ext cx="891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去后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乃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至。   元方时年七岁，门外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戏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。客问元方：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2362200"/>
            <a:ext cx="8891588" cy="3725863"/>
            <a:chOff x="0" y="1488"/>
            <a:chExt cx="5601" cy="2347"/>
          </a:xfrm>
        </p:grpSpPr>
        <p:sp>
          <p:nvSpPr>
            <p:cNvPr id="113680" name="Text Box 6"/>
            <p:cNvSpPr txBox="1">
              <a:spLocks noChangeArrowheads="1"/>
            </p:cNvSpPr>
            <p:nvPr/>
          </p:nvSpPr>
          <p:spPr bwMode="auto">
            <a:xfrm>
              <a:off x="0" y="1488"/>
              <a:ext cx="5520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latin typeface="Times New Roman" pitchFamily="18" charset="0"/>
                </a:rPr>
                <a:t>陈太丘跟一位朋友约好同行，约好正午（见面），正午过了那个朋友还没有到，陈太丘就不再等候离开了，</a:t>
              </a:r>
            </a:p>
          </p:txBody>
        </p:sp>
        <p:sp>
          <p:nvSpPr>
            <p:cNvPr id="113681" name="Text Box 7"/>
            <p:cNvSpPr txBox="1">
              <a:spLocks noChangeArrowheads="1"/>
            </p:cNvSpPr>
            <p:nvPr/>
          </p:nvSpPr>
          <p:spPr bwMode="auto">
            <a:xfrm>
              <a:off x="136" y="3312"/>
              <a:ext cx="5465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latin typeface="Times New Roman" pitchFamily="18" charset="0"/>
                </a:rPr>
                <a:t>陈太丘走后那人才至。元方当时才七岁，在门外嬉戏，那人问元方：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838200" y="914400"/>
            <a:ext cx="2743200" cy="762000"/>
            <a:chOff x="528" y="576"/>
            <a:chExt cx="1728" cy="480"/>
          </a:xfrm>
        </p:grpSpPr>
        <p:sp>
          <p:nvSpPr>
            <p:cNvPr id="113678" name="Line 11"/>
            <p:cNvSpPr>
              <a:spLocks noChangeShapeType="1"/>
            </p:cNvSpPr>
            <p:nvPr/>
          </p:nvSpPr>
          <p:spPr bwMode="auto">
            <a:xfrm>
              <a:off x="1632" y="86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79" name="Rectangle 12"/>
            <p:cNvSpPr>
              <a:spLocks noChangeArrowheads="1"/>
            </p:cNvSpPr>
            <p:nvPr/>
          </p:nvSpPr>
          <p:spPr bwMode="auto">
            <a:xfrm>
              <a:off x="528" y="576"/>
              <a:ext cx="1728" cy="28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相约而行。期，约定</a:t>
              </a:r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6019800" y="609600"/>
            <a:ext cx="838200" cy="914400"/>
            <a:chOff x="3792" y="384"/>
            <a:chExt cx="528" cy="576"/>
          </a:xfrm>
        </p:grpSpPr>
        <p:sp>
          <p:nvSpPr>
            <p:cNvPr id="113676" name="Line 14"/>
            <p:cNvSpPr>
              <a:spLocks noChangeShapeType="1"/>
            </p:cNvSpPr>
            <p:nvPr/>
          </p:nvSpPr>
          <p:spPr bwMode="auto">
            <a:xfrm>
              <a:off x="4032" y="76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77" name="Oval 15"/>
            <p:cNvSpPr>
              <a:spLocks noChangeArrowheads="1"/>
            </p:cNvSpPr>
            <p:nvPr/>
          </p:nvSpPr>
          <p:spPr bwMode="auto">
            <a:xfrm>
              <a:off x="3792" y="384"/>
              <a:ext cx="528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到达</a:t>
              </a:r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38200" y="3886200"/>
            <a:ext cx="914400" cy="838200"/>
            <a:chOff x="528" y="2448"/>
            <a:chExt cx="576" cy="528"/>
          </a:xfrm>
        </p:grpSpPr>
        <p:sp>
          <p:nvSpPr>
            <p:cNvPr id="113674" name="Line 18"/>
            <p:cNvSpPr>
              <a:spLocks noChangeShapeType="1"/>
            </p:cNvSpPr>
            <p:nvPr/>
          </p:nvSpPr>
          <p:spPr bwMode="auto">
            <a:xfrm>
              <a:off x="768" y="273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75" name="Oval 19"/>
            <p:cNvSpPr>
              <a:spLocks noChangeArrowheads="1"/>
            </p:cNvSpPr>
            <p:nvPr/>
          </p:nvSpPr>
          <p:spPr bwMode="auto">
            <a:xfrm>
              <a:off x="528" y="2448"/>
              <a:ext cx="576" cy="288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才</a:t>
              </a:r>
            </a:p>
          </p:txBody>
        </p:sp>
      </p:grpSp>
      <p:sp>
        <p:nvSpPr>
          <p:cNvPr id="113672" name="Line 20"/>
          <p:cNvSpPr>
            <a:spLocks noChangeShapeType="1"/>
          </p:cNvSpPr>
          <p:nvPr/>
        </p:nvSpPr>
        <p:spPr bwMode="auto">
          <a:xfrm>
            <a:off x="64008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0421" name="Oval 21"/>
          <p:cNvSpPr>
            <a:spLocks noChangeArrowheads="1"/>
          </p:cNvSpPr>
          <p:nvPr/>
        </p:nvSpPr>
        <p:spPr bwMode="auto">
          <a:xfrm>
            <a:off x="5943600" y="3810000"/>
            <a:ext cx="990600" cy="6096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嬉戏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Text Box 2"/>
          <p:cNvSpPr txBox="1">
            <a:spLocks noChangeArrowheads="1"/>
          </p:cNvSpPr>
          <p:nvPr/>
        </p:nvSpPr>
        <p:spPr bwMode="auto">
          <a:xfrm>
            <a:off x="0" y="10668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Times New Roman" pitchFamily="18" charset="0"/>
              </a:rPr>
              <a:t>“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尊 君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在    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不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？”答曰：“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待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君久不至，已去。”</a:t>
            </a:r>
          </a:p>
        </p:txBody>
      </p:sp>
      <p:sp>
        <p:nvSpPr>
          <p:cNvPr id="114690" name="Text Box 3"/>
          <p:cNvSpPr txBox="1">
            <a:spLocks noChangeArrowheads="1"/>
          </p:cNvSpPr>
          <p:nvPr/>
        </p:nvSpPr>
        <p:spPr bwMode="auto">
          <a:xfrm>
            <a:off x="0" y="32766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友人便怒：“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非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人哉！与人期行，相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委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而去。”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0975" y="1752600"/>
            <a:ext cx="9144000" cy="3032125"/>
            <a:chOff x="0" y="1104"/>
            <a:chExt cx="5760" cy="1910"/>
          </a:xfrm>
        </p:grpSpPr>
        <p:sp>
          <p:nvSpPr>
            <p:cNvPr id="114706" name="Text Box 5"/>
            <p:cNvSpPr txBox="1">
              <a:spLocks noChangeArrowheads="1"/>
            </p:cNvSpPr>
            <p:nvPr/>
          </p:nvSpPr>
          <p:spPr bwMode="auto">
            <a:xfrm>
              <a:off x="0" y="1104"/>
              <a:ext cx="57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latin typeface="Times New Roman" pitchFamily="18" charset="0"/>
                </a:rPr>
                <a:t>“</a:t>
              </a:r>
              <a:r>
                <a:rPr kumimoji="1" lang="zh-CN" altLang="en-US" sz="2400" b="1">
                  <a:latin typeface="Times New Roman" pitchFamily="18" charset="0"/>
                </a:rPr>
                <a:t>你父亲在吗？”元方答道：“等了你好久你不来，他已经离开了。”</a:t>
              </a:r>
            </a:p>
          </p:txBody>
        </p:sp>
        <p:sp>
          <p:nvSpPr>
            <p:cNvPr id="114707" name="Text Box 6"/>
            <p:cNvSpPr txBox="1">
              <a:spLocks noChangeArrowheads="1"/>
            </p:cNvSpPr>
            <p:nvPr/>
          </p:nvSpPr>
          <p:spPr bwMode="auto">
            <a:xfrm>
              <a:off x="170" y="2496"/>
              <a:ext cx="556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latin typeface="Times New Roman" pitchFamily="18" charset="0"/>
                </a:rPr>
                <a:t>那人便生气的说：“（你父亲）真不是人，和别人约好一起走，却把人丢下自己走了。”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4925" y="188913"/>
            <a:ext cx="2590800" cy="990600"/>
            <a:chOff x="0" y="144"/>
            <a:chExt cx="1632" cy="624"/>
          </a:xfrm>
        </p:grpSpPr>
        <p:sp>
          <p:nvSpPr>
            <p:cNvPr id="114704" name="Line 10"/>
            <p:cNvSpPr>
              <a:spLocks noChangeShapeType="1"/>
            </p:cNvSpPr>
            <p:nvPr/>
          </p:nvSpPr>
          <p:spPr bwMode="auto">
            <a:xfrm>
              <a:off x="480" y="528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705" name="Rectangle 11"/>
            <p:cNvSpPr>
              <a:spLocks noChangeArrowheads="1"/>
            </p:cNvSpPr>
            <p:nvPr/>
          </p:nvSpPr>
          <p:spPr bwMode="auto">
            <a:xfrm>
              <a:off x="0" y="144"/>
              <a:ext cx="1632" cy="38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对别人父亲的尊称</a:t>
              </a: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2438400" y="304800"/>
            <a:ext cx="1676400" cy="838200"/>
            <a:chOff x="1536" y="192"/>
            <a:chExt cx="1056" cy="528"/>
          </a:xfrm>
        </p:grpSpPr>
        <p:sp>
          <p:nvSpPr>
            <p:cNvPr id="114702" name="Line 13"/>
            <p:cNvSpPr>
              <a:spLocks noChangeShapeType="1"/>
            </p:cNvSpPr>
            <p:nvPr/>
          </p:nvSpPr>
          <p:spPr bwMode="auto">
            <a:xfrm flipH="1">
              <a:off x="1536" y="480"/>
              <a:ext cx="384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703" name="Oval 14"/>
            <p:cNvSpPr>
              <a:spLocks noChangeArrowheads="1"/>
            </p:cNvSpPr>
            <p:nvPr/>
          </p:nvSpPr>
          <p:spPr bwMode="auto">
            <a:xfrm>
              <a:off x="1776" y="192"/>
              <a:ext cx="816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通“否”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859338" y="333375"/>
            <a:ext cx="1371600" cy="762000"/>
            <a:chOff x="3024" y="192"/>
            <a:chExt cx="864" cy="480"/>
          </a:xfrm>
        </p:grpSpPr>
        <p:sp>
          <p:nvSpPr>
            <p:cNvPr id="114700" name="Line 16"/>
            <p:cNvSpPr>
              <a:spLocks noChangeShapeType="1"/>
            </p:cNvSpPr>
            <p:nvPr/>
          </p:nvSpPr>
          <p:spPr bwMode="auto">
            <a:xfrm flipH="1">
              <a:off x="3024" y="480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701" name="Oval 17"/>
            <p:cNvSpPr>
              <a:spLocks noChangeArrowheads="1"/>
            </p:cNvSpPr>
            <p:nvPr/>
          </p:nvSpPr>
          <p:spPr bwMode="auto">
            <a:xfrm>
              <a:off x="3024" y="192"/>
              <a:ext cx="864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等待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2124075" y="2565400"/>
            <a:ext cx="1295400" cy="762000"/>
            <a:chOff x="1344" y="1632"/>
            <a:chExt cx="768" cy="480"/>
          </a:xfrm>
        </p:grpSpPr>
        <p:sp>
          <p:nvSpPr>
            <p:cNvPr id="114698" name="Line 20"/>
            <p:cNvSpPr>
              <a:spLocks noChangeShapeType="1"/>
            </p:cNvSpPr>
            <p:nvPr/>
          </p:nvSpPr>
          <p:spPr bwMode="auto">
            <a:xfrm>
              <a:off x="1632" y="1968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699" name="Oval 21"/>
            <p:cNvSpPr>
              <a:spLocks noChangeArrowheads="1"/>
            </p:cNvSpPr>
            <p:nvPr/>
          </p:nvSpPr>
          <p:spPr bwMode="auto">
            <a:xfrm>
              <a:off x="1344" y="1632"/>
              <a:ext cx="768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不是</a:t>
              </a:r>
            </a:p>
          </p:txBody>
        </p:sp>
      </p:grpSp>
      <p:sp>
        <p:nvSpPr>
          <p:cNvPr id="114696" name="Line 22"/>
          <p:cNvSpPr>
            <a:spLocks noChangeShapeType="1"/>
          </p:cNvSpPr>
          <p:nvPr/>
        </p:nvSpPr>
        <p:spPr bwMode="auto">
          <a:xfrm>
            <a:off x="6629400" y="2971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1447" name="Oval 23"/>
          <p:cNvSpPr>
            <a:spLocks noChangeArrowheads="1"/>
          </p:cNvSpPr>
          <p:nvPr/>
        </p:nvSpPr>
        <p:spPr bwMode="auto">
          <a:xfrm>
            <a:off x="5791200" y="2514600"/>
            <a:ext cx="2020888" cy="5334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丢下，舍弃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4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ext Box 2"/>
          <p:cNvSpPr txBox="1">
            <a:spLocks noChangeArrowheads="1"/>
          </p:cNvSpPr>
          <p:nvPr/>
        </p:nvSpPr>
        <p:spPr bwMode="auto">
          <a:xfrm>
            <a:off x="215900" y="765175"/>
            <a:ext cx="87487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元方曰：“君与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家君</a:t>
            </a:r>
            <a:r>
              <a:rPr kumimoji="1" lang="zh-CN" altLang="en-US" sz="3200" b="1">
                <a:latin typeface="Times New Roman" pitchFamily="18" charset="0"/>
              </a:rPr>
              <a:t>期日中。日中不至，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则</a:t>
            </a:r>
            <a:r>
              <a:rPr kumimoji="1" lang="zh-CN" altLang="en-US" sz="3200" b="1">
                <a:latin typeface="Times New Roman" pitchFamily="18" charset="0"/>
              </a:rPr>
              <a:t>是无信；</a:t>
            </a:r>
          </a:p>
        </p:txBody>
      </p:sp>
      <p:sp>
        <p:nvSpPr>
          <p:cNvPr id="115714" name="Text Box 3"/>
          <p:cNvSpPr txBox="1">
            <a:spLocks noChangeArrowheads="1"/>
          </p:cNvSpPr>
          <p:nvPr/>
        </p:nvSpPr>
        <p:spPr bwMode="auto">
          <a:xfrm>
            <a:off x="0" y="33528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对子骂父，则是无礼。”         友人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惭</a:t>
            </a:r>
            <a:r>
              <a:rPr kumimoji="1" lang="zh-CN" altLang="en-US" sz="3200" b="1">
                <a:latin typeface="Times New Roman" pitchFamily="18" charset="0"/>
              </a:rPr>
              <a:t>，下车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引</a:t>
            </a:r>
            <a:r>
              <a:rPr kumimoji="1" lang="zh-CN" altLang="en-US" sz="3200" b="1">
                <a:latin typeface="Times New Roman" pitchFamily="18" charset="0"/>
              </a:rPr>
              <a:t>之，</a:t>
            </a:r>
          </a:p>
        </p:txBody>
      </p:sp>
      <p:sp>
        <p:nvSpPr>
          <p:cNvPr id="115715" name="Text Box 4"/>
          <p:cNvSpPr txBox="1">
            <a:spLocks noChangeArrowheads="1"/>
          </p:cNvSpPr>
          <p:nvPr/>
        </p:nvSpPr>
        <p:spPr bwMode="auto">
          <a:xfrm>
            <a:off x="0" y="5229225"/>
            <a:ext cx="876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元方入门不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顾。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981200"/>
            <a:ext cx="9144000" cy="4267200"/>
            <a:chOff x="0" y="1248"/>
            <a:chExt cx="5760" cy="2688"/>
          </a:xfrm>
        </p:grpSpPr>
        <p:sp>
          <p:nvSpPr>
            <p:cNvPr id="115721" name="Text Box 6"/>
            <p:cNvSpPr txBox="1">
              <a:spLocks noChangeArrowheads="1"/>
            </p:cNvSpPr>
            <p:nvPr/>
          </p:nvSpPr>
          <p:spPr bwMode="auto">
            <a:xfrm>
              <a:off x="0" y="1248"/>
              <a:ext cx="57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3300"/>
                  </a:solidFill>
                  <a:latin typeface="Times New Roman" pitchFamily="18" charset="0"/>
                </a:rPr>
                <a:t>元方说；     “你跟</a:t>
              </a:r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我爸爸</a:t>
              </a:r>
              <a:r>
                <a:rPr kumimoji="1" lang="zh-CN" altLang="en-US" sz="2400" b="1">
                  <a:solidFill>
                    <a:srgbClr val="FF3300"/>
                  </a:solidFill>
                  <a:latin typeface="Times New Roman" pitchFamily="18" charset="0"/>
                </a:rPr>
                <a:t>约好正午。你正午不到， </a:t>
              </a:r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就是</a:t>
              </a:r>
              <a:r>
                <a:rPr kumimoji="1" lang="zh-CN" altLang="en-US" sz="2400" b="1">
                  <a:solidFill>
                    <a:srgbClr val="FF3300"/>
                  </a:solidFill>
                  <a:latin typeface="Times New Roman" pitchFamily="18" charset="0"/>
                </a:rPr>
                <a:t>不讲信用。”</a:t>
              </a:r>
            </a:p>
          </p:txBody>
        </p:sp>
        <p:sp>
          <p:nvSpPr>
            <p:cNvPr id="115722" name="Text Box 7"/>
            <p:cNvSpPr txBox="1">
              <a:spLocks noChangeArrowheads="1"/>
            </p:cNvSpPr>
            <p:nvPr/>
          </p:nvSpPr>
          <p:spPr bwMode="auto">
            <a:xfrm>
              <a:off x="45" y="2496"/>
              <a:ext cx="5465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3300"/>
                  </a:solidFill>
                  <a:latin typeface="Times New Roman" pitchFamily="18" charset="0"/>
                </a:rPr>
                <a:t>对着人家的儿子骂他，就是没有礼貌。”那人感到</a:t>
              </a:r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惭愧</a:t>
              </a:r>
              <a:r>
                <a:rPr kumimoji="1" lang="zh-CN" altLang="en-US" sz="2400" b="1">
                  <a:solidFill>
                    <a:srgbClr val="FF3300"/>
                  </a:solidFill>
                  <a:latin typeface="Times New Roman" pitchFamily="18" charset="0"/>
                </a:rPr>
                <a:t>，便下车想拉元方，</a:t>
              </a:r>
            </a:p>
          </p:txBody>
        </p:sp>
        <p:sp>
          <p:nvSpPr>
            <p:cNvPr id="115723" name="Text Box 8"/>
            <p:cNvSpPr txBox="1">
              <a:spLocks noChangeArrowheads="1"/>
            </p:cNvSpPr>
            <p:nvPr/>
          </p:nvSpPr>
          <p:spPr bwMode="auto">
            <a:xfrm>
              <a:off x="0" y="3648"/>
              <a:ext cx="45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3300"/>
                  </a:solidFill>
                  <a:latin typeface="Times New Roman" pitchFamily="18" charset="0"/>
                </a:rPr>
                <a:t>元方头也不回地走进自己家的大门。</a:t>
              </a:r>
            </a:p>
          </p:txBody>
        </p:sp>
      </p:grpSp>
      <p:sp>
        <p:nvSpPr>
          <p:cNvPr id="115717" name="Line 10"/>
          <p:cNvSpPr>
            <a:spLocks noChangeShapeType="1"/>
          </p:cNvSpPr>
          <p:nvPr/>
        </p:nvSpPr>
        <p:spPr bwMode="auto">
          <a:xfrm>
            <a:off x="8001000" y="3048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9" name="Oval 11"/>
          <p:cNvSpPr>
            <a:spLocks noChangeArrowheads="1"/>
          </p:cNvSpPr>
          <p:nvPr/>
        </p:nvSpPr>
        <p:spPr bwMode="auto">
          <a:xfrm>
            <a:off x="7235825" y="2565400"/>
            <a:ext cx="1355725" cy="4572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拉</a:t>
            </a:r>
          </a:p>
        </p:txBody>
      </p:sp>
      <p:sp>
        <p:nvSpPr>
          <p:cNvPr id="115719" name="Line 12"/>
          <p:cNvSpPr>
            <a:spLocks noChangeShapeType="1"/>
          </p:cNvSpPr>
          <p:nvPr/>
        </p:nvSpPr>
        <p:spPr bwMode="auto">
          <a:xfrm>
            <a:off x="2362200" y="5105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61" name="Rectangle 13"/>
          <p:cNvSpPr>
            <a:spLocks noChangeArrowheads="1"/>
          </p:cNvSpPr>
          <p:nvPr/>
        </p:nvSpPr>
        <p:spPr bwMode="auto">
          <a:xfrm>
            <a:off x="1752600" y="4648200"/>
            <a:ext cx="1295400" cy="4572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回头看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9" grpId="0" animBg="1"/>
      <p:bldP spid="23246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Text Box 3"/>
          <p:cNvSpPr txBox="1">
            <a:spLocks noChangeArrowheads="1"/>
          </p:cNvSpPr>
          <p:nvPr/>
        </p:nvSpPr>
        <p:spPr bwMode="auto">
          <a:xfrm>
            <a:off x="250825" y="741363"/>
            <a:ext cx="853440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</a:rPr>
              <a:t>      </a:t>
            </a:r>
            <a:r>
              <a:rPr lang="zh-CN" altLang="en-US" sz="2800" b="1">
                <a:solidFill>
                  <a:srgbClr val="000000"/>
                </a:solidFill>
              </a:rPr>
              <a:t>陈太丘和（一位）朋友相约而行，约定的时间是中午，中午过了（朋友）（却）没有到，陈太丘不再等候就离开了。（太丘）走后，（他的朋友）才到。   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       陈太丘的儿子陈元方当时年仅七岁，正在门外玩。客人问元方：“你的父亲在家吗？”元方答道：“等你好久都没来，（他）已经离开了。”客人便发怒道：“（真）不是人啊！和人家约好出行，（却）丢下人家而离去。”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</a:rPr>
              <a:t>      元方说：“您与我父亲约定在中午（一同出发），中午（到了）（您）（却）没有到，（这）就是没有信用；对着人家儿子骂他的父亲，（这）便是没有礼貌。” 客人感到惭愧，便从车里下来想拉元方，元方径直走入家门根本不回头看。</a:t>
            </a:r>
          </a:p>
        </p:txBody>
      </p:sp>
      <p:sp>
        <p:nvSpPr>
          <p:cNvPr id="116738" name="WordArt 5"/>
          <p:cNvSpPr>
            <a:spLocks noChangeArrowheads="1" noChangeShapeType="1" noTextEdit="1"/>
          </p:cNvSpPr>
          <p:nvPr/>
        </p:nvSpPr>
        <p:spPr bwMode="auto">
          <a:xfrm>
            <a:off x="179388" y="0"/>
            <a:ext cx="1871662" cy="692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译文：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WordArt 2"/>
          <p:cNvSpPr>
            <a:spLocks noChangeArrowheads="1" noChangeShapeType="1" noTextEdit="1"/>
          </p:cNvSpPr>
          <p:nvPr/>
        </p:nvSpPr>
        <p:spPr bwMode="auto">
          <a:xfrm>
            <a:off x="179388" y="1052513"/>
            <a:ext cx="47879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5400" kern="1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考考你</a:t>
            </a:r>
            <a:r>
              <a:rPr lang="en-US" altLang="zh-CN" sz="5400" kern="1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:</a:t>
            </a:r>
            <a:endParaRPr lang="zh-CN" altLang="en-US" sz="5400" kern="10">
              <a:ln w="9525">
                <a:solidFill>
                  <a:srgbClr val="FF99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117762" name="WordArt 3"/>
          <p:cNvSpPr>
            <a:spLocks noChangeArrowheads="1" noChangeShapeType="1" noTextEdit="1"/>
          </p:cNvSpPr>
          <p:nvPr/>
        </p:nvSpPr>
        <p:spPr bwMode="auto">
          <a:xfrm>
            <a:off x="1547813" y="2852738"/>
            <a:ext cx="4572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补出课文中的省略部分。</a:t>
            </a:r>
          </a:p>
        </p:txBody>
      </p:sp>
      <p:sp>
        <p:nvSpPr>
          <p:cNvPr id="117763" name="Text Box 4"/>
          <p:cNvSpPr txBox="1">
            <a:spLocks noChangeArrowheads="1"/>
          </p:cNvSpPr>
          <p:nvPr/>
        </p:nvSpPr>
        <p:spPr bwMode="auto">
          <a:xfrm>
            <a:off x="1331913" y="4221163"/>
            <a:ext cx="62658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例如：期日中，过中（</a:t>
            </a:r>
            <a:r>
              <a:rPr lang="zh-CN" altLang="en-US" sz="3200" b="1">
                <a:solidFill>
                  <a:srgbClr val="FF3300"/>
                </a:solidFill>
              </a:rPr>
              <a:t>友</a:t>
            </a:r>
            <a:r>
              <a:rPr lang="zh-CN" altLang="en-US" sz="3200" b="1"/>
              <a:t>）不至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2"/>
          <p:cNvSpPr>
            <a:spLocks noChangeArrowheads="1"/>
          </p:cNvSpPr>
          <p:nvPr/>
        </p:nvSpPr>
        <p:spPr bwMode="auto">
          <a:xfrm>
            <a:off x="250825" y="1223963"/>
            <a:ext cx="8640763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ea typeface="华文行楷"/>
                <a:cs typeface="华文行楷"/>
              </a:rPr>
              <a:t>　　陈太丘与友期行，期日中，过中（　）</a:t>
            </a:r>
          </a:p>
          <a:p>
            <a:r>
              <a:rPr lang="zh-CN" altLang="en-US" sz="3200" b="1">
                <a:ea typeface="华文行楷"/>
                <a:cs typeface="华文行楷"/>
              </a:rPr>
              <a:t>不至，太丘舍去，去后（　）乃至。元方时</a:t>
            </a:r>
          </a:p>
          <a:p>
            <a:r>
              <a:rPr lang="zh-CN" altLang="en-US" sz="3200" b="1">
                <a:ea typeface="华文行楷"/>
                <a:cs typeface="华文行楷"/>
              </a:rPr>
              <a:t>年七岁，（　）门外戏。客问元方：“尊君在不？”（　　）答曰：“（　　）待君久（　）不至，（　　）已去。”友人便怒：“非人哉！与人期行，相委（　）而去。”元方曰：“君与家君期日中。（　）日中不至，则是无信；（　）对子骂父，则是无礼。”友人惭，下车</a:t>
            </a:r>
          </a:p>
          <a:p>
            <a:r>
              <a:rPr lang="zh-CN" altLang="en-US" sz="3200" b="1">
                <a:ea typeface="华文行楷"/>
                <a:cs typeface="华文行楷"/>
              </a:rPr>
              <a:t>引之，元方入门不顾。</a:t>
            </a:r>
          </a:p>
          <a:p>
            <a:pPr eaLnBrk="0" hangingPunct="0"/>
            <a:r>
              <a:rPr lang="zh-CN" altLang="en-US" sz="3200"/>
              <a:t>  　　　　　　　　</a:t>
            </a:r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7164388" y="908050"/>
            <a:ext cx="6477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3300"/>
                </a:solidFill>
              </a:rPr>
              <a:t>　</a:t>
            </a:r>
            <a:r>
              <a:rPr lang="zh-CN" altLang="en-US" sz="3200" b="1">
                <a:solidFill>
                  <a:srgbClr val="FF3300"/>
                </a:solidFill>
                <a:ea typeface="华文行楷"/>
                <a:cs typeface="华文行楷"/>
              </a:rPr>
              <a:t>友</a:t>
            </a: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4716463" y="1700213"/>
            <a:ext cx="10080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/>
                <a:cs typeface="华文行楷"/>
              </a:rPr>
              <a:t>友</a:t>
            </a: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1835150" y="2205038"/>
            <a:ext cx="1081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/>
                <a:cs typeface="华文行楷"/>
              </a:rPr>
              <a:t>　于</a:t>
            </a: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1692275" y="2708275"/>
            <a:ext cx="1439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/>
                <a:cs typeface="华文行楷"/>
              </a:rPr>
              <a:t>元方</a:t>
            </a: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5003800" y="2708275"/>
            <a:ext cx="1728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/>
                <a:cs typeface="华文行楷"/>
              </a:rPr>
              <a:t>家君</a:t>
            </a:r>
          </a:p>
        </p:txBody>
      </p:sp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7883525" y="2708275"/>
            <a:ext cx="1225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/>
                <a:cs typeface="华文行楷"/>
              </a:rPr>
              <a:t>君</a:t>
            </a:r>
          </a:p>
        </p:txBody>
      </p:sp>
      <p:sp>
        <p:nvSpPr>
          <p:cNvPr id="125961" name="Text Box 9"/>
          <p:cNvSpPr txBox="1">
            <a:spLocks noChangeArrowheads="1"/>
          </p:cNvSpPr>
          <p:nvPr/>
        </p:nvSpPr>
        <p:spPr bwMode="auto">
          <a:xfrm>
            <a:off x="1908175" y="3141663"/>
            <a:ext cx="1366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/>
                <a:cs typeface="华文行楷"/>
              </a:rPr>
              <a:t>家君</a:t>
            </a:r>
          </a:p>
        </p:txBody>
      </p:sp>
      <p:sp>
        <p:nvSpPr>
          <p:cNvPr id="125962" name="Text Box 10"/>
          <p:cNvSpPr txBox="1">
            <a:spLocks noChangeArrowheads="1"/>
          </p:cNvSpPr>
          <p:nvPr/>
        </p:nvSpPr>
        <p:spPr bwMode="auto">
          <a:xfrm>
            <a:off x="3492500" y="3644900"/>
            <a:ext cx="1079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/>
                <a:cs typeface="华文行楷"/>
              </a:rPr>
              <a:t>人</a:t>
            </a:r>
          </a:p>
        </p:txBody>
      </p:sp>
      <p:sp>
        <p:nvSpPr>
          <p:cNvPr id="125963" name="Text Box 11"/>
          <p:cNvSpPr txBox="1">
            <a:spLocks noChangeArrowheads="1"/>
          </p:cNvSpPr>
          <p:nvPr/>
        </p:nvSpPr>
        <p:spPr bwMode="auto">
          <a:xfrm>
            <a:off x="3492500" y="4149725"/>
            <a:ext cx="1584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/>
                <a:cs typeface="华文行楷"/>
              </a:rPr>
              <a:t>君</a:t>
            </a:r>
          </a:p>
        </p:txBody>
      </p:sp>
      <p:sp>
        <p:nvSpPr>
          <p:cNvPr id="125964" name="Text Box 12"/>
          <p:cNvSpPr txBox="1">
            <a:spLocks noChangeArrowheads="1"/>
          </p:cNvSpPr>
          <p:nvPr/>
        </p:nvSpPr>
        <p:spPr bwMode="auto">
          <a:xfrm>
            <a:off x="684213" y="4581525"/>
            <a:ext cx="12239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/>
                <a:cs typeface="华文行楷"/>
              </a:rPr>
              <a:t>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25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/>
      <p:bldP spid="125956" grpId="0"/>
      <p:bldP spid="125957" grpId="0"/>
      <p:bldP spid="125958" grpId="0"/>
      <p:bldP spid="125959" grpId="0"/>
      <p:bldP spid="125960" grpId="0"/>
      <p:bldP spid="125961" grpId="0"/>
      <p:bldP spid="125962" grpId="0"/>
      <p:bldP spid="125963" grpId="0"/>
      <p:bldP spid="1259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ZWSH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04813"/>
            <a:ext cx="38100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0825" y="765175"/>
            <a:ext cx="8893175" cy="4978400"/>
            <a:chOff x="204" y="572"/>
            <a:chExt cx="5444" cy="3136"/>
          </a:xfrm>
        </p:grpSpPr>
        <p:sp>
          <p:nvSpPr>
            <p:cNvPr id="91139" name="Text Box 4"/>
            <p:cNvSpPr txBox="1">
              <a:spLocks noChangeArrowheads="1"/>
            </p:cNvSpPr>
            <p:nvPr/>
          </p:nvSpPr>
          <p:spPr bwMode="auto">
            <a:xfrm>
              <a:off x="2653" y="572"/>
              <a:ext cx="2994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楷体_GB2312"/>
                  <a:ea typeface="楷体_GB2312"/>
                  <a:cs typeface="楷体_GB2312"/>
                </a:rPr>
                <a:t>   </a:t>
              </a:r>
              <a:r>
                <a:rPr lang="en-US" altLang="zh-CN" sz="3200" b="1">
                  <a:latin typeface="楷体_GB2312"/>
                  <a:ea typeface="楷体_GB2312"/>
                  <a:cs typeface="楷体_GB2312"/>
                </a:rPr>
                <a:t>《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世说新语</a:t>
              </a:r>
              <a:r>
                <a:rPr lang="en-US" altLang="zh-CN" sz="3200" b="1">
                  <a:latin typeface="楷体_GB2312"/>
                  <a:ea typeface="楷体_GB2312"/>
                  <a:cs typeface="楷体_GB2312"/>
                </a:rPr>
                <a:t>》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，南朝宋</a:t>
              </a:r>
              <a:r>
                <a:rPr lang="zh-CN" altLang="en-US" sz="3200" b="1">
                  <a:solidFill>
                    <a:srgbClr val="FF0000"/>
                  </a:solidFill>
                  <a:latin typeface="楷体_GB2312"/>
                  <a:ea typeface="楷体_GB2312"/>
                  <a:cs typeface="楷体_GB2312"/>
                </a:rPr>
                <a:t>刘义庆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编著，主要描写从东汉到刘宋时期的一些著名人士的传闻、轶事，以短篇为主。全书共</a:t>
              </a:r>
              <a:r>
                <a:rPr lang="en-US" altLang="zh-CN" sz="3200" b="1">
                  <a:latin typeface="楷体_GB2312"/>
                  <a:ea typeface="楷体_GB2312"/>
                  <a:cs typeface="楷体_GB2312"/>
                </a:rPr>
                <a:t>8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卷，</a:t>
              </a:r>
            </a:p>
          </p:txBody>
        </p:sp>
        <p:sp>
          <p:nvSpPr>
            <p:cNvPr id="91140" name="Text Box 5"/>
            <p:cNvSpPr txBox="1">
              <a:spLocks noChangeArrowheads="1"/>
            </p:cNvSpPr>
            <p:nvPr/>
          </p:nvSpPr>
          <p:spPr bwMode="auto">
            <a:xfrm>
              <a:off x="204" y="2115"/>
              <a:ext cx="5444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分德行、言语、政事、文学、方正、夙慧等</a:t>
              </a:r>
              <a:r>
                <a:rPr lang="en-US" altLang="zh-CN" sz="3200" b="1">
                  <a:latin typeface="楷体_GB2312"/>
                  <a:ea typeface="楷体_GB2312"/>
                  <a:cs typeface="楷体_GB2312"/>
                </a:rPr>
                <a:t>36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门。</a:t>
              </a:r>
              <a:r>
                <a:rPr lang="en-US" altLang="zh-CN" sz="3200" b="1">
                  <a:latin typeface="楷体_GB2312"/>
                  <a:ea typeface="楷体_GB2312"/>
                  <a:cs typeface="楷体_GB2312"/>
                </a:rPr>
                <a:t>《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咏雪</a:t>
              </a:r>
              <a:r>
                <a:rPr lang="en-US" altLang="zh-CN" sz="3200" b="1">
                  <a:latin typeface="楷体_GB2312"/>
                  <a:ea typeface="楷体_GB2312"/>
                  <a:cs typeface="楷体_GB2312"/>
                </a:rPr>
                <a:t>》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选自</a:t>
              </a:r>
              <a:r>
                <a:rPr lang="zh-CN" altLang="en-US" sz="3200" b="1">
                  <a:ea typeface="楷体_GB2312"/>
                  <a:cs typeface="楷体_GB2312"/>
                </a:rPr>
                <a:t>“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言语</a:t>
              </a:r>
              <a:r>
                <a:rPr lang="zh-CN" altLang="en-US" sz="3200" b="1">
                  <a:ea typeface="楷体_GB2312"/>
                  <a:cs typeface="楷体_GB2312"/>
                </a:rPr>
                <a:t>”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一门，</a:t>
              </a:r>
              <a:r>
                <a:rPr lang="en-US" altLang="zh-CN" sz="3200" b="1">
                  <a:latin typeface="楷体_GB2312"/>
                  <a:ea typeface="楷体_GB2312"/>
                  <a:cs typeface="楷体_GB2312"/>
                </a:rPr>
                <a:t>《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陈太丘与友期</a:t>
              </a:r>
              <a:r>
                <a:rPr lang="en-US" altLang="zh-CN" sz="3200" b="1">
                  <a:latin typeface="楷体_GB2312"/>
                  <a:ea typeface="楷体_GB2312"/>
                  <a:cs typeface="楷体_GB2312"/>
                </a:rPr>
                <a:t>》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选自</a:t>
              </a:r>
              <a:r>
                <a:rPr lang="zh-CN" altLang="en-US" sz="3200" b="1">
                  <a:ea typeface="楷体_GB2312"/>
                  <a:cs typeface="楷体_GB2312"/>
                </a:rPr>
                <a:t>“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方正</a:t>
              </a:r>
              <a:r>
                <a:rPr lang="zh-CN" altLang="en-US" sz="3200" b="1">
                  <a:ea typeface="楷体_GB2312"/>
                  <a:cs typeface="楷体_GB2312"/>
                </a:rPr>
                <a:t>”</a:t>
              </a:r>
              <a:r>
                <a:rPr lang="zh-CN" altLang="en-US" sz="3200" b="1">
                  <a:latin typeface="楷体_GB2312"/>
                  <a:ea typeface="楷体_GB2312"/>
                  <a:cs typeface="楷体_GB2312"/>
                </a:rPr>
                <a:t>一门。这部书不仅保留了许多珍贵的史料，也因为其语言凝炼、人物形象鲜明成为古典小说的源头之一。</a:t>
              </a:r>
              <a:endParaRPr lang="zh-CN" altLang="en-US" b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WordArt 2"/>
          <p:cNvSpPr>
            <a:spLocks noChangeArrowheads="1" noChangeShapeType="1" noTextEdit="1"/>
          </p:cNvSpPr>
          <p:nvPr/>
        </p:nvSpPr>
        <p:spPr bwMode="auto">
          <a:xfrm>
            <a:off x="539750" y="476250"/>
            <a:ext cx="3871913" cy="12684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0190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9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思考问题</a:t>
            </a:r>
          </a:p>
        </p:txBody>
      </p:sp>
      <p:sp>
        <p:nvSpPr>
          <p:cNvPr id="203779" name="Text Box 3"/>
          <p:cNvSpPr txBox="1">
            <a:spLocks noChangeArrowheads="1"/>
          </p:cNvSpPr>
          <p:nvPr/>
        </p:nvSpPr>
        <p:spPr bwMode="auto">
          <a:xfrm>
            <a:off x="468313" y="2349500"/>
            <a:ext cx="80502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</a:rPr>
              <a:t>1</a:t>
            </a:r>
            <a:r>
              <a:rPr lang="zh-CN" altLang="en-US" sz="3600" b="1">
                <a:solidFill>
                  <a:srgbClr val="000000"/>
                </a:solidFill>
              </a:rPr>
              <a:t>、文中“</a:t>
            </a:r>
            <a:r>
              <a:rPr lang="zh-CN" altLang="en-US" sz="3600" b="1">
                <a:solidFill>
                  <a:srgbClr val="0000FF"/>
                </a:solidFill>
              </a:rPr>
              <a:t>君</a:t>
            </a:r>
            <a:r>
              <a:rPr lang="zh-CN" altLang="en-US" sz="3600" b="1">
                <a:solidFill>
                  <a:srgbClr val="000000"/>
                </a:solidFill>
              </a:rPr>
              <a:t>”“</a:t>
            </a:r>
            <a:r>
              <a:rPr lang="zh-CN" altLang="en-US" sz="3600" b="1">
                <a:solidFill>
                  <a:srgbClr val="0000FF"/>
                </a:solidFill>
              </a:rPr>
              <a:t>家君</a:t>
            </a:r>
            <a:r>
              <a:rPr lang="zh-CN" altLang="en-US" sz="3600" b="1">
                <a:solidFill>
                  <a:srgbClr val="000000"/>
                </a:solidFill>
              </a:rPr>
              <a:t>”“</a:t>
            </a:r>
            <a:r>
              <a:rPr lang="zh-CN" altLang="en-US" sz="3600" b="1">
                <a:solidFill>
                  <a:srgbClr val="0000FF"/>
                </a:solidFill>
              </a:rPr>
              <a:t>尊君</a:t>
            </a:r>
            <a:r>
              <a:rPr lang="zh-CN" altLang="en-US" sz="3600" b="1">
                <a:solidFill>
                  <a:srgbClr val="000000"/>
                </a:solidFill>
              </a:rPr>
              <a:t>”的称谓有什么不同？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34938" y="-26988"/>
            <a:ext cx="8540750" cy="1143001"/>
          </a:xfrm>
        </p:spPr>
        <p:txBody>
          <a:bodyPr/>
          <a:lstStyle/>
          <a:p>
            <a:pPr algn="l" eaLnBrk="1" hangingPunct="1"/>
            <a:r>
              <a:rPr lang="zh-CN" altLang="en-US" smtClean="0"/>
              <a:t>问题研究：</a:t>
            </a:r>
          </a:p>
        </p:txBody>
      </p:sp>
      <p:sp>
        <p:nvSpPr>
          <p:cNvPr id="12083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1125538"/>
            <a:ext cx="8153400" cy="647700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rgbClr val="0000FF"/>
                </a:solidFill>
              </a:rPr>
              <a:t>“</a:t>
            </a:r>
            <a:r>
              <a:rPr lang="zh-CN" altLang="en-US" smtClean="0">
                <a:solidFill>
                  <a:srgbClr val="0000FF"/>
                </a:solidFill>
              </a:rPr>
              <a:t>君”“尊君”“家君”的称谓有什么不同？</a:t>
            </a:r>
            <a:r>
              <a:rPr lang="zh-CN" altLang="en-US" smtClean="0"/>
              <a:t> </a:t>
            </a:r>
          </a:p>
        </p:txBody>
      </p:sp>
      <p:sp>
        <p:nvSpPr>
          <p:cNvPr id="289796" name="Rectangle 4"/>
          <p:cNvSpPr>
            <a:spLocks noChangeArrowheads="1"/>
          </p:cNvSpPr>
          <p:nvPr/>
        </p:nvSpPr>
        <p:spPr bwMode="auto">
          <a:xfrm>
            <a:off x="611188" y="1803400"/>
            <a:ext cx="72263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3200">
                <a:ea typeface="华文新魏"/>
                <a:cs typeface="华文新魏"/>
              </a:rPr>
              <a:t>“</a:t>
            </a:r>
            <a:r>
              <a:rPr lang="zh-CN" altLang="en-US" sz="3200">
                <a:latin typeface="华文新魏"/>
                <a:ea typeface="华文新魏"/>
                <a:cs typeface="华文新魏"/>
              </a:rPr>
              <a:t>君</a:t>
            </a:r>
            <a:r>
              <a:rPr lang="zh-CN" altLang="en-US" sz="3200">
                <a:ea typeface="华文新魏"/>
                <a:cs typeface="华文新魏"/>
              </a:rPr>
              <a:t>”</a:t>
            </a:r>
            <a:r>
              <a:rPr lang="zh-CN" altLang="en-US" sz="3200">
                <a:latin typeface="华文新魏"/>
                <a:ea typeface="华文新魏"/>
                <a:cs typeface="华文新魏"/>
              </a:rPr>
              <a:t>是有礼貌地称呼对方，犹今之</a:t>
            </a:r>
            <a:r>
              <a:rPr lang="zh-CN" altLang="en-US" sz="3200">
                <a:ea typeface="华文新魏"/>
                <a:cs typeface="华文新魏"/>
              </a:rPr>
              <a:t>“</a:t>
            </a:r>
            <a:r>
              <a:rPr lang="zh-CN" altLang="en-US" sz="3200">
                <a:latin typeface="华文新魏"/>
                <a:ea typeface="华文新魏"/>
                <a:cs typeface="华文新魏"/>
              </a:rPr>
              <a:t>您</a:t>
            </a:r>
            <a:r>
              <a:rPr lang="zh-CN" altLang="en-US" sz="3200">
                <a:ea typeface="华文新魏"/>
                <a:cs typeface="华文新魏"/>
              </a:rPr>
              <a:t>”</a:t>
            </a:r>
            <a:r>
              <a:rPr lang="zh-CN" altLang="en-US" sz="3200">
                <a:latin typeface="华文新魏"/>
                <a:ea typeface="华文新魏"/>
                <a:cs typeface="华文新魏"/>
              </a:rPr>
              <a:t>。</a:t>
            </a:r>
          </a:p>
          <a:p>
            <a:r>
              <a:rPr lang="zh-CN" altLang="en-US" sz="3200">
                <a:ea typeface="华文新魏"/>
                <a:cs typeface="华文新魏"/>
              </a:rPr>
              <a:t>“</a:t>
            </a:r>
            <a:r>
              <a:rPr lang="zh-CN" altLang="en-US" sz="3200">
                <a:latin typeface="华文新魏"/>
                <a:ea typeface="华文新魏"/>
                <a:cs typeface="华文新魏"/>
              </a:rPr>
              <a:t>尊君</a:t>
            </a:r>
            <a:r>
              <a:rPr lang="zh-CN" altLang="en-US" sz="3200">
                <a:ea typeface="华文新魏"/>
                <a:cs typeface="华文新魏"/>
              </a:rPr>
              <a:t>”</a:t>
            </a:r>
            <a:r>
              <a:rPr lang="zh-CN" altLang="en-US" sz="3200">
                <a:latin typeface="华文新魏"/>
                <a:ea typeface="华文新魏"/>
                <a:cs typeface="华文新魏"/>
              </a:rPr>
              <a:t>是对别人父亲的一种尊称。</a:t>
            </a:r>
          </a:p>
          <a:p>
            <a:r>
              <a:rPr lang="zh-CN" altLang="en-US" sz="3200">
                <a:ea typeface="华文新魏"/>
                <a:cs typeface="华文新魏"/>
              </a:rPr>
              <a:t>“</a:t>
            </a:r>
            <a:r>
              <a:rPr lang="zh-CN" altLang="en-US" sz="3200">
                <a:latin typeface="华文新魏"/>
                <a:ea typeface="华文新魏"/>
                <a:cs typeface="华文新魏"/>
              </a:rPr>
              <a:t>家君</a:t>
            </a:r>
            <a:r>
              <a:rPr lang="zh-CN" altLang="en-US" sz="3200">
                <a:ea typeface="华文新魏"/>
                <a:cs typeface="华文新魏"/>
              </a:rPr>
              <a:t>”</a:t>
            </a:r>
            <a:r>
              <a:rPr lang="zh-CN" altLang="en-US" sz="3200">
                <a:latin typeface="华文新魏"/>
                <a:ea typeface="华文新魏"/>
                <a:cs typeface="华文新魏"/>
              </a:rPr>
              <a:t>是对人称自己的父亲。 </a:t>
            </a:r>
          </a:p>
        </p:txBody>
      </p:sp>
      <p:sp>
        <p:nvSpPr>
          <p:cNvPr id="289797" name="Text Box 5"/>
          <p:cNvSpPr txBox="1">
            <a:spLocks noChangeArrowheads="1"/>
          </p:cNvSpPr>
          <p:nvPr/>
        </p:nvSpPr>
        <p:spPr bwMode="auto">
          <a:xfrm>
            <a:off x="395288" y="3429000"/>
            <a:ext cx="698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</a:rPr>
              <a:t>其他敬称和谦称，参考词语手册</a:t>
            </a:r>
            <a:r>
              <a:rPr lang="en-US" altLang="zh-CN" sz="3200">
                <a:solidFill>
                  <a:srgbClr val="0000FF"/>
                </a:solidFill>
              </a:rPr>
              <a:t>P</a:t>
            </a:r>
            <a:r>
              <a:rPr lang="en-US" altLang="zh-CN" sz="3200" baseline="-25000">
                <a:solidFill>
                  <a:srgbClr val="0000FF"/>
                </a:solidFill>
              </a:rPr>
              <a:t>141</a:t>
            </a:r>
          </a:p>
        </p:txBody>
      </p:sp>
      <p:sp>
        <p:nvSpPr>
          <p:cNvPr id="289798" name="Rectangle 6"/>
          <p:cNvSpPr>
            <a:spLocks noChangeArrowheads="1"/>
          </p:cNvSpPr>
          <p:nvPr/>
        </p:nvSpPr>
        <p:spPr bwMode="auto">
          <a:xfrm>
            <a:off x="508000" y="4149725"/>
            <a:ext cx="857885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/>
            <a:r>
              <a:rPr lang="zh-CN" altLang="en-US" sz="3200">
                <a:ea typeface="华文新魏"/>
                <a:cs typeface="华文新魏"/>
              </a:rPr>
              <a:t>辨别下列词语哪些属于敬词，哪些属于谦词。</a:t>
            </a:r>
          </a:p>
          <a:p>
            <a:pPr indent="266700"/>
            <a:r>
              <a:rPr lang="zh-CN" altLang="en-US" sz="3200">
                <a:ea typeface="华文新魏"/>
                <a:cs typeface="华文新魏"/>
              </a:rPr>
              <a:t>①敝人　②卑职　③陛下　④令尊　⑤寡人　</a:t>
            </a:r>
          </a:p>
          <a:p>
            <a:pPr indent="266700"/>
            <a:r>
              <a:rPr lang="zh-CN" altLang="en-US" sz="3200">
                <a:ea typeface="华文新魏"/>
                <a:cs typeface="华文新魏"/>
              </a:rPr>
              <a:t>⑥足下　⑦令郎　⑧老朽　⑨麾下</a:t>
            </a:r>
          </a:p>
        </p:txBody>
      </p:sp>
      <p:sp>
        <p:nvSpPr>
          <p:cNvPr id="289799" name="Rectangle 7"/>
          <p:cNvSpPr>
            <a:spLocks noChangeArrowheads="1"/>
          </p:cNvSpPr>
          <p:nvPr/>
        </p:nvSpPr>
        <p:spPr bwMode="auto">
          <a:xfrm>
            <a:off x="539750" y="5846763"/>
            <a:ext cx="5962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</a:rPr>
              <a:t>敬词有③④⑥⑦⑨　谦词有①②⑤⑧</a:t>
            </a:r>
            <a:r>
              <a:rPr lang="zh-CN" altLang="en-US" b="1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9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9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9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9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6" grpId="0"/>
      <p:bldP spid="289797" grpId="0"/>
      <p:bldP spid="289798" grpId="0"/>
      <p:bldP spid="28979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Picture 2" descr="gs200428184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1603" name="WordArt 3" descr="白色大理石"/>
          <p:cNvSpPr>
            <a:spLocks noChangeArrowheads="1" noChangeShapeType="1" noTextEdit="1"/>
          </p:cNvSpPr>
          <p:nvPr/>
        </p:nvSpPr>
        <p:spPr bwMode="auto">
          <a:xfrm>
            <a:off x="3276600" y="76200"/>
            <a:ext cx="3276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《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世说新语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》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两则</a:t>
            </a:r>
          </a:p>
        </p:txBody>
      </p:sp>
      <p:sp>
        <p:nvSpPr>
          <p:cNvPr id="281604" name="Text Box 4"/>
          <p:cNvSpPr txBox="1">
            <a:spLocks noChangeArrowheads="1"/>
          </p:cNvSpPr>
          <p:nvPr/>
        </p:nvSpPr>
        <p:spPr bwMode="auto">
          <a:xfrm>
            <a:off x="381000" y="990600"/>
            <a:ext cx="8382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FF"/>
                </a:solidFill>
                <a:latin typeface="楷体_GB2312"/>
                <a:ea typeface="楷体_GB2312"/>
                <a:cs typeface="楷体_GB2312"/>
              </a:rPr>
              <a:t>2</a:t>
            </a:r>
            <a:r>
              <a:rPr kumimoji="1" lang="zh-CN" altLang="en-US" sz="3200" b="1">
                <a:solidFill>
                  <a:srgbClr val="FF00FF"/>
                </a:solidFill>
                <a:latin typeface="楷体_GB2312"/>
                <a:ea typeface="楷体_GB2312"/>
                <a:cs typeface="楷体_GB2312"/>
              </a:rPr>
              <a:t>、</a:t>
            </a:r>
            <a:r>
              <a:rPr kumimoji="1" lang="zh-CN" altLang="en-US" sz="3200" b="1">
                <a:solidFill>
                  <a:srgbClr val="FF00FF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kumimoji="1" lang="zh-CN" altLang="en-US" sz="3200" b="1">
                <a:solidFill>
                  <a:srgbClr val="FF00FF"/>
                </a:solidFill>
                <a:latin typeface="楷体_GB2312"/>
                <a:ea typeface="楷体_GB2312"/>
                <a:cs typeface="楷体_GB2312"/>
              </a:rPr>
              <a:t>期日中，过中不至</a:t>
            </a:r>
            <a:r>
              <a:rPr kumimoji="1" lang="zh-CN" altLang="en-US" sz="3200" b="1">
                <a:solidFill>
                  <a:srgbClr val="FF00FF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kumimoji="1" lang="zh-CN" altLang="en-US" sz="3200" b="1">
                <a:solidFill>
                  <a:srgbClr val="FF00FF"/>
                </a:solidFill>
                <a:latin typeface="楷体_GB2312"/>
                <a:ea typeface="楷体_GB2312"/>
                <a:cs typeface="楷体_GB2312"/>
              </a:rPr>
              <a:t>说明陈太丘的朋友是个怎样的人？</a:t>
            </a:r>
          </a:p>
        </p:txBody>
      </p:sp>
      <p:sp>
        <p:nvSpPr>
          <p:cNvPr id="281605" name="Text Box 5"/>
          <p:cNvSpPr txBox="1">
            <a:spLocks noChangeArrowheads="1"/>
          </p:cNvSpPr>
          <p:nvPr/>
        </p:nvSpPr>
        <p:spPr bwMode="auto">
          <a:xfrm>
            <a:off x="971550" y="2205038"/>
            <a:ext cx="6934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是个不守信用，没有时间观念的人</a:t>
            </a:r>
          </a:p>
        </p:txBody>
      </p:sp>
      <p:sp>
        <p:nvSpPr>
          <p:cNvPr id="281606" name="Text Box 6"/>
          <p:cNvSpPr txBox="1">
            <a:spLocks noChangeArrowheads="1"/>
          </p:cNvSpPr>
          <p:nvPr/>
        </p:nvSpPr>
        <p:spPr bwMode="auto">
          <a:xfrm>
            <a:off x="395288" y="3573463"/>
            <a:ext cx="8382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kumimoji="1" lang="zh-CN" altLang="en-US" sz="32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日中不至，则是无信；对子骂父，则是无礼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endParaRPr kumimoji="1" lang="zh-CN" altLang="en-US" sz="3200" b="1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81607" name="Text Box 7"/>
          <p:cNvSpPr txBox="1">
            <a:spLocks noChangeArrowheads="1"/>
          </p:cNvSpPr>
          <p:nvPr/>
        </p:nvSpPr>
        <p:spPr bwMode="auto">
          <a:xfrm>
            <a:off x="609600" y="2971800"/>
            <a:ext cx="77073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FF"/>
                </a:solidFill>
                <a:latin typeface="楷体_GB2312"/>
                <a:ea typeface="楷体_GB2312"/>
                <a:cs typeface="楷体_GB2312"/>
              </a:rPr>
              <a:t>3</a:t>
            </a:r>
            <a:r>
              <a:rPr kumimoji="1" lang="zh-CN" altLang="en-US" sz="3200" b="1">
                <a:solidFill>
                  <a:srgbClr val="FF00FF"/>
                </a:solidFill>
                <a:latin typeface="楷体_GB2312"/>
                <a:ea typeface="楷体_GB2312"/>
                <a:cs typeface="楷体_GB2312"/>
              </a:rPr>
              <a:t>、元方指出了父亲友人的哪两个错误？</a:t>
            </a:r>
          </a:p>
        </p:txBody>
      </p:sp>
      <p:sp>
        <p:nvSpPr>
          <p:cNvPr id="281608" name="Text Box 8"/>
          <p:cNvSpPr txBox="1">
            <a:spLocks noChangeArrowheads="1"/>
          </p:cNvSpPr>
          <p:nvPr/>
        </p:nvSpPr>
        <p:spPr bwMode="auto">
          <a:xfrm>
            <a:off x="685800" y="4267200"/>
            <a:ext cx="7467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FF"/>
                </a:solidFill>
                <a:latin typeface="楷体_GB2312"/>
                <a:ea typeface="楷体_GB2312"/>
                <a:cs typeface="楷体_GB2312"/>
              </a:rPr>
              <a:t>4</a:t>
            </a:r>
            <a:r>
              <a:rPr kumimoji="1" lang="zh-CN" altLang="en-US" sz="3200" b="1">
                <a:solidFill>
                  <a:srgbClr val="FF00FF"/>
                </a:solidFill>
                <a:latin typeface="楷体_GB2312"/>
                <a:ea typeface="楷体_GB2312"/>
                <a:cs typeface="楷体_GB2312"/>
              </a:rPr>
              <a:t>、陈元方是一个怎样的人？</a:t>
            </a: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281609" name="Text Box 9"/>
          <p:cNvSpPr txBox="1">
            <a:spLocks noChangeArrowheads="1"/>
          </p:cNvSpPr>
          <p:nvPr/>
        </p:nvSpPr>
        <p:spPr bwMode="auto">
          <a:xfrm>
            <a:off x="755650" y="4868863"/>
            <a:ext cx="7924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    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楷体_GB2312"/>
                <a:cs typeface="楷体_GB2312"/>
              </a:rPr>
              <a:t>聪明、勇敢、明理    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（或）：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懂礼识仪，机智聪明，刚正不阿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1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1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4" grpId="0" autoUpdateAnimBg="0"/>
      <p:bldP spid="281605" grpId="0" autoUpdateAnimBg="0"/>
      <p:bldP spid="281606" grpId="0" autoUpdateAnimBg="0"/>
      <p:bldP spid="281607" grpId="0" autoUpdateAnimBg="0"/>
      <p:bldP spid="281608" grpId="0" autoUpdateAnimBg="0"/>
      <p:bldP spid="281609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ChangeArrowheads="1"/>
          </p:cNvSpPr>
          <p:nvPr/>
        </p:nvSpPr>
        <p:spPr bwMode="auto">
          <a:xfrm>
            <a:off x="468313" y="1052513"/>
            <a:ext cx="79914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</a:rPr>
              <a:t>5</a:t>
            </a:r>
            <a:r>
              <a:rPr lang="zh-CN" altLang="en-US" sz="3600" b="1">
                <a:solidFill>
                  <a:srgbClr val="000000"/>
                </a:solidFill>
              </a:rPr>
              <a:t>、元方“</a:t>
            </a:r>
            <a:r>
              <a:rPr lang="zh-CN" altLang="en-US" sz="3600" b="1">
                <a:solidFill>
                  <a:srgbClr val="0000FF"/>
                </a:solidFill>
              </a:rPr>
              <a:t>入门不顾</a:t>
            </a:r>
            <a:r>
              <a:rPr lang="zh-CN" altLang="en-US" sz="3600" b="1">
                <a:solidFill>
                  <a:srgbClr val="000000"/>
                </a:solidFill>
              </a:rPr>
              <a:t>”是否失礼？说说你的看法。</a:t>
            </a:r>
          </a:p>
        </p:txBody>
      </p:sp>
      <p:pic>
        <p:nvPicPr>
          <p:cNvPr id="122882" name="Picture 3" descr="沟沟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67725" y="5805488"/>
            <a:ext cx="6762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1116013" y="2636838"/>
            <a:ext cx="7345362" cy="22891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元方对粗俗的友人“入门不顾”流露了小孩子性格直率，好恶情感易外露的特点，体现了他懂礼识仪，机智聪明，刚正不阿的性格特征。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260350"/>
            <a:ext cx="8497887" cy="1143000"/>
          </a:xfrm>
        </p:spPr>
        <p:txBody>
          <a:bodyPr/>
          <a:lstStyle/>
          <a:p>
            <a:pPr eaLnBrk="1" hangingPunct="1"/>
            <a:r>
              <a:rPr lang="zh-CN" altLang="en-US" sz="4800" smtClean="0">
                <a:ea typeface="华文彩云"/>
                <a:cs typeface="华文彩云"/>
              </a:rPr>
              <a:t>作者写此文，意图是什么？</a:t>
            </a:r>
          </a:p>
        </p:txBody>
      </p:sp>
      <p:sp>
        <p:nvSpPr>
          <p:cNvPr id="2918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700213"/>
            <a:ext cx="7724775" cy="2319337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zh-CN" altLang="en-US" sz="4400" smtClean="0">
                <a:ea typeface="华文新魏"/>
                <a:cs typeface="华文新魏"/>
              </a:rPr>
              <a:t>借元方责客之语，说明“信”和“礼”的重要性。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zh-CN" altLang="en-US" sz="4400" smtClean="0">
                <a:ea typeface="华文新魏"/>
                <a:cs typeface="华文新魏"/>
              </a:rPr>
              <a:t>也赞扬元方的聪敏。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1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91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3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29" name="Picture 2" descr="gs200428184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3651" name="WordArt 3" descr="白色大理石"/>
          <p:cNvSpPr>
            <a:spLocks noChangeArrowheads="1" noChangeShapeType="1"/>
          </p:cNvSpPr>
          <p:nvPr/>
        </p:nvSpPr>
        <p:spPr bwMode="auto">
          <a:xfrm>
            <a:off x="3429000" y="228600"/>
            <a:ext cx="3276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《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世说新语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》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两则</a:t>
            </a:r>
          </a:p>
        </p:txBody>
      </p:sp>
      <p:sp>
        <p:nvSpPr>
          <p:cNvPr id="283652" name="Text Box 4"/>
          <p:cNvSpPr txBox="1">
            <a:spLocks noChangeArrowheads="1"/>
          </p:cNvSpPr>
          <p:nvPr/>
        </p:nvSpPr>
        <p:spPr bwMode="auto">
          <a:xfrm>
            <a:off x="381000" y="1066800"/>
            <a:ext cx="8001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itchFamily="18" charset="0"/>
              </a:rPr>
              <a:t>7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、元方斥责“友人”无信，令你想起我们学过的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itchFamily="18" charset="0"/>
              </a:rPr>
              <a:t>《&lt;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论语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itchFamily="18" charset="0"/>
              </a:rPr>
              <a:t>&gt;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十则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itchFamily="18" charset="0"/>
              </a:rPr>
              <a:t>》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的哪句话？</a:t>
            </a:r>
          </a:p>
        </p:txBody>
      </p:sp>
      <p:sp>
        <p:nvSpPr>
          <p:cNvPr id="283653" name="Text Box 5"/>
          <p:cNvSpPr txBox="1">
            <a:spLocks noChangeArrowheads="1"/>
          </p:cNvSpPr>
          <p:nvPr/>
        </p:nvSpPr>
        <p:spPr bwMode="auto">
          <a:xfrm>
            <a:off x="609600" y="2209800"/>
            <a:ext cx="701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与朋友交而不信乎？</a:t>
            </a:r>
          </a:p>
        </p:txBody>
      </p:sp>
      <p:sp>
        <p:nvSpPr>
          <p:cNvPr id="283654" name="Text Box 6"/>
          <p:cNvSpPr txBox="1">
            <a:spLocks noChangeArrowheads="1"/>
          </p:cNvSpPr>
          <p:nvPr/>
        </p:nvSpPr>
        <p:spPr bwMode="auto">
          <a:xfrm>
            <a:off x="304800" y="2971800"/>
            <a:ext cx="84439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itchFamily="18" charset="0"/>
              </a:rPr>
              <a:t>8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、你从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itchFamily="18" charset="0"/>
              </a:rPr>
              <a:t>《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陈太丘与友期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itchFamily="18" charset="0"/>
              </a:rPr>
              <a:t>》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中得到什么启示？ </a:t>
            </a:r>
          </a:p>
        </p:txBody>
      </p:sp>
      <p:sp>
        <p:nvSpPr>
          <p:cNvPr id="283655" name="Text Box 7"/>
          <p:cNvSpPr txBox="1">
            <a:spLocks noChangeArrowheads="1"/>
          </p:cNvSpPr>
          <p:nvPr/>
        </p:nvSpPr>
        <p:spPr bwMode="auto">
          <a:xfrm>
            <a:off x="685800" y="3733800"/>
            <a:ext cx="7086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做人要讲信用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52" grpId="0" autoUpdateAnimBg="0"/>
      <p:bldP spid="283653" grpId="0" autoUpdateAnimBg="0"/>
      <p:bldP spid="283654" grpId="0" autoUpdateAnimBg="0"/>
      <p:bldP spid="283655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ChangeArrowheads="1"/>
          </p:cNvSpPr>
          <p:nvPr/>
        </p:nvSpPr>
        <p:spPr bwMode="auto">
          <a:xfrm>
            <a:off x="755650" y="2208213"/>
            <a:ext cx="7920038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266700" algn="l"/>
              </a:tabLst>
            </a:pPr>
            <a:r>
              <a:rPr lang="en-US" altLang="zh-CN" sz="3200" b="1">
                <a:solidFill>
                  <a:srgbClr val="990000"/>
                </a:solidFill>
              </a:rPr>
              <a:t>    </a:t>
            </a:r>
            <a:r>
              <a:rPr lang="zh-CN" altLang="en-US" sz="4000" b="1">
                <a:solidFill>
                  <a:srgbClr val="3333CC"/>
                </a:solidFill>
              </a:rPr>
              <a:t>全文以寥寥数笔，就将当时的环境和一个生动的人物形象展现在我们面前。作者能做到这一点，关键在于他使用一些</a:t>
            </a:r>
            <a:r>
              <a:rPr lang="zh-CN" altLang="en-US" sz="4000" b="1">
                <a:solidFill>
                  <a:srgbClr val="FF3300"/>
                </a:solidFill>
              </a:rPr>
              <a:t>非常形象地比喻</a:t>
            </a:r>
            <a:r>
              <a:rPr lang="zh-CN" altLang="en-US" sz="4000" b="1">
                <a:solidFill>
                  <a:srgbClr val="3333CC"/>
                </a:solidFill>
              </a:rPr>
              <a:t>，</a:t>
            </a:r>
            <a:r>
              <a:rPr lang="zh-CN" altLang="en-US" sz="4000" b="1">
                <a:solidFill>
                  <a:srgbClr val="FF3300"/>
                </a:solidFill>
              </a:rPr>
              <a:t>凝练生动的语言</a:t>
            </a:r>
            <a:r>
              <a:rPr lang="zh-CN" altLang="en-US" sz="4000" b="1">
                <a:solidFill>
                  <a:srgbClr val="3333CC"/>
                </a:solidFill>
              </a:rPr>
              <a:t>，点出了人物与环境的特点，使之跃然纸上。</a:t>
            </a:r>
          </a:p>
        </p:txBody>
      </p:sp>
      <p:sp>
        <p:nvSpPr>
          <p:cNvPr id="125954" name="WordArt 3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2663825" cy="16557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Text Box 2"/>
          <p:cNvSpPr txBox="1">
            <a:spLocks noChangeArrowheads="1"/>
          </p:cNvSpPr>
          <p:nvPr/>
        </p:nvSpPr>
        <p:spPr bwMode="auto">
          <a:xfrm>
            <a:off x="2195513" y="0"/>
            <a:ext cx="6408737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>
                <a:solidFill>
                  <a:srgbClr val="006666"/>
                </a:solidFill>
                <a:ea typeface="华文行楷"/>
                <a:cs typeface="华文行楷"/>
              </a:rPr>
              <a:t>作业：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１、将文中重点字词的翻译总结到笔记本上。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２、熟读基础上背诵两篇短文。</a:t>
            </a:r>
          </a:p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FF0000"/>
              </a:solidFill>
              <a:latin typeface="宋体" charset="-122"/>
            </a:endParaRPr>
          </a:p>
          <a:p>
            <a:pPr>
              <a:spcBef>
                <a:spcPct val="50000"/>
              </a:spcBef>
            </a:pPr>
            <a:endParaRPr lang="en-US" altLang="zh-CN" sz="4000" b="1">
              <a:solidFill>
                <a:srgbClr val="FF7C80"/>
              </a:solidFill>
            </a:endParaRPr>
          </a:p>
        </p:txBody>
      </p:sp>
      <p:pic>
        <p:nvPicPr>
          <p:cNvPr id="126978" name="Picture 3" descr="SR1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95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388" y="-17463"/>
            <a:ext cx="8540750" cy="782638"/>
          </a:xfrm>
        </p:spPr>
        <p:txBody>
          <a:bodyPr/>
          <a:lstStyle/>
          <a:p>
            <a:pPr algn="l" eaLnBrk="1" hangingPunct="1"/>
            <a:r>
              <a:rPr lang="zh-CN" altLang="en-US" sz="4000" smtClean="0"/>
              <a:t>课后作业：</a:t>
            </a:r>
          </a:p>
        </p:txBody>
      </p:sp>
      <p:sp>
        <p:nvSpPr>
          <p:cNvPr id="128002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9388" y="909638"/>
            <a:ext cx="8964612" cy="58324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800" b="1" smtClean="0"/>
              <a:t>1.</a:t>
            </a:r>
            <a:r>
              <a:rPr lang="zh-CN" altLang="en-US" sz="2800" b="1" u="sng" smtClean="0"/>
              <a:t>俄</a:t>
            </a:r>
            <a:r>
              <a:rPr lang="zh-CN" altLang="en-US" sz="2800" b="1" smtClean="0"/>
              <a:t>而雪骤，公</a:t>
            </a:r>
            <a:r>
              <a:rPr lang="zh-CN" altLang="en-US" sz="2800" b="1" u="sng" smtClean="0"/>
              <a:t>欣然</a:t>
            </a:r>
            <a:r>
              <a:rPr lang="zh-CN" altLang="en-US" sz="2800" b="1" smtClean="0"/>
              <a:t>曰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b="1" smtClean="0"/>
              <a:t>   “俄”，又常与“而”“顷”诸字连用，皆片刻义。“欣然”，高兴地。然，语助，无义；或作“</a:t>
            </a:r>
            <a:r>
              <a:rPr lang="en-US" altLang="zh-CN" sz="2800" b="1" smtClean="0"/>
              <a:t>……</a:t>
            </a:r>
            <a:r>
              <a:rPr lang="zh-CN" altLang="en-US" sz="2800" b="1" smtClean="0"/>
              <a:t>的样子”。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800" b="1" smtClean="0"/>
              <a:t>2.</a:t>
            </a:r>
            <a:r>
              <a:rPr lang="zh-CN" altLang="en-US" sz="2800" b="1" smtClean="0"/>
              <a:t>撒盐空中差可</a:t>
            </a:r>
            <a:r>
              <a:rPr lang="zh-CN" altLang="en-US" sz="2800" b="1" u="sng" smtClean="0"/>
              <a:t>拟</a:t>
            </a:r>
            <a:r>
              <a:rPr lang="zh-CN" altLang="en-US" sz="2800" b="1" smtClean="0"/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b="1" smtClean="0"/>
              <a:t>   “拟”，比、比拟。这是古义。唐以后才有准备、打算义，如“比拟好心来送喜”</a:t>
            </a:r>
            <a:r>
              <a:rPr lang="en-US" altLang="zh-CN" sz="2800" b="1" smtClean="0"/>
              <a:t>(</a:t>
            </a:r>
            <a:r>
              <a:rPr lang="zh-CN" altLang="en-US" sz="2800" b="1" smtClean="0"/>
              <a:t>唐代民歌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，“也拟泛轻舟”</a:t>
            </a:r>
            <a:r>
              <a:rPr lang="en-US" altLang="zh-CN" sz="2800" b="1" smtClean="0"/>
              <a:t>(</a:t>
            </a:r>
            <a:r>
              <a:rPr lang="zh-CN" altLang="en-US" sz="2800" b="1" smtClean="0"/>
              <a:t>宋李清照词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武陵春</a:t>
            </a:r>
            <a:r>
              <a:rPr lang="en-US" altLang="zh-CN" sz="2800" b="1" smtClean="0"/>
              <a:t>》)</a:t>
            </a:r>
            <a:r>
              <a:rPr lang="zh-CN" altLang="en-US" sz="2800" b="1" smtClean="0"/>
              <a:t>。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800" b="1" smtClean="0"/>
              <a:t>3.</a:t>
            </a:r>
            <a:r>
              <a:rPr lang="zh-CN" altLang="en-US" sz="2800" b="1" u="sng" smtClean="0"/>
              <a:t>未若</a:t>
            </a:r>
            <a:r>
              <a:rPr lang="zh-CN" altLang="en-US" sz="2800" b="1" smtClean="0"/>
              <a:t>柳絮因风起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b="1" smtClean="0"/>
              <a:t>    “未若”，比不上。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800" b="1" smtClean="0"/>
              <a:t>4.</a:t>
            </a:r>
            <a:r>
              <a:rPr lang="zh-CN" altLang="en-US" sz="2800" b="1" smtClean="0"/>
              <a:t>太丘舍去，去后</a:t>
            </a:r>
            <a:r>
              <a:rPr lang="zh-CN" altLang="en-US" sz="2800" b="1" u="sng" smtClean="0"/>
              <a:t>乃</a:t>
            </a:r>
            <a:r>
              <a:rPr lang="zh-CN" altLang="en-US" sz="2800" b="1" smtClean="0"/>
              <a:t>至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b="1" smtClean="0"/>
              <a:t>   “乃”，这里是“才”的意思。按：此字用法较多，学生刚接触文言文，切忌多讲，碰上一种说一种最好。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800" b="1" smtClean="0"/>
              <a:t>5.</a:t>
            </a:r>
            <a:r>
              <a:rPr lang="zh-CN" altLang="en-US" sz="2800" b="1" smtClean="0"/>
              <a:t>与人</a:t>
            </a:r>
            <a:r>
              <a:rPr lang="zh-CN" altLang="en-US" sz="2800" b="1" u="sng" smtClean="0"/>
              <a:t>期</a:t>
            </a:r>
            <a:r>
              <a:rPr lang="zh-CN" altLang="en-US" sz="2800" b="1" smtClean="0"/>
              <a:t>行，相</a:t>
            </a:r>
            <a:r>
              <a:rPr lang="zh-CN" altLang="en-US" sz="2800" b="1" u="sng" smtClean="0"/>
              <a:t>委</a:t>
            </a:r>
            <a:r>
              <a:rPr lang="zh-CN" altLang="en-US" sz="2800" b="1" smtClean="0"/>
              <a:t>而去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 b="1" smtClean="0"/>
              <a:t>   “期”，约会、约定。“委”，舍弃。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6" name="WordArt 3"/>
          <p:cNvSpPr>
            <a:spLocks noChangeArrowheads="1" noChangeShapeType="1" noTextEdit="1"/>
          </p:cNvSpPr>
          <p:nvPr/>
        </p:nvSpPr>
        <p:spPr bwMode="auto">
          <a:xfrm>
            <a:off x="533400" y="0"/>
            <a:ext cx="5184775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看谁的记忆力好：</a:t>
            </a:r>
          </a:p>
        </p:txBody>
      </p:sp>
      <p:sp>
        <p:nvSpPr>
          <p:cNvPr id="253956" name="Text Box 4"/>
          <p:cNvSpPr txBox="1">
            <a:spLocks noChangeArrowheads="1"/>
          </p:cNvSpPr>
          <p:nvPr/>
        </p:nvSpPr>
        <p:spPr bwMode="auto">
          <a:xfrm>
            <a:off x="1079500" y="2286000"/>
            <a:ext cx="8316913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  《</a:t>
            </a:r>
            <a:r>
              <a:rPr kumimoji="1" lang="zh-CN" altLang="en-US" sz="4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世说新语</a:t>
            </a:r>
            <a:r>
              <a:rPr kumimoji="1" lang="en-US" altLang="zh-CN" sz="4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4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是（      ）（朝代）的（        ）组织一批文人编写的。是六朝（       ）的代表作，古代小说所记大多是传闻、轶事，以短篇为主，在写法上一般都是（         ）。</a:t>
            </a:r>
          </a:p>
        </p:txBody>
      </p:sp>
      <p:sp>
        <p:nvSpPr>
          <p:cNvPr id="253957" name="Text Box 5"/>
          <p:cNvSpPr txBox="1">
            <a:spLocks noChangeArrowheads="1"/>
          </p:cNvSpPr>
          <p:nvPr/>
        </p:nvSpPr>
        <p:spPr bwMode="auto">
          <a:xfrm>
            <a:off x="6227763" y="2276475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南朝宋</a:t>
            </a:r>
          </a:p>
        </p:txBody>
      </p:sp>
      <p:sp>
        <p:nvSpPr>
          <p:cNvPr id="253958" name="Text Box 6"/>
          <p:cNvSpPr txBox="1">
            <a:spLocks noChangeArrowheads="1"/>
          </p:cNvSpPr>
          <p:nvPr/>
        </p:nvSpPr>
        <p:spPr bwMode="auto">
          <a:xfrm>
            <a:off x="4427538" y="2852738"/>
            <a:ext cx="1752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刘义庆</a:t>
            </a:r>
          </a:p>
        </p:txBody>
      </p:sp>
      <p:sp>
        <p:nvSpPr>
          <p:cNvPr id="253959" name="Text Box 7"/>
          <p:cNvSpPr txBox="1">
            <a:spLocks noChangeArrowheads="1"/>
          </p:cNvSpPr>
          <p:nvPr/>
        </p:nvSpPr>
        <p:spPr bwMode="auto">
          <a:xfrm>
            <a:off x="6156325" y="3500438"/>
            <a:ext cx="228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志人小说</a:t>
            </a:r>
          </a:p>
        </p:txBody>
      </p:sp>
      <p:sp>
        <p:nvSpPr>
          <p:cNvPr id="253960" name="Text Box 8"/>
          <p:cNvSpPr txBox="1">
            <a:spLocks noChangeArrowheads="1"/>
          </p:cNvSpPr>
          <p:nvPr/>
        </p:nvSpPr>
        <p:spPr bwMode="auto">
          <a:xfrm>
            <a:off x="2700338" y="5373688"/>
            <a:ext cx="2514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直叙其事</a:t>
            </a:r>
          </a:p>
        </p:txBody>
      </p:sp>
      <p:sp>
        <p:nvSpPr>
          <p:cNvPr id="129032" name="Text Box 9"/>
          <p:cNvSpPr txBox="1">
            <a:spLocks noChangeArrowheads="1"/>
          </p:cNvSpPr>
          <p:nvPr/>
        </p:nvSpPr>
        <p:spPr bwMode="auto">
          <a:xfrm>
            <a:off x="6191250" y="908050"/>
            <a:ext cx="2413000" cy="701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latin typeface="Times New Roman" pitchFamily="18" charset="0"/>
              </a:rPr>
              <a:t>第一回合</a:t>
            </a:r>
            <a:endParaRPr kumimoji="1" lang="zh-CN" altLang="en-US" sz="2800" b="1">
              <a:solidFill>
                <a:srgbClr val="FF3300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6" grpId="0" autoUpdateAnimBg="0"/>
      <p:bldP spid="253957" grpId="0" autoUpdateAnimBg="0"/>
      <p:bldP spid="253958" grpId="0" autoUpdateAnimBg="0"/>
      <p:bldP spid="253959" grpId="0" autoUpdateAnimBg="0"/>
      <p:bldP spid="25396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3" descr="gs200428184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539750" y="1557338"/>
            <a:ext cx="80645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       </a:t>
            </a:r>
            <a:r>
              <a:rPr lang="en-US" altLang="zh-CN" sz="3600" b="1">
                <a:solidFill>
                  <a:srgbClr val="990000"/>
                </a:solidFill>
              </a:rPr>
              <a:t>《</a:t>
            </a:r>
            <a:r>
              <a:rPr lang="zh-CN" altLang="en-US" sz="3600" b="1">
                <a:solidFill>
                  <a:srgbClr val="990000"/>
                </a:solidFill>
              </a:rPr>
              <a:t>世说新语</a:t>
            </a:r>
            <a:r>
              <a:rPr lang="en-US" altLang="zh-CN" sz="3600" b="1">
                <a:solidFill>
                  <a:srgbClr val="990000"/>
                </a:solidFill>
              </a:rPr>
              <a:t>》</a:t>
            </a:r>
            <a:r>
              <a:rPr lang="zh-CN" altLang="en-US" sz="3600" b="1">
                <a:solidFill>
                  <a:srgbClr val="990000"/>
                </a:solidFill>
              </a:rPr>
              <a:t>是一部以汉末、魏、晋士人生活为题材的小说，是我国魏晋南北朝时期“</a:t>
            </a:r>
            <a:r>
              <a:rPr lang="zh-CN" altLang="en-US" sz="3600" b="1">
                <a:solidFill>
                  <a:srgbClr val="003399"/>
                </a:solidFill>
              </a:rPr>
              <a:t>志人小说</a:t>
            </a:r>
            <a:r>
              <a:rPr lang="zh-CN" altLang="en-US" sz="3600" b="1">
                <a:solidFill>
                  <a:srgbClr val="990000"/>
                </a:solidFill>
              </a:rPr>
              <a:t>”的代表作。编撰者是</a:t>
            </a:r>
            <a:r>
              <a:rPr lang="zh-CN" altLang="en-US" sz="3600" b="1">
                <a:solidFill>
                  <a:srgbClr val="003399"/>
                </a:solidFill>
              </a:rPr>
              <a:t>刘义庆。</a:t>
            </a:r>
            <a:r>
              <a:rPr lang="zh-CN" altLang="en-US" sz="3600" b="1">
                <a:solidFill>
                  <a:schemeClr val="hlink"/>
                </a:solidFill>
              </a:rPr>
              <a:t>南朝宋彭城（江苏徐州）人。</a:t>
            </a:r>
          </a:p>
          <a:p>
            <a:r>
              <a:rPr lang="zh-CN" altLang="en-US" sz="3600" b="1">
                <a:solidFill>
                  <a:srgbClr val="990000"/>
                </a:solidFill>
              </a:rPr>
              <a:t>       “志”是记的意思。“志人小说”主要是记述人物言行事迹。</a:t>
            </a:r>
            <a:r>
              <a:rPr lang="zh-CN" altLang="en-US" sz="3600" b="1"/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69" name="Picture 2" descr="FR_0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9075" name="Text Box 3"/>
          <p:cNvSpPr txBox="1">
            <a:spLocks noChangeArrowheads="1"/>
          </p:cNvSpPr>
          <p:nvPr/>
        </p:nvSpPr>
        <p:spPr bwMode="auto">
          <a:xfrm>
            <a:off x="304800" y="533400"/>
            <a:ext cx="3048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atin typeface="Times New Roman" pitchFamily="18" charset="0"/>
              </a:rPr>
              <a:t>第三回合</a:t>
            </a:r>
            <a:endParaRPr kumimoji="1" lang="zh-CN" altLang="en-US" sz="4400">
              <a:latin typeface="Times New Roman" pitchFamily="18" charset="0"/>
            </a:endParaRPr>
          </a:p>
        </p:txBody>
      </p:sp>
      <p:sp>
        <p:nvSpPr>
          <p:cNvPr id="259076" name="WordArt 4"/>
          <p:cNvSpPr>
            <a:spLocks noChangeArrowheads="1" noChangeShapeType="1" noTextEdit="1"/>
          </p:cNvSpPr>
          <p:nvPr/>
        </p:nvSpPr>
        <p:spPr bwMode="auto">
          <a:xfrm>
            <a:off x="1692275" y="2205038"/>
            <a:ext cx="4608513" cy="15827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抢答</a:t>
            </a:r>
          </a:p>
        </p:txBody>
      </p:sp>
      <p:sp>
        <p:nvSpPr>
          <p:cNvPr id="259077" name="Text Box 5"/>
          <p:cNvSpPr txBox="1">
            <a:spLocks noChangeArrowheads="1"/>
          </p:cNvSpPr>
          <p:nvPr/>
        </p:nvSpPr>
        <p:spPr bwMode="auto">
          <a:xfrm>
            <a:off x="3124200" y="5029200"/>
            <a:ext cx="3429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latin typeface="Times New Roman" pitchFamily="18" charset="0"/>
              </a:rPr>
              <a:t>内容理解</a:t>
            </a:r>
            <a:endParaRPr kumimoji="1" lang="zh-CN" altLang="en-US" sz="60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5" grpId="0" autoUpdateAnimBg="0"/>
      <p:bldP spid="259076" grpId="0" animBg="1"/>
      <p:bldP spid="259077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Picture 2" descr="gs200428184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2147" name="WordArt 3" descr="白色大理石"/>
          <p:cNvSpPr>
            <a:spLocks noChangeArrowheads="1" noChangeShapeType="1" noTextEdit="1"/>
          </p:cNvSpPr>
          <p:nvPr/>
        </p:nvSpPr>
        <p:spPr bwMode="auto">
          <a:xfrm>
            <a:off x="3276600" y="76200"/>
            <a:ext cx="3276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《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世说新语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》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两则</a:t>
            </a:r>
          </a:p>
        </p:txBody>
      </p:sp>
      <p:sp>
        <p:nvSpPr>
          <p:cNvPr id="262148" name="Text Box 4"/>
          <p:cNvSpPr txBox="1">
            <a:spLocks noChangeArrowheads="1"/>
          </p:cNvSpPr>
          <p:nvPr/>
        </p:nvSpPr>
        <p:spPr bwMode="auto">
          <a:xfrm>
            <a:off x="685800" y="2590800"/>
            <a:ext cx="80629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itchFamily="18" charset="0"/>
              </a:rPr>
              <a:t>1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、指出下列红色的称谓各指代的是何人？</a:t>
            </a:r>
          </a:p>
        </p:txBody>
      </p:sp>
      <p:sp>
        <p:nvSpPr>
          <p:cNvPr id="262149" name="Text Box 5"/>
          <p:cNvSpPr txBox="1">
            <a:spLocks noChangeArrowheads="1"/>
          </p:cNvSpPr>
          <p:nvPr/>
        </p:nvSpPr>
        <p:spPr bwMode="auto">
          <a:xfrm>
            <a:off x="533400" y="3276600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itchFamily="18" charset="0"/>
              </a:rPr>
              <a:t>1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）即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公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大兄</a:t>
            </a:r>
          </a:p>
        </p:txBody>
      </p:sp>
      <p:sp>
        <p:nvSpPr>
          <p:cNvPr id="262150" name="Text Box 6"/>
          <p:cNvSpPr txBox="1">
            <a:spLocks noChangeArrowheads="1"/>
          </p:cNvSpPr>
          <p:nvPr/>
        </p:nvSpPr>
        <p:spPr bwMode="auto">
          <a:xfrm>
            <a:off x="3810000" y="3276600"/>
            <a:ext cx="198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谢太傅</a:t>
            </a:r>
          </a:p>
        </p:txBody>
      </p:sp>
      <p:sp>
        <p:nvSpPr>
          <p:cNvPr id="262151" name="Text Box 7"/>
          <p:cNvSpPr txBox="1">
            <a:spLocks noChangeArrowheads="1"/>
          </p:cNvSpPr>
          <p:nvPr/>
        </p:nvSpPr>
        <p:spPr bwMode="auto">
          <a:xfrm>
            <a:off x="533400" y="3886200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itchFamily="18" charset="0"/>
              </a:rPr>
              <a:t>2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）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尊君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在不</a:t>
            </a:r>
          </a:p>
        </p:txBody>
      </p:sp>
      <p:sp>
        <p:nvSpPr>
          <p:cNvPr id="262152" name="Text Box 8"/>
          <p:cNvSpPr txBox="1">
            <a:spLocks noChangeArrowheads="1"/>
          </p:cNvSpPr>
          <p:nvPr/>
        </p:nvSpPr>
        <p:spPr bwMode="auto">
          <a:xfrm>
            <a:off x="3733800" y="3886200"/>
            <a:ext cx="434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你的父亲，指陈太丘</a:t>
            </a:r>
          </a:p>
        </p:txBody>
      </p:sp>
      <p:sp>
        <p:nvSpPr>
          <p:cNvPr id="262153" name="Text Box 9"/>
          <p:cNvSpPr txBox="1">
            <a:spLocks noChangeArrowheads="1"/>
          </p:cNvSpPr>
          <p:nvPr/>
        </p:nvSpPr>
        <p:spPr bwMode="auto">
          <a:xfrm>
            <a:off x="533400" y="4572000"/>
            <a:ext cx="2895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itchFamily="18" charset="0"/>
              </a:rPr>
              <a:t>3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）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君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久不至</a:t>
            </a:r>
          </a:p>
        </p:txBody>
      </p:sp>
      <p:sp>
        <p:nvSpPr>
          <p:cNvPr id="262154" name="Text Box 10"/>
          <p:cNvSpPr txBox="1">
            <a:spLocks noChangeArrowheads="1"/>
          </p:cNvSpPr>
          <p:nvPr/>
        </p:nvSpPr>
        <p:spPr bwMode="auto">
          <a:xfrm>
            <a:off x="3733800" y="4495800"/>
            <a:ext cx="411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你，指陈太丘的友人</a:t>
            </a:r>
          </a:p>
        </p:txBody>
      </p:sp>
      <p:sp>
        <p:nvSpPr>
          <p:cNvPr id="262155" name="Text Box 11"/>
          <p:cNvSpPr txBox="1">
            <a:spLocks noChangeArrowheads="1"/>
          </p:cNvSpPr>
          <p:nvPr/>
        </p:nvSpPr>
        <p:spPr bwMode="auto">
          <a:xfrm>
            <a:off x="533400" y="5181600"/>
            <a:ext cx="304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itchFamily="18" charset="0"/>
              </a:rPr>
              <a:t>4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）君与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家君</a:t>
            </a:r>
          </a:p>
        </p:txBody>
      </p:sp>
      <p:sp>
        <p:nvSpPr>
          <p:cNvPr id="262156" name="Text Box 12"/>
          <p:cNvSpPr txBox="1">
            <a:spLocks noChangeArrowheads="1"/>
          </p:cNvSpPr>
          <p:nvPr/>
        </p:nvSpPr>
        <p:spPr bwMode="auto">
          <a:xfrm>
            <a:off x="3657600" y="5181600"/>
            <a:ext cx="411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我的父亲，指陈太丘</a:t>
            </a:r>
          </a:p>
        </p:txBody>
      </p:sp>
      <p:sp>
        <p:nvSpPr>
          <p:cNvPr id="262157" name="WordArt 13"/>
          <p:cNvSpPr>
            <a:spLocks noChangeArrowheads="1" noChangeShapeType="1" noTextEdit="1"/>
          </p:cNvSpPr>
          <p:nvPr/>
        </p:nvSpPr>
        <p:spPr bwMode="auto">
          <a:xfrm>
            <a:off x="1371600" y="609600"/>
            <a:ext cx="6096000" cy="2057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/>
                <a:ea typeface="宋体"/>
              </a:rPr>
              <a:t>看看你都掌握了吗？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2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2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2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2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2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2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2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2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2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2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2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2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8" grpId="0" autoUpdateAnimBg="0"/>
      <p:bldP spid="262149" grpId="0" autoUpdateAnimBg="0"/>
      <p:bldP spid="262150" grpId="0" autoUpdateAnimBg="0"/>
      <p:bldP spid="262151" grpId="0" autoUpdateAnimBg="0"/>
      <p:bldP spid="262152" grpId="0" autoUpdateAnimBg="0"/>
      <p:bldP spid="262153" grpId="0" autoUpdateAnimBg="0"/>
      <p:bldP spid="262154" grpId="0" autoUpdateAnimBg="0"/>
      <p:bldP spid="262155" grpId="0" autoUpdateAnimBg="0"/>
      <p:bldP spid="262156" grpId="0" autoUpdateAnimBg="0"/>
      <p:bldP spid="26215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5" name="Picture 2" descr="gs200428184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3171" name="WordArt 3" descr="白色大理石"/>
          <p:cNvSpPr>
            <a:spLocks noChangeArrowheads="1" noChangeShapeType="1" noTextEdit="1"/>
          </p:cNvSpPr>
          <p:nvPr/>
        </p:nvSpPr>
        <p:spPr bwMode="auto">
          <a:xfrm>
            <a:off x="3276600" y="76200"/>
            <a:ext cx="3276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《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世说新语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》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两则</a:t>
            </a:r>
          </a:p>
        </p:txBody>
      </p:sp>
      <p:sp>
        <p:nvSpPr>
          <p:cNvPr id="263172" name="Text Box 4"/>
          <p:cNvSpPr txBox="1">
            <a:spLocks noChangeArrowheads="1"/>
          </p:cNvSpPr>
          <p:nvPr/>
        </p:nvSpPr>
        <p:spPr bwMode="auto">
          <a:xfrm>
            <a:off x="304800" y="990600"/>
            <a:ext cx="838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宋体" charset="-122"/>
              </a:rPr>
              <a:t>2</a:t>
            </a:r>
            <a:r>
              <a:rPr kumimoji="1" lang="zh-CN" altLang="en-US" sz="3200" b="1">
                <a:solidFill>
                  <a:srgbClr val="008000"/>
                </a:solidFill>
                <a:latin typeface="宋体" charset="-122"/>
              </a:rPr>
              <a:t>、解释下列红色的词语。</a:t>
            </a:r>
          </a:p>
        </p:txBody>
      </p:sp>
      <p:sp>
        <p:nvSpPr>
          <p:cNvPr id="263173" name="Text Box 5"/>
          <p:cNvSpPr txBox="1">
            <a:spLocks noChangeArrowheads="1"/>
          </p:cNvSpPr>
          <p:nvPr/>
        </p:nvSpPr>
        <p:spPr bwMode="auto">
          <a:xfrm>
            <a:off x="457200" y="1600200"/>
            <a:ext cx="18113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俄而：</a:t>
            </a:r>
          </a:p>
        </p:txBody>
      </p:sp>
      <p:sp>
        <p:nvSpPr>
          <p:cNvPr id="263174" name="Text Box 6"/>
          <p:cNvSpPr txBox="1">
            <a:spLocks noChangeArrowheads="1"/>
          </p:cNvSpPr>
          <p:nvPr/>
        </p:nvSpPr>
        <p:spPr bwMode="auto">
          <a:xfrm>
            <a:off x="1600200" y="1600200"/>
            <a:ext cx="3276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不久，一会儿</a:t>
            </a:r>
          </a:p>
        </p:txBody>
      </p:sp>
      <p:sp>
        <p:nvSpPr>
          <p:cNvPr id="263175" name="Text Box 7"/>
          <p:cNvSpPr txBox="1">
            <a:spLocks noChangeArrowheads="1"/>
          </p:cNvSpPr>
          <p:nvPr/>
        </p:nvSpPr>
        <p:spPr bwMode="auto">
          <a:xfrm>
            <a:off x="4495800" y="16002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未若：</a:t>
            </a:r>
          </a:p>
        </p:txBody>
      </p:sp>
      <p:sp>
        <p:nvSpPr>
          <p:cNvPr id="263176" name="Text Box 8"/>
          <p:cNvSpPr txBox="1">
            <a:spLocks noChangeArrowheads="1"/>
          </p:cNvSpPr>
          <p:nvPr/>
        </p:nvSpPr>
        <p:spPr bwMode="auto">
          <a:xfrm>
            <a:off x="5791200" y="160020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比不上</a:t>
            </a:r>
          </a:p>
        </p:txBody>
      </p:sp>
      <p:sp>
        <p:nvSpPr>
          <p:cNvPr id="263177" name="Text Box 9"/>
          <p:cNvSpPr txBox="1">
            <a:spLocks noChangeArrowheads="1"/>
          </p:cNvSpPr>
          <p:nvPr/>
        </p:nvSpPr>
        <p:spPr bwMode="auto">
          <a:xfrm>
            <a:off x="381000" y="2209800"/>
            <a:ext cx="2751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去后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乃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至：</a:t>
            </a:r>
          </a:p>
        </p:txBody>
      </p:sp>
      <p:sp>
        <p:nvSpPr>
          <p:cNvPr id="263178" name="Text Box 10"/>
          <p:cNvSpPr txBox="1">
            <a:spLocks noChangeArrowheads="1"/>
          </p:cNvSpPr>
          <p:nvPr/>
        </p:nvSpPr>
        <p:spPr bwMode="auto">
          <a:xfrm>
            <a:off x="2590800" y="22098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才</a:t>
            </a:r>
          </a:p>
        </p:txBody>
      </p:sp>
      <p:sp>
        <p:nvSpPr>
          <p:cNvPr id="263179" name="Text Box 11"/>
          <p:cNvSpPr txBox="1">
            <a:spLocks noChangeArrowheads="1"/>
          </p:cNvSpPr>
          <p:nvPr/>
        </p:nvSpPr>
        <p:spPr bwMode="auto">
          <a:xfrm>
            <a:off x="3962400" y="2209800"/>
            <a:ext cx="27701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下车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引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之：</a:t>
            </a:r>
          </a:p>
        </p:txBody>
      </p:sp>
      <p:sp>
        <p:nvSpPr>
          <p:cNvPr id="263180" name="Text Box 12"/>
          <p:cNvSpPr txBox="1">
            <a:spLocks noChangeArrowheads="1"/>
          </p:cNvSpPr>
          <p:nvPr/>
        </p:nvSpPr>
        <p:spPr bwMode="auto">
          <a:xfrm>
            <a:off x="6019800" y="22098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拉</a:t>
            </a:r>
          </a:p>
        </p:txBody>
      </p:sp>
      <p:sp>
        <p:nvSpPr>
          <p:cNvPr id="263181" name="Text Box 13"/>
          <p:cNvSpPr txBox="1">
            <a:spLocks noChangeArrowheads="1"/>
          </p:cNvSpPr>
          <p:nvPr/>
        </p:nvSpPr>
        <p:spPr bwMode="auto">
          <a:xfrm>
            <a:off x="381000" y="2895600"/>
            <a:ext cx="3254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柳絮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因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风起：</a:t>
            </a:r>
          </a:p>
        </p:txBody>
      </p:sp>
      <p:sp>
        <p:nvSpPr>
          <p:cNvPr id="263182" name="Text Box 14"/>
          <p:cNvSpPr txBox="1">
            <a:spLocks noChangeArrowheads="1"/>
          </p:cNvSpPr>
          <p:nvPr/>
        </p:nvSpPr>
        <p:spPr bwMode="auto">
          <a:xfrm>
            <a:off x="2743200" y="2895600"/>
            <a:ext cx="198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凭借，乘</a:t>
            </a:r>
          </a:p>
        </p:txBody>
      </p:sp>
      <p:sp>
        <p:nvSpPr>
          <p:cNvPr id="263183" name="Text Box 15"/>
          <p:cNvSpPr txBox="1">
            <a:spLocks noChangeArrowheads="1"/>
          </p:cNvSpPr>
          <p:nvPr/>
        </p:nvSpPr>
        <p:spPr bwMode="auto">
          <a:xfrm>
            <a:off x="457200" y="3581400"/>
            <a:ext cx="2674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相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委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而去：</a:t>
            </a:r>
          </a:p>
        </p:txBody>
      </p:sp>
      <p:sp>
        <p:nvSpPr>
          <p:cNvPr id="263184" name="Text Box 16"/>
          <p:cNvSpPr txBox="1">
            <a:spLocks noChangeArrowheads="1"/>
          </p:cNvSpPr>
          <p:nvPr/>
        </p:nvSpPr>
        <p:spPr bwMode="auto">
          <a:xfrm>
            <a:off x="2438400" y="3581400"/>
            <a:ext cx="228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丢下，舍弃</a:t>
            </a:r>
          </a:p>
        </p:txBody>
      </p:sp>
      <p:sp>
        <p:nvSpPr>
          <p:cNvPr id="263185" name="Text Box 17"/>
          <p:cNvSpPr txBox="1">
            <a:spLocks noChangeArrowheads="1"/>
          </p:cNvSpPr>
          <p:nvPr/>
        </p:nvSpPr>
        <p:spPr bwMode="auto">
          <a:xfrm>
            <a:off x="4648200" y="2895600"/>
            <a:ext cx="2876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入门不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顾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：</a:t>
            </a:r>
          </a:p>
        </p:txBody>
      </p:sp>
      <p:sp>
        <p:nvSpPr>
          <p:cNvPr id="263186" name="Text Box 18"/>
          <p:cNvSpPr txBox="1">
            <a:spLocks noChangeArrowheads="1"/>
          </p:cNvSpPr>
          <p:nvPr/>
        </p:nvSpPr>
        <p:spPr bwMode="auto">
          <a:xfrm>
            <a:off x="6705600" y="2895600"/>
            <a:ext cx="160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回头看</a:t>
            </a:r>
          </a:p>
        </p:txBody>
      </p:sp>
      <p:sp>
        <p:nvSpPr>
          <p:cNvPr id="263187" name="Text Box 19"/>
          <p:cNvSpPr txBox="1">
            <a:spLocks noChangeArrowheads="1"/>
          </p:cNvSpPr>
          <p:nvPr/>
        </p:nvSpPr>
        <p:spPr bwMode="auto">
          <a:xfrm>
            <a:off x="4953000" y="3581400"/>
            <a:ext cx="1995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内集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：</a:t>
            </a:r>
          </a:p>
        </p:txBody>
      </p:sp>
      <p:sp>
        <p:nvSpPr>
          <p:cNvPr id="263188" name="Text Box 20"/>
          <p:cNvSpPr txBox="1">
            <a:spLocks noChangeArrowheads="1"/>
          </p:cNvSpPr>
          <p:nvPr/>
        </p:nvSpPr>
        <p:spPr bwMode="auto">
          <a:xfrm>
            <a:off x="6248400" y="3581400"/>
            <a:ext cx="1828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家庭聚会</a:t>
            </a:r>
          </a:p>
        </p:txBody>
      </p:sp>
      <p:sp>
        <p:nvSpPr>
          <p:cNvPr id="263189" name="Text Box 21"/>
          <p:cNvSpPr txBox="1">
            <a:spLocks noChangeArrowheads="1"/>
          </p:cNvSpPr>
          <p:nvPr/>
        </p:nvSpPr>
        <p:spPr bwMode="auto">
          <a:xfrm>
            <a:off x="381000" y="4191000"/>
            <a:ext cx="2678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公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欣然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曰：</a:t>
            </a:r>
          </a:p>
        </p:txBody>
      </p:sp>
      <p:sp>
        <p:nvSpPr>
          <p:cNvPr id="263190" name="Text Box 22"/>
          <p:cNvSpPr txBox="1">
            <a:spLocks noChangeArrowheads="1"/>
          </p:cNvSpPr>
          <p:nvPr/>
        </p:nvSpPr>
        <p:spPr bwMode="auto">
          <a:xfrm>
            <a:off x="2514600" y="4191000"/>
            <a:ext cx="243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高兴的样子</a:t>
            </a:r>
          </a:p>
        </p:txBody>
      </p:sp>
      <p:sp>
        <p:nvSpPr>
          <p:cNvPr id="263191" name="Text Box 23"/>
          <p:cNvSpPr txBox="1">
            <a:spLocks noChangeArrowheads="1"/>
          </p:cNvSpPr>
          <p:nvPr/>
        </p:nvSpPr>
        <p:spPr bwMode="auto">
          <a:xfrm>
            <a:off x="381000" y="4800600"/>
            <a:ext cx="2606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太丘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舍去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itchFamily="18" charset="0"/>
              </a:rPr>
              <a:t>：</a:t>
            </a:r>
          </a:p>
        </p:txBody>
      </p:sp>
      <p:sp>
        <p:nvSpPr>
          <p:cNvPr id="263192" name="Text Box 24"/>
          <p:cNvSpPr txBox="1">
            <a:spLocks noChangeArrowheads="1"/>
          </p:cNvSpPr>
          <p:nvPr/>
        </p:nvSpPr>
        <p:spPr bwMode="auto">
          <a:xfrm>
            <a:off x="2438400" y="4876800"/>
            <a:ext cx="320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不再等候就走了</a:t>
            </a:r>
          </a:p>
        </p:txBody>
      </p:sp>
      <p:sp>
        <p:nvSpPr>
          <p:cNvPr id="263193" name="Text Box 25"/>
          <p:cNvSpPr txBox="1">
            <a:spLocks noChangeArrowheads="1"/>
          </p:cNvSpPr>
          <p:nvPr/>
        </p:nvSpPr>
        <p:spPr bwMode="auto">
          <a:xfrm>
            <a:off x="457200" y="5486400"/>
            <a:ext cx="2819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宋体" charset="-122"/>
              </a:rPr>
              <a:t>讲论文义：</a:t>
            </a:r>
          </a:p>
        </p:txBody>
      </p:sp>
      <p:sp>
        <p:nvSpPr>
          <p:cNvPr id="263194" name="Text Box 26"/>
          <p:cNvSpPr txBox="1">
            <a:spLocks noChangeArrowheads="1"/>
          </p:cNvSpPr>
          <p:nvPr/>
        </p:nvSpPr>
        <p:spPr bwMode="auto">
          <a:xfrm>
            <a:off x="2667000" y="5486400"/>
            <a:ext cx="251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讲解诗文</a:t>
            </a:r>
          </a:p>
        </p:txBody>
      </p:sp>
      <p:sp>
        <p:nvSpPr>
          <p:cNvPr id="263195" name="Text Box 27"/>
          <p:cNvSpPr txBox="1">
            <a:spLocks noChangeArrowheads="1"/>
          </p:cNvSpPr>
          <p:nvPr/>
        </p:nvSpPr>
        <p:spPr bwMode="auto">
          <a:xfrm>
            <a:off x="5029200" y="4267200"/>
            <a:ext cx="199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宋体" charset="-122"/>
              </a:rPr>
              <a:t>差</a:t>
            </a:r>
            <a:r>
              <a:rPr kumimoji="1" lang="zh-CN" altLang="en-US" sz="3200" b="1">
                <a:solidFill>
                  <a:srgbClr val="008000"/>
                </a:solidFill>
                <a:latin typeface="宋体" charset="-122"/>
              </a:rPr>
              <a:t>可拟：</a:t>
            </a:r>
          </a:p>
        </p:txBody>
      </p:sp>
      <p:sp>
        <p:nvSpPr>
          <p:cNvPr id="263196" name="Text Box 28"/>
          <p:cNvSpPr txBox="1">
            <a:spLocks noChangeArrowheads="1"/>
          </p:cNvSpPr>
          <p:nvPr/>
        </p:nvSpPr>
        <p:spPr bwMode="auto">
          <a:xfrm>
            <a:off x="6781800" y="4267200"/>
            <a:ext cx="167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charset="-122"/>
              </a:rPr>
              <a:t>差不多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3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3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3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3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3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3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3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3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3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3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3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3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3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3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3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3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3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3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3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3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3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3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6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2" grpId="0" autoUpdateAnimBg="0"/>
      <p:bldP spid="263173" grpId="0" autoUpdateAnimBg="0"/>
      <p:bldP spid="263174" grpId="0" autoUpdateAnimBg="0"/>
      <p:bldP spid="263175" grpId="0" autoUpdateAnimBg="0"/>
      <p:bldP spid="263176" grpId="0" autoUpdateAnimBg="0"/>
      <p:bldP spid="263177" grpId="0" autoUpdateAnimBg="0"/>
      <p:bldP spid="263178" grpId="0" autoUpdateAnimBg="0"/>
      <p:bldP spid="263179" grpId="0" autoUpdateAnimBg="0"/>
      <p:bldP spid="263180" grpId="0" autoUpdateAnimBg="0"/>
      <p:bldP spid="263181" grpId="0" autoUpdateAnimBg="0"/>
      <p:bldP spid="263182" grpId="0" autoUpdateAnimBg="0"/>
      <p:bldP spid="263183" grpId="0" autoUpdateAnimBg="0"/>
      <p:bldP spid="263184" grpId="0" autoUpdateAnimBg="0"/>
      <p:bldP spid="263185" grpId="0" autoUpdateAnimBg="0"/>
      <p:bldP spid="263186" grpId="0" autoUpdateAnimBg="0"/>
      <p:bldP spid="263187" grpId="0" autoUpdateAnimBg="0"/>
      <p:bldP spid="263188" grpId="0" autoUpdateAnimBg="0"/>
      <p:bldP spid="263189" grpId="0" autoUpdateAnimBg="0"/>
      <p:bldP spid="263190" grpId="0" autoUpdateAnimBg="0"/>
      <p:bldP spid="263191" grpId="0" autoUpdateAnimBg="0"/>
      <p:bldP spid="263192" grpId="0" autoUpdateAnimBg="0"/>
      <p:bldP spid="263193" grpId="0" autoUpdateAnimBg="0"/>
      <p:bldP spid="263194" grpId="0" autoUpdateAnimBg="0"/>
      <p:bldP spid="263195" grpId="0" autoUpdateAnimBg="0"/>
      <p:bldP spid="263196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2" descr="gs200428184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4195" name="WordArt 3" descr="白色大理石"/>
          <p:cNvSpPr>
            <a:spLocks noChangeArrowheads="1" noChangeShapeType="1" noTextEdit="1"/>
          </p:cNvSpPr>
          <p:nvPr/>
        </p:nvSpPr>
        <p:spPr bwMode="auto">
          <a:xfrm>
            <a:off x="3276600" y="76200"/>
            <a:ext cx="3276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《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世说新语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》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两则</a:t>
            </a:r>
          </a:p>
        </p:txBody>
      </p:sp>
      <p:sp>
        <p:nvSpPr>
          <p:cNvPr id="264196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830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008000"/>
                </a:solidFill>
                <a:latin typeface="宋体" charset="-122"/>
              </a:rPr>
              <a:t>3</a:t>
            </a: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、请找出下列句子中的通假字并解释。</a:t>
            </a:r>
          </a:p>
        </p:txBody>
      </p:sp>
      <p:sp>
        <p:nvSpPr>
          <p:cNvPr id="264197" name="Text Box 5"/>
          <p:cNvSpPr txBox="1">
            <a:spLocks noChangeArrowheads="1"/>
          </p:cNvSpPr>
          <p:nvPr/>
        </p:nvSpPr>
        <p:spPr bwMode="auto">
          <a:xfrm>
            <a:off x="457200" y="1295400"/>
            <a:ext cx="5699125" cy="500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宋体" charset="-122"/>
              </a:rPr>
              <a:t>1</a:t>
            </a: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）不亦说乎：　　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宋体" charset="-122"/>
              </a:rPr>
              <a:t>2</a:t>
            </a: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）诲女知之乎：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宋体" charset="-122"/>
              </a:rPr>
              <a:t>3</a:t>
            </a: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）是知也：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宋体" charset="-122"/>
              </a:rPr>
              <a:t>4</a:t>
            </a: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）项为之强：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宋体" charset="-122"/>
              </a:rPr>
              <a:t>5</a:t>
            </a: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）路转溪桥忽见：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宋体" charset="-122"/>
              </a:rPr>
              <a:t>6</a:t>
            </a:r>
            <a:r>
              <a:rPr kumimoji="1" lang="zh-CN" altLang="en-US" sz="2800" b="1">
                <a:solidFill>
                  <a:srgbClr val="008000"/>
                </a:solidFill>
                <a:latin typeface="宋体" charset="-122"/>
              </a:rPr>
              <a:t>）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itchFamily="18" charset="0"/>
              </a:rPr>
              <a:t>既而风定天清，一切乌有：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 pitchFamily="18" charset="0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Times New Roman" pitchFamily="18" charset="0"/>
              </a:rPr>
              <a:t>7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itchFamily="18" charset="0"/>
              </a:rPr>
              <a:t>）数至八层，裁如星点：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 pitchFamily="18" charset="0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Times New Roman" pitchFamily="18" charset="0"/>
              </a:rPr>
              <a:t>8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itchFamily="18" charset="0"/>
              </a:rPr>
              <a:t>）尊君在不：</a:t>
            </a:r>
          </a:p>
        </p:txBody>
      </p:sp>
      <p:sp>
        <p:nvSpPr>
          <p:cNvPr id="264198" name="Text Box 6"/>
          <p:cNvSpPr txBox="1">
            <a:spLocks noChangeArrowheads="1"/>
          </p:cNvSpPr>
          <p:nvPr/>
        </p:nvSpPr>
        <p:spPr bwMode="auto">
          <a:xfrm>
            <a:off x="3352800" y="1295400"/>
            <a:ext cx="434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charset="-122"/>
              </a:rPr>
              <a:t>说通悦，愉快</a:t>
            </a:r>
          </a:p>
        </p:txBody>
      </p:sp>
      <p:sp>
        <p:nvSpPr>
          <p:cNvPr id="264199" name="Text Box 7"/>
          <p:cNvSpPr txBox="1">
            <a:spLocks noChangeArrowheads="1"/>
          </p:cNvSpPr>
          <p:nvPr/>
        </p:nvSpPr>
        <p:spPr bwMode="auto">
          <a:xfrm>
            <a:off x="2971800" y="2590800"/>
            <a:ext cx="3505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charset="-122"/>
              </a:rPr>
              <a:t>知通智，聪明智慧</a:t>
            </a:r>
          </a:p>
        </p:txBody>
      </p:sp>
      <p:sp>
        <p:nvSpPr>
          <p:cNvPr id="264200" name="Text Box 8"/>
          <p:cNvSpPr txBox="1">
            <a:spLocks noChangeArrowheads="1"/>
          </p:cNvSpPr>
          <p:nvPr/>
        </p:nvSpPr>
        <p:spPr bwMode="auto">
          <a:xfrm>
            <a:off x="3505200" y="1905000"/>
            <a:ext cx="2667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charset="-122"/>
              </a:rPr>
              <a:t>女通汝，你</a:t>
            </a:r>
          </a:p>
        </p:txBody>
      </p:sp>
      <p:sp>
        <p:nvSpPr>
          <p:cNvPr id="264201" name="Text Box 9"/>
          <p:cNvSpPr txBox="1">
            <a:spLocks noChangeArrowheads="1"/>
          </p:cNvSpPr>
          <p:nvPr/>
        </p:nvSpPr>
        <p:spPr bwMode="auto">
          <a:xfrm>
            <a:off x="3200400" y="3200400"/>
            <a:ext cx="274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charset="-122"/>
              </a:rPr>
              <a:t>强通僵，僵硬</a:t>
            </a:r>
          </a:p>
        </p:txBody>
      </p:sp>
      <p:sp>
        <p:nvSpPr>
          <p:cNvPr id="264202" name="Text Box 10"/>
          <p:cNvSpPr txBox="1">
            <a:spLocks noChangeArrowheads="1"/>
          </p:cNvSpPr>
          <p:nvPr/>
        </p:nvSpPr>
        <p:spPr bwMode="auto">
          <a:xfrm>
            <a:off x="3962400" y="3886200"/>
            <a:ext cx="2895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charset="-122"/>
              </a:rPr>
              <a:t>见通现，出现</a:t>
            </a:r>
          </a:p>
        </p:txBody>
      </p:sp>
      <p:sp>
        <p:nvSpPr>
          <p:cNvPr id="264203" name="Text Box 11"/>
          <p:cNvSpPr txBox="1">
            <a:spLocks noChangeArrowheads="1"/>
          </p:cNvSpPr>
          <p:nvPr/>
        </p:nvSpPr>
        <p:spPr bwMode="auto">
          <a:xfrm>
            <a:off x="5638800" y="4495800"/>
            <a:ext cx="281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charset="-122"/>
              </a:rPr>
              <a:t>乌通无，没有</a:t>
            </a:r>
          </a:p>
        </p:txBody>
      </p:sp>
      <p:sp>
        <p:nvSpPr>
          <p:cNvPr id="264204" name="Text Box 12"/>
          <p:cNvSpPr txBox="1">
            <a:spLocks noChangeArrowheads="1"/>
          </p:cNvSpPr>
          <p:nvPr/>
        </p:nvSpPr>
        <p:spPr bwMode="auto">
          <a:xfrm>
            <a:off x="4953000" y="5105400"/>
            <a:ext cx="373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charset="-122"/>
              </a:rPr>
              <a:t>裁通才，只有，刚刚</a:t>
            </a:r>
          </a:p>
        </p:txBody>
      </p:sp>
      <p:sp>
        <p:nvSpPr>
          <p:cNvPr id="264205" name="Text Box 13"/>
          <p:cNvSpPr txBox="1">
            <a:spLocks noChangeArrowheads="1"/>
          </p:cNvSpPr>
          <p:nvPr/>
        </p:nvSpPr>
        <p:spPr bwMode="auto">
          <a:xfrm>
            <a:off x="3276600" y="5715000"/>
            <a:ext cx="3048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charset="-122"/>
              </a:rPr>
              <a:t>不通否，没有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4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4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4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4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4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4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4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4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4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4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4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4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4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4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6" grpId="0" autoUpdateAnimBg="0"/>
      <p:bldP spid="264197" grpId="0" autoUpdateAnimBg="0"/>
      <p:bldP spid="264198" grpId="0" autoUpdateAnimBg="0"/>
      <p:bldP spid="264199" grpId="0" autoUpdateAnimBg="0"/>
      <p:bldP spid="264200" grpId="0" autoUpdateAnimBg="0"/>
      <p:bldP spid="264201" grpId="0" autoUpdateAnimBg="0"/>
      <p:bldP spid="264202" grpId="0" autoUpdateAnimBg="0"/>
      <p:bldP spid="264203" grpId="0" autoUpdateAnimBg="0"/>
      <p:bldP spid="264204" grpId="0" autoUpdateAnimBg="0"/>
      <p:bldP spid="26420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2" descr="gs200428184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6547" name="WordArt 3" descr="白色大理石"/>
          <p:cNvSpPr>
            <a:spLocks noChangeArrowheads="1" noChangeShapeType="1" noTextEdit="1"/>
          </p:cNvSpPr>
          <p:nvPr/>
        </p:nvSpPr>
        <p:spPr bwMode="auto">
          <a:xfrm>
            <a:off x="3276600" y="76200"/>
            <a:ext cx="3276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《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世说新语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》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两则</a:t>
            </a:r>
          </a:p>
        </p:txBody>
      </p:sp>
      <p:sp>
        <p:nvSpPr>
          <p:cNvPr id="236548" name="Text Box 4"/>
          <p:cNvSpPr txBox="1">
            <a:spLocks noChangeArrowheads="1"/>
          </p:cNvSpPr>
          <p:nvPr/>
        </p:nvSpPr>
        <p:spPr bwMode="auto">
          <a:xfrm>
            <a:off x="609600" y="10668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8000"/>
                </a:solidFill>
                <a:latin typeface="宋体" charset="-122"/>
                <a:ea typeface="楷体_GB2312"/>
                <a:cs typeface="楷体_GB2312"/>
              </a:rPr>
              <a:t>柳</a:t>
            </a:r>
            <a:r>
              <a:rPr lang="zh-CN" altLang="en-US" sz="4000" b="1">
                <a:solidFill>
                  <a:srgbClr val="FF00FF"/>
                </a:solidFill>
                <a:latin typeface="宋体" charset="-122"/>
                <a:ea typeface="楷体_GB2312"/>
                <a:cs typeface="楷体_GB2312"/>
              </a:rPr>
              <a:t>絮</a:t>
            </a:r>
            <a:endParaRPr kumimoji="1" lang="zh-CN" altLang="en-US" sz="4000" b="1">
              <a:solidFill>
                <a:srgbClr val="FF00FF"/>
              </a:solidFill>
              <a:latin typeface="宋体" charset="-122"/>
              <a:ea typeface="楷体_GB2312"/>
              <a:cs typeface="楷体_GB2312"/>
            </a:endParaRPr>
          </a:p>
        </p:txBody>
      </p:sp>
      <p:sp>
        <p:nvSpPr>
          <p:cNvPr id="236549" name="Text Box 5"/>
          <p:cNvSpPr txBox="1">
            <a:spLocks noChangeArrowheads="1"/>
          </p:cNvSpPr>
          <p:nvPr/>
        </p:nvSpPr>
        <p:spPr bwMode="auto">
          <a:xfrm>
            <a:off x="1828800" y="1066800"/>
            <a:ext cx="83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FF"/>
                </a:solidFill>
              </a:rPr>
              <a:t>xù</a:t>
            </a:r>
          </a:p>
        </p:txBody>
      </p:sp>
      <p:sp>
        <p:nvSpPr>
          <p:cNvPr id="236550" name="Text Box 6"/>
          <p:cNvSpPr txBox="1">
            <a:spLocks noChangeArrowheads="1"/>
          </p:cNvSpPr>
          <p:nvPr/>
        </p:nvSpPr>
        <p:spPr bwMode="auto">
          <a:xfrm>
            <a:off x="4191000" y="1066800"/>
            <a:ext cx="83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FF"/>
                </a:solidFill>
              </a:rPr>
              <a:t>yì</a:t>
            </a:r>
            <a:endParaRPr kumimoji="1" lang="en-US" altLang="zh-CN" sz="4000" b="1">
              <a:solidFill>
                <a:srgbClr val="FF00FF"/>
              </a:solidFill>
            </a:endParaRPr>
          </a:p>
        </p:txBody>
      </p:sp>
      <p:sp>
        <p:nvSpPr>
          <p:cNvPr id="236551" name="Text Box 7"/>
          <p:cNvSpPr txBox="1">
            <a:spLocks noChangeArrowheads="1"/>
          </p:cNvSpPr>
          <p:nvPr/>
        </p:nvSpPr>
        <p:spPr bwMode="auto">
          <a:xfrm>
            <a:off x="7620000" y="1143000"/>
            <a:ext cx="106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FF"/>
                </a:solidFill>
              </a:rPr>
              <a:t>fǒu</a:t>
            </a:r>
          </a:p>
        </p:txBody>
      </p:sp>
      <p:sp>
        <p:nvSpPr>
          <p:cNvPr id="236552" name="Text Box 8"/>
          <p:cNvSpPr txBox="1">
            <a:spLocks noChangeArrowheads="1"/>
          </p:cNvSpPr>
          <p:nvPr/>
        </p:nvSpPr>
        <p:spPr bwMode="auto">
          <a:xfrm>
            <a:off x="2514600" y="2286000"/>
            <a:ext cx="1143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FF"/>
                </a:solidFill>
                <a:cs typeface="Arial" charset="0"/>
              </a:rPr>
              <a:t>yùn</a:t>
            </a:r>
          </a:p>
        </p:txBody>
      </p:sp>
      <p:sp>
        <p:nvSpPr>
          <p:cNvPr id="236553" name="Text Box 9"/>
          <p:cNvSpPr txBox="1">
            <a:spLocks noChangeArrowheads="1"/>
          </p:cNvSpPr>
          <p:nvPr/>
        </p:nvSpPr>
        <p:spPr bwMode="auto">
          <a:xfrm>
            <a:off x="609600" y="22860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latin typeface="Times New Roman" pitchFamily="18" charset="0"/>
                <a:ea typeface="楷体_GB2312"/>
                <a:cs typeface="楷体_GB2312"/>
              </a:rPr>
              <a:t>谢道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itchFamily="18" charset="0"/>
                <a:ea typeface="楷体_GB2312"/>
                <a:cs typeface="楷体_GB2312"/>
              </a:rPr>
              <a:t>韫</a:t>
            </a:r>
          </a:p>
        </p:txBody>
      </p:sp>
      <p:sp>
        <p:nvSpPr>
          <p:cNvPr id="236554" name="Text Box 10"/>
          <p:cNvSpPr txBox="1">
            <a:spLocks noChangeArrowheads="1"/>
          </p:cNvSpPr>
          <p:nvPr/>
        </p:nvSpPr>
        <p:spPr bwMode="auto">
          <a:xfrm>
            <a:off x="2971800" y="1066800"/>
            <a:ext cx="1371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latin typeface="Times New Roman" pitchFamily="18" charset="0"/>
                <a:ea typeface="楷体_GB2312"/>
                <a:cs typeface="楷体_GB2312"/>
              </a:rPr>
              <a:t>无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itchFamily="18" charset="0"/>
                <a:ea typeface="楷体_GB2312"/>
                <a:cs typeface="楷体_GB2312"/>
              </a:rPr>
              <a:t>奕</a:t>
            </a:r>
          </a:p>
        </p:txBody>
      </p:sp>
      <p:sp>
        <p:nvSpPr>
          <p:cNvPr id="236555" name="Text Box 11"/>
          <p:cNvSpPr txBox="1">
            <a:spLocks noChangeArrowheads="1"/>
          </p:cNvSpPr>
          <p:nvPr/>
        </p:nvSpPr>
        <p:spPr bwMode="auto">
          <a:xfrm>
            <a:off x="5334000" y="1143000"/>
            <a:ext cx="2286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latin typeface="Times New Roman" pitchFamily="18" charset="0"/>
                <a:ea typeface="楷体_GB2312"/>
                <a:cs typeface="楷体_GB2312"/>
              </a:rPr>
              <a:t>尊君在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itchFamily="18" charset="0"/>
                <a:ea typeface="楷体_GB2312"/>
                <a:cs typeface="楷体_GB2312"/>
              </a:rPr>
              <a:t>不</a:t>
            </a:r>
          </a:p>
        </p:txBody>
      </p:sp>
      <p:sp>
        <p:nvSpPr>
          <p:cNvPr id="236556" name="Text Box 12"/>
          <p:cNvSpPr txBox="1">
            <a:spLocks noChangeArrowheads="1"/>
          </p:cNvSpPr>
          <p:nvPr/>
        </p:nvSpPr>
        <p:spPr bwMode="auto">
          <a:xfrm>
            <a:off x="6019800" y="2286000"/>
            <a:ext cx="1143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FF"/>
                </a:solidFill>
                <a:cs typeface="Arial" charset="0"/>
              </a:rPr>
              <a:t>fù</a:t>
            </a:r>
            <a:r>
              <a:rPr kumimoji="1" lang="en-US" altLang="zh-CN" sz="3200" b="1">
                <a:solidFill>
                  <a:srgbClr val="008000"/>
                </a:solidFill>
                <a:cs typeface="Arial" charset="0"/>
              </a:rPr>
              <a:t> </a:t>
            </a:r>
            <a:endParaRPr kumimoji="1" lang="en-US" altLang="zh-CN" sz="3200" b="1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236557" name="Text Box 13"/>
          <p:cNvSpPr txBox="1">
            <a:spLocks noChangeArrowheads="1"/>
          </p:cNvSpPr>
          <p:nvPr/>
        </p:nvSpPr>
        <p:spPr bwMode="auto">
          <a:xfrm>
            <a:off x="4114800" y="2286000"/>
            <a:ext cx="213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latin typeface="Times New Roman" pitchFamily="18" charset="0"/>
                <a:ea typeface="楷体_GB2312"/>
                <a:cs typeface="楷体_GB2312"/>
              </a:rPr>
              <a:t>谢太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itchFamily="18" charset="0"/>
                <a:ea typeface="楷体_GB2312"/>
                <a:cs typeface="楷体_GB2312"/>
              </a:rPr>
              <a:t>傅</a:t>
            </a:r>
          </a:p>
        </p:txBody>
      </p:sp>
      <p:sp>
        <p:nvSpPr>
          <p:cNvPr id="236558" name="Text Box 14"/>
          <p:cNvSpPr txBox="1">
            <a:spLocks noChangeArrowheads="1"/>
          </p:cNvSpPr>
          <p:nvPr/>
        </p:nvSpPr>
        <p:spPr bwMode="auto">
          <a:xfrm>
            <a:off x="6858000" y="3352800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FF"/>
                </a:solidFill>
                <a:cs typeface="Arial" charset="0"/>
              </a:rPr>
              <a:t>zhòu</a:t>
            </a:r>
            <a:r>
              <a:rPr kumimoji="1" lang="en-US" altLang="zh-CN" sz="3200" b="1">
                <a:solidFill>
                  <a:srgbClr val="008000"/>
                </a:solidFill>
                <a:cs typeface="Arial" charset="0"/>
              </a:rPr>
              <a:t> </a:t>
            </a:r>
            <a:endParaRPr kumimoji="1" lang="en-US" altLang="zh-CN" sz="3200" b="1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236559" name="Text Box 15"/>
          <p:cNvSpPr txBox="1">
            <a:spLocks noChangeArrowheads="1"/>
          </p:cNvSpPr>
          <p:nvPr/>
        </p:nvSpPr>
        <p:spPr bwMode="auto">
          <a:xfrm>
            <a:off x="5486400" y="3352800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latin typeface="Times New Roman" pitchFamily="18" charset="0"/>
                <a:ea typeface="楷体_GB2312"/>
                <a:cs typeface="楷体_GB2312"/>
              </a:rPr>
              <a:t>雪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itchFamily="18" charset="0"/>
                <a:ea typeface="楷体_GB2312"/>
                <a:cs typeface="楷体_GB2312"/>
              </a:rPr>
              <a:t>骤</a:t>
            </a:r>
          </a:p>
        </p:txBody>
      </p:sp>
      <p:sp>
        <p:nvSpPr>
          <p:cNvPr id="236560" name="Text Box 16"/>
          <p:cNvSpPr txBox="1">
            <a:spLocks noChangeArrowheads="1"/>
          </p:cNvSpPr>
          <p:nvPr/>
        </p:nvSpPr>
        <p:spPr bwMode="auto">
          <a:xfrm>
            <a:off x="2590800" y="3352800"/>
            <a:ext cx="2209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FF"/>
                </a:solidFill>
                <a:cs typeface="Arial" charset="0"/>
              </a:rPr>
              <a:t>chā   nǐ</a:t>
            </a:r>
            <a:r>
              <a:rPr kumimoji="1" lang="en-US" altLang="zh-CN" sz="3200" b="1">
                <a:solidFill>
                  <a:srgbClr val="008000"/>
                </a:solidFill>
                <a:cs typeface="Arial" charset="0"/>
              </a:rPr>
              <a:t> </a:t>
            </a:r>
            <a:endParaRPr kumimoji="1" lang="en-US" altLang="zh-CN" sz="3200" b="1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236561" name="Text Box 17"/>
          <p:cNvSpPr txBox="1">
            <a:spLocks noChangeArrowheads="1"/>
          </p:cNvSpPr>
          <p:nvPr/>
        </p:nvSpPr>
        <p:spPr bwMode="auto">
          <a:xfrm>
            <a:off x="609600" y="3352800"/>
            <a:ext cx="1752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FF"/>
                </a:solidFill>
                <a:latin typeface="Times New Roman" pitchFamily="18" charset="0"/>
                <a:ea typeface="楷体_GB2312"/>
                <a:cs typeface="楷体_GB2312"/>
              </a:rPr>
              <a:t>差</a:t>
            </a:r>
            <a:r>
              <a:rPr kumimoji="1" lang="zh-CN" altLang="en-US" sz="4000" b="1">
                <a:solidFill>
                  <a:srgbClr val="008000"/>
                </a:solidFill>
                <a:latin typeface="Times New Roman" pitchFamily="18" charset="0"/>
                <a:ea typeface="楷体_GB2312"/>
                <a:cs typeface="楷体_GB2312"/>
              </a:rPr>
              <a:t>可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itchFamily="18" charset="0"/>
                <a:ea typeface="楷体_GB2312"/>
                <a:cs typeface="楷体_GB2312"/>
              </a:rPr>
              <a:t>拟</a:t>
            </a:r>
          </a:p>
        </p:txBody>
      </p:sp>
      <p:sp>
        <p:nvSpPr>
          <p:cNvPr id="236562" name="Text Box 18"/>
          <p:cNvSpPr txBox="1">
            <a:spLocks noChangeArrowheads="1"/>
          </p:cNvSpPr>
          <p:nvPr/>
        </p:nvSpPr>
        <p:spPr bwMode="auto">
          <a:xfrm>
            <a:off x="3200400" y="4419600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FF"/>
                </a:solidFill>
                <a:cs typeface="Arial" charset="0"/>
              </a:rPr>
              <a:t>shě</a:t>
            </a:r>
            <a:r>
              <a:rPr kumimoji="1" lang="en-US" altLang="zh-CN" sz="3200" b="1">
                <a:solidFill>
                  <a:srgbClr val="FF00FF"/>
                </a:solidFill>
                <a:cs typeface="Arial" charset="0"/>
              </a:rPr>
              <a:t> </a:t>
            </a:r>
            <a:endParaRPr kumimoji="1" lang="en-US" altLang="zh-CN" sz="3200" b="1">
              <a:solidFill>
                <a:srgbClr val="FF00FF"/>
              </a:solidFill>
            </a:endParaRPr>
          </a:p>
        </p:txBody>
      </p:sp>
      <p:sp>
        <p:nvSpPr>
          <p:cNvPr id="236563" name="Text Box 19"/>
          <p:cNvSpPr txBox="1">
            <a:spLocks noChangeArrowheads="1"/>
          </p:cNvSpPr>
          <p:nvPr/>
        </p:nvSpPr>
        <p:spPr bwMode="auto">
          <a:xfrm>
            <a:off x="609600" y="441960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latin typeface="Times New Roman" pitchFamily="18" charset="0"/>
                <a:ea typeface="楷体_GB2312"/>
                <a:cs typeface="楷体_GB2312"/>
              </a:rPr>
              <a:t>太丘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itchFamily="18" charset="0"/>
                <a:ea typeface="楷体_GB2312"/>
                <a:cs typeface="楷体_GB2312"/>
              </a:rPr>
              <a:t>舍</a:t>
            </a:r>
            <a:r>
              <a:rPr kumimoji="1" lang="zh-CN" altLang="en-US" sz="4000" b="1">
                <a:solidFill>
                  <a:srgbClr val="008000"/>
                </a:solidFill>
                <a:latin typeface="Times New Roman" pitchFamily="18" charset="0"/>
                <a:ea typeface="楷体_GB2312"/>
                <a:cs typeface="楷体_GB2312"/>
              </a:rPr>
              <a:t>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6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6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6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6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6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6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6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6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6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6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8" grpId="0" autoUpdateAnimBg="0"/>
      <p:bldP spid="236549" grpId="0" autoUpdateAnimBg="0"/>
      <p:bldP spid="236550" grpId="0" autoUpdateAnimBg="0"/>
      <p:bldP spid="236551" grpId="0" autoUpdateAnimBg="0"/>
      <p:bldP spid="236552" grpId="0" autoUpdateAnimBg="0"/>
      <p:bldP spid="236553" grpId="0" autoUpdateAnimBg="0"/>
      <p:bldP spid="236554" grpId="0" autoUpdateAnimBg="0"/>
      <p:bldP spid="236555" grpId="0" autoUpdateAnimBg="0"/>
      <p:bldP spid="236556" grpId="0" autoUpdateAnimBg="0"/>
      <p:bldP spid="236557" grpId="0" autoUpdateAnimBg="0"/>
      <p:bldP spid="236558" grpId="0" autoUpdateAnimBg="0"/>
      <p:bldP spid="236559" grpId="0" autoUpdateAnimBg="0"/>
      <p:bldP spid="236560" grpId="0" autoUpdateAnimBg="0"/>
      <p:bldP spid="236561" grpId="0" autoUpdateAnimBg="0"/>
      <p:bldP spid="236562" grpId="0" autoUpdateAnimBg="0"/>
      <p:bldP spid="23656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2" descr="gs200428184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1" name="WordArt 3" descr="白色大理石"/>
          <p:cNvSpPr>
            <a:spLocks noChangeArrowheads="1" noChangeShapeType="1" noTextEdit="1"/>
          </p:cNvSpPr>
          <p:nvPr/>
        </p:nvSpPr>
        <p:spPr bwMode="auto">
          <a:xfrm>
            <a:off x="3276600" y="76200"/>
            <a:ext cx="3276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《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世说新语</a:t>
            </a:r>
            <a:r>
              <a:rPr lang="en-US" altLang="zh-CN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》</a:t>
            </a:r>
            <a:r>
              <a:rPr lang="zh-CN" alt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两则</a:t>
            </a:r>
          </a:p>
        </p:txBody>
      </p:sp>
      <p:pic>
        <p:nvPicPr>
          <p:cNvPr id="94211" name="Picture 4" descr="pic_3170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762000"/>
            <a:ext cx="7239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2" name="Text Box 5"/>
          <p:cNvSpPr txBox="1">
            <a:spLocks noChangeArrowheads="1"/>
          </p:cNvSpPr>
          <p:nvPr/>
        </p:nvSpPr>
        <p:spPr bwMode="auto">
          <a:xfrm rot="10514550">
            <a:off x="204788" y="1404938"/>
            <a:ext cx="14049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>
            <a:spAutoFit/>
          </a:bodyPr>
          <a:lstStyle/>
          <a:p>
            <a:r>
              <a:rPr lang="zh-CN" altLang="en-US" sz="8000" b="1">
                <a:solidFill>
                  <a:srgbClr val="FF0066"/>
                </a:solidFill>
                <a:latin typeface="楷体_GB2312"/>
                <a:ea typeface="楷体_GB2312"/>
                <a:cs typeface="楷体_GB2312"/>
              </a:rPr>
              <a:t>咏</a:t>
            </a:r>
          </a:p>
        </p:txBody>
      </p:sp>
      <p:sp>
        <p:nvSpPr>
          <p:cNvPr id="94213" name="Text Box 8"/>
          <p:cNvSpPr txBox="1">
            <a:spLocks noChangeArrowheads="1"/>
          </p:cNvSpPr>
          <p:nvPr/>
        </p:nvSpPr>
        <p:spPr bwMode="auto">
          <a:xfrm>
            <a:off x="1160463" y="4292600"/>
            <a:ext cx="4587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94214" name="Text Box 9"/>
          <p:cNvSpPr txBox="1">
            <a:spLocks noChangeArrowheads="1"/>
          </p:cNvSpPr>
          <p:nvPr/>
        </p:nvSpPr>
        <p:spPr bwMode="auto">
          <a:xfrm rot="368286">
            <a:off x="323850" y="4508500"/>
            <a:ext cx="1295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b="1">
                <a:solidFill>
                  <a:srgbClr val="FF0066"/>
                </a:solidFill>
              </a:rPr>
              <a:t>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WordArt 2">
            <a:hlinkClick r:id="rId3" action="ppaction://hlinkpres?slideindex=5&amp;slidetitle=幻灯片 5"/>
          </p:cNvPr>
          <p:cNvSpPr>
            <a:spLocks noChangeArrowheads="1" noChangeShapeType="1" noTextEdit="1"/>
          </p:cNvSpPr>
          <p:nvPr/>
        </p:nvSpPr>
        <p:spPr bwMode="auto">
          <a:xfrm>
            <a:off x="1187450" y="692150"/>
            <a:ext cx="3598863" cy="172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一读</a:t>
            </a:r>
          </a:p>
        </p:txBody>
      </p:sp>
      <p:sp>
        <p:nvSpPr>
          <p:cNvPr id="95234" name="Text Box 3">
            <a:hlinkClick r:id="rId4" action="ppaction://hlinkfile"/>
          </p:cNvPr>
          <p:cNvSpPr txBox="1">
            <a:spLocks noChangeArrowheads="1"/>
          </p:cNvSpPr>
          <p:nvPr/>
        </p:nvSpPr>
        <p:spPr bwMode="auto">
          <a:xfrm>
            <a:off x="755650" y="2349500"/>
            <a:ext cx="7559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990000"/>
                </a:solidFill>
              </a:rPr>
              <a:t>读准字音，正确停顿；</a:t>
            </a:r>
          </a:p>
        </p:txBody>
      </p:sp>
      <p:pic>
        <p:nvPicPr>
          <p:cNvPr id="95236" name="咏雪[《世说新语》朗诵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39750" y="4076700"/>
            <a:ext cx="9366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5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37" fill="hold"/>
                                        <p:tgtEl>
                                          <p:spTgt spid="952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23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23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ext Box 2"/>
          <p:cNvSpPr txBox="1">
            <a:spLocks noChangeArrowheads="1"/>
          </p:cNvSpPr>
          <p:nvPr/>
        </p:nvSpPr>
        <p:spPr bwMode="auto">
          <a:xfrm>
            <a:off x="323850" y="762000"/>
            <a:ext cx="8424863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　　  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谢太傅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寒雪日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内集，与儿女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讲论文义。俄而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雪骤，公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欣然曰：“白雪纷纷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何所似？”兄子胡儿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曰：“撒盐空中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差可拟。”兄女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曰：“未若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柳絮因风起。”公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大笑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乐。即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公大兄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无奕女，左将军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王凝之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妻也。</a:t>
            </a:r>
            <a:r>
              <a:rPr kumimoji="1" lang="zh-CN" alt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　　　　　　                                     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                                                           </a:t>
            </a:r>
            <a:r>
              <a:rPr kumimoji="1" lang="en-US" altLang="zh-CN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华文隶书" pitchFamily="2" charset="-122"/>
              </a:rPr>
              <a:t>—</a:t>
            </a:r>
            <a:r>
              <a:rPr kumimoji="1" lang="en-US" altLang="zh-CN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 </a:t>
            </a:r>
            <a:r>
              <a:rPr kumimoji="1"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《</a:t>
            </a:r>
            <a:r>
              <a:rPr kumimoji="1"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世说新语</a:t>
            </a:r>
            <a:r>
              <a:rPr kumimoji="1"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》</a:t>
            </a:r>
            <a:r>
              <a:rPr kumimoji="1" lang="en-US" altLang="zh-CN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华文隶书" pitchFamily="2" charset="-122"/>
              </a:rPr>
              <a:t>—</a:t>
            </a:r>
            <a:endParaRPr kumimoji="1" lang="en-US" altLang="zh-CN" sz="36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WordArt 2"/>
          <p:cNvSpPr>
            <a:spLocks noChangeArrowheads="1" noChangeShapeType="1" noTextEdit="1"/>
          </p:cNvSpPr>
          <p:nvPr/>
        </p:nvSpPr>
        <p:spPr bwMode="auto">
          <a:xfrm>
            <a:off x="1476375" y="1268413"/>
            <a:ext cx="5256213" cy="30241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二译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万里长城">
  <a:themeElements>
    <a:clrScheme name="万里长城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C5C"/>
      </a:accent6>
      <a:hlink>
        <a:srgbClr val="800080"/>
      </a:hlink>
      <a:folHlink>
        <a:srgbClr val="FF6600"/>
      </a:folHlink>
    </a:clrScheme>
    <a:fontScheme name="万里长城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万里长城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2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3"/>
        </a:accent3>
        <a:accent4>
          <a:srgbClr val="000000"/>
        </a:accent4>
        <a:accent5>
          <a:srgbClr val="C3D7D7"/>
        </a:accent5>
        <a:accent6>
          <a:srgbClr val="E7B95C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3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A"/>
        </a:accent4>
        <a:accent5>
          <a:srgbClr val="FFE2CA"/>
        </a:accent5>
        <a:accent6>
          <a:srgbClr val="E78AB9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4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192"/>
        </a:accent4>
        <a:accent5>
          <a:srgbClr val="FFE2CA"/>
        </a:accent5>
        <a:accent6>
          <a:srgbClr val="5C8AE7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5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8"/>
        </a:accent5>
        <a:accent6>
          <a:srgbClr val="2DB9E7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6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3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7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E2A00"/>
        </a:accent4>
        <a:accent5>
          <a:srgbClr val="E3E8FE"/>
        </a:accent5>
        <a:accent6>
          <a:srgbClr val="E7E7E7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8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600"/>
        </a:accent4>
        <a:accent5>
          <a:srgbClr val="FFFFFF"/>
        </a:accent5>
        <a:accent6>
          <a:srgbClr val="E7E75C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1224</TotalTime>
  <Words>3088</Words>
  <PresentationFormat>全屏显示(4:3)</PresentationFormat>
  <Paragraphs>260</Paragraphs>
  <Slides>43</Slides>
  <Notes>0</Notes>
  <HiddenSlides>3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10</vt:i4>
      </vt:variant>
      <vt:variant>
        <vt:lpstr>幻灯片标题</vt:lpstr>
      </vt:variant>
      <vt:variant>
        <vt:i4>43</vt:i4>
      </vt:variant>
    </vt:vector>
  </HeadingPairs>
  <TitlesOfParts>
    <vt:vector size="66" baseType="lpstr">
      <vt:lpstr>Arial</vt:lpstr>
      <vt:lpstr>宋体</vt:lpstr>
      <vt:lpstr>Calibri</vt:lpstr>
      <vt:lpstr>Wingdings</vt:lpstr>
      <vt:lpstr>Wingdings 2</vt:lpstr>
      <vt:lpstr>Times New Roman</vt:lpstr>
      <vt:lpstr>华文行楷</vt:lpstr>
      <vt:lpstr>华文新魏</vt:lpstr>
      <vt:lpstr>楷体_GB2312</vt:lpstr>
      <vt:lpstr>华文隶书</vt:lpstr>
      <vt:lpstr>隶书</vt:lpstr>
      <vt:lpstr>华文彩云</vt:lpstr>
      <vt:lpstr>黑体</vt:lpstr>
      <vt:lpstr>默认设计模板</vt:lpstr>
      <vt:lpstr>诗情画意</vt:lpstr>
      <vt:lpstr>万里长城</vt:lpstr>
      <vt:lpstr>古瓶荷花</vt:lpstr>
      <vt:lpstr>1_默认设计模板</vt:lpstr>
      <vt:lpstr>吉祥如意</vt:lpstr>
      <vt:lpstr>2_默认设计模板</vt:lpstr>
      <vt:lpstr>万里长城</vt:lpstr>
      <vt:lpstr>古瓶荷花</vt:lpstr>
      <vt:lpstr>吉祥如意</vt:lpstr>
      <vt:lpstr>《世说新语》两则</vt:lpstr>
      <vt:lpstr>作者简介: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1、下列人物叫什么名字？</vt:lpstr>
      <vt:lpstr>幻灯片 15</vt:lpstr>
      <vt:lpstr>幻灯片 16</vt:lpstr>
      <vt:lpstr>幻灯片 17</vt:lpstr>
      <vt:lpstr>幻灯片 18</vt:lpstr>
      <vt:lpstr>课后作业：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问题研究：</vt:lpstr>
      <vt:lpstr>幻灯片 32</vt:lpstr>
      <vt:lpstr>幻灯片 33</vt:lpstr>
      <vt:lpstr>作者写此文，意图是什么？</vt:lpstr>
      <vt:lpstr>幻灯片 35</vt:lpstr>
      <vt:lpstr>幻灯片 36</vt:lpstr>
      <vt:lpstr>幻灯片 37</vt:lpstr>
      <vt:lpstr>课后作业：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语文大师 xiexingcun.com</dc:title>
  <dc:creator>语文大师 xiexingcun.com</dc:creator>
  <cp:lastModifiedBy>asus</cp:lastModifiedBy>
  <cp:revision>3</cp:revision>
  <dcterms:created xsi:type="dcterms:W3CDTF">2003-12-01T14:04:16Z</dcterms:created>
  <dcterms:modified xsi:type="dcterms:W3CDTF">2016-10-08T16:02:15Z</dcterms:modified>
</cp:coreProperties>
</file>