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 id="2147483688" r:id="rId5"/>
  </p:sldMasterIdLst>
  <p:notesMasterIdLst>
    <p:notesMasterId r:id="rId15"/>
  </p:notesMasterIdLst>
  <p:sldIdLst>
    <p:sldId id="326" r:id="rId6"/>
    <p:sldId id="256" r:id="rId7"/>
    <p:sldId id="259" r:id="rId8"/>
    <p:sldId id="286" r:id="rId9"/>
    <p:sldId id="287" r:id="rId10"/>
    <p:sldId id="267" r:id="rId11"/>
    <p:sldId id="288" r:id="rId12"/>
    <p:sldId id="261" r:id="rId13"/>
    <p:sldId id="262" r:id="rId14"/>
    <p:sldId id="289" r:id="rId16"/>
    <p:sldId id="296" r:id="rId17"/>
    <p:sldId id="298" r:id="rId18"/>
    <p:sldId id="299" r:id="rId19"/>
    <p:sldId id="301" r:id="rId20"/>
    <p:sldId id="327" r:id="rId21"/>
    <p:sldId id="315" r:id="rId22"/>
    <p:sldId id="303" r:id="rId23"/>
    <p:sldId id="305" r:id="rId24"/>
    <p:sldId id="307" r:id="rId25"/>
    <p:sldId id="329" r:id="rId26"/>
    <p:sldId id="310" r:id="rId27"/>
    <p:sldId id="311" r:id="rId28"/>
    <p:sldId id="330"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52"/>
        <p:guide pos="292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notesMaster" Target="notesMasters/notesMaster1.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FAFD2D-5D76-4B53-BD9E-9AC9FF8795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A4D1A5-5A9A-4065-90A6-3D963C2DD78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08132D66-41BA-4864-A6F6-C4038CFE7E3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075463B-4ECC-4442-A6AD-12FCC7861EA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994699EC-16D4-4255-9658-C159EEC66F0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E6AC173-16F2-444C-9864-C8BC2DC73D9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59F630C7-647E-42EA-9DD8-7AE09A009E3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0A1E97E-EE3D-4B42-AC23-DE5AF121056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C40A7731-CC4C-4423-A5EA-EC41A83E403D}"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3F15D707-E340-4A9F-8E8A-2343C68BED9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058FB20-D6EC-4FEA-A7AC-874B82BB4A3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E74C135-CD2D-4D73-9CE9-84C1DD36CC5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5A27581-E1DB-41D3-B1DE-2C3132417C4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DDEB53D-0D94-4BE2-80B8-858BB5C9FB0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pPr>
              <a:defRPr/>
            </a:pPr>
            <a:fld id="{7ED8578F-DD1D-42FB-8CF3-37F38C2D17E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08132D66-41BA-4864-A6F6-C4038CFE7E3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075463B-4ECC-4442-A6AD-12FCC7861EA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994699EC-16D4-4255-9658-C159EEC66F0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E6AC173-16F2-444C-9864-C8BC2DC73D9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59F630C7-647E-42EA-9DD8-7AE09A009E3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0A1E97E-EE3D-4B42-AC23-DE5AF121056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C40A7731-CC4C-4423-A5EA-EC41A83E403D}"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3F15D707-E340-4A9F-8E8A-2343C68BED9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058FB20-D6EC-4FEA-A7AC-874B82BB4A3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E74C135-CD2D-4D73-9CE9-84C1DD36CC5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5A27581-E1DB-41D3-B1DE-2C3132417C4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4DDEB53D-0D94-4BE2-80B8-858BB5C9FB0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pPr>
              <a:defRPr/>
            </a:pPr>
            <a:fld id="{7ED8578F-DD1D-42FB-8CF3-37F38C2D17EA}"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8FF8B2EC-9469-4E54-9A49-40FD5CBB98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AC350F49-4436-4C7F-955E-E5801BB56C9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6EF004E-E658-48A1-B81E-A49FEAC041F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FBFF0AA2-87C3-4E28-B970-BFF652BD13A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7A92D701-3FE9-470D-814D-749303DC7EE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83DF7C50-8815-4D7D-B967-E2999E59D13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ED8B453A-B821-40A2-B933-154E730C84F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0056BC1F-42B5-4940-A1DA-ABA8439212A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50C76BA-C51A-4A32-8A97-D02EBFB349E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D1090832-AE88-4EEA-AFFA-0013DA5672AC}"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B7875D66-30EE-43C6-9CEC-431DD184546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8D2072D1-EA1F-49EF-BB0E-23103BD97C7C}"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p:txBody>
          <a:bodyPr/>
          <a:lstStyle>
            <a:lvl1pPr>
              <a:defRPr/>
            </a:lvl1pPr>
          </a:lstStyle>
          <a:p>
            <a:pPr>
              <a:defRPr/>
            </a:pPr>
            <a:fld id="{C73918CC-19D6-4CF1-ACA7-8DC361024D2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4" Type="http://schemas.openxmlformats.org/officeDocument/2006/relationships/theme" Target="../theme/theme4.xml"/><Relationship Id="rId13" Type="http://schemas.openxmlformats.org/officeDocument/2006/relationships/slideLayout" Target="../slideLayouts/slideLayout50.xml"/><Relationship Id="rId12" Type="http://schemas.openxmlformats.org/officeDocument/2006/relationships/slideLayout" Target="../slideLayouts/slideLayout49.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632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fontAlgn="base">
              <a:spcBef>
                <a:spcPct val="0"/>
              </a:spcBef>
              <a:spcAft>
                <a:spcPct val="0"/>
              </a:spcAft>
              <a:defRPr/>
            </a:pPr>
            <a:fld id="{FD830DE4-B72E-4E9A-AF14-8F81AB9647C9}" type="slidenum">
              <a:rPr lang="zh-CN" altLang="en-US">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632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fontAlgn="base">
              <a:spcBef>
                <a:spcPct val="0"/>
              </a:spcBef>
              <a:spcAft>
                <a:spcPct val="0"/>
              </a:spcAft>
              <a:defRPr/>
            </a:pPr>
            <a:fld id="{FD830DE4-B72E-4E9A-AF14-8F81AB9647C9}" type="slidenum">
              <a:rPr lang="zh-CN" altLang="en-US">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6324"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solidFill>
                  <a:schemeClr val="tx1"/>
                </a:solidFill>
              </a:defRPr>
            </a:lvl1pPr>
          </a:lstStyle>
          <a:p>
            <a:pPr fontAlgn="base">
              <a:spcBef>
                <a:spcPct val="0"/>
              </a:spcBef>
              <a:spcAft>
                <a:spcPct val="0"/>
              </a:spcAft>
              <a:defRPr/>
            </a:pPr>
            <a:endParaRPr lang="en-US" altLang="zh-CN">
              <a:solidFill>
                <a:srgbClr val="000000"/>
              </a:solidFill>
            </a:endParaRPr>
          </a:p>
        </p:txBody>
      </p:sp>
      <p:sp>
        <p:nvSpPr>
          <p:cNvPr id="56326"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fontAlgn="base">
              <a:spcBef>
                <a:spcPct val="0"/>
              </a:spcBef>
              <a:spcAft>
                <a:spcPct val="0"/>
              </a:spcAft>
              <a:defRPr/>
            </a:pPr>
            <a:fld id="{09C15AFE-138A-400D-8D67-A9A7B4FB5647}" type="slidenum">
              <a:rPr lang="zh-CN" altLang="en-US">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image" Target="../media/image12.pn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QQ图片20170305195949"/>
          <p:cNvPicPr>
            <a:picLocks noChangeAspect="1"/>
          </p:cNvPicPr>
          <p:nvPr/>
        </p:nvPicPr>
        <p:blipFill>
          <a:blip r:embed="rId1"/>
          <a:stretch>
            <a:fillRect/>
          </a:stretch>
        </p:blipFill>
        <p:spPr>
          <a:xfrm>
            <a:off x="22225" y="5715"/>
            <a:ext cx="9124950" cy="6847205"/>
          </a:xfrm>
          <a:prstGeom prst="rect">
            <a:avLst/>
          </a:prstGeom>
        </p:spPr>
      </p:pic>
      <p:sp>
        <p:nvSpPr>
          <p:cNvPr id="4" name="文本框 3"/>
          <p:cNvSpPr txBox="1"/>
          <p:nvPr/>
        </p:nvSpPr>
        <p:spPr>
          <a:xfrm>
            <a:off x="491490" y="1372235"/>
            <a:ext cx="8186420" cy="4114800"/>
          </a:xfrm>
          <a:prstGeom prst="rect">
            <a:avLst/>
          </a:prstGeom>
          <a:noFill/>
        </p:spPr>
        <p:txBody>
          <a:bodyPr wrap="square" rtlCol="0" anchor="t">
            <a:spAutoFit/>
          </a:bodyPr>
          <a:p>
            <a:r>
              <a:rPr lang="zh-CN" altLang="en-US" sz="3600">
                <a:latin typeface="楷体" panose="02010609060101010101" pitchFamily="49" charset="-122"/>
                <a:ea typeface="楷体" panose="02010609060101010101" pitchFamily="49" charset="-122"/>
              </a:rPr>
              <a:t>　　他穿着裹满沧桑的宽厚布衣，清清冷冷的身影显得那样</a:t>
            </a:r>
            <a:r>
              <a:rPr lang="zh-CN" altLang="en-US" sz="3200">
                <a:latin typeface="楷体" panose="02010609060101010101" pitchFamily="49" charset="-122"/>
                <a:ea typeface="楷体" panose="02010609060101010101" pitchFamily="49" charset="-122"/>
              </a:rPr>
              <a:t>孤独。</a:t>
            </a:r>
            <a:endParaRPr lang="zh-CN" altLang="en-US" sz="3200">
              <a:latin typeface="楷体" panose="02010609060101010101" pitchFamily="49" charset="-122"/>
              <a:ea typeface="楷体" panose="02010609060101010101" pitchFamily="49" charset="-122"/>
            </a:endParaRPr>
          </a:p>
          <a:p>
            <a:r>
              <a:rPr lang="zh-CN" altLang="en-US" sz="3200">
                <a:latin typeface="楷体" panose="02010609060101010101" pitchFamily="49" charset="-122"/>
                <a:ea typeface="楷体" panose="02010609060101010101" pitchFamily="49" charset="-122"/>
              </a:rPr>
              <a:t>    </a:t>
            </a:r>
            <a:r>
              <a:rPr lang="zh-CN" altLang="en-US" sz="3200">
                <a:latin typeface="楷体" panose="02010609060101010101" pitchFamily="49" charset="-122"/>
                <a:ea typeface="楷体" panose="02010609060101010101" pitchFamily="49" charset="-122"/>
                <a:sym typeface="+mn-ea"/>
              </a:rPr>
              <a:t>他就像是冰冷的北极星,</a:t>
            </a:r>
            <a:r>
              <a:rPr lang="zh-CN" altLang="en-US" sz="3200">
                <a:latin typeface="楷体" panose="02010609060101010101" pitchFamily="49" charset="-122"/>
                <a:ea typeface="楷体" panose="02010609060101010101" pitchFamily="49" charset="-122"/>
              </a:rPr>
              <a:t>纵使无法改变冰冷,但却毫不吝惜的向世人洒下温暖光明。</a:t>
            </a:r>
            <a:endParaRPr lang="zh-CN" altLang="en-US" sz="3200">
              <a:latin typeface="楷体" panose="02010609060101010101" pitchFamily="49" charset="-122"/>
              <a:ea typeface="楷体" panose="02010609060101010101" pitchFamily="49" charset="-122"/>
            </a:endParaRPr>
          </a:p>
          <a:p>
            <a:r>
              <a:rPr lang="zh-CN" altLang="en-US" sz="3200">
                <a:latin typeface="楷体" panose="02010609060101010101" pitchFamily="49" charset="-122"/>
                <a:ea typeface="楷体" panose="02010609060101010101" pitchFamily="49" charset="-122"/>
              </a:rPr>
              <a:t>    他一生漂泊，却永怀一颗故国之心。他</a:t>
            </a:r>
            <a:r>
              <a:rPr lang="zh-CN" altLang="en-US" sz="3200">
                <a:latin typeface="楷体" panose="02010609060101010101" pitchFamily="49" charset="-122"/>
                <a:ea typeface="楷体" panose="02010609060101010101" pitchFamily="49" charset="-122"/>
                <a:sym typeface="+mn-ea"/>
              </a:rPr>
              <a:t>以孤独而深刻的情怀给了中国诗坛三千繁华一个梦,给了中国历史一个记号.</a:t>
            </a:r>
            <a:endParaRPr lang="zh-CN" altLang="en-US" sz="3200">
              <a:latin typeface="楷体" panose="02010609060101010101" pitchFamily="49" charset="-122"/>
              <a:ea typeface="楷体" panose="02010609060101010101" pitchFamily="49" charset="-122"/>
            </a:endParaRPr>
          </a:p>
          <a:p>
            <a:endParaRPr lang="zh-CN" altLang="en-US" sz="3200">
              <a:latin typeface="楷体" panose="02010609060101010101" pitchFamily="49" charset="-122"/>
              <a:ea typeface="楷体" panose="02010609060101010101" pitchFamily="49" charset="-122"/>
            </a:endParaRPr>
          </a:p>
        </p:txBody>
      </p:sp>
      <p:sp>
        <p:nvSpPr>
          <p:cNvPr id="7" name="矩形 6"/>
          <p:cNvSpPr/>
          <p:nvPr/>
        </p:nvSpPr>
        <p:spPr>
          <a:xfrm>
            <a:off x="3562350" y="142875"/>
            <a:ext cx="2019300" cy="1188720"/>
          </a:xfrm>
          <a:prstGeom prst="rect">
            <a:avLst/>
          </a:prstGeom>
          <a:noFill/>
          <a:ln>
            <a:noFill/>
          </a:ln>
        </p:spPr>
        <p:txBody>
          <a:bodyPr wrap="none" rtlCol="0" anchor="t">
            <a:spAutoFit/>
          </a:bodyPr>
          <a:p>
            <a:pPr algn="ctr"/>
            <a:r>
              <a:rPr lang="zh-CN" altLang="en-US" sz="7200" b="1">
                <a:solidFill>
                  <a:schemeClr val="accent1"/>
                </a:solidFill>
                <a:effectLst>
                  <a:outerShdw blurRad="38100" dist="25400" dir="5400000" algn="ctr" rotWithShape="0">
                    <a:srgbClr val="6E747A">
                      <a:alpha val="43000"/>
                    </a:srgbClr>
                  </a:outerShdw>
                </a:effectLst>
              </a:rPr>
              <a:t>杜甫</a:t>
            </a:r>
            <a:endParaRPr lang="zh-CN" altLang="en-US" sz="7200" b="1">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641158" y="293053"/>
            <a:ext cx="7370762" cy="691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2"/>
                </a:solidFill>
                <a:latin typeface="Arial" panose="020B0604020202020204" pitchFamily="34" charset="0"/>
                <a:ea typeface="宋体" panose="02010600030101010101" pitchFamily="2" charset="-122"/>
              </a:defRPr>
            </a:lvl1pPr>
            <a:lvl2pPr marL="742950" indent="-285750" eaLnBrk="0" hangingPunct="0">
              <a:defRPr b="1">
                <a:solidFill>
                  <a:schemeClr val="tx2"/>
                </a:solidFill>
                <a:latin typeface="Arial" panose="020B0604020202020204" pitchFamily="34" charset="0"/>
                <a:ea typeface="宋体" panose="02010600030101010101" pitchFamily="2" charset="-122"/>
              </a:defRPr>
            </a:lvl2pPr>
            <a:lvl3pPr marL="1143000" indent="-228600" eaLnBrk="0" hangingPunct="0">
              <a:defRPr b="1">
                <a:solidFill>
                  <a:schemeClr val="tx2"/>
                </a:solidFill>
                <a:latin typeface="Arial" panose="020B0604020202020204" pitchFamily="34" charset="0"/>
                <a:ea typeface="宋体" panose="02010600030101010101" pitchFamily="2" charset="-122"/>
              </a:defRPr>
            </a:lvl3pPr>
            <a:lvl4pPr marL="1600200" indent="-228600" eaLnBrk="0" hangingPunct="0">
              <a:defRPr b="1">
                <a:solidFill>
                  <a:schemeClr val="tx2"/>
                </a:solidFill>
                <a:latin typeface="Arial" panose="020B0604020202020204" pitchFamily="34" charset="0"/>
                <a:ea typeface="宋体" panose="02010600030101010101" pitchFamily="2" charset="-122"/>
              </a:defRPr>
            </a:lvl4pPr>
            <a:lvl5pPr marL="2057400" indent="-228600" eaLnBrk="0" hangingPunct="0">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3200">
                <a:solidFill>
                  <a:schemeClr val="tx1"/>
                </a:solidFill>
                <a:latin typeface="楷体" panose="02010609060101010101" pitchFamily="49" charset="-122"/>
                <a:ea typeface="楷体" panose="02010609060101010101" pitchFamily="49" charset="-122"/>
                <a:cs typeface="_x000B__x000C_"/>
              </a:rPr>
              <a:t>   </a:t>
            </a:r>
            <a:r>
              <a:rPr lang="zh-CN" sz="3200">
                <a:solidFill>
                  <a:schemeClr val="accent2"/>
                </a:solidFill>
                <a:latin typeface="楷体" panose="02010609060101010101" pitchFamily="49" charset="-122"/>
                <a:ea typeface="楷体" panose="02010609060101010101" pitchFamily="49" charset="-122"/>
                <a:cs typeface="_x000B__x000C_"/>
              </a:rPr>
              <a:t>安史之乱后于公元</a:t>
            </a:r>
            <a:r>
              <a:rPr lang="zh-CN" altLang="zh-CN" sz="3200">
                <a:solidFill>
                  <a:schemeClr val="accent2"/>
                </a:solidFill>
                <a:latin typeface="楷体" panose="02010609060101010101" pitchFamily="49" charset="-122"/>
                <a:ea typeface="楷体" panose="02010609060101010101" pitchFamily="49" charset="-122"/>
                <a:cs typeface="_x000B__x000C_"/>
              </a:rPr>
              <a:t>759</a:t>
            </a:r>
            <a:r>
              <a:rPr lang="zh-CN" sz="3200">
                <a:solidFill>
                  <a:schemeClr val="accent2"/>
                </a:solidFill>
                <a:latin typeface="楷体" panose="02010609060101010101" pitchFamily="49" charset="-122"/>
                <a:ea typeface="楷体" panose="02010609060101010101" pitchFamily="49" charset="-122"/>
                <a:cs typeface="_x000B__x000C_"/>
              </a:rPr>
              <a:t>年由甘肃颠沛流离到了成都，靠了友人的帮助在城西浣花溪畔营建了草堂。他在这里居住了将近</a:t>
            </a:r>
            <a:r>
              <a:rPr lang="zh-CN" altLang="zh-CN" sz="3200">
                <a:solidFill>
                  <a:schemeClr val="accent2"/>
                </a:solidFill>
                <a:latin typeface="楷体" panose="02010609060101010101" pitchFamily="49" charset="-122"/>
                <a:ea typeface="楷体" panose="02010609060101010101" pitchFamily="49" charset="-122"/>
                <a:cs typeface="_x000B__x000C_"/>
              </a:rPr>
              <a:t>4</a:t>
            </a:r>
            <a:r>
              <a:rPr lang="zh-CN" sz="3200">
                <a:solidFill>
                  <a:schemeClr val="accent2"/>
                </a:solidFill>
                <a:latin typeface="楷体" panose="02010609060101010101" pitchFamily="49" charset="-122"/>
                <a:ea typeface="楷体" panose="02010609060101010101" pitchFamily="49" charset="-122"/>
                <a:cs typeface="_x000B__x000C_"/>
              </a:rPr>
              <a:t>年，写下了</a:t>
            </a:r>
            <a:r>
              <a:rPr lang="zh-CN" altLang="zh-CN" sz="3200">
                <a:solidFill>
                  <a:schemeClr val="accent2"/>
                </a:solidFill>
                <a:latin typeface="楷体" panose="02010609060101010101" pitchFamily="49" charset="-122"/>
                <a:ea typeface="楷体" panose="02010609060101010101" pitchFamily="49" charset="-122"/>
                <a:cs typeface="_x000B__x000C_"/>
              </a:rPr>
              <a:t>240</a:t>
            </a:r>
            <a:r>
              <a:rPr lang="zh-CN" sz="3200">
                <a:solidFill>
                  <a:schemeClr val="accent2"/>
                </a:solidFill>
                <a:latin typeface="楷体" panose="02010609060101010101" pitchFamily="49" charset="-122"/>
                <a:ea typeface="楷体" panose="02010609060101010101" pitchFamily="49" charset="-122"/>
                <a:cs typeface="_x000B__x000C_"/>
              </a:rPr>
              <a:t>多首诗篇。《春夜喜雨》、《茅屋为秋风所破歌》《闻官军收河南河北》《蜀相》等就是在这里写就的。</a:t>
            </a:r>
            <a:endParaRPr lang="zh-CN" sz="3200">
              <a:solidFill>
                <a:schemeClr val="accent2"/>
              </a:solidFill>
              <a:latin typeface="楷体" panose="02010609060101010101" pitchFamily="49" charset="-122"/>
              <a:ea typeface="楷体" panose="02010609060101010101" pitchFamily="49" charset="-122"/>
              <a:cs typeface="_x000B__x000C_"/>
            </a:endParaRPr>
          </a:p>
          <a:p>
            <a:pPr eaLnBrk="1" hangingPunct="1">
              <a:spcBef>
                <a:spcPct val="50000"/>
              </a:spcBef>
            </a:pPr>
            <a:r>
              <a:rPr lang="zh-CN" sz="3200">
                <a:solidFill>
                  <a:schemeClr val="accent2"/>
                </a:solidFill>
                <a:latin typeface="楷体" panose="02010609060101010101" pitchFamily="49" charset="-122"/>
                <a:ea typeface="楷体" panose="02010609060101010101" pitchFamily="49" charset="-122"/>
              </a:rPr>
              <a:t>  </a:t>
            </a:r>
            <a:r>
              <a:rPr lang="zh-CN" altLang="en-US" sz="3200" dirty="0" smtClean="0">
                <a:solidFill>
                  <a:schemeClr val="accent2"/>
                </a:solidFill>
                <a:latin typeface="楷体" panose="02010609060101010101" pitchFamily="49" charset="-122"/>
                <a:ea typeface="楷体" panose="02010609060101010101" pitchFamily="49" charset="-122"/>
                <a:sym typeface="+mn-ea"/>
              </a:rPr>
              <a:t>写</a:t>
            </a:r>
            <a:r>
              <a:rPr lang="en-US" altLang="zh-CN" sz="3200" dirty="0" smtClean="0">
                <a:solidFill>
                  <a:schemeClr val="accent2"/>
                </a:solidFill>
                <a:latin typeface="楷体" panose="02010609060101010101" pitchFamily="49" charset="-122"/>
                <a:ea typeface="楷体" panose="02010609060101010101" pitchFamily="49" charset="-122"/>
                <a:sym typeface="+mn-ea"/>
              </a:rPr>
              <a:t>《</a:t>
            </a:r>
            <a:r>
              <a:rPr lang="zh-CN" altLang="en-US" sz="3200" dirty="0" smtClean="0">
                <a:solidFill>
                  <a:schemeClr val="accent2"/>
                </a:solidFill>
                <a:latin typeface="楷体" panose="02010609060101010101" pitchFamily="49" charset="-122"/>
                <a:ea typeface="楷体" panose="02010609060101010101" pitchFamily="49" charset="-122"/>
                <a:sym typeface="+mn-ea"/>
              </a:rPr>
              <a:t>秋兴</a:t>
            </a:r>
            <a:r>
              <a:rPr lang="en-US" altLang="zh-CN" sz="3200" dirty="0" smtClean="0">
                <a:solidFill>
                  <a:schemeClr val="accent2"/>
                </a:solidFill>
                <a:latin typeface="楷体" panose="02010609060101010101" pitchFamily="49" charset="-122"/>
                <a:ea typeface="楷体" panose="02010609060101010101" pitchFamily="49" charset="-122"/>
                <a:sym typeface="+mn-ea"/>
              </a:rPr>
              <a:t>》</a:t>
            </a:r>
            <a:r>
              <a:rPr lang="zh-CN" altLang="en-US" sz="3200" dirty="0" smtClean="0">
                <a:solidFill>
                  <a:schemeClr val="accent2"/>
                </a:solidFill>
                <a:latin typeface="楷体" panose="02010609060101010101" pitchFamily="49" charset="-122"/>
                <a:ea typeface="楷体" panose="02010609060101010101" pitchFamily="49" charset="-122"/>
                <a:sym typeface="+mn-ea"/>
              </a:rPr>
              <a:t>时，他已</a:t>
            </a:r>
            <a:r>
              <a:rPr lang="en-US" altLang="zh-CN" sz="3200" dirty="0" smtClean="0">
                <a:solidFill>
                  <a:schemeClr val="accent2"/>
                </a:solidFill>
                <a:latin typeface="楷体" panose="02010609060101010101" pitchFamily="49" charset="-122"/>
                <a:ea typeface="楷体" panose="02010609060101010101" pitchFamily="49" charset="-122"/>
                <a:sym typeface="+mn-ea"/>
              </a:rPr>
              <a:t>55</a:t>
            </a:r>
            <a:r>
              <a:rPr lang="zh-CN" altLang="en-US" sz="3200" dirty="0" smtClean="0">
                <a:solidFill>
                  <a:schemeClr val="accent2"/>
                </a:solidFill>
                <a:latin typeface="楷体" panose="02010609060101010101" pitchFamily="49" charset="-122"/>
                <a:ea typeface="楷体" panose="02010609060101010101" pitchFamily="49" charset="-122"/>
                <a:sym typeface="+mn-ea"/>
              </a:rPr>
              <a:t>岁，处在人生之秋，眼看来日无多，叶落归根之想更为迫切。正是</a:t>
            </a:r>
            <a:r>
              <a:rPr lang="zh-CN" altLang="en-US" sz="3200" dirty="0" smtClean="0">
                <a:solidFill>
                  <a:srgbClr val="FF0000"/>
                </a:solidFill>
                <a:latin typeface="楷体" panose="02010609060101010101" pitchFamily="49" charset="-122"/>
                <a:ea typeface="楷体" panose="02010609060101010101" pitchFamily="49" charset="-122"/>
                <a:sym typeface="+mn-ea"/>
              </a:rPr>
              <a:t>在此种悲人生之秋和国运之秋</a:t>
            </a:r>
            <a:r>
              <a:rPr lang="zh-CN" altLang="en-US" sz="3200" dirty="0" smtClean="0">
                <a:solidFill>
                  <a:schemeClr val="accent2"/>
                </a:solidFill>
                <a:latin typeface="楷体" panose="02010609060101010101" pitchFamily="49" charset="-122"/>
                <a:ea typeface="楷体" panose="02010609060101010101" pitchFamily="49" charset="-122"/>
                <a:sym typeface="+mn-ea"/>
              </a:rPr>
              <a:t>的心境下，他写下了</a:t>
            </a:r>
            <a:r>
              <a:rPr lang="en-US" altLang="zh-CN" sz="3200" dirty="0" smtClean="0">
                <a:solidFill>
                  <a:schemeClr val="accent2"/>
                </a:solidFill>
                <a:latin typeface="楷体" panose="02010609060101010101" pitchFamily="49" charset="-122"/>
                <a:ea typeface="楷体" panose="02010609060101010101" pitchFamily="49" charset="-122"/>
                <a:sym typeface="+mn-ea"/>
              </a:rPr>
              <a:t>《</a:t>
            </a:r>
            <a:r>
              <a:rPr lang="zh-CN" altLang="en-US" sz="3200" dirty="0" smtClean="0">
                <a:solidFill>
                  <a:schemeClr val="accent2"/>
                </a:solidFill>
                <a:latin typeface="楷体" panose="02010609060101010101" pitchFamily="49" charset="-122"/>
                <a:ea typeface="楷体" panose="02010609060101010101" pitchFamily="49" charset="-122"/>
                <a:sym typeface="+mn-ea"/>
              </a:rPr>
              <a:t>秋兴</a:t>
            </a:r>
            <a:r>
              <a:rPr lang="en-US" altLang="zh-CN" sz="3200" dirty="0" smtClean="0">
                <a:solidFill>
                  <a:schemeClr val="accent2"/>
                </a:solidFill>
                <a:latin typeface="楷体" panose="02010609060101010101" pitchFamily="49" charset="-122"/>
                <a:ea typeface="楷体" panose="02010609060101010101" pitchFamily="49" charset="-122"/>
                <a:sym typeface="+mn-ea"/>
              </a:rPr>
              <a:t>》</a:t>
            </a:r>
            <a:r>
              <a:rPr lang="zh-CN" altLang="en-US" sz="3200" dirty="0" smtClean="0">
                <a:solidFill>
                  <a:schemeClr val="accent2"/>
                </a:solidFill>
                <a:latin typeface="楷体" panose="02010609060101010101" pitchFamily="49" charset="-122"/>
                <a:ea typeface="楷体" panose="02010609060101010101" pitchFamily="49" charset="-122"/>
                <a:sym typeface="+mn-ea"/>
              </a:rPr>
              <a:t>这首诗。</a:t>
            </a:r>
            <a:endParaRPr lang="zh-CN" altLang="en-US" sz="3200" dirty="0" smtClean="0">
              <a:solidFill>
                <a:schemeClr val="accent2"/>
              </a:solidFill>
              <a:latin typeface="楷体" panose="02010609060101010101" pitchFamily="49" charset="-122"/>
              <a:ea typeface="楷体" panose="02010609060101010101" pitchFamily="49" charset="-122"/>
              <a:sym typeface="+mn-ea"/>
            </a:endParaRPr>
          </a:p>
          <a:p>
            <a:pPr eaLnBrk="1" hangingPunct="1">
              <a:spcBef>
                <a:spcPct val="50000"/>
              </a:spcBef>
            </a:pPr>
            <a:endParaRPr lang="zh-CN" altLang="en-US" sz="3200" dirty="0" smtClean="0">
              <a:solidFill>
                <a:schemeClr val="accent2"/>
              </a:solidFill>
              <a:latin typeface="楷体" panose="02010609060101010101" pitchFamily="49" charset="-122"/>
              <a:ea typeface="楷体" panose="02010609060101010101" pitchFamily="49" charset="-122"/>
              <a:sym typeface="+mn-ea"/>
            </a:endParaRPr>
          </a:p>
        </p:txBody>
      </p:sp>
      <p:sp>
        <p:nvSpPr>
          <p:cNvPr id="18435" name="Text Box 3"/>
          <p:cNvSpPr txBox="1">
            <a:spLocks noChangeArrowheads="1"/>
          </p:cNvSpPr>
          <p:nvPr/>
        </p:nvSpPr>
        <p:spPr bwMode="auto">
          <a:xfrm>
            <a:off x="206375" y="0"/>
            <a:ext cx="109855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tx2"/>
                </a:solidFill>
                <a:latin typeface="Arial" panose="020B0604020202020204" pitchFamily="34" charset="0"/>
                <a:ea typeface="宋体" panose="02010600030101010101" pitchFamily="2" charset="-122"/>
              </a:defRPr>
            </a:lvl1pPr>
            <a:lvl2pPr marL="742950" indent="-285750" eaLnBrk="0" hangingPunct="0">
              <a:defRPr b="1">
                <a:solidFill>
                  <a:schemeClr val="tx2"/>
                </a:solidFill>
                <a:latin typeface="Arial" panose="020B0604020202020204" pitchFamily="34" charset="0"/>
                <a:ea typeface="宋体" panose="02010600030101010101" pitchFamily="2" charset="-122"/>
              </a:defRPr>
            </a:lvl2pPr>
            <a:lvl3pPr marL="1143000" indent="-228600" eaLnBrk="0" hangingPunct="0">
              <a:defRPr b="1">
                <a:solidFill>
                  <a:schemeClr val="tx2"/>
                </a:solidFill>
                <a:latin typeface="Arial" panose="020B0604020202020204" pitchFamily="34" charset="0"/>
                <a:ea typeface="宋体" panose="02010600030101010101" pitchFamily="2" charset="-122"/>
              </a:defRPr>
            </a:lvl3pPr>
            <a:lvl4pPr marL="1600200" indent="-228600" eaLnBrk="0" hangingPunct="0">
              <a:defRPr b="1">
                <a:solidFill>
                  <a:schemeClr val="tx2"/>
                </a:solidFill>
                <a:latin typeface="Arial" panose="020B0604020202020204" pitchFamily="34" charset="0"/>
                <a:ea typeface="宋体" panose="02010600030101010101" pitchFamily="2" charset="-122"/>
              </a:defRPr>
            </a:lvl4pPr>
            <a:lvl5pPr marL="2057400" indent="-228600" eaLnBrk="0" hangingPunct="0">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9pPr>
          </a:lstStyle>
          <a:p>
            <a:pPr eaLnBrk="1" hangingPunct="1">
              <a:spcBef>
                <a:spcPct val="50000"/>
              </a:spcBef>
            </a:pPr>
            <a:r>
              <a:rPr lang="zh-CN" sz="6000">
                <a:solidFill>
                  <a:srgbClr val="645516"/>
                </a:solidFill>
                <a:latin typeface="华文隶书" panose="02010800040101010101" pitchFamily="2" charset="-122"/>
                <a:ea typeface="华文隶书" panose="02010800040101010101" pitchFamily="2" charset="-122"/>
              </a:rPr>
              <a:t>四 漂泊西南时期</a:t>
            </a:r>
            <a:endParaRPr lang="zh-CN" sz="6000">
              <a:solidFill>
                <a:srgbClr val="645516"/>
              </a:solidFill>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a:xfrm>
            <a:off x="3712210" y="685800"/>
            <a:ext cx="4728845" cy="1143000"/>
          </a:xfrm>
        </p:spPr>
        <p:txBody>
          <a:bodyPr/>
          <a:lstStyle/>
          <a:p>
            <a:pPr eaLnBrk="1" hangingPunct="1"/>
            <a:r>
              <a:rPr lang="zh-CN" altLang="en-US" b="1" smtClean="0">
                <a:solidFill>
                  <a:schemeClr val="accent2"/>
                </a:solidFill>
                <a:latin typeface="楷体" panose="02010609060101010101" pitchFamily="49" charset="-122"/>
                <a:ea typeface="楷体" panose="02010609060101010101" pitchFamily="49" charset="-122"/>
              </a:rPr>
              <a:t>看诗句及注释</a:t>
            </a:r>
            <a:endParaRPr lang="zh-CN" altLang="en-US" b="1" smtClean="0">
              <a:solidFill>
                <a:schemeClr val="accent2"/>
              </a:solidFill>
              <a:latin typeface="楷体" panose="02010609060101010101" pitchFamily="49" charset="-122"/>
              <a:ea typeface="楷体" panose="02010609060101010101" pitchFamily="49" charset="-122"/>
            </a:endParaRPr>
          </a:p>
        </p:txBody>
      </p:sp>
      <p:sp>
        <p:nvSpPr>
          <p:cNvPr id="19459" name="Rectangle 3"/>
          <p:cNvSpPr>
            <a:spLocks noGrp="1" noRot="1" noChangeArrowheads="1"/>
          </p:cNvSpPr>
          <p:nvPr>
            <p:ph type="body" idx="1"/>
          </p:nvPr>
        </p:nvSpPr>
        <p:spPr>
          <a:xfrm>
            <a:off x="3080385" y="2476500"/>
            <a:ext cx="5936615" cy="2919730"/>
          </a:xfrm>
        </p:spPr>
        <p:txBody>
          <a:bodyPr/>
          <a:lstStyle/>
          <a:p>
            <a:pPr>
              <a:buFont typeface="Wingdings" panose="05000000000000000000" pitchFamily="2" charset="2"/>
              <a:buNone/>
            </a:pPr>
            <a:r>
              <a:rPr lang="zh-CN" altLang="en-US" sz="4000" b="1" smtClean="0">
                <a:solidFill>
                  <a:srgbClr val="FF0000"/>
                </a:solidFill>
                <a:latin typeface="楷体" panose="02010609060101010101" pitchFamily="49" charset="-122"/>
                <a:ea typeface="楷体" panose="02010609060101010101" pitchFamily="49" charset="-122"/>
              </a:rPr>
              <a:t>看诗句</a:t>
            </a:r>
            <a:r>
              <a:rPr lang="zh-CN" altLang="en-US" sz="4000" b="1" smtClean="0">
                <a:latin typeface="楷体" panose="02010609060101010101" pitchFamily="49" charset="-122"/>
                <a:ea typeface="楷体" panose="02010609060101010101" pitchFamily="49" charset="-122"/>
              </a:rPr>
              <a:t>：</a:t>
            </a:r>
            <a:r>
              <a:rPr lang="zh-CN" altLang="en-US" sz="4000" b="1" smtClean="0">
                <a:latin typeface="楷体" panose="02010609060101010101" pitchFamily="49" charset="-122"/>
                <a:ea typeface="楷体" panose="02010609060101010101" pitchFamily="49" charset="-122"/>
                <a:sym typeface="Wingdings" panose="05000000000000000000" pitchFamily="2" charset="2"/>
              </a:rPr>
              <a:t>写了什么？表达了什么？怎么写？（意象</a:t>
            </a:r>
            <a:r>
              <a:rPr lang="en-US" altLang="zh-CN" sz="4000" b="1" smtClean="0">
                <a:latin typeface="楷体" panose="02010609060101010101" pitchFamily="49" charset="-122"/>
                <a:ea typeface="楷体" panose="02010609060101010101" pitchFamily="49" charset="-122"/>
                <a:sym typeface="Wingdings" panose="05000000000000000000" pitchFamily="2" charset="2"/>
              </a:rPr>
              <a:t>/</a:t>
            </a:r>
            <a:r>
              <a:rPr lang="zh-CN" altLang="en-US" sz="4000" b="1" smtClean="0">
                <a:latin typeface="楷体" panose="02010609060101010101" pitchFamily="49" charset="-122"/>
                <a:ea typeface="楷体" panose="02010609060101010101" pitchFamily="49" charset="-122"/>
              </a:rPr>
              <a:t>意境、技巧、情感）</a:t>
            </a:r>
            <a:endParaRPr lang="zh-CN" altLang="en-US" sz="4000" b="1" smtClean="0">
              <a:latin typeface="楷体" panose="02010609060101010101" pitchFamily="49" charset="-122"/>
              <a:ea typeface="楷体" panose="02010609060101010101" pitchFamily="49" charset="-122"/>
            </a:endParaRPr>
          </a:p>
          <a:p>
            <a:pPr eaLnBrk="1" hangingPunct="1">
              <a:buFont typeface="Wingdings" panose="05000000000000000000" pitchFamily="2" charset="2"/>
              <a:buNone/>
            </a:pPr>
            <a:endParaRPr lang="zh-CN" altLang="zh-CN" sz="3600" b="1" smtClean="0">
              <a:solidFill>
                <a:srgbClr val="006600"/>
              </a:solidFill>
              <a:latin typeface="楷体" panose="02010609060101010101" pitchFamily="49" charset="-122"/>
              <a:ea typeface="楷体" panose="02010609060101010101" pitchFamily="49" charset="-122"/>
            </a:endParaRPr>
          </a:p>
        </p:txBody>
      </p:sp>
      <p:pic>
        <p:nvPicPr>
          <p:cNvPr id="19460" name="Picture 5" descr="f16134f54fa49633bc3109dd"/>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710" y="685800"/>
            <a:ext cx="298704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336467_101832759000_2"/>
          <p:cNvPicPr>
            <a:picLocks noChangeAspect="1"/>
          </p:cNvPicPr>
          <p:nvPr/>
        </p:nvPicPr>
        <p:blipFill>
          <a:blip r:embed="rId1"/>
          <a:stretch>
            <a:fillRect/>
          </a:stretch>
        </p:blipFill>
        <p:spPr>
          <a:xfrm>
            <a:off x="6475095" y="14605"/>
            <a:ext cx="2515235" cy="2591435"/>
          </a:xfrm>
          <a:prstGeom prst="rect">
            <a:avLst/>
          </a:prstGeom>
        </p:spPr>
      </p:pic>
      <p:sp>
        <p:nvSpPr>
          <p:cNvPr id="21506" name="Rectangle 2"/>
          <p:cNvSpPr>
            <a:spLocks noGrp="1" noRot="1" noChangeArrowheads="1"/>
          </p:cNvSpPr>
          <p:nvPr>
            <p:ph type="title"/>
          </p:nvPr>
        </p:nvSpPr>
        <p:spPr>
          <a:xfrm>
            <a:off x="304800" y="228600"/>
            <a:ext cx="8540750" cy="1143000"/>
          </a:xfrm>
        </p:spPr>
        <p:txBody>
          <a:bodyPr/>
          <a:lstStyle/>
          <a:p>
            <a:pPr eaLnBrk="1" hangingPunct="1"/>
            <a:r>
              <a:rPr lang="zh-CN" altLang="en-US" b="1" smtClean="0">
                <a:solidFill>
                  <a:srgbClr val="FF0000"/>
                </a:solidFill>
              </a:rPr>
              <a:t>写了什么？</a:t>
            </a:r>
            <a:endParaRPr lang="zh-CN" altLang="en-US" b="1" smtClean="0">
              <a:solidFill>
                <a:srgbClr val="FF0000"/>
              </a:solidFill>
            </a:endParaRPr>
          </a:p>
        </p:txBody>
      </p:sp>
      <p:sp>
        <p:nvSpPr>
          <p:cNvPr id="48131" name="Rectangle 3"/>
          <p:cNvSpPr>
            <a:spLocks noGrp="1" noRot="1" noChangeArrowheads="1"/>
          </p:cNvSpPr>
          <p:nvPr>
            <p:ph type="body" idx="1"/>
          </p:nvPr>
        </p:nvSpPr>
        <p:spPr>
          <a:xfrm>
            <a:off x="304800" y="2667000"/>
            <a:ext cx="8540750" cy="3163570"/>
          </a:xfrm>
        </p:spPr>
        <p:txBody>
          <a:bodyPr/>
          <a:lstStyle/>
          <a:p>
            <a:pPr eaLnBrk="1" hangingPunct="1"/>
            <a:r>
              <a:rPr lang="zh-CN" altLang="en-US" b="1" smtClean="0">
                <a:solidFill>
                  <a:srgbClr val="FF0000"/>
                </a:solidFill>
              </a:rPr>
              <a:t>玉露  枫树林   巫山巫峡  江间波浪  塞上风云</a:t>
            </a:r>
            <a:endParaRPr lang="zh-CN" altLang="en-US" b="1" smtClean="0">
              <a:solidFill>
                <a:srgbClr val="FF0000"/>
              </a:solidFill>
            </a:endParaRPr>
          </a:p>
          <a:p>
            <a:pPr eaLnBrk="1" hangingPunct="1"/>
            <a:r>
              <a:rPr lang="zh-CN" altLang="en-US" b="1" smtClean="0">
                <a:solidFill>
                  <a:srgbClr val="F91B50"/>
                </a:solidFill>
              </a:rPr>
              <a:t>  </a:t>
            </a:r>
            <a:r>
              <a:rPr lang="zh-CN" altLang="en-US" b="1" smtClean="0">
                <a:solidFill>
                  <a:schemeClr val="hlink"/>
                </a:solidFill>
              </a:rPr>
              <a:t>丛菊   他日泪   孤舟  寒衣   刀尺  白帝城  暮砧</a:t>
            </a:r>
            <a:endParaRPr lang="zh-CN" altLang="en-US" b="1" smtClean="0">
              <a:solidFill>
                <a:schemeClr val="hlink"/>
              </a:solidFill>
            </a:endParaRPr>
          </a:p>
          <a:p>
            <a:pPr eaLnBrk="1" hangingPunct="1"/>
            <a:endParaRPr lang="zh-CN" altLang="en-US" b="1" smtClean="0">
              <a:solidFill>
                <a:schemeClr val="hlink"/>
              </a:solidFill>
            </a:endParaRPr>
          </a:p>
          <a:p>
            <a:pPr marL="0" indent="0" eaLnBrk="1" hangingPunct="1">
              <a:buNone/>
            </a:pPr>
            <a:r>
              <a:rPr lang="en-US" altLang="zh-CN">
                <a:latin typeface="楷体" panose="02010609060101010101" pitchFamily="49" charset="-122"/>
                <a:ea typeface="楷体" panose="02010609060101010101" pitchFamily="49" charset="-122"/>
                <a:sym typeface="+mn-ea"/>
              </a:rPr>
              <a:t>2</a:t>
            </a:r>
            <a:r>
              <a:rPr lang="zh-CN" altLang="en-US">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这些意象营造了什么样的意境，表达出作者怎样的情感？</a:t>
            </a:r>
            <a:endParaRPr lang="zh-CN" altLang="en-US" b="1" smtClean="0">
              <a:solidFill>
                <a:srgbClr val="FF0000"/>
              </a:solidFill>
            </a:endParaRPr>
          </a:p>
        </p:txBody>
      </p:sp>
      <p:sp>
        <p:nvSpPr>
          <p:cNvPr id="21508" name="Text Box 4"/>
          <p:cNvSpPr txBox="1">
            <a:spLocks noChangeArrowheads="1"/>
          </p:cNvSpPr>
          <p:nvPr/>
        </p:nvSpPr>
        <p:spPr bwMode="auto">
          <a:xfrm>
            <a:off x="457200" y="1295400"/>
            <a:ext cx="8382000" cy="131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spcBef>
                <a:spcPct val="50000"/>
              </a:spcBef>
            </a:pPr>
            <a:r>
              <a:rPr lang="zh-CN" altLang="en-US" sz="3200">
                <a:solidFill>
                  <a:srgbClr val="6600FF"/>
                </a:solidFill>
                <a:latin typeface="楷体" panose="02010609060101010101" pitchFamily="49" charset="-122"/>
                <a:ea typeface="楷体" panose="02010609060101010101" pitchFamily="49" charset="-122"/>
              </a:rPr>
              <a:t>鉴赏诗歌意象：</a:t>
            </a:r>
            <a:r>
              <a:rPr lang="en-US" altLang="zh-CN" sz="3200">
                <a:latin typeface="楷体" panose="02010609060101010101" pitchFamily="49" charset="-122"/>
                <a:ea typeface="楷体" panose="02010609060101010101" pitchFamily="49" charset="-122"/>
              </a:rPr>
              <a:t>1</a:t>
            </a:r>
            <a:r>
              <a:rPr lang="zh-CN" altLang="en-US" sz="3200">
                <a:latin typeface="楷体" panose="02010609060101010101" pitchFamily="49" charset="-122"/>
                <a:ea typeface="楷体" panose="02010609060101010101" pitchFamily="49" charset="-122"/>
              </a:rPr>
              <a:t>、诗歌中写了哪些意象？</a:t>
            </a:r>
            <a:endParaRPr lang="zh-CN" altLang="en-US" sz="3200">
              <a:latin typeface="楷体" panose="02010609060101010101" pitchFamily="49" charset="-122"/>
              <a:ea typeface="楷体" panose="02010609060101010101" pitchFamily="49" charset="-122"/>
            </a:endParaRPr>
          </a:p>
          <a:p>
            <a:pPr eaLnBrk="1" hangingPunct="1">
              <a:spcBef>
                <a:spcPct val="50000"/>
              </a:spcBef>
            </a:pPr>
            <a:endParaRPr lang="zh-CN" altLang="en-US" sz="320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1000" fill="hold"/>
                                        <p:tgtEl>
                                          <p:spTgt spid="48131">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4813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anim calcmode="lin" valueType="num">
                                      <p:cBhvr additive="base">
                                        <p:cTn id="11" dur="1000" fill="hold"/>
                                        <p:tgtEl>
                                          <p:spTgt spid="48131">
                                            <p:txEl>
                                              <p:pRg st="1" end="1"/>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4813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anim calcmode="lin" valueType="num">
                                      <p:cBhvr additive="base">
                                        <p:cTn id="17"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81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t0192dd4bc60f5ffde1"/>
          <p:cNvPicPr>
            <a:picLocks noChangeAspect="1"/>
          </p:cNvPicPr>
          <p:nvPr/>
        </p:nvPicPr>
        <p:blipFill>
          <a:blip r:embed="rId1"/>
          <a:stretch>
            <a:fillRect/>
          </a:stretch>
        </p:blipFill>
        <p:spPr>
          <a:xfrm>
            <a:off x="6582420" y="104781"/>
            <a:ext cx="2374903" cy="2338708"/>
          </a:xfrm>
          <a:prstGeom prst="rect">
            <a:avLst/>
          </a:prstGeom>
        </p:spPr>
      </p:pic>
      <p:sp>
        <p:nvSpPr>
          <p:cNvPr id="22530" name="Rectangle 2"/>
          <p:cNvSpPr>
            <a:spLocks noGrp="1" noRot="1" noChangeArrowheads="1"/>
          </p:cNvSpPr>
          <p:nvPr>
            <p:ph type="title"/>
          </p:nvPr>
        </p:nvSpPr>
        <p:spPr>
          <a:xfrm>
            <a:off x="2202180" y="1751330"/>
            <a:ext cx="5721350" cy="1066800"/>
          </a:xfrm>
        </p:spPr>
        <p:txBody>
          <a:bodyPr/>
          <a:lstStyle/>
          <a:p>
            <a:pPr eaLnBrk="1" hangingPunct="1"/>
            <a:r>
              <a:rPr lang="zh-CN" altLang="en-US" sz="4000" b="1" smtClean="0">
                <a:solidFill>
                  <a:srgbClr val="FF0000"/>
                </a:solidFill>
                <a:latin typeface="楷体" panose="02010609060101010101" pitchFamily="49" charset="-122"/>
                <a:ea typeface="楷体" panose="02010609060101010101" pitchFamily="49" charset="-122"/>
              </a:rPr>
              <a:t>玉露</a:t>
            </a:r>
            <a:r>
              <a:rPr lang="zh-CN" altLang="en-US" sz="4000" b="1" smtClean="0">
                <a:latin typeface="楷体" panose="02010609060101010101" pitchFamily="49" charset="-122"/>
                <a:ea typeface="楷体" panose="02010609060101010101" pitchFamily="49" charset="-122"/>
              </a:rPr>
              <a:t>凋伤</a:t>
            </a:r>
            <a:r>
              <a:rPr lang="zh-CN" altLang="en-US" sz="4000" b="1" smtClean="0">
                <a:solidFill>
                  <a:srgbClr val="FF0000"/>
                </a:solidFill>
                <a:latin typeface="楷体" panose="02010609060101010101" pitchFamily="49" charset="-122"/>
                <a:ea typeface="楷体" panose="02010609060101010101" pitchFamily="49" charset="-122"/>
              </a:rPr>
              <a:t>枫树林</a:t>
            </a:r>
            <a:r>
              <a:rPr lang="zh-CN" altLang="en-US" sz="4000" b="1" smtClean="0">
                <a:latin typeface="楷体" panose="02010609060101010101" pitchFamily="49" charset="-122"/>
                <a:ea typeface="楷体" panose="02010609060101010101" pitchFamily="49" charset="-122"/>
              </a:rPr>
              <a:t>，</a:t>
            </a:r>
            <a:br>
              <a:rPr lang="zh-CN" altLang="en-US" sz="4000" b="1" smtClean="0">
                <a:latin typeface="楷体" panose="02010609060101010101" pitchFamily="49" charset="-122"/>
                <a:ea typeface="楷体" panose="02010609060101010101" pitchFamily="49" charset="-122"/>
              </a:rPr>
            </a:br>
            <a:r>
              <a:rPr lang="zh-CN" altLang="en-US" sz="4000" b="1" smtClean="0">
                <a:solidFill>
                  <a:srgbClr val="FF0000"/>
                </a:solidFill>
                <a:latin typeface="楷体" panose="02010609060101010101" pitchFamily="49" charset="-122"/>
                <a:ea typeface="楷体" panose="02010609060101010101" pitchFamily="49" charset="-122"/>
              </a:rPr>
              <a:t>巫山巫峡</a:t>
            </a:r>
            <a:r>
              <a:rPr lang="zh-CN" altLang="en-US" sz="4000" b="1" smtClean="0">
                <a:latin typeface="楷体" panose="02010609060101010101" pitchFamily="49" charset="-122"/>
                <a:ea typeface="楷体" panose="02010609060101010101" pitchFamily="49" charset="-122"/>
              </a:rPr>
              <a:t>气萧森。</a:t>
            </a:r>
            <a:endParaRPr lang="zh-CN" altLang="en-US" sz="4000" b="1" smtClean="0">
              <a:latin typeface="楷体" panose="02010609060101010101" pitchFamily="49" charset="-122"/>
              <a:ea typeface="楷体" panose="02010609060101010101" pitchFamily="49" charset="-122"/>
            </a:endParaRPr>
          </a:p>
        </p:txBody>
      </p:sp>
      <p:sp>
        <p:nvSpPr>
          <p:cNvPr id="21507" name="Rectangle 3"/>
          <p:cNvSpPr>
            <a:spLocks noGrp="1" noRot="1" noChangeArrowheads="1"/>
          </p:cNvSpPr>
          <p:nvPr>
            <p:ph type="body" idx="1"/>
          </p:nvPr>
        </p:nvSpPr>
        <p:spPr>
          <a:xfrm>
            <a:off x="457200" y="1600200"/>
            <a:ext cx="8229600" cy="5065395"/>
          </a:xfrm>
        </p:spPr>
        <p:txBody>
          <a:bodyPr/>
          <a:lstStyle/>
          <a:p>
            <a:pPr marL="0" indent="0" eaLnBrk="1" hangingPunct="1">
              <a:buNone/>
            </a:pPr>
            <a:endParaRPr lang="zh-CN" altLang="en-US" smtClean="0">
              <a:solidFill>
                <a:schemeClr val="accent2"/>
              </a:solidFill>
              <a:latin typeface="楷体" panose="02010609060101010101" pitchFamily="49" charset="-122"/>
              <a:ea typeface="楷体" panose="02010609060101010101" pitchFamily="49" charset="-122"/>
              <a:sym typeface="+mn-ea"/>
            </a:endParaRPr>
          </a:p>
          <a:p>
            <a:pPr marL="0" indent="0" eaLnBrk="1" hangingPunct="1">
              <a:buNone/>
            </a:pPr>
            <a:endParaRPr lang="zh-CN" altLang="en-US" smtClean="0">
              <a:solidFill>
                <a:srgbClr val="FF0000"/>
              </a:solidFill>
              <a:latin typeface="楷体" panose="02010609060101010101" pitchFamily="49" charset="-122"/>
              <a:ea typeface="楷体" panose="02010609060101010101" pitchFamily="49" charset="-122"/>
              <a:sym typeface="+mn-ea"/>
            </a:endParaRPr>
          </a:p>
          <a:p>
            <a:pPr marL="0" indent="0" eaLnBrk="1" hangingPunct="1">
              <a:buNone/>
            </a:pPr>
            <a:endParaRPr lang="zh-CN" altLang="en-US" smtClean="0">
              <a:solidFill>
                <a:srgbClr val="FF0000"/>
              </a:solidFill>
              <a:latin typeface="楷体" panose="02010609060101010101" pitchFamily="49" charset="-122"/>
              <a:ea typeface="楷体" panose="02010609060101010101" pitchFamily="49" charset="-122"/>
              <a:sym typeface="+mn-ea"/>
            </a:endParaRPr>
          </a:p>
          <a:p>
            <a:pPr marL="0" indent="0" eaLnBrk="1" hangingPunct="1">
              <a:buNone/>
            </a:pPr>
            <a:r>
              <a:rPr lang="zh-CN" altLang="en-US" smtClean="0">
                <a:solidFill>
                  <a:srgbClr val="FF0000"/>
                </a:solidFill>
                <a:latin typeface="楷体" panose="02010609060101010101" pitchFamily="49" charset="-122"/>
                <a:ea typeface="楷体" panose="02010609060101010101" pitchFamily="49" charset="-122"/>
                <a:sym typeface="+mn-ea"/>
              </a:rPr>
              <a:t>奠定全篇</a:t>
            </a:r>
            <a:r>
              <a:rPr lang="zh-CN" altLang="en-US" b="1" smtClean="0">
                <a:solidFill>
                  <a:srgbClr val="FF0000"/>
                </a:solidFill>
                <a:latin typeface="楷体" panose="02010609060101010101" pitchFamily="49" charset="-122"/>
                <a:ea typeface="楷体" panose="02010609060101010101" pitchFamily="49" charset="-122"/>
                <a:sym typeface="+mn-ea"/>
              </a:rPr>
              <a:t>萧瑟悲凉</a:t>
            </a:r>
            <a:r>
              <a:rPr lang="zh-CN" altLang="en-US" smtClean="0">
                <a:solidFill>
                  <a:srgbClr val="FF0000"/>
                </a:solidFill>
                <a:latin typeface="楷体" panose="02010609060101010101" pitchFamily="49" charset="-122"/>
                <a:ea typeface="楷体" panose="02010609060101010101" pitchFamily="49" charset="-122"/>
                <a:sym typeface="+mn-ea"/>
              </a:rPr>
              <a:t>之基调，映衬出作者</a:t>
            </a:r>
            <a:r>
              <a:rPr lang="zh-CN" altLang="en-US" b="1" smtClean="0">
                <a:solidFill>
                  <a:srgbClr val="FF0000"/>
                </a:solidFill>
                <a:latin typeface="楷体" panose="02010609060101010101" pitchFamily="49" charset="-122"/>
                <a:ea typeface="楷体" panose="02010609060101010101" pitchFamily="49" charset="-122"/>
                <a:sym typeface="+mn-ea"/>
              </a:rPr>
              <a:t>低沉</a:t>
            </a:r>
            <a:r>
              <a:rPr lang="zh-CN" altLang="en-US" smtClean="0">
                <a:solidFill>
                  <a:srgbClr val="FF0000"/>
                </a:solidFill>
                <a:latin typeface="楷体" panose="02010609060101010101" pitchFamily="49" charset="-122"/>
                <a:ea typeface="楷体" panose="02010609060101010101" pitchFamily="49" charset="-122"/>
                <a:sym typeface="+mn-ea"/>
              </a:rPr>
              <a:t>的心境。</a:t>
            </a:r>
            <a:endParaRPr lang="zh-CN" altLang="en-US" smtClean="0">
              <a:solidFill>
                <a:schemeClr val="accent2"/>
              </a:solidFill>
              <a:latin typeface="楷体" panose="02010609060101010101" pitchFamily="49" charset="-122"/>
              <a:ea typeface="楷体" panose="02010609060101010101" pitchFamily="49" charset="-122"/>
            </a:endParaRPr>
          </a:p>
          <a:p>
            <a:pPr marL="0" indent="0" eaLnBrk="1" hangingPunct="1">
              <a:buNone/>
            </a:pPr>
            <a:endParaRPr lang="zh-CN" altLang="en-US" smtClean="0">
              <a:solidFill>
                <a:schemeClr val="accent2"/>
              </a:solidFill>
              <a:latin typeface="楷体" panose="02010609060101010101" pitchFamily="49" charset="-122"/>
              <a:ea typeface="楷体" panose="02010609060101010101" pitchFamily="49" charset="-122"/>
            </a:endParaRPr>
          </a:p>
          <a:p>
            <a:pPr marL="0" indent="0" eaLnBrk="1" hangingPunct="1">
              <a:buNone/>
            </a:pPr>
            <a:r>
              <a:rPr lang="zh-CN" altLang="en-US" smtClean="0">
                <a:solidFill>
                  <a:schemeClr val="accent2"/>
                </a:solidFill>
                <a:latin typeface="楷体" panose="02010609060101010101" pitchFamily="49" charset="-122"/>
                <a:ea typeface="楷体" panose="02010609060101010101" pitchFamily="49" charset="-122"/>
              </a:rPr>
              <a:t>诗人借助</a:t>
            </a:r>
            <a:r>
              <a:rPr lang="zh-CN" altLang="en-US" smtClean="0">
                <a:solidFill>
                  <a:srgbClr val="FF0000"/>
                </a:solidFill>
                <a:latin typeface="楷体" panose="02010609060101010101" pitchFamily="49" charset="-122"/>
                <a:ea typeface="楷体" panose="02010609060101010101" pitchFamily="49" charset="-122"/>
              </a:rPr>
              <a:t>秋露清冷，草木凋落，秋气萧森</a:t>
            </a:r>
            <a:r>
              <a:rPr lang="zh-CN" altLang="en-US" smtClean="0">
                <a:solidFill>
                  <a:schemeClr val="accent2"/>
                </a:solidFill>
                <a:latin typeface="楷体" panose="02010609060101010101" pitchFamily="49" charset="-122"/>
                <a:ea typeface="楷体" panose="02010609060101010101" pitchFamily="49" charset="-122"/>
              </a:rPr>
              <a:t>等景象寄寓了自己</a:t>
            </a:r>
            <a:r>
              <a:rPr lang="zh-CN" altLang="en-US" b="1" smtClean="0">
                <a:solidFill>
                  <a:srgbClr val="FF0000"/>
                </a:solidFill>
                <a:latin typeface="楷体" panose="02010609060101010101" pitchFamily="49" charset="-122"/>
                <a:ea typeface="楷体" panose="02010609060101010101" pitchFamily="49" charset="-122"/>
              </a:rPr>
              <a:t>老大伤悲、凄苦、落寞</a:t>
            </a:r>
            <a:r>
              <a:rPr lang="zh-CN" altLang="en-US" smtClean="0">
                <a:solidFill>
                  <a:srgbClr val="FF0000"/>
                </a:solidFill>
                <a:latin typeface="楷体" panose="02010609060101010101" pitchFamily="49" charset="-122"/>
                <a:ea typeface="楷体" panose="02010609060101010101" pitchFamily="49" charset="-122"/>
              </a:rPr>
              <a:t>的情怀。</a:t>
            </a:r>
            <a:endParaRPr lang="zh-CN" altLang="en-US" smtClean="0">
              <a:solidFill>
                <a:srgbClr val="FF0000"/>
              </a:solidFill>
              <a:latin typeface="楷体" panose="02010609060101010101" pitchFamily="49" charset="-122"/>
              <a:ea typeface="楷体" panose="02010609060101010101" pitchFamily="49" charset="-122"/>
            </a:endParaRPr>
          </a:p>
          <a:p>
            <a:pPr eaLnBrk="1" hangingPunct="1"/>
            <a:endParaRPr lang="zh-CN" altLang="en-US" smtClean="0">
              <a:solidFill>
                <a:srgbClr val="FF0000"/>
              </a:solidFill>
              <a:latin typeface="楷体" panose="02010609060101010101" pitchFamily="49" charset="-122"/>
              <a:ea typeface="楷体" panose="02010609060101010101" pitchFamily="49" charset="-122"/>
            </a:endParaRPr>
          </a:p>
          <a:p>
            <a:pPr eaLnBrk="1" hangingPunct="1"/>
            <a:endParaRPr lang="en-US" altLang="zh-CN" smtClean="0">
              <a:solidFill>
                <a:schemeClr val="accent2"/>
              </a:solidFill>
              <a:latin typeface="楷体" panose="02010609060101010101" pitchFamily="49" charset="-122"/>
              <a:ea typeface="楷体" panose="02010609060101010101" pitchFamily="49" charset="-122"/>
            </a:endParaRPr>
          </a:p>
        </p:txBody>
      </p:sp>
      <p:sp>
        <p:nvSpPr>
          <p:cNvPr id="22532" name="TextBox 3"/>
          <p:cNvSpPr txBox="1">
            <a:spLocks noChangeArrowheads="1"/>
          </p:cNvSpPr>
          <p:nvPr/>
        </p:nvSpPr>
        <p:spPr bwMode="auto">
          <a:xfrm>
            <a:off x="228600" y="304800"/>
            <a:ext cx="3262313"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r>
              <a:rPr lang="zh-CN" altLang="en-US" sz="4000">
                <a:solidFill>
                  <a:schemeClr val="tx1"/>
                </a:solidFill>
              </a:rPr>
              <a:t>表达了什么？</a:t>
            </a:r>
            <a:endParaRPr lang="zh-CN" altLang="en-US" sz="4000">
              <a:solidFill>
                <a:schemeClr val="tx1"/>
              </a:solidFill>
            </a:endParaRPr>
          </a:p>
          <a:p>
            <a:pPr eaLnBrk="1" hangingPunct="1"/>
            <a:r>
              <a:rPr lang="zh-CN" altLang="en-US" sz="4000">
                <a:solidFill>
                  <a:schemeClr val="tx1"/>
                </a:solidFill>
              </a:rPr>
              <a:t>怎么写？</a:t>
            </a:r>
            <a:endParaRPr lang="zh-CN" altLang="en-US" sz="4000">
              <a:solidFill>
                <a:schemeClr val="tx1"/>
              </a:solidFill>
            </a:endParaRPr>
          </a:p>
        </p:txBody>
      </p:sp>
      <p:sp>
        <p:nvSpPr>
          <p:cNvPr id="5" name="文本框 4"/>
          <p:cNvSpPr txBox="1"/>
          <p:nvPr/>
        </p:nvSpPr>
        <p:spPr>
          <a:xfrm>
            <a:off x="1727200" y="1600200"/>
            <a:ext cx="1188720" cy="518160"/>
          </a:xfrm>
          <a:prstGeom prst="rect">
            <a:avLst/>
          </a:prstGeom>
          <a:solidFill>
            <a:schemeClr val="accent1"/>
          </a:solidFill>
        </p:spPr>
        <p:txBody>
          <a:bodyPr wrap="square" rtlCol="0">
            <a:spAutoFit/>
          </a:bodyPr>
          <a:p>
            <a:r>
              <a:rPr lang="en-US" altLang="zh-CN">
                <a:solidFill>
                  <a:srgbClr val="FF0000"/>
                </a:solidFill>
              </a:rPr>
              <a:t>   </a:t>
            </a:r>
            <a:r>
              <a:rPr lang="zh-CN" altLang="en-US" sz="2800">
                <a:solidFill>
                  <a:srgbClr val="FF0000"/>
                </a:solidFill>
              </a:rPr>
              <a:t>时节</a:t>
            </a:r>
            <a:endParaRPr lang="zh-CN" altLang="en-US" sz="2800">
              <a:solidFill>
                <a:srgbClr val="FF0000"/>
              </a:solidFill>
            </a:endParaRPr>
          </a:p>
        </p:txBody>
      </p:sp>
      <p:sp>
        <p:nvSpPr>
          <p:cNvPr id="6" name="文本框 5"/>
          <p:cNvSpPr txBox="1"/>
          <p:nvPr/>
        </p:nvSpPr>
        <p:spPr>
          <a:xfrm>
            <a:off x="1727835" y="2299970"/>
            <a:ext cx="1188085" cy="518160"/>
          </a:xfrm>
          <a:prstGeom prst="rect">
            <a:avLst/>
          </a:prstGeom>
          <a:solidFill>
            <a:schemeClr val="accent1"/>
          </a:solidFill>
        </p:spPr>
        <p:txBody>
          <a:bodyPr wrap="square" rtlCol="0">
            <a:spAutoFit/>
          </a:bodyPr>
          <a:p>
            <a:r>
              <a:rPr lang="en-US" altLang="zh-CN">
                <a:solidFill>
                  <a:srgbClr val="FF0000"/>
                </a:solidFill>
              </a:rPr>
              <a:t>  </a:t>
            </a:r>
            <a:r>
              <a:rPr lang="zh-CN" altLang="en-US" sz="2800">
                <a:solidFill>
                  <a:srgbClr val="FF0000"/>
                </a:solidFill>
              </a:rPr>
              <a:t>地点</a:t>
            </a:r>
            <a:endParaRPr lang="zh-CN" altLang="en-US"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animEffect transition="in" filter="blinds(horizontal)">
                                      <p:cBhvr>
                                        <p:cTn id="15" dur="500"/>
                                        <p:tgtEl>
                                          <p:spTgt spid="2150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1507">
                                            <p:txEl>
                                              <p:pRg st="5" end="5"/>
                                            </p:txEl>
                                          </p:spTgt>
                                        </p:tgtEl>
                                        <p:attrNameLst>
                                          <p:attrName>style.visibility</p:attrName>
                                        </p:attrNameLst>
                                      </p:cBhvr>
                                      <p:to>
                                        <p:strVal val="visible"/>
                                      </p:to>
                                    </p:set>
                                    <p:animEffect transition="in" filter="blinds(horizontal)">
                                      <p:cBhvr>
                                        <p:cTn id="20" dur="500"/>
                                        <p:tgtEl>
                                          <p:spTgt spid="215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4350" y="3034030"/>
            <a:ext cx="4547235" cy="1188720"/>
          </a:xfrm>
          <a:prstGeom prst="rect">
            <a:avLst/>
          </a:prstGeom>
          <a:noFill/>
        </p:spPr>
        <p:txBody>
          <a:bodyPr wrap="none" rtlCol="0" anchor="t">
            <a:spAutoFit/>
          </a:bodyPr>
          <a:p>
            <a:r>
              <a:rPr lang="zh-CN" altLang="en-US" b="1" smtClean="0">
                <a:solidFill>
                  <a:srgbClr val="F91B50"/>
                </a:solidFill>
                <a:latin typeface="楷体" panose="02010609060101010101" pitchFamily="49" charset="-122"/>
                <a:ea typeface="楷体" panose="02010609060101010101" pitchFamily="49" charset="-122"/>
                <a:sym typeface="+mn-ea"/>
              </a:rPr>
              <a:t>  </a:t>
            </a:r>
            <a:r>
              <a:rPr lang="zh-CN" altLang="en-US" sz="3600" b="1" smtClean="0">
                <a:latin typeface="楷体" panose="02010609060101010101" pitchFamily="49" charset="-122"/>
                <a:ea typeface="楷体" panose="02010609060101010101" pitchFamily="49" charset="-122"/>
                <a:sym typeface="+mn-ea"/>
              </a:rPr>
              <a:t>江间波浪兼天涌，</a:t>
            </a:r>
            <a:br>
              <a:rPr lang="zh-CN" altLang="en-US" sz="3600" b="1" smtClean="0">
                <a:latin typeface="楷体" panose="02010609060101010101" pitchFamily="49" charset="-122"/>
                <a:ea typeface="楷体" panose="02010609060101010101" pitchFamily="49" charset="-122"/>
                <a:sym typeface="+mn-ea"/>
              </a:rPr>
            </a:br>
            <a:r>
              <a:rPr lang="zh-CN" altLang="en-US" sz="3600" b="1" smtClean="0">
                <a:latin typeface="楷体" panose="02010609060101010101" pitchFamily="49" charset="-122"/>
                <a:ea typeface="楷体" panose="02010609060101010101" pitchFamily="49" charset="-122"/>
                <a:sym typeface="+mn-ea"/>
              </a:rPr>
              <a:t>   塞上风云接地阴。</a:t>
            </a:r>
            <a:endParaRPr lang="zh-CN" altLang="en-US" sz="3600" b="1" smtClean="0">
              <a:latin typeface="楷体" panose="02010609060101010101" pitchFamily="49" charset="-122"/>
              <a:ea typeface="楷体" panose="02010609060101010101" pitchFamily="49" charset="-122"/>
              <a:sym typeface="+mn-ea"/>
            </a:endParaRPr>
          </a:p>
        </p:txBody>
      </p:sp>
      <p:sp>
        <p:nvSpPr>
          <p:cNvPr id="24578" name="Rectangle 2"/>
          <p:cNvSpPr>
            <a:spLocks noGrp="1" noRot="1" noChangeArrowheads="1"/>
          </p:cNvSpPr>
          <p:nvPr>
            <p:ph type="title"/>
          </p:nvPr>
        </p:nvSpPr>
        <p:spPr>
          <a:xfrm>
            <a:off x="304800" y="657225"/>
            <a:ext cx="8458200" cy="3248660"/>
          </a:xfrm>
        </p:spPr>
        <p:txBody>
          <a:bodyPr/>
          <a:lstStyle/>
          <a:p>
            <a:pPr algn="l" eaLnBrk="1" hangingPunct="1"/>
            <a:r>
              <a:rPr lang="zh-CN" altLang="en-US" sz="4000" b="1" smtClean="0">
                <a:solidFill>
                  <a:schemeClr val="accent2"/>
                </a:solidFill>
                <a:latin typeface="楷体" panose="02010609060101010101" pitchFamily="49" charset="-122"/>
                <a:ea typeface="楷体" panose="02010609060101010101" pitchFamily="49" charset="-122"/>
              </a:rPr>
              <a:t>问题：</a:t>
            </a:r>
            <a:r>
              <a:rPr lang="zh-CN" altLang="en-US" sz="4000" b="1" smtClean="0">
                <a:solidFill>
                  <a:srgbClr val="F91B50"/>
                </a:solidFill>
                <a:latin typeface="楷体" panose="02010609060101010101" pitchFamily="49" charset="-122"/>
                <a:ea typeface="楷体" panose="02010609060101010101" pitchFamily="49" charset="-122"/>
              </a:rPr>
              <a:t>    </a:t>
            </a:r>
            <a:br>
              <a:rPr lang="zh-CN" altLang="en-US" sz="4000" b="1" smtClean="0">
                <a:solidFill>
                  <a:srgbClr val="F91B50"/>
                </a:solidFill>
                <a:latin typeface="楷体" panose="02010609060101010101" pitchFamily="49" charset="-122"/>
                <a:ea typeface="楷体" panose="02010609060101010101" pitchFamily="49" charset="-122"/>
              </a:rPr>
            </a:br>
            <a:r>
              <a:rPr lang="zh-CN" altLang="en-US" sz="4000" b="1" smtClean="0">
                <a:solidFill>
                  <a:srgbClr val="F91B50"/>
                </a:solidFill>
                <a:latin typeface="楷体" panose="02010609060101010101" pitchFamily="49" charset="-122"/>
                <a:ea typeface="楷体" panose="02010609060101010101" pitchFamily="49" charset="-122"/>
              </a:rPr>
              <a:t>     </a:t>
            </a:r>
            <a:r>
              <a:rPr lang="zh-CN" altLang="en-US" sz="4000" b="1" smtClean="0">
                <a:solidFill>
                  <a:srgbClr val="FF0000"/>
                </a:solidFill>
                <a:latin typeface="楷体" panose="02010609060101010101" pitchFamily="49" charset="-122"/>
                <a:ea typeface="楷体" panose="02010609060101010101" pitchFamily="49" charset="-122"/>
              </a:rPr>
              <a:t>颔联营造了怎样的意境氛围？</a:t>
            </a:r>
            <a:br>
              <a:rPr lang="zh-CN" altLang="en-US" sz="4000" b="1" smtClean="0">
                <a:solidFill>
                  <a:srgbClr val="FF0000"/>
                </a:solidFill>
                <a:latin typeface="楷体" panose="02010609060101010101" pitchFamily="49" charset="-122"/>
                <a:ea typeface="楷体" panose="02010609060101010101" pitchFamily="49" charset="-122"/>
              </a:rPr>
            </a:br>
            <a:r>
              <a:rPr lang="zh-CN" altLang="en-US" sz="4000" b="1" smtClean="0">
                <a:solidFill>
                  <a:srgbClr val="FF0000"/>
                </a:solidFill>
                <a:latin typeface="楷体" panose="02010609060101010101" pitchFamily="49" charset="-122"/>
                <a:ea typeface="楷体" panose="02010609060101010101" pitchFamily="49" charset="-122"/>
              </a:rPr>
              <a:t>（写了哪些意象？）</a:t>
            </a:r>
            <a:br>
              <a:rPr lang="zh-CN" altLang="en-US" sz="4000" b="1" smtClean="0">
                <a:solidFill>
                  <a:srgbClr val="FF0000"/>
                </a:solidFill>
                <a:latin typeface="楷体" panose="02010609060101010101" pitchFamily="49" charset="-122"/>
                <a:ea typeface="楷体" panose="02010609060101010101" pitchFamily="49" charset="-122"/>
              </a:rPr>
            </a:br>
            <a:br>
              <a:rPr lang="zh-CN" altLang="en-US" sz="4000" b="1" smtClean="0">
                <a:solidFill>
                  <a:srgbClr val="F91B50"/>
                </a:solidFill>
                <a:latin typeface="楷体" panose="02010609060101010101" pitchFamily="49" charset="-122"/>
                <a:ea typeface="楷体" panose="02010609060101010101" pitchFamily="49" charset="-122"/>
              </a:rPr>
            </a:br>
            <a:r>
              <a:rPr lang="zh-CN" altLang="en-US" sz="4000" b="1" smtClean="0">
                <a:solidFill>
                  <a:srgbClr val="F91B50"/>
                </a:solidFill>
                <a:latin typeface="楷体" panose="02010609060101010101" pitchFamily="49" charset="-122"/>
                <a:ea typeface="楷体" panose="02010609060101010101" pitchFamily="49" charset="-122"/>
              </a:rPr>
              <a:t> </a:t>
            </a:r>
            <a:br>
              <a:rPr lang="zh-CN" altLang="en-US" sz="4000" b="1" smtClean="0">
                <a:solidFill>
                  <a:srgbClr val="F91B50"/>
                </a:solidFill>
                <a:latin typeface="楷体" panose="02010609060101010101" pitchFamily="49" charset="-122"/>
                <a:ea typeface="楷体" panose="02010609060101010101" pitchFamily="49" charset="-122"/>
              </a:rPr>
            </a:br>
            <a:br>
              <a:rPr lang="zh-CN" altLang="en-US" sz="4000" b="1" smtClean="0">
                <a:solidFill>
                  <a:srgbClr val="F91B50"/>
                </a:solidFill>
                <a:latin typeface="楷体" panose="02010609060101010101" pitchFamily="49" charset="-122"/>
                <a:ea typeface="楷体" panose="02010609060101010101" pitchFamily="49" charset="-122"/>
              </a:rPr>
            </a:br>
            <a:endParaRPr lang="zh-CN" altLang="en-US" sz="4000" b="1" smtClean="0">
              <a:solidFill>
                <a:srgbClr val="FF0000"/>
              </a:solidFill>
              <a:latin typeface="楷体" panose="02010609060101010101" pitchFamily="49" charset="-122"/>
              <a:ea typeface="楷体" panose="02010609060101010101" pitchFamily="49" charset="-122"/>
            </a:endParaRPr>
          </a:p>
        </p:txBody>
      </p:sp>
      <p:sp>
        <p:nvSpPr>
          <p:cNvPr id="2" name="椭圆 1"/>
          <p:cNvSpPr/>
          <p:nvPr/>
        </p:nvSpPr>
        <p:spPr>
          <a:xfrm>
            <a:off x="645795" y="2928620"/>
            <a:ext cx="2179955" cy="740410"/>
          </a:xfrm>
          <a:prstGeom prst="ellipse">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3" name="椭圆 2"/>
          <p:cNvSpPr/>
          <p:nvPr/>
        </p:nvSpPr>
        <p:spPr>
          <a:xfrm>
            <a:off x="1001395" y="3576955"/>
            <a:ext cx="2179955" cy="740410"/>
          </a:xfrm>
          <a:prstGeom prst="ellipse">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pic>
        <p:nvPicPr>
          <p:cNvPr id="285700" name="Picture 4" descr="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99125" y="1894840"/>
            <a:ext cx="2904490" cy="2251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7220" name="Picture 4"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9125" y="4317365"/>
            <a:ext cx="2904490" cy="251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19045" y="2313305"/>
            <a:ext cx="5295265" cy="1066800"/>
          </a:xfrm>
          <a:prstGeom prst="rect">
            <a:avLst/>
          </a:prstGeom>
          <a:noFill/>
        </p:spPr>
        <p:txBody>
          <a:bodyPr wrap="none" rtlCol="0" anchor="t">
            <a:spAutoFit/>
          </a:bodyPr>
          <a:p>
            <a:r>
              <a:rPr lang="zh-CN" altLang="en-US" sz="3200" b="1" smtClean="0">
                <a:solidFill>
                  <a:srgbClr val="FF0000"/>
                </a:solidFill>
                <a:latin typeface="楷体" panose="02010609060101010101" pitchFamily="49" charset="-122"/>
                <a:ea typeface="楷体" panose="02010609060101010101" pitchFamily="49" charset="-122"/>
                <a:sym typeface="+mn-ea"/>
              </a:rPr>
              <a:t>江间波浪</a:t>
            </a:r>
            <a:r>
              <a:rPr lang="zh-CN" altLang="en-US" sz="3200" b="1" smtClean="0">
                <a:latin typeface="楷体" panose="02010609060101010101" pitchFamily="49" charset="-122"/>
                <a:ea typeface="楷体" panose="02010609060101010101" pitchFamily="49" charset="-122"/>
                <a:sym typeface="+mn-ea"/>
              </a:rPr>
              <a:t>兼天涌，</a:t>
            </a:r>
            <a:br>
              <a:rPr lang="zh-CN" altLang="en-US" sz="3200" b="1" smtClean="0">
                <a:latin typeface="楷体" panose="02010609060101010101" pitchFamily="49" charset="-122"/>
                <a:ea typeface="楷体" panose="02010609060101010101" pitchFamily="49" charset="-122"/>
                <a:sym typeface="+mn-ea"/>
              </a:rPr>
            </a:br>
            <a:r>
              <a:rPr lang="zh-CN" altLang="en-US" sz="3200" b="1" smtClean="0">
                <a:latin typeface="楷体" panose="02010609060101010101" pitchFamily="49" charset="-122"/>
                <a:ea typeface="楷体" panose="02010609060101010101" pitchFamily="49" charset="-122"/>
                <a:sym typeface="+mn-ea"/>
              </a:rPr>
              <a:t>         </a:t>
            </a:r>
            <a:r>
              <a:rPr lang="zh-CN" altLang="en-US" sz="3200" b="1" smtClean="0">
                <a:solidFill>
                  <a:srgbClr val="FF0000"/>
                </a:solidFill>
                <a:latin typeface="楷体" panose="02010609060101010101" pitchFamily="49" charset="-122"/>
                <a:ea typeface="楷体" panose="02010609060101010101" pitchFamily="49" charset="-122"/>
                <a:sym typeface="+mn-ea"/>
              </a:rPr>
              <a:t>塞上风云</a:t>
            </a:r>
            <a:r>
              <a:rPr lang="zh-CN" altLang="en-US" sz="3200" b="1" smtClean="0">
                <a:latin typeface="楷体" panose="02010609060101010101" pitchFamily="49" charset="-122"/>
                <a:ea typeface="楷体" panose="02010609060101010101" pitchFamily="49" charset="-122"/>
                <a:sym typeface="+mn-ea"/>
              </a:rPr>
              <a:t>接地阴。</a:t>
            </a:r>
            <a:endParaRPr lang="zh-CN" altLang="en-US" sz="3200" b="1" smtClean="0">
              <a:latin typeface="楷体" panose="02010609060101010101" pitchFamily="49" charset="-122"/>
              <a:ea typeface="楷体" panose="02010609060101010101" pitchFamily="49" charset="-122"/>
              <a:sym typeface="+mn-ea"/>
            </a:endParaRPr>
          </a:p>
        </p:txBody>
      </p:sp>
      <p:sp>
        <p:nvSpPr>
          <p:cNvPr id="6" name="文本框 5"/>
          <p:cNvSpPr txBox="1"/>
          <p:nvPr/>
        </p:nvSpPr>
        <p:spPr>
          <a:xfrm>
            <a:off x="1383030" y="359410"/>
            <a:ext cx="6688455" cy="640080"/>
          </a:xfrm>
          <a:prstGeom prst="rect">
            <a:avLst/>
          </a:prstGeom>
          <a:noFill/>
        </p:spPr>
        <p:txBody>
          <a:bodyPr wrap="square" rtlCol="0">
            <a:spAutoFit/>
          </a:bodyPr>
          <a:p>
            <a:r>
              <a:rPr lang="zh-CN" altLang="en-US" sz="3600" b="1">
                <a:latin typeface="楷体" panose="02010609060101010101" pitchFamily="49" charset="-122"/>
                <a:ea typeface="楷体" panose="02010609060101010101" pitchFamily="49" charset="-122"/>
              </a:rPr>
              <a:t>颔联描绘了怎样一幅图景呢？</a:t>
            </a:r>
            <a:endParaRPr lang="zh-CN" altLang="en-US" sz="3600" b="1">
              <a:latin typeface="楷体" panose="02010609060101010101" pitchFamily="49" charset="-122"/>
              <a:ea typeface="楷体" panose="02010609060101010101" pitchFamily="49" charset="-122"/>
            </a:endParaRPr>
          </a:p>
        </p:txBody>
      </p:sp>
      <p:sp>
        <p:nvSpPr>
          <p:cNvPr id="7" name="文本框 6"/>
          <p:cNvSpPr txBox="1"/>
          <p:nvPr/>
        </p:nvSpPr>
        <p:spPr>
          <a:xfrm>
            <a:off x="493395" y="3962400"/>
            <a:ext cx="8157845" cy="975995"/>
          </a:xfrm>
          <a:prstGeom prst="rect">
            <a:avLst/>
          </a:prstGeom>
          <a:noFill/>
        </p:spPr>
        <p:txBody>
          <a:bodyPr wrap="square" rtlCol="0" anchor="t">
            <a:spAutoFit/>
          </a:bodyPr>
          <a:p>
            <a:pPr eaLnBrk="1" hangingPunct="1">
              <a:lnSpc>
                <a:spcPct val="90000"/>
              </a:lnSpc>
            </a:pPr>
            <a:r>
              <a:rPr lang="zh-CN" altLang="en-US" sz="3200" b="1" smtClean="0">
                <a:solidFill>
                  <a:schemeClr val="tx1"/>
                </a:solidFill>
                <a:latin typeface="楷体" panose="02010609060101010101" pitchFamily="49" charset="-122"/>
                <a:ea typeface="楷体" panose="02010609060101010101" pitchFamily="49" charset="-122"/>
                <a:sym typeface="+mn-ea"/>
              </a:rPr>
              <a:t>巫峡中的江水波涛汹涌，大浪滔天；塞上的风云阴沉密布，仿佛和地面贴近。</a:t>
            </a:r>
            <a:endParaRPr lang="zh-CN" altLang="en-US" sz="3200" b="1" smtClean="0">
              <a:solidFill>
                <a:schemeClr val="tx1"/>
              </a:solidFill>
              <a:latin typeface="楷体" panose="02010609060101010101" pitchFamily="49" charset="-122"/>
              <a:ea typeface="楷体" panose="02010609060101010101" pitchFamily="49" charset="-122"/>
              <a:sym typeface="+mn-ea"/>
            </a:endParaRPr>
          </a:p>
        </p:txBody>
      </p:sp>
      <p:grpSp>
        <p:nvGrpSpPr>
          <p:cNvPr id="12" name="组合 11"/>
          <p:cNvGrpSpPr/>
          <p:nvPr/>
        </p:nvGrpSpPr>
        <p:grpSpPr>
          <a:xfrm>
            <a:off x="255270" y="998855"/>
            <a:ext cx="2145030" cy="2509520"/>
            <a:chOff x="360" y="1739"/>
            <a:chExt cx="3378" cy="3952"/>
          </a:xfrm>
        </p:grpSpPr>
        <p:sp>
          <p:nvSpPr>
            <p:cNvPr id="9" name="矩形标注 8"/>
            <p:cNvSpPr/>
            <p:nvPr/>
          </p:nvSpPr>
          <p:spPr>
            <a:xfrm rot="16200000">
              <a:off x="17" y="2082"/>
              <a:ext cx="3952" cy="3267"/>
            </a:xfrm>
            <a:prstGeom prst="wedgeRect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8" name="文本框 7"/>
            <p:cNvSpPr txBox="1"/>
            <p:nvPr/>
          </p:nvSpPr>
          <p:spPr>
            <a:xfrm>
              <a:off x="360" y="1964"/>
              <a:ext cx="3379" cy="3504"/>
            </a:xfrm>
            <a:prstGeom prst="rect">
              <a:avLst/>
            </a:prstGeom>
            <a:noFill/>
          </p:spPr>
          <p:txBody>
            <a:bodyPr wrap="square" rtlCol="0" anchor="t">
              <a:spAutoFit/>
            </a:bodyPr>
            <a:p>
              <a:r>
                <a:rPr lang="zh-CN" altLang="en-US" sz="2800" b="1" smtClean="0">
                  <a:solidFill>
                    <a:schemeClr val="accent2"/>
                  </a:solidFill>
                  <a:latin typeface="楷体" panose="02010609060101010101" pitchFamily="49" charset="-122"/>
                  <a:ea typeface="楷体" panose="02010609060101010101" pitchFamily="49" charset="-122"/>
                  <a:sym typeface="+mn-ea"/>
                </a:rPr>
                <a:t>骇浪滔天，似暗寓了</a:t>
              </a:r>
              <a:r>
                <a:rPr lang="zh-CN" altLang="en-US" sz="2800" b="1" smtClean="0">
                  <a:solidFill>
                    <a:srgbClr val="6600FF"/>
                  </a:solidFill>
                  <a:latin typeface="楷体" panose="02010609060101010101" pitchFamily="49" charset="-122"/>
                  <a:ea typeface="楷体" panose="02010609060101010101" pitchFamily="49" charset="-122"/>
                  <a:sym typeface="+mn-ea"/>
                </a:rPr>
                <a:t>时局的动荡不安和心潮的翻卷不息</a:t>
              </a:r>
              <a:endParaRPr lang="zh-CN" altLang="en-US" sz="2800"/>
            </a:p>
          </p:txBody>
        </p:sp>
      </p:grpSp>
      <p:grpSp>
        <p:nvGrpSpPr>
          <p:cNvPr id="13" name="组合 12"/>
          <p:cNvGrpSpPr/>
          <p:nvPr/>
        </p:nvGrpSpPr>
        <p:grpSpPr>
          <a:xfrm>
            <a:off x="6141720" y="920115"/>
            <a:ext cx="2851150" cy="1724660"/>
            <a:chOff x="9672" y="1449"/>
            <a:chExt cx="4490" cy="2716"/>
          </a:xfrm>
        </p:grpSpPr>
        <p:sp>
          <p:nvSpPr>
            <p:cNvPr id="10" name="矩形标注 9"/>
            <p:cNvSpPr/>
            <p:nvPr/>
          </p:nvSpPr>
          <p:spPr>
            <a:xfrm>
              <a:off x="9672" y="1449"/>
              <a:ext cx="4490" cy="2716"/>
            </a:xfrm>
            <a:prstGeom prst="wedgeRect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9673" y="1449"/>
              <a:ext cx="4489" cy="2570"/>
            </a:xfrm>
            <a:prstGeom prst="rect">
              <a:avLst/>
            </a:prstGeom>
            <a:noFill/>
          </p:spPr>
          <p:txBody>
            <a:bodyPr wrap="square" rtlCol="0">
              <a:spAutoFit/>
            </a:bodyPr>
            <a:p>
              <a:pPr eaLnBrk="1" hangingPunct="1">
                <a:lnSpc>
                  <a:spcPct val="90000"/>
                </a:lnSpc>
              </a:pPr>
              <a:r>
                <a:rPr lang="zh-CN" altLang="en-US" sz="2800" b="1" smtClean="0">
                  <a:solidFill>
                    <a:schemeClr val="accent2"/>
                  </a:solidFill>
                  <a:latin typeface="楷体" panose="02010609060101010101" pitchFamily="49" charset="-122"/>
                  <a:ea typeface="楷体" panose="02010609060101010101" pitchFamily="49" charset="-122"/>
                  <a:sym typeface="+mn-ea"/>
                </a:rPr>
                <a:t>阴云压地，又象征着</a:t>
              </a:r>
              <a:r>
                <a:rPr lang="zh-CN" altLang="en-US" sz="2800" b="1" smtClean="0">
                  <a:solidFill>
                    <a:srgbClr val="6600FF"/>
                  </a:solidFill>
                  <a:latin typeface="楷体" panose="02010609060101010101" pitchFamily="49" charset="-122"/>
                  <a:ea typeface="楷体" panose="02010609060101010101" pitchFamily="49" charset="-122"/>
                  <a:sym typeface="+mn-ea"/>
                </a:rPr>
                <a:t>国家命运的光景暗淡和作者心情的阴沉郁闷</a:t>
              </a:r>
              <a:r>
                <a:rPr lang="zh-CN" altLang="en-US" sz="2800" b="1" smtClean="0">
                  <a:solidFill>
                    <a:schemeClr val="accent2"/>
                  </a:solidFill>
                  <a:latin typeface="楷体" panose="02010609060101010101" pitchFamily="49" charset="-122"/>
                  <a:ea typeface="楷体" panose="02010609060101010101" pitchFamily="49" charset="-122"/>
                  <a:sym typeface="+mn-ea"/>
                </a:rPr>
                <a:t>。</a:t>
              </a:r>
              <a:endParaRPr lang="zh-CN" altLang="en-US" sz="2800"/>
            </a:p>
          </p:txBody>
        </p:sp>
      </p:grpSp>
      <p:pic>
        <p:nvPicPr>
          <p:cNvPr id="3" name="图片 2" descr="QQ图片20170306195821"/>
          <p:cNvPicPr>
            <a:picLocks noChangeAspect="1"/>
          </p:cNvPicPr>
          <p:nvPr/>
        </p:nvPicPr>
        <p:blipFill>
          <a:blip r:embed="rId1"/>
          <a:stretch>
            <a:fillRect/>
          </a:stretch>
        </p:blipFill>
        <p:spPr>
          <a:xfrm>
            <a:off x="493395" y="5174615"/>
            <a:ext cx="7914005" cy="1556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336467_101832759000_2"/>
          <p:cNvPicPr>
            <a:picLocks noChangeAspect="1"/>
          </p:cNvPicPr>
          <p:nvPr/>
        </p:nvPicPr>
        <p:blipFill>
          <a:blip r:embed="rId1"/>
          <a:stretch>
            <a:fillRect/>
          </a:stretch>
        </p:blipFill>
        <p:spPr>
          <a:xfrm>
            <a:off x="6513830" y="118745"/>
            <a:ext cx="2568575" cy="2184400"/>
          </a:xfrm>
          <a:prstGeom prst="rect">
            <a:avLst/>
          </a:prstGeom>
        </p:spPr>
      </p:pic>
      <p:sp>
        <p:nvSpPr>
          <p:cNvPr id="91138" name="Rectangle 2"/>
          <p:cNvSpPr>
            <a:spLocks noGrp="1" noRot="1" noChangeArrowheads="1"/>
          </p:cNvSpPr>
          <p:nvPr>
            <p:ph type="title"/>
          </p:nvPr>
        </p:nvSpPr>
        <p:spPr>
          <a:xfrm>
            <a:off x="180340" y="988695"/>
            <a:ext cx="7854950" cy="1143000"/>
          </a:xfrm>
        </p:spPr>
        <p:txBody>
          <a:bodyPr/>
          <a:lstStyle/>
          <a:p>
            <a:r>
              <a:rPr lang="zh-CN" altLang="en-US" sz="4800" b="1" smtClean="0">
                <a:latin typeface="楷体" panose="02010609060101010101" pitchFamily="49" charset="-122"/>
                <a:ea typeface="楷体" panose="02010609060101010101" pitchFamily="49" charset="-122"/>
              </a:rPr>
              <a:t>前两联景物描写运用了什么艺术手法？有何作用？</a:t>
            </a:r>
            <a:endParaRPr lang="zh-CN" altLang="en-US" sz="4800" b="1" smtClean="0">
              <a:latin typeface="楷体" panose="02010609060101010101" pitchFamily="49" charset="-122"/>
              <a:ea typeface="楷体" panose="02010609060101010101" pitchFamily="49" charset="-122"/>
            </a:endParaRPr>
          </a:p>
        </p:txBody>
      </p:sp>
      <p:sp>
        <p:nvSpPr>
          <p:cNvPr id="91139" name="Rectangle 3"/>
          <p:cNvSpPr>
            <a:spLocks noGrp="1" noRot="1" noChangeArrowheads="1"/>
          </p:cNvSpPr>
          <p:nvPr>
            <p:ph type="body" idx="1"/>
          </p:nvPr>
        </p:nvSpPr>
        <p:spPr>
          <a:xfrm>
            <a:off x="180340" y="1764030"/>
            <a:ext cx="8466455" cy="4526280"/>
          </a:xfrm>
        </p:spPr>
        <p:txBody>
          <a:bodyPr/>
          <a:lstStyle/>
          <a:p>
            <a:pPr>
              <a:buFont typeface="Wingdings" panose="05000000000000000000" pitchFamily="2" charset="2"/>
              <a:buNone/>
            </a:pPr>
            <a:endParaRPr lang="zh-CN" altLang="en-US" sz="4000" b="1" smtClean="0">
              <a:solidFill>
                <a:srgbClr val="F91B50"/>
              </a:solidFill>
              <a:latin typeface="楷体" panose="02010609060101010101" pitchFamily="49" charset="-122"/>
              <a:ea typeface="楷体" panose="02010609060101010101" pitchFamily="49" charset="-122"/>
            </a:endParaRPr>
          </a:p>
          <a:p>
            <a:pPr>
              <a:buFont typeface="Wingdings" panose="05000000000000000000" pitchFamily="2" charset="2"/>
              <a:buNone/>
            </a:pPr>
            <a:r>
              <a:rPr lang="zh-CN" altLang="en-US" sz="4000" b="1" smtClean="0">
                <a:solidFill>
                  <a:srgbClr val="F91B50"/>
                </a:solidFill>
                <a:latin typeface="楷体" panose="02010609060101010101" pitchFamily="49" charset="-122"/>
                <a:ea typeface="楷体" panose="02010609060101010101" pitchFamily="49" charset="-122"/>
              </a:rPr>
              <a:t>  </a:t>
            </a:r>
            <a:r>
              <a:rPr lang="zh-CN" altLang="en-US" sz="3600" b="1" smtClean="0">
                <a:solidFill>
                  <a:srgbClr val="FF0000"/>
                </a:solidFill>
                <a:latin typeface="楷体" panose="02010609060101010101" pitchFamily="49" charset="-122"/>
                <a:ea typeface="楷体" panose="02010609060101010101" pitchFamily="49" charset="-122"/>
              </a:rPr>
              <a:t>借景抒情  融情于景</a:t>
            </a:r>
            <a:endParaRPr lang="zh-CN" altLang="en-US" sz="3600" b="1" smtClean="0">
              <a:solidFill>
                <a:srgbClr val="FF0000"/>
              </a:solidFill>
              <a:latin typeface="楷体" panose="02010609060101010101" pitchFamily="49" charset="-122"/>
              <a:ea typeface="楷体" panose="02010609060101010101" pitchFamily="49" charset="-122"/>
            </a:endParaRPr>
          </a:p>
          <a:p>
            <a:pPr>
              <a:buFont typeface="Wingdings" panose="05000000000000000000" pitchFamily="2" charset="2"/>
              <a:buNone/>
            </a:pPr>
            <a:r>
              <a:rPr lang="zh-CN" altLang="en-US" sz="3600" b="1" smtClean="0">
                <a:solidFill>
                  <a:srgbClr val="FF0000"/>
                </a:solidFill>
                <a:latin typeface="楷体" panose="02010609060101010101" pitchFamily="49" charset="-122"/>
                <a:ea typeface="楷体" panose="02010609060101010101" pitchFamily="49" charset="-122"/>
              </a:rPr>
              <a:t>  </a:t>
            </a:r>
            <a:endParaRPr lang="zh-CN" altLang="en-US" sz="3600" b="1" smtClean="0">
              <a:solidFill>
                <a:srgbClr val="FF0000"/>
              </a:solidFill>
              <a:latin typeface="楷体" panose="02010609060101010101" pitchFamily="49" charset="-122"/>
              <a:ea typeface="楷体" panose="02010609060101010101" pitchFamily="49" charset="-122"/>
            </a:endParaRPr>
          </a:p>
          <a:p>
            <a:pPr>
              <a:buFont typeface="Wingdings" panose="05000000000000000000" pitchFamily="2" charset="2"/>
              <a:buNone/>
            </a:pPr>
            <a:r>
              <a:rPr lang="zh-CN" altLang="en-US" sz="3600" b="1" smtClean="0">
                <a:solidFill>
                  <a:srgbClr val="FF0000"/>
                </a:solidFill>
                <a:latin typeface="楷体" panose="02010609060101010101" pitchFamily="49" charset="-122"/>
                <a:ea typeface="楷体" panose="02010609060101010101" pitchFamily="49" charset="-122"/>
              </a:rPr>
              <a:t>  借深秋的衰残景象和阴沉气氛营造了</a:t>
            </a:r>
            <a:r>
              <a:rPr lang="zh-CN" altLang="en-US" sz="3600" b="1" smtClean="0">
                <a:solidFill>
                  <a:schemeClr val="accent2"/>
                </a:solidFill>
                <a:latin typeface="楷体" panose="02010609060101010101" pitchFamily="49" charset="-122"/>
                <a:ea typeface="楷体" panose="02010609060101010101" pitchFamily="49" charset="-122"/>
              </a:rPr>
              <a:t>凄清、衰败、萧瑟、冷寂又阔大</a:t>
            </a:r>
            <a:r>
              <a:rPr lang="zh-CN" altLang="en-US" sz="3600" b="1" smtClean="0">
                <a:solidFill>
                  <a:srgbClr val="FF0000"/>
                </a:solidFill>
                <a:latin typeface="楷体" panose="02010609060101010101" pitchFamily="49" charset="-122"/>
                <a:ea typeface="楷体" panose="02010609060101010101" pitchFamily="49" charset="-122"/>
              </a:rPr>
              <a:t>的意境，寄托了诗人</a:t>
            </a:r>
            <a:r>
              <a:rPr lang="zh-CN" altLang="en-US" sz="3600" b="1" smtClean="0">
                <a:solidFill>
                  <a:schemeClr val="accent2"/>
                </a:solidFill>
                <a:latin typeface="楷体" panose="02010609060101010101" pitchFamily="49" charset="-122"/>
                <a:ea typeface="楷体" panose="02010609060101010101" pitchFamily="49" charset="-122"/>
              </a:rPr>
              <a:t>漂泊无依</a:t>
            </a:r>
            <a:r>
              <a:rPr lang="zh-CN" altLang="en-US" sz="3600" b="1" smtClean="0">
                <a:solidFill>
                  <a:srgbClr val="FF0000"/>
                </a:solidFill>
                <a:latin typeface="楷体" panose="02010609060101010101" pitchFamily="49" charset="-122"/>
                <a:ea typeface="楷体" panose="02010609060101010101" pitchFamily="49" charset="-122"/>
              </a:rPr>
              <a:t>的愁苦和</a:t>
            </a:r>
            <a:r>
              <a:rPr lang="zh-CN" altLang="en-US" sz="3600" b="1" smtClean="0">
                <a:solidFill>
                  <a:schemeClr val="accent2"/>
                </a:solidFill>
                <a:latin typeface="楷体" panose="02010609060101010101" pitchFamily="49" charset="-122"/>
                <a:ea typeface="楷体" panose="02010609060101010101" pitchFamily="49" charset="-122"/>
              </a:rPr>
              <a:t>感时伤世</a:t>
            </a:r>
            <a:r>
              <a:rPr lang="zh-CN" altLang="en-US" sz="3600" b="1" smtClean="0">
                <a:solidFill>
                  <a:srgbClr val="FF0000"/>
                </a:solidFill>
                <a:latin typeface="楷体" panose="02010609060101010101" pitchFamily="49" charset="-122"/>
                <a:ea typeface="楷体" panose="02010609060101010101" pitchFamily="49" charset="-122"/>
              </a:rPr>
              <a:t>的情怀</a:t>
            </a:r>
            <a:endParaRPr lang="zh-CN" altLang="en-US" sz="3600" b="1"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additive="base">
                                        <p:cTn id="7" dur="500" fill="hold"/>
                                        <p:tgtEl>
                                          <p:spTgt spid="91138"/>
                                        </p:tgtEl>
                                        <p:attrNameLst>
                                          <p:attrName>ppt_x</p:attrName>
                                        </p:attrNameLst>
                                      </p:cBhvr>
                                      <p:tavLst>
                                        <p:tav tm="0">
                                          <p:val>
                                            <p:strVal val="#ppt_x"/>
                                          </p:val>
                                        </p:tav>
                                        <p:tav tm="100000">
                                          <p:val>
                                            <p:strVal val="#ppt_x"/>
                                          </p:val>
                                        </p:tav>
                                      </p:tavLst>
                                    </p:anim>
                                    <p:anim calcmode="lin" valueType="num">
                                      <p:cBhvr additive="base">
                                        <p:cTn id="8" dur="500" fill="hold"/>
                                        <p:tgtEl>
                                          <p:spTgt spid="911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1139">
                                            <p:txEl>
                                              <p:pRg st="1" end="1"/>
                                            </p:txEl>
                                          </p:spTgt>
                                        </p:tgtEl>
                                        <p:attrNameLst>
                                          <p:attrName>style.visibility</p:attrName>
                                        </p:attrNameLst>
                                      </p:cBhvr>
                                      <p:to>
                                        <p:strVal val="visible"/>
                                      </p:to>
                                    </p:set>
                                    <p:anim calcmode="lin" valueType="num">
                                      <p:cBhvr additive="base">
                                        <p:cTn id="13" dur="500" fill="hold"/>
                                        <p:tgtEl>
                                          <p:spTgt spid="911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11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1139">
                                            <p:txEl>
                                              <p:pRg st="2" end="2"/>
                                            </p:txEl>
                                          </p:spTgt>
                                        </p:tgtEl>
                                        <p:attrNameLst>
                                          <p:attrName>style.visibility</p:attrName>
                                        </p:attrNameLst>
                                      </p:cBhvr>
                                      <p:to>
                                        <p:strVal val="visible"/>
                                      </p:to>
                                    </p:set>
                                    <p:anim calcmode="lin" valueType="num">
                                      <p:cBhvr additive="base">
                                        <p:cTn id="19" dur="500" fill="hold"/>
                                        <p:tgtEl>
                                          <p:spTgt spid="911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11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1139">
                                            <p:txEl>
                                              <p:pRg st="3" end="3"/>
                                            </p:txEl>
                                          </p:spTgt>
                                        </p:tgtEl>
                                        <p:attrNameLst>
                                          <p:attrName>style.visibility</p:attrName>
                                        </p:attrNameLst>
                                      </p:cBhvr>
                                      <p:to>
                                        <p:strVal val="visible"/>
                                      </p:to>
                                    </p:set>
                                    <p:anim calcmode="lin" valueType="num">
                                      <p:cBhvr additive="base">
                                        <p:cTn id="25" dur="500" fill="hold"/>
                                        <p:tgtEl>
                                          <p:spTgt spid="911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11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ldLvl="0" autoUpdateAnimBg="0"/>
      <p:bldP spid="91139" grpId="0" autoUpdateAnimBg="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457200" y="274955"/>
            <a:ext cx="8518525" cy="1143000"/>
          </a:xfrm>
        </p:spPr>
        <p:txBody>
          <a:bodyPr/>
          <a:lstStyle/>
          <a:p>
            <a:pPr eaLnBrk="1" hangingPunct="1"/>
            <a:r>
              <a:rPr lang="zh-CN" altLang="en-US" sz="4000" b="1" smtClean="0"/>
              <a:t>问题：哪个诗句最能表明诗人感情？</a:t>
            </a:r>
            <a:endParaRPr lang="zh-CN" altLang="en-US" sz="4000" b="1" smtClean="0"/>
          </a:p>
        </p:txBody>
      </p:sp>
      <p:sp>
        <p:nvSpPr>
          <p:cNvPr id="20483" name="Rectangle 3"/>
          <p:cNvSpPr>
            <a:spLocks noGrp="1" noRot="1" noChangeArrowheads="1"/>
          </p:cNvSpPr>
          <p:nvPr>
            <p:ph type="body" idx="1"/>
          </p:nvPr>
        </p:nvSpPr>
        <p:spPr>
          <a:xfrm>
            <a:off x="746125" y="2560955"/>
            <a:ext cx="8229600" cy="800735"/>
          </a:xfrm>
        </p:spPr>
        <p:txBody>
          <a:bodyPr/>
          <a:lstStyle/>
          <a:p>
            <a:pPr eaLnBrk="1" hangingPunct="1">
              <a:lnSpc>
                <a:spcPct val="90000"/>
              </a:lnSpc>
            </a:pPr>
            <a:r>
              <a:rPr lang="zh-CN" altLang="en-US" b="1" smtClean="0">
                <a:solidFill>
                  <a:srgbClr val="FF0000"/>
                </a:solidFill>
              </a:rPr>
              <a:t>丛菊</a:t>
            </a:r>
            <a:r>
              <a:rPr lang="zh-CN" altLang="en-US" b="1" smtClean="0">
                <a:solidFill>
                  <a:schemeClr val="accent2"/>
                </a:solidFill>
              </a:rPr>
              <a:t>两开</a:t>
            </a:r>
            <a:r>
              <a:rPr lang="zh-CN" altLang="en-US" b="1" smtClean="0">
                <a:solidFill>
                  <a:srgbClr val="FFC000"/>
                </a:solidFill>
              </a:rPr>
              <a:t>他日泪</a:t>
            </a:r>
            <a:r>
              <a:rPr lang="zh-CN" altLang="en-US" b="1" smtClean="0"/>
              <a:t>，</a:t>
            </a:r>
            <a:r>
              <a:rPr lang="zh-CN" altLang="en-US" b="1" smtClean="0">
                <a:solidFill>
                  <a:srgbClr val="FF0000"/>
                </a:solidFill>
              </a:rPr>
              <a:t>孤舟</a:t>
            </a:r>
            <a:r>
              <a:rPr lang="zh-CN" altLang="en-US" b="1" smtClean="0">
                <a:solidFill>
                  <a:schemeClr val="accent2"/>
                </a:solidFill>
              </a:rPr>
              <a:t>一系</a:t>
            </a:r>
            <a:r>
              <a:rPr lang="zh-CN" altLang="en-US" b="1" smtClean="0">
                <a:solidFill>
                  <a:srgbClr val="FFC000"/>
                </a:solidFill>
              </a:rPr>
              <a:t>故园心</a:t>
            </a:r>
            <a:r>
              <a:rPr lang="zh-CN" altLang="en-US" b="1" smtClean="0"/>
              <a:t>。</a:t>
            </a:r>
            <a:endParaRPr lang="zh-CN" altLang="en-US" b="1" smtClean="0"/>
          </a:p>
          <a:p>
            <a:pPr marL="0" indent="0" eaLnBrk="1" hangingPunct="1">
              <a:lnSpc>
                <a:spcPct val="90000"/>
              </a:lnSpc>
              <a:buNone/>
            </a:pPr>
            <a:endParaRPr lang="zh-CN" altLang="en-US" sz="2800" b="1" smtClean="0">
              <a:solidFill>
                <a:srgbClr val="F91B50"/>
              </a:solidFill>
            </a:endParaRPr>
          </a:p>
          <a:p>
            <a:pPr eaLnBrk="1" hangingPunct="1">
              <a:lnSpc>
                <a:spcPct val="90000"/>
              </a:lnSpc>
            </a:pPr>
            <a:endParaRPr lang="zh-CN" altLang="en-US" sz="2800" b="1" smtClean="0">
              <a:solidFill>
                <a:srgbClr val="F91B50"/>
              </a:solidFill>
            </a:endParaRPr>
          </a:p>
          <a:p>
            <a:pPr eaLnBrk="1" hangingPunct="1">
              <a:lnSpc>
                <a:spcPct val="90000"/>
              </a:lnSpc>
              <a:buFont typeface="Wingdings" panose="05000000000000000000" pitchFamily="2" charset="2"/>
              <a:buNone/>
            </a:pPr>
            <a:endParaRPr lang="en-US" altLang="zh-CN" sz="2800" b="1" smtClean="0">
              <a:solidFill>
                <a:srgbClr val="F91B50"/>
              </a:solidFill>
            </a:endParaRPr>
          </a:p>
        </p:txBody>
      </p:sp>
      <p:grpSp>
        <p:nvGrpSpPr>
          <p:cNvPr id="4" name="组合 3"/>
          <p:cNvGrpSpPr/>
          <p:nvPr/>
        </p:nvGrpSpPr>
        <p:grpSpPr>
          <a:xfrm>
            <a:off x="3094355" y="3221990"/>
            <a:ext cx="2509520" cy="758825"/>
            <a:chOff x="5225" y="5406"/>
            <a:chExt cx="3952" cy="1195"/>
          </a:xfrm>
        </p:grpSpPr>
        <p:sp>
          <p:nvSpPr>
            <p:cNvPr id="9" name="矩形标注 8"/>
            <p:cNvSpPr/>
            <p:nvPr/>
          </p:nvSpPr>
          <p:spPr>
            <a:xfrm rot="10800000">
              <a:off x="5225" y="5406"/>
              <a:ext cx="3952" cy="1195"/>
            </a:xfrm>
            <a:prstGeom prst="wedgeRect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2" name="文本框 1"/>
            <p:cNvSpPr txBox="1"/>
            <p:nvPr/>
          </p:nvSpPr>
          <p:spPr>
            <a:xfrm>
              <a:off x="5644" y="5596"/>
              <a:ext cx="3031" cy="816"/>
            </a:xfrm>
            <a:prstGeom prst="rect">
              <a:avLst/>
            </a:prstGeom>
            <a:noFill/>
          </p:spPr>
          <p:txBody>
            <a:bodyPr wrap="square" rtlCol="0">
              <a:spAutoFit/>
            </a:bodyPr>
            <a:p>
              <a:r>
                <a:rPr lang="zh-CN" altLang="en-US" sz="2800" b="1"/>
                <a:t>漂泊流浪</a:t>
              </a:r>
              <a:endParaRPr lang="zh-CN" altLang="en-US" sz="2800" b="1"/>
            </a:p>
          </p:txBody>
        </p:sp>
      </p:grpSp>
      <p:grpSp>
        <p:nvGrpSpPr>
          <p:cNvPr id="5" name="组合 4"/>
          <p:cNvGrpSpPr/>
          <p:nvPr/>
        </p:nvGrpSpPr>
        <p:grpSpPr>
          <a:xfrm rot="10800000">
            <a:off x="5979795" y="1652270"/>
            <a:ext cx="2573020" cy="758825"/>
            <a:chOff x="5125" y="5406"/>
            <a:chExt cx="4052" cy="1195"/>
          </a:xfrm>
        </p:grpSpPr>
        <p:sp>
          <p:nvSpPr>
            <p:cNvPr id="6" name="矩形标注 5"/>
            <p:cNvSpPr/>
            <p:nvPr/>
          </p:nvSpPr>
          <p:spPr>
            <a:xfrm rot="10800000">
              <a:off x="5225" y="5406"/>
              <a:ext cx="3952" cy="1195"/>
            </a:xfrm>
            <a:prstGeom prst="wedgeRectCallo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en-US" alt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7" name="文本框 6"/>
            <p:cNvSpPr txBox="1"/>
            <p:nvPr/>
          </p:nvSpPr>
          <p:spPr>
            <a:xfrm rot="10800000">
              <a:off x="5125" y="5596"/>
              <a:ext cx="4052" cy="816"/>
            </a:xfrm>
            <a:prstGeom prst="rect">
              <a:avLst/>
            </a:prstGeom>
            <a:noFill/>
          </p:spPr>
          <p:txBody>
            <a:bodyPr wrap="square" rtlCol="0">
              <a:spAutoFit/>
            </a:bodyPr>
            <a:p>
              <a:r>
                <a:rPr lang="zh-CN" altLang="en-US" sz="2800" b="1" dirty="0" smtClean="0">
                  <a:ea typeface="楷体_GB2312" pitchFamily="49" charset="-122"/>
                  <a:sym typeface="+mn-ea"/>
                </a:rPr>
                <a:t>思念长安之心</a:t>
              </a:r>
              <a:endParaRPr lang="zh-CN" altLang="en-US" sz="2800"/>
            </a:p>
          </p:txBody>
        </p:sp>
      </p:grpSp>
      <p:sp>
        <p:nvSpPr>
          <p:cNvPr id="10" name="文本框 9"/>
          <p:cNvSpPr txBox="1"/>
          <p:nvPr/>
        </p:nvSpPr>
        <p:spPr>
          <a:xfrm>
            <a:off x="542925" y="4461510"/>
            <a:ext cx="8058150" cy="944880"/>
          </a:xfrm>
          <a:prstGeom prst="rect">
            <a:avLst/>
          </a:prstGeom>
          <a:noFill/>
        </p:spPr>
        <p:txBody>
          <a:bodyPr wrap="square" rtlCol="0">
            <a:spAutoFit/>
          </a:bodyPr>
          <a:p>
            <a:r>
              <a:rPr lang="zh-CN" altLang="en-US" sz="2800">
                <a:latin typeface="楷体" panose="02010609060101010101" pitchFamily="49" charset="-122"/>
                <a:ea typeface="楷体" panose="02010609060101010101" pitchFamily="49" charset="-122"/>
              </a:rPr>
              <a:t>眼看菊花两度开放，幽思不已，泪如泉涌，足见心情的哀伤。寄身</a:t>
            </a:r>
            <a:r>
              <a:rPr lang="zh-CN" altLang="en-US" sz="2800">
                <a:latin typeface="楷体" panose="02010609060101010101" pitchFamily="49" charset="-122"/>
                <a:ea typeface="楷体" panose="02010609060101010101" pitchFamily="49" charset="-122"/>
                <a:sym typeface="+mn-ea"/>
              </a:rPr>
              <a:t>孤</a:t>
            </a:r>
            <a:r>
              <a:rPr lang="zh-CN" altLang="en-US" sz="2800">
                <a:latin typeface="楷体" panose="02010609060101010101" pitchFamily="49" charset="-122"/>
                <a:ea typeface="楷体" panose="02010609060101010101" pitchFamily="49" charset="-122"/>
              </a:rPr>
              <a:t>舟，故园之思，一心长系。</a:t>
            </a:r>
            <a:endParaRPr lang="zh-CN" altLang="en-US" sz="280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blinds(horizontal)">
                                      <p:cBhvr>
                                        <p:cTn id="7" dur="500"/>
                                        <p:tgtEl>
                                          <p:spTgt spid="20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48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144145"/>
            <a:ext cx="8229600" cy="2141855"/>
          </a:xfrm>
        </p:spPr>
        <p:txBody>
          <a:bodyPr/>
          <a:lstStyle/>
          <a:p>
            <a:pPr eaLnBrk="1" hangingPunct="1"/>
            <a:r>
              <a:rPr lang="zh-CN" altLang="en-US" sz="3600" b="1" smtClean="0">
                <a:solidFill>
                  <a:schemeClr val="accent2"/>
                </a:solidFill>
              </a:rPr>
              <a:t>问题</a:t>
            </a:r>
            <a:r>
              <a:rPr lang="zh-CN" altLang="en-US" sz="3600" b="1" smtClean="0">
                <a:solidFill>
                  <a:srgbClr val="FF0000"/>
                </a:solidFill>
              </a:rPr>
              <a:t>：</a:t>
            </a:r>
            <a:r>
              <a:rPr lang="zh-CN" altLang="en-US" sz="3600" b="1" smtClean="0">
                <a:solidFill>
                  <a:srgbClr val="FF0000"/>
                </a:solidFill>
                <a:latin typeface="楷体" panose="02010609060101010101" pitchFamily="49" charset="-122"/>
                <a:ea typeface="楷体" panose="02010609060101010101" pitchFamily="49" charset="-122"/>
              </a:rPr>
              <a:t>尾联诗人将关注点转移到生活中来，写千家万户的“刀尺声”“捣衣声”，表达了作者怎样的思想感情？</a:t>
            </a:r>
            <a:endParaRPr lang="zh-CN" altLang="en-US" sz="3600" b="1" smtClean="0">
              <a:solidFill>
                <a:srgbClr val="FF0000"/>
              </a:solidFill>
              <a:latin typeface="楷体" panose="02010609060101010101" pitchFamily="49" charset="-122"/>
              <a:ea typeface="楷体" panose="02010609060101010101" pitchFamily="49" charset="-122"/>
            </a:endParaRPr>
          </a:p>
        </p:txBody>
      </p:sp>
      <p:sp>
        <p:nvSpPr>
          <p:cNvPr id="30723" name="Rectangle 3"/>
          <p:cNvSpPr>
            <a:spLocks noGrp="1" noRot="1" noChangeArrowheads="1"/>
          </p:cNvSpPr>
          <p:nvPr>
            <p:ph type="body" idx="1"/>
          </p:nvPr>
        </p:nvSpPr>
        <p:spPr>
          <a:xfrm>
            <a:off x="301625" y="2470150"/>
            <a:ext cx="8540750" cy="3813175"/>
          </a:xfrm>
        </p:spPr>
        <p:txBody>
          <a:bodyPr/>
          <a:lstStyle/>
          <a:p>
            <a:pPr eaLnBrk="1" hangingPunct="1"/>
            <a:r>
              <a:rPr lang="zh-CN" altLang="en-US" b="1" smtClean="0">
                <a:latin typeface="楷体" panose="02010609060101010101" pitchFamily="49" charset="-122"/>
                <a:ea typeface="楷体" panose="02010609060101010101" pitchFamily="49" charset="-122"/>
              </a:rPr>
              <a:t>岁至寒冬，晚上家家为亲人赶制冬衣，而诗人却仍旅居外地，听到这声音怎能不起孤苦无依的羁旅伤感之情。</a:t>
            </a:r>
            <a:endParaRPr lang="zh-CN" altLang="en-US" b="1" smtClean="0">
              <a:latin typeface="楷体" panose="02010609060101010101" pitchFamily="49" charset="-122"/>
              <a:ea typeface="楷体" panose="02010609060101010101" pitchFamily="49" charset="-122"/>
            </a:endParaRPr>
          </a:p>
          <a:p>
            <a:pPr eaLnBrk="1" hangingPunct="1"/>
            <a:endParaRPr lang="zh-CN" altLang="en-US" b="1" smtClean="0">
              <a:latin typeface="楷体" panose="02010609060101010101" pitchFamily="49" charset="-122"/>
              <a:ea typeface="楷体" panose="02010609060101010101" pitchFamily="49" charset="-122"/>
            </a:endParaRPr>
          </a:p>
          <a:p>
            <a:pPr eaLnBrk="1" hangingPunct="1"/>
            <a:r>
              <a:rPr lang="zh-CN" altLang="en-US" b="1" smtClean="0">
                <a:latin typeface="楷体" panose="02010609060101010101" pitchFamily="49" charset="-122"/>
                <a:ea typeface="楷体" panose="02010609060101010101" pitchFamily="49" charset="-122"/>
              </a:rPr>
              <a:t>用意：蕴</a:t>
            </a:r>
            <a:r>
              <a:rPr lang="zh-CN" altLang="en-US" b="1" smtClean="0">
                <a:solidFill>
                  <a:srgbClr val="FF0000"/>
                </a:solidFill>
                <a:latin typeface="楷体" panose="02010609060101010101" pitchFamily="49" charset="-122"/>
                <a:ea typeface="楷体" panose="02010609060101010101" pitchFamily="49" charset="-122"/>
              </a:rPr>
              <a:t>凄苦、思乡之情</a:t>
            </a:r>
            <a:r>
              <a:rPr lang="zh-CN" altLang="en-US" b="1" smtClean="0">
                <a:latin typeface="楷体" panose="02010609060101010101" pitchFamily="49" charset="-122"/>
                <a:ea typeface="楷体" panose="02010609060101010101" pitchFamily="49" charset="-122"/>
              </a:rPr>
              <a:t>于刀尺、捣衣声            中，含蓄蕴藉，韵味绵长。</a:t>
            </a:r>
            <a:endParaRPr lang="zh-CN" altLang="en-US" b="1"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1000" fill="hold"/>
                                        <p:tgtEl>
                                          <p:spTgt spid="30722"/>
                                        </p:tgtEl>
                                        <p:attrNameLst>
                                          <p:attrName>ppt_x</p:attrName>
                                        </p:attrNameLst>
                                      </p:cBhvr>
                                      <p:tavLst>
                                        <p:tav tm="0">
                                          <p:val>
                                            <p:strVal val="#ppt_x"/>
                                          </p:val>
                                        </p:tav>
                                        <p:tav tm="100000">
                                          <p:val>
                                            <p:strVal val="#ppt_x"/>
                                          </p:val>
                                        </p:tav>
                                      </p:tavLst>
                                    </p:anim>
                                    <p:anim calcmode="lin" valueType="num">
                                      <p:cBhvr additive="base">
                                        <p:cTn id="8" dur="1000" fill="hold"/>
                                        <p:tgtEl>
                                          <p:spTgt spid="307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pRg st="0" end="0"/>
                                            </p:txEl>
                                          </p:spTgt>
                                        </p:tgtEl>
                                        <p:attrNameLst>
                                          <p:attrName>style.visibility</p:attrName>
                                        </p:attrNameLst>
                                      </p:cBhvr>
                                      <p:to>
                                        <p:strVal val="visible"/>
                                      </p:to>
                                    </p:set>
                                    <p:anim calcmode="lin" valueType="num">
                                      <p:cBhvr additive="base">
                                        <p:cTn id="13" dur="20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23">
                                            <p:txEl>
                                              <p:pRg st="2" end="2"/>
                                            </p:txEl>
                                          </p:spTgt>
                                        </p:tgtEl>
                                        <p:attrNameLst>
                                          <p:attrName>style.visibility</p:attrName>
                                        </p:attrNameLst>
                                      </p:cBhvr>
                                      <p:to>
                                        <p:strVal val="visible"/>
                                      </p:to>
                                    </p:set>
                                    <p:anim calcmode="lin" valueType="num">
                                      <p:cBhvr additive="base">
                                        <p:cTn id="19" dur="10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bt911og"/>
          <p:cNvPicPr>
            <a:picLocks noChangeAspect="1"/>
          </p:cNvPicPr>
          <p:nvPr/>
        </p:nvPicPr>
        <p:blipFill>
          <a:blip r:embed="rId1"/>
          <a:stretch>
            <a:fillRect/>
          </a:stretch>
        </p:blipFill>
        <p:spPr>
          <a:xfrm>
            <a:off x="6592570" y="156845"/>
            <a:ext cx="2487930" cy="1621790"/>
          </a:xfrm>
          <a:prstGeom prst="rect">
            <a:avLst/>
          </a:prstGeom>
        </p:spPr>
      </p:pic>
      <p:sp>
        <p:nvSpPr>
          <p:cNvPr id="30722" name="Rectangle 3"/>
          <p:cNvSpPr>
            <a:spLocks noGrp="1" noRot="1" noChangeArrowheads="1"/>
          </p:cNvSpPr>
          <p:nvPr>
            <p:ph type="body" idx="1"/>
          </p:nvPr>
        </p:nvSpPr>
        <p:spPr>
          <a:xfrm>
            <a:off x="301625" y="838200"/>
            <a:ext cx="8540750" cy="5260975"/>
          </a:xfrm>
        </p:spPr>
        <p:txBody>
          <a:bodyPr/>
          <a:lstStyle/>
          <a:p>
            <a:pPr marL="0" indent="0" algn="ctr" eaLnBrk="1" hangingPunct="1">
              <a:buNone/>
            </a:pPr>
            <a:r>
              <a:rPr lang="zh-CN" altLang="en-US" sz="4000" b="1" smtClean="0">
                <a:latin typeface="楷体" panose="02010609060101010101" pitchFamily="49" charset="-122"/>
                <a:ea typeface="楷体" panose="02010609060101010101" pitchFamily="49" charset="-122"/>
              </a:rPr>
              <a:t>小结</a:t>
            </a:r>
            <a:endParaRPr lang="zh-CN" altLang="en-US" sz="4000" b="1" smtClean="0">
              <a:latin typeface="楷体" panose="02010609060101010101" pitchFamily="49" charset="-122"/>
              <a:ea typeface="楷体" panose="02010609060101010101" pitchFamily="49" charset="-122"/>
            </a:endParaRPr>
          </a:p>
          <a:p>
            <a:pPr eaLnBrk="1" hangingPunct="1"/>
            <a:r>
              <a:rPr lang="zh-CN" altLang="en-US" sz="3600" b="1" smtClean="0">
                <a:latin typeface="楷体" panose="02010609060101010101" pitchFamily="49" charset="-122"/>
                <a:ea typeface="楷体" panose="02010609060101010101" pitchFamily="49" charset="-122"/>
              </a:rPr>
              <a:t>这是一篇</a:t>
            </a:r>
            <a:r>
              <a:rPr lang="zh-CN" altLang="en-US" sz="3600" b="1" smtClean="0">
                <a:solidFill>
                  <a:schemeClr val="accent2"/>
                </a:solidFill>
                <a:latin typeface="楷体" panose="02010609060101010101" pitchFamily="49" charset="-122"/>
                <a:ea typeface="楷体" panose="02010609060101010101" pitchFamily="49" charset="-122"/>
              </a:rPr>
              <a:t>随物兴感、触景生情</a:t>
            </a:r>
            <a:r>
              <a:rPr lang="zh-CN" altLang="en-US" sz="3600" b="1" smtClean="0">
                <a:latin typeface="楷体" panose="02010609060101010101" pitchFamily="49" charset="-122"/>
                <a:ea typeface="楷体" panose="02010609060101010101" pitchFamily="49" charset="-122"/>
              </a:rPr>
              <a:t>之作。</a:t>
            </a:r>
            <a:endParaRPr lang="zh-CN" altLang="en-US" sz="3600" b="1" smtClean="0">
              <a:latin typeface="楷体" panose="02010609060101010101" pitchFamily="49" charset="-122"/>
              <a:ea typeface="楷体" panose="02010609060101010101" pitchFamily="49" charset="-122"/>
            </a:endParaRPr>
          </a:p>
          <a:p>
            <a:pPr eaLnBrk="1" hangingPunct="1"/>
            <a:r>
              <a:rPr lang="zh-CN" altLang="en-US" sz="3600" b="1" smtClean="0">
                <a:latin typeface="楷体" panose="02010609060101010101" pitchFamily="49" charset="-122"/>
                <a:ea typeface="楷体" panose="02010609060101010101" pitchFamily="49" charset="-122"/>
              </a:rPr>
              <a:t>诗人由深秋的衰残景象和阴沉气氛感发情怀，抒写了因战乱而常年流落他乡、不能东归中原的悲哀和对干戈不息、国家前途未卜的担忧。</a:t>
            </a:r>
            <a:endParaRPr lang="zh-CN" altLang="en-US" sz="3600" b="1" smtClean="0">
              <a:latin typeface="楷体" panose="02010609060101010101" pitchFamily="49" charset="-122"/>
              <a:ea typeface="楷体" panose="02010609060101010101" pitchFamily="49" charset="-122"/>
            </a:endParaRPr>
          </a:p>
          <a:p>
            <a:pPr eaLnBrk="1" hangingPunct="1"/>
            <a:r>
              <a:rPr lang="zh-CN" altLang="en-US" sz="3600" b="1" smtClean="0">
                <a:latin typeface="楷体" panose="02010609060101010101" pitchFamily="49" charset="-122"/>
                <a:ea typeface="楷体" panose="02010609060101010101" pitchFamily="49" charset="-122"/>
              </a:rPr>
              <a:t>诗人不仅是悲自然之秋，更是悲人生之秋和国运衰落之秋，充溢着苍凉的身世之感和家国之秋。</a:t>
            </a:r>
            <a:endParaRPr lang="en-US" altLang="zh-CN" sz="3600" b="1" smtClean="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092" y="0"/>
            <a:ext cx="9190091" cy="6857999"/>
          </a:xfrm>
          <a:prstGeom prst="rect">
            <a:avLst/>
          </a:prstGeom>
        </p:spPr>
      </p:pic>
      <p:sp>
        <p:nvSpPr>
          <p:cNvPr id="7" name="TextBox 6"/>
          <p:cNvSpPr txBox="1"/>
          <p:nvPr/>
        </p:nvSpPr>
        <p:spPr>
          <a:xfrm>
            <a:off x="2627784" y="2373178"/>
            <a:ext cx="4464496" cy="1107996"/>
          </a:xfrm>
          <a:prstGeom prst="rect">
            <a:avLst/>
          </a:prstGeom>
          <a:noFill/>
        </p:spPr>
        <p:txBody>
          <a:bodyPr wrap="square" rtlCol="0">
            <a:spAutoFit/>
          </a:bodyPr>
          <a:lstStyle/>
          <a:p>
            <a:r>
              <a:rPr lang="zh-CN" altLang="en-US" sz="6600" b="1" dirty="0" smtClean="0">
                <a:latin typeface="楷体" panose="02010609060101010101" pitchFamily="49" charset="-122"/>
                <a:ea typeface="楷体" panose="02010609060101010101" pitchFamily="49" charset="-122"/>
              </a:rPr>
              <a:t>杜甫诗三首</a:t>
            </a:r>
            <a:endParaRPr lang="zh-CN" altLang="en-US" sz="6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7705" y="1895475"/>
            <a:ext cx="7573645" cy="2529840"/>
          </a:xfrm>
          <a:prstGeom prst="rect">
            <a:avLst/>
          </a:prstGeom>
          <a:noFill/>
        </p:spPr>
        <p:txBody>
          <a:bodyPr wrap="square" rtlCol="0">
            <a:spAutoFit/>
          </a:bodyPr>
          <a:p>
            <a:pPr>
              <a:defRPr/>
            </a:pPr>
            <a:r>
              <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把握诗词感情的方法：</a:t>
            </a:r>
            <a:endPar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endParaRPr>
          </a:p>
          <a:p>
            <a:pPr>
              <a:defRPr/>
            </a:pPr>
            <a:endPar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endParaRPr>
          </a:p>
          <a:p>
            <a:pPr>
              <a:defRPr/>
            </a:pPr>
            <a:r>
              <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1</a:t>
            </a:r>
            <a:r>
              <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）透过意象把握思想感情。</a:t>
            </a:r>
            <a:endPar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endParaRPr>
          </a:p>
          <a:p>
            <a:pPr>
              <a:defRPr/>
            </a:pPr>
            <a:r>
              <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a:t>
            </a:r>
            <a:r>
              <a:rPr lang="en-US" altLang="zh-CN"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2</a:t>
            </a:r>
            <a:r>
              <a:rPr lang="zh-CN" altLang="en-US" sz="4000" b="1" dirty="0" smtClean="0">
                <a:solidFill>
                  <a:schemeClr val="accent6"/>
                </a:solidFill>
                <a:latin typeface="楷体" panose="02010609060101010101" pitchFamily="49" charset="-122"/>
                <a:ea typeface="楷体" panose="02010609060101010101" pitchFamily="49" charset="-122"/>
                <a:sym typeface="Wingdings" panose="05000000000000000000" pitchFamily="2" charset="2"/>
              </a:rPr>
              <a:t>）寻找诗中的主旨句。</a:t>
            </a:r>
            <a:endParaRPr lang="zh-CN" altLang="en-US" sz="4000">
              <a:latin typeface="楷体" panose="02010609060101010101" pitchFamily="49" charset="-122"/>
              <a:ea typeface="楷体" panose="02010609060101010101" pitchFamily="49" charset="-122"/>
            </a:endParaRPr>
          </a:p>
        </p:txBody>
      </p:sp>
      <p:pic>
        <p:nvPicPr>
          <p:cNvPr id="2" name="图片 1" descr="8bt911og"/>
          <p:cNvPicPr>
            <a:picLocks noChangeAspect="1"/>
          </p:cNvPicPr>
          <p:nvPr/>
        </p:nvPicPr>
        <p:blipFill>
          <a:blip r:embed="rId1"/>
          <a:stretch>
            <a:fillRect/>
          </a:stretch>
        </p:blipFill>
        <p:spPr>
          <a:xfrm>
            <a:off x="6592570" y="156845"/>
            <a:ext cx="2487930" cy="162179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33950" y="349250"/>
            <a:ext cx="3816350" cy="518160"/>
          </a:xfrm>
          <a:prstGeom prst="rect">
            <a:avLst/>
          </a:prstGeom>
          <a:noFill/>
        </p:spPr>
        <p:txBody>
          <a:bodyPr wrap="square" rtlCol="0" anchor="t">
            <a:spAutoFit/>
          </a:bodyPr>
          <a:p>
            <a:r>
              <a:rPr lang="zh-CN" altLang="en-US" sz="2800">
                <a:latin typeface="楷体" panose="02010609060101010101" pitchFamily="49" charset="-122"/>
                <a:ea typeface="楷体" panose="02010609060101010101" pitchFamily="49" charset="-122"/>
              </a:rPr>
              <a:t>2016年上海卷《野望》</a:t>
            </a:r>
            <a:endParaRPr lang="zh-CN" altLang="en-US" sz="2800">
              <a:latin typeface="楷体" panose="02010609060101010101" pitchFamily="49" charset="-122"/>
              <a:ea typeface="楷体" panose="02010609060101010101" pitchFamily="49" charset="-122"/>
            </a:endParaRPr>
          </a:p>
        </p:txBody>
      </p:sp>
      <p:sp>
        <p:nvSpPr>
          <p:cNvPr id="5" name="文本框 4"/>
          <p:cNvSpPr txBox="1"/>
          <p:nvPr/>
        </p:nvSpPr>
        <p:spPr>
          <a:xfrm>
            <a:off x="437515" y="227330"/>
            <a:ext cx="3007360" cy="518160"/>
          </a:xfrm>
          <a:prstGeom prst="rect">
            <a:avLst/>
          </a:prstGeom>
          <a:noFill/>
        </p:spPr>
        <p:txBody>
          <a:bodyPr wrap="square" rtlCol="0">
            <a:spAutoFit/>
          </a:bodyPr>
          <a:p>
            <a:r>
              <a:rPr lang="zh-CN" altLang="en-US" sz="2800" b="1">
                <a:latin typeface="楷体" panose="02010609060101010101" pitchFamily="49" charset="-122"/>
                <a:ea typeface="楷体" panose="02010609060101010101" pitchFamily="49" charset="-122"/>
              </a:rPr>
              <a:t>高考链接</a:t>
            </a:r>
            <a:endParaRPr lang="zh-CN" altLang="en-US" sz="2800" b="1">
              <a:latin typeface="楷体" panose="02010609060101010101" pitchFamily="49" charset="-122"/>
              <a:ea typeface="楷体" panose="02010609060101010101" pitchFamily="49" charset="-122"/>
            </a:endParaRPr>
          </a:p>
        </p:txBody>
      </p:sp>
      <p:sp>
        <p:nvSpPr>
          <p:cNvPr id="6" name="文本框 5"/>
          <p:cNvSpPr txBox="1"/>
          <p:nvPr/>
        </p:nvSpPr>
        <p:spPr>
          <a:xfrm>
            <a:off x="208915" y="1051560"/>
            <a:ext cx="8778875" cy="3931920"/>
          </a:xfrm>
          <a:prstGeom prst="rect">
            <a:avLst/>
          </a:prstGeom>
          <a:noFill/>
        </p:spPr>
        <p:txBody>
          <a:bodyPr wrap="square" rtlCol="0" anchor="t">
            <a:spAutoFit/>
          </a:bodyPr>
          <a:p>
            <a:pPr algn="ctr"/>
            <a:r>
              <a:rPr lang="zh-CN" altLang="en-US" sz="2800" b="1">
                <a:latin typeface="楷体" panose="02010609060101010101" pitchFamily="49" charset="-122"/>
                <a:ea typeface="楷体" panose="02010609060101010101" pitchFamily="49" charset="-122"/>
              </a:rPr>
              <a:t>野望（唐）杜甫</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西山白雪三城戍①，南浦清江万里桥②。</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海内风尘诸弟隔，天涯涕泪一身遥。</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惟将迟暮供多病，未有涓埃③答圣朝。</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跨马出郊时极目，不堪人事日萧条。</a:t>
            </a:r>
            <a:endParaRPr lang="zh-CN" altLang="en-US" sz="2800" b="1">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【注】①三城戍：西山三城的堡垒，三城，与吐蕃临界，为蜀边要塞。②南浦句：南浦，泛指送别之地。万里桥，在成都杜甫草堂的东边。③涓埃：细流与微尘，比喻微小。</a:t>
            </a:r>
            <a:endParaRPr lang="zh-CN" altLang="en-US" sz="2800">
              <a:latin typeface="楷体" panose="02010609060101010101" pitchFamily="49" charset="-122"/>
              <a:ea typeface="楷体" panose="02010609060101010101" pitchFamily="49" charset="-122"/>
            </a:endParaRPr>
          </a:p>
        </p:txBody>
      </p:sp>
      <p:sp>
        <p:nvSpPr>
          <p:cNvPr id="7" name="文本框 6"/>
          <p:cNvSpPr txBox="1"/>
          <p:nvPr/>
        </p:nvSpPr>
        <p:spPr>
          <a:xfrm>
            <a:off x="208280" y="5115560"/>
            <a:ext cx="8779510" cy="944880"/>
          </a:xfrm>
          <a:prstGeom prst="rect">
            <a:avLst/>
          </a:prstGeom>
          <a:noFill/>
        </p:spPr>
        <p:txBody>
          <a:bodyPr wrap="square" rtlCol="0" anchor="t">
            <a:spAutoFit/>
          </a:bodyPr>
          <a:p>
            <a:r>
              <a:rPr lang="zh-CN" altLang="en-US" sz="2800" b="1">
                <a:solidFill>
                  <a:srgbClr val="FF0000"/>
                </a:solidFill>
                <a:latin typeface="楷体" panose="02010609060101010101" pitchFamily="49" charset="-122"/>
                <a:ea typeface="楷体" panose="02010609060101010101" pitchFamily="49" charset="-122"/>
              </a:rPr>
              <a:t>15．全诗是怎样表现作者的情感的？请结合具体诗句加以赏析。（5分）</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64635" y="477520"/>
            <a:ext cx="4856480" cy="6187440"/>
          </a:xfrm>
          <a:prstGeom prst="rect">
            <a:avLst/>
          </a:prstGeom>
          <a:noFill/>
        </p:spPr>
        <p:txBody>
          <a:bodyPr wrap="square" rtlCol="0" anchor="t">
            <a:spAutoFit/>
          </a:bodyPr>
          <a:p>
            <a:r>
              <a:rPr lang="en-US" altLang="zh-CN" sz="3200">
                <a:latin typeface="楷体" panose="02010609060101010101" pitchFamily="49" charset="-122"/>
                <a:ea typeface="楷体" panose="02010609060101010101" pitchFamily="49" charset="-122"/>
              </a:rPr>
              <a:t>   </a:t>
            </a:r>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sym typeface="+mn-ea"/>
              </a:rPr>
              <a:t>全诗表现了作者</a:t>
            </a:r>
            <a:r>
              <a:rPr lang="zh-CN" altLang="en-US" sz="2800">
                <a:solidFill>
                  <a:srgbClr val="FF0000"/>
                </a:solidFill>
                <a:latin typeface="楷体" panose="02010609060101010101" pitchFamily="49" charset="-122"/>
                <a:ea typeface="楷体" panose="02010609060101010101" pitchFamily="49" charset="-122"/>
                <a:sym typeface="+mn-ea"/>
              </a:rPr>
              <a:t>感伤时局，怀念诸弟，孤独隐忧</a:t>
            </a:r>
            <a:r>
              <a:rPr lang="zh-CN" altLang="en-US" sz="2800">
                <a:latin typeface="楷体" panose="02010609060101010101" pitchFamily="49" charset="-122"/>
                <a:ea typeface="楷体" panose="02010609060101010101" pitchFamily="49" charset="-122"/>
                <a:sym typeface="+mn-ea"/>
              </a:rPr>
              <a:t>的思想情感。</a:t>
            </a:r>
            <a:endParaRPr lang="zh-CN" altLang="en-US"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     首联写作者野望所见的“</a:t>
            </a:r>
            <a:r>
              <a:rPr lang="zh-CN" altLang="en-US" sz="2800">
                <a:solidFill>
                  <a:schemeClr val="accent2"/>
                </a:solidFill>
                <a:latin typeface="楷体" panose="02010609060101010101" pitchFamily="49" charset="-122"/>
                <a:ea typeface="楷体" panose="02010609060101010101" pitchFamily="49" charset="-122"/>
              </a:rPr>
              <a:t>西山</a:t>
            </a:r>
            <a:r>
              <a:rPr lang="zh-CN" altLang="en-US" sz="2800">
                <a:latin typeface="楷体" panose="02010609060101010101" pitchFamily="49" charset="-122"/>
                <a:ea typeface="楷体" panose="02010609060101010101" pitchFamily="49" charset="-122"/>
              </a:rPr>
              <a:t>”和“</a:t>
            </a:r>
            <a:r>
              <a:rPr lang="zh-CN" altLang="en-US" sz="2800">
                <a:solidFill>
                  <a:schemeClr val="accent2"/>
                </a:solidFill>
                <a:latin typeface="楷体" panose="02010609060101010101" pitchFamily="49" charset="-122"/>
                <a:ea typeface="楷体" panose="02010609060101010101" pitchFamily="49" charset="-122"/>
              </a:rPr>
              <a:t>清江</a:t>
            </a:r>
            <a:r>
              <a:rPr lang="zh-CN" altLang="en-US" sz="2800">
                <a:latin typeface="楷体" panose="02010609060101010101" pitchFamily="49" charset="-122"/>
                <a:ea typeface="楷体" panose="02010609060101010101" pitchFamily="49" charset="-122"/>
              </a:rPr>
              <a:t>”凄清景色，</a:t>
            </a:r>
            <a:r>
              <a:rPr lang="zh-CN" altLang="en-US" sz="2800">
                <a:solidFill>
                  <a:srgbClr val="FF0000"/>
                </a:solidFill>
                <a:latin typeface="楷体" panose="02010609060101010101" pitchFamily="49" charset="-122"/>
                <a:ea typeface="楷体" panose="02010609060101010101" pitchFamily="49" charset="-122"/>
              </a:rPr>
              <a:t>融情于景</a:t>
            </a:r>
            <a:r>
              <a:rPr lang="zh-CN" altLang="en-US" sz="2800">
                <a:latin typeface="楷体" panose="02010609060101010101" pitchFamily="49" charset="-122"/>
                <a:ea typeface="楷体" panose="02010609060101010101" pitchFamily="49" charset="-122"/>
              </a:rPr>
              <a:t>。中间两联写作者由所望之景触发的有关国家和个人的感怀。由</a:t>
            </a:r>
            <a:r>
              <a:rPr lang="zh-CN" altLang="en-US" sz="2800">
                <a:solidFill>
                  <a:srgbClr val="FF0000"/>
                </a:solidFill>
                <a:latin typeface="楷体" panose="02010609060101010101" pitchFamily="49" charset="-122"/>
                <a:ea typeface="楷体" panose="02010609060101010101" pitchFamily="49" charset="-122"/>
              </a:rPr>
              <a:t>战乱推出怀念诸弟，自伤流落的情思</a:t>
            </a:r>
            <a:r>
              <a:rPr lang="zh-CN" altLang="en-US" sz="2800">
                <a:latin typeface="楷体" panose="02010609060101010101" pitchFamily="49" charset="-122"/>
                <a:ea typeface="楷体" panose="02010609060101010101" pitchFamily="49" charset="-122"/>
              </a:rPr>
              <a:t>。暮年“多病”，“未有”丝毫贡献</a:t>
            </a:r>
            <a:r>
              <a:rPr lang="zh-CN" altLang="en-US" sz="2800">
                <a:solidFill>
                  <a:srgbClr val="FF0000"/>
                </a:solidFill>
                <a:latin typeface="楷体" panose="02010609060101010101" pitchFamily="49" charset="-122"/>
                <a:ea typeface="楷体" panose="02010609060101010101" pitchFamily="49" charset="-122"/>
              </a:rPr>
              <a:t>报答“圣朝”的惭愧</a:t>
            </a:r>
            <a:r>
              <a:rPr lang="zh-CN" altLang="en-US" sz="2800">
                <a:latin typeface="楷体" panose="02010609060101010101" pitchFamily="49" charset="-122"/>
                <a:ea typeface="楷体" panose="02010609060101010101" pitchFamily="49" charset="-122"/>
              </a:rPr>
              <a:t>。尾联写出杜甫深</a:t>
            </a:r>
            <a:r>
              <a:rPr lang="zh-CN" altLang="en-US" sz="2800">
                <a:solidFill>
                  <a:srgbClr val="FF0000"/>
                </a:solidFill>
                <a:latin typeface="楷体" panose="02010609060101010101" pitchFamily="49" charset="-122"/>
                <a:ea typeface="楷体" panose="02010609060101010101" pitchFamily="49" charset="-122"/>
              </a:rPr>
              <a:t>为民不堪命而对世事产生“日”转“萧条”的隐忧</a:t>
            </a:r>
            <a:r>
              <a:rPr lang="zh-CN" altLang="en-US" sz="2800">
                <a:latin typeface="楷体" panose="02010609060101010101" pitchFamily="49" charset="-122"/>
                <a:ea typeface="楷体" panose="02010609060101010101" pitchFamily="49" charset="-122"/>
              </a:rPr>
              <a:t>。</a:t>
            </a:r>
            <a:endParaRPr lang="zh-CN" altLang="en-US" sz="2800">
              <a:latin typeface="楷体" panose="02010609060101010101" pitchFamily="49" charset="-122"/>
              <a:ea typeface="楷体" panose="02010609060101010101" pitchFamily="49" charset="-122"/>
            </a:endParaRPr>
          </a:p>
          <a:p>
            <a:r>
              <a:rPr lang="zh-CN" altLang="en-US" sz="3200">
                <a:latin typeface="楷体" panose="02010609060101010101" pitchFamily="49" charset="-122"/>
                <a:ea typeface="楷体" panose="02010609060101010101" pitchFamily="49" charset="-122"/>
                <a:sym typeface="+mn-ea"/>
              </a:rPr>
              <a:t>    </a:t>
            </a:r>
            <a:endParaRPr lang="zh-CN" altLang="en-US" sz="3200">
              <a:latin typeface="楷体" panose="02010609060101010101" pitchFamily="49" charset="-122"/>
              <a:ea typeface="楷体" panose="02010609060101010101" pitchFamily="49" charset="-122"/>
            </a:endParaRPr>
          </a:p>
        </p:txBody>
      </p:sp>
      <p:sp>
        <p:nvSpPr>
          <p:cNvPr id="2" name="文本框 1"/>
          <p:cNvSpPr txBox="1"/>
          <p:nvPr/>
        </p:nvSpPr>
        <p:spPr>
          <a:xfrm>
            <a:off x="222250" y="1083310"/>
            <a:ext cx="3355340" cy="4358640"/>
          </a:xfrm>
          <a:prstGeom prst="rect">
            <a:avLst/>
          </a:prstGeom>
          <a:noFill/>
        </p:spPr>
        <p:txBody>
          <a:bodyPr wrap="square" rtlCol="0" anchor="t">
            <a:spAutoFit/>
          </a:bodyPr>
          <a:p>
            <a:pPr algn="ctr"/>
            <a:r>
              <a:rPr lang="zh-CN" altLang="en-US" sz="2800" b="1">
                <a:latin typeface="楷体" panose="02010609060101010101" pitchFamily="49" charset="-122"/>
                <a:ea typeface="楷体" panose="02010609060101010101" pitchFamily="49" charset="-122"/>
                <a:sym typeface="+mn-ea"/>
              </a:rPr>
              <a:t>野望（唐）</a:t>
            </a:r>
            <a:endParaRPr lang="zh-CN" altLang="en-US" sz="2800" b="1">
              <a:latin typeface="楷体" panose="02010609060101010101" pitchFamily="49" charset="-122"/>
              <a:ea typeface="楷体" panose="02010609060101010101" pitchFamily="49" charset="-122"/>
              <a:sym typeface="+mn-ea"/>
            </a:endParaRPr>
          </a:p>
          <a:p>
            <a:pPr algn="ctr"/>
            <a:r>
              <a:rPr lang="zh-CN" altLang="en-US" sz="2800" b="1">
                <a:latin typeface="楷体" panose="02010609060101010101" pitchFamily="49" charset="-122"/>
                <a:ea typeface="楷体" panose="02010609060101010101" pitchFamily="49" charset="-122"/>
                <a:sym typeface="+mn-ea"/>
              </a:rPr>
              <a:t>杜甫</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sym typeface="+mn-ea"/>
              </a:rPr>
              <a:t>西山白雪三城戍，南浦清江万里桥。</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sym typeface="+mn-ea"/>
              </a:rPr>
              <a:t>海内风尘诸弟隔，天涯涕泪一身遥。</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sym typeface="+mn-ea"/>
              </a:rPr>
              <a:t>惟将迟暮供多病，未有涓埃答圣朝。</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sym typeface="+mn-ea"/>
              </a:rPr>
              <a:t>跨马出郊时极目，不堪人事日萧条。</a:t>
            </a:r>
            <a:endParaRPr lang="zh-CN" altLang="en-US" sz="2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564198"/>
            <a:ext cx="8229600" cy="1143000"/>
          </a:xfrm>
        </p:spPr>
        <p:txBody>
          <a:bodyPr/>
          <a:p>
            <a:r>
              <a:rPr lang="zh-CN" altLang="en-US"/>
              <a:t>作业</a:t>
            </a:r>
            <a:endParaRPr lang="zh-CN" altLang="en-US"/>
          </a:p>
        </p:txBody>
      </p:sp>
      <p:sp>
        <p:nvSpPr>
          <p:cNvPr id="3" name="内容占位符 2"/>
          <p:cNvSpPr>
            <a:spLocks noGrp="1"/>
          </p:cNvSpPr>
          <p:nvPr>
            <p:ph idx="1"/>
          </p:nvPr>
        </p:nvSpPr>
        <p:spPr>
          <a:xfrm>
            <a:off x="233680" y="2633980"/>
            <a:ext cx="8914130" cy="1590675"/>
          </a:xfrm>
        </p:spPr>
        <p:txBody>
          <a:bodyPr/>
          <a:p>
            <a:pPr marL="0" indent="0">
              <a:buNone/>
            </a:pPr>
            <a:r>
              <a:rPr lang="zh-CN" altLang="en-US">
                <a:latin typeface="楷体" panose="02010609060101010101" pitchFamily="49" charset="-122"/>
                <a:ea typeface="楷体" panose="02010609060101010101" pitchFamily="49" charset="-122"/>
              </a:rPr>
              <a:t>用上课所学的方法鉴赏《咏怀古迹》、《登高》</a:t>
            </a:r>
            <a:endParaRPr lang="zh-CN" altLang="en-US">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A174[1]"/>
          <p:cNvPicPr>
            <a:picLocks noChangeAspect="1" noChangeArrowheads="1"/>
          </p:cNvPicPr>
          <p:nvPr/>
        </p:nvPicPr>
        <p:blipFill>
          <a:blip r:embed="rId1">
            <a:grayscl/>
            <a:lum bright="64000" contrast="-7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8438" name="Text Box 6">
            <a:hlinkClick r:id="" action="ppaction://noaction"/>
          </p:cNvPr>
          <p:cNvSpPr txBox="1">
            <a:spLocks noChangeArrowheads="1"/>
          </p:cNvSpPr>
          <p:nvPr/>
        </p:nvSpPr>
        <p:spPr bwMode="auto">
          <a:xfrm>
            <a:off x="1122407" y="4592980"/>
            <a:ext cx="2016224" cy="707886"/>
          </a:xfrm>
          <a:prstGeom prst="rect">
            <a:avLst/>
          </a:prstGeom>
          <a:noFill/>
          <a:ln w="9525">
            <a:noFill/>
            <a:miter lim="800000"/>
          </a:ln>
          <a:effectLst/>
        </p:spPr>
        <p:txBody>
          <a:bodyPr wrap="square">
            <a:spAutoFit/>
          </a:bodyPr>
          <a:lstStyle/>
          <a:p>
            <a:pPr fontAlgn="base">
              <a:spcBef>
                <a:spcPct val="50000"/>
              </a:spcBef>
              <a:spcAft>
                <a:spcPct val="0"/>
              </a:spcAft>
              <a:defRPr/>
            </a:pPr>
            <a:r>
              <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rPr>
              <a:t>登  </a:t>
            </a:r>
            <a:r>
              <a:rPr kumimoji="1" lang="zh-CN" altLang="en-US" sz="4000" b="1" dirty="0" smtClean="0">
                <a:effectLst>
                  <a:outerShdw blurRad="38100" dist="38100" dir="2700000" algn="tl">
                    <a:srgbClr val="C0C0C0"/>
                  </a:outerShdw>
                </a:effectLst>
                <a:latin typeface="楷体" panose="02010609060101010101" pitchFamily="49" charset="-122"/>
                <a:ea typeface="楷体" panose="02010609060101010101" pitchFamily="49" charset="-122"/>
              </a:rPr>
              <a:t>高</a:t>
            </a:r>
            <a:endPar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658440" name="Text Box 8">
            <a:hlinkClick r:id="" action="ppaction://noaction"/>
          </p:cNvPr>
          <p:cNvSpPr txBox="1">
            <a:spLocks noChangeArrowheads="1"/>
          </p:cNvSpPr>
          <p:nvPr/>
        </p:nvSpPr>
        <p:spPr bwMode="auto">
          <a:xfrm>
            <a:off x="933817" y="856298"/>
            <a:ext cx="2663825" cy="1200329"/>
          </a:xfrm>
          <a:prstGeom prst="rect">
            <a:avLst/>
          </a:prstGeom>
          <a:noFill/>
          <a:ln w="9525">
            <a:noFill/>
            <a:miter lim="800000"/>
          </a:ln>
          <a:effectLst/>
        </p:spPr>
        <p:txBody>
          <a:bodyPr>
            <a:spAutoFit/>
          </a:bodyPr>
          <a:lstStyle/>
          <a:p>
            <a:pPr fontAlgn="base">
              <a:lnSpc>
                <a:spcPct val="65000"/>
              </a:lnSpc>
              <a:spcBef>
                <a:spcPct val="50000"/>
              </a:spcBef>
              <a:spcAft>
                <a:spcPct val="0"/>
              </a:spcAft>
              <a:defRPr/>
            </a:pPr>
            <a:r>
              <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rPr>
              <a:t>秋兴八首</a:t>
            </a:r>
            <a:endPar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endParaRPr>
          </a:p>
          <a:p>
            <a:pPr fontAlgn="base">
              <a:lnSpc>
                <a:spcPct val="65000"/>
              </a:lnSpc>
              <a:spcBef>
                <a:spcPct val="50000"/>
              </a:spcBef>
              <a:spcAft>
                <a:spcPct val="0"/>
              </a:spcAft>
              <a:defRPr/>
            </a:pPr>
            <a:r>
              <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rPr>
              <a:t>（其一）</a:t>
            </a:r>
            <a:endPar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endParaRPr>
          </a:p>
        </p:txBody>
      </p:sp>
      <p:sp>
        <p:nvSpPr>
          <p:cNvPr id="658442" name="Text Box 10">
            <a:hlinkClick r:id="" action="ppaction://noaction"/>
          </p:cNvPr>
          <p:cNvSpPr txBox="1">
            <a:spLocks noChangeArrowheads="1"/>
          </p:cNvSpPr>
          <p:nvPr/>
        </p:nvSpPr>
        <p:spPr bwMode="auto">
          <a:xfrm>
            <a:off x="933906" y="2828925"/>
            <a:ext cx="2663825" cy="1200329"/>
          </a:xfrm>
          <a:prstGeom prst="rect">
            <a:avLst/>
          </a:prstGeom>
          <a:noFill/>
          <a:ln w="9525">
            <a:noFill/>
            <a:miter lim="800000"/>
          </a:ln>
          <a:effectLst/>
        </p:spPr>
        <p:txBody>
          <a:bodyPr>
            <a:spAutoFit/>
          </a:bodyPr>
          <a:lstStyle/>
          <a:p>
            <a:pPr fontAlgn="base">
              <a:lnSpc>
                <a:spcPct val="65000"/>
              </a:lnSpc>
              <a:spcBef>
                <a:spcPct val="50000"/>
              </a:spcBef>
              <a:spcAft>
                <a:spcPct val="0"/>
              </a:spcAft>
              <a:defRPr/>
            </a:pPr>
            <a:r>
              <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rPr>
              <a:t>咏怀古迹</a:t>
            </a:r>
            <a:endPar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endParaRPr>
          </a:p>
          <a:p>
            <a:pPr fontAlgn="base">
              <a:lnSpc>
                <a:spcPct val="65000"/>
              </a:lnSpc>
              <a:spcBef>
                <a:spcPct val="50000"/>
              </a:spcBef>
              <a:spcAft>
                <a:spcPct val="0"/>
              </a:spcAft>
              <a:defRPr/>
            </a:pPr>
            <a:r>
              <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rPr>
              <a:t>（其三）</a:t>
            </a:r>
            <a:endParaRPr kumimoji="1" lang="zh-CN" altLang="en-US" sz="4000" b="1" dirty="0">
              <a:effectLst>
                <a:outerShdw blurRad="38100" dist="38100" dir="2700000" algn="tl">
                  <a:srgbClr val="C0C0C0"/>
                </a:outerShdw>
              </a:effectLst>
              <a:latin typeface="楷体" panose="02010609060101010101" pitchFamily="49" charset="-122"/>
              <a:ea typeface="楷体" panose="02010609060101010101" pitchFamily="49" charset="-122"/>
            </a:endParaRPr>
          </a:p>
        </p:txBody>
      </p:sp>
      <p:pic>
        <p:nvPicPr>
          <p:cNvPr id="2" name="图片 1" descr="C990A01BAA93F2EDAB925F7C7A41A6FD"/>
          <p:cNvPicPr>
            <a:picLocks noChangeAspect="1"/>
          </p:cNvPicPr>
          <p:nvPr/>
        </p:nvPicPr>
        <p:blipFill>
          <a:blip r:embed="rId2"/>
          <a:stretch>
            <a:fillRect/>
          </a:stretch>
        </p:blipFill>
        <p:spPr>
          <a:xfrm>
            <a:off x="4918075" y="499745"/>
            <a:ext cx="4225925" cy="549021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107505" y="1052736"/>
            <a:ext cx="8784976"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spcBef>
                <a:spcPct val="50000"/>
              </a:spcBef>
              <a:buClrTx/>
              <a:buSzTx/>
              <a:buFontTx/>
              <a:buNone/>
            </a:pPr>
            <a:r>
              <a:rPr lang="en-US" altLang="zh-CN" sz="3200" b="0" dirty="0">
                <a:latin typeface="楷体" panose="02010609060101010101" pitchFamily="49" charset="-122"/>
                <a:ea typeface="楷体" panose="02010609060101010101" pitchFamily="49" charset="-122"/>
              </a:rPr>
              <a:t>      </a:t>
            </a:r>
            <a:r>
              <a:rPr lang="zh-CN" altLang="en-US" sz="3200" b="0" dirty="0" smtClean="0">
                <a:latin typeface="楷体" panose="02010609060101010101" pitchFamily="49" charset="-122"/>
                <a:ea typeface="楷体" panose="02010609060101010101" pitchFamily="49" charset="-122"/>
              </a:rPr>
              <a:t>中国</a:t>
            </a:r>
            <a:r>
              <a:rPr lang="zh-CN" altLang="en-US" sz="3200" b="0" dirty="0">
                <a:latin typeface="楷体" panose="02010609060101010101" pitchFamily="49" charset="-122"/>
                <a:ea typeface="楷体" panose="02010609060101010101" pitchFamily="49" charset="-122"/>
              </a:rPr>
              <a:t>近体诗的一种，格律严密，成熟于盛唐时期。律诗要求诗句字数整齐划一，每首分别为五言、六言、七言句，通常的律诗规定每首</a:t>
            </a:r>
            <a:r>
              <a:rPr lang="en-US" altLang="zh-CN" sz="3200" b="0" dirty="0">
                <a:latin typeface="楷体" panose="02010609060101010101" pitchFamily="49" charset="-122"/>
                <a:ea typeface="楷体" panose="02010609060101010101" pitchFamily="49" charset="-122"/>
              </a:rPr>
              <a:t>8</a:t>
            </a:r>
            <a:r>
              <a:rPr lang="zh-CN" altLang="en-US" sz="3200" b="0" dirty="0">
                <a:latin typeface="楷体" panose="02010609060101010101" pitchFamily="49" charset="-122"/>
                <a:ea typeface="楷体" panose="02010609060101010101" pitchFamily="49" charset="-122"/>
              </a:rPr>
              <a:t>句</a:t>
            </a:r>
            <a:r>
              <a:rPr lang="zh-CN" altLang="en-US" sz="3200" b="0" dirty="0" smtClean="0">
                <a:latin typeface="楷体" panose="02010609060101010101" pitchFamily="49" charset="-122"/>
                <a:ea typeface="楷体" panose="02010609060101010101" pitchFamily="49" charset="-122"/>
              </a:rPr>
              <a:t>。以</a:t>
            </a:r>
            <a:r>
              <a:rPr lang="en-US" altLang="zh-CN" sz="3200" b="0" dirty="0">
                <a:latin typeface="楷体" panose="02010609060101010101" pitchFamily="49" charset="-122"/>
                <a:ea typeface="楷体" panose="02010609060101010101" pitchFamily="49" charset="-122"/>
              </a:rPr>
              <a:t>8</a:t>
            </a:r>
            <a:r>
              <a:rPr lang="zh-CN" altLang="en-US" sz="3200" b="0" dirty="0">
                <a:latin typeface="楷体" panose="02010609060101010101" pitchFamily="49" charset="-122"/>
                <a:ea typeface="楷体" panose="02010609060101010101" pitchFamily="49" charset="-122"/>
              </a:rPr>
              <a:t>句完篇的律诗，每</a:t>
            </a:r>
            <a:r>
              <a:rPr lang="en-US" altLang="zh-CN" sz="3200" b="0" dirty="0">
                <a:latin typeface="楷体" panose="02010609060101010101" pitchFamily="49" charset="-122"/>
                <a:ea typeface="楷体" panose="02010609060101010101" pitchFamily="49" charset="-122"/>
              </a:rPr>
              <a:t>2</a:t>
            </a:r>
            <a:r>
              <a:rPr lang="zh-CN" altLang="en-US" sz="3200" b="0" dirty="0">
                <a:latin typeface="楷体" panose="02010609060101010101" pitchFamily="49" charset="-122"/>
                <a:ea typeface="楷体" panose="02010609060101010101" pitchFamily="49" charset="-122"/>
              </a:rPr>
              <a:t>句成一联，计四联，即</a:t>
            </a:r>
            <a:r>
              <a:rPr lang="zh-CN" altLang="en-US" sz="3200" dirty="0">
                <a:solidFill>
                  <a:srgbClr val="FF0000"/>
                </a:solidFill>
                <a:latin typeface="楷体" panose="02010609060101010101" pitchFamily="49" charset="-122"/>
                <a:ea typeface="楷体" panose="02010609060101010101" pitchFamily="49" charset="-122"/>
              </a:rPr>
              <a:t>首联、颔联、颈联、尾联</a:t>
            </a:r>
            <a:r>
              <a:rPr lang="zh-CN" altLang="en-US" sz="3200" b="0" dirty="0">
                <a:latin typeface="楷体" panose="02010609060101010101" pitchFamily="49" charset="-122"/>
                <a:ea typeface="楷体" panose="02010609060101010101" pitchFamily="49" charset="-122"/>
              </a:rPr>
              <a:t>。每首的颔联、颈联的上下句必须是</a:t>
            </a:r>
            <a:r>
              <a:rPr lang="zh-CN" altLang="en-US" sz="3200" dirty="0">
                <a:solidFill>
                  <a:srgbClr val="FF0000"/>
                </a:solidFill>
                <a:latin typeface="楷体" panose="02010609060101010101" pitchFamily="49" charset="-122"/>
                <a:ea typeface="楷体" panose="02010609060101010101" pitchFamily="49" charset="-122"/>
              </a:rPr>
              <a:t>对偶</a:t>
            </a:r>
            <a:r>
              <a:rPr lang="zh-CN" altLang="en-US" sz="3200" dirty="0" smtClean="0">
                <a:solidFill>
                  <a:srgbClr val="FF0000"/>
                </a:solidFill>
                <a:latin typeface="楷体" panose="02010609060101010101" pitchFamily="49" charset="-122"/>
                <a:ea typeface="楷体" panose="02010609060101010101" pitchFamily="49" charset="-122"/>
              </a:rPr>
              <a:t>句</a:t>
            </a:r>
            <a:r>
              <a:rPr lang="zh-CN" altLang="en-US" sz="3200" b="0" dirty="0" smtClean="0">
                <a:latin typeface="楷体" panose="02010609060101010101" pitchFamily="49" charset="-122"/>
                <a:ea typeface="楷体" panose="02010609060101010101" pitchFamily="49" charset="-122"/>
              </a:rPr>
              <a:t>，中间</a:t>
            </a:r>
            <a:r>
              <a:rPr lang="zh-CN" altLang="en-US" sz="3200" b="0" dirty="0">
                <a:latin typeface="楷体" panose="02010609060101010101" pitchFamily="49" charset="-122"/>
                <a:ea typeface="楷体" panose="02010609060101010101" pitchFamily="49" charset="-122"/>
              </a:rPr>
              <a:t>两联须</a:t>
            </a:r>
            <a:r>
              <a:rPr lang="zh-CN" altLang="en-US" sz="3200" dirty="0">
                <a:solidFill>
                  <a:srgbClr val="FF0000"/>
                </a:solidFill>
                <a:latin typeface="楷体" panose="02010609060101010101" pitchFamily="49" charset="-122"/>
                <a:ea typeface="楷体" panose="02010609060101010101" pitchFamily="49" charset="-122"/>
              </a:rPr>
              <a:t>对仗</a:t>
            </a:r>
            <a:r>
              <a:rPr lang="zh-CN" altLang="en-US" sz="3200" b="0" dirty="0">
                <a:latin typeface="楷体" panose="02010609060101010101" pitchFamily="49" charset="-122"/>
                <a:ea typeface="楷体" panose="02010609060101010101" pitchFamily="49" charset="-122"/>
              </a:rPr>
              <a:t>。</a:t>
            </a:r>
            <a:endParaRPr lang="zh-CN" altLang="en-US" sz="3200" b="0" dirty="0">
              <a:latin typeface="楷体" panose="02010609060101010101" pitchFamily="49" charset="-122"/>
              <a:ea typeface="楷体" panose="02010609060101010101" pitchFamily="49" charset="-122"/>
            </a:endParaRPr>
          </a:p>
          <a:p>
            <a:pPr eaLnBrk="1" hangingPunct="1">
              <a:spcBef>
                <a:spcPct val="50000"/>
              </a:spcBef>
              <a:buClrTx/>
              <a:buSzTx/>
              <a:buFontTx/>
              <a:buNone/>
            </a:pPr>
            <a:r>
              <a:rPr lang="zh-CN" altLang="en-US" sz="3200" b="0" dirty="0" smtClean="0">
                <a:latin typeface="楷体" panose="02010609060101010101" pitchFamily="49" charset="-122"/>
                <a:ea typeface="楷体" panose="02010609060101010101" pitchFamily="49" charset="-122"/>
              </a:rPr>
              <a:t>    有</a:t>
            </a:r>
            <a:r>
              <a:rPr lang="zh-CN" altLang="en-US" sz="3200" b="0" dirty="0">
                <a:latin typeface="楷体" panose="02010609060101010101" pitchFamily="49" charset="-122"/>
                <a:ea typeface="楷体" panose="02010609060101010101" pitchFamily="49" charset="-122"/>
              </a:rPr>
              <a:t>严格的声律要求：</a:t>
            </a:r>
            <a:r>
              <a:rPr lang="zh-CN" altLang="en-US" sz="3200" dirty="0">
                <a:solidFill>
                  <a:srgbClr val="FF0000"/>
                </a:solidFill>
                <a:latin typeface="楷体" panose="02010609060101010101" pitchFamily="49" charset="-122"/>
                <a:ea typeface="楷体" panose="02010609060101010101" pitchFamily="49" charset="-122"/>
              </a:rPr>
              <a:t>第二、四、六、八句押韵</a:t>
            </a:r>
            <a:r>
              <a:rPr lang="zh-CN" altLang="en-US" sz="3200" b="0" dirty="0">
                <a:latin typeface="楷体" panose="02010609060101010101" pitchFamily="49" charset="-122"/>
                <a:ea typeface="楷体" panose="02010609060101010101" pitchFamily="49" charset="-122"/>
              </a:rPr>
              <a:t>（首句可押可不押）通常押平声韵，一韵到底。 </a:t>
            </a:r>
            <a:endParaRPr lang="en-US" altLang="zh-CN" sz="3200" b="0" dirty="0" smtClean="0">
              <a:latin typeface="楷体" panose="02010609060101010101" pitchFamily="49" charset="-122"/>
              <a:ea typeface="楷体" panose="02010609060101010101" pitchFamily="49" charset="-122"/>
            </a:endParaRPr>
          </a:p>
          <a:p>
            <a:pPr eaLnBrk="1" hangingPunct="1">
              <a:spcBef>
                <a:spcPct val="50000"/>
              </a:spcBef>
              <a:buClrTx/>
              <a:buSzTx/>
              <a:buFontTx/>
              <a:buNone/>
            </a:pPr>
            <a:r>
              <a:rPr lang="zh-CN" altLang="en-US" sz="3200" b="0" dirty="0" smtClean="0">
                <a:latin typeface="楷体" panose="02010609060101010101" pitchFamily="49" charset="-122"/>
                <a:ea typeface="楷体" panose="02010609060101010101" pitchFamily="49" charset="-122"/>
              </a:rPr>
              <a:t>选</a:t>
            </a:r>
            <a:r>
              <a:rPr lang="zh-CN" altLang="en-US" sz="3200" b="0" dirty="0">
                <a:latin typeface="楷体" panose="02010609060101010101" pitchFamily="49" charset="-122"/>
                <a:ea typeface="楷体" panose="02010609060101010101" pitchFamily="49" charset="-122"/>
              </a:rPr>
              <a:t>入课本的</a:t>
            </a:r>
            <a:r>
              <a:rPr lang="en-US" altLang="zh-CN" sz="3200" b="0" dirty="0">
                <a:latin typeface="楷体" panose="02010609060101010101" pitchFamily="49" charset="-122"/>
                <a:ea typeface="楷体" panose="02010609060101010101" pitchFamily="49" charset="-122"/>
              </a:rPr>
              <a:t>《</a:t>
            </a:r>
            <a:r>
              <a:rPr lang="zh-CN" altLang="en-US" sz="3200" b="0" dirty="0">
                <a:latin typeface="楷体" panose="02010609060101010101" pitchFamily="49" charset="-122"/>
                <a:ea typeface="楷体" panose="02010609060101010101" pitchFamily="49" charset="-122"/>
              </a:rPr>
              <a:t>杜甫诗三首</a:t>
            </a:r>
            <a:r>
              <a:rPr lang="en-US" altLang="zh-CN" sz="3200" b="0" dirty="0">
                <a:latin typeface="楷体" panose="02010609060101010101" pitchFamily="49" charset="-122"/>
                <a:ea typeface="楷体" panose="02010609060101010101" pitchFamily="49" charset="-122"/>
              </a:rPr>
              <a:t>》</a:t>
            </a:r>
            <a:r>
              <a:rPr lang="zh-CN" altLang="en-US" sz="3200" b="0" dirty="0">
                <a:latin typeface="楷体" panose="02010609060101010101" pitchFamily="49" charset="-122"/>
                <a:ea typeface="楷体" panose="02010609060101010101" pitchFamily="49" charset="-122"/>
              </a:rPr>
              <a:t>都是</a:t>
            </a:r>
            <a:r>
              <a:rPr lang="zh-CN" altLang="en-US" sz="3200" dirty="0">
                <a:solidFill>
                  <a:srgbClr val="FF0000"/>
                </a:solidFill>
                <a:latin typeface="楷体" panose="02010609060101010101" pitchFamily="49" charset="-122"/>
                <a:ea typeface="楷体" panose="02010609060101010101" pitchFamily="49" charset="-122"/>
              </a:rPr>
              <a:t>七言律诗</a:t>
            </a:r>
            <a:r>
              <a:rPr lang="zh-CN" altLang="en-US" sz="3200" b="0" dirty="0">
                <a:latin typeface="楷体" panose="02010609060101010101" pitchFamily="49" charset="-122"/>
                <a:ea typeface="楷体" panose="02010609060101010101" pitchFamily="49" charset="-122"/>
              </a:rPr>
              <a:t>。</a:t>
            </a:r>
            <a:endParaRPr lang="zh-CN" altLang="en-US" sz="3200" b="0" dirty="0">
              <a:latin typeface="楷体" panose="02010609060101010101" pitchFamily="49" charset="-122"/>
              <a:ea typeface="楷体" panose="02010609060101010101" pitchFamily="49" charset="-122"/>
            </a:endParaRPr>
          </a:p>
        </p:txBody>
      </p:sp>
      <p:sp>
        <p:nvSpPr>
          <p:cNvPr id="9219" name="WordArt 3"/>
          <p:cNvSpPr>
            <a:spLocks noChangeArrowheads="1" noChangeShapeType="1"/>
          </p:cNvSpPr>
          <p:nvPr/>
        </p:nvSpPr>
        <p:spPr bwMode="auto">
          <a:xfrm>
            <a:off x="250825" y="0"/>
            <a:ext cx="2592983" cy="856357"/>
          </a:xfrm>
          <a:prstGeom prst="rect">
            <a:avLst/>
          </a:prstGeom>
        </p:spPr>
        <p:txBody>
          <a:bodyPr wrap="none" fromWordArt="1">
            <a:prstTxWarp prst="textSlantUp">
              <a:avLst>
                <a:gd name="adj" fmla="val 13282"/>
              </a:avLst>
            </a:prstTxWarp>
          </a:bodyPr>
          <a:lstStyle/>
          <a:p>
            <a:pPr algn="ctr"/>
            <a:r>
              <a:rPr lang="zh-CN" altLang="en-US" kern="10" dirty="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outerShdw>
                </a:effectLst>
                <a:latin typeface="华文行楷" panose="02010800040101010101" pitchFamily="2" charset="-122"/>
                <a:ea typeface="华文行楷" panose="02010800040101010101" pitchFamily="2" charset="-122"/>
              </a:rPr>
              <a:t>律诗特点</a:t>
            </a:r>
            <a:endParaRPr lang="zh-CN" altLang="en-US" kern="10" dirty="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3308350" y="182245"/>
            <a:ext cx="3288030" cy="57912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wrap="square" anchor="t">
            <a:spAutoFit/>
          </a:bodyPr>
          <a:lstStyle/>
          <a:p>
            <a:pPr algn="l">
              <a:spcBef>
                <a:spcPct val="50000"/>
              </a:spcBef>
            </a:pPr>
            <a:r>
              <a:rPr lang="zh-CN" altLang="en-US" sz="3200" b="1" dirty="0">
                <a:solidFill>
                  <a:schemeClr val="tx1"/>
                </a:solidFill>
                <a:latin typeface="楷体" panose="02010609060101010101" pitchFamily="49" charset="-122"/>
                <a:ea typeface="楷体" panose="02010609060101010101" pitchFamily="49" charset="-122"/>
              </a:rPr>
              <a:t>诗歌鉴赏的方法</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3731" name="Rectangle 3"/>
          <p:cNvSpPr>
            <a:spLocks noGrp="1" noChangeArrowheads="1"/>
          </p:cNvSpPr>
          <p:nvPr>
            <p:ph type="body" idx="1"/>
          </p:nvPr>
        </p:nvSpPr>
        <p:spPr>
          <a:xfrm>
            <a:off x="-74613" y="980728"/>
            <a:ext cx="9396536" cy="252984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wrap="square">
            <a:spAutoFit/>
          </a:bodyPr>
          <a:lstStyle/>
          <a:p>
            <a:pPr marL="0" indent="0">
              <a:spcBef>
                <a:spcPct val="50000"/>
              </a:spcBef>
              <a:buNone/>
            </a:pPr>
            <a:r>
              <a:rPr lang="zh-CN" altLang="en-US" b="1" dirty="0">
                <a:latin typeface="楷体" panose="02010609060101010101" pitchFamily="49" charset="-122"/>
                <a:ea typeface="楷体" panose="02010609060101010101" pitchFamily="49" charset="-122"/>
              </a:rPr>
              <a:t>一</a:t>
            </a:r>
            <a:r>
              <a:rPr lang="en-US" altLang="zh-CN" b="1" dirty="0">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看题目</a:t>
            </a:r>
            <a:r>
              <a:rPr lang="zh-CN" altLang="en-US" b="1" dirty="0">
                <a:latin typeface="楷体" panose="02010609060101010101" pitchFamily="49" charset="-122"/>
                <a:ea typeface="楷体" panose="02010609060101010101" pitchFamily="49" charset="-122"/>
              </a:rPr>
              <a:t>（时间、地点、人物、事情、情感</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a:t>
            </a:r>
            <a:endParaRPr lang="zh-CN" altLang="en-US" b="1" dirty="0">
              <a:latin typeface="楷体" panose="02010609060101010101" pitchFamily="49" charset="-122"/>
              <a:ea typeface="楷体" panose="02010609060101010101" pitchFamily="49" charset="-122"/>
            </a:endParaRPr>
          </a:p>
          <a:p>
            <a:pPr marL="0" indent="0">
              <a:spcBef>
                <a:spcPct val="50000"/>
              </a:spcBef>
              <a:buNone/>
            </a:pPr>
            <a:r>
              <a:rPr lang="zh-CN" altLang="en-US" b="1" dirty="0">
                <a:latin typeface="楷体" panose="02010609060101010101" pitchFamily="49" charset="-122"/>
                <a:ea typeface="楷体" panose="02010609060101010101" pitchFamily="49" charset="-122"/>
              </a:rPr>
              <a:t>二</a:t>
            </a:r>
            <a:r>
              <a:rPr lang="en-US" altLang="zh-CN" b="1" dirty="0">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看作者</a:t>
            </a:r>
            <a:endParaRPr lang="zh-CN" altLang="en-US" b="1" dirty="0">
              <a:solidFill>
                <a:srgbClr val="FF0000"/>
              </a:solidFill>
              <a:latin typeface="楷体" panose="02010609060101010101" pitchFamily="49" charset="-122"/>
              <a:ea typeface="楷体" panose="02010609060101010101" pitchFamily="49" charset="-122"/>
            </a:endParaRPr>
          </a:p>
          <a:p>
            <a:pPr marL="0" indent="0">
              <a:spcBef>
                <a:spcPct val="50000"/>
              </a:spcBef>
              <a:buNone/>
            </a:pPr>
            <a:r>
              <a:rPr lang="zh-CN" altLang="en-US" b="1" dirty="0">
                <a:latin typeface="楷体" panose="02010609060101010101" pitchFamily="49" charset="-122"/>
                <a:ea typeface="楷体" panose="02010609060101010101" pitchFamily="49" charset="-122"/>
              </a:rPr>
              <a:t>三</a:t>
            </a:r>
            <a:r>
              <a:rPr lang="en-US" altLang="zh-CN" b="1" dirty="0">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看注释</a:t>
            </a:r>
            <a:r>
              <a:rPr lang="en-US" altLang="zh-CN" b="1" dirty="0">
                <a:latin typeface="楷体" panose="02010609060101010101" pitchFamily="49" charset="-122"/>
                <a:ea typeface="楷体" panose="02010609060101010101" pitchFamily="49" charset="-122"/>
              </a:rPr>
              <a:t>,①</a:t>
            </a:r>
            <a:r>
              <a:rPr lang="zh-CN" altLang="en-US" b="1" dirty="0">
                <a:latin typeface="楷体" panose="02010609060101010101" pitchFamily="49" charset="-122"/>
                <a:ea typeface="楷体" panose="02010609060101010101" pitchFamily="49" charset="-122"/>
              </a:rPr>
              <a:t>难理解的词语；②传递诗歌当中隐含的内容和信息（人物、</a:t>
            </a:r>
            <a:r>
              <a:rPr lang="zh-CN" altLang="en-US" b="1" dirty="0">
                <a:solidFill>
                  <a:srgbClr val="FF0000"/>
                </a:solidFill>
                <a:latin typeface="楷体" panose="02010609060101010101" pitchFamily="49" charset="-122"/>
                <a:ea typeface="楷体" panose="02010609060101010101" pitchFamily="49" charset="-122"/>
              </a:rPr>
              <a:t>背景</a:t>
            </a:r>
            <a:r>
              <a:rPr lang="zh-CN" altLang="en-US" b="1" dirty="0">
                <a:latin typeface="楷体" panose="02010609060101010101" pitchFamily="49" charset="-122"/>
                <a:ea typeface="楷体" panose="02010609060101010101" pitchFamily="49" charset="-122"/>
              </a:rPr>
              <a:t> </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a:t>
            </a:r>
            <a:endParaRPr lang="zh-CN" altLang="en-US" b="1" dirty="0">
              <a:latin typeface="楷体" panose="02010609060101010101" pitchFamily="49" charset="-122"/>
              <a:ea typeface="楷体" panose="02010609060101010101" pitchFamily="49" charset="-122"/>
            </a:endParaRPr>
          </a:p>
        </p:txBody>
      </p:sp>
      <p:grpSp>
        <p:nvGrpSpPr>
          <p:cNvPr id="2" name="组合 1"/>
          <p:cNvGrpSpPr/>
          <p:nvPr/>
        </p:nvGrpSpPr>
        <p:grpSpPr>
          <a:xfrm>
            <a:off x="-74613" y="3943598"/>
            <a:ext cx="5233671" cy="2141220"/>
            <a:chOff x="-74613" y="4338638"/>
            <a:chExt cx="5233671" cy="2141220"/>
          </a:xfrm>
        </p:grpSpPr>
        <p:sp>
          <p:nvSpPr>
            <p:cNvPr id="73732" name="Rectangle 4"/>
            <p:cNvSpPr>
              <a:spLocks noChangeArrowheads="1"/>
            </p:cNvSpPr>
            <p:nvPr/>
          </p:nvSpPr>
          <p:spPr bwMode="auto">
            <a:xfrm>
              <a:off x="2526348" y="5951538"/>
              <a:ext cx="2632710" cy="528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50000"/>
                </a:spcBef>
              </a:pPr>
              <a:r>
                <a:rPr lang="zh-CN" altLang="en-US" sz="3200" b="1" dirty="0">
                  <a:latin typeface="楷体" panose="02010609060101010101" pitchFamily="49" charset="-122"/>
                  <a:ea typeface="楷体" panose="02010609060101010101" pitchFamily="49" charset="-122"/>
                  <a:sym typeface="Wingdings" panose="05000000000000000000" pitchFamily="2" charset="2"/>
                </a:rPr>
                <a:t>表达了什么？</a:t>
              </a:r>
              <a:endParaRPr lang="zh-CN" altLang="en-US" sz="3200" b="1" dirty="0">
                <a:latin typeface="楷体" panose="02010609060101010101" pitchFamily="49" charset="-122"/>
                <a:ea typeface="楷体" panose="02010609060101010101" pitchFamily="49" charset="-122"/>
                <a:sym typeface="Wingdings" panose="05000000000000000000" pitchFamily="2" charset="2"/>
              </a:endParaRPr>
            </a:p>
          </p:txBody>
        </p:sp>
        <p:sp>
          <p:nvSpPr>
            <p:cNvPr id="73733" name="AutoShape 5"/>
            <p:cNvSpPr/>
            <p:nvPr/>
          </p:nvSpPr>
          <p:spPr bwMode="auto">
            <a:xfrm>
              <a:off x="2049780" y="4405313"/>
              <a:ext cx="215900" cy="1844675"/>
            </a:xfrm>
            <a:prstGeom prst="leftBrace">
              <a:avLst>
                <a:gd name="adj1" fmla="val 71201"/>
                <a:gd name="adj2" fmla="val 50000"/>
              </a:avLst>
            </a:prstGeom>
            <a:noFill/>
            <a:ln w="50800">
              <a:solidFill>
                <a:srgbClr val="FF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latin typeface="楷体" panose="02010609060101010101" pitchFamily="49" charset="-122"/>
                <a:ea typeface="楷体" panose="02010609060101010101" pitchFamily="49" charset="-122"/>
              </a:endParaRPr>
            </a:p>
          </p:txBody>
        </p:sp>
        <p:sp>
          <p:nvSpPr>
            <p:cNvPr id="73734" name="Rectangle 6"/>
            <p:cNvSpPr>
              <a:spLocks noChangeArrowheads="1"/>
            </p:cNvSpPr>
            <p:nvPr/>
          </p:nvSpPr>
          <p:spPr bwMode="auto">
            <a:xfrm>
              <a:off x="-74613" y="5084763"/>
              <a:ext cx="2021205" cy="528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50000"/>
                </a:spcBef>
              </a:pPr>
              <a:r>
                <a:rPr lang="zh-CN" altLang="en-US" sz="3200" b="1" dirty="0">
                  <a:latin typeface="楷体" panose="02010609060101010101" pitchFamily="49" charset="-122"/>
                  <a:ea typeface="楷体" panose="02010609060101010101" pitchFamily="49" charset="-122"/>
                </a:rPr>
                <a:t>四</a:t>
              </a:r>
              <a:r>
                <a:rPr lang="en-US" altLang="zh-CN"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看诗句</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3735" name="Rectangle 7"/>
            <p:cNvSpPr>
              <a:spLocks noChangeArrowheads="1"/>
            </p:cNvSpPr>
            <p:nvPr/>
          </p:nvSpPr>
          <p:spPr bwMode="auto">
            <a:xfrm>
              <a:off x="2526348" y="4338638"/>
              <a:ext cx="2224405" cy="528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50000"/>
                </a:spcBef>
              </a:pPr>
              <a:r>
                <a:rPr lang="zh-CN" altLang="en-US" sz="3200" b="1" dirty="0">
                  <a:latin typeface="楷体" panose="02010609060101010101" pitchFamily="49" charset="-122"/>
                  <a:ea typeface="楷体" panose="02010609060101010101" pitchFamily="49" charset="-122"/>
                  <a:sym typeface="Wingdings" panose="05000000000000000000" pitchFamily="2" charset="2"/>
                </a:rPr>
                <a:t>写了什么？</a:t>
              </a:r>
              <a:endParaRPr lang="zh-CN" altLang="en-US" sz="3200" b="1" dirty="0">
                <a:latin typeface="楷体" panose="02010609060101010101" pitchFamily="49" charset="-122"/>
                <a:ea typeface="楷体" panose="02010609060101010101" pitchFamily="49" charset="-122"/>
              </a:endParaRPr>
            </a:p>
          </p:txBody>
        </p:sp>
        <p:sp>
          <p:nvSpPr>
            <p:cNvPr id="73736" name="Rectangle 8"/>
            <p:cNvSpPr>
              <a:spLocks noChangeArrowheads="1"/>
            </p:cNvSpPr>
            <p:nvPr/>
          </p:nvSpPr>
          <p:spPr bwMode="auto">
            <a:xfrm>
              <a:off x="2480310" y="5189538"/>
              <a:ext cx="1816100" cy="528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50000"/>
                </a:spcBef>
              </a:pPr>
              <a:r>
                <a:rPr lang="zh-CN" altLang="en-US" sz="3200" b="1" dirty="0">
                  <a:latin typeface="楷体" panose="02010609060101010101" pitchFamily="49" charset="-122"/>
                  <a:ea typeface="楷体" panose="02010609060101010101" pitchFamily="49" charset="-122"/>
                  <a:sym typeface="Wingdings" panose="05000000000000000000" pitchFamily="2" charset="2"/>
                </a:rPr>
                <a:t>怎么写？</a:t>
              </a:r>
              <a:endParaRPr lang="zh-CN" altLang="en-US" sz="3200" b="1" dirty="0">
                <a:latin typeface="楷体" panose="02010609060101010101" pitchFamily="49" charset="-122"/>
                <a:ea typeface="楷体" panose="02010609060101010101" pitchFamily="49" charset="-122"/>
              </a:endParaRPr>
            </a:p>
          </p:txBody>
        </p:sp>
      </p:gr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50244" name="Picture 4" descr="u=3433757966,3059490687&amp;gp=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9512" y="4449890"/>
            <a:ext cx="4320480" cy="233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1570310" y="260648"/>
            <a:ext cx="1538883" cy="418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b="1">
                <a:solidFill>
                  <a:schemeClr val="tx2"/>
                </a:solidFill>
                <a:latin typeface="Arial" panose="020B0604020202020204" pitchFamily="34" charset="0"/>
                <a:ea typeface="宋体" panose="02010600030101010101" pitchFamily="2" charset="-122"/>
              </a:defRPr>
            </a:lvl1pPr>
            <a:lvl2pPr marL="742950" indent="-285750" eaLnBrk="0" hangingPunct="0">
              <a:defRPr b="1">
                <a:solidFill>
                  <a:schemeClr val="tx2"/>
                </a:solidFill>
                <a:latin typeface="Arial" panose="020B0604020202020204" pitchFamily="34" charset="0"/>
                <a:ea typeface="宋体" panose="02010600030101010101" pitchFamily="2" charset="-122"/>
              </a:defRPr>
            </a:lvl2pPr>
            <a:lvl3pPr marL="1143000" indent="-228600" eaLnBrk="0" hangingPunct="0">
              <a:defRPr b="1">
                <a:solidFill>
                  <a:schemeClr val="tx2"/>
                </a:solidFill>
                <a:latin typeface="Arial" panose="020B0604020202020204" pitchFamily="34" charset="0"/>
                <a:ea typeface="宋体" panose="02010600030101010101" pitchFamily="2" charset="-122"/>
              </a:defRPr>
            </a:lvl3pPr>
            <a:lvl4pPr marL="1600200" indent="-228600" eaLnBrk="0" hangingPunct="0">
              <a:defRPr b="1">
                <a:solidFill>
                  <a:schemeClr val="tx2"/>
                </a:solidFill>
                <a:latin typeface="Arial" panose="020B0604020202020204" pitchFamily="34" charset="0"/>
                <a:ea typeface="宋体" panose="02010600030101010101" pitchFamily="2" charset="-122"/>
              </a:defRPr>
            </a:lvl4pPr>
            <a:lvl5pPr marL="2057400" indent="-228600" eaLnBrk="0" hangingPunct="0">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9pPr>
          </a:lstStyle>
          <a:p>
            <a:pPr eaLnBrk="1" hangingPunct="1"/>
            <a:r>
              <a:rPr lang="zh-CN" altLang="en-US" sz="4400" dirty="0">
                <a:solidFill>
                  <a:schemeClr val="tx1"/>
                </a:solidFill>
                <a:latin typeface="Comic Sans MS" panose="030F0702030302020204" pitchFamily="66" charset="0"/>
                <a:ea typeface="楷体_GB2312" pitchFamily="49" charset="-122"/>
              </a:rPr>
              <a:t>秋兴八首（其一）</a:t>
            </a:r>
            <a:endParaRPr lang="zh-CN" altLang="en-US" sz="4400" dirty="0">
              <a:solidFill>
                <a:schemeClr val="tx1"/>
              </a:solidFill>
              <a:latin typeface="Comic Sans MS" panose="030F0702030302020204" pitchFamily="66" charset="0"/>
              <a:ea typeface="楷体_GB2312" pitchFamily="49" charset="-122"/>
            </a:endParaRPr>
          </a:p>
          <a:p>
            <a:pPr eaLnBrk="1" hangingPunct="1"/>
            <a:endParaRPr lang="zh-CN" altLang="en-US" sz="4400" dirty="0">
              <a:solidFill>
                <a:srgbClr val="CC0099"/>
              </a:solidFill>
              <a:latin typeface="Comic Sans MS" panose="030F0702030302020204" pitchFamily="66" charset="0"/>
              <a:ea typeface="楷体_GB2312" pitchFamily="49" charset="-122"/>
            </a:endParaRPr>
          </a:p>
        </p:txBody>
      </p:sp>
      <p:sp>
        <p:nvSpPr>
          <p:cNvPr id="3" name="TextBox 2"/>
          <p:cNvSpPr txBox="1"/>
          <p:nvPr/>
        </p:nvSpPr>
        <p:spPr>
          <a:xfrm>
            <a:off x="4932040" y="932069"/>
            <a:ext cx="3744416" cy="5522730"/>
          </a:xfrm>
          <a:prstGeom prst="rect">
            <a:avLst/>
          </a:prstGeom>
          <a:noFill/>
        </p:spPr>
        <p:txBody>
          <a:bodyPr wrap="square" rtlCol="0">
            <a:spAutoFit/>
          </a:bodyPr>
          <a:lstStyle/>
          <a:p>
            <a:pPr>
              <a:lnSpc>
                <a:spcPct val="130000"/>
              </a:lnSpc>
              <a:spcBef>
                <a:spcPct val="0"/>
              </a:spcBef>
            </a:pPr>
            <a:r>
              <a:rPr lang="zh-CN" altLang="en-US" sz="3200" dirty="0">
                <a:latin typeface="楷体" panose="02010609060101010101" pitchFamily="49" charset="-122"/>
                <a:ea typeface="楷体" panose="02010609060101010101" pitchFamily="49" charset="-122"/>
              </a:rPr>
              <a:t>玉露凋伤枫树林，</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巫山巫峡气萧森。</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江间波浪兼天涌， </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塞上风云接地阴。</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丛菊两开他日泪， </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孤舟一系故园心。</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寒衣处处催刀尺， </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r>
              <a:rPr lang="zh-CN" altLang="en-US" sz="3200" dirty="0">
                <a:latin typeface="楷体" panose="02010609060101010101" pitchFamily="49" charset="-122"/>
                <a:ea typeface="楷体" panose="02010609060101010101" pitchFamily="49" charset="-122"/>
              </a:rPr>
              <a:t>白帝城高急暮砧。</a:t>
            </a:r>
            <a:endParaRPr lang="zh-CN" altLang="en-US" sz="3200" dirty="0">
              <a:latin typeface="楷体" panose="02010609060101010101" pitchFamily="49" charset="-122"/>
              <a:ea typeface="楷体" panose="02010609060101010101" pitchFamily="49" charset="-122"/>
            </a:endParaRPr>
          </a:p>
          <a:p>
            <a:pPr>
              <a:lnSpc>
                <a:spcPct val="130000"/>
              </a:lnSpc>
              <a:spcBef>
                <a:spcPct val="0"/>
              </a:spcBef>
            </a:pP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p:txBody>
          <a:bodyPr>
            <a:normAutofit fontScale="90000"/>
          </a:bodyPr>
          <a:lstStyle/>
          <a:p>
            <a:pPr eaLnBrk="1" hangingPunct="1"/>
            <a:br>
              <a:rPr lang="en-US" altLang="zh-CN" sz="4000" b="1" dirty="0" smtClean="0">
                <a:solidFill>
                  <a:srgbClr val="F91B50"/>
                </a:solidFill>
              </a:rPr>
            </a:br>
            <a:endParaRPr lang="en-US" altLang="zh-CN" sz="4000" b="1" dirty="0" smtClean="0">
              <a:solidFill>
                <a:srgbClr val="F91B50"/>
              </a:solidFill>
            </a:endParaRPr>
          </a:p>
        </p:txBody>
      </p:sp>
      <p:sp>
        <p:nvSpPr>
          <p:cNvPr id="47107" name="Rectangle 3"/>
          <p:cNvSpPr>
            <a:spLocks noGrp="1" noRot="1" noChangeArrowheads="1"/>
          </p:cNvSpPr>
          <p:nvPr>
            <p:ph type="body" idx="1"/>
          </p:nvPr>
        </p:nvSpPr>
        <p:spPr>
          <a:xfrm>
            <a:off x="301625" y="1295400"/>
            <a:ext cx="8540750" cy="3053080"/>
          </a:xfrm>
        </p:spPr>
        <p:txBody>
          <a:bodyPr>
            <a:noAutofit/>
          </a:bodyPr>
          <a:lstStyle/>
          <a:p>
            <a:pPr marL="0" indent="0">
              <a:buNone/>
            </a:pPr>
            <a:endParaRPr lang="zh-CN" altLang="en-US" b="1" dirty="0">
              <a:latin typeface="楷体" panose="02010609060101010101" pitchFamily="49" charset="-122"/>
              <a:ea typeface="楷体" panose="02010609060101010101" pitchFamily="49" charset="-122"/>
            </a:endParaRPr>
          </a:p>
          <a:p>
            <a:pPr marL="0" indent="0">
              <a:buNone/>
            </a:pPr>
            <a:r>
              <a:rPr lang="zh-CN" altLang="en-US" b="1" dirty="0">
                <a:latin typeface="楷体" panose="02010609060101010101" pitchFamily="49" charset="-122"/>
                <a:ea typeface="楷体" panose="02010609060101010101" pitchFamily="49" charset="-122"/>
              </a:rPr>
              <a:t>秋兴者，</a:t>
            </a:r>
            <a:r>
              <a:rPr lang="zh-CN" altLang="en-US" b="1" dirty="0">
                <a:solidFill>
                  <a:srgbClr val="FF0000"/>
                </a:solidFill>
                <a:latin typeface="楷体" panose="02010609060101010101" pitchFamily="49" charset="-122"/>
                <a:ea typeface="楷体" panose="02010609060101010101" pitchFamily="49" charset="-122"/>
              </a:rPr>
              <a:t>遇秋而遣兴</a:t>
            </a:r>
            <a:r>
              <a:rPr lang="zh-CN" altLang="en-US" b="1" dirty="0">
                <a:latin typeface="楷体" panose="02010609060101010101" pitchFamily="49" charset="-122"/>
                <a:ea typeface="楷体" panose="02010609060101010101" pitchFamily="49" charset="-122"/>
              </a:rPr>
              <a:t>也，</a:t>
            </a:r>
            <a:r>
              <a:rPr lang="zh-CN" altLang="en-US" b="1" dirty="0">
                <a:solidFill>
                  <a:srgbClr val="FF0000"/>
                </a:solidFill>
                <a:latin typeface="楷体" panose="02010609060101010101" pitchFamily="49" charset="-122"/>
                <a:ea typeface="楷体" panose="02010609060101010101" pitchFamily="49" charset="-122"/>
              </a:rPr>
              <a:t>感秋生情</a:t>
            </a:r>
            <a:r>
              <a:rPr lang="zh-CN" altLang="en-US" b="1" dirty="0">
                <a:latin typeface="楷体" panose="02010609060101010101" pitchFamily="49" charset="-122"/>
                <a:ea typeface="楷体" panose="02010609060101010101" pitchFamily="49" charset="-122"/>
              </a:rPr>
              <a:t>之意。</a:t>
            </a:r>
            <a:endParaRPr lang="zh-CN" altLang="en-US" b="1" dirty="0">
              <a:latin typeface="楷体" panose="02010609060101010101" pitchFamily="49" charset="-122"/>
              <a:ea typeface="楷体" panose="02010609060101010101" pitchFamily="49" charset="-122"/>
            </a:endParaRPr>
          </a:p>
          <a:p>
            <a:pPr marL="0" indent="0" eaLnBrk="1" hangingPunct="1">
              <a:buNone/>
            </a:pPr>
            <a:endParaRPr lang="zh-CN" altLang="en-US" b="1" dirty="0" smtClean="0">
              <a:latin typeface="楷体" panose="02010609060101010101" pitchFamily="49" charset="-122"/>
              <a:ea typeface="楷体" panose="02010609060101010101" pitchFamily="49" charset="-122"/>
            </a:endParaRPr>
          </a:p>
          <a:p>
            <a:pPr marL="0" indent="0" eaLnBrk="1" hangingPunct="1">
              <a:buNone/>
            </a:pPr>
            <a:r>
              <a:rPr lang="en-US" altLang="zh-CN" b="1" dirty="0" smtClean="0">
                <a:latin typeface="楷体" panose="02010609060101010101" pitchFamily="49" charset="-122"/>
                <a:ea typeface="楷体" panose="02010609060101010101" pitchFamily="49" charset="-122"/>
              </a:rPr>
              <a:t>《</a:t>
            </a:r>
            <a:r>
              <a:rPr lang="zh-CN" altLang="en-US" b="1" dirty="0" smtClean="0">
                <a:latin typeface="楷体" panose="02010609060101010101" pitchFamily="49" charset="-122"/>
                <a:ea typeface="楷体" panose="02010609060101010101" pitchFamily="49" charset="-122"/>
              </a:rPr>
              <a:t>秋兴</a:t>
            </a:r>
            <a:r>
              <a:rPr lang="en-US" altLang="zh-CN" b="1" dirty="0" smtClean="0">
                <a:latin typeface="楷体" panose="02010609060101010101" pitchFamily="49" charset="-122"/>
                <a:ea typeface="楷体" panose="02010609060101010101" pitchFamily="49" charset="-122"/>
              </a:rPr>
              <a:t>》</a:t>
            </a:r>
            <a:r>
              <a:rPr lang="zh-CN" altLang="en-US" b="1" dirty="0" smtClean="0">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借秋天之景来抒发内心的情感</a:t>
            </a:r>
            <a:r>
              <a:rPr lang="zh-CN" altLang="en-US" b="1" dirty="0" smtClean="0">
                <a:latin typeface="楷体" panose="02010609060101010101" pitchFamily="49" charset="-122"/>
                <a:ea typeface="楷体" panose="02010609060101010101" pitchFamily="49" charset="-122"/>
              </a:rPr>
              <a:t>，即</a:t>
            </a:r>
            <a:r>
              <a:rPr lang="zh-CN" altLang="en-US" b="1" dirty="0" smtClean="0">
                <a:solidFill>
                  <a:srgbClr val="FF0000"/>
                </a:solidFill>
                <a:latin typeface="楷体" panose="02010609060101010101" pitchFamily="49" charset="-122"/>
                <a:ea typeface="楷体" panose="02010609060101010101" pitchFamily="49" charset="-122"/>
              </a:rPr>
              <a:t>因秋感兴（触景生情），</a:t>
            </a:r>
            <a:r>
              <a:rPr lang="zh-CN" altLang="en-US" b="1" dirty="0" smtClean="0">
                <a:latin typeface="楷体" panose="02010609060101010101" pitchFamily="49" charset="-122"/>
                <a:ea typeface="楷体" panose="02010609060101010101" pitchFamily="49" charset="-122"/>
              </a:rPr>
              <a:t>是他旅居夔州时写下的一组诗，共有八首。</a:t>
            </a:r>
            <a:endParaRPr lang="zh-CN" altLang="en-US" b="1" dirty="0" smtClean="0">
              <a:latin typeface="楷体" panose="02010609060101010101" pitchFamily="49" charset="-122"/>
              <a:ea typeface="楷体" panose="02010609060101010101" pitchFamily="49" charset="-122"/>
            </a:endParaRPr>
          </a:p>
        </p:txBody>
      </p:sp>
      <p:sp>
        <p:nvSpPr>
          <p:cNvPr id="12292" name="Text Box 4"/>
          <p:cNvSpPr txBox="1">
            <a:spLocks noChangeArrowheads="1"/>
          </p:cNvSpPr>
          <p:nvPr/>
        </p:nvSpPr>
        <p:spPr bwMode="auto">
          <a:xfrm>
            <a:off x="300990" y="385445"/>
            <a:ext cx="854202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spcBef>
                <a:spcPct val="50000"/>
              </a:spcBef>
            </a:pPr>
            <a:r>
              <a:rPr lang="en-US" altLang="zh-CN" sz="4400" dirty="0"/>
              <a:t>     </a:t>
            </a:r>
            <a:r>
              <a:rPr lang="en-US" altLang="zh-CN" sz="4400" dirty="0">
                <a:latin typeface="楷体" panose="02010609060101010101" pitchFamily="49" charset="-122"/>
                <a:ea typeface="楷体" panose="02010609060101010101" pitchFamily="49" charset="-122"/>
              </a:rPr>
              <a:t>     </a:t>
            </a:r>
            <a:r>
              <a:rPr lang="zh-CN" altLang="en-US" sz="4400" dirty="0">
                <a:latin typeface="楷体" panose="02010609060101010101" pitchFamily="49" charset="-122"/>
                <a:ea typeface="楷体" panose="02010609060101010101" pitchFamily="49" charset="-122"/>
              </a:rPr>
              <a:t>看</a:t>
            </a:r>
            <a:r>
              <a:rPr lang="zh-CN" altLang="en-US" sz="4400" dirty="0" smtClean="0">
                <a:latin typeface="楷体" panose="02010609060101010101" pitchFamily="49" charset="-122"/>
                <a:ea typeface="楷体" panose="02010609060101010101" pitchFamily="49" charset="-122"/>
              </a:rPr>
              <a:t>题目</a:t>
            </a:r>
            <a:r>
              <a:rPr lang="en-US" altLang="zh-CN" sz="4400" dirty="0" smtClean="0">
                <a:latin typeface="楷体" panose="02010609060101010101" pitchFamily="49" charset="-122"/>
                <a:ea typeface="楷体" panose="02010609060101010101" pitchFamily="49" charset="-122"/>
              </a:rPr>
              <a:t>——</a:t>
            </a:r>
            <a:r>
              <a:rPr lang="zh-CN" altLang="en-US" sz="4400" dirty="0" smtClean="0">
                <a:solidFill>
                  <a:schemeClr val="tx1"/>
                </a:solidFill>
                <a:latin typeface="楷体" panose="02010609060101010101" pitchFamily="49" charset="-122"/>
                <a:ea typeface="楷体" panose="02010609060101010101" pitchFamily="49" charset="-122"/>
              </a:rPr>
              <a:t>秋兴</a:t>
            </a:r>
            <a:endParaRPr lang="zh-CN" altLang="en-US" sz="4400" dirty="0" smtClean="0">
              <a:solidFill>
                <a:schemeClr val="tx1"/>
              </a:solidFill>
              <a:latin typeface="楷体" panose="02010609060101010101" pitchFamily="49" charset="-122"/>
              <a:ea typeface="楷体" panose="02010609060101010101" pitchFamily="49" charset="-122"/>
            </a:endParaRPr>
          </a:p>
        </p:txBody>
      </p:sp>
      <p:pic>
        <p:nvPicPr>
          <p:cNvPr id="16" name="图片 15" descr="t0192dd4bc60f5ffde1"/>
          <p:cNvPicPr>
            <a:picLocks noChangeAspect="1"/>
          </p:cNvPicPr>
          <p:nvPr/>
        </p:nvPicPr>
        <p:blipFill>
          <a:blip r:embed="rId1"/>
          <a:stretch>
            <a:fillRect/>
          </a:stretch>
        </p:blipFill>
        <p:spPr>
          <a:xfrm>
            <a:off x="6661160" y="4487551"/>
            <a:ext cx="2374903" cy="23387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1000" fill="hold"/>
                                        <p:tgtEl>
                                          <p:spTgt spid="47106"/>
                                        </p:tgtEl>
                                        <p:attrNameLst>
                                          <p:attrName>ppt_x</p:attrName>
                                        </p:attrNameLst>
                                      </p:cBhvr>
                                      <p:tavLst>
                                        <p:tav tm="0">
                                          <p:val>
                                            <p:strVal val="0-#ppt_w/2"/>
                                          </p:val>
                                        </p:tav>
                                        <p:tav tm="100000">
                                          <p:val>
                                            <p:strVal val="#ppt_x"/>
                                          </p:val>
                                        </p:tav>
                                      </p:tavLst>
                                    </p:anim>
                                    <p:anim calcmode="lin" valueType="num">
                                      <p:cBhvr additive="base">
                                        <p:cTn id="8" dur="1000" fill="hold"/>
                                        <p:tgtEl>
                                          <p:spTgt spid="471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Effect transition="in" filter="diamond(in)">
                                      <p:cBhvr>
                                        <p:cTn id="13" dur="500"/>
                                        <p:tgtEl>
                                          <p:spTgt spid="47107">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7107">
                                            <p:txEl>
                                              <p:pRg st="3" end="3"/>
                                            </p:txEl>
                                          </p:spTgt>
                                        </p:tgtEl>
                                        <p:attrNameLst>
                                          <p:attrName>style.visibility</p:attrName>
                                        </p:attrNameLst>
                                      </p:cBhvr>
                                      <p:to>
                                        <p:strVal val="visible"/>
                                      </p:to>
                                    </p:set>
                                    <p:animEffect transition="in" filter="diamond(in)">
                                      <p:cBhvr>
                                        <p:cTn id="18"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667" name="Picture 3" descr="杜甫1"/>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5724525" y="1052513"/>
            <a:ext cx="3419475" cy="5329237"/>
          </a:xfrm>
          <a:noFill/>
        </p:spPr>
      </p:pic>
      <p:sp>
        <p:nvSpPr>
          <p:cNvPr id="625668" name="Rectangle 4"/>
          <p:cNvSpPr>
            <a:spLocks noChangeArrowheads="1"/>
          </p:cNvSpPr>
          <p:nvPr/>
        </p:nvSpPr>
        <p:spPr bwMode="auto">
          <a:xfrm>
            <a:off x="0" y="985242"/>
            <a:ext cx="5651500"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spcBef>
                <a:spcPct val="0"/>
              </a:spcBef>
              <a:buClrTx/>
              <a:buSzTx/>
              <a:buFontTx/>
              <a:buNone/>
            </a:pPr>
            <a:r>
              <a:rPr lang="zh-CN" altLang="en-US" sz="2800" dirty="0">
                <a:solidFill>
                  <a:schemeClr val="tx1"/>
                </a:solidFill>
                <a:latin typeface="楷体_GB2312" pitchFamily="49" charset="-122"/>
                <a:ea typeface="楷体_GB2312" pitchFamily="49" charset="-122"/>
              </a:rPr>
              <a:t>    </a:t>
            </a:r>
            <a:r>
              <a:rPr lang="zh-CN" altLang="en-US" sz="2800" b="1" dirty="0">
                <a:solidFill>
                  <a:schemeClr val="tx1"/>
                </a:solidFill>
                <a:latin typeface="楷体" panose="02010609060101010101" pitchFamily="49" charset="-122"/>
                <a:ea typeface="楷体" panose="02010609060101010101" pitchFamily="49" charset="-122"/>
              </a:rPr>
              <a:t>杜甫，字子美，因远祖杜预为京兆杜陵（今陕西长安县东北）人，故自称</a:t>
            </a:r>
            <a:r>
              <a:rPr lang="en-US" altLang="zh-CN" sz="2800" b="1" dirty="0">
                <a:solidFill>
                  <a:schemeClr val="tx1"/>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杜陵布衣</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杜陵野老</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杜陵野客</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。杜甫是中国文学史上伟大的</a:t>
            </a:r>
            <a:r>
              <a:rPr lang="zh-CN" altLang="en-US" sz="2800" b="1" dirty="0">
                <a:solidFill>
                  <a:srgbClr val="FF0000"/>
                </a:solidFill>
                <a:latin typeface="楷体" panose="02010609060101010101" pitchFamily="49" charset="-122"/>
                <a:ea typeface="楷体" panose="02010609060101010101" pitchFamily="49" charset="-122"/>
              </a:rPr>
              <a:t>现实主义</a:t>
            </a:r>
            <a:r>
              <a:rPr lang="zh-CN" altLang="en-US" sz="2800" b="1" dirty="0">
                <a:solidFill>
                  <a:schemeClr val="tx1"/>
                </a:solidFill>
                <a:latin typeface="楷体" panose="02010609060101010101" pitchFamily="49" charset="-122"/>
                <a:ea typeface="楷体" panose="02010609060101010101" pitchFamily="49" charset="-122"/>
              </a:rPr>
              <a:t>诗人。他的创作从不同的侧面真实而集中地反映了安史之乱前后唐代由盛转衰的历史变迁和社会面貌，因而被誉为“</a:t>
            </a:r>
            <a:r>
              <a:rPr lang="zh-CN" altLang="en-US" sz="2800" b="1" dirty="0">
                <a:solidFill>
                  <a:srgbClr val="FF0000"/>
                </a:solidFill>
                <a:latin typeface="楷体" panose="02010609060101010101" pitchFamily="49" charset="-122"/>
                <a:ea typeface="楷体" panose="02010609060101010101" pitchFamily="49" charset="-122"/>
              </a:rPr>
              <a:t>诗史</a:t>
            </a:r>
            <a:r>
              <a:rPr lang="zh-CN" altLang="en-US" sz="2800" b="1" dirty="0">
                <a:solidFill>
                  <a:schemeClr val="tx1"/>
                </a:solidFill>
                <a:latin typeface="楷体" panose="02010609060101010101" pitchFamily="49" charset="-122"/>
                <a:ea typeface="楷体" panose="02010609060101010101" pitchFamily="49" charset="-122"/>
              </a:rPr>
              <a:t>”</a:t>
            </a:r>
            <a:r>
              <a:rPr lang="zh-CN" altLang="en-US" sz="2800" b="1" dirty="0" smtClean="0">
                <a:solidFill>
                  <a:schemeClr val="tx1"/>
                </a:solidFill>
                <a:latin typeface="楷体" panose="02010609060101010101" pitchFamily="49" charset="-122"/>
                <a:ea typeface="楷体" panose="02010609060101010101" pitchFamily="49" charset="-122"/>
              </a:rPr>
              <a:t>。</a:t>
            </a:r>
            <a:r>
              <a:rPr kumimoji="1" lang="zh-CN" altLang="en-US" sz="2800" b="1" dirty="0" smtClean="0">
                <a:latin typeface="楷体" panose="02010609060101010101" pitchFamily="49" charset="-122"/>
                <a:ea typeface="楷体" panose="02010609060101010101" pitchFamily="49" charset="-122"/>
              </a:rPr>
              <a:t>以</a:t>
            </a:r>
            <a:r>
              <a:rPr kumimoji="1" lang="zh-CN" altLang="en-US" sz="2800" b="1" dirty="0">
                <a:latin typeface="楷体" panose="02010609060101010101" pitchFamily="49" charset="-122"/>
                <a:ea typeface="楷体" panose="02010609060101010101" pitchFamily="49" charset="-122"/>
              </a:rPr>
              <a:t>古体、律诗见长，风格多样，而以</a:t>
            </a:r>
            <a:r>
              <a:rPr kumimoji="1" lang="zh-CN" altLang="en-US" sz="2800" b="1" dirty="0">
                <a:solidFill>
                  <a:srgbClr val="FF0000"/>
                </a:solidFill>
                <a:latin typeface="楷体" panose="02010609060101010101" pitchFamily="49" charset="-122"/>
                <a:ea typeface="楷体" panose="02010609060101010101" pitchFamily="49" charset="-122"/>
              </a:rPr>
              <a:t>沉郁顿挫</a:t>
            </a:r>
            <a:r>
              <a:rPr kumimoji="1" lang="zh-CN" altLang="en-US" sz="2800" b="1" dirty="0">
                <a:latin typeface="楷体" panose="02010609060101010101" pitchFamily="49" charset="-122"/>
                <a:ea typeface="楷体" panose="02010609060101010101" pitchFamily="49" charset="-122"/>
              </a:rPr>
              <a:t>为主。</a:t>
            </a:r>
            <a:r>
              <a:rPr lang="zh-CN" altLang="en-US" sz="2800" b="1" dirty="0">
                <a:latin typeface="楷体" panose="02010609060101010101" pitchFamily="49" charset="-122"/>
                <a:ea typeface="楷体" panose="02010609060101010101" pitchFamily="49" charset="-122"/>
              </a:rPr>
              <a:t>其忧国忧民，人格高尚，诗艺精湛，被奉为</a:t>
            </a:r>
            <a:r>
              <a:rPr lang="zh-CN" altLang="en-US" sz="2800" b="1" dirty="0" smtClean="0">
                <a:solidFill>
                  <a:srgbClr val="FF0000"/>
                </a:solidFill>
                <a:latin typeface="楷体" panose="02010609060101010101" pitchFamily="49" charset="-122"/>
                <a:ea typeface="楷体" panose="02010609060101010101" pitchFamily="49" charset="-122"/>
              </a:rPr>
              <a:t>“诗圣</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r>
              <a:rPr lang="zh-CN" altLang="en-US" b="0" dirty="0" smtClean="0">
                <a:solidFill>
                  <a:schemeClr val="tx1"/>
                </a:solidFill>
              </a:rPr>
              <a:t> </a:t>
            </a:r>
            <a:endParaRPr lang="zh-CN" altLang="en-US" b="0" dirty="0">
              <a:solidFill>
                <a:schemeClr val="tx1"/>
              </a:solidFill>
            </a:endParaRPr>
          </a:p>
        </p:txBody>
      </p:sp>
      <p:sp>
        <p:nvSpPr>
          <p:cNvPr id="12292" name="Text Box 4"/>
          <p:cNvSpPr txBox="1">
            <a:spLocks noChangeArrowheads="1"/>
          </p:cNvSpPr>
          <p:nvPr/>
        </p:nvSpPr>
        <p:spPr bwMode="auto">
          <a:xfrm>
            <a:off x="2699792" y="332656"/>
            <a:ext cx="396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spcBef>
                <a:spcPct val="50000"/>
              </a:spcBef>
            </a:pPr>
            <a:r>
              <a:rPr lang="en-US" altLang="zh-CN" sz="4400" dirty="0"/>
              <a:t>    </a:t>
            </a:r>
            <a:r>
              <a:rPr lang="zh-CN" altLang="en-US" sz="4400" dirty="0">
                <a:solidFill>
                  <a:schemeClr val="accent2"/>
                </a:solidFill>
                <a:latin typeface="楷体" panose="02010609060101010101" pitchFamily="49" charset="-122"/>
                <a:ea typeface="楷体" panose="02010609060101010101" pitchFamily="49" charset="-122"/>
              </a:rPr>
              <a:t>知人论世</a:t>
            </a:r>
            <a:endParaRPr lang="zh-CN" altLang="en-US" sz="4400" dirty="0" smtClean="0">
              <a:solidFill>
                <a:schemeClr val="accent2"/>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25667"/>
                                        </p:tgtEl>
                                        <p:attrNameLst>
                                          <p:attrName>style.visibility</p:attrName>
                                        </p:attrNameLst>
                                      </p:cBhvr>
                                      <p:to>
                                        <p:strVal val="visible"/>
                                      </p:to>
                                    </p:set>
                                    <p:animEffect transition="in" filter="slide(fromBottom)">
                                      <p:cBhvr>
                                        <p:cTn id="7" dur="500"/>
                                        <p:tgtEl>
                                          <p:spTgt spid="62566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625668"/>
                                        </p:tgtEl>
                                        <p:attrNameLst>
                                          <p:attrName>style.visibility</p:attrName>
                                        </p:attrNameLst>
                                      </p:cBhvr>
                                      <p:to>
                                        <p:strVal val="visible"/>
                                      </p:to>
                                    </p:set>
                                    <p:animEffect transition="in" filter="slide(fromLeft)">
                                      <p:cBhvr>
                                        <p:cTn id="12" dur="500"/>
                                        <p:tgtEl>
                                          <p:spTgt spid="625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6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望岳"/>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WordArt 3"/>
          <p:cNvSpPr>
            <a:spLocks noChangeArrowheads="1" noChangeShapeType="1" noTextEdit="1"/>
          </p:cNvSpPr>
          <p:nvPr/>
        </p:nvSpPr>
        <p:spPr bwMode="auto">
          <a:xfrm>
            <a:off x="4500880" y="405130"/>
            <a:ext cx="4103370" cy="1061085"/>
          </a:xfrm>
          <a:prstGeom prst="rect">
            <a:avLst/>
          </a:prstGeom>
        </p:spPr>
        <p:txBody>
          <a:bodyPr wrap="none" fromWordArt="1">
            <a:prstTxWarp prst="textPlain">
              <a:avLst>
                <a:gd name="adj" fmla="val 50649"/>
              </a:avLst>
            </a:prstTxWarp>
          </a:bodyPr>
          <a:lstStyle/>
          <a:p>
            <a:pPr algn="ctr"/>
            <a:r>
              <a:rPr lang="zh-CN" altLang="en-US" sz="3600" kern="10">
                <a:ln w="9525">
                  <a:solidFill>
                    <a:srgbClr val="000000"/>
                  </a:solidFill>
                  <a:round/>
                </a:ln>
                <a:solidFill>
                  <a:srgbClr val="FFFFFF"/>
                </a:solidFill>
                <a:latin typeface="华文新魏" panose="02010800040101010101" pitchFamily="2" charset="-122"/>
                <a:ea typeface="华文新魏" panose="02010800040101010101" pitchFamily="2" charset="-122"/>
              </a:rPr>
              <a:t>杜甫的创作历程</a:t>
            </a:r>
            <a:endParaRPr lang="zh-CN" altLang="en-US" sz="3600" kern="10">
              <a:ln w="9525">
                <a:solidFill>
                  <a:srgbClr val="000000"/>
                </a:solidFill>
                <a:round/>
              </a:ln>
              <a:solidFill>
                <a:srgbClr val="FFFFFF"/>
              </a:solidFill>
              <a:latin typeface="华文新魏" panose="02010800040101010101" pitchFamily="2" charset="-122"/>
              <a:ea typeface="华文新魏" panose="02010800040101010101" pitchFamily="2" charset="-122"/>
            </a:endParaRPr>
          </a:p>
        </p:txBody>
      </p:sp>
      <p:sp>
        <p:nvSpPr>
          <p:cNvPr id="7172" name="Text Box 4"/>
          <p:cNvSpPr txBox="1">
            <a:spLocks noChangeArrowheads="1"/>
          </p:cNvSpPr>
          <p:nvPr/>
        </p:nvSpPr>
        <p:spPr bwMode="auto">
          <a:xfrm>
            <a:off x="4067175" y="2060575"/>
            <a:ext cx="4826000"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2"/>
                </a:solidFill>
                <a:latin typeface="Arial" panose="020B0604020202020204" pitchFamily="34" charset="0"/>
                <a:ea typeface="宋体" panose="02010600030101010101" pitchFamily="2" charset="-122"/>
              </a:defRPr>
            </a:lvl1pPr>
            <a:lvl2pPr marL="742950" indent="-285750" eaLnBrk="0" hangingPunct="0">
              <a:defRPr b="1">
                <a:solidFill>
                  <a:schemeClr val="tx2"/>
                </a:solidFill>
                <a:latin typeface="Arial" panose="020B0604020202020204" pitchFamily="34" charset="0"/>
                <a:ea typeface="宋体" panose="02010600030101010101" pitchFamily="2" charset="-122"/>
              </a:defRPr>
            </a:lvl2pPr>
            <a:lvl3pPr marL="1143000" indent="-228600" eaLnBrk="0" hangingPunct="0">
              <a:defRPr b="1">
                <a:solidFill>
                  <a:schemeClr val="tx2"/>
                </a:solidFill>
                <a:latin typeface="Arial" panose="020B0604020202020204" pitchFamily="34" charset="0"/>
                <a:ea typeface="宋体" panose="02010600030101010101" pitchFamily="2" charset="-122"/>
              </a:defRPr>
            </a:lvl3pPr>
            <a:lvl4pPr marL="1600200" indent="-228600" eaLnBrk="0" hangingPunct="0">
              <a:defRPr b="1">
                <a:solidFill>
                  <a:schemeClr val="tx2"/>
                </a:solidFill>
                <a:latin typeface="Arial" panose="020B0604020202020204" pitchFamily="34" charset="0"/>
                <a:ea typeface="宋体" panose="02010600030101010101" pitchFamily="2" charset="-122"/>
              </a:defRPr>
            </a:lvl4pPr>
            <a:lvl5pPr marL="2057400" indent="-228600" eaLnBrk="0" hangingPunct="0">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2"/>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a:solidFill>
                  <a:schemeClr val="tx1"/>
                </a:solidFill>
                <a:ea typeface="黑体" panose="02010609060101010101" pitchFamily="49" charset="-122"/>
              </a:rPr>
              <a:t>（一）读书和壮游时期</a:t>
            </a:r>
            <a:endParaRPr lang="zh-CN" altLang="en-US" sz="3600">
              <a:solidFill>
                <a:schemeClr val="tx1"/>
              </a:solidFill>
              <a:ea typeface="黑体" panose="02010609060101010101" pitchFamily="49" charset="-122"/>
            </a:endParaRPr>
          </a:p>
          <a:p>
            <a:pPr eaLnBrk="1" hangingPunct="1">
              <a:spcBef>
                <a:spcPct val="50000"/>
              </a:spcBef>
            </a:pPr>
            <a:r>
              <a:rPr lang="zh-CN" altLang="en-US" sz="3600">
                <a:solidFill>
                  <a:schemeClr val="tx1"/>
                </a:solidFill>
                <a:ea typeface="黑体" panose="02010609060101010101" pitchFamily="49" charset="-122"/>
              </a:rPr>
              <a:t>（二）长安十年时期</a:t>
            </a:r>
            <a:endParaRPr lang="zh-CN" altLang="en-US" sz="3600">
              <a:solidFill>
                <a:schemeClr val="tx1"/>
              </a:solidFill>
              <a:ea typeface="黑体" panose="02010609060101010101" pitchFamily="49" charset="-122"/>
            </a:endParaRPr>
          </a:p>
          <a:p>
            <a:pPr eaLnBrk="1" hangingPunct="1">
              <a:spcBef>
                <a:spcPct val="50000"/>
              </a:spcBef>
            </a:pPr>
            <a:r>
              <a:rPr lang="zh-CN" altLang="en-US" sz="3600">
                <a:solidFill>
                  <a:schemeClr val="tx1"/>
                </a:solidFill>
                <a:ea typeface="黑体" panose="02010609060101010101" pitchFamily="49" charset="-122"/>
              </a:rPr>
              <a:t>（三）战乱流离时期</a:t>
            </a:r>
            <a:endParaRPr lang="zh-CN" altLang="en-US" sz="3600">
              <a:solidFill>
                <a:schemeClr val="tx1"/>
              </a:solidFill>
              <a:ea typeface="黑体" panose="02010609060101010101" pitchFamily="49" charset="-122"/>
            </a:endParaRPr>
          </a:p>
          <a:p>
            <a:pPr eaLnBrk="1" hangingPunct="1">
              <a:spcBef>
                <a:spcPct val="50000"/>
              </a:spcBef>
            </a:pPr>
            <a:r>
              <a:rPr lang="zh-CN" altLang="en-US" sz="3600">
                <a:solidFill>
                  <a:schemeClr val="tx1"/>
                </a:solidFill>
                <a:ea typeface="黑体" panose="02010609060101010101" pitchFamily="49" charset="-122"/>
              </a:rPr>
              <a:t>（四）漂泊西南时期</a:t>
            </a:r>
            <a:endParaRPr lang="zh-CN" altLang="en-US" sz="3600">
              <a:solidFill>
                <a:schemeClr val="tx1"/>
              </a:solidFill>
              <a:ea typeface="黑体" panose="02010609060101010101" pitchFamily="49" charset="-122"/>
            </a:endParaRPr>
          </a:p>
        </p:txBody>
      </p:sp>
      <p:sp>
        <p:nvSpPr>
          <p:cNvPr id="12292" name="Text Box 4"/>
          <p:cNvSpPr txBox="1">
            <a:spLocks noChangeArrowheads="1"/>
          </p:cNvSpPr>
          <p:nvPr/>
        </p:nvSpPr>
        <p:spPr bwMode="auto">
          <a:xfrm>
            <a:off x="1871345" y="1086485"/>
            <a:ext cx="1265555" cy="277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3600" b="1">
                <a:solidFill>
                  <a:schemeClr val="tx2"/>
                </a:solidFill>
                <a:latin typeface="华文行楷" panose="02010800040101010101" pitchFamily="2" charset="-122"/>
                <a:ea typeface="华文行楷" panose="02010800040101010101" pitchFamily="2" charset="-122"/>
              </a:defRPr>
            </a:lvl1pPr>
            <a:lvl2pPr marL="742950" indent="-285750" eaLnBrk="0" hangingPunct="0">
              <a:defRPr sz="3600" b="1">
                <a:solidFill>
                  <a:schemeClr val="tx2"/>
                </a:solidFill>
                <a:latin typeface="华文行楷" panose="02010800040101010101" pitchFamily="2" charset="-122"/>
                <a:ea typeface="华文行楷" panose="02010800040101010101" pitchFamily="2" charset="-122"/>
              </a:defRPr>
            </a:lvl2pPr>
            <a:lvl3pPr marL="1143000" indent="-228600" eaLnBrk="0" hangingPunct="0">
              <a:defRPr sz="3600" b="1">
                <a:solidFill>
                  <a:schemeClr val="tx2"/>
                </a:solidFill>
                <a:latin typeface="华文行楷" panose="02010800040101010101" pitchFamily="2" charset="-122"/>
                <a:ea typeface="华文行楷" panose="02010800040101010101" pitchFamily="2" charset="-122"/>
              </a:defRPr>
            </a:lvl3pPr>
            <a:lvl4pPr marL="1600200" indent="-228600" eaLnBrk="0" hangingPunct="0">
              <a:defRPr sz="3600" b="1">
                <a:solidFill>
                  <a:schemeClr val="tx2"/>
                </a:solidFill>
                <a:latin typeface="华文行楷" panose="02010800040101010101" pitchFamily="2" charset="-122"/>
                <a:ea typeface="华文行楷" panose="02010800040101010101" pitchFamily="2" charset="-122"/>
              </a:defRPr>
            </a:lvl4pPr>
            <a:lvl5pPr marL="2057400" indent="-228600" eaLnBrk="0" hangingPunct="0">
              <a:defRPr sz="3600" b="1">
                <a:solidFill>
                  <a:schemeClr val="tx2"/>
                </a:solidFill>
                <a:latin typeface="华文行楷" panose="02010800040101010101" pitchFamily="2" charset="-122"/>
                <a:ea typeface="华文行楷" panose="02010800040101010101" pitchFamily="2" charset="-122"/>
              </a:defRPr>
            </a:lvl5pPr>
            <a:lvl6pPr marL="25146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6pPr>
            <a:lvl7pPr marL="29718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7pPr>
            <a:lvl8pPr marL="34290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8pPr>
            <a:lvl9pPr marL="3886200" indent="-228600" eaLnBrk="0" fontAlgn="base" hangingPunct="0">
              <a:spcBef>
                <a:spcPct val="20000"/>
              </a:spcBef>
              <a:spcAft>
                <a:spcPct val="0"/>
              </a:spcAft>
              <a:buClr>
                <a:schemeClr val="hlink"/>
              </a:buClr>
              <a:buSzPct val="75000"/>
              <a:buFont typeface="Wingdings" panose="05000000000000000000" pitchFamily="2" charset="2"/>
              <a:defRPr sz="3600" b="1">
                <a:solidFill>
                  <a:schemeClr val="tx2"/>
                </a:solidFill>
                <a:latin typeface="华文行楷" panose="02010800040101010101" pitchFamily="2" charset="-122"/>
                <a:ea typeface="华文行楷" panose="02010800040101010101" pitchFamily="2" charset="-122"/>
              </a:defRPr>
            </a:lvl9pPr>
          </a:lstStyle>
          <a:p>
            <a:pPr eaLnBrk="1" hangingPunct="1">
              <a:spcBef>
                <a:spcPct val="50000"/>
              </a:spcBef>
            </a:pPr>
            <a:r>
              <a:rPr lang="en-US" altLang="zh-CN" sz="4400" dirty="0"/>
              <a:t>   </a:t>
            </a:r>
            <a:r>
              <a:rPr lang="zh-CN" altLang="en-US" sz="4400" dirty="0"/>
              <a:t>知人论世</a:t>
            </a:r>
            <a:endParaRPr lang="zh-CN" altLang="en-US" sz="4400" dirty="0" smtClean="0">
              <a:solidFill>
                <a:schemeClr val="accent2"/>
              </a:solidFill>
              <a:latin typeface="楷体" panose="02010609060101010101" pitchFamily="49" charset="-122"/>
              <a:ea typeface="楷体" panose="02010609060101010101"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2402</Words>
  <Application>WPS 演示</Application>
  <PresentationFormat>全屏显示(4:3)</PresentationFormat>
  <Paragraphs>187</Paragraphs>
  <Slides>23</Slides>
  <Notes>0</Notes>
  <HiddenSlides>3</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23</vt:i4>
      </vt:variant>
    </vt:vector>
  </HeadingPairs>
  <TitlesOfParts>
    <vt:vector size="42" baseType="lpstr">
      <vt:lpstr>Arial</vt:lpstr>
      <vt:lpstr>宋体</vt:lpstr>
      <vt:lpstr>Wingdings</vt:lpstr>
      <vt:lpstr>楷体</vt:lpstr>
      <vt:lpstr>华文行楷</vt:lpstr>
      <vt:lpstr>Comic Sans MS</vt:lpstr>
      <vt:lpstr>楷体_GB2312</vt:lpstr>
      <vt:lpstr>华文新魏</vt:lpstr>
      <vt:lpstr>黑体</vt:lpstr>
      <vt:lpstr>_x000B__x000C_</vt:lpstr>
      <vt:lpstr>华文隶书</vt:lpstr>
      <vt:lpstr>Calibri</vt:lpstr>
      <vt:lpstr>微软雅黑</vt:lpstr>
      <vt:lpstr>新宋体</vt:lpstr>
      <vt:lpstr>Segoe Print</vt:lpstr>
      <vt:lpstr>Office 主题</vt:lpstr>
      <vt:lpstr>默认设计模板</vt:lpstr>
      <vt:lpstr>1_默认设计模板</vt:lpstr>
      <vt:lpstr>2_默认设计模板</vt:lpstr>
      <vt:lpstr>PowerPoint 演示文稿</vt:lpstr>
      <vt:lpstr>PowerPoint 演示文稿</vt:lpstr>
      <vt:lpstr>PowerPoint 演示文稿</vt:lpstr>
      <vt:lpstr>PowerPoint 演示文稿</vt:lpstr>
      <vt:lpstr>诗歌鉴赏的方法</vt:lpstr>
      <vt:lpstr>PowerPoint 演示文稿</vt:lpstr>
      <vt:lpstr> </vt:lpstr>
      <vt:lpstr>PowerPoint 演示文稿</vt:lpstr>
      <vt:lpstr>PowerPoint 演示文稿</vt:lpstr>
      <vt:lpstr>PowerPoint 演示文稿</vt:lpstr>
      <vt:lpstr>看诗句及注释</vt:lpstr>
      <vt:lpstr>写了什么？</vt:lpstr>
      <vt:lpstr>玉露凋伤枫树林， 巫山巫峡气萧森。</vt:lpstr>
      <vt:lpstr>问题：          颔联营造了怎样的意境氛围？ （写了哪些意象？）     </vt:lpstr>
      <vt:lpstr>PowerPoint 演示文稿</vt:lpstr>
      <vt:lpstr>前两联景物描写运用了什么艺术手法？有何作用？</vt:lpstr>
      <vt:lpstr>问题：哪个诗句最能表明诗人感情？</vt:lpstr>
      <vt:lpstr>问题：尾联诗人将关注点转移到生活中来，写千家万户的“刀尺声”“捣衣声”，表达了作者怎样的思想感情？</vt:lpstr>
      <vt:lpstr>PowerPoint 演示文稿</vt:lpstr>
      <vt:lpstr>PowerPoint 演示文稿</vt:lpstr>
      <vt:lpstr>PowerPoint 演示文稿</vt:lpstr>
      <vt:lpstr>PowerPoint 演示文稿</vt:lpstr>
      <vt:lpstr>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XSY</dc:creator>
  <cp:lastModifiedBy>XSY</cp:lastModifiedBy>
  <cp:revision>46</cp:revision>
  <dcterms:created xsi:type="dcterms:W3CDTF">2017-02-28T08:07:00Z</dcterms:created>
  <dcterms:modified xsi:type="dcterms:W3CDTF">2017-03-08T02:13:01Z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