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6" r:id="rId2"/>
  </p:sldMasterIdLst>
  <p:notesMasterIdLst>
    <p:notesMasterId r:id="rId35"/>
  </p:notesMasterIdLst>
  <p:sldIdLst>
    <p:sldId id="394" r:id="rId3"/>
    <p:sldId id="395" r:id="rId4"/>
    <p:sldId id="396" r:id="rId5"/>
    <p:sldId id="397" r:id="rId6"/>
    <p:sldId id="398" r:id="rId7"/>
    <p:sldId id="399" r:id="rId8"/>
    <p:sldId id="400" r:id="rId9"/>
    <p:sldId id="401" r:id="rId10"/>
    <p:sldId id="402" r:id="rId11"/>
    <p:sldId id="403" r:id="rId12"/>
    <p:sldId id="404" r:id="rId13"/>
    <p:sldId id="405" r:id="rId14"/>
    <p:sldId id="406" r:id="rId15"/>
    <p:sldId id="407" r:id="rId16"/>
    <p:sldId id="408" r:id="rId17"/>
    <p:sldId id="409" r:id="rId18"/>
    <p:sldId id="410" r:id="rId19"/>
    <p:sldId id="411" r:id="rId20"/>
    <p:sldId id="412" r:id="rId21"/>
    <p:sldId id="413" r:id="rId22"/>
    <p:sldId id="414" r:id="rId23"/>
    <p:sldId id="415" r:id="rId24"/>
    <p:sldId id="416" r:id="rId25"/>
    <p:sldId id="417" r:id="rId26"/>
    <p:sldId id="418" r:id="rId27"/>
    <p:sldId id="419" r:id="rId28"/>
    <p:sldId id="420" r:id="rId29"/>
    <p:sldId id="421" r:id="rId30"/>
    <p:sldId id="422" r:id="rId31"/>
    <p:sldId id="423" r:id="rId32"/>
    <p:sldId id="424" r:id="rId33"/>
    <p:sldId id="425" r:id="rId34"/>
  </p:sldIdLst>
  <p:sldSz cx="11522075" cy="6480175"/>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00"/>
    <a:srgbClr val="0533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132" y="-444"/>
      </p:cViewPr>
      <p:guideLst>
        <p:guide orient="horz" pos="2036"/>
        <p:guide pos="3626"/>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8D4EC4-DB57-46EA-A2C0-18F19DE486F2}" type="datetimeFigureOut">
              <a:rPr lang="zh-CN" altLang="en-US" smtClean="0"/>
              <a:t>2021-1-3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8EAB37-647D-42A1-93AE-E92B4BE6F92E}" type="slidenum">
              <a:rPr lang="zh-CN" altLang="en-US" smtClean="0"/>
              <a:t>‹#›</a:t>
            </a:fld>
            <a:endParaRPr lang="zh-CN" altLang="en-US"/>
          </a:p>
        </p:txBody>
      </p:sp>
    </p:spTree>
    <p:extLst>
      <p:ext uri="{BB962C8B-B14F-4D97-AF65-F5344CB8AC3E}">
        <p14:creationId xmlns:p14="http://schemas.microsoft.com/office/powerpoint/2010/main" val="40805767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2.xml"/><Relationship Id="rId5" Type="http://schemas.openxmlformats.org/officeDocument/2006/relationships/tags" Target="../tags/tag74.xml"/><Relationship Id="rId4" Type="http://schemas.openxmlformats.org/officeDocument/2006/relationships/tags" Target="../tags/tag7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2.xml"/><Relationship Id="rId5" Type="http://schemas.openxmlformats.org/officeDocument/2006/relationships/tags" Target="../tags/tag79.xml"/><Relationship Id="rId4" Type="http://schemas.openxmlformats.org/officeDocument/2006/relationships/tags" Target="../tags/tag78.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2.xml"/><Relationship Id="rId5" Type="http://schemas.openxmlformats.org/officeDocument/2006/relationships/tags" Target="../tags/tag84.xml"/><Relationship Id="rId4" Type="http://schemas.openxmlformats.org/officeDocument/2006/relationships/tags" Target="../tags/tag8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slideMaster" Target="../slideMasters/slideMaster2.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Master" Target="../slideMasters/slideMaster2.xml"/><Relationship Id="rId4" Type="http://schemas.openxmlformats.org/officeDocument/2006/relationships/tags" Target="../tags/tag102.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8.xml"/><Relationship Id="rId7" Type="http://schemas.openxmlformats.org/officeDocument/2006/relationships/slideMaster" Target="../slideMasters/slideMaster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Master" Target="../slideMasters/slideMaster2.xml"/><Relationship Id="rId5" Type="http://schemas.openxmlformats.org/officeDocument/2006/relationships/tags" Target="../tags/tag116.xml"/><Relationship Id="rId4" Type="http://schemas.openxmlformats.org/officeDocument/2006/relationships/tags" Target="../tags/tag115.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slideMaster" Target="../slideMasters/slideMaster2.xml"/><Relationship Id="rId4" Type="http://schemas.openxmlformats.org/officeDocument/2006/relationships/tags" Target="../tags/tag120.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2021-1-3</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2021-1-3</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2.xml"/><Relationship Id="rId17" Type="http://schemas.openxmlformats.org/officeDocument/2006/relationships/tags" Target="../tags/tag68.xml"/><Relationship Id="rId2" Type="http://schemas.openxmlformats.org/officeDocument/2006/relationships/slideLayout" Target="../slideLayouts/slideLayout29.xml"/><Relationship Id="rId16" Type="http://schemas.openxmlformats.org/officeDocument/2006/relationships/tags" Target="../tags/tag67.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6.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0"/>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31"/>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32"/>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3"/>
            <p:custDataLst>
              <p:tags r:id="rId33"/>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34"/>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2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3"/>
            <p:custDataLst>
              <p:tags r:id="rId17"/>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slide" Target="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slide" Target="slide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38"/>
          <p:cNvSpPr txBox="1">
            <a:spLocks noChangeArrowheads="1"/>
          </p:cNvSpPr>
          <p:nvPr/>
        </p:nvSpPr>
        <p:spPr bwMode="auto">
          <a:xfrm>
            <a:off x="2712720" y="3192780"/>
            <a:ext cx="5403215" cy="1106805"/>
          </a:xfrm>
          <a:prstGeom prst="rect">
            <a:avLst/>
          </a:prstGeom>
          <a:solidFill>
            <a:srgbClr val="FF0000"/>
          </a:solidFill>
          <a:ln w="9525">
            <a:noFill/>
            <a:miter lim="800000"/>
          </a:ln>
        </p:spPr>
        <p:txBody>
          <a:bodyPr wrap="square">
            <a:spAutoFit/>
          </a:bodyPr>
          <a:lstStyle/>
          <a:p>
            <a:pPr algn="l"/>
            <a:r>
              <a:rPr lang="zh-CN" altLang="en-US" sz="6600">
                <a:solidFill>
                  <a:schemeClr val="bg1"/>
                </a:solidFill>
                <a:ea typeface="黑体" panose="02010609060101010101" pitchFamily="2" charset="-122"/>
              </a:rPr>
              <a:t> </a:t>
            </a:r>
            <a:r>
              <a:rPr lang="zh-CN" altLang="en-US" sz="6600" smtClean="0">
                <a:solidFill>
                  <a:schemeClr val="bg1"/>
                </a:solidFill>
                <a:ea typeface="黑体" panose="02010609060101010101" pitchFamily="2" charset="-122"/>
              </a:rPr>
              <a:t>  古诗文阅读</a:t>
            </a:r>
            <a:endParaRPr lang="zh-CN" altLang="en-US" sz="6600">
              <a:solidFill>
                <a:schemeClr val="bg1"/>
              </a:solidFill>
              <a:ea typeface="黑体" panose="02010609060101010101" pitchFamily="2" charset="-122"/>
            </a:endParaRPr>
          </a:p>
        </p:txBody>
      </p:sp>
      <p:pic>
        <p:nvPicPr>
          <p:cNvPr id="18436" name="图片 18435" descr="p_large_E9Ly_40930003e0b32d11"/>
          <p:cNvPicPr>
            <a:picLocks noChangeAspect="1"/>
          </p:cNvPicPr>
          <p:nvPr/>
        </p:nvPicPr>
        <p:blipFill>
          <a:blip r:embed="rId2"/>
          <a:stretch>
            <a:fillRect/>
          </a:stretch>
        </p:blipFill>
        <p:spPr>
          <a:xfrm>
            <a:off x="5715" y="-4445"/>
            <a:ext cx="11510645" cy="6489700"/>
          </a:xfrm>
          <a:prstGeom prst="rect">
            <a:avLst/>
          </a:prstGeom>
          <a:noFill/>
          <a:ln w="9525">
            <a:noFill/>
          </a:ln>
        </p:spPr>
      </p:pic>
      <p:sp>
        <p:nvSpPr>
          <p:cNvPr id="3" name="Text Box 38"/>
          <p:cNvSpPr txBox="1">
            <a:spLocks noChangeArrowheads="1"/>
          </p:cNvSpPr>
          <p:nvPr/>
        </p:nvSpPr>
        <p:spPr bwMode="auto">
          <a:xfrm>
            <a:off x="5566652" y="733133"/>
            <a:ext cx="5402973" cy="1106805"/>
          </a:xfrm>
          <a:prstGeom prst="rect">
            <a:avLst/>
          </a:prstGeom>
          <a:solidFill>
            <a:schemeClr val="accent6">
              <a:lumMod val="50000"/>
            </a:schemeClr>
          </a:solidFill>
          <a:ln w="9525">
            <a:noFill/>
            <a:miter lim="800000"/>
          </a:ln>
        </p:spPr>
        <p:txBody>
          <a:bodyPr wrap="square">
            <a:spAutoFit/>
          </a:bodyPr>
          <a:lstStyle/>
          <a:p>
            <a:pPr algn="l"/>
            <a:r>
              <a:rPr lang="zh-CN" altLang="en-US" sz="6600">
                <a:solidFill>
                  <a:schemeClr val="bg1"/>
                </a:solidFill>
                <a:ea typeface="黑体" panose="02010609060101010101" pitchFamily="2" charset="-122"/>
              </a:rPr>
              <a:t> </a:t>
            </a:r>
            <a:r>
              <a:rPr lang="zh-CN" altLang="en-US" sz="6600" smtClean="0">
                <a:solidFill>
                  <a:schemeClr val="bg1"/>
                </a:solidFill>
                <a:ea typeface="黑体" panose="02010609060101010101" pitchFamily="2" charset="-122"/>
              </a:rPr>
              <a:t> 现代文阅读</a:t>
            </a:r>
            <a:endParaRPr lang="zh-CN" altLang="en-US" sz="6600">
              <a:solidFill>
                <a:schemeClr val="bg1"/>
              </a:solidFill>
              <a:ea typeface="黑体" panose="02010609060101010101"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20" name="Text Box 8"/>
          <p:cNvSpPr txBox="1">
            <a:spLocks noChangeArrowheads="1"/>
          </p:cNvSpPr>
          <p:nvPr/>
        </p:nvSpPr>
        <p:spPr bwMode="auto">
          <a:xfrm>
            <a:off x="1403319" y="1382699"/>
            <a:ext cx="9144064" cy="3236595"/>
          </a:xfrm>
          <a:prstGeom prst="rect">
            <a:avLst/>
          </a:prstGeom>
          <a:noFill/>
          <a:ln w="9525">
            <a:noFill/>
            <a:miter lim="800000"/>
          </a:ln>
          <a:effectLst/>
        </p:spPr>
        <p:txBody>
          <a:bodyPr wrap="square">
            <a:spAutoFit/>
          </a:bodyPr>
          <a:lstStyle/>
          <a:p>
            <a:pPr algn="ctr"/>
            <a:r>
              <a:rPr lang="zh-CN" altLang="en-US" sz="2800" smtClean="0">
                <a:solidFill>
                  <a:srgbClr val="C00000"/>
                </a:solidFill>
                <a:latin typeface="黑体" pitchFamily="2" charset="-122"/>
                <a:ea typeface="黑体" panose="02010609060101010101" pitchFamily="2" charset="-122"/>
              </a:rPr>
              <a:t>题型二  理解文中句子的含意</a:t>
            </a:r>
          </a:p>
          <a:p>
            <a:pPr>
              <a:lnSpc>
                <a:spcPct val="135000"/>
              </a:lnSpc>
            </a:pPr>
            <a:endParaRPr lang="en-US" altLang="zh-CN" sz="2400" smtClean="0">
              <a:solidFill>
                <a:srgbClr val="006600"/>
              </a:solidFill>
              <a:latin typeface="黑体" pitchFamily="2" charset="-122"/>
              <a:ea typeface="黑体" panose="02010609060101010101" pitchFamily="2" charset="-122"/>
            </a:endParaRPr>
          </a:p>
          <a:p>
            <a:pPr>
              <a:lnSpc>
                <a:spcPct val="150000"/>
              </a:lnSpc>
            </a:pPr>
            <a:r>
              <a:rPr lang="zh-CN" altLang="en-US" sz="2400" b="1" smtClean="0">
                <a:solidFill>
                  <a:srgbClr val="006600"/>
                </a:solidFill>
                <a:latin typeface="+mn-ea"/>
              </a:rPr>
              <a:t>     丰富含意重在思想性，这是一个重要考点。所谓重要语句，主要指内涵较为丰富的句子、使用了特殊手法的句子、能显示脉络层次或主旨的句子。对这几类句子含意的理解、体会，是体会重要语句丰富含意的基础。</a:t>
            </a:r>
            <a:endParaRPr lang="zh-CN" altLang="en-US" sz="2400" b="1">
              <a:solidFill>
                <a:srgbClr val="006600"/>
              </a:solidFill>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2520"/>
                                        </p:tgtEl>
                                        <p:attrNameLst>
                                          <p:attrName>style.visibility</p:attrName>
                                        </p:attrNameLst>
                                      </p:cBhvr>
                                      <p:to>
                                        <p:strVal val="visible"/>
                                      </p:to>
                                    </p:set>
                                    <p:animEffect transition="in" filter="dissolve">
                                      <p:cBhvr>
                                        <p:cTn id="7" dur="500"/>
                                        <p:tgtEl>
                                          <p:spTgt spid="1925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1046129" y="1025509"/>
          <a:ext cx="10358120" cy="4613578"/>
        </p:xfrm>
        <a:graphic>
          <a:graphicData uri="http://schemas.openxmlformats.org/drawingml/2006/table">
            <a:tbl>
              <a:tblPr firstRow="1" bandRow="1">
                <a:tableStyleId>{8799B23B-EC83-4686-B30A-512413B5E67A}</a:tableStyleId>
              </a:tblPr>
              <a:tblGrid>
                <a:gridCol w="2180590"/>
                <a:gridCol w="8177530"/>
              </a:tblGrid>
              <a:tr h="571504">
                <a:tc gridSpan="2">
                  <a:txBody>
                    <a:bodyPr/>
                    <a:lstStyle/>
                    <a:p>
                      <a:r>
                        <a:rPr lang="zh-CN" altLang="en-US" sz="2400" b="1" kern="1200" smtClean="0">
                          <a:solidFill>
                            <a:srgbClr val="C00000"/>
                          </a:solidFill>
                          <a:latin typeface="黑体" pitchFamily="2" charset="-122"/>
                          <a:ea typeface="黑体" panose="02010609060101010101" pitchFamily="2" charset="-122"/>
                          <a:cs typeface="+mn-cs"/>
                        </a:rPr>
                        <a:t>一、如何理解不同类型重要句子及含意？</a:t>
                      </a:r>
                    </a:p>
                    <a:p>
                      <a:r>
                        <a:rPr lang="zh-CN" altLang="en-US" sz="2400" b="1" kern="1200" smtClean="0">
                          <a:solidFill>
                            <a:srgbClr val="0000FF"/>
                          </a:solidFill>
                          <a:latin typeface="+mn-ea"/>
                          <a:ea typeface="+mn-ea"/>
                          <a:cs typeface="+mn-cs"/>
                        </a:rPr>
                        <a:t>重要句子通常指以下几类句子</a:t>
                      </a:r>
                      <a:endParaRPr lang="zh-CN" altLang="en-US" sz="2000" b="0" kern="1200" smtClean="0">
                        <a:solidFill>
                          <a:srgbClr val="0000FF"/>
                        </a:solidFill>
                        <a:latin typeface="+mn-ea"/>
                        <a:ea typeface="+mn-ea"/>
                        <a:cs typeface="+mn-cs"/>
                      </a:endParaRPr>
                    </a:p>
                  </a:txBody>
                  <a:tcPr marL="68580" marR="68580" marT="0" marB="0" anchor="ctr"/>
                </a:tc>
                <a:tc hMerge="1">
                  <a:txBody>
                    <a:bodyPr/>
                    <a:lstStyle/>
                    <a:p>
                      <a:endParaRPr/>
                    </a:p>
                  </a:txBody>
                  <a:tcPr marL="68580" marR="68580" marT="0" marB="0" anchor="ctr"/>
                </a:tc>
              </a:tr>
              <a:tr h="840116">
                <a:tc>
                  <a:txBody>
                    <a:bodyPr/>
                    <a:lstStyle/>
                    <a:p>
                      <a:pPr algn="l">
                        <a:spcAft>
                          <a:spcPct val="0"/>
                        </a:spcAft>
                      </a:pPr>
                      <a:r>
                        <a:rPr lang="en-US" sz="2400" kern="100">
                          <a:solidFill>
                            <a:srgbClr val="0000FF"/>
                          </a:solidFill>
                          <a:latin typeface="+mn-ea"/>
                          <a:ea typeface="+mn-ea"/>
                          <a:cs typeface="Courier New" panose="02070309020205020404"/>
                        </a:rPr>
                        <a:t>(1)</a:t>
                      </a:r>
                      <a:r>
                        <a:rPr lang="zh-CN" sz="2400" kern="100">
                          <a:solidFill>
                            <a:srgbClr val="0000FF"/>
                          </a:solidFill>
                          <a:latin typeface="+mn-ea"/>
                          <a:ea typeface="+mn-ea"/>
                          <a:cs typeface="Times New Roman" panose="02020603050405020304"/>
                        </a:rPr>
                        <a:t>含蓄句</a:t>
                      </a:r>
                      <a:endParaRPr lang="zh-CN" sz="2400" kern="100">
                        <a:solidFill>
                          <a:srgbClr val="0000FF"/>
                        </a:solidFill>
                        <a:latin typeface="+mn-ea"/>
                        <a:ea typeface="+mn-ea"/>
                        <a:cs typeface="Courier New" panose="02070309020205020404"/>
                      </a:endParaRPr>
                    </a:p>
                  </a:txBody>
                  <a:tcPr marL="68580" marR="68580" marT="0" marB="0" anchor="ctr"/>
                </a:tc>
                <a:tc>
                  <a:txBody>
                    <a:bodyPr/>
                    <a:lstStyle/>
                    <a:p>
                      <a:pPr algn="l">
                        <a:spcAft>
                          <a:spcPct val="0"/>
                        </a:spcAft>
                      </a:pPr>
                      <a:r>
                        <a:rPr lang="zh-CN" sz="2400" kern="100">
                          <a:solidFill>
                            <a:srgbClr val="0000FF"/>
                          </a:solidFill>
                          <a:latin typeface="+mn-ea"/>
                          <a:ea typeface="+mn-ea"/>
                          <a:cs typeface="Times New Roman" panose="02020603050405020304"/>
                        </a:rPr>
                        <a:t>运用象征等手法，意思隐晦的句子。</a:t>
                      </a:r>
                      <a:endParaRPr lang="zh-CN" sz="2400" kern="100">
                        <a:solidFill>
                          <a:srgbClr val="0000FF"/>
                        </a:solidFill>
                        <a:latin typeface="+mn-ea"/>
                        <a:ea typeface="+mn-ea"/>
                        <a:cs typeface="Courier New" panose="02070309020205020404"/>
                      </a:endParaRPr>
                    </a:p>
                  </a:txBody>
                  <a:tcPr marL="68580" marR="68580" marT="0" marB="0" anchor="ctr"/>
                </a:tc>
              </a:tr>
              <a:tr h="714380">
                <a:tc>
                  <a:txBody>
                    <a:bodyPr/>
                    <a:lstStyle/>
                    <a:p>
                      <a:pPr algn="l">
                        <a:spcAft>
                          <a:spcPct val="0"/>
                        </a:spcAft>
                      </a:pPr>
                      <a:r>
                        <a:rPr lang="en-US" sz="2400" kern="100">
                          <a:solidFill>
                            <a:srgbClr val="0000FF"/>
                          </a:solidFill>
                          <a:latin typeface="+mn-ea"/>
                          <a:ea typeface="+mn-ea"/>
                          <a:cs typeface="Courier New" panose="02070309020205020404"/>
                        </a:rPr>
                        <a:t>(2)</a:t>
                      </a:r>
                      <a:r>
                        <a:rPr lang="zh-CN" sz="2400" kern="100">
                          <a:solidFill>
                            <a:srgbClr val="0000FF"/>
                          </a:solidFill>
                          <a:latin typeface="+mn-ea"/>
                          <a:ea typeface="+mn-ea"/>
                          <a:cs typeface="Times New Roman" panose="02020603050405020304"/>
                        </a:rPr>
                        <a:t>结构句</a:t>
                      </a:r>
                      <a:endParaRPr lang="zh-CN" sz="2400" kern="100">
                        <a:solidFill>
                          <a:srgbClr val="0000FF"/>
                        </a:solidFill>
                        <a:latin typeface="+mn-ea"/>
                        <a:ea typeface="+mn-ea"/>
                        <a:cs typeface="Courier New" panose="02070309020205020404"/>
                      </a:endParaRPr>
                    </a:p>
                  </a:txBody>
                  <a:tcPr marL="68580" marR="68580" marT="0" marB="0" anchor="ctr"/>
                </a:tc>
                <a:tc>
                  <a:txBody>
                    <a:bodyPr/>
                    <a:lstStyle/>
                    <a:p>
                      <a:pPr algn="l">
                        <a:spcAft>
                          <a:spcPct val="0"/>
                        </a:spcAft>
                      </a:pPr>
                      <a:r>
                        <a:rPr lang="zh-CN" sz="2400" kern="100">
                          <a:solidFill>
                            <a:srgbClr val="0000FF"/>
                          </a:solidFill>
                          <a:latin typeface="+mn-ea"/>
                          <a:ea typeface="+mn-ea"/>
                          <a:cs typeface="Times New Roman" panose="02020603050405020304"/>
                        </a:rPr>
                        <a:t>揭示文章脉络层次的句子，如总领句、总结句、过渡句等。</a:t>
                      </a:r>
                      <a:endParaRPr lang="zh-CN" sz="2400" kern="100">
                        <a:solidFill>
                          <a:srgbClr val="0000FF"/>
                        </a:solidFill>
                        <a:latin typeface="+mn-ea"/>
                        <a:ea typeface="+mn-ea"/>
                        <a:cs typeface="Courier New" panose="02070309020205020404"/>
                      </a:endParaRPr>
                    </a:p>
                  </a:txBody>
                  <a:tcPr marL="68580" marR="68580" marT="0" marB="0" anchor="ctr"/>
                </a:tc>
              </a:tr>
              <a:tr h="792400">
                <a:tc>
                  <a:txBody>
                    <a:bodyPr/>
                    <a:lstStyle/>
                    <a:p>
                      <a:pPr algn="l">
                        <a:spcAft>
                          <a:spcPct val="0"/>
                        </a:spcAft>
                      </a:pPr>
                      <a:r>
                        <a:rPr lang="en-US" sz="2400" kern="100">
                          <a:solidFill>
                            <a:srgbClr val="0000FF"/>
                          </a:solidFill>
                          <a:latin typeface="+mn-ea"/>
                          <a:ea typeface="+mn-ea"/>
                          <a:cs typeface="Courier New" panose="02070309020205020404"/>
                        </a:rPr>
                        <a:t>(3)</a:t>
                      </a:r>
                      <a:r>
                        <a:rPr lang="zh-CN" sz="2400" kern="100">
                          <a:solidFill>
                            <a:srgbClr val="0000FF"/>
                          </a:solidFill>
                          <a:latin typeface="+mn-ea"/>
                          <a:ea typeface="+mn-ea"/>
                          <a:cs typeface="Times New Roman" panose="02020603050405020304"/>
                        </a:rPr>
                        <a:t>修辞句</a:t>
                      </a:r>
                      <a:endParaRPr lang="zh-CN" sz="2400" kern="100">
                        <a:solidFill>
                          <a:srgbClr val="0000FF"/>
                        </a:solidFill>
                        <a:latin typeface="+mn-ea"/>
                        <a:ea typeface="+mn-ea"/>
                        <a:cs typeface="Courier New" panose="02070309020205020404"/>
                      </a:endParaRPr>
                    </a:p>
                  </a:txBody>
                  <a:tcPr marL="68580" marR="68580" marT="0" marB="0" anchor="ctr"/>
                </a:tc>
                <a:tc>
                  <a:txBody>
                    <a:bodyPr/>
                    <a:lstStyle/>
                    <a:p>
                      <a:pPr algn="l">
                        <a:spcAft>
                          <a:spcPct val="0"/>
                        </a:spcAft>
                      </a:pPr>
                      <a:r>
                        <a:rPr lang="zh-CN" sz="2400" kern="100">
                          <a:solidFill>
                            <a:srgbClr val="0000FF"/>
                          </a:solidFill>
                          <a:latin typeface="+mn-ea"/>
                          <a:ea typeface="+mn-ea"/>
                          <a:cs typeface="Times New Roman" panose="02020603050405020304"/>
                        </a:rPr>
                        <a:t>使用某种修辞手法，内涵较为丰富的句子。</a:t>
                      </a:r>
                      <a:endParaRPr lang="zh-CN" sz="2400" kern="100">
                        <a:solidFill>
                          <a:srgbClr val="0000FF"/>
                        </a:solidFill>
                        <a:latin typeface="+mn-ea"/>
                        <a:ea typeface="+mn-ea"/>
                        <a:cs typeface="Courier New" panose="02070309020205020404"/>
                      </a:endParaRPr>
                    </a:p>
                  </a:txBody>
                  <a:tcPr marL="68580" marR="68580" marT="0" marB="0" anchor="ctr"/>
                </a:tc>
              </a:tr>
              <a:tr h="767581">
                <a:tc>
                  <a:txBody>
                    <a:bodyPr/>
                    <a:lstStyle/>
                    <a:p>
                      <a:pPr algn="l">
                        <a:spcAft>
                          <a:spcPct val="0"/>
                        </a:spcAft>
                      </a:pPr>
                      <a:r>
                        <a:rPr lang="en-US" sz="2400" kern="100">
                          <a:solidFill>
                            <a:srgbClr val="0000FF"/>
                          </a:solidFill>
                          <a:latin typeface="+mn-ea"/>
                          <a:ea typeface="+mn-ea"/>
                          <a:cs typeface="Courier New" panose="02070309020205020404"/>
                        </a:rPr>
                        <a:t>(4)</a:t>
                      </a:r>
                      <a:r>
                        <a:rPr lang="zh-CN" sz="2400" kern="100">
                          <a:solidFill>
                            <a:srgbClr val="0000FF"/>
                          </a:solidFill>
                          <a:latin typeface="+mn-ea"/>
                          <a:ea typeface="+mn-ea"/>
                          <a:cs typeface="Times New Roman" panose="02020603050405020304"/>
                        </a:rPr>
                        <a:t>主旨情感句</a:t>
                      </a:r>
                      <a:endParaRPr lang="zh-CN" sz="2400" kern="100">
                        <a:solidFill>
                          <a:srgbClr val="0000FF"/>
                        </a:solidFill>
                        <a:latin typeface="+mn-ea"/>
                        <a:ea typeface="+mn-ea"/>
                        <a:cs typeface="Courier New" panose="02070309020205020404"/>
                      </a:endParaRPr>
                    </a:p>
                  </a:txBody>
                  <a:tcPr marL="68580" marR="68580" marT="0" marB="0" anchor="ctr"/>
                </a:tc>
                <a:tc>
                  <a:txBody>
                    <a:bodyPr/>
                    <a:lstStyle/>
                    <a:p>
                      <a:pPr algn="l">
                        <a:spcAft>
                          <a:spcPct val="0"/>
                        </a:spcAft>
                      </a:pPr>
                      <a:r>
                        <a:rPr lang="zh-CN" sz="2400" kern="100">
                          <a:solidFill>
                            <a:srgbClr val="0000FF"/>
                          </a:solidFill>
                          <a:latin typeface="+mn-ea"/>
                          <a:ea typeface="+mn-ea"/>
                          <a:cs typeface="Times New Roman" panose="02020603050405020304"/>
                        </a:rPr>
                        <a:t>揭示文章中心题旨的句子。</a:t>
                      </a:r>
                      <a:endParaRPr lang="zh-CN" sz="2400" kern="100">
                        <a:solidFill>
                          <a:srgbClr val="0000FF"/>
                        </a:solidFill>
                        <a:latin typeface="+mn-ea"/>
                        <a:ea typeface="+mn-ea"/>
                        <a:cs typeface="Courier New" panose="02070309020205020404"/>
                      </a:endParaRPr>
                    </a:p>
                  </a:txBody>
                  <a:tcPr marL="68580" marR="68580" marT="0" marB="0" anchor="ctr"/>
                </a:tc>
              </a:tr>
              <a:tr h="767581">
                <a:tc>
                  <a:txBody>
                    <a:bodyPr/>
                    <a:lstStyle/>
                    <a:p>
                      <a:pPr algn="l">
                        <a:spcAft>
                          <a:spcPct val="0"/>
                        </a:spcAft>
                      </a:pPr>
                      <a:r>
                        <a:rPr lang="en-US" sz="2400" kern="100">
                          <a:solidFill>
                            <a:srgbClr val="0000FF"/>
                          </a:solidFill>
                          <a:latin typeface="+mn-ea"/>
                          <a:ea typeface="+mn-ea"/>
                          <a:cs typeface="Courier New" panose="02070309020205020404"/>
                        </a:rPr>
                        <a:t>(5)</a:t>
                      </a:r>
                      <a:r>
                        <a:rPr lang="zh-CN" sz="2400" kern="100">
                          <a:solidFill>
                            <a:srgbClr val="0000FF"/>
                          </a:solidFill>
                          <a:latin typeface="+mn-ea"/>
                          <a:ea typeface="+mn-ea"/>
                          <a:cs typeface="Times New Roman" panose="02020603050405020304"/>
                        </a:rPr>
                        <a:t>结构复杂句</a:t>
                      </a:r>
                      <a:endParaRPr lang="zh-CN" sz="2400" kern="100">
                        <a:solidFill>
                          <a:srgbClr val="0000FF"/>
                        </a:solidFill>
                        <a:latin typeface="+mn-ea"/>
                        <a:ea typeface="+mn-ea"/>
                        <a:cs typeface="Courier New" panose="02070309020205020404"/>
                      </a:endParaRPr>
                    </a:p>
                  </a:txBody>
                  <a:tcPr marL="68580" marR="68580" marT="0" marB="0" anchor="ctr"/>
                </a:tc>
                <a:tc>
                  <a:txBody>
                    <a:bodyPr/>
                    <a:lstStyle/>
                    <a:p>
                      <a:pPr algn="l">
                        <a:spcAft>
                          <a:spcPct val="0"/>
                        </a:spcAft>
                      </a:pPr>
                      <a:r>
                        <a:rPr lang="zh-CN" sz="2400" kern="100">
                          <a:solidFill>
                            <a:srgbClr val="0000FF"/>
                          </a:solidFill>
                          <a:latin typeface="+mn-ea"/>
                          <a:ea typeface="+mn-ea"/>
                          <a:cs typeface="Times New Roman" panose="02020603050405020304"/>
                        </a:rPr>
                        <a:t>句子附加成分多，句子较长，结构复杂，句意难懂。</a:t>
                      </a:r>
                      <a:endParaRPr lang="zh-CN" sz="2400" kern="100">
                        <a:solidFill>
                          <a:srgbClr val="0000FF"/>
                        </a:solidFill>
                        <a:latin typeface="+mn-ea"/>
                        <a:ea typeface="+mn-ea"/>
                        <a:cs typeface="Courier New" panose="02070309020205020404"/>
                      </a:endParaRP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903253" y="596881"/>
          <a:ext cx="10358120" cy="6256020"/>
        </p:xfrm>
        <a:graphic>
          <a:graphicData uri="http://schemas.openxmlformats.org/drawingml/2006/table">
            <a:tbl>
              <a:tblPr firstRow="1" bandRow="1">
                <a:tableStyleId>{8799B23B-EC83-4686-B30A-512413B5E67A}</a:tableStyleId>
              </a:tblPr>
              <a:tblGrid>
                <a:gridCol w="2000250"/>
                <a:gridCol w="929005"/>
                <a:gridCol w="7428865"/>
              </a:tblGrid>
              <a:tr h="403860">
                <a:tc gridSpan="3">
                  <a:txBody>
                    <a:bodyPr/>
                    <a:lstStyle/>
                    <a:p>
                      <a:pPr algn="ctr"/>
                      <a:r>
                        <a:rPr lang="en-US" sz="2400" b="1" kern="1200" smtClean="0">
                          <a:solidFill>
                            <a:srgbClr val="0000FF"/>
                          </a:solidFill>
                          <a:latin typeface="+mn-lt"/>
                          <a:ea typeface="+mn-ea"/>
                          <a:cs typeface="+mn-cs"/>
                        </a:rPr>
                        <a:t>5</a:t>
                      </a:r>
                      <a:r>
                        <a:rPr lang="zh-CN" altLang="en-US" sz="2400" b="1" kern="1200" smtClean="0">
                          <a:solidFill>
                            <a:srgbClr val="0000FF"/>
                          </a:solidFill>
                          <a:latin typeface="+mn-lt"/>
                          <a:ea typeface="+mn-ea"/>
                          <a:cs typeface="+mn-cs"/>
                        </a:rPr>
                        <a:t>类句意的理解方法</a:t>
                      </a:r>
                      <a:endParaRPr lang="zh-CN" altLang="en-US" sz="2400" b="1" kern="1200">
                        <a:solidFill>
                          <a:srgbClr val="0000FF"/>
                        </a:solidFill>
                        <a:latin typeface="+mn-lt"/>
                        <a:ea typeface="+mn-ea"/>
                        <a:cs typeface="+mn-cs"/>
                      </a:endParaRPr>
                    </a:p>
                  </a:txBody>
                  <a:tcPr marL="68580" marR="68580" marT="0" marB="0" anchor="ctr"/>
                </a:tc>
                <a:tc hMerge="1">
                  <a:txBody>
                    <a:bodyPr/>
                    <a:lstStyle/>
                    <a:p>
                      <a:endParaRPr/>
                    </a:p>
                  </a:txBody>
                  <a:tcPr/>
                </a:tc>
                <a:tc hMerge="1">
                  <a:txBody>
                    <a:bodyPr/>
                    <a:lstStyle/>
                    <a:p>
                      <a:endParaRPr/>
                    </a:p>
                  </a:txBody>
                  <a:tcPr marL="68580" marR="68580" marT="0" marB="0" anchor="ctr"/>
                </a:tc>
              </a:tr>
              <a:tr h="1828800">
                <a:tc>
                  <a:txBody>
                    <a:bodyPr/>
                    <a:lstStyle/>
                    <a:p>
                      <a:pPr algn="ctr">
                        <a:spcAft>
                          <a:spcPct val="0"/>
                        </a:spcAft>
                      </a:pPr>
                      <a:r>
                        <a:rPr lang="en-US" sz="2000" kern="100">
                          <a:solidFill>
                            <a:srgbClr val="0000FF"/>
                          </a:solidFill>
                          <a:latin typeface="+mn-ea"/>
                          <a:ea typeface="+mn-ea"/>
                          <a:cs typeface="Courier New" panose="02070309020205020404"/>
                        </a:rPr>
                        <a:t>(1)</a:t>
                      </a:r>
                      <a:r>
                        <a:rPr lang="zh-CN" sz="2000" kern="100">
                          <a:solidFill>
                            <a:srgbClr val="0000FF"/>
                          </a:solidFill>
                          <a:latin typeface="+mn-ea"/>
                          <a:ea typeface="+mn-ea"/>
                          <a:cs typeface="Times New Roman" panose="02020603050405020304"/>
                        </a:rPr>
                        <a:t>含蓄句</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由表及里</a:t>
                      </a:r>
                      <a:endParaRPr lang="zh-CN" sz="2000" kern="100">
                        <a:solidFill>
                          <a:srgbClr val="0000FF"/>
                        </a:solidFill>
                        <a:latin typeface="+mn-ea"/>
                        <a:ea typeface="+mn-ea"/>
                        <a:cs typeface="Courier New" panose="02070309020205020404"/>
                      </a:endParaRPr>
                    </a:p>
                  </a:txBody>
                  <a:tcPr marL="68580" marR="68580" marT="0" marB="0" anchor="ctr"/>
                </a:tc>
                <a:tc gridSpan="2">
                  <a:txBody>
                    <a:bodyPr/>
                    <a:lstStyle/>
                    <a:p>
                      <a:pPr algn="l">
                        <a:lnSpc>
                          <a:spcPct val="120000"/>
                        </a:lnSpc>
                        <a:spcAft>
                          <a:spcPct val="0"/>
                        </a:spcAft>
                      </a:pPr>
                      <a:r>
                        <a:rPr lang="zh-CN" sz="2000" kern="100">
                          <a:solidFill>
                            <a:srgbClr val="0000FF"/>
                          </a:solidFill>
                          <a:latin typeface="+mn-ea"/>
                          <a:ea typeface="+mn-ea"/>
                          <a:cs typeface="Times New Roman" panose="02020603050405020304"/>
                        </a:rPr>
                        <a:t>含蓄句或蕴含某些深层含意，或具有一定哲理、警示作用。它一般有</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句表意</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句内意</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和</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句外意</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三层含意。对</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句外意</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的理解通常是命题者考查意图所在，也是难点所在。理解时需要借助文章的主旨。理解句意时，一般需在理解主旨的基础上，借助</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句表意</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，联系语境，即可获取关键信息。</a:t>
                      </a:r>
                      <a:endParaRPr lang="zh-CN" sz="2000" kern="100">
                        <a:solidFill>
                          <a:srgbClr val="0000FF"/>
                        </a:solidFill>
                        <a:latin typeface="+mn-ea"/>
                        <a:ea typeface="+mn-ea"/>
                        <a:cs typeface="Courier New" panose="02070309020205020404"/>
                      </a:endParaRPr>
                    </a:p>
                  </a:txBody>
                  <a:tcPr marL="68580" marR="68580" marT="0" marB="0" anchor="ctr"/>
                </a:tc>
                <a:tc hMerge="1">
                  <a:txBody>
                    <a:bodyPr/>
                    <a:lstStyle/>
                    <a:p>
                      <a:endParaRPr/>
                    </a:p>
                  </a:txBody>
                  <a:tcPr marL="68580" marR="68580" marT="0" marB="0" anchor="ctr"/>
                </a:tc>
              </a:tr>
              <a:tr h="365760">
                <a:tc rowSpan="4">
                  <a:txBody>
                    <a:bodyPr/>
                    <a:lstStyle/>
                    <a:p>
                      <a:pPr algn="ctr">
                        <a:spcAft>
                          <a:spcPct val="0"/>
                        </a:spcAft>
                      </a:pPr>
                      <a:r>
                        <a:rPr lang="en-US" sz="2000" kern="100" smtClean="0">
                          <a:solidFill>
                            <a:srgbClr val="0000FF"/>
                          </a:solidFill>
                          <a:latin typeface="+mn-ea"/>
                          <a:ea typeface="+mn-ea"/>
                          <a:cs typeface="Courier New" panose="02070309020205020404"/>
                        </a:rPr>
                        <a:t>(2)</a:t>
                      </a:r>
                      <a:r>
                        <a:rPr lang="zh-CN" sz="2000" kern="100" smtClean="0">
                          <a:solidFill>
                            <a:srgbClr val="0000FF"/>
                          </a:solidFill>
                          <a:latin typeface="+mn-ea"/>
                          <a:ea typeface="+mn-ea"/>
                          <a:cs typeface="Times New Roman" panose="02020603050405020304"/>
                        </a:rPr>
                        <a:t>结构句</a:t>
                      </a:r>
                      <a:r>
                        <a:rPr lang="en-US" sz="2000" kern="100" smtClean="0">
                          <a:solidFill>
                            <a:srgbClr val="0000FF"/>
                          </a:solidFill>
                          <a:latin typeface="+mn-ea"/>
                          <a:ea typeface="+mn-ea"/>
                          <a:cs typeface="Times New Roman" panose="02020603050405020304"/>
                        </a:rPr>
                        <a:t>→</a:t>
                      </a:r>
                      <a:r>
                        <a:rPr lang="zh-CN" sz="2000" kern="100" smtClean="0">
                          <a:solidFill>
                            <a:srgbClr val="0000FF"/>
                          </a:solidFill>
                          <a:latin typeface="+mn-ea"/>
                          <a:ea typeface="+mn-ea"/>
                          <a:cs typeface="Times New Roman" panose="02020603050405020304"/>
                        </a:rPr>
                        <a:t>抓住位置</a:t>
                      </a:r>
                      <a:endParaRPr lang="zh-CN" sz="2000" kern="100">
                        <a:solidFill>
                          <a:srgbClr val="0000FF"/>
                        </a:solidFill>
                        <a:latin typeface="+mn-ea"/>
                        <a:ea typeface="+mn-ea"/>
                        <a:cs typeface="Courier New" panose="02070309020205020404"/>
                      </a:endParaRPr>
                    </a:p>
                  </a:txBody>
                  <a:tcPr marL="68580" marR="68580" marT="0" marB="0" anchor="ctr"/>
                </a:tc>
                <a:tc>
                  <a:txBody>
                    <a:bodyPr/>
                    <a:lstStyle/>
                    <a:p>
                      <a:pPr algn="l">
                        <a:lnSpc>
                          <a:spcPct val="120000"/>
                        </a:lnSpc>
                        <a:spcAft>
                          <a:spcPct val="0"/>
                        </a:spcAft>
                      </a:pPr>
                      <a:r>
                        <a:rPr lang="zh-CN" sz="2000" kern="100">
                          <a:solidFill>
                            <a:srgbClr val="0000FF"/>
                          </a:solidFill>
                          <a:latin typeface="+mn-ea"/>
                          <a:ea typeface="+mn-ea"/>
                          <a:cs typeface="Times New Roman" panose="02020603050405020304"/>
                        </a:rPr>
                        <a:t>总领句</a:t>
                      </a:r>
                      <a:endParaRPr lang="zh-CN" sz="2000" kern="100">
                        <a:solidFill>
                          <a:srgbClr val="0000FF"/>
                        </a:solidFill>
                        <a:latin typeface="+mn-ea"/>
                        <a:ea typeface="+mn-ea"/>
                        <a:cs typeface="Courier New" panose="02070309020205020404"/>
                      </a:endParaRPr>
                    </a:p>
                  </a:txBody>
                  <a:tcPr marL="68580" marR="68580" marT="0" marB="0" anchor="ctr"/>
                </a:tc>
                <a:tc>
                  <a:txBody>
                    <a:bodyPr/>
                    <a:lstStyle/>
                    <a:p>
                      <a:pPr algn="l">
                        <a:lnSpc>
                          <a:spcPct val="120000"/>
                        </a:lnSpc>
                        <a:spcAft>
                          <a:spcPct val="0"/>
                        </a:spcAft>
                      </a:pPr>
                      <a:r>
                        <a:rPr lang="zh-CN" sz="2000" kern="100">
                          <a:solidFill>
                            <a:srgbClr val="0000FF"/>
                          </a:solidFill>
                          <a:latin typeface="+mn-ea"/>
                          <a:ea typeface="+mn-ea"/>
                          <a:cs typeface="Times New Roman" panose="02020603050405020304"/>
                        </a:rPr>
                        <a:t>对下文内容进行概括。</a:t>
                      </a:r>
                      <a:endParaRPr lang="zh-CN" sz="2000" kern="100">
                        <a:solidFill>
                          <a:srgbClr val="0000FF"/>
                        </a:solidFill>
                        <a:latin typeface="+mn-ea"/>
                        <a:ea typeface="+mn-ea"/>
                        <a:cs typeface="Courier New" panose="02070309020205020404"/>
                      </a:endParaRPr>
                    </a:p>
                  </a:txBody>
                  <a:tcPr marL="68580" marR="68580" marT="0" marB="0" anchor="ctr"/>
                </a:tc>
              </a:tr>
              <a:tr h="365760">
                <a:tc vMerge="1">
                  <a:txBody>
                    <a:bodyPr/>
                    <a:lstStyle/>
                    <a:p>
                      <a:endParaRPr/>
                    </a:p>
                  </a:txBody>
                  <a:tcPr marL="68580" marR="68580" marT="0" marB="0" anchor="ctr"/>
                </a:tc>
                <a:tc>
                  <a:txBody>
                    <a:bodyPr/>
                    <a:lstStyle/>
                    <a:p>
                      <a:pPr algn="l">
                        <a:lnSpc>
                          <a:spcPct val="120000"/>
                        </a:lnSpc>
                        <a:spcAft>
                          <a:spcPct val="0"/>
                        </a:spcAft>
                      </a:pPr>
                      <a:r>
                        <a:rPr lang="zh-CN" sz="2000" kern="100">
                          <a:solidFill>
                            <a:srgbClr val="0000FF"/>
                          </a:solidFill>
                          <a:latin typeface="+mn-ea"/>
                          <a:ea typeface="+mn-ea"/>
                          <a:cs typeface="Times New Roman" panose="02020603050405020304"/>
                        </a:rPr>
                        <a:t>总结句</a:t>
                      </a:r>
                      <a:endParaRPr lang="zh-CN" sz="2000" kern="100">
                        <a:solidFill>
                          <a:srgbClr val="0000FF"/>
                        </a:solidFill>
                        <a:latin typeface="+mn-ea"/>
                        <a:ea typeface="+mn-ea"/>
                        <a:cs typeface="Courier New" panose="02070309020205020404"/>
                      </a:endParaRPr>
                    </a:p>
                  </a:txBody>
                  <a:tcPr marL="68580" marR="68580" marT="0" marB="0" anchor="ctr"/>
                </a:tc>
                <a:tc>
                  <a:txBody>
                    <a:bodyPr/>
                    <a:lstStyle/>
                    <a:p>
                      <a:pPr algn="l">
                        <a:lnSpc>
                          <a:spcPct val="120000"/>
                        </a:lnSpc>
                        <a:spcAft>
                          <a:spcPct val="0"/>
                        </a:spcAft>
                      </a:pPr>
                      <a:r>
                        <a:rPr lang="zh-CN" sz="2000" kern="100">
                          <a:solidFill>
                            <a:srgbClr val="0000FF"/>
                          </a:solidFill>
                          <a:latin typeface="+mn-ea"/>
                          <a:ea typeface="+mn-ea"/>
                          <a:cs typeface="Times New Roman" panose="02020603050405020304"/>
                        </a:rPr>
                        <a:t>对上文内容进行概括。</a:t>
                      </a:r>
                      <a:endParaRPr lang="zh-CN" sz="2000" kern="100">
                        <a:solidFill>
                          <a:srgbClr val="0000FF"/>
                        </a:solidFill>
                        <a:latin typeface="+mn-ea"/>
                        <a:ea typeface="+mn-ea"/>
                        <a:cs typeface="Courier New" panose="02070309020205020404"/>
                      </a:endParaRPr>
                    </a:p>
                  </a:txBody>
                  <a:tcPr marL="68580" marR="68580" marT="0" marB="0" anchor="ctr"/>
                </a:tc>
              </a:tr>
              <a:tr h="365760">
                <a:tc vMerge="1">
                  <a:txBody>
                    <a:bodyPr/>
                    <a:lstStyle/>
                    <a:p>
                      <a:endParaRPr/>
                    </a:p>
                  </a:txBody>
                  <a:tcPr marL="68580" marR="68580" marT="0" marB="0" anchor="ctr"/>
                </a:tc>
                <a:tc>
                  <a:txBody>
                    <a:bodyPr/>
                    <a:lstStyle/>
                    <a:p>
                      <a:pPr algn="l">
                        <a:lnSpc>
                          <a:spcPct val="120000"/>
                        </a:lnSpc>
                        <a:spcAft>
                          <a:spcPct val="0"/>
                        </a:spcAft>
                      </a:pPr>
                      <a:r>
                        <a:rPr lang="zh-CN" sz="2000" kern="100">
                          <a:solidFill>
                            <a:srgbClr val="0000FF"/>
                          </a:solidFill>
                          <a:latin typeface="+mn-ea"/>
                          <a:ea typeface="+mn-ea"/>
                          <a:cs typeface="Times New Roman" panose="02020603050405020304"/>
                        </a:rPr>
                        <a:t>过渡句</a:t>
                      </a:r>
                      <a:endParaRPr lang="zh-CN" sz="2000" kern="100">
                        <a:solidFill>
                          <a:srgbClr val="0000FF"/>
                        </a:solidFill>
                        <a:latin typeface="+mn-ea"/>
                        <a:ea typeface="+mn-ea"/>
                        <a:cs typeface="Courier New" panose="02070309020205020404"/>
                      </a:endParaRPr>
                    </a:p>
                  </a:txBody>
                  <a:tcPr marL="68580" marR="68580" marT="0" marB="0" anchor="ctr"/>
                </a:tc>
                <a:tc>
                  <a:txBody>
                    <a:bodyPr/>
                    <a:lstStyle/>
                    <a:p>
                      <a:pPr algn="l">
                        <a:lnSpc>
                          <a:spcPct val="120000"/>
                        </a:lnSpc>
                        <a:spcAft>
                          <a:spcPct val="0"/>
                        </a:spcAft>
                      </a:pPr>
                      <a:r>
                        <a:rPr lang="zh-CN" sz="2000" kern="100">
                          <a:solidFill>
                            <a:srgbClr val="0000FF"/>
                          </a:solidFill>
                          <a:latin typeface="+mn-ea"/>
                          <a:ea typeface="+mn-ea"/>
                          <a:cs typeface="Times New Roman" panose="02020603050405020304"/>
                        </a:rPr>
                        <a:t>对上下文内容进行把握。</a:t>
                      </a:r>
                      <a:endParaRPr lang="zh-CN" sz="2000" kern="100">
                        <a:solidFill>
                          <a:srgbClr val="0000FF"/>
                        </a:solidFill>
                        <a:latin typeface="+mn-ea"/>
                        <a:ea typeface="+mn-ea"/>
                        <a:cs typeface="Courier New" panose="02070309020205020404"/>
                      </a:endParaRPr>
                    </a:p>
                  </a:txBody>
                  <a:tcPr marL="68580" marR="68580" marT="0" marB="0" anchor="ctr"/>
                </a:tc>
              </a:tr>
              <a:tr h="365760">
                <a:tc vMerge="1">
                  <a:txBody>
                    <a:bodyPr/>
                    <a:lstStyle/>
                    <a:p>
                      <a:endParaRPr/>
                    </a:p>
                  </a:txBody>
                  <a:tcPr marL="68580" marR="68580" marT="0" marB="0" anchor="ctr"/>
                </a:tc>
                <a:tc>
                  <a:txBody>
                    <a:bodyPr/>
                    <a:lstStyle/>
                    <a:p>
                      <a:pPr algn="l">
                        <a:lnSpc>
                          <a:spcPct val="120000"/>
                        </a:lnSpc>
                        <a:spcAft>
                          <a:spcPct val="0"/>
                        </a:spcAft>
                      </a:pPr>
                      <a:r>
                        <a:rPr lang="zh-CN" sz="2000" kern="100">
                          <a:solidFill>
                            <a:srgbClr val="0000FF"/>
                          </a:solidFill>
                          <a:latin typeface="+mn-ea"/>
                          <a:ea typeface="+mn-ea"/>
                          <a:cs typeface="Times New Roman" panose="02020603050405020304"/>
                        </a:rPr>
                        <a:t>照应句</a:t>
                      </a:r>
                      <a:endParaRPr lang="zh-CN" sz="2000" kern="100">
                        <a:solidFill>
                          <a:srgbClr val="0000FF"/>
                        </a:solidFill>
                        <a:latin typeface="+mn-ea"/>
                        <a:ea typeface="+mn-ea"/>
                        <a:cs typeface="Courier New" panose="02070309020205020404"/>
                      </a:endParaRPr>
                    </a:p>
                  </a:txBody>
                  <a:tcPr marL="68580" marR="68580" marT="0" marB="0" anchor="ctr"/>
                </a:tc>
                <a:tc>
                  <a:txBody>
                    <a:bodyPr/>
                    <a:lstStyle/>
                    <a:p>
                      <a:pPr algn="l">
                        <a:lnSpc>
                          <a:spcPct val="120000"/>
                        </a:lnSpc>
                        <a:spcAft>
                          <a:spcPct val="0"/>
                        </a:spcAft>
                      </a:pPr>
                      <a:r>
                        <a:rPr lang="zh-CN" sz="2000" kern="100">
                          <a:solidFill>
                            <a:srgbClr val="0000FF"/>
                          </a:solidFill>
                          <a:latin typeface="+mn-ea"/>
                          <a:ea typeface="+mn-ea"/>
                          <a:cs typeface="Times New Roman" panose="02020603050405020304"/>
                        </a:rPr>
                        <a:t>找准照应的句子或段落进行解释。</a:t>
                      </a:r>
                      <a:endParaRPr lang="zh-CN" sz="2000" kern="100">
                        <a:solidFill>
                          <a:srgbClr val="0000FF"/>
                        </a:solidFill>
                        <a:latin typeface="+mn-ea"/>
                        <a:ea typeface="+mn-ea"/>
                        <a:cs typeface="Courier New" panose="02070309020205020404"/>
                      </a:endParaRPr>
                    </a:p>
                  </a:txBody>
                  <a:tcPr marL="68580" marR="68580" marT="0" marB="0" anchor="ctr"/>
                </a:tc>
              </a:tr>
              <a:tr h="1097280">
                <a:tc>
                  <a:txBody>
                    <a:bodyPr/>
                    <a:lstStyle/>
                    <a:p>
                      <a:pPr algn="ctr">
                        <a:spcAft>
                          <a:spcPct val="0"/>
                        </a:spcAft>
                      </a:pPr>
                      <a:r>
                        <a:rPr lang="en-US" sz="2000" kern="100">
                          <a:solidFill>
                            <a:srgbClr val="0000FF"/>
                          </a:solidFill>
                          <a:latin typeface="+mn-ea"/>
                          <a:ea typeface="+mn-ea"/>
                          <a:cs typeface="Courier New" panose="02070309020205020404"/>
                        </a:rPr>
                        <a:t>(3)</a:t>
                      </a:r>
                      <a:r>
                        <a:rPr lang="zh-CN" sz="2000" kern="100">
                          <a:solidFill>
                            <a:srgbClr val="0000FF"/>
                          </a:solidFill>
                          <a:latin typeface="+mn-ea"/>
                          <a:ea typeface="+mn-ea"/>
                          <a:cs typeface="Times New Roman" panose="02020603050405020304"/>
                        </a:rPr>
                        <a:t>修辞句</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还原本意</a:t>
                      </a:r>
                      <a:endParaRPr lang="zh-CN" sz="2000" kern="100">
                        <a:solidFill>
                          <a:srgbClr val="0000FF"/>
                        </a:solidFill>
                        <a:latin typeface="+mn-ea"/>
                        <a:ea typeface="+mn-ea"/>
                        <a:cs typeface="Courier New" panose="02070309020205020404"/>
                      </a:endParaRPr>
                    </a:p>
                  </a:txBody>
                  <a:tcPr marL="68580" marR="68580" marT="0" marB="0" anchor="ctr"/>
                </a:tc>
                <a:tc gridSpan="2">
                  <a:txBody>
                    <a:bodyPr/>
                    <a:lstStyle/>
                    <a:p>
                      <a:pPr algn="l">
                        <a:lnSpc>
                          <a:spcPct val="120000"/>
                        </a:lnSpc>
                        <a:spcAft>
                          <a:spcPct val="0"/>
                        </a:spcAft>
                      </a:pPr>
                      <a:r>
                        <a:rPr lang="zh-CN" sz="2000" kern="100">
                          <a:solidFill>
                            <a:srgbClr val="0000FF"/>
                          </a:solidFill>
                          <a:latin typeface="+mn-ea"/>
                          <a:ea typeface="+mn-ea"/>
                          <a:cs typeface="Times New Roman" panose="02020603050405020304"/>
                        </a:rPr>
                        <a:t>首先，确定修辞手法，把握特点。如比喻的相似性、反语的讽刺性、借代的相关性、比拟的形象性等。其次，将句子</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还原</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，即将使用了修辞手法的句子还原成没有使用修辞手法的意思明白的句子。</a:t>
                      </a:r>
                      <a:endParaRPr lang="zh-CN" sz="2000" kern="100">
                        <a:solidFill>
                          <a:srgbClr val="0000FF"/>
                        </a:solidFill>
                        <a:latin typeface="+mn-ea"/>
                        <a:ea typeface="+mn-ea"/>
                        <a:cs typeface="Courier New" panose="02070309020205020404"/>
                      </a:endParaRPr>
                    </a:p>
                  </a:txBody>
                  <a:tcPr marL="68580" marR="68580" marT="0" marB="0" anchor="ctr"/>
                </a:tc>
                <a:tc hMerge="1">
                  <a:txBody>
                    <a:bodyPr/>
                    <a:lstStyle/>
                    <a:p>
                      <a:endParaRPr/>
                    </a:p>
                  </a:txBody>
                  <a:tcPr marL="68580" marR="68580" marT="0" marB="0" anchor="ctr"/>
                </a:tc>
              </a:tr>
              <a:tr h="731520">
                <a:tc>
                  <a:txBody>
                    <a:bodyPr/>
                    <a:lstStyle/>
                    <a:p>
                      <a:pPr algn="ctr">
                        <a:spcAft>
                          <a:spcPct val="0"/>
                        </a:spcAft>
                      </a:pPr>
                      <a:r>
                        <a:rPr lang="en-US" sz="2000" kern="100">
                          <a:solidFill>
                            <a:srgbClr val="0000FF"/>
                          </a:solidFill>
                          <a:latin typeface="+mn-ea"/>
                          <a:ea typeface="+mn-ea"/>
                          <a:cs typeface="Courier New" panose="02070309020205020404"/>
                        </a:rPr>
                        <a:t>(4)</a:t>
                      </a:r>
                      <a:r>
                        <a:rPr lang="zh-CN" sz="2000" kern="100">
                          <a:solidFill>
                            <a:srgbClr val="0000FF"/>
                          </a:solidFill>
                          <a:latin typeface="+mn-ea"/>
                          <a:ea typeface="+mn-ea"/>
                          <a:cs typeface="Times New Roman" panose="02020603050405020304"/>
                        </a:rPr>
                        <a:t>主旨情感句</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立足全文</a:t>
                      </a:r>
                      <a:endParaRPr lang="zh-CN" sz="2000" kern="100">
                        <a:solidFill>
                          <a:srgbClr val="0000FF"/>
                        </a:solidFill>
                        <a:latin typeface="+mn-ea"/>
                        <a:ea typeface="+mn-ea"/>
                        <a:cs typeface="Courier New" panose="02070309020205020404"/>
                      </a:endParaRPr>
                    </a:p>
                  </a:txBody>
                  <a:tcPr marL="68580" marR="68580" marT="0" marB="0" anchor="ctr"/>
                </a:tc>
                <a:tc gridSpan="2">
                  <a:txBody>
                    <a:bodyPr/>
                    <a:lstStyle/>
                    <a:p>
                      <a:pPr algn="l">
                        <a:lnSpc>
                          <a:spcPct val="120000"/>
                        </a:lnSpc>
                        <a:spcAft>
                          <a:spcPct val="0"/>
                        </a:spcAft>
                      </a:pPr>
                      <a:r>
                        <a:rPr lang="zh-CN" sz="2000" kern="100">
                          <a:solidFill>
                            <a:srgbClr val="0000FF"/>
                          </a:solidFill>
                          <a:latin typeface="+mn-ea"/>
                          <a:ea typeface="+mn-ea"/>
                          <a:cs typeface="Times New Roman" panose="02020603050405020304"/>
                        </a:rPr>
                        <a:t>联系句子所处的语境，根据对文章内容的归纳，对作者情感、观点态度的把握，结合主旨，整体把握句意。</a:t>
                      </a:r>
                      <a:endParaRPr lang="zh-CN" sz="2000" kern="100">
                        <a:solidFill>
                          <a:srgbClr val="0000FF"/>
                        </a:solidFill>
                        <a:latin typeface="+mn-ea"/>
                        <a:ea typeface="+mn-ea"/>
                        <a:cs typeface="Courier New" panose="02070309020205020404"/>
                      </a:endParaRPr>
                    </a:p>
                  </a:txBody>
                  <a:tcPr marL="68580" marR="68580" marT="0" marB="0" anchor="ctr"/>
                </a:tc>
                <a:tc hMerge="1">
                  <a:txBody>
                    <a:bodyPr/>
                    <a:lstStyle/>
                    <a:p>
                      <a:endParaRPr/>
                    </a:p>
                  </a:txBody>
                  <a:tcPr marL="68580" marR="68580" marT="0" marB="0" anchor="ctr"/>
                </a:tc>
              </a:tr>
              <a:tr h="731520">
                <a:tc>
                  <a:txBody>
                    <a:bodyPr/>
                    <a:lstStyle/>
                    <a:p>
                      <a:pPr algn="ctr">
                        <a:spcAft>
                          <a:spcPct val="0"/>
                        </a:spcAft>
                      </a:pPr>
                      <a:r>
                        <a:rPr lang="en-US" sz="2000" kern="100">
                          <a:solidFill>
                            <a:srgbClr val="0000FF"/>
                          </a:solidFill>
                          <a:latin typeface="+mn-ea"/>
                          <a:ea typeface="+mn-ea"/>
                          <a:cs typeface="Courier New" panose="02070309020205020404"/>
                        </a:rPr>
                        <a:t>(5)</a:t>
                      </a:r>
                      <a:r>
                        <a:rPr lang="zh-CN" sz="2000" kern="100">
                          <a:solidFill>
                            <a:srgbClr val="0000FF"/>
                          </a:solidFill>
                          <a:latin typeface="+mn-ea"/>
                          <a:ea typeface="+mn-ea"/>
                          <a:cs typeface="Times New Roman" panose="02020603050405020304"/>
                        </a:rPr>
                        <a:t>结构复杂句</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分清结构层次</a:t>
                      </a:r>
                      <a:endParaRPr lang="zh-CN" sz="2000" kern="100">
                        <a:solidFill>
                          <a:srgbClr val="0000FF"/>
                        </a:solidFill>
                        <a:latin typeface="+mn-ea"/>
                        <a:ea typeface="+mn-ea"/>
                        <a:cs typeface="Courier New" panose="02070309020205020404"/>
                      </a:endParaRPr>
                    </a:p>
                  </a:txBody>
                  <a:tcPr marL="68580" marR="68580" marT="0" marB="0" anchor="ctr"/>
                </a:tc>
                <a:tc gridSpan="2">
                  <a:txBody>
                    <a:bodyPr/>
                    <a:lstStyle/>
                    <a:p>
                      <a:pPr algn="l">
                        <a:lnSpc>
                          <a:spcPct val="120000"/>
                        </a:lnSpc>
                        <a:spcAft>
                          <a:spcPct val="0"/>
                        </a:spcAft>
                      </a:pPr>
                      <a:r>
                        <a:rPr lang="zh-CN" sz="2000" kern="100">
                          <a:solidFill>
                            <a:srgbClr val="0000FF"/>
                          </a:solidFill>
                          <a:latin typeface="+mn-ea"/>
                          <a:ea typeface="+mn-ea"/>
                          <a:cs typeface="Times New Roman" panose="02020603050405020304"/>
                        </a:rPr>
                        <a:t>要分析句子结构，抓主干，理枝叶，合理切分，即可理解句子的含意。理解时特别注意修饰限制成分。</a:t>
                      </a:r>
                      <a:endParaRPr lang="zh-CN" sz="2000" kern="100">
                        <a:solidFill>
                          <a:srgbClr val="0000FF"/>
                        </a:solidFill>
                        <a:latin typeface="+mn-ea"/>
                        <a:ea typeface="+mn-ea"/>
                        <a:cs typeface="Courier New" panose="02070309020205020404"/>
                      </a:endParaRPr>
                    </a:p>
                  </a:txBody>
                  <a:tcPr marL="68580" marR="68580" marT="0" marB="0" anchor="ctr"/>
                </a:tc>
                <a:tc hMerge="1">
                  <a:txBody>
                    <a:bodyPr/>
                    <a:lstStyle/>
                    <a:p>
                      <a:endParaRP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20" name="Text Box 8"/>
          <p:cNvSpPr txBox="1">
            <a:spLocks noChangeArrowheads="1"/>
          </p:cNvSpPr>
          <p:nvPr/>
        </p:nvSpPr>
        <p:spPr bwMode="auto">
          <a:xfrm>
            <a:off x="331749" y="668319"/>
            <a:ext cx="11072890" cy="5262245"/>
          </a:xfrm>
          <a:prstGeom prst="rect">
            <a:avLst/>
          </a:prstGeom>
          <a:noFill/>
          <a:ln w="9525">
            <a:noFill/>
            <a:miter lim="800000"/>
          </a:ln>
          <a:effectLst/>
        </p:spPr>
        <p:txBody>
          <a:bodyPr wrap="square">
            <a:spAutoFit/>
          </a:bodyPr>
          <a:lstStyle/>
          <a:p>
            <a:r>
              <a:rPr lang="zh-CN" altLang="en-US" sz="2400" smtClean="0">
                <a:solidFill>
                  <a:srgbClr val="006600"/>
                </a:solidFill>
                <a:latin typeface="黑体" pitchFamily="2" charset="-122"/>
                <a:ea typeface="黑体" panose="02010609060101010101" pitchFamily="2" charset="-122"/>
              </a:rPr>
              <a:t>二、如何运用</a:t>
            </a:r>
            <a:r>
              <a:rPr lang="en-US" sz="2400" smtClean="0">
                <a:solidFill>
                  <a:srgbClr val="006600"/>
                </a:solidFill>
                <a:latin typeface="黑体" pitchFamily="2" charset="-122"/>
                <a:ea typeface="黑体" panose="02010609060101010101" pitchFamily="2" charset="-122"/>
              </a:rPr>
              <a:t>“</a:t>
            </a:r>
            <a:r>
              <a:rPr lang="zh-CN" altLang="en-US" sz="2400" smtClean="0">
                <a:solidFill>
                  <a:srgbClr val="006600"/>
                </a:solidFill>
                <a:latin typeface="黑体" pitchFamily="2" charset="-122"/>
                <a:ea typeface="黑体" panose="02010609060101010101" pitchFamily="2" charset="-122"/>
              </a:rPr>
              <a:t>内外结合法</a:t>
            </a:r>
            <a:r>
              <a:rPr lang="en-US" sz="2400" smtClean="0">
                <a:solidFill>
                  <a:srgbClr val="006600"/>
                </a:solidFill>
                <a:latin typeface="黑体" pitchFamily="2" charset="-122"/>
                <a:ea typeface="黑体" panose="02010609060101010101" pitchFamily="2" charset="-122"/>
              </a:rPr>
              <a:t>”</a:t>
            </a:r>
            <a:r>
              <a:rPr lang="zh-CN" altLang="en-US" sz="2400" smtClean="0">
                <a:solidFill>
                  <a:srgbClr val="006600"/>
                </a:solidFill>
                <a:latin typeface="黑体" pitchFamily="2" charset="-122"/>
                <a:ea typeface="黑体" panose="02010609060101010101" pitchFamily="2" charset="-122"/>
              </a:rPr>
              <a:t>理解句子含意？</a:t>
            </a:r>
          </a:p>
          <a:p>
            <a:r>
              <a:rPr lang="zh-CN" altLang="en-US" sz="2400" smtClean="0">
                <a:solidFill>
                  <a:srgbClr val="0000FF"/>
                </a:solidFill>
              </a:rPr>
              <a:t>         理解句子含意，特别要强调对所给句子进行</a:t>
            </a:r>
            <a:r>
              <a:rPr lang="en-US" sz="2400" smtClean="0">
                <a:solidFill>
                  <a:srgbClr val="0000FF"/>
                </a:solidFill>
              </a:rPr>
              <a:t>“</a:t>
            </a:r>
            <a:r>
              <a:rPr lang="zh-CN" altLang="en-US" sz="2400" smtClean="0">
                <a:solidFill>
                  <a:srgbClr val="0000FF"/>
                </a:solidFill>
              </a:rPr>
              <a:t>内外结合</a:t>
            </a:r>
            <a:r>
              <a:rPr lang="en-US" sz="2400" smtClean="0">
                <a:solidFill>
                  <a:srgbClr val="0000FF"/>
                </a:solidFill>
              </a:rPr>
              <a:t>”</a:t>
            </a:r>
            <a:r>
              <a:rPr lang="zh-CN" altLang="en-US" sz="2400" smtClean="0">
                <a:solidFill>
                  <a:srgbClr val="0000FF"/>
                </a:solidFill>
              </a:rPr>
              <a:t>地审视。</a:t>
            </a:r>
          </a:p>
          <a:p>
            <a:r>
              <a:rPr lang="zh-CN" altLang="en-US" sz="2400" smtClean="0">
                <a:solidFill>
                  <a:srgbClr val="0000FF"/>
                </a:solidFill>
              </a:rPr>
              <a:t>         所谓</a:t>
            </a:r>
            <a:r>
              <a:rPr lang="en-US" sz="2400" smtClean="0">
                <a:solidFill>
                  <a:srgbClr val="0000FF"/>
                </a:solidFill>
              </a:rPr>
              <a:t>“</a:t>
            </a:r>
            <a:r>
              <a:rPr lang="zh-CN" altLang="en-US" sz="2400" smtClean="0">
                <a:solidFill>
                  <a:srgbClr val="0000FF"/>
                </a:solidFill>
              </a:rPr>
              <a:t>内看</a:t>
            </a:r>
            <a:r>
              <a:rPr lang="en-US" sz="2400" smtClean="0">
                <a:solidFill>
                  <a:srgbClr val="0000FF"/>
                </a:solidFill>
              </a:rPr>
              <a:t>”</a:t>
            </a:r>
            <a:r>
              <a:rPr lang="zh-CN" altLang="en-US" sz="2400" smtClean="0">
                <a:solidFill>
                  <a:srgbClr val="0000FF"/>
                </a:solidFill>
              </a:rPr>
              <a:t>，就是审视句子内部，一看句中关键词语是什么，要依词释句。二看句中表达有无特点，如是否用了修辞手法等，如有，则须用</a:t>
            </a:r>
            <a:r>
              <a:rPr lang="en-US" sz="2400" smtClean="0">
                <a:solidFill>
                  <a:srgbClr val="0000FF"/>
                </a:solidFill>
              </a:rPr>
              <a:t>“</a:t>
            </a:r>
            <a:r>
              <a:rPr lang="zh-CN" altLang="en-US" sz="2400" smtClean="0">
                <a:solidFill>
                  <a:srgbClr val="0000FF"/>
                </a:solidFill>
              </a:rPr>
              <a:t>还原法</a:t>
            </a:r>
            <a:r>
              <a:rPr lang="en-US" sz="2400" smtClean="0">
                <a:solidFill>
                  <a:srgbClr val="0000FF"/>
                </a:solidFill>
              </a:rPr>
              <a:t>”</a:t>
            </a:r>
            <a:r>
              <a:rPr lang="zh-CN" altLang="en-US" sz="2400" smtClean="0">
                <a:solidFill>
                  <a:srgbClr val="0000FF"/>
                </a:solidFill>
              </a:rPr>
              <a:t>写出其本意。三看句中结构，是单句还是复句，是单句，其主谓宾是什么；是复句，其层次、关系又是什么；看句中结构，决定了句意有几层要点、答案语言组织的形式。</a:t>
            </a:r>
          </a:p>
          <a:p>
            <a:r>
              <a:rPr lang="zh-CN" altLang="en-US" sz="2400" smtClean="0">
                <a:solidFill>
                  <a:srgbClr val="0000FF"/>
                </a:solidFill>
              </a:rPr>
              <a:t>         所谓</a:t>
            </a:r>
            <a:r>
              <a:rPr lang="en-US" sz="2400" smtClean="0">
                <a:solidFill>
                  <a:srgbClr val="0000FF"/>
                </a:solidFill>
              </a:rPr>
              <a:t>“</a:t>
            </a:r>
            <a:r>
              <a:rPr lang="zh-CN" altLang="en-US" sz="2400" smtClean="0">
                <a:solidFill>
                  <a:srgbClr val="0000FF"/>
                </a:solidFill>
              </a:rPr>
              <a:t>外看</a:t>
            </a:r>
            <a:r>
              <a:rPr lang="en-US" sz="2400" smtClean="0">
                <a:solidFill>
                  <a:srgbClr val="0000FF"/>
                </a:solidFill>
              </a:rPr>
              <a:t>”</a:t>
            </a:r>
            <a:r>
              <a:rPr lang="zh-CN" altLang="en-US" sz="2400" smtClean="0">
                <a:solidFill>
                  <a:srgbClr val="0000FF"/>
                </a:solidFill>
              </a:rPr>
              <a:t>，就是审视句子外部</a:t>
            </a:r>
            <a:r>
              <a:rPr lang="en-US" sz="2400" smtClean="0">
                <a:solidFill>
                  <a:srgbClr val="0000FF"/>
                </a:solidFill>
              </a:rPr>
              <a:t>(</a:t>
            </a:r>
            <a:r>
              <a:rPr lang="zh-CN" altLang="en-US" sz="2400" smtClean="0">
                <a:solidFill>
                  <a:srgbClr val="0000FF"/>
                </a:solidFill>
              </a:rPr>
              <a:t>环境</a:t>
            </a:r>
            <a:r>
              <a:rPr lang="en-US" sz="2400" smtClean="0">
                <a:solidFill>
                  <a:srgbClr val="0000FF"/>
                </a:solidFill>
              </a:rPr>
              <a:t>)</a:t>
            </a:r>
            <a:r>
              <a:rPr lang="zh-CN" altLang="en-US" sz="2400" smtClean="0">
                <a:solidFill>
                  <a:srgbClr val="0000FF"/>
                </a:solidFill>
              </a:rPr>
              <a:t>：一看相邻语句，有无邻句互解；二看所在的段落甚至主旨，句意是要结合段意、主旨来分析的；三看说话人，此句话是文中人物说的还是作者说的，无论是谁说的，都别忘了作者的表达意图。</a:t>
            </a:r>
          </a:p>
          <a:p>
            <a:r>
              <a:rPr lang="zh-CN" altLang="en-US" sz="2400" smtClean="0">
                <a:solidFill>
                  <a:srgbClr val="0000FF"/>
                </a:solidFill>
              </a:rPr>
              <a:t>         一个句子的含意，到底要看哪个</a:t>
            </a:r>
            <a:r>
              <a:rPr lang="en-US" sz="2400" smtClean="0">
                <a:solidFill>
                  <a:srgbClr val="0000FF"/>
                </a:solidFill>
              </a:rPr>
              <a:t>(</a:t>
            </a:r>
            <a:r>
              <a:rPr lang="zh-CN" altLang="en-US" sz="2400" smtClean="0">
                <a:solidFill>
                  <a:srgbClr val="0000FF"/>
                </a:solidFill>
              </a:rPr>
              <a:t>些</a:t>
            </a:r>
            <a:r>
              <a:rPr lang="en-US" sz="2400" smtClean="0">
                <a:solidFill>
                  <a:srgbClr val="0000FF"/>
                </a:solidFill>
              </a:rPr>
              <a:t>)</a:t>
            </a:r>
            <a:r>
              <a:rPr lang="zh-CN" altLang="en-US" sz="2400" smtClean="0">
                <a:solidFill>
                  <a:srgbClr val="0000FF"/>
                </a:solidFill>
              </a:rPr>
              <a:t>角度进而作出解释，取决于该句的特点及对其特点的准确而综合的判断。</a:t>
            </a:r>
          </a:p>
          <a:p>
            <a:r>
              <a:rPr lang="zh-CN" altLang="en-US" sz="2400" smtClean="0">
                <a:solidFill>
                  <a:srgbClr val="0000FF"/>
                </a:solidFill>
              </a:rPr>
              <a:t>         句子含意题答题没有固定模式。一般说来，先说表层含意，再说深层含意；先说句内含意，再说句外含意；先说关键词语的含义，再说作者所要表达的意图和感情。</a:t>
            </a:r>
            <a:endParaRPr lang="zh-CN" altLang="en-US" sz="2400">
              <a:solidFill>
                <a:srgbClr val="0000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2520"/>
                                        </p:tgtEl>
                                        <p:attrNameLst>
                                          <p:attrName>style.visibility</p:attrName>
                                        </p:attrNameLst>
                                      </p:cBhvr>
                                      <p:to>
                                        <p:strVal val="visible"/>
                                      </p:to>
                                    </p:set>
                                    <p:animEffect transition="in" filter="dissolve">
                                      <p:cBhvr>
                                        <p:cTn id="7" dur="500"/>
                                        <p:tgtEl>
                                          <p:spTgt spid="1925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20" name="Text Box 8"/>
          <p:cNvSpPr txBox="1">
            <a:spLocks noChangeArrowheads="1"/>
          </p:cNvSpPr>
          <p:nvPr/>
        </p:nvSpPr>
        <p:spPr bwMode="auto">
          <a:xfrm>
            <a:off x="1260443" y="1168385"/>
            <a:ext cx="8786874" cy="3784600"/>
          </a:xfrm>
          <a:prstGeom prst="rect">
            <a:avLst/>
          </a:prstGeom>
          <a:noFill/>
          <a:ln w="9525">
            <a:noFill/>
            <a:miter lim="800000"/>
          </a:ln>
          <a:effectLst/>
        </p:spPr>
        <p:txBody>
          <a:bodyPr wrap="square">
            <a:spAutoFit/>
          </a:bodyPr>
          <a:lstStyle/>
          <a:p>
            <a:r>
              <a:rPr lang="zh-CN" altLang="en-US" sz="2400" smtClean="0">
                <a:solidFill>
                  <a:srgbClr val="006600"/>
                </a:solidFill>
                <a:latin typeface="黑体" pitchFamily="2" charset="-122"/>
                <a:ea typeface="黑体" panose="02010609060101010101" pitchFamily="2" charset="-122"/>
              </a:rPr>
              <a:t>三、怎样把握关键词与句子含意的关系？</a:t>
            </a:r>
          </a:p>
          <a:p>
            <a:endParaRPr lang="en-US" altLang="zh-CN" sz="2400" smtClean="0">
              <a:solidFill>
                <a:srgbClr val="0000FF"/>
              </a:solidFill>
            </a:endParaRPr>
          </a:p>
          <a:p>
            <a:r>
              <a:rPr lang="en-US" altLang="zh-CN" sz="2400" smtClean="0">
                <a:solidFill>
                  <a:srgbClr val="0000FF"/>
                </a:solidFill>
              </a:rPr>
              <a:t>         </a:t>
            </a:r>
            <a:r>
              <a:rPr lang="zh-CN" altLang="en-US" sz="2400" smtClean="0">
                <a:solidFill>
                  <a:srgbClr val="0000FF"/>
                </a:solidFill>
              </a:rPr>
              <a:t>句子中的关键词语指的主要是那些在具体语言环境中所产生的区别于词语本义的一些临时的、附加的、具体的、动态的词语。这些词语一般都与文章的写作原因、主题、结构、情感、语言修辞、表达技巧相关。</a:t>
            </a:r>
          </a:p>
          <a:p>
            <a:r>
              <a:rPr lang="zh-CN" altLang="en-US" sz="2400" smtClean="0">
                <a:solidFill>
                  <a:srgbClr val="0000FF"/>
                </a:solidFill>
              </a:rPr>
              <a:t>         对于较复杂的句子，或者修饰、限制较多的句子，其关键词语往往不止一个，如果只抓住其中一个，则可能获得一种理解，一个答题点；抓住了多个关键词语，就可能有多种理解，这样，就能领悟到句子的丰富含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2520"/>
                                        </p:tgtEl>
                                        <p:attrNameLst>
                                          <p:attrName>style.visibility</p:attrName>
                                        </p:attrNameLst>
                                      </p:cBhvr>
                                      <p:to>
                                        <p:strVal val="visible"/>
                                      </p:to>
                                    </p:set>
                                    <p:animEffect transition="in" filter="dissolve">
                                      <p:cBhvr>
                                        <p:cTn id="7" dur="500"/>
                                        <p:tgtEl>
                                          <p:spTgt spid="1925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20" name="Text Box 8"/>
          <p:cNvSpPr txBox="1">
            <a:spLocks noChangeArrowheads="1"/>
          </p:cNvSpPr>
          <p:nvPr/>
        </p:nvSpPr>
        <p:spPr bwMode="auto">
          <a:xfrm>
            <a:off x="403187" y="668319"/>
            <a:ext cx="10787138" cy="5446395"/>
          </a:xfrm>
          <a:prstGeom prst="rect">
            <a:avLst/>
          </a:prstGeom>
          <a:noFill/>
          <a:ln w="9525">
            <a:noFill/>
            <a:miter lim="800000"/>
          </a:ln>
          <a:effectLst/>
        </p:spPr>
        <p:txBody>
          <a:bodyPr wrap="square">
            <a:spAutoFit/>
          </a:bodyPr>
          <a:lstStyle/>
          <a:p>
            <a:r>
              <a:rPr lang="en-US" altLang="zh-CN" sz="2400" smtClean="0">
                <a:solidFill>
                  <a:srgbClr val="006600"/>
                </a:solidFill>
                <a:latin typeface="黑体" pitchFamily="2" charset="-122"/>
                <a:ea typeface="黑体" panose="02010609060101010101" pitchFamily="2" charset="-122"/>
              </a:rPr>
              <a:t>         </a:t>
            </a:r>
            <a:r>
              <a:rPr lang="en-US" altLang="en-US" sz="2400" smtClean="0">
                <a:solidFill>
                  <a:srgbClr val="006600"/>
                </a:solidFill>
                <a:latin typeface="黑体" pitchFamily="2" charset="-122"/>
                <a:ea typeface="黑体" panose="02010609060101010101" pitchFamily="2" charset="-122"/>
              </a:rPr>
              <a:t>“3</a:t>
            </a:r>
            <a:r>
              <a:rPr lang="zh-CN" altLang="en-US" sz="2400" smtClean="0">
                <a:solidFill>
                  <a:srgbClr val="006600"/>
                </a:solidFill>
                <a:latin typeface="黑体" pitchFamily="2" charset="-122"/>
                <a:ea typeface="黑体" panose="02010609060101010101" pitchFamily="2" charset="-122"/>
              </a:rPr>
              <a:t>看</a:t>
            </a:r>
            <a:r>
              <a:rPr lang="en-US" altLang="en-US" sz="2400" smtClean="0">
                <a:solidFill>
                  <a:srgbClr val="006600"/>
                </a:solidFill>
                <a:latin typeface="黑体" pitchFamily="2" charset="-122"/>
                <a:ea typeface="黑体" panose="02010609060101010101" pitchFamily="2" charset="-122"/>
              </a:rPr>
              <a:t>”“1</a:t>
            </a:r>
            <a:r>
              <a:rPr lang="zh-CN" altLang="en-US" sz="2400" smtClean="0">
                <a:solidFill>
                  <a:srgbClr val="006600"/>
                </a:solidFill>
                <a:latin typeface="黑体" pitchFamily="2" charset="-122"/>
                <a:ea typeface="黑体" panose="02010609060101010101" pitchFamily="2" charset="-122"/>
              </a:rPr>
              <a:t>思</a:t>
            </a:r>
            <a:r>
              <a:rPr lang="en-US" altLang="en-US" sz="2400" smtClean="0">
                <a:solidFill>
                  <a:srgbClr val="006600"/>
                </a:solidFill>
                <a:latin typeface="黑体" pitchFamily="2" charset="-122"/>
                <a:ea typeface="黑体" panose="02010609060101010101" pitchFamily="2" charset="-122"/>
              </a:rPr>
              <a:t>”</a:t>
            </a:r>
            <a:r>
              <a:rPr lang="zh-CN" altLang="en-US" sz="2400" smtClean="0">
                <a:solidFill>
                  <a:srgbClr val="006600"/>
                </a:solidFill>
                <a:latin typeface="黑体" pitchFamily="2" charset="-122"/>
                <a:ea typeface="黑体" panose="02010609060101010101" pitchFamily="2" charset="-122"/>
              </a:rPr>
              <a:t>解句意</a:t>
            </a:r>
          </a:p>
          <a:p>
            <a:endParaRPr lang="en-US" sz="2000" smtClean="0">
              <a:solidFill>
                <a:srgbClr val="006600"/>
              </a:solidFill>
              <a:latin typeface="+mn-ea"/>
            </a:endParaRPr>
          </a:p>
          <a:p>
            <a:r>
              <a:rPr lang="en-US" sz="2000" smtClean="0">
                <a:solidFill>
                  <a:srgbClr val="006600"/>
                </a:solidFill>
                <a:latin typeface="+mn-ea"/>
              </a:rPr>
              <a:t>        “</a:t>
            </a:r>
            <a:r>
              <a:rPr lang="zh-CN" altLang="en-US" sz="2000" smtClean="0">
                <a:solidFill>
                  <a:srgbClr val="006600"/>
                </a:solidFill>
                <a:latin typeface="+mn-ea"/>
              </a:rPr>
              <a:t>一看</a:t>
            </a:r>
            <a:r>
              <a:rPr lang="en-US" sz="2000" smtClean="0">
                <a:solidFill>
                  <a:srgbClr val="006600"/>
                </a:solidFill>
                <a:latin typeface="+mn-ea"/>
              </a:rPr>
              <a:t>”</a:t>
            </a:r>
            <a:r>
              <a:rPr lang="zh-CN" altLang="en-US" sz="2000" smtClean="0">
                <a:solidFill>
                  <a:srgbClr val="006600"/>
                </a:solidFill>
                <a:latin typeface="+mn-ea"/>
              </a:rPr>
              <a:t>词句位置，即看其处于文章结构首、中、尾的哪个位置。</a:t>
            </a:r>
          </a:p>
          <a:p>
            <a:r>
              <a:rPr lang="en-US" sz="2000" smtClean="0">
                <a:solidFill>
                  <a:srgbClr val="006600"/>
                </a:solidFill>
                <a:latin typeface="+mn-ea"/>
              </a:rPr>
              <a:t>        “</a:t>
            </a:r>
            <a:r>
              <a:rPr lang="zh-CN" altLang="en-US" sz="2000" smtClean="0">
                <a:solidFill>
                  <a:srgbClr val="006600"/>
                </a:solidFill>
                <a:latin typeface="+mn-ea"/>
              </a:rPr>
              <a:t>二看</a:t>
            </a:r>
            <a:r>
              <a:rPr lang="en-US" sz="2000" smtClean="0">
                <a:solidFill>
                  <a:srgbClr val="006600"/>
                </a:solidFill>
                <a:latin typeface="+mn-ea"/>
              </a:rPr>
              <a:t>”</a:t>
            </a:r>
            <a:r>
              <a:rPr lang="zh-CN" altLang="en-US" sz="2000" smtClean="0">
                <a:solidFill>
                  <a:srgbClr val="006600"/>
                </a:solidFill>
                <a:latin typeface="+mn-ea"/>
              </a:rPr>
              <a:t>语句特征，即看考题是从哪一个命题角度出题的，是情感义，还是特殊义；是含蓄句，还是修辞句；然后思考这一考题需要从哪些思维角度切入回答。</a:t>
            </a:r>
          </a:p>
          <a:p>
            <a:r>
              <a:rPr lang="en-US" sz="2000" smtClean="0">
                <a:solidFill>
                  <a:srgbClr val="006600"/>
                </a:solidFill>
                <a:latin typeface="+mn-ea"/>
              </a:rPr>
              <a:t>        “</a:t>
            </a:r>
            <a:r>
              <a:rPr lang="zh-CN" altLang="en-US" sz="2000" smtClean="0">
                <a:solidFill>
                  <a:srgbClr val="006600"/>
                </a:solidFill>
                <a:latin typeface="+mn-ea"/>
              </a:rPr>
              <a:t>三看</a:t>
            </a:r>
            <a:r>
              <a:rPr lang="en-US" sz="2000" smtClean="0">
                <a:solidFill>
                  <a:srgbClr val="006600"/>
                </a:solidFill>
                <a:latin typeface="+mn-ea"/>
              </a:rPr>
              <a:t>”</a:t>
            </a:r>
            <a:r>
              <a:rPr lang="zh-CN" altLang="en-US" sz="2000" smtClean="0">
                <a:solidFill>
                  <a:srgbClr val="006600"/>
                </a:solidFill>
                <a:latin typeface="+mn-ea"/>
              </a:rPr>
              <a:t>上下语句，即有时该句的前面或后面就有解释该句含意的句子，而考生只需把它拿过来，稍加变通，即可准确作答。</a:t>
            </a:r>
          </a:p>
          <a:p>
            <a:r>
              <a:rPr lang="en-US" sz="2000" smtClean="0">
                <a:solidFill>
                  <a:srgbClr val="006600"/>
                </a:solidFill>
                <a:latin typeface="+mn-ea"/>
              </a:rPr>
              <a:t>        “</a:t>
            </a:r>
            <a:r>
              <a:rPr lang="zh-CN" altLang="en-US" sz="2000" smtClean="0">
                <a:solidFill>
                  <a:srgbClr val="006600"/>
                </a:solidFill>
                <a:latin typeface="+mn-ea"/>
              </a:rPr>
              <a:t>一思</a:t>
            </a:r>
            <a:r>
              <a:rPr lang="en-US" sz="2000" smtClean="0">
                <a:solidFill>
                  <a:srgbClr val="006600"/>
                </a:solidFill>
                <a:latin typeface="+mn-ea"/>
              </a:rPr>
              <a:t>”</a:t>
            </a:r>
            <a:r>
              <a:rPr lang="zh-CN" altLang="en-US" sz="2000" smtClean="0">
                <a:solidFill>
                  <a:srgbClr val="006600"/>
                </a:solidFill>
                <a:latin typeface="+mn-ea"/>
              </a:rPr>
              <a:t>是指要考虑该词句与文章主旨、作者情感态度的关系，这样能避免肤浅化。</a:t>
            </a:r>
          </a:p>
          <a:p>
            <a:r>
              <a:rPr lang="en-US" altLang="en-US" sz="2400" smtClean="0">
                <a:solidFill>
                  <a:srgbClr val="006600"/>
                </a:solidFill>
                <a:latin typeface="黑体" pitchFamily="2" charset="-122"/>
                <a:ea typeface="黑体" panose="02010609060101010101" pitchFamily="2" charset="-122"/>
              </a:rPr>
              <a:t>    (</a:t>
            </a:r>
            <a:r>
              <a:rPr lang="zh-CN" altLang="en-US" sz="2400" smtClean="0">
                <a:solidFill>
                  <a:srgbClr val="006600"/>
                </a:solidFill>
                <a:latin typeface="黑体" pitchFamily="2" charset="-122"/>
                <a:ea typeface="黑体" panose="02010609060101010101" pitchFamily="2" charset="-122"/>
              </a:rPr>
              <a:t>一</a:t>
            </a:r>
            <a:r>
              <a:rPr lang="en-US" altLang="en-US" sz="2400" smtClean="0">
                <a:solidFill>
                  <a:srgbClr val="006600"/>
                </a:solidFill>
                <a:latin typeface="黑体" pitchFamily="2" charset="-122"/>
                <a:ea typeface="黑体" panose="02010609060101010101" pitchFamily="2" charset="-122"/>
              </a:rPr>
              <a:t>)</a:t>
            </a:r>
            <a:r>
              <a:rPr lang="zh-CN" altLang="en-US" sz="2400" smtClean="0">
                <a:solidFill>
                  <a:srgbClr val="006600"/>
                </a:solidFill>
                <a:latin typeface="黑体" pitchFamily="2" charset="-122"/>
                <a:ea typeface="黑体" panose="02010609060101010101" pitchFamily="2" charset="-122"/>
              </a:rPr>
              <a:t>含蓄句的理解</a:t>
            </a:r>
          </a:p>
          <a:p>
            <a:r>
              <a:rPr lang="zh-CN" altLang="en-US" sz="2000" smtClean="0">
                <a:solidFill>
                  <a:srgbClr val="006600"/>
                </a:solidFill>
                <a:latin typeface="+mn-ea"/>
              </a:rPr>
              <a:t>    含蓄句指那些在表达上比较含蓄，蕴含某些深层意义，或含有一定的警示作用，有一定的哲理，需要仔细品读才能弄懂的句子。对含蓄句的理解，可从三个层面思考：</a:t>
            </a:r>
          </a:p>
          <a:p>
            <a:r>
              <a:rPr lang="en-US" sz="2000" smtClean="0">
                <a:solidFill>
                  <a:srgbClr val="006600"/>
                </a:solidFill>
                <a:latin typeface="+mn-ea"/>
              </a:rPr>
              <a:t>       1</a:t>
            </a:r>
            <a:r>
              <a:rPr lang="zh-CN" altLang="en-US" sz="2000" smtClean="0">
                <a:solidFill>
                  <a:srgbClr val="006600"/>
                </a:solidFill>
                <a:latin typeface="+mn-ea"/>
              </a:rPr>
              <a:t>．表层意义，即语句的字面意义；</a:t>
            </a:r>
          </a:p>
          <a:p>
            <a:r>
              <a:rPr lang="en-US" sz="2000" smtClean="0">
                <a:solidFill>
                  <a:srgbClr val="006600"/>
                </a:solidFill>
                <a:latin typeface="+mn-ea"/>
              </a:rPr>
              <a:t>       2</a:t>
            </a:r>
            <a:r>
              <a:rPr lang="zh-CN" altLang="en-US" sz="2000" smtClean="0">
                <a:solidFill>
                  <a:srgbClr val="006600"/>
                </a:solidFill>
                <a:latin typeface="+mn-ea"/>
              </a:rPr>
              <a:t>．句内意义，即语境意义</a:t>
            </a:r>
            <a:r>
              <a:rPr lang="en-US" sz="2000" smtClean="0">
                <a:solidFill>
                  <a:srgbClr val="006600"/>
                </a:solidFill>
                <a:latin typeface="+mn-ea"/>
              </a:rPr>
              <a:t>(</a:t>
            </a:r>
            <a:r>
              <a:rPr lang="zh-CN" altLang="en-US" sz="2000" smtClean="0">
                <a:solidFill>
                  <a:srgbClr val="006600"/>
                </a:solidFill>
                <a:latin typeface="+mn-ea"/>
              </a:rPr>
              <a:t>临时意义</a:t>
            </a:r>
            <a:r>
              <a:rPr lang="en-US" sz="2000" smtClean="0">
                <a:solidFill>
                  <a:srgbClr val="006600"/>
                </a:solidFill>
                <a:latin typeface="+mn-ea"/>
              </a:rPr>
              <a:t>)</a:t>
            </a:r>
            <a:r>
              <a:rPr lang="zh-CN" altLang="en-US" sz="2000" smtClean="0">
                <a:solidFill>
                  <a:srgbClr val="006600"/>
                </a:solidFill>
                <a:latin typeface="+mn-ea"/>
              </a:rPr>
              <a:t>；</a:t>
            </a:r>
          </a:p>
          <a:p>
            <a:r>
              <a:rPr lang="en-US" sz="2000" smtClean="0">
                <a:solidFill>
                  <a:srgbClr val="006600"/>
                </a:solidFill>
                <a:latin typeface="+mn-ea"/>
              </a:rPr>
              <a:t>       3</a:t>
            </a:r>
            <a:r>
              <a:rPr lang="zh-CN" altLang="en-US" sz="2000" smtClean="0">
                <a:solidFill>
                  <a:srgbClr val="006600"/>
                </a:solidFill>
                <a:latin typeface="+mn-ea"/>
              </a:rPr>
              <a:t>．句外之意，即言外之意，言在此而意在彼产生的意义。</a:t>
            </a:r>
          </a:p>
          <a:p>
            <a:r>
              <a:rPr lang="zh-CN" altLang="en-US" sz="2000" smtClean="0">
                <a:solidFill>
                  <a:srgbClr val="006600"/>
                </a:solidFill>
                <a:latin typeface="+mn-ea"/>
              </a:rPr>
              <a:t>       高考考查重点一般放在</a:t>
            </a:r>
            <a:r>
              <a:rPr lang="en-US" sz="2000" smtClean="0">
                <a:solidFill>
                  <a:srgbClr val="006600"/>
                </a:solidFill>
                <a:latin typeface="+mn-ea"/>
              </a:rPr>
              <a:t>“</a:t>
            </a:r>
            <a:r>
              <a:rPr lang="zh-CN" altLang="en-US" sz="2000" smtClean="0">
                <a:solidFill>
                  <a:srgbClr val="006600"/>
                </a:solidFill>
                <a:latin typeface="+mn-ea"/>
              </a:rPr>
              <a:t>言外之意</a:t>
            </a:r>
            <a:r>
              <a:rPr lang="en-US" sz="2000" smtClean="0">
                <a:solidFill>
                  <a:srgbClr val="006600"/>
                </a:solidFill>
                <a:latin typeface="+mn-ea"/>
              </a:rPr>
              <a:t>”</a:t>
            </a:r>
            <a:r>
              <a:rPr lang="zh-CN" altLang="en-US" sz="2000" smtClean="0">
                <a:solidFill>
                  <a:srgbClr val="006600"/>
                </a:solidFill>
                <a:latin typeface="+mn-ea"/>
              </a:rPr>
              <a:t>上。解答此类题，需要把握文章主旨，联系作者的情感态度。一般来说，含蓄句与文章主旨相关。把握了文本主旨之后，再从</a:t>
            </a:r>
            <a:r>
              <a:rPr lang="en-US" sz="2000" smtClean="0">
                <a:solidFill>
                  <a:srgbClr val="006600"/>
                </a:solidFill>
                <a:latin typeface="+mn-ea"/>
              </a:rPr>
              <a:t>“</a:t>
            </a:r>
            <a:r>
              <a:rPr lang="zh-CN" altLang="en-US" sz="2000" smtClean="0">
                <a:solidFill>
                  <a:srgbClr val="006600"/>
                </a:solidFill>
                <a:latin typeface="+mn-ea"/>
              </a:rPr>
              <a:t>表层意义</a:t>
            </a:r>
            <a:r>
              <a:rPr lang="en-US" sz="2000" smtClean="0">
                <a:solidFill>
                  <a:srgbClr val="006600"/>
                </a:solidFill>
                <a:latin typeface="+mn-ea"/>
              </a:rPr>
              <a:t>”</a:t>
            </a:r>
            <a:r>
              <a:rPr lang="zh-CN" altLang="en-US" sz="2000" smtClean="0">
                <a:solidFill>
                  <a:srgbClr val="006600"/>
                </a:solidFill>
                <a:latin typeface="+mn-ea"/>
              </a:rPr>
              <a:t>出发，联系语言环境，结合</a:t>
            </a:r>
            <a:r>
              <a:rPr lang="en-US" sz="2000" smtClean="0">
                <a:solidFill>
                  <a:srgbClr val="006600"/>
                </a:solidFill>
                <a:latin typeface="+mn-ea"/>
              </a:rPr>
              <a:t>“</a:t>
            </a:r>
            <a:r>
              <a:rPr lang="zh-CN" altLang="en-US" sz="2000" smtClean="0">
                <a:solidFill>
                  <a:srgbClr val="006600"/>
                </a:solidFill>
                <a:latin typeface="+mn-ea"/>
              </a:rPr>
              <a:t>句内意义</a:t>
            </a:r>
            <a:r>
              <a:rPr lang="en-US" sz="2000" smtClean="0">
                <a:solidFill>
                  <a:srgbClr val="006600"/>
                </a:solidFill>
                <a:latin typeface="+mn-ea"/>
              </a:rPr>
              <a:t>”</a:t>
            </a:r>
            <a:r>
              <a:rPr lang="zh-CN" altLang="en-US" sz="2000" smtClean="0">
                <a:solidFill>
                  <a:srgbClr val="006600"/>
                </a:solidFill>
                <a:latin typeface="+mn-ea"/>
              </a:rPr>
              <a:t>，适当地展开联想和引申，从而获得</a:t>
            </a:r>
            <a:r>
              <a:rPr lang="en-US" sz="2000" smtClean="0">
                <a:solidFill>
                  <a:srgbClr val="006600"/>
                </a:solidFill>
                <a:latin typeface="+mn-ea"/>
              </a:rPr>
              <a:t>“</a:t>
            </a:r>
            <a:r>
              <a:rPr lang="zh-CN" altLang="en-US" sz="2000" smtClean="0">
                <a:solidFill>
                  <a:srgbClr val="006600"/>
                </a:solidFill>
                <a:latin typeface="+mn-ea"/>
              </a:rPr>
              <a:t>句外之意</a:t>
            </a:r>
            <a:r>
              <a:rPr lang="en-US" sz="2000" smtClean="0">
                <a:solidFill>
                  <a:srgbClr val="006600"/>
                </a:solidFill>
                <a:latin typeface="+mn-ea"/>
              </a:rPr>
              <a:t>”</a:t>
            </a:r>
            <a:r>
              <a:rPr lang="zh-CN" altLang="en-US" sz="2000" smtClean="0">
                <a:solidFill>
                  <a:srgbClr val="006600"/>
                </a:solidFill>
                <a:latin typeface="+mn-ea"/>
              </a:rPr>
              <a:t>。</a:t>
            </a:r>
            <a:endParaRPr lang="zh-CN" altLang="en-US" sz="2000" smtClean="0">
              <a:solidFill>
                <a:srgbClr val="0000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2520"/>
                                        </p:tgtEl>
                                        <p:attrNameLst>
                                          <p:attrName>style.visibility</p:attrName>
                                        </p:attrNameLst>
                                      </p:cBhvr>
                                      <p:to>
                                        <p:strVal val="visible"/>
                                      </p:to>
                                    </p:set>
                                    <p:animEffect transition="in" filter="dissolve">
                                      <p:cBhvr>
                                        <p:cTn id="7" dur="500"/>
                                        <p:tgtEl>
                                          <p:spTgt spid="1925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20" name="Text Box 8"/>
          <p:cNvSpPr txBox="1">
            <a:spLocks noChangeArrowheads="1"/>
          </p:cNvSpPr>
          <p:nvPr/>
        </p:nvSpPr>
        <p:spPr bwMode="auto">
          <a:xfrm>
            <a:off x="831815" y="1525575"/>
            <a:ext cx="10072758" cy="3415030"/>
          </a:xfrm>
          <a:prstGeom prst="rect">
            <a:avLst/>
          </a:prstGeom>
          <a:noFill/>
          <a:ln w="9525">
            <a:noFill/>
            <a:miter lim="800000"/>
          </a:ln>
          <a:effectLst/>
        </p:spPr>
        <p:txBody>
          <a:bodyPr wrap="square">
            <a:spAutoFit/>
          </a:bodyPr>
          <a:lstStyle/>
          <a:p>
            <a:r>
              <a:rPr lang="en-US" altLang="en-US" sz="2400" smtClean="0">
                <a:solidFill>
                  <a:srgbClr val="006600"/>
                </a:solidFill>
                <a:latin typeface="黑体" pitchFamily="2" charset="-122"/>
                <a:ea typeface="黑体" panose="02010609060101010101" pitchFamily="2" charset="-122"/>
              </a:rPr>
              <a:t>(</a:t>
            </a:r>
            <a:r>
              <a:rPr lang="zh-CN" altLang="en-US" sz="2400" smtClean="0">
                <a:solidFill>
                  <a:srgbClr val="006600"/>
                </a:solidFill>
                <a:latin typeface="黑体" pitchFamily="2" charset="-122"/>
                <a:ea typeface="黑体" panose="02010609060101010101" pitchFamily="2" charset="-122"/>
              </a:rPr>
              <a:t>二</a:t>
            </a:r>
            <a:r>
              <a:rPr lang="en-US" altLang="en-US" sz="2400" smtClean="0">
                <a:solidFill>
                  <a:srgbClr val="006600"/>
                </a:solidFill>
                <a:latin typeface="黑体" pitchFamily="2" charset="-122"/>
                <a:ea typeface="黑体" panose="02010609060101010101" pitchFamily="2" charset="-122"/>
              </a:rPr>
              <a:t>)</a:t>
            </a:r>
            <a:r>
              <a:rPr lang="zh-CN" altLang="en-US" sz="2400" smtClean="0">
                <a:solidFill>
                  <a:srgbClr val="006600"/>
                </a:solidFill>
                <a:latin typeface="黑体" pitchFamily="2" charset="-122"/>
                <a:ea typeface="黑体" panose="02010609060101010101" pitchFamily="2" charset="-122"/>
              </a:rPr>
              <a:t>修辞句的理解</a:t>
            </a:r>
          </a:p>
          <a:p>
            <a:r>
              <a:rPr lang="zh-CN" altLang="en-US" sz="2400" smtClean="0">
                <a:solidFill>
                  <a:srgbClr val="006600"/>
                </a:solidFill>
                <a:latin typeface="+mn-ea"/>
              </a:rPr>
              <a:t>    修辞句是指使用了修辞手法的句子。比喻、夸张、拟人、反复、排比、对偶等都是在散文中常用到的修辞手法。理解这类句子，要明确其所使用的修辞手法，结合语境探求其意义、作用和目的。</a:t>
            </a:r>
          </a:p>
          <a:p>
            <a:r>
              <a:rPr lang="en-US" altLang="en-US" sz="2400" smtClean="0">
                <a:solidFill>
                  <a:srgbClr val="006600"/>
                </a:solidFill>
                <a:latin typeface="黑体" pitchFamily="2" charset="-122"/>
                <a:ea typeface="黑体" panose="02010609060101010101" pitchFamily="2" charset="-122"/>
              </a:rPr>
              <a:t>(</a:t>
            </a:r>
            <a:r>
              <a:rPr lang="zh-CN" altLang="en-US" sz="2400" smtClean="0">
                <a:solidFill>
                  <a:srgbClr val="006600"/>
                </a:solidFill>
                <a:latin typeface="黑体" pitchFamily="2" charset="-122"/>
                <a:ea typeface="黑体" panose="02010609060101010101" pitchFamily="2" charset="-122"/>
              </a:rPr>
              <a:t>三</a:t>
            </a:r>
            <a:r>
              <a:rPr lang="en-US" altLang="en-US" sz="2400" smtClean="0">
                <a:solidFill>
                  <a:srgbClr val="006600"/>
                </a:solidFill>
                <a:latin typeface="黑体" pitchFamily="2" charset="-122"/>
                <a:ea typeface="黑体" panose="02010609060101010101" pitchFamily="2" charset="-122"/>
              </a:rPr>
              <a:t>)</a:t>
            </a:r>
            <a:r>
              <a:rPr lang="zh-CN" altLang="en-US" sz="2400" smtClean="0">
                <a:solidFill>
                  <a:srgbClr val="006600"/>
                </a:solidFill>
                <a:latin typeface="黑体" pitchFamily="2" charset="-122"/>
                <a:ea typeface="黑体" panose="02010609060101010101" pitchFamily="2" charset="-122"/>
              </a:rPr>
              <a:t>结构句的理解</a:t>
            </a:r>
          </a:p>
          <a:p>
            <a:r>
              <a:rPr lang="zh-CN" altLang="en-US" sz="2400" smtClean="0">
                <a:solidFill>
                  <a:srgbClr val="006600"/>
                </a:solidFill>
                <a:latin typeface="+mn-ea"/>
              </a:rPr>
              <a:t>    结构句是指在文章的结构上起重要作用的句子，如总领句、总结句、过渡句、照应句等。理解总领句或总结句的句意，需要对下文或上文的几段内容进行概括；理解过渡句的句意，需要对上下文内容进行把握；理解照应句的含意，应找准照应的句子或段落并进行解释。</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2520"/>
                                        </p:tgtEl>
                                        <p:attrNameLst>
                                          <p:attrName>style.visibility</p:attrName>
                                        </p:attrNameLst>
                                      </p:cBhvr>
                                      <p:to>
                                        <p:strVal val="visible"/>
                                      </p:to>
                                    </p:set>
                                    <p:animEffect transition="in" filter="dissolve">
                                      <p:cBhvr>
                                        <p:cTn id="7" dur="500"/>
                                        <p:tgtEl>
                                          <p:spTgt spid="1925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1617633" y="2025641"/>
          <a:ext cx="8858250" cy="2714644"/>
        </p:xfrm>
        <a:graphic>
          <a:graphicData uri="http://schemas.openxmlformats.org/drawingml/2006/table">
            <a:tbl>
              <a:tblPr firstRow="1" bandRow="1">
                <a:tableStyleId>{8799B23B-EC83-4686-B30A-512413B5E67A}</a:tableStyleId>
              </a:tblPr>
              <a:tblGrid>
                <a:gridCol w="8858250"/>
              </a:tblGrid>
              <a:tr h="2714644">
                <a:tc>
                  <a:txBody>
                    <a:bodyPr/>
                    <a:lstStyle/>
                    <a:p>
                      <a:pPr marL="0" algn="l" defTabSz="914400" rtl="0" eaLnBrk="1" latinLnBrk="0" hangingPunct="1">
                        <a:lnSpc>
                          <a:spcPct val="120000"/>
                        </a:lnSpc>
                      </a:pPr>
                      <a:r>
                        <a:rPr lang="zh-CN" altLang="en-US" sz="2400" b="0" kern="1200" smtClean="0">
                          <a:solidFill>
                            <a:schemeClr val="tx1"/>
                          </a:solidFill>
                          <a:latin typeface="+mn-ea"/>
                          <a:ea typeface="+mn-ea"/>
                          <a:cs typeface="+mn-cs"/>
                        </a:rPr>
                        <a:t>    散文结构分析类试题是高考重要内容，着重考查学生综合分析能力。题目涉及文章整体结构、段落结构、段与篇的逻辑关系、段与段之间的关系等。本考点题型一般有以下三种：文章行文思路分析</a:t>
                      </a:r>
                      <a:r>
                        <a:rPr lang="en-US" sz="2400" b="0" kern="1200" smtClean="0">
                          <a:solidFill>
                            <a:schemeClr val="tx1"/>
                          </a:solidFill>
                          <a:latin typeface="+mn-ea"/>
                          <a:ea typeface="+mn-ea"/>
                          <a:cs typeface="+mn-cs"/>
                        </a:rPr>
                        <a:t>(</a:t>
                      </a:r>
                      <a:r>
                        <a:rPr lang="zh-CN" altLang="en-US" sz="2400" b="0" kern="1200" smtClean="0">
                          <a:solidFill>
                            <a:schemeClr val="tx1"/>
                          </a:solidFill>
                          <a:latin typeface="+mn-ea"/>
                          <a:ea typeface="+mn-ea"/>
                          <a:cs typeface="+mn-cs"/>
                        </a:rPr>
                        <a:t>整体</a:t>
                      </a:r>
                      <a:r>
                        <a:rPr lang="en-US" sz="2400" b="0" kern="1200" smtClean="0">
                          <a:solidFill>
                            <a:schemeClr val="tx1"/>
                          </a:solidFill>
                          <a:latin typeface="+mn-ea"/>
                          <a:ea typeface="+mn-ea"/>
                          <a:cs typeface="+mn-cs"/>
                        </a:rPr>
                        <a:t>)</a:t>
                      </a:r>
                      <a:r>
                        <a:rPr lang="zh-CN" altLang="en-US" sz="2400" b="0" kern="1200" smtClean="0">
                          <a:solidFill>
                            <a:schemeClr val="tx1"/>
                          </a:solidFill>
                          <a:latin typeface="+mn-ea"/>
                          <a:ea typeface="+mn-ea"/>
                          <a:cs typeface="+mn-cs"/>
                        </a:rPr>
                        <a:t>题，局部材料安排分析题，线索作用分析题。</a:t>
                      </a:r>
                    </a:p>
                  </a:txBody>
                  <a:tcPr marL="68580" marR="68580" marT="0" marB="0" anchor="ctr"/>
                </a:tc>
              </a:tr>
            </a:tbl>
          </a:graphicData>
        </a:graphic>
      </p:graphicFrame>
      <p:sp>
        <p:nvSpPr>
          <p:cNvPr id="6" name="矩形 5"/>
          <p:cNvSpPr/>
          <p:nvPr/>
        </p:nvSpPr>
        <p:spPr>
          <a:xfrm>
            <a:off x="2117699" y="811195"/>
            <a:ext cx="7500990" cy="52197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zh-CN" altLang="en-US" sz="2800" b="1" smtClean="0">
                <a:latin typeface="黑体" pitchFamily="2" charset="-122"/>
                <a:ea typeface="黑体" panose="02010609060101010101" pitchFamily="2" charset="-122"/>
              </a:rPr>
              <a:t>考点二　文章结构与句段作用分析</a:t>
            </a:r>
          </a:p>
        </p:txBody>
      </p:sp>
      <p:sp>
        <p:nvSpPr>
          <p:cNvPr id="4" name="Rectangle 7"/>
          <p:cNvSpPr>
            <a:spLocks noChangeArrowheads="1"/>
          </p:cNvSpPr>
          <p:nvPr/>
        </p:nvSpPr>
        <p:spPr bwMode="auto">
          <a:xfrm>
            <a:off x="7905750" y="-7938"/>
            <a:ext cx="1427187" cy="595313"/>
          </a:xfrm>
          <a:prstGeom prst="rect">
            <a:avLst/>
          </a:prstGeom>
          <a:solidFill>
            <a:srgbClr val="FF9900"/>
          </a:solidFill>
          <a:ln w="9525">
            <a:noFill/>
            <a:miter lim="800000"/>
          </a:ln>
        </p:spPr>
        <p:txBody>
          <a:bodyPr/>
          <a:lstStyle/>
          <a:p>
            <a:endParaRPr lang="zh-CN" altLang="en-US"/>
          </a:p>
        </p:txBody>
      </p:sp>
      <p:sp>
        <p:nvSpPr>
          <p:cNvPr id="7" name="Rectangle 18"/>
          <p:cNvSpPr>
            <a:spLocks noChangeArrowheads="1"/>
          </p:cNvSpPr>
          <p:nvPr/>
        </p:nvSpPr>
        <p:spPr bwMode="auto">
          <a:xfrm>
            <a:off x="8013699" y="139700"/>
            <a:ext cx="124779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结构分析</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4"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ox(in)">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6"/>
          <p:cNvSpPr txBox="1">
            <a:spLocks noChangeArrowheads="1"/>
          </p:cNvSpPr>
          <p:nvPr/>
        </p:nvSpPr>
        <p:spPr bwMode="auto">
          <a:xfrm>
            <a:off x="623862" y="2668583"/>
            <a:ext cx="1439863" cy="1198880"/>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a:spcBef>
                <a:spcPct val="50000"/>
              </a:spcBef>
            </a:pPr>
            <a:r>
              <a:rPr sz="2400">
                <a:solidFill>
                  <a:schemeClr val="bg1"/>
                </a:solidFill>
                <a:latin typeface="黑体" pitchFamily="2" charset="-122"/>
                <a:ea typeface="黑体" panose="02010609060101010101" pitchFamily="2" charset="-122"/>
              </a:rPr>
              <a:t>散文结构思路分析3大题型</a:t>
            </a:r>
          </a:p>
        </p:txBody>
      </p:sp>
      <p:sp>
        <p:nvSpPr>
          <p:cNvPr id="22" name="AutoShape 7"/>
          <p:cNvSpPr>
            <a:spLocks noChangeArrowheads="1"/>
          </p:cNvSpPr>
          <p:nvPr/>
        </p:nvSpPr>
        <p:spPr bwMode="auto">
          <a:xfrm>
            <a:off x="3681095" y="779780"/>
            <a:ext cx="7440930" cy="1412875"/>
          </a:xfrm>
          <a:prstGeom prst="wedgeRoundRectCallout">
            <a:avLst>
              <a:gd name="adj1" fmla="val -70310"/>
              <a:gd name="adj2" fmla="val 89550"/>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l"/>
            <a:r>
              <a:rPr lang="zh-CN" altLang="en-US" sz="2000" b="1">
                <a:solidFill>
                  <a:srgbClr val="FF0000"/>
                </a:solidFill>
                <a:latin typeface="+mn-ea"/>
                <a:cs typeface="+mn-ea"/>
              </a:rPr>
              <a:t>一、行文思路分析。</a:t>
            </a:r>
            <a:r>
              <a:rPr lang="zh-CN" altLang="en-US" sz="2000" b="1">
                <a:solidFill>
                  <a:srgbClr val="0000FF"/>
                </a:solidFill>
                <a:latin typeface="+mn-ea"/>
                <a:cs typeface="+mn-ea"/>
              </a:rPr>
              <a:t>思路是指按照一定的条理由此及彼地表达思想感情的路径、脉络。结构是指行文思路的外在表现，指作品的整体构思(布局谋篇)、行文线索以及段落间(各个部分和各个方面之间)的关系与安排。</a:t>
            </a:r>
            <a:r>
              <a:rPr lang="zh-CN" altLang="en-US" sz="2000">
                <a:solidFill>
                  <a:srgbClr val="0000FF"/>
                </a:solidFill>
                <a:latin typeface="+mn-ea"/>
                <a:cs typeface="+mn-ea"/>
              </a:rPr>
              <a:t> </a:t>
            </a:r>
          </a:p>
        </p:txBody>
      </p:sp>
      <p:sp>
        <p:nvSpPr>
          <p:cNvPr id="25" name="AutoShape 10"/>
          <p:cNvSpPr>
            <a:spLocks noChangeArrowheads="1"/>
          </p:cNvSpPr>
          <p:nvPr/>
        </p:nvSpPr>
        <p:spPr bwMode="auto">
          <a:xfrm>
            <a:off x="3681095" y="2465070"/>
            <a:ext cx="7440295" cy="1784350"/>
          </a:xfrm>
          <a:prstGeom prst="wedgeRoundRectCallout">
            <a:avLst>
              <a:gd name="adj1" fmla="val -71490"/>
              <a:gd name="adj2" fmla="val -1814"/>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l"/>
            <a:r>
              <a:rPr lang="zh-CN" altLang="en-US" sz="2000" b="1">
                <a:solidFill>
                  <a:srgbClr val="FF0000"/>
                </a:solidFill>
                <a:latin typeface="+mn-ea"/>
                <a:cs typeface="+mn-ea"/>
              </a:rPr>
              <a:t>二、句段作用分析。</a:t>
            </a:r>
            <a:r>
              <a:rPr lang="zh-CN" altLang="en-US" sz="2000" b="1">
                <a:solidFill>
                  <a:srgbClr val="0000FF"/>
                </a:solidFill>
                <a:latin typeface="+mn-ea"/>
                <a:cs typeface="+mn-ea"/>
              </a:rPr>
              <a:t>题目往往不是要求总体分析文章结构思路，而是选择“牵一发而动全身”的段落或句子，分析其在全篇结构思路中的作用。具有特殊作用的句段往往是全文行文思路上的重点句子或段落，结构上有特殊作用的句子或段落，表达上富有特色的句子或段落。句段作用是文章考查的重点和热点。</a:t>
            </a:r>
          </a:p>
        </p:txBody>
      </p:sp>
      <p:sp>
        <p:nvSpPr>
          <p:cNvPr id="29" name="AutoShape 13"/>
          <p:cNvSpPr>
            <a:spLocks noChangeArrowheads="1"/>
          </p:cNvSpPr>
          <p:nvPr/>
        </p:nvSpPr>
        <p:spPr bwMode="auto">
          <a:xfrm>
            <a:off x="3681095" y="4521200"/>
            <a:ext cx="7441565" cy="1464945"/>
          </a:xfrm>
          <a:prstGeom prst="wedgeRoundRectCallout">
            <a:avLst>
              <a:gd name="adj1" fmla="val -70249"/>
              <a:gd name="adj2" fmla="val -93346"/>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l"/>
            <a:r>
              <a:rPr lang="zh-CN" altLang="en-US" sz="2000" b="1">
                <a:solidFill>
                  <a:srgbClr val="FF0000"/>
                </a:solidFill>
                <a:latin typeface="+mn-ea"/>
                <a:cs typeface="+mn-ea"/>
              </a:rPr>
              <a:t>三、线索作用分析题。</a:t>
            </a:r>
            <a:r>
              <a:rPr lang="zh-CN" altLang="en-US" sz="2000" b="1">
                <a:solidFill>
                  <a:srgbClr val="0000FF"/>
                </a:solidFill>
                <a:latin typeface="+mn-ea"/>
                <a:cs typeface="+mn-ea"/>
              </a:rPr>
              <a:t>在“行文思路分析题”中已涉及线索，但这种涉及只是将线索作为解题的一种手段，并不是考查线索本身；而高考却常就散文线索自身方面设题，考查的重点往往是线索的作用。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heckerboard(across)">
                                      <p:cBhvr>
                                        <p:cTn id="7" dur="500"/>
                                        <p:tgtEl>
                                          <p:spTgt spid="2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3" fill="hold" grpId="1"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2" fill="hold" grpId="2" nodeType="click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1+#ppt_w/2"/>
                                          </p:val>
                                        </p:tav>
                                        <p:tav tm="100000">
                                          <p:val>
                                            <p:strVal val="#ppt_x"/>
                                          </p:val>
                                        </p:tav>
                                      </p:tavLst>
                                    </p:anim>
                                    <p:anim calcmode="lin" valueType="num">
                                      <p:cBhvr additive="base">
                                        <p:cTn id="21"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6" fill="hold" grpId="3" nodeType="click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1+#ppt_w/2"/>
                                          </p:val>
                                        </p:tav>
                                        <p:tav tm="100000">
                                          <p:val>
                                            <p:strVal val="#ppt_x"/>
                                          </p:val>
                                        </p:tav>
                                      </p:tavLst>
                                    </p:anim>
                                    <p:anim calcmode="lin" valueType="num">
                                      <p:cBhvr additive="base">
                                        <p:cTn id="2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1" animBg="1"/>
      <p:bldP spid="25" grpId="2" animBg="1"/>
      <p:bldP spid="29" grpId="3"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6"/>
          <p:cNvSpPr txBox="1">
            <a:spLocks noChangeArrowheads="1"/>
          </p:cNvSpPr>
          <p:nvPr/>
        </p:nvSpPr>
        <p:spPr bwMode="auto">
          <a:xfrm>
            <a:off x="781685" y="2668270"/>
            <a:ext cx="1282065" cy="119888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spcBef>
                <a:spcPct val="50000"/>
              </a:spcBef>
            </a:pPr>
            <a:r>
              <a:rPr sz="2400">
                <a:solidFill>
                  <a:schemeClr val="bg1"/>
                </a:solidFill>
                <a:latin typeface="黑体" pitchFamily="2" charset="-122"/>
                <a:ea typeface="黑体" panose="02010609060101010101" pitchFamily="2" charset="-122"/>
              </a:rPr>
              <a:t>散文内容概括3题型</a:t>
            </a:r>
          </a:p>
        </p:txBody>
      </p:sp>
      <p:sp>
        <p:nvSpPr>
          <p:cNvPr id="22" name="AutoShape 7"/>
          <p:cNvSpPr>
            <a:spLocks noChangeArrowheads="1"/>
          </p:cNvSpPr>
          <p:nvPr/>
        </p:nvSpPr>
        <p:spPr bwMode="auto">
          <a:xfrm>
            <a:off x="3681095" y="779780"/>
            <a:ext cx="7440930" cy="1412875"/>
          </a:xfrm>
          <a:prstGeom prst="wedgeRoundRectCallout">
            <a:avLst>
              <a:gd name="adj1" fmla="val -70310"/>
              <a:gd name="adj2" fmla="val 89550"/>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l"/>
            <a:r>
              <a:rPr lang="zh-CN" altLang="en-US" sz="2000" b="1">
                <a:solidFill>
                  <a:srgbClr val="FF0000"/>
                </a:solidFill>
                <a:latin typeface="+mn-ea"/>
                <a:cs typeface="+mn-ea"/>
              </a:rPr>
              <a:t>一、局部文意(段意)的概括。</a:t>
            </a:r>
            <a:r>
              <a:rPr lang="zh-CN" altLang="en-US" sz="2000" b="1">
                <a:solidFill>
                  <a:srgbClr val="0000FF"/>
                </a:solidFill>
                <a:latin typeface="+mn-ea"/>
                <a:cs typeface="+mn-ea"/>
              </a:rPr>
              <a:t>局部内容要点概括既指概括一个段落内容要点，也指概括多个段落(层次)内容要点。内容涵盖层意概括、原因概括、特点概括等。</a:t>
            </a:r>
            <a:r>
              <a:rPr lang="zh-CN" altLang="en-US" sz="2000">
                <a:solidFill>
                  <a:srgbClr val="0000FF"/>
                </a:solidFill>
                <a:latin typeface="+mn-ea"/>
                <a:cs typeface="+mn-ea"/>
              </a:rPr>
              <a:t> </a:t>
            </a:r>
          </a:p>
        </p:txBody>
      </p:sp>
      <p:sp>
        <p:nvSpPr>
          <p:cNvPr id="25" name="AutoShape 10"/>
          <p:cNvSpPr>
            <a:spLocks noChangeArrowheads="1"/>
          </p:cNvSpPr>
          <p:nvPr/>
        </p:nvSpPr>
        <p:spPr bwMode="auto">
          <a:xfrm>
            <a:off x="3682365" y="2645410"/>
            <a:ext cx="7440295" cy="1221740"/>
          </a:xfrm>
          <a:prstGeom prst="wedgeRoundRectCallout">
            <a:avLst>
              <a:gd name="adj1" fmla="val -71490"/>
              <a:gd name="adj2" fmla="val -1814"/>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l"/>
            <a:r>
              <a:rPr lang="zh-CN" altLang="en-US" sz="2000" b="1">
                <a:solidFill>
                  <a:srgbClr val="FF0000"/>
                </a:solidFill>
                <a:latin typeface="+mn-ea"/>
                <a:cs typeface="+mn-ea"/>
              </a:rPr>
              <a:t>二、文章主旨概括。</a:t>
            </a:r>
            <a:r>
              <a:rPr lang="zh-CN" altLang="en-US" sz="2000" b="1">
                <a:solidFill>
                  <a:srgbClr val="0000FF"/>
                </a:solidFill>
                <a:latin typeface="+mn-ea"/>
                <a:cs typeface="+mn-ea"/>
              </a:rPr>
              <a:t>主旨(主题)指作者的思想、观点、意图在文中的表现。概括主旨的内容包括两点：一是文章内容的高度概括，二是作者的思想观点与写作意图的概括。</a:t>
            </a:r>
          </a:p>
        </p:txBody>
      </p:sp>
      <p:sp>
        <p:nvSpPr>
          <p:cNvPr id="29" name="AutoShape 13"/>
          <p:cNvSpPr>
            <a:spLocks noChangeArrowheads="1"/>
          </p:cNvSpPr>
          <p:nvPr/>
        </p:nvSpPr>
        <p:spPr bwMode="auto">
          <a:xfrm>
            <a:off x="3681095" y="4319270"/>
            <a:ext cx="7441565" cy="1666875"/>
          </a:xfrm>
          <a:prstGeom prst="wedgeRoundRectCallout">
            <a:avLst>
              <a:gd name="adj1" fmla="val -70249"/>
              <a:gd name="adj2" fmla="val -93346"/>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l"/>
            <a:r>
              <a:rPr lang="zh-CN" altLang="en-US" sz="2000" b="1">
                <a:solidFill>
                  <a:srgbClr val="FF0000"/>
                </a:solidFill>
                <a:latin typeface="+mn-ea"/>
                <a:cs typeface="+mn-ea"/>
              </a:rPr>
              <a:t>三、特定指向信息概括。</a:t>
            </a:r>
            <a:r>
              <a:rPr lang="zh-CN" altLang="en-US" sz="2000" b="1">
                <a:solidFill>
                  <a:srgbClr val="0000FF"/>
                </a:solidFill>
                <a:latin typeface="+mn-ea"/>
                <a:cs typeface="+mn-ea"/>
              </a:rPr>
              <a:t>“特定指向信息”是指“原因”“结果”“作用”“意义”“影响”“方式”“特点”“情感”等方面的信息，这类信息的概括是高考散文阅读的常考题型。此类信息的概括最能考查考生的思路清晰能力和细心程度，是阅读能力考查的一种理想题型。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heckerboard(across)">
                                      <p:cBhvr>
                                        <p:cTn id="7" dur="500"/>
                                        <p:tgtEl>
                                          <p:spTgt spid="2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3" fill="hold" grpId="1"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2" fill="hold" grpId="2" nodeType="click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1+#ppt_w/2"/>
                                          </p:val>
                                        </p:tav>
                                        <p:tav tm="100000">
                                          <p:val>
                                            <p:strVal val="#ppt_x"/>
                                          </p:val>
                                        </p:tav>
                                      </p:tavLst>
                                    </p:anim>
                                    <p:anim calcmode="lin" valueType="num">
                                      <p:cBhvr additive="base">
                                        <p:cTn id="21"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6" fill="hold" grpId="3" nodeType="click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1+#ppt_w/2"/>
                                          </p:val>
                                        </p:tav>
                                        <p:tav tm="100000">
                                          <p:val>
                                            <p:strVal val="#ppt_x"/>
                                          </p:val>
                                        </p:tav>
                                      </p:tavLst>
                                    </p:anim>
                                    <p:anim calcmode="lin" valueType="num">
                                      <p:cBhvr additive="base">
                                        <p:cTn id="2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1" animBg="1"/>
      <p:bldP spid="25" grpId="2" animBg="1"/>
      <p:bldP spid="29" grpId="3"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
          <p:cNvPicPr>
            <a:picLocks noChangeAspect="1"/>
          </p:cNvPicPr>
          <p:nvPr/>
        </p:nvPicPr>
        <p:blipFill>
          <a:blip r:embed="rId3"/>
          <a:stretch>
            <a:fillRect/>
          </a:stretch>
        </p:blipFill>
        <p:spPr>
          <a:xfrm>
            <a:off x="727710" y="626110"/>
            <a:ext cx="10800715" cy="5833110"/>
          </a:xfrm>
          <a:prstGeom prst="rect">
            <a:avLst/>
          </a:prstGeom>
        </p:spPr>
      </p:pic>
      <p:sp>
        <p:nvSpPr>
          <p:cNvPr id="10" name="TextBox 9">
            <a:hlinkClick r:id="rId4" action="ppaction://hlinksldjump"/>
          </p:cNvPr>
          <p:cNvSpPr txBox="1"/>
          <p:nvPr/>
        </p:nvSpPr>
        <p:spPr>
          <a:xfrm>
            <a:off x="3475021" y="2168517"/>
            <a:ext cx="6929486" cy="1014730"/>
          </a:xfrm>
          <a:prstGeom prst="rect">
            <a:avLst/>
          </a:prstGeom>
          <a:noFill/>
          <a:ln>
            <a:solidFill>
              <a:schemeClr val="accent1">
                <a:lumMod val="40000"/>
                <a:lumOff val="60000"/>
              </a:schemeClr>
            </a:solidFill>
          </a:ln>
          <a:extLst>
            <a:ext uri="{909E8E84-426E-40DD-AFC4-6F175D3DCCD1}">
              <a14:hiddenFill xmlns:a14="http://schemas.microsoft.com/office/drawing/2010/main">
                <a:solidFill>
                  <a:schemeClr val="bg1"/>
                </a:solidFill>
              </a14:hiddenFill>
            </a:ext>
          </a:extLst>
        </p:spPr>
        <p:txBody>
          <a:bodyPr wrap="square">
            <a:spAutoFit/>
          </a:bodyPr>
          <a:lstStyle>
            <a:defPPr>
              <a:defRPr lang="zh-CN"/>
            </a:defPPr>
            <a:lvl1pPr>
              <a:buFont typeface="Arial" pitchFamily="34" charset="0"/>
              <a:buNone/>
              <a:defRPr>
                <a:solidFill>
                  <a:srgbClr val="333333"/>
                </a:solidFill>
                <a:latin typeface="微软雅黑" pitchFamily="34" charset="-122"/>
                <a:ea typeface="微软雅黑" pitchFamily="34" charset="-122"/>
              </a:defRPr>
            </a:lvl1pPr>
          </a:lstStyle>
          <a:p>
            <a:pPr>
              <a:defRPr/>
            </a:pPr>
            <a:r>
              <a:rPr lang="en-US" altLang="zh-CN" sz="60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1-11</a:t>
            </a:r>
            <a:r>
              <a:rPr lang="zh-CN" altLang="en-US" sz="60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散文阅读</a:t>
            </a:r>
            <a:r>
              <a:rPr lang="en-US" altLang="zh-CN" sz="60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a:t>
            </a:r>
            <a:r>
              <a:rPr lang="zh-CN" altLang="en-US" sz="60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二</a:t>
            </a:r>
            <a:r>
              <a:rPr lang="en-US" altLang="zh-CN" sz="60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10"/>
                                        </p:tgtEl>
                                        <p:attrNameLst>
                                          <p:attrName>style.visibility</p:attrName>
                                        </p:attrNameLst>
                                      </p:cBhvr>
                                      <p:to>
                                        <p:strVal val="visible"/>
                                      </p:to>
                                    </p:set>
                                    <p:animEffect transition="in" filter="wipe(left)">
                                      <p:cBhvr>
                                        <p:cTn id="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1617633" y="2025641"/>
          <a:ext cx="8858250" cy="2714644"/>
        </p:xfrm>
        <a:graphic>
          <a:graphicData uri="http://schemas.openxmlformats.org/drawingml/2006/table">
            <a:tbl>
              <a:tblPr firstRow="1" bandRow="1">
                <a:tableStyleId>{8799B23B-EC83-4686-B30A-512413B5E67A}</a:tableStyleId>
              </a:tblPr>
              <a:tblGrid>
                <a:gridCol w="8858250"/>
              </a:tblGrid>
              <a:tr h="2714644">
                <a:tc>
                  <a:txBody>
                    <a:bodyPr/>
                    <a:lstStyle/>
                    <a:p>
                      <a:pPr>
                        <a:lnSpc>
                          <a:spcPct val="150000"/>
                        </a:lnSpc>
                      </a:pPr>
                      <a:r>
                        <a:rPr lang="zh-CN" altLang="en-US" sz="2400" b="1" kern="1200" smtClean="0">
                          <a:solidFill>
                            <a:srgbClr val="006600"/>
                          </a:solidFill>
                          <a:latin typeface="+mn-ea"/>
                          <a:ea typeface="+mn-ea"/>
                          <a:cs typeface="+mn-cs"/>
                        </a:rPr>
                        <a:t>     高考散文对人物形象的考查，一般从两方面设题：一是概括</a:t>
                      </a:r>
                      <a:r>
                        <a:rPr lang="en-US" altLang="en-US" sz="2400" b="1" kern="1200" smtClean="0">
                          <a:solidFill>
                            <a:srgbClr val="006600"/>
                          </a:solidFill>
                          <a:latin typeface="+mn-ea"/>
                          <a:ea typeface="+mn-ea"/>
                          <a:cs typeface="+mn-cs"/>
                        </a:rPr>
                        <a:t>(</a:t>
                      </a:r>
                      <a:r>
                        <a:rPr lang="zh-CN" altLang="en-US" sz="2400" b="1" kern="1200" smtClean="0">
                          <a:solidFill>
                            <a:srgbClr val="006600"/>
                          </a:solidFill>
                          <a:latin typeface="+mn-ea"/>
                          <a:ea typeface="+mn-ea"/>
                          <a:cs typeface="+mn-cs"/>
                        </a:rPr>
                        <a:t>或概括分析</a:t>
                      </a:r>
                      <a:r>
                        <a:rPr lang="en-US" altLang="en-US" sz="2400" b="1" kern="1200" smtClean="0">
                          <a:solidFill>
                            <a:srgbClr val="006600"/>
                          </a:solidFill>
                          <a:latin typeface="+mn-ea"/>
                          <a:ea typeface="+mn-ea"/>
                          <a:cs typeface="+mn-cs"/>
                        </a:rPr>
                        <a:t>)</a:t>
                      </a:r>
                      <a:r>
                        <a:rPr lang="zh-CN" altLang="en-US" sz="2400" b="1" kern="1200" smtClean="0">
                          <a:solidFill>
                            <a:srgbClr val="006600"/>
                          </a:solidFill>
                          <a:latin typeface="+mn-ea"/>
                          <a:ea typeface="+mn-ea"/>
                          <a:cs typeface="+mn-cs"/>
                        </a:rPr>
                        <a:t>人物</a:t>
                      </a:r>
                      <a:r>
                        <a:rPr lang="en-US" altLang="en-US" sz="2400" b="1" kern="1200" smtClean="0">
                          <a:solidFill>
                            <a:srgbClr val="006600"/>
                          </a:solidFill>
                          <a:latin typeface="+mn-ea"/>
                          <a:ea typeface="+mn-ea"/>
                          <a:cs typeface="+mn-cs"/>
                        </a:rPr>
                        <a:t>(</a:t>
                      </a:r>
                      <a:r>
                        <a:rPr lang="zh-CN" altLang="en-US" sz="2400" b="1" kern="1200" smtClean="0">
                          <a:solidFill>
                            <a:srgbClr val="006600"/>
                          </a:solidFill>
                          <a:latin typeface="+mn-ea"/>
                          <a:ea typeface="+mn-ea"/>
                          <a:cs typeface="+mn-cs"/>
                        </a:rPr>
                        <a:t>或物象</a:t>
                      </a:r>
                      <a:r>
                        <a:rPr lang="en-US" altLang="en-US" sz="2400" b="1" kern="1200" smtClean="0">
                          <a:solidFill>
                            <a:srgbClr val="006600"/>
                          </a:solidFill>
                          <a:latin typeface="+mn-ea"/>
                          <a:ea typeface="+mn-ea"/>
                          <a:cs typeface="+mn-cs"/>
                        </a:rPr>
                        <a:t>)</a:t>
                      </a:r>
                      <a:r>
                        <a:rPr lang="zh-CN" altLang="en-US" sz="2400" b="1" kern="1200" smtClean="0">
                          <a:solidFill>
                            <a:srgbClr val="006600"/>
                          </a:solidFill>
                          <a:latin typeface="+mn-ea"/>
                          <a:ea typeface="+mn-ea"/>
                          <a:cs typeface="+mn-cs"/>
                        </a:rPr>
                        <a:t>形象的特点，这是主要考查点；二是赏析人物形象</a:t>
                      </a:r>
                      <a:r>
                        <a:rPr lang="en-US" altLang="en-US" sz="2400" b="1" kern="1200" smtClean="0">
                          <a:solidFill>
                            <a:srgbClr val="006600"/>
                          </a:solidFill>
                          <a:latin typeface="+mn-ea"/>
                          <a:ea typeface="+mn-ea"/>
                          <a:cs typeface="+mn-cs"/>
                        </a:rPr>
                        <a:t>(</a:t>
                      </a:r>
                      <a:r>
                        <a:rPr lang="zh-CN" altLang="en-US" sz="2400" b="1" kern="1200" smtClean="0">
                          <a:solidFill>
                            <a:srgbClr val="006600"/>
                          </a:solidFill>
                          <a:latin typeface="+mn-ea"/>
                          <a:ea typeface="+mn-ea"/>
                          <a:cs typeface="+mn-cs"/>
                        </a:rPr>
                        <a:t>或物象</a:t>
                      </a:r>
                      <a:r>
                        <a:rPr lang="en-US" altLang="en-US" sz="2400" b="1" kern="1200" smtClean="0">
                          <a:solidFill>
                            <a:srgbClr val="006600"/>
                          </a:solidFill>
                          <a:latin typeface="+mn-ea"/>
                          <a:ea typeface="+mn-ea"/>
                          <a:cs typeface="+mn-cs"/>
                        </a:rPr>
                        <a:t>)</a:t>
                      </a:r>
                      <a:r>
                        <a:rPr lang="zh-CN" altLang="en-US" sz="2400" b="1" kern="1200" smtClean="0">
                          <a:solidFill>
                            <a:srgbClr val="006600"/>
                          </a:solidFill>
                          <a:latin typeface="+mn-ea"/>
                          <a:ea typeface="+mn-ea"/>
                          <a:cs typeface="+mn-cs"/>
                        </a:rPr>
                        <a:t>的作用。有时命题者也会将这两方面综合起来命题。</a:t>
                      </a:r>
                      <a:r>
                        <a:rPr lang="en-US" altLang="en-US" sz="2400" b="1" kern="1200" smtClean="0">
                          <a:solidFill>
                            <a:srgbClr val="006600"/>
                          </a:solidFill>
                          <a:latin typeface="+mn-ea"/>
                          <a:ea typeface="+mn-ea"/>
                          <a:cs typeface="+mn-cs"/>
                        </a:rPr>
                        <a:t> </a:t>
                      </a:r>
                      <a:endParaRPr lang="zh-CN" altLang="en-US" sz="2400" b="1" kern="1200" smtClean="0">
                        <a:solidFill>
                          <a:srgbClr val="006600"/>
                        </a:solidFill>
                        <a:latin typeface="+mn-ea"/>
                        <a:ea typeface="+mn-ea"/>
                        <a:cs typeface="+mn-cs"/>
                      </a:endParaRPr>
                    </a:p>
                    <a:p>
                      <a:pPr marL="0" algn="l" defTabSz="914400" rtl="0" eaLnBrk="1" latinLnBrk="0" hangingPunct="1">
                        <a:lnSpc>
                          <a:spcPct val="120000"/>
                        </a:lnSpc>
                      </a:pPr>
                      <a:endParaRPr lang="zh-CN" altLang="en-US" sz="2400" b="0" kern="1200" smtClean="0">
                        <a:solidFill>
                          <a:schemeClr val="tx1"/>
                        </a:solidFill>
                        <a:latin typeface="+mn-ea"/>
                        <a:ea typeface="+mn-ea"/>
                        <a:cs typeface="+mn-cs"/>
                      </a:endParaRPr>
                    </a:p>
                  </a:txBody>
                  <a:tcPr marL="68580" marR="68580" marT="0" marB="0" anchor="ctr"/>
                </a:tc>
              </a:tr>
            </a:tbl>
          </a:graphicData>
        </a:graphic>
      </p:graphicFrame>
      <p:sp>
        <p:nvSpPr>
          <p:cNvPr id="6" name="矩形 5"/>
          <p:cNvSpPr/>
          <p:nvPr/>
        </p:nvSpPr>
        <p:spPr>
          <a:xfrm>
            <a:off x="2117699" y="811195"/>
            <a:ext cx="7500990" cy="52197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zh-CN" altLang="en-US" sz="2800" b="1" smtClean="0">
                <a:latin typeface="黑体" pitchFamily="2" charset="-122"/>
                <a:ea typeface="黑体" panose="02010609060101010101" pitchFamily="2" charset="-122"/>
              </a:rPr>
              <a:t>考点三　形象概括</a:t>
            </a:r>
          </a:p>
        </p:txBody>
      </p:sp>
      <p:sp>
        <p:nvSpPr>
          <p:cNvPr id="4" name="Rectangle 7"/>
          <p:cNvSpPr>
            <a:spLocks noChangeArrowheads="1"/>
          </p:cNvSpPr>
          <p:nvPr/>
        </p:nvSpPr>
        <p:spPr bwMode="auto">
          <a:xfrm>
            <a:off x="7905750" y="-7938"/>
            <a:ext cx="1427187" cy="595313"/>
          </a:xfrm>
          <a:prstGeom prst="rect">
            <a:avLst/>
          </a:prstGeom>
          <a:solidFill>
            <a:srgbClr val="FF9900"/>
          </a:solidFill>
          <a:ln w="9525">
            <a:noFill/>
            <a:miter lim="800000"/>
          </a:ln>
        </p:spPr>
        <p:txBody>
          <a:bodyPr/>
          <a:lstStyle/>
          <a:p>
            <a:endParaRPr lang="zh-CN" altLang="en-US"/>
          </a:p>
        </p:txBody>
      </p:sp>
      <p:sp>
        <p:nvSpPr>
          <p:cNvPr id="7" name="Rectangle 18"/>
          <p:cNvSpPr>
            <a:spLocks noChangeArrowheads="1"/>
          </p:cNvSpPr>
          <p:nvPr/>
        </p:nvSpPr>
        <p:spPr bwMode="auto">
          <a:xfrm>
            <a:off x="8013699" y="139700"/>
            <a:ext cx="124779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形象概括</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4"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ox(in)">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6"/>
          <p:cNvSpPr txBox="1">
            <a:spLocks noChangeArrowheads="1"/>
          </p:cNvSpPr>
          <p:nvPr/>
        </p:nvSpPr>
        <p:spPr bwMode="auto">
          <a:xfrm>
            <a:off x="869315" y="2668270"/>
            <a:ext cx="1194435" cy="119888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spcBef>
                <a:spcPct val="50000"/>
              </a:spcBef>
            </a:pPr>
            <a:r>
              <a:rPr sz="2400">
                <a:solidFill>
                  <a:schemeClr val="bg1"/>
                </a:solidFill>
                <a:latin typeface="黑体" pitchFamily="2" charset="-122"/>
                <a:ea typeface="黑体" panose="02010609060101010101" pitchFamily="2" charset="-122"/>
              </a:rPr>
              <a:t>分析散文形象2题型</a:t>
            </a:r>
          </a:p>
        </p:txBody>
      </p:sp>
      <p:sp>
        <p:nvSpPr>
          <p:cNvPr id="22" name="AutoShape 7"/>
          <p:cNvSpPr>
            <a:spLocks noChangeArrowheads="1"/>
          </p:cNvSpPr>
          <p:nvPr/>
        </p:nvSpPr>
        <p:spPr bwMode="auto">
          <a:xfrm>
            <a:off x="2755900" y="1068070"/>
            <a:ext cx="8523605" cy="1687195"/>
          </a:xfrm>
          <a:prstGeom prst="wedgeRoundRectCallout">
            <a:avLst>
              <a:gd name="adj1" fmla="val -57546"/>
              <a:gd name="adj2" fmla="val 56586"/>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l"/>
            <a:r>
              <a:rPr lang="zh-CN" altLang="en-US" sz="2400" b="1">
                <a:solidFill>
                  <a:srgbClr val="FF0000"/>
                </a:solidFill>
                <a:latin typeface="+mn-ea"/>
                <a:cs typeface="+mn-ea"/>
              </a:rPr>
              <a:t>一、形象特点概括分析。</a:t>
            </a:r>
            <a:r>
              <a:rPr lang="zh-CN" altLang="en-US" sz="2400" b="1">
                <a:solidFill>
                  <a:srgbClr val="0000FF"/>
                </a:solidFill>
                <a:latin typeface="+mn-ea"/>
                <a:cs typeface="+mn-ea"/>
              </a:rPr>
              <a:t>高考散文对人物形象的考查，一般从两方面设题：一是概括(或概括分析)人物形象的特点，这是主要考查点；二是赏析人物形象的作用。有时命题者也会将这两方面综合起来命题。</a:t>
            </a:r>
            <a:r>
              <a:rPr lang="zh-CN" altLang="en-US" sz="2400">
                <a:solidFill>
                  <a:srgbClr val="0000FF"/>
                </a:solidFill>
                <a:latin typeface="+mn-ea"/>
                <a:cs typeface="+mn-ea"/>
              </a:rPr>
              <a:t> </a:t>
            </a:r>
          </a:p>
        </p:txBody>
      </p:sp>
      <p:sp>
        <p:nvSpPr>
          <p:cNvPr id="25" name="AutoShape 10"/>
          <p:cNvSpPr>
            <a:spLocks noChangeArrowheads="1"/>
          </p:cNvSpPr>
          <p:nvPr/>
        </p:nvSpPr>
        <p:spPr bwMode="auto">
          <a:xfrm>
            <a:off x="2755900" y="3247390"/>
            <a:ext cx="8522335" cy="2449195"/>
          </a:xfrm>
          <a:prstGeom prst="wedgeRoundRectCallout">
            <a:avLst>
              <a:gd name="adj1" fmla="val -57257"/>
              <a:gd name="adj2" fmla="val -23059"/>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l"/>
            <a:r>
              <a:rPr lang="zh-CN" altLang="en-US" sz="2400" b="1">
                <a:solidFill>
                  <a:srgbClr val="FF0000"/>
                </a:solidFill>
                <a:latin typeface="+mn-ea"/>
                <a:cs typeface="+mn-ea"/>
              </a:rPr>
              <a:t>二、物象的内涵与作用分析。</a:t>
            </a:r>
            <a:r>
              <a:rPr lang="zh-CN" altLang="en-US" sz="2400" b="1">
                <a:solidFill>
                  <a:srgbClr val="0000FF"/>
                </a:solidFill>
                <a:latin typeface="+mn-ea"/>
                <a:cs typeface="+mn-ea"/>
              </a:rPr>
              <a:t>所谓物象就是指文学作品中所出现的具体事物形象，它在以事物形象本身出现的同时，也包含着作者或人物的思想感情，也就是说，物象不仅有其本身的具体意义，而且具有被赋予的抽象意义。可以说，我们在文学作品中欣赏到的物象，都是客观物象和作者或人物主观思想感情融合而成的形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heckerboard(across)">
                                      <p:cBhvr>
                                        <p:cTn id="7" dur="500"/>
                                        <p:tgtEl>
                                          <p:spTgt spid="2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3" fill="hold" grpId="1"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2" fill="hold" grpId="2" nodeType="click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1+#ppt_w/2"/>
                                          </p:val>
                                        </p:tav>
                                        <p:tav tm="100000">
                                          <p:val>
                                            <p:strVal val="#ppt_x"/>
                                          </p:val>
                                        </p:tav>
                                      </p:tavLst>
                                    </p:anim>
                                    <p:anim calcmode="lin" valueType="num">
                                      <p:cBhvr additive="base">
                                        <p:cTn id="21"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1" animBg="1"/>
      <p:bldP spid="25" grpId="2"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20" name="Text Box 8"/>
          <p:cNvSpPr txBox="1">
            <a:spLocks noChangeArrowheads="1"/>
          </p:cNvSpPr>
          <p:nvPr/>
        </p:nvSpPr>
        <p:spPr bwMode="auto">
          <a:xfrm>
            <a:off x="1617633" y="1882765"/>
            <a:ext cx="8772537" cy="3913505"/>
          </a:xfrm>
          <a:prstGeom prst="rect">
            <a:avLst/>
          </a:prstGeom>
          <a:noFill/>
          <a:ln w="9525">
            <a:noFill/>
            <a:miter lim="800000"/>
          </a:ln>
          <a:effectLst/>
        </p:spPr>
        <p:txBody>
          <a:bodyPr wrap="square">
            <a:spAutoFit/>
          </a:bodyPr>
          <a:lstStyle/>
          <a:p>
            <a:pPr>
              <a:lnSpc>
                <a:spcPct val="150000"/>
              </a:lnSpc>
            </a:pPr>
            <a:r>
              <a:rPr lang="zh-CN" altLang="en-US" sz="2400" smtClean="0">
                <a:solidFill>
                  <a:srgbClr val="006600"/>
                </a:solidFill>
                <a:latin typeface="黑体" pitchFamily="2" charset="-122"/>
                <a:ea typeface="黑体" panose="02010609060101010101" pitchFamily="2" charset="-122"/>
              </a:rPr>
              <a:t>    文章的内容要点，是指文章的主要内容，或者说是文章内容的精要之处，可以是指全文的，也可以是指文章局部的。概括内容要点，就是要求考生能够准确理解文章的每一段的内容要点，并按照要求用原文或者自己的话表达出来。对文章内容的概括主要有两大题型：主旨概括题，特定信息概括题。其中，特定信息概括是考查重点。</a:t>
            </a:r>
            <a:r>
              <a:rPr lang="en-US" altLang="en-US" sz="2400" smtClean="0">
                <a:solidFill>
                  <a:srgbClr val="006600"/>
                </a:solidFill>
                <a:latin typeface="黑体" pitchFamily="2" charset="-122"/>
                <a:ea typeface="黑体" panose="02010609060101010101" pitchFamily="2" charset="-122"/>
              </a:rPr>
              <a:t> </a:t>
            </a:r>
            <a:endParaRPr lang="zh-CN" altLang="en-US" sz="2400" smtClean="0">
              <a:solidFill>
                <a:srgbClr val="006600"/>
              </a:solidFill>
              <a:latin typeface="黑体" pitchFamily="2" charset="-122"/>
              <a:ea typeface="黑体" panose="02010609060101010101" pitchFamily="2" charset="-122"/>
            </a:endParaRPr>
          </a:p>
          <a:p>
            <a:pPr>
              <a:lnSpc>
                <a:spcPct val="135000"/>
              </a:lnSpc>
            </a:pPr>
            <a:endParaRPr lang="zh-CN" altLang="en-US" sz="2400">
              <a:solidFill>
                <a:srgbClr val="006600"/>
              </a:solidFill>
              <a:latin typeface="黑体" pitchFamily="2" charset="-122"/>
              <a:ea typeface="黑体" panose="02010609060101010101" pitchFamily="2" charset="-122"/>
            </a:endParaRPr>
          </a:p>
        </p:txBody>
      </p:sp>
      <p:sp>
        <p:nvSpPr>
          <p:cNvPr id="3" name="矩形 2"/>
          <p:cNvSpPr/>
          <p:nvPr/>
        </p:nvSpPr>
        <p:spPr>
          <a:xfrm>
            <a:off x="2117699" y="811195"/>
            <a:ext cx="7500990" cy="52197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zh-CN" altLang="en-US" sz="2800" b="1" smtClean="0">
                <a:latin typeface="黑体" pitchFamily="2" charset="-122"/>
                <a:ea typeface="黑体" panose="02010609060101010101" pitchFamily="2" charset="-122"/>
              </a:rPr>
              <a:t>考点四  概括内容要点</a:t>
            </a:r>
          </a:p>
        </p:txBody>
      </p:sp>
      <p:sp>
        <p:nvSpPr>
          <p:cNvPr id="4" name="Rectangle 7"/>
          <p:cNvSpPr>
            <a:spLocks noChangeArrowheads="1"/>
          </p:cNvSpPr>
          <p:nvPr/>
        </p:nvSpPr>
        <p:spPr bwMode="auto">
          <a:xfrm>
            <a:off x="7905750" y="-7938"/>
            <a:ext cx="1427187" cy="595313"/>
          </a:xfrm>
          <a:prstGeom prst="rect">
            <a:avLst/>
          </a:prstGeom>
          <a:solidFill>
            <a:srgbClr val="FF9900"/>
          </a:solidFill>
          <a:ln w="9525">
            <a:noFill/>
            <a:miter lim="800000"/>
          </a:ln>
        </p:spPr>
        <p:txBody>
          <a:bodyPr/>
          <a:lstStyle/>
          <a:p>
            <a:endParaRPr lang="zh-CN" altLang="en-US"/>
          </a:p>
        </p:txBody>
      </p:sp>
      <p:sp>
        <p:nvSpPr>
          <p:cNvPr id="5" name="Rectangle 18"/>
          <p:cNvSpPr>
            <a:spLocks noChangeArrowheads="1"/>
          </p:cNvSpPr>
          <p:nvPr/>
        </p:nvSpPr>
        <p:spPr bwMode="auto">
          <a:xfrm>
            <a:off x="8013699" y="139700"/>
            <a:ext cx="124779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内容概括</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2520"/>
                                        </p:tgtEl>
                                        <p:attrNameLst>
                                          <p:attrName>style.visibility</p:attrName>
                                        </p:attrNameLst>
                                      </p:cBhvr>
                                      <p:to>
                                        <p:strVal val="visible"/>
                                      </p:to>
                                    </p:set>
                                    <p:animEffect transition="in" filter="dissolve">
                                      <p:cBhvr>
                                        <p:cTn id="7" dur="500"/>
                                        <p:tgtEl>
                                          <p:spTgt spid="19252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20" grpId="0"/>
      <p:bldP spid="3"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704" name="Oval 16" descr="褐色大理石"/>
          <p:cNvSpPr>
            <a:spLocks noChangeArrowheads="1"/>
          </p:cNvSpPr>
          <p:nvPr/>
        </p:nvSpPr>
        <p:spPr bwMode="auto">
          <a:xfrm>
            <a:off x="4579938" y="3240088"/>
            <a:ext cx="2451100" cy="1428750"/>
          </a:xfrm>
          <a:prstGeom prst="ellipse">
            <a:avLst/>
          </a:prstGeom>
        </p:spPr>
        <p:style>
          <a:lnRef idx="0">
            <a:schemeClr val="accent4"/>
          </a:lnRef>
          <a:fillRef idx="3">
            <a:schemeClr val="accent4"/>
          </a:fillRef>
          <a:effectRef idx="3">
            <a:schemeClr val="accent4"/>
          </a:effectRef>
          <a:fontRef idx="minor">
            <a:schemeClr val="lt1"/>
          </a:fontRef>
        </p:style>
        <p:txBody>
          <a:bodyPr wrap="none" anchor="ctr"/>
          <a:lstStyle/>
          <a:p>
            <a:pPr algn="ctr"/>
            <a:r>
              <a:rPr lang="zh-CN" altLang="en-US" sz="3200" b="1">
                <a:solidFill>
                  <a:schemeClr val="bg1"/>
                </a:solidFill>
              </a:rPr>
              <a:t>整体构思</a:t>
            </a:r>
          </a:p>
        </p:txBody>
      </p:sp>
      <p:sp>
        <p:nvSpPr>
          <p:cNvPr id="114705" name="AutoShape 17"/>
          <p:cNvSpPr>
            <a:spLocks noChangeArrowheads="1"/>
          </p:cNvSpPr>
          <p:nvPr/>
        </p:nvSpPr>
        <p:spPr bwMode="auto">
          <a:xfrm>
            <a:off x="681038" y="3103563"/>
            <a:ext cx="3355975" cy="1905000"/>
          </a:xfrm>
          <a:prstGeom prst="wedgeEllipseCallout">
            <a:avLst>
              <a:gd name="adj1" fmla="val 68296"/>
              <a:gd name="adj2" fmla="val 315"/>
            </a:avLst>
          </a:prstGeom>
        </p:spPr>
        <p:style>
          <a:lnRef idx="0">
            <a:schemeClr val="accent1"/>
          </a:lnRef>
          <a:fillRef idx="3">
            <a:schemeClr val="accent1"/>
          </a:fillRef>
          <a:effectRef idx="3">
            <a:schemeClr val="accent1"/>
          </a:effectRef>
          <a:fontRef idx="minor">
            <a:schemeClr val="lt1"/>
          </a:fontRef>
        </p:style>
        <p:txBody>
          <a:bodyPr/>
          <a:lstStyle/>
          <a:p>
            <a:pPr algn="just"/>
            <a:r>
              <a:rPr lang="zh-CN" altLang="en-US" sz="2400" b="1">
                <a:solidFill>
                  <a:schemeClr val="bg1"/>
                </a:solidFill>
                <a:ea typeface="楷体_GB2312" charset="-122"/>
              </a:rPr>
              <a:t>一、指出文章的结构方式，并作简要分析</a:t>
            </a:r>
          </a:p>
        </p:txBody>
      </p:sp>
      <p:sp>
        <p:nvSpPr>
          <p:cNvPr id="114706" name="AutoShape 18"/>
          <p:cNvSpPr>
            <a:spLocks noChangeArrowheads="1"/>
          </p:cNvSpPr>
          <p:nvPr/>
        </p:nvSpPr>
        <p:spPr bwMode="auto">
          <a:xfrm>
            <a:off x="8301038" y="3171825"/>
            <a:ext cx="2813050" cy="1836738"/>
          </a:xfrm>
          <a:prstGeom prst="wedgeEllipseCallout">
            <a:avLst>
              <a:gd name="adj1" fmla="val -96444"/>
              <a:gd name="adj2" fmla="val -1963"/>
            </a:avLst>
          </a:prstGeom>
        </p:spPr>
        <p:style>
          <a:lnRef idx="0">
            <a:schemeClr val="accent1"/>
          </a:lnRef>
          <a:fillRef idx="3">
            <a:schemeClr val="accent1"/>
          </a:fillRef>
          <a:effectRef idx="3">
            <a:schemeClr val="accent1"/>
          </a:effectRef>
          <a:fontRef idx="minor">
            <a:schemeClr val="lt1"/>
          </a:fontRef>
        </p:style>
        <p:txBody>
          <a:bodyPr/>
          <a:lstStyle/>
          <a:p>
            <a:pPr algn="just"/>
            <a:r>
              <a:rPr lang="zh-CN" altLang="en-US" sz="2400" b="1">
                <a:solidFill>
                  <a:schemeClr val="bg1"/>
                </a:solidFill>
                <a:ea typeface="楷体_GB2312" charset="-122"/>
              </a:rPr>
              <a:t>三、文章在材料安排上有何特点</a:t>
            </a:r>
          </a:p>
        </p:txBody>
      </p:sp>
      <p:sp>
        <p:nvSpPr>
          <p:cNvPr id="114708" name="AutoShape 20"/>
          <p:cNvSpPr>
            <a:spLocks noChangeArrowheads="1"/>
          </p:cNvSpPr>
          <p:nvPr/>
        </p:nvSpPr>
        <p:spPr bwMode="auto">
          <a:xfrm>
            <a:off x="4037013" y="993775"/>
            <a:ext cx="3267075" cy="1770063"/>
          </a:xfrm>
          <a:prstGeom prst="wedgeEllipseCallout">
            <a:avLst>
              <a:gd name="adj1" fmla="val -949"/>
              <a:gd name="adj2" fmla="val 76125"/>
            </a:avLst>
          </a:prstGeom>
        </p:spPr>
        <p:style>
          <a:lnRef idx="0">
            <a:schemeClr val="accent1"/>
          </a:lnRef>
          <a:fillRef idx="3">
            <a:schemeClr val="accent1"/>
          </a:fillRef>
          <a:effectRef idx="3">
            <a:schemeClr val="accent1"/>
          </a:effectRef>
          <a:fontRef idx="minor">
            <a:schemeClr val="lt1"/>
          </a:fontRef>
        </p:style>
        <p:txBody>
          <a:bodyPr/>
          <a:lstStyle/>
          <a:p>
            <a:pPr algn="just"/>
            <a:r>
              <a:rPr lang="zh-CN" altLang="en-US" sz="2400" b="1">
                <a:solidFill>
                  <a:schemeClr val="bg1"/>
                </a:solidFill>
                <a:ea typeface="楷体_GB2312" charset="-122"/>
              </a:rPr>
              <a:t>二、分析文章的行文思路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4704"/>
                                        </p:tgtEl>
                                        <p:attrNameLst>
                                          <p:attrName>style.visibility</p:attrName>
                                        </p:attrNameLst>
                                      </p:cBhvr>
                                      <p:to>
                                        <p:strVal val="visible"/>
                                      </p:to>
                                    </p:set>
                                    <p:animEffect transition="in" filter="circle(in)">
                                      <p:cBhvr>
                                        <p:cTn id="7" dur="2000"/>
                                        <p:tgtEl>
                                          <p:spTgt spid="11470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9" fill="hold" grpId="1" nodeType="clickEffect">
                                  <p:stCondLst>
                                    <p:cond delay="0"/>
                                  </p:stCondLst>
                                  <p:childTnLst>
                                    <p:set>
                                      <p:cBhvr>
                                        <p:cTn id="12" dur="1" fill="hold">
                                          <p:stCondLst>
                                            <p:cond delay="0"/>
                                          </p:stCondLst>
                                        </p:cTn>
                                        <p:tgtEl>
                                          <p:spTgt spid="114705"/>
                                        </p:tgtEl>
                                        <p:attrNameLst>
                                          <p:attrName>style.visibility</p:attrName>
                                        </p:attrNameLst>
                                      </p:cBhvr>
                                      <p:to>
                                        <p:strVal val="visible"/>
                                      </p:to>
                                    </p:set>
                                    <p:anim calcmode="lin" valueType="num">
                                      <p:cBhvr additive="base">
                                        <p:cTn id="13" dur="500" fill="hold"/>
                                        <p:tgtEl>
                                          <p:spTgt spid="114705"/>
                                        </p:tgtEl>
                                        <p:attrNameLst>
                                          <p:attrName>ppt_x</p:attrName>
                                        </p:attrNameLst>
                                      </p:cBhvr>
                                      <p:tavLst>
                                        <p:tav tm="0">
                                          <p:val>
                                            <p:strVal val="0-#ppt_w/2"/>
                                          </p:val>
                                        </p:tav>
                                        <p:tav tm="100000">
                                          <p:val>
                                            <p:strVal val="#ppt_x"/>
                                          </p:val>
                                        </p:tav>
                                      </p:tavLst>
                                    </p:anim>
                                    <p:anim calcmode="lin" valueType="num">
                                      <p:cBhvr additive="base">
                                        <p:cTn id="14" dur="500" fill="hold"/>
                                        <p:tgtEl>
                                          <p:spTgt spid="114705"/>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3" fill="hold" grpId="3" nodeType="clickEffect">
                                  <p:stCondLst>
                                    <p:cond delay="0"/>
                                  </p:stCondLst>
                                  <p:childTnLst>
                                    <p:set>
                                      <p:cBhvr>
                                        <p:cTn id="19" dur="1" fill="hold">
                                          <p:stCondLst>
                                            <p:cond delay="0"/>
                                          </p:stCondLst>
                                        </p:cTn>
                                        <p:tgtEl>
                                          <p:spTgt spid="114708"/>
                                        </p:tgtEl>
                                        <p:attrNameLst>
                                          <p:attrName>style.visibility</p:attrName>
                                        </p:attrNameLst>
                                      </p:cBhvr>
                                      <p:to>
                                        <p:strVal val="visible"/>
                                      </p:to>
                                    </p:set>
                                    <p:anim calcmode="lin" valueType="num">
                                      <p:cBhvr additive="base">
                                        <p:cTn id="20" dur="500" fill="hold"/>
                                        <p:tgtEl>
                                          <p:spTgt spid="114708"/>
                                        </p:tgtEl>
                                        <p:attrNameLst>
                                          <p:attrName>ppt_x</p:attrName>
                                        </p:attrNameLst>
                                      </p:cBhvr>
                                      <p:tavLst>
                                        <p:tav tm="0">
                                          <p:val>
                                            <p:strVal val="1+#ppt_w/2"/>
                                          </p:val>
                                        </p:tav>
                                        <p:tav tm="100000">
                                          <p:val>
                                            <p:strVal val="#ppt_x"/>
                                          </p:val>
                                        </p:tav>
                                      </p:tavLst>
                                    </p:anim>
                                    <p:anim calcmode="lin" valueType="num">
                                      <p:cBhvr additive="base">
                                        <p:cTn id="21" dur="500" fill="hold"/>
                                        <p:tgtEl>
                                          <p:spTgt spid="114708"/>
                                        </p:tgtEl>
                                        <p:attrNameLst>
                                          <p:attrName>ppt_y</p:attrName>
                                        </p:attrNameLst>
                                      </p:cBhvr>
                                      <p:tavLst>
                                        <p:tav tm="0">
                                          <p:val>
                                            <p:strVal val="0-#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8" fill="hold" grpId="2" nodeType="clickEffect">
                                  <p:stCondLst>
                                    <p:cond delay="0"/>
                                  </p:stCondLst>
                                  <p:childTnLst>
                                    <p:set>
                                      <p:cBhvr>
                                        <p:cTn id="26" dur="1" fill="hold">
                                          <p:stCondLst>
                                            <p:cond delay="0"/>
                                          </p:stCondLst>
                                        </p:cTn>
                                        <p:tgtEl>
                                          <p:spTgt spid="114706"/>
                                        </p:tgtEl>
                                        <p:attrNameLst>
                                          <p:attrName>style.visibility</p:attrName>
                                        </p:attrNameLst>
                                      </p:cBhvr>
                                      <p:to>
                                        <p:strVal val="visible"/>
                                      </p:to>
                                    </p:set>
                                    <p:anim calcmode="lin" valueType="num">
                                      <p:cBhvr additive="base">
                                        <p:cTn id="27" dur="500" fill="hold"/>
                                        <p:tgtEl>
                                          <p:spTgt spid="114706"/>
                                        </p:tgtEl>
                                        <p:attrNameLst>
                                          <p:attrName>ppt_x</p:attrName>
                                        </p:attrNameLst>
                                      </p:cBhvr>
                                      <p:tavLst>
                                        <p:tav tm="0">
                                          <p:val>
                                            <p:strVal val="0-#ppt_w/2"/>
                                          </p:val>
                                        </p:tav>
                                        <p:tav tm="100000">
                                          <p:val>
                                            <p:strVal val="#ppt_x"/>
                                          </p:val>
                                        </p:tav>
                                      </p:tavLst>
                                    </p:anim>
                                    <p:anim calcmode="lin" valueType="num">
                                      <p:cBhvr additive="base">
                                        <p:cTn id="28" dur="500" fill="hold"/>
                                        <p:tgtEl>
                                          <p:spTgt spid="11470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704" grpId="0" animBg="1"/>
      <p:bldP spid="114705" grpId="1" animBg="1"/>
      <p:bldP spid="114706" grpId="2" animBg="1"/>
      <p:bldP spid="114708" grpId="3"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20" name="Text Box 8"/>
          <p:cNvSpPr txBox="1">
            <a:spLocks noChangeArrowheads="1"/>
          </p:cNvSpPr>
          <p:nvPr/>
        </p:nvSpPr>
        <p:spPr bwMode="auto">
          <a:xfrm>
            <a:off x="1617633" y="2454269"/>
            <a:ext cx="8772537" cy="2251710"/>
          </a:xfrm>
          <a:prstGeom prst="rect">
            <a:avLst/>
          </a:prstGeom>
          <a:noFill/>
          <a:ln w="9525">
            <a:noFill/>
            <a:miter lim="800000"/>
          </a:ln>
          <a:effectLst/>
        </p:spPr>
        <p:txBody>
          <a:bodyPr wrap="square">
            <a:spAutoFit/>
          </a:bodyPr>
          <a:lstStyle/>
          <a:p>
            <a:pPr>
              <a:lnSpc>
                <a:spcPct val="150000"/>
              </a:lnSpc>
            </a:pPr>
            <a:r>
              <a:rPr lang="zh-CN" altLang="en-US" sz="2400" smtClean="0">
                <a:solidFill>
                  <a:srgbClr val="006600"/>
                </a:solidFill>
                <a:latin typeface="黑体" pitchFamily="2" charset="-122"/>
                <a:ea typeface="黑体" panose="02010609060101010101" pitchFamily="2" charset="-122"/>
              </a:rPr>
              <a:t>    欣赏艺术技巧既是高考重点，也是高考难点，这类考点旨在考查考生对文学作品的鉴赏能力，要求较高。本考点常考的题型有以下两个：表达技巧鉴赏，语言特色鉴赏。</a:t>
            </a:r>
          </a:p>
          <a:p>
            <a:pPr>
              <a:lnSpc>
                <a:spcPct val="135000"/>
              </a:lnSpc>
            </a:pPr>
            <a:endParaRPr lang="zh-CN" altLang="en-US" sz="2400">
              <a:solidFill>
                <a:srgbClr val="006600"/>
              </a:solidFill>
              <a:latin typeface="黑体" pitchFamily="2" charset="-122"/>
              <a:ea typeface="黑体" panose="02010609060101010101" pitchFamily="2" charset="-122"/>
            </a:endParaRPr>
          </a:p>
        </p:txBody>
      </p:sp>
      <p:sp>
        <p:nvSpPr>
          <p:cNvPr id="3" name="矩形 2"/>
          <p:cNvSpPr/>
          <p:nvPr/>
        </p:nvSpPr>
        <p:spPr>
          <a:xfrm>
            <a:off x="2117699" y="811195"/>
            <a:ext cx="7500990" cy="52197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zh-CN" altLang="en-US" sz="2800" b="1" smtClean="0">
                <a:latin typeface="黑体" pitchFamily="2" charset="-122"/>
                <a:ea typeface="黑体" panose="02010609060101010101" pitchFamily="2" charset="-122"/>
              </a:rPr>
              <a:t>考点五　品味语言特点　鉴赏表达技巧</a:t>
            </a:r>
          </a:p>
        </p:txBody>
      </p:sp>
      <p:sp>
        <p:nvSpPr>
          <p:cNvPr id="4" name="Rectangle 7"/>
          <p:cNvSpPr>
            <a:spLocks noChangeArrowheads="1"/>
          </p:cNvSpPr>
          <p:nvPr/>
        </p:nvSpPr>
        <p:spPr bwMode="auto">
          <a:xfrm>
            <a:off x="7905750" y="-7938"/>
            <a:ext cx="1427187" cy="595313"/>
          </a:xfrm>
          <a:prstGeom prst="rect">
            <a:avLst/>
          </a:prstGeom>
          <a:solidFill>
            <a:srgbClr val="FF9900"/>
          </a:solidFill>
          <a:ln w="9525">
            <a:noFill/>
            <a:miter lim="800000"/>
          </a:ln>
        </p:spPr>
        <p:txBody>
          <a:bodyPr/>
          <a:lstStyle/>
          <a:p>
            <a:endParaRPr lang="zh-CN" altLang="en-US"/>
          </a:p>
        </p:txBody>
      </p:sp>
      <p:sp>
        <p:nvSpPr>
          <p:cNvPr id="5" name="Rectangle 18"/>
          <p:cNvSpPr>
            <a:spLocks noChangeArrowheads="1"/>
          </p:cNvSpPr>
          <p:nvPr/>
        </p:nvSpPr>
        <p:spPr bwMode="auto">
          <a:xfrm>
            <a:off x="8013699" y="139700"/>
            <a:ext cx="124779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语言表达</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2520"/>
                                        </p:tgtEl>
                                        <p:attrNameLst>
                                          <p:attrName>style.visibility</p:attrName>
                                        </p:attrNameLst>
                                      </p:cBhvr>
                                      <p:to>
                                        <p:strVal val="visible"/>
                                      </p:to>
                                    </p:set>
                                    <p:animEffect transition="in" filter="dissolve">
                                      <p:cBhvr>
                                        <p:cTn id="7" dur="500"/>
                                        <p:tgtEl>
                                          <p:spTgt spid="19252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20" grpId="0"/>
      <p:bldP spid="3"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6"/>
          <p:cNvSpPr txBox="1">
            <a:spLocks noChangeArrowheads="1"/>
          </p:cNvSpPr>
          <p:nvPr/>
        </p:nvSpPr>
        <p:spPr bwMode="auto">
          <a:xfrm>
            <a:off x="869315" y="2668270"/>
            <a:ext cx="1194435" cy="156845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spcBef>
                <a:spcPct val="50000"/>
              </a:spcBef>
            </a:pPr>
            <a:r>
              <a:rPr sz="2400">
                <a:solidFill>
                  <a:schemeClr val="bg1"/>
                </a:solidFill>
                <a:latin typeface="黑体" pitchFamily="2" charset="-122"/>
                <a:ea typeface="黑体" panose="02010609060101010101" pitchFamily="2" charset="-122"/>
              </a:rPr>
              <a:t>鉴赏技巧、品味语言2题型</a:t>
            </a:r>
          </a:p>
        </p:txBody>
      </p:sp>
      <p:sp>
        <p:nvSpPr>
          <p:cNvPr id="22" name="AutoShape 7"/>
          <p:cNvSpPr>
            <a:spLocks noChangeArrowheads="1"/>
          </p:cNvSpPr>
          <p:nvPr/>
        </p:nvSpPr>
        <p:spPr bwMode="auto">
          <a:xfrm>
            <a:off x="2755900" y="1068070"/>
            <a:ext cx="8523605" cy="1687195"/>
          </a:xfrm>
          <a:prstGeom prst="wedgeRoundRectCallout">
            <a:avLst>
              <a:gd name="adj1" fmla="val -57546"/>
              <a:gd name="adj2" fmla="val 56586"/>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l"/>
            <a:r>
              <a:rPr lang="zh-CN" altLang="en-US" sz="2400" b="1">
                <a:solidFill>
                  <a:srgbClr val="FF0000"/>
                </a:solidFill>
                <a:latin typeface="+mn-ea"/>
                <a:cs typeface="+mn-ea"/>
              </a:rPr>
              <a:t>一、表达技巧鉴赏。</a:t>
            </a:r>
            <a:r>
              <a:rPr lang="zh-CN" altLang="en-US" sz="2400" b="1">
                <a:solidFill>
                  <a:srgbClr val="0000FF"/>
                </a:solidFill>
                <a:latin typeface="+mn-ea"/>
                <a:cs typeface="+mn-ea"/>
              </a:rPr>
              <a:t>对散文表达技巧鉴赏的考查是高考常考点。分析作品的主要表现手法，注意散文运用的记叙、描写、议论、抒情等手法的灵活性，分析鉴赏修辞手法的运用以及行文技巧。</a:t>
            </a:r>
            <a:endParaRPr lang="zh-CN" altLang="en-US" sz="2400">
              <a:solidFill>
                <a:srgbClr val="0000FF"/>
              </a:solidFill>
              <a:latin typeface="+mn-ea"/>
              <a:cs typeface="+mn-ea"/>
            </a:endParaRPr>
          </a:p>
        </p:txBody>
      </p:sp>
      <p:sp>
        <p:nvSpPr>
          <p:cNvPr id="25" name="AutoShape 10"/>
          <p:cNvSpPr>
            <a:spLocks noChangeArrowheads="1"/>
          </p:cNvSpPr>
          <p:nvPr/>
        </p:nvSpPr>
        <p:spPr bwMode="auto">
          <a:xfrm>
            <a:off x="2755900" y="3247390"/>
            <a:ext cx="8522335" cy="2449195"/>
          </a:xfrm>
          <a:prstGeom prst="wedgeRoundRectCallout">
            <a:avLst>
              <a:gd name="adj1" fmla="val -57257"/>
              <a:gd name="adj2" fmla="val -23059"/>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l"/>
            <a:r>
              <a:rPr lang="zh-CN" altLang="en-US" sz="2400" b="1">
                <a:solidFill>
                  <a:srgbClr val="FF0000"/>
                </a:solidFill>
                <a:latin typeface="+mn-ea"/>
                <a:cs typeface="+mn-ea"/>
              </a:rPr>
              <a:t>二、品味语言艺术。</a:t>
            </a:r>
            <a:r>
              <a:rPr lang="zh-CN" altLang="en-US" sz="2400" b="1">
                <a:solidFill>
                  <a:srgbClr val="0000FF"/>
                </a:solidFill>
                <a:latin typeface="+mn-ea"/>
                <a:cs typeface="+mn-ea"/>
              </a:rPr>
              <a:t>本考点侧重从欣赏的角度来品味语言的艺术表现力，命题者一般会选择表达上富有特色的语句(或段落)，往往一题三考，即含义、作用、赏析。这类题目又分两种，一是侧重语言特点的局部赏析，一是侧重语言风格的整体赏析。品味语言艺术的角度有哪些？如何赏析语言运用的艺术效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heckerboard(across)">
                                      <p:cBhvr>
                                        <p:cTn id="7" dur="500"/>
                                        <p:tgtEl>
                                          <p:spTgt spid="2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3" fill="hold" grpId="1"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2" fill="hold" grpId="2" nodeType="click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1+#ppt_w/2"/>
                                          </p:val>
                                        </p:tav>
                                        <p:tav tm="100000">
                                          <p:val>
                                            <p:strVal val="#ppt_x"/>
                                          </p:val>
                                        </p:tav>
                                      </p:tavLst>
                                    </p:anim>
                                    <p:anim calcmode="lin" valueType="num">
                                      <p:cBhvr additive="base">
                                        <p:cTn id="21"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1" animBg="1"/>
      <p:bldP spid="25" grpId="2"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6"/>
          <p:cNvSpPr txBox="1">
            <a:spLocks noChangeArrowheads="1"/>
          </p:cNvSpPr>
          <p:nvPr/>
        </p:nvSpPr>
        <p:spPr bwMode="auto">
          <a:xfrm>
            <a:off x="1055370" y="2668270"/>
            <a:ext cx="1008380" cy="119888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spcBef>
                <a:spcPct val="50000"/>
              </a:spcBef>
            </a:pPr>
            <a:r>
              <a:rPr sz="2400">
                <a:solidFill>
                  <a:schemeClr val="bg1"/>
                </a:solidFill>
                <a:latin typeface="黑体" pitchFamily="2" charset="-122"/>
                <a:ea typeface="黑体" panose="02010609060101010101" pitchFamily="2" charset="-122"/>
              </a:rPr>
              <a:t>散文探究5题型</a:t>
            </a:r>
          </a:p>
        </p:txBody>
      </p:sp>
      <p:sp>
        <p:nvSpPr>
          <p:cNvPr id="22" name="AutoShape 7"/>
          <p:cNvSpPr>
            <a:spLocks noChangeArrowheads="1"/>
          </p:cNvSpPr>
          <p:nvPr/>
        </p:nvSpPr>
        <p:spPr bwMode="auto">
          <a:xfrm>
            <a:off x="5383530" y="881380"/>
            <a:ext cx="3905250" cy="517525"/>
          </a:xfrm>
          <a:prstGeom prst="wedgeRoundRectCallout">
            <a:avLst>
              <a:gd name="adj1" fmla="val -130178"/>
              <a:gd name="adj2" fmla="val 301411"/>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l"/>
            <a:r>
              <a:rPr lang="zh-CN" altLang="en-US" sz="2000" b="1">
                <a:solidFill>
                  <a:srgbClr val="FF0000"/>
                </a:solidFill>
                <a:latin typeface="+mn-ea"/>
                <a:cs typeface="+mn-ea"/>
              </a:rPr>
              <a:t>一、思想、情感意蕴类探究。</a:t>
            </a:r>
            <a:endParaRPr lang="zh-CN" altLang="en-US" sz="2000">
              <a:solidFill>
                <a:srgbClr val="0000FF"/>
              </a:solidFill>
              <a:latin typeface="+mn-ea"/>
              <a:cs typeface="+mn-ea"/>
            </a:endParaRPr>
          </a:p>
        </p:txBody>
      </p:sp>
      <p:sp>
        <p:nvSpPr>
          <p:cNvPr id="25" name="AutoShape 10"/>
          <p:cNvSpPr>
            <a:spLocks noChangeArrowheads="1"/>
          </p:cNvSpPr>
          <p:nvPr/>
        </p:nvSpPr>
        <p:spPr bwMode="auto">
          <a:xfrm>
            <a:off x="5383530" y="1937385"/>
            <a:ext cx="3905250" cy="586740"/>
          </a:xfrm>
          <a:prstGeom prst="wedgeRoundRectCallout">
            <a:avLst>
              <a:gd name="adj1" fmla="val -129512"/>
              <a:gd name="adj2" fmla="val 131060"/>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l"/>
            <a:r>
              <a:rPr lang="zh-CN" altLang="en-US" sz="2000" b="1">
                <a:solidFill>
                  <a:srgbClr val="FF0000"/>
                </a:solidFill>
                <a:latin typeface="+mn-ea"/>
                <a:cs typeface="+mn-ea"/>
              </a:rPr>
              <a:t>二、标题艺术类探究。</a:t>
            </a:r>
          </a:p>
        </p:txBody>
      </p:sp>
      <p:sp>
        <p:nvSpPr>
          <p:cNvPr id="29" name="AutoShape 13"/>
          <p:cNvSpPr>
            <a:spLocks noChangeArrowheads="1"/>
          </p:cNvSpPr>
          <p:nvPr/>
        </p:nvSpPr>
        <p:spPr bwMode="auto">
          <a:xfrm>
            <a:off x="5383530" y="3063875"/>
            <a:ext cx="3905885" cy="584835"/>
          </a:xfrm>
          <a:prstGeom prst="wedgeRoundRectCallout">
            <a:avLst>
              <a:gd name="adj1" fmla="val -129401"/>
              <a:gd name="adj2" fmla="val -2008"/>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l"/>
            <a:r>
              <a:rPr lang="zh-CN" altLang="en-US" sz="2000" b="1">
                <a:solidFill>
                  <a:srgbClr val="FF0000"/>
                </a:solidFill>
                <a:latin typeface="+mn-ea"/>
                <a:cs typeface="+mn-ea"/>
              </a:rPr>
              <a:t>三、体验、启示类探究。</a:t>
            </a:r>
            <a:endParaRPr lang="zh-CN" altLang="en-US" sz="2000" b="1">
              <a:solidFill>
                <a:srgbClr val="0000FF"/>
              </a:solidFill>
              <a:latin typeface="+mn-ea"/>
              <a:cs typeface="+mn-ea"/>
            </a:endParaRPr>
          </a:p>
        </p:txBody>
      </p:sp>
      <p:sp>
        <p:nvSpPr>
          <p:cNvPr id="2" name="AutoShape 13"/>
          <p:cNvSpPr>
            <a:spLocks noChangeArrowheads="1"/>
          </p:cNvSpPr>
          <p:nvPr/>
        </p:nvSpPr>
        <p:spPr bwMode="auto">
          <a:xfrm>
            <a:off x="5382895" y="4194175"/>
            <a:ext cx="3905885" cy="584835"/>
          </a:xfrm>
          <a:prstGeom prst="wedgeRoundRectCallout">
            <a:avLst>
              <a:gd name="adj1" fmla="val -130490"/>
              <a:gd name="adj2" fmla="val -147611"/>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l"/>
            <a:r>
              <a:rPr lang="zh-CN" altLang="en-US" sz="2000" b="1">
                <a:solidFill>
                  <a:srgbClr val="FF0000"/>
                </a:solidFill>
                <a:latin typeface="+mn-ea"/>
                <a:cs typeface="+mn-ea"/>
              </a:rPr>
              <a:t>四、句子意蕴类探究。</a:t>
            </a:r>
            <a:endParaRPr lang="zh-CN" altLang="en-US" sz="2000" b="1">
              <a:solidFill>
                <a:srgbClr val="0000FF"/>
              </a:solidFill>
              <a:latin typeface="+mn-ea"/>
              <a:cs typeface="+mn-ea"/>
            </a:endParaRPr>
          </a:p>
        </p:txBody>
      </p:sp>
      <p:sp>
        <p:nvSpPr>
          <p:cNvPr id="3" name="AutoShape 13"/>
          <p:cNvSpPr>
            <a:spLocks noChangeArrowheads="1"/>
          </p:cNvSpPr>
          <p:nvPr/>
        </p:nvSpPr>
        <p:spPr bwMode="auto">
          <a:xfrm>
            <a:off x="5383530" y="5324475"/>
            <a:ext cx="3905885" cy="584835"/>
          </a:xfrm>
          <a:prstGeom prst="wedgeRoundRectCallout">
            <a:avLst>
              <a:gd name="adj1" fmla="val -130133"/>
              <a:gd name="adj2" fmla="val -285722"/>
              <a:gd name="adj3" fmla="val 16667"/>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olidFill>
            <a:prstDash val="solid"/>
          </a:ln>
          <a:effectLst>
            <a:outerShdw blurRad="40000" dist="20000" dir="5400000" rotWithShape="0">
              <a:srgbClr val="000000">
                <a:alpha val="38000"/>
              </a:srgbClr>
            </a:outerShdw>
          </a:effectLst>
        </p:spPr>
        <p:style>
          <a:lnRef idx="1">
            <a:schemeClr val="accent3"/>
          </a:lnRef>
          <a:fillRef idx="2">
            <a:schemeClr val="accent3"/>
          </a:fillRef>
          <a:effectRef idx="1">
            <a:schemeClr val="accent3"/>
          </a:effectRef>
          <a:fontRef idx="minor">
            <a:schemeClr val="dk1"/>
          </a:fontRef>
        </p:style>
        <p:txBody>
          <a:bodyPr/>
          <a:lstStyle/>
          <a:p>
            <a:pPr algn="l"/>
            <a:r>
              <a:rPr lang="zh-CN" altLang="en-US" sz="2000" b="1">
                <a:solidFill>
                  <a:srgbClr val="FF0000"/>
                </a:solidFill>
                <a:latin typeface="+mn-ea"/>
                <a:cs typeface="+mn-ea"/>
              </a:rPr>
              <a:t>五、写作意图类探究。</a:t>
            </a:r>
            <a:endParaRPr lang="zh-CN" altLang="en-US" sz="2000" b="1">
              <a:solidFill>
                <a:srgbClr val="0000FF"/>
              </a:solidFill>
              <a:latin typeface="+mn-ea"/>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heckerboard(across)">
                                      <p:cBhvr>
                                        <p:cTn id="7" dur="500"/>
                                        <p:tgtEl>
                                          <p:spTgt spid="2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3" fill="hold" grpId="1"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2" fill="hold" grpId="2" nodeType="click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1+#ppt_w/2"/>
                                          </p:val>
                                        </p:tav>
                                        <p:tav tm="100000">
                                          <p:val>
                                            <p:strVal val="#ppt_x"/>
                                          </p:val>
                                        </p:tav>
                                      </p:tavLst>
                                    </p:anim>
                                    <p:anim calcmode="lin" valueType="num">
                                      <p:cBhvr additive="base">
                                        <p:cTn id="21"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6" fill="hold" grpId="3" nodeType="click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1+#ppt_w/2"/>
                                          </p:val>
                                        </p:tav>
                                        <p:tav tm="100000">
                                          <p:val>
                                            <p:strVal val="#ppt_x"/>
                                          </p:val>
                                        </p:tav>
                                      </p:tavLst>
                                    </p:anim>
                                    <p:anim calcmode="lin" valueType="num">
                                      <p:cBhvr additive="base">
                                        <p:cTn id="2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 presetClass="entr" presetSubtype="6" fill="hold" grpId="4" nodeType="click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additive="base">
                                        <p:cTn id="34" dur="500" fill="hold"/>
                                        <p:tgtEl>
                                          <p:spTgt spid="2"/>
                                        </p:tgtEl>
                                        <p:attrNameLst>
                                          <p:attrName>ppt_x</p:attrName>
                                        </p:attrNameLst>
                                      </p:cBhvr>
                                      <p:tavLst>
                                        <p:tav tm="0">
                                          <p:val>
                                            <p:strVal val="1+#ppt_w/2"/>
                                          </p:val>
                                        </p:tav>
                                        <p:tav tm="100000">
                                          <p:val>
                                            <p:strVal val="#ppt_x"/>
                                          </p:val>
                                        </p:tav>
                                      </p:tavLst>
                                    </p:anim>
                                    <p:anim calcmode="lin" valueType="num">
                                      <p:cBhvr additive="base">
                                        <p:cTn id="3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indefinite"/>
                            </p:stCondLst>
                          </p:cTn>
                        </p:par>
                        <p:par>
                          <p:cTn id="38" fill="hold" nodeType="afterGroup">
                            <p:stCondLst>
                              <p:cond delay="0"/>
                            </p:stCondLst>
                            <p:childTnLst>
                              <p:par>
                                <p:cTn id="39" presetID="2" presetClass="entr" presetSubtype="6" fill="hold" grpId="5" nodeType="click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1+#ppt_w/2"/>
                                          </p:val>
                                        </p:tav>
                                        <p:tav tm="100000">
                                          <p:val>
                                            <p:strVal val="#ppt_x"/>
                                          </p:val>
                                        </p:tav>
                                      </p:tavLst>
                                    </p:anim>
                                    <p:anim calcmode="lin" valueType="num">
                                      <p:cBhvr additive="base">
                                        <p:cTn id="4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1" animBg="1"/>
      <p:bldP spid="25" grpId="2" animBg="1"/>
      <p:bldP spid="29" grpId="3" animBg="1"/>
      <p:bldP spid="2" grpId="4" animBg="1"/>
      <p:bldP spid="3" grpId="5"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Text Box 2"/>
          <p:cNvSpPr txBox="1">
            <a:spLocks noChangeArrowheads="1"/>
          </p:cNvSpPr>
          <p:nvPr/>
        </p:nvSpPr>
        <p:spPr bwMode="auto">
          <a:xfrm>
            <a:off x="974691" y="1454137"/>
            <a:ext cx="10340975" cy="4892675"/>
          </a:xfrm>
          <a:prstGeom prst="rect">
            <a:avLst/>
          </a:prstGeom>
          <a:noFill/>
          <a:ln w="9525">
            <a:noFill/>
            <a:miter lim="800000"/>
          </a:ln>
          <a:effectLst/>
        </p:spPr>
        <p:txBody>
          <a:bodyPr>
            <a:spAutoFit/>
          </a:bodyPr>
          <a:lstStyle/>
          <a:p>
            <a:pPr>
              <a:lnSpc>
                <a:spcPct val="120000"/>
              </a:lnSpc>
            </a:pPr>
            <a:r>
              <a:rPr lang="zh-CN" altLang="en-US" sz="2000">
                <a:solidFill>
                  <a:srgbClr val="0000FF"/>
                </a:solidFill>
                <a:latin typeface="黑体" pitchFamily="2" charset="-122"/>
                <a:ea typeface="黑体" panose="02010609060101010101" pitchFamily="2" charset="-122"/>
              </a:rPr>
              <a:t>    </a:t>
            </a:r>
            <a:r>
              <a:rPr lang="en-US" altLang="zh-CN" sz="2000">
                <a:solidFill>
                  <a:srgbClr val="0000FF"/>
                </a:solidFill>
                <a:latin typeface="+mn-ea"/>
              </a:rPr>
              <a:t>“</a:t>
            </a:r>
            <a:r>
              <a:rPr lang="zh-CN" altLang="en-US" sz="2000">
                <a:solidFill>
                  <a:srgbClr val="0000FF"/>
                </a:solidFill>
                <a:latin typeface="+mn-ea"/>
              </a:rPr>
              <a:t>思想是有一条路的，一句一句、一段一段都是有路的，好文章的作者是绝不乱走的。”</a:t>
            </a:r>
            <a:r>
              <a:rPr lang="en-US" altLang="zh-CN" sz="2000">
                <a:solidFill>
                  <a:srgbClr val="0000FF"/>
                </a:solidFill>
                <a:latin typeface="+mn-ea"/>
              </a:rPr>
              <a:t>——</a:t>
            </a:r>
            <a:r>
              <a:rPr lang="zh-CN" altLang="en-US" sz="2000">
                <a:solidFill>
                  <a:srgbClr val="0000FF"/>
                </a:solidFill>
                <a:latin typeface="+mn-ea"/>
              </a:rPr>
              <a:t>叶圣陶</a:t>
            </a:r>
          </a:p>
          <a:p>
            <a:pPr>
              <a:lnSpc>
                <a:spcPct val="120000"/>
              </a:lnSpc>
            </a:pPr>
            <a:r>
              <a:rPr lang="zh-CN" altLang="en-US" sz="2000">
                <a:solidFill>
                  <a:srgbClr val="0000FF"/>
                </a:solidFill>
                <a:latin typeface="+mn-ea"/>
              </a:rPr>
              <a:t>    构思技巧的鉴赏，是散文鉴赏题考查的重点内容之一。什么是构思？它是作者对自己将要动手写作的文章从内容到形式所作的总体设想。是作者把生活素材进行精心的构制，使之成为具有生命力的完整的艺术品的过程。这一过程，体现了作者经营文章的匠心所在。</a:t>
            </a:r>
          </a:p>
          <a:p>
            <a:pPr>
              <a:lnSpc>
                <a:spcPct val="120000"/>
              </a:lnSpc>
            </a:pPr>
            <a:r>
              <a:rPr lang="zh-CN" altLang="en-US" sz="2000">
                <a:solidFill>
                  <a:srgbClr val="0000FF"/>
                </a:solidFill>
                <a:latin typeface="+mn-ea"/>
              </a:rPr>
              <a:t>    一、熟知常用构思技巧及艺术效果。</a:t>
            </a:r>
          </a:p>
          <a:p>
            <a:pPr>
              <a:lnSpc>
                <a:spcPct val="120000"/>
              </a:lnSpc>
            </a:pPr>
            <a:r>
              <a:rPr lang="zh-CN" altLang="en-US" sz="2000">
                <a:solidFill>
                  <a:srgbClr val="0000FF"/>
                </a:solidFill>
                <a:latin typeface="+mn-ea"/>
              </a:rPr>
              <a:t>    常用的构思技巧都有哪些呢？如首尾呼应、对比烘托、开门见山、以小见大、卒章显志等等。为便于我们能较好地鉴赏某篇文章特定的构思技巧，我们最好能分类把握。</a:t>
            </a:r>
          </a:p>
          <a:p>
            <a:pPr>
              <a:lnSpc>
                <a:spcPct val="120000"/>
              </a:lnSpc>
            </a:pPr>
            <a:r>
              <a:rPr lang="zh-CN" altLang="en-US" sz="2000">
                <a:solidFill>
                  <a:srgbClr val="0000FF"/>
                </a:solidFill>
                <a:latin typeface="+mn-ea"/>
              </a:rPr>
              <a:t>    从立意方面看，主要有托物言志、象征、对比反衬、欲抑先扬；</a:t>
            </a:r>
          </a:p>
          <a:p>
            <a:pPr>
              <a:lnSpc>
                <a:spcPct val="120000"/>
              </a:lnSpc>
            </a:pPr>
            <a:r>
              <a:rPr lang="zh-CN" altLang="en-US" sz="2000">
                <a:solidFill>
                  <a:srgbClr val="0000FF"/>
                </a:solidFill>
                <a:latin typeface="+mn-ea"/>
              </a:rPr>
              <a:t>    从选材组材看，主要有以小见大、形散神聚、巧设线索；</a:t>
            </a:r>
          </a:p>
          <a:p>
            <a:pPr>
              <a:lnSpc>
                <a:spcPct val="120000"/>
              </a:lnSpc>
            </a:pPr>
            <a:r>
              <a:rPr lang="zh-CN" altLang="en-US" sz="2000">
                <a:solidFill>
                  <a:srgbClr val="0000FF"/>
                </a:solidFill>
                <a:latin typeface="+mn-ea"/>
              </a:rPr>
              <a:t>    从结构安排看，主要有照应、伏笔</a:t>
            </a:r>
            <a:r>
              <a:rPr lang="en-US" altLang="zh-CN" sz="2000">
                <a:solidFill>
                  <a:srgbClr val="0000FF"/>
                </a:solidFill>
                <a:latin typeface="+mn-ea"/>
              </a:rPr>
              <a:t>(</a:t>
            </a:r>
            <a:r>
              <a:rPr lang="zh-CN" altLang="en-US" sz="2000">
                <a:solidFill>
                  <a:srgbClr val="0000FF"/>
                </a:solidFill>
                <a:latin typeface="+mn-ea"/>
              </a:rPr>
              <a:t>铺垫</a:t>
            </a:r>
            <a:r>
              <a:rPr lang="en-US" altLang="zh-CN" sz="2000">
                <a:solidFill>
                  <a:srgbClr val="0000FF"/>
                </a:solidFill>
                <a:latin typeface="+mn-ea"/>
              </a:rPr>
              <a:t>)</a:t>
            </a:r>
            <a:r>
              <a:rPr lang="zh-CN" altLang="en-US" sz="2000">
                <a:solidFill>
                  <a:srgbClr val="0000FF"/>
                </a:solidFill>
                <a:latin typeface="+mn-ea"/>
              </a:rPr>
              <a:t>、悬念、层层深入、总分总结构等等，并熟悉这些技巧的艺术效果。如悬念法的扣人心弦，误会法的跌宕多姿，抑扬法的波澜起伏，对比法的强调突出，层进法的纵深剖析，侧面描写的烘托艺术等等。</a:t>
            </a:r>
            <a:endParaRPr lang="en-US" altLang="zh-CN" sz="2000">
              <a:solidFill>
                <a:srgbClr val="0000FF"/>
              </a:solidFill>
              <a:latin typeface="+mn-ea"/>
            </a:endParaRPr>
          </a:p>
        </p:txBody>
      </p:sp>
      <p:sp>
        <p:nvSpPr>
          <p:cNvPr id="174083" name="Text Box 3"/>
          <p:cNvSpPr txBox="1">
            <a:spLocks noChangeArrowheads="1"/>
          </p:cNvSpPr>
          <p:nvPr/>
        </p:nvSpPr>
        <p:spPr bwMode="auto">
          <a:xfrm>
            <a:off x="4424329" y="773100"/>
            <a:ext cx="4627562" cy="460375"/>
          </a:xfrm>
          <a:prstGeom prst="rect">
            <a:avLst/>
          </a:prstGeom>
          <a:noFill/>
          <a:ln w="19050">
            <a:noFill/>
            <a:miter lim="800000"/>
          </a:ln>
          <a:effectLst/>
        </p:spPr>
        <p:txBody>
          <a:bodyPr>
            <a:spAutoFit/>
          </a:bodyPr>
          <a:lstStyle/>
          <a:p>
            <a:r>
              <a:rPr lang="zh-CN" altLang="en-US" sz="2400" b="1">
                <a:solidFill>
                  <a:srgbClr val="FF33CC"/>
                </a:solidFill>
                <a:ea typeface="楷体_GB2312" charset="-122"/>
              </a:rPr>
              <a:t>    </a:t>
            </a:r>
            <a:r>
              <a:rPr lang="zh-CN" altLang="en-US" sz="2400" b="1">
                <a:solidFill>
                  <a:srgbClr val="FF0000"/>
                </a:solidFill>
                <a:ea typeface="楷体_GB2312" charset="-122"/>
              </a:rPr>
              <a:t>作品的整体构思考查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1" nodeType="clickEffect">
                                  <p:stCondLst>
                                    <p:cond delay="0"/>
                                  </p:stCondLst>
                                  <p:childTnLst>
                                    <p:set>
                                      <p:cBhvr>
                                        <p:cTn id="6" dur="1" fill="hold">
                                          <p:stCondLst>
                                            <p:cond delay="0"/>
                                          </p:stCondLst>
                                        </p:cTn>
                                        <p:tgtEl>
                                          <p:spTgt spid="174083"/>
                                        </p:tgtEl>
                                        <p:attrNameLst>
                                          <p:attrName>style.visibility</p:attrName>
                                        </p:attrNameLst>
                                      </p:cBhvr>
                                      <p:to>
                                        <p:strVal val="visible"/>
                                      </p:to>
                                    </p:set>
                                    <p:animEffect transition="in" filter="dissolve">
                                      <p:cBhvr>
                                        <p:cTn id="7" dur="500"/>
                                        <p:tgtEl>
                                          <p:spTgt spid="17408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3" presetClass="entr" presetSubtype="16" fill="hold" grpId="0" nodeType="clickEffect">
                                  <p:stCondLst>
                                    <p:cond delay="0"/>
                                  </p:stCondLst>
                                  <p:childTnLst>
                                    <p:set>
                                      <p:cBhvr>
                                        <p:cTn id="12" dur="1" fill="hold">
                                          <p:stCondLst>
                                            <p:cond delay="0"/>
                                          </p:stCondLst>
                                        </p:cTn>
                                        <p:tgtEl>
                                          <p:spTgt spid="174082"/>
                                        </p:tgtEl>
                                        <p:attrNameLst>
                                          <p:attrName>style.visibility</p:attrName>
                                        </p:attrNameLst>
                                      </p:cBhvr>
                                      <p:to>
                                        <p:strVal val="visible"/>
                                      </p:to>
                                    </p:set>
                                    <p:animEffect transition="in" filter="plus(in)">
                                      <p:cBhvr>
                                        <p:cTn id="13" dur="2000"/>
                                        <p:tgtEl>
                                          <p:spTgt spid="1740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2" grpId="0"/>
      <p:bldP spid="174083"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Text Box 2"/>
          <p:cNvSpPr txBox="1">
            <a:spLocks noChangeArrowheads="1"/>
          </p:cNvSpPr>
          <p:nvPr/>
        </p:nvSpPr>
        <p:spPr bwMode="auto">
          <a:xfrm>
            <a:off x="700405" y="693103"/>
            <a:ext cx="10525125" cy="5631180"/>
          </a:xfrm>
          <a:prstGeom prst="rect">
            <a:avLst/>
          </a:prstGeom>
          <a:noFill/>
          <a:ln w="9525">
            <a:solidFill>
              <a:srgbClr val="00FF00"/>
            </a:solidFill>
            <a:miter lim="800000"/>
          </a:ln>
          <a:effectLst/>
        </p:spPr>
        <p:txBody>
          <a:bodyPr>
            <a:spAutoFit/>
          </a:bodyPr>
          <a:lstStyle/>
          <a:p>
            <a:pPr>
              <a:lnSpc>
                <a:spcPct val="120000"/>
              </a:lnSpc>
            </a:pPr>
            <a:r>
              <a:rPr lang="zh-CN" altLang="en-US" sz="2000">
                <a:solidFill>
                  <a:srgbClr val="FF0000"/>
                </a:solidFill>
                <a:latin typeface="黑体" pitchFamily="2" charset="-122"/>
                <a:ea typeface="黑体" panose="02010609060101010101" pitchFamily="2" charset="-122"/>
              </a:rPr>
              <a:t>    二、把握鉴赏构思技巧方法</a:t>
            </a:r>
            <a:r>
              <a:rPr lang="zh-CN" altLang="en-US"/>
              <a:t>。</a:t>
            </a:r>
          </a:p>
          <a:p>
            <a:pPr>
              <a:lnSpc>
                <a:spcPct val="120000"/>
              </a:lnSpc>
            </a:pPr>
            <a:r>
              <a:rPr lang="zh-CN" altLang="en-US" sz="2000">
                <a:solidFill>
                  <a:schemeClr val="hlink"/>
                </a:solidFill>
                <a:latin typeface="楷体_GB2312" charset="-122"/>
                <a:ea typeface="楷体_GB2312" charset="-122"/>
              </a:rPr>
              <a:t>    文章构思有技巧，鉴赏构思有方法。如何才能将一篇文章运用的构思技巧分析到位，鉴赏中肯呢？以下方法可以参照：</a:t>
            </a:r>
          </a:p>
          <a:p>
            <a:pPr>
              <a:lnSpc>
                <a:spcPct val="120000"/>
              </a:lnSpc>
            </a:pPr>
            <a:r>
              <a:rPr lang="en-US" altLang="zh-CN" sz="2000">
                <a:solidFill>
                  <a:schemeClr val="hlink"/>
                </a:solidFill>
                <a:latin typeface="楷体_GB2312" charset="-122"/>
                <a:ea typeface="楷体_GB2312" charset="-122"/>
              </a:rPr>
              <a:t>    1</a:t>
            </a:r>
            <a:r>
              <a:rPr lang="zh-CN" altLang="en-US" sz="2000">
                <a:solidFill>
                  <a:schemeClr val="hlink"/>
                </a:solidFill>
                <a:latin typeface="楷体_GB2312" charset="-122"/>
                <a:ea typeface="楷体_GB2312" charset="-122"/>
              </a:rPr>
              <a:t>．从分析文章的段落层次入手，看作者是按照怎样的顺序构思全文的。</a:t>
            </a:r>
          </a:p>
          <a:p>
            <a:pPr>
              <a:lnSpc>
                <a:spcPct val="120000"/>
              </a:lnSpc>
            </a:pPr>
            <a:r>
              <a:rPr lang="en-US" altLang="zh-CN" sz="2000">
                <a:solidFill>
                  <a:schemeClr val="hlink"/>
                </a:solidFill>
                <a:latin typeface="楷体_GB2312" charset="-122"/>
                <a:ea typeface="楷体_GB2312" charset="-122"/>
              </a:rPr>
              <a:t>    2</a:t>
            </a:r>
            <a:r>
              <a:rPr lang="zh-CN" altLang="en-US" sz="2000">
                <a:solidFill>
                  <a:schemeClr val="hlink"/>
                </a:solidFill>
                <a:latin typeface="楷体_GB2312" charset="-122"/>
                <a:ea typeface="楷体_GB2312" charset="-122"/>
              </a:rPr>
              <a:t>．从文章的写作目的、中心主旨入手，看作者是怎样围绕中心选择材料，运用哪些技巧来突出中心或吸引读者的。</a:t>
            </a:r>
          </a:p>
          <a:p>
            <a:pPr>
              <a:lnSpc>
                <a:spcPct val="120000"/>
              </a:lnSpc>
            </a:pPr>
            <a:r>
              <a:rPr lang="en-US" altLang="zh-CN" sz="2000">
                <a:solidFill>
                  <a:schemeClr val="hlink"/>
                </a:solidFill>
                <a:latin typeface="楷体_GB2312" charset="-122"/>
                <a:ea typeface="楷体_GB2312" charset="-122"/>
              </a:rPr>
              <a:t>    3</a:t>
            </a:r>
            <a:r>
              <a:rPr lang="zh-CN" altLang="en-US" sz="2000">
                <a:solidFill>
                  <a:schemeClr val="hlink"/>
                </a:solidFill>
                <a:latin typeface="楷体_GB2312" charset="-122"/>
                <a:ea typeface="楷体_GB2312" charset="-122"/>
              </a:rPr>
              <a:t>．从表现文章主旨的效果入手分析为什么要这样安排文章的结构、为什么要运用这些构思技巧。 </a:t>
            </a:r>
          </a:p>
          <a:p>
            <a:pPr>
              <a:lnSpc>
                <a:spcPct val="120000"/>
              </a:lnSpc>
            </a:pPr>
            <a:r>
              <a:rPr lang="en-US" altLang="zh-CN" sz="2000">
                <a:solidFill>
                  <a:schemeClr val="hlink"/>
                </a:solidFill>
                <a:latin typeface="楷体_GB2312" charset="-122"/>
                <a:ea typeface="楷体_GB2312" charset="-122"/>
              </a:rPr>
              <a:t>    4</a:t>
            </a:r>
            <a:r>
              <a:rPr lang="zh-CN" altLang="en-US" sz="2000">
                <a:solidFill>
                  <a:schemeClr val="hlink"/>
                </a:solidFill>
                <a:latin typeface="楷体_GB2312" charset="-122"/>
                <a:ea typeface="楷体_GB2312" charset="-122"/>
              </a:rPr>
              <a:t>．能用准确规范的语言表达，即运用规范的鉴赏性语言来分析和评价文章结构方面的特点，使文章上档次，有底蕴。</a:t>
            </a:r>
          </a:p>
          <a:p>
            <a:pPr>
              <a:lnSpc>
                <a:spcPct val="120000"/>
              </a:lnSpc>
            </a:pPr>
            <a:r>
              <a:rPr lang="zh-CN" altLang="en-US" sz="2000">
                <a:solidFill>
                  <a:srgbClr val="FF0000"/>
                </a:solidFill>
                <a:latin typeface="黑体" pitchFamily="2" charset="-122"/>
                <a:ea typeface="黑体" panose="02010609060101010101" pitchFamily="2" charset="-122"/>
              </a:rPr>
              <a:t>    三、形式要服务于内容。</a:t>
            </a:r>
          </a:p>
          <a:p>
            <a:pPr>
              <a:lnSpc>
                <a:spcPct val="120000"/>
              </a:lnSpc>
            </a:pPr>
            <a:r>
              <a:rPr lang="zh-CN" altLang="en-US" sz="2000">
                <a:solidFill>
                  <a:schemeClr val="hlink"/>
                </a:solidFill>
                <a:latin typeface="楷体_GB2312" charset="-122"/>
                <a:ea typeface="楷体_GB2312" charset="-122"/>
              </a:rPr>
              <a:t>    一切形式都是为了服务于内容。一篇文章独特而精巧的构思也是为主题服务的。因此分析构思技巧时必须联系这些技巧对表现主题的作用，必须评价这些构思特点对文章表达效果的促进作用。只有这样才能紧扣文本，深挖内涵，使赏析短文叙议结合，评析结合，彰显这种文体的体裁特征。</a:t>
            </a:r>
            <a:endParaRPr lang="en-US" altLang="zh-CN" sz="2000">
              <a:solidFill>
                <a:schemeClr val="hlink"/>
              </a:solidFill>
              <a:latin typeface="楷体_GB2312" charset="-122"/>
              <a:ea typeface="楷体_GB231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75106"/>
                                        </p:tgtEl>
                                        <p:attrNameLst>
                                          <p:attrName>style.visibility</p:attrName>
                                        </p:attrNameLst>
                                      </p:cBhvr>
                                      <p:to>
                                        <p:strVal val="visible"/>
                                      </p:to>
                                    </p:set>
                                    <p:animEffect transition="in" filter="plus(in)">
                                      <p:cBhvr>
                                        <p:cTn id="7" dur="2000"/>
                                        <p:tgtEl>
                                          <p:spTgt spid="175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ext Box 2"/>
          <p:cNvSpPr txBox="1">
            <a:spLocks noChangeArrowheads="1"/>
          </p:cNvSpPr>
          <p:nvPr/>
        </p:nvSpPr>
        <p:spPr bwMode="auto">
          <a:xfrm>
            <a:off x="739763" y="1492232"/>
            <a:ext cx="10340975" cy="4707890"/>
          </a:xfrm>
          <a:prstGeom prst="rect">
            <a:avLst/>
          </a:prstGeom>
          <a:noFill/>
          <a:ln w="9525">
            <a:noFill/>
            <a:miter lim="800000"/>
          </a:ln>
          <a:effectLst/>
        </p:spPr>
        <p:txBody>
          <a:bodyPr>
            <a:spAutoFit/>
          </a:bodyPr>
          <a:lstStyle/>
          <a:p>
            <a:r>
              <a:rPr lang="zh-CN" altLang="en-US" sz="2000">
                <a:solidFill>
                  <a:srgbClr val="FF0000"/>
                </a:solidFill>
                <a:latin typeface="黑体" pitchFamily="2" charset="-122"/>
                <a:ea typeface="黑体" panose="02010609060101010101" pitchFamily="2" charset="-122"/>
              </a:rPr>
              <a:t>    题型表述方式通常为：</a:t>
            </a:r>
          </a:p>
          <a:p>
            <a:r>
              <a:rPr lang="en-US" altLang="zh-CN" sz="2000">
                <a:solidFill>
                  <a:schemeClr val="hlink"/>
                </a:solidFill>
                <a:latin typeface="楷体_GB2312" charset="-122"/>
                <a:ea typeface="楷体_GB2312" charset="-122"/>
              </a:rPr>
              <a:t>    1</a:t>
            </a:r>
            <a:r>
              <a:rPr lang="zh-CN" altLang="en-US" sz="2000">
                <a:solidFill>
                  <a:schemeClr val="hlink"/>
                </a:solidFill>
                <a:latin typeface="楷体_GB2312" charset="-122"/>
                <a:ea typeface="楷体_GB2312" charset="-122"/>
              </a:rPr>
              <a:t>．文章的结构方式是怎样的？</a:t>
            </a:r>
          </a:p>
          <a:p>
            <a:r>
              <a:rPr lang="en-US" altLang="zh-CN" sz="2000">
                <a:solidFill>
                  <a:schemeClr val="hlink"/>
                </a:solidFill>
                <a:latin typeface="楷体_GB2312" charset="-122"/>
                <a:ea typeface="楷体_GB2312" charset="-122"/>
              </a:rPr>
              <a:t>    2</a:t>
            </a:r>
            <a:r>
              <a:rPr lang="zh-CN" altLang="en-US" sz="2000">
                <a:solidFill>
                  <a:schemeClr val="hlink"/>
                </a:solidFill>
                <a:latin typeface="楷体_GB2312" charset="-122"/>
                <a:ea typeface="楷体_GB2312" charset="-122"/>
              </a:rPr>
              <a:t>．文章在结构上有什么特点？</a:t>
            </a:r>
          </a:p>
          <a:p>
            <a:r>
              <a:rPr lang="en-US" altLang="zh-CN" sz="2000">
                <a:solidFill>
                  <a:schemeClr val="hlink"/>
                </a:solidFill>
                <a:latin typeface="楷体_GB2312" charset="-122"/>
                <a:ea typeface="楷体_GB2312" charset="-122"/>
              </a:rPr>
              <a:t>    3</a:t>
            </a:r>
            <a:r>
              <a:rPr lang="zh-CN" altLang="en-US" sz="2000">
                <a:solidFill>
                  <a:schemeClr val="hlink"/>
                </a:solidFill>
                <a:latin typeface="楷体_GB2312" charset="-122"/>
                <a:ea typeface="楷体_GB2312" charset="-122"/>
              </a:rPr>
              <a:t>．文章的布局谋篇有着怎样的特点？</a:t>
            </a:r>
          </a:p>
          <a:p>
            <a:r>
              <a:rPr lang="en-US" altLang="zh-CN" sz="2000">
                <a:solidFill>
                  <a:schemeClr val="hlink"/>
                </a:solidFill>
                <a:latin typeface="楷体_GB2312" charset="-122"/>
                <a:ea typeface="楷体_GB2312" charset="-122"/>
              </a:rPr>
              <a:t>    4</a:t>
            </a:r>
            <a:r>
              <a:rPr lang="zh-CN" altLang="en-US" sz="2000">
                <a:solidFill>
                  <a:schemeClr val="hlink"/>
                </a:solidFill>
                <a:latin typeface="楷体_GB2312" charset="-122"/>
                <a:ea typeface="楷体_GB2312" charset="-122"/>
              </a:rPr>
              <a:t>．文章在构思上的特点是什么？</a:t>
            </a:r>
          </a:p>
          <a:p>
            <a:r>
              <a:rPr lang="en-US" altLang="zh-CN" sz="2000">
                <a:solidFill>
                  <a:schemeClr val="hlink"/>
                </a:solidFill>
                <a:latin typeface="楷体_GB2312" charset="-122"/>
                <a:ea typeface="楷体_GB2312" charset="-122"/>
              </a:rPr>
              <a:t>    5</a:t>
            </a:r>
            <a:r>
              <a:rPr lang="zh-CN" altLang="en-US" sz="2000">
                <a:solidFill>
                  <a:schemeClr val="hlink"/>
                </a:solidFill>
                <a:latin typeface="楷体_GB2312" charset="-122"/>
                <a:ea typeface="楷体_GB2312" charset="-122"/>
              </a:rPr>
              <a:t>．文章的行文思路怎样？</a:t>
            </a:r>
          </a:p>
          <a:p>
            <a:r>
              <a:rPr lang="zh-CN" altLang="en-US" sz="2000">
                <a:solidFill>
                  <a:srgbClr val="FF0000"/>
                </a:solidFill>
                <a:latin typeface="黑体" pitchFamily="2" charset="-122"/>
                <a:ea typeface="黑体" panose="02010609060101010101" pitchFamily="2" charset="-122"/>
              </a:rPr>
              <a:t>    结构知识储备：</a:t>
            </a:r>
          </a:p>
          <a:p>
            <a:r>
              <a:rPr lang="zh-CN" altLang="en-US" sz="2000">
                <a:solidFill>
                  <a:schemeClr val="hlink"/>
                </a:solidFill>
                <a:latin typeface="楷体_GB2312" charset="-122"/>
                <a:ea typeface="楷体_GB2312" charset="-122"/>
              </a:rPr>
              <a:t>    文章结构层次的三种表现形式，即三种层次关系：</a:t>
            </a:r>
          </a:p>
          <a:p>
            <a:r>
              <a:rPr lang="zh-CN" altLang="en-US" sz="2000">
                <a:solidFill>
                  <a:schemeClr val="hlink"/>
                </a:solidFill>
                <a:latin typeface="楷体_GB2312" charset="-122"/>
                <a:ea typeface="楷体_GB2312" charset="-122"/>
              </a:rPr>
              <a:t>    第一种是相承，它包括承接关系和递进关系，通常有以下几种：由叙事到议论或抒情、由写景到议论或抒情等；</a:t>
            </a:r>
          </a:p>
          <a:p>
            <a:r>
              <a:rPr lang="zh-CN" altLang="en-US" sz="2000">
                <a:solidFill>
                  <a:schemeClr val="hlink"/>
                </a:solidFill>
                <a:latin typeface="楷体_GB2312" charset="-122"/>
                <a:ea typeface="楷体_GB2312" charset="-122"/>
              </a:rPr>
              <a:t>    第二种是相并，它包括并列关系和对照关系，通常有并列式、对比式等；</a:t>
            </a:r>
          </a:p>
          <a:p>
            <a:r>
              <a:rPr lang="zh-CN" altLang="en-US" sz="2000">
                <a:solidFill>
                  <a:schemeClr val="hlink"/>
                </a:solidFill>
                <a:latin typeface="楷体_GB2312" charset="-122"/>
                <a:ea typeface="楷体_GB2312" charset="-122"/>
              </a:rPr>
              <a:t>    第三种是相属，它包括总分关系和分总关系。</a:t>
            </a:r>
          </a:p>
          <a:p>
            <a:r>
              <a:rPr lang="zh-CN" altLang="en-US" sz="2000">
                <a:solidFill>
                  <a:srgbClr val="FF0000"/>
                </a:solidFill>
                <a:latin typeface="黑体" pitchFamily="2" charset="-122"/>
                <a:ea typeface="黑体" panose="02010609060101010101" pitchFamily="2" charset="-122"/>
              </a:rPr>
              <a:t>    取材作用：</a:t>
            </a:r>
          </a:p>
          <a:p>
            <a:r>
              <a:rPr lang="zh-CN" altLang="en-US" sz="2000">
                <a:solidFill>
                  <a:schemeClr val="hlink"/>
                </a:solidFill>
                <a:latin typeface="楷体_GB2312" charset="-122"/>
                <a:ea typeface="楷体_GB2312" charset="-122"/>
              </a:rPr>
              <a:t>    凸现主题丰富、拓展主题，增加文章的文化内涵、人文底蕴，具有典型性、代表性结构</a:t>
            </a:r>
            <a:r>
              <a:rPr lang="en-US" altLang="zh-CN" sz="2000">
                <a:solidFill>
                  <a:schemeClr val="hlink"/>
                </a:solidFill>
                <a:latin typeface="楷体_GB2312" charset="-122"/>
                <a:ea typeface="楷体_GB2312" charset="-122"/>
              </a:rPr>
              <a:t>(</a:t>
            </a:r>
            <a:r>
              <a:rPr lang="zh-CN" altLang="en-US" sz="2000">
                <a:solidFill>
                  <a:schemeClr val="hlink"/>
                </a:solidFill>
                <a:latin typeface="楷体_GB2312" charset="-122"/>
                <a:ea typeface="楷体_GB2312" charset="-122"/>
              </a:rPr>
              <a:t>开头段、中间段、结尾段</a:t>
            </a:r>
            <a:r>
              <a:rPr lang="en-US" altLang="zh-CN" sz="2000">
                <a:solidFill>
                  <a:schemeClr val="hlink"/>
                </a:solidFill>
                <a:latin typeface="楷体_GB2312" charset="-122"/>
                <a:ea typeface="楷体_GB2312" charset="-122"/>
              </a:rPr>
              <a:t>)</a:t>
            </a:r>
          </a:p>
        </p:txBody>
      </p:sp>
      <p:sp>
        <p:nvSpPr>
          <p:cNvPr id="119811" name="Text Box 3"/>
          <p:cNvSpPr txBox="1">
            <a:spLocks noChangeArrowheads="1"/>
          </p:cNvSpPr>
          <p:nvPr/>
        </p:nvSpPr>
        <p:spPr bwMode="auto">
          <a:xfrm>
            <a:off x="4189401" y="811195"/>
            <a:ext cx="4627562" cy="460375"/>
          </a:xfrm>
          <a:prstGeom prst="rect">
            <a:avLst/>
          </a:prstGeom>
          <a:noFill/>
          <a:ln w="19050">
            <a:noFill/>
            <a:miter lim="800000"/>
          </a:ln>
          <a:effectLst/>
        </p:spPr>
        <p:txBody>
          <a:bodyPr>
            <a:spAutoFit/>
          </a:bodyPr>
          <a:lstStyle/>
          <a:p>
            <a:r>
              <a:rPr lang="zh-CN" altLang="en-US" sz="2400" b="1">
                <a:solidFill>
                  <a:srgbClr val="FF33CC"/>
                </a:solidFill>
                <a:ea typeface="楷体_GB2312" charset="-122"/>
              </a:rPr>
              <a:t>    </a:t>
            </a:r>
            <a:r>
              <a:rPr lang="zh-CN" altLang="en-US" sz="2400" b="1">
                <a:solidFill>
                  <a:srgbClr val="FF0000"/>
                </a:solidFill>
                <a:ea typeface="楷体_GB2312" charset="-122"/>
              </a:rPr>
              <a:t>作品的整体构思考查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1" nodeType="clickEffect">
                                  <p:stCondLst>
                                    <p:cond delay="0"/>
                                  </p:stCondLst>
                                  <p:childTnLst>
                                    <p:set>
                                      <p:cBhvr>
                                        <p:cTn id="6" dur="1" fill="hold">
                                          <p:stCondLst>
                                            <p:cond delay="0"/>
                                          </p:stCondLst>
                                        </p:cTn>
                                        <p:tgtEl>
                                          <p:spTgt spid="119811"/>
                                        </p:tgtEl>
                                        <p:attrNameLst>
                                          <p:attrName>style.visibility</p:attrName>
                                        </p:attrNameLst>
                                      </p:cBhvr>
                                      <p:to>
                                        <p:strVal val="visible"/>
                                      </p:to>
                                    </p:set>
                                    <p:animEffect transition="in" filter="dissolve">
                                      <p:cBhvr>
                                        <p:cTn id="7" dur="500"/>
                                        <p:tgtEl>
                                          <p:spTgt spid="11981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3" presetClass="entr" presetSubtype="16" fill="hold" grpId="0" nodeType="clickEffect">
                                  <p:stCondLst>
                                    <p:cond delay="0"/>
                                  </p:stCondLst>
                                  <p:childTnLst>
                                    <p:set>
                                      <p:cBhvr>
                                        <p:cTn id="12" dur="1" fill="hold">
                                          <p:stCondLst>
                                            <p:cond delay="0"/>
                                          </p:stCondLst>
                                        </p:cTn>
                                        <p:tgtEl>
                                          <p:spTgt spid="119810"/>
                                        </p:tgtEl>
                                        <p:attrNameLst>
                                          <p:attrName>style.visibility</p:attrName>
                                        </p:attrNameLst>
                                      </p:cBhvr>
                                      <p:to>
                                        <p:strVal val="visible"/>
                                      </p:to>
                                    </p:set>
                                    <p:animEffect transition="in" filter="plus(in)">
                                      <p:cBhvr>
                                        <p:cTn id="13" dur="2000"/>
                                        <p:tgtEl>
                                          <p:spTgt spid="1198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0" grpId="0"/>
      <p:bldP spid="119811"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4018" name="Object 2"/>
          <p:cNvGraphicFramePr>
            <a:graphicFrameLocks noChangeAspect="1"/>
          </p:cNvGraphicFramePr>
          <p:nvPr/>
        </p:nvGraphicFramePr>
        <p:xfrm>
          <a:off x="0" y="0"/>
          <a:ext cx="11522075" cy="6480175"/>
        </p:xfrm>
        <a:graphic>
          <a:graphicData uri="http://schemas.openxmlformats.org/presentationml/2006/ole">
            <mc:AlternateContent xmlns:mc="http://schemas.openxmlformats.org/markup-compatibility/2006">
              <mc:Choice xmlns:v="urn:schemas-microsoft-com:vml" Requires="v">
                <p:oleObj spid="_x0000_s1041" name="Image" r:id="rId3" imgW="0" imgH="0" progId="Photoshop.Image.8">
                  <p:embed/>
                </p:oleObj>
              </mc:Choice>
              <mc:Fallback>
                <p:oleObj name="Image" r:id="rId3" imgW="0" imgH="0" progId="Photoshop.Image.8">
                  <p:embed/>
                  <p:pic>
                    <p:nvPicPr>
                      <p:cNvPr id="0" name="OLE substitute image"/>
                      <p:cNvPicPr/>
                      <p:nvPr/>
                    </p:nvPicPr>
                    <p:blipFill>
                      <a:blip r:embed="rId4"/>
                      <a:stretch>
                        <a:fillRect/>
                      </a:stretch>
                    </p:blipFill>
                    <p:spPr>
                      <a:xfrm>
                        <a:off x="0" y="0"/>
                        <a:ext cx="11522075" cy="6480175"/>
                      </a:xfrm>
                      <a:prstGeom prst="rect">
                        <a:avLst/>
                      </a:prstGeom>
                      <a:noFill/>
                      <a:ln w="9525">
                        <a:noFill/>
                      </a:ln>
                    </p:spPr>
                  </p:pic>
                </p:oleObj>
              </mc:Fallback>
            </mc:AlternateContent>
          </a:graphicData>
        </a:graphic>
      </p:graphicFrame>
      <p:sp>
        <p:nvSpPr>
          <p:cNvPr id="214019" name="Text Box 3"/>
          <p:cNvSpPr txBox="1">
            <a:spLocks noChangeArrowheads="1"/>
          </p:cNvSpPr>
          <p:nvPr/>
        </p:nvSpPr>
        <p:spPr bwMode="auto">
          <a:xfrm>
            <a:off x="1247775" y="223838"/>
            <a:ext cx="4832350" cy="521970"/>
          </a:xfrm>
          <a:prstGeom prst="rect">
            <a:avLst/>
          </a:prstGeom>
          <a:noFill/>
          <a:ln w="9525">
            <a:noFill/>
            <a:miter lim="800000"/>
          </a:ln>
          <a:effectLst/>
        </p:spPr>
        <p:txBody>
          <a:bodyPr wrap="none">
            <a:spAutoFit/>
          </a:bodyPr>
          <a:lstStyle/>
          <a:p>
            <a:r>
              <a:rPr lang="zh-CN" altLang="en-US" sz="2800" b="1">
                <a:solidFill>
                  <a:schemeClr val="bg1"/>
                </a:solidFill>
                <a:latin typeface="楷体_GB2312" charset="-122"/>
                <a:ea typeface="楷体_GB2312" charset="-122"/>
              </a:rPr>
              <a:t>温馨提示</a:t>
            </a:r>
            <a:r>
              <a:rPr lang="en-US" altLang="zh-CN" sz="2800" b="1">
                <a:solidFill>
                  <a:schemeClr val="bg1"/>
                </a:solidFill>
                <a:latin typeface="楷体_GB2312" charset="-122"/>
                <a:ea typeface="楷体_GB2312" charset="-122"/>
              </a:rPr>
              <a:t>: </a:t>
            </a:r>
            <a:r>
              <a:rPr lang="zh-CN" altLang="en-US" sz="2800" b="1">
                <a:solidFill>
                  <a:schemeClr val="bg1"/>
                </a:solidFill>
                <a:latin typeface="楷体_GB2312" charset="-122"/>
                <a:ea typeface="楷体_GB2312" charset="-122"/>
              </a:rPr>
              <a:t>请点击相关栏目。</a:t>
            </a:r>
          </a:p>
        </p:txBody>
      </p:sp>
      <p:sp>
        <p:nvSpPr>
          <p:cNvPr id="214021" name="Text Box 5">
            <a:hlinkClick r:id="rId5" action="ppaction://hlinksldjump"/>
          </p:cNvPr>
          <p:cNvSpPr txBox="1">
            <a:spLocks noChangeArrowheads="1"/>
          </p:cNvSpPr>
          <p:nvPr/>
        </p:nvSpPr>
        <p:spPr bwMode="auto">
          <a:xfrm>
            <a:off x="4046525" y="2025641"/>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考点二 </a:t>
            </a:r>
            <a:r>
              <a:rPr lang="en-US" altLang="zh-CN" sz="3200" b="1">
                <a:solidFill>
                  <a:schemeClr val="bg1"/>
                </a:solidFill>
                <a:ea typeface="楷体_GB2312" charset="-122"/>
              </a:rPr>
              <a:t>· </a:t>
            </a:r>
            <a:r>
              <a:rPr lang="zh-CN" altLang="en-US" sz="3200" b="1" smtClean="0">
                <a:solidFill>
                  <a:schemeClr val="bg1"/>
                </a:solidFill>
                <a:ea typeface="楷体_GB2312" charset="-122"/>
              </a:rPr>
              <a:t>结构分析</a:t>
            </a:r>
            <a:endParaRPr lang="zh-CN" altLang="en-US" sz="3200" b="1">
              <a:solidFill>
                <a:schemeClr val="bg1"/>
              </a:solidFill>
              <a:ea typeface="楷体_GB2312" charset="-122"/>
            </a:endParaRPr>
          </a:p>
        </p:txBody>
      </p:sp>
      <p:sp>
        <p:nvSpPr>
          <p:cNvPr id="214022" name="Text Box 6">
            <a:hlinkClick r:id="" action="ppaction://noaction"/>
          </p:cNvPr>
          <p:cNvSpPr txBox="1">
            <a:spLocks noChangeArrowheads="1"/>
          </p:cNvSpPr>
          <p:nvPr/>
        </p:nvSpPr>
        <p:spPr bwMode="auto">
          <a:xfrm>
            <a:off x="4046525" y="2668583"/>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cs typeface="方正兰亭黑简体" pitchFamily="2" charset="-122"/>
              </a:rPr>
              <a:t>考点三</a:t>
            </a:r>
            <a:r>
              <a:rPr lang="zh-CN" altLang="en-US" smtClean="0">
                <a:cs typeface="方正兰亭黑简体" pitchFamily="2" charset="-122"/>
              </a:rPr>
              <a:t> </a:t>
            </a:r>
            <a:r>
              <a:rPr lang="en-US" altLang="zh-CN" sz="3200" b="1">
                <a:solidFill>
                  <a:schemeClr val="bg1"/>
                </a:solidFill>
                <a:ea typeface="楷体_GB2312" charset="-122"/>
              </a:rPr>
              <a:t>· </a:t>
            </a:r>
            <a:r>
              <a:rPr lang="zh-CN" altLang="en-US" sz="3200" b="1" smtClean="0">
                <a:solidFill>
                  <a:schemeClr val="bg1"/>
                </a:solidFill>
                <a:ea typeface="楷体_GB2312" charset="-122"/>
              </a:rPr>
              <a:t>形象概括</a:t>
            </a:r>
            <a:endParaRPr lang="zh-CN" altLang="en-US" sz="3200" b="1">
              <a:solidFill>
                <a:schemeClr val="bg1"/>
              </a:solidFill>
              <a:ea typeface="楷体_GB2312" charset="-122"/>
            </a:endParaRPr>
          </a:p>
        </p:txBody>
      </p:sp>
      <p:sp>
        <p:nvSpPr>
          <p:cNvPr id="214023" name="Text Box 7">
            <a:hlinkClick r:id="" action="ppaction://noaction"/>
          </p:cNvPr>
          <p:cNvSpPr txBox="1">
            <a:spLocks noChangeArrowheads="1"/>
          </p:cNvSpPr>
          <p:nvPr/>
        </p:nvSpPr>
        <p:spPr bwMode="auto">
          <a:xfrm>
            <a:off x="4046525" y="3311525"/>
            <a:ext cx="4171950" cy="588962"/>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考点四</a:t>
            </a:r>
            <a:r>
              <a:rPr lang="en-US" altLang="zh-CN" sz="3200" b="1" smtClean="0">
                <a:solidFill>
                  <a:schemeClr val="bg1"/>
                </a:solidFill>
                <a:ea typeface="楷体_GB2312" charset="-122"/>
              </a:rPr>
              <a:t>· </a:t>
            </a:r>
            <a:r>
              <a:rPr lang="zh-CN" altLang="en-US" sz="3200" b="1" smtClean="0">
                <a:solidFill>
                  <a:schemeClr val="bg1"/>
                </a:solidFill>
                <a:ea typeface="楷体_GB2312" charset="-122"/>
              </a:rPr>
              <a:t>内容概括</a:t>
            </a:r>
            <a:endParaRPr lang="zh-CN" altLang="en-US" sz="3200" b="1">
              <a:solidFill>
                <a:schemeClr val="bg1"/>
              </a:solidFill>
              <a:ea typeface="楷体_GB2312" charset="-122"/>
            </a:endParaRPr>
          </a:p>
        </p:txBody>
      </p:sp>
      <p:sp>
        <p:nvSpPr>
          <p:cNvPr id="7" name="Text Box 5">
            <a:hlinkClick r:id="rId5" action="ppaction://hlinksldjump"/>
          </p:cNvPr>
          <p:cNvSpPr txBox="1">
            <a:spLocks noChangeArrowheads="1"/>
          </p:cNvSpPr>
          <p:nvPr/>
        </p:nvSpPr>
        <p:spPr bwMode="auto">
          <a:xfrm>
            <a:off x="4046525" y="395446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考点五 </a:t>
            </a:r>
            <a:r>
              <a:rPr lang="en-US" altLang="zh-CN" sz="3200" b="1">
                <a:solidFill>
                  <a:schemeClr val="bg1"/>
                </a:solidFill>
                <a:ea typeface="楷体_GB2312" charset="-122"/>
              </a:rPr>
              <a:t>· </a:t>
            </a:r>
            <a:r>
              <a:rPr lang="zh-CN" altLang="en-US" sz="3200" b="1" smtClean="0">
                <a:solidFill>
                  <a:schemeClr val="bg1"/>
                </a:solidFill>
                <a:ea typeface="楷体_GB2312" charset="-122"/>
              </a:rPr>
              <a:t>语言表达</a:t>
            </a:r>
            <a:endParaRPr lang="zh-CN" altLang="en-US" sz="3200" b="1">
              <a:solidFill>
                <a:schemeClr val="bg1"/>
              </a:solidFill>
              <a:ea typeface="楷体_GB2312" charset="-122"/>
            </a:endParaRPr>
          </a:p>
        </p:txBody>
      </p:sp>
      <p:sp>
        <p:nvSpPr>
          <p:cNvPr id="9" name="Text Box 5">
            <a:hlinkClick r:id="rId5" action="ppaction://hlinksldjump"/>
          </p:cNvPr>
          <p:cNvSpPr txBox="1">
            <a:spLocks noChangeArrowheads="1"/>
          </p:cNvSpPr>
          <p:nvPr/>
        </p:nvSpPr>
        <p:spPr bwMode="auto">
          <a:xfrm>
            <a:off x="4046525" y="1382699"/>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考点一 </a:t>
            </a:r>
            <a:r>
              <a:rPr lang="en-US" altLang="zh-CN" sz="3200" b="1" smtClean="0">
                <a:solidFill>
                  <a:schemeClr val="bg1"/>
                </a:solidFill>
                <a:ea typeface="楷体_GB2312" charset="-122"/>
              </a:rPr>
              <a:t>· </a:t>
            </a:r>
            <a:r>
              <a:rPr lang="zh-CN" altLang="en-US" sz="3200" b="1" smtClean="0">
                <a:solidFill>
                  <a:schemeClr val="bg1"/>
                </a:solidFill>
                <a:ea typeface="楷体_GB2312" charset="-122"/>
              </a:rPr>
              <a:t>词句考查</a:t>
            </a:r>
            <a:endParaRPr lang="zh-CN" altLang="en-US" sz="3200" b="1">
              <a:solidFill>
                <a:schemeClr val="bg1"/>
              </a:solidFill>
              <a:ea typeface="楷体_GB2312" charset="-122"/>
            </a:endParaRPr>
          </a:p>
        </p:txBody>
      </p:sp>
      <p:sp>
        <p:nvSpPr>
          <p:cNvPr id="10" name="Text Box 5">
            <a:hlinkClick r:id="rId5" action="ppaction://hlinksldjump"/>
          </p:cNvPr>
          <p:cNvSpPr txBox="1">
            <a:spLocks noChangeArrowheads="1"/>
          </p:cNvSpPr>
          <p:nvPr/>
        </p:nvSpPr>
        <p:spPr bwMode="auto">
          <a:xfrm>
            <a:off x="4046525" y="4597409"/>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多积累 </a:t>
            </a:r>
            <a:r>
              <a:rPr lang="en-US" altLang="zh-CN" sz="3200" b="1">
                <a:solidFill>
                  <a:schemeClr val="bg1"/>
                </a:solidFill>
                <a:ea typeface="楷体_GB2312" charset="-122"/>
              </a:rPr>
              <a:t>· </a:t>
            </a:r>
            <a:r>
              <a:rPr lang="zh-CN" altLang="en-US" sz="3200" b="1" smtClean="0">
                <a:solidFill>
                  <a:schemeClr val="bg1"/>
                </a:solidFill>
                <a:ea typeface="楷体_GB2312" charset="-122"/>
              </a:rPr>
              <a:t>知识清单</a:t>
            </a:r>
            <a:endParaRPr lang="zh-CN" altLang="en-US" sz="3200" b="1">
              <a:solidFill>
                <a:schemeClr val="bg1"/>
              </a:solidFill>
              <a:ea typeface="楷体_GB2312"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ext Box 2"/>
          <p:cNvSpPr txBox="1">
            <a:spLocks noChangeArrowheads="1"/>
          </p:cNvSpPr>
          <p:nvPr/>
        </p:nvSpPr>
        <p:spPr bwMode="auto">
          <a:xfrm>
            <a:off x="760377" y="684213"/>
            <a:ext cx="10525125" cy="5846445"/>
          </a:xfrm>
          <a:prstGeom prst="rect">
            <a:avLst/>
          </a:prstGeom>
          <a:noFill/>
          <a:ln w="9525">
            <a:noFill/>
            <a:miter lim="800000"/>
          </a:ln>
          <a:effectLst/>
        </p:spPr>
        <p:txBody>
          <a:bodyPr>
            <a:spAutoFit/>
          </a:bodyPr>
          <a:lstStyle/>
          <a:p>
            <a:pPr>
              <a:lnSpc>
                <a:spcPct val="110000"/>
              </a:lnSpc>
            </a:pPr>
            <a:r>
              <a:rPr lang="zh-CN" altLang="en-US" sz="2000">
                <a:solidFill>
                  <a:srgbClr val="FF0000"/>
                </a:solidFill>
                <a:latin typeface="黑体" pitchFamily="2" charset="-122"/>
                <a:ea typeface="黑体" panose="02010609060101010101" pitchFamily="2" charset="-122"/>
              </a:rPr>
              <a:t>材料安排知识储备</a:t>
            </a:r>
          </a:p>
          <a:p>
            <a:pPr>
              <a:lnSpc>
                <a:spcPct val="110000"/>
              </a:lnSpc>
            </a:pPr>
            <a:r>
              <a:rPr lang="zh-CN" altLang="en-US" sz="2000">
                <a:solidFill>
                  <a:schemeClr val="hlink"/>
                </a:solidFill>
                <a:latin typeface="楷体_GB2312" charset="-122"/>
                <a:ea typeface="楷体_GB2312" charset="-122"/>
              </a:rPr>
              <a:t>①按时间顺序或事件发生、发展的顺序组织材料</a:t>
            </a:r>
          </a:p>
          <a:p>
            <a:pPr>
              <a:lnSpc>
                <a:spcPct val="110000"/>
              </a:lnSpc>
            </a:pPr>
            <a:r>
              <a:rPr lang="zh-CN" altLang="en-US" sz="2000">
                <a:solidFill>
                  <a:schemeClr val="hlink"/>
                </a:solidFill>
                <a:latin typeface="楷体_GB2312" charset="-122"/>
                <a:ea typeface="楷体_GB2312" charset="-122"/>
              </a:rPr>
              <a:t>②按场面的安排安排材料</a:t>
            </a:r>
          </a:p>
          <a:p>
            <a:pPr>
              <a:lnSpc>
                <a:spcPct val="110000"/>
              </a:lnSpc>
            </a:pPr>
            <a:r>
              <a:rPr lang="zh-CN" altLang="en-US" sz="2000">
                <a:solidFill>
                  <a:schemeClr val="hlink"/>
                </a:solidFill>
                <a:latin typeface="楷体_GB2312" charset="-122"/>
                <a:ea typeface="楷体_GB2312" charset="-122"/>
              </a:rPr>
              <a:t>③按观察点的变换安排材料</a:t>
            </a:r>
          </a:p>
          <a:p>
            <a:pPr>
              <a:lnSpc>
                <a:spcPct val="110000"/>
              </a:lnSpc>
            </a:pPr>
            <a:r>
              <a:rPr lang="zh-CN" altLang="en-US" sz="2000">
                <a:solidFill>
                  <a:schemeClr val="hlink"/>
                </a:solidFill>
                <a:latin typeface="楷体_GB2312" charset="-122"/>
                <a:ea typeface="楷体_GB2312" charset="-122"/>
              </a:rPr>
              <a:t>④按材料性质归类安排结构</a:t>
            </a:r>
          </a:p>
          <a:p>
            <a:pPr>
              <a:lnSpc>
                <a:spcPct val="110000"/>
              </a:lnSpc>
            </a:pPr>
            <a:r>
              <a:rPr lang="zh-CN" altLang="en-US" sz="2000">
                <a:solidFill>
                  <a:schemeClr val="hlink"/>
                </a:solidFill>
                <a:latin typeface="楷体_GB2312" charset="-122"/>
                <a:ea typeface="楷体_GB2312" charset="-122"/>
              </a:rPr>
              <a:t>⑤按作者认识的过程或感情的变化 </a:t>
            </a:r>
          </a:p>
          <a:p>
            <a:pPr>
              <a:lnSpc>
                <a:spcPct val="110000"/>
              </a:lnSpc>
            </a:pPr>
            <a:r>
              <a:rPr lang="zh-CN" altLang="en-US" sz="2000">
                <a:solidFill>
                  <a:schemeClr val="hlink"/>
                </a:solidFill>
                <a:latin typeface="楷体_GB2312" charset="-122"/>
                <a:ea typeface="楷体_GB2312" charset="-122"/>
              </a:rPr>
              <a:t>⑥按作者的所见所闻所感所思作为行文线索安排材料</a:t>
            </a:r>
          </a:p>
          <a:p>
            <a:pPr>
              <a:lnSpc>
                <a:spcPct val="110000"/>
              </a:lnSpc>
            </a:pPr>
            <a:r>
              <a:rPr lang="zh-CN" altLang="en-US" sz="2000">
                <a:solidFill>
                  <a:schemeClr val="hlink"/>
                </a:solidFill>
                <a:latin typeface="楷体_GB2312" charset="-122"/>
                <a:ea typeface="楷体_GB2312" charset="-122"/>
              </a:rPr>
              <a:t>⑦由感性到理性</a:t>
            </a:r>
            <a:r>
              <a:rPr lang="en-US" altLang="zh-CN" sz="2000">
                <a:solidFill>
                  <a:schemeClr val="hlink"/>
                </a:solidFill>
                <a:latin typeface="楷体_GB2312" charset="-122"/>
                <a:ea typeface="楷体_GB2312" charset="-122"/>
              </a:rPr>
              <a:t>(</a:t>
            </a:r>
            <a:r>
              <a:rPr lang="zh-CN" altLang="en-US" sz="2000">
                <a:solidFill>
                  <a:schemeClr val="hlink"/>
                </a:solidFill>
                <a:latin typeface="楷体_GB2312" charset="-122"/>
                <a:ea typeface="楷体_GB2312" charset="-122"/>
              </a:rPr>
              <a:t>层层深入</a:t>
            </a:r>
            <a:r>
              <a:rPr lang="en-US" altLang="zh-CN" sz="2000">
                <a:solidFill>
                  <a:schemeClr val="hlink"/>
                </a:solidFill>
                <a:latin typeface="楷体_GB2312" charset="-122"/>
                <a:ea typeface="楷体_GB2312" charset="-122"/>
              </a:rPr>
              <a:t>) </a:t>
            </a:r>
          </a:p>
          <a:p>
            <a:pPr>
              <a:lnSpc>
                <a:spcPct val="110000"/>
              </a:lnSpc>
            </a:pPr>
            <a:r>
              <a:rPr lang="en-US" altLang="zh-CN" sz="2000">
                <a:solidFill>
                  <a:schemeClr val="hlink"/>
                </a:solidFill>
                <a:latin typeface="楷体_GB2312" charset="-122"/>
                <a:ea typeface="楷体_GB2312" charset="-122"/>
              </a:rPr>
              <a:t>⑧</a:t>
            </a:r>
            <a:r>
              <a:rPr lang="zh-CN" altLang="en-US" sz="2000">
                <a:solidFill>
                  <a:schemeClr val="hlink"/>
                </a:solidFill>
                <a:latin typeface="楷体_GB2312" charset="-122"/>
                <a:ea typeface="楷体_GB2312" charset="-122"/>
              </a:rPr>
              <a:t>先扬后抑 </a:t>
            </a:r>
          </a:p>
          <a:p>
            <a:pPr>
              <a:lnSpc>
                <a:spcPct val="110000"/>
              </a:lnSpc>
            </a:pPr>
            <a:r>
              <a:rPr lang="zh-CN" altLang="en-US" sz="2000">
                <a:solidFill>
                  <a:srgbClr val="FF0000"/>
                </a:solidFill>
                <a:latin typeface="黑体" pitchFamily="2" charset="-122"/>
                <a:ea typeface="黑体" panose="02010609060101010101" pitchFamily="2" charset="-122"/>
              </a:rPr>
              <a:t>布局谋篇知识储备</a:t>
            </a:r>
            <a:endParaRPr lang="zh-CN" altLang="en-US" sz="2000">
              <a:solidFill>
                <a:schemeClr val="hlink"/>
              </a:solidFill>
              <a:latin typeface="楷体_GB2312" charset="-122"/>
              <a:ea typeface="楷体_GB2312" charset="-122"/>
            </a:endParaRPr>
          </a:p>
          <a:p>
            <a:pPr>
              <a:lnSpc>
                <a:spcPct val="110000"/>
              </a:lnSpc>
            </a:pPr>
            <a:r>
              <a:rPr lang="zh-CN" altLang="en-US" sz="2000">
                <a:solidFill>
                  <a:schemeClr val="hlink"/>
                </a:solidFill>
                <a:latin typeface="楷体_GB2312" charset="-122"/>
                <a:ea typeface="楷体_GB2312" charset="-122"/>
              </a:rPr>
              <a:t>开门见山、首尾呼应、卒章显志、伏笔照应、层层深入、过渡铺垫、设置悬念、曲折有致、一波三折，材料典型、真实、新颖、有力、主次得当。文章标题：通常起文章线索的作用。</a:t>
            </a:r>
          </a:p>
          <a:p>
            <a:pPr>
              <a:lnSpc>
                <a:spcPct val="110000"/>
              </a:lnSpc>
            </a:pPr>
            <a:r>
              <a:rPr lang="zh-CN" altLang="en-US" sz="2000">
                <a:solidFill>
                  <a:srgbClr val="FF0000"/>
                </a:solidFill>
                <a:latin typeface="黑体" pitchFamily="2" charset="-122"/>
                <a:ea typeface="黑体" panose="02010609060101010101" pitchFamily="2" charset="-122"/>
              </a:rPr>
              <a:t>解题总结</a:t>
            </a:r>
          </a:p>
          <a:p>
            <a:pPr>
              <a:lnSpc>
                <a:spcPct val="110000"/>
              </a:lnSpc>
            </a:pPr>
            <a:r>
              <a:rPr lang="zh-CN" altLang="en-US" sz="2000">
                <a:solidFill>
                  <a:schemeClr val="hlink"/>
                </a:solidFill>
                <a:latin typeface="楷体_GB2312" charset="-122"/>
                <a:ea typeface="楷体_GB2312" charset="-122"/>
              </a:rPr>
              <a:t>①以什么为线索结构全文，使文章结构严谨；</a:t>
            </a:r>
          </a:p>
          <a:p>
            <a:pPr>
              <a:lnSpc>
                <a:spcPct val="110000"/>
              </a:lnSpc>
            </a:pPr>
            <a:r>
              <a:rPr lang="zh-CN" altLang="en-US" sz="2000">
                <a:solidFill>
                  <a:schemeClr val="hlink"/>
                </a:solidFill>
                <a:latin typeface="楷体_GB2312" charset="-122"/>
                <a:ea typeface="楷体_GB2312" charset="-122"/>
              </a:rPr>
              <a:t>②具体运用某种表达技巧展开行文</a:t>
            </a:r>
          </a:p>
          <a:p>
            <a:pPr>
              <a:lnSpc>
                <a:spcPct val="110000"/>
              </a:lnSpc>
            </a:pPr>
            <a:r>
              <a:rPr lang="en-US" altLang="zh-CN" sz="2000">
                <a:solidFill>
                  <a:schemeClr val="hlink"/>
                </a:solidFill>
                <a:latin typeface="楷体_GB2312" charset="-122"/>
                <a:ea typeface="楷体_GB2312" charset="-122"/>
              </a:rPr>
              <a:t>(</a:t>
            </a:r>
            <a:r>
              <a:rPr lang="zh-CN" altLang="en-US" sz="2000">
                <a:solidFill>
                  <a:schemeClr val="hlink"/>
                </a:solidFill>
                <a:latin typeface="楷体_GB2312" charset="-122"/>
                <a:ea typeface="楷体_GB2312" charset="-122"/>
              </a:rPr>
              <a:t>以小见大，先抑后扬，托物言志，前后对比，过渡照应，设置悬念，详略得当，倒叙，插叙，感性到理性，由浅入深，先记叙后议论</a:t>
            </a:r>
            <a:r>
              <a:rPr lang="en-US" altLang="zh-CN" sz="2000">
                <a:solidFill>
                  <a:schemeClr val="hlink"/>
                </a:solidFill>
                <a:latin typeface="楷体_GB2312" charset="-122"/>
                <a:ea typeface="楷体_GB231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20834"/>
                                        </p:tgtEl>
                                        <p:attrNameLst>
                                          <p:attrName>style.visibility</p:attrName>
                                        </p:attrNameLst>
                                      </p:cBhvr>
                                      <p:to>
                                        <p:strVal val="visible"/>
                                      </p:to>
                                    </p:set>
                                    <p:animEffect transition="in" filter="plus(in)">
                                      <p:cBhvr>
                                        <p:cTn id="7" dur="2000"/>
                                        <p:tgtEl>
                                          <p:spTgt spid="1208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ext Box 2"/>
          <p:cNvSpPr txBox="1">
            <a:spLocks noChangeArrowheads="1"/>
          </p:cNvSpPr>
          <p:nvPr/>
        </p:nvSpPr>
        <p:spPr bwMode="auto">
          <a:xfrm>
            <a:off x="596887" y="1284269"/>
            <a:ext cx="10663238" cy="4892675"/>
          </a:xfrm>
          <a:prstGeom prst="rect">
            <a:avLst/>
          </a:prstGeom>
          <a:noFill/>
          <a:ln w="9525">
            <a:noFill/>
            <a:miter lim="800000"/>
          </a:ln>
          <a:effectLst/>
        </p:spPr>
        <p:txBody>
          <a:bodyPr>
            <a:spAutoFit/>
          </a:bodyPr>
          <a:lstStyle/>
          <a:p>
            <a:r>
              <a:rPr lang="zh-CN" altLang="en-US" sz="2000">
                <a:solidFill>
                  <a:srgbClr val="FF0000"/>
                </a:solidFill>
                <a:latin typeface="黑体" pitchFamily="2" charset="-122"/>
                <a:ea typeface="黑体" panose="02010609060101010101" pitchFamily="2" charset="-122"/>
              </a:rPr>
              <a:t>提问方式：</a:t>
            </a:r>
          </a:p>
          <a:p>
            <a:r>
              <a:rPr lang="zh-CN" altLang="en-US">
                <a:solidFill>
                  <a:schemeClr val="hlink"/>
                </a:solidFill>
                <a:latin typeface="楷体_GB2312" charset="-122"/>
                <a:ea typeface="楷体_GB2312" charset="-122"/>
              </a:rPr>
              <a:t>①某句话在文章中有何作用？ ②这段文字在文中起到什么作用？</a:t>
            </a:r>
          </a:p>
          <a:p>
            <a:r>
              <a:rPr lang="zh-CN" altLang="en-US">
                <a:solidFill>
                  <a:schemeClr val="hlink"/>
                </a:solidFill>
                <a:latin typeface="楷体_GB2312" charset="-122"/>
                <a:ea typeface="楷体_GB2312" charset="-122"/>
              </a:rPr>
              <a:t>③作者为什么要写到某物或某个情节？</a:t>
            </a:r>
            <a:r>
              <a:rPr lang="en-US" altLang="zh-CN">
                <a:solidFill>
                  <a:schemeClr val="hlink"/>
                </a:solidFill>
                <a:latin typeface="楷体_GB2312" charset="-122"/>
                <a:ea typeface="楷体_GB2312" charset="-122"/>
              </a:rPr>
              <a:t>(</a:t>
            </a:r>
            <a:r>
              <a:rPr lang="zh-CN" altLang="en-US">
                <a:solidFill>
                  <a:schemeClr val="hlink"/>
                </a:solidFill>
                <a:latin typeface="楷体_GB2312" charset="-122"/>
                <a:ea typeface="楷体_GB2312" charset="-122"/>
              </a:rPr>
              <a:t>有何用意？</a:t>
            </a:r>
            <a:r>
              <a:rPr lang="en-US" altLang="zh-CN">
                <a:solidFill>
                  <a:schemeClr val="hlink"/>
                </a:solidFill>
                <a:latin typeface="楷体_GB2312" charset="-122"/>
                <a:ea typeface="楷体_GB2312" charset="-122"/>
              </a:rPr>
              <a:t>)</a:t>
            </a:r>
          </a:p>
          <a:p>
            <a:r>
              <a:rPr lang="zh-CN" altLang="en-US" sz="2000">
                <a:solidFill>
                  <a:srgbClr val="FF0000"/>
                </a:solidFill>
                <a:latin typeface="黑体" pitchFamily="2" charset="-122"/>
                <a:ea typeface="黑体" panose="02010609060101010101" pitchFamily="2" charset="-122"/>
              </a:rPr>
              <a:t>答题思路：</a:t>
            </a:r>
          </a:p>
          <a:p>
            <a:r>
              <a:rPr lang="zh-CN" altLang="en-US">
                <a:solidFill>
                  <a:schemeClr val="hlink"/>
                </a:solidFill>
                <a:latin typeface="楷体_GB2312" charset="-122"/>
                <a:ea typeface="楷体_GB2312" charset="-122"/>
              </a:rPr>
              <a:t>①辨明是一句话还是一段文字。②确认指定文句语段在行文中的位置。</a:t>
            </a:r>
          </a:p>
          <a:p>
            <a:r>
              <a:rPr lang="zh-CN" altLang="en-US">
                <a:solidFill>
                  <a:schemeClr val="hlink"/>
                </a:solidFill>
                <a:latin typeface="楷体_GB2312" charset="-122"/>
                <a:ea typeface="楷体_GB2312" charset="-122"/>
              </a:rPr>
              <a:t>③根据题干表述方式明确答题的方向。</a:t>
            </a:r>
          </a:p>
          <a:p>
            <a:r>
              <a:rPr lang="zh-CN" altLang="en-US">
                <a:solidFill>
                  <a:schemeClr val="hlink"/>
                </a:solidFill>
                <a:latin typeface="楷体_GB2312" charset="-122"/>
                <a:ea typeface="楷体_GB2312" charset="-122"/>
              </a:rPr>
              <a:t>具体从以下几个方面考虑：</a:t>
            </a:r>
          </a:p>
          <a:p>
            <a:r>
              <a:rPr lang="zh-CN" altLang="en-US">
                <a:solidFill>
                  <a:schemeClr val="hlink"/>
                </a:solidFill>
                <a:latin typeface="楷体_GB2312" charset="-122"/>
                <a:ea typeface="楷体_GB2312" charset="-122"/>
              </a:rPr>
              <a:t>内容</a:t>
            </a:r>
            <a:r>
              <a:rPr lang="en-US" altLang="zh-CN">
                <a:solidFill>
                  <a:schemeClr val="hlink"/>
                </a:solidFill>
                <a:latin typeface="楷体_GB2312" charset="-122"/>
                <a:ea typeface="楷体_GB2312" charset="-122"/>
              </a:rPr>
              <a:t>(</a:t>
            </a:r>
            <a:r>
              <a:rPr lang="zh-CN" altLang="en-US">
                <a:solidFill>
                  <a:schemeClr val="hlink"/>
                </a:solidFill>
                <a:latin typeface="楷体_GB2312" charset="-122"/>
                <a:ea typeface="楷体_GB2312" charset="-122"/>
              </a:rPr>
              <a:t>写了什么，选材有什么独特之处</a:t>
            </a:r>
            <a:r>
              <a:rPr lang="en-US" altLang="zh-CN">
                <a:solidFill>
                  <a:schemeClr val="hlink"/>
                </a:solidFill>
                <a:latin typeface="楷体_GB2312" charset="-122"/>
                <a:ea typeface="楷体_GB2312" charset="-122"/>
              </a:rPr>
              <a:t>)</a:t>
            </a:r>
          </a:p>
          <a:p>
            <a:r>
              <a:rPr lang="zh-CN" altLang="en-US">
                <a:solidFill>
                  <a:schemeClr val="hlink"/>
                </a:solidFill>
                <a:latin typeface="楷体_GB2312" charset="-122"/>
                <a:ea typeface="楷体_GB2312" charset="-122"/>
              </a:rPr>
              <a:t>主题</a:t>
            </a:r>
            <a:r>
              <a:rPr lang="en-US" altLang="zh-CN">
                <a:solidFill>
                  <a:schemeClr val="hlink"/>
                </a:solidFill>
                <a:latin typeface="楷体_GB2312" charset="-122"/>
                <a:ea typeface="楷体_GB2312" charset="-122"/>
              </a:rPr>
              <a:t>(</a:t>
            </a:r>
            <a:r>
              <a:rPr lang="zh-CN" altLang="en-US">
                <a:solidFill>
                  <a:schemeClr val="hlink"/>
                </a:solidFill>
                <a:latin typeface="楷体_GB2312" charset="-122"/>
                <a:ea typeface="楷体_GB2312" charset="-122"/>
              </a:rPr>
              <a:t>表达了什么感情，含文章的社会价值、意义作用</a:t>
            </a:r>
            <a:r>
              <a:rPr lang="en-US" altLang="zh-CN">
                <a:solidFill>
                  <a:schemeClr val="hlink"/>
                </a:solidFill>
                <a:latin typeface="楷体_GB2312" charset="-122"/>
                <a:ea typeface="楷体_GB2312" charset="-122"/>
              </a:rPr>
              <a:t>)</a:t>
            </a:r>
          </a:p>
          <a:p>
            <a:r>
              <a:rPr lang="zh-CN" altLang="en-US">
                <a:solidFill>
                  <a:schemeClr val="hlink"/>
                </a:solidFill>
                <a:latin typeface="楷体_GB2312" charset="-122"/>
                <a:ea typeface="楷体_GB2312" charset="-122"/>
              </a:rPr>
              <a:t>结构</a:t>
            </a:r>
            <a:r>
              <a:rPr lang="en-US" altLang="zh-CN">
                <a:solidFill>
                  <a:schemeClr val="hlink"/>
                </a:solidFill>
                <a:latin typeface="楷体_GB2312" charset="-122"/>
                <a:ea typeface="楷体_GB2312" charset="-122"/>
              </a:rPr>
              <a:t>(</a:t>
            </a:r>
            <a:r>
              <a:rPr lang="zh-CN" altLang="en-US">
                <a:solidFill>
                  <a:schemeClr val="hlink"/>
                </a:solidFill>
                <a:latin typeface="楷体_GB2312" charset="-122"/>
                <a:ea typeface="楷体_GB2312" charset="-122"/>
              </a:rPr>
              <a:t>开头段、中间段、结尾段</a:t>
            </a:r>
            <a:r>
              <a:rPr lang="en-US" altLang="zh-CN">
                <a:solidFill>
                  <a:schemeClr val="hlink"/>
                </a:solidFill>
                <a:latin typeface="楷体_GB2312" charset="-122"/>
                <a:ea typeface="楷体_GB2312" charset="-122"/>
              </a:rPr>
              <a:t>)</a:t>
            </a:r>
          </a:p>
          <a:p>
            <a:r>
              <a:rPr lang="zh-CN" altLang="en-US" sz="2000">
                <a:solidFill>
                  <a:srgbClr val="FF0000"/>
                </a:solidFill>
                <a:latin typeface="黑体" pitchFamily="2" charset="-122"/>
                <a:ea typeface="黑体" panose="02010609060101010101" pitchFamily="2" charset="-122"/>
              </a:rPr>
              <a:t>结构作用：</a:t>
            </a:r>
          </a:p>
          <a:p>
            <a:r>
              <a:rPr lang="en-US" altLang="zh-CN">
                <a:solidFill>
                  <a:schemeClr val="hlink"/>
                </a:solidFill>
                <a:latin typeface="楷体_GB2312" charset="-122"/>
                <a:ea typeface="楷体_GB2312" charset="-122"/>
              </a:rPr>
              <a:t>(1)</a:t>
            </a:r>
            <a:r>
              <a:rPr lang="zh-CN" altLang="en-US">
                <a:solidFill>
                  <a:schemeClr val="hlink"/>
                </a:solidFill>
                <a:latin typeface="楷体_GB2312" charset="-122"/>
                <a:ea typeface="楷体_GB2312" charset="-122"/>
              </a:rPr>
              <a:t>开头段：开篇点题，渲染气氛，埋下伏笔，设置悬念，为下文作铺垫，总领下文，统摄全篇，开门见山，上下文形成对照，渲染气氛，奠定基调，揭示主题。</a:t>
            </a:r>
          </a:p>
          <a:p>
            <a:r>
              <a:rPr lang="en-US" altLang="zh-CN">
                <a:solidFill>
                  <a:schemeClr val="hlink"/>
                </a:solidFill>
                <a:latin typeface="楷体_GB2312" charset="-122"/>
                <a:ea typeface="楷体_GB2312" charset="-122"/>
              </a:rPr>
              <a:t>(2)</a:t>
            </a:r>
            <a:r>
              <a:rPr lang="zh-CN" altLang="en-US">
                <a:solidFill>
                  <a:schemeClr val="hlink"/>
                </a:solidFill>
                <a:latin typeface="楷体_GB2312" charset="-122"/>
                <a:ea typeface="楷体_GB2312" charset="-122"/>
              </a:rPr>
              <a:t>中间段：承上启下</a:t>
            </a:r>
            <a:r>
              <a:rPr lang="en-US" altLang="zh-CN">
                <a:solidFill>
                  <a:schemeClr val="hlink"/>
                </a:solidFill>
                <a:latin typeface="楷体_GB2312" charset="-122"/>
                <a:ea typeface="楷体_GB2312" charset="-122"/>
              </a:rPr>
              <a:t>(</a:t>
            </a:r>
            <a:r>
              <a:rPr lang="zh-CN" altLang="en-US">
                <a:solidFill>
                  <a:schemeClr val="hlink"/>
                </a:solidFill>
                <a:latin typeface="楷体_GB2312" charset="-122"/>
                <a:ea typeface="楷体_GB2312" charset="-122"/>
              </a:rPr>
              <a:t>概括上文某一内容，引起对下文的什么内容的叙写</a:t>
            </a:r>
            <a:r>
              <a:rPr lang="en-US" altLang="zh-CN">
                <a:solidFill>
                  <a:schemeClr val="hlink"/>
                </a:solidFill>
                <a:latin typeface="楷体_GB2312" charset="-122"/>
                <a:ea typeface="楷体_GB2312" charset="-122"/>
              </a:rPr>
              <a:t>)</a:t>
            </a:r>
            <a:r>
              <a:rPr lang="zh-CN" altLang="en-US">
                <a:solidFill>
                  <a:schemeClr val="hlink"/>
                </a:solidFill>
                <a:latin typeface="楷体_GB2312" charset="-122"/>
                <a:ea typeface="楷体_GB2312" charset="-122"/>
              </a:rPr>
              <a:t>，总领下文，总结上文，埋下伏笔，铺垫蓄势，详略结合，充实内容 。 </a:t>
            </a:r>
          </a:p>
          <a:p>
            <a:r>
              <a:rPr lang="en-US" altLang="zh-CN">
                <a:solidFill>
                  <a:schemeClr val="hlink"/>
                </a:solidFill>
                <a:latin typeface="楷体_GB2312" charset="-122"/>
                <a:ea typeface="楷体_GB2312" charset="-122"/>
              </a:rPr>
              <a:t>(3)</a:t>
            </a:r>
            <a:r>
              <a:rPr lang="zh-CN" altLang="en-US">
                <a:solidFill>
                  <a:schemeClr val="hlink"/>
                </a:solidFill>
                <a:latin typeface="楷体_GB2312" charset="-122"/>
                <a:ea typeface="楷体_GB2312" charset="-122"/>
              </a:rPr>
              <a:t>结尾段：点明中心，深化主题，照应开头，呼应前文，画龙点睛，升华感情，卒章显志，含蓄有余味，寄托作者感情，使结构首尾圆合，言已尽而意无穷。</a:t>
            </a:r>
            <a:endParaRPr lang="en-US" altLang="zh-CN">
              <a:solidFill>
                <a:schemeClr val="hlink"/>
              </a:solidFill>
              <a:latin typeface="楷体_GB2312" charset="-122"/>
              <a:ea typeface="楷体_GB2312" charset="-122"/>
            </a:endParaRPr>
          </a:p>
        </p:txBody>
      </p:sp>
      <p:sp>
        <p:nvSpPr>
          <p:cNvPr id="122883" name="Text Box 3"/>
          <p:cNvSpPr txBox="1">
            <a:spLocks noChangeArrowheads="1"/>
          </p:cNvSpPr>
          <p:nvPr/>
        </p:nvSpPr>
        <p:spPr bwMode="auto">
          <a:xfrm>
            <a:off x="4046525" y="739757"/>
            <a:ext cx="4627562" cy="460375"/>
          </a:xfrm>
          <a:prstGeom prst="rect">
            <a:avLst/>
          </a:prstGeom>
          <a:noFill/>
          <a:ln w="19050">
            <a:noFill/>
            <a:miter lim="800000"/>
          </a:ln>
          <a:effectLst/>
        </p:spPr>
        <p:txBody>
          <a:bodyPr>
            <a:spAutoFit/>
          </a:bodyPr>
          <a:lstStyle/>
          <a:p>
            <a:r>
              <a:rPr lang="zh-CN" altLang="en-US" sz="2400" b="1">
                <a:solidFill>
                  <a:srgbClr val="FF0000"/>
                </a:solidFill>
                <a:ea typeface="楷体_GB2312" charset="-122"/>
              </a:rPr>
              <a:t>散文句段作用题怎样解答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1" nodeType="clickEffect">
                                  <p:stCondLst>
                                    <p:cond delay="0"/>
                                  </p:stCondLst>
                                  <p:childTnLst>
                                    <p:set>
                                      <p:cBhvr>
                                        <p:cTn id="6" dur="1" fill="hold">
                                          <p:stCondLst>
                                            <p:cond delay="0"/>
                                          </p:stCondLst>
                                        </p:cTn>
                                        <p:tgtEl>
                                          <p:spTgt spid="122883"/>
                                        </p:tgtEl>
                                        <p:attrNameLst>
                                          <p:attrName>style.visibility</p:attrName>
                                        </p:attrNameLst>
                                      </p:cBhvr>
                                      <p:to>
                                        <p:strVal val="visible"/>
                                      </p:to>
                                    </p:set>
                                    <p:animEffect transition="in" filter="dissolve">
                                      <p:cBhvr>
                                        <p:cTn id="7" dur="500"/>
                                        <p:tgtEl>
                                          <p:spTgt spid="12288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3" presetClass="entr" presetSubtype="16" fill="hold" grpId="0" nodeType="clickEffect">
                                  <p:stCondLst>
                                    <p:cond delay="0"/>
                                  </p:stCondLst>
                                  <p:childTnLst>
                                    <p:set>
                                      <p:cBhvr>
                                        <p:cTn id="12" dur="1" fill="hold">
                                          <p:stCondLst>
                                            <p:cond delay="0"/>
                                          </p:stCondLst>
                                        </p:cTn>
                                        <p:tgtEl>
                                          <p:spTgt spid="122882"/>
                                        </p:tgtEl>
                                        <p:attrNameLst>
                                          <p:attrName>style.visibility</p:attrName>
                                        </p:attrNameLst>
                                      </p:cBhvr>
                                      <p:to>
                                        <p:strVal val="visible"/>
                                      </p:to>
                                    </p:set>
                                    <p:animEffect transition="in" filter="plus(in)">
                                      <p:cBhvr>
                                        <p:cTn id="13" dur="2000"/>
                                        <p:tgtEl>
                                          <p:spTgt spid="1228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2" grpId="0"/>
      <p:bldP spid="122883"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7" name="Text Box 3"/>
          <p:cNvSpPr txBox="1">
            <a:spLocks noChangeArrowheads="1"/>
          </p:cNvSpPr>
          <p:nvPr/>
        </p:nvSpPr>
        <p:spPr bwMode="auto">
          <a:xfrm>
            <a:off x="760377" y="954071"/>
            <a:ext cx="10615613" cy="5077460"/>
          </a:xfrm>
          <a:prstGeom prst="rect">
            <a:avLst/>
          </a:prstGeom>
          <a:noFill/>
          <a:ln w="9525">
            <a:noFill/>
            <a:miter lim="800000"/>
          </a:ln>
          <a:effectLst/>
        </p:spPr>
        <p:txBody>
          <a:bodyPr>
            <a:spAutoFit/>
          </a:bodyPr>
          <a:lstStyle/>
          <a:p>
            <a:pPr>
              <a:lnSpc>
                <a:spcPct val="150000"/>
              </a:lnSpc>
            </a:pPr>
            <a:r>
              <a:rPr lang="en-US" altLang="zh-CN" sz="2400">
                <a:solidFill>
                  <a:srgbClr val="006600"/>
                </a:solidFill>
                <a:latin typeface="黑体" pitchFamily="2" charset="-122"/>
                <a:ea typeface="黑体" panose="02010609060101010101" pitchFamily="2" charset="-122"/>
              </a:rPr>
              <a:t>(1)</a:t>
            </a:r>
            <a:r>
              <a:rPr lang="zh-CN" altLang="en-US" sz="2400">
                <a:solidFill>
                  <a:srgbClr val="006600"/>
                </a:solidFill>
                <a:latin typeface="黑体" pitchFamily="2" charset="-122"/>
                <a:ea typeface="黑体" panose="02010609060101010101" pitchFamily="2" charset="-122"/>
              </a:rPr>
              <a:t>这一类型题目通常的提问方式为：</a:t>
            </a:r>
          </a:p>
          <a:p>
            <a:pPr>
              <a:lnSpc>
                <a:spcPct val="150000"/>
              </a:lnSpc>
            </a:pPr>
            <a:r>
              <a:rPr lang="zh-CN" altLang="en-US" sz="2400">
                <a:solidFill>
                  <a:srgbClr val="006600"/>
                </a:solidFill>
                <a:latin typeface="黑体" pitchFamily="2" charset="-122"/>
                <a:ea typeface="黑体" panose="02010609060101010101" pitchFamily="2" charset="-122"/>
              </a:rPr>
              <a:t>①结合全文，说说标题所起的作用。</a:t>
            </a:r>
          </a:p>
          <a:p>
            <a:pPr>
              <a:lnSpc>
                <a:spcPct val="150000"/>
              </a:lnSpc>
            </a:pPr>
            <a:r>
              <a:rPr lang="zh-CN" altLang="en-US" sz="2400">
                <a:solidFill>
                  <a:srgbClr val="006600"/>
                </a:solidFill>
                <a:latin typeface="黑体" pitchFamily="2" charset="-122"/>
                <a:ea typeface="黑体" panose="02010609060101010101" pitchFamily="2" charset="-122"/>
              </a:rPr>
              <a:t>②在文章开头为什么写某某？</a:t>
            </a:r>
          </a:p>
          <a:p>
            <a:pPr>
              <a:lnSpc>
                <a:spcPct val="150000"/>
              </a:lnSpc>
            </a:pPr>
            <a:r>
              <a:rPr lang="zh-CN" altLang="en-US" sz="2400">
                <a:solidFill>
                  <a:srgbClr val="006600"/>
                </a:solidFill>
                <a:latin typeface="黑体" pitchFamily="2" charset="-122"/>
                <a:ea typeface="黑体" panose="02010609060101010101" pitchFamily="2" charset="-122"/>
              </a:rPr>
              <a:t>③这句话在结构上有什么作用？</a:t>
            </a:r>
          </a:p>
          <a:p>
            <a:pPr>
              <a:lnSpc>
                <a:spcPct val="150000"/>
              </a:lnSpc>
            </a:pPr>
            <a:r>
              <a:rPr lang="zh-CN" altLang="en-US" sz="2400">
                <a:solidFill>
                  <a:srgbClr val="006600"/>
                </a:solidFill>
                <a:latin typeface="黑体" pitchFamily="2" charset="-122"/>
                <a:ea typeface="黑体" panose="02010609060101010101" pitchFamily="2" charset="-122"/>
              </a:rPr>
              <a:t>④某一段</a:t>
            </a:r>
            <a:r>
              <a:rPr lang="en-US" altLang="zh-CN" sz="2400">
                <a:solidFill>
                  <a:srgbClr val="006600"/>
                </a:solidFill>
                <a:latin typeface="黑体" pitchFamily="2" charset="-122"/>
                <a:ea typeface="黑体" panose="02010609060101010101" pitchFamily="2" charset="-122"/>
              </a:rPr>
              <a:t>(</a:t>
            </a:r>
            <a:r>
              <a:rPr lang="zh-CN" altLang="en-US" sz="2400">
                <a:solidFill>
                  <a:srgbClr val="006600"/>
                </a:solidFill>
                <a:latin typeface="黑体" pitchFamily="2" charset="-122"/>
                <a:ea typeface="黑体" panose="02010609060101010101" pitchFamily="2" charset="-122"/>
              </a:rPr>
              <a:t>某几段、某一部分</a:t>
            </a:r>
            <a:r>
              <a:rPr lang="en-US" altLang="zh-CN" sz="2400">
                <a:solidFill>
                  <a:srgbClr val="006600"/>
                </a:solidFill>
                <a:latin typeface="黑体" pitchFamily="2" charset="-122"/>
                <a:ea typeface="黑体" panose="02010609060101010101" pitchFamily="2" charset="-122"/>
              </a:rPr>
              <a:t>)</a:t>
            </a:r>
            <a:r>
              <a:rPr lang="zh-CN" altLang="en-US" sz="2400">
                <a:solidFill>
                  <a:srgbClr val="006600"/>
                </a:solidFill>
                <a:latin typeface="黑体" pitchFamily="2" charset="-122"/>
                <a:ea typeface="黑体" panose="02010609060101010101" pitchFamily="2" charset="-122"/>
              </a:rPr>
              <a:t>在文章结构中有什么作用？</a:t>
            </a:r>
          </a:p>
          <a:p>
            <a:pPr>
              <a:lnSpc>
                <a:spcPct val="150000"/>
              </a:lnSpc>
            </a:pPr>
            <a:r>
              <a:rPr lang="zh-CN" altLang="en-US" sz="2400">
                <a:solidFill>
                  <a:srgbClr val="006600"/>
                </a:solidFill>
                <a:latin typeface="黑体" pitchFamily="2" charset="-122"/>
                <a:ea typeface="黑体" panose="02010609060101010101" pitchFamily="2" charset="-122"/>
              </a:rPr>
              <a:t>⑤结尾的写法有什么作用？</a:t>
            </a:r>
          </a:p>
          <a:p>
            <a:pPr>
              <a:lnSpc>
                <a:spcPct val="150000"/>
              </a:lnSpc>
            </a:pPr>
            <a:r>
              <a:rPr lang="en-US" altLang="zh-CN" sz="2400">
                <a:solidFill>
                  <a:srgbClr val="006600"/>
                </a:solidFill>
                <a:latin typeface="黑体" pitchFamily="2" charset="-122"/>
                <a:ea typeface="黑体" panose="02010609060101010101" pitchFamily="2" charset="-122"/>
              </a:rPr>
              <a:t>(2)</a:t>
            </a:r>
            <a:r>
              <a:rPr lang="zh-CN" altLang="en-US" sz="2400">
                <a:solidFill>
                  <a:srgbClr val="006600"/>
                </a:solidFill>
                <a:latin typeface="黑体" pitchFamily="2" charset="-122"/>
                <a:ea typeface="黑体" panose="02010609060101010101" pitchFamily="2" charset="-122"/>
              </a:rPr>
              <a:t>这类题目一般的答题规范是：先指出结构作用，然后结合上下文内容或全文内容具体分析。</a:t>
            </a:r>
          </a:p>
          <a:p>
            <a:pPr>
              <a:lnSpc>
                <a:spcPct val="150000"/>
              </a:lnSpc>
            </a:pPr>
            <a:r>
              <a:rPr lang="zh-CN" altLang="en-US" sz="2400">
                <a:solidFill>
                  <a:srgbClr val="006600"/>
                </a:solidFill>
                <a:latin typeface="黑体" pitchFamily="2" charset="-122"/>
                <a:ea typeface="黑体" panose="02010609060101010101" pitchFamily="2" charset="-122"/>
              </a:rPr>
              <a:t>一般的答题格式为：结构作用＋解析。</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62" name="Text Box 6"/>
          <p:cNvSpPr txBox="1">
            <a:spLocks noChangeArrowheads="1"/>
          </p:cNvSpPr>
          <p:nvPr/>
        </p:nvSpPr>
        <p:spPr bwMode="auto">
          <a:xfrm>
            <a:off x="1474757" y="2882897"/>
            <a:ext cx="1439862" cy="1518285"/>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lnSpc>
                <a:spcPct val="80000"/>
              </a:lnSpc>
              <a:spcBef>
                <a:spcPct val="50000"/>
              </a:spcBef>
            </a:pPr>
            <a:r>
              <a:rPr lang="zh-CN" altLang="en-US" sz="3200">
                <a:solidFill>
                  <a:schemeClr val="bg1"/>
                </a:solidFill>
                <a:latin typeface="宋体" pitchFamily="2" charset="-122"/>
              </a:rPr>
              <a:t> </a:t>
            </a:r>
            <a:r>
              <a:rPr lang="zh-CN" altLang="en-US" sz="3200" smtClean="0">
                <a:solidFill>
                  <a:schemeClr val="bg1"/>
                </a:solidFill>
                <a:latin typeface="华文琥珀" panose="02010800040101010101" pitchFamily="2" charset="-122"/>
                <a:ea typeface="华文琥珀" panose="02010800040101010101" pitchFamily="2" charset="-122"/>
              </a:rPr>
              <a:t>散 文</a:t>
            </a:r>
            <a:endParaRPr lang="zh-CN" altLang="en-US" sz="3200">
              <a:solidFill>
                <a:schemeClr val="bg1"/>
              </a:solidFill>
              <a:latin typeface="华文琥珀" panose="02010800040101010101" pitchFamily="2" charset="-122"/>
              <a:ea typeface="华文琥珀" panose="02010800040101010101" pitchFamily="2" charset="-122"/>
            </a:endParaRPr>
          </a:p>
          <a:p>
            <a:pPr>
              <a:lnSpc>
                <a:spcPct val="80000"/>
              </a:lnSpc>
              <a:spcBef>
                <a:spcPct val="50000"/>
              </a:spcBef>
            </a:pPr>
            <a:r>
              <a:rPr lang="zh-CN" altLang="en-US" sz="3200">
                <a:solidFill>
                  <a:schemeClr val="bg1"/>
                </a:solidFill>
                <a:latin typeface="华文琥珀" panose="02010800040101010101" pitchFamily="2" charset="-122"/>
                <a:ea typeface="华文琥珀" panose="02010800040101010101" pitchFamily="2" charset="-122"/>
              </a:rPr>
              <a:t> </a:t>
            </a:r>
            <a:r>
              <a:rPr lang="zh-CN" altLang="en-US" sz="3200" smtClean="0">
                <a:solidFill>
                  <a:schemeClr val="bg1"/>
                </a:solidFill>
                <a:latin typeface="华文琥珀" panose="02010800040101010101" pitchFamily="2" charset="-122"/>
                <a:ea typeface="华文琥珀" panose="02010800040101010101" pitchFamily="2" charset="-122"/>
              </a:rPr>
              <a:t> 阅 读</a:t>
            </a:r>
            <a:endParaRPr lang="zh-CN" altLang="en-US" sz="3200">
              <a:solidFill>
                <a:schemeClr val="bg1"/>
              </a:solidFill>
              <a:latin typeface="华文琥珀" panose="02010800040101010101" pitchFamily="2" charset="-122"/>
              <a:ea typeface="华文琥珀" panose="02010800040101010101" pitchFamily="2" charset="-122"/>
            </a:endParaRPr>
          </a:p>
        </p:txBody>
      </p:sp>
      <p:sp>
        <p:nvSpPr>
          <p:cNvPr id="173063" name="AutoShape 7"/>
          <p:cNvSpPr>
            <a:spLocks noChangeArrowheads="1"/>
          </p:cNvSpPr>
          <p:nvPr/>
        </p:nvSpPr>
        <p:spPr bwMode="auto">
          <a:xfrm>
            <a:off x="5403847" y="1382699"/>
            <a:ext cx="5715037" cy="535305"/>
          </a:xfrm>
          <a:prstGeom prst="wedgeRoundRectCallout">
            <a:avLst>
              <a:gd name="adj1" fmla="val -90153"/>
              <a:gd name="adj2" fmla="val 234685"/>
              <a:gd name="adj3" fmla="val 16667"/>
            </a:avLst>
          </a:prstGeom>
        </p:spPr>
        <p:style>
          <a:lnRef idx="0">
            <a:schemeClr val="accent3"/>
          </a:lnRef>
          <a:fillRef idx="3">
            <a:schemeClr val="accent3"/>
          </a:fillRef>
          <a:effectRef idx="3">
            <a:schemeClr val="accent3"/>
          </a:effectRef>
          <a:fontRef idx="minor">
            <a:schemeClr val="lt1"/>
          </a:fontRef>
        </p:style>
        <p:txBody>
          <a:bodyPr anchor="ctr"/>
          <a:lstStyle/>
          <a:p>
            <a:r>
              <a:rPr lang="zh-CN" altLang="en-US" sz="2800" b="1" smtClean="0">
                <a:latin typeface="黑体" pitchFamily="2" charset="-122"/>
                <a:ea typeface="黑体" panose="02010609060101010101" pitchFamily="2" charset="-122"/>
              </a:rPr>
              <a:t>考点一　词语和句意的考查</a:t>
            </a:r>
            <a:endParaRPr lang="zh-CN" altLang="en-US" sz="2800" b="1">
              <a:latin typeface="黑体" pitchFamily="2" charset="-122"/>
              <a:ea typeface="黑体" panose="02010609060101010101" pitchFamily="2" charset="-122"/>
            </a:endParaRPr>
          </a:p>
        </p:txBody>
      </p:sp>
      <p:sp>
        <p:nvSpPr>
          <p:cNvPr id="173064" name="AutoShape 8"/>
          <p:cNvSpPr>
            <a:spLocks noChangeArrowheads="1"/>
          </p:cNvSpPr>
          <p:nvPr/>
        </p:nvSpPr>
        <p:spPr bwMode="auto">
          <a:xfrm>
            <a:off x="5403847" y="2227884"/>
            <a:ext cx="5715037" cy="478155"/>
          </a:xfrm>
          <a:prstGeom prst="wedgeRoundRectCallout">
            <a:avLst>
              <a:gd name="adj1" fmla="val -89925"/>
              <a:gd name="adj2" fmla="val 161763"/>
              <a:gd name="adj3" fmla="val 16667"/>
            </a:avLst>
          </a:prstGeom>
        </p:spPr>
        <p:style>
          <a:lnRef idx="0">
            <a:schemeClr val="accent3"/>
          </a:lnRef>
          <a:fillRef idx="3">
            <a:schemeClr val="accent3"/>
          </a:fillRef>
          <a:effectRef idx="3">
            <a:schemeClr val="accent3"/>
          </a:effectRef>
          <a:fontRef idx="minor">
            <a:schemeClr val="lt1"/>
          </a:fontRef>
        </p:style>
        <p:txBody>
          <a:bodyPr anchor="ctr"/>
          <a:lstStyle/>
          <a:p>
            <a:r>
              <a:rPr lang="zh-CN" altLang="en-US" sz="2800" b="1" smtClean="0">
                <a:latin typeface="黑体" pitchFamily="2" charset="-122"/>
                <a:ea typeface="黑体" panose="02010609060101010101" pitchFamily="2" charset="-122"/>
              </a:rPr>
              <a:t>考点二　文章结构与句段作用分析</a:t>
            </a:r>
          </a:p>
        </p:txBody>
      </p:sp>
      <p:sp>
        <p:nvSpPr>
          <p:cNvPr id="173065" name="AutoShape 9"/>
          <p:cNvSpPr>
            <a:spLocks noChangeArrowheads="1"/>
          </p:cNvSpPr>
          <p:nvPr/>
        </p:nvSpPr>
        <p:spPr bwMode="auto">
          <a:xfrm>
            <a:off x="5403847" y="3019729"/>
            <a:ext cx="5715037" cy="464185"/>
          </a:xfrm>
          <a:prstGeom prst="wedgeRoundRectCallout">
            <a:avLst>
              <a:gd name="adj1" fmla="val -89536"/>
              <a:gd name="adj2" fmla="val 64709"/>
              <a:gd name="adj3" fmla="val 16667"/>
            </a:avLst>
          </a:prstGeom>
        </p:spPr>
        <p:style>
          <a:lnRef idx="0">
            <a:schemeClr val="accent3"/>
          </a:lnRef>
          <a:fillRef idx="3">
            <a:schemeClr val="accent3"/>
          </a:fillRef>
          <a:effectRef idx="3">
            <a:schemeClr val="accent3"/>
          </a:effectRef>
          <a:fontRef idx="minor">
            <a:schemeClr val="lt1"/>
          </a:fontRef>
        </p:style>
        <p:txBody>
          <a:bodyPr anchor="ctr"/>
          <a:lstStyle/>
          <a:p>
            <a:r>
              <a:rPr lang="zh-CN" altLang="en-US" sz="2800" b="1" smtClean="0">
                <a:latin typeface="黑体" pitchFamily="2" charset="-122"/>
                <a:ea typeface="黑体" panose="02010609060101010101" pitchFamily="2" charset="-122"/>
              </a:rPr>
              <a:t>考点三　形象概括</a:t>
            </a:r>
          </a:p>
        </p:txBody>
      </p:sp>
      <p:sp>
        <p:nvSpPr>
          <p:cNvPr id="173067" name="AutoShape 11"/>
          <p:cNvSpPr>
            <a:spLocks noChangeArrowheads="1"/>
          </p:cNvSpPr>
          <p:nvPr/>
        </p:nvSpPr>
        <p:spPr bwMode="auto">
          <a:xfrm>
            <a:off x="5403847" y="4666919"/>
            <a:ext cx="5715038" cy="808684"/>
          </a:xfrm>
          <a:prstGeom prst="wedgeRoundRectCallout">
            <a:avLst>
              <a:gd name="adj1" fmla="val -90650"/>
              <a:gd name="adj2" fmla="val -135518"/>
              <a:gd name="adj3" fmla="val 16667"/>
            </a:avLst>
          </a:prstGeom>
        </p:spPr>
        <p:style>
          <a:lnRef idx="0">
            <a:schemeClr val="accent3"/>
          </a:lnRef>
          <a:fillRef idx="3">
            <a:schemeClr val="accent3"/>
          </a:fillRef>
          <a:effectRef idx="3">
            <a:schemeClr val="accent3"/>
          </a:effectRef>
          <a:fontRef idx="minor">
            <a:schemeClr val="lt1"/>
          </a:fontRef>
        </p:style>
        <p:txBody>
          <a:bodyPr anchor="ctr"/>
          <a:lstStyle/>
          <a:p>
            <a:r>
              <a:rPr lang="zh-CN" altLang="en-US" sz="2800" b="1" smtClean="0">
                <a:latin typeface="黑体" pitchFamily="2" charset="-122"/>
                <a:ea typeface="黑体" panose="02010609060101010101" pitchFamily="2" charset="-122"/>
              </a:rPr>
              <a:t>考点五　品味语言特点  </a:t>
            </a:r>
            <a:endParaRPr lang="en-US" altLang="zh-CN" sz="2800" b="1" smtClean="0">
              <a:latin typeface="黑体" pitchFamily="2" charset="-122"/>
              <a:ea typeface="黑体" panose="02010609060101010101" pitchFamily="2" charset="-122"/>
            </a:endParaRPr>
          </a:p>
          <a:p>
            <a:r>
              <a:rPr lang="en-US" altLang="zh-CN" sz="2800" b="1" smtClean="0">
                <a:latin typeface="黑体" pitchFamily="2" charset="-122"/>
                <a:ea typeface="黑体" panose="02010609060101010101" pitchFamily="2" charset="-122"/>
              </a:rPr>
              <a:t>        </a:t>
            </a:r>
            <a:r>
              <a:rPr lang="zh-CN" altLang="en-US" sz="2800" b="1" smtClean="0">
                <a:latin typeface="黑体" pitchFamily="2" charset="-122"/>
                <a:ea typeface="黑体" panose="02010609060101010101" pitchFamily="2" charset="-122"/>
              </a:rPr>
              <a:t>鉴赏表达技巧</a:t>
            </a:r>
          </a:p>
        </p:txBody>
      </p:sp>
      <p:sp>
        <p:nvSpPr>
          <p:cNvPr id="173066" name="AutoShape 10"/>
          <p:cNvSpPr>
            <a:spLocks noChangeArrowheads="1"/>
          </p:cNvSpPr>
          <p:nvPr/>
        </p:nvSpPr>
        <p:spPr bwMode="auto">
          <a:xfrm>
            <a:off x="5403847" y="3823639"/>
            <a:ext cx="5715038" cy="522605"/>
          </a:xfrm>
          <a:prstGeom prst="wedgeRoundRectCallout">
            <a:avLst>
              <a:gd name="adj1" fmla="val -91167"/>
              <a:gd name="adj2" fmla="val -58832"/>
              <a:gd name="adj3" fmla="val 16667"/>
            </a:avLst>
          </a:prstGeom>
        </p:spPr>
        <p:style>
          <a:lnRef idx="0">
            <a:schemeClr val="accent3"/>
          </a:lnRef>
          <a:fillRef idx="3">
            <a:schemeClr val="accent3"/>
          </a:fillRef>
          <a:effectRef idx="3">
            <a:schemeClr val="accent3"/>
          </a:effectRef>
          <a:fontRef idx="minor">
            <a:schemeClr val="lt1"/>
          </a:fontRef>
        </p:style>
        <p:txBody>
          <a:bodyPr anchor="ctr"/>
          <a:lstStyle/>
          <a:p>
            <a:r>
              <a:rPr lang="zh-CN" altLang="en-US" sz="2800" b="1" smtClean="0">
                <a:latin typeface="黑体" pitchFamily="2" charset="-122"/>
                <a:ea typeface="黑体" panose="02010609060101010101" pitchFamily="2" charset="-122"/>
              </a:rPr>
              <a:t>考点四　概括内容要点</a:t>
            </a:r>
          </a:p>
        </p:txBody>
      </p:sp>
      <p:sp>
        <p:nvSpPr>
          <p:cNvPr id="8" name="Rectangle 7"/>
          <p:cNvSpPr>
            <a:spLocks noChangeArrowheads="1"/>
          </p:cNvSpPr>
          <p:nvPr/>
        </p:nvSpPr>
        <p:spPr bwMode="auto">
          <a:xfrm>
            <a:off x="7905750" y="-7938"/>
            <a:ext cx="1427187" cy="595313"/>
          </a:xfrm>
          <a:prstGeom prst="rect">
            <a:avLst/>
          </a:prstGeom>
          <a:solidFill>
            <a:srgbClr val="FF9900"/>
          </a:solidFill>
          <a:ln w="9525">
            <a:noFill/>
            <a:miter lim="800000"/>
          </a:ln>
        </p:spPr>
        <p:txBody>
          <a:bodyPr/>
          <a:lstStyle/>
          <a:p>
            <a:endParaRPr lang="zh-CN" altLang="en-US"/>
          </a:p>
        </p:txBody>
      </p:sp>
      <p:sp>
        <p:nvSpPr>
          <p:cNvPr id="9" name="Rectangle 18"/>
          <p:cNvSpPr>
            <a:spLocks noChangeArrowheads="1"/>
          </p:cNvSpPr>
          <p:nvPr/>
        </p:nvSpPr>
        <p:spPr bwMode="auto">
          <a:xfrm>
            <a:off x="8013699" y="139700"/>
            <a:ext cx="124779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词句考查</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73062"/>
                                        </p:tgtEl>
                                        <p:attrNameLst>
                                          <p:attrName>style.visibility</p:attrName>
                                        </p:attrNameLst>
                                      </p:cBhvr>
                                      <p:to>
                                        <p:strVal val="visible"/>
                                      </p:to>
                                    </p:set>
                                    <p:animEffect transition="in" filter="checkerboard(across)">
                                      <p:cBhvr>
                                        <p:cTn id="7" dur="500"/>
                                        <p:tgtEl>
                                          <p:spTgt spid="17306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3" fill="hold" grpId="1" nodeType="clickEffect">
                                  <p:stCondLst>
                                    <p:cond delay="0"/>
                                  </p:stCondLst>
                                  <p:childTnLst>
                                    <p:set>
                                      <p:cBhvr>
                                        <p:cTn id="12" dur="1" fill="hold">
                                          <p:stCondLst>
                                            <p:cond delay="0"/>
                                          </p:stCondLst>
                                        </p:cTn>
                                        <p:tgtEl>
                                          <p:spTgt spid="173063"/>
                                        </p:tgtEl>
                                        <p:attrNameLst>
                                          <p:attrName>style.visibility</p:attrName>
                                        </p:attrNameLst>
                                      </p:cBhvr>
                                      <p:to>
                                        <p:strVal val="visible"/>
                                      </p:to>
                                    </p:set>
                                    <p:anim calcmode="lin" valueType="num">
                                      <p:cBhvr additive="base">
                                        <p:cTn id="13" dur="500" fill="hold"/>
                                        <p:tgtEl>
                                          <p:spTgt spid="173063"/>
                                        </p:tgtEl>
                                        <p:attrNameLst>
                                          <p:attrName>ppt_x</p:attrName>
                                        </p:attrNameLst>
                                      </p:cBhvr>
                                      <p:tavLst>
                                        <p:tav tm="0">
                                          <p:val>
                                            <p:strVal val="1+#ppt_w/2"/>
                                          </p:val>
                                        </p:tav>
                                        <p:tav tm="100000">
                                          <p:val>
                                            <p:strVal val="#ppt_x"/>
                                          </p:val>
                                        </p:tav>
                                      </p:tavLst>
                                    </p:anim>
                                    <p:anim calcmode="lin" valueType="num">
                                      <p:cBhvr additive="base">
                                        <p:cTn id="14" dur="500" fill="hold"/>
                                        <p:tgtEl>
                                          <p:spTgt spid="173063"/>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3" fill="hold" grpId="2" nodeType="clickEffect">
                                  <p:stCondLst>
                                    <p:cond delay="0"/>
                                  </p:stCondLst>
                                  <p:childTnLst>
                                    <p:set>
                                      <p:cBhvr>
                                        <p:cTn id="19" dur="1" fill="hold">
                                          <p:stCondLst>
                                            <p:cond delay="0"/>
                                          </p:stCondLst>
                                        </p:cTn>
                                        <p:tgtEl>
                                          <p:spTgt spid="173064"/>
                                        </p:tgtEl>
                                        <p:attrNameLst>
                                          <p:attrName>style.visibility</p:attrName>
                                        </p:attrNameLst>
                                      </p:cBhvr>
                                      <p:to>
                                        <p:strVal val="visible"/>
                                      </p:to>
                                    </p:set>
                                    <p:anim calcmode="lin" valueType="num">
                                      <p:cBhvr additive="base">
                                        <p:cTn id="20" dur="500" fill="hold"/>
                                        <p:tgtEl>
                                          <p:spTgt spid="173064"/>
                                        </p:tgtEl>
                                        <p:attrNameLst>
                                          <p:attrName>ppt_x</p:attrName>
                                        </p:attrNameLst>
                                      </p:cBhvr>
                                      <p:tavLst>
                                        <p:tav tm="0">
                                          <p:val>
                                            <p:strVal val="1+#ppt_w/2"/>
                                          </p:val>
                                        </p:tav>
                                        <p:tav tm="100000">
                                          <p:val>
                                            <p:strVal val="#ppt_x"/>
                                          </p:val>
                                        </p:tav>
                                      </p:tavLst>
                                    </p:anim>
                                    <p:anim calcmode="lin" valueType="num">
                                      <p:cBhvr additive="base">
                                        <p:cTn id="21" dur="500" fill="hold"/>
                                        <p:tgtEl>
                                          <p:spTgt spid="173064"/>
                                        </p:tgtEl>
                                        <p:attrNameLst>
                                          <p:attrName>ppt_y</p:attrName>
                                        </p:attrNameLst>
                                      </p:cBhvr>
                                      <p:tavLst>
                                        <p:tav tm="0">
                                          <p:val>
                                            <p:strVal val="0-#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2" fill="hold" grpId="3" nodeType="clickEffect">
                                  <p:stCondLst>
                                    <p:cond delay="0"/>
                                  </p:stCondLst>
                                  <p:childTnLst>
                                    <p:set>
                                      <p:cBhvr>
                                        <p:cTn id="26" dur="1" fill="hold">
                                          <p:stCondLst>
                                            <p:cond delay="0"/>
                                          </p:stCondLst>
                                        </p:cTn>
                                        <p:tgtEl>
                                          <p:spTgt spid="173065"/>
                                        </p:tgtEl>
                                        <p:attrNameLst>
                                          <p:attrName>style.visibility</p:attrName>
                                        </p:attrNameLst>
                                      </p:cBhvr>
                                      <p:to>
                                        <p:strVal val="visible"/>
                                      </p:to>
                                    </p:set>
                                    <p:anim calcmode="lin" valueType="num">
                                      <p:cBhvr additive="base">
                                        <p:cTn id="27" dur="500" fill="hold"/>
                                        <p:tgtEl>
                                          <p:spTgt spid="173065"/>
                                        </p:tgtEl>
                                        <p:attrNameLst>
                                          <p:attrName>ppt_x</p:attrName>
                                        </p:attrNameLst>
                                      </p:cBhvr>
                                      <p:tavLst>
                                        <p:tav tm="0">
                                          <p:val>
                                            <p:strVal val="1+#ppt_w/2"/>
                                          </p:val>
                                        </p:tav>
                                        <p:tav tm="100000">
                                          <p:val>
                                            <p:strVal val="#ppt_x"/>
                                          </p:val>
                                        </p:tav>
                                      </p:tavLst>
                                    </p:anim>
                                    <p:anim calcmode="lin" valueType="num">
                                      <p:cBhvr additive="base">
                                        <p:cTn id="28" dur="500" fill="hold"/>
                                        <p:tgtEl>
                                          <p:spTgt spid="173065"/>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 presetClass="entr" presetSubtype="2" fill="hold" grpId="5" nodeType="clickEffect">
                                  <p:stCondLst>
                                    <p:cond delay="0"/>
                                  </p:stCondLst>
                                  <p:childTnLst>
                                    <p:set>
                                      <p:cBhvr>
                                        <p:cTn id="33" dur="1" fill="hold">
                                          <p:stCondLst>
                                            <p:cond delay="0"/>
                                          </p:stCondLst>
                                        </p:cTn>
                                        <p:tgtEl>
                                          <p:spTgt spid="173066"/>
                                        </p:tgtEl>
                                        <p:attrNameLst>
                                          <p:attrName>style.visibility</p:attrName>
                                        </p:attrNameLst>
                                      </p:cBhvr>
                                      <p:to>
                                        <p:strVal val="visible"/>
                                      </p:to>
                                    </p:set>
                                    <p:anim calcmode="lin" valueType="num">
                                      <p:cBhvr additive="base">
                                        <p:cTn id="34" dur="500" fill="hold"/>
                                        <p:tgtEl>
                                          <p:spTgt spid="173066"/>
                                        </p:tgtEl>
                                        <p:attrNameLst>
                                          <p:attrName>ppt_x</p:attrName>
                                        </p:attrNameLst>
                                      </p:cBhvr>
                                      <p:tavLst>
                                        <p:tav tm="0">
                                          <p:val>
                                            <p:strVal val="1+#ppt_w/2"/>
                                          </p:val>
                                        </p:tav>
                                        <p:tav tm="100000">
                                          <p:val>
                                            <p:strVal val="#ppt_x"/>
                                          </p:val>
                                        </p:tav>
                                      </p:tavLst>
                                    </p:anim>
                                    <p:anim calcmode="lin" valueType="num">
                                      <p:cBhvr additive="base">
                                        <p:cTn id="35" dur="500" fill="hold"/>
                                        <p:tgtEl>
                                          <p:spTgt spid="173066"/>
                                        </p:tgtEl>
                                        <p:attrNameLst>
                                          <p:attrName>ppt_y</p:attrName>
                                        </p:attrNameLst>
                                      </p:cBhvr>
                                      <p:tavLst>
                                        <p:tav tm="0">
                                          <p:val>
                                            <p:strVal val="#ppt_y"/>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indefinite"/>
                            </p:stCondLst>
                          </p:cTn>
                        </p:par>
                        <p:par>
                          <p:cTn id="38" fill="hold" nodeType="afterGroup">
                            <p:stCondLst>
                              <p:cond delay="0"/>
                            </p:stCondLst>
                            <p:childTnLst>
                              <p:par>
                                <p:cTn id="39" presetID="2" presetClass="entr" presetSubtype="6" fill="hold" grpId="4" nodeType="clickEffect">
                                  <p:stCondLst>
                                    <p:cond delay="0"/>
                                  </p:stCondLst>
                                  <p:childTnLst>
                                    <p:set>
                                      <p:cBhvr>
                                        <p:cTn id="40" dur="1" fill="hold">
                                          <p:stCondLst>
                                            <p:cond delay="0"/>
                                          </p:stCondLst>
                                        </p:cTn>
                                        <p:tgtEl>
                                          <p:spTgt spid="173067"/>
                                        </p:tgtEl>
                                        <p:attrNameLst>
                                          <p:attrName>style.visibility</p:attrName>
                                        </p:attrNameLst>
                                      </p:cBhvr>
                                      <p:to>
                                        <p:strVal val="visible"/>
                                      </p:to>
                                    </p:set>
                                    <p:anim calcmode="lin" valueType="num">
                                      <p:cBhvr additive="base">
                                        <p:cTn id="41" dur="500" fill="hold"/>
                                        <p:tgtEl>
                                          <p:spTgt spid="173067"/>
                                        </p:tgtEl>
                                        <p:attrNameLst>
                                          <p:attrName>ppt_x</p:attrName>
                                        </p:attrNameLst>
                                      </p:cBhvr>
                                      <p:tavLst>
                                        <p:tav tm="0">
                                          <p:val>
                                            <p:strVal val="1+#ppt_w/2"/>
                                          </p:val>
                                        </p:tav>
                                        <p:tav tm="100000">
                                          <p:val>
                                            <p:strVal val="#ppt_x"/>
                                          </p:val>
                                        </p:tav>
                                      </p:tavLst>
                                    </p:anim>
                                    <p:anim calcmode="lin" valueType="num">
                                      <p:cBhvr additive="base">
                                        <p:cTn id="42" dur="500" fill="hold"/>
                                        <p:tgtEl>
                                          <p:spTgt spid="1730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62" grpId="0" animBg="1"/>
      <p:bldP spid="173063" grpId="1" animBg="1"/>
      <p:bldP spid="173064" grpId="2" animBg="1"/>
      <p:bldP spid="173065" grpId="3" animBg="1"/>
      <p:bldP spid="173067" grpId="4" animBg="1"/>
      <p:bldP spid="173066" grpId="5"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760377" y="2025641"/>
          <a:ext cx="10215245" cy="3511296"/>
        </p:xfrm>
        <a:graphic>
          <a:graphicData uri="http://schemas.openxmlformats.org/drawingml/2006/table">
            <a:tbl>
              <a:tblPr firstRow="1" bandRow="1">
                <a:tableStyleId>{8799B23B-EC83-4686-B30A-512413B5E67A}</a:tableStyleId>
              </a:tblPr>
              <a:tblGrid>
                <a:gridCol w="10215245"/>
              </a:tblGrid>
              <a:tr h="3510280">
                <a:tc>
                  <a:txBody>
                    <a:bodyPr/>
                    <a:lstStyle/>
                    <a:p>
                      <a:pPr algn="l">
                        <a:lnSpc>
                          <a:spcPct val="120000"/>
                        </a:lnSpc>
                      </a:pPr>
                      <a:r>
                        <a:rPr lang="en-US" altLang="zh-CN" sz="2400" b="0" kern="1200" smtClean="0">
                          <a:solidFill>
                            <a:schemeClr val="tx1"/>
                          </a:solidFill>
                          <a:latin typeface="+mn-ea"/>
                          <a:ea typeface="+mn-ea"/>
                          <a:cs typeface="+mn-cs"/>
                        </a:rPr>
                        <a:t>    《</a:t>
                      </a:r>
                      <a:r>
                        <a:rPr lang="zh-CN" altLang="en-US" sz="2400" b="0" kern="1200" smtClean="0">
                          <a:solidFill>
                            <a:schemeClr val="tx1"/>
                          </a:solidFill>
                          <a:latin typeface="+mn-ea"/>
                          <a:ea typeface="+mn-ea"/>
                          <a:cs typeface="+mn-cs"/>
                        </a:rPr>
                        <a:t>考试说明</a:t>
                      </a:r>
                      <a:r>
                        <a:rPr lang="en-US" altLang="zh-CN" sz="2400" b="0" kern="1200" smtClean="0">
                          <a:solidFill>
                            <a:schemeClr val="tx1"/>
                          </a:solidFill>
                          <a:latin typeface="+mn-ea"/>
                          <a:ea typeface="+mn-ea"/>
                          <a:cs typeface="+mn-cs"/>
                        </a:rPr>
                        <a:t>》</a:t>
                      </a:r>
                      <a:r>
                        <a:rPr lang="zh-CN" altLang="en-US" sz="2400" b="0" kern="1200" smtClean="0">
                          <a:solidFill>
                            <a:schemeClr val="tx1"/>
                          </a:solidFill>
                          <a:latin typeface="+mn-ea"/>
                          <a:ea typeface="+mn-ea"/>
                          <a:cs typeface="+mn-cs"/>
                        </a:rPr>
                        <a:t>在文学类文本</a:t>
                      </a:r>
                      <a:r>
                        <a:rPr lang="en-US" sz="2400" b="0" kern="1200" smtClean="0">
                          <a:solidFill>
                            <a:schemeClr val="tx1"/>
                          </a:solidFill>
                          <a:latin typeface="+mn-ea"/>
                          <a:ea typeface="+mn-ea"/>
                          <a:cs typeface="+mn-cs"/>
                        </a:rPr>
                        <a:t>“</a:t>
                      </a:r>
                      <a:r>
                        <a:rPr lang="zh-CN" altLang="en-US" sz="2400" b="0" kern="1200" smtClean="0">
                          <a:solidFill>
                            <a:schemeClr val="tx1"/>
                          </a:solidFill>
                          <a:latin typeface="+mn-ea"/>
                          <a:ea typeface="+mn-ea"/>
                          <a:cs typeface="+mn-cs"/>
                        </a:rPr>
                        <a:t>理解</a:t>
                      </a:r>
                      <a:r>
                        <a:rPr lang="en-US" sz="2400" b="0" kern="1200" smtClean="0">
                          <a:solidFill>
                            <a:schemeClr val="tx1"/>
                          </a:solidFill>
                          <a:latin typeface="+mn-ea"/>
                          <a:ea typeface="+mn-ea"/>
                          <a:cs typeface="+mn-cs"/>
                        </a:rPr>
                        <a:t>”</a:t>
                      </a:r>
                      <a:r>
                        <a:rPr lang="zh-CN" altLang="en-US" sz="2400" b="0" kern="1200" smtClean="0">
                          <a:solidFill>
                            <a:schemeClr val="tx1"/>
                          </a:solidFill>
                          <a:latin typeface="+mn-ea"/>
                          <a:ea typeface="+mn-ea"/>
                          <a:cs typeface="+mn-cs"/>
                        </a:rPr>
                        <a:t>中设置了</a:t>
                      </a:r>
                      <a:r>
                        <a:rPr lang="en-US" sz="2400" b="0" kern="1200" smtClean="0">
                          <a:solidFill>
                            <a:schemeClr val="tx1"/>
                          </a:solidFill>
                          <a:latin typeface="+mn-ea"/>
                          <a:ea typeface="+mn-ea"/>
                          <a:cs typeface="+mn-cs"/>
                        </a:rPr>
                        <a:t>“</a:t>
                      </a:r>
                      <a:r>
                        <a:rPr lang="zh-CN" altLang="en-US" sz="2400" b="0" kern="1200" smtClean="0">
                          <a:solidFill>
                            <a:schemeClr val="tx1"/>
                          </a:solidFill>
                          <a:latin typeface="+mn-ea"/>
                          <a:ea typeface="+mn-ea"/>
                          <a:cs typeface="+mn-cs"/>
                        </a:rPr>
                        <a:t>理解文中重要词语的含义</a:t>
                      </a:r>
                      <a:r>
                        <a:rPr lang="en-US" sz="2400" b="0" kern="1200" smtClean="0">
                          <a:solidFill>
                            <a:schemeClr val="tx1"/>
                          </a:solidFill>
                          <a:latin typeface="+mn-ea"/>
                          <a:ea typeface="+mn-ea"/>
                          <a:cs typeface="+mn-cs"/>
                        </a:rPr>
                        <a:t>”</a:t>
                      </a:r>
                      <a:r>
                        <a:rPr lang="zh-CN" altLang="en-US" sz="2400" b="0" kern="1200" smtClean="0">
                          <a:solidFill>
                            <a:schemeClr val="tx1"/>
                          </a:solidFill>
                          <a:latin typeface="+mn-ea"/>
                          <a:ea typeface="+mn-ea"/>
                          <a:cs typeface="+mn-cs"/>
                        </a:rPr>
                        <a:t>和</a:t>
                      </a:r>
                      <a:r>
                        <a:rPr lang="en-US" sz="2400" b="0" kern="1200" smtClean="0">
                          <a:solidFill>
                            <a:schemeClr val="tx1"/>
                          </a:solidFill>
                          <a:latin typeface="+mn-ea"/>
                          <a:ea typeface="+mn-ea"/>
                          <a:cs typeface="+mn-cs"/>
                        </a:rPr>
                        <a:t>“</a:t>
                      </a:r>
                      <a:r>
                        <a:rPr lang="zh-CN" altLang="en-US" sz="2400" b="0" kern="1200" smtClean="0">
                          <a:solidFill>
                            <a:schemeClr val="tx1"/>
                          </a:solidFill>
                          <a:latin typeface="+mn-ea"/>
                          <a:ea typeface="+mn-ea"/>
                          <a:cs typeface="+mn-cs"/>
                        </a:rPr>
                        <a:t>理解文中重要句子的含意</a:t>
                      </a:r>
                      <a:r>
                        <a:rPr lang="en-US" sz="2400" b="0" kern="1200" smtClean="0">
                          <a:solidFill>
                            <a:schemeClr val="tx1"/>
                          </a:solidFill>
                          <a:latin typeface="+mn-ea"/>
                          <a:ea typeface="+mn-ea"/>
                          <a:cs typeface="+mn-cs"/>
                        </a:rPr>
                        <a:t>”</a:t>
                      </a:r>
                      <a:r>
                        <a:rPr lang="zh-CN" altLang="en-US" sz="2400" b="0" kern="1200" smtClean="0">
                          <a:solidFill>
                            <a:schemeClr val="tx1"/>
                          </a:solidFill>
                          <a:latin typeface="+mn-ea"/>
                          <a:ea typeface="+mn-ea"/>
                          <a:cs typeface="+mn-cs"/>
                        </a:rPr>
                        <a:t>两个考点，备考时要特别关注。</a:t>
                      </a:r>
                    </a:p>
                    <a:p>
                      <a:pPr algn="l">
                        <a:lnSpc>
                          <a:spcPct val="120000"/>
                        </a:lnSpc>
                      </a:pPr>
                      <a:r>
                        <a:rPr lang="en-US" sz="2400" b="0" kern="1200" smtClean="0">
                          <a:solidFill>
                            <a:schemeClr val="tx1"/>
                          </a:solidFill>
                          <a:latin typeface="+mn-ea"/>
                          <a:ea typeface="+mn-ea"/>
                          <a:cs typeface="+mn-cs"/>
                        </a:rPr>
                        <a:t>    “</a:t>
                      </a:r>
                      <a:r>
                        <a:rPr lang="zh-CN" altLang="en-US" sz="2400" b="0" kern="1200" smtClean="0">
                          <a:solidFill>
                            <a:schemeClr val="tx1"/>
                          </a:solidFill>
                          <a:latin typeface="+mn-ea"/>
                          <a:ea typeface="+mn-ea"/>
                          <a:cs typeface="+mn-cs"/>
                        </a:rPr>
                        <a:t>理解文中重要词语的含义</a:t>
                      </a:r>
                      <a:r>
                        <a:rPr lang="en-US" sz="2400" b="0" kern="1200" smtClean="0">
                          <a:solidFill>
                            <a:schemeClr val="tx1"/>
                          </a:solidFill>
                          <a:latin typeface="+mn-ea"/>
                          <a:ea typeface="+mn-ea"/>
                          <a:cs typeface="+mn-cs"/>
                        </a:rPr>
                        <a:t>”</a:t>
                      </a:r>
                      <a:r>
                        <a:rPr lang="zh-CN" altLang="en-US" sz="2400" b="0" kern="1200" smtClean="0">
                          <a:solidFill>
                            <a:schemeClr val="tx1"/>
                          </a:solidFill>
                          <a:latin typeface="+mn-ea"/>
                          <a:ea typeface="+mn-ea"/>
                          <a:cs typeface="+mn-cs"/>
                        </a:rPr>
                        <a:t>主要是指理解表现文章主旨、反映深层含义、反映语言环境、具有临时指代意义的词语的含义。</a:t>
                      </a:r>
                    </a:p>
                    <a:p>
                      <a:pPr algn="l">
                        <a:lnSpc>
                          <a:spcPct val="120000"/>
                        </a:lnSpc>
                      </a:pPr>
                      <a:r>
                        <a:rPr lang="en-US" sz="2400" b="0" kern="1200" smtClean="0">
                          <a:solidFill>
                            <a:schemeClr val="tx1"/>
                          </a:solidFill>
                          <a:latin typeface="+mn-ea"/>
                          <a:ea typeface="+mn-ea"/>
                          <a:cs typeface="+mn-cs"/>
                        </a:rPr>
                        <a:t>    “</a:t>
                      </a:r>
                      <a:r>
                        <a:rPr lang="zh-CN" altLang="en-US" sz="2400" b="0" kern="1200" smtClean="0">
                          <a:solidFill>
                            <a:schemeClr val="tx1"/>
                          </a:solidFill>
                          <a:latin typeface="+mn-ea"/>
                          <a:ea typeface="+mn-ea"/>
                          <a:cs typeface="+mn-cs"/>
                        </a:rPr>
                        <a:t>理解文中重要句子的含意</a:t>
                      </a:r>
                      <a:r>
                        <a:rPr lang="en-US" sz="2400" b="0" kern="1200" smtClean="0">
                          <a:solidFill>
                            <a:schemeClr val="tx1"/>
                          </a:solidFill>
                          <a:latin typeface="+mn-ea"/>
                          <a:ea typeface="+mn-ea"/>
                          <a:cs typeface="+mn-cs"/>
                        </a:rPr>
                        <a:t>”</a:t>
                      </a:r>
                      <a:r>
                        <a:rPr lang="zh-CN" altLang="en-US" sz="2400" b="0" kern="1200" smtClean="0">
                          <a:solidFill>
                            <a:schemeClr val="tx1"/>
                          </a:solidFill>
                          <a:latin typeface="+mn-ea"/>
                          <a:ea typeface="+mn-ea"/>
                          <a:cs typeface="+mn-cs"/>
                        </a:rPr>
                        <a:t>主要是指：理解意义含蓄、内涵丰富、蕴涵深意的句子的含意，理解含有修辞的句子的含意，理解由一定的语境赋予临时意义的句子的含意，理解在表达效果上有特殊作用、结构较复杂、有一定难度的句子的含意，理解有哲理性、起警策作用的句子的含意。</a:t>
                      </a:r>
                      <a:endParaRPr lang="zh-CN" altLang="en-US" sz="2400" b="0" kern="1200">
                        <a:solidFill>
                          <a:schemeClr val="tx1"/>
                        </a:solidFill>
                        <a:latin typeface="+mn-ea"/>
                        <a:ea typeface="+mn-ea"/>
                        <a:cs typeface="+mn-cs"/>
                      </a:endParaRPr>
                    </a:p>
                  </a:txBody>
                  <a:tcPr marL="68580" marR="68580" marT="0" marB="0" anchor="ctr"/>
                </a:tc>
              </a:tr>
            </a:tbl>
          </a:graphicData>
        </a:graphic>
      </p:graphicFrame>
      <p:sp>
        <p:nvSpPr>
          <p:cNvPr id="6" name="矩形 5"/>
          <p:cNvSpPr/>
          <p:nvPr/>
        </p:nvSpPr>
        <p:spPr>
          <a:xfrm>
            <a:off x="2117699" y="811195"/>
            <a:ext cx="7500990" cy="52197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zh-CN" altLang="en-US" sz="2800" b="1" smtClean="0">
                <a:latin typeface="黑体" pitchFamily="2" charset="-122"/>
                <a:ea typeface="黑体" panose="02010609060101010101" pitchFamily="2" charset="-122"/>
              </a:rPr>
              <a:t>考点一　词语和句意的考查</a:t>
            </a:r>
            <a:endParaRPr lang="zh-CN" altLang="en-US" sz="2800" b="1">
              <a:latin typeface="黑体" pitchFamily="2" charset="-122"/>
              <a:ea typeface="黑体" panose="02010609060101010101" pitchFamily="2" charset="-122"/>
            </a:endParaRPr>
          </a:p>
        </p:txBody>
      </p:sp>
      <p:sp>
        <p:nvSpPr>
          <p:cNvPr id="4" name="Rectangle 1"/>
          <p:cNvSpPr>
            <a:spLocks noChangeArrowheads="1"/>
          </p:cNvSpPr>
          <p:nvPr/>
        </p:nvSpPr>
        <p:spPr bwMode="auto">
          <a:xfrm>
            <a:off x="760377" y="625"/>
            <a:ext cx="7276351" cy="521970"/>
          </a:xfrm>
          <a:prstGeom prst="rect">
            <a:avLst/>
          </a:prstGeom>
          <a:noFill/>
          <a:ln w="9525">
            <a:noFill/>
            <a:miter lim="800000"/>
          </a:ln>
          <a:effectLst/>
        </p:spPr>
        <p:txBody>
          <a:bodyPr vert="horz" wrap="square" lIns="91440" tIns="45720" rIns="91440" bIns="45720" numCol="1" anchor="ctr" anchorCtr="0" compatLnSpc="1">
            <a:spAutoFit/>
          </a:bodyPr>
          <a:lstStyle/>
          <a:p>
            <a:pPr indent="266700" algn="ctr" fontAlgn="base">
              <a:spcBef>
                <a:spcPct val="0"/>
              </a:spcBef>
              <a:spcAft>
                <a:spcPct val="0"/>
              </a:spcAft>
            </a:pPr>
            <a:r>
              <a:rPr kumimoji="0" lang="zh-CN" sz="2800" b="0" i="0" u="none" strike="noStrike" cap="none" normalizeH="0" baseline="0" smtClean="0">
                <a:ln>
                  <a:noFill/>
                </a:ln>
                <a:solidFill>
                  <a:srgbClr val="FFFF00"/>
                </a:solidFill>
                <a:effectLst>
                  <a:outerShdw blurRad="38100" dist="38100" dir="2700000" algn="tl">
                    <a:srgbClr val="000000">
                      <a:alpha val="43137"/>
                    </a:srgbClr>
                  </a:outerShdw>
                </a:effectLst>
                <a:latin typeface="黑体" pitchFamily="2" charset="-122"/>
                <a:ea typeface="黑体" panose="02010609060101010101" pitchFamily="2" charset="-122"/>
                <a:cs typeface="Times New Roman" panose="02020603050405020304" pitchFamily="18" charset="0"/>
              </a:rPr>
              <a:t>备考方略</a:t>
            </a:r>
            <a:r>
              <a:rPr lang="zh-CN" altLang="en-US" sz="2800" smtClean="0">
                <a:solidFill>
                  <a:srgbClr val="FFFF00"/>
                </a:solidFill>
                <a:effectLst>
                  <a:outerShdw blurRad="38100" dist="38100" dir="2700000" algn="tl">
                    <a:srgbClr val="000000">
                      <a:alpha val="43137"/>
                    </a:srgbClr>
                  </a:outerShdw>
                </a:effectLst>
                <a:latin typeface="黑体" pitchFamily="2" charset="-122"/>
                <a:ea typeface="黑体" panose="02010609060101010101" pitchFamily="2" charset="-122"/>
                <a:cs typeface="Times New Roman" panose="02020603050405020304" pitchFamily="18" charset="0"/>
              </a:rPr>
              <a:t>二　专题分类研究，集中突破考点</a:t>
            </a:r>
            <a:endParaRPr kumimoji="0" lang="zh-CN" sz="1800" b="0" i="0" u="none" strike="noStrike" cap="none" normalizeH="0" baseline="0" smtClean="0">
              <a:ln>
                <a:noFill/>
              </a:ln>
              <a:solidFill>
                <a:srgbClr val="FFFF00"/>
              </a:solidFill>
              <a:effectLst>
                <a:outerShdw blurRad="38100" dist="38100" dir="2700000" algn="tl">
                  <a:srgbClr val="000000">
                    <a:alpha val="43137"/>
                  </a:srgbClr>
                </a:outerShdw>
              </a:effectLst>
              <a:latin typeface="Arial" pitchFamily="34" charset="0"/>
              <a:ea typeface="宋体"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4"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ox(in)">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6"/>
          <p:cNvSpPr txBox="1">
            <a:spLocks noChangeArrowheads="1"/>
          </p:cNvSpPr>
          <p:nvPr/>
        </p:nvSpPr>
        <p:spPr bwMode="auto">
          <a:xfrm>
            <a:off x="623862" y="2668583"/>
            <a:ext cx="1439863" cy="1198880"/>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a:spcBef>
                <a:spcPct val="50000"/>
              </a:spcBef>
            </a:pPr>
            <a:r>
              <a:rPr sz="2400">
                <a:solidFill>
                  <a:schemeClr val="bg1"/>
                </a:solidFill>
                <a:latin typeface="黑体" pitchFamily="2" charset="-122"/>
                <a:ea typeface="黑体" panose="02010609060101010101" pitchFamily="2" charset="-122"/>
              </a:rPr>
              <a:t>理解文中重要的词语和句子</a:t>
            </a:r>
          </a:p>
        </p:txBody>
      </p:sp>
      <p:sp>
        <p:nvSpPr>
          <p:cNvPr id="22" name="AutoShape 7"/>
          <p:cNvSpPr>
            <a:spLocks noChangeArrowheads="1"/>
          </p:cNvSpPr>
          <p:nvPr/>
        </p:nvSpPr>
        <p:spPr bwMode="auto">
          <a:xfrm>
            <a:off x="2757170" y="779780"/>
            <a:ext cx="8523605" cy="1684655"/>
          </a:xfrm>
          <a:prstGeom prst="wedgeRoundRectCallout">
            <a:avLst>
              <a:gd name="adj1" fmla="val -58054"/>
              <a:gd name="adj2" fmla="val 113056"/>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l"/>
            <a:r>
              <a:rPr lang="zh-CN" altLang="en-US" sz="2000" b="1">
                <a:solidFill>
                  <a:srgbClr val="FF0000"/>
                </a:solidFill>
                <a:latin typeface="+mn-ea"/>
                <a:cs typeface="+mn-ea"/>
              </a:rPr>
              <a:t>一、重要词语的理解。</a:t>
            </a:r>
            <a:r>
              <a:rPr lang="zh-CN" altLang="en-US" sz="2000" b="1">
                <a:solidFill>
                  <a:srgbClr val="0000FF"/>
                </a:solidFill>
                <a:latin typeface="+mn-ea"/>
                <a:cs typeface="+mn-ea"/>
              </a:rPr>
              <a:t>理解词语在文中的含义是阅读的基础，能在上下文语境中迅速地领悟词语的含义，是高水平阅读的一项重要标志，也是高考文学类文本阅读考查的一项重要内容。这里的“文中”二字，一是指理解词语要有全局观念，从整体上把握全文；二是指要根据具体语境来把握词义。</a:t>
            </a:r>
            <a:r>
              <a:rPr lang="zh-CN" altLang="en-US" sz="2000">
                <a:solidFill>
                  <a:srgbClr val="0000FF"/>
                </a:solidFill>
                <a:latin typeface="+mn-ea"/>
                <a:cs typeface="+mn-ea"/>
              </a:rPr>
              <a:t> </a:t>
            </a:r>
          </a:p>
        </p:txBody>
      </p:sp>
      <p:sp>
        <p:nvSpPr>
          <p:cNvPr id="25" name="AutoShape 10"/>
          <p:cNvSpPr>
            <a:spLocks noChangeArrowheads="1"/>
          </p:cNvSpPr>
          <p:nvPr/>
        </p:nvSpPr>
        <p:spPr bwMode="auto">
          <a:xfrm>
            <a:off x="2757805" y="2668270"/>
            <a:ext cx="8522335" cy="3601085"/>
          </a:xfrm>
          <a:prstGeom prst="wedgeRoundRectCallout">
            <a:avLst>
              <a:gd name="adj1" fmla="val -57257"/>
              <a:gd name="adj2" fmla="val -23059"/>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l"/>
            <a:r>
              <a:rPr lang="zh-CN" altLang="en-US" sz="2000" b="1">
                <a:solidFill>
                  <a:srgbClr val="FF0000"/>
                </a:solidFill>
                <a:latin typeface="+mn-ea"/>
                <a:cs typeface="+mn-ea"/>
              </a:rPr>
              <a:t>二、理解文中重要句子的丰富含意。</a:t>
            </a:r>
            <a:r>
              <a:rPr lang="zh-CN" altLang="en-US" sz="2000" b="1">
                <a:solidFill>
                  <a:srgbClr val="0000FF"/>
                </a:solidFill>
                <a:latin typeface="+mn-ea"/>
                <a:cs typeface="+mn-ea"/>
              </a:rPr>
              <a:t>理解句意，往往是理解文中重要句子的含意。所谓重要的句子，是指在文中起着重要作用的关键性句子。它通常指这几种语句：</a:t>
            </a:r>
          </a:p>
          <a:p>
            <a:pPr algn="l"/>
            <a:r>
              <a:rPr lang="zh-CN" altLang="en-US" sz="2000" b="1">
                <a:solidFill>
                  <a:srgbClr val="0000FF"/>
                </a:solidFill>
                <a:latin typeface="+mn-ea"/>
                <a:cs typeface="+mn-ea"/>
              </a:rPr>
              <a:t>含蓄句(或有某些深刻含意，或凝聚了某种情感，或具有某种哲理与警示作用)、行文思路句(包括对下文有起始作用的总领句，对上文有概括作用的总结句，承上启下的过渡句，前后呼应的照应句等)、技巧句(使用了修辞手法或表现手法的句子)、结构复杂句、文眼句(或揭示主旨，或彰显作者的主要的情感与观点)。丰富含意重在思想性，这是一个重要考点。所谓重要语句，主要指内涵较为丰富的句子、使用了特殊手法的句子、能显示脉络层次或主旨的句子。对这几类句子含意的理解、体会，是体会重要语句丰富含意的基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heckerboard(across)">
                                      <p:cBhvr>
                                        <p:cTn id="7" dur="500"/>
                                        <p:tgtEl>
                                          <p:spTgt spid="2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3" fill="hold" grpId="1"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2" fill="hold" grpId="2" nodeType="click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1+#ppt_w/2"/>
                                          </p:val>
                                        </p:tav>
                                        <p:tav tm="100000">
                                          <p:val>
                                            <p:strVal val="#ppt_x"/>
                                          </p:val>
                                        </p:tav>
                                      </p:tavLst>
                                    </p:anim>
                                    <p:anim calcmode="lin" valueType="num">
                                      <p:cBhvr additive="base">
                                        <p:cTn id="21"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1" animBg="1"/>
      <p:bldP spid="25" grpId="2"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20" name="Text Box 8"/>
          <p:cNvSpPr txBox="1">
            <a:spLocks noChangeArrowheads="1"/>
          </p:cNvSpPr>
          <p:nvPr/>
        </p:nvSpPr>
        <p:spPr bwMode="auto">
          <a:xfrm>
            <a:off x="974691" y="811195"/>
            <a:ext cx="10144196" cy="5083175"/>
          </a:xfrm>
          <a:prstGeom prst="rect">
            <a:avLst/>
          </a:prstGeom>
          <a:noFill/>
          <a:ln w="9525">
            <a:noFill/>
            <a:miter lim="800000"/>
          </a:ln>
          <a:effectLst/>
        </p:spPr>
        <p:txBody>
          <a:bodyPr wrap="square">
            <a:spAutoFit/>
          </a:bodyPr>
          <a:lstStyle/>
          <a:p>
            <a:pPr algn="ctr"/>
            <a:r>
              <a:rPr lang="zh-CN" altLang="en-US" sz="2800" smtClean="0">
                <a:solidFill>
                  <a:srgbClr val="C00000"/>
                </a:solidFill>
                <a:latin typeface="黑体" pitchFamily="2" charset="-122"/>
                <a:ea typeface="黑体" panose="02010609060101010101" pitchFamily="2" charset="-122"/>
              </a:rPr>
              <a:t>题型一    重要词语的理解</a:t>
            </a:r>
          </a:p>
          <a:p>
            <a:pPr>
              <a:lnSpc>
                <a:spcPct val="135000"/>
              </a:lnSpc>
            </a:pPr>
            <a:endParaRPr lang="en-US" altLang="zh-CN" sz="2400" smtClean="0">
              <a:solidFill>
                <a:srgbClr val="006600"/>
              </a:solidFill>
              <a:latin typeface="黑体" pitchFamily="2" charset="-122"/>
              <a:ea typeface="黑体" panose="02010609060101010101" pitchFamily="2" charset="-122"/>
            </a:endParaRPr>
          </a:p>
          <a:p>
            <a:r>
              <a:rPr lang="en-US" altLang="zh-CN" sz="2400" smtClean="0">
                <a:solidFill>
                  <a:srgbClr val="006600"/>
                </a:solidFill>
                <a:latin typeface="黑体" pitchFamily="2" charset="-122"/>
                <a:ea typeface="黑体" panose="02010609060101010101" pitchFamily="2" charset="-122"/>
              </a:rPr>
              <a:t>    </a:t>
            </a:r>
            <a:r>
              <a:rPr lang="zh-CN" altLang="en-US" sz="2400" b="1" smtClean="0">
                <a:solidFill>
                  <a:srgbClr val="006600"/>
                </a:solidFill>
                <a:latin typeface="+mn-ea"/>
              </a:rPr>
              <a:t>高考考查的</a:t>
            </a:r>
            <a:r>
              <a:rPr lang="en-US" altLang="en-US" sz="2400" b="1" smtClean="0">
                <a:solidFill>
                  <a:srgbClr val="006600"/>
                </a:solidFill>
                <a:latin typeface="+mn-ea"/>
              </a:rPr>
              <a:t>“</a:t>
            </a:r>
            <a:r>
              <a:rPr lang="zh-CN" altLang="en-US" sz="2400" b="1" smtClean="0">
                <a:solidFill>
                  <a:srgbClr val="006600"/>
                </a:solidFill>
                <a:latin typeface="+mn-ea"/>
              </a:rPr>
              <a:t>词语</a:t>
            </a:r>
            <a:r>
              <a:rPr lang="en-US" altLang="en-US" sz="2400" b="1" smtClean="0">
                <a:solidFill>
                  <a:srgbClr val="006600"/>
                </a:solidFill>
                <a:latin typeface="+mn-ea"/>
              </a:rPr>
              <a:t>”</a:t>
            </a:r>
            <a:r>
              <a:rPr lang="zh-CN" altLang="en-US" sz="2400" b="1" smtClean="0">
                <a:solidFill>
                  <a:srgbClr val="006600"/>
                </a:solidFill>
                <a:latin typeface="+mn-ea"/>
              </a:rPr>
              <a:t>具体说来主要是以下几种：</a:t>
            </a:r>
            <a:r>
              <a:rPr lang="en-US" altLang="en-US" sz="2400" b="1" smtClean="0">
                <a:solidFill>
                  <a:srgbClr val="006600"/>
                </a:solidFill>
                <a:latin typeface="+mn-ea"/>
              </a:rPr>
              <a:t>①</a:t>
            </a:r>
            <a:r>
              <a:rPr lang="zh-CN" altLang="en-US" sz="2400" b="1" smtClean="0">
                <a:solidFill>
                  <a:srgbClr val="006600"/>
                </a:solidFill>
                <a:latin typeface="+mn-ea"/>
              </a:rPr>
              <a:t>体现作者情感态度或主旨的词语；</a:t>
            </a:r>
            <a:r>
              <a:rPr lang="en-US" altLang="en-US" sz="2400" b="1" smtClean="0">
                <a:solidFill>
                  <a:srgbClr val="006600"/>
                </a:solidFill>
                <a:latin typeface="+mn-ea"/>
              </a:rPr>
              <a:t>②</a:t>
            </a:r>
            <a:r>
              <a:rPr lang="zh-CN" altLang="en-US" sz="2400" b="1" smtClean="0">
                <a:solidFill>
                  <a:srgbClr val="006600"/>
                </a:solidFill>
                <a:latin typeface="+mn-ea"/>
              </a:rPr>
              <a:t>运用修辞和写作方法的词语，这样的词语多出现在运用象征、借物喻人、双关等写作方法的文章中；</a:t>
            </a:r>
            <a:r>
              <a:rPr lang="en-US" altLang="en-US" sz="2400" b="1" smtClean="0">
                <a:solidFill>
                  <a:srgbClr val="006600"/>
                </a:solidFill>
                <a:latin typeface="+mn-ea"/>
              </a:rPr>
              <a:t>③</a:t>
            </a:r>
            <a:r>
              <a:rPr lang="zh-CN" altLang="en-US" sz="2400" b="1" smtClean="0">
                <a:solidFill>
                  <a:srgbClr val="006600"/>
                </a:solidFill>
                <a:latin typeface="+mn-ea"/>
              </a:rPr>
              <a:t>特殊指代意义的</a:t>
            </a:r>
            <a:r>
              <a:rPr lang="en-US" altLang="en-US" sz="2400" b="1" smtClean="0">
                <a:solidFill>
                  <a:srgbClr val="006600"/>
                </a:solidFill>
                <a:latin typeface="+mn-ea"/>
              </a:rPr>
              <a:t>(</a:t>
            </a:r>
            <a:r>
              <a:rPr lang="zh-CN" altLang="en-US" sz="2400" b="1" smtClean="0">
                <a:solidFill>
                  <a:srgbClr val="006600"/>
                </a:solidFill>
                <a:latin typeface="+mn-ea"/>
              </a:rPr>
              <a:t>远指、近指、不定指等</a:t>
            </a:r>
            <a:r>
              <a:rPr lang="en-US" altLang="en-US" sz="2400" b="1" smtClean="0">
                <a:solidFill>
                  <a:srgbClr val="006600"/>
                </a:solidFill>
                <a:latin typeface="+mn-ea"/>
              </a:rPr>
              <a:t>)</a:t>
            </a:r>
            <a:r>
              <a:rPr lang="zh-CN" altLang="en-US" sz="2400" b="1" smtClean="0">
                <a:solidFill>
                  <a:srgbClr val="006600"/>
                </a:solidFill>
                <a:latin typeface="+mn-ea"/>
              </a:rPr>
              <a:t>词语；</a:t>
            </a:r>
            <a:r>
              <a:rPr lang="en-US" altLang="en-US" sz="2400" b="1" smtClean="0">
                <a:solidFill>
                  <a:srgbClr val="006600"/>
                </a:solidFill>
                <a:latin typeface="+mn-ea"/>
              </a:rPr>
              <a:t>④</a:t>
            </a:r>
            <a:r>
              <a:rPr lang="zh-CN" altLang="en-US" sz="2400" b="1" smtClean="0">
                <a:solidFill>
                  <a:srgbClr val="006600"/>
                </a:solidFill>
                <a:latin typeface="+mn-ea"/>
              </a:rPr>
              <a:t>在表情达意方面非常出色的动词、形容词、叠词等；</a:t>
            </a:r>
            <a:r>
              <a:rPr lang="en-US" altLang="en-US" sz="2400" b="1" smtClean="0">
                <a:solidFill>
                  <a:srgbClr val="006600"/>
                </a:solidFill>
                <a:latin typeface="+mn-ea"/>
              </a:rPr>
              <a:t>⑤</a:t>
            </a:r>
            <a:r>
              <a:rPr lang="zh-CN" altLang="en-US" sz="2400" b="1" smtClean="0">
                <a:solidFill>
                  <a:srgbClr val="006600"/>
                </a:solidFill>
                <a:latin typeface="+mn-ea"/>
              </a:rPr>
              <a:t>有特殊用法的词语，包括贬义褒用、褒义贬用、大词小用、小词大用、词性活用等。</a:t>
            </a:r>
          </a:p>
          <a:p>
            <a:r>
              <a:rPr lang="zh-CN" altLang="en-US" sz="2400" b="1" smtClean="0">
                <a:solidFill>
                  <a:srgbClr val="006600"/>
                </a:solidFill>
                <a:latin typeface="+mn-ea"/>
              </a:rPr>
              <a:t>    理解词语的含义，是指理解词语在文中的含义，最重要的是</a:t>
            </a:r>
            <a:r>
              <a:rPr lang="en-US" altLang="en-US" sz="2400" b="1" smtClean="0">
                <a:solidFill>
                  <a:srgbClr val="006600"/>
                </a:solidFill>
                <a:latin typeface="+mn-ea"/>
              </a:rPr>
              <a:t>“</a:t>
            </a:r>
            <a:r>
              <a:rPr lang="zh-CN" altLang="en-US" sz="2400" b="1" smtClean="0">
                <a:solidFill>
                  <a:srgbClr val="006600"/>
                </a:solidFill>
                <a:latin typeface="+mn-ea"/>
              </a:rPr>
              <a:t>文中</a:t>
            </a:r>
            <a:r>
              <a:rPr lang="en-US" altLang="en-US" sz="2400" b="1" smtClean="0">
                <a:solidFill>
                  <a:srgbClr val="006600"/>
                </a:solidFill>
                <a:latin typeface="+mn-ea"/>
              </a:rPr>
              <a:t>”</a:t>
            </a:r>
            <a:r>
              <a:rPr lang="zh-CN" altLang="en-US" sz="2400" b="1" smtClean="0">
                <a:solidFill>
                  <a:srgbClr val="006600"/>
                </a:solidFill>
                <a:latin typeface="+mn-ea"/>
              </a:rPr>
              <a:t>这两个字。理解词语在文中的含义是阅读的基础，能在上下文语境中迅速地领悟词语的含义，是高水平阅读的一项重要标志，也是高考文学类文本阅读考查的一项重要内容。这里的</a:t>
            </a:r>
            <a:r>
              <a:rPr lang="en-US" altLang="en-US" sz="2400" b="1" smtClean="0">
                <a:solidFill>
                  <a:srgbClr val="006600"/>
                </a:solidFill>
                <a:latin typeface="+mn-ea"/>
              </a:rPr>
              <a:t>“</a:t>
            </a:r>
            <a:r>
              <a:rPr lang="zh-CN" altLang="en-US" sz="2400" b="1" smtClean="0">
                <a:solidFill>
                  <a:srgbClr val="006600"/>
                </a:solidFill>
                <a:latin typeface="+mn-ea"/>
              </a:rPr>
              <a:t>文中</a:t>
            </a:r>
            <a:r>
              <a:rPr lang="en-US" altLang="en-US" sz="2400" b="1" smtClean="0">
                <a:solidFill>
                  <a:srgbClr val="006600"/>
                </a:solidFill>
                <a:latin typeface="+mn-ea"/>
              </a:rPr>
              <a:t>”</a:t>
            </a:r>
            <a:r>
              <a:rPr lang="zh-CN" altLang="en-US" sz="2400" b="1" smtClean="0">
                <a:solidFill>
                  <a:srgbClr val="006600"/>
                </a:solidFill>
                <a:latin typeface="+mn-ea"/>
              </a:rPr>
              <a:t>二字，一是指理解词语要有全局观念，从整体上把握全文；二是指要根据具体语境来把握词义。</a:t>
            </a:r>
            <a:endParaRPr lang="zh-CN" altLang="en-US" sz="2400" b="1">
              <a:solidFill>
                <a:srgbClr val="006600"/>
              </a:solidFill>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2520"/>
                                        </p:tgtEl>
                                        <p:attrNameLst>
                                          <p:attrName>style.visibility</p:attrName>
                                        </p:attrNameLst>
                                      </p:cBhvr>
                                      <p:to>
                                        <p:strVal val="visible"/>
                                      </p:to>
                                    </p:set>
                                    <p:animEffect transition="in" filter="dissolve">
                                      <p:cBhvr>
                                        <p:cTn id="7" dur="500"/>
                                        <p:tgtEl>
                                          <p:spTgt spid="1925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403187" y="882633"/>
          <a:ext cx="10858500" cy="5115560"/>
        </p:xfrm>
        <a:graphic>
          <a:graphicData uri="http://schemas.openxmlformats.org/drawingml/2006/table">
            <a:tbl>
              <a:tblPr firstRow="1" bandRow="1">
                <a:tableStyleId>{8799B23B-EC83-4686-B30A-512413B5E67A}</a:tableStyleId>
              </a:tblPr>
              <a:tblGrid>
                <a:gridCol w="1857375"/>
                <a:gridCol w="9001125"/>
              </a:tblGrid>
              <a:tr h="571500">
                <a:tc gridSpan="2">
                  <a:txBody>
                    <a:bodyPr/>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kern="1200" smtClean="0">
                          <a:solidFill>
                            <a:srgbClr val="C00000"/>
                          </a:solidFill>
                          <a:latin typeface="黑体" pitchFamily="2" charset="-122"/>
                          <a:ea typeface="黑体" panose="02010609060101010101" pitchFamily="2" charset="-122"/>
                          <a:cs typeface="+mn-cs"/>
                        </a:rPr>
                        <a:t>从哪些角度理解不同类型词语的含义？</a:t>
                      </a:r>
                      <a:endParaRPr lang="zh-CN" altLang="en-US" sz="2000" b="0" kern="1200" smtClean="0">
                        <a:solidFill>
                          <a:srgbClr val="006600"/>
                        </a:solidFill>
                        <a:latin typeface="+mn-ea"/>
                        <a:ea typeface="+mn-ea"/>
                        <a:cs typeface="+mn-cs"/>
                      </a:endParaRPr>
                    </a:p>
                  </a:txBody>
                  <a:tcPr marL="68580" marR="68580" marT="0" marB="0" anchor="ctr"/>
                </a:tc>
                <a:tc hMerge="1">
                  <a:txBody>
                    <a:bodyPr/>
                    <a:lstStyle/>
                    <a:p>
                      <a:endParaRPr/>
                    </a:p>
                  </a:txBody>
                  <a:tcPr marL="68580" marR="68580" marT="0" marB="0" anchor="ctr"/>
                </a:tc>
              </a:tr>
              <a:tr h="1071880">
                <a:tc>
                  <a:txBody>
                    <a:bodyPr/>
                    <a:lstStyle/>
                    <a:p>
                      <a:pPr algn="l">
                        <a:spcAft>
                          <a:spcPct val="0"/>
                        </a:spcAft>
                      </a:pPr>
                      <a:r>
                        <a:rPr lang="en-US" altLang="en-US" sz="2000" b="1" kern="1200" smtClean="0">
                          <a:solidFill>
                            <a:srgbClr val="006600"/>
                          </a:solidFill>
                          <a:latin typeface="+mn-ea"/>
                          <a:ea typeface="+mn-ea"/>
                          <a:cs typeface="+mn-cs"/>
                        </a:rPr>
                        <a:t>1.</a:t>
                      </a:r>
                      <a:r>
                        <a:rPr lang="zh-CN" altLang="en-US" sz="2000" b="1" kern="1200" smtClean="0">
                          <a:solidFill>
                            <a:srgbClr val="006600"/>
                          </a:solidFill>
                          <a:latin typeface="+mn-ea"/>
                          <a:ea typeface="+mn-ea"/>
                          <a:cs typeface="+mn-cs"/>
                        </a:rPr>
                        <a:t>体现作者观点态度、思想主旨的词语</a:t>
                      </a:r>
                    </a:p>
                  </a:txBody>
                  <a:tcPr marL="68580" marR="68580" marT="0" marB="0" anchor="ctr"/>
                </a:tc>
                <a:tc>
                  <a:txBody>
                    <a:bodyPr/>
                    <a:lstStyle/>
                    <a:p>
                      <a:pPr algn="l">
                        <a:spcAft>
                          <a:spcPct val="0"/>
                        </a:spcAft>
                      </a:pPr>
                      <a:r>
                        <a:rPr lang="zh-CN" altLang="en-US" sz="2000" b="1" kern="1200" smtClean="0">
                          <a:solidFill>
                            <a:srgbClr val="006600"/>
                          </a:solidFill>
                          <a:latin typeface="+mn-ea"/>
                          <a:ea typeface="+mn-ea"/>
                          <a:cs typeface="+mn-cs"/>
                        </a:rPr>
                        <a:t>联系作者意图，分层次体现作者观点态度、思想主旨的词语含义往往比较丰富，理解时除了理解在语境中产生的意义外，还要联系作者的创作意图，理解其深层含义。</a:t>
                      </a:r>
                    </a:p>
                  </a:txBody>
                  <a:tcPr marL="68580" marR="68580" marT="0" marB="0" anchor="ctr"/>
                </a:tc>
              </a:tr>
              <a:tr h="1278255">
                <a:tc>
                  <a:txBody>
                    <a:bodyPr/>
                    <a:lstStyle/>
                    <a:p>
                      <a:pPr algn="l">
                        <a:spcAft>
                          <a:spcPct val="0"/>
                        </a:spcAft>
                      </a:pPr>
                      <a:r>
                        <a:rPr lang="en-US" altLang="en-US" sz="2000" b="1" kern="1200" smtClean="0">
                          <a:solidFill>
                            <a:srgbClr val="006600"/>
                          </a:solidFill>
                          <a:latin typeface="+mn-ea"/>
                          <a:ea typeface="+mn-ea"/>
                          <a:cs typeface="+mn-cs"/>
                        </a:rPr>
                        <a:t>2.</a:t>
                      </a:r>
                      <a:r>
                        <a:rPr lang="zh-CN" altLang="en-US" sz="2000" b="1" kern="1200" smtClean="0">
                          <a:solidFill>
                            <a:srgbClr val="006600"/>
                          </a:solidFill>
                          <a:latin typeface="+mn-ea"/>
                          <a:ea typeface="+mn-ea"/>
                          <a:cs typeface="+mn-cs"/>
                        </a:rPr>
                        <a:t>运用修辞和写作手法的词语</a:t>
                      </a:r>
                    </a:p>
                  </a:txBody>
                  <a:tcPr marL="68580" marR="68580" marT="0" marB="0" anchor="ctr"/>
                </a:tc>
                <a:tc>
                  <a:txBody>
                    <a:bodyPr/>
                    <a:lstStyle/>
                    <a:p>
                      <a:pPr algn="l">
                        <a:spcAft>
                          <a:spcPct val="0"/>
                        </a:spcAft>
                      </a:pPr>
                      <a:r>
                        <a:rPr lang="zh-CN" altLang="en-US" sz="2000" b="1" kern="1200" smtClean="0">
                          <a:solidFill>
                            <a:srgbClr val="006600"/>
                          </a:solidFill>
                          <a:latin typeface="+mn-ea"/>
                          <a:ea typeface="+mn-ea"/>
                          <a:cs typeface="+mn-cs"/>
                        </a:rPr>
                        <a:t>联系手法，挖掘背后意思。如《荷塘月色》中：</a:t>
                      </a:r>
                      <a:r>
                        <a:rPr lang="en-US" altLang="en-US" sz="2000" b="1" kern="1200" smtClean="0">
                          <a:solidFill>
                            <a:srgbClr val="006600"/>
                          </a:solidFill>
                          <a:latin typeface="+mn-ea"/>
                          <a:ea typeface="+mn-ea"/>
                          <a:cs typeface="+mn-cs"/>
                        </a:rPr>
                        <a:t>“</a:t>
                      </a:r>
                      <a:r>
                        <a:rPr lang="zh-CN" altLang="en-US" sz="2000" b="1" kern="1200" smtClean="0">
                          <a:solidFill>
                            <a:srgbClr val="006600"/>
                          </a:solidFill>
                          <a:latin typeface="+mn-ea"/>
                          <a:ea typeface="+mn-ea"/>
                          <a:cs typeface="+mn-cs"/>
                        </a:rPr>
                        <a:t>虽然是满月，天上却有一层淡淡的云，所以不能朗照；但我以为这恰是到了好处</a:t>
                      </a:r>
                      <a:r>
                        <a:rPr lang="en-US" altLang="en-US" sz="2000" b="1" kern="1200" smtClean="0">
                          <a:solidFill>
                            <a:srgbClr val="006600"/>
                          </a:solidFill>
                          <a:latin typeface="+mn-ea"/>
                          <a:ea typeface="+mn-ea"/>
                          <a:cs typeface="+mn-cs"/>
                        </a:rPr>
                        <a:t>——‘</a:t>
                      </a:r>
                      <a:r>
                        <a:rPr lang="zh-CN" altLang="en-US" sz="2000" b="1" kern="1200" smtClean="0">
                          <a:solidFill>
                            <a:srgbClr val="006600"/>
                          </a:solidFill>
                          <a:latin typeface="+mn-ea"/>
                          <a:ea typeface="+mn-ea"/>
                          <a:cs typeface="+mn-cs"/>
                        </a:rPr>
                        <a:t>酣眠固不可少，小睡也别有风味的。</a:t>
                      </a:r>
                      <a:r>
                        <a:rPr lang="en-US" altLang="en-US" sz="2000" b="1" kern="1200" smtClean="0">
                          <a:solidFill>
                            <a:srgbClr val="006600"/>
                          </a:solidFill>
                          <a:latin typeface="+mn-ea"/>
                          <a:ea typeface="+mn-ea"/>
                          <a:cs typeface="+mn-cs"/>
                        </a:rPr>
                        <a:t>’”</a:t>
                      </a:r>
                      <a:r>
                        <a:rPr lang="zh-CN" altLang="en-US" sz="2000" b="1" kern="1200" smtClean="0">
                          <a:solidFill>
                            <a:srgbClr val="006600"/>
                          </a:solidFill>
                          <a:latin typeface="+mn-ea"/>
                          <a:ea typeface="+mn-ea"/>
                          <a:cs typeface="+mn-cs"/>
                        </a:rPr>
                        <a:t>在文中，作者借</a:t>
                      </a:r>
                      <a:r>
                        <a:rPr lang="en-US" altLang="en-US" sz="2000" b="1" kern="1200" smtClean="0">
                          <a:solidFill>
                            <a:srgbClr val="006600"/>
                          </a:solidFill>
                          <a:latin typeface="+mn-ea"/>
                          <a:ea typeface="+mn-ea"/>
                          <a:cs typeface="+mn-cs"/>
                        </a:rPr>
                        <a:t>“</a:t>
                      </a:r>
                      <a:r>
                        <a:rPr lang="zh-CN" altLang="en-US" sz="2000" b="1" kern="1200" smtClean="0">
                          <a:solidFill>
                            <a:srgbClr val="006600"/>
                          </a:solidFill>
                          <a:latin typeface="+mn-ea"/>
                          <a:ea typeface="+mn-ea"/>
                          <a:cs typeface="+mn-cs"/>
                        </a:rPr>
                        <a:t>酣眠</a:t>
                      </a:r>
                      <a:r>
                        <a:rPr lang="en-US" altLang="en-US" sz="2000" b="1" kern="1200" smtClean="0">
                          <a:solidFill>
                            <a:srgbClr val="006600"/>
                          </a:solidFill>
                          <a:latin typeface="+mn-ea"/>
                          <a:ea typeface="+mn-ea"/>
                          <a:cs typeface="+mn-cs"/>
                        </a:rPr>
                        <a:t>”</a:t>
                      </a:r>
                      <a:r>
                        <a:rPr lang="zh-CN" altLang="en-US" sz="2000" b="1" kern="1200" smtClean="0">
                          <a:solidFill>
                            <a:srgbClr val="006600"/>
                          </a:solidFill>
                          <a:latin typeface="+mn-ea"/>
                          <a:ea typeface="+mn-ea"/>
                          <a:cs typeface="+mn-cs"/>
                        </a:rPr>
                        <a:t>喻满月的</a:t>
                      </a:r>
                      <a:r>
                        <a:rPr lang="en-US" altLang="en-US" sz="2000" b="1" kern="1200" smtClean="0">
                          <a:solidFill>
                            <a:srgbClr val="006600"/>
                          </a:solidFill>
                          <a:latin typeface="+mn-ea"/>
                          <a:ea typeface="+mn-ea"/>
                          <a:cs typeface="+mn-cs"/>
                        </a:rPr>
                        <a:t>“</a:t>
                      </a:r>
                      <a:r>
                        <a:rPr lang="zh-CN" altLang="en-US" sz="2000" b="1" kern="1200" smtClean="0">
                          <a:solidFill>
                            <a:srgbClr val="006600"/>
                          </a:solidFill>
                          <a:latin typeface="+mn-ea"/>
                          <a:ea typeface="+mn-ea"/>
                          <a:cs typeface="+mn-cs"/>
                        </a:rPr>
                        <a:t>朗照</a:t>
                      </a:r>
                      <a:r>
                        <a:rPr lang="en-US" altLang="en-US" sz="2000" b="1" kern="1200" smtClean="0">
                          <a:solidFill>
                            <a:srgbClr val="006600"/>
                          </a:solidFill>
                          <a:latin typeface="+mn-ea"/>
                          <a:ea typeface="+mn-ea"/>
                          <a:cs typeface="+mn-cs"/>
                        </a:rPr>
                        <a:t>”</a:t>
                      </a:r>
                      <a:r>
                        <a:rPr lang="zh-CN" altLang="en-US" sz="2000" b="1" kern="1200" smtClean="0">
                          <a:solidFill>
                            <a:srgbClr val="006600"/>
                          </a:solidFill>
                          <a:latin typeface="+mn-ea"/>
                          <a:ea typeface="+mn-ea"/>
                          <a:cs typeface="+mn-cs"/>
                        </a:rPr>
                        <a:t>，借</a:t>
                      </a:r>
                      <a:r>
                        <a:rPr lang="en-US" altLang="en-US" sz="2000" b="1" kern="1200" smtClean="0">
                          <a:solidFill>
                            <a:srgbClr val="006600"/>
                          </a:solidFill>
                          <a:latin typeface="+mn-ea"/>
                          <a:ea typeface="+mn-ea"/>
                          <a:cs typeface="+mn-cs"/>
                        </a:rPr>
                        <a:t>“</a:t>
                      </a:r>
                      <a:r>
                        <a:rPr lang="zh-CN" altLang="en-US" sz="2000" b="1" kern="1200" smtClean="0">
                          <a:solidFill>
                            <a:srgbClr val="006600"/>
                          </a:solidFill>
                          <a:latin typeface="+mn-ea"/>
                          <a:ea typeface="+mn-ea"/>
                          <a:cs typeface="+mn-cs"/>
                        </a:rPr>
                        <a:t>小睡</a:t>
                      </a:r>
                      <a:r>
                        <a:rPr lang="en-US" altLang="en-US" sz="2000" b="1" kern="1200" smtClean="0">
                          <a:solidFill>
                            <a:srgbClr val="006600"/>
                          </a:solidFill>
                          <a:latin typeface="+mn-ea"/>
                          <a:ea typeface="+mn-ea"/>
                          <a:cs typeface="+mn-cs"/>
                        </a:rPr>
                        <a:t>”</a:t>
                      </a:r>
                      <a:r>
                        <a:rPr lang="zh-CN" altLang="en-US" sz="2000" b="1" kern="1200" smtClean="0">
                          <a:solidFill>
                            <a:srgbClr val="006600"/>
                          </a:solidFill>
                          <a:latin typeface="+mn-ea"/>
                          <a:ea typeface="+mn-ea"/>
                          <a:cs typeface="+mn-cs"/>
                        </a:rPr>
                        <a:t>喻疏云遮掩的淡淡月色，这正是</a:t>
                      </a:r>
                      <a:r>
                        <a:rPr lang="en-US" altLang="en-US" sz="2000" b="1" kern="1200" smtClean="0">
                          <a:solidFill>
                            <a:srgbClr val="006600"/>
                          </a:solidFill>
                          <a:latin typeface="+mn-ea"/>
                          <a:ea typeface="+mn-ea"/>
                          <a:cs typeface="+mn-cs"/>
                        </a:rPr>
                        <a:t>“</a:t>
                      </a:r>
                      <a:r>
                        <a:rPr lang="zh-CN" altLang="en-US" sz="2000" b="1" kern="1200" smtClean="0">
                          <a:solidFill>
                            <a:srgbClr val="006600"/>
                          </a:solidFill>
                          <a:latin typeface="+mn-ea"/>
                          <a:ea typeface="+mn-ea"/>
                          <a:cs typeface="+mn-cs"/>
                        </a:rPr>
                        <a:t>酣眠</a:t>
                      </a:r>
                      <a:r>
                        <a:rPr lang="en-US" altLang="en-US" sz="2000" b="1" kern="1200" smtClean="0">
                          <a:solidFill>
                            <a:srgbClr val="006600"/>
                          </a:solidFill>
                          <a:latin typeface="+mn-ea"/>
                          <a:ea typeface="+mn-ea"/>
                          <a:cs typeface="+mn-cs"/>
                        </a:rPr>
                        <a:t>”“</a:t>
                      </a:r>
                      <a:r>
                        <a:rPr lang="zh-CN" altLang="en-US" sz="2000" b="1" kern="1200" smtClean="0">
                          <a:solidFill>
                            <a:srgbClr val="006600"/>
                          </a:solidFill>
                          <a:latin typeface="+mn-ea"/>
                          <a:ea typeface="+mn-ea"/>
                          <a:cs typeface="+mn-cs"/>
                        </a:rPr>
                        <a:t>小睡</a:t>
                      </a:r>
                      <a:r>
                        <a:rPr lang="en-US" altLang="en-US" sz="2000" b="1" kern="1200" smtClean="0">
                          <a:solidFill>
                            <a:srgbClr val="006600"/>
                          </a:solidFill>
                          <a:latin typeface="+mn-ea"/>
                          <a:ea typeface="+mn-ea"/>
                          <a:cs typeface="+mn-cs"/>
                        </a:rPr>
                        <a:t>”</a:t>
                      </a:r>
                      <a:r>
                        <a:rPr lang="zh-CN" altLang="en-US" sz="2000" b="1" kern="1200" smtClean="0">
                          <a:solidFill>
                            <a:srgbClr val="006600"/>
                          </a:solidFill>
                          <a:latin typeface="+mn-ea"/>
                          <a:ea typeface="+mn-ea"/>
                          <a:cs typeface="+mn-cs"/>
                        </a:rPr>
                        <a:t>的真正含义。</a:t>
                      </a:r>
                    </a:p>
                  </a:txBody>
                  <a:tcPr marL="68580" marR="68580" marT="0" marB="0" anchor="ctr"/>
                </a:tc>
              </a:tr>
              <a:tr h="1279525">
                <a:tc>
                  <a:txBody>
                    <a:bodyPr/>
                    <a:lstStyle/>
                    <a:p>
                      <a:pPr algn="l">
                        <a:spcAft>
                          <a:spcPct val="0"/>
                        </a:spcAft>
                      </a:pPr>
                      <a:r>
                        <a:rPr lang="en-US" altLang="en-US" sz="2000" b="1" kern="1200" smtClean="0">
                          <a:solidFill>
                            <a:srgbClr val="006600"/>
                          </a:solidFill>
                          <a:latin typeface="+mn-ea"/>
                          <a:ea typeface="+mn-ea"/>
                          <a:cs typeface="+mn-cs"/>
                        </a:rPr>
                        <a:t>3.</a:t>
                      </a:r>
                      <a:r>
                        <a:rPr lang="zh-CN" altLang="en-US" sz="2000" b="1" kern="1200" smtClean="0">
                          <a:solidFill>
                            <a:srgbClr val="006600"/>
                          </a:solidFill>
                          <a:latin typeface="+mn-ea"/>
                          <a:ea typeface="+mn-ea"/>
                          <a:cs typeface="+mn-cs"/>
                        </a:rPr>
                        <a:t>有特殊指代意义的词语</a:t>
                      </a:r>
                    </a:p>
                  </a:txBody>
                  <a:tcPr marL="68580" marR="68580" marT="0" marB="0" anchor="ctr"/>
                </a:tc>
                <a:tc>
                  <a:txBody>
                    <a:bodyPr/>
                    <a:lstStyle/>
                    <a:p>
                      <a:pPr algn="l">
                        <a:spcAft>
                          <a:spcPct val="0"/>
                        </a:spcAft>
                      </a:pPr>
                      <a:r>
                        <a:rPr lang="zh-CN" altLang="en-US" sz="2000" b="1" kern="1200" smtClean="0">
                          <a:solidFill>
                            <a:srgbClr val="006600"/>
                          </a:solidFill>
                          <a:latin typeface="+mn-ea"/>
                          <a:ea typeface="+mn-ea"/>
                          <a:cs typeface="+mn-cs"/>
                        </a:rPr>
                        <a:t>结合语境，明确指代内容有指代作用的词语，在文中指代的内容可以是词、短语、句子，也可以是句群、段落。凡是使用代词的地方，所指代的内容前后必有交代。阅读时要善于找到代词前后的交代，捕捉文章前后与之对应的信息，并注意整体意思的贯通，紧扣关键的词语或句子。</a:t>
                      </a:r>
                    </a:p>
                  </a:txBody>
                  <a:tcPr marL="68580" marR="68580" marT="0" marB="0" anchor="ctr"/>
                </a:tc>
              </a:tr>
              <a:tr h="914400">
                <a:tc>
                  <a:txBody>
                    <a:bodyPr/>
                    <a:lstStyle/>
                    <a:p>
                      <a:pPr algn="l">
                        <a:spcAft>
                          <a:spcPct val="0"/>
                        </a:spcAft>
                      </a:pPr>
                      <a:r>
                        <a:rPr lang="en-US" altLang="en-US" sz="2000" b="1" kern="1200" smtClean="0">
                          <a:solidFill>
                            <a:srgbClr val="006600"/>
                          </a:solidFill>
                          <a:latin typeface="+mn-ea"/>
                          <a:ea typeface="+mn-ea"/>
                          <a:cs typeface="+mn-cs"/>
                        </a:rPr>
                        <a:t>4.</a:t>
                      </a:r>
                      <a:r>
                        <a:rPr lang="zh-CN" altLang="en-US" sz="2000" b="1" kern="1200" smtClean="0">
                          <a:solidFill>
                            <a:srgbClr val="006600"/>
                          </a:solidFill>
                          <a:latin typeface="+mn-ea"/>
                          <a:ea typeface="+mn-ea"/>
                          <a:cs typeface="+mn-cs"/>
                        </a:rPr>
                        <a:t>有临时词义的词语</a:t>
                      </a:r>
                    </a:p>
                  </a:txBody>
                  <a:tcPr marL="68580" marR="68580" marT="0" marB="0" anchor="ctr"/>
                </a:tc>
                <a:tc>
                  <a:txBody>
                    <a:bodyPr/>
                    <a:lstStyle/>
                    <a:p>
                      <a:pPr algn="l">
                        <a:spcAft>
                          <a:spcPct val="0"/>
                        </a:spcAft>
                      </a:pPr>
                      <a:r>
                        <a:rPr lang="zh-CN" altLang="en-US" sz="2000" b="1" kern="1200" smtClean="0">
                          <a:solidFill>
                            <a:srgbClr val="006600"/>
                          </a:solidFill>
                          <a:latin typeface="+mn-ea"/>
                          <a:ea typeface="+mn-ea"/>
                          <a:cs typeface="+mn-cs"/>
                        </a:rPr>
                        <a:t>这类词语要结合上下文，抓住关键词句理解。需要注意的是，不少题目要求解释的词语往往兼具上述几个方面的特点，其</a:t>
                      </a:r>
                      <a:r>
                        <a:rPr lang="en-US" altLang="en-US" sz="2000" b="1" kern="1200" smtClean="0">
                          <a:solidFill>
                            <a:srgbClr val="006600"/>
                          </a:solidFill>
                          <a:latin typeface="+mn-ea"/>
                          <a:ea typeface="+mn-ea"/>
                          <a:cs typeface="+mn-cs"/>
                        </a:rPr>
                        <a:t>“</a:t>
                      </a:r>
                      <a:r>
                        <a:rPr lang="zh-CN" altLang="en-US" sz="2000" b="1" kern="1200" smtClean="0">
                          <a:solidFill>
                            <a:srgbClr val="006600"/>
                          </a:solidFill>
                          <a:latin typeface="+mn-ea"/>
                          <a:ea typeface="+mn-ea"/>
                          <a:cs typeface="+mn-cs"/>
                        </a:rPr>
                        <a:t>含义</a:t>
                      </a:r>
                      <a:r>
                        <a:rPr lang="en-US" altLang="en-US" sz="2000" b="1" kern="1200" smtClean="0">
                          <a:solidFill>
                            <a:srgbClr val="006600"/>
                          </a:solidFill>
                          <a:latin typeface="+mn-ea"/>
                          <a:ea typeface="+mn-ea"/>
                          <a:cs typeface="+mn-cs"/>
                        </a:rPr>
                        <a:t>”</a:t>
                      </a:r>
                      <a:r>
                        <a:rPr lang="zh-CN" altLang="en-US" sz="2000" b="1" kern="1200" smtClean="0">
                          <a:solidFill>
                            <a:srgbClr val="006600"/>
                          </a:solidFill>
                          <a:latin typeface="+mn-ea"/>
                          <a:ea typeface="+mn-ea"/>
                          <a:cs typeface="+mn-cs"/>
                        </a:rPr>
                        <a:t>也包含多层意思，答题时需要结合文本内容具体分析。</a:t>
                      </a: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403187" y="811196"/>
          <a:ext cx="10858500" cy="5283301"/>
        </p:xfrm>
        <a:graphic>
          <a:graphicData uri="http://schemas.openxmlformats.org/drawingml/2006/table">
            <a:tbl>
              <a:tblPr firstRow="1" bandRow="1">
                <a:tableStyleId>{8799B23B-EC83-4686-B30A-512413B5E67A}</a:tableStyleId>
              </a:tblPr>
              <a:tblGrid>
                <a:gridCol w="714375"/>
                <a:gridCol w="1143000"/>
                <a:gridCol w="9001125"/>
              </a:tblGrid>
              <a:tr h="729583">
                <a:tc gridSpan="3">
                  <a:txBody>
                    <a:bodyPr/>
                    <a:lstStyle/>
                    <a:p>
                      <a:pPr marL="0" marR="0" indent="0" algn="ctr" defTabSz="914400" rtl="0" eaLnBrk="1" fontAlgn="auto" latinLnBrk="0" hangingPunct="1">
                        <a:lnSpc>
                          <a:spcPct val="100000"/>
                        </a:lnSpc>
                        <a:spcBef>
                          <a:spcPct val="0"/>
                        </a:spcBef>
                        <a:spcAft>
                          <a:spcPct val="0"/>
                        </a:spcAft>
                        <a:buClrTx/>
                        <a:buSzTx/>
                        <a:buFontTx/>
                        <a:buNone/>
                        <a:defRPr/>
                      </a:pPr>
                      <a:r>
                        <a:rPr lang="en-US" altLang="en-US" sz="2400" b="1" kern="1200" smtClean="0">
                          <a:solidFill>
                            <a:srgbClr val="C00000"/>
                          </a:solidFill>
                          <a:latin typeface="黑体" pitchFamily="2" charset="-122"/>
                          <a:ea typeface="黑体" panose="02010609060101010101" pitchFamily="2" charset="-122"/>
                          <a:cs typeface="+mn-cs"/>
                        </a:rPr>
                        <a:t>“3</a:t>
                      </a:r>
                      <a:r>
                        <a:rPr lang="zh-CN" altLang="en-US" sz="2400" b="1" kern="1200" smtClean="0">
                          <a:solidFill>
                            <a:srgbClr val="C00000"/>
                          </a:solidFill>
                          <a:latin typeface="黑体" pitchFamily="2" charset="-122"/>
                          <a:ea typeface="黑体" panose="02010609060101010101" pitchFamily="2" charset="-122"/>
                          <a:cs typeface="+mn-cs"/>
                        </a:rPr>
                        <a:t>联</a:t>
                      </a:r>
                      <a:r>
                        <a:rPr lang="en-US" altLang="en-US" sz="2400" b="1" kern="1200" smtClean="0">
                          <a:solidFill>
                            <a:srgbClr val="C00000"/>
                          </a:solidFill>
                          <a:latin typeface="黑体" pitchFamily="2" charset="-122"/>
                          <a:ea typeface="黑体" panose="02010609060101010101" pitchFamily="2" charset="-122"/>
                          <a:cs typeface="+mn-cs"/>
                        </a:rPr>
                        <a:t>1</a:t>
                      </a:r>
                      <a:r>
                        <a:rPr lang="zh-CN" altLang="en-US" sz="2400" b="1" kern="1200" smtClean="0">
                          <a:solidFill>
                            <a:srgbClr val="C00000"/>
                          </a:solidFill>
                          <a:latin typeface="黑体" pitchFamily="2" charset="-122"/>
                          <a:ea typeface="黑体" panose="02010609060101010101" pitchFamily="2" charset="-122"/>
                          <a:cs typeface="+mn-cs"/>
                        </a:rPr>
                        <a:t>依</a:t>
                      </a:r>
                      <a:r>
                        <a:rPr lang="en-US" altLang="en-US" sz="2400" b="1" kern="1200" smtClean="0">
                          <a:solidFill>
                            <a:srgbClr val="C00000"/>
                          </a:solidFill>
                          <a:latin typeface="黑体" pitchFamily="2" charset="-122"/>
                          <a:ea typeface="黑体" panose="02010609060101010101" pitchFamily="2" charset="-122"/>
                          <a:cs typeface="+mn-cs"/>
                        </a:rPr>
                        <a:t>”</a:t>
                      </a:r>
                      <a:r>
                        <a:rPr lang="zh-CN" altLang="en-US" sz="2400" b="1" kern="1200" smtClean="0">
                          <a:solidFill>
                            <a:srgbClr val="C00000"/>
                          </a:solidFill>
                          <a:latin typeface="黑体" pitchFamily="2" charset="-122"/>
                          <a:ea typeface="黑体" panose="02010609060101010101" pitchFamily="2" charset="-122"/>
                          <a:cs typeface="+mn-cs"/>
                        </a:rPr>
                        <a:t>法解答词语含义理解题</a:t>
                      </a:r>
                      <a:r>
                        <a:rPr lang="en-US" altLang="en-US" sz="2400" b="1" kern="1200" smtClean="0">
                          <a:solidFill>
                            <a:srgbClr val="C00000"/>
                          </a:solidFill>
                          <a:latin typeface="黑体" pitchFamily="2" charset="-122"/>
                          <a:ea typeface="黑体" panose="02010609060101010101" pitchFamily="2" charset="-122"/>
                          <a:cs typeface="+mn-cs"/>
                        </a:rPr>
                        <a:t> </a:t>
                      </a:r>
                      <a:endParaRPr lang="zh-CN" altLang="en-US" sz="2000" b="0" kern="1200" smtClean="0">
                        <a:solidFill>
                          <a:srgbClr val="006600"/>
                        </a:solidFill>
                        <a:latin typeface="+mn-ea"/>
                        <a:ea typeface="+mn-ea"/>
                        <a:cs typeface="+mn-cs"/>
                      </a:endParaRPr>
                    </a:p>
                  </a:txBody>
                  <a:tcPr marL="68580" marR="68580" marT="0" marB="0" anchor="ctr"/>
                </a:tc>
                <a:tc hMerge="1">
                  <a:txBody>
                    <a:bodyPr/>
                    <a:lstStyle/>
                    <a:p>
                      <a:endParaRPr/>
                    </a:p>
                  </a:txBody>
                  <a:tcPr/>
                </a:tc>
                <a:tc hMerge="1">
                  <a:txBody>
                    <a:bodyPr/>
                    <a:lstStyle/>
                    <a:p>
                      <a:endParaRPr/>
                    </a:p>
                  </a:txBody>
                  <a:tcPr marL="68580" marR="68580" marT="0" marB="0" anchor="ctr"/>
                </a:tc>
              </a:tr>
              <a:tr h="1389418">
                <a:tc rowSpan="3">
                  <a:txBody>
                    <a:bodyPr/>
                    <a:lstStyle/>
                    <a:p>
                      <a:pPr algn="l">
                        <a:spcAft>
                          <a:spcPct val="0"/>
                        </a:spcAft>
                      </a:pPr>
                      <a:r>
                        <a:rPr lang="en-US" altLang="en-US" sz="2400" b="0" kern="1200" smtClean="0">
                          <a:solidFill>
                            <a:srgbClr val="0000FF"/>
                          </a:solidFill>
                          <a:latin typeface="+mn-ea"/>
                          <a:ea typeface="+mn-ea"/>
                          <a:cs typeface="+mn-cs"/>
                        </a:rPr>
                        <a:t>3</a:t>
                      </a:r>
                      <a:r>
                        <a:rPr lang="zh-CN" altLang="en-US" sz="2400" b="0" kern="1200" smtClean="0">
                          <a:solidFill>
                            <a:srgbClr val="0000FF"/>
                          </a:solidFill>
                          <a:latin typeface="+mn-ea"/>
                          <a:ea typeface="+mn-ea"/>
                          <a:cs typeface="+mn-cs"/>
                        </a:rPr>
                        <a:t>联</a:t>
                      </a:r>
                    </a:p>
                  </a:txBody>
                  <a:tcPr marL="68580" marR="68580" marT="0" marB="0" anchor="ctr"/>
                </a:tc>
                <a:tc>
                  <a:txBody>
                    <a:bodyPr/>
                    <a:lstStyle/>
                    <a:p>
                      <a:pPr algn="l">
                        <a:spcAft>
                          <a:spcPct val="0"/>
                        </a:spcAft>
                      </a:pPr>
                      <a:r>
                        <a:rPr lang="zh-CN" altLang="en-US" sz="2400" b="0" kern="1200" smtClean="0">
                          <a:solidFill>
                            <a:srgbClr val="0000FF"/>
                          </a:solidFill>
                          <a:latin typeface="+mn-ea"/>
                          <a:ea typeface="+mn-ea"/>
                          <a:cs typeface="+mn-cs"/>
                        </a:rPr>
                        <a:t>一</a:t>
                      </a:r>
                      <a:r>
                        <a:rPr lang="en-US" altLang="en-US" sz="2400" b="0" kern="1200" smtClean="0">
                          <a:solidFill>
                            <a:srgbClr val="0000FF"/>
                          </a:solidFill>
                          <a:latin typeface="+mn-ea"/>
                          <a:ea typeface="+mn-ea"/>
                          <a:cs typeface="+mn-cs"/>
                        </a:rPr>
                        <a:t>“</a:t>
                      </a:r>
                      <a:r>
                        <a:rPr lang="zh-CN" altLang="en-US" sz="2400" b="0" kern="1200" smtClean="0">
                          <a:solidFill>
                            <a:srgbClr val="0000FF"/>
                          </a:solidFill>
                          <a:latin typeface="+mn-ea"/>
                          <a:ea typeface="+mn-ea"/>
                          <a:cs typeface="+mn-cs"/>
                        </a:rPr>
                        <a:t>联</a:t>
                      </a:r>
                      <a:r>
                        <a:rPr lang="en-US" altLang="en-US" sz="2400" b="0" kern="1200" smtClean="0">
                          <a:solidFill>
                            <a:srgbClr val="0000FF"/>
                          </a:solidFill>
                          <a:latin typeface="+mn-ea"/>
                          <a:ea typeface="+mn-ea"/>
                          <a:cs typeface="+mn-cs"/>
                        </a:rPr>
                        <a:t>”</a:t>
                      </a:r>
                      <a:endParaRPr lang="zh-CN" altLang="en-US" sz="2400" b="0" kern="1200" smtClean="0">
                        <a:solidFill>
                          <a:srgbClr val="0000FF"/>
                        </a:solidFill>
                        <a:latin typeface="+mn-ea"/>
                        <a:ea typeface="+mn-ea"/>
                        <a:cs typeface="+mn-cs"/>
                      </a:endParaRPr>
                    </a:p>
                  </a:txBody>
                  <a:tcPr marL="68580" marR="68580" marT="0" marB="0" anchor="ctr"/>
                </a:tc>
                <a:tc>
                  <a:txBody>
                    <a:bodyPr/>
                    <a:lstStyle/>
                    <a:p>
                      <a:pPr algn="l">
                        <a:spcAft>
                          <a:spcPct val="0"/>
                        </a:spcAft>
                      </a:pPr>
                      <a:r>
                        <a:rPr lang="zh-CN" altLang="en-US" sz="2400" b="0" kern="1200" smtClean="0">
                          <a:solidFill>
                            <a:srgbClr val="0000FF"/>
                          </a:solidFill>
                          <a:latin typeface="+mn-ea"/>
                          <a:ea typeface="+mn-ea"/>
                          <a:cs typeface="+mn-cs"/>
                        </a:rPr>
                        <a:t>联系词语所在的句子的内容及前后句。理解词语必须联系语境，做到</a:t>
                      </a:r>
                      <a:r>
                        <a:rPr lang="en-US" altLang="en-US" sz="2400" b="0" kern="1200" smtClean="0">
                          <a:solidFill>
                            <a:srgbClr val="0000FF"/>
                          </a:solidFill>
                          <a:latin typeface="+mn-ea"/>
                          <a:ea typeface="+mn-ea"/>
                          <a:cs typeface="+mn-cs"/>
                        </a:rPr>
                        <a:t>“</a:t>
                      </a:r>
                      <a:r>
                        <a:rPr lang="zh-CN" altLang="en-US" sz="2400" b="0" kern="1200" smtClean="0">
                          <a:solidFill>
                            <a:srgbClr val="0000FF"/>
                          </a:solidFill>
                          <a:latin typeface="+mn-ea"/>
                          <a:ea typeface="+mn-ea"/>
                          <a:cs typeface="+mn-cs"/>
                        </a:rPr>
                        <a:t>词不离句</a:t>
                      </a:r>
                      <a:r>
                        <a:rPr lang="en-US" altLang="en-US" sz="2400" b="0" kern="1200" smtClean="0">
                          <a:solidFill>
                            <a:srgbClr val="0000FF"/>
                          </a:solidFill>
                          <a:latin typeface="+mn-ea"/>
                          <a:ea typeface="+mn-ea"/>
                          <a:cs typeface="+mn-cs"/>
                        </a:rPr>
                        <a:t>”</a:t>
                      </a:r>
                      <a:r>
                        <a:rPr lang="zh-CN" altLang="en-US" sz="2400" b="0" kern="1200" smtClean="0">
                          <a:solidFill>
                            <a:srgbClr val="0000FF"/>
                          </a:solidFill>
                          <a:latin typeface="+mn-ea"/>
                          <a:ea typeface="+mn-ea"/>
                          <a:cs typeface="+mn-cs"/>
                        </a:rPr>
                        <a:t>，一般有临时性词义的词语、有特殊用法的词语、有指代作用的词语等要这样来理解。</a:t>
                      </a:r>
                    </a:p>
                  </a:txBody>
                  <a:tcPr marL="68580" marR="68580" marT="0" marB="0" anchor="ctr"/>
                </a:tc>
              </a:tr>
              <a:tr h="1309553">
                <a:tc vMerge="1">
                  <a:txBody>
                    <a:bodyPr/>
                    <a:lstStyle/>
                    <a:p>
                      <a:endParaRPr/>
                    </a:p>
                  </a:txBody>
                  <a:tcPr marL="68580" marR="68580" marT="0" marB="0" anchor="ctr"/>
                </a:tc>
                <a:tc>
                  <a:txBody>
                    <a:bodyPr/>
                    <a:lstStyle/>
                    <a:p>
                      <a:pPr algn="l">
                        <a:spcAft>
                          <a:spcPct val="0"/>
                        </a:spcAft>
                      </a:pPr>
                      <a:r>
                        <a:rPr lang="zh-CN" altLang="en-US" sz="2400" b="0" kern="1200" smtClean="0">
                          <a:solidFill>
                            <a:srgbClr val="0000FF"/>
                          </a:solidFill>
                          <a:latin typeface="+mn-ea"/>
                          <a:ea typeface="+mn-ea"/>
                          <a:cs typeface="+mn-cs"/>
                        </a:rPr>
                        <a:t>二</a:t>
                      </a:r>
                      <a:r>
                        <a:rPr lang="en-US" altLang="en-US" sz="2400" b="0" kern="1200" smtClean="0">
                          <a:solidFill>
                            <a:srgbClr val="0000FF"/>
                          </a:solidFill>
                          <a:latin typeface="+mn-ea"/>
                          <a:ea typeface="+mn-ea"/>
                          <a:cs typeface="+mn-cs"/>
                        </a:rPr>
                        <a:t>“</a:t>
                      </a:r>
                      <a:r>
                        <a:rPr lang="zh-CN" altLang="en-US" sz="2400" b="0" kern="1200" smtClean="0">
                          <a:solidFill>
                            <a:srgbClr val="0000FF"/>
                          </a:solidFill>
                          <a:latin typeface="+mn-ea"/>
                          <a:ea typeface="+mn-ea"/>
                          <a:cs typeface="+mn-cs"/>
                        </a:rPr>
                        <a:t>联</a:t>
                      </a:r>
                      <a:r>
                        <a:rPr lang="en-US" altLang="en-US" sz="2400" b="0" kern="1200" smtClean="0">
                          <a:solidFill>
                            <a:srgbClr val="0000FF"/>
                          </a:solidFill>
                          <a:latin typeface="+mn-ea"/>
                          <a:ea typeface="+mn-ea"/>
                          <a:cs typeface="+mn-cs"/>
                        </a:rPr>
                        <a:t>”</a:t>
                      </a:r>
                      <a:endParaRPr lang="zh-CN" altLang="en-US" sz="2400" b="0" kern="1200" smtClean="0">
                        <a:solidFill>
                          <a:srgbClr val="0000FF"/>
                        </a:solidFill>
                        <a:latin typeface="+mn-ea"/>
                        <a:ea typeface="+mn-ea"/>
                        <a:cs typeface="+mn-cs"/>
                      </a:endParaRPr>
                    </a:p>
                  </a:txBody>
                  <a:tcPr marL="68580" marR="68580" marT="0" marB="0" anchor="ctr"/>
                </a:tc>
                <a:tc>
                  <a:txBody>
                    <a:bodyPr/>
                    <a:lstStyle/>
                    <a:p>
                      <a:pPr algn="l">
                        <a:spcAft>
                          <a:spcPct val="0"/>
                        </a:spcAft>
                      </a:pPr>
                      <a:r>
                        <a:rPr lang="zh-CN" altLang="en-US" sz="2400" b="0" kern="1200" smtClean="0">
                          <a:solidFill>
                            <a:srgbClr val="0000FF"/>
                          </a:solidFill>
                          <a:latin typeface="+mn-ea"/>
                          <a:ea typeface="+mn-ea"/>
                          <a:cs typeface="+mn-cs"/>
                        </a:rPr>
                        <a:t>联系文章的主题或作者的情感态度揣摩词语的含义。一般分析具有深层含义或特定意义的词语、能点明中心或主旨的词语等依据此法。</a:t>
                      </a:r>
                    </a:p>
                  </a:txBody>
                  <a:tcPr marL="68580" marR="68580" marT="0" marB="0" anchor="ctr"/>
                </a:tc>
              </a:tr>
              <a:tr h="500536">
                <a:tc vMerge="1">
                  <a:txBody>
                    <a:bodyPr/>
                    <a:lstStyle/>
                    <a:p>
                      <a:endParaRPr/>
                    </a:p>
                  </a:txBody>
                  <a:tcPr marL="68580" marR="68580" marT="0" marB="0" anchor="ctr"/>
                </a:tc>
                <a:tc>
                  <a:txBody>
                    <a:bodyPr/>
                    <a:lstStyle/>
                    <a:p>
                      <a:pPr algn="l">
                        <a:spcAft>
                          <a:spcPct val="0"/>
                        </a:spcAft>
                      </a:pPr>
                      <a:r>
                        <a:rPr lang="zh-CN" altLang="en-US" sz="2400" b="0" kern="1200" smtClean="0">
                          <a:solidFill>
                            <a:srgbClr val="0000FF"/>
                          </a:solidFill>
                          <a:latin typeface="+mn-ea"/>
                          <a:ea typeface="+mn-ea"/>
                          <a:cs typeface="+mn-cs"/>
                        </a:rPr>
                        <a:t>三</a:t>
                      </a:r>
                      <a:r>
                        <a:rPr lang="en-US" altLang="en-US" sz="2400" b="0" kern="1200" smtClean="0">
                          <a:solidFill>
                            <a:srgbClr val="0000FF"/>
                          </a:solidFill>
                          <a:latin typeface="+mn-ea"/>
                          <a:ea typeface="+mn-ea"/>
                          <a:cs typeface="+mn-cs"/>
                        </a:rPr>
                        <a:t>“</a:t>
                      </a:r>
                      <a:r>
                        <a:rPr lang="zh-CN" altLang="en-US" sz="2400" b="0" kern="1200" smtClean="0">
                          <a:solidFill>
                            <a:srgbClr val="0000FF"/>
                          </a:solidFill>
                          <a:latin typeface="+mn-ea"/>
                          <a:ea typeface="+mn-ea"/>
                          <a:cs typeface="+mn-cs"/>
                        </a:rPr>
                        <a:t>联</a:t>
                      </a:r>
                      <a:r>
                        <a:rPr lang="en-US" altLang="en-US" sz="2400" b="0" kern="1200" smtClean="0">
                          <a:solidFill>
                            <a:srgbClr val="0000FF"/>
                          </a:solidFill>
                          <a:latin typeface="+mn-ea"/>
                          <a:ea typeface="+mn-ea"/>
                          <a:cs typeface="+mn-cs"/>
                        </a:rPr>
                        <a:t>”</a:t>
                      </a:r>
                      <a:endParaRPr lang="zh-CN" altLang="en-US" sz="2400" b="0" kern="1200" smtClean="0">
                        <a:solidFill>
                          <a:srgbClr val="0000FF"/>
                        </a:solidFill>
                        <a:latin typeface="+mn-ea"/>
                        <a:ea typeface="+mn-ea"/>
                        <a:cs typeface="+mn-cs"/>
                      </a:endParaRPr>
                    </a:p>
                  </a:txBody>
                  <a:tcPr marL="68580" marR="68580" marT="0" marB="0" anchor="ctr"/>
                </a:tc>
                <a:tc>
                  <a:txBody>
                    <a:bodyPr/>
                    <a:lstStyle/>
                    <a:p>
                      <a:pPr algn="l">
                        <a:spcAft>
                          <a:spcPct val="0"/>
                        </a:spcAft>
                      </a:pPr>
                      <a:r>
                        <a:rPr lang="zh-CN" altLang="en-US" sz="2400" b="0" kern="1200" smtClean="0">
                          <a:solidFill>
                            <a:srgbClr val="0000FF"/>
                          </a:solidFill>
                          <a:latin typeface="+mn-ea"/>
                          <a:ea typeface="+mn-ea"/>
                          <a:cs typeface="+mn-cs"/>
                        </a:rPr>
                        <a:t>联系作者写作时的写作意图和社会背景理解词语的含义。</a:t>
                      </a:r>
                    </a:p>
                  </a:txBody>
                  <a:tcPr marL="68580" marR="68580" marT="0" marB="0" anchor="ctr"/>
                </a:tc>
              </a:tr>
              <a:tr h="1123227">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en-US" altLang="en-US" sz="2400" b="0" kern="1200" smtClean="0">
                          <a:solidFill>
                            <a:srgbClr val="0000FF"/>
                          </a:solidFill>
                          <a:latin typeface="+mn-ea"/>
                          <a:ea typeface="+mn-ea"/>
                          <a:cs typeface="+mn-cs"/>
                        </a:rPr>
                        <a:t>1</a:t>
                      </a:r>
                      <a:r>
                        <a:rPr lang="zh-CN" altLang="en-US" sz="2400" b="0" kern="1200" smtClean="0">
                          <a:solidFill>
                            <a:srgbClr val="0000FF"/>
                          </a:solidFill>
                          <a:latin typeface="+mn-ea"/>
                          <a:ea typeface="+mn-ea"/>
                          <a:cs typeface="+mn-cs"/>
                        </a:rPr>
                        <a:t>依</a:t>
                      </a:r>
                    </a:p>
                    <a:p>
                      <a:pPr algn="l">
                        <a:spcAft>
                          <a:spcPct val="0"/>
                        </a:spcAft>
                      </a:pPr>
                      <a:endParaRPr lang="zh-CN" altLang="en-US" sz="2400" b="0" kern="1200" smtClean="0">
                        <a:solidFill>
                          <a:srgbClr val="0000FF"/>
                        </a:solidFill>
                        <a:latin typeface="+mn-ea"/>
                        <a:ea typeface="+mn-ea"/>
                        <a:cs typeface="+mn-cs"/>
                      </a:endParaRPr>
                    </a:p>
                  </a:txBody>
                  <a:tcPr marL="68580" marR="68580" marT="0" marB="0" anchor="ctr"/>
                </a:tc>
                <a:tc gridSpan="2">
                  <a:txBody>
                    <a:bodyPr/>
                    <a:lstStyle/>
                    <a:p>
                      <a:pPr marL="0" algn="l" defTabSz="914400" rtl="0" eaLnBrk="1" latinLnBrk="0" hangingPunct="1">
                        <a:spcAft>
                          <a:spcPct val="0"/>
                        </a:spcAft>
                      </a:pPr>
                      <a:r>
                        <a:rPr lang="zh-CN" altLang="en-US" sz="2400" b="0" kern="1200" smtClean="0">
                          <a:solidFill>
                            <a:srgbClr val="0000FF"/>
                          </a:solidFill>
                          <a:latin typeface="+mn-ea"/>
                          <a:ea typeface="+mn-ea"/>
                          <a:cs typeface="+mn-cs"/>
                        </a:rPr>
                        <a:t>依托手法挖掘。为了突出表达效果，使语言生动形象，散文写作往往使用一些修辞、描写手法。因此可以依托修辞、描写手法挖掘其背后作者要表达什么意思，要达到什么效果。</a:t>
                      </a:r>
                      <a:endParaRPr lang="zh-CN" altLang="en-US" sz="2400" b="0" kern="1200">
                        <a:solidFill>
                          <a:srgbClr val="0000FF"/>
                        </a:solidFill>
                        <a:latin typeface="+mn-ea"/>
                        <a:ea typeface="+mn-ea"/>
                        <a:cs typeface="+mn-cs"/>
                      </a:endParaRPr>
                    </a:p>
                  </a:txBody>
                  <a:tcPr marL="68580" marR="68580" marT="0" marB="0" anchor="ctr"/>
                </a:tc>
                <a:tc hMerge="1">
                  <a:txBody>
                    <a:bodyPr/>
                    <a:lstStyle/>
                    <a:p>
                      <a:endParaRP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charset="0"/>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charset="0"/>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5000</Words>
  <Application>Microsoft Office PowerPoint</Application>
  <PresentationFormat>自定义</PresentationFormat>
  <Paragraphs>215</Paragraphs>
  <Slides>32</Slides>
  <Notes>1</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32</vt:i4>
      </vt:variant>
    </vt:vector>
  </HeadingPairs>
  <TitlesOfParts>
    <vt:vector size="35" baseType="lpstr">
      <vt:lpstr>自定义设计方案</vt:lpstr>
      <vt:lpstr>1_自定义设计方案</vt:lpstr>
      <vt:lpstr>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2020-10-21T18:02:21Z</cp:lastPrinted>
  <dcterms:created xsi:type="dcterms:W3CDTF">2020-10-21T18:02:21Z</dcterms:created>
  <dcterms:modified xsi:type="dcterms:W3CDTF">2021-01-03T04:48:30Z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