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f4v" ContentType="video/unknown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flv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</p:sldMasterIdLst>
  <p:notesMasterIdLst>
    <p:notesMasterId r:id="rId22"/>
  </p:notesMasterIdLst>
  <p:sldIdLst>
    <p:sldId id="256" r:id="rId2"/>
    <p:sldId id="294" r:id="rId3"/>
    <p:sldId id="314" r:id="rId4"/>
    <p:sldId id="315" r:id="rId5"/>
    <p:sldId id="316" r:id="rId6"/>
    <p:sldId id="317" r:id="rId7"/>
    <p:sldId id="305" r:id="rId8"/>
    <p:sldId id="310" r:id="rId9"/>
    <p:sldId id="311" r:id="rId10"/>
    <p:sldId id="308" r:id="rId11"/>
    <p:sldId id="318" r:id="rId12"/>
    <p:sldId id="306" r:id="rId13"/>
    <p:sldId id="300" r:id="rId14"/>
    <p:sldId id="299" r:id="rId15"/>
    <p:sldId id="301" r:id="rId16"/>
    <p:sldId id="302" r:id="rId17"/>
    <p:sldId id="307" r:id="rId18"/>
    <p:sldId id="312" r:id="rId19"/>
    <p:sldId id="298" r:id="rId20"/>
    <p:sldId id="303" r:id="rId21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50F46"/>
    <a:srgbClr val="1B1B1B"/>
    <a:srgbClr val="0000FF"/>
    <a:srgbClr val="0099FF"/>
    <a:srgbClr val="003300"/>
    <a:srgbClr val="006600"/>
    <a:srgbClr val="99FF66"/>
    <a:srgbClr val="0502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6" autoAdjust="0"/>
    <p:restoredTop sz="94647" autoAdjust="0"/>
  </p:normalViewPr>
  <p:slideViewPr>
    <p:cSldViewPr>
      <p:cViewPr varScale="1">
        <p:scale>
          <a:sx n="90" d="100"/>
          <a:sy n="90" d="100"/>
        </p:scale>
        <p:origin x="-792" y="-9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45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83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583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83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89A1FE75-C54D-4DC1-B965-969C152BE7E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123368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287E6549-0F29-45D8-B7DE-6161AE9FD1BA}" type="slidenum">
              <a:rPr lang="en-US" altLang="zh-CN" sz="1200"/>
              <a:pPr eaLnBrk="1" hangingPunct="1"/>
              <a:t>1</a:t>
            </a:fld>
            <a:endParaRPr lang="en-US" altLang="zh-CN" sz="1200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3CF37F6F-ED30-4F0F-AA1A-995C91579BE8}" type="slidenum">
              <a:rPr lang="en-US" altLang="zh-CN" sz="1200"/>
              <a:pPr eaLnBrk="1" hangingPunct="1"/>
              <a:t>2</a:t>
            </a:fld>
            <a:endParaRPr lang="en-US" altLang="zh-CN" sz="120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8912C83E-F105-4788-8798-D07EAF4B5C57}" type="slidenum">
              <a:rPr lang="en-US" altLang="zh-CN" sz="1200"/>
              <a:pPr eaLnBrk="1" hangingPunct="1"/>
              <a:t>9</a:t>
            </a:fld>
            <a:endParaRPr lang="en-US" altLang="zh-CN" sz="1200"/>
          </a:p>
        </p:txBody>
      </p:sp>
      <p:sp>
        <p:nvSpPr>
          <p:cNvPr id="26627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r" eaLnBrk="1" hangingPunct="1"/>
            <a:fld id="{47517509-34C8-41A4-A27C-DD1CFBDED468}" type="slidenum">
              <a:rPr kumimoji="0" lang="en-US" altLang="zh-CN" sz="1200">
                <a:latin typeface="Arial" charset="0"/>
              </a:rPr>
              <a:pPr algn="r" eaLnBrk="1" hangingPunct="1"/>
              <a:t>9</a:t>
            </a:fld>
            <a:endParaRPr kumimoji="0" lang="en-US" altLang="zh-CN" sz="1200">
              <a:latin typeface="Arial" charset="0"/>
            </a:endParaRPr>
          </a:p>
        </p:txBody>
      </p:sp>
      <p:sp>
        <p:nvSpPr>
          <p:cNvPr id="2662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2662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zh-CN" smtClean="0"/>
          </a:p>
          <a:p>
            <a:pPr eaLnBrk="1" hangingPunct="1"/>
            <a:r>
              <a:rPr lang="zh-CN" altLang="en-US" smtClean="0"/>
              <a:t>用鼠标点击生字，依次出现该字的拼音和组词。</a:t>
            </a:r>
          </a:p>
          <a:p>
            <a:pPr eaLnBrk="1" hangingPunct="1"/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1295400" y="800100"/>
            <a:ext cx="6934200" cy="1314450"/>
          </a:xfrm>
        </p:spPr>
        <p:txBody>
          <a:bodyPr/>
          <a:lstStyle>
            <a:lvl1pPr>
              <a:defRPr>
                <a:ea typeface="黑体" pitchFamily="2" charset="-122"/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514600" y="2228850"/>
            <a:ext cx="5638800" cy="1314450"/>
          </a:xfrm>
        </p:spPr>
        <p:txBody>
          <a:bodyPr/>
          <a:lstStyle>
            <a:lvl1pPr marL="0" indent="0" algn="r">
              <a:buFont typeface="Symbol" pitchFamily="18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3042C50-A6E7-49F5-9F9D-6274FF33F97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68606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736395-16AF-46E9-956D-25CC55C6DBE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68323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238125"/>
            <a:ext cx="1943100" cy="44481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238125"/>
            <a:ext cx="5676900" cy="44481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664A2C-6FFF-43E2-B306-E62A60D852A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8970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7B8BE1-3BCE-44CA-A1CF-A04D105FE1A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76938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9FC2B8-302E-4102-95A0-02D5842E3C5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22305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543050"/>
            <a:ext cx="38100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543050"/>
            <a:ext cx="38100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8DF936-2E1F-4712-95F7-33E15B61C36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40512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6FEF5A-E76A-42F9-82D0-AAB250BC5D5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62424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8B073F-DAC0-49B1-85AB-92D525BF822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3030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992CB1-EF7F-4022-99AB-3389A97AFBE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587738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43618F-3524-429A-9C07-86001D9136B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349699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9511F2-FDEF-480D-A90E-5E79E0627D2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85625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38125"/>
            <a:ext cx="7772400" cy="90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543050"/>
            <a:ext cx="7772400" cy="314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4800600"/>
            <a:ext cx="19050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22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800600"/>
            <a:ext cx="28956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kumimoji="0"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22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4800600"/>
            <a:ext cx="19050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 smtClean="0"/>
            </a:lvl1pPr>
          </a:lstStyle>
          <a:p>
            <a:pPr>
              <a:defRPr/>
            </a:pPr>
            <a:fld id="{764F9B2A-55A9-4335-B78B-E023973788B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0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Symbol" pitchFamily="18" charset="2"/>
        <a:buChar char="¨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slide" Target="slide3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flv"/><Relationship Id="rId1" Type="http://schemas.microsoft.com/office/2007/relationships/media" Target="../media/media1.flv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f4v"/><Relationship Id="rId1" Type="http://schemas.microsoft.com/office/2007/relationships/media" Target="../media/media2.f4v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7"/>
          <p:cNvSpPr>
            <a:spLocks noChangeArrowheads="1" noChangeShapeType="1" noTextEdit="1"/>
          </p:cNvSpPr>
          <p:nvPr/>
        </p:nvSpPr>
        <p:spPr bwMode="auto">
          <a:xfrm>
            <a:off x="1295400" y="1428750"/>
            <a:ext cx="6400800" cy="162639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Right"/>
              <a:lightRig rig="legacyFlat3" dir="b"/>
            </a:scene3d>
            <a:sp3d extrusionH="887400" prstMaterial="legacyMatte">
              <a:extrusionClr>
                <a:srgbClr val="FFFF00"/>
              </a:extrusionClr>
            </a:sp3d>
          </a:bodyPr>
          <a:lstStyle/>
          <a:p>
            <a:pPr algn="ctr"/>
            <a:r>
              <a:rPr lang="zh-CN" altLang="en-US" sz="9600" b="1" i="1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latin typeface="华文行楷"/>
                <a:ea typeface="华文行楷"/>
              </a:rPr>
              <a:t>长江之歌</a:t>
            </a:r>
          </a:p>
        </p:txBody>
      </p:sp>
      <p:sp>
        <p:nvSpPr>
          <p:cNvPr id="3075" name="Text Box 10"/>
          <p:cNvSpPr txBox="1">
            <a:spLocks noChangeArrowheads="1"/>
          </p:cNvSpPr>
          <p:nvPr/>
        </p:nvSpPr>
        <p:spPr bwMode="auto">
          <a:xfrm>
            <a:off x="5148263" y="4300538"/>
            <a:ext cx="27432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800">
                <a:solidFill>
                  <a:srgbClr val="FFFF00"/>
                </a:solidFill>
                <a:ea typeface="华文行楷" pitchFamily="2" charset="-122"/>
              </a:rPr>
              <a:t> 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182564" y="54769"/>
          <a:ext cx="4465637" cy="50018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9" name="位图图像" r:id="rId3" imgW="3266667" imgH="4563112" progId="Paint.Picture">
                  <p:embed/>
                </p:oleObj>
              </mc:Choice>
              <mc:Fallback>
                <p:oleObj name="位图图像" r:id="rId3" imgW="3266667" imgH="4563112" progId="Paint.Picture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564" y="54769"/>
                        <a:ext cx="4465637" cy="500181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4817741" y="0"/>
            <a:ext cx="4211637" cy="4968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kumimoji="0" lang="zh-CN" altLang="en-US" sz="1600" dirty="0">
                <a:latin typeface="Arial" charset="0"/>
                <a:ea typeface="黑体" pitchFamily="2" charset="-122"/>
              </a:rPr>
              <a:t>你从雪山走来，春潮是你的丰采；</a:t>
            </a:r>
            <a:br>
              <a:rPr kumimoji="0" lang="zh-CN" altLang="en-US" sz="1600" dirty="0">
                <a:latin typeface="Arial" charset="0"/>
                <a:ea typeface="黑体" pitchFamily="2" charset="-122"/>
              </a:rPr>
            </a:br>
            <a:r>
              <a:rPr kumimoji="0" lang="zh-CN" altLang="en-US" sz="1600" dirty="0">
                <a:latin typeface="Arial" charset="0"/>
                <a:ea typeface="黑体" pitchFamily="2" charset="-122"/>
              </a:rPr>
              <a:t>你向东海奔去，惊涛是你的气概。</a:t>
            </a:r>
            <a:br>
              <a:rPr kumimoji="0" lang="zh-CN" altLang="en-US" sz="1600" dirty="0">
                <a:latin typeface="Arial" charset="0"/>
                <a:ea typeface="黑体" pitchFamily="2" charset="-122"/>
              </a:rPr>
            </a:br>
            <a:r>
              <a:rPr kumimoji="0" lang="zh-CN" altLang="en-US" sz="1600" dirty="0">
                <a:latin typeface="Arial" charset="0"/>
                <a:ea typeface="黑体" pitchFamily="2" charset="-122"/>
              </a:rPr>
              <a:t>你用甘甜的乳汁，哺育各族儿女；</a:t>
            </a:r>
            <a:br>
              <a:rPr kumimoji="0" lang="zh-CN" altLang="en-US" sz="1600" dirty="0">
                <a:latin typeface="Arial" charset="0"/>
                <a:ea typeface="黑体" pitchFamily="2" charset="-122"/>
              </a:rPr>
            </a:br>
            <a:r>
              <a:rPr kumimoji="0" lang="zh-CN" altLang="en-US" sz="1600" dirty="0">
                <a:latin typeface="Arial" charset="0"/>
                <a:ea typeface="黑体" pitchFamily="2" charset="-122"/>
              </a:rPr>
              <a:t>你用健美的臂膀，挽起高山大海。</a:t>
            </a:r>
            <a:br>
              <a:rPr kumimoji="0" lang="zh-CN" altLang="en-US" sz="1600" dirty="0">
                <a:latin typeface="Arial" charset="0"/>
                <a:ea typeface="黑体" pitchFamily="2" charset="-122"/>
              </a:rPr>
            </a:br>
            <a:r>
              <a:rPr kumimoji="0" lang="zh-CN" altLang="en-US" sz="1600" dirty="0">
                <a:latin typeface="Arial" charset="0"/>
                <a:ea typeface="黑体" pitchFamily="2" charset="-122"/>
              </a:rPr>
              <a:t>我们赞美</a:t>
            </a:r>
            <a:r>
              <a:rPr kumimoji="0" lang="zh-CN" altLang="en-US" sz="1600" dirty="0">
                <a:latin typeface="Arial" charset="0"/>
                <a:ea typeface="黑体" pitchFamily="2" charset="-122"/>
                <a:hlinkClick r:id="rId5" action="ppaction://hlinksldjump"/>
              </a:rPr>
              <a:t>长江</a:t>
            </a:r>
            <a:r>
              <a:rPr kumimoji="0" lang="zh-CN" altLang="en-US" sz="1600" dirty="0">
                <a:latin typeface="Arial" charset="0"/>
                <a:ea typeface="黑体" pitchFamily="2" charset="-122"/>
              </a:rPr>
              <a:t>，你是无穷的源泉；</a:t>
            </a:r>
            <a:br>
              <a:rPr kumimoji="0" lang="zh-CN" altLang="en-US" sz="1600" dirty="0">
                <a:latin typeface="Arial" charset="0"/>
                <a:ea typeface="黑体" pitchFamily="2" charset="-122"/>
              </a:rPr>
            </a:br>
            <a:r>
              <a:rPr kumimoji="0" lang="zh-CN" altLang="en-US" sz="1600" dirty="0">
                <a:latin typeface="Arial" charset="0"/>
                <a:ea typeface="黑体" pitchFamily="2" charset="-122"/>
              </a:rPr>
              <a:t>我们依恋</a:t>
            </a:r>
            <a:r>
              <a:rPr kumimoji="0" lang="zh-CN" altLang="en-US" sz="1600" dirty="0">
                <a:latin typeface="Arial" charset="0"/>
                <a:ea typeface="黑体" pitchFamily="2" charset="-122"/>
                <a:hlinkClick r:id="rId5" action="ppaction://hlinksldjump"/>
              </a:rPr>
              <a:t>长江</a:t>
            </a:r>
            <a:r>
              <a:rPr kumimoji="0" lang="zh-CN" altLang="en-US" sz="1600" dirty="0">
                <a:latin typeface="Arial" charset="0"/>
                <a:ea typeface="黑体" pitchFamily="2" charset="-122"/>
              </a:rPr>
              <a:t>，你有母亲的情怀。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kumimoji="0" lang="zh-CN" altLang="en-US" sz="1600" dirty="0">
                <a:latin typeface="Arial" charset="0"/>
                <a:ea typeface="黑体" pitchFamily="2" charset="-122"/>
              </a:rPr>
              <a:t/>
            </a:r>
            <a:br>
              <a:rPr kumimoji="0" lang="zh-CN" altLang="en-US" sz="1600" dirty="0">
                <a:latin typeface="Arial" charset="0"/>
                <a:ea typeface="黑体" pitchFamily="2" charset="-122"/>
              </a:rPr>
            </a:br>
            <a:r>
              <a:rPr kumimoji="0" lang="zh-CN" altLang="en-US" sz="1600" dirty="0">
                <a:latin typeface="Arial" charset="0"/>
                <a:ea typeface="黑体" pitchFamily="2" charset="-122"/>
              </a:rPr>
              <a:t>你从远古走来，巨浪荡涤着尘埃；</a:t>
            </a:r>
            <a:br>
              <a:rPr kumimoji="0" lang="zh-CN" altLang="en-US" sz="1600" dirty="0">
                <a:latin typeface="Arial" charset="0"/>
                <a:ea typeface="黑体" pitchFamily="2" charset="-122"/>
              </a:rPr>
            </a:br>
            <a:r>
              <a:rPr kumimoji="0" lang="zh-CN" altLang="en-US" sz="1600" dirty="0">
                <a:latin typeface="Arial" charset="0"/>
                <a:ea typeface="黑体" pitchFamily="2" charset="-122"/>
              </a:rPr>
              <a:t>你向未来奔去，涛声回荡在天外。</a:t>
            </a:r>
            <a:br>
              <a:rPr kumimoji="0" lang="zh-CN" altLang="en-US" sz="1600" dirty="0">
                <a:latin typeface="Arial" charset="0"/>
                <a:ea typeface="黑体" pitchFamily="2" charset="-122"/>
              </a:rPr>
            </a:br>
            <a:r>
              <a:rPr kumimoji="0" lang="zh-CN" altLang="en-US" sz="1600" dirty="0">
                <a:latin typeface="Arial" charset="0"/>
                <a:ea typeface="黑体" pitchFamily="2" charset="-122"/>
              </a:rPr>
              <a:t>你用纯洁的清流，灌溉花的国土；</a:t>
            </a:r>
            <a:br>
              <a:rPr kumimoji="0" lang="zh-CN" altLang="en-US" sz="1600" dirty="0">
                <a:latin typeface="Arial" charset="0"/>
                <a:ea typeface="黑体" pitchFamily="2" charset="-122"/>
              </a:rPr>
            </a:br>
            <a:r>
              <a:rPr kumimoji="0" lang="zh-CN" altLang="en-US" sz="1600" dirty="0">
                <a:latin typeface="Arial" charset="0"/>
                <a:ea typeface="黑体" pitchFamily="2" charset="-122"/>
              </a:rPr>
              <a:t>你用磅礴的力量，推动新的时代。</a:t>
            </a:r>
            <a:br>
              <a:rPr kumimoji="0" lang="zh-CN" altLang="en-US" sz="1600" dirty="0">
                <a:latin typeface="Arial" charset="0"/>
                <a:ea typeface="黑体" pitchFamily="2" charset="-122"/>
              </a:rPr>
            </a:br>
            <a:r>
              <a:rPr kumimoji="0" lang="zh-CN" altLang="en-US" sz="1600" dirty="0">
                <a:latin typeface="Arial" charset="0"/>
                <a:ea typeface="黑体" pitchFamily="2" charset="-122"/>
              </a:rPr>
              <a:t>我们赞美</a:t>
            </a:r>
            <a:r>
              <a:rPr kumimoji="0" lang="zh-CN" altLang="en-US" sz="1600" dirty="0">
                <a:latin typeface="Arial" charset="0"/>
                <a:ea typeface="黑体" pitchFamily="2" charset="-122"/>
                <a:hlinkClick r:id="rId5" action="ppaction://hlinksldjump"/>
              </a:rPr>
              <a:t>长江</a:t>
            </a:r>
            <a:r>
              <a:rPr kumimoji="0" lang="zh-CN" altLang="en-US" sz="1600" dirty="0">
                <a:latin typeface="Arial" charset="0"/>
                <a:ea typeface="黑体" pitchFamily="2" charset="-122"/>
              </a:rPr>
              <a:t>，你是无穷的源泉；</a:t>
            </a:r>
            <a:br>
              <a:rPr kumimoji="0" lang="zh-CN" altLang="en-US" sz="1600" dirty="0">
                <a:latin typeface="Arial" charset="0"/>
                <a:ea typeface="黑体" pitchFamily="2" charset="-122"/>
              </a:rPr>
            </a:br>
            <a:r>
              <a:rPr kumimoji="0" lang="zh-CN" altLang="en-US" sz="1600" dirty="0">
                <a:latin typeface="Arial" charset="0"/>
                <a:ea typeface="黑体" pitchFamily="2" charset="-122"/>
              </a:rPr>
              <a:t>我们依恋</a:t>
            </a:r>
            <a:r>
              <a:rPr kumimoji="0" lang="zh-CN" altLang="en-US" sz="1600" dirty="0">
                <a:latin typeface="Arial" charset="0"/>
                <a:ea typeface="黑体" pitchFamily="2" charset="-122"/>
                <a:hlinkClick r:id="rId5" action="ppaction://hlinksldjump"/>
              </a:rPr>
              <a:t>长江</a:t>
            </a:r>
            <a:r>
              <a:rPr kumimoji="0" lang="zh-CN" altLang="en-US" sz="1600" dirty="0">
                <a:latin typeface="Arial" charset="0"/>
                <a:ea typeface="黑体" pitchFamily="2" charset="-122"/>
              </a:rPr>
              <a:t>，你有母亲的情怀。</a:t>
            </a:r>
            <a:r>
              <a:rPr kumimoji="0" lang="zh-CN" altLang="en-US" sz="1600" dirty="0">
                <a:latin typeface="Arial" charset="0"/>
              </a:rPr>
              <a:t> </a:t>
            </a:r>
          </a:p>
        </p:txBody>
      </p:sp>
      <p:sp>
        <p:nvSpPr>
          <p:cNvPr id="110596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742950"/>
            <a:ext cx="990600" cy="3200400"/>
          </a:xfrm>
        </p:spPr>
        <p:txBody>
          <a:bodyPr/>
          <a:lstStyle/>
          <a:p>
            <a:pPr eaLnBrk="1" hangingPunct="1">
              <a:defRPr/>
            </a:pPr>
            <a:r>
              <a:rPr kumimoji="0" lang="zh-CN" altLang="en-US" sz="6000" smtClean="0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9955FF"/>
                    </a:outerShdw>
                  </a:cont>
                  <a:cont type="tree" name="">
                    <a:effect ref="fillLine"/>
                    <a:outerShdw dist="38100" dir="2700000" algn="tl">
                      <a:srgbClr val="3D0099"/>
                    </a:outerShdw>
                  </a:cont>
                  <a:effect ref="fillLine"/>
                </a:effectDag>
                <a:latin typeface="华文新魏" pitchFamily="2" charset="-122"/>
                <a:ea typeface="华文新魏" pitchFamily="2" charset="-122"/>
              </a:rPr>
              <a:t>长 江 之 歌</a:t>
            </a:r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长江之歌【视频朗诵】.fl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95536" y="267494"/>
            <a:ext cx="8064896" cy="424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599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 descr="图片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766"/>
            <a:ext cx="9144000" cy="5173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7524" name="Text Box 4"/>
          <p:cNvSpPr txBox="1">
            <a:spLocks noChangeArrowheads="1"/>
          </p:cNvSpPr>
          <p:nvPr/>
        </p:nvSpPr>
        <p:spPr bwMode="auto">
          <a:xfrm>
            <a:off x="3276601" y="681038"/>
            <a:ext cx="5256213" cy="5170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en-US" altLang="zh-CN" sz="4400" b="1">
                <a:latin typeface="黑体" pitchFamily="2" charset="-122"/>
                <a:ea typeface="黑体" pitchFamily="2" charset="-122"/>
              </a:rPr>
              <a:t>   </a:t>
            </a:r>
            <a:r>
              <a:rPr kumimoji="0" lang="zh-CN" altLang="en-US" sz="4400" b="1">
                <a:solidFill>
                  <a:srgbClr val="05020E"/>
                </a:solidFill>
                <a:latin typeface="黑体" pitchFamily="2" charset="-122"/>
                <a:ea typeface="黑体" pitchFamily="2" charset="-122"/>
              </a:rPr>
              <a:t>望天门山　</a:t>
            </a:r>
          </a:p>
          <a:p>
            <a:pPr eaLnBrk="1" hangingPunct="1">
              <a:spcBef>
                <a:spcPct val="50000"/>
              </a:spcBef>
            </a:pPr>
            <a:r>
              <a:rPr kumimoji="0" lang="zh-CN" altLang="en-US" sz="4400" b="1">
                <a:solidFill>
                  <a:srgbClr val="05020E"/>
                </a:solidFill>
                <a:latin typeface="黑体" pitchFamily="2" charset="-122"/>
                <a:ea typeface="黑体" pitchFamily="2" charset="-122"/>
              </a:rPr>
              <a:t>         李白 </a:t>
            </a:r>
            <a:br>
              <a:rPr kumimoji="0" lang="zh-CN" altLang="en-US" sz="4400" b="1">
                <a:solidFill>
                  <a:srgbClr val="05020E"/>
                </a:solidFill>
                <a:latin typeface="黑体" pitchFamily="2" charset="-122"/>
                <a:ea typeface="黑体" pitchFamily="2" charset="-122"/>
              </a:rPr>
            </a:br>
            <a:r>
              <a:rPr kumimoji="0" lang="zh-CN" altLang="en-US" sz="4400" b="1">
                <a:solidFill>
                  <a:srgbClr val="05020E"/>
                </a:solidFill>
                <a:latin typeface="黑体" pitchFamily="2" charset="-122"/>
                <a:ea typeface="黑体" pitchFamily="2" charset="-122"/>
              </a:rPr>
              <a:t>天门中断楚江开，</a:t>
            </a:r>
          </a:p>
          <a:p>
            <a:pPr eaLnBrk="1" hangingPunct="1">
              <a:spcBef>
                <a:spcPct val="50000"/>
              </a:spcBef>
            </a:pPr>
            <a:r>
              <a:rPr kumimoji="0" lang="zh-CN" altLang="en-US" sz="4400" b="1">
                <a:solidFill>
                  <a:srgbClr val="05020E"/>
                </a:solidFill>
                <a:latin typeface="黑体" pitchFamily="2" charset="-122"/>
                <a:ea typeface="黑体" pitchFamily="2" charset="-122"/>
              </a:rPr>
              <a:t>碧水东流至此回。 </a:t>
            </a:r>
            <a:br>
              <a:rPr kumimoji="0" lang="zh-CN" altLang="en-US" sz="4400" b="1">
                <a:solidFill>
                  <a:srgbClr val="05020E"/>
                </a:solidFill>
                <a:latin typeface="黑体" pitchFamily="2" charset="-122"/>
                <a:ea typeface="黑体" pitchFamily="2" charset="-122"/>
              </a:rPr>
            </a:br>
            <a:r>
              <a:rPr kumimoji="0" lang="zh-CN" altLang="en-US" sz="4400" b="1">
                <a:solidFill>
                  <a:srgbClr val="05020E"/>
                </a:solidFill>
                <a:latin typeface="黑体" pitchFamily="2" charset="-122"/>
                <a:ea typeface="黑体" pitchFamily="2" charset="-122"/>
              </a:rPr>
              <a:t>两岸青山相对出，</a:t>
            </a:r>
          </a:p>
          <a:p>
            <a:pPr eaLnBrk="1" hangingPunct="1">
              <a:spcBef>
                <a:spcPct val="50000"/>
              </a:spcBef>
            </a:pPr>
            <a:r>
              <a:rPr kumimoji="0" lang="zh-CN" altLang="en-US" sz="4400" b="1">
                <a:solidFill>
                  <a:srgbClr val="05020E"/>
                </a:solidFill>
                <a:latin typeface="黑体" pitchFamily="2" charset="-122"/>
                <a:ea typeface="黑体" pitchFamily="2" charset="-122"/>
              </a:rPr>
              <a:t>孤帆一片日边来。</a:t>
            </a:r>
          </a:p>
        </p:txBody>
      </p:sp>
      <p:pic>
        <p:nvPicPr>
          <p:cNvPr id="2" name="长江之歌.f4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5536" y="681038"/>
            <a:ext cx="8496944" cy="44624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1075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4"/>
          <p:cNvSpPr txBox="1">
            <a:spLocks noChangeArrowheads="1"/>
          </p:cNvSpPr>
          <p:nvPr/>
        </p:nvSpPr>
        <p:spPr bwMode="auto">
          <a:xfrm>
            <a:off x="611188" y="1006079"/>
            <a:ext cx="7993062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6000" b="1">
                <a:ea typeface="华文行楷" pitchFamily="2" charset="-122"/>
              </a:rPr>
              <a:t>       </a:t>
            </a:r>
            <a:r>
              <a:rPr lang="zh-CN" altLang="en-US" sz="6000" b="1">
                <a:ea typeface="华文行楷" pitchFamily="2" charset="-122"/>
              </a:rPr>
              <a:t>说说这首诗歌中你觉得哪句话最能体现作者对长江的情感。</a:t>
            </a:r>
            <a:br>
              <a:rPr lang="zh-CN" altLang="en-US" sz="6000" b="1">
                <a:ea typeface="华文行楷" pitchFamily="2" charset="-122"/>
              </a:rPr>
            </a:br>
            <a:endParaRPr lang="zh-CN" altLang="en-US" sz="6000" b="1"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4"/>
          <p:cNvSpPr txBox="1">
            <a:spLocks noChangeArrowheads="1"/>
          </p:cNvSpPr>
          <p:nvPr/>
        </p:nvSpPr>
        <p:spPr bwMode="auto">
          <a:xfrm>
            <a:off x="900114" y="951310"/>
            <a:ext cx="7812087" cy="415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6600" b="1">
                <a:latin typeface="黑体" pitchFamily="2" charset="-122"/>
                <a:ea typeface="黑体" pitchFamily="2" charset="-122"/>
              </a:rPr>
              <a:t>我们赞美长江，</a:t>
            </a:r>
            <a:br>
              <a:rPr lang="zh-CN" altLang="en-US" sz="6600" b="1">
                <a:latin typeface="黑体" pitchFamily="2" charset="-122"/>
                <a:ea typeface="黑体" pitchFamily="2" charset="-122"/>
              </a:rPr>
            </a:br>
            <a:r>
              <a:rPr lang="zh-CN" altLang="en-US" sz="6600" b="1">
                <a:latin typeface="黑体" pitchFamily="2" charset="-122"/>
                <a:ea typeface="黑体" pitchFamily="2" charset="-122"/>
              </a:rPr>
              <a:t>你是无穷的源泉；</a:t>
            </a:r>
            <a:br>
              <a:rPr lang="zh-CN" altLang="en-US" sz="6600" b="1">
                <a:latin typeface="黑体" pitchFamily="2" charset="-122"/>
                <a:ea typeface="黑体" pitchFamily="2" charset="-122"/>
              </a:rPr>
            </a:br>
            <a:r>
              <a:rPr lang="zh-CN" altLang="en-US" sz="6600" b="1">
                <a:latin typeface="黑体" pitchFamily="2" charset="-122"/>
                <a:ea typeface="黑体" pitchFamily="2" charset="-122"/>
              </a:rPr>
              <a:t>我们依恋长江，</a:t>
            </a:r>
            <a:br>
              <a:rPr lang="zh-CN" altLang="en-US" sz="6600" b="1">
                <a:latin typeface="黑体" pitchFamily="2" charset="-122"/>
                <a:ea typeface="黑体" pitchFamily="2" charset="-122"/>
              </a:rPr>
            </a:br>
            <a:r>
              <a:rPr lang="zh-CN" altLang="en-US" sz="6600" b="1">
                <a:latin typeface="黑体" pitchFamily="2" charset="-122"/>
                <a:ea typeface="黑体" pitchFamily="2" charset="-122"/>
              </a:rPr>
              <a:t>你有母亲的情怀。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900114" y="951310"/>
            <a:ext cx="7812087" cy="415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6600" b="1">
                <a:latin typeface="黑体" pitchFamily="2" charset="-122"/>
                <a:ea typeface="黑体" pitchFamily="2" charset="-122"/>
              </a:rPr>
              <a:t>我们</a:t>
            </a:r>
            <a:r>
              <a:rPr lang="zh-CN" altLang="en-US" sz="66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赞美</a:t>
            </a:r>
            <a:r>
              <a:rPr lang="zh-CN" altLang="en-US" sz="6600" b="1">
                <a:latin typeface="黑体" pitchFamily="2" charset="-122"/>
                <a:ea typeface="黑体" pitchFamily="2" charset="-122"/>
              </a:rPr>
              <a:t>长江，</a:t>
            </a:r>
            <a:br>
              <a:rPr lang="zh-CN" altLang="en-US" sz="6600" b="1">
                <a:latin typeface="黑体" pitchFamily="2" charset="-122"/>
                <a:ea typeface="黑体" pitchFamily="2" charset="-122"/>
              </a:rPr>
            </a:br>
            <a:r>
              <a:rPr lang="zh-CN" altLang="en-US" sz="6600" b="1">
                <a:latin typeface="黑体" pitchFamily="2" charset="-122"/>
                <a:ea typeface="黑体" pitchFamily="2" charset="-122"/>
              </a:rPr>
              <a:t>你是无穷的源泉；</a:t>
            </a:r>
            <a:br>
              <a:rPr lang="zh-CN" altLang="en-US" sz="6600" b="1">
                <a:latin typeface="黑体" pitchFamily="2" charset="-122"/>
                <a:ea typeface="黑体" pitchFamily="2" charset="-122"/>
              </a:rPr>
            </a:br>
            <a:r>
              <a:rPr lang="zh-CN" altLang="en-US" sz="6600" b="1">
                <a:latin typeface="黑体" pitchFamily="2" charset="-122"/>
                <a:ea typeface="黑体" pitchFamily="2" charset="-122"/>
              </a:rPr>
              <a:t>我们</a:t>
            </a:r>
            <a:r>
              <a:rPr lang="zh-CN" altLang="en-US" sz="66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依恋</a:t>
            </a:r>
            <a:r>
              <a:rPr lang="zh-CN" altLang="en-US" sz="6600" b="1">
                <a:latin typeface="黑体" pitchFamily="2" charset="-122"/>
                <a:ea typeface="黑体" pitchFamily="2" charset="-122"/>
              </a:rPr>
              <a:t>长江，</a:t>
            </a:r>
            <a:br>
              <a:rPr lang="zh-CN" altLang="en-US" sz="6600" b="1">
                <a:latin typeface="黑体" pitchFamily="2" charset="-122"/>
                <a:ea typeface="黑体" pitchFamily="2" charset="-122"/>
              </a:rPr>
            </a:br>
            <a:r>
              <a:rPr lang="zh-CN" altLang="en-US" sz="6600" b="1">
                <a:latin typeface="黑体" pitchFamily="2" charset="-122"/>
                <a:ea typeface="黑体" pitchFamily="2" charset="-122"/>
              </a:rPr>
              <a:t>你有母亲的情怀。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900114" y="951310"/>
            <a:ext cx="7812087" cy="415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6600" b="1">
                <a:latin typeface="黑体" pitchFamily="2" charset="-122"/>
                <a:ea typeface="黑体" pitchFamily="2" charset="-122"/>
              </a:rPr>
              <a:t>我们</a:t>
            </a:r>
            <a:r>
              <a:rPr lang="zh-CN" altLang="en-US" sz="66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赞美</a:t>
            </a:r>
            <a:r>
              <a:rPr lang="zh-CN" altLang="en-US" sz="6600" b="1">
                <a:latin typeface="黑体" pitchFamily="2" charset="-122"/>
                <a:ea typeface="黑体" pitchFamily="2" charset="-122"/>
              </a:rPr>
              <a:t>长江，</a:t>
            </a:r>
            <a:br>
              <a:rPr lang="zh-CN" altLang="en-US" sz="6600" b="1">
                <a:latin typeface="黑体" pitchFamily="2" charset="-122"/>
                <a:ea typeface="黑体" pitchFamily="2" charset="-122"/>
              </a:rPr>
            </a:br>
            <a:r>
              <a:rPr lang="zh-CN" altLang="en-US" sz="6600" b="1">
                <a:latin typeface="黑体" pitchFamily="2" charset="-122"/>
                <a:ea typeface="黑体" pitchFamily="2" charset="-122"/>
              </a:rPr>
              <a:t>你是</a:t>
            </a:r>
            <a:r>
              <a:rPr lang="zh-CN" altLang="en-US" sz="6600" b="1">
                <a:solidFill>
                  <a:srgbClr val="99FF66"/>
                </a:solidFill>
                <a:latin typeface="黑体" pitchFamily="2" charset="-122"/>
                <a:ea typeface="黑体" pitchFamily="2" charset="-122"/>
              </a:rPr>
              <a:t>无穷的源泉</a:t>
            </a:r>
            <a:r>
              <a:rPr lang="zh-CN" altLang="en-US" sz="6600" b="1">
                <a:latin typeface="黑体" pitchFamily="2" charset="-122"/>
                <a:ea typeface="黑体" pitchFamily="2" charset="-122"/>
              </a:rPr>
              <a:t>；</a:t>
            </a:r>
            <a:br>
              <a:rPr lang="zh-CN" altLang="en-US" sz="6600" b="1">
                <a:latin typeface="黑体" pitchFamily="2" charset="-122"/>
                <a:ea typeface="黑体" pitchFamily="2" charset="-122"/>
              </a:rPr>
            </a:br>
            <a:r>
              <a:rPr lang="zh-CN" altLang="en-US" sz="6600" b="1">
                <a:latin typeface="黑体" pitchFamily="2" charset="-122"/>
                <a:ea typeface="黑体" pitchFamily="2" charset="-122"/>
              </a:rPr>
              <a:t>我们</a:t>
            </a:r>
            <a:r>
              <a:rPr lang="zh-CN" altLang="en-US" sz="66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依恋</a:t>
            </a:r>
            <a:r>
              <a:rPr lang="zh-CN" altLang="en-US" sz="6600" b="1">
                <a:latin typeface="黑体" pitchFamily="2" charset="-122"/>
                <a:ea typeface="黑体" pitchFamily="2" charset="-122"/>
              </a:rPr>
              <a:t>长江，</a:t>
            </a:r>
            <a:br>
              <a:rPr lang="zh-CN" altLang="en-US" sz="6600" b="1">
                <a:latin typeface="黑体" pitchFamily="2" charset="-122"/>
                <a:ea typeface="黑体" pitchFamily="2" charset="-122"/>
              </a:rPr>
            </a:br>
            <a:r>
              <a:rPr lang="zh-CN" altLang="en-US" sz="6600" b="1">
                <a:latin typeface="黑体" pitchFamily="2" charset="-122"/>
                <a:ea typeface="黑体" pitchFamily="2" charset="-122"/>
              </a:rPr>
              <a:t>你有</a:t>
            </a:r>
            <a:r>
              <a:rPr lang="zh-CN" altLang="en-US" sz="6600" b="1">
                <a:solidFill>
                  <a:srgbClr val="99FF66"/>
                </a:solidFill>
                <a:latin typeface="黑体" pitchFamily="2" charset="-122"/>
                <a:ea typeface="黑体" pitchFamily="2" charset="-122"/>
              </a:rPr>
              <a:t>母亲的情怀</a:t>
            </a:r>
            <a:r>
              <a:rPr lang="zh-CN" altLang="en-US" sz="6600" b="1">
                <a:latin typeface="黑体" pitchFamily="2" charset="-122"/>
                <a:ea typeface="黑体" pitchFamily="2" charset="-122"/>
              </a:rPr>
              <a:t>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5"/>
          <p:cNvSpPr txBox="1">
            <a:spLocks noChangeArrowheads="1"/>
          </p:cNvSpPr>
          <p:nvPr/>
        </p:nvSpPr>
        <p:spPr bwMode="auto">
          <a:xfrm>
            <a:off x="457200" y="1485900"/>
            <a:ext cx="79248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sz="3600" b="1">
                <a:latin typeface="Arial" charset="0"/>
              </a:rPr>
              <a:t>从哪些地方看出长江是无穷的源泉？</a:t>
            </a:r>
            <a:br>
              <a:rPr kumimoji="0" lang="zh-CN" altLang="en-US" sz="3600" b="1">
                <a:latin typeface="Arial" charset="0"/>
              </a:rPr>
            </a:br>
            <a:endParaRPr kumimoji="0" lang="zh-CN" altLang="en-US" sz="3600" b="1">
              <a:latin typeface="Arial" charset="0"/>
            </a:endParaRPr>
          </a:p>
        </p:txBody>
      </p:sp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468313" y="2463404"/>
            <a:ext cx="78486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sz="3600" b="1">
                <a:latin typeface="Arial" charset="0"/>
              </a:rPr>
              <a:t>从哪些地方看出长江有母亲的情怀？</a:t>
            </a:r>
            <a:r>
              <a:rPr kumimoji="0" lang="zh-CN" altLang="en-US" sz="3600" b="1">
                <a:solidFill>
                  <a:srgbClr val="000066"/>
                </a:solidFill>
                <a:latin typeface="Arial" charset="0"/>
              </a:rPr>
              <a:t/>
            </a:r>
            <a:br>
              <a:rPr kumimoji="0" lang="zh-CN" altLang="en-US" sz="3600" b="1">
                <a:solidFill>
                  <a:srgbClr val="000066"/>
                </a:solidFill>
                <a:latin typeface="Arial" charset="0"/>
              </a:rPr>
            </a:br>
            <a:endParaRPr kumimoji="0" lang="zh-CN" altLang="en-US" sz="3600" b="1">
              <a:solidFill>
                <a:srgbClr val="000066"/>
              </a:solidFill>
              <a:latin typeface="Arial" charset="0"/>
            </a:endParaRPr>
          </a:p>
        </p:txBody>
      </p:sp>
      <p:sp>
        <p:nvSpPr>
          <p:cNvPr id="18436" name="Text Box 6"/>
          <p:cNvSpPr txBox="1">
            <a:spLocks noChangeArrowheads="1"/>
          </p:cNvSpPr>
          <p:nvPr/>
        </p:nvSpPr>
        <p:spPr bwMode="auto">
          <a:xfrm>
            <a:off x="395288" y="519113"/>
            <a:ext cx="3429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sz="4000">
                <a:solidFill>
                  <a:srgbClr val="A50021"/>
                </a:solidFill>
                <a:latin typeface="Arial" charset="0"/>
                <a:ea typeface="黑体" pitchFamily="2" charset="-122"/>
              </a:rPr>
              <a:t>思考：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539750" y="1006079"/>
            <a:ext cx="8229600" cy="1943100"/>
          </a:xfrm>
        </p:spPr>
        <p:txBody>
          <a:bodyPr/>
          <a:lstStyle/>
          <a:p>
            <a:pPr eaLnBrk="1" hangingPunct="1"/>
            <a:r>
              <a:rPr lang="en-US" altLang="zh-CN" sz="3600" b="1" smtClean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600" b="1" smtClean="0">
                <a:latin typeface="楷体_GB2312" pitchFamily="49" charset="-122"/>
                <a:ea typeface="楷体_GB2312" pitchFamily="49" charset="-122"/>
              </a:rPr>
              <a:t>长江之歌</a:t>
            </a:r>
            <a:r>
              <a:rPr lang="en-US" altLang="zh-CN" sz="3600" b="1" smtClean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600" b="1" smtClean="0">
                <a:latin typeface="楷体_GB2312" pitchFamily="49" charset="-122"/>
                <a:ea typeface="楷体_GB2312" pitchFamily="49" charset="-122"/>
              </a:rPr>
              <a:t>用（     ）的手法，把长江比作（     ）</a:t>
            </a:r>
            <a:r>
              <a:rPr lang="en-US" altLang="zh-CN" sz="3600" b="1" smtClean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600" b="1" smtClean="0">
                <a:latin typeface="楷体_GB2312" pitchFamily="49" charset="-122"/>
                <a:ea typeface="楷体_GB2312" pitchFamily="49" charset="-122"/>
              </a:rPr>
              <a:t>赞颂了长江的（      ）、（      ），表达了对长江的（      ）、（       ）之情。</a:t>
            </a:r>
          </a:p>
        </p:txBody>
      </p:sp>
      <p:sp>
        <p:nvSpPr>
          <p:cNvPr id="115715" name="Text Box 3"/>
          <p:cNvSpPr txBox="1">
            <a:spLocks noChangeArrowheads="1"/>
          </p:cNvSpPr>
          <p:nvPr/>
        </p:nvSpPr>
        <p:spPr bwMode="auto">
          <a:xfrm>
            <a:off x="4284663" y="1006078"/>
            <a:ext cx="165576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0" lang="zh-CN" altLang="en-US" sz="3600" b="1">
                <a:solidFill>
                  <a:srgbClr val="FF0000"/>
                </a:solidFill>
                <a:latin typeface="Arial" charset="0"/>
                <a:ea typeface="楷体_GB2312" pitchFamily="49" charset="-122"/>
              </a:rPr>
              <a:t>拟人</a:t>
            </a:r>
          </a:p>
        </p:txBody>
      </p:sp>
      <p:sp>
        <p:nvSpPr>
          <p:cNvPr id="115716" name="Text Box 4"/>
          <p:cNvSpPr txBox="1">
            <a:spLocks noChangeArrowheads="1"/>
          </p:cNvSpPr>
          <p:nvPr/>
        </p:nvSpPr>
        <p:spPr bwMode="auto">
          <a:xfrm>
            <a:off x="2843213" y="1662476"/>
            <a:ext cx="18002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0" lang="zh-CN" altLang="en-US" sz="3600" b="1" dirty="0">
                <a:solidFill>
                  <a:srgbClr val="FF0000"/>
                </a:solidFill>
                <a:latin typeface="Arial" charset="0"/>
                <a:ea typeface="楷体_GB2312" pitchFamily="49" charset="-122"/>
              </a:rPr>
              <a:t>母亲</a:t>
            </a:r>
          </a:p>
        </p:txBody>
      </p:sp>
      <p:sp>
        <p:nvSpPr>
          <p:cNvPr id="115717" name="Text Box 5"/>
          <p:cNvSpPr txBox="1">
            <a:spLocks noChangeArrowheads="1"/>
          </p:cNvSpPr>
          <p:nvPr/>
        </p:nvSpPr>
        <p:spPr bwMode="auto">
          <a:xfrm>
            <a:off x="900113" y="2138868"/>
            <a:ext cx="20161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0" lang="zh-CN" altLang="en-US" sz="3600" b="1" dirty="0">
                <a:solidFill>
                  <a:srgbClr val="FF0000"/>
                </a:solidFill>
                <a:latin typeface="Arial" charset="0"/>
                <a:ea typeface="楷体_GB2312" pitchFamily="49" charset="-122"/>
              </a:rPr>
              <a:t>宏伟</a:t>
            </a:r>
          </a:p>
        </p:txBody>
      </p:sp>
      <p:sp>
        <p:nvSpPr>
          <p:cNvPr id="115718" name="Text Box 6"/>
          <p:cNvSpPr txBox="1">
            <a:spLocks noChangeArrowheads="1"/>
          </p:cNvSpPr>
          <p:nvPr/>
        </p:nvSpPr>
        <p:spPr bwMode="auto">
          <a:xfrm>
            <a:off x="3851275" y="2138867"/>
            <a:ext cx="194468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0" lang="zh-CN" altLang="en-US" sz="3600" b="1" dirty="0">
                <a:solidFill>
                  <a:srgbClr val="FF0000"/>
                </a:solidFill>
                <a:latin typeface="Arial" charset="0"/>
                <a:ea typeface="楷体_GB2312" pitchFamily="49" charset="-122"/>
              </a:rPr>
              <a:t>壮观</a:t>
            </a:r>
          </a:p>
        </p:txBody>
      </p:sp>
      <p:sp>
        <p:nvSpPr>
          <p:cNvPr id="115719" name="Text Box 7"/>
          <p:cNvSpPr txBox="1">
            <a:spLocks noChangeArrowheads="1"/>
          </p:cNvSpPr>
          <p:nvPr/>
        </p:nvSpPr>
        <p:spPr bwMode="auto">
          <a:xfrm>
            <a:off x="2484438" y="2715766"/>
            <a:ext cx="187166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0" lang="zh-CN" altLang="en-US" sz="3600" b="1" dirty="0">
                <a:solidFill>
                  <a:srgbClr val="FF0000"/>
                </a:solidFill>
                <a:latin typeface="Arial" charset="0"/>
                <a:ea typeface="楷体_GB2312" pitchFamily="49" charset="-122"/>
              </a:rPr>
              <a:t>热爱</a:t>
            </a:r>
          </a:p>
        </p:txBody>
      </p:sp>
      <p:sp>
        <p:nvSpPr>
          <p:cNvPr id="115720" name="Text Box 8"/>
          <p:cNvSpPr txBox="1">
            <a:spLocks noChangeArrowheads="1"/>
          </p:cNvSpPr>
          <p:nvPr/>
        </p:nvSpPr>
        <p:spPr bwMode="auto">
          <a:xfrm>
            <a:off x="5364163" y="2715765"/>
            <a:ext cx="18732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0" lang="zh-CN" altLang="en-US" sz="3600" b="1" dirty="0">
                <a:solidFill>
                  <a:srgbClr val="FF0000"/>
                </a:solidFill>
                <a:latin typeface="Arial" charset="0"/>
                <a:ea typeface="楷体_GB2312" pitchFamily="49" charset="-122"/>
              </a:rPr>
              <a:t>依恋</a:t>
            </a:r>
          </a:p>
        </p:txBody>
      </p:sp>
      <p:pic>
        <p:nvPicPr>
          <p:cNvPr id="21513" name="Picture 9" descr="官方logo副本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52950"/>
            <a:ext cx="1854200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5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5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5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5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15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15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5" grpId="0"/>
      <p:bldP spid="115716" grpId="0"/>
      <p:bldP spid="115717" grpId="0"/>
      <p:bldP spid="115718" grpId="0"/>
      <p:bldP spid="115719" grpId="0"/>
      <p:bldP spid="1157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411956"/>
            <a:ext cx="8229600" cy="857250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chemeClr val="tx1"/>
                </a:solidFill>
              </a:rPr>
              <a:t>用线将左右两边描写“江河湖海”的古诗句连起来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762125"/>
            <a:ext cx="8820150" cy="2169319"/>
          </a:xfrm>
        </p:spPr>
        <p:txBody>
          <a:bodyPr/>
          <a:lstStyle/>
          <a:p>
            <a:pPr eaLnBrk="1" hangingPunct="1"/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白日依山尽          唯见长江天际流</a:t>
            </a:r>
          </a:p>
          <a:p>
            <a:pPr eaLnBrk="1" hangingPunct="1"/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孤帆远影碧空尽      不尽长江滚滚来 </a:t>
            </a:r>
          </a:p>
          <a:p>
            <a:pPr eaLnBrk="1" hangingPunct="1"/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无边落木萧萧下      山色空蒙雨亦奇 </a:t>
            </a:r>
          </a:p>
          <a:p>
            <a:pPr eaLnBrk="1" hangingPunct="1"/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日落江湖白          黄河入海流</a:t>
            </a:r>
          </a:p>
          <a:p>
            <a:pPr eaLnBrk="1" hangingPunct="1"/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水光潋滟晴方好      潮来天地青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3429000" y="171450"/>
            <a:ext cx="2133600" cy="447675"/>
          </a:xfrm>
        </p:spPr>
        <p:txBody>
          <a:bodyPr/>
          <a:lstStyle/>
          <a:p>
            <a:pPr eaLnBrk="1" hangingPunct="1"/>
            <a:r>
              <a:rPr lang="zh-CN" altLang="en-US" sz="4000" b="1" i="1" smtClean="0"/>
              <a:t>长     江</a:t>
            </a:r>
          </a:p>
        </p:txBody>
      </p:sp>
      <p:sp>
        <p:nvSpPr>
          <p:cNvPr id="19459" name="AutoShape 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458200" y="4743450"/>
            <a:ext cx="685800" cy="400050"/>
          </a:xfrm>
          <a:prstGeom prst="actionButtonForwardNext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9460" name="Picture 10" descr="200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6" y="829867"/>
            <a:ext cx="6335713" cy="3564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Click="0">
    <p:zo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143000" y="0"/>
            <a:ext cx="7467600" cy="5372100"/>
          </a:xfrm>
        </p:spPr>
        <p:txBody>
          <a:bodyPr/>
          <a:lstStyle/>
          <a:p>
            <a:pPr eaLnBrk="1" hangingPunct="1"/>
            <a:r>
              <a:rPr lang="zh-CN" altLang="en-US" sz="2800" b="1" smtClean="0">
                <a:latin typeface="黑体" pitchFamily="2" charset="-122"/>
                <a:ea typeface="黑体" pitchFamily="2" charset="-122"/>
              </a:rPr>
              <a:t>有关描写长江的古诗：</a:t>
            </a:r>
          </a:p>
          <a:p>
            <a:pPr eaLnBrk="1" hangingPunct="1"/>
            <a:r>
              <a:rPr lang="zh-CN" altLang="en-US" smtClean="0">
                <a:latin typeface="楷体_GB2312" pitchFamily="49" charset="-122"/>
                <a:ea typeface="楷体_GB2312" pitchFamily="49" charset="-122"/>
              </a:rPr>
              <a:t>　　　　</a:t>
            </a:r>
            <a:r>
              <a:rPr lang="zh-CN" altLang="en-US" smtClean="0">
                <a:latin typeface="黑体" pitchFamily="2" charset="-122"/>
                <a:ea typeface="黑体" pitchFamily="2" charset="-122"/>
              </a:rPr>
              <a:t>暮江吟　</a:t>
            </a:r>
            <a:r>
              <a:rPr lang="zh-CN" altLang="en-US" sz="1800" b="1" smtClean="0">
                <a:latin typeface="宋体" pitchFamily="2" charset="-122"/>
              </a:rPr>
              <a:t>白居易 </a:t>
            </a:r>
            <a:r>
              <a:rPr lang="zh-CN" altLang="en-US" smtClean="0"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mtClean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mtClean="0">
                <a:latin typeface="楷体_GB2312" pitchFamily="49" charset="-122"/>
                <a:ea typeface="楷体_GB2312" pitchFamily="49" charset="-122"/>
              </a:rPr>
              <a:t>一道残阳铺水中，半江瑟瑟半江红。 </a:t>
            </a:r>
            <a:br>
              <a:rPr lang="zh-CN" altLang="en-US" smtClean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mtClean="0">
                <a:latin typeface="楷体_GB2312" pitchFamily="49" charset="-122"/>
                <a:ea typeface="楷体_GB2312" pitchFamily="49" charset="-122"/>
              </a:rPr>
              <a:t>可怜九月初三夜，露似珍珠月似弓。 </a:t>
            </a:r>
          </a:p>
          <a:p>
            <a:pPr eaLnBrk="1" hangingPunct="1"/>
            <a:r>
              <a:rPr lang="zh-CN" altLang="en-US" smtClean="0">
                <a:latin typeface="楷体_GB2312" pitchFamily="49" charset="-122"/>
                <a:ea typeface="楷体_GB2312" pitchFamily="49" charset="-122"/>
              </a:rPr>
              <a:t>　　　　</a:t>
            </a:r>
            <a:r>
              <a:rPr lang="zh-CN" altLang="en-US" smtClean="0">
                <a:latin typeface="黑体" pitchFamily="2" charset="-122"/>
                <a:ea typeface="黑体" pitchFamily="2" charset="-122"/>
              </a:rPr>
              <a:t>望天门山　</a:t>
            </a:r>
            <a:r>
              <a:rPr lang="zh-CN" altLang="en-US" sz="1800" b="1" smtClean="0">
                <a:latin typeface="宋体" pitchFamily="2" charset="-122"/>
              </a:rPr>
              <a:t>李白</a:t>
            </a:r>
            <a:r>
              <a:rPr lang="zh-CN" altLang="en-US" smtClean="0">
                <a:latin typeface="黑体" pitchFamily="2" charset="-122"/>
                <a:ea typeface="黑体" pitchFamily="2" charset="-122"/>
              </a:rPr>
              <a:t> </a:t>
            </a:r>
            <a:br>
              <a:rPr lang="zh-CN" altLang="en-US" smtClean="0">
                <a:latin typeface="黑体" pitchFamily="2" charset="-122"/>
                <a:ea typeface="黑体" pitchFamily="2" charset="-122"/>
              </a:rPr>
            </a:br>
            <a:r>
              <a:rPr lang="zh-CN" altLang="en-US" smtClean="0">
                <a:latin typeface="楷体_GB2312" pitchFamily="49" charset="-122"/>
                <a:ea typeface="楷体_GB2312" pitchFamily="49" charset="-122"/>
              </a:rPr>
              <a:t>天门中断楚江开，碧水东流至此回。 </a:t>
            </a:r>
            <a:br>
              <a:rPr lang="zh-CN" altLang="en-US" smtClean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mtClean="0">
                <a:latin typeface="楷体_GB2312" pitchFamily="49" charset="-122"/>
                <a:ea typeface="楷体_GB2312" pitchFamily="49" charset="-122"/>
              </a:rPr>
              <a:t>两岸青山相对出，孤帆一片日边来。 </a:t>
            </a:r>
          </a:p>
          <a:p>
            <a:pPr eaLnBrk="1" hangingPunct="1"/>
            <a:r>
              <a:rPr lang="zh-CN" altLang="en-US" smtClean="0">
                <a:latin typeface="楷体_GB2312" pitchFamily="49" charset="-122"/>
                <a:ea typeface="楷体_GB2312" pitchFamily="49" charset="-122"/>
              </a:rPr>
              <a:t>　　　　</a:t>
            </a:r>
            <a:r>
              <a:rPr lang="zh-CN" altLang="en-US" smtClean="0">
                <a:latin typeface="黑体" pitchFamily="2" charset="-122"/>
                <a:ea typeface="黑体" pitchFamily="2" charset="-122"/>
              </a:rPr>
              <a:t>早发白帝城　</a:t>
            </a:r>
            <a:r>
              <a:rPr lang="zh-CN" altLang="en-US" sz="1800" b="1" smtClean="0">
                <a:latin typeface="宋体" pitchFamily="2" charset="-122"/>
              </a:rPr>
              <a:t>李白</a:t>
            </a:r>
            <a:r>
              <a:rPr lang="zh-CN" altLang="en-US" smtClean="0">
                <a:latin typeface="楷体_GB2312" pitchFamily="49" charset="-122"/>
                <a:ea typeface="楷体_GB2312" pitchFamily="49" charset="-122"/>
              </a:rPr>
              <a:t> </a:t>
            </a:r>
            <a:br>
              <a:rPr lang="zh-CN" altLang="en-US" smtClean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mtClean="0">
                <a:latin typeface="楷体_GB2312" pitchFamily="49" charset="-122"/>
                <a:ea typeface="楷体_GB2312" pitchFamily="49" charset="-122"/>
              </a:rPr>
              <a:t>早辞白帝彩云间，千里江陵一日还。 </a:t>
            </a:r>
            <a:br>
              <a:rPr lang="zh-CN" altLang="en-US" smtClean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mtClean="0">
                <a:latin typeface="楷体_GB2312" pitchFamily="49" charset="-122"/>
                <a:ea typeface="楷体_GB2312" pitchFamily="49" charset="-122"/>
              </a:rPr>
              <a:t>两岸猿声啼不住，轻舟已过万重山。</a:t>
            </a:r>
          </a:p>
          <a:p>
            <a:pPr eaLnBrk="1" hangingPunct="1"/>
            <a:r>
              <a:rPr lang="zh-CN" altLang="en-US" smtClean="0">
                <a:latin typeface="黑体" pitchFamily="2" charset="-122"/>
                <a:ea typeface="黑体" pitchFamily="2" charset="-122"/>
              </a:rPr>
              <a:t>　　　惠崇春江晓景　</a:t>
            </a:r>
            <a:r>
              <a:rPr lang="zh-CN" altLang="en-US" sz="1800" b="1" smtClean="0">
                <a:latin typeface="宋体" pitchFamily="2" charset="-122"/>
              </a:rPr>
              <a:t>苏轼</a:t>
            </a:r>
            <a:r>
              <a:rPr lang="zh-CN" altLang="en-US" smtClean="0">
                <a:latin typeface="楷体_GB2312" pitchFamily="49" charset="-122"/>
                <a:ea typeface="楷体_GB2312" pitchFamily="49" charset="-122"/>
              </a:rPr>
              <a:t> </a:t>
            </a:r>
            <a:br>
              <a:rPr lang="zh-CN" altLang="en-US" smtClean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mtClean="0">
                <a:latin typeface="楷体_GB2312" pitchFamily="49" charset="-122"/>
                <a:ea typeface="楷体_GB2312" pitchFamily="49" charset="-122"/>
              </a:rPr>
              <a:t>竹外桃花三两枝，春江水暖鸭先知。 </a:t>
            </a:r>
            <a:br>
              <a:rPr lang="zh-CN" altLang="en-US" smtClean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mtClean="0">
                <a:latin typeface="楷体_GB2312" pitchFamily="49" charset="-122"/>
                <a:ea typeface="楷体_GB2312" pitchFamily="49" charset="-122"/>
              </a:rPr>
              <a:t>蒌蒿满地芦芽短，正是河豚欲上时。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xuesha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haoshu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hangjia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4"/>
          <p:cNvSpPr txBox="1">
            <a:spLocks noChangeArrowheads="1"/>
          </p:cNvSpPr>
          <p:nvPr/>
        </p:nvSpPr>
        <p:spPr bwMode="auto">
          <a:xfrm>
            <a:off x="395288" y="195263"/>
            <a:ext cx="8424862" cy="2369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 dirty="0"/>
              <a:t>        </a:t>
            </a:r>
            <a:r>
              <a:rPr lang="zh-CN" altLang="en-US" sz="2800" b="1" dirty="0"/>
              <a:t>长江是我国第一大河，发源青海省唐古拉山各拉丹冬雪山沱沱河，全长</a:t>
            </a:r>
            <a:r>
              <a:rPr lang="en-US" altLang="zh-CN" sz="2800" b="1" dirty="0"/>
              <a:t>6300</a:t>
            </a:r>
            <a:r>
              <a:rPr lang="zh-CN" altLang="en-US" sz="2800" b="1" dirty="0"/>
              <a:t>千米，流经</a:t>
            </a:r>
            <a:r>
              <a:rPr lang="en-US" altLang="zh-CN" sz="2800" b="1" dirty="0"/>
              <a:t>11</a:t>
            </a:r>
            <a:r>
              <a:rPr lang="zh-CN" altLang="en-US" sz="2800" b="1" dirty="0"/>
              <a:t>个省、市、自治区，注入东海。它源远流长，与黄河一起，成为中华民族的摇篮，哺育了一代又一代中华儿女，被誉为“母亲河”。它是永远值得赞颂的。</a:t>
            </a:r>
            <a:endParaRPr lang="zh-CN" altLang="en-US" sz="2800" dirty="0"/>
          </a:p>
        </p:txBody>
      </p:sp>
      <p:sp>
        <p:nvSpPr>
          <p:cNvPr id="9219" name="Oval 5" descr="河流和湖泊01"/>
          <p:cNvSpPr>
            <a:spLocks noChangeArrowheads="1"/>
          </p:cNvSpPr>
          <p:nvPr/>
        </p:nvSpPr>
        <p:spPr bwMode="auto">
          <a:xfrm>
            <a:off x="4716464" y="2842023"/>
            <a:ext cx="4427537" cy="2301478"/>
          </a:xfrm>
          <a:prstGeom prst="ellipse">
            <a:avLst/>
          </a:prstGeom>
          <a:blipFill dpi="0" rotWithShape="0">
            <a:blip r:embed="rId2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20" name="Oval 6" descr="0014"/>
          <p:cNvSpPr>
            <a:spLocks noChangeArrowheads="1"/>
          </p:cNvSpPr>
          <p:nvPr/>
        </p:nvSpPr>
        <p:spPr bwMode="auto">
          <a:xfrm>
            <a:off x="0" y="2565143"/>
            <a:ext cx="4967288" cy="2602706"/>
          </a:xfrm>
          <a:prstGeom prst="ellipse">
            <a:avLst/>
          </a:prstGeom>
          <a:blipFill dpi="0" rotWithShape="0">
            <a:blip r:embed="rId3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6" name="Text Box 18"/>
          <p:cNvSpPr txBox="1">
            <a:spLocks noChangeArrowheads="1"/>
          </p:cNvSpPr>
          <p:nvPr/>
        </p:nvSpPr>
        <p:spPr bwMode="auto">
          <a:xfrm>
            <a:off x="971550" y="1707357"/>
            <a:ext cx="716280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en-US" altLang="zh-CN" sz="3200" b="1" dirty="0">
                <a:latin typeface="Arial" charset="0"/>
              </a:rPr>
              <a:t>       </a:t>
            </a:r>
            <a:r>
              <a:rPr kumimoji="0" lang="zh-CN" altLang="en-US" sz="3200" b="1" dirty="0">
                <a:latin typeface="Arial" charset="0"/>
              </a:rPr>
              <a:t>这首诗是电视系列片</a:t>
            </a:r>
            <a:r>
              <a:rPr kumimoji="0" lang="en-US" altLang="zh-CN" sz="3200" b="1" dirty="0">
                <a:latin typeface="Arial" charset="0"/>
              </a:rPr>
              <a:t>《</a:t>
            </a:r>
            <a:r>
              <a:rPr kumimoji="0" lang="zh-CN" altLang="en-US" sz="3200" b="1" dirty="0">
                <a:latin typeface="Arial" charset="0"/>
              </a:rPr>
              <a:t>话说长江</a:t>
            </a:r>
            <a:r>
              <a:rPr kumimoji="0" lang="en-US" altLang="zh-CN" sz="3200" b="1" dirty="0">
                <a:latin typeface="Arial" charset="0"/>
              </a:rPr>
              <a:t>》</a:t>
            </a:r>
            <a:r>
              <a:rPr kumimoji="0" lang="zh-CN" altLang="en-US" sz="3200" b="1" dirty="0">
                <a:latin typeface="Arial" charset="0"/>
              </a:rPr>
              <a:t>主题歌的歌词。</a:t>
            </a:r>
            <a:r>
              <a:rPr kumimoji="0" lang="zh-CN" altLang="en-US" sz="3200" b="1" dirty="0" smtClean="0">
                <a:latin typeface="Arial" charset="0"/>
              </a:rPr>
              <a:t>作者胡宏伟，以</a:t>
            </a:r>
            <a:r>
              <a:rPr kumimoji="0" lang="zh-CN" altLang="en-US" sz="3200" b="1" dirty="0">
                <a:latin typeface="Arial" charset="0"/>
              </a:rPr>
              <a:t>雄浑的气势，赞颂了长江的宏伟、壮观，以真切的情感表达了对长江的热爱、依恋之情。</a:t>
            </a:r>
            <a:r>
              <a:rPr kumimoji="0" lang="zh-CN" altLang="en-US" sz="1800" dirty="0">
                <a:latin typeface="Arial" charset="0"/>
              </a:rPr>
              <a:t> </a:t>
            </a:r>
          </a:p>
        </p:txBody>
      </p:sp>
      <p:sp>
        <p:nvSpPr>
          <p:cNvPr id="13315" name="WordArt 19"/>
          <p:cNvSpPr>
            <a:spLocks noChangeArrowheads="1" noChangeShapeType="1" noTextEdit="1"/>
          </p:cNvSpPr>
          <p:nvPr/>
        </p:nvSpPr>
        <p:spPr bwMode="auto">
          <a:xfrm>
            <a:off x="323850" y="357188"/>
            <a:ext cx="1866900" cy="70246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9900"/>
                </a:solidFill>
                <a:latin typeface="隶书"/>
                <a:ea typeface="隶书"/>
              </a:rPr>
              <a:t>诗歌简介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8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2895600" y="2662237"/>
            <a:ext cx="1295400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sz="6600">
                <a:latin typeface="Arial" charset="0"/>
                <a:ea typeface="黑体" pitchFamily="2" charset="-122"/>
              </a:rPr>
              <a:t>涤</a:t>
            </a:r>
          </a:p>
        </p:txBody>
      </p:sp>
      <p:sp>
        <p:nvSpPr>
          <p:cNvPr id="28683" name="Text Box 11"/>
          <p:cNvSpPr txBox="1">
            <a:spLocks noChangeArrowheads="1"/>
          </p:cNvSpPr>
          <p:nvPr/>
        </p:nvSpPr>
        <p:spPr bwMode="auto">
          <a:xfrm>
            <a:off x="2819400" y="3543300"/>
            <a:ext cx="20574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sz="4400" dirty="0">
                <a:solidFill>
                  <a:schemeClr val="folHlink"/>
                </a:solidFill>
                <a:latin typeface="Arial" charset="0"/>
                <a:ea typeface="黑体" pitchFamily="2" charset="-122"/>
              </a:rPr>
              <a:t>洗涤</a:t>
            </a:r>
          </a:p>
        </p:txBody>
      </p:sp>
      <p:sp>
        <p:nvSpPr>
          <p:cNvPr id="28688" name="Text Box 16"/>
          <p:cNvSpPr txBox="1">
            <a:spLocks noChangeArrowheads="1"/>
          </p:cNvSpPr>
          <p:nvPr/>
        </p:nvSpPr>
        <p:spPr bwMode="auto">
          <a:xfrm>
            <a:off x="2971800" y="1943100"/>
            <a:ext cx="1905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en-US" altLang="zh-CN" sz="4800" b="1" dirty="0" err="1">
                <a:solidFill>
                  <a:srgbClr val="FF0000"/>
                </a:solidFill>
                <a:latin typeface="宋体" pitchFamily="2" charset="-122"/>
              </a:rPr>
              <a:t>dí</a:t>
            </a:r>
            <a:endParaRPr kumimoji="0" lang="en-US" altLang="zh-CN" sz="4800" b="1" dirty="0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10251" name="WordArt 28"/>
          <p:cNvSpPr>
            <a:spLocks noChangeArrowheads="1" noChangeShapeType="1" noTextEdit="1"/>
          </p:cNvSpPr>
          <p:nvPr/>
        </p:nvSpPr>
        <p:spPr bwMode="auto">
          <a:xfrm>
            <a:off x="250825" y="303610"/>
            <a:ext cx="1905000" cy="70246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99CC"/>
                </a:solidFill>
                <a:latin typeface="隶书"/>
                <a:ea typeface="隶书"/>
              </a:rPr>
              <a:t>检查预习</a:t>
            </a:r>
            <a:endParaRPr lang="zh-CN" altLang="en-US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99CC"/>
              </a:solidFill>
              <a:latin typeface="隶书"/>
              <a:ea typeface="隶书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88251" y="2901908"/>
            <a:ext cx="24929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/>
              <a:t>磅       礴</a:t>
            </a:r>
            <a:endParaRPr lang="zh-CN" altLang="en-US" sz="4800" dirty="0"/>
          </a:p>
        </p:txBody>
      </p:sp>
      <p:sp>
        <p:nvSpPr>
          <p:cNvPr id="3" name="TextBox 2"/>
          <p:cNvSpPr txBox="1"/>
          <p:nvPr/>
        </p:nvSpPr>
        <p:spPr>
          <a:xfrm>
            <a:off x="5388251" y="2358598"/>
            <a:ext cx="26401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err="1" smtClean="0">
                <a:solidFill>
                  <a:srgbClr val="FF0000"/>
                </a:solidFill>
              </a:rPr>
              <a:t>Páng</a:t>
            </a:r>
            <a:r>
              <a:rPr lang="en-US" altLang="zh-CN" sz="4400" dirty="0" smtClean="0">
                <a:solidFill>
                  <a:srgbClr val="FF0000"/>
                </a:solidFill>
              </a:rPr>
              <a:t>     </a:t>
            </a:r>
            <a:r>
              <a:rPr lang="en-US" altLang="zh-CN" sz="4400" dirty="0" err="1" smtClean="0">
                <a:solidFill>
                  <a:srgbClr val="FF0000"/>
                </a:solidFill>
              </a:rPr>
              <a:t>bó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6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78"/>
                  </p:tgtEl>
                </p:cond>
              </p:nextCondLst>
            </p:seq>
          </p:childTnLst>
        </p:cTn>
      </p:par>
    </p:tnLst>
    <p:bldLst>
      <p:bldP spid="28683" grpId="0"/>
      <p:bldP spid="28688" grpId="0"/>
    </p:bldLst>
  </p:timing>
</p:sld>
</file>

<file path=ppt/theme/theme1.xml><?xml version="1.0" encoding="utf-8"?>
<a:theme xmlns:a="http://schemas.openxmlformats.org/drawingml/2006/main" name="中国地理课件模版">
  <a:themeElements>
    <a:clrScheme name="中国地理课件模版 1">
      <a:dk1>
        <a:srgbClr val="200B5B"/>
      </a:dk1>
      <a:lt1>
        <a:srgbClr val="EAEAEA"/>
      </a:lt1>
      <a:dk2>
        <a:srgbClr val="6600FF"/>
      </a:dk2>
      <a:lt2>
        <a:srgbClr val="FFCC66"/>
      </a:lt2>
      <a:accent1>
        <a:srgbClr val="EEB00B"/>
      </a:accent1>
      <a:accent2>
        <a:srgbClr val="6600CC"/>
      </a:accent2>
      <a:accent3>
        <a:srgbClr val="B8AAFF"/>
      </a:accent3>
      <a:accent4>
        <a:srgbClr val="C8C8C8"/>
      </a:accent4>
      <a:accent5>
        <a:srgbClr val="F5D4AA"/>
      </a:accent5>
      <a:accent6>
        <a:srgbClr val="5C00B9"/>
      </a:accent6>
      <a:hlink>
        <a:srgbClr val="FF33CC"/>
      </a:hlink>
      <a:folHlink>
        <a:srgbClr val="CC99FF"/>
      </a:folHlink>
    </a:clrScheme>
    <a:fontScheme name="中国地理课件模版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中国地理课件模版 1">
        <a:dk1>
          <a:srgbClr val="200B5B"/>
        </a:dk1>
        <a:lt1>
          <a:srgbClr val="EAEAEA"/>
        </a:lt1>
        <a:dk2>
          <a:srgbClr val="6600FF"/>
        </a:dk2>
        <a:lt2>
          <a:srgbClr val="FFCC66"/>
        </a:lt2>
        <a:accent1>
          <a:srgbClr val="EEB00B"/>
        </a:accent1>
        <a:accent2>
          <a:srgbClr val="6600CC"/>
        </a:accent2>
        <a:accent3>
          <a:srgbClr val="B8AAFF"/>
        </a:accent3>
        <a:accent4>
          <a:srgbClr val="C8C8C8"/>
        </a:accent4>
        <a:accent5>
          <a:srgbClr val="F5D4AA"/>
        </a:accent5>
        <a:accent6>
          <a:srgbClr val="5C00B9"/>
        </a:accent6>
        <a:hlink>
          <a:srgbClr val="FF33CC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中国地理课件模版 2">
        <a:dk1>
          <a:srgbClr val="393939"/>
        </a:dk1>
        <a:lt1>
          <a:srgbClr val="FFFFFF"/>
        </a:lt1>
        <a:dk2>
          <a:srgbClr val="6600CC"/>
        </a:dk2>
        <a:lt2>
          <a:srgbClr val="CCCCFF"/>
        </a:lt2>
        <a:accent1>
          <a:srgbClr val="F9D87E"/>
        </a:accent1>
        <a:accent2>
          <a:srgbClr val="FFCCCC"/>
        </a:accent2>
        <a:accent3>
          <a:srgbClr val="FFFFFF"/>
        </a:accent3>
        <a:accent4>
          <a:srgbClr val="2F2F2F"/>
        </a:accent4>
        <a:accent5>
          <a:srgbClr val="FBE9C0"/>
        </a:accent5>
        <a:accent6>
          <a:srgbClr val="E7B9B9"/>
        </a:accent6>
        <a:hlink>
          <a:srgbClr val="FFCC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中国地理课件模版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555555"/>
        </a:accent6>
        <a:hlink>
          <a:srgbClr val="969696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中国地理课件模版 4">
        <a:dk1>
          <a:srgbClr val="330000"/>
        </a:dk1>
        <a:lt1>
          <a:srgbClr val="FFFFCC"/>
        </a:lt1>
        <a:dk2>
          <a:srgbClr val="000000"/>
        </a:dk2>
        <a:lt2>
          <a:srgbClr val="FFCC00"/>
        </a:lt2>
        <a:accent1>
          <a:srgbClr val="FF9900"/>
        </a:accent1>
        <a:accent2>
          <a:srgbClr val="330099"/>
        </a:accent2>
        <a:accent3>
          <a:srgbClr val="AAAAAA"/>
        </a:accent3>
        <a:accent4>
          <a:srgbClr val="DADAAE"/>
        </a:accent4>
        <a:accent5>
          <a:srgbClr val="FF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中国地理课件模版 5">
        <a:dk1>
          <a:srgbClr val="333300"/>
        </a:dk1>
        <a:lt1>
          <a:srgbClr val="DDDDDD"/>
        </a:lt1>
        <a:dk2>
          <a:srgbClr val="996600"/>
        </a:dk2>
        <a:lt2>
          <a:srgbClr val="FFCC66"/>
        </a:lt2>
        <a:accent1>
          <a:srgbClr val="EEB00B"/>
        </a:accent1>
        <a:accent2>
          <a:srgbClr val="330099"/>
        </a:accent2>
        <a:accent3>
          <a:srgbClr val="CAB8AA"/>
        </a:accent3>
        <a:accent4>
          <a:srgbClr val="BDBDBD"/>
        </a:accent4>
        <a:accent5>
          <a:srgbClr val="F5D4AA"/>
        </a:accent5>
        <a:accent6>
          <a:srgbClr val="2D008A"/>
        </a:accent6>
        <a:hlink>
          <a:srgbClr val="FF6633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中国地理课件模版 6">
        <a:dk1>
          <a:srgbClr val="003300"/>
        </a:dk1>
        <a:lt1>
          <a:srgbClr val="FFFFCC"/>
        </a:lt1>
        <a:dk2>
          <a:srgbClr val="999933"/>
        </a:dk2>
        <a:lt2>
          <a:srgbClr val="FFFF66"/>
        </a:lt2>
        <a:accent1>
          <a:srgbClr val="CC9900"/>
        </a:accent1>
        <a:accent2>
          <a:srgbClr val="330099"/>
        </a:accent2>
        <a:accent3>
          <a:srgbClr val="CACAAD"/>
        </a:accent3>
        <a:accent4>
          <a:srgbClr val="DADAAE"/>
        </a:accent4>
        <a:accent5>
          <a:srgbClr val="E2CAAA"/>
        </a:accent5>
        <a:accent6>
          <a:srgbClr val="2D008A"/>
        </a:accent6>
        <a:hlink>
          <a:srgbClr val="FF9900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C:\Documents and Settings\zhangyan\Application Data\Microsoft\Templates\中国地理课件模版.pot</Template>
  <TotalTime>821</TotalTime>
  <Words>325</Words>
  <Application>Microsoft Office PowerPoint</Application>
  <PresentationFormat>全屏显示(16:9)</PresentationFormat>
  <Paragraphs>50</Paragraphs>
  <Slides>20</Slides>
  <Notes>3</Notes>
  <HiddenSlides>0</HiddenSlides>
  <MMClips>2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中国地理课件模版</vt:lpstr>
      <vt:lpstr>位图图像</vt:lpstr>
      <vt:lpstr>PowerPoint 演示文稿</vt:lpstr>
      <vt:lpstr>长     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长 江 之 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用线将左右两边描写“江河湖海”的古诗句连起来</vt:lpstr>
      <vt:lpstr>PowerPoint 演示文稿</vt:lpstr>
    </vt:vector>
  </TitlesOfParts>
  <Company>tengtu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长江</dc:title>
  <dc:creator>luoji</dc:creator>
  <cp:lastModifiedBy>User</cp:lastModifiedBy>
  <cp:revision>200</cp:revision>
  <dcterms:created xsi:type="dcterms:W3CDTF">2002-11-11T08:48:13Z</dcterms:created>
  <dcterms:modified xsi:type="dcterms:W3CDTF">2013-03-05T08:16:02Z</dcterms:modified>
</cp:coreProperties>
</file>