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notesMaster" Target="notesMasters/notesMaster1.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2.&#12298;&#24212;&#26377;&#26684;&#29289;&#33268;&#30693;&#31934;&#31070;&#12299;&#36873;&#27573;.docx"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3.&#35848;&#35835;&#20070;.docx"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4.&#21019;&#36896;&#23459;&#35328;.docx"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1.&#12298;&#19981;&#27714;&#29978;&#35299;&#12299;&#36873;&#27573;.docx"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4185" y="2613006"/>
            <a:ext cx="5345189" cy="1026160"/>
          </a:xfrm>
          <a:prstGeom prst="rect">
            <a:avLst/>
          </a:prstGeom>
        </p:spPr>
        <p:txBody>
          <a:bodyPr wrap="square">
            <a:spAutoFit/>
          </a:bodyPr>
          <a:lstStyle/>
          <a:p>
            <a:pPr algn="ctr">
              <a:lnSpc>
                <a:spcPct val="150000"/>
              </a:lnSpc>
            </a:pPr>
            <a:r>
              <a:rPr lang="zh-CN" altLang="en-US" sz="4050" b="1" dirty="0">
                <a:solidFill>
                  <a:srgbClr val="ED7D31"/>
                </a:solidFill>
                <a:latin typeface="Times New Roman" panose="02020603050405020304" pitchFamily="18" charset="0"/>
                <a:ea typeface="微软雅黑" panose="020B0503020204020204" pitchFamily="34" charset="-122"/>
              </a:rPr>
              <a:t>考点</a:t>
            </a:r>
            <a:r>
              <a:rPr lang="en-US" altLang="zh-CN" sz="4050" b="1" dirty="0" smtClean="0">
                <a:solidFill>
                  <a:srgbClr val="ED7D31"/>
                </a:solidFill>
                <a:latin typeface="Times New Roman" panose="02020603050405020304" pitchFamily="18" charset="0"/>
                <a:ea typeface="微软雅黑" panose="020B0503020204020204" pitchFamily="34" charset="-122"/>
              </a:rPr>
              <a:t>8 </a:t>
            </a:r>
            <a:r>
              <a:rPr lang="zh-CN" altLang="en-US" sz="4050" b="1" dirty="0" smtClean="0">
                <a:solidFill>
                  <a:srgbClr val="ED7D31"/>
                </a:solidFill>
                <a:latin typeface="Times New Roman" panose="02020603050405020304" pitchFamily="18" charset="0"/>
                <a:ea typeface="微软雅黑" panose="020B0503020204020204" pitchFamily="34" charset="-122"/>
              </a:rPr>
              <a:t>课</a:t>
            </a:r>
            <a:r>
              <a:rPr lang="zh-CN" altLang="en-US" sz="4050" b="1" dirty="0">
                <a:solidFill>
                  <a:srgbClr val="ED7D31"/>
                </a:solidFill>
                <a:latin typeface="Times New Roman" panose="02020603050405020304" pitchFamily="18" charset="0"/>
                <a:ea typeface="微软雅黑" panose="020B0503020204020204" pitchFamily="34" charset="-122"/>
              </a:rPr>
              <a:t>内议论文阅读</a:t>
            </a:r>
            <a:endParaRPr lang="zh-CN" altLang="zh-CN"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72166"/>
            <a:ext cx="8184234"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2</a:t>
            </a:r>
            <a:r>
              <a:rPr lang="en-US" altLang="zh-CN" sz="2100" dirty="0">
                <a:latin typeface="Times New Roman" panose="02020603050405020304" pitchFamily="18" charset="0"/>
                <a:ea typeface="微软雅黑" panose="020B0503020204020204" pitchFamily="34" charset="-122"/>
              </a:rPr>
              <a:t>(2017•</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阅读丁肇</a:t>
            </a:r>
            <a:r>
              <a:rPr lang="zh-CN" altLang="en-US" sz="2100" dirty="0" smtClean="0">
                <a:latin typeface="Times New Roman" panose="02020603050405020304" pitchFamily="18" charset="0"/>
                <a:ea typeface="微软雅黑" panose="020B0503020204020204" pitchFamily="34" charset="-122"/>
              </a:rPr>
              <a:t>中</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应有格物致知精神</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选段</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1441852" y="3214301"/>
            <a:ext cx="6362700" cy="714375"/>
          </a:xfrm>
          <a:prstGeom prst="rect">
            <a:avLst/>
          </a:prstGeom>
        </p:spPr>
        <p:txBody>
          <a:bodyPr wrap="none">
            <a:spAutoFit/>
          </a:bodyPr>
          <a:lstStyle/>
          <a:p>
            <a:r>
              <a:rPr lang="en-US" altLang="zh-CN" sz="4050" b="1" dirty="0">
                <a:solidFill>
                  <a:schemeClr val="accent2"/>
                </a:solidFill>
                <a:latin typeface="Times New Roman" panose="02020603050405020304" pitchFamily="18" charset="0"/>
                <a:ea typeface="微软雅黑" panose="020B0503020204020204" pitchFamily="34" charset="-122"/>
              </a:rPr>
              <a:t>《</a:t>
            </a:r>
            <a:r>
              <a:rPr lang="zh-CN" altLang="en-US" sz="4050" b="1" dirty="0">
                <a:solidFill>
                  <a:schemeClr val="accent2"/>
                </a:solidFill>
                <a:latin typeface="Times New Roman" panose="02020603050405020304" pitchFamily="18" charset="0"/>
                <a:ea typeface="微软雅黑" panose="020B0503020204020204" pitchFamily="34" charset="-122"/>
              </a:rPr>
              <a:t>应有格物致知精神</a:t>
            </a:r>
            <a:r>
              <a:rPr lang="en-US" altLang="zh-CN" sz="4050" b="1" dirty="0">
                <a:solidFill>
                  <a:schemeClr val="accent2"/>
                </a:solidFill>
                <a:latin typeface="Times New Roman" panose="02020603050405020304" pitchFamily="18" charset="0"/>
                <a:ea typeface="微软雅黑" panose="020B0503020204020204" pitchFamily="34" charset="-122"/>
              </a:rPr>
              <a:t>》</a:t>
            </a:r>
            <a:r>
              <a:rPr lang="zh-CN" altLang="en-US" sz="4050" b="1" dirty="0">
                <a:solidFill>
                  <a:schemeClr val="accent2"/>
                </a:solidFill>
                <a:latin typeface="Times New Roman" panose="02020603050405020304" pitchFamily="18" charset="0"/>
                <a:ea typeface="微软雅黑" panose="020B0503020204020204" pitchFamily="34" charset="-122"/>
              </a:rPr>
              <a:t>选段</a:t>
            </a:r>
            <a:endParaRPr lang="zh-CN" altLang="en-US" sz="4050" b="1" dirty="0">
              <a:solidFill>
                <a:schemeClr val="accent2"/>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68236"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为什么说“传统的中国教育并不重视真正的格物和致知”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因为</a:t>
            </a:r>
            <a:r>
              <a:rPr lang="zh-CN" altLang="en-US" sz="2100" dirty="0">
                <a:solidFill>
                  <a:srgbClr val="C00000"/>
                </a:solidFill>
                <a:latin typeface="Times New Roman" panose="02020603050405020304" pitchFamily="18" charset="0"/>
                <a:ea typeface="微软雅黑" panose="020B0503020204020204" pitchFamily="34" charset="-122"/>
              </a:rPr>
              <a:t>传统教育的目的并不是寻求新知识</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而是适应一个固定的社会制度</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44606" y="2960166"/>
            <a:ext cx="8068236"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本题考查理解文中句子的含义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阅读第①段可以发现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首句提出了问题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紧接着第二句“这可能是因为传统教育的目的并不是寻求新知识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点明了传统教育中存在的弊端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即为答案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4" y="1468782"/>
            <a:ext cx="8085952"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结合语境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理解下面句子中“盲目”一词的含义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我们</a:t>
            </a:r>
            <a:r>
              <a:rPr lang="zh-CN" altLang="en-US" sz="2100" dirty="0">
                <a:latin typeface="Times New Roman" panose="02020603050405020304" pitchFamily="18" charset="0"/>
                <a:ea typeface="微软雅黑" panose="020B0503020204020204" pitchFamily="34" charset="-122"/>
              </a:rPr>
              <a:t>不能</a:t>
            </a:r>
            <a:r>
              <a:rPr lang="zh-CN" altLang="en-US" sz="2100" dirty="0">
                <a:solidFill>
                  <a:srgbClr val="FF00FF"/>
                </a:solidFill>
                <a:latin typeface="Times New Roman" panose="02020603050405020304" pitchFamily="18" charset="0"/>
                <a:ea typeface="微软雅黑" panose="020B0503020204020204" pitchFamily="34" charset="-122"/>
              </a:rPr>
              <a:t>盲目</a:t>
            </a:r>
            <a:r>
              <a:rPr lang="zh-CN" altLang="en-US" sz="2100" dirty="0">
                <a:latin typeface="Times New Roman" panose="02020603050405020304" pitchFamily="18" charset="0"/>
                <a:ea typeface="微软雅黑" panose="020B0503020204020204" pitchFamily="34" charset="-122"/>
              </a:rPr>
              <a:t>地接受过去认定的真理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也不能等待“学术权威”的指示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本义</a:t>
            </a:r>
            <a:r>
              <a:rPr lang="zh-CN" altLang="en-US" sz="2100" dirty="0">
                <a:solidFill>
                  <a:srgbClr val="C00000"/>
                </a:solidFill>
                <a:latin typeface="Times New Roman" panose="02020603050405020304" pitchFamily="18" charset="0"/>
                <a:ea typeface="微软雅黑" panose="020B0503020204020204" pitchFamily="34" charset="-122"/>
              </a:rPr>
              <a:t>是指对事物或事理认识不清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这里是指不经过实践分析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就完全接受别人的观点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没有自己的判断力</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4" name="矩形 3"/>
          <p:cNvSpPr/>
          <p:nvPr/>
        </p:nvSpPr>
        <p:spPr>
          <a:xfrm>
            <a:off x="552941" y="3961772"/>
            <a:ext cx="8068236"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本题考查理解文中重点词语的含义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解答时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要先理解词语的本义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然后结合语境来理解其深层含义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可联系画线句前后的语句“要靠实践来发现事物的真相”“我们要自己有判断力”来理解其深层含义</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00680"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比较选文第⑤段与下面这则材料的论证方法有什么不同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并简要分析各自的作用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1972</a:t>
            </a:r>
            <a:r>
              <a:rPr lang="zh-CN" altLang="en-US" sz="2100" dirty="0">
                <a:latin typeface="Times New Roman" panose="02020603050405020304" pitchFamily="18" charset="0"/>
                <a:ea typeface="微软雅黑" panose="020B0503020204020204" pitchFamily="34" charset="-122"/>
              </a:rPr>
              <a:t>年丁肇中领导一个小组在纽约的布鲁克国家实验室进行了一系列实验去寻找新的重粒子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对于实验的艰巨性和复杂性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他曾经比喻道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在雨季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一个像波士顿这样的城市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一分钟之内也许要降落下千千万万粒雨滴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如果其中的一滴有着不同的颜色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我们就必须找到那滴雨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68236" cy="2515235"/>
          </a:xfrm>
          <a:prstGeom prst="rect">
            <a:avLst/>
          </a:prstGeom>
        </p:spPr>
        <p:txBody>
          <a:bodyPr wrap="square">
            <a:spAutoFit/>
          </a:bodyPr>
          <a:lstStyle/>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选文第⑤段运用举例论证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举“我”个人经验的例子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证明了埋头读书应付一切</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对于实际的需要毫无帮助</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使论证更具体形象</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增强了文章的说服力</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这则材料运用了比喻论证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阐释了科学实验虽然艰巨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复杂</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却是寻求真理的唯一路径</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使论证更生动形象</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0" y="1563521"/>
            <a:ext cx="8098492"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本题考查论证方法及其作用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选文第⑤段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作者以自己的求学经历为例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运用举例论证的方法证明了光“用功”埋头读书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对于实际的需要毫无帮助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而材料中则主要把实验的艰苦性和复杂性比作寻找“那滴雨”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运用了比喻论证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把抽象的道理讲得具体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形象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559260"/>
            <a:ext cx="8000680"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作者认为有些同学高分低能是什么原因造成的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我们应该怎样学习才能适应现在的世界环境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有些同学之所以高分低能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是由于在传统教育的文化背景下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偏向于理论而轻视实验</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偏向于抽象的思维而不愿动手”</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具有扎实的基础知识和基本技能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培养实践能力和创新精神</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0" y="1563521"/>
            <a:ext cx="8098492" cy="348424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本题考查理解作者在文中的观点态度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第一问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题干中“作者认为”揭示我们在原文中找答案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第④段中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中国学生往往念功课成绩很好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考试都得近一百分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但是在研究工作中需要拿主意时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就常常不知所措了”便是具体阐述“高分低能”的表现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而前一句“因为这个文化背景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中国学生大都偏向于理论而轻视实验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偏向于抽象的思维而不愿动手”便是“高分低能”表现的原因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第二问具有一定的开放性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可针对第一问的原因提出相应对策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进而组织答案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6967" y="1574399"/>
            <a:ext cx="2326481" cy="575786"/>
            <a:chOff x="608" y="1180"/>
            <a:chExt cx="4885" cy="1209"/>
          </a:xfrm>
        </p:grpSpPr>
        <p:sp>
          <p:nvSpPr>
            <p:cNvPr id="5" name="矩形 4"/>
            <p:cNvSpPr/>
            <p:nvPr/>
          </p:nvSpPr>
          <p:spPr>
            <a:xfrm>
              <a:off x="608" y="1180"/>
              <a:ext cx="4885" cy="1209"/>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考向研析</a:t>
              </a:r>
              <a:endParaRPr lang="en-US" altLang="zh-CN" sz="2100" b="1" kern="100" dirty="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6" name="Group 7157"/>
            <p:cNvGrpSpPr/>
            <p:nvPr/>
          </p:nvGrpSpPr>
          <p:grpSpPr>
            <a:xfrm>
              <a:off x="608" y="1406"/>
              <a:ext cx="981" cy="894"/>
              <a:chOff x="0" y="0"/>
              <a:chExt cx="797914" cy="650026"/>
            </a:xfrm>
          </p:grpSpPr>
          <p:sp>
            <p:nvSpPr>
              <p:cNvPr id="7"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8"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9"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10"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11"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12"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13"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14"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5"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16"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pic>
        <p:nvPicPr>
          <p:cNvPr id="2" name="图片 1"/>
          <p:cNvPicPr>
            <a:picLocks noChangeAspect="1"/>
          </p:cNvPicPr>
          <p:nvPr/>
        </p:nvPicPr>
        <p:blipFill>
          <a:blip r:embed="rId1"/>
          <a:stretch>
            <a:fillRect/>
          </a:stretch>
        </p:blipFill>
        <p:spPr>
          <a:xfrm>
            <a:off x="476080" y="2278648"/>
            <a:ext cx="8169930" cy="290023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02053" y="2901852"/>
            <a:ext cx="5143501" cy="870585"/>
          </a:xfrm>
          <a:prstGeom prst="rect">
            <a:avLst/>
          </a:prstGeom>
        </p:spPr>
        <p:txBody>
          <a:bodyPr wrap="square">
            <a:spAutoFit/>
          </a:bodyPr>
          <a:lstStyle/>
          <a:p>
            <a:pPr algn="ctr">
              <a:lnSpc>
                <a:spcPct val="150000"/>
              </a:lnSpc>
            </a:pPr>
            <a:r>
              <a:rPr lang="zh-CN" altLang="en-US" sz="3375" b="1" dirty="0" smtClean="0">
                <a:solidFill>
                  <a:srgbClr val="70C0B1"/>
                </a:solidFill>
                <a:latin typeface="Times New Roman" panose="02020603050405020304" pitchFamily="18" charset="0"/>
                <a:ea typeface="微软雅黑" panose="020B0503020204020204" pitchFamily="34" charset="-122"/>
              </a:rPr>
              <a:t>课堂变式练</a:t>
            </a:r>
            <a:endParaRPr lang="zh-CN" altLang="zh-CN" sz="3375" b="1" dirty="0">
              <a:solidFill>
                <a:srgbClr val="70C0B1"/>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10166" y="2901852"/>
            <a:ext cx="3819843" cy="870585"/>
          </a:xfrm>
          <a:prstGeom prst="rect">
            <a:avLst/>
          </a:prstGeom>
        </p:spPr>
        <p:txBody>
          <a:bodyPr wrap="square">
            <a:spAutoFit/>
          </a:bodyPr>
          <a:lstStyle/>
          <a:p>
            <a:pPr algn="ctr">
              <a:lnSpc>
                <a:spcPct val="150000"/>
              </a:lnSpc>
            </a:pPr>
            <a:r>
              <a:rPr lang="zh-CN" altLang="en-US" sz="3375" b="1" dirty="0" smtClean="0">
                <a:solidFill>
                  <a:srgbClr val="D7726C"/>
                </a:solidFill>
                <a:latin typeface="Times New Roman" panose="02020603050405020304" pitchFamily="18" charset="0"/>
                <a:ea typeface="微软雅黑" panose="020B0503020204020204" pitchFamily="34" charset="-122"/>
              </a:rPr>
              <a:t>内江考什么</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72166"/>
            <a:ext cx="8184234"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3779031" y="3203416"/>
            <a:ext cx="1727835" cy="714375"/>
          </a:xfrm>
          <a:prstGeom prst="rect">
            <a:avLst/>
          </a:prstGeom>
        </p:spPr>
        <p:txBody>
          <a:bodyPr wrap="none">
            <a:spAutoFit/>
          </a:bodyPr>
          <a:lstStyle/>
          <a:p>
            <a:r>
              <a:rPr lang="zh-CN" altLang="en-US" sz="4050" b="1" dirty="0">
                <a:solidFill>
                  <a:schemeClr val="accent2"/>
                </a:solidFill>
                <a:latin typeface="Times New Roman" panose="02020603050405020304" pitchFamily="18" charset="0"/>
                <a:ea typeface="微软雅黑" panose="020B0503020204020204" pitchFamily="34" charset="-122"/>
              </a:rPr>
              <a:t>谈读书</a:t>
            </a:r>
            <a:endParaRPr lang="zh-CN" altLang="en-US" sz="4050" b="1" dirty="0">
              <a:solidFill>
                <a:schemeClr val="accent2"/>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5" y="1493947"/>
            <a:ext cx="8142194" cy="299974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根据语境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解释下面加点的词语</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读书时不可存心诘难作者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不可尽信书上所言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亦不可只为</a:t>
            </a:r>
            <a:r>
              <a:rPr lang="zh-CN" altLang="en-US" sz="2100" dirty="0">
                <a:solidFill>
                  <a:srgbClr val="FF00FF"/>
                </a:solidFill>
                <a:latin typeface="Times New Roman" panose="02020603050405020304" pitchFamily="18" charset="0"/>
                <a:ea typeface="微软雅黑" panose="020B0503020204020204" pitchFamily="34" charset="-122"/>
              </a:rPr>
              <a:t>寻章摘句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而应推敲细思</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寻章摘句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搜寻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摘取文章的片段词句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指读书时仅局限于文字的推求</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如不能辨异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可令读经院哲学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盖是辈皆</a:t>
            </a:r>
            <a:r>
              <a:rPr lang="zh-CN" altLang="en-US" sz="2100" dirty="0">
                <a:solidFill>
                  <a:srgbClr val="FF00FF"/>
                </a:solidFill>
                <a:latin typeface="Times New Roman" panose="02020603050405020304" pitchFamily="18" charset="0"/>
                <a:ea typeface="微软雅黑" panose="020B0503020204020204" pitchFamily="34" charset="-122"/>
              </a:rPr>
              <a:t>吹毛求疵</a:t>
            </a:r>
            <a:r>
              <a:rPr lang="zh-CN" altLang="en-US" sz="2100" dirty="0">
                <a:latin typeface="Times New Roman" panose="02020603050405020304" pitchFamily="18" charset="0"/>
                <a:ea typeface="微软雅黑" panose="020B0503020204020204" pitchFamily="34" charset="-122"/>
              </a:rPr>
              <a:t>之人</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a:solidFill>
                  <a:srgbClr val="C00000"/>
                </a:solidFill>
                <a:latin typeface="Times New Roman" panose="02020603050405020304" pitchFamily="18" charset="0"/>
                <a:ea typeface="微软雅黑" panose="020B0503020204020204" pitchFamily="34" charset="-122"/>
              </a:rPr>
              <a:t>吹毛求疵</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刻意挑剔毛病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寻找差错</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109" y="1555868"/>
            <a:ext cx="8085952"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作者论述了读书的重要性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为什么又说“不可尽信书上所言”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书</a:t>
            </a:r>
            <a:r>
              <a:rPr lang="zh-CN" altLang="en-US" sz="2100" dirty="0">
                <a:solidFill>
                  <a:srgbClr val="C00000"/>
                </a:solidFill>
                <a:latin typeface="Times New Roman" panose="02020603050405020304" pitchFamily="18" charset="0"/>
                <a:ea typeface="微软雅黑" panose="020B0503020204020204" pitchFamily="34" charset="-122"/>
              </a:rPr>
              <a:t>上的内容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也许对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也许错</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对读者来说也许有用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也许无用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不加分析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全盘吸收</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效果不会好</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意思对即可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3</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文中画横线的句子用了什么修辞手法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有什么作用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运用</a:t>
            </a:r>
            <a:r>
              <a:rPr lang="zh-CN" altLang="en-US" sz="2100" dirty="0">
                <a:solidFill>
                  <a:srgbClr val="C00000"/>
                </a:solidFill>
                <a:latin typeface="Times New Roman" panose="02020603050405020304" pitchFamily="18" charset="0"/>
                <a:ea typeface="微软雅黑" panose="020B0503020204020204" pitchFamily="34" charset="-122"/>
              </a:rPr>
              <a:t>排比的修辞手法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使得句子整齐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造成一种气势</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有力地证明了论点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意思对即可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0068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文中画波浪线的句子用了什么论证方法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用自己的话概括出这句话的论点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比喻</a:t>
            </a:r>
            <a:r>
              <a:rPr lang="zh-CN" altLang="en-US" sz="2100" dirty="0">
                <a:solidFill>
                  <a:srgbClr val="C00000"/>
                </a:solidFill>
                <a:latin typeface="Times New Roman" panose="02020603050405020304" pitchFamily="18" charset="0"/>
                <a:ea typeface="微软雅黑" panose="020B0503020204020204" pitchFamily="34" charset="-122"/>
              </a:rPr>
              <a:t>论证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论点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人的精神上的缺陷</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可以用读书来弥补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意思对即可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1572166"/>
            <a:ext cx="8184234" cy="575945"/>
          </a:xfrm>
          <a:prstGeom prst="rect">
            <a:avLst/>
          </a:prstGeom>
        </p:spPr>
        <p:txBody>
          <a:bodyPr wrap="square">
            <a:spAutoFit/>
          </a:bodyPr>
          <a:lstStyle/>
          <a:p>
            <a:pPr algn="just">
              <a:lnSpc>
                <a:spcPct val="150000"/>
              </a:lnSpc>
            </a:pPr>
            <a:r>
              <a:rPr lang="zh-CN" altLang="en-US" sz="2100" dirty="0">
                <a:latin typeface="Times New Roman" panose="02020603050405020304" pitchFamily="18" charset="0"/>
                <a:ea typeface="微软雅黑" panose="020B0503020204020204" pitchFamily="34" charset="-122"/>
              </a:rPr>
              <a:t>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阅读下面文章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回答问题</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4" name="矩形 3">
            <a:hlinkClick r:id="rId1" action="ppaction://hlinkfile"/>
          </p:cNvPr>
          <p:cNvSpPr/>
          <p:nvPr/>
        </p:nvSpPr>
        <p:spPr>
          <a:xfrm>
            <a:off x="3519344" y="3138101"/>
            <a:ext cx="2242820" cy="714375"/>
          </a:xfrm>
          <a:prstGeom prst="rect">
            <a:avLst/>
          </a:prstGeom>
        </p:spPr>
        <p:txBody>
          <a:bodyPr wrap="none">
            <a:spAutoFit/>
          </a:bodyPr>
          <a:lstStyle/>
          <a:p>
            <a:r>
              <a:rPr lang="zh-CN" altLang="en-US" sz="4050" b="1" dirty="0">
                <a:solidFill>
                  <a:schemeClr val="accent2"/>
                </a:solidFill>
                <a:latin typeface="Times New Roman" panose="02020603050405020304" pitchFamily="18" charset="0"/>
                <a:ea typeface="微软雅黑" panose="020B0503020204020204" pitchFamily="34" charset="-122"/>
              </a:rPr>
              <a:t>创造宣言</a:t>
            </a:r>
            <a:endParaRPr lang="zh-CN" altLang="en-US" sz="4050" b="1" dirty="0">
              <a:solidFill>
                <a:schemeClr val="accent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5" y="1559260"/>
            <a:ext cx="8142194"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作者认为教师教育的最大成功是什么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学生</a:t>
            </a:r>
            <a:r>
              <a:rPr lang="zh-CN" altLang="en-US" sz="2100" dirty="0">
                <a:solidFill>
                  <a:srgbClr val="C00000"/>
                </a:solidFill>
                <a:latin typeface="Times New Roman" panose="02020603050405020304" pitchFamily="18" charset="0"/>
                <a:ea typeface="微软雅黑" panose="020B0503020204020204" pitchFamily="34" charset="-122"/>
              </a:rPr>
              <a:t>先生合作而创造出值得彼此崇拜之活人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a:p>
            <a:pPr algn="just">
              <a:lnSpc>
                <a:spcPct val="150000"/>
              </a:lnSpc>
            </a:pP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东山樵夫的故事是怎样的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这个人物还让你想到谁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这个故事说明什么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他将泰山的茅草连同树苗带回家里焚烧取火</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让我想起了相比之下富有创造精神的愚公</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③</a:t>
            </a:r>
            <a:r>
              <a:rPr lang="zh-CN" altLang="en-US" sz="2100" dirty="0">
                <a:solidFill>
                  <a:srgbClr val="C00000"/>
                </a:solidFill>
                <a:latin typeface="Times New Roman" panose="02020603050405020304" pitchFamily="18" charset="0"/>
                <a:ea typeface="微软雅黑" panose="020B0503020204020204" pitchFamily="34" charset="-122"/>
              </a:rPr>
              <a:t>以东山樵夫的故事为喻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说明丧失创造力的可悲下场</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anim calcmode="lin" valueType="num">
                                      <p:cBhvr additive="base">
                                        <p:cTn id="1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 calcmode="lin" valueType="num">
                                      <p:cBhvr additive="base">
                                        <p:cTn id="21"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109" y="1555868"/>
            <a:ext cx="8085952"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文章主要采用了哪种表达方式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请结合课文加以分析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文章</a:t>
            </a:r>
            <a:r>
              <a:rPr lang="zh-CN" altLang="en-US" sz="2100" dirty="0">
                <a:solidFill>
                  <a:srgbClr val="C00000"/>
                </a:solidFill>
                <a:latin typeface="Times New Roman" panose="02020603050405020304" pitchFamily="18" charset="0"/>
                <a:ea typeface="微软雅黑" panose="020B0503020204020204" pitchFamily="34" charset="-122"/>
              </a:rPr>
              <a:t>主要运用了叙议结合的表达方式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记叙主要指文中摆出具体事例时所运用的表达方式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议论则是对事例进行分析或表达观点时采用的表达方式</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如批驳了第二个错误观点后的简单总结</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又如批驳了第五个错误观点后的分析</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591919"/>
            <a:ext cx="8000680" cy="15455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文章题为“创造宣言”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那么作者的宣言是什么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只要</a:t>
            </a:r>
            <a:r>
              <a:rPr lang="zh-CN" altLang="en-US" sz="2100" dirty="0">
                <a:solidFill>
                  <a:srgbClr val="C00000"/>
                </a:solidFill>
                <a:latin typeface="Times New Roman" panose="02020603050405020304" pitchFamily="18" charset="0"/>
                <a:ea typeface="微软雅黑" panose="020B0503020204020204" pitchFamily="34" charset="-122"/>
              </a:rPr>
              <a:t>有一滴汗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一滴血</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一滴热情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便是创造之神所爱住的行宫</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就能开创造之花</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结创造之果</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繁殖创造之森林</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30597" y="2639676"/>
            <a:ext cx="8639033" cy="1546860"/>
          </a:xfrm>
          <a:prstGeom prst="rect">
            <a:avLst/>
          </a:prstGeom>
        </p:spPr>
        <p:txBody>
          <a:bodyPr wrap="square">
            <a:spAutoFit/>
          </a:bodyPr>
          <a:lstStyle/>
          <a:p>
            <a:pPr algn="ctr" fontAlgn="auto">
              <a:lnSpc>
                <a:spcPct val="140000"/>
              </a:lnSpc>
            </a:pPr>
            <a:r>
              <a:rPr lang="zh-CN" altLang="en-US"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请完成</a:t>
            </a:r>
            <a:r>
              <a:rPr lang="en-US" altLang="zh-CN"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练测本</a:t>
            </a:r>
            <a:r>
              <a:rPr lang="en-US" altLang="zh-CN"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中</a:t>
            </a:r>
            <a:r>
              <a:rPr lang="zh-CN" altLang="en-US" sz="3375" b="1" dirty="0" smtClean="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的</a:t>
            </a:r>
            <a:endParaRPr lang="en-US" altLang="zh-CN" sz="3375" b="1" dirty="0" smtClean="0">
              <a:solidFill>
                <a:srgbClr val="F47349"/>
              </a:solidFill>
              <a:latin typeface="微软雅黑" panose="020B0503020204020204" pitchFamily="34" charset="-122"/>
              <a:ea typeface="微软雅黑" panose="020B0503020204020204" pitchFamily="34" charset="-122"/>
              <a:cs typeface="微软雅黑" panose="020B0503020204020204" pitchFamily="34" charset="-122"/>
            </a:endParaRPr>
          </a:p>
          <a:p>
            <a:pPr algn="ctr" fontAlgn="auto">
              <a:lnSpc>
                <a:spcPct val="140000"/>
              </a:lnSpc>
            </a:pPr>
            <a:r>
              <a:rPr lang="zh-CN" altLang="en-US" sz="3375" b="1" dirty="0" smtClean="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考点过关训练十一</a:t>
            </a:r>
            <a:r>
              <a:rPr lang="en-US" altLang="zh-CN"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rPr>
              <a:t>十二”</a:t>
            </a:r>
            <a:endParaRPr lang="en-US" altLang="zh-CN" sz="3375" b="1" dirty="0">
              <a:solidFill>
                <a:srgbClr val="F47349"/>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3" y="2029366"/>
            <a:ext cx="8184234" cy="5759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样题</a:t>
            </a:r>
            <a:r>
              <a:rPr lang="en-US" altLang="zh-CN" sz="2100" b="1" dirty="0">
                <a:latin typeface="Times New Roman" panose="02020603050405020304" pitchFamily="18" charset="0"/>
                <a:ea typeface="微软雅黑" panose="020B0503020204020204" pitchFamily="34" charset="-122"/>
              </a:rPr>
              <a:t>1</a:t>
            </a:r>
            <a:r>
              <a:rPr lang="en-US" altLang="zh-CN" sz="2100" dirty="0">
                <a:latin typeface="Times New Roman" panose="02020603050405020304" pitchFamily="18" charset="0"/>
                <a:ea typeface="微软雅黑" panose="020B0503020204020204" pitchFamily="34" charset="-122"/>
              </a:rPr>
              <a:t>(2018•</a:t>
            </a:r>
            <a:r>
              <a:rPr lang="zh-CN" altLang="en-US" sz="2100" dirty="0">
                <a:latin typeface="Times New Roman" panose="02020603050405020304" pitchFamily="18" charset="0"/>
                <a:ea typeface="微软雅黑" panose="020B0503020204020204" pitchFamily="34" charset="-122"/>
              </a:rPr>
              <a:t>内江</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阅读</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不求甚解</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选段</a:t>
            </a: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完成题目</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535223" y="1573306"/>
            <a:ext cx="8515826" cy="511175"/>
            <a:chOff x="340995" y="914400"/>
            <a:chExt cx="11354435" cy="681567"/>
          </a:xfrm>
        </p:grpSpPr>
        <p:sp>
          <p:nvSpPr>
            <p:cNvPr id="5" name="矩形 4"/>
            <p:cNvSpPr/>
            <p:nvPr/>
          </p:nvSpPr>
          <p:spPr>
            <a:xfrm>
              <a:off x="340995" y="914400"/>
              <a:ext cx="11354435" cy="681567"/>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10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10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70"/>
            <p:cNvSpPr/>
            <p:nvPr/>
          </p:nvSpPr>
          <p:spPr>
            <a:xfrm>
              <a:off x="340995" y="1036275"/>
              <a:ext cx="510379" cy="447764"/>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
        <p:nvSpPr>
          <p:cNvPr id="4" name="矩形 3">
            <a:hlinkClick r:id="rId1" action="ppaction://hlinkfile"/>
          </p:cNvPr>
          <p:cNvSpPr/>
          <p:nvPr/>
        </p:nvSpPr>
        <p:spPr>
          <a:xfrm>
            <a:off x="2480599" y="3225187"/>
            <a:ext cx="4302760" cy="714375"/>
          </a:xfrm>
          <a:prstGeom prst="rect">
            <a:avLst/>
          </a:prstGeom>
        </p:spPr>
        <p:txBody>
          <a:bodyPr wrap="none">
            <a:spAutoFit/>
          </a:bodyPr>
          <a:lstStyle/>
          <a:p>
            <a:r>
              <a:rPr lang="en-US" altLang="zh-CN" sz="4050" b="1" dirty="0">
                <a:solidFill>
                  <a:schemeClr val="accent2"/>
                </a:solidFill>
                <a:latin typeface="Times New Roman" panose="02020603050405020304" pitchFamily="18" charset="0"/>
                <a:ea typeface="微软雅黑" panose="020B0503020204020204" pitchFamily="34" charset="-122"/>
              </a:rPr>
              <a:t>《</a:t>
            </a:r>
            <a:r>
              <a:rPr lang="zh-CN" altLang="en-US" sz="4050" b="1" dirty="0">
                <a:solidFill>
                  <a:schemeClr val="accent2"/>
                </a:solidFill>
                <a:latin typeface="Times New Roman" panose="02020603050405020304" pitchFamily="18" charset="0"/>
                <a:ea typeface="微软雅黑" panose="020B0503020204020204" pitchFamily="34" charset="-122"/>
              </a:rPr>
              <a:t>不求甚解</a:t>
            </a:r>
            <a:r>
              <a:rPr lang="en-US" altLang="zh-CN" sz="4050" b="1" dirty="0">
                <a:solidFill>
                  <a:schemeClr val="accent2"/>
                </a:solidFill>
                <a:latin typeface="Times New Roman" panose="02020603050405020304" pitchFamily="18" charset="0"/>
                <a:ea typeface="微软雅黑" panose="020B0503020204020204" pitchFamily="34" charset="-122"/>
              </a:rPr>
              <a:t>》</a:t>
            </a:r>
            <a:r>
              <a:rPr lang="zh-CN" altLang="en-US" sz="4050" b="1" dirty="0">
                <a:solidFill>
                  <a:schemeClr val="accent2"/>
                </a:solidFill>
                <a:latin typeface="Times New Roman" panose="02020603050405020304" pitchFamily="18" charset="0"/>
                <a:ea typeface="微软雅黑" panose="020B0503020204020204" pitchFamily="34" charset="-122"/>
              </a:rPr>
              <a:t>选段</a:t>
            </a:r>
            <a:endParaRPr lang="zh-CN" altLang="en-US" sz="4050" b="1" dirty="0">
              <a:solidFill>
                <a:schemeClr val="accent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68236"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根据语境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解释下面加点的词语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好读书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不求</a:t>
            </a:r>
            <a:r>
              <a:rPr lang="zh-CN" altLang="en-US" sz="2100" dirty="0">
                <a:solidFill>
                  <a:srgbClr val="FF00FF"/>
                </a:solidFill>
                <a:latin typeface="Times New Roman" panose="02020603050405020304" pitchFamily="18" charset="0"/>
                <a:ea typeface="微软雅黑" panose="020B0503020204020204" pitchFamily="34" charset="-122"/>
              </a:rPr>
              <a:t>甚解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甚</a:t>
            </a:r>
            <a:r>
              <a:rPr lang="zh-CN" altLang="en-US" sz="2100" dirty="0">
                <a:solidFill>
                  <a:srgbClr val="C00000"/>
                </a:solidFill>
                <a:latin typeface="Times New Roman" panose="02020603050405020304" pitchFamily="18" charset="0"/>
                <a:ea typeface="微软雅黑" panose="020B0503020204020204" pitchFamily="34" charset="-122"/>
              </a:rPr>
              <a:t>解</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在一字一句的解释上过分深究</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未晓处且放过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不必太</a:t>
            </a:r>
            <a:r>
              <a:rPr lang="zh-CN" altLang="en-US" sz="2100" dirty="0">
                <a:solidFill>
                  <a:srgbClr val="FF00FF"/>
                </a:solidFill>
                <a:latin typeface="Times New Roman" panose="02020603050405020304" pitchFamily="18" charset="0"/>
                <a:ea typeface="微软雅黑" panose="020B0503020204020204" pitchFamily="34" charset="-122"/>
              </a:rPr>
              <a:t>滞</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滞</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死抠一字一句</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因小失大</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为了局部而放弃整体</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 calcmode="lin" valueType="num">
                                      <p:cBhvr additive="base">
                                        <p:cTn id="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 calcmode="lin" valueType="num">
                                      <p:cBhvr additive="base">
                                        <p:cTn id="1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0" y="1563521"/>
            <a:ext cx="8098492" cy="251523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本题考查理解词语在文中的意思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解答本题应在初步感知文章内容的基础上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根据词语前后文的内容判断出词语的意思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题中的“甚解”应根据文中“不要固执一点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咬文嚼字”概括意思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题中的“滞”应根据文中“只是不死抠一字一句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不因小失大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不为某一局部而放弃了整体”概括出意思</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68236" cy="203009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结合全文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分析第①段的作用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树立批驳的靶子“对任何问题不求甚解都是不好的”</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提出自己的观点“不要盲目地反对不求甚解的态度”</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③</a:t>
            </a:r>
            <a:r>
              <a:rPr lang="zh-CN" altLang="en-US" sz="2100" dirty="0">
                <a:solidFill>
                  <a:srgbClr val="C00000"/>
                </a:solidFill>
                <a:latin typeface="Times New Roman" panose="02020603050405020304" pitchFamily="18" charset="0"/>
                <a:ea typeface="微软雅黑" panose="020B0503020204020204" pitchFamily="34" charset="-122"/>
              </a:rPr>
              <a:t>引出下文对“不求甚解”的论述</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3" name="矩形 2"/>
          <p:cNvSpPr/>
          <p:nvPr/>
        </p:nvSpPr>
        <p:spPr>
          <a:xfrm>
            <a:off x="544606" y="3444914"/>
            <a:ext cx="8068236" cy="203009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本题考查赏析语段的作用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解答本题应先看懂第①段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分析语段表达的内容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然后从结构和内容上分析其作用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语段明确了要批驳的观点“对任何问题不求甚解都是不好的”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提出了观点“不要盲目地反对不求甚解的态度”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也引出了下文对“不求甚解”的论述</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224" y="1555866"/>
            <a:ext cx="8085952" cy="251523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文章第④段采用了什么论证方法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有何作用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solidFill>
                  <a:srgbClr val="C00000"/>
                </a:solidFill>
                <a:latin typeface="Times New Roman" panose="02020603050405020304" pitchFamily="18" charset="0"/>
                <a:ea typeface="微软雅黑" panose="020B0503020204020204" pitchFamily="34" charset="-122"/>
              </a:rPr>
              <a:t>论证</a:t>
            </a:r>
            <a:r>
              <a:rPr lang="zh-CN" altLang="en-US" sz="2100" dirty="0">
                <a:solidFill>
                  <a:srgbClr val="C00000"/>
                </a:solidFill>
                <a:latin typeface="Times New Roman" panose="02020603050405020304" pitchFamily="18" charset="0"/>
                <a:ea typeface="微软雅黑" panose="020B0503020204020204" pitchFamily="34" charset="-122"/>
              </a:rPr>
              <a:t>方法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举例论证</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作用</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①</a:t>
            </a:r>
            <a:r>
              <a:rPr lang="zh-CN" altLang="en-US" sz="2100" dirty="0">
                <a:solidFill>
                  <a:srgbClr val="C00000"/>
                </a:solidFill>
                <a:latin typeface="Times New Roman" panose="02020603050405020304" pitchFamily="18" charset="0"/>
                <a:ea typeface="微软雅黑" panose="020B0503020204020204" pitchFamily="34" charset="-122"/>
              </a:rPr>
              <a:t>以普列汉诺夫曲解马克思著作为例</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从反面告诉读者</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阅读经典著作时一定要抱虚心态度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要活读</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理解经典著作的精神实质</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rPr>
              <a:t>②</a:t>
            </a:r>
            <a:r>
              <a:rPr lang="zh-CN" altLang="en-US" sz="2100" dirty="0">
                <a:solidFill>
                  <a:srgbClr val="C00000"/>
                </a:solidFill>
                <a:latin typeface="Times New Roman" panose="02020603050405020304" pitchFamily="18" charset="0"/>
                <a:ea typeface="微软雅黑" panose="020B0503020204020204" pitchFamily="34" charset="-122"/>
              </a:rPr>
              <a:t>使论证更有说服力</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
        <p:nvSpPr>
          <p:cNvPr id="4" name="矩形 3"/>
          <p:cNvSpPr/>
          <p:nvPr/>
        </p:nvSpPr>
        <p:spPr>
          <a:xfrm>
            <a:off x="552941" y="4048856"/>
            <a:ext cx="8068236" cy="1545590"/>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本题考查分析论证方法及其作用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语段运用了举例论证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列举普列汉诺夫曲解马克思著作的事例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强调了应抱虚心的态度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且必须活读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必须理解经典著作的精神实质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举例使论证更有说服力</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4606" y="1493947"/>
            <a:ext cx="8068236" cy="4453890"/>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宋代朱熹说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读书之法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在循序而渐进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熟读而精思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这种读书方法与文章中的“不求甚解”的读书方法相比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你更喜欢哪一种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请阐述理由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rPr>
              <a:t>示例</a:t>
            </a:r>
            <a:r>
              <a:rPr lang="zh-CN" altLang="en-US" sz="2100" b="1" dirty="0">
                <a:solidFill>
                  <a:srgbClr val="C00000"/>
                </a:solidFill>
                <a:latin typeface="Times New Roman" panose="02020603050405020304" pitchFamily="18" charset="0"/>
                <a:ea typeface="微软雅黑" panose="020B0503020204020204" pitchFamily="34" charset="-122"/>
              </a:rPr>
              <a:t>一</a:t>
            </a:r>
            <a:r>
              <a:rPr lang="en-US" altLang="zh-CN" sz="2100" b="1"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喜欢“不求甚解”的读书方法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因为我们读书时要抱虚心的态度</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不能固执一点</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咬文嚼字</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这样才能了解文章的精神实质</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拥有更广泛的知识</a:t>
            </a:r>
            <a:r>
              <a:rPr lang="en-US" altLang="zh-CN" sz="2100" dirty="0" smtClean="0">
                <a:solidFill>
                  <a:srgbClr val="C00000"/>
                </a:solidFill>
                <a:latin typeface="Times New Roman" panose="02020603050405020304" pitchFamily="18" charset="0"/>
                <a:ea typeface="微软雅黑" panose="020B0503020204020204" pitchFamily="34" charset="-122"/>
              </a:rPr>
              <a:t>｡</a:t>
            </a:r>
            <a:endParaRPr lang="en-US" altLang="zh-CN" sz="2100" dirty="0" smtClean="0">
              <a:solidFill>
                <a:srgbClr val="C00000"/>
              </a:solidFill>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solidFill>
                  <a:srgbClr val="C00000"/>
                </a:solidFill>
                <a:latin typeface="Times New Roman" panose="02020603050405020304" pitchFamily="18" charset="0"/>
                <a:ea typeface="微软雅黑" panose="020B0503020204020204" pitchFamily="34" charset="-122"/>
              </a:rPr>
              <a:t>示例</a:t>
            </a:r>
            <a:r>
              <a:rPr lang="zh-CN" altLang="en-US" sz="2100" b="1" dirty="0">
                <a:solidFill>
                  <a:srgbClr val="C00000"/>
                </a:solidFill>
                <a:latin typeface="Times New Roman" panose="02020603050405020304" pitchFamily="18" charset="0"/>
                <a:ea typeface="微软雅黑" panose="020B0503020204020204" pitchFamily="34" charset="-122"/>
              </a:rPr>
              <a:t>二</a:t>
            </a:r>
            <a:r>
              <a:rPr lang="en-US" altLang="zh-CN" sz="2100" b="1"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喜欢朱熹的读书方法</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因为读书的时候不能急于求成</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要循序渐进</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在熟读文章时融入自己的思考</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才能更深入透彻地理解文章</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形成自己独特的见解</a:t>
            </a:r>
            <a:r>
              <a:rPr lang="en-US" altLang="zh-CN" sz="2100" dirty="0">
                <a:solidFill>
                  <a:srgbClr val="C00000"/>
                </a:solidFill>
                <a:latin typeface="Times New Roman" panose="02020603050405020304" pitchFamily="18" charset="0"/>
                <a:ea typeface="微软雅黑" panose="020B0503020204020204" pitchFamily="34" charset="-122"/>
              </a:rPr>
              <a:t>｡(</a:t>
            </a:r>
            <a:r>
              <a:rPr lang="zh-CN" altLang="en-US" sz="2100" dirty="0">
                <a:solidFill>
                  <a:srgbClr val="C00000"/>
                </a:solidFill>
                <a:latin typeface="Times New Roman" panose="02020603050405020304" pitchFamily="18" charset="0"/>
                <a:ea typeface="微软雅黑" panose="020B0503020204020204" pitchFamily="34" charset="-122"/>
              </a:rPr>
              <a:t>围绕“循序渐进”“熟读”“精思”阐述即可</a:t>
            </a:r>
            <a:r>
              <a:rPr lang="en-US" altLang="zh-CN" sz="2100" dirty="0">
                <a:solidFill>
                  <a:srgbClr val="C00000"/>
                </a:solidFill>
                <a:latin typeface="Times New Roman" panose="02020603050405020304" pitchFamily="18" charset="0"/>
                <a:ea typeface="微软雅黑" panose="020B0503020204020204" pitchFamily="34" charset="-122"/>
              </a:rPr>
              <a:t>)</a:t>
            </a:r>
            <a:endParaRPr lang="en-US" altLang="zh-CN" sz="2100" dirty="0">
              <a:solidFill>
                <a:srgbClr val="C00000"/>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4520" y="1563521"/>
            <a:ext cx="8098492" cy="3484245"/>
          </a:xfrm>
          <a:prstGeom prst="rect">
            <a:avLst/>
          </a:prstGeom>
          <a:ln w="28575">
            <a:solidFill>
              <a:srgbClr val="ED7D31"/>
            </a:solidFill>
            <a:prstDash val="dash"/>
          </a:ln>
        </p:spPr>
        <p:txBody>
          <a:bodyPr wrap="square">
            <a:spAutoFit/>
          </a:bodyPr>
          <a:lstStyle/>
          <a:p>
            <a:pPr algn="just">
              <a:lnSpc>
                <a:spcPct val="150000"/>
              </a:lnSpc>
            </a:pP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解析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本题考查结合文章内容提出自己的观点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解答本题应先理解题目的要求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比较出两种阅读方法的不同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选择其中一种喜欢的读书方法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并结合文章内容阐述理由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如果喜欢“不求甚解”的读书方法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则可以根据文中“也应该抱虚心的态度”“不要固执一点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咬文嚼字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而要前后贯通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了解大意”“不能只记住经典著作的一些字句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而必须理解经典著作的精神实质”等内容来阐述理由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喜欢朱熹的读书方法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可根据“循序而渐进”“熟读”“精思”来说明理由</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3010</Words>
  <Application>WPS 演示</Application>
  <PresentationFormat>在屏幕上显示</PresentationFormat>
  <Paragraphs>111</Paragraphs>
  <Slides>28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