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76" r:id="rId5"/>
    <p:sldId id="412" r:id="rId6"/>
    <p:sldId id="416" r:id="rId7"/>
    <p:sldId id="417" r:id="rId8"/>
    <p:sldId id="418" r:id="rId9"/>
    <p:sldId id="422" r:id="rId10"/>
    <p:sldId id="423" r:id="rId11"/>
    <p:sldId id="424" r:id="rId12"/>
    <p:sldId id="427" r:id="rId13"/>
    <p:sldId id="428" r:id="rId14"/>
    <p:sldId id="429" r:id="rId15"/>
    <p:sldId id="430" r:id="rId16"/>
    <p:sldId id="432" r:id="rId17"/>
    <p:sldId id="433" r:id="rId18"/>
    <p:sldId id="434" r:id="rId19"/>
    <p:sldId id="435" r:id="rId20"/>
    <p:sldId id="437" r:id="rId21"/>
    <p:sldId id="438" r:id="rId22"/>
    <p:sldId id="439" r:id="rId23"/>
    <p:sldId id="440" r:id="rId24"/>
    <p:sldId id="442" r:id="rId25"/>
    <p:sldId id="443" r:id="rId26"/>
    <p:sldId id="444" r:id="rId27"/>
    <p:sldId id="445" r:id="rId28"/>
    <p:sldId id="447" r:id="rId29"/>
    <p:sldId id="448" r:id="rId30"/>
    <p:sldId id="449" r:id="rId31"/>
    <p:sldId id="450" r:id="rId32"/>
    <p:sldId id="475" r:id="rId33"/>
    <p:sldId id="477" r:id="rId34"/>
    <p:sldId id="478" r:id="rId35"/>
    <p:sldId id="479" r:id="rId36"/>
    <p:sldId id="451" r:id="rId37"/>
    <p:sldId id="452" r:id="rId38"/>
    <p:sldId id="453" r:id="rId39"/>
    <p:sldId id="454" r:id="rId40"/>
    <p:sldId id="455" r:id="rId41"/>
    <p:sldId id="456" r:id="rId42"/>
    <p:sldId id="457" r:id="rId43"/>
    <p:sldId id="458" r:id="rId44"/>
    <p:sldId id="459" r:id="rId45"/>
    <p:sldId id="460" r:id="rId46"/>
    <p:sldId id="461" r:id="rId47"/>
    <p:sldId id="446" r:id="rId48"/>
    <p:sldId id="411"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3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193155" y="735096"/>
            <a:ext cx="5486400" cy="5387807"/>
          </a:xfrm>
          <a:prstGeom prst="rect">
            <a:avLst/>
          </a:prstGeom>
        </p:spPr>
      </p:pic>
      <p:sp>
        <p:nvSpPr>
          <p:cNvPr id="16" name="日期占位符 15"/>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sz="quarter" idx="14" hasCustomPrompt="1"/>
            <p:custDataLst>
              <p:tags r:id="rId8"/>
            </p:custDataLst>
          </p:nvPr>
        </p:nvSpPr>
        <p:spPr>
          <a:xfrm>
            <a:off x="1038860" y="3632201"/>
            <a:ext cx="4826000" cy="370205"/>
          </a:xfrm>
          <a:prstGeom prst="rect">
            <a:avLst/>
          </a:prstGeom>
        </p:spPr>
        <p:txBody>
          <a:bodyPr vert="horz" lIns="0" tIns="0" rIns="0" bIns="0" rtlCol="0">
            <a:normAutofit/>
          </a:bodyPr>
          <a:lstStyle>
            <a:lvl1pPr marL="0" indent="0">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sp>
        <p:nvSpPr>
          <p:cNvPr id="4" name="标题 3"/>
          <p:cNvSpPr>
            <a:spLocks noGrp="1"/>
          </p:cNvSpPr>
          <p:nvPr>
            <p:ph type="ctrTitle" idx="15" hasCustomPrompt="1"/>
            <p:custDataLst>
              <p:tags r:id="rId9"/>
            </p:custDataLst>
          </p:nvPr>
        </p:nvSpPr>
        <p:spPr>
          <a:xfrm>
            <a:off x="1038861" y="2236424"/>
            <a:ext cx="4825365" cy="1191307"/>
          </a:xfrm>
        </p:spPr>
        <p:txBody>
          <a:bodyPr vert="horz" lIns="0" tIns="0" rIns="0" bIns="0" rtlCol="0" anchor="b" anchorCtr="0">
            <a:normAutofit/>
          </a:bodyPr>
          <a:lstStyle>
            <a:lvl1pPr>
              <a:defRPr lang="zh-CN" altLang="en-US" sz="48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ts val="0"/>
              </a:spcAft>
              <a:buClrTx/>
              <a:buSzTx/>
              <a:buFontTx/>
            </a:pPr>
            <a:r>
              <a:rPr lang="zh-CN" altLang="en-US" dirty="0"/>
              <a:t>编辑标题</a:t>
            </a:r>
            <a:endParaRPr lang="zh-CN" altLang="en-US" dirty="0"/>
          </a:p>
        </p:txBody>
      </p:sp>
      <p:cxnSp>
        <p:nvCxnSpPr>
          <p:cNvPr id="11" name="直接连接符 10"/>
          <p:cNvCxnSpPr/>
          <p:nvPr userDrawn="1">
            <p:custDataLst>
              <p:tags r:id="rId10"/>
            </p:custDataLst>
          </p:nvPr>
        </p:nvCxnSpPr>
        <p:spPr>
          <a:xfrm>
            <a:off x="1015365" y="4187190"/>
            <a:ext cx="4765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6" hasCustomPrompt="1"/>
            <p:custDataLst>
              <p:tags r:id="rId11"/>
            </p:custDataLst>
          </p:nvPr>
        </p:nvSpPr>
        <p:spPr>
          <a:xfrm>
            <a:off x="1015365" y="4371975"/>
            <a:ext cx="1910715" cy="408934"/>
          </a:xfrm>
        </p:spPr>
        <p:txBody>
          <a:bodyPr/>
          <a:lstStyle>
            <a:lvl1pPr marL="0" indent="0">
              <a:buNone/>
              <a:defRPr>
                <a:solidFill>
                  <a:schemeClr val="tx1">
                    <a:lumMod val="65000"/>
                    <a:lumOff val="35000"/>
                  </a:schemeClr>
                </a:solidFill>
              </a:defRPr>
            </a:lvl1pPr>
          </a:lstStyle>
          <a:p>
            <a:pPr lvl="0"/>
            <a:r>
              <a:rPr lang="zh-CN" altLang="en-US" dirty="0"/>
              <a:t>汇报人姓名</a:t>
            </a:r>
            <a:endParaRPr lang="zh-CN" altLang="en-US" dirty="0"/>
          </a:p>
        </p:txBody>
      </p:sp>
      <p:sp>
        <p:nvSpPr>
          <p:cNvPr id="12" name="文本占位符 11"/>
          <p:cNvSpPr>
            <a:spLocks noGrp="1"/>
          </p:cNvSpPr>
          <p:nvPr>
            <p:ph type="body" sz="quarter" idx="17" hasCustomPrompt="1"/>
            <p:custDataLst>
              <p:tags r:id="rId12"/>
            </p:custDataLst>
          </p:nvPr>
        </p:nvSpPr>
        <p:spPr>
          <a:xfrm>
            <a:off x="1015364" y="4881332"/>
            <a:ext cx="1910715" cy="408934"/>
          </a:xfrm>
        </p:spPr>
        <p:txBody>
          <a:bodyPr/>
          <a:lstStyle>
            <a:lvl1pPr marL="0" indent="0">
              <a:buNone/>
              <a:defRPr>
                <a:solidFill>
                  <a:schemeClr val="tx1">
                    <a:lumMod val="65000"/>
                    <a:lumOff val="35000"/>
                  </a:schemeClr>
                </a:solidFill>
              </a:defRPr>
            </a:lvl1pPr>
          </a:lstStyle>
          <a:p>
            <a:pPr lvl="0"/>
            <a:r>
              <a:rPr lang="zh-CN" altLang="en-US" dirty="0"/>
              <a:t>汇报日期</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文本占位符 1"/>
          <p:cNvSpPr>
            <a:spLocks noGrp="1"/>
          </p:cNvSpPr>
          <p:nvPr>
            <p:ph type="body" idx="13" hasCustomPrompt="1"/>
            <p:custDataLst>
              <p:tags r:id="rId8"/>
            </p:custDataLst>
          </p:nvPr>
        </p:nvSpPr>
        <p:spPr>
          <a:xfrm>
            <a:off x="9777095" y="1239202"/>
            <a:ext cx="666895" cy="4380230"/>
          </a:xfrm>
          <a:noFill/>
        </p:spPr>
        <p:txBody>
          <a:bodyPr vert="eaVert" wrap="square" lIns="0" tIns="0" rIns="0" bIns="0" rtlCol="0" anchor="b" anchorCtr="0">
            <a:normAutofit/>
          </a:bodyPr>
          <a:lstStyle>
            <a:lvl1pPr marL="0" indent="0" algn="dist">
              <a:buNone/>
              <a:defRPr lang="zh-CN" altLang="en-US" spc="400">
                <a:solidFill>
                  <a:schemeClr val="tx1">
                    <a:lumMod val="65000"/>
                    <a:lumOff val="35000"/>
                  </a:schemeClr>
                </a:solidFill>
                <a:latin typeface="Arial" panose="020B0604020202020204" pitchFamily="34" charset="0"/>
                <a:ea typeface="隶书" panose="02010509060101010101" pitchFamily="49" charset="-122"/>
              </a:defRPr>
            </a:lvl1pPr>
          </a:lstStyle>
          <a:p>
            <a:pPr marL="0" lvl="0"/>
            <a:r>
              <a:rPr lang="zh-CN" altLang="en-US" dirty="0"/>
              <a:t>单击此处编辑文本</a:t>
            </a:r>
            <a:endParaRPr lang="zh-CN" altLang="en-US" dirty="0"/>
          </a:p>
        </p:txBody>
      </p:sp>
      <p:cxnSp>
        <p:nvCxnSpPr>
          <p:cNvPr id="7" name="直接连接符 6"/>
          <p:cNvCxnSpPr/>
          <p:nvPr userDrawn="1">
            <p:custDataLst>
              <p:tags r:id="rId9"/>
            </p:custDataLst>
          </p:nvPr>
        </p:nvCxnSpPr>
        <p:spPr>
          <a:xfrm>
            <a:off x="9573895" y="1239202"/>
            <a:ext cx="0" cy="4378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14" hasCustomPrompt="1"/>
            <p:custDataLst>
              <p:tags r:id="rId10"/>
            </p:custDataLst>
          </p:nvPr>
        </p:nvSpPr>
        <p:spPr>
          <a:xfrm>
            <a:off x="7966710" y="1238567"/>
            <a:ext cx="1403985" cy="4380230"/>
          </a:xfrm>
          <a:noFill/>
        </p:spPr>
        <p:txBody>
          <a:bodyPr vert="eaVert" wrap="square" lIns="0" tIns="0" rIns="0" bIns="0" rtlCol="0" anchor="t" anchorCtr="0">
            <a:normAutofit/>
          </a:bodyPr>
          <a:lstStyle>
            <a:lvl1pPr>
              <a:defRPr lang="zh-CN" altLang="en-US" sz="6600" b="0" spc="1400">
                <a:solidFill>
                  <a:schemeClr val="tx1">
                    <a:lumMod val="85000"/>
                    <a:lumOff val="15000"/>
                  </a:schemeClr>
                </a:solidFill>
                <a:latin typeface="Arial" panose="020B0604020202020204" pitchFamily="34" charset="0"/>
                <a:ea typeface="汉仪尚巍手书W" panose="00020600040101010101" pitchFamily="18" charset="-122"/>
                <a:cs typeface="+mn-cs"/>
              </a:defRPr>
            </a:lvl1pPr>
          </a:lstStyle>
          <a:p>
            <a:pPr marL="0" lvl="0"/>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8"/>
            </p:custDataLst>
          </p:nvPr>
        </p:nvSpPr>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4605"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535633"/>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322060"/>
            <a:ext cx="720090" cy="53594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319520"/>
            <a:ext cx="720090" cy="53848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480" y="5652770"/>
            <a:ext cx="1619885" cy="1205230"/>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647055"/>
            <a:ext cx="1619885" cy="1210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993336"/>
          </a:xfrm>
          <a:prstGeom prst="rect">
            <a:avLst/>
          </a:prstGeom>
        </p:spPr>
      </p:pic>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7861453" y="1769866"/>
            <a:ext cx="1498294" cy="3632812"/>
          </a:xfrm>
        </p:spPr>
        <p:txBody>
          <a:bodyPr vert="eaVert" anchor="b"/>
          <a:lstStyle>
            <a:lvl1pPr algn="ctr">
              <a:defRPr sz="6000">
                <a:solidFill>
                  <a:schemeClr val="tx1">
                    <a:lumMod val="85000"/>
                    <a:lumOff val="15000"/>
                  </a:schemeClr>
                </a:solidFill>
              </a:defRPr>
            </a:lvl1pPr>
          </a:lstStyle>
          <a:p>
            <a:r>
              <a:rPr lang="zh-CN" altLang="en-US" dirty="0"/>
              <a:t>编辑标题</a:t>
            </a:r>
            <a:endParaRPr lang="zh-CN" altLang="en-US" dirty="0"/>
          </a:p>
        </p:txBody>
      </p:sp>
      <p:sp>
        <p:nvSpPr>
          <p:cNvPr id="8" name="竖排文字占位符 7"/>
          <p:cNvSpPr>
            <a:spLocks noGrp="1"/>
          </p:cNvSpPr>
          <p:nvPr>
            <p:ph type="body" orient="vert" sz="quarter" idx="13" hasCustomPrompt="1"/>
            <p:custDataLst>
              <p:tags r:id="rId9"/>
            </p:custDataLst>
          </p:nvPr>
        </p:nvSpPr>
        <p:spPr>
          <a:xfrm>
            <a:off x="3021376" y="1769866"/>
            <a:ext cx="4692440" cy="3633176"/>
          </a:xfrm>
        </p:spPr>
        <p:txBody>
          <a:bodyPr vert="eaVert" anchor="t">
            <a:normAutofit/>
          </a:bodyPr>
          <a:lstStyle>
            <a:lvl1pPr marL="0" indent="0" algn="ctr">
              <a:buNone/>
              <a:defRPr sz="2000">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zh-CN" altLang="en-US" dirty="0"/>
              <a:t>单击此处编辑文本</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1397000"/>
            <a:ext cx="2069184" cy="4064000"/>
          </a:xfrm>
          <a:prstGeom prst="rect">
            <a:avLst/>
          </a:prstGeom>
        </p:spPr>
      </p:pic>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2.xml"/><Relationship Id="rId19" Type="http://schemas.openxmlformats.org/officeDocument/2006/relationships/tags" Target="../tags/tag136.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0" u="none" strike="noStrike" kern="1200" cap="none" spc="200" normalizeH="0">
          <a:solidFill>
            <a:schemeClr val="tx1"/>
          </a:solidFill>
          <a:uFillTx/>
          <a:latin typeface="Arial" panose="020B0604020202020204" pitchFamily="34" charset="0"/>
          <a:ea typeface="汉仪尚巍手书W" panose="00020600040101010101" pitchFamily="18"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9.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0.xml"/><Relationship Id="rId1" Type="http://schemas.openxmlformats.org/officeDocument/2006/relationships/hyperlink" Target="http://baike.baidu.com/view/46092.htm" TargetMode="Externa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92.xml"/><Relationship Id="rId1" Type="http://schemas.openxmlformats.org/officeDocument/2006/relationships/tags" Target="../tags/tag19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sz="quarter" idx="14"/>
            <p:custDataLst>
              <p:tags r:id="rId1"/>
            </p:custDataLst>
          </p:nvPr>
        </p:nvSpPr>
        <p:spPr>
          <a:xfrm>
            <a:off x="1566545" y="3220085"/>
            <a:ext cx="4826000" cy="739775"/>
          </a:xfrm>
        </p:spPr>
        <p:txBody>
          <a:bodyPr>
            <a:noAutofit/>
          </a:bodyPr>
          <a:lstStyle/>
          <a:p>
            <a:r>
              <a:rPr lang="zh-CN" altLang="en-US" sz="3600">
                <a:solidFill>
                  <a:srgbClr val="FF0000"/>
                </a:solidFill>
              </a:rPr>
              <a:t>第六讲  文化常识</a:t>
            </a:r>
            <a:endParaRPr lang="zh-CN" altLang="en-US" sz="3600">
              <a:solidFill>
                <a:srgbClr val="FF0000"/>
              </a:solidFill>
            </a:endParaRPr>
          </a:p>
        </p:txBody>
      </p:sp>
      <p:sp>
        <p:nvSpPr>
          <p:cNvPr id="6" name="标题 5"/>
          <p:cNvSpPr>
            <a:spLocks noGrp="1"/>
          </p:cNvSpPr>
          <p:nvPr>
            <p:ph type="ctrTitle" idx="15"/>
            <p:custDataLst>
              <p:tags r:id="rId2"/>
            </p:custDataLst>
          </p:nvPr>
        </p:nvSpPr>
        <p:spPr>
          <a:xfrm>
            <a:off x="1038860" y="1798955"/>
            <a:ext cx="5882005" cy="1191260"/>
          </a:xfrm>
        </p:spPr>
        <p:txBody>
          <a:bodyPr>
            <a:normAutofit/>
          </a:bodyPr>
          <a:lstStyle/>
          <a:p>
            <a:r>
              <a:rPr lang="zh-CN" altLang="en-US" b="1"/>
              <a:t>文言文阅读十一讲</a:t>
            </a:r>
            <a:endParaRPr lang="zh-CN" altLang="en-US" b="1"/>
          </a:p>
        </p:txBody>
      </p:sp>
      <p:sp>
        <p:nvSpPr>
          <p:cNvPr id="8" name="文本占位符 7"/>
          <p:cNvSpPr>
            <a:spLocks noGrp="1"/>
          </p:cNvSpPr>
          <p:nvPr>
            <p:ph type="body" sz="quarter" idx="16"/>
            <p:custDataLst>
              <p:tags r:id="rId3"/>
            </p:custDataLst>
          </p:nvPr>
        </p:nvSpPr>
        <p:spPr>
          <a:xfrm>
            <a:off x="7135495" y="5003165"/>
            <a:ext cx="866140" cy="408940"/>
          </a:xfrm>
        </p:spPr>
        <p:txBody>
          <a:bodyPr>
            <a:normAutofit lnSpcReduction="10000"/>
          </a:bodyPr>
          <a:lstStyle/>
          <a:p>
            <a:r>
              <a:rPr lang="zh-CN" altLang="en-US"/>
              <a:t>张海山</a:t>
            </a:r>
            <a:endParaRPr lang="zh-CN" altLang="en-US"/>
          </a:p>
        </p:txBody>
      </p:sp>
      <p:sp>
        <p:nvSpPr>
          <p:cNvPr id="12" name="文本占位符 1"/>
          <p:cNvSpPr txBox="1"/>
          <p:nvPr>
            <p:custDataLst>
              <p:tags r:id="rId4"/>
            </p:custDataLst>
          </p:nvPr>
        </p:nvSpPr>
        <p:spPr>
          <a:xfrm>
            <a:off x="224790" y="134539"/>
            <a:ext cx="1725930" cy="736600"/>
          </a:xfrm>
          <a:prstGeom prst="rect">
            <a:avLst/>
          </a:prstGeom>
          <a:noFill/>
        </p:spPr>
        <p:txBody>
          <a:bodyPr wrap="square" lIns="0" tIns="0" rIns="0" bIns="0" rtlCol="0" anchor="ctr" anchorCtr="0">
            <a:normAutofit fontScale="90000" lnSpcReduction="1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lang="zh-CN" altLang="en-US" sz="4400" b="1" u="none" strike="noStrike" kern="1200" cap="none" spc="200" normalizeH="0" baseline="0">
                <a:solidFill>
                  <a:schemeClr val="accent1"/>
                </a:solidFill>
                <a:uFillTx/>
                <a:latin typeface="Arial" panose="020B0604020202020204" pitchFamily="34" charset="0"/>
                <a:ea typeface="隶书" panose="02010509060101010101" pitchFamily="49" charset="-122"/>
                <a:cs typeface="Arial" panose="020B060402020202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a:t>2021</a:t>
            </a:r>
            <a:endParaRPr lang="en-US" dirty="0"/>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《短歌行》</a:t>
            </a:r>
            <a:endParaRPr lang="zh-CN" altLang="en-US"/>
          </a:p>
        </p:txBody>
      </p:sp>
      <p:sp>
        <p:nvSpPr>
          <p:cNvPr id="100" name="文本框 99"/>
          <p:cNvSpPr txBox="1"/>
          <p:nvPr/>
        </p:nvSpPr>
        <p:spPr>
          <a:xfrm>
            <a:off x="1370330" y="977265"/>
            <a:ext cx="10629265" cy="5262245"/>
          </a:xfrm>
          <a:prstGeom prst="rect">
            <a:avLst/>
          </a:prstGeom>
          <a:noFill/>
          <a:ln w="9525">
            <a:noFill/>
          </a:ln>
        </p:spPr>
        <p:txBody>
          <a:bodyPr wrap="square">
            <a:spAutoFit/>
          </a:bodyPr>
          <a:p>
            <a:pPr indent="533400"/>
            <a:r>
              <a:rPr lang="zh-CN" sz="2400" b="0">
                <a:ea typeface="宋体" panose="02010600030101010101" pitchFamily="2" charset="-122"/>
              </a:rPr>
              <a:t>1.杜康：相传是最早造酒的人，后世将杜康尊为酒神，制酒业则奉杜康为祖师爷，有“酒圣”之称。后世常以“杜康”借指酒。2.子：对对方的尊称。衿：古式的衣领。青衿：是周代读书人的服装，这里指代有学识的人。3.阡陌：阡，南北向的小路；陌，东西向田间小路。4.建安风骨是以曹氏父子为中心形成的文人集团所表现出的共同的文学倾向，他们高扬政治理想，展示强烈个性，具有浓郁的悲剧色彩，展现了东汉末年动荡的时代，形成了慷慨激昂、刚健有力的诗歌风格，所以称为</a:t>
            </a:r>
            <a:r>
              <a:rPr lang="en-US" sz="2400" b="0">
                <a:latin typeface="宋体" panose="02010600030101010101" pitchFamily="2" charset="-122"/>
              </a:rPr>
              <a:t>“</a:t>
            </a:r>
            <a:r>
              <a:rPr lang="zh-CN" sz="2400" b="0">
                <a:ea typeface="宋体" panose="02010600030101010101" pitchFamily="2" charset="-122"/>
              </a:rPr>
              <a:t>建安风骨</a:t>
            </a:r>
            <a:r>
              <a:rPr lang="en-US" sz="2400" b="0">
                <a:latin typeface="宋体" panose="02010600030101010101" pitchFamily="2" charset="-122"/>
              </a:rPr>
              <a:t>”</a:t>
            </a:r>
            <a:r>
              <a:rPr lang="zh-CN" sz="2400" b="0">
                <a:ea typeface="宋体" panose="02010600030101010101" pitchFamily="2" charset="-122"/>
              </a:rPr>
              <a:t>。代表人物主要有“三曹”、“七子”和蔡琰。</a:t>
            </a:r>
            <a:r>
              <a:rPr lang="en-US" sz="2400" b="0">
                <a:latin typeface="宋体" panose="02010600030101010101" pitchFamily="2" charset="-122"/>
              </a:rPr>
              <a:t>“</a:t>
            </a:r>
            <a:r>
              <a:rPr lang="zh-CN" sz="2400" b="0">
                <a:ea typeface="宋体" panose="02010600030101010101" pitchFamily="2" charset="-122"/>
              </a:rPr>
              <a:t>三曹”指曹操、曹丕、曹植；</a:t>
            </a:r>
            <a:r>
              <a:rPr lang="en-US" sz="2400" b="0">
                <a:latin typeface="宋体" panose="02010600030101010101" pitchFamily="2" charset="-122"/>
              </a:rPr>
              <a:t>“</a:t>
            </a:r>
            <a:r>
              <a:rPr lang="zh-CN" sz="2400" b="0">
                <a:ea typeface="宋体" panose="02010600030101010101" pitchFamily="2" charset="-122"/>
              </a:rPr>
              <a:t>七子”指孔融、陈琳、王粲、徐干、阮瑀、应玚、刘桢。</a:t>
            </a:r>
            <a:r>
              <a:rPr lang="en-US" sz="2400" b="0">
                <a:latin typeface="宋体" panose="02010600030101010101" pitchFamily="2" charset="-122"/>
              </a:rPr>
              <a:t>  </a:t>
            </a:r>
            <a:r>
              <a:rPr lang="zh-CN" sz="2400" b="0">
                <a:ea typeface="宋体" panose="02010600030101010101" pitchFamily="2" charset="-122"/>
              </a:rPr>
              <a:t>5.曹魏建立后，曹操被追尊为“武皇帝”，庙号“太祖”，史称魏武帝。6.《古诗十九首》是东汉末文人五言诗的选辑，最早见于南朝梁萧统《文选》，代表了汉代文人五言抒情诗的最高成就，刘勰称之为“五言之冠冕</a:t>
            </a:r>
            <a:r>
              <a:rPr lang="en-US" sz="2400" b="0">
                <a:latin typeface="宋体" panose="02010600030101010101" pitchFamily="2" charset="-122"/>
              </a:rPr>
              <a:t>”</a:t>
            </a:r>
            <a:r>
              <a:rPr lang="zh-CN" sz="2400" b="0">
                <a:ea typeface="宋体" panose="02010600030101010101" pitchFamily="2" charset="-122"/>
              </a:rPr>
              <a:t>，钟嵘誉之为“天衣无缝，一字千金</a:t>
            </a:r>
            <a:r>
              <a:rPr lang="en-US" sz="2400" b="0">
                <a:latin typeface="宋体" panose="02010600030101010101" pitchFamily="2" charset="-122"/>
              </a:rPr>
              <a:t>”</a:t>
            </a:r>
            <a:r>
              <a:rPr lang="zh-CN" sz="2400" b="0">
                <a:ea typeface="宋体" panose="02010600030101010101" pitchFamily="2" charset="-122"/>
              </a:rPr>
              <a:t>。</a:t>
            </a:r>
            <a:endParaRPr lang="zh-CN" altLang="en-US" sz="24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《兰亭集序》</a:t>
            </a:r>
            <a:endParaRPr lang="zh-CN" altLang="en-US"/>
          </a:p>
        </p:txBody>
      </p:sp>
      <p:sp>
        <p:nvSpPr>
          <p:cNvPr id="100" name="文本框 99"/>
          <p:cNvSpPr txBox="1"/>
          <p:nvPr/>
        </p:nvSpPr>
        <p:spPr>
          <a:xfrm>
            <a:off x="1479550" y="963930"/>
            <a:ext cx="10447655" cy="4523105"/>
          </a:xfrm>
          <a:prstGeom prst="rect">
            <a:avLst/>
          </a:prstGeom>
          <a:noFill/>
          <a:ln w="9525">
            <a:noFill/>
          </a:ln>
        </p:spPr>
        <p:txBody>
          <a:bodyPr wrap="square">
            <a:spAutoFit/>
          </a:bodyPr>
          <a:p>
            <a:pPr indent="533400"/>
            <a:r>
              <a:rPr lang="zh-CN" sz="3200" b="0">
                <a:ea typeface="宋体" panose="02010600030101010101" pitchFamily="2" charset="-122"/>
              </a:rPr>
              <a:t>1.癸丑：古人常用天干十个字和地支十二个字循环相配来表示年月日的次序。这里指永和九年。2.暮春：春季的末一个月。孟、仲、季表示每季月份的顺序，孟表示每季的第一个月，仲表示第二个月，季表示最后一个月即第三个月，如孟春指春季的第一个月。</a:t>
            </a:r>
            <a:r>
              <a:rPr lang="en-US" sz="3200" b="0">
                <a:latin typeface="宋体" panose="02010600030101010101" pitchFamily="2" charset="-122"/>
              </a:rPr>
              <a:t>          </a:t>
            </a:r>
            <a:r>
              <a:rPr lang="zh-CN" sz="3200" b="0">
                <a:ea typeface="宋体" panose="02010600030101010101" pitchFamily="2" charset="-122"/>
              </a:rPr>
              <a:t>3.禊，一种祭礼。古时一三月上旬的</a:t>
            </a:r>
            <a:r>
              <a:rPr lang="en-US" sz="3200" b="0">
                <a:latin typeface="宋体" panose="02010600030101010101" pitchFamily="2" charset="-122"/>
              </a:rPr>
              <a:t>“</a:t>
            </a:r>
            <a:r>
              <a:rPr lang="zh-CN" sz="3200" b="0">
                <a:ea typeface="宋体" panose="02010600030101010101" pitchFamily="2" charset="-122"/>
              </a:rPr>
              <a:t>巳”日为修禊日；三国魏以后用三月三日，不再用巳日。禊事，古代的一种风俗，三月三日人们到水边洗濯，嬉戏，以祈福消灾。4.契：用木或竹刻成，分成两半，合在一起可为凭验。</a:t>
            </a:r>
            <a:endParaRPr lang="zh-CN" altLang="en-US" sz="32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《赤壁赋》</a:t>
            </a:r>
            <a:endParaRPr lang="zh-CN" altLang="en-US"/>
          </a:p>
        </p:txBody>
      </p:sp>
      <p:sp>
        <p:nvSpPr>
          <p:cNvPr id="100" name="文本框 99"/>
          <p:cNvSpPr txBox="1"/>
          <p:nvPr/>
        </p:nvSpPr>
        <p:spPr>
          <a:xfrm>
            <a:off x="1406525" y="972185"/>
            <a:ext cx="10568940" cy="5507990"/>
          </a:xfrm>
          <a:prstGeom prst="rect">
            <a:avLst/>
          </a:prstGeom>
          <a:noFill/>
          <a:ln w="9525">
            <a:noFill/>
          </a:ln>
        </p:spPr>
        <p:txBody>
          <a:bodyPr wrap="square">
            <a:spAutoFit/>
          </a:bodyPr>
          <a:p>
            <a:pPr indent="533400"/>
            <a:r>
              <a:rPr lang="zh-CN" sz="3200" b="0">
                <a:ea typeface="宋体" panose="02010600030101010101" pitchFamily="2" charset="-122"/>
              </a:rPr>
              <a:t>1. 朔：农历每月第一天。</a:t>
            </a:r>
            <a:r>
              <a:rPr lang="en-US" sz="3200" b="0">
                <a:latin typeface="宋体" panose="02010600030101010101" pitchFamily="2" charset="-122"/>
              </a:rPr>
              <a:t>  </a:t>
            </a:r>
            <a:r>
              <a:rPr lang="zh-CN" sz="3200" b="0">
                <a:ea typeface="宋体" panose="02010600030101010101" pitchFamily="2" charset="-122"/>
              </a:rPr>
              <a:t>望：农历每月十五。</a:t>
            </a:r>
            <a:r>
              <a:rPr lang="en-US" sz="3200" b="0">
                <a:latin typeface="宋体" panose="02010600030101010101" pitchFamily="2" charset="-122"/>
              </a:rPr>
              <a:t>      </a:t>
            </a:r>
            <a:r>
              <a:rPr lang="zh-CN" sz="3200" b="0">
                <a:ea typeface="宋体" panose="02010600030101010101" pitchFamily="2" charset="-122"/>
              </a:rPr>
              <a:t>既望：农历每月十六。</a:t>
            </a:r>
            <a:r>
              <a:rPr lang="en-US" sz="3200" b="0">
                <a:latin typeface="宋体" panose="02010600030101010101" pitchFamily="2" charset="-122"/>
              </a:rPr>
              <a:t>     </a:t>
            </a:r>
            <a:r>
              <a:rPr lang="zh-CN" sz="3200" b="0">
                <a:ea typeface="宋体" panose="02010600030101010101" pitchFamily="2" charset="-122"/>
              </a:rPr>
              <a:t>晦：农历每月最后一天。</a:t>
            </a:r>
            <a:r>
              <a:rPr lang="en-US" sz="3200" b="0">
                <a:latin typeface="宋体" panose="02010600030101010101" pitchFamily="2" charset="-122"/>
              </a:rPr>
              <a:t>  </a:t>
            </a:r>
            <a:r>
              <a:rPr lang="zh-CN" sz="3200" b="0">
                <a:ea typeface="宋体" panose="02010600030101010101" pitchFamily="2" charset="-122"/>
              </a:rPr>
              <a:t>2.美人：古人常用来作为圣主贤臣或美好理想的象征。3.斗牛：斗宿和牛宿，都是星宿名。    4.洞箫：管乐器的一种。      5.匏樽：用葫芦做成的酒器。6.蜉蝣：一种小飞虫，夏秋之交生在水边，生存期很短，古人说它朝生暮死。7.苏轼、苏洵、苏辙，均以文学名世，世称“三苏”；与汉末“三曹父子”（曹操、曹丕、曹植）齐名。在书法方面成就极大，苏轼与黄庭坚、米芾、蔡襄并称“宋四家”。</a:t>
            </a:r>
            <a:endParaRPr lang="zh-CN" altLang="en-US" sz="32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《游褒禅山记》</a:t>
            </a:r>
            <a:endParaRPr lang="zh-CN" altLang="en-US"/>
          </a:p>
        </p:txBody>
      </p:sp>
      <p:sp>
        <p:nvSpPr>
          <p:cNvPr id="100" name="文本框 99"/>
          <p:cNvSpPr txBox="1"/>
          <p:nvPr/>
        </p:nvSpPr>
        <p:spPr>
          <a:xfrm>
            <a:off x="1504315" y="996950"/>
            <a:ext cx="10507980" cy="5015865"/>
          </a:xfrm>
          <a:prstGeom prst="rect">
            <a:avLst/>
          </a:prstGeom>
          <a:noFill/>
          <a:ln w="9525">
            <a:noFill/>
          </a:ln>
        </p:spPr>
        <p:txBody>
          <a:bodyPr wrap="square">
            <a:spAutoFit/>
          </a:bodyPr>
          <a:p>
            <a:pPr indent="533400"/>
            <a:r>
              <a:rPr lang="zh-CN" sz="3200" b="0">
                <a:ea typeface="宋体" panose="02010600030101010101" pitchFamily="2" charset="-122"/>
              </a:rPr>
              <a:t>1.浮图：也作“浮屠”“佛图”，本意是佛或佛教徒，也指和尚、佛塔。2.阴阳：山南水北为阳，山北水南为阴。我国许多地名与此有关，如“江阴”、“淮阴”、“汉阳”、“汉阴”、“华阴”“河阳”等。《愚公移山》：“指通豫南，达于汉阴。”“汉阴”指汉水南面。《登泰山记》：“泰山之阳，汶水西流；其阴，济水东流。”《游褒禅山记》：“所谓华阳洞者，以其乃华山之阳名之也。”3.王安石与“韩愈、柳宗元、欧阳修、苏洵、苏轼、苏辙、曾巩”，并称“唐宋八大家”。</a:t>
            </a:r>
            <a:endParaRPr lang="zh-CN" altLang="en-US" sz="32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必修3</a:t>
            </a:r>
            <a:endParaRPr lang="zh-CN" altLang="en-US"/>
          </a:p>
        </p:txBody>
      </p:sp>
      <p:sp>
        <p:nvSpPr>
          <p:cNvPr id="100" name="文本框 99"/>
          <p:cNvSpPr txBox="1"/>
          <p:nvPr/>
        </p:nvSpPr>
        <p:spPr>
          <a:xfrm>
            <a:off x="1466850" y="1033145"/>
            <a:ext cx="10483850" cy="4030980"/>
          </a:xfrm>
          <a:prstGeom prst="rect">
            <a:avLst/>
          </a:prstGeom>
          <a:noFill/>
          <a:ln w="9525">
            <a:noFill/>
          </a:ln>
        </p:spPr>
        <p:txBody>
          <a:bodyPr wrap="square">
            <a:spAutoFit/>
          </a:bodyPr>
          <a:p>
            <a:pPr indent="533400"/>
            <a:r>
              <a:rPr lang="zh-CN" sz="3200" b="0">
                <a:ea typeface="宋体" panose="02010600030101010101" pitchFamily="2" charset="-122"/>
              </a:rPr>
              <a:t>《杜甫诗三首》1.白帝城：古城名，在今重庆奉节东白帝山上。东汉初年公孙述所筑，公孙述自号白帝，故名城为“白帝城”。2.青冢，指王昭君的墓。传说冢上草色常青，故名</a:t>
            </a:r>
            <a:r>
              <a:rPr lang="en-US" sz="3200" b="0">
                <a:latin typeface="宋体" panose="02010600030101010101" pitchFamily="2" charset="-122"/>
              </a:rPr>
              <a:t>“</a:t>
            </a:r>
            <a:r>
              <a:rPr lang="zh-CN" sz="3200" b="0">
                <a:ea typeface="宋体" panose="02010600030101010101" pitchFamily="2" charset="-122"/>
              </a:rPr>
              <a:t>青冢”。《蜀道难》1.子规：即杜鹃，又名杜宇。相传为蜀国古望帝魂魄所化，啼声哀怨动人。常作伤春、悼亡的象征。</a:t>
            </a:r>
            <a:endParaRPr lang="zh-CN" altLang="en-US" sz="32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《琵琶行》</a:t>
            </a:r>
            <a:endParaRPr lang="zh-CN" altLang="en-US"/>
          </a:p>
        </p:txBody>
      </p:sp>
      <p:sp>
        <p:nvSpPr>
          <p:cNvPr id="100" name="文本框 99"/>
          <p:cNvSpPr txBox="1"/>
          <p:nvPr/>
        </p:nvSpPr>
        <p:spPr>
          <a:xfrm>
            <a:off x="1333500" y="885190"/>
            <a:ext cx="10665460" cy="5631180"/>
          </a:xfrm>
          <a:prstGeom prst="rect">
            <a:avLst/>
          </a:prstGeom>
          <a:noFill/>
          <a:ln w="9525">
            <a:noFill/>
          </a:ln>
        </p:spPr>
        <p:txBody>
          <a:bodyPr wrap="square">
            <a:spAutoFit/>
          </a:bodyPr>
          <a:p>
            <a:pPr indent="533400"/>
            <a:r>
              <a:rPr lang="zh-CN" sz="2400" b="0">
                <a:ea typeface="宋体" panose="02010600030101010101" pitchFamily="2" charset="-122"/>
              </a:rPr>
              <a:t>1.琵琶行：行，古诗的一种体裁。常见的古体诗的体裁还有歌、吟、引、曲等。</a:t>
            </a:r>
            <a:r>
              <a:rPr lang="en-US" sz="2400" b="0">
                <a:latin typeface="宋体" panose="02010600030101010101" pitchFamily="2" charset="-122"/>
              </a:rPr>
              <a:t>               </a:t>
            </a:r>
            <a:r>
              <a:rPr lang="zh-CN" sz="2400" b="0">
                <a:ea typeface="宋体" panose="02010600030101010101" pitchFamily="2" charset="-122"/>
              </a:rPr>
              <a:t>2.元和十年：元和，唐宪宗的年号。3.左迁：贬官，降职。白居易任谏官时，因为屡次上书批评朝政，触怒了皇帝，被贬为江州司马。4.司马：州刺史的副职，当时实际上是有职无权了。</a:t>
            </a:r>
            <a:r>
              <a:rPr lang="en-US" sz="2400" b="0">
                <a:latin typeface="宋体" panose="02010600030101010101" pitchFamily="2" charset="-122"/>
              </a:rPr>
              <a:t>         </a:t>
            </a:r>
            <a:r>
              <a:rPr lang="zh-CN" sz="2400" b="0">
                <a:ea typeface="宋体" panose="02010600030101010101" pitchFamily="2" charset="-122"/>
              </a:rPr>
              <a:t>5.京都声：唐代京长安城流行的乐曲声调。6.贾人：商人。</a:t>
            </a:r>
            <a:r>
              <a:rPr lang="en-US" sz="2400" b="0">
                <a:latin typeface="宋体" panose="02010600030101010101" pitchFamily="2" charset="-122"/>
              </a:rPr>
              <a:t>                    </a:t>
            </a:r>
            <a:r>
              <a:rPr lang="zh-CN" sz="2400" b="0">
                <a:ea typeface="宋体" panose="02010600030101010101" pitchFamily="2" charset="-122"/>
              </a:rPr>
              <a:t>7.出官：（京官）外调。8.管弦：指音乐。管，箫笛之类的管乐。弦，琴瑟或琵琶之类的弦乐。9.教坊：唐代官办管领音乐杂技、教练歌舞的机关。10.五陵年少：指京城富贵人家的子弟。五陵汉代五个皇帝（高、惠、景、武、昭）的陵墓。11.青衫，黑色单衣，唐代官职低的服色为青黑色。后人常用“司马青衫”形容悲伤凄切的情感。</a:t>
            </a:r>
            <a:endParaRPr lang="zh-CN" altLang="en-US" sz="240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《李商隐诗两首》</a:t>
            </a:r>
            <a:endParaRPr lang="zh-CN" altLang="en-US"/>
          </a:p>
        </p:txBody>
      </p:sp>
      <p:sp>
        <p:nvSpPr>
          <p:cNvPr id="100" name="文本框 99"/>
          <p:cNvSpPr txBox="1"/>
          <p:nvPr/>
        </p:nvSpPr>
        <p:spPr>
          <a:xfrm>
            <a:off x="1516380" y="885190"/>
            <a:ext cx="10482580" cy="5692775"/>
          </a:xfrm>
          <a:prstGeom prst="rect">
            <a:avLst/>
          </a:prstGeom>
          <a:noFill/>
          <a:ln w="9525">
            <a:noFill/>
          </a:ln>
        </p:spPr>
        <p:txBody>
          <a:bodyPr wrap="square">
            <a:spAutoFit/>
          </a:bodyPr>
          <a:p>
            <a:pPr indent="533400"/>
            <a:r>
              <a:rPr lang="zh-CN" sz="2800" b="0">
                <a:ea typeface="宋体" panose="02010600030101010101" pitchFamily="2" charset="-122"/>
              </a:rPr>
              <a:t>1.望帝：周朝末年蜀国君主的称号，传说他死后，魂魄化为鸟，名杜鹃，啼声哀凄，暮春而鸣：伤感春去。也哀痛亡国。春心是伤春之心，比喻对美好事物的怀念。2.鸡人报晓筹：汉代制度，宫中不养鸡，而用传唱报晓。鸡人，宫中掌握时间的卫士。筹，更筹，敲击报时用的竹签，这里指代时间。</a:t>
            </a:r>
            <a:r>
              <a:rPr lang="en-US" sz="2800" b="0">
                <a:latin typeface="宋体" panose="02010600030101010101" pitchFamily="2" charset="-122"/>
              </a:rPr>
              <a:t>3.“</a:t>
            </a:r>
            <a:r>
              <a:rPr lang="zh-CN" sz="2800" b="0">
                <a:ea typeface="宋体" panose="02010600030101010101" pitchFamily="2" charset="-122"/>
              </a:rPr>
              <a:t>六军”：周制，天子有六军，一万二千五百人为一军。后泛指军队。4.当时七夕笑牵牛：指唐玄宗和杨贵妃在发生“马嵬事变”五年前的七月七日的海誓山盟。七夕，农历的七月七日夜，民间传说天上的牛郎织女每年此夜在天河相会，妇女们便在这个夜晚于自家庭院中间向织女进行乞巧活动，故也称乞巧节。5.四纪：古代以木星绕日一周（</a:t>
            </a:r>
            <a:r>
              <a:rPr lang="en-US" sz="2800" b="0">
                <a:latin typeface="宋体" panose="02010600030101010101" pitchFamily="2" charset="-122"/>
              </a:rPr>
              <a:t>12</a:t>
            </a:r>
            <a:r>
              <a:rPr lang="zh-CN" sz="2800" b="0">
                <a:ea typeface="宋体" panose="02010600030101010101" pitchFamily="2" charset="-122"/>
              </a:rPr>
              <a:t>年）为一纪，四纪为四十八年。</a:t>
            </a:r>
            <a:endParaRPr lang="zh-CN" altLang="en-US" sz="28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《寡人之于国也》</a:t>
            </a:r>
            <a:endParaRPr lang="zh-CN" altLang="en-US"/>
          </a:p>
        </p:txBody>
      </p:sp>
      <p:sp>
        <p:nvSpPr>
          <p:cNvPr id="100" name="文本框 99"/>
          <p:cNvSpPr txBox="1"/>
          <p:nvPr/>
        </p:nvSpPr>
        <p:spPr>
          <a:xfrm>
            <a:off x="1613535" y="885190"/>
            <a:ext cx="10386695" cy="3107690"/>
          </a:xfrm>
          <a:prstGeom prst="rect">
            <a:avLst/>
          </a:prstGeom>
          <a:noFill/>
          <a:ln w="9525">
            <a:noFill/>
          </a:ln>
        </p:spPr>
        <p:txBody>
          <a:bodyPr wrap="square">
            <a:spAutoFit/>
          </a:bodyPr>
          <a:p>
            <a:pPr indent="533400"/>
            <a:r>
              <a:rPr lang="zh-CN" sz="2800" b="0">
                <a:ea typeface="宋体" panose="02010600030101010101" pitchFamily="2" charset="-122"/>
              </a:rPr>
              <a:t>1.寡人：寡德之人，是古代国君对自己的谦称。2.河内凶：河内遇到饥荒。河内，今河南境内黄河以北的地方。凶，谷物收成不好，荒年。3.河东：黄河以东的地方，在今山西西南部。黄河流经山西省境，自北向南，故称山西境内黄河以东的地区为河东。4.粟：谷子，脱壳后成为小米，也泛称小米。5.庠序：古代学校，商（殷）代叫序，周代叫庠。</a:t>
            </a:r>
            <a:endParaRPr lang="zh-CN" altLang="en-US" sz="2800"/>
          </a:p>
        </p:txBody>
      </p:sp>
      <p:sp>
        <p:nvSpPr>
          <p:cNvPr id="3" name="文本框 2"/>
          <p:cNvSpPr txBox="1"/>
          <p:nvPr/>
        </p:nvSpPr>
        <p:spPr>
          <a:xfrm>
            <a:off x="1831975" y="4223385"/>
            <a:ext cx="10168255" cy="1814830"/>
          </a:xfrm>
          <a:prstGeom prst="rect">
            <a:avLst/>
          </a:prstGeom>
          <a:noFill/>
          <a:ln w="9525">
            <a:noFill/>
          </a:ln>
        </p:spPr>
        <p:txBody>
          <a:bodyPr wrap="square">
            <a:spAutoFit/>
          </a:bodyPr>
          <a:p>
            <a:pPr indent="533400"/>
            <a:r>
              <a:rPr lang="zh-CN" sz="2800" b="0">
                <a:ea typeface="宋体" panose="02010600030101010101" pitchFamily="2" charset="-122"/>
              </a:rPr>
              <a:t>《劝学》1.君子：这里指有学问有修养的人。</a:t>
            </a:r>
            <a:r>
              <a:rPr lang="en-US" sz="2800" b="0">
                <a:latin typeface="宋体" panose="02010600030101010101" pitchFamily="2" charset="-122"/>
              </a:rPr>
              <a:t>                </a:t>
            </a:r>
            <a:r>
              <a:rPr lang="zh-CN" sz="2800" b="0">
                <a:ea typeface="宋体" panose="02010600030101010101" pitchFamily="2" charset="-122"/>
              </a:rPr>
              <a:t>2.金：指金属制的刀剑等。3.跬步：古代称跨出一脚为跬，跨出两脚为步。</a:t>
            </a:r>
            <a:endParaRPr lang="zh-CN" altLang="en-US" sz="28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《过秦论》</a:t>
            </a:r>
            <a:endParaRPr lang="zh-CN" altLang="en-US"/>
          </a:p>
        </p:txBody>
      </p:sp>
      <p:sp>
        <p:nvSpPr>
          <p:cNvPr id="100" name="文本框 99"/>
          <p:cNvSpPr txBox="1"/>
          <p:nvPr/>
        </p:nvSpPr>
        <p:spPr>
          <a:xfrm>
            <a:off x="1443355" y="1091565"/>
            <a:ext cx="10555605" cy="4892675"/>
          </a:xfrm>
          <a:prstGeom prst="rect">
            <a:avLst/>
          </a:prstGeom>
          <a:noFill/>
          <a:ln w="9525">
            <a:noFill/>
          </a:ln>
        </p:spPr>
        <p:txBody>
          <a:bodyPr wrap="square">
            <a:spAutoFit/>
          </a:bodyPr>
          <a:p>
            <a:pPr indent="533400"/>
            <a:r>
              <a:rPr lang="zh-CN" sz="2400" b="0">
                <a:ea typeface="宋体" panose="02010600030101010101" pitchFamily="2" charset="-122"/>
              </a:rPr>
              <a:t>1.崤函，崤山和函谷关。崤山，在函谷关的东边。函谷关，在今河南灵宝。2.八荒：八方最偏远的地方，也代指天下。3.连衡，秦国采用的一种离间六国，使他们各自同秦联合，从而各个击破的策略。也作“连横”。4.合从（从，通“纵”）：六国联合起来共同对付秦国的策略。5.齐有孟尝，赵有平原，楚有春申，魏有信陵：孟尝君，齐国贵族，姓田名文；平原君，赵国贵族，姓赵名胜；春申君，楚国贵族，姓黄名歇；信陵君，魏国贵族，姓魏名无忌。他们是战国时期有名的“四公子”，皆以招揽宾客著称。6.履至尊而制六合：登上皇帝的宝座控制天下。履至尊，登帝位。六合，天地四方。7.执敲扑而鞭笞天下：用严酷的刑罚来奴役天下的百姓。敲扑，刑具，短的叫</a:t>
            </a:r>
            <a:r>
              <a:rPr lang="en-US" sz="2400" b="0">
                <a:latin typeface="宋体" panose="02010600030101010101" pitchFamily="2" charset="-122"/>
              </a:rPr>
              <a:t>“</a:t>
            </a:r>
            <a:r>
              <a:rPr lang="zh-CN" sz="2400" b="0">
                <a:ea typeface="宋体" panose="02010600030101010101" pitchFamily="2" charset="-122"/>
              </a:rPr>
              <a:t>敲”，长的叫“扑”。8.俯首系颈：意思是愿意服从、投降。系颈，颈上系绳，表示投降。</a:t>
            </a:r>
            <a:endParaRPr lang="zh-CN" altLang="en-US" sz="24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《过秦论》</a:t>
            </a:r>
            <a:endParaRPr lang="en-US" altLang="zh-CN">
              <a:sym typeface="+mn-ea"/>
            </a:endParaRPr>
          </a:p>
        </p:txBody>
      </p:sp>
      <p:sp>
        <p:nvSpPr>
          <p:cNvPr id="100" name="文本框 99"/>
          <p:cNvSpPr txBox="1"/>
          <p:nvPr/>
        </p:nvSpPr>
        <p:spPr>
          <a:xfrm>
            <a:off x="1417955" y="885190"/>
            <a:ext cx="10593705" cy="6123940"/>
          </a:xfrm>
          <a:prstGeom prst="rect">
            <a:avLst/>
          </a:prstGeom>
          <a:noFill/>
          <a:ln w="9525">
            <a:noFill/>
          </a:ln>
        </p:spPr>
        <p:txBody>
          <a:bodyPr wrap="square">
            <a:spAutoFit/>
          </a:bodyPr>
          <a:p>
            <a:pPr indent="533400"/>
            <a:r>
              <a:rPr lang="zh-CN" sz="2800" b="0">
                <a:ea typeface="宋体" panose="02010600030101010101" pitchFamily="2" charset="-122"/>
              </a:rPr>
              <a:t>9.迁徙之徒：征发的人。指陈涉被征发戍守渔阳。10.谪戍：因有罪而被贬调去守边。                11.万乘：兵车万辆。表示军事力量强大。周朝制度，天子出兵车万乘，诸侯出兵车千乘，后世以“万乘”称天子。12.一夫作难：指陈涉起义。作难，起事，首事。</a:t>
            </a:r>
            <a:r>
              <a:rPr lang="en-US" sz="2800" b="0">
                <a:latin typeface="宋体" panose="02010600030101010101" pitchFamily="2" charset="-122"/>
              </a:rPr>
              <a:t>     </a:t>
            </a:r>
            <a:r>
              <a:rPr lang="zh-CN" sz="2800" b="0">
                <a:ea typeface="宋体" panose="02010600030101010101" pitchFamily="2" charset="-122"/>
              </a:rPr>
              <a:t>13.七庙隳：宗庙毁灭，就是国家灭亡的意思。七庙，天子的宗庙。14.百越：古代越族居住在桂、浙、闽、粤等地， 每个部落都有名称，统称百越，也叫百粤。15.陶朱：春秋时越国范蠡，他帮越王勾践灭吴后，离开越国回到陶，自称陶朱公。因善于经营生意而致富，后人以此作为富人的代称。16.戟：以戈和矛合为一体的长柄兵器。17.九州：兖州、冀州、青州、徐州、豫州、荆州、扬州、梁州、雍州，代指中国。</a:t>
            </a:r>
            <a:endParaRPr lang="zh-CN" altLang="en-US" sz="280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5"/>
          </p:nvPr>
        </p:nvSpPr>
        <p:spPr>
          <a:xfrm>
            <a:off x="1682750" y="2418715"/>
            <a:ext cx="4825365" cy="1397635"/>
          </a:xfrm>
        </p:spPr>
        <p:txBody>
          <a:bodyPr>
            <a:normAutofit fontScale="90000"/>
          </a:bodyPr>
          <a:p>
            <a:r>
              <a:rPr b="1">
                <a:solidFill>
                  <a:srgbClr val="FF0000"/>
                </a:solidFill>
                <a:ea typeface="宋体" panose="02010600030101010101" pitchFamily="2" charset="-122"/>
                <a:sym typeface="+mn-ea"/>
              </a:rPr>
              <a:t>必修（</a:t>
            </a:r>
            <a:r>
              <a:rPr lang="en-US" b="1">
                <a:solidFill>
                  <a:srgbClr val="FF0000"/>
                </a:solidFill>
                <a:latin typeface="Calibri" panose="020F0502020204030204" charset="0"/>
                <a:ea typeface="宋体" panose="02010600030101010101" pitchFamily="2" charset="-122"/>
                <a:cs typeface="Arial" panose="020B0604020202020204" pitchFamily="34" charset="0"/>
                <a:sym typeface="+mn-ea"/>
              </a:rPr>
              <a:t>1—5</a:t>
            </a:r>
            <a:r>
              <a:rPr b="1">
                <a:solidFill>
                  <a:srgbClr val="FF0000"/>
                </a:solidFill>
                <a:ea typeface="宋体" panose="02010600030101010101" pitchFamily="2" charset="-122"/>
                <a:sym typeface="+mn-ea"/>
              </a:rPr>
              <a:t>）文化常识梳理</a:t>
            </a:r>
            <a:endParaRPr lang="zh-CN" altLang="en-US"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《师说》</a:t>
            </a:r>
            <a:endParaRPr lang="zh-CN" altLang="en-US"/>
          </a:p>
        </p:txBody>
      </p:sp>
      <p:sp>
        <p:nvSpPr>
          <p:cNvPr id="100" name="文本框 99"/>
          <p:cNvSpPr txBox="1"/>
          <p:nvPr/>
        </p:nvSpPr>
        <p:spPr>
          <a:xfrm>
            <a:off x="1503680" y="885190"/>
            <a:ext cx="10495915" cy="6000750"/>
          </a:xfrm>
          <a:prstGeom prst="rect">
            <a:avLst/>
          </a:prstGeom>
          <a:noFill/>
          <a:ln w="9525">
            <a:noFill/>
          </a:ln>
        </p:spPr>
        <p:txBody>
          <a:bodyPr wrap="square">
            <a:spAutoFit/>
          </a:bodyPr>
          <a:p>
            <a:pPr indent="533400"/>
            <a:r>
              <a:rPr lang="zh-CN" sz="2400" b="0">
                <a:ea typeface="宋体" panose="02010600030101010101" pitchFamily="2" charset="-122"/>
              </a:rPr>
              <a:t>1.巫医：古代巫和医不分。巫的职业以祝寿、占卜等为主，也用药物等为人治病。       2.百工：各种工匠。3.六艺经传：六经的经文和传文。六艺，指《诗》《书》《礼》《乐》《易》《春秋》六种经书。《乐》久已失传，这是沿用古代的说法。又称作“六经”。另也指礼、乐、射、御、书、数六种技能。5.传：①古代解释经书的著作。 ②人物传记。6.句读：古人指文辞休止和停顿之处。文辞语意已尽处为句，未尽而需停顿处为读。《祝福》1.监生，国子监生员的简称，指明清两代在国子监（我国封建时代的中央最高学府）读书的人。清代乾隆以后，国子监只存空名，地主豪绅可以凭祖先</a:t>
            </a:r>
            <a:r>
              <a:rPr lang="en-US" sz="2400" b="0">
                <a:latin typeface="宋体" panose="02010600030101010101" pitchFamily="2" charset="-122"/>
              </a:rPr>
              <a:t>“</a:t>
            </a:r>
            <a:r>
              <a:rPr lang="zh-CN" sz="2400" b="0">
                <a:ea typeface="宋体" panose="02010600030101010101" pitchFamily="2" charset="-122"/>
              </a:rPr>
              <a:t>功业”或捐钱取得监生资格。2.理学，又称“道学”，是宋代周敦颐、程颢、程颐、朱熹等人阐释儒家学说而形成的思想体系。它认为“理”是宇宙的本体，把“三纲五常”等封建伦理道德说成是“天理”，提出“存天理，灭人欲”的主张。</a:t>
            </a:r>
            <a:endParaRPr lang="zh-CN" altLang="en-US" sz="24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必修4</a:t>
            </a:r>
            <a:endParaRPr lang="zh-CN" altLang="en-US"/>
          </a:p>
        </p:txBody>
      </p:sp>
      <p:sp>
        <p:nvSpPr>
          <p:cNvPr id="3" name="文本框 2"/>
          <p:cNvSpPr txBox="1"/>
          <p:nvPr/>
        </p:nvSpPr>
        <p:spPr>
          <a:xfrm>
            <a:off x="1345565" y="960755"/>
            <a:ext cx="10702290" cy="5692775"/>
          </a:xfrm>
          <a:prstGeom prst="rect">
            <a:avLst/>
          </a:prstGeom>
          <a:noFill/>
          <a:ln w="9525">
            <a:noFill/>
          </a:ln>
        </p:spPr>
        <p:txBody>
          <a:bodyPr wrap="square">
            <a:spAutoFit/>
          </a:bodyPr>
          <a:p>
            <a:pPr indent="533400"/>
            <a:r>
              <a:rPr lang="zh-CN" sz="2800" b="0">
                <a:ea typeface="宋体" panose="02010600030101010101" pitchFamily="2" charset="-122"/>
              </a:rPr>
              <a:t>《辛弃疾词两首》1.把吴钩看了：吴钩是春秋时期流行的一种弯刀，它以青铜铸成，是冷兵器里的典范，充满传奇色彩，后又被历代文人写入诗篇，成为驰骋疆场，励志报国的精神象征。在众多文学作品中，吴国的利器已经超越刀剑本身，上升成为一种骁勇善战、刚毅顽强的精神符号。2.一片神鸦社鼓：社日是古代农民祭祀土地神的节日。汉以前只有春社，汉以后开始有秋社。自宋代起，以立春、立秋后的第五个戊日为社日。唐代诗人王驾有《社日》一诗，主要是描绘社日的欢乐场面。3.封狼居胥：封狼居胥指西汉大将霍去病登狼居胥山筑坛祭天以告成功之事，后用以指建立显赫武功，成为中华民族武将的最高荣誉之一。</a:t>
            </a:r>
            <a:endParaRPr lang="zh-CN" altLang="en-US" sz="28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《廉颇蔺相如列传》</a:t>
            </a:r>
            <a:endParaRPr lang="zh-CN" altLang="en-US"/>
          </a:p>
        </p:txBody>
      </p:sp>
      <p:sp>
        <p:nvSpPr>
          <p:cNvPr id="100" name="文本框 99"/>
          <p:cNvSpPr txBox="1"/>
          <p:nvPr/>
        </p:nvSpPr>
        <p:spPr>
          <a:xfrm>
            <a:off x="1661795" y="1228725"/>
            <a:ext cx="10289540" cy="4399915"/>
          </a:xfrm>
          <a:prstGeom prst="rect">
            <a:avLst/>
          </a:prstGeom>
          <a:noFill/>
          <a:ln w="9525">
            <a:noFill/>
          </a:ln>
        </p:spPr>
        <p:txBody>
          <a:bodyPr wrap="square">
            <a:spAutoFit/>
          </a:bodyPr>
          <a:p>
            <a:pPr indent="533400"/>
            <a:r>
              <a:rPr lang="zh-CN" sz="2800" b="0">
                <a:ea typeface="宋体" panose="02010600030101010101" pitchFamily="2" charset="-122"/>
              </a:rPr>
              <a:t>1.斋戒：古人在祭祀或行大礼前，洁身清心，以示虔诚。2.列观：一般的宫殿。观，宫廷中高大华丽的楼台。3.有司：官吏的通称。古代设官分职，各有所司，故称。（司空、司徒、司寇、司马）4.九宾：古代外交上最隆重的礼节，由傧者九人依次传呼接引宾客上殿。5.汤镬：古代一种酷刑，用滚水烹煮。6.寿（为寿）：向人敬酒或献礼。7.位在廉颇之右：秦汉以前，以右为尊。8.负荆：背着荆条，表示愿受责罚。这是向对方请罪的一种方式。</a:t>
            </a:r>
            <a:endParaRPr lang="zh-CN" altLang="en-US" sz="28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《苏武传》</a:t>
            </a:r>
            <a:endParaRPr lang="zh-CN" altLang="en-US"/>
          </a:p>
        </p:txBody>
      </p:sp>
      <p:sp>
        <p:nvSpPr>
          <p:cNvPr id="100" name="文本框 99"/>
          <p:cNvSpPr txBox="1"/>
          <p:nvPr/>
        </p:nvSpPr>
        <p:spPr>
          <a:xfrm>
            <a:off x="1418590" y="963930"/>
            <a:ext cx="10471785" cy="5015865"/>
          </a:xfrm>
          <a:prstGeom prst="rect">
            <a:avLst/>
          </a:prstGeom>
          <a:noFill/>
          <a:ln w="9525">
            <a:noFill/>
          </a:ln>
        </p:spPr>
        <p:txBody>
          <a:bodyPr wrap="square">
            <a:spAutoFit/>
          </a:bodyPr>
          <a:p>
            <a:pPr indent="533400"/>
            <a:r>
              <a:rPr lang="zh-CN" sz="3200" b="0">
                <a:ea typeface="宋体" panose="02010600030101010101" pitchFamily="2" charset="-122"/>
              </a:rPr>
              <a:t>1.《汉书》是我国第一部纪传体断代史，记载西汉的历史，作者班固。2.丈人：对老人或长辈的尊称。3.节：又称“旄节”，以竹为竿，上缀以牦牛尾，是使者所持的信物（凭证）。4.假吏：临时充任的官吏。5.斥候：侦察兵。6.阏氏：匈奴单于的配偶的称号，如同王后。7.蛮夷：古代用以指边远民族。四夷：为对中国边区文化较低各族之泛称也。即东夷、南蛮、北狄和西戎的合称。</a:t>
            </a:r>
            <a:endParaRPr lang="zh-CN" altLang="en-US" sz="32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《苏武传》</a:t>
            </a:r>
            <a:endParaRPr lang="zh-CN" altLang="en-US"/>
          </a:p>
        </p:txBody>
      </p:sp>
      <p:sp>
        <p:nvSpPr>
          <p:cNvPr id="100" name="文本框 99"/>
          <p:cNvSpPr txBox="1"/>
          <p:nvPr/>
        </p:nvSpPr>
        <p:spPr>
          <a:xfrm>
            <a:off x="1454785" y="885190"/>
            <a:ext cx="10544175" cy="5015865"/>
          </a:xfrm>
          <a:prstGeom prst="rect">
            <a:avLst/>
          </a:prstGeom>
          <a:noFill/>
          <a:ln w="9525">
            <a:noFill/>
          </a:ln>
        </p:spPr>
        <p:txBody>
          <a:bodyPr wrap="square">
            <a:spAutoFit/>
          </a:bodyPr>
          <a:p>
            <a:pPr indent="533400"/>
            <a:r>
              <a:rPr lang="zh-CN" sz="3200" b="0">
                <a:ea typeface="宋体" panose="02010600030101010101" pitchFamily="2" charset="-122"/>
              </a:rPr>
              <a:t>8.奉车：皇帝出行时的侍从，掌管皇帝的车马。9.后土：地神，相对皇天而言。10.宦骑：侍卫皇帝的骑马的宦官。11.黄门驸马：宫中掌管车辆马匹的官。12.上林、上林苑：皇帝游猎的场所，在长安西，周围三百里。13.相坐：相连坐（治罪）。一个人犯了罪，有关的人连同治罪，叫“连坐”或“相坐”。14.株连：指一人有罪而牵连他人。株，本指露出地面的树根，根与根之间牵连甚多。</a:t>
            </a:r>
            <a:endParaRPr lang="zh-CN" altLang="en-US" sz="32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《张衡传》</a:t>
            </a:r>
            <a:endParaRPr lang="zh-CN" altLang="en-US"/>
          </a:p>
        </p:txBody>
      </p:sp>
      <p:sp>
        <p:nvSpPr>
          <p:cNvPr id="100" name="文本框 99"/>
          <p:cNvSpPr txBox="1"/>
          <p:nvPr/>
        </p:nvSpPr>
        <p:spPr>
          <a:xfrm>
            <a:off x="1394460" y="885190"/>
            <a:ext cx="10641330" cy="5692775"/>
          </a:xfrm>
          <a:prstGeom prst="rect">
            <a:avLst/>
          </a:prstGeom>
          <a:noFill/>
          <a:ln w="9525">
            <a:noFill/>
          </a:ln>
        </p:spPr>
        <p:txBody>
          <a:bodyPr wrap="square">
            <a:spAutoFit/>
          </a:bodyPr>
          <a:p>
            <a:pPr indent="533400"/>
            <a:r>
              <a:rPr lang="zh-CN" sz="2800" b="0">
                <a:ea typeface="宋体" panose="02010600030101010101" pitchFamily="2" charset="-122"/>
              </a:rPr>
              <a:t>1.《后汉书》，纪传体断代史，记载东汉的历史，作者范晔。2.三辅：汉朝以京兆尹、左冯翊、右扶风三个地区为三辅，在今陕西西安附近。3.太学：古代设在京城的全国最高学府。4.五经：《诗》《书》《礼》《易》《春秋》五部经书。5.六艺：说法有两种。一种是，中国古代儒家要求学生掌握的六种基本才能，包括礼、乐、射、御、书、数。礼即礼节，乐即音乐，射即射骑技术，御即驾驭马车的技术，书为书法，数为算数。还有一种说法将六艺解释为六经，即《易经》、《尚书》、《诗经》、《礼记》、《乐经》、《春秋》。6.孝廉：汉朝由地方官（太守）向中央举荐品行端正的人任以官职，被推举的人称为“孝廉”。 孝廉是“孝顺亲长、廉能正直</a:t>
            </a:r>
            <a:r>
              <a:rPr lang="en-US" sz="2800" b="0">
                <a:latin typeface="宋体" panose="02010600030101010101" pitchFamily="2" charset="-122"/>
              </a:rPr>
              <a:t>”</a:t>
            </a:r>
            <a:r>
              <a:rPr lang="zh-CN" sz="2800" b="0">
                <a:ea typeface="宋体" panose="02010600030101010101" pitchFamily="2" charset="-122"/>
              </a:rPr>
              <a:t>的意思。后来“孝廉”这个称呼，也变成明朝、清朝对举人的雅称。</a:t>
            </a:r>
            <a:endParaRPr lang="zh-CN" altLang="en-US" sz="28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《张衡传》</a:t>
            </a:r>
            <a:endParaRPr lang="zh-CN" altLang="en-US"/>
          </a:p>
        </p:txBody>
      </p:sp>
      <p:sp>
        <p:nvSpPr>
          <p:cNvPr id="100" name="文本框 99"/>
          <p:cNvSpPr txBox="1"/>
          <p:nvPr/>
        </p:nvSpPr>
        <p:spPr>
          <a:xfrm>
            <a:off x="884555" y="1005205"/>
            <a:ext cx="11078210" cy="5692775"/>
          </a:xfrm>
          <a:prstGeom prst="rect">
            <a:avLst/>
          </a:prstGeom>
          <a:noFill/>
          <a:ln w="9525">
            <a:noFill/>
          </a:ln>
        </p:spPr>
        <p:txBody>
          <a:bodyPr wrap="square">
            <a:spAutoFit/>
          </a:bodyPr>
          <a:p>
            <a:pPr indent="533400"/>
            <a:r>
              <a:rPr lang="zh-CN" sz="2800" b="0">
                <a:ea typeface="宋体" panose="02010600030101010101" pitchFamily="2" charset="-122"/>
              </a:rPr>
              <a:t>7.公府：太尉、司徒、司空三公的公署。8.两都：西汉的都城长安和东汉的都城洛阳，也称“二京”。9.傅会：文章的组织、布局、命意、修辞，也作“附会”。10.公车：汉代官署名，臣民上书和征召，都由公车接待。11.阉竖：对宦官的蔑称。12.豪右：豪族大户。秦汉时，豪族住在城市的右边，故称“豪右”。13.下车：官吏初到任。14.视事：官员到职工作。15.乞骸骨：古代大臣年老了请求辞职，意为请求赐还自己的身体，回家乡去。16.致仕：交还官职，即退休。如：永宁元年，称病上书致仕。（《后汉书》）古代官员正常退休叫作“致仕”，古人还常用致事、致政、休致等名称，盖指官员辞职归家。源于周代，汉以后形成制度。</a:t>
            </a:r>
            <a:endParaRPr lang="zh-CN" altLang="en-US" sz="280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51765"/>
            <a:ext cx="10852237" cy="441964"/>
          </a:xfrm>
        </p:spPr>
        <p:txBody>
          <a:bodyPr/>
          <a:p>
            <a:r>
              <a:rPr lang="zh-CN" altLang="en-US"/>
              <a:t>必修5</a:t>
            </a:r>
            <a:endParaRPr lang="zh-CN" altLang="en-US"/>
          </a:p>
        </p:txBody>
      </p:sp>
      <p:sp>
        <p:nvSpPr>
          <p:cNvPr id="100" name="文本框 99"/>
          <p:cNvSpPr txBox="1"/>
          <p:nvPr/>
        </p:nvSpPr>
        <p:spPr>
          <a:xfrm>
            <a:off x="1419225" y="593725"/>
            <a:ext cx="10617200" cy="6369685"/>
          </a:xfrm>
          <a:prstGeom prst="rect">
            <a:avLst/>
          </a:prstGeom>
          <a:noFill/>
          <a:ln w="9525">
            <a:noFill/>
          </a:ln>
        </p:spPr>
        <p:txBody>
          <a:bodyPr wrap="square">
            <a:spAutoFit/>
          </a:bodyPr>
          <a:p>
            <a:pPr indent="533400"/>
            <a:r>
              <a:rPr lang="zh-CN" sz="2400" b="0">
                <a:ea typeface="宋体" panose="02010600030101010101" pitchFamily="2" charset="-122"/>
              </a:rPr>
              <a:t>《归去来兮辞》1.三径：古代隐士住处的代称。隐居之地的代称常见的还有：墙东、五柳、沧浪等。2.帝乡：天帝居住的地方，也即所谓仙境。《滕王阁序》1.三江：泛指长江中下游。五湖：泛指太湖区域的湖泊。一说，指太湖、鄱阳湖、洞庭湖、青草湖、丹阳湖，南昌在五湖之间。2.下榻：在某地住宿。榻，狭长而低矮的坐卧用具。典故：豫章太守陈蕃素来不接待宾客，专为徐稚设一榻，平时挂起，只有徐稚来访才放下。因此后世有“下榻”之说。3.钟鸣鼎食：指大家世族。古代贵族吃饭时要鸣钟列鼎，鼎中盛食物。4.东隅：日出的地方，表示早。5.桑榆：日落的地方，表示晚。6.请缨：请求皇帝赐给长缨（长绳），去缚住敌人。后用此指投军报国。7.弱冠：指20岁，古代以20岁为弱年，行冠礼，为成年人。8.投笔：投笔从军。后人把班超投笔于地、参军作战的故事叫做“投笔从戎”，比喻弃文从武，有志报国。</a:t>
            </a:r>
            <a:endParaRPr lang="zh-CN" altLang="en-US" sz="24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《逍遥游》</a:t>
            </a:r>
            <a:endParaRPr lang="zh-CN" altLang="en-US"/>
          </a:p>
        </p:txBody>
      </p:sp>
      <p:sp>
        <p:nvSpPr>
          <p:cNvPr id="100" name="文本框 99"/>
          <p:cNvSpPr txBox="1"/>
          <p:nvPr/>
        </p:nvSpPr>
        <p:spPr>
          <a:xfrm>
            <a:off x="2535555" y="1885950"/>
            <a:ext cx="7957820" cy="1753235"/>
          </a:xfrm>
          <a:prstGeom prst="rect">
            <a:avLst/>
          </a:prstGeom>
          <a:noFill/>
          <a:ln w="9525">
            <a:noFill/>
          </a:ln>
        </p:spPr>
        <p:txBody>
          <a:bodyPr wrap="square">
            <a:spAutoFit/>
          </a:bodyPr>
          <a:p>
            <a:pPr indent="533400" algn="l"/>
            <a:r>
              <a:rPr lang="zh-CN" sz="3600" b="0">
                <a:ea typeface="宋体" panose="02010600030101010101" pitchFamily="2" charset="-122"/>
              </a:rPr>
              <a:t>1.晦：阴历每月最后一日；朔：阴历每月的第一日。    2.六气：阴、阳、风、雨、晦、明。</a:t>
            </a:r>
            <a:endParaRPr lang="zh-CN" altLang="en-US" sz="3600" b="0">
              <a:ea typeface="宋体" panose="02010600030101010101" pitchFamily="2"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75895"/>
            <a:ext cx="10852237" cy="441964"/>
          </a:xfrm>
        </p:spPr>
        <p:txBody>
          <a:bodyPr/>
          <a:p>
            <a:r>
              <a:rPr lang="zh-CN" altLang="en-US"/>
              <a:t>《陈情表》</a:t>
            </a:r>
            <a:endParaRPr lang="zh-CN" altLang="en-US"/>
          </a:p>
        </p:txBody>
      </p:sp>
      <p:sp>
        <p:nvSpPr>
          <p:cNvPr id="100" name="文本框 99"/>
          <p:cNvSpPr txBox="1"/>
          <p:nvPr/>
        </p:nvSpPr>
        <p:spPr>
          <a:xfrm>
            <a:off x="593090" y="617855"/>
            <a:ext cx="11430635" cy="6000750"/>
          </a:xfrm>
          <a:prstGeom prst="rect">
            <a:avLst/>
          </a:prstGeom>
          <a:noFill/>
          <a:ln w="9525">
            <a:noFill/>
          </a:ln>
        </p:spPr>
        <p:txBody>
          <a:bodyPr wrap="square">
            <a:spAutoFit/>
          </a:bodyPr>
          <a:p>
            <a:pPr indent="533400"/>
            <a:r>
              <a:rPr lang="zh-CN" sz="2400" b="0">
                <a:ea typeface="宋体" panose="02010600030101010101" pitchFamily="2" charset="-122"/>
              </a:rPr>
              <a:t>1.表：古代臣下给帝王的一种文书。2.期：穿一周年孝服的人；功：穿大功服（九个月）、小功服（五个月）的亲族。3.孝廉：汉代以来推举人才的一种科目，举孝顺父母，品行方正的人。汉武帝开始令郡国每年推举孝廉各一名，晋时仍保留此制，但办法和名额不尽相同。3.秀才：汉代以来选拔人才的一种察举科目。与后代科举的“秀才”含义不同。4.郎中：尚书省的属官。郎中属员外级，就是分掌各司事务，其职位仅次于尚书、侍郎、丞相的高级官员。郎中本是官名，即帝王侍从官的通称。其职责原为护卫、陪从，随时建议，备顾问及差遣。战国始有，秦汉治置。后世遂以侍郎、郎中、员外郎为各部要职。5.洗马：又叫太子洗马，太子的侍从官。</a:t>
            </a:r>
            <a:endParaRPr lang="zh-CN" sz="2400" b="0">
              <a:ea typeface="宋体" panose="02010600030101010101" pitchFamily="2" charset="-122"/>
            </a:endParaRPr>
          </a:p>
          <a:p>
            <a:pPr indent="533400"/>
            <a:r>
              <a:rPr lang="zh-CN" sz="2400" b="0">
                <a:solidFill>
                  <a:srgbClr val="FF0000"/>
                </a:solidFill>
                <a:ea typeface="宋体" panose="02010600030101010101" pitchFamily="2" charset="-122"/>
              </a:rPr>
              <a:t>6.东宫：</a:t>
            </a:r>
            <a:r>
              <a:rPr lang="zh-CN" sz="2400" b="0">
                <a:ea typeface="宋体" panose="02010600030101010101" pitchFamily="2" charset="-122"/>
              </a:rPr>
              <a:t>太子居住的地方，也代指太子。太子指封建时代君主儿子中被确定继承君位的人。建储指确定储君，也即确定皇位的继承人，我国古代通常采用嫡长子继承制。7.牧：古代称州的长官。8.犬马：臣子自谦。9.皇天后土：皇天：古代指天，天帝。后土：古代指地，土神。天地或天地神灵的总称。指天地。旧时迷信天地能主持公道，主宰万物。亦作“后土皇天”。</a:t>
            </a:r>
            <a:endParaRPr lang="zh-CN" altLang="en-US" sz="2400" b="0">
              <a:ea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21435" y="582295"/>
            <a:ext cx="10556875" cy="5692775"/>
          </a:xfrm>
          <a:prstGeom prst="rect">
            <a:avLst/>
          </a:prstGeom>
          <a:noFill/>
          <a:ln w="9525">
            <a:noFill/>
          </a:ln>
        </p:spPr>
        <p:txBody>
          <a:bodyPr wrap="square">
            <a:spAutoFit/>
          </a:bodyPr>
          <a:p>
            <a:pPr indent="533400"/>
            <a:r>
              <a:rPr lang="zh-CN" sz="2800" b="0">
                <a:ea typeface="宋体" panose="02010600030101010101" pitchFamily="2" charset="-122"/>
              </a:rPr>
              <a:t>必修</a:t>
            </a:r>
            <a:r>
              <a:rPr lang="en-US" sz="2800" b="0">
                <a:latin typeface="宋体" panose="02010600030101010101" pitchFamily="2" charset="-122"/>
              </a:rPr>
              <a:t>1</a:t>
            </a:r>
            <a:r>
              <a:rPr lang="zh-CN" sz="2800" b="0">
                <a:ea typeface="宋体" panose="02010600030101010101" pitchFamily="2" charset="-122"/>
              </a:rPr>
              <a:t>《烛之武退秦师》1.《左传》是我国第一部叙事详尽的编年体史书，相传是春秋末年鲁国史官左丘明所作。全称《春秋左氏传》，别称《左氏春秋》，和《公羊传》《谷梁传》合称“春秋三传”。2.春秋时期有公、侯、伯、子、男五等爵位。春秋初期，周天子分封天下，一般就是功劳大的，分得土地多，爵位就高，就可以分封为公爵，比如晋文公、秦穆公、齐桓公等。3.子：古代对男子的尊称。4.寡人：诸侯谦称，寡德之人。5.执事：办事的官吏，也用于对对方的敬称。6.大夫：官职等级名。夏商周时，官分卿、大夫、士三级，大夫又分上、中、下三等。后来成为对有官位者的通称。</a:t>
            </a:r>
            <a:endParaRPr lang="zh-CN" altLang="en-US" sz="28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sz="quarter" idx="14"/>
          </p:nvPr>
        </p:nvSpPr>
        <p:spPr>
          <a:xfrm>
            <a:off x="3127375" y="3425825"/>
            <a:ext cx="2810510" cy="673100"/>
          </a:xfrm>
        </p:spPr>
        <p:txBody>
          <a:bodyPr>
            <a:noAutofit/>
          </a:bodyPr>
          <a:p>
            <a:endParaRPr lang="zh-CN" altLang="en-US" sz="3500">
              <a:solidFill>
                <a:srgbClr val="FF0000"/>
              </a:solidFill>
            </a:endParaRPr>
          </a:p>
          <a:p>
            <a:endParaRPr lang="zh-CN" altLang="en-US" sz="3500">
              <a:solidFill>
                <a:srgbClr val="FF0000"/>
              </a:solidFill>
            </a:endParaRPr>
          </a:p>
        </p:txBody>
      </p:sp>
      <p:sp>
        <p:nvSpPr>
          <p:cNvPr id="3" name="标题 2"/>
          <p:cNvSpPr>
            <a:spLocks noGrp="1"/>
          </p:cNvSpPr>
          <p:nvPr>
            <p:ph type="ctrTitle" idx="15"/>
          </p:nvPr>
        </p:nvSpPr>
        <p:spPr>
          <a:xfrm>
            <a:off x="1828166" y="2382474"/>
            <a:ext cx="4825365" cy="1191307"/>
          </a:xfrm>
        </p:spPr>
        <p:txBody>
          <a:bodyPr>
            <a:normAutofit/>
          </a:bodyPr>
          <a:p>
            <a:r>
              <a:rPr lang="zh-CN" altLang="en-US">
                <a:solidFill>
                  <a:srgbClr val="FF0000"/>
                </a:solidFill>
              </a:rPr>
              <a:t>近五年高考真题</a:t>
            </a:r>
            <a:endParaRPr lang="zh-CN" altLang="en-US">
              <a:solidFill>
                <a:srgbClr val="FF0000"/>
              </a:solidFill>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236855"/>
            <a:ext cx="10852237" cy="441964"/>
          </a:xfrm>
        </p:spPr>
        <p:txBody>
          <a:bodyPr/>
          <a:p>
            <a:r>
              <a:rPr lang="zh-CN" altLang="en-US"/>
              <a:t>2020年高考新课标Ⅰ卷</a:t>
            </a:r>
            <a:endParaRPr lang="zh-CN" altLang="en-US"/>
          </a:p>
        </p:txBody>
      </p:sp>
      <p:sp>
        <p:nvSpPr>
          <p:cNvPr id="100" name="文本框 99"/>
          <p:cNvSpPr txBox="1"/>
          <p:nvPr/>
        </p:nvSpPr>
        <p:spPr>
          <a:xfrm>
            <a:off x="1285240" y="593725"/>
            <a:ext cx="10581005" cy="3969385"/>
          </a:xfrm>
          <a:prstGeom prst="rect">
            <a:avLst/>
          </a:prstGeom>
          <a:noFill/>
          <a:ln w="9525">
            <a:noFill/>
          </a:ln>
        </p:spPr>
        <p:txBody>
          <a:bodyPr wrap="square">
            <a:spAutoFit/>
          </a:bodyPr>
          <a:p>
            <a:pPr indent="0"/>
            <a:r>
              <a:rPr lang="en-US" sz="2800" b="0">
                <a:latin typeface="Times New Roman" panose="02020603050405020304" charset="0"/>
                <a:ea typeface="宋体" panose="02010600030101010101" pitchFamily="2" charset="-122"/>
              </a:rPr>
              <a:t>11</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下列对文中加点词语的相关内容的解说，不正确的一项是（</a:t>
            </a:r>
            <a:r>
              <a:rPr lang="en-US" sz="2800" b="0">
                <a:latin typeface="宋体" panose="02010600030101010101" pitchFamily="2" charset="-122"/>
                <a:ea typeface="宋体" panose="02010600030101010101" pitchFamily="2" charset="-122"/>
              </a:rPr>
              <a:t> </a:t>
            </a:r>
            <a:r>
              <a:rPr lang="zh-CN" sz="2800" b="0">
                <a:ea typeface="宋体" panose="02010600030101010101" pitchFamily="2" charset="-122"/>
              </a:rPr>
              <a:t>）</a:t>
            </a:r>
            <a:r>
              <a:rPr lang="en-US" sz="2800" b="0">
                <a:latin typeface="Times New Roman" panose="02020603050405020304" charset="0"/>
                <a:ea typeface="宋体" panose="02010600030101010101" pitchFamily="2" charset="-122"/>
              </a:rPr>
              <a:t>A</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主司既可指主管某项事务的官员，又可特指科举的主试官，文中指后者。</a:t>
            </a:r>
            <a:r>
              <a:rPr lang="en-US" sz="2800" b="0">
                <a:latin typeface="Times New Roman" panose="02020603050405020304" charset="0"/>
                <a:ea typeface="宋体" panose="02010600030101010101" pitchFamily="2" charset="-122"/>
              </a:rPr>
              <a:t>B</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殿试是中国古代科举制度中最高一级的考试，在殿廷举行，由丞相主持。</a:t>
            </a:r>
            <a:r>
              <a:rPr lang="en-US" sz="2800" b="0">
                <a:latin typeface="Times New Roman" panose="02020603050405020304" charset="0"/>
                <a:ea typeface="宋体" panose="02010600030101010101" pitchFamily="2" charset="-122"/>
              </a:rPr>
              <a:t>C</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司农是官名，又称为大司农，主要掌管农桑、仓储、租税等相关事务。</a:t>
            </a:r>
            <a:r>
              <a:rPr lang="en-US" sz="2800" b="0">
                <a:latin typeface="Times New Roman" panose="02020603050405020304" charset="0"/>
                <a:ea typeface="宋体" panose="02010600030101010101" pitchFamily="2" charset="-122"/>
              </a:rPr>
              <a:t>D</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当轴，指做官处在重要的位置，当轴者则指身居显赫职位的当权官员。</a:t>
            </a:r>
            <a:endParaRPr lang="zh-CN" altLang="en-US" sz="2800"/>
          </a:p>
        </p:txBody>
      </p:sp>
      <p:sp>
        <p:nvSpPr>
          <p:cNvPr id="3" name="文本框 2"/>
          <p:cNvSpPr txBox="1"/>
          <p:nvPr/>
        </p:nvSpPr>
        <p:spPr>
          <a:xfrm>
            <a:off x="1576705" y="4654550"/>
            <a:ext cx="9998075" cy="1814830"/>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“由丞相主持”错。科举史上的殿试是由武则天首创的。宋朝正式成制，金、元、明、清四代沿用。又称御试、廷试，即指皇帝亲自出题考试。因此应当是由皇帝主持。故选</a:t>
            </a:r>
            <a:r>
              <a:rPr lang="en-US" sz="2800" b="0">
                <a:solidFill>
                  <a:srgbClr val="FF0000"/>
                </a:solidFill>
                <a:latin typeface="Times New Roman" panose="02020603050405020304" charset="0"/>
                <a:ea typeface="宋体" panose="02010600030101010101" pitchFamily="2" charset="-122"/>
              </a:rPr>
              <a:t>B</a:t>
            </a:r>
            <a:r>
              <a:rPr lang="zh-CN" sz="2800" b="0">
                <a:solidFill>
                  <a:srgbClr val="FF0000"/>
                </a:solidFill>
                <a:ea typeface="宋体" panose="02010600030101010101" pitchFamily="2" charset="-122"/>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248920"/>
            <a:ext cx="10852237" cy="441964"/>
          </a:xfrm>
        </p:spPr>
        <p:txBody>
          <a:bodyPr/>
          <a:p>
            <a:r>
              <a:rPr lang="zh-CN" altLang="en-US"/>
              <a:t>2020年高考新课标Ⅱ卷</a:t>
            </a:r>
            <a:endParaRPr lang="zh-CN" altLang="en-US"/>
          </a:p>
        </p:txBody>
      </p:sp>
      <p:sp>
        <p:nvSpPr>
          <p:cNvPr id="100" name="文本框 99"/>
          <p:cNvSpPr txBox="1"/>
          <p:nvPr/>
        </p:nvSpPr>
        <p:spPr>
          <a:xfrm>
            <a:off x="1405890" y="690880"/>
            <a:ext cx="10458450" cy="3969385"/>
          </a:xfrm>
          <a:prstGeom prst="rect">
            <a:avLst/>
          </a:prstGeom>
          <a:noFill/>
          <a:ln w="9525">
            <a:noFill/>
          </a:ln>
        </p:spPr>
        <p:txBody>
          <a:bodyPr wrap="square">
            <a:spAutoFit/>
          </a:bodyPr>
          <a:p>
            <a:pPr indent="0"/>
            <a:r>
              <a:rPr lang="en-US" sz="2800" b="0">
                <a:latin typeface="Times New Roman" panose="02020603050405020304" charset="0"/>
                <a:ea typeface="宋体" panose="02010600030101010101" pitchFamily="2" charset="-122"/>
              </a:rPr>
              <a:t>11</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下列对文中加点词语的相关内容的解说，不正确的一项是（</a:t>
            </a:r>
            <a:r>
              <a:rPr lang="en-US" sz="2800" b="0">
                <a:latin typeface="宋体" panose="02010600030101010101" pitchFamily="2" charset="-122"/>
                <a:ea typeface="宋体" panose="02010600030101010101" pitchFamily="2" charset="-122"/>
              </a:rPr>
              <a:t> </a:t>
            </a:r>
            <a:r>
              <a:rPr lang="zh-CN" sz="2800" b="0">
                <a:ea typeface="宋体" panose="02010600030101010101" pitchFamily="2" charset="-122"/>
              </a:rPr>
              <a:t>）</a:t>
            </a:r>
            <a:r>
              <a:rPr lang="en-US" sz="2800" b="0">
                <a:latin typeface="Times New Roman" panose="02020603050405020304" charset="0"/>
                <a:ea typeface="宋体" panose="02010600030101010101" pitchFamily="2" charset="-122"/>
              </a:rPr>
              <a:t>A</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方士，又称方术士，指中国古代好讲神仙方术、从事巫祝术数活动的人。</a:t>
            </a:r>
            <a:r>
              <a:rPr lang="en-US" sz="2800" b="0">
                <a:latin typeface="Times New Roman" panose="02020603050405020304" charset="0"/>
                <a:ea typeface="宋体" panose="02010600030101010101" pitchFamily="2" charset="-122"/>
              </a:rPr>
              <a:t>B</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保任，意思是担保或担保者，文中特指因向朝廷推荐人才而负担保责任。</a:t>
            </a:r>
            <a:r>
              <a:rPr lang="en-US" sz="2800" b="0">
                <a:latin typeface="Times New Roman" panose="02020603050405020304" charset="0"/>
                <a:ea typeface="宋体" panose="02010600030101010101" pitchFamily="2" charset="-122"/>
              </a:rPr>
              <a:t>C</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禁中，又称禁内，指皇室宗族所居之处，因所居宫室严禁随便进出得名。</a:t>
            </a:r>
            <a:r>
              <a:rPr lang="en-US" sz="2800" b="0">
                <a:latin typeface="Times New Roman" panose="02020603050405020304" charset="0"/>
                <a:ea typeface="宋体" panose="02010600030101010101" pitchFamily="2" charset="-122"/>
              </a:rPr>
              <a:t>D</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四六之制，即骈文，因在发展中逐渐成为相对整齐的四六句式而由此称。</a:t>
            </a:r>
            <a:endParaRPr lang="zh-CN" altLang="en-US" sz="2800"/>
          </a:p>
        </p:txBody>
      </p:sp>
      <p:sp>
        <p:nvSpPr>
          <p:cNvPr id="3" name="文本框 2"/>
          <p:cNvSpPr txBox="1"/>
          <p:nvPr/>
        </p:nvSpPr>
        <p:spPr>
          <a:xfrm>
            <a:off x="1697990" y="5104130"/>
            <a:ext cx="10034270" cy="1568450"/>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“指皇室宗族所居之处”错误，应是“封建帝王所居的宫苑”。故选</a:t>
            </a:r>
            <a:r>
              <a:rPr lang="en-US" sz="3200" b="0">
                <a:solidFill>
                  <a:srgbClr val="FF0000"/>
                </a:solidFill>
                <a:latin typeface="Times New Roman" panose="02020603050405020304" charset="0"/>
                <a:ea typeface="宋体" panose="02010600030101010101" pitchFamily="2" charset="-122"/>
              </a:rPr>
              <a:t>C</a:t>
            </a:r>
            <a:r>
              <a:rPr lang="zh-CN" sz="3200" b="0">
                <a:solidFill>
                  <a:srgbClr val="FF0000"/>
                </a:solidFill>
                <a:ea typeface="宋体" panose="02010600030101010101" pitchFamily="2" charset="-122"/>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2020年高考新课标Ⅲ卷</a:t>
            </a:r>
            <a:endParaRPr lang="zh-CN" altLang="en-US"/>
          </a:p>
        </p:txBody>
      </p:sp>
      <p:sp>
        <p:nvSpPr>
          <p:cNvPr id="100" name="文本框 99"/>
          <p:cNvSpPr txBox="1"/>
          <p:nvPr/>
        </p:nvSpPr>
        <p:spPr>
          <a:xfrm>
            <a:off x="1370330" y="885190"/>
            <a:ext cx="10677525" cy="3969385"/>
          </a:xfrm>
          <a:prstGeom prst="rect">
            <a:avLst/>
          </a:prstGeom>
          <a:noFill/>
          <a:ln w="9525">
            <a:noFill/>
          </a:ln>
        </p:spPr>
        <p:txBody>
          <a:bodyPr wrap="square">
            <a:spAutoFit/>
          </a:bodyPr>
          <a:p>
            <a:pPr indent="0"/>
            <a:r>
              <a:rPr lang="en-US" sz="2800" b="0">
                <a:latin typeface="Times New Roman" panose="02020603050405020304" charset="0"/>
                <a:ea typeface="宋体" panose="02010600030101010101" pitchFamily="2" charset="-122"/>
              </a:rPr>
              <a:t>11</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下列对文中加点词语的相关内容的解说，不正确的一项是（</a:t>
            </a:r>
            <a:r>
              <a:rPr lang="en-US" sz="2800" b="0">
                <a:latin typeface="宋体" panose="02010600030101010101" pitchFamily="2" charset="-122"/>
                <a:ea typeface="宋体" panose="02010600030101010101" pitchFamily="2" charset="-122"/>
              </a:rPr>
              <a:t>   </a:t>
            </a:r>
            <a:r>
              <a:rPr lang="zh-CN" sz="2800" b="0">
                <a:ea typeface="宋体" panose="02010600030101010101" pitchFamily="2" charset="-122"/>
              </a:rPr>
              <a:t>）</a:t>
            </a:r>
            <a:r>
              <a:rPr lang="en-US" sz="2800" b="0">
                <a:latin typeface="Times New Roman" panose="02020603050405020304" charset="0"/>
                <a:ea typeface="宋体" panose="02010600030101010101" pitchFamily="2" charset="-122"/>
              </a:rPr>
              <a:t>A</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太守是郡一级的最高行政长官，主要掌管民政、司法、军事、科举等事务。</a:t>
            </a:r>
            <a:r>
              <a:rPr lang="en-US" sz="2800" b="0">
                <a:latin typeface="Times New Roman" panose="02020603050405020304" charset="0"/>
                <a:ea typeface="宋体" panose="02010600030101010101" pitchFamily="2" charset="-122"/>
              </a:rPr>
              <a:t>B</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立嗣可指无子而以同宗之子承继，又可指确立王位继承人，文中则指后者。</a:t>
            </a:r>
            <a:r>
              <a:rPr lang="en-US" sz="2800" b="0">
                <a:latin typeface="Times New Roman" panose="02020603050405020304" charset="0"/>
                <a:ea typeface="宋体" panose="02010600030101010101" pitchFamily="2" charset="-122"/>
              </a:rPr>
              <a:t>C</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周公是周文王之子，周武王之弟，曾辅佐周武王讨伐商纣王最终获取天下。</a:t>
            </a:r>
            <a:r>
              <a:rPr lang="en-US" sz="2800" b="0">
                <a:latin typeface="Times New Roman" panose="02020603050405020304" charset="0"/>
                <a:ea typeface="宋体" panose="02010600030101010101" pitchFamily="2" charset="-122"/>
              </a:rPr>
              <a:t>D</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居摄是指古代帝王因年幼不能亲政，大臣代居其位来处理政务的一种制度。</a:t>
            </a:r>
            <a:endParaRPr lang="zh-CN" altLang="en-US" sz="2800"/>
          </a:p>
        </p:txBody>
      </p:sp>
      <p:sp>
        <p:nvSpPr>
          <p:cNvPr id="3" name="文本框 2"/>
          <p:cNvSpPr txBox="1"/>
          <p:nvPr/>
        </p:nvSpPr>
        <p:spPr>
          <a:xfrm>
            <a:off x="1722755" y="4736465"/>
            <a:ext cx="10106660" cy="2245360"/>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“太守是郡一级的最高行政长官，主要掌管民政、司法、军事、科举等事务”说法错误。太守不负责掌管军事和科举，太守的职责是“治民、进贤、决讼、检奸，还可以自行任免所属掾史”。故选</a:t>
            </a:r>
            <a:r>
              <a:rPr lang="en-US" sz="2800" b="0">
                <a:solidFill>
                  <a:srgbClr val="FF0000"/>
                </a:solidFill>
                <a:latin typeface="Times New Roman" panose="02020603050405020304" charset="0"/>
                <a:ea typeface="宋体" panose="02010600030101010101" pitchFamily="2" charset="-122"/>
              </a:rPr>
              <a:t>A</a:t>
            </a:r>
            <a:r>
              <a:rPr lang="zh-CN" sz="2800" b="0">
                <a:solidFill>
                  <a:srgbClr val="FF0000"/>
                </a:solidFill>
                <a:ea typeface="宋体" panose="02010600030101010101" pitchFamily="2" charset="-122"/>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75895"/>
            <a:ext cx="10852237" cy="441964"/>
          </a:xfrm>
        </p:spPr>
        <p:txBody>
          <a:bodyPr/>
          <a:p>
            <a:r>
              <a:rPr lang="en-US" altLang="zh-CN" b="1">
                <a:latin typeface="黑体" panose="02010609060101010101" pitchFamily="2" charset="-122"/>
                <a:ea typeface="黑体" panose="02010609060101010101" pitchFamily="2" charset="-122"/>
                <a:sym typeface="+mn-ea"/>
              </a:rPr>
              <a:t>2019</a:t>
            </a:r>
            <a:r>
              <a:rPr altLang="zh-CN" b="1">
                <a:latin typeface="黑体" panose="02010609060101010101" pitchFamily="2" charset="-122"/>
                <a:ea typeface="黑体" panose="02010609060101010101" pitchFamily="2" charset="-122"/>
                <a:sym typeface="+mn-ea"/>
              </a:rPr>
              <a:t>年全国</a:t>
            </a:r>
            <a:r>
              <a:rPr lang="en-US" altLang="zh-CN" b="1">
                <a:latin typeface="黑体" panose="02010609060101010101" pitchFamily="2" charset="-122"/>
                <a:ea typeface="黑体" panose="02010609060101010101" pitchFamily="2" charset="-122"/>
                <a:sym typeface="+mn-ea"/>
              </a:rPr>
              <a:t>1</a:t>
            </a:r>
            <a:r>
              <a:rPr b="1">
                <a:latin typeface="黑体" panose="02010609060101010101" pitchFamily="2" charset="-122"/>
                <a:ea typeface="黑体" panose="02010609060101010101" pitchFamily="2" charset="-122"/>
                <a:sym typeface="+mn-ea"/>
              </a:rPr>
              <a:t>卷</a:t>
            </a:r>
            <a:endParaRPr lang="zh-CN" altLang="en-US"/>
          </a:p>
        </p:txBody>
      </p:sp>
      <p:sp>
        <p:nvSpPr>
          <p:cNvPr id="3" name="文本框 2"/>
          <p:cNvSpPr txBox="1"/>
          <p:nvPr/>
        </p:nvSpPr>
        <p:spPr>
          <a:xfrm>
            <a:off x="1450975" y="727710"/>
            <a:ext cx="10201275" cy="4399915"/>
          </a:xfrm>
          <a:prstGeom prst="rect">
            <a:avLst/>
          </a:prstGeom>
          <a:noFill/>
        </p:spPr>
        <p:txBody>
          <a:bodyPr wrap="square" rtlCol="0" anchor="t">
            <a:spAutoFit/>
          </a:bodyPr>
          <a:p>
            <a:r>
              <a:rPr lang="zh-CN" altLang="en-US" sz="2800">
                <a:latin typeface="黑体" panose="02010609060101010101" pitchFamily="2" charset="-122"/>
                <a:ea typeface="黑体" panose="02010609060101010101" pitchFamily="2" charset="-122"/>
                <a:sym typeface="+mn-ea"/>
              </a:rPr>
              <a:t>11. 下列对文中加点词语的相关内容的解说，不正确的一项是</a:t>
            </a:r>
            <a:r>
              <a:rPr lang="en-US" altLang="zh-CN" sz="2800">
                <a:latin typeface="黑体" panose="02010609060101010101" pitchFamily="2" charset="-122"/>
                <a:ea typeface="黑体" panose="02010609060101010101" pitchFamily="2" charset="-122"/>
                <a:sym typeface="+mn-ea"/>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A. 诸子百家是先秦至汉初学术派别的总称，其中又以道、法、农三家影响最深远。</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B. 诏令作为古代文体名称，是以皇帝的名义所发布的各种命令、文告的总称。</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C. 礼乐指礼制和音乐，古代帝王常常用兴礼乐作为手段，以维护社会秩序的稳定。</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D. 就国，是指受到君主分封并获得领地后，受封者前往领地居住并进行统治管理。</a:t>
            </a:r>
            <a:endParaRPr lang="zh-CN" altLang="en-US" sz="2800"/>
          </a:p>
        </p:txBody>
      </p:sp>
      <p:sp>
        <p:nvSpPr>
          <p:cNvPr id="4" name="文本框 3"/>
          <p:cNvSpPr txBox="1"/>
          <p:nvPr/>
        </p:nvSpPr>
        <p:spPr>
          <a:xfrm>
            <a:off x="1536700" y="5273040"/>
            <a:ext cx="9784080" cy="953135"/>
          </a:xfrm>
          <a:prstGeom prst="rect">
            <a:avLst/>
          </a:prstGeom>
          <a:noFill/>
        </p:spPr>
        <p:txBody>
          <a:bodyPr wrap="none" rtlCol="0" anchor="t">
            <a:spAutoFit/>
          </a:bodyPr>
          <a:p>
            <a:r>
              <a:rPr lang="zh-CN" altLang="en-US" sz="2800">
                <a:solidFill>
                  <a:srgbClr val="FF0000"/>
                </a:solidFill>
                <a:latin typeface="黑体" panose="02010609060101010101" pitchFamily="2" charset="-122"/>
                <a:ea typeface="黑体" panose="02010609060101010101" pitchFamily="2" charset="-122"/>
                <a:sym typeface="+mn-ea"/>
              </a:rPr>
              <a:t>“诸子百家是对先秦时期各学术派别的总称”，“农家”不是</a:t>
            </a:r>
            <a:endParaRPr lang="zh-CN" altLang="en-US" sz="2800">
              <a:solidFill>
                <a:srgbClr val="FF0000"/>
              </a:solidFill>
              <a:latin typeface="黑体" panose="02010609060101010101" pitchFamily="2" charset="-122"/>
              <a:ea typeface="黑体" panose="02010609060101010101" pitchFamily="2" charset="-122"/>
              <a:sym typeface="+mn-ea"/>
            </a:endParaRPr>
          </a:p>
          <a:p>
            <a:r>
              <a:rPr lang="zh-CN" altLang="en-US" sz="2800">
                <a:solidFill>
                  <a:srgbClr val="FF0000"/>
                </a:solidFill>
                <a:latin typeface="黑体" panose="02010609060101010101" pitchFamily="2" charset="-122"/>
                <a:ea typeface="黑体" panose="02010609060101010101" pitchFamily="2" charset="-122"/>
                <a:sym typeface="+mn-ea"/>
              </a:rPr>
              <a:t>影响最深远的，故选A。</a:t>
            </a:r>
            <a:endParaRPr lang="zh-CN" altLang="en-US" sz="2800">
              <a:solidFill>
                <a:srgbClr val="FF0000"/>
              </a:solidFill>
              <a:latin typeface="黑体" panose="02010609060101010101" pitchFamily="2" charset="-122"/>
              <a:ea typeface="黑体" panose="0201060906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63830"/>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2019</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2</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778000" y="751840"/>
            <a:ext cx="9996170" cy="4399915"/>
          </a:xfrm>
          <a:prstGeom prst="rect">
            <a:avLst/>
          </a:prstGeom>
          <a:noFill/>
        </p:spPr>
        <p:txBody>
          <a:bodyPr wrap="square" rtlCol="0" anchor="t">
            <a:spAutoFit/>
          </a:bodyPr>
          <a:p>
            <a:r>
              <a:rPr lang="zh-CN" altLang="en-US" sz="2800">
                <a:latin typeface="黑体" panose="02010609060101010101" pitchFamily="2" charset="-122"/>
                <a:ea typeface="黑体" panose="02010609060101010101" pitchFamily="2" charset="-122"/>
                <a:sym typeface="+mn-ea"/>
              </a:rPr>
              <a:t>11. 下列对文中加点的词语相关内容的解说，不正确一项是</a:t>
            </a:r>
            <a:r>
              <a:rPr lang="en-US" altLang="zh-CN" sz="2800">
                <a:latin typeface="黑体" panose="02010609060101010101" pitchFamily="2" charset="-122"/>
                <a:ea typeface="黑体" panose="02010609060101010101" pitchFamily="2" charset="-122"/>
                <a:sym typeface="+mn-ea"/>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A. 缪公即秦穆公，春秋时秦国国君，在位期间任用贤臣，使国力趋强，称霸西戎。</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B. 汤武即商汤与孙武的并称，他们二人均以善于用人用计，战功赫赫，留名于青史。</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C. 变法是指对国家的法令制度作出重大变革，商鞅变法为秦国富强奠定了基础。</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D. 黥是古代的一种刑罚，在犯人脸上刺上记号或文字并涂上墨，在刑罚之中较轻。</a:t>
            </a:r>
            <a:endParaRPr lang="zh-CN" altLang="en-US" sz="2800"/>
          </a:p>
        </p:txBody>
      </p:sp>
      <p:sp>
        <p:nvSpPr>
          <p:cNvPr id="4" name="文本框 3"/>
          <p:cNvSpPr txBox="1"/>
          <p:nvPr/>
        </p:nvSpPr>
        <p:spPr>
          <a:xfrm>
            <a:off x="1877060" y="5358130"/>
            <a:ext cx="7944485" cy="583565"/>
          </a:xfrm>
          <a:prstGeom prst="rect">
            <a:avLst/>
          </a:prstGeom>
          <a:noFill/>
        </p:spPr>
        <p:txBody>
          <a:bodyPr wrap="none" rtlCol="0" anchor="t">
            <a:spAutoFit/>
          </a:bodyPr>
          <a:p>
            <a:r>
              <a:rPr lang="zh-CN" altLang="en-US" sz="3200" b="1">
                <a:solidFill>
                  <a:srgbClr val="FF0000"/>
                </a:solidFill>
                <a:latin typeface="黑体" panose="02010609060101010101" pitchFamily="2" charset="-122"/>
                <a:ea typeface="黑体" panose="02010609060101010101" pitchFamily="2" charset="-122"/>
                <a:sym typeface="+mn-ea"/>
              </a:rPr>
              <a:t>B   “汤武”指的是商汤与周武王的并称。</a:t>
            </a:r>
            <a:endParaRPr lang="zh-CN" altLang="en-US" sz="3200" b="1">
              <a:solidFill>
                <a:srgbClr val="FF0000"/>
              </a:solidFill>
              <a:latin typeface="黑体" panose="02010609060101010101" pitchFamily="2" charset="-122"/>
              <a:ea typeface="黑体" panose="0201060906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84792" y="151765"/>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2019</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3</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621155" y="593725"/>
            <a:ext cx="10370820" cy="3969385"/>
          </a:xfrm>
          <a:prstGeom prst="rect">
            <a:avLst/>
          </a:prstGeom>
          <a:noFill/>
        </p:spPr>
        <p:txBody>
          <a:bodyPr wrap="square" rtlCol="0" anchor="t">
            <a:spAutoFit/>
          </a:bodyPr>
          <a:p>
            <a:r>
              <a:rPr lang="zh-CN" altLang="en-US" sz="2800" b="1">
                <a:latin typeface="黑体" panose="02010609060101010101" pitchFamily="2" charset="-122"/>
                <a:ea typeface="黑体" panose="02010609060101010101" pitchFamily="2" charset="-122"/>
                <a:sym typeface="+mn-ea"/>
              </a:rPr>
              <a:t>1</a:t>
            </a:r>
            <a:r>
              <a:rPr lang="zh-CN" altLang="en-US" sz="2800">
                <a:latin typeface="黑体" panose="02010609060101010101" pitchFamily="2" charset="-122"/>
                <a:ea typeface="黑体" panose="02010609060101010101" pitchFamily="2" charset="-122"/>
                <a:sym typeface="+mn-ea"/>
              </a:rPr>
              <a:t>1. 下列对文中加点的词语相关内容的解说，不正确的一项是</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A. 殷纣为商代末代国君，在位期间统治失控，好酒淫乐，暴殓酷刑，是有名的暴君。</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B. 武王是周文王之子，继承其父遗志，联合众多部族与商激战，灭商，建立周王朝。</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C. 三晋，春秋末韩、赵、燕三家分晋，战国时期韩、赵、燕三国，史上又称“三晋”。</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sym typeface="+mn-ea"/>
              </a:rPr>
              <a:t>D. 令尹，春秋战国时期楚国设置的最高官位，辅佐楚国国君，执掌全国的军政大权。</a:t>
            </a:r>
            <a:endParaRPr lang="zh-CN" altLang="en-US" sz="2800"/>
          </a:p>
        </p:txBody>
      </p:sp>
      <p:sp>
        <p:nvSpPr>
          <p:cNvPr id="4" name="文本框 3"/>
          <p:cNvSpPr txBox="1"/>
          <p:nvPr/>
        </p:nvSpPr>
        <p:spPr>
          <a:xfrm>
            <a:off x="1922145" y="4823460"/>
            <a:ext cx="7741285" cy="583565"/>
          </a:xfrm>
          <a:prstGeom prst="rect">
            <a:avLst/>
          </a:prstGeom>
          <a:noFill/>
        </p:spPr>
        <p:txBody>
          <a:bodyPr wrap="none" rtlCol="0" anchor="t">
            <a:spAutoFit/>
          </a:bodyPr>
          <a:p>
            <a:r>
              <a:rPr lang="zh-CN" altLang="en-US" sz="3200" b="1">
                <a:solidFill>
                  <a:srgbClr val="FF0000"/>
                </a:solidFill>
                <a:latin typeface="黑体" panose="02010609060101010101" pitchFamily="2" charset="-122"/>
                <a:ea typeface="黑体" panose="02010609060101010101" pitchFamily="2" charset="-122"/>
                <a:sym typeface="+mn-ea"/>
              </a:rPr>
              <a:t>C    三晋指春秋末韩、赵、魏三家分晋。</a:t>
            </a:r>
            <a:endParaRPr lang="zh-CN" altLang="en-US" sz="3200" b="1">
              <a:solidFill>
                <a:srgbClr val="FF0000"/>
              </a:solidFill>
              <a:latin typeface="黑体" panose="02010609060101010101" pitchFamily="2" charset="-122"/>
              <a:ea typeface="黑体" panose="0201060906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2727" y="127000"/>
            <a:ext cx="10852237" cy="441964"/>
          </a:xfrm>
        </p:spPr>
        <p:txBody>
          <a:bodyPr/>
          <a:p>
            <a:r>
              <a:rPr lang="en-US" altLang="zh-CN" b="1">
                <a:latin typeface="黑体" panose="02010609060101010101" pitchFamily="2" charset="-122"/>
                <a:ea typeface="黑体" panose="02010609060101010101" pitchFamily="2" charset="-122"/>
                <a:sym typeface="+mn-ea"/>
              </a:rPr>
              <a:t>2018</a:t>
            </a:r>
            <a:r>
              <a:rPr altLang="zh-CN" b="1">
                <a:latin typeface="黑体" panose="02010609060101010101" pitchFamily="2" charset="-122"/>
                <a:ea typeface="黑体" panose="02010609060101010101" pitchFamily="2" charset="-122"/>
                <a:sym typeface="+mn-ea"/>
              </a:rPr>
              <a:t>年全国</a:t>
            </a:r>
            <a:r>
              <a:rPr lang="en-US" altLang="zh-CN" b="1">
                <a:latin typeface="黑体" panose="02010609060101010101" pitchFamily="2" charset="-122"/>
                <a:ea typeface="黑体" panose="02010609060101010101" pitchFamily="2" charset="-122"/>
                <a:sym typeface="+mn-ea"/>
              </a:rPr>
              <a:t>1</a:t>
            </a:r>
            <a:r>
              <a:rPr b="1">
                <a:latin typeface="黑体" panose="02010609060101010101" pitchFamily="2" charset="-122"/>
                <a:ea typeface="黑体" panose="02010609060101010101" pitchFamily="2" charset="-122"/>
                <a:sym typeface="+mn-ea"/>
              </a:rPr>
              <a:t>卷</a:t>
            </a:r>
            <a:endParaRPr lang="zh-CN" altLang="en-US"/>
          </a:p>
        </p:txBody>
      </p:sp>
      <p:sp>
        <p:nvSpPr>
          <p:cNvPr id="3" name="文本框 2"/>
          <p:cNvSpPr txBox="1"/>
          <p:nvPr/>
        </p:nvSpPr>
        <p:spPr>
          <a:xfrm>
            <a:off x="1620520" y="568960"/>
            <a:ext cx="10394950" cy="439991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11.下列对文中加点词语的相关内容的解说，不正确的一项是（3分）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A.《三坟》《五典》传为我国古代典籍，后又以“坟籍”“坟典”为古代典籍通称。</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B.“阙”原指皇宫前面两侧的楼台，又可用作朝廷的代称，赴阙也指入朝觐见皇帝。</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C.“践阼”原指踏上古代庙堂前台阶，又表示用武力打败敌对势力，登上国君宝座。</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 逊位，也称为让位、退位，多指君王放弃职务和地位，这里指鲁芝的谦让行为。</a:t>
            </a:r>
            <a:endParaRPr lang="zh-CN" altLang="en-US" sz="2800"/>
          </a:p>
        </p:txBody>
      </p:sp>
      <p:sp>
        <p:nvSpPr>
          <p:cNvPr id="4" name="文本框 3"/>
          <p:cNvSpPr txBox="1"/>
          <p:nvPr/>
        </p:nvSpPr>
        <p:spPr>
          <a:xfrm>
            <a:off x="1621155" y="4919980"/>
            <a:ext cx="10394315" cy="1198880"/>
          </a:xfrm>
          <a:prstGeom prst="rect">
            <a:avLst/>
          </a:prstGeom>
          <a:noFill/>
        </p:spPr>
        <p:txBody>
          <a:bodyPr wrap="square" rtlCol="0" anchor="t">
            <a:spAutoFit/>
          </a:bodyPr>
          <a:p>
            <a:pPr marL="0" indent="0">
              <a:buNone/>
            </a:pPr>
            <a:r>
              <a:rPr lang="zh-CN" altLang="en-US" sz="2400" b="1">
                <a:latin typeface="黑体" panose="02010609060101010101" pitchFamily="2" charset="-122"/>
                <a:ea typeface="黑体" panose="02010609060101010101" pitchFamily="2" charset="-122"/>
                <a:sym typeface="+mn-ea"/>
              </a:rPr>
              <a:t> </a:t>
            </a:r>
            <a:r>
              <a:rPr lang="zh-CN" altLang="en-US" sz="2400" b="1">
                <a:solidFill>
                  <a:srgbClr val="FF0000"/>
                </a:solidFill>
                <a:latin typeface="黑体" panose="02010609060101010101" pitchFamily="2" charset="-122"/>
                <a:ea typeface="黑体" panose="02010609060101010101" pitchFamily="2" charset="-122"/>
                <a:sym typeface="+mn-ea"/>
              </a:rPr>
              <a:t>C</a:t>
            </a:r>
            <a:endParaRPr lang="zh-CN" altLang="en-US" sz="2400" b="1">
              <a:solidFill>
                <a:srgbClr val="FF0000"/>
              </a:solidFill>
              <a:latin typeface="黑体" panose="02010609060101010101" pitchFamily="2" charset="-122"/>
              <a:ea typeface="黑体" panose="02010609060101010101" pitchFamily="2" charset="-122"/>
            </a:endParaRPr>
          </a:p>
          <a:p>
            <a:pPr marL="0" indent="0">
              <a:buNone/>
            </a:pPr>
            <a:r>
              <a:rPr lang="zh-CN" altLang="en-US" sz="2400" b="1">
                <a:solidFill>
                  <a:srgbClr val="FF0000"/>
                </a:solidFill>
                <a:latin typeface="黑体" panose="02010609060101010101" pitchFamily="2" charset="-122"/>
                <a:ea typeface="黑体" panose="02010609060101010101" pitchFamily="2" charset="-122"/>
                <a:sym typeface="+mn-ea"/>
              </a:rPr>
              <a:t>践祚，指即位、登基，</a:t>
            </a:r>
            <a:r>
              <a:rPr lang="zh-CN" altLang="en-US" sz="2400" b="1">
                <a:latin typeface="黑体" panose="02010609060101010101" pitchFamily="2" charset="-122"/>
                <a:ea typeface="黑体" panose="02010609060101010101" pitchFamily="2" charset="-122"/>
                <a:sym typeface="+mn-ea"/>
              </a:rPr>
              <a:t>并没有</a:t>
            </a: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用武力打败敌对势力，登上国君宝座</a:t>
            </a: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的意思。</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39700"/>
            <a:ext cx="10852237" cy="441964"/>
          </a:xfrm>
        </p:spPr>
        <p:txBody>
          <a:bodyPr/>
          <a:p>
            <a:r>
              <a:rPr lang="en-US" altLang="zh-CN" b="1">
                <a:latin typeface="黑体" panose="02010609060101010101" pitchFamily="2" charset="-122"/>
                <a:ea typeface="黑体" panose="02010609060101010101" pitchFamily="2" charset="-122"/>
                <a:sym typeface="+mn-ea"/>
              </a:rPr>
              <a:t>2018</a:t>
            </a:r>
            <a:r>
              <a:rPr altLang="zh-CN" b="1">
                <a:latin typeface="黑体" panose="02010609060101010101" pitchFamily="2" charset="-122"/>
                <a:ea typeface="黑体" panose="02010609060101010101" pitchFamily="2" charset="-122"/>
                <a:sym typeface="+mn-ea"/>
              </a:rPr>
              <a:t>年全国</a:t>
            </a:r>
            <a:r>
              <a:rPr lang="en-US" altLang="zh-CN" b="1">
                <a:latin typeface="黑体" panose="02010609060101010101" pitchFamily="2" charset="-122"/>
                <a:ea typeface="黑体" panose="02010609060101010101" pitchFamily="2" charset="-122"/>
                <a:sym typeface="+mn-ea"/>
              </a:rPr>
              <a:t>2</a:t>
            </a:r>
            <a:r>
              <a:rPr b="1">
                <a:latin typeface="黑体" panose="02010609060101010101" pitchFamily="2" charset="-122"/>
                <a:ea typeface="黑体" panose="02010609060101010101" pitchFamily="2" charset="-122"/>
                <a:sym typeface="+mn-ea"/>
              </a:rPr>
              <a:t>卷</a:t>
            </a:r>
            <a:endParaRPr lang="zh-CN" altLang="en-US"/>
          </a:p>
        </p:txBody>
      </p:sp>
      <p:sp>
        <p:nvSpPr>
          <p:cNvPr id="3" name="文本框 2"/>
          <p:cNvSpPr txBox="1"/>
          <p:nvPr/>
        </p:nvSpPr>
        <p:spPr>
          <a:xfrm>
            <a:off x="1535430" y="581660"/>
            <a:ext cx="10433050" cy="439991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11. 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 豪右，指旧时的富豪家族、世家大户；汉代以右为尊，所以习惯上称为“豪右”。</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 顿首，即以头叩地而拜，是古代交际礼仪；又常常用于书信、表奏中作为敬辞。</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 茂才，即秀才，东汉时为避光武帝刘秀名讳，改称茂才，后世有时也沿用此名。</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 京师是古代京城的通称，现代则称为首都；“京”“师”单用，旧时均可指国都。</a:t>
            </a:r>
            <a:endParaRPr lang="zh-CN" altLang="en-US" sz="2800"/>
          </a:p>
        </p:txBody>
      </p:sp>
      <p:sp>
        <p:nvSpPr>
          <p:cNvPr id="4" name="文本框 3"/>
          <p:cNvSpPr txBox="1"/>
          <p:nvPr/>
        </p:nvSpPr>
        <p:spPr>
          <a:xfrm>
            <a:off x="1073785" y="4981575"/>
            <a:ext cx="10615295" cy="1814830"/>
          </a:xfrm>
          <a:prstGeom prst="rect">
            <a:avLst/>
          </a:prstGeom>
          <a:noFill/>
        </p:spPr>
        <p:txBody>
          <a:bodyPr wrap="square" rtlCol="0" anchor="t">
            <a:spAutoFit/>
          </a:bodyPr>
          <a:p>
            <a:pPr marL="0" indent="0">
              <a:buNone/>
            </a:pPr>
            <a:r>
              <a:rPr lang="zh-CN" altLang="en-US" sz="2800" b="1">
                <a:latin typeface="黑体" panose="02010609060101010101" pitchFamily="2" charset="-122"/>
                <a:ea typeface="黑体" panose="02010609060101010101" pitchFamily="2" charset="-122"/>
                <a:sym typeface="+mn-ea"/>
              </a:rPr>
              <a:t>【</a:t>
            </a:r>
            <a:r>
              <a:rPr lang="zh-CN" altLang="en-US" sz="2800" b="1">
                <a:solidFill>
                  <a:srgbClr val="FF0000"/>
                </a:solidFill>
                <a:latin typeface="黑体" panose="02010609060101010101" pitchFamily="2" charset="-122"/>
                <a:ea typeface="黑体" panose="02010609060101010101" pitchFamily="2" charset="-122"/>
                <a:sym typeface="+mn-ea"/>
              </a:rPr>
              <a:t>D</a:t>
            </a:r>
            <a:r>
              <a:rPr lang="zh-CN" altLang="en-US" sz="2800" b="1">
                <a:latin typeface="黑体" panose="02010609060101010101" pitchFamily="2" charset="-122"/>
                <a:ea typeface="黑体" panose="02010609060101010101" pitchFamily="2" charset="-122"/>
                <a:sym typeface="+mn-ea"/>
              </a:rPr>
              <a:t>】【解析】“师”单用并不能指代国都。</a:t>
            </a:r>
            <a:endParaRPr lang="zh-CN" altLang="en-US" sz="2800" b="1">
              <a:latin typeface="黑体" panose="02010609060101010101" pitchFamily="2" charset="-122"/>
              <a:ea typeface="黑体" panose="02010609060101010101" pitchFamily="2" charset="-122"/>
            </a:endParaRPr>
          </a:p>
          <a:p>
            <a:pPr marL="0" indent="0">
              <a:buNone/>
            </a:pPr>
            <a:r>
              <a:rPr lang="zh-CN" altLang="zh-CN" sz="2800" b="1">
                <a:solidFill>
                  <a:srgbClr val="FF0000"/>
                </a:solidFill>
                <a:latin typeface="黑体" panose="02010609060101010101" pitchFamily="2" charset="-122"/>
                <a:ea typeface="黑体" panose="02010609060101010101" pitchFamily="2" charset="-122"/>
                <a:sym typeface="+mn-ea"/>
              </a:rPr>
              <a:t>京师，指国都。类似的称呼有：都门、毂下、京都、京城、国都、都城、首都。</a:t>
            </a:r>
            <a:r>
              <a:rPr lang="zh-CN" altLang="zh-CN" sz="2800" b="1">
                <a:solidFill>
                  <a:srgbClr val="3C8C93"/>
                </a:solidFill>
                <a:latin typeface="黑体" panose="02010609060101010101" pitchFamily="2" charset="-122"/>
                <a:ea typeface="黑体" panose="02010609060101010101" pitchFamily="2" charset="-122"/>
                <a:sym typeface="+mn-ea"/>
              </a:rPr>
              <a:t>推毂：(1).指推车前进，古代帝王任命将帅时的隆重礼遇。(2).推动;协助。(3).荐举;援引。推毂后进</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8597" y="163830"/>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2018</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3</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462405" y="605790"/>
            <a:ext cx="10481310" cy="439991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11.下列对文中加点词语的相关内容的解说，不正确的一项是（3分）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A．陵寝是帝王死后安葬的陵墓，陵墓建成后，还需设置守陵奉祀的官员以及禁卫。</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B．“株”，本义树根，根与根间紧密相连，因而“株连”又指一人有罪而牵连他人。</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C．前尹在文中指开封府前任府尹：“尹”为官名，如令尹、京兆尹，是知府的简称。</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D．御名指皇帝名讳，古代与皇帝有关的事物前常加“御”字，如御玺指皇帝印信。</a:t>
            </a:r>
            <a:endParaRPr lang="zh-CN" altLang="en-US" sz="2800"/>
          </a:p>
        </p:txBody>
      </p:sp>
      <p:sp>
        <p:nvSpPr>
          <p:cNvPr id="4" name="文本框 3"/>
          <p:cNvSpPr txBox="1"/>
          <p:nvPr/>
        </p:nvSpPr>
        <p:spPr>
          <a:xfrm>
            <a:off x="1353185" y="4908550"/>
            <a:ext cx="10226675" cy="1938020"/>
          </a:xfrm>
          <a:prstGeom prst="rect">
            <a:avLst/>
          </a:prstGeom>
          <a:noFill/>
        </p:spPr>
        <p:txBody>
          <a:bodyPr wrap="square" rtlCol="0" anchor="t">
            <a:spAutoFit/>
          </a:bodyPr>
          <a:p>
            <a:pPr marL="0" indent="0">
              <a:buNone/>
            </a:pPr>
            <a:r>
              <a:rPr lang="zh-CN" altLang="en-US" sz="2400" b="1">
                <a:solidFill>
                  <a:srgbClr val="FF0000"/>
                </a:solidFill>
                <a:latin typeface="黑体" panose="02010609060101010101" pitchFamily="2" charset="-122"/>
                <a:ea typeface="黑体" panose="02010609060101010101" pitchFamily="2" charset="-122"/>
                <a:sym typeface="+mn-ea"/>
              </a:rPr>
              <a:t>C</a:t>
            </a:r>
            <a:endParaRPr lang="zh-CN" altLang="en-US" sz="2400" b="1">
              <a:solidFill>
                <a:srgbClr val="FF0000"/>
              </a:solidFill>
              <a:latin typeface="黑体" panose="02010609060101010101" pitchFamily="2" charset="-122"/>
              <a:ea typeface="黑体" panose="02010609060101010101" pitchFamily="2" charset="-122"/>
            </a:endParaRPr>
          </a:p>
          <a:p>
            <a:pPr marL="0" indent="0">
              <a:buNone/>
            </a:pP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如令尹、京兆尹，是知府的简称</a:t>
            </a: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错误。</a:t>
            </a: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尹</a:t>
            </a:r>
            <a:r>
              <a:rPr lang="en-US" altLang="zh-CN" sz="2400" b="1">
                <a:latin typeface="黑体" panose="02010609060101010101" pitchFamily="2" charset="-122"/>
                <a:ea typeface="黑体" panose="02010609060101010101" pitchFamily="2" charset="-122"/>
                <a:sym typeface="+mn-ea"/>
              </a:rPr>
              <a:t>”</a:t>
            </a:r>
            <a:r>
              <a:rPr lang="zh-CN" altLang="en-US" sz="2400" b="1">
                <a:latin typeface="黑体" panose="02010609060101010101" pitchFamily="2" charset="-122"/>
                <a:ea typeface="黑体" panose="02010609060101010101" pitchFamily="2" charset="-122"/>
                <a:sym typeface="+mn-ea"/>
              </a:rPr>
              <a:t>是官的统称，</a:t>
            </a:r>
            <a:r>
              <a:rPr lang="en-US" altLang="zh-CN" sz="2400" b="1">
                <a:solidFill>
                  <a:srgbClr val="FF0000"/>
                </a:solidFill>
                <a:latin typeface="黑体" panose="02010609060101010101" pitchFamily="2" charset="-122"/>
                <a:ea typeface="黑体" panose="02010609060101010101" pitchFamily="2" charset="-122"/>
                <a:sym typeface="+mn-ea"/>
              </a:rPr>
              <a:t>“</a:t>
            </a:r>
            <a:r>
              <a:rPr lang="zh-CN" altLang="en-US" sz="2400" b="1">
                <a:solidFill>
                  <a:srgbClr val="FF0000"/>
                </a:solidFill>
                <a:latin typeface="黑体" panose="02010609060101010101" pitchFamily="2" charset="-122"/>
                <a:ea typeface="黑体" panose="02010609060101010101" pitchFamily="2" charset="-122"/>
                <a:sym typeface="+mn-ea"/>
              </a:rPr>
              <a:t>令尹</a:t>
            </a:r>
            <a:r>
              <a:rPr lang="en-US" altLang="zh-CN" sz="2400" b="1">
                <a:solidFill>
                  <a:srgbClr val="FF0000"/>
                </a:solidFill>
                <a:latin typeface="黑体" panose="02010609060101010101" pitchFamily="2" charset="-122"/>
                <a:ea typeface="黑体" panose="02010609060101010101" pitchFamily="2" charset="-122"/>
                <a:sym typeface="+mn-ea"/>
              </a:rPr>
              <a:t>”</a:t>
            </a:r>
            <a:r>
              <a:rPr lang="zh-CN" altLang="en-US" sz="2400" b="1">
                <a:solidFill>
                  <a:srgbClr val="FF0000"/>
                </a:solidFill>
                <a:latin typeface="黑体" panose="02010609060101010101" pitchFamily="2" charset="-122"/>
                <a:ea typeface="黑体" panose="02010609060101010101" pitchFamily="2" charset="-122"/>
                <a:sym typeface="+mn-ea"/>
              </a:rPr>
              <a:t>在春秋战国时相当于宰相，也泛称县、府等地方行政长官。</a:t>
            </a:r>
            <a:endParaRPr lang="zh-CN" altLang="en-US" sz="2400" b="1">
              <a:solidFill>
                <a:srgbClr val="FF0000"/>
              </a:solidFill>
              <a:latin typeface="黑体" panose="02010609060101010101" pitchFamily="2" charset="-122"/>
              <a:ea typeface="黑体" panose="02010609060101010101" pitchFamily="2" charset="-122"/>
            </a:endParaRPr>
          </a:p>
          <a:p>
            <a:pPr marL="0" indent="0">
              <a:buNone/>
            </a:pPr>
            <a:r>
              <a:rPr lang="zh-CN" altLang="en-US" sz="2400" b="1">
                <a:solidFill>
                  <a:srgbClr val="FF0000"/>
                </a:solidFill>
                <a:latin typeface="黑体" panose="02010609060101010101" pitchFamily="2" charset="-122"/>
                <a:ea typeface="黑体" panose="02010609060101010101" pitchFamily="2" charset="-122"/>
                <a:sym typeface="+mn-ea"/>
              </a:rPr>
              <a:t>知府古代是太守，州最高行政长官。东汉叫州牧，隋朝称为刺史或太守。唐宋叫知府。</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ea typeface="宋体" panose="02010600030101010101" pitchFamily="2" charset="-122"/>
                <a:sym typeface="+mn-ea"/>
              </a:rPr>
              <a:t>《荆轲刺秦王》</a:t>
            </a:r>
            <a:endParaRPr lang="zh-CN" altLang="en-US"/>
          </a:p>
        </p:txBody>
      </p:sp>
      <p:sp>
        <p:nvSpPr>
          <p:cNvPr id="100" name="文本框 99"/>
          <p:cNvSpPr txBox="1"/>
          <p:nvPr/>
        </p:nvSpPr>
        <p:spPr>
          <a:xfrm>
            <a:off x="1261110" y="885190"/>
            <a:ext cx="10665460" cy="5423535"/>
          </a:xfrm>
          <a:prstGeom prst="rect">
            <a:avLst/>
          </a:prstGeom>
          <a:noFill/>
          <a:ln w="9525">
            <a:noFill/>
          </a:ln>
        </p:spPr>
        <p:txBody>
          <a:bodyPr wrap="square">
            <a:spAutoFit/>
          </a:bodyPr>
          <a:p>
            <a:pPr indent="533400"/>
            <a:endParaRPr lang="zh-CN" sz="1050" b="0">
              <a:ea typeface="宋体" panose="02010600030101010101" pitchFamily="2" charset="-122"/>
            </a:endParaRPr>
          </a:p>
          <a:p>
            <a:pPr indent="533400"/>
            <a:r>
              <a:rPr lang="zh-CN" sz="2800" b="0">
                <a:ea typeface="宋体" panose="02010600030101010101" pitchFamily="2" charset="-122"/>
              </a:rPr>
              <a:t>1.《战国策》是中国古代的一部历史学名著。它是一部国别体史书，又称《国策》。由西汉刘向所整理编写，共33篇，分为十二策。《国语》是第一部国别体史书。2.卿：古代对人的敬称。如燕人称荆轲为荆卿。3.竖子：对人的蔑称。除此之外还有“童仆”和“小孩”的意思。4.祖：临行祭路神，引申为饯行和送别。5.古代音乐分宫、商、角、徵、羽、变宫、变徵七音。变徵是徵的变调，音调悲凉；羽，声调激愤。6.中庶子：管理国君的车马之类的官。7.郎中：宫廷的侍卫。民间又称医生。8.箕踞：坐在地上，两腿张开，形象像箕，是一种轻慢傲视对方的姿态。</a:t>
            </a:r>
            <a:endParaRPr lang="zh-CN" altLang="en-US" sz="2800"/>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84792" y="102870"/>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2017</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1</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511300" y="544830"/>
            <a:ext cx="10494010" cy="439991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11．下列对文中加点词语的相关内容的解说，不正确的一项是（3分）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A．以字行，是指在古代社会生活中，某人的字得以通行使用，他的名反而不常用。</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B．姻亲，指由于婚姻关系结成的亲戚，它与血亲有同有异，只是血亲中的一部分。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C．母忧是指母亲的丧事，古代官员遭逢父母去世时，按照规定需要离职居家守丧。</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D．私禄中的“禄”指俸禄，即古代官员的薪水，这里强调未用东乡君家钱财营葬。</a:t>
            </a:r>
            <a:endParaRPr lang="zh-CN" altLang="en-US" sz="2800"/>
          </a:p>
        </p:txBody>
      </p:sp>
      <p:sp>
        <p:nvSpPr>
          <p:cNvPr id="4" name="文本框 3"/>
          <p:cNvSpPr txBox="1"/>
          <p:nvPr/>
        </p:nvSpPr>
        <p:spPr>
          <a:xfrm>
            <a:off x="867410" y="4944745"/>
            <a:ext cx="10955655" cy="1814830"/>
          </a:xfrm>
          <a:prstGeom prst="rect">
            <a:avLst/>
          </a:prstGeom>
          <a:noFill/>
        </p:spPr>
        <p:txBody>
          <a:bodyPr wrap="square" rtlCol="0" anchor="t">
            <a:spAutoFit/>
          </a:bodyPr>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B</a:t>
            </a:r>
            <a:endParaRPr lang="zh-CN" altLang="en-US" sz="2800" b="1">
              <a:solidFill>
                <a:srgbClr val="FF0000"/>
              </a:solidFill>
              <a:latin typeface="黑体" panose="02010609060101010101" pitchFamily="2" charset="-122"/>
              <a:ea typeface="黑体" panose="02010609060101010101" pitchFamily="2" charset="-122"/>
            </a:endParaRPr>
          </a:p>
          <a:p>
            <a:pPr marL="0" indent="0">
              <a:buNone/>
            </a:pP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它与血亲有同有异，只是血亲中的一部分</a:t>
            </a: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错。</a:t>
            </a:r>
            <a:endParaRPr lang="zh-CN" altLang="en-US" sz="2800" b="1">
              <a:latin typeface="黑体" panose="02010609060101010101" pitchFamily="2" charset="-122"/>
              <a:ea typeface="黑体" panose="02010609060101010101" pitchFamily="2" charset="-122"/>
            </a:endParaRPr>
          </a:p>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姻亲是以婚姻关系为中介而产生的亲属，血亲是基于血统关系的亲属。二者性质完全不同。</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51765"/>
            <a:ext cx="10852237" cy="441964"/>
          </a:xfrm>
        </p:spPr>
        <p:txBody>
          <a:bodyPr/>
          <a:p>
            <a:r>
              <a:rPr lang="en-US" altLang="zh-CN" b="1" spc="0">
                <a:latin typeface="黑体" panose="02010609060101010101" pitchFamily="2" charset="-122"/>
                <a:ea typeface="黑体" panose="02010609060101010101" pitchFamily="2" charset="-122"/>
                <a:cs typeface="黑体" panose="02010609060101010101" pitchFamily="2" charset="-122"/>
                <a:sym typeface="+mn-ea"/>
              </a:rPr>
              <a:t>2017</a:t>
            </a:r>
            <a:r>
              <a:rPr altLang="zh-CN" b="1" spc="0">
                <a:latin typeface="黑体" panose="02010609060101010101" pitchFamily="2" charset="-122"/>
                <a:ea typeface="黑体" panose="02010609060101010101" pitchFamily="2" charset="-122"/>
                <a:cs typeface="黑体" panose="02010609060101010101" pitchFamily="2" charset="-122"/>
                <a:sym typeface="+mn-ea"/>
              </a:rPr>
              <a:t>年全国</a:t>
            </a:r>
            <a:r>
              <a:rPr lang="en-US" altLang="zh-CN" b="1" spc="0">
                <a:latin typeface="黑体" panose="02010609060101010101" pitchFamily="2" charset="-122"/>
                <a:ea typeface="黑体" panose="02010609060101010101" pitchFamily="2" charset="-122"/>
                <a:cs typeface="黑体" panose="02010609060101010101" pitchFamily="2" charset="-122"/>
                <a:sym typeface="+mn-ea"/>
              </a:rPr>
              <a:t>2</a:t>
            </a:r>
            <a:r>
              <a:rPr b="1" spc="0">
                <a:latin typeface="黑体" panose="02010609060101010101" pitchFamily="2" charset="-122"/>
                <a:ea typeface="黑体" panose="02010609060101010101" pitchFamily="2" charset="-122"/>
                <a:cs typeface="黑体" panose="02010609060101010101" pitchFamily="2" charset="-122"/>
                <a:sym typeface="+mn-ea"/>
              </a:rPr>
              <a:t>卷</a:t>
            </a:r>
            <a:endParaRPr lang="zh-CN" altLang="en-US"/>
          </a:p>
        </p:txBody>
      </p:sp>
      <p:sp>
        <p:nvSpPr>
          <p:cNvPr id="3" name="文本框 2"/>
          <p:cNvSpPr txBox="1"/>
          <p:nvPr/>
        </p:nvSpPr>
        <p:spPr>
          <a:xfrm>
            <a:off x="1607820" y="641350"/>
            <a:ext cx="10360660" cy="3710305"/>
          </a:xfrm>
          <a:prstGeom prst="rect">
            <a:avLst/>
          </a:prstGeom>
          <a:noFill/>
        </p:spPr>
        <p:txBody>
          <a:bodyPr wrap="square" rtlCol="0" anchor="t">
            <a:spAutoFit/>
          </a:bodyPr>
          <a:p>
            <a:pPr marL="0" marR="0" indent="0" algn="l" defTabSz="914400" rtl="0" eaLnBrk="1" fontAlgn="base" latinLnBrk="0" hangingPunct="1">
              <a:lnSpc>
                <a:spcPct val="100000"/>
              </a:lnSpc>
              <a:spcBef>
                <a:spcPct val="20000"/>
              </a:spcBef>
              <a:spcAft>
                <a:spcPct val="0"/>
              </a:spcAft>
              <a:buClrTx/>
              <a:buSzTx/>
              <a:buFontTx/>
              <a:buNone/>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11．下列对文中加点词语的相关内容的解说，不正确的一项是（3分）</a:t>
            </a:r>
            <a:endParaRPr kumimoji="0" lang="zh-CN" altLang="en-US" sz="2400"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A．下车，古代可以代指官吏就职。后来又常用“下车伊始”表示官吏初到任所。</a:t>
            </a:r>
            <a:endParaRPr kumimoji="0" lang="zh-CN" altLang="en-US" sz="2400"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B．收考，指先行将嫌犯拘捕关进监狱，然后</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再作考察，进行犯罪事实的取证工作。</a:t>
            </a:r>
            <a:endParaRPr kumimoji="0" lang="zh-CN" altLang="en-US" sz="2400"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C．车驾，原指帝王所乘的车，有时因不能直接称呼帝王，于是又可用作帝王的代称。</a:t>
            </a:r>
            <a:endParaRPr kumimoji="0" lang="zh-CN" altLang="en-US" sz="2400"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D．京师，古代指国家的都城，《三国演义》中就经常提到“京师”，现代泛指首都。</a:t>
            </a:r>
            <a:endParaRPr lang="zh-CN" altLang="en-US" sz="2400"/>
          </a:p>
        </p:txBody>
      </p:sp>
      <p:sp>
        <p:nvSpPr>
          <p:cNvPr id="4" name="文本框 3"/>
          <p:cNvSpPr txBox="1"/>
          <p:nvPr/>
        </p:nvSpPr>
        <p:spPr>
          <a:xfrm>
            <a:off x="1607820" y="4351655"/>
            <a:ext cx="10165715" cy="1764665"/>
          </a:xfrm>
          <a:prstGeom prst="rect">
            <a:avLst/>
          </a:prstGeom>
          <a:noFill/>
        </p:spPr>
        <p:txBody>
          <a:bodyPr wrap="square" rtlCol="0" anchor="t">
            <a:spAutoFit/>
          </a:bodyPr>
          <a:p>
            <a:pPr marL="0" marR="0" indent="0" algn="l" defTabSz="914400" rtl="0" eaLnBrk="1" fontAlgn="base" latinLnBrk="0" hangingPunct="1">
              <a:lnSpc>
                <a:spcPct val="100000"/>
              </a:lnSpc>
              <a:spcBef>
                <a:spcPct val="20000"/>
              </a:spcBef>
              <a:spcAft>
                <a:spcPct val="0"/>
              </a:spcAft>
              <a:buClrTx/>
              <a:buSzTx/>
              <a:buFontTx/>
              <a:buNone/>
            </a:pP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B</a:t>
            </a:r>
            <a:endParaRPr kumimoji="0" lang="zh-CN" altLang="en-US" sz="3200" b="1"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en-US" altLang="zh-CN" sz="3200" b="1">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latin typeface="黑体" panose="02010609060101010101" pitchFamily="2" charset="-122"/>
                <a:ea typeface="黑体" panose="02010609060101010101" pitchFamily="2" charset="-122"/>
                <a:cs typeface="黑体" panose="02010609060101010101" pitchFamily="2" charset="-122"/>
                <a:sym typeface="+mn-ea"/>
              </a:rPr>
              <a:t>然后再作考察，进行犯罪事实的取证工作</a:t>
            </a:r>
            <a:r>
              <a:rPr lang="en-US" altLang="zh-CN" sz="3200" b="1">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latin typeface="黑体" panose="02010609060101010101" pitchFamily="2" charset="-122"/>
                <a:ea typeface="黑体" panose="02010609060101010101" pitchFamily="2" charset="-122"/>
                <a:cs typeface="黑体" panose="02010609060101010101" pitchFamily="2" charset="-122"/>
                <a:sym typeface="+mn-ea"/>
              </a:rPr>
              <a:t>错。</a:t>
            </a:r>
            <a:endParaRPr kumimoji="0" lang="zh-CN" altLang="en-US" sz="32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0" marR="0" indent="0" algn="l" defTabSz="914400" rtl="0" eaLnBrk="1" fontAlgn="base" latinLnBrk="0" hangingPunct="1">
              <a:lnSpc>
                <a:spcPct val="100000"/>
              </a:lnSpc>
              <a:spcBef>
                <a:spcPct val="20000"/>
              </a:spcBef>
              <a:spcAft>
                <a:spcPct val="0"/>
              </a:spcAft>
              <a:buClrTx/>
              <a:buSzTx/>
              <a:buFontTx/>
              <a:buNone/>
            </a:pP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考</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通</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拷</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拷问</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之意。</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51765"/>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2017</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3</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389380" y="593725"/>
            <a:ext cx="10603230" cy="396938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11.下列对文中加点词语的相关内容的解说，不正确的一项是（3分）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A．状元是我国古代科举制度中的一种称号，指在最高级别的殿试中获得第一名的人。</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B．上元是我国传统节日，即农历正月十五日元宵节，是春节后第一个重要节日。</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C．近侍是指接近并随侍帝王左右的人，他们不仅职位很高，对帝王影响也很大。</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D．告老本指古代社会官员因年老辞去职务，有时也是官员因故辞职的一种借口。</a:t>
            </a:r>
            <a:endParaRPr lang="zh-CN" altLang="en-US" sz="2800"/>
          </a:p>
        </p:txBody>
      </p:sp>
      <p:sp>
        <p:nvSpPr>
          <p:cNvPr id="4" name="文本框 3"/>
          <p:cNvSpPr txBox="1"/>
          <p:nvPr/>
        </p:nvSpPr>
        <p:spPr>
          <a:xfrm>
            <a:off x="1632585" y="4944745"/>
            <a:ext cx="10116820" cy="1383665"/>
          </a:xfrm>
          <a:prstGeom prst="rect">
            <a:avLst/>
          </a:prstGeom>
          <a:noFill/>
        </p:spPr>
        <p:txBody>
          <a:bodyPr wrap="square" rtlCol="0" anchor="t">
            <a:spAutoFit/>
          </a:bodyPr>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C</a:t>
            </a:r>
            <a:endParaRPr lang="zh-CN" altLang="en-US" sz="2800" b="1">
              <a:solidFill>
                <a:srgbClr val="FF0000"/>
              </a:solidFill>
              <a:latin typeface="黑体" panose="02010609060101010101" pitchFamily="2" charset="-122"/>
              <a:ea typeface="黑体" panose="02010609060101010101" pitchFamily="2" charset="-122"/>
            </a:endParaRPr>
          </a:p>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近侍：左右侍从的人，多指君主身边侍从的臣子。</a:t>
            </a:r>
            <a:r>
              <a:rPr lang="zh-CN" altLang="en-US" sz="2800" b="1">
                <a:latin typeface="黑体" panose="02010609060101010101" pitchFamily="2" charset="-122"/>
                <a:ea typeface="黑体" panose="02010609060101010101" pitchFamily="2" charset="-122"/>
                <a:sym typeface="+mn-ea"/>
              </a:rPr>
              <a:t>他们的官职未必就是高的，并且对皇帝的影响也不一定大。</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2727" y="139065"/>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2016</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1</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4" name="文本框 3"/>
          <p:cNvSpPr txBox="1"/>
          <p:nvPr/>
        </p:nvSpPr>
        <p:spPr>
          <a:xfrm>
            <a:off x="1487170" y="581025"/>
            <a:ext cx="10457180" cy="4399915"/>
          </a:xfrm>
          <a:prstGeom prst="rect">
            <a:avLst/>
          </a:prstGeom>
          <a:noFill/>
        </p:spPr>
        <p:txBody>
          <a:bodyPr wrap="square" rtlCol="0" anchor="t">
            <a:spAutoFit/>
          </a:bodyPr>
          <a:p>
            <a:pPr marL="0" indent="0">
              <a:buNone/>
            </a:pPr>
            <a:r>
              <a:rPr lang="zh-CN" altLang="en-US" sz="2800">
                <a:latin typeface="黑体" panose="02010609060101010101" pitchFamily="2" charset="-122"/>
                <a:ea typeface="黑体" panose="02010609060101010101" pitchFamily="2" charset="-122"/>
                <a:sym typeface="+mn-ea"/>
              </a:rPr>
              <a:t>5. 下列对文中加点词语的相关内容的解说，不正确的一项是（3分）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 首相指宰相中居于首位的人，与当今某些国家内阁或政府首脑的含义并不相同。</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 建储义为确定储君，也即确定皇位的继承人，我国古代通常采用嫡长子继承制。</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 古代朝廷中分职设官，各有专司，所以可用“有司”来指称</a:t>
            </a:r>
            <a:r>
              <a:rPr lang="zh-CN" altLang="en-US" sz="2800">
                <a:solidFill>
                  <a:srgbClr val="FF0000"/>
                </a:solidFill>
                <a:latin typeface="黑体" panose="02010609060101010101" pitchFamily="2" charset="-122"/>
                <a:ea typeface="黑体" panose="02010609060101010101" pitchFamily="2" charset="-122"/>
                <a:sym typeface="+mn-ea"/>
              </a:rPr>
              <a:t>朝廷中</a:t>
            </a:r>
            <a:r>
              <a:rPr lang="zh-CN" altLang="en-US" sz="2800">
                <a:latin typeface="黑体" panose="02010609060101010101" pitchFamily="2" charset="-122"/>
                <a:ea typeface="黑体" panose="02010609060101010101" pitchFamily="2" charset="-122"/>
                <a:sym typeface="+mn-ea"/>
              </a:rPr>
              <a:t>的各级官员。</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 契丹是古国名，后来改国号为辽，先后与五代和北宋并立，与中原常发生争端。</a:t>
            </a:r>
            <a:endParaRPr lang="zh-CN" altLang="en-US" sz="2800"/>
          </a:p>
        </p:txBody>
      </p:sp>
      <p:sp>
        <p:nvSpPr>
          <p:cNvPr id="5" name="文本框 4"/>
          <p:cNvSpPr txBox="1"/>
          <p:nvPr/>
        </p:nvSpPr>
        <p:spPr>
          <a:xfrm>
            <a:off x="1037590" y="4980940"/>
            <a:ext cx="10907395" cy="1383665"/>
          </a:xfrm>
          <a:prstGeom prst="rect">
            <a:avLst/>
          </a:prstGeom>
          <a:noFill/>
        </p:spPr>
        <p:txBody>
          <a:bodyPr wrap="square" rtlCol="0" anchor="t">
            <a:spAutoFit/>
          </a:bodyPr>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C</a:t>
            </a:r>
            <a:endParaRPr lang="zh-CN" altLang="en-US" sz="2800" b="1">
              <a:solidFill>
                <a:srgbClr val="FF0000"/>
              </a:solidFill>
              <a:latin typeface="黑体" panose="02010609060101010101" pitchFamily="2" charset="-122"/>
              <a:ea typeface="黑体" panose="02010609060101010101" pitchFamily="2" charset="-122"/>
            </a:endParaRPr>
          </a:p>
          <a:p>
            <a:pPr marL="0" indent="0">
              <a:buNone/>
            </a:pP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可用“有司”来指称朝廷中的各级官员</a:t>
            </a: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错。</a:t>
            </a:r>
            <a:endParaRPr lang="zh-CN" altLang="en-US" sz="2800" b="1">
              <a:latin typeface="黑体" panose="02010609060101010101" pitchFamily="2" charset="-122"/>
              <a:ea typeface="黑体" panose="02010609060101010101" pitchFamily="2" charset="-122"/>
            </a:endParaRPr>
          </a:p>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“有司”应指有具体职务、做具体工作的官吏。</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63830"/>
            <a:ext cx="10852237" cy="441964"/>
          </a:xfrm>
        </p:spPr>
        <p:txBody>
          <a:bodyPr/>
          <a:p>
            <a:r>
              <a:rPr lang="en-US" altLang="zh-CN" b="1">
                <a:latin typeface="黑体" panose="02010609060101010101" pitchFamily="2" charset="-122"/>
                <a:ea typeface="黑体" panose="02010609060101010101" pitchFamily="2" charset="-122"/>
                <a:sym typeface="宋体" panose="02010600030101010101" pitchFamily="2" charset="-122"/>
              </a:rPr>
              <a:t>2016</a:t>
            </a:r>
            <a:r>
              <a:rPr altLang="zh-CN" b="1">
                <a:latin typeface="黑体" panose="02010609060101010101" pitchFamily="2" charset="-122"/>
                <a:ea typeface="黑体" panose="02010609060101010101" pitchFamily="2" charset="-122"/>
                <a:sym typeface="宋体" panose="02010600030101010101" pitchFamily="2" charset="-122"/>
              </a:rPr>
              <a:t>年全国</a:t>
            </a:r>
            <a:r>
              <a:rPr lang="en-US" altLang="zh-CN" b="1">
                <a:latin typeface="黑体" panose="02010609060101010101" pitchFamily="2" charset="-122"/>
                <a:ea typeface="黑体" panose="02010609060101010101" pitchFamily="2" charset="-122"/>
                <a:sym typeface="宋体" panose="02010600030101010101" pitchFamily="2" charset="-122"/>
              </a:rPr>
              <a:t>2</a:t>
            </a:r>
            <a:r>
              <a:rPr b="1">
                <a:latin typeface="黑体" panose="02010609060101010101" pitchFamily="2" charset="-122"/>
                <a:ea typeface="黑体" panose="02010609060101010101" pitchFamily="2" charset="-122"/>
                <a:sym typeface="宋体" panose="02010600030101010101" pitchFamily="2" charset="-122"/>
              </a:rPr>
              <a:t>卷</a:t>
            </a:r>
            <a:endParaRPr lang="zh-CN" altLang="en-US"/>
          </a:p>
        </p:txBody>
      </p:sp>
      <p:sp>
        <p:nvSpPr>
          <p:cNvPr id="3" name="文本框 2"/>
          <p:cNvSpPr txBox="1"/>
          <p:nvPr/>
        </p:nvSpPr>
        <p:spPr>
          <a:xfrm>
            <a:off x="1621155" y="613410"/>
            <a:ext cx="10359390" cy="4399915"/>
          </a:xfrm>
          <a:prstGeom prst="rect">
            <a:avLst/>
          </a:prstGeom>
          <a:noFill/>
        </p:spPr>
        <p:txBody>
          <a:bodyPr wrap="square" rtlCol="0" anchor="t">
            <a:spAutoFit/>
          </a:bodyPr>
          <a:p>
            <a:pPr marL="0" indent="0">
              <a:buNone/>
            </a:pPr>
            <a:r>
              <a:rPr lang="en-US" altLang="zh-CN" sz="2800">
                <a:latin typeface="黑体" panose="02010609060101010101" pitchFamily="2" charset="-122"/>
                <a:ea typeface="黑体" panose="02010609060101010101" pitchFamily="2" charset="-122"/>
                <a:sym typeface="+mn-ea"/>
              </a:rPr>
              <a:t>5</a:t>
            </a:r>
            <a:r>
              <a:rPr lang="zh-CN" altLang="en-US" sz="2800">
                <a:latin typeface="黑体" panose="02010609060101010101" pitchFamily="2" charset="-122"/>
                <a:ea typeface="黑体" panose="02010609060101010101" pitchFamily="2" charset="-122"/>
                <a:sym typeface="+mn-ea"/>
              </a:rPr>
              <a:t>.下列对文中加点词语的相关内容的解说，不正确的一项是（3分）（    ）</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A.中宫是皇后所居之宫，后来又可以借指皇后，这与东宫又可以借指太子是同样道理。</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B.陛下指宫殿中立有护卫的台阶下，因群臣不可直呼帝王，于是借用为对帝王的尊称。</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C.吏部是古代六部之一，掌管文官任免、考核、升降、调动等，长官为吏部尚书。</a:t>
            </a:r>
            <a:endParaRPr lang="zh-CN" altLang="en-US" sz="2800">
              <a:latin typeface="黑体" panose="02010609060101010101" pitchFamily="2" charset="-122"/>
              <a:ea typeface="黑体" panose="02010609060101010101" pitchFamily="2" charset="-122"/>
            </a:endParaRPr>
          </a:p>
          <a:p>
            <a:pPr marL="0" indent="0">
              <a:buNone/>
            </a:pPr>
            <a:r>
              <a:rPr lang="zh-CN" altLang="en-US" sz="2800">
                <a:latin typeface="黑体" panose="02010609060101010101" pitchFamily="2" charset="-122"/>
                <a:ea typeface="黑体" panose="02010609060101010101" pitchFamily="2" charset="-122"/>
                <a:sym typeface="+mn-ea"/>
              </a:rPr>
              <a:t>D.移疾指官员上书称病，实际是官员受到权臣诋毁，不得不请求退职的委婉说法。</a:t>
            </a:r>
            <a:endParaRPr lang="zh-CN" altLang="en-US" sz="2800"/>
          </a:p>
        </p:txBody>
      </p:sp>
      <p:sp>
        <p:nvSpPr>
          <p:cNvPr id="4" name="文本框 3"/>
          <p:cNvSpPr txBox="1"/>
          <p:nvPr/>
        </p:nvSpPr>
        <p:spPr>
          <a:xfrm>
            <a:off x="1025525" y="5013325"/>
            <a:ext cx="10870565" cy="1383665"/>
          </a:xfrm>
          <a:prstGeom prst="rect">
            <a:avLst/>
          </a:prstGeom>
          <a:noFill/>
        </p:spPr>
        <p:txBody>
          <a:bodyPr wrap="square" rtlCol="0" anchor="t">
            <a:spAutoFit/>
          </a:bodyPr>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D</a:t>
            </a:r>
            <a:endParaRPr lang="zh-CN" altLang="en-US" sz="2800" b="1">
              <a:solidFill>
                <a:srgbClr val="FF0000"/>
              </a:solidFill>
              <a:latin typeface="黑体" panose="02010609060101010101" pitchFamily="2" charset="-122"/>
              <a:ea typeface="黑体" panose="02010609060101010101" pitchFamily="2" charset="-122"/>
            </a:endParaRPr>
          </a:p>
          <a:p>
            <a:pPr marL="0" indent="0">
              <a:buNone/>
            </a:pP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实际是官员受到权臣诋毁，不得不请求退职的委婉说法</a:t>
            </a:r>
            <a:r>
              <a:rPr lang="en-US" altLang="zh-CN" sz="2800" b="1">
                <a:latin typeface="黑体" panose="02010609060101010101" pitchFamily="2" charset="-122"/>
                <a:ea typeface="黑体" panose="02010609060101010101" pitchFamily="2" charset="-122"/>
                <a:sym typeface="+mn-ea"/>
              </a:rPr>
              <a:t>”</a:t>
            </a:r>
            <a:r>
              <a:rPr lang="zh-CN" altLang="en-US" sz="2800" b="1">
                <a:latin typeface="黑体" panose="02010609060101010101" pitchFamily="2" charset="-122"/>
                <a:ea typeface="黑体" panose="02010609060101010101" pitchFamily="2" charset="-122"/>
                <a:sym typeface="+mn-ea"/>
              </a:rPr>
              <a:t>错。</a:t>
            </a:r>
            <a:endParaRPr lang="zh-CN" altLang="en-US" sz="2800" b="1">
              <a:latin typeface="黑体" panose="02010609060101010101" pitchFamily="2" charset="-122"/>
              <a:ea typeface="黑体" panose="02010609060101010101" pitchFamily="2" charset="-122"/>
            </a:endParaRPr>
          </a:p>
          <a:p>
            <a:pPr marL="0" indent="0">
              <a:buNone/>
            </a:pPr>
            <a:r>
              <a:rPr lang="zh-CN" altLang="en-US" sz="2800" b="1">
                <a:solidFill>
                  <a:srgbClr val="FF0000"/>
                </a:solidFill>
                <a:latin typeface="黑体" panose="02010609060101010101" pitchFamily="2" charset="-122"/>
                <a:ea typeface="黑体" panose="02010609060101010101" pitchFamily="2" charset="-122"/>
                <a:sym typeface="+mn-ea"/>
              </a:rPr>
              <a:t>移疾指上书称病，为居官者要求隐退的委婉语。</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64465"/>
            <a:ext cx="10852237" cy="441964"/>
          </a:xfrm>
        </p:spPr>
        <p:txBody>
          <a:bodyPr/>
          <a:p>
            <a:r>
              <a:rPr lang="en-US" altLang="zh-CN" b="1" spc="0">
                <a:latin typeface="黑体" panose="02010609060101010101" pitchFamily="2" charset="-122"/>
                <a:ea typeface="黑体" panose="02010609060101010101" pitchFamily="2" charset="-122"/>
                <a:cs typeface="黑体" panose="02010609060101010101" pitchFamily="2" charset="-122"/>
                <a:sym typeface="+mn-ea"/>
              </a:rPr>
              <a:t>2016</a:t>
            </a:r>
            <a:r>
              <a:rPr altLang="zh-CN" b="1" spc="0">
                <a:latin typeface="黑体" panose="02010609060101010101" pitchFamily="2" charset="-122"/>
                <a:ea typeface="黑体" panose="02010609060101010101" pitchFamily="2" charset="-122"/>
                <a:cs typeface="黑体" panose="02010609060101010101" pitchFamily="2" charset="-122"/>
                <a:sym typeface="+mn-ea"/>
              </a:rPr>
              <a:t>年全国</a:t>
            </a:r>
            <a:r>
              <a:rPr lang="en-US" altLang="zh-CN" b="1" spc="0">
                <a:latin typeface="黑体" panose="02010609060101010101" pitchFamily="2" charset="-122"/>
                <a:ea typeface="黑体" panose="02010609060101010101" pitchFamily="2" charset="-122"/>
                <a:cs typeface="黑体" panose="02010609060101010101" pitchFamily="2" charset="-122"/>
                <a:sym typeface="+mn-ea"/>
              </a:rPr>
              <a:t>3</a:t>
            </a:r>
            <a:r>
              <a:rPr b="1" spc="0">
                <a:latin typeface="黑体" panose="02010609060101010101" pitchFamily="2" charset="-122"/>
                <a:ea typeface="黑体" panose="02010609060101010101" pitchFamily="2" charset="-122"/>
                <a:cs typeface="黑体" panose="02010609060101010101" pitchFamily="2" charset="-122"/>
                <a:sym typeface="+mn-ea"/>
              </a:rPr>
              <a:t>卷</a:t>
            </a:r>
            <a:endParaRPr lang="zh-CN" altLang="en-US"/>
          </a:p>
        </p:txBody>
      </p:sp>
      <p:sp>
        <p:nvSpPr>
          <p:cNvPr id="3" name="文本框 2"/>
          <p:cNvSpPr txBox="1"/>
          <p:nvPr/>
        </p:nvSpPr>
        <p:spPr>
          <a:xfrm>
            <a:off x="1535430" y="606425"/>
            <a:ext cx="10408285" cy="3375660"/>
          </a:xfrm>
          <a:prstGeom prst="rect">
            <a:avLst/>
          </a:prstGeom>
          <a:noFill/>
        </p:spPr>
        <p:txBody>
          <a:bodyPr wrap="square" rtlCol="0" anchor="t">
            <a:spAutoFit/>
          </a:bodyPr>
          <a:p>
            <a:pPr marL="0" marR="0" indent="0" algn="l" defTabSz="914400" rtl="0" eaLnBrk="1" fontAlgn="base" latinLnBrk="0" hangingPunct="1">
              <a:lnSpc>
                <a:spcPct val="90000"/>
              </a:lnSpc>
              <a:spcBef>
                <a:spcPct val="20000"/>
              </a:spcBef>
              <a:spcAft>
                <a:spcPct val="0"/>
              </a:spcAft>
              <a:buClrTx/>
              <a:buSzTx/>
              <a:buFontTx/>
              <a:buNone/>
            </a:pPr>
            <a:r>
              <a:rPr lang="en-US" altLang="zh-CN" sz="2400" dirty="0">
                <a:latin typeface="黑体" panose="02010609060101010101" pitchFamily="2" charset="-122"/>
                <a:ea typeface="黑体" panose="02010609060101010101" pitchFamily="2" charset="-122"/>
                <a:sym typeface="+mn-ea"/>
              </a:rPr>
              <a:t>5</a:t>
            </a:r>
            <a:r>
              <a:rPr lang="zh-CN" altLang="en-US" sz="2400" dirty="0">
                <a:latin typeface="黑体" panose="02010609060101010101" pitchFamily="2" charset="-122"/>
                <a:ea typeface="黑体" panose="02010609060101010101" pitchFamily="2" charset="-122"/>
                <a:sym typeface="+mn-ea"/>
              </a:rPr>
              <a:t>．下列对文中加点词语的相关内容的解说，不正确的一项是（   ）</a:t>
            </a:r>
            <a:endParaRPr kumimoji="0" lang="zh-CN" altLang="en-US" sz="2400" i="0" u="none" strike="noStrike" kern="1200" cap="none" spc="0" normalizeH="0" baseline="0" noProof="1" dirty="0">
              <a:solidFill>
                <a:schemeClr val="tx1"/>
              </a:solidFill>
              <a:latin typeface="黑体" panose="02010609060101010101" pitchFamily="2" charset="-122"/>
              <a:ea typeface="黑体" panose="02010609060101010101" pitchFamily="2"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en-US" altLang="zh-CN" sz="2400" dirty="0">
                <a:latin typeface="黑体" panose="02010609060101010101" pitchFamily="2" charset="-122"/>
                <a:ea typeface="黑体" panose="02010609060101010101" pitchFamily="2" charset="-122"/>
                <a:sym typeface="+mn-ea"/>
              </a:rPr>
              <a:t>A</a:t>
            </a:r>
            <a:r>
              <a:rPr lang="zh-CN" altLang="en-US" sz="2400" dirty="0">
                <a:latin typeface="黑体" panose="02010609060101010101" pitchFamily="2" charset="-122"/>
                <a:ea typeface="黑体" panose="02010609060101010101" pitchFamily="2" charset="-122"/>
                <a:sym typeface="+mn-ea"/>
              </a:rPr>
              <a:t>．礼部为六部之一，掌管礼仪、祭祀、土地、户籍等职事，部长官称为礼部尚书。</a:t>
            </a:r>
            <a:endParaRPr kumimoji="0" lang="zh-CN" altLang="en-US" sz="2400" i="0" u="none" strike="noStrike" kern="1200" cap="none" spc="0" normalizeH="0" baseline="0" noProof="1" dirty="0">
              <a:solidFill>
                <a:schemeClr val="tx1"/>
              </a:solidFill>
              <a:latin typeface="黑体" panose="02010609060101010101" pitchFamily="2" charset="-122"/>
              <a:ea typeface="黑体" panose="02010609060101010101" pitchFamily="2"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en-US" altLang="zh-CN" sz="2400" dirty="0">
                <a:latin typeface="黑体" panose="02010609060101010101" pitchFamily="2" charset="-122"/>
                <a:ea typeface="黑体" panose="02010609060101010101" pitchFamily="2" charset="-122"/>
                <a:sym typeface="+mn-ea"/>
              </a:rPr>
              <a:t>B</a:t>
            </a:r>
            <a:r>
              <a:rPr lang="zh-CN" altLang="en-US" sz="2400" dirty="0">
                <a:latin typeface="黑体" panose="02010609060101010101" pitchFamily="2" charset="-122"/>
                <a:ea typeface="黑体" panose="02010609060101010101" pitchFamily="2" charset="-122"/>
                <a:sym typeface="+mn-ea"/>
              </a:rPr>
              <a:t>．教坊司是管理宫廷音乐的官署，专管雅乐以外的音乐、歌舞的教习等演出事务。</a:t>
            </a:r>
            <a:endParaRPr kumimoji="0" lang="zh-CN" altLang="en-US" sz="2400" i="0" u="none" strike="noStrike" kern="1200" cap="none" spc="0" normalizeH="0" baseline="0" noProof="1" dirty="0">
              <a:solidFill>
                <a:schemeClr val="tx1"/>
              </a:solidFill>
              <a:latin typeface="黑体" panose="02010609060101010101" pitchFamily="2" charset="-122"/>
              <a:ea typeface="黑体" panose="02010609060101010101" pitchFamily="2"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en-US" altLang="zh-CN" sz="2400" dirty="0">
                <a:latin typeface="黑体" panose="02010609060101010101" pitchFamily="2" charset="-122"/>
                <a:ea typeface="黑体" panose="02010609060101010101" pitchFamily="2" charset="-122"/>
                <a:sym typeface="+mn-ea"/>
              </a:rPr>
              <a:t>C</a:t>
            </a:r>
            <a:r>
              <a:rPr lang="zh-CN" altLang="en-US" sz="2400" dirty="0">
                <a:latin typeface="黑体" panose="02010609060101010101" pitchFamily="2" charset="-122"/>
                <a:ea typeface="黑体" panose="02010609060101010101" pitchFamily="2" charset="-122"/>
                <a:sym typeface="+mn-ea"/>
              </a:rPr>
              <a:t>．致仕本义是将享受的禄位交还给君王，表示官员辞去官职或到规定年龄而离职。</a:t>
            </a:r>
            <a:endParaRPr kumimoji="0" lang="zh-CN" altLang="en-US" sz="2400" i="0" u="none" strike="noStrike" kern="1200" cap="none" spc="0" normalizeH="0" baseline="0" noProof="1" dirty="0">
              <a:solidFill>
                <a:schemeClr val="tx1"/>
              </a:solidFill>
              <a:latin typeface="黑体" panose="02010609060101010101" pitchFamily="2" charset="-122"/>
              <a:ea typeface="黑体" panose="02010609060101010101" pitchFamily="2"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en-US" altLang="zh-CN" sz="2400" dirty="0">
                <a:latin typeface="黑体" panose="02010609060101010101" pitchFamily="2" charset="-122"/>
                <a:ea typeface="黑体" panose="02010609060101010101" pitchFamily="2" charset="-122"/>
                <a:sym typeface="+mn-ea"/>
              </a:rPr>
              <a:t>D</a:t>
            </a:r>
            <a:r>
              <a:rPr lang="zh-CN" altLang="en-US" sz="2400" dirty="0">
                <a:latin typeface="黑体" panose="02010609060101010101" pitchFamily="2" charset="-122"/>
                <a:ea typeface="黑体" panose="02010609060101010101" pitchFamily="2" charset="-122"/>
                <a:sym typeface="+mn-ea"/>
              </a:rPr>
              <a:t>．历史上的“两京”有多种所指，文中则指明代永乐年间迁都以后的南北两处京城。</a:t>
            </a:r>
            <a:endParaRPr lang="zh-CN" altLang="en-US" sz="2400"/>
          </a:p>
        </p:txBody>
      </p:sp>
      <p:sp>
        <p:nvSpPr>
          <p:cNvPr id="4" name="文本框 3"/>
          <p:cNvSpPr txBox="1"/>
          <p:nvPr/>
        </p:nvSpPr>
        <p:spPr>
          <a:xfrm>
            <a:off x="1657350" y="3919855"/>
            <a:ext cx="10285730" cy="2895600"/>
          </a:xfrm>
          <a:prstGeom prst="rect">
            <a:avLst/>
          </a:prstGeom>
          <a:noFill/>
        </p:spPr>
        <p:txBody>
          <a:bodyPr wrap="square" rtlCol="0" anchor="t">
            <a:spAutoFit/>
          </a:bodyPr>
          <a:p>
            <a:pPr marL="0" marR="0" indent="0" algn="l" defTabSz="914400" rtl="0" eaLnBrk="1" fontAlgn="base" latinLnBrk="0" hangingPunct="1">
              <a:lnSpc>
                <a:spcPct val="90000"/>
              </a:lnSpc>
              <a:spcBef>
                <a:spcPct val="20000"/>
              </a:spcBef>
              <a:spcAft>
                <a:spcPct val="0"/>
              </a:spcAft>
              <a:buClrTx/>
              <a:buSzTx/>
              <a:buFontTx/>
              <a:buNone/>
            </a:pPr>
            <a:r>
              <a:rPr lang="zh-CN" altLang="en-US" sz="2400" b="1" dirty="0">
                <a:solidFill>
                  <a:srgbClr val="FF0000"/>
                </a:solidFill>
                <a:latin typeface="黑体" panose="02010609060101010101" pitchFamily="2" charset="-122"/>
                <a:ea typeface="黑体" panose="02010609060101010101" pitchFamily="2" charset="-122"/>
                <a:sym typeface="+mn-ea"/>
              </a:rPr>
              <a:t>Ａ</a:t>
            </a:r>
            <a:endParaRPr kumimoji="0" lang="zh-CN" altLang="en-US" sz="2400" b="1" i="0" u="none" strike="noStrike" kern="1200" cap="none" spc="0" normalizeH="0" baseline="0" noProof="1" dirty="0">
              <a:solidFill>
                <a:schemeClr val="tx1"/>
              </a:solidFill>
              <a:latin typeface="黑体" panose="02010609060101010101" pitchFamily="2" charset="-122"/>
              <a:ea typeface="黑体" panose="02010609060101010101" pitchFamily="2"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zh-CN" altLang="en-US" sz="2400" b="1" dirty="0">
                <a:solidFill>
                  <a:srgbClr val="FF0000"/>
                </a:solidFill>
                <a:latin typeface="黑体" panose="02010609060101010101" pitchFamily="2" charset="-122"/>
                <a:ea typeface="黑体" panose="02010609060101010101" pitchFamily="2" charset="-122"/>
                <a:sym typeface="+mn-ea"/>
              </a:rPr>
              <a:t>礼部</a:t>
            </a:r>
            <a:r>
              <a:rPr lang="zh-CN" altLang="en-US" sz="2400" b="1" dirty="0">
                <a:latin typeface="黑体" panose="02010609060101010101" pitchFamily="2" charset="-122"/>
                <a:ea typeface="黑体" panose="02010609060101010101" pitchFamily="2" charset="-122"/>
                <a:sym typeface="+mn-ea"/>
              </a:rPr>
              <a:t>，</a:t>
            </a:r>
            <a:r>
              <a:rPr lang="zh-CN" altLang="en-US" sz="2400" b="1" dirty="0">
                <a:latin typeface="楷体_GB2312" pitchFamily="49" charset="-122"/>
                <a:ea typeface="楷体_GB2312" pitchFamily="49" charset="-122"/>
                <a:sym typeface="+mn-ea"/>
              </a:rPr>
              <a:t>中国古代官署。南北朝北周始设。隋唐为六部之一。历代相沿。长官为礼部尚书。考吉、嘉、军、宾、凶五礼之用；管理全国学校事务及科举考试及藩属和外国之往来事。礼部下设四司，明清皆为：仪制清吏司，掌嘉礼、军礼及管理学务、科举考试事；祠祭清吏司，掌吉礼、凶礼事务；主客清吏司，掌宾礼及接待外宾事务；精膳清吏司，掌筵飨廪饩</a:t>
            </a:r>
            <a:r>
              <a:rPr lang="zh-CN" altLang="en-US" sz="2400" b="1" dirty="0">
                <a:latin typeface="黑体" panose="02010609060101010101" pitchFamily="2" charset="-122"/>
                <a:ea typeface="黑体" panose="02010609060101010101" pitchFamily="2" charset="-122"/>
                <a:sym typeface="+mn-ea"/>
              </a:rPr>
              <a:t>（</a:t>
            </a:r>
            <a:r>
              <a:rPr lang="en-US" altLang="zh-CN" sz="2400" b="1" dirty="0">
                <a:latin typeface="黑体" panose="02010609060101010101" pitchFamily="2" charset="-122"/>
                <a:ea typeface="黑体" panose="02010609060101010101" pitchFamily="2" charset="-122"/>
                <a:sym typeface="+mn-ea"/>
              </a:rPr>
              <a:t>x</a:t>
            </a:r>
            <a:r>
              <a:rPr lang="en-US" altLang="zh-CN" sz="2400" b="1" dirty="0">
                <a:ea typeface="黑体" panose="02010609060101010101" pitchFamily="2" charset="-122"/>
                <a:sym typeface="+mn-ea"/>
              </a:rPr>
              <a:t>ì</a:t>
            </a:r>
            <a:r>
              <a:rPr lang="zh-CN" altLang="en-US" sz="2400" b="1" dirty="0">
                <a:latin typeface="黑体" panose="02010609060101010101" pitchFamily="2" charset="-122"/>
                <a:ea typeface="黑体" panose="02010609060101010101" pitchFamily="2" charset="-122"/>
                <a:sym typeface="+mn-ea"/>
              </a:rPr>
              <a:t>）</a:t>
            </a:r>
            <a:r>
              <a:rPr lang="zh-CN" altLang="en-US" sz="2400" b="1" dirty="0">
                <a:latin typeface="楷体_GB2312" pitchFamily="49" charset="-122"/>
                <a:ea typeface="楷体_GB2312" pitchFamily="49" charset="-122"/>
                <a:sym typeface="+mn-ea"/>
              </a:rPr>
              <a:t>牲牢事务。 </a:t>
            </a:r>
            <a:endParaRPr kumimoji="0" lang="zh-CN" altLang="en-US" sz="2400" b="1" i="0" u="none" strike="noStrike" kern="1200" cap="none" spc="0" normalizeH="0" baseline="0" noProof="1" dirty="0">
              <a:solidFill>
                <a:schemeClr val="tx1"/>
              </a:solidFill>
              <a:latin typeface="楷体_GB2312" pitchFamily="49" charset="-122"/>
              <a:ea typeface="楷体_GB2312" pitchFamily="49" charset="-122"/>
              <a:cs typeface="+mn-cs"/>
            </a:endParaRPr>
          </a:p>
          <a:p>
            <a:pPr marL="0" marR="0" indent="0" algn="l" defTabSz="914400" rtl="0" eaLnBrk="1" fontAlgn="base" latinLnBrk="0" hangingPunct="1">
              <a:lnSpc>
                <a:spcPct val="90000"/>
              </a:lnSpc>
              <a:spcBef>
                <a:spcPct val="20000"/>
              </a:spcBef>
              <a:spcAft>
                <a:spcPct val="0"/>
              </a:spcAft>
              <a:buClrTx/>
              <a:buSzTx/>
              <a:buFontTx/>
              <a:buNone/>
            </a:pPr>
            <a:r>
              <a:rPr lang="zh-CN" altLang="en-US" sz="2400" b="1" dirty="0">
                <a:solidFill>
                  <a:srgbClr val="FF0000"/>
                </a:solidFill>
                <a:ea typeface="黑体" panose="02010609060101010101" pitchFamily="2" charset="-122"/>
                <a:sym typeface="+mn-ea"/>
              </a:rPr>
              <a:t>户部</a:t>
            </a:r>
            <a:r>
              <a:rPr lang="zh-CN" altLang="en-US" sz="2400" b="1" dirty="0">
                <a:ea typeface="黑体" panose="02010609060101010101" pitchFamily="2" charset="-122"/>
                <a:sym typeface="+mn-ea"/>
              </a:rPr>
              <a:t>，中国古代官署名，为掌管户籍财经的机关，</a:t>
            </a:r>
            <a:r>
              <a:rPr lang="zh-CN" altLang="en-US" sz="2400" b="1" dirty="0">
                <a:ea typeface="黑体" panose="02010609060101010101" pitchFamily="2" charset="-122"/>
                <a:sym typeface="+mn-ea"/>
                <a:hlinkClick r:id="rId1"/>
              </a:rPr>
              <a:t>六部</a:t>
            </a:r>
            <a:r>
              <a:rPr lang="zh-CN" altLang="en-US" sz="2400" b="1" dirty="0">
                <a:ea typeface="黑体" panose="02010609060101010101" pitchFamily="2" charset="-122"/>
                <a:sym typeface="+mn-ea"/>
              </a:rPr>
              <a:t>之一，户部尚书主要掌管国家经济，包括户口、税收、统筹国家经费等等。</a:t>
            </a:r>
            <a:r>
              <a:rPr lang="zh-CN" altLang="en-US" sz="2400" dirty="0">
                <a:sym typeface="+mn-ea"/>
              </a:rPr>
              <a:t> </a:t>
            </a:r>
            <a:endParaRPr lang="zh-CN" altLang="en-US" sz="240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14"/>
            <p:custDataLst>
              <p:tags r:id="rId1"/>
            </p:custDataLst>
          </p:nvPr>
        </p:nvSpPr>
        <p:spPr/>
        <p:txBody>
          <a:bodyPr/>
          <a:lstStyle/>
          <a:p>
            <a:r>
              <a:rPr lang="zh-CN" altLang="en-US"/>
              <a:t>谢谢观看</a:t>
            </a:r>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2727" y="151765"/>
            <a:ext cx="10852237" cy="441964"/>
          </a:xfrm>
        </p:spPr>
        <p:txBody>
          <a:bodyPr/>
          <a:p>
            <a:r>
              <a:rPr lang="zh-CN" altLang="en-US"/>
              <a:t>《鸿门宴》</a:t>
            </a:r>
            <a:endParaRPr lang="zh-CN" altLang="en-US"/>
          </a:p>
        </p:txBody>
      </p:sp>
      <p:sp>
        <p:nvSpPr>
          <p:cNvPr id="100" name="文本框 99"/>
          <p:cNvSpPr txBox="1"/>
          <p:nvPr/>
        </p:nvSpPr>
        <p:spPr>
          <a:xfrm>
            <a:off x="1163955" y="593725"/>
            <a:ext cx="10653395" cy="6123940"/>
          </a:xfrm>
          <a:prstGeom prst="rect">
            <a:avLst/>
          </a:prstGeom>
          <a:noFill/>
          <a:ln w="9525">
            <a:noFill/>
          </a:ln>
        </p:spPr>
        <p:txBody>
          <a:bodyPr wrap="square">
            <a:spAutoFit/>
          </a:bodyPr>
          <a:p>
            <a:pPr indent="533400"/>
            <a:r>
              <a:rPr lang="zh-CN" sz="2800" b="0">
                <a:ea typeface="宋体" panose="02010600030101010101" pitchFamily="2" charset="-122"/>
              </a:rPr>
              <a:t>1.《史记》是我国第一部纪传体通史，上起传说中的黄帝，下到汉武帝。分本纪、世家、列传、书、表五类，共130篇，50余万字。本纪记帝王，世家述诸侯，列传叙人臣，书记礼、乐、音律、历法、天文、封禅、水利等，表记各个时期的简单大事记。鲁迅评价该书为“史家之绝唱，无韵之《离骚》”2.关中：函谷关以西，今陕西一带。3.山东：崤山以东，即函谷关以东的地区。4.季父：叔父。古代兄弟或姊妹间长幼排序为伯、仲、叔、季。5.河：特指黄河。江，特指长江。6.亚父：对对方的敬称，意为仅次于父亲。7.参乘：亦作“骖乘”，古代乘车，站在车右担任警卫的人。8.窃：私下，常用作表示个人意见的谦词。9.竖子：骂人的话，相当于“小子”。（与《荆轲刺秦王》的“竖子”结合起来理解）</a:t>
            </a:r>
            <a:endParaRPr lang="zh-CN" altLang="en-US" sz="28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51765"/>
            <a:ext cx="10852237" cy="441964"/>
          </a:xfrm>
        </p:spPr>
        <p:txBody>
          <a:bodyPr/>
          <a:p>
            <a:r>
              <a:rPr lang="zh-CN" altLang="en-US"/>
              <a:t>必修2</a:t>
            </a:r>
            <a:endParaRPr lang="zh-CN" altLang="en-US"/>
          </a:p>
        </p:txBody>
      </p:sp>
      <p:sp>
        <p:nvSpPr>
          <p:cNvPr id="100" name="文本框 99"/>
          <p:cNvSpPr txBox="1"/>
          <p:nvPr/>
        </p:nvSpPr>
        <p:spPr>
          <a:xfrm>
            <a:off x="1224280" y="771525"/>
            <a:ext cx="10786745" cy="6000750"/>
          </a:xfrm>
          <a:prstGeom prst="rect">
            <a:avLst/>
          </a:prstGeom>
          <a:noFill/>
          <a:ln w="9525">
            <a:noFill/>
          </a:ln>
        </p:spPr>
        <p:txBody>
          <a:bodyPr wrap="square">
            <a:spAutoFit/>
          </a:bodyPr>
          <a:p>
            <a:pPr indent="533400"/>
            <a:r>
              <a:rPr lang="zh-CN" sz="3200" b="0">
                <a:ea typeface="宋体" panose="02010600030101010101" pitchFamily="2" charset="-122"/>
              </a:rPr>
              <a:t>《诗经》两首1.《诗经》是我国最早的一部诗歌总集，又称“诗三百”，共收诗305篇。内容分为“风”“雅”“颂”，主要手法是“赋”“比”“兴”。开创了我国现实主义创作手法的先河。《诗经》“六义”指的是风、雅、颂、赋、比、兴，前三者指的是诗的不同体制；后三者指的是诗的不同表现手法。朱熹在《诗集传》中解释说：“赋者，敷陈其事而直言之者也”，“比者，以彼物比此物也”，“兴者，先言他物以引起所咏之辞也”。2. 古代少年男女把头发扎成丫髻，叫总角，后来用总角指代少年时代。</a:t>
            </a:r>
            <a:endParaRPr lang="zh-CN" sz="3200" b="0">
              <a:ea typeface="宋体" panose="02010600030101010101" pitchFamily="2" charset="-122"/>
            </a:endParaRPr>
          </a:p>
          <a:p>
            <a:endParaRPr lang="zh-CN" altLang="en-US" sz="32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97660" y="247650"/>
            <a:ext cx="10333990" cy="6000750"/>
          </a:xfrm>
          <a:prstGeom prst="rect">
            <a:avLst/>
          </a:prstGeom>
          <a:noFill/>
        </p:spPr>
        <p:txBody>
          <a:bodyPr wrap="square" rtlCol="0" anchor="t">
            <a:spAutoFit/>
          </a:bodyPr>
          <a:p>
            <a:pPr indent="533400"/>
            <a:r>
              <a:rPr lang="zh-CN" sz="3200">
                <a:ea typeface="宋体" panose="02010600030101010101" pitchFamily="2" charset="-122"/>
                <a:sym typeface="+mn-ea"/>
              </a:rPr>
              <a:t>《离骚》1.《离骚》是《楚辞》的代表作，是我国古代最长的抒情诗。“楚辞体”是楚地的诗歌形式，方言声韵，描写楚地的风土人情，具有浓厚的地方特色，以《离骚》为典型代表，故又称“骚体”。《离骚》开创了我国浪漫主义创作手法的先河。2.《诗经》和《楚辞》分别是先秦时期北方中原文化和南方楚文化的辉煌结晶，中国文学史上往往将“风”、“骚”并称，“风”指《国风》，代表《诗经》；</a:t>
            </a:r>
            <a:r>
              <a:rPr lang="en-US" sz="3200">
                <a:latin typeface="宋体" panose="02010600030101010101" pitchFamily="2" charset="-122"/>
                <a:sym typeface="+mn-ea"/>
              </a:rPr>
              <a:t>“</a:t>
            </a:r>
            <a:r>
              <a:rPr lang="zh-CN" sz="3200">
                <a:ea typeface="宋体" panose="02010600030101010101" pitchFamily="2" charset="-122"/>
                <a:sym typeface="+mn-ea"/>
              </a:rPr>
              <a:t>骚”，指《离骚》，代表《楚辞》。《诗经》与《楚辞》分别是中国文学现实主义和浪漫主义传统的两大源头。</a:t>
            </a:r>
            <a:r>
              <a:rPr lang="en-US" sz="3200">
                <a:latin typeface="宋体" panose="02010600030101010101" pitchFamily="2" charset="-122"/>
                <a:sym typeface="+mn-ea"/>
              </a:rPr>
              <a:t> </a:t>
            </a:r>
            <a:endParaRPr lang="zh-CN" altLang="en-US" sz="32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78740"/>
            <a:ext cx="10852237" cy="441964"/>
          </a:xfrm>
        </p:spPr>
        <p:txBody>
          <a:bodyPr/>
          <a:p>
            <a:r>
              <a:rPr lang="zh-CN" altLang="en-US"/>
              <a:t>《孔雀东南飞》</a:t>
            </a:r>
            <a:endParaRPr lang="zh-CN" altLang="en-US"/>
          </a:p>
        </p:txBody>
      </p:sp>
      <p:sp>
        <p:nvSpPr>
          <p:cNvPr id="100" name="文本框 99"/>
          <p:cNvSpPr txBox="1"/>
          <p:nvPr/>
        </p:nvSpPr>
        <p:spPr>
          <a:xfrm>
            <a:off x="1332865" y="824230"/>
            <a:ext cx="10617200" cy="5631180"/>
          </a:xfrm>
          <a:prstGeom prst="rect">
            <a:avLst/>
          </a:prstGeom>
          <a:noFill/>
          <a:ln w="9525">
            <a:noFill/>
          </a:ln>
        </p:spPr>
        <p:txBody>
          <a:bodyPr wrap="square">
            <a:spAutoFit/>
          </a:bodyPr>
          <a:p>
            <a:pPr indent="533400"/>
            <a:r>
              <a:rPr lang="zh-CN" sz="2400" b="0">
                <a:ea typeface="宋体" panose="02010600030101010101" pitchFamily="2" charset="-122"/>
              </a:rPr>
              <a:t>1.《孔雀东南飞》是我国古代汉民族最长的叙事诗。它北朝的《木兰诗》（别称《木兰辞》）并称“乐府双璧</a:t>
            </a:r>
            <a:r>
              <a:rPr lang="en-US" sz="2400" b="0">
                <a:latin typeface="宋体" panose="02010600030101010101" pitchFamily="2" charset="-122"/>
              </a:rPr>
              <a:t>”</a:t>
            </a:r>
            <a:r>
              <a:rPr lang="zh-CN" sz="2400" b="0">
                <a:ea typeface="宋体" panose="02010600030101010101" pitchFamily="2" charset="-122"/>
              </a:rPr>
              <a:t>。乐府三绝：《孔雀东南飞》、《木兰诗》与唐代韦庄的《秦妇吟》。2.结发：古代成婚之夕，男作女右共髻束发。后称原配为结发夫妻。3.秦罗敷：“秦”是古诗中美女常用的姓，“罗敷”古代美女的通称。4.伏惟：下级对上级或晚辈对长辈说话表示恭敬的习惯用语。5.床：古代的坐具。6.新妇：古代年轻妇女对夫家的长辈或平辈的自称。7.初阳岁：冬至以后，立春以前。8.下九：古代农历每月十九为下九，是妇女欢聚的日子。二十九为上九，初九为中九9.六合：古人结婚要选好日子，要年、月、日的干支（干，天干，指甲、乙、丙、丁……；支，地支，指子、丑、寅、卯……；年月日的干支合起来共六个字，例如甲子年，乙丑月，丙寅日）都相适合，叫六合。又指东、西、南、北、天、地。</a:t>
            </a:r>
            <a:endParaRPr lang="zh-CN" altLang="en-US" sz="240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《孔雀东南飞》</a:t>
            </a:r>
            <a:endParaRPr lang="zh-CN" altLang="en-US"/>
          </a:p>
        </p:txBody>
      </p:sp>
      <p:sp>
        <p:nvSpPr>
          <p:cNvPr id="100" name="文本框 99"/>
          <p:cNvSpPr txBox="1"/>
          <p:nvPr/>
        </p:nvSpPr>
        <p:spPr>
          <a:xfrm>
            <a:off x="1430655" y="1025525"/>
            <a:ext cx="10544175" cy="4892675"/>
          </a:xfrm>
          <a:prstGeom prst="rect">
            <a:avLst/>
          </a:prstGeom>
          <a:noFill/>
          <a:ln w="9525">
            <a:noFill/>
          </a:ln>
        </p:spPr>
        <p:txBody>
          <a:bodyPr wrap="square">
            <a:spAutoFit/>
          </a:bodyPr>
          <a:p>
            <a:pPr indent="533400"/>
            <a:r>
              <a:rPr lang="zh-CN" sz="2400" b="0">
                <a:ea typeface="宋体" panose="02010600030101010101" pitchFamily="2" charset="-122"/>
              </a:rPr>
              <a:t>10.青庐：用青布搭成的篷帐，是举行婚礼的地方。盛行于东汉到唐。11.箜篌：古代的一种弦乐器，23弦或25弦，分卧式、竖式两种。     12.妾：旧时妇女谦卑的自称。</a:t>
            </a:r>
            <a:r>
              <a:rPr lang="en-US" sz="2400" b="0">
                <a:latin typeface="宋体" panose="02010600030101010101" pitchFamily="2" charset="-122"/>
              </a:rPr>
              <a:t>     </a:t>
            </a:r>
            <a:r>
              <a:rPr lang="zh-CN" sz="2400" b="0">
                <a:ea typeface="宋体" panose="02010600030101010101" pitchFamily="2" charset="-122"/>
              </a:rPr>
              <a:t>13.公姥：公公和婆婆。14.适：出嫁。（始适还家门：刚出嫁不久就被休回娘家）</a:t>
            </a:r>
            <a:r>
              <a:rPr lang="en-US" sz="2400" b="0">
                <a:latin typeface="宋体" panose="02010600030101010101" pitchFamily="2" charset="-122"/>
              </a:rPr>
              <a:t>            </a:t>
            </a:r>
            <a:r>
              <a:rPr lang="zh-CN" sz="2400" b="0">
                <a:ea typeface="宋体" panose="02010600030101010101" pitchFamily="2" charset="-122"/>
              </a:rPr>
              <a:t>15.黄昏：十二时辰之一，是戌时（相当于现在的19时至21时）。16.人定：是亥时（相当于现在的21时至23时），这里指夜深人静的时候。 </a:t>
            </a:r>
            <a:r>
              <a:rPr lang="en-US" sz="2400" b="0">
                <a:latin typeface="宋体" panose="02010600030101010101" pitchFamily="2" charset="-122"/>
              </a:rPr>
              <a:t> </a:t>
            </a:r>
            <a:r>
              <a:rPr lang="zh-CN" sz="2400" b="0">
                <a:ea typeface="宋体" panose="02010600030101010101" pitchFamily="2" charset="-122"/>
              </a:rPr>
              <a:t>17.十二时辰制，西周时就已使用。汉代命名为夜半、鸡鸣、平旦、日出、食时、隅中、日中、日昳、晡时、日入、黄昏、人定。又用十二地支来表示，以夜半二十三点至一点为子时，一至三点为丑时，三至五点为寅时，依次递推。18.古代夜晚分为五个时段，称为五更或五夜。19.建安：汉献帝年号。</a:t>
            </a:r>
            <a:endParaRPr lang="zh-CN" altLang="en-US" sz="2400"/>
          </a:p>
        </p:txBody>
      </p:sp>
    </p:spTree>
    <p:custDataLst>
      <p:tags r:id="rId1"/>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0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2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4136"/>
  <p:tag name="KSO_WM_TEMPLATE_SUBCATEGORY" val="0"/>
  <p:tag name="KSO_WM_TEMPLATE_MASTER_TYPE" val="1"/>
  <p:tag name="KSO_WM_TEMPLATE_COLOR_TYPE" val="1"/>
  <p:tag name="KSO_WM_TEMPLATE_MASTER_THUMB_INDEX" val="12"/>
  <p:tag name="KSO_WM_TEMPLATE_THUMBS_INDEX" val="1、4、7、8、9、10、16、17、18、19、24、29、32、3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136"/>
  <p:tag name="KSO_WM_UNIT_ID" val="custom20204136_1*b*1"/>
  <p:tag name="KSO_WM_UNIT_ISNUMDGMTITLE"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中国风通用模板"/>
  <p:tag name="KSO_WM_TEMPLATE_CATEGORY" val="custom"/>
  <p:tag name="KSO_WM_TEMPLATE_INDEX" val="20204136"/>
  <p:tag name="KSO_WM_UNIT_ID" val="custom20204136_1*a*1"/>
  <p:tag name="KSO_WM_UNIT_ISNUMDGMTITLE" val="0"/>
</p:tagLst>
</file>

<file path=ppt/tags/tag144.xml><?xml version="1.0" encoding="utf-8"?>
<p:tagLst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4136_1*f*1"/>
  <p:tag name="KSO_WM_TEMPLATE_CATEGORY" val="custom"/>
  <p:tag name="KSO_WM_TEMPLATE_INDEX" val="20204136"/>
  <p:tag name="KSO_WM_UNIT_LAYERLEVEL" val="1"/>
  <p:tag name="KSO_WM_TAG_VERSION" val="1.0"/>
  <p:tag name="KSO_WM_BEAUTIFY_FLAG" val="#wm#"/>
  <p:tag name="KSO_WM_UNIT_SUBTYPE" val="b"/>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6_1*i*1"/>
  <p:tag name="KSO_WM_TEMPLATE_CATEGORY" val="custom"/>
  <p:tag name="KSO_WM_TEMPLATE_INDEX" val="20204136"/>
  <p:tag name="KSO_WM_UNIT_LAYERLEVEL" val="1"/>
  <p:tag name="KSO_WM_TAG_VERSION" val="1.0"/>
  <p:tag name="KSO_WM_BEAUTIFY_FLAG" val="#wm#"/>
</p:tagLst>
</file>

<file path=ppt/tags/tag146.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136"/>
  <p:tag name="KSO_WM_SLIDE_ID" val="custom20204136_1"/>
  <p:tag name="KSO_WM_TEMPLATE_MASTER_THUMB_INDEX" val="12"/>
  <p:tag name="KSO_WM_TEMPLATE_THUMBS_INDEX" val="1、4、7、8、9、10、16、17、18、19、24、29、32、33"/>
  <p:tag name="KSO_WM_SPECIAL_SOURCE" val="bdnull"/>
</p:tagLst>
</file>

<file path=ppt/tags/tag14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4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4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91.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PRESET_TEXT" val="谢谢观看"/>
  <p:tag name="KSO_WM_TEMPLATE_CATEGORY" val="custom"/>
  <p:tag name="KSO_WM_TEMPLATE_INDEX" val="20204136"/>
  <p:tag name="KSO_WM_UNIT_ID" val="custom20204136_33*a*1"/>
  <p:tag name="KSO_WM_UNIT_ISNUMDGMTITLE" val="0"/>
</p:tagLst>
</file>

<file path=ppt/tags/tag192.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33"/>
  <p:tag name="KSO_WM_TAG_VERSION" val="1.0"/>
  <p:tag name="KSO_WM_SLIDE_LAYOUT" val="a_b"/>
  <p:tag name="KSO_WM_SLIDE_LAYOUT_CNT" val="1_1"/>
  <p:tag name="KSO_WM_TEMPLATE_MASTER_TYPE" val="1"/>
  <p:tag name="KSO_WM_TEMPLATE_COLOR_TYPE" val="1"/>
  <p:tag name="KSO_WM_TEMPLATE_CATEGORY" val="custom"/>
  <p:tag name="KSO_WM_TEMPLATE_INDEX" val="20204136"/>
  <p:tag name="KSO_WM_SLIDE_ID" val="custom20204136_33"/>
  <p:tag name="KSO_WM_SPECIAL_SOURCE" val="bdnull"/>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8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9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heme/theme1.xml><?xml version="1.0" encoding="utf-8"?>
<a:theme xmlns:a="http://schemas.openxmlformats.org/drawingml/2006/main" name="1_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11581</Words>
  <Application>WPS 演示</Application>
  <PresentationFormat>宽屏</PresentationFormat>
  <Paragraphs>457</Paragraphs>
  <Slides>46</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46</vt:i4>
      </vt:variant>
    </vt:vector>
  </HeadingPairs>
  <TitlesOfParts>
    <vt:vector size="59" baseType="lpstr">
      <vt:lpstr>Arial</vt:lpstr>
      <vt:lpstr>宋体</vt:lpstr>
      <vt:lpstr>Wingdings</vt:lpstr>
      <vt:lpstr>隶书</vt:lpstr>
      <vt:lpstr>微软雅黑</vt:lpstr>
      <vt:lpstr>汉仪尚巍手书W</vt:lpstr>
      <vt:lpstr>Calibri</vt:lpstr>
      <vt:lpstr>Arial Unicode MS</vt:lpstr>
      <vt:lpstr>Times New Roman</vt:lpstr>
      <vt:lpstr>黑体</vt:lpstr>
      <vt:lpstr>楷体_GB2312</vt:lpstr>
      <vt:lpstr>新宋体</vt:lpstr>
      <vt:lpstr>1_Office 主题​​</vt:lpstr>
      <vt:lpstr>文言文阅读十二讲</vt:lpstr>
      <vt:lpstr>必修（1—5）文化常识梳理</vt:lpstr>
      <vt:lpstr>PowerPoint 演示文稿</vt:lpstr>
      <vt:lpstr>《荆轲刺秦王》</vt:lpstr>
      <vt:lpstr>《鸿门宴》</vt:lpstr>
      <vt:lpstr>必修2</vt:lpstr>
      <vt:lpstr>PowerPoint 演示文稿</vt:lpstr>
      <vt:lpstr>《孔雀东南飞》</vt:lpstr>
      <vt:lpstr>《孔雀东南飞》</vt:lpstr>
      <vt:lpstr>《短歌行》</vt:lpstr>
      <vt:lpstr>《兰亭集序》</vt:lpstr>
      <vt:lpstr>《赤壁赋》</vt:lpstr>
      <vt:lpstr>《游褒禅山记》</vt:lpstr>
      <vt:lpstr>必修3</vt:lpstr>
      <vt:lpstr>《琵琶行》</vt:lpstr>
      <vt:lpstr>《李商隐诗两首》</vt:lpstr>
      <vt:lpstr>《寡人之于国也》</vt:lpstr>
      <vt:lpstr>《过秦论》</vt:lpstr>
      <vt:lpstr>《过秦论》</vt:lpstr>
      <vt:lpstr>《师说》</vt:lpstr>
      <vt:lpstr>必修4</vt:lpstr>
      <vt:lpstr>《廉颇蔺相如列传》</vt:lpstr>
      <vt:lpstr>《苏武传》</vt:lpstr>
      <vt:lpstr>《苏武传》</vt:lpstr>
      <vt:lpstr>《张衡传》</vt:lpstr>
      <vt:lpstr>《张衡传》</vt:lpstr>
      <vt:lpstr>必修5</vt:lpstr>
      <vt:lpstr>《逍遥游》</vt:lpstr>
      <vt:lpstr>《陈情表》</vt:lpstr>
      <vt:lpstr>近五年高考真题</vt:lpstr>
      <vt:lpstr>2020年高考新课标Ⅰ卷</vt:lpstr>
      <vt:lpstr>2020年高考新课标Ⅱ卷</vt:lpstr>
      <vt:lpstr>2020年高考新课标Ⅲ卷</vt:lpstr>
      <vt:lpstr>2019年全国1卷</vt:lpstr>
      <vt:lpstr>2019年全国2卷</vt:lpstr>
      <vt:lpstr>2019年全国3卷</vt:lpstr>
      <vt:lpstr>2018年全国1卷</vt:lpstr>
      <vt:lpstr>2018年全国2卷</vt:lpstr>
      <vt:lpstr>2018年全国3卷</vt:lpstr>
      <vt:lpstr>2017年全国1卷</vt:lpstr>
      <vt:lpstr>2017年全国2卷</vt:lpstr>
      <vt:lpstr>2017年全国3卷</vt:lpstr>
      <vt:lpstr>2016年全国1卷</vt:lpstr>
      <vt:lpstr>2016年全国2卷</vt:lpstr>
      <vt:lpstr>2016年全国3卷</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WPS_1507351124</cp:lastModifiedBy>
  <cp:revision>154</cp:revision>
  <dcterms:created xsi:type="dcterms:W3CDTF">2019-06-19T02:08:00Z</dcterms:created>
  <dcterms:modified xsi:type="dcterms:W3CDTF">2020-12-01T05:31:58Z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