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621" r:id="rId3"/>
    <p:sldId id="527" r:id="rId4"/>
    <p:sldId id="630" r:id="rId5"/>
    <p:sldId id="425" r:id="rId6"/>
    <p:sldId id="638" r:id="rId7"/>
    <p:sldId id="639" r:id="rId8"/>
    <p:sldId id="589" r:id="rId9"/>
    <p:sldId id="590" r:id="rId10"/>
    <p:sldId id="640" r:id="rId11"/>
    <p:sldId id="475" r:id="rId12"/>
    <p:sldId id="622" r:id="rId13"/>
    <p:sldId id="626" r:id="rId14"/>
    <p:sldId id="623" r:id="rId15"/>
    <p:sldId id="591" r:id="rId16"/>
    <p:sldId id="624" r:id="rId17"/>
    <p:sldId id="429" r:id="rId18"/>
    <p:sldId id="625" r:id="rId19"/>
    <p:sldId id="593" r:id="rId20"/>
    <p:sldId id="647" r:id="rId21"/>
    <p:sldId id="648" r:id="rId22"/>
    <p:sldId id="651" r:id="rId23"/>
    <p:sldId id="652" r:id="rId24"/>
    <p:sldId id="594" r:id="rId25"/>
    <p:sldId id="595" r:id="rId26"/>
    <p:sldId id="441" r:id="rId27"/>
    <p:sldId id="633" r:id="rId28"/>
    <p:sldId id="628" r:id="rId29"/>
    <p:sldId id="629" r:id="rId30"/>
    <p:sldId id="597" r:id="rId31"/>
    <p:sldId id="642" r:id="rId32"/>
    <p:sldId id="599" r:id="rId33"/>
    <p:sldId id="600" r:id="rId34"/>
    <p:sldId id="631" r:id="rId35"/>
    <p:sldId id="632" r:id="rId36"/>
    <p:sldId id="602" r:id="rId37"/>
    <p:sldId id="601" r:id="rId38"/>
    <p:sldId id="634" r:id="rId39"/>
    <p:sldId id="643" r:id="rId40"/>
    <p:sldId id="635" r:id="rId41"/>
    <p:sldId id="645" r:id="rId42"/>
    <p:sldId id="636" r:id="rId43"/>
    <p:sldId id="637" r:id="rId44"/>
    <p:sldId id="646" r:id="rId45"/>
    <p:sldId id="442" r:id="rId46"/>
  </p:sldIdLst>
  <p:sldSz cx="12192000" cy="6858000"/>
  <p:notesSz cx="6858000" cy="9144000"/>
  <p:custDataLst>
    <p:tags r:id="rId47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/>
    <p:restoredTop sz="93963" autoAdjust="0"/>
  </p:normalViewPr>
  <p:slideViewPr>
    <p:cSldViewPr snapToGrid="0" showGuides="1">
      <p:cViewPr varScale="1">
        <p:scale>
          <a:sx n="74" d="100"/>
          <a:sy n="74" d="100"/>
        </p:scale>
        <p:origin x="630" y="66"/>
      </p:cViewPr>
      <p:guideLst>
        <p:guide orient="horz" pos="2129"/>
        <p:guide pos="383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slide" Target="slides/slide34.xml" /><Relationship Id="rId37" Type="http://schemas.openxmlformats.org/officeDocument/2006/relationships/slide" Target="slides/slide35.xml" /><Relationship Id="rId38" Type="http://schemas.openxmlformats.org/officeDocument/2006/relationships/slide" Target="slides/slide36.xml" /><Relationship Id="rId39" Type="http://schemas.openxmlformats.org/officeDocument/2006/relationships/slide" Target="slides/slide37.xml" /><Relationship Id="rId4" Type="http://schemas.openxmlformats.org/officeDocument/2006/relationships/slide" Target="slides/slide2.xml" /><Relationship Id="rId40" Type="http://schemas.openxmlformats.org/officeDocument/2006/relationships/slide" Target="slides/slide38.xml" /><Relationship Id="rId41" Type="http://schemas.openxmlformats.org/officeDocument/2006/relationships/slide" Target="slides/slide39.xml" /><Relationship Id="rId42" Type="http://schemas.openxmlformats.org/officeDocument/2006/relationships/slide" Target="slides/slide40.xml" /><Relationship Id="rId43" Type="http://schemas.openxmlformats.org/officeDocument/2006/relationships/slide" Target="slides/slide41.xml" /><Relationship Id="rId44" Type="http://schemas.openxmlformats.org/officeDocument/2006/relationships/slide" Target="slides/slide42.xml" /><Relationship Id="rId45" Type="http://schemas.openxmlformats.org/officeDocument/2006/relationships/slide" Target="slides/slide43.xml" /><Relationship Id="rId46" Type="http://schemas.openxmlformats.org/officeDocument/2006/relationships/slide" Target="slides/slide44.xml" /><Relationship Id="rId47" Type="http://schemas.openxmlformats.org/officeDocument/2006/relationships/tags" Target="tags/tag24.xml" /><Relationship Id="rId48" Type="http://schemas.openxmlformats.org/officeDocument/2006/relationships/presProps" Target="presProps.xml" /><Relationship Id="rId49" Type="http://schemas.openxmlformats.org/officeDocument/2006/relationships/viewProps" Target="viewProps.xml" /><Relationship Id="rId5" Type="http://schemas.openxmlformats.org/officeDocument/2006/relationships/slide" Target="slides/slide3.xml" /><Relationship Id="rId50" Type="http://schemas.openxmlformats.org/officeDocument/2006/relationships/theme" Target="theme/theme1.xml" /><Relationship Id="rId51" Type="http://schemas.openxmlformats.org/officeDocument/2006/relationships/tableStyles" Target="tableStyles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2A48B96-639E-45A3-A0BA-2464DFDB1FAA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/>
          <a:p>
            <a:pPr lvl="0" algn="r">
              <a:buNone/>
            </a:pPr>
            <a:fld id="{9A0DB2DC-4C9A-4742-B13C-FB6460FD3503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t/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FBDFE-C587-4B4C-A407-44438C67B59E}" type="datetimeFigureOut"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zh-CN" altLang="en-US">
                <a:latin typeface="Arial" panose="020b0604020202020204" pitchFamily="34" charset="0"/>
                <a:ea typeface="微软雅黑" panose="020b0503020204020204" pitchFamily="34" charset="-122"/>
              </a:rPr>
              <a:t/>
            </a:fld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FBDFE-C587-4B4C-A407-44438C67B59E}" type="datetimeFigureOut"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zh-CN" altLang="en-US">
                <a:latin typeface="Arial" panose="020b0604020202020204" pitchFamily="34" charset="0"/>
                <a:ea typeface="微软雅黑" panose="020b0503020204020204" pitchFamily="34" charset="-122"/>
              </a:rPr>
              <a:t/>
            </a:fld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FBDFE-C587-4B4C-A407-44438C67B59E}" type="datetimeFigureOut"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zh-CN" altLang="en-US">
                <a:latin typeface="Arial" panose="020b0604020202020204" pitchFamily="34" charset="0"/>
                <a:ea typeface="微软雅黑" panose="020b0503020204020204" pitchFamily="34" charset="-122"/>
              </a:rPr>
              <a:t/>
            </a:fld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FBDFE-C587-4B4C-A407-44438C67B59E}" type="datetimeFigureOut"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zh-CN" altLang="en-US">
                <a:latin typeface="Arial" panose="020b0604020202020204" pitchFamily="34" charset="0"/>
                <a:ea typeface="微软雅黑" panose="020b0503020204020204" pitchFamily="34" charset="-122"/>
              </a:rPr>
              <a:t/>
            </a:fld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FBDFE-C587-4B4C-A407-44438C67B59E}" type="datetimeFigureOut"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zh-CN" altLang="en-US">
                <a:latin typeface="Arial" panose="020b0604020202020204" pitchFamily="34" charset="0"/>
                <a:ea typeface="微软雅黑" panose="020b0503020204020204" pitchFamily="34" charset="-122"/>
              </a:rPr>
              <a:t/>
            </a:fld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FBDFE-C587-4B4C-A407-44438C67B59E}" type="datetimeFigureOut"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zh-CN" altLang="en-US">
                <a:latin typeface="Arial" panose="020b0604020202020204" pitchFamily="34" charset="0"/>
                <a:ea typeface="微软雅黑" panose="020b0503020204020204" pitchFamily="34" charset="-122"/>
              </a:rPr>
              <a:t/>
            </a:fld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>
                <a:sym typeface="+mn-ea"/>
              </a:rPr>
              <a:t>单击此处编辑母版文本样式</a:t>
            </a:r>
            <a:endParaRPr lang="zh-CN" altLang="en-US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FBDFE-C587-4B4C-A407-44438C67B59E}" type="datetimeFigureOut"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zh-CN" altLang="en-US">
                <a:latin typeface="Arial" panose="020b0604020202020204" pitchFamily="34" charset="0"/>
                <a:ea typeface="微软雅黑" panose="020b0503020204020204" pitchFamily="34" charset="-122"/>
              </a:rPr>
              <a:t/>
            </a:fld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FBDFE-C587-4B4C-A407-44438C67B59E}" type="datetimeFigureOut"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zh-CN" altLang="en-US">
                <a:latin typeface="Arial" panose="020b0604020202020204" pitchFamily="34" charset="0"/>
                <a:ea typeface="微软雅黑" panose="020b0503020204020204" pitchFamily="34" charset="-122"/>
              </a:rPr>
              <a:t/>
            </a:fld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FBDFE-C587-4B4C-A407-44438C67B59E}" type="datetimeFigureOut"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zh-CN" altLang="en-US">
                <a:latin typeface="Arial" panose="020b0604020202020204" pitchFamily="34" charset="0"/>
                <a:ea typeface="微软雅黑" panose="020b0503020204020204" pitchFamily="34" charset="-122"/>
              </a:rPr>
              <a:t/>
            </a:fld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600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None/>
              <a:tabLst>
                <a:tab pos="1609725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FBDFE-C587-4B4C-A407-44438C67B59E}" type="datetimeFigureOut"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zh-CN" altLang="en-US">
                <a:latin typeface="Arial" panose="020b0604020202020204" pitchFamily="34" charset="0"/>
                <a:ea typeface="微软雅黑" panose="020b0503020204020204" pitchFamily="34" charset="-122"/>
              </a:rPr>
              <a:t/>
            </a:fld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8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FBDFE-C587-4B4C-A407-44438C67B59E}" type="datetimeFigureOut"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zh-CN" altLang="en-US">
                <a:latin typeface="Arial" panose="020b0604020202020204" pitchFamily="34" charset="0"/>
                <a:ea typeface="微软雅黑" panose="020b0503020204020204" pitchFamily="34" charset="-122"/>
              </a:rPr>
              <a:t/>
            </a:fld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1.xml" /><Relationship Id="rId13" Type="http://schemas.openxmlformats.org/officeDocument/2006/relationships/tags" Target="../tags/tag2.xml" /><Relationship Id="rId14" Type="http://schemas.openxmlformats.org/officeDocument/2006/relationships/tags" Target="../tags/tag3.xml" /><Relationship Id="rId15" Type="http://schemas.openxmlformats.org/officeDocument/2006/relationships/tags" Target="../tags/tag4.xml" /><Relationship Id="rId16" Type="http://schemas.openxmlformats.org/officeDocument/2006/relationships/tags" Target="../tags/tag5.xml" /><Relationship Id="rId17" Type="http://schemas.openxmlformats.org/officeDocument/2006/relationships/tags" Target="../tags/tag6.xml" /><Relationship Id="rId18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013" y="608013"/>
            <a:ext cx="10969625" cy="706438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013" y="1490663"/>
            <a:ext cx="10969625" cy="47593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775" y="6315075"/>
            <a:ext cx="2698750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FBDFE-C587-4B4C-A407-44438C67B59E}" type="datetimeFigureOut"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388" y="6315075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300" y="6315075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rgbClr val="898989"/>
                </a:solidFill>
              </a:defRPr>
            </a:lvl1pPr>
          </a:lstStyle>
          <a:p>
            <a:pPr lvl="0">
              <a:buNone/>
            </a:pPr>
            <a:fld id="{9A0DB2DC-4C9A-4742-B13C-FB6460FD3503}" type="slidenum">
              <a:rPr lang="zh-CN" altLang="en-US">
                <a:latin typeface="Arial" panose="020b0604020202020204" pitchFamily="34" charset="0"/>
                <a:ea typeface="微软雅黑" panose="020b0503020204020204" pitchFamily="34" charset="-122"/>
              </a:rPr>
              <a:t/>
            </a:fld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7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5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6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7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tags" Target="../tags/tag18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Relationship Id="rId3" Type="http://schemas.openxmlformats.org/officeDocument/2006/relationships/tags" Target="../tags/tag19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Relationship Id="rId3" Type="http://schemas.openxmlformats.org/officeDocument/2006/relationships/tags" Target="../tags/tag20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Relationship Id="rId3" Type="http://schemas.openxmlformats.org/officeDocument/2006/relationships/tags" Target="../tags/tag21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hyperlink" Target="&#40065;&#36805;&#29256;&#30011;&#19982;&#38738;&#24180;.mp4" TargetMode="External" /><Relationship Id="rId3" Type="http://schemas.openxmlformats.org/officeDocument/2006/relationships/tags" Target="../tags/tag8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2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9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png" /><Relationship Id="rId3" Type="http://schemas.openxmlformats.org/officeDocument/2006/relationships/tags" Target="../tags/tag10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png" /><Relationship Id="rId3" Type="http://schemas.openxmlformats.org/officeDocument/2006/relationships/tags" Target="../tags/tag23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png" /><Relationship Id="rId3" Type="http://schemas.openxmlformats.org/officeDocument/2006/relationships/tags" Target="../tags/tag11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3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4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4" name="标题 6"/>
          <p:cNvSpPr txBox="1"/>
          <p:nvPr/>
        </p:nvSpPr>
        <p:spPr>
          <a:xfrm>
            <a:off x="-1" y="1938486"/>
            <a:ext cx="12191998" cy="1143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0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en-US" sz="4800" b="0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为了忘却的记念</a:t>
            </a:r>
            <a:endParaRPr kumimoji="0" lang="zh-CN" altLang="en-US" sz="4000" b="0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sp>
        <p:nvSpPr>
          <p:cNvPr id="8" name="副标题 2"/>
          <p:cNvSpPr txBox="1"/>
          <p:nvPr/>
        </p:nvSpPr>
        <p:spPr>
          <a:xfrm>
            <a:off x="0" y="3161714"/>
            <a:ext cx="12191999" cy="885825"/>
          </a:xfrm>
          <a:prstGeom prst="rect">
            <a:avLst/>
          </a:prstGeom>
        </p:spPr>
        <p:txBody>
          <a:bodyPr vert="horz" lIns="121917" tIns="60959" rIns="121917" bIns="60959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803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523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43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63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高二年级  语文</a:t>
            </a:r>
            <a:endParaRPr kumimoji="0" lang="zh-CN" altLang="en-US" sz="40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25237" y="2264930"/>
            <a:ext cx="10123055" cy="4759325"/>
          </a:xfrm>
        </p:spPr>
        <p:txBody>
          <a:bodyPr lIns="90000" tIns="46800" rIns="90000" bIns="46800" rtlCol="0">
            <a:normAutofit/>
          </a:bodyPr>
          <a:lstStyle/>
          <a:p>
            <a:pPr marL="0" lvl="0" indent="0">
              <a:spcAft>
                <a:spcPct val="0"/>
              </a:spcAft>
              <a:buNone/>
              <a:defRPr/>
            </a:pPr>
            <a:r>
              <a:rPr lang="zh-CN" altLang="en-US" sz="28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白莽</a:t>
            </a:r>
            <a:r>
              <a:rPr lang="zh-CN" altLang="en-US" sz="2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（殷夫）</a:t>
            </a:r>
            <a:r>
              <a:rPr lang="zh-CN" altLang="en-US" sz="28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endParaRPr lang="en-US" altLang="zh-CN" sz="240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>
              <a:lnSpc>
                <a:spcPct val="150000"/>
              </a:lnSpc>
              <a:spcAft>
                <a:spcPct val="0"/>
              </a:spcAft>
              <a:buNone/>
              <a:defRPr/>
            </a:pPr>
            <a:r>
              <a:rPr lang="en-US" altLang="zh-CN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</a:t>
            </a:r>
            <a:r>
              <a:rPr lang="zh-CN" altLang="en-US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初见</a:t>
            </a:r>
            <a:r>
              <a:rPr lang="en-US" altLang="zh-CN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----</a:t>
            </a:r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因书结缘</a:t>
            </a:r>
            <a:r>
              <a:rPr lang="en-US" altLang="zh-CN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----</a:t>
            </a:r>
            <a:r>
              <a:rPr lang="zh-CN" altLang="en-US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端正、淳朴</a:t>
            </a:r>
            <a:endParaRPr lang="en-US" altLang="zh-CN" sz="2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>
              <a:lnSpc>
                <a:spcPct val="150000"/>
              </a:lnSpc>
              <a:spcAft>
                <a:spcPct val="0"/>
              </a:spcAft>
              <a:buNone/>
              <a:defRPr/>
            </a:pPr>
            <a:r>
              <a:rPr lang="en-US" altLang="zh-CN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</a:t>
            </a:r>
            <a:r>
              <a:rPr lang="zh-CN" altLang="en-US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又</a:t>
            </a:r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见</a:t>
            </a:r>
            <a:r>
              <a:rPr lang="en-US" altLang="zh-CN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----</a:t>
            </a:r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以文会友</a:t>
            </a:r>
            <a:r>
              <a:rPr lang="en-US" altLang="zh-CN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----</a:t>
            </a:r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敏感、</a:t>
            </a:r>
            <a:r>
              <a:rPr lang="zh-CN" altLang="en-US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爱憎分明</a:t>
            </a:r>
            <a:endParaRPr lang="en-US" altLang="zh-CN" sz="240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>
              <a:lnSpc>
                <a:spcPct val="150000"/>
              </a:lnSpc>
              <a:spcAft>
                <a:spcPct val="0"/>
              </a:spcAft>
              <a:buNone/>
              <a:defRPr/>
            </a:pPr>
            <a:r>
              <a:rPr lang="en-US" altLang="zh-CN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</a:t>
            </a:r>
            <a:r>
              <a:rPr lang="zh-CN" altLang="en-US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再见</a:t>
            </a:r>
            <a:r>
              <a:rPr lang="en-US" altLang="zh-CN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----</a:t>
            </a:r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革命同志</a:t>
            </a:r>
            <a:r>
              <a:rPr lang="en-US" altLang="zh-CN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----</a:t>
            </a:r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乐观</a:t>
            </a:r>
            <a:r>
              <a:rPr lang="zh-CN" altLang="en-US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坚定</a:t>
            </a:r>
            <a:endParaRPr lang="en-US" altLang="zh-CN" sz="240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>
              <a:lnSpc>
                <a:spcPct val="150000"/>
              </a:lnSpc>
              <a:spcAft>
                <a:spcPct val="0"/>
              </a:spcAft>
              <a:buNone/>
              <a:defRPr/>
            </a:pPr>
            <a:r>
              <a:rPr lang="en-US" altLang="zh-CN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</a:t>
            </a:r>
            <a:r>
              <a:rPr lang="zh-CN" altLang="en-US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再</a:t>
            </a:r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忆白莽</a:t>
            </a:r>
            <a:r>
              <a:rPr lang="en-US" altLang="zh-CN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----</a:t>
            </a:r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有才华的青年作家</a:t>
            </a:r>
            <a:r>
              <a:rPr lang="en-US" altLang="zh-CN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---</a:t>
            </a:r>
            <a:r>
              <a:rPr lang="zh-CN" altLang="en-US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殷夫</a:t>
            </a:r>
            <a:endParaRPr lang="en-US" altLang="zh-CN" sz="240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>
              <a:lnSpc>
                <a:spcPct val="150000"/>
              </a:lnSpc>
              <a:spcAft>
                <a:spcPct val="0"/>
              </a:spcAft>
              <a:buNone/>
              <a:defRPr/>
            </a:pPr>
            <a:r>
              <a:rPr lang="en-US" altLang="zh-CN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</a:t>
            </a:r>
            <a:r>
              <a:rPr lang="zh-CN" altLang="en-US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首译诗</a:t>
            </a:r>
            <a:r>
              <a:rPr lang="en-US" altLang="zh-CN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----</a:t>
            </a:r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坚定的革命信念</a:t>
            </a:r>
            <a:endParaRPr lang="zh-CN" altLang="en-US" sz="2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>
              <a:buNone/>
              <a:defRPr/>
            </a:pPr>
            <a:endParaRPr kumimoji="0" lang="zh-CN" altLang="en-US" sz="2400" b="0" i="0" u="none" strike="noStrike" kern="1200" cap="none" spc="150" normalizeH="0" baseline="0" noProof="1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25237" y="1120017"/>
            <a:ext cx="927330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概括分析</a:t>
            </a:r>
            <a:r>
              <a:rPr lang="zh-CN" altLang="en-US" sz="32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：文中描写了白莽</a:t>
            </a:r>
            <a:r>
              <a:rPr lang="zh-CN" altLang="en-US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和柔石两位烈士的那些事迹，展现了怎样的性格？</a:t>
            </a:r>
            <a:endParaRPr lang="zh-CN" altLang="en-US" sz="32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1420" y="1213572"/>
            <a:ext cx="9051635" cy="4759325"/>
          </a:xfrm>
        </p:spPr>
        <p:txBody>
          <a:bodyPr lIns="90000" tIns="46800" rIns="90000" bIns="46800" rtlCol="0">
            <a:normAutofit/>
          </a:bodyPr>
          <a:lstStyle/>
          <a:p>
            <a:pPr marL="0" lvl="0" indent="0">
              <a:buNone/>
              <a:defRPr/>
            </a:pPr>
            <a:r>
              <a:rPr lang="zh-CN" altLang="en-US" sz="28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柔</a:t>
            </a:r>
            <a:r>
              <a:rPr lang="zh-CN" altLang="en-US" sz="2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石</a:t>
            </a:r>
            <a:r>
              <a:rPr lang="zh-CN" altLang="en-US" sz="28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en-US" altLang="zh-CN" sz="280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>
              <a:buNone/>
              <a:defRPr/>
            </a:pPr>
            <a:r>
              <a:rPr lang="en-US" altLang="zh-CN" sz="2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8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“硬气” “</a:t>
            </a:r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而且颇有点迂” （第二部分第二段</a:t>
            </a:r>
            <a:r>
              <a:rPr lang="zh-CN" altLang="en-US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en-US" altLang="zh-CN" sz="240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>
              <a:buNone/>
              <a:defRPr/>
            </a:pPr>
            <a:r>
              <a:rPr lang="en-US" altLang="zh-CN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“无论从旧</a:t>
            </a:r>
            <a:r>
              <a:rPr lang="zh-CN" altLang="en-US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道德</a:t>
            </a:r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从新道德，只要是损</a:t>
            </a:r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己利人的， 他就挑选上</a:t>
            </a:r>
            <a:r>
              <a:rPr lang="zh-CN" altLang="en-US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，自己</a:t>
            </a:r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背</a:t>
            </a:r>
            <a:r>
              <a:rPr lang="zh-CN" altLang="en-US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起来。” </a:t>
            </a:r>
            <a:endParaRPr lang="en-US" altLang="zh-CN" sz="240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>
              <a:buNone/>
              <a:defRPr/>
            </a:pPr>
            <a:r>
              <a:rPr lang="en-US" altLang="zh-CN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硬气</a:t>
            </a:r>
            <a:r>
              <a:rPr lang="en-US" altLang="zh-CN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-----</a:t>
            </a:r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坚定 、正直 、耿介不阿 </a:t>
            </a:r>
            <a:endParaRPr lang="zh-CN" altLang="en-US" sz="2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>
              <a:buNone/>
              <a:defRPr/>
            </a:pPr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迂</a:t>
            </a:r>
            <a:r>
              <a:rPr lang="en-US" altLang="zh-CN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----</a:t>
            </a:r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率真而不通世情 ，拘泥而不会变通 </a:t>
            </a:r>
            <a:endParaRPr lang="zh-CN" altLang="en-US" sz="2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>
              <a:buNone/>
              <a:defRPr/>
            </a:pPr>
            <a:endParaRPr kumimoji="0" lang="zh-CN" altLang="en-US" sz="2400" b="0" i="0" u="none" strike="noStrike" kern="1200" cap="none" spc="150" normalizeH="0" baseline="0" noProof="1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1330038" y="1268074"/>
            <a:ext cx="8885381" cy="3869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</a:pPr>
            <a:r>
              <a:rPr lang="zh-CN" altLang="en-US" sz="28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思考：作者</a:t>
            </a:r>
            <a:r>
              <a:rPr lang="zh-CN" altLang="en-US" sz="2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详记自己与柔石等进步作家的交往，对表达文章中心有什么作用</a:t>
            </a:r>
            <a:r>
              <a:rPr lang="zh-CN" altLang="en-US" sz="28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lang="en-US" altLang="zh-CN" sz="240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  <a:spcAft>
                <a:spcPts val="1000"/>
              </a:spcAft>
            </a:pPr>
            <a:r>
              <a:rPr lang="en-US" altLang="zh-CN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详</a:t>
            </a:r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记与他们的交往，写出了他们的为人处世和革命工作情况，实际上是从侧面说明他们都是很好的青年，而国民党反动派杀害的正是这样的好青年、好作家。这就更加揭露了国民党反动派的凶恶残暴。</a:t>
            </a:r>
            <a:endParaRPr lang="zh-CN" altLang="en-US" sz="2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同时</a:t>
            </a:r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，在当时的白色恐怖之下，鲁迅只有这样写才能对付国民党政府的书报检查，文章才能发表。</a:t>
            </a:r>
            <a:endParaRPr lang="zh-CN" altLang="en-US" sz="2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66982" y="1204335"/>
            <a:ext cx="8968509" cy="4759325"/>
          </a:xfrm>
        </p:spPr>
        <p:txBody>
          <a:bodyPr lIns="90000" tIns="46800" rIns="90000" bIns="46800" rtlCol="0">
            <a:normAutofit/>
          </a:bodyPr>
          <a:lstStyle/>
          <a:p>
            <a:pPr marL="0" lvl="0" indent="0">
              <a:spcAft>
                <a:spcPct val="0"/>
              </a:spcAft>
              <a:buNone/>
              <a:defRPr/>
            </a:pPr>
            <a:r>
              <a:rPr lang="zh-CN" altLang="zh-CN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文章</a:t>
            </a:r>
            <a:r>
              <a:rPr lang="zh-CN" altLang="zh-CN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中写到柔石的</a:t>
            </a:r>
            <a:r>
              <a:rPr lang="zh-CN" altLang="zh-CN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时候</a:t>
            </a:r>
            <a:r>
              <a:rPr lang="zh-CN" altLang="en-US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为什么会提到</a:t>
            </a:r>
            <a:r>
              <a:rPr lang="zh-CN" altLang="zh-CN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提到</a:t>
            </a:r>
            <a:r>
              <a:rPr lang="zh-CN" altLang="zh-CN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方孝</a:t>
            </a:r>
            <a:r>
              <a:rPr lang="zh-CN" altLang="zh-CN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孺</a:t>
            </a:r>
            <a:r>
              <a:rPr lang="zh-CN" altLang="en-US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lang="en-US" altLang="zh-CN" sz="240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>
              <a:spcAft>
                <a:spcPct val="0"/>
              </a:spcAft>
              <a:buNone/>
              <a:defRPr/>
            </a:pPr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明确：用方孝孺的典故与柔石</a:t>
            </a:r>
            <a:r>
              <a:rPr lang="zh-CN" altLang="en-US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类比</a:t>
            </a:r>
            <a:endParaRPr lang="en-US" altLang="zh-CN" sz="240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>
              <a:spcAft>
                <a:spcPct val="0"/>
              </a:spcAft>
              <a:buNone/>
              <a:defRPr/>
            </a:pPr>
            <a:r>
              <a:rPr lang="zh-CN" altLang="en-US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方孝</a:t>
            </a:r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孺与柔石同乡，精神上有</a:t>
            </a:r>
            <a:r>
              <a:rPr lang="zh-CN" altLang="en-US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相似之处。而且他们</a:t>
            </a:r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都面对</a:t>
            </a:r>
            <a:r>
              <a:rPr lang="zh-CN" altLang="en-US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着惨无人道</a:t>
            </a:r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的暴力。</a:t>
            </a:r>
            <a:endParaRPr lang="zh-CN" altLang="en-US" sz="2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>
              <a:spcAft>
                <a:spcPct val="0"/>
              </a:spcAft>
              <a:buNone/>
              <a:defRPr/>
            </a:pPr>
            <a:r>
              <a:rPr lang="zh-CN" altLang="en-US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方</a:t>
            </a:r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孝孺：硬气</a:t>
            </a:r>
            <a:r>
              <a:rPr lang="en-US" altLang="zh-CN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宁折不弯，舍生取义</a:t>
            </a:r>
            <a:endParaRPr lang="zh-CN" altLang="en-US" sz="2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>
              <a:spcAft>
                <a:spcPct val="0"/>
              </a:spcAft>
              <a:buNone/>
              <a:defRPr/>
            </a:pPr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 </a:t>
            </a:r>
            <a:r>
              <a:rPr lang="zh-CN" altLang="en-US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迂</a:t>
            </a:r>
            <a:r>
              <a:rPr lang="en-US" altLang="zh-CN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固执，不适应实际</a:t>
            </a:r>
            <a:endParaRPr lang="zh-CN" altLang="en-US" sz="2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>
              <a:spcAft>
                <a:spcPct val="0"/>
              </a:spcAft>
              <a:buNone/>
              <a:defRPr/>
            </a:pPr>
            <a:r>
              <a:rPr lang="zh-CN" altLang="en-US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柔  石</a:t>
            </a:r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：硬气</a:t>
            </a:r>
            <a:r>
              <a:rPr lang="en-US" altLang="zh-CN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为信仰而坚持不懈</a:t>
            </a:r>
            <a:endParaRPr lang="zh-CN" altLang="en-US" sz="2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>
              <a:spcAft>
                <a:spcPct val="0"/>
              </a:spcAft>
              <a:buNone/>
              <a:defRPr/>
            </a:pPr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 </a:t>
            </a:r>
            <a:r>
              <a:rPr lang="zh-CN" altLang="en-US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迂</a:t>
            </a:r>
            <a:r>
              <a:rPr lang="en-US" altLang="zh-CN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书生气，缺乏经验</a:t>
            </a:r>
            <a:endParaRPr lang="zh-CN" altLang="en-US" sz="2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>
              <a:spcAft>
                <a:spcPct val="0"/>
              </a:spcAft>
              <a:buNone/>
              <a:defRPr/>
            </a:pPr>
            <a:r>
              <a:rPr lang="zh-CN" altLang="en-US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endParaRPr lang="en-US" altLang="zh-CN" sz="240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49746" y="1303308"/>
            <a:ext cx="6881089" cy="5236037"/>
          </a:xfrm>
        </p:spPr>
        <p:txBody>
          <a:bodyPr lIns="90000" tIns="46800" rIns="90000" bIns="46800" rtlCol="0">
            <a:normAutofit/>
          </a:bodyPr>
          <a:lstStyle/>
          <a:p>
            <a:pPr marL="0" lvl="0" indent="0">
              <a:lnSpc>
                <a:spcPct val="100000"/>
              </a:lnSpc>
              <a:buNone/>
              <a:defRPr/>
            </a:pPr>
            <a:r>
              <a:rPr lang="zh-CN" altLang="en-US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领会</a:t>
            </a:r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作者把柔石比附方孝孺的</a:t>
            </a:r>
            <a:r>
              <a:rPr lang="zh-CN" altLang="en-US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用意</a:t>
            </a:r>
            <a:r>
              <a:rPr lang="en-US" altLang="zh-CN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:</a:t>
            </a:r>
            <a:endParaRPr lang="en-US" altLang="zh-CN" sz="240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0" lvl="0" indent="0">
              <a:lnSpc>
                <a:spcPct val="100000"/>
              </a:lnSpc>
              <a:buNone/>
              <a:defRPr/>
            </a:pPr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通过</a:t>
            </a:r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类比</a:t>
            </a:r>
            <a:r>
              <a:rPr lang="zh-CN" altLang="en-US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让我们</a:t>
            </a:r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更加了解柔石的精神品质</a:t>
            </a:r>
            <a:r>
              <a:rPr lang="zh-CN" altLang="en-US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endParaRPr lang="zh-CN" altLang="en-US" sz="2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0" lvl="0" indent="0">
              <a:lnSpc>
                <a:spcPct val="150000"/>
              </a:lnSpc>
              <a:buNone/>
              <a:defRPr/>
            </a:pPr>
            <a:r>
              <a:rPr lang="zh-CN" altLang="en-US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柔</a:t>
            </a:r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石和方孝孺在威武不屈、舍生取义的刚烈精神上是一致的，他们都将为后人敬仰和赞颂；同时，作者用朱棣惨无人道、滥杀无辜的暴行，来暗示国民党反动派杀害进步青年的罪行，是对国民党反动派的深刻的揭露和控诉。</a:t>
            </a:r>
            <a:endParaRPr lang="zh-CN" altLang="en-US" sz="2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68690" y="935297"/>
            <a:ext cx="3279932" cy="4950381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0027884" y="935297"/>
            <a:ext cx="820738" cy="4603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资料</a:t>
            </a:r>
            <a:endParaRPr kumimoji="0" lang="zh-CN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4" name="矩形 3"/>
          <p:cNvSpPr/>
          <p:nvPr/>
        </p:nvSpPr>
        <p:spPr>
          <a:xfrm>
            <a:off x="865476" y="1056035"/>
            <a:ext cx="4070350" cy="307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1331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1132" y="3138190"/>
            <a:ext cx="11010900" cy="752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1044200" y="1640315"/>
            <a:ext cx="9134763" cy="4759325"/>
          </a:xfrm>
        </p:spPr>
        <p:txBody>
          <a:bodyPr lIns="90000" tIns="46800" rIns="90000" bIns="46800" rtlCol="0">
            <a:normAutofit/>
          </a:bodyPr>
          <a:lstStyle/>
          <a:p>
            <a:pPr marL="0" lvl="0" indent="0">
              <a:spcAft>
                <a:spcPct val="0"/>
              </a:spcAft>
              <a:buNone/>
              <a:defRPr/>
            </a:pPr>
            <a:r>
              <a:rPr lang="zh-CN" altLang="en-US" sz="28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类似这种写法文中还有两处：</a:t>
            </a:r>
            <a:endParaRPr lang="en-US" altLang="zh-CN" sz="280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>
              <a:spcAft>
                <a:spcPct val="0"/>
              </a:spcAft>
              <a:buNone/>
              <a:defRPr/>
            </a:pPr>
            <a:r>
              <a:rPr lang="zh-CN" altLang="en-US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一处是：从</a:t>
            </a:r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柔石被捕、鲁迅自己逃走提到</a:t>
            </a:r>
            <a:r>
              <a:rPr lang="en-US" altLang="zh-CN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说岳全传</a:t>
            </a:r>
            <a:r>
              <a:rPr lang="en-US" altLang="zh-CN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</a:t>
            </a:r>
            <a:r>
              <a:rPr lang="zh-CN" altLang="en-US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高僧</a:t>
            </a:r>
            <a:endParaRPr lang="en-US" altLang="zh-CN" sz="240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>
              <a:spcAft>
                <a:spcPct val="0"/>
              </a:spcAft>
              <a:buNone/>
              <a:defRPr/>
            </a:pPr>
            <a:r>
              <a:rPr lang="en-US" altLang="zh-CN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“坐化” 的故事</a:t>
            </a:r>
            <a:r>
              <a:rPr lang="zh-CN" altLang="en-US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。（第四部分）</a:t>
            </a:r>
            <a:endParaRPr lang="en-US" altLang="zh-CN" sz="240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>
              <a:spcAft>
                <a:spcPct val="0"/>
              </a:spcAft>
              <a:buNone/>
              <a:defRPr/>
            </a:pPr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一处</a:t>
            </a:r>
            <a:r>
              <a:rPr lang="zh-CN" altLang="en-US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是：由自己写这篇文章的情形想到年青时读的向子期</a:t>
            </a:r>
            <a:r>
              <a:rPr lang="en-US" altLang="zh-CN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</a:t>
            </a:r>
            <a:endParaRPr lang="en-US" altLang="zh-CN" sz="240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>
              <a:spcAft>
                <a:spcPct val="0"/>
              </a:spcAft>
              <a:buNone/>
              <a:defRPr/>
            </a:pPr>
            <a:r>
              <a:rPr lang="en-US" altLang="zh-CN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en-US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旧赋</a:t>
            </a:r>
            <a:r>
              <a:rPr lang="en-US" altLang="zh-CN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（第五部分）</a:t>
            </a:r>
            <a:endParaRPr lang="en-US" altLang="zh-CN" sz="240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4" name="矩形 3"/>
          <p:cNvSpPr/>
          <p:nvPr/>
        </p:nvSpPr>
        <p:spPr>
          <a:xfrm>
            <a:off x="865476" y="1056035"/>
            <a:ext cx="4070350" cy="307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 sz="14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1331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1132" y="3138190"/>
            <a:ext cx="11010900" cy="752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1469073" y="1575661"/>
            <a:ext cx="9134763" cy="4759325"/>
          </a:xfrm>
        </p:spPr>
        <p:txBody>
          <a:bodyPr lIns="90000" tIns="46800" rIns="90000" bIns="46800" rtlCol="0">
            <a:normAutofit/>
          </a:bodyPr>
          <a:lstStyle/>
          <a:p>
            <a:pPr marL="0" lvl="0" indent="0">
              <a:spcAft>
                <a:spcPct val="0"/>
              </a:spcAft>
              <a:buNone/>
              <a:defRPr/>
            </a:pPr>
            <a:r>
              <a:rPr lang="zh-CN" altLang="en-US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提到</a:t>
            </a:r>
            <a:r>
              <a:rPr lang="en-US" altLang="zh-CN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说岳全传</a:t>
            </a:r>
            <a:r>
              <a:rPr lang="en-US" altLang="zh-CN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中高僧“坐化” 的用意是针对国民党反动派的</a:t>
            </a:r>
            <a:r>
              <a:rPr lang="zh-CN" altLang="en-US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240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>
              <a:spcAft>
                <a:spcPct val="0"/>
              </a:spcAft>
              <a:buNone/>
              <a:defRPr/>
            </a:pPr>
            <a:r>
              <a:rPr lang="zh-CN" altLang="en-US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故事</a:t>
            </a:r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</a:t>
            </a:r>
            <a:r>
              <a:rPr lang="zh-CN" altLang="en-US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秦桧</a:t>
            </a:r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以“莫须有”的罪名杀害了岳飞</a:t>
            </a:r>
            <a:r>
              <a:rPr lang="zh-CN" altLang="en-US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，现实中柔</a:t>
            </a:r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石被害的案情也是“谁也不明白”；秦桧捉拿道悦，与国民党反动派要抓鲁迅又非常相似，暗示了这个社会有如秦桧当道的时代</a:t>
            </a:r>
            <a:r>
              <a:rPr lang="zh-CN" altLang="en-US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。当然</a:t>
            </a:r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，鲁迅先生对道悦自行涅槃的做法是不赞成的，他并不像道悦和尚那样束手待毙，而是“逃走”，保存实力，继续战斗。 </a:t>
            </a:r>
            <a:endParaRPr lang="zh-CN" altLang="en-US" sz="2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4" name="矩形 3"/>
          <p:cNvSpPr/>
          <p:nvPr/>
        </p:nvSpPr>
        <p:spPr>
          <a:xfrm>
            <a:off x="865476" y="1056035"/>
            <a:ext cx="4070350" cy="307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1331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1132" y="3101244"/>
            <a:ext cx="11010900" cy="752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1431635" y="1277812"/>
            <a:ext cx="8710381" cy="1463103"/>
          </a:xfrm>
        </p:spPr>
        <p:txBody>
          <a:bodyPr lIns="90000" tIns="46800" rIns="90000" bIns="46800" rtlCol="0">
            <a:normAutofit lnSpcReduction="10000"/>
          </a:bodyPr>
          <a:lstStyle/>
          <a:p>
            <a:pPr marL="0" lvl="0" indent="0">
              <a:spcAft>
                <a:spcPct val="0"/>
              </a:spcAft>
              <a:buNone/>
              <a:defRPr/>
            </a:pPr>
            <a:r>
              <a:rPr lang="zh-CN" altLang="en-US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作者</a:t>
            </a:r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说：“年青时读向子期</a:t>
            </a:r>
            <a:r>
              <a:rPr lang="en-US" altLang="zh-CN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思旧赋</a:t>
            </a:r>
            <a:r>
              <a:rPr lang="en-US" altLang="zh-CN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，很怪他为什么只有寥寥的几行，刚开头却又煞了尾</a:t>
            </a:r>
            <a:r>
              <a:rPr lang="zh-CN" altLang="en-US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。然而，现在</a:t>
            </a:r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</a:t>
            </a:r>
            <a:r>
              <a:rPr lang="zh-CN" altLang="en-US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懂得了</a:t>
            </a:r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zh-CN" altLang="en-US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endParaRPr lang="en-US" altLang="zh-CN" sz="2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366981" y="2429752"/>
            <a:ext cx="8775036" cy="2751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spc="150" noProof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</a:t>
            </a:r>
            <a:r>
              <a:rPr lang="zh-CN" altLang="en-US" sz="2400" spc="150" noProof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作者</a:t>
            </a:r>
            <a:r>
              <a:rPr lang="zh-CN" altLang="en-US" sz="2400" spc="150" noProof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将自己当时的处境与心情同向子期相比，意在揭露蒋介石的反动统治与司马氏以杀夺手段建立的晋朝一样，在政治上都是极端黑暗腐朽的，人们稍有不慎，都可招来杀身之祸。因此，正直的人是没有言论自由的，在“禁锢得比罐头还严密”的统治下，确实是“无写处”的。</a:t>
            </a:r>
            <a:endParaRPr lang="en-US" altLang="zh-CN" sz="2400" spc="150" noProof="1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en-US" altLang="zh-CN" sz="2400" spc="150" noProof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</a:t>
            </a:r>
            <a:r>
              <a:rPr lang="en-US" altLang="zh-CN" sz="2400" spc="150" noProof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</a:t>
            </a:r>
            <a:r>
              <a:rPr lang="zh-CN" altLang="en-US" sz="2400" spc="150" noProof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鲁迅以古喻今，曲折地抨击了国民党反动派的黑暗</a:t>
            </a:r>
            <a:r>
              <a:rPr lang="zh-CN" altLang="en-US" sz="2400" spc="150" noProof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统治。</a:t>
            </a:r>
            <a:endParaRPr lang="zh-CN" altLang="en-US" sz="2400" spc="150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1302325" y="1845725"/>
            <a:ext cx="8950037" cy="5043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spc="150" noProof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怎样理解鲁迅的七律</a:t>
            </a:r>
            <a:r>
              <a:rPr lang="en-US" altLang="zh-CN" sz="2400" spc="150" noProof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《</a:t>
            </a:r>
            <a:r>
              <a:rPr lang="zh-CN" altLang="en-US" sz="2400" spc="150" noProof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悼柔石</a:t>
            </a:r>
            <a:r>
              <a:rPr lang="en-US" altLang="zh-CN" sz="2400" spc="150" noProof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》</a:t>
            </a:r>
            <a:r>
              <a:rPr lang="zh-CN" altLang="en-US" sz="2400" spc="150" noProof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？</a:t>
            </a:r>
            <a:endParaRPr lang="en-US" altLang="zh-CN" sz="2400" spc="150" noProof="1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992581" y="2607164"/>
            <a:ext cx="6096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惯于长夜过</a:t>
            </a:r>
            <a:r>
              <a:rPr lang="zh-CN" altLang="en-US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春时</a:t>
            </a:r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挈</a:t>
            </a:r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妇将雏鬓有</a:t>
            </a:r>
            <a:r>
              <a:rPr lang="zh-CN" altLang="en-US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丝。</a:t>
            </a:r>
            <a:endParaRPr lang="en-US" altLang="zh-CN" sz="2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梦里依稀慈母</a:t>
            </a:r>
            <a:r>
              <a:rPr lang="zh-CN" altLang="en-US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泪，城头</a:t>
            </a:r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变幻大王</a:t>
            </a:r>
            <a:r>
              <a:rPr lang="zh-CN" altLang="en-US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旗。</a:t>
            </a:r>
            <a:endParaRPr lang="zh-CN" altLang="en-US" sz="2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忍看朋辈成新</a:t>
            </a:r>
            <a:r>
              <a:rPr lang="zh-CN" altLang="en-US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鬼，怒</a:t>
            </a:r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向刀丛觅小</a:t>
            </a:r>
            <a:r>
              <a:rPr lang="zh-CN" altLang="en-US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诗。</a:t>
            </a:r>
            <a:endParaRPr lang="en-US" altLang="zh-CN" sz="2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吟罢低眉无写处，月光如水照缁衣。</a:t>
            </a:r>
            <a:endParaRPr lang="zh-CN" altLang="en-US" sz="2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56262" y="1065436"/>
            <a:ext cx="31918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ct val="0"/>
              </a:spcBef>
              <a:spcAft>
                <a:spcPts val="1000"/>
              </a:spcAft>
              <a:defRPr/>
            </a:pPr>
            <a:r>
              <a:rPr lang="zh-CN" altLang="zh-CN" sz="3200" spc="150" noProof="1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（三）思考探究</a:t>
            </a:r>
            <a:endParaRPr lang="zh-CN" altLang="zh-CN" sz="3200" spc="150" noProof="1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960578" y="1221709"/>
            <a:ext cx="9208657" cy="3508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惯于长夜过</a:t>
            </a: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春时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，</a:t>
            </a: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挈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妇将雏鬓有</a:t>
            </a: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丝。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342900" lvl="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4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两句写出了鲁迅受国民党反动派迫害的困难处境。“春时”、“长夜”，点明了是在一个春天的夜晚；“挈妇”、“将雏”，表明正和家人外出避居；一个“惯”字既指明鲁迅对于敌人形形色色的残忍手段已司空见惯，对于动荡不安的生活已习以为常，又有力地控诉了蒋介石反动政权镇压革命的滔天罪行。 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61631" y="1398298"/>
            <a:ext cx="8686800" cy="1372611"/>
          </a:xfrm>
        </p:spPr>
        <p:txBody>
          <a:bodyPr lIns="90000" tIns="46800" rIns="90000" bIns="46800" rtlCol="0">
            <a:noAutofit/>
          </a:bodyPr>
          <a:lstStyle/>
          <a:p>
            <a:pPr marL="0" lvl="0" indent="0" algn="ctr">
              <a:buNone/>
              <a:defRPr/>
            </a:pPr>
            <a:r>
              <a:rPr lang="zh-CN" altLang="en-US" sz="36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“天若有情天亦</a:t>
            </a:r>
            <a:r>
              <a:rPr lang="zh-CN" altLang="en-US" sz="36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老，人间</a:t>
            </a:r>
            <a:r>
              <a:rPr lang="zh-CN" altLang="en-US" sz="36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正道是</a:t>
            </a:r>
            <a:r>
              <a:rPr lang="zh-CN" altLang="en-US" sz="36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沧桑”</a:t>
            </a:r>
            <a:endParaRPr lang="zh-CN" altLang="en-US" sz="36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744230" y="2302456"/>
            <a:ext cx="772160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今天</a:t>
            </a:r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，我们将学习的是鲁迅</a:t>
            </a:r>
            <a:r>
              <a:rPr lang="zh-CN" altLang="en-US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先生纪念</a:t>
            </a:r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柔石、白莽等五位青年革命作家</a:t>
            </a:r>
            <a:r>
              <a:rPr lang="zh-CN" altLang="en-US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的散文。</a:t>
            </a:r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在这</a:t>
            </a:r>
            <a:r>
              <a:rPr lang="zh-CN" altLang="en-US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篇文章中</a:t>
            </a:r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，鲁迅深情缅怀了烈士们的光辉业绩，愤怒控诉了国民党反动派的法西斯暴行，表明了鲁迅先生无比愤慨、英勇抗争的精神</a:t>
            </a:r>
            <a:r>
              <a:rPr lang="zh-CN" altLang="en-US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云形标注 4">
            <a:hlinkClick r:id="rId2" action="ppaction://hlinkfile"/>
          </p:cNvPr>
          <p:cNvSpPr/>
          <p:nvPr/>
        </p:nvSpPr>
        <p:spPr>
          <a:xfrm>
            <a:off x="9948431" y="5394036"/>
            <a:ext cx="904296" cy="563419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988287" y="1840546"/>
            <a:ext cx="9208657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梦里依稀慈母泪，城头变幻大王旗。</a:t>
            </a:r>
            <a:endParaRPr lang="zh-CN" altLang="en-US" sz="280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lvl="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4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这两句点出了当时政局的动荡，表现了鲁迅对母亲的深爱与怀念，母亲为儿子遭受迫害的担忧。揭露了以蒋介石为代表的大小军阀你争我夺、连年混战，不顾百姓死活的罪行。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1015996" y="1572692"/>
            <a:ext cx="9208657" cy="3508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忍看朋辈成新鬼，怒向刀丛觅小诗。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342900" lvl="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4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忍看”是强忍仇恨的意思。鲁迅眼看敌人残杀革命同志怎能忍气吞声？新仇旧恨，涌上心头，他面对敌人的屠刀，在刀丛中与敌人短兵相接，毫不退缩，用笔进行战斗。一个“怒”字，是作者强烈感情的迸发，表现了与敌人不共戴天的刻骨仇恨和迎着腥风血雨前进的战斗精神。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1025232" y="1157056"/>
            <a:ext cx="9245604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吟罢低眉无写处，月光如水照缁衣。</a:t>
            </a:r>
            <a:endParaRPr lang="zh-CN" altLang="en-US" sz="280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lvl="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4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诗写成了，但哪有发表之地？周围的现实是一片黑暗，犹如漫漫长夜。“低眉”是一个痛定思痛的形象，是一个沉思如何继续战斗的形象。“无写处”，指反动派对人民言论自由的压制，他们对革命言论“禁锢得比罐头还严密”，是对反动派黑暗统治的强烈控诉。最后一句以写景作结，深化了悼念柔石等人的主题，它渲染了一种悲凉、肃穆的气氛，表现了作者处境的寂寞和心情的沉重。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1246908" y="1499033"/>
            <a:ext cx="6197602" cy="40134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8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全</a:t>
            </a:r>
            <a:r>
              <a:rPr lang="zh-CN" altLang="en-US" sz="2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诗深情地悼念了死难烈士，愤怒地控诉了国民党反动派血腥屠杀无辜的罪行，抒发了作者与国民党反动派斗争到底的决心，表现了不屈的反抗精神</a:t>
            </a:r>
            <a:r>
              <a:rPr lang="zh-CN" altLang="en-US" sz="28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280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30000"/>
              </a:lnSpc>
            </a:pPr>
            <a:r>
              <a:rPr lang="en-US" altLang="zh-CN" sz="2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8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28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</a:t>
            </a:r>
            <a:r>
              <a:rPr lang="zh-CN" altLang="en-US" sz="2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首诗深深感动和鼓舞了许多革命者，是现代文学史上的不朽诗篇。</a:t>
            </a:r>
            <a:endParaRPr kumimoji="0" lang="zh-CN" altLang="en-US" sz="2800" b="0" i="0" u="none" strike="noStrike" kern="1200" cap="none" spc="15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pic>
        <p:nvPicPr>
          <p:cNvPr id="6" name="图片 5" descr="pencil sketch00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80901" y="868218"/>
            <a:ext cx="3403972" cy="2826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本框 6"/>
          <p:cNvSpPr txBox="1"/>
          <p:nvPr/>
        </p:nvSpPr>
        <p:spPr>
          <a:xfrm>
            <a:off x="9764135" y="868218"/>
            <a:ext cx="820738" cy="4603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资料</a:t>
            </a:r>
            <a:endParaRPr kumimoji="0" lang="zh-CN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1044200" y="1591394"/>
            <a:ext cx="9125036" cy="30531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8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鲁迅给</a:t>
            </a:r>
            <a:r>
              <a:rPr lang="en-US" altLang="zh-CN" sz="28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北斗</a:t>
            </a:r>
            <a:r>
              <a:rPr lang="en-US" altLang="zh-CN" sz="28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8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选送珂勒惠支夫人木刻的用意是什么</a:t>
            </a:r>
            <a:r>
              <a:rPr lang="en-US" altLang="zh-CN" sz="28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endParaRPr lang="en-US" altLang="zh-CN" sz="280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30000"/>
              </a:lnSpc>
            </a:pPr>
            <a:r>
              <a:rPr lang="zh-CN" altLang="en-US" sz="24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明确：</a:t>
            </a:r>
            <a:endParaRPr lang="en-US" altLang="zh-CN" sz="2400" smtClean="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30000"/>
              </a:lnSpc>
            </a:pPr>
            <a:r>
              <a:rPr lang="en-US" altLang="zh-CN" sz="24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4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24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柔</a:t>
            </a:r>
            <a:r>
              <a:rPr lang="zh-CN" altLang="en-US" sz="24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石生前是珂勒惠支夫人版画的热心介绍</a:t>
            </a:r>
            <a:r>
              <a:rPr lang="zh-CN" altLang="en-US" sz="24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者。</a:t>
            </a:r>
            <a:endParaRPr lang="zh-CN" altLang="en-US" sz="240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30000"/>
              </a:lnSpc>
            </a:pPr>
            <a:r>
              <a:rPr lang="zh-CN" altLang="en-US" sz="24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柔</a:t>
            </a:r>
            <a:r>
              <a:rPr lang="zh-CN" altLang="en-US" sz="24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石之母的遭遇与该版画的内容</a:t>
            </a:r>
            <a:r>
              <a:rPr lang="zh-CN" altLang="en-US" sz="24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相似。</a:t>
            </a:r>
            <a:endParaRPr lang="en-US" altLang="zh-CN" sz="2400" smtClean="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30000"/>
              </a:lnSpc>
            </a:pPr>
            <a:r>
              <a:rPr lang="en-US" altLang="zh-CN" sz="24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4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24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作者</a:t>
            </a:r>
            <a:r>
              <a:rPr lang="zh-CN" altLang="en-US" sz="24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无法明确地表达对烈士的悼念，只好用含蓄的方法来表示自己的感情。这就从另一个侧面控诉了无言论自由的社会。</a:t>
            </a:r>
            <a:endParaRPr lang="zh-CN" altLang="en-US" sz="240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17603" y="1669965"/>
            <a:ext cx="9541162" cy="4759325"/>
          </a:xfrm>
        </p:spPr>
        <p:txBody>
          <a:bodyPr lIns="90000" tIns="46800" rIns="90000" bIns="46800" rtlCol="0">
            <a:normAutofit/>
          </a:bodyPr>
          <a:lstStyle/>
          <a:p>
            <a:pPr marL="0" indent="0">
              <a:buNone/>
            </a:pPr>
            <a:r>
              <a:rPr lang="zh-CN" altLang="en-US" sz="2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文中插入彼得</a:t>
            </a:r>
            <a:r>
              <a:rPr lang="zh-CN" altLang="en-US" sz="28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斐（裴多菲）诗</a:t>
            </a:r>
            <a:r>
              <a:rPr lang="zh-CN" altLang="en-US" sz="2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有什么作用</a:t>
            </a:r>
            <a:r>
              <a:rPr lang="zh-CN" altLang="en-US" sz="28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lang="en-US" altLang="zh-CN" sz="280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28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明确：</a:t>
            </a:r>
            <a:endParaRPr lang="en-US" altLang="zh-CN" sz="280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sz="2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8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28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作者</a:t>
            </a:r>
            <a:r>
              <a:rPr lang="zh-CN" altLang="en-US" sz="2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借此来概括烈士献身革命的意义及崇高品质，并表达作者对柔石等人的崇敬。这四句诗是白莽平时最爱吟诵的，他还希望他的友人也爱这几句诗</a:t>
            </a:r>
            <a:r>
              <a:rPr lang="zh-CN" altLang="en-US" sz="28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。也是由于</a:t>
            </a:r>
            <a:r>
              <a:rPr lang="zh-CN" altLang="en-US" sz="2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鲁迅的引用</a:t>
            </a:r>
            <a:r>
              <a:rPr lang="zh-CN" altLang="en-US" sz="28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，这首诗</a:t>
            </a:r>
            <a:r>
              <a:rPr lang="zh-CN" altLang="en-US" sz="2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不胫而走，广为流传。</a:t>
            </a:r>
            <a:endParaRPr lang="zh-CN" altLang="en-US" sz="28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sz="28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endParaRPr kumimoji="0" lang="zh-CN" altLang="en-US" sz="2800" b="0" i="0" u="none" strike="noStrike" kern="1200" cap="none" spc="150" normalizeH="0" baseline="0" noProof="1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1422400" y="1766885"/>
            <a:ext cx="8996220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“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当时上海的报章都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不敢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载这件事，或者也许是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不愿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，或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不屑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载这件事，只在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《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文艺新闻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》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上有一点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隐约其辞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的文章。</a:t>
            </a:r>
            <a:r>
              <a: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”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44200" y="1129729"/>
            <a:ext cx="31918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150" normalizeH="0" baseline="0" noProof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（四）深入解析</a:t>
            </a:r>
            <a:endParaRPr kumimoji="0" lang="zh-CN" altLang="en-US" sz="3200" b="0" i="0" u="none" strike="noStrike" kern="1200" cap="none" spc="15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422400" y="2856077"/>
            <a:ext cx="899622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4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解析：反动刊物“不屑”（不可能）发布杀害革命者的消息，革命的刊物只能“隐约其辞”艰难透露出烈士被捕被害的消息。其他报章不敢或不愿受到白色恐怖的高压。</a:t>
            </a:r>
            <a:endParaRPr kumimoji="0" lang="en-US" altLang="zh-CN" sz="24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</a:t>
            </a:r>
            <a:r>
              <a:rPr kumimoji="0" lang="en-US" altLang="zh-CN" sz="2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</a:t>
            </a:r>
            <a:r>
              <a: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全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句不仅说明了五烈士是被秘密杀害，而且反映出国民党反动派对社会各界施行高压政策，白色恐怖严重的现实。 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1422400" y="1646690"/>
            <a:ext cx="8996220" cy="25299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24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en-US" altLang="zh-CN" sz="24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4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天气</a:t>
            </a:r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愈冷了，我不知道柔石在那里有被褥不？我们是有</a:t>
            </a:r>
            <a:r>
              <a:rPr lang="zh-CN" altLang="en-US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</a:t>
            </a:r>
            <a:r>
              <a:rPr lang="zh-CN" altLang="en-US" sz="32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zh-CN" altLang="en-US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洋铁</a:t>
            </a:r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碗可曾收到了没有</a:t>
            </a:r>
            <a:r>
              <a:rPr lang="en-US" altLang="zh-CN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?……</a:t>
            </a:r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但忽然得到一个可靠的消息，说柔石和其他二十三人，已于二月七</a:t>
            </a:r>
            <a:r>
              <a:rPr lang="zh-CN" altLang="en-US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日夜</a:t>
            </a:r>
            <a:r>
              <a:rPr lang="zh-CN" altLang="en-US" sz="28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或</a:t>
            </a:r>
            <a:r>
              <a:rPr lang="zh-CN" altLang="en-US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八日晨</a:t>
            </a:r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，在龙华警备司令部被枪毙了，他的身上中了十弹。</a:t>
            </a:r>
            <a:endParaRPr lang="zh-CN" altLang="en-US" sz="2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20000"/>
              </a:lnSpc>
              <a:defRPr/>
            </a:pPr>
            <a:r>
              <a:rPr lang="zh-CN" altLang="en-US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原来如此</a:t>
            </a:r>
            <a:r>
              <a:rPr lang="en-US" altLang="zh-CN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!……</a:t>
            </a:r>
            <a:endParaRPr lang="en-US" altLang="zh-CN" sz="2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1540401" y="1782905"/>
            <a:ext cx="8774546" cy="36379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24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解析：</a:t>
            </a:r>
            <a:endParaRPr lang="en-US" altLang="zh-CN" sz="2400" smtClean="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20000"/>
              </a:lnSpc>
              <a:defRPr/>
            </a:pPr>
            <a:r>
              <a:rPr lang="en-US" altLang="zh-CN" sz="24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4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24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此部分</a:t>
            </a:r>
            <a:r>
              <a:rPr lang="zh-CN" altLang="en-US" sz="24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文字</a:t>
            </a:r>
            <a:r>
              <a:rPr lang="zh-CN" altLang="en-US" sz="24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详</a:t>
            </a:r>
            <a:r>
              <a:rPr lang="zh-CN" altLang="en-US" sz="24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记柔石等人被害的消息，表明这是集体遇难，秘密屠戮，是虐杀。</a:t>
            </a:r>
            <a:endParaRPr lang="zh-CN" altLang="en-US" sz="240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20000"/>
              </a:lnSpc>
              <a:defRPr/>
            </a:pPr>
            <a:r>
              <a:rPr lang="zh-CN" altLang="en-US" sz="24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表达</a:t>
            </a:r>
            <a:r>
              <a:rPr lang="zh-CN" altLang="en-US" sz="24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了作者对柔石无微不至的关怀，对敌人残暴罪行的揭露和控诉，抒发了极度悲愤之情</a:t>
            </a:r>
            <a:r>
              <a:rPr lang="zh-CN" altLang="en-US" sz="24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2400" smtClean="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20000"/>
              </a:lnSpc>
              <a:defRPr/>
            </a:pPr>
            <a:r>
              <a:rPr lang="en-US" altLang="zh-CN" sz="24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4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24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“原来如此”</a:t>
            </a:r>
            <a:r>
              <a:rPr lang="zh-CN" altLang="en-US" sz="24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单独成段，感情十分强烈复杂</a:t>
            </a:r>
            <a:r>
              <a:rPr lang="zh-CN" altLang="en-US" sz="24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。叹号</a:t>
            </a:r>
            <a:r>
              <a:rPr lang="zh-CN" altLang="en-US" sz="24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表明愤怒与抗议，省略号则包含了许多难以尽述的内容</a:t>
            </a:r>
            <a:r>
              <a:rPr lang="zh-CN" altLang="en-US" sz="24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2400" smtClean="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20000"/>
              </a:lnSpc>
              <a:defRPr/>
            </a:pPr>
            <a:r>
              <a:rPr lang="en-US" altLang="zh-CN" sz="24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4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endParaRPr lang="zh-CN" altLang="en-US" sz="240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1320799" y="1594133"/>
            <a:ext cx="8774545" cy="3342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28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“我又沉重的感到</a:t>
            </a:r>
            <a:r>
              <a:rPr lang="zh-CN" altLang="en-US" sz="2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我失掉了很好的朋友，中国失掉了很好的</a:t>
            </a:r>
            <a:r>
              <a:rPr lang="zh-CN" altLang="en-US" sz="28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青年</a:t>
            </a:r>
            <a:r>
              <a:rPr lang="en-US" altLang="zh-CN" sz="2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28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endParaRPr lang="en-US" altLang="zh-CN" sz="280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解析：</a:t>
            </a:r>
            <a:r>
              <a:rPr lang="zh-CN" altLang="zh-CN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文中两次</a:t>
            </a:r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（四、五部分）</a:t>
            </a:r>
            <a:r>
              <a:rPr lang="zh-CN" altLang="zh-CN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写到这句</a:t>
            </a:r>
            <a:r>
              <a:rPr lang="zh-CN" altLang="zh-CN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话</a:t>
            </a:r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zh-CN" altLang="en-US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</a:t>
            </a:r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几位遇难的青年不但是作者的朋友，更是无产阶级战士，他们的殉难与民族的命运联系在一起</a:t>
            </a:r>
            <a:r>
              <a:rPr lang="zh-CN" altLang="en-US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en-US" altLang="zh-CN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endParaRPr lang="en-US" altLang="zh-CN" sz="240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zh-CN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前后</a:t>
            </a:r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两</a:t>
            </a:r>
            <a:r>
              <a:rPr lang="zh-CN" altLang="en-US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次出现，</a:t>
            </a:r>
            <a:r>
              <a:rPr lang="zh-CN" altLang="zh-CN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构成</a:t>
            </a:r>
            <a:r>
              <a:rPr lang="zh-CN" altLang="zh-CN" sz="24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反复</a:t>
            </a:r>
            <a:r>
              <a:rPr lang="zh-CN" altLang="zh-CN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，加强了歌颂烈士和控诉国民党反动派的感情。</a:t>
            </a:r>
            <a:endParaRPr lang="zh-CN" altLang="en-US" sz="2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83854" y="1314450"/>
            <a:ext cx="8691419" cy="4759325"/>
          </a:xfrm>
        </p:spPr>
        <p:txBody>
          <a:bodyPr lIns="90000" tIns="46800" rIns="90000" bIns="4680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150" normalizeH="0" baseline="0" noProof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知识要点  </a:t>
            </a:r>
            <a:r>
              <a:rPr kumimoji="0" lang="zh-CN" altLang="en-US" sz="3200" b="0" i="0" u="none" strike="noStrike" kern="1200" cap="none" spc="15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  </a:t>
            </a:r>
            <a:endParaRPr kumimoji="0" lang="en-US" altLang="zh-CN" sz="3200" b="0" i="0" u="none" strike="noStrike" kern="1200" cap="none" spc="15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 marL="0" lvl="0" indent="0">
              <a:lnSpc>
                <a:spcPct val="150000"/>
              </a:lnSpc>
              <a:buNone/>
              <a:defRPr/>
            </a:pPr>
            <a:r>
              <a:rPr lang="zh-CN" altLang="en-US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r>
              <a:rPr lang="en-US" altLang="zh-CN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《</a:t>
            </a:r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为了忘却的记念</a:t>
            </a:r>
            <a:r>
              <a:rPr lang="en-US" altLang="zh-CN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》</a:t>
            </a:r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为纪念“左联”五烈士而作，重点回忆了白莽和柔石。作者选取一些看似零碎却很能表现人物性格的小事，勾勒出两位烈士的崇高形象。文章议论和抒情文字也非常精辟、感人，阅读时要注意感受其表达效果。</a:t>
            </a:r>
            <a:endParaRPr kumimoji="0" lang="zh-CN" altLang="en-US" sz="2400" b="0" i="0" u="none" strike="noStrike" kern="1200" cap="none" spc="15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1126837" y="1483297"/>
            <a:ext cx="9559636" cy="1806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</a:t>
            </a:r>
            <a:r>
              <a:rPr kumimoji="0" lang="en-US" altLang="zh-CN" sz="2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4.</a:t>
            </a:r>
            <a:r>
              <a: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“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不是年青的为年老的写记念，而在这三十年中，却使我目睹许多青年的血，层层淤积起来，将我埋得不能呼吸，我只能用这样的笔墨，写几句文章，算是从泥土中挖一个小孔，自己延口残喘，这是怎样的世界呢。” </a:t>
            </a:r>
            <a:endParaRPr kumimoji="0" lang="en-US" altLang="zh-CN" sz="24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1634837" y="2000534"/>
            <a:ext cx="8294254" cy="2751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解析：</a:t>
            </a:r>
            <a:endParaRPr lang="en-US" altLang="zh-CN" sz="240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20000"/>
              </a:lnSpc>
            </a:pPr>
            <a:r>
              <a:rPr lang="en-US" altLang="zh-CN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许多青年的血，层层淤积起来”形象</a:t>
            </a:r>
            <a:r>
              <a:rPr lang="zh-CN" altLang="en-US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地概括</a:t>
            </a:r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了三十年来，</a:t>
            </a:r>
            <a:r>
              <a:rPr lang="zh-CN" altLang="en-US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一切</a:t>
            </a:r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反动统治者残酷屠杀革命者的罪行</a:t>
            </a:r>
            <a:r>
              <a:rPr lang="zh-CN" altLang="en-US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240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“</a:t>
            </a:r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从泥土中挖一个小孔”“延口残喘”表明斗争的艰难</a:t>
            </a:r>
            <a:r>
              <a:rPr lang="zh-CN" altLang="en-US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240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“</a:t>
            </a:r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这是怎样的世界”是对黑暗社会的控诉。全句表现了作者对反动派的切齿痛恨和顽强斗争精神。 </a:t>
            </a:r>
            <a:endParaRPr lang="zh-CN" altLang="en-US" sz="2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1044200" y="1591394"/>
            <a:ext cx="9466782" cy="38687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spcAft>
                <a:spcPts val="1800"/>
              </a:spcAft>
            </a:pPr>
            <a:r>
              <a:rPr lang="en-US" altLang="zh-CN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5.</a:t>
            </a:r>
            <a:r>
              <a:rPr lang="zh-CN" altLang="en-US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夜正长，路也正长，我不如忘却，不说的好罢。但我知道，即使不是我，将来总会有记起 他们，再说他们的时候的。</a:t>
            </a:r>
            <a:r>
              <a:rPr lang="en-US" altLang="zh-CN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en-US" altLang="zh-CN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altLang="zh-CN" sz="240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20000"/>
              </a:lnSpc>
              <a:spcAft>
                <a:spcPct val="0"/>
              </a:spcAft>
            </a:pPr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</a:t>
            </a:r>
            <a:r>
              <a:rPr lang="zh-CN" altLang="en-US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析：</a:t>
            </a:r>
            <a:endParaRPr lang="en-US" altLang="zh-CN" sz="240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20000"/>
              </a:lnSpc>
              <a:spcAft>
                <a:spcPct val="0"/>
              </a:spcAft>
            </a:pPr>
            <a:r>
              <a:rPr lang="en-US" altLang="zh-CN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血</a:t>
            </a:r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的教训使作者既看到黑暗统治如夜，又看到革命之路还长，斗争还很艰巨</a:t>
            </a:r>
            <a:r>
              <a:rPr lang="zh-CN" altLang="en-US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。“不如忘却”</a:t>
            </a:r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与文章开头呼应，再次扣题。作者意识到“将来总会有记起他们，再说他们的时候的”，表明他相信烈士的血不会白流，革命终将取得胜利，这是历史的必然。这就表达了对胜利的信心，与敌斗争到底的精神。省略号表示还有许多话没有说完。</a:t>
            </a:r>
            <a:endParaRPr lang="zh-CN" altLang="en-US" sz="2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1006764" y="1794594"/>
            <a:ext cx="867294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怎样</a:t>
            </a:r>
            <a:r>
              <a:rPr lang="zh-CN" altLang="en-US" sz="28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理解课文的标题</a:t>
            </a:r>
            <a:r>
              <a:rPr lang="en-US" altLang="zh-CN" sz="28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?“</a:t>
            </a:r>
            <a:r>
              <a:rPr lang="zh-CN" altLang="en-US" sz="28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为了忘却的记念”是否矛盾呢？作者要忘却的是什么</a:t>
            </a:r>
            <a:r>
              <a:rPr lang="en-US" altLang="zh-CN" sz="28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r>
              <a:rPr lang="zh-CN" altLang="en-US" sz="28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要记念的又是什么</a:t>
            </a:r>
            <a:r>
              <a:rPr lang="en-US" altLang="zh-CN" sz="28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36073" y="3198292"/>
            <a:ext cx="8672945" cy="1806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）“忘却”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含义是“将悲哀摆脱，给自己轻松一下”。“为了忘却”，正说明难以忘却，烈士的往事历历在目，烈士的鲜血如在眼前，两年以来，“悲愤总时时来袭击我的心，至今没有停止”。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06764" y="1250256"/>
            <a:ext cx="3001818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sz="3200" err="1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反馈评价</a:t>
            </a:r>
            <a:endParaRPr lang="zh-CN" altLang="en-US" sz="320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476288" y="1756930"/>
            <a:ext cx="8572875" cy="4210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ts val="180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⑵对烈士最好的纪念，是踏着他们的血迹奋然前行，“夜正长，路也正长”，只有化悲痛为力量，才能奋然前行。鲁迅的心情太过沉痛了，但是为了战斗，必须调整情绪</a:t>
            </a:r>
            <a:r>
              <a: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，摆脱悲哀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。“为了忘却”就是为了战斗</a:t>
            </a:r>
            <a:r>
              <a: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，化悲痛为力量，要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以战斗作为对烈士更好的纪念</a:t>
            </a:r>
            <a:r>
              <a: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。</a:t>
            </a:r>
            <a:endParaRPr kumimoji="0" lang="en-US" altLang="zh-CN" sz="24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ts val="180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⑶纪念烈士，将烈士事迹</a:t>
            </a:r>
            <a:r>
              <a: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记录下来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，正是为了让烈士永远活在人们心里，永不忘却，让后人永远纪念他们。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1118091" y="2062446"/>
            <a:ext cx="9355945" cy="19303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鲁迅先生的</a:t>
            </a:r>
            <a:r>
              <a:rPr lang="zh-CN" altLang="en-US" sz="2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作品，哪怕是一笔极细小的刻画，也划下了人性的痕迹。他</a:t>
            </a:r>
            <a:r>
              <a:rPr lang="zh-CN" altLang="en-US" sz="28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忘却</a:t>
            </a:r>
            <a:r>
              <a:rPr lang="zh-CN" altLang="en-US" sz="2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的目的是为了更好的纪念，他铭记历史、开创未来的精神值得我们学习</a:t>
            </a:r>
            <a:r>
              <a:rPr lang="zh-CN" altLang="en-US" sz="28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kumimoji="0" lang="zh-CN" altLang="en-US" sz="280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44200" y="1175911"/>
            <a:ext cx="19030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150" normalizeH="0" baseline="0" noProof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课堂总结</a:t>
            </a:r>
            <a:endParaRPr kumimoji="0" lang="zh-CN" altLang="en-US" sz="3200" b="0" i="0" u="none" strike="noStrike" kern="1200" cap="none" spc="15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1247400" y="1982059"/>
            <a:ext cx="9772072" cy="319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28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可在以下两个题目中任选其一完成：</a:t>
            </a:r>
            <a:endParaRPr lang="en-US" altLang="zh-CN" sz="2800" smtClean="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20000"/>
              </a:lnSpc>
            </a:pPr>
            <a:r>
              <a:rPr lang="en-US" altLang="zh-CN" sz="28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8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依据</a:t>
            </a:r>
            <a:r>
              <a:rPr lang="zh-CN" altLang="en-US" sz="28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文中记叙柔石和白莽的内容</a:t>
            </a:r>
            <a:r>
              <a:rPr lang="zh-CN" altLang="en-US" sz="28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，用一段文字</a:t>
            </a:r>
            <a:r>
              <a:rPr lang="zh-CN" altLang="en-US" sz="28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</a:t>
            </a:r>
            <a:r>
              <a:rPr lang="zh-CN" altLang="en-US" sz="2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其中一</a:t>
            </a:r>
            <a:r>
              <a:rPr lang="zh-CN" altLang="en-US" sz="28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</a:t>
            </a:r>
            <a:r>
              <a:rPr lang="zh-CN" altLang="en-US" sz="28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</a:t>
            </a:r>
            <a:r>
              <a:rPr lang="zh-CN" altLang="en-US" sz="28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一个人物</a:t>
            </a:r>
            <a:r>
              <a:rPr lang="zh-CN" altLang="en-US" sz="28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小传（</a:t>
            </a:r>
            <a:r>
              <a:rPr lang="en-US" altLang="zh-CN" sz="28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150</a:t>
            </a:r>
            <a:r>
              <a:rPr lang="zh-CN" altLang="en-US" sz="28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字左右）。</a:t>
            </a:r>
            <a:endParaRPr lang="en-US" altLang="zh-CN" sz="2800" smtClean="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20000"/>
              </a:lnSpc>
            </a:pPr>
            <a:r>
              <a:rPr lang="en-US" altLang="zh-CN" sz="28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8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8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读书</a:t>
            </a:r>
            <a:r>
              <a:rPr lang="zh-CN" altLang="en-US" sz="28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心得。学习本文后，从文中选出自己印象最深的一点写一篇读后感。 </a:t>
            </a:r>
            <a:endParaRPr lang="en-US" altLang="zh-CN" sz="2800" smtClean="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8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16491" y="1271374"/>
            <a:ext cx="19030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150" normalizeH="0" baseline="0" noProof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课后作业</a:t>
            </a:r>
            <a:endParaRPr kumimoji="0" lang="zh-CN" altLang="en-US" sz="3200" b="0" i="0" u="none" strike="noStrike" kern="1200" cap="none" spc="15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1071907" y="1659086"/>
            <a:ext cx="9392891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自由的召唤</a:t>
            </a:r>
            <a:endParaRPr lang="zh-CN" altLang="en-US" sz="28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我读白莽译诗</a:t>
            </a:r>
            <a:endParaRPr lang="zh-CN" altLang="en-US" sz="28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“</a:t>
            </a:r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生命诚可贵，爱情价更高，若为自由故，两者皆可抛”。诵读着这首诗，我似乎看到了荒冢上走过来一群衣衫褴褛的囚犯，在茫茫夜色中坚定地走向刑场，镣铐的叮当声，合着震天撼地的口号声，回荡在空旷的大地上。 </a:t>
            </a:r>
            <a:endParaRPr lang="zh-CN" altLang="en-US" sz="2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endParaRPr lang="zh-CN" altLang="en-US" sz="2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24127" y="1074311"/>
            <a:ext cx="19030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150" normalizeH="0" baseline="0" noProof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拓展阅读</a:t>
            </a:r>
            <a:endParaRPr kumimoji="0" lang="zh-CN" altLang="en-US" sz="3200" b="0" i="0" u="none" strike="noStrike" kern="1200" cap="none" spc="15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1339273" y="1877736"/>
            <a:ext cx="8894618" cy="2775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4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他们</a:t>
            </a:r>
            <a:r>
              <a:rPr lang="zh-CN" altLang="en-US" sz="24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祖国的骄傲，是人民的光荣，他们是为自由而抗争的战士，是革命的先驱。我们无法忘记虽屡次被捕而百折不挠的殷夫，我们无法忘记“圆睁了眼睛”纯真而颇有些“迂”的柔石，我们无法忘记“柔弱而又平凡”但又不屈的冯铿。我们更忘不掉“若为自由故，两者皆可抛”的铮铮誓言。 </a:t>
            </a:r>
            <a:endParaRPr lang="en-US" altLang="zh-CN" sz="2400" smtClean="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1200727" y="944924"/>
            <a:ext cx="9079345" cy="4376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</a:t>
            </a:r>
            <a:endParaRPr kumimoji="0" lang="zh-CN" altLang="en-US" sz="2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lvl="0">
              <a:lnSpc>
                <a:spcPct val="150000"/>
              </a:lnSpc>
              <a:defRPr/>
            </a:pPr>
            <a:r>
              <a:rPr lang="zh-CN" altLang="en-US" sz="24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诗</a:t>
            </a:r>
            <a:r>
              <a:rPr lang="zh-CN" altLang="en-US" sz="24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是战斗的诗，人是战斗的人</a:t>
            </a:r>
            <a:endParaRPr kumimoji="0" lang="en-US" altLang="zh-CN" sz="22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每当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我仰望五星红旗冉冉升起，每当我聆听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《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义勇军进行曲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》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的雄壮奏鸣，每当我凝视鲜红的朝阳喷薄而出，我总会想起那铿锵有力的豪壮诗句：“龙华千载仰高风，壮士身亡志未终，墙外桃花墙内血，一般鲜艳一样红。</a:t>
            </a:r>
            <a:r>
              <a: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”这光辉的诗篇曾使反动派闻声丧胆，曾使人民觉醒奋进，表现了革命烈士的壮志豪情和对人民的赤子之心。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/>
        </p:nvSpPr>
        <p:spPr>
          <a:xfrm>
            <a:off x="655780" y="1698768"/>
            <a:ext cx="83034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en-US" sz="2800" spc="150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15809" y="2336833"/>
            <a:ext cx="5608264" cy="29731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“左联” ，全称“中国左翼作家联盟”，</a:t>
            </a:r>
            <a:r>
              <a:rPr lang="en-US" altLang="zh-CN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1930</a:t>
            </a:r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月</a:t>
            </a:r>
            <a:r>
              <a:rPr lang="en-US" altLang="zh-CN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日在上海成立，由文学研究会、创造社等联合组成的进步文艺社团，鲁迅在“左联”成立大会发表重要讲话并当选为</a:t>
            </a:r>
            <a:r>
              <a:rPr lang="zh-CN" altLang="en-US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常委。</a:t>
            </a:r>
            <a:endParaRPr lang="en-US" altLang="zh-CN" sz="240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2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endParaRPr lang="zh-CN" altLang="en-US" sz="2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" name="图片 7" descr="左联五烈士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90327" y="1042987"/>
            <a:ext cx="4442691" cy="510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文本框 10"/>
          <p:cNvSpPr txBox="1"/>
          <p:nvPr/>
        </p:nvSpPr>
        <p:spPr>
          <a:xfrm>
            <a:off x="10512280" y="1042987"/>
            <a:ext cx="820738" cy="4603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资料</a:t>
            </a:r>
            <a:endParaRPr kumimoji="0" lang="zh-CN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" name="矩形 9"/>
          <p:cNvSpPr/>
          <p:nvPr/>
        </p:nvSpPr>
        <p:spPr>
          <a:xfrm>
            <a:off x="8127999" y="584199"/>
            <a:ext cx="2189019" cy="458788"/>
          </a:xfrm>
          <a:prstGeom prst="rect">
            <a:avLst/>
          </a:prstGeom>
          <a:noFill/>
          <a:ln w="9525">
            <a:noFill/>
          </a:ln>
        </p:spPr>
        <p:txBody>
          <a:bodyPr wrap="square" lIns="91439" tIns="45719" rIns="91439" bIns="45719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smtClean="0">
                <a:solidFill>
                  <a:srgbClr val="F2F2F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“左联五烈士”</a:t>
            </a:r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rgbClr val="F2F2F2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71941" y="1016530"/>
            <a:ext cx="6096000" cy="1205458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auto">
              <a:spcBef>
                <a:spcPct val="0"/>
              </a:spcBef>
              <a:spcAft>
                <a:spcPts val="1000"/>
              </a:spcAft>
              <a:defRPr/>
            </a:pPr>
            <a:r>
              <a:rPr lang="zh-CN" altLang="en-US" sz="3200" spc="150" noProof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教学过程</a:t>
            </a:r>
            <a:endParaRPr lang="en-US" altLang="zh-CN" sz="3200" spc="150" noProof="1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 lvl="0" fontAlgn="auto">
              <a:spcBef>
                <a:spcPct val="0"/>
              </a:spcBef>
              <a:spcAft>
                <a:spcPts val="1000"/>
              </a:spcAft>
              <a:defRPr/>
            </a:pPr>
            <a:r>
              <a:rPr lang="zh-CN" altLang="en-US" sz="3200" spc="150" noProof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（一</a:t>
            </a:r>
            <a:r>
              <a:rPr lang="zh-CN" altLang="en-US" sz="3200" spc="150" noProof="1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）简介</a:t>
            </a:r>
            <a:r>
              <a:rPr lang="zh-CN" altLang="en-US" sz="3200" spc="150" noProof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背景</a:t>
            </a:r>
            <a:endParaRPr lang="zh-CN" altLang="en-US" sz="3200" spc="150" noProof="1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1191491" y="769433"/>
            <a:ext cx="9079345" cy="27145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</a:t>
            </a:r>
            <a:endParaRPr kumimoji="0" lang="zh-CN" altLang="en-US" sz="2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</a:t>
            </a:r>
            <a:r>
              <a: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烈士们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的鲜血抛洒在祖国大地上，浇灌着人间自由花。在花儿盛开的今天，这些光辉的诗篇依然鼓舞着人们的斗志，振奋着人们的精神，激励着人们前进。我们青年一代要学习这些光耀日月的诗篇，更要缅怀这些永垂不朽的英灵。 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  <p:timing/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1237673" y="1748489"/>
            <a:ext cx="8820727" cy="33701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</a:t>
            </a:r>
            <a:r>
              <a: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烈士们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的生命换来了人们今天的幸福。在安宁和平的今天，我们虽然不用像烈士那样为祖国而流血牺牲，但我们要像烈士那样爱我们的祖国和人民。我们肩负着历史的重任，民族的希望，中华的腾飞要靠我们去实现。让我们高举先烈的旗帜，跟踏着先烈的足迹去实现他们的遗愿</a:t>
            </a:r>
            <a:r>
              <a: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，像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他们一样做一个对得起历史</a:t>
            </a:r>
            <a:r>
              <a: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的人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。 </a:t>
            </a:r>
            <a:endParaRPr kumimoji="0" lang="en-US" altLang="zh-CN" sz="24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lvl="0">
              <a:lnSpc>
                <a:spcPct val="150000"/>
              </a:lnSpc>
              <a:defRPr/>
            </a:pPr>
            <a:r>
              <a:rPr lang="en-US" altLang="zh-CN" sz="22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2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  <p:timing/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1200726" y="1637652"/>
            <a:ext cx="9014691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</a:t>
            </a:r>
            <a:r>
              <a: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让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我们高颂烈士的诗句：“啊！我！剜心也不变，砍首也不变，只愿锦绣的山河，还我锦绣的面</a:t>
            </a:r>
            <a:r>
              <a: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！” 这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哪里是诗，这是匕首，这是炮弹，这是愤怒的呐喊，这是战斗的誓言！ 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50000"/>
              </a:lnSpc>
              <a:defRPr/>
            </a:pPr>
            <a:r>
              <a: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  鲁迅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先生曾说过：“夜正长，路也正</a:t>
            </a:r>
            <a:r>
              <a:rPr lang="zh-CN" altLang="en-US" sz="24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长</a:t>
            </a:r>
            <a:r>
              <a:rPr lang="en-US" altLang="zh-CN" sz="24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24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将来总会有记起他们，再说他们的时候</a:t>
            </a:r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kumimoji="0" lang="en-US" altLang="zh-CN" sz="2400" b="0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50000"/>
              </a:lnSpc>
              <a:defRPr/>
            </a:pPr>
            <a:r>
              <a:rPr lang="en-US" alt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4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今天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，我们不是正深情地记起他们了吗</a:t>
            </a:r>
            <a:r>
              <a: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1145309" y="2293200"/>
            <a:ext cx="8746836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40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</a:t>
            </a:r>
            <a:r>
              <a:rPr lang="zh-CN" altLang="en-US" sz="40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忘历史，砥砺前行！</a:t>
            </a:r>
            <a:endParaRPr lang="zh-CN" altLang="en-US" sz="40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8644" y="2109499"/>
            <a:ext cx="9147175" cy="4443413"/>
          </a:xfrm>
        </p:spPr>
        <p:txBody>
          <a:bodyPr lIns="90000" tIns="46800" rIns="90000" bIns="4680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6000" b="0" i="0" u="none" strike="noStrike" kern="1200" cap="none" spc="15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 </a:t>
            </a:r>
            <a:r>
              <a:rPr kumimoji="0" lang="zh-CN" altLang="en-US" sz="6000" b="0" i="0" u="none" strike="noStrike" kern="1200" cap="none" spc="150" normalizeH="0" baseline="0" noProof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再见！</a:t>
            </a:r>
            <a:endParaRPr kumimoji="0" lang="zh-CN" altLang="en-US" sz="6000" b="0" i="0" u="none" strike="noStrike" kern="1200" cap="none" spc="15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pic>
        <p:nvPicPr>
          <p:cNvPr id="4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0210800" y="10515600"/>
            <a:ext cx="355600" cy="266700"/>
          </a:xfrm>
          <a:prstGeom prst="cube">
            <a:avLst/>
          </a:prstGeom>
        </p:spPr>
      </p:pic>
    </p:spTree>
    <p:custDataLst>
      <p:tags r:id="rId3"/>
    </p:custData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/>
        </p:nvSpPr>
        <p:spPr>
          <a:xfrm>
            <a:off x="655780" y="1698768"/>
            <a:ext cx="83034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15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82063" y="1753463"/>
            <a:ext cx="5608264" cy="44135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4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“左联”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倡导无产阶级革命文学，并把马克思主义理论作为工作方针，主张“对旧社会和旧势力的斗争必须坚持、持久，而且要注重实力”</a:t>
            </a:r>
            <a:r>
              <a: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。</a:t>
            </a:r>
            <a:endParaRPr kumimoji="0" lang="en-US" altLang="zh-CN" sz="24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lvl="0">
              <a:lnSpc>
                <a:spcPct val="130000"/>
              </a:lnSpc>
            </a:pPr>
            <a:r>
              <a:rPr lang="zh-CN" altLang="en-US" sz="24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本文所说的五位革命作家白莽</a:t>
            </a:r>
            <a:r>
              <a:rPr lang="zh-CN" altLang="en-US" sz="24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、柔石、冯铿、李伟森、胡也频均</a:t>
            </a:r>
            <a:r>
              <a:rPr lang="zh-CN" altLang="en-US" sz="24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为“左联”成员</a:t>
            </a:r>
            <a:r>
              <a:rPr lang="zh-CN" altLang="en-US" sz="24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40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4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8" name="图片 7" descr="左联五烈士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90327" y="1042987"/>
            <a:ext cx="4442691" cy="510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文本框 10"/>
          <p:cNvSpPr txBox="1"/>
          <p:nvPr/>
        </p:nvSpPr>
        <p:spPr>
          <a:xfrm>
            <a:off x="10512280" y="1042987"/>
            <a:ext cx="820738" cy="4603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资料</a:t>
            </a:r>
            <a:endParaRPr kumimoji="0" lang="zh-CN" altLang="zh-CN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" name="矩形 9"/>
          <p:cNvSpPr/>
          <p:nvPr/>
        </p:nvSpPr>
        <p:spPr>
          <a:xfrm>
            <a:off x="8127999" y="584199"/>
            <a:ext cx="2189019" cy="458788"/>
          </a:xfrm>
          <a:prstGeom prst="rect">
            <a:avLst/>
          </a:prstGeom>
          <a:noFill/>
          <a:ln w="9525">
            <a:noFill/>
          </a:ln>
        </p:spPr>
        <p:txBody>
          <a:bodyPr wrap="square" lIns="91439" tIns="45719" rIns="91439" bIns="45719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“左联五烈士”</a:t>
            </a:r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rgbClr val="F2F2F2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71941" y="1113993"/>
            <a:ext cx="6096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150" normalizeH="0" baseline="0" noProof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（</a:t>
            </a:r>
            <a:r>
              <a:rPr kumimoji="0" lang="zh-CN" altLang="en-US" sz="3200" b="0" i="0" u="none" strike="noStrike" kern="1200" cap="none" spc="150" normalizeH="0" baseline="0" noProof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一</a:t>
            </a:r>
            <a:r>
              <a:rPr kumimoji="0" lang="zh-CN" altLang="en-US" sz="3200" b="0" i="0" u="none" strike="noStrike" kern="1200" cap="none" spc="150" normalizeH="0" baseline="0" noProof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）简介</a:t>
            </a:r>
            <a:r>
              <a:rPr kumimoji="0" lang="zh-CN" altLang="en-US" sz="3200" b="0" i="0" u="none" strike="noStrike" kern="1200" cap="none" spc="150" normalizeH="0" baseline="0" noProof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背景</a:t>
            </a:r>
            <a:endParaRPr kumimoji="0" lang="zh-CN" altLang="en-US" sz="3200" b="0" i="0" u="none" strike="noStrike" kern="1200" cap="none" spc="150" normalizeH="0" baseline="0" noProof="1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内容占位符 2"/>
          <p:cNvSpPr txBox="1"/>
          <p:nvPr/>
        </p:nvSpPr>
        <p:spPr>
          <a:xfrm>
            <a:off x="1052944" y="1323686"/>
            <a:ext cx="9328729" cy="5030931"/>
          </a:xfrm>
          <a:prstGeom prst="rect">
            <a:avLst/>
          </a:prstGeom>
        </p:spPr>
        <p:txBody>
          <a:bodyPr lIns="90000" tIns="46800" rIns="90000" bIns="46800" rtlCol="0">
            <a:norm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五烈士死难，发生在第二次国内革命战争时期。</a:t>
            </a:r>
            <a:endParaRPr lang="en-US" altLang="zh-CN" sz="240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zh-CN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1927</a:t>
            </a:r>
            <a:r>
              <a:rPr lang="zh-CN" altLang="en-US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年蒋介石政变，对共产党人实行反革命军事“围剿”和文化“围剿”，白色恐怖笼罩全国。反动派捣毁进步文艺团体，查禁进步书店书刊，用残忍手段将左翼作家逮捕、拘禁至秘密处死。</a:t>
            </a:r>
            <a:endParaRPr lang="en-US" altLang="zh-CN" sz="240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zh-CN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1931</a:t>
            </a:r>
            <a:r>
              <a:rPr lang="zh-CN" altLang="en-US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月</a:t>
            </a:r>
            <a:r>
              <a:rPr lang="en-US" altLang="zh-CN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17</a:t>
            </a:r>
            <a:r>
              <a:rPr lang="zh-CN" altLang="en-US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日，“左联”五位青年作家（白莽、柔石、冯铿、李伟森、胡也频）被捕；同年</a:t>
            </a:r>
            <a:r>
              <a:rPr lang="en-US" altLang="zh-CN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月</a:t>
            </a:r>
            <a:r>
              <a:rPr lang="en-US" altLang="zh-CN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日，被秘密枪杀于上海龙华的特务机关淞沪警备司令部。同时，大批“左联”作家被通缉。</a:t>
            </a:r>
            <a:endParaRPr lang="zh-CN" altLang="en-US" sz="2400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37674" y="1286742"/>
            <a:ext cx="9190181" cy="5030931"/>
          </a:xfrm>
        </p:spPr>
        <p:txBody>
          <a:bodyPr lIns="90000" tIns="46800" rIns="90000" bIns="4680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悲愤</a:t>
            </a:r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无畏的鲁迅当即写了</a:t>
            </a:r>
            <a:r>
              <a:rPr lang="en-US" altLang="zh-CN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中国无产阶级革命文学和前驱的血</a:t>
            </a:r>
            <a:r>
              <a:rPr lang="en-US" altLang="zh-CN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予以反击，指出国民党刽子手是“在灭亡中的黑暗的动物”、“中国无产阶级革命文学的历史的第一页，是同志们的鲜血所记录”；又继写了</a:t>
            </a:r>
            <a:r>
              <a:rPr lang="en-US" altLang="zh-CN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黑暗中国的文艺界的现状</a:t>
            </a:r>
            <a:r>
              <a:rPr lang="en-US" altLang="zh-CN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》《</a:t>
            </a:r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柔石小传</a:t>
            </a:r>
            <a:r>
              <a:rPr lang="en-US" altLang="zh-CN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等深刻揭露国民党反动派的罪行。</a:t>
            </a:r>
            <a:endParaRPr lang="en-US" altLang="zh-CN" sz="240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>
              <a:lnSpc>
                <a:spcPct val="150000"/>
              </a:lnSpc>
              <a:spcAft>
                <a:spcPct val="0"/>
              </a:spcAft>
              <a:buNone/>
              <a:defRPr/>
            </a:pPr>
            <a:r>
              <a:rPr lang="en-US" altLang="zh-CN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1933</a:t>
            </a:r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月</a:t>
            </a:r>
            <a:r>
              <a:rPr lang="en-US" altLang="zh-CN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至</a:t>
            </a:r>
            <a:r>
              <a:rPr lang="en-US" altLang="zh-CN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r>
              <a:rPr lang="zh-CN" altLang="en-US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日，在</a:t>
            </a:r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柔石</a:t>
            </a:r>
            <a:r>
              <a:rPr lang="zh-CN" altLang="en-US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等烈士遇害</a:t>
            </a:r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两周年的日子里</a:t>
            </a:r>
            <a:r>
              <a:rPr lang="zh-CN" altLang="en-US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，鲁迅又写了这篇纪念文章。 </a:t>
            </a:r>
            <a:endParaRPr kumimoji="0" lang="zh-CN" altLang="en-US" sz="2400" b="0" i="0" u="none" strike="noStrike" kern="1200" cap="none" spc="15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38908" y="1055834"/>
            <a:ext cx="10298546" cy="532822"/>
          </a:xfrm>
        </p:spPr>
        <p:txBody>
          <a:bodyPr lIns="90000" tIns="46800" rIns="90000" bIns="46800" rtlCol="0">
            <a:noAutofit/>
          </a:bodyPr>
          <a:lstStyle/>
          <a:p>
            <a:pPr marL="0" lvl="0" indent="0">
              <a:lnSpc>
                <a:spcPct val="100000"/>
              </a:lnSpc>
              <a:buNone/>
              <a:defRPr/>
            </a:pPr>
            <a:r>
              <a:rPr lang="zh-CN" altLang="en-US" sz="32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（二）整体把握</a:t>
            </a:r>
            <a:endParaRPr lang="en-US" altLang="zh-CN" sz="3200" smtClean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0" lvl="0" indent="0">
              <a:lnSpc>
                <a:spcPct val="100000"/>
              </a:lnSpc>
              <a:buNone/>
              <a:defRPr/>
            </a:pPr>
            <a:r>
              <a:rPr lang="zh-CN" altLang="en-US" sz="3200" smtClean="0">
                <a:solidFill>
                  <a:schemeClr val="bg1"/>
                </a:solidFill>
              </a:rPr>
              <a:t>   阅读</a:t>
            </a:r>
            <a:r>
              <a:rPr lang="zh-CN" altLang="en-US" sz="3200">
                <a:solidFill>
                  <a:schemeClr val="bg1"/>
                </a:solidFill>
              </a:rPr>
              <a:t>课文，概括出文章五部分的主要内容：</a:t>
            </a:r>
            <a:endParaRPr kumimoji="0" lang="zh-CN" altLang="en-US" sz="3200" b="0" i="0" u="none" strike="noStrike" kern="1200" cap="none" spc="15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283856" y="2613892"/>
            <a:ext cx="81372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第一部分：交代写作目的，解题</a:t>
            </a:r>
            <a:r>
              <a:rPr lang="zh-CN" altLang="en-US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。写</a:t>
            </a:r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五人被害后的社会反应</a:t>
            </a:r>
            <a:r>
              <a:rPr lang="zh-CN" altLang="en-US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 </a:t>
            </a:r>
            <a:endParaRPr lang="en-US" altLang="zh-CN" sz="240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</a:t>
            </a:r>
            <a:r>
              <a:rPr lang="zh-CN" altLang="en-US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</a:t>
            </a:r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与白莽的三次</a:t>
            </a:r>
            <a:r>
              <a:rPr lang="zh-CN" altLang="en-US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交往。</a:t>
            </a:r>
            <a:endParaRPr lang="zh-CN" altLang="en-US" sz="2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第二部分：写柔石的硬气和迂，写柔石的革命工作</a:t>
            </a:r>
            <a:r>
              <a:rPr lang="zh-CN" altLang="en-US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，柔石</a:t>
            </a:r>
            <a:endParaRPr lang="en-US" altLang="zh-CN" sz="240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</a:t>
            </a:r>
            <a:r>
              <a:rPr lang="zh-CN" altLang="en-US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对人</a:t>
            </a:r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的态度，简介</a:t>
            </a:r>
            <a:r>
              <a:rPr lang="zh-CN" altLang="en-US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冯铿。</a:t>
            </a:r>
            <a:endParaRPr lang="zh-CN" altLang="en-US" sz="2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89890" y="1286743"/>
            <a:ext cx="10298546" cy="532822"/>
          </a:xfrm>
        </p:spPr>
        <p:txBody>
          <a:bodyPr lIns="90000" tIns="46800" rIns="90000" bIns="46800" rtlCol="0">
            <a:noAutofit/>
          </a:bodyPr>
          <a:lstStyle/>
          <a:p>
            <a:pPr marL="0" lvl="0" indent="0">
              <a:lnSpc>
                <a:spcPct val="100000"/>
              </a:lnSpc>
              <a:buNone/>
              <a:defRPr/>
            </a:pPr>
            <a:r>
              <a:rPr lang="zh-CN" altLang="en-US" sz="3200" smtClean="0">
                <a:solidFill>
                  <a:schemeClr val="bg1"/>
                </a:solidFill>
              </a:rPr>
              <a:t>阅读</a:t>
            </a:r>
            <a:r>
              <a:rPr lang="zh-CN" altLang="en-US" sz="3200">
                <a:solidFill>
                  <a:schemeClr val="bg1"/>
                </a:solidFill>
              </a:rPr>
              <a:t>课文，概括出文章五部分的主要内容：</a:t>
            </a:r>
            <a:endParaRPr kumimoji="0" lang="zh-CN" altLang="en-US" sz="3200" b="0" i="0" u="none" strike="noStrike" kern="1200" cap="none" spc="15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385455" y="2290619"/>
            <a:ext cx="8414327" cy="2775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第三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部分：交代白莽、柔石被捕。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第四部分：记柔石被捕 ，写柔石的狱中</a:t>
            </a:r>
            <a:r>
              <a: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来信，写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七律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《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悼</a:t>
            </a:r>
            <a:r>
              <a: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柔   </a:t>
            </a:r>
            <a:endParaRPr kumimoji="0" lang="en-US" altLang="zh-CN" sz="24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</a:t>
            </a:r>
            <a:r>
              <a:rPr kumimoji="0" lang="en-US" altLang="zh-CN" sz="2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     </a:t>
            </a:r>
            <a:r>
              <a: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石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》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，记给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《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北斗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》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送木刻，简介李伟森、</a:t>
            </a:r>
            <a:r>
              <a: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胡也频。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第五部分：写作者的遭遇和悲愤之情，控诉敌人的罪行，给</a:t>
            </a:r>
            <a:r>
              <a: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</a:t>
            </a:r>
            <a:endParaRPr kumimoji="0" lang="en-US" altLang="zh-CN" sz="24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</a:t>
            </a:r>
            <a:r>
              <a:rPr kumimoji="0" lang="en-US" altLang="zh-CN" sz="2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     </a:t>
            </a:r>
            <a:r>
              <a: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民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以</a:t>
            </a:r>
            <a:r>
              <a: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启示。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4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2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2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2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24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150</Paragraphs>
  <Slides>44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baseType="lpstr" size="53">
      <vt:lpstr>Arial</vt:lpstr>
      <vt:lpstr>微软雅黑</vt:lpstr>
      <vt:lpstr>Wingdings</vt:lpstr>
      <vt:lpstr>Calibri</vt:lpstr>
      <vt:lpstr>宋体</vt:lpstr>
      <vt:lpstr>Calibri Light</vt:lpstr>
      <vt:lpstr>黑体</vt:lpstr>
      <vt:lpstr>Times New Roman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2021-02-09T15:16:20.230</cp:lastPrinted>
  <dcterms:created xsi:type="dcterms:W3CDTF">2021-02-09T15:16:20Z</dcterms:created>
  <dcterms:modified xsi:type="dcterms:W3CDTF">2021-02-09T07:16:21Z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