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80" r:id="rId2"/>
    <p:sldId id="281" r:id="rId3"/>
    <p:sldId id="407" r:id="rId4"/>
    <p:sldId id="469" r:id="rId5"/>
    <p:sldId id="282" r:id="rId6"/>
    <p:sldId id="408" r:id="rId7"/>
    <p:sldId id="290" r:id="rId8"/>
    <p:sldId id="478" r:id="rId9"/>
    <p:sldId id="480" r:id="rId10"/>
    <p:sldId id="479" r:id="rId11"/>
    <p:sldId id="481" r:id="rId12"/>
    <p:sldId id="482" r:id="rId13"/>
    <p:sldId id="483" r:id="rId14"/>
    <p:sldId id="484" r:id="rId15"/>
    <p:sldId id="485" r:id="rId16"/>
    <p:sldId id="486" r:id="rId17"/>
    <p:sldId id="487" r:id="rId18"/>
    <p:sldId id="488" r:id="rId19"/>
    <p:sldId id="489" r:id="rId20"/>
    <p:sldId id="490" r:id="rId21"/>
    <p:sldId id="491" r:id="rId22"/>
    <p:sldId id="492" r:id="rId23"/>
    <p:sldId id="493" r:id="rId24"/>
    <p:sldId id="494" r:id="rId25"/>
    <p:sldId id="495" r:id="rId26"/>
    <p:sldId id="387" r:id="rId27"/>
    <p:sldId id="496" r:id="rId28"/>
    <p:sldId id="416" r:id="rId29"/>
    <p:sldId id="417" r:id="rId30"/>
    <p:sldId id="418" r:id="rId31"/>
    <p:sldId id="420" r:id="rId32"/>
    <p:sldId id="419" r:id="rId33"/>
    <p:sldId id="427" r:id="rId34"/>
    <p:sldId id="428" r:id="rId35"/>
    <p:sldId id="431" r:id="rId36"/>
    <p:sldId id="432" r:id="rId37"/>
    <p:sldId id="466" r:id="rId38"/>
    <p:sldId id="429" r:id="rId39"/>
    <p:sldId id="430" r:id="rId40"/>
    <p:sldId id="435" r:id="rId41"/>
    <p:sldId id="434" r:id="rId42"/>
    <p:sldId id="463" r:id="rId43"/>
    <p:sldId id="440" r:id="rId44"/>
    <p:sldId id="464" r:id="rId45"/>
    <p:sldId id="465" r:id="rId46"/>
    <p:sldId id="444" r:id="rId47"/>
    <p:sldId id="445" r:id="rId48"/>
    <p:sldId id="448" r:id="rId49"/>
    <p:sldId id="446" r:id="rId50"/>
    <p:sldId id="447" r:id="rId51"/>
    <p:sldId id="449" r:id="rId52"/>
    <p:sldId id="450" r:id="rId53"/>
    <p:sldId id="497" r:id="rId54"/>
    <p:sldId id="498" r:id="rId55"/>
    <p:sldId id="451" r:id="rId56"/>
    <p:sldId id="452" r:id="rId57"/>
    <p:sldId id="453" r:id="rId58"/>
    <p:sldId id="461" r:id="rId59"/>
    <p:sldId id="471" r:id="rId60"/>
    <p:sldId id="499" r:id="rId61"/>
    <p:sldId id="500" r:id="rId62"/>
    <p:sldId id="501" r:id="rId63"/>
    <p:sldId id="502" r:id="rId64"/>
    <p:sldId id="503" r:id="rId65"/>
    <p:sldId id="504" r:id="rId66"/>
    <p:sldId id="505" r:id="rId67"/>
    <p:sldId id="506" r:id="rId68"/>
    <p:sldId id="473" r:id="rId69"/>
    <p:sldId id="477" r:id="rId70"/>
    <p:sldId id="474" r:id="rId71"/>
    <p:sldId id="507" r:id="rId72"/>
    <p:sldId id="508" r:id="rId73"/>
    <p:sldId id="509" r:id="rId74"/>
    <p:sldId id="510" r:id="rId75"/>
    <p:sldId id="511" r:id="rId76"/>
    <p:sldId id="516" r:id="rId77"/>
    <p:sldId id="517" r:id="rId78"/>
    <p:sldId id="512" r:id="rId79"/>
    <p:sldId id="518" r:id="rId80"/>
    <p:sldId id="519" r:id="rId81"/>
    <p:sldId id="520" r:id="rId82"/>
    <p:sldId id="521" r:id="rId83"/>
    <p:sldId id="522" r:id="rId84"/>
    <p:sldId id="523" r:id="rId85"/>
    <p:sldId id="524" r:id="rId86"/>
    <p:sldId id="525" r:id="rId87"/>
    <p:sldId id="526" r:id="rId88"/>
    <p:sldId id="527" r:id="rId89"/>
    <p:sldId id="528" r:id="rId90"/>
    <p:sldId id="529" r:id="rId91"/>
    <p:sldId id="530" r:id="rId92"/>
    <p:sldId id="531" r:id="rId93"/>
    <p:sldId id="532" r:id="rId94"/>
    <p:sldId id="533" r:id="rId95"/>
    <p:sldId id="564" r:id="rId96"/>
    <p:sldId id="565" r:id="rId97"/>
    <p:sldId id="534" r:id="rId98"/>
    <p:sldId id="566" r:id="rId99"/>
    <p:sldId id="535" r:id="rId100"/>
    <p:sldId id="536" r:id="rId101"/>
    <p:sldId id="537" r:id="rId102"/>
    <p:sldId id="538" r:id="rId103"/>
    <p:sldId id="539" r:id="rId104"/>
    <p:sldId id="540" r:id="rId105"/>
    <p:sldId id="567" r:id="rId106"/>
    <p:sldId id="541" r:id="rId107"/>
    <p:sldId id="542" r:id="rId108"/>
    <p:sldId id="543" r:id="rId109"/>
    <p:sldId id="544" r:id="rId110"/>
    <p:sldId id="545" r:id="rId111"/>
    <p:sldId id="546" r:id="rId112"/>
    <p:sldId id="547" r:id="rId113"/>
    <p:sldId id="568" r:id="rId114"/>
    <p:sldId id="569" r:id="rId115"/>
    <p:sldId id="548" r:id="rId116"/>
    <p:sldId id="570" r:id="rId117"/>
    <p:sldId id="571" r:id="rId118"/>
    <p:sldId id="572" r:id="rId119"/>
    <p:sldId id="573" r:id="rId120"/>
    <p:sldId id="574" r:id="rId121"/>
    <p:sldId id="575" r:id="rId122"/>
    <p:sldId id="576" r:id="rId123"/>
    <p:sldId id="577" r:id="rId124"/>
    <p:sldId id="578" r:id="rId125"/>
    <p:sldId id="579" r:id="rId126"/>
    <p:sldId id="580" r:id="rId127"/>
    <p:sldId id="583" r:id="rId128"/>
    <p:sldId id="585" r:id="rId129"/>
    <p:sldId id="592" r:id="rId130"/>
    <p:sldId id="554" r:id="rId131"/>
    <p:sldId id="555" r:id="rId132"/>
    <p:sldId id="593" r:id="rId133"/>
    <p:sldId id="594" r:id="rId134"/>
    <p:sldId id="595" r:id="rId135"/>
    <p:sldId id="601" r:id="rId136"/>
    <p:sldId id="556" r:id="rId137"/>
    <p:sldId id="557" r:id="rId138"/>
    <p:sldId id="602" r:id="rId139"/>
    <p:sldId id="603" r:id="rId140"/>
    <p:sldId id="604" r:id="rId141"/>
    <p:sldId id="605" r:id="rId142"/>
    <p:sldId id="606" r:id="rId143"/>
    <p:sldId id="607" r:id="rId144"/>
    <p:sldId id="608" r:id="rId145"/>
    <p:sldId id="610" r:id="rId146"/>
    <p:sldId id="611" r:id="rId147"/>
    <p:sldId id="612" r:id="rId148"/>
  </p:sldIdLst>
  <p:sldSz cx="9144000" cy="5143500" type="screen16x9"/>
  <p:notesSz cx="6761163" cy="9942513"/>
  <p:embeddedFontLst>
    <p:embeddedFont>
      <p:font typeface="微软雅黑" pitchFamily="34" charset="-122"/>
      <p:regular r:id="rId149"/>
      <p:bold r:id="rId150"/>
    </p:embeddedFont>
    <p:embeddedFont>
      <p:font typeface="楷体" pitchFamily="49" charset="-122"/>
      <p:regular r:id="rId151"/>
    </p:embeddedFont>
    <p:embeddedFont>
      <p:font typeface="Calibri" pitchFamily="34" charset="0"/>
      <p:regular r:id="rId152"/>
      <p:bold r:id="rId153"/>
      <p:italic r:id="rId154"/>
      <p:boldItalic r:id="rId155"/>
    </p:embeddedFont>
    <p:embeddedFont>
      <p:font typeface="方正书宋_GBK" charset="-122"/>
      <p:regular r:id="rId15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DE7538"/>
    <a:srgbClr val="A73904"/>
    <a:srgbClr val="6FB52F"/>
    <a:srgbClr val="99CA6C"/>
    <a:srgbClr val="316A2C"/>
    <a:srgbClr val="5AB430"/>
    <a:srgbClr val="B18147"/>
    <a:srgbClr val="7F4E21"/>
    <a:srgbClr val="A500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1020" autoAdjust="0"/>
    <p:restoredTop sz="94660"/>
  </p:normalViewPr>
  <p:slideViewPr>
    <p:cSldViewPr snapToGrid="0">
      <p:cViewPr>
        <p:scale>
          <a:sx n="66" d="100"/>
          <a:sy n="66" d="100"/>
        </p:scale>
        <p:origin x="-2443" y="-88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font" Target="fonts/font6.fntdata"/><Relationship Id="rId159"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font" Target="fonts/font1.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font" Target="fonts/font2.fntdata"/><Relationship Id="rId155" Type="http://schemas.openxmlformats.org/officeDocument/2006/relationships/font" Target="fonts/font7.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font" Target="fonts/font3.fntdata"/><Relationship Id="rId156"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a16="http://schemas.microsoft.com/office/drawing/2014/main" xmlns="" id="{DB8C9B3D-9897-4BDF-9264-472DA4AA7D23}"/>
                </a:ext>
              </a:extLst>
            </p:cNvPr>
            <p:cNvSpPr txBox="1"/>
            <p:nvPr/>
          </p:nvSpPr>
          <p:spPr>
            <a:xfrm>
              <a:off x="85296"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中考真题精选</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5" name="文本框 10">
            <a:extLst>
              <a:ext uri="{FF2B5EF4-FFF2-40B4-BE49-F238E27FC236}">
                <a16:creationId xmlns:a16="http://schemas.microsoft.com/office/drawing/2014/main" xmlns="" id="{DB8C9B3D-9897-4BDF-9264-472DA4AA7D23}"/>
              </a:ext>
            </a:extLst>
          </p:cNvPr>
          <p:cNvSpPr txBox="1"/>
          <p:nvPr userDrawn="1"/>
        </p:nvSpPr>
        <p:spPr>
          <a:xfrm>
            <a:off x="8530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考点技法突破</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303"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中考真题精选</a:t>
            </a:r>
          </a:p>
        </p:txBody>
      </p:sp>
      <p:sp>
        <p:nvSpPr>
          <p:cNvPr id="14" name="文本框 10">
            <a:extLst>
              <a:ext uri="{FF2B5EF4-FFF2-40B4-BE49-F238E27FC236}">
                <a16:creationId xmlns:a16="http://schemas.microsoft.com/office/drawing/2014/main" xmlns="" id="{DB8C9B3D-9897-4BDF-9264-472DA4AA7D23}"/>
              </a:ext>
            </a:extLst>
          </p:cNvPr>
          <p:cNvSpPr txBox="1"/>
          <p:nvPr userDrawn="1"/>
        </p:nvSpPr>
        <p:spPr>
          <a:xfrm>
            <a:off x="85308"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考点技法突破</a:t>
            </a: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291"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中考真题精选</a:t>
            </a:r>
          </a:p>
        </p:txBody>
      </p:sp>
      <p:sp>
        <p:nvSpPr>
          <p:cNvPr id="14" name="文本框 10">
            <a:extLst>
              <a:ext uri="{FF2B5EF4-FFF2-40B4-BE49-F238E27FC236}">
                <a16:creationId xmlns:a16="http://schemas.microsoft.com/office/drawing/2014/main" xmlns="" id="{DB8C9B3D-9897-4BDF-9264-472DA4AA7D23}"/>
              </a:ext>
            </a:extLst>
          </p:cNvPr>
          <p:cNvSpPr txBox="1"/>
          <p:nvPr userDrawn="1"/>
        </p:nvSpPr>
        <p:spPr>
          <a:xfrm>
            <a:off x="85302"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考点技法突破</a:t>
            </a: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2020/3/26</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a:lnSpc>
                  <a:spcPct val="150000"/>
                </a:lnSpc>
                <a:defRPr/>
              </a:pPr>
              <a:r>
                <a:rPr lang="zh-CN" altLang="en-US" sz="3200" b="1" dirty="0" smtClean="0">
                  <a:solidFill>
                    <a:schemeClr val="bg1"/>
                  </a:solidFill>
                  <a:latin typeface="微软雅黑" pitchFamily="34" charset="-122"/>
                  <a:ea typeface="微软雅黑" pitchFamily="34" charset="-122"/>
                </a:rPr>
                <a:t>专题七　　　　　</a:t>
              </a:r>
              <a:endParaRPr lang="en-US" altLang="zh-CN" sz="3200" b="1" dirty="0" smtClean="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综合性学习</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 xmlns:a16="http://schemas.microsoft.com/office/drawing/2014/main" id="{AC661369-7F35-4FB2-A688-71209A56C55B}"/>
              </a:ext>
            </a:extLst>
          </p:cNvPr>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65106927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78774" y="381643"/>
            <a:ext cx="7801930" cy="1685581"/>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忧国难体民苦真情赋诗　杜甫</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(2)</a:t>
            </a:r>
            <a:r>
              <a:rPr lang="zh-CN" altLang="en-US" dirty="0" smtClean="0">
                <a:solidFill>
                  <a:srgbClr val="C00000"/>
                </a:solidFill>
              </a:rPr>
              <a:t>题考查对联。根据专题的主题</a:t>
            </a:r>
            <a:r>
              <a:rPr lang="en-US" dirty="0" smtClean="0">
                <a:solidFill>
                  <a:srgbClr val="C00000"/>
                </a:solidFill>
              </a:rPr>
              <a:t>“</a:t>
            </a:r>
            <a:r>
              <a:rPr lang="zh-CN" altLang="en-US" dirty="0" smtClean="0">
                <a:solidFill>
                  <a:srgbClr val="C00000"/>
                </a:solidFill>
              </a:rPr>
              <a:t>读懂诗人心声，感受家国情怀</a:t>
            </a:r>
            <a:r>
              <a:rPr lang="en-US" dirty="0" smtClean="0">
                <a:solidFill>
                  <a:srgbClr val="C00000"/>
                </a:solidFill>
              </a:rPr>
              <a:t>”</a:t>
            </a:r>
            <a:r>
              <a:rPr lang="zh-CN" altLang="en-US" dirty="0" smtClean="0">
                <a:solidFill>
                  <a:srgbClr val="C00000"/>
                </a:solidFill>
              </a:rPr>
              <a:t>，和对联中的</a:t>
            </a:r>
            <a:r>
              <a:rPr lang="en-US" dirty="0" smtClean="0">
                <a:solidFill>
                  <a:srgbClr val="C00000"/>
                </a:solidFill>
              </a:rPr>
              <a:t>“</a:t>
            </a:r>
            <a:r>
              <a:rPr lang="zh-CN" altLang="en-US" dirty="0" smtClean="0">
                <a:solidFill>
                  <a:srgbClr val="C00000"/>
                </a:solidFill>
              </a:rPr>
              <a:t>称圣</a:t>
            </a:r>
            <a:r>
              <a:rPr lang="en-US" dirty="0" smtClean="0">
                <a:solidFill>
                  <a:srgbClr val="C00000"/>
                </a:solidFill>
              </a:rPr>
              <a:t>”</a:t>
            </a:r>
            <a:r>
              <a:rPr lang="zh-CN" altLang="en-US" dirty="0" smtClean="0">
                <a:solidFill>
                  <a:srgbClr val="C00000"/>
                </a:solidFill>
              </a:rPr>
              <a:t>可以判断出写的诗人是杜甫。再根据对联的规则和平时的积累对出下联。</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一</a:t>
            </a:r>
            <a:r>
              <a:rPr lang="en-US" b="1" dirty="0" smtClean="0"/>
              <a:t>)</a:t>
            </a:r>
            <a:r>
              <a:rPr lang="zh-CN" altLang="en-US" b="1" dirty="0" smtClean="0"/>
              <a:t>请假条</a:t>
            </a:r>
            <a:endParaRPr lang="zh-CN" altLang="en-US" b="1" dirty="0"/>
          </a:p>
        </p:txBody>
      </p:sp>
      <p:graphicFrame>
        <p:nvGraphicFramePr>
          <p:cNvPr id="3" name="表格 2"/>
          <p:cNvGraphicFramePr>
            <a:graphicFrameLocks noGrp="1"/>
          </p:cNvGraphicFramePr>
          <p:nvPr/>
        </p:nvGraphicFramePr>
        <p:xfrm>
          <a:off x="845820" y="948690"/>
          <a:ext cx="7898130" cy="2008950"/>
        </p:xfrm>
        <a:graphic>
          <a:graphicData uri="http://schemas.openxmlformats.org/drawingml/2006/table">
            <a:tbl>
              <a:tblPr/>
              <a:tblGrid>
                <a:gridCol w="7898130"/>
              </a:tblGrid>
              <a:tr h="1657350">
                <a:tc>
                  <a:txBody>
                    <a:bodyPr/>
                    <a:lstStyle/>
                    <a:p>
                      <a:pPr algn="ctr">
                        <a:lnSpc>
                          <a:spcPct val="150000"/>
                        </a:lnSpc>
                        <a:spcAft>
                          <a:spcPts val="0"/>
                        </a:spcAft>
                      </a:pPr>
                      <a:r>
                        <a:rPr lang="zh-CN" sz="1800" kern="100" dirty="0">
                          <a:solidFill>
                            <a:srgbClr val="000000"/>
                          </a:solidFill>
                          <a:latin typeface="+mn-ea"/>
                          <a:ea typeface="+mn-ea"/>
                          <a:cs typeface="Times New Roman"/>
                        </a:rPr>
                        <a:t>请假条</a:t>
                      </a:r>
                      <a:endParaRPr lang="zh-CN" sz="1050" kern="100" dirty="0">
                        <a:solidFill>
                          <a:srgbClr val="000000"/>
                        </a:solidFill>
                        <a:latin typeface="+mn-ea"/>
                        <a:ea typeface="+mn-ea"/>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李老师：</a:t>
                      </a:r>
                      <a:endParaRPr lang="zh-CN" sz="1050" b="1" kern="100" dirty="0">
                        <a:solidFill>
                          <a:srgbClr val="000000"/>
                        </a:solidFill>
                        <a:latin typeface="+mn-lt"/>
                        <a:ea typeface="楷体" pitchFamily="49" charset="-122"/>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因我忘记携带身份证，需回家去取，特向您请假两天</a:t>
                      </a:r>
                      <a:r>
                        <a:rPr lang="en-US" sz="1800" b="1" kern="100" dirty="0">
                          <a:solidFill>
                            <a:srgbClr val="000000"/>
                          </a:solidFill>
                          <a:latin typeface="+mn-lt"/>
                          <a:ea typeface="楷体" pitchFamily="49" charset="-122"/>
                          <a:cs typeface="Times New Roman"/>
                        </a:rPr>
                        <a:t>(3</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14</a:t>
                      </a:r>
                      <a:r>
                        <a:rPr lang="zh-CN" sz="1800" b="1" kern="100" dirty="0">
                          <a:solidFill>
                            <a:srgbClr val="000000"/>
                          </a:solidFill>
                          <a:latin typeface="+mn-lt"/>
                          <a:ea typeface="楷体" pitchFamily="49" charset="-122"/>
                          <a:cs typeface="Times New Roman"/>
                        </a:rPr>
                        <a:t>、</a:t>
                      </a:r>
                      <a:r>
                        <a:rPr lang="en-US" sz="1800" b="1" kern="100" dirty="0">
                          <a:solidFill>
                            <a:srgbClr val="000000"/>
                          </a:solidFill>
                          <a:latin typeface="+mn-lt"/>
                          <a:ea typeface="楷体" pitchFamily="49" charset="-122"/>
                          <a:cs typeface="Times New Roman"/>
                        </a:rPr>
                        <a:t>15</a:t>
                      </a:r>
                      <a:r>
                        <a:rPr lang="zh-CN" sz="1800" b="1" kern="100" dirty="0">
                          <a:solidFill>
                            <a:srgbClr val="000000"/>
                          </a:solidFill>
                          <a:latin typeface="+mn-lt"/>
                          <a:ea typeface="楷体" pitchFamily="49" charset="-122"/>
                          <a:cs typeface="Times New Roman"/>
                        </a:rPr>
                        <a:t>日</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请您</a:t>
                      </a:r>
                      <a:r>
                        <a:rPr lang="zh-CN" sz="1800" b="1" kern="100" dirty="0" smtClean="0">
                          <a:solidFill>
                            <a:srgbClr val="000000"/>
                          </a:solidFill>
                          <a:latin typeface="+mn-lt"/>
                          <a:ea typeface="楷体" pitchFamily="49" charset="-122"/>
                          <a:cs typeface="Times New Roman"/>
                        </a:rPr>
                        <a:t>批准</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mn-ea"/>
                          <a:ea typeface="+mn-ea"/>
                          <a:cs typeface="Times New Roman"/>
                        </a:rPr>
                        <a:t>学生：张小光</a:t>
                      </a:r>
                      <a:endParaRPr lang="zh-CN" sz="1050" kern="100" dirty="0">
                        <a:solidFill>
                          <a:srgbClr val="000000"/>
                        </a:solidFill>
                        <a:latin typeface="+mn-ea"/>
                        <a:ea typeface="+mn-ea"/>
                        <a:cs typeface="Times New Roman"/>
                      </a:endParaRPr>
                    </a:p>
                    <a:p>
                      <a:pPr algn="r">
                        <a:lnSpc>
                          <a:spcPct val="150000"/>
                        </a:lnSpc>
                        <a:spcAft>
                          <a:spcPts val="0"/>
                        </a:spcAft>
                      </a:pPr>
                      <a:r>
                        <a:rPr lang="en-US" sz="1800" kern="100" dirty="0">
                          <a:solidFill>
                            <a:srgbClr val="000000"/>
                          </a:solidFill>
                          <a:latin typeface="+mn-ea"/>
                          <a:ea typeface="+mn-ea"/>
                          <a:cs typeface="Times New Roman"/>
                        </a:rPr>
                        <a:t>2019</a:t>
                      </a:r>
                      <a:r>
                        <a:rPr lang="zh-CN" sz="1800" kern="100" dirty="0">
                          <a:solidFill>
                            <a:srgbClr val="000000"/>
                          </a:solidFill>
                          <a:latin typeface="+mn-ea"/>
                          <a:ea typeface="+mn-ea"/>
                          <a:cs typeface="Times New Roman"/>
                        </a:rPr>
                        <a:t>年</a:t>
                      </a:r>
                      <a:r>
                        <a:rPr lang="en-US" sz="1800" kern="100" dirty="0">
                          <a:solidFill>
                            <a:srgbClr val="000000"/>
                          </a:solidFill>
                          <a:latin typeface="+mn-ea"/>
                          <a:ea typeface="+mn-ea"/>
                          <a:cs typeface="Times New Roman"/>
                        </a:rPr>
                        <a:t>3</a:t>
                      </a:r>
                      <a:r>
                        <a:rPr lang="zh-CN" sz="1800" kern="100" dirty="0">
                          <a:solidFill>
                            <a:srgbClr val="000000"/>
                          </a:solidFill>
                          <a:latin typeface="+mn-ea"/>
                          <a:ea typeface="+mn-ea"/>
                          <a:cs typeface="Times New Roman"/>
                        </a:rPr>
                        <a:t>月</a:t>
                      </a:r>
                      <a:r>
                        <a:rPr lang="en-US" sz="1800" kern="100" dirty="0">
                          <a:solidFill>
                            <a:srgbClr val="000000"/>
                          </a:solidFill>
                          <a:latin typeface="+mn-ea"/>
                          <a:ea typeface="+mn-ea"/>
                          <a:cs typeface="Times New Roman"/>
                        </a:rPr>
                        <a:t>13</a:t>
                      </a:r>
                      <a:r>
                        <a:rPr lang="zh-CN" sz="1800" kern="100" dirty="0">
                          <a:solidFill>
                            <a:srgbClr val="000000"/>
                          </a:solidFill>
                          <a:latin typeface="+mn-ea"/>
                          <a:ea typeface="+mn-ea"/>
                          <a:cs typeface="Times New Roman"/>
                        </a:rPr>
                        <a:t>日</a:t>
                      </a:r>
                      <a:endParaRPr lang="zh-CN" sz="105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676894"/>
            <a:ext cx="7874333" cy="2565693"/>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a:t>
            </a:r>
          </a:p>
          <a:p>
            <a:pPr>
              <a:lnSpc>
                <a:spcPct val="150000"/>
              </a:lnSpc>
            </a:pPr>
            <a:r>
              <a:rPr lang="en-US" dirty="0" smtClean="0"/>
              <a:t>2.</a:t>
            </a:r>
            <a:r>
              <a:rPr lang="zh-CN" altLang="en-US" dirty="0" smtClean="0"/>
              <a:t>称呼：</a:t>
            </a:r>
            <a:r>
              <a:rPr lang="zh-CN" altLang="en-US" u="sng" dirty="0" smtClean="0"/>
              <a:t>第二行顶格</a:t>
            </a:r>
            <a:r>
              <a:rPr lang="zh-CN" altLang="en-US" dirty="0" smtClean="0"/>
              <a:t>写请假对象的称呼，要请假必须得到批准，这个地方往往是老师。</a:t>
            </a:r>
          </a:p>
          <a:p>
            <a:pPr>
              <a:lnSpc>
                <a:spcPct val="150000"/>
              </a:lnSpc>
            </a:pPr>
            <a:r>
              <a:rPr lang="en-US" dirty="0" smtClean="0"/>
              <a:t>3.</a:t>
            </a:r>
            <a:r>
              <a:rPr lang="zh-CN" altLang="en-US" dirty="0" smtClean="0"/>
              <a:t>正文：</a:t>
            </a:r>
            <a:r>
              <a:rPr lang="zh-CN" altLang="en-US" u="sng" dirty="0" smtClean="0"/>
              <a:t>第三行前空两格</a:t>
            </a:r>
            <a:r>
              <a:rPr lang="zh-CN" altLang="en-US" dirty="0" smtClean="0"/>
              <a:t>写正文，正文要写明请假缘由、起止日期及天数，恳请老师批准。</a:t>
            </a:r>
          </a:p>
          <a:p>
            <a:pPr>
              <a:lnSpc>
                <a:spcPct val="150000"/>
              </a:lnSpc>
            </a:pPr>
            <a:r>
              <a:rPr lang="en-US" dirty="0" smtClean="0"/>
              <a:t>4.</a:t>
            </a:r>
            <a:r>
              <a:rPr lang="zh-CN" altLang="en-US" dirty="0" smtClean="0"/>
              <a:t>落款：正文右下方写请假人</a:t>
            </a:r>
            <a:r>
              <a:rPr lang="zh-CN" altLang="en-US" u="sng" dirty="0" smtClean="0"/>
              <a:t>姓名</a:t>
            </a:r>
            <a:r>
              <a:rPr lang="zh-CN" altLang="en-US" dirty="0" smtClean="0"/>
              <a:t>，在署名下方写上写请假条的</a:t>
            </a:r>
            <a:r>
              <a:rPr lang="zh-CN" altLang="en-US" u="sng" dirty="0" smtClean="0"/>
              <a:t>时间</a:t>
            </a:r>
            <a:r>
              <a:rPr lang="zh-CN" altLang="en-US" dirty="0" smtClean="0"/>
              <a:t>。</a:t>
            </a:r>
            <a:endParaRPr lang="zh-CN" altLang="en-US" kern="100" dirty="0">
              <a:solidFill>
                <a:srgbClr val="000000"/>
              </a:solidFill>
              <a:latin typeface="+mn-ea"/>
              <a:cs typeface="Times New Roman"/>
            </a:endParaRPr>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二</a:t>
            </a:r>
            <a:r>
              <a:rPr lang="en-US" b="1" dirty="0" smtClean="0"/>
              <a:t>)</a:t>
            </a:r>
            <a:r>
              <a:rPr lang="zh-CN" altLang="en-US" b="1" dirty="0" smtClean="0"/>
              <a:t>留言条</a:t>
            </a:r>
            <a:endParaRPr lang="zh-CN" altLang="en-US" b="1" dirty="0"/>
          </a:p>
        </p:txBody>
      </p:sp>
      <p:graphicFrame>
        <p:nvGraphicFramePr>
          <p:cNvPr id="3" name="表格 2"/>
          <p:cNvGraphicFramePr>
            <a:graphicFrameLocks noGrp="1"/>
          </p:cNvGraphicFramePr>
          <p:nvPr/>
        </p:nvGraphicFramePr>
        <p:xfrm>
          <a:off x="857250" y="925830"/>
          <a:ext cx="7863840" cy="2420430"/>
        </p:xfrm>
        <a:graphic>
          <a:graphicData uri="http://schemas.openxmlformats.org/drawingml/2006/table">
            <a:tbl>
              <a:tblPr/>
              <a:tblGrid>
                <a:gridCol w="7863840"/>
              </a:tblGrid>
              <a:tr h="2412000">
                <a:tc>
                  <a:txBody>
                    <a:bodyPr/>
                    <a:lstStyle/>
                    <a:p>
                      <a:pPr algn="ctr">
                        <a:lnSpc>
                          <a:spcPct val="150000"/>
                        </a:lnSpc>
                        <a:spcAft>
                          <a:spcPts val="0"/>
                        </a:spcAft>
                      </a:pPr>
                      <a:r>
                        <a:rPr lang="zh-CN" sz="1800" kern="100" dirty="0">
                          <a:solidFill>
                            <a:srgbClr val="000000"/>
                          </a:solidFill>
                          <a:latin typeface="+mj-ea"/>
                          <a:ea typeface="+mj-ea"/>
                          <a:cs typeface="Times New Roman"/>
                        </a:rPr>
                        <a:t>留言条</a:t>
                      </a:r>
                      <a:endParaRPr lang="zh-CN" sz="1050" kern="100" dirty="0">
                        <a:solidFill>
                          <a:srgbClr val="000000"/>
                        </a:solidFill>
                        <a:latin typeface="+mj-ea"/>
                        <a:ea typeface="+mj-ea"/>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吴敏：</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明天上午八点，我在街心花园入口处等你，我们一起去公园的凉亭里复习</a:t>
                      </a:r>
                      <a:r>
                        <a:rPr lang="zh-CN" sz="1800" b="1" kern="100" dirty="0" smtClean="0">
                          <a:solidFill>
                            <a:srgbClr val="000000"/>
                          </a:solidFill>
                          <a:latin typeface="+mn-lt"/>
                          <a:ea typeface="楷体" pitchFamily="49" charset="-122"/>
                          <a:cs typeface="Times New Roman"/>
                        </a:rPr>
                        <a:t>功课</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mj-ea"/>
                          <a:ea typeface="+mj-ea"/>
                          <a:cs typeface="Times New Roman"/>
                        </a:rPr>
                        <a:t>张小青</a:t>
                      </a:r>
                      <a:endParaRPr lang="zh-CN" sz="1050" kern="100" dirty="0">
                        <a:solidFill>
                          <a:srgbClr val="000000"/>
                        </a:solidFill>
                        <a:latin typeface="+mj-ea"/>
                        <a:ea typeface="+mj-ea"/>
                        <a:cs typeface="Times New Roman"/>
                      </a:endParaRPr>
                    </a:p>
                    <a:p>
                      <a:pPr algn="r">
                        <a:lnSpc>
                          <a:spcPct val="150000"/>
                        </a:lnSpc>
                        <a:spcAft>
                          <a:spcPts val="0"/>
                        </a:spcAft>
                      </a:pPr>
                      <a:r>
                        <a:rPr lang="en-US" sz="1800" kern="100" dirty="0">
                          <a:solidFill>
                            <a:srgbClr val="000000"/>
                          </a:solidFill>
                          <a:latin typeface="+mj-ea"/>
                          <a:ea typeface="+mj-ea"/>
                          <a:cs typeface="Times New Roman"/>
                        </a:rPr>
                        <a:t>2019</a:t>
                      </a:r>
                      <a:r>
                        <a:rPr lang="zh-CN" sz="1800" kern="100" dirty="0">
                          <a:solidFill>
                            <a:srgbClr val="000000"/>
                          </a:solidFill>
                          <a:latin typeface="+mj-ea"/>
                          <a:ea typeface="+mj-ea"/>
                          <a:cs typeface="Times New Roman"/>
                        </a:rPr>
                        <a:t>年</a:t>
                      </a:r>
                      <a:r>
                        <a:rPr lang="en-US" sz="1800" kern="100" dirty="0">
                          <a:solidFill>
                            <a:srgbClr val="000000"/>
                          </a:solidFill>
                          <a:latin typeface="+mj-ea"/>
                          <a:ea typeface="+mj-ea"/>
                          <a:cs typeface="Times New Roman"/>
                        </a:rPr>
                        <a:t>3</a:t>
                      </a:r>
                      <a:r>
                        <a:rPr lang="zh-CN" sz="1800" kern="100" dirty="0">
                          <a:solidFill>
                            <a:srgbClr val="000000"/>
                          </a:solidFill>
                          <a:latin typeface="+mj-ea"/>
                          <a:ea typeface="+mj-ea"/>
                          <a:cs typeface="Times New Roman"/>
                        </a:rPr>
                        <a:t>月</a:t>
                      </a:r>
                      <a:r>
                        <a:rPr lang="en-US" sz="1800" kern="100" dirty="0">
                          <a:solidFill>
                            <a:srgbClr val="000000"/>
                          </a:solidFill>
                          <a:latin typeface="+mj-ea"/>
                          <a:ea typeface="+mj-ea"/>
                          <a:cs typeface="Times New Roman"/>
                        </a:rPr>
                        <a:t>15</a:t>
                      </a:r>
                      <a:r>
                        <a:rPr lang="zh-CN" sz="1800" kern="100" dirty="0">
                          <a:solidFill>
                            <a:srgbClr val="000000"/>
                          </a:solidFill>
                          <a:latin typeface="+mj-ea"/>
                          <a:ea typeface="+mj-ea"/>
                          <a:cs typeface="Times New Roman"/>
                        </a:rPr>
                        <a:t>日</a:t>
                      </a:r>
                      <a:endParaRPr lang="zh-CN" sz="1050" kern="100" dirty="0">
                        <a:solidFill>
                          <a:srgbClr val="000000"/>
                        </a:solidFill>
                        <a:latin typeface="+mj-ea"/>
                        <a:ea typeface="+mj-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712519"/>
            <a:ext cx="7874333" cy="1734697"/>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标题：第一行居中写明“留言条”。</a:t>
            </a:r>
          </a:p>
          <a:p>
            <a:pPr>
              <a:lnSpc>
                <a:spcPct val="150000"/>
              </a:lnSpc>
            </a:pPr>
            <a:r>
              <a:rPr lang="en-US" dirty="0" smtClean="0"/>
              <a:t>2.</a:t>
            </a:r>
            <a:r>
              <a:rPr lang="zh-CN" altLang="en-US" dirty="0" smtClean="0"/>
              <a:t>称呼：</a:t>
            </a:r>
            <a:r>
              <a:rPr lang="zh-CN" altLang="en-US" u="sng" dirty="0" smtClean="0"/>
              <a:t>第二行顶格</a:t>
            </a:r>
            <a:r>
              <a:rPr lang="zh-CN" altLang="en-US" dirty="0" smtClean="0"/>
              <a:t>写，后用冒号。</a:t>
            </a:r>
          </a:p>
          <a:p>
            <a:pPr>
              <a:lnSpc>
                <a:spcPct val="150000"/>
              </a:lnSpc>
            </a:pPr>
            <a:r>
              <a:rPr lang="en-US" dirty="0" smtClean="0"/>
              <a:t>3.</a:t>
            </a:r>
            <a:r>
              <a:rPr lang="zh-CN" altLang="en-US" dirty="0" smtClean="0"/>
              <a:t>正文：</a:t>
            </a:r>
            <a:r>
              <a:rPr lang="zh-CN" altLang="en-US" u="sng" dirty="0" smtClean="0"/>
              <a:t>另起一行空两格</a:t>
            </a:r>
            <a:r>
              <a:rPr lang="zh-CN" altLang="en-US" dirty="0" smtClean="0"/>
              <a:t>写留言的内容，交代清楚时间、地点和事件等。</a:t>
            </a:r>
          </a:p>
          <a:p>
            <a:pPr>
              <a:lnSpc>
                <a:spcPct val="150000"/>
              </a:lnSpc>
            </a:pPr>
            <a:r>
              <a:rPr lang="en-US" dirty="0" smtClean="0"/>
              <a:t>4.</a:t>
            </a:r>
            <a:r>
              <a:rPr lang="zh-CN" altLang="en-US" dirty="0" smtClean="0"/>
              <a:t>落款：包括</a:t>
            </a:r>
            <a:r>
              <a:rPr lang="zh-CN" altLang="en-US" u="sng" dirty="0" smtClean="0"/>
              <a:t>署名、日期</a:t>
            </a:r>
            <a:r>
              <a:rPr lang="en-US" dirty="0" smtClean="0"/>
              <a:t>.</a:t>
            </a:r>
            <a:r>
              <a:rPr lang="zh-CN" altLang="en-US" dirty="0" smtClean="0"/>
              <a:t>分两行写在正文右下方，一行署名，一行写日期。</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三</a:t>
            </a:r>
            <a:r>
              <a:rPr lang="en-US" b="1" dirty="0" smtClean="0"/>
              <a:t>)</a:t>
            </a:r>
            <a:r>
              <a:rPr lang="zh-CN" altLang="en-US" b="1" dirty="0" smtClean="0"/>
              <a:t>借条和收据</a:t>
            </a:r>
            <a:endParaRPr lang="zh-CN" altLang="en-US" b="1" dirty="0"/>
          </a:p>
        </p:txBody>
      </p:sp>
      <p:graphicFrame>
        <p:nvGraphicFramePr>
          <p:cNvPr id="3" name="表格 2"/>
          <p:cNvGraphicFramePr>
            <a:graphicFrameLocks noGrp="1"/>
          </p:cNvGraphicFramePr>
          <p:nvPr/>
        </p:nvGraphicFramePr>
        <p:xfrm>
          <a:off x="845820" y="857250"/>
          <a:ext cx="7863840" cy="2019427"/>
        </p:xfrm>
        <a:graphic>
          <a:graphicData uri="http://schemas.openxmlformats.org/drawingml/2006/table">
            <a:tbl>
              <a:tblPr/>
              <a:tblGrid>
                <a:gridCol w="7863840"/>
              </a:tblGrid>
              <a:tr h="1748790">
                <a:tc>
                  <a:txBody>
                    <a:bodyPr/>
                    <a:lstStyle/>
                    <a:p>
                      <a:pPr algn="ctr">
                        <a:lnSpc>
                          <a:spcPct val="150000"/>
                        </a:lnSpc>
                        <a:spcAft>
                          <a:spcPts val="0"/>
                        </a:spcAft>
                      </a:pPr>
                      <a:r>
                        <a:rPr lang="zh-CN" sz="1800" kern="100" dirty="0">
                          <a:solidFill>
                            <a:srgbClr val="000000"/>
                          </a:solidFill>
                          <a:latin typeface="NEU-BZ-S92"/>
                          <a:ea typeface="微软雅黑"/>
                          <a:cs typeface="Times New Roman"/>
                        </a:rPr>
                        <a:t>借　条</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今借到胡</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人民币</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元整，</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日内</a:t>
                      </a:r>
                      <a:r>
                        <a:rPr lang="zh-CN" sz="1800" b="1" kern="100" dirty="0" smtClean="0">
                          <a:solidFill>
                            <a:srgbClr val="000000"/>
                          </a:solidFill>
                          <a:latin typeface="+mn-lt"/>
                          <a:ea typeface="楷体" pitchFamily="49" charset="-122"/>
                          <a:cs typeface="Times New Roman"/>
                        </a:rPr>
                        <a:t>还清</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立字此据</a:t>
                      </a:r>
                      <a:r>
                        <a:rPr 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NEU-BZ-S92"/>
                          <a:ea typeface="微软雅黑"/>
                          <a:cs typeface="Times New Roman"/>
                        </a:rPr>
                        <a:t>借款人：</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签名盖章</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月</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日</a:t>
                      </a:r>
                      <a:endParaRPr lang="zh-CN" sz="105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414494"/>
            <a:ext cx="7874333" cy="2565693"/>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标题：第一行居中以稍大字体写出“借条”“收条”等。</a:t>
            </a:r>
          </a:p>
          <a:p>
            <a:pPr>
              <a:lnSpc>
                <a:spcPct val="150000"/>
              </a:lnSpc>
            </a:pPr>
            <a:r>
              <a:rPr lang="en-US" dirty="0" smtClean="0"/>
              <a:t>2.</a:t>
            </a:r>
            <a:r>
              <a:rPr lang="zh-CN" altLang="en-US" dirty="0" smtClean="0"/>
              <a:t>正文：第二行空两格书写正文</a:t>
            </a:r>
            <a:r>
              <a:rPr lang="en-US" dirty="0" smtClean="0"/>
              <a:t>.</a:t>
            </a:r>
            <a:r>
              <a:rPr lang="zh-CN" altLang="en-US" dirty="0" smtClean="0"/>
              <a:t>应写清楚什么人，什么东西</a:t>
            </a:r>
            <a:r>
              <a:rPr lang="en-US" dirty="0" smtClean="0"/>
              <a:t>(</a:t>
            </a:r>
            <a:r>
              <a:rPr lang="zh-CN" altLang="en-US" dirty="0" smtClean="0"/>
              <a:t>钱或物</a:t>
            </a:r>
            <a:r>
              <a:rPr lang="en-US" dirty="0" smtClean="0"/>
              <a:t>)</a:t>
            </a:r>
            <a:r>
              <a:rPr lang="zh-CN" altLang="en-US" dirty="0" smtClean="0"/>
              <a:t>，具体数量</a:t>
            </a:r>
            <a:r>
              <a:rPr lang="en-US" dirty="0" smtClean="0"/>
              <a:t>.</a:t>
            </a:r>
            <a:r>
              <a:rPr lang="zh-CN" altLang="en-US" dirty="0" smtClean="0"/>
              <a:t>收条要先写“今收到”。</a:t>
            </a:r>
          </a:p>
          <a:p>
            <a:pPr>
              <a:lnSpc>
                <a:spcPct val="150000"/>
              </a:lnSpc>
            </a:pPr>
            <a:r>
              <a:rPr lang="en-US" dirty="0" smtClean="0"/>
              <a:t>3.</a:t>
            </a:r>
            <a:r>
              <a:rPr lang="zh-CN" altLang="en-US" dirty="0" smtClean="0"/>
              <a:t>结语：在正文后另起一行空两格书写“此据”字样。</a:t>
            </a:r>
          </a:p>
          <a:p>
            <a:pPr>
              <a:lnSpc>
                <a:spcPct val="150000"/>
              </a:lnSpc>
            </a:pPr>
            <a:r>
              <a:rPr lang="en-US" dirty="0" smtClean="0"/>
              <a:t>4.</a:t>
            </a:r>
            <a:r>
              <a:rPr lang="zh-CN" altLang="en-US" dirty="0" smtClean="0"/>
              <a:t>落款</a:t>
            </a:r>
            <a:r>
              <a:rPr lang="en-US" dirty="0" smtClean="0"/>
              <a:t>.</a:t>
            </a:r>
            <a:r>
              <a:rPr lang="zh-CN" altLang="en-US" dirty="0" smtClean="0"/>
              <a:t>包括借财物单位或个人签名，年月日</a:t>
            </a:r>
            <a:r>
              <a:rPr lang="en-US" dirty="0" smtClean="0"/>
              <a:t>.</a:t>
            </a:r>
            <a:r>
              <a:rPr lang="zh-CN" altLang="en-US" dirty="0" smtClean="0"/>
              <a:t>单位借款、借物应加盖公章，并标明经手人的姓名，还可加盖私章。</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2467" y="2948079"/>
            <a:ext cx="7874333" cy="1734697"/>
          </a:xfrm>
          <a:prstGeom prst="rect">
            <a:avLst/>
          </a:prstGeom>
          <a:noFill/>
        </p:spPr>
        <p:txBody>
          <a:bodyPr wrap="square" lIns="36000" tIns="36000" rIns="36000" bIns="36000" rtlCol="0">
            <a:spAutoFit/>
          </a:bodyPr>
          <a:lstStyle/>
          <a:p>
            <a:pPr>
              <a:lnSpc>
                <a:spcPct val="150000"/>
              </a:lnSpc>
            </a:pPr>
            <a:r>
              <a:rPr lang="zh-CN" altLang="en-US" dirty="0" smtClean="0"/>
              <a:t>　　特别提示：钱款或者物品的名称要规范、准确，数量必须大写；钱款要写清币种，如“人民币”、“港元”等，末尾要加“整”字</a:t>
            </a:r>
            <a:r>
              <a:rPr lang="en-US" dirty="0" smtClean="0"/>
              <a:t>.(</a:t>
            </a:r>
            <a:r>
              <a:rPr lang="zh-CN" altLang="en-US" dirty="0" smtClean="0"/>
              <a:t>附大写数字：壹贰叁肆伍陆柒捌玖拾佰仟万</a:t>
            </a:r>
            <a:r>
              <a:rPr lang="en-US" dirty="0" smtClean="0"/>
              <a:t>)</a:t>
            </a:r>
            <a:endParaRPr lang="zh-CN" altLang="en-US" dirty="0" smtClean="0"/>
          </a:p>
          <a:p>
            <a:pPr indent="446088">
              <a:lnSpc>
                <a:spcPct val="150000"/>
              </a:lnSpc>
            </a:pPr>
            <a:r>
              <a:rPr lang="zh-CN" altLang="en-US" dirty="0" smtClean="0"/>
              <a:t>条据上的数字不能改动，如必须改动，应加盖印章，以示负责。</a:t>
            </a:r>
            <a:endParaRPr lang="zh-CN" altLang="en-US" dirty="0"/>
          </a:p>
        </p:txBody>
      </p:sp>
      <p:sp>
        <p:nvSpPr>
          <p:cNvPr id="4" name="文本框 21">
            <a:extLst>
              <a:ext uri="{FF2B5EF4-FFF2-40B4-BE49-F238E27FC236}">
                <a16:creationId xmlns="" xmlns:a16="http://schemas.microsoft.com/office/drawing/2014/main" id="{FCD5AECF-FCEA-4283-94C8-C7E2311D2AFB}"/>
              </a:ext>
            </a:extLst>
          </p:cNvPr>
          <p:cNvSpPr txBox="1"/>
          <p:nvPr/>
        </p:nvSpPr>
        <p:spPr>
          <a:xfrm>
            <a:off x="978717" y="93869"/>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1734697"/>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四</a:t>
            </a:r>
            <a:r>
              <a:rPr lang="en-US" b="1" dirty="0" smtClean="0"/>
              <a:t>)</a:t>
            </a:r>
            <a:r>
              <a:rPr lang="zh-CN" altLang="en-US" b="1" dirty="0" smtClean="0"/>
              <a:t>领条、欠条</a:t>
            </a:r>
          </a:p>
          <a:p>
            <a:pPr indent="446088">
              <a:lnSpc>
                <a:spcPct val="150000"/>
              </a:lnSpc>
            </a:pPr>
            <a:r>
              <a:rPr lang="zh-CN" altLang="en-US" dirty="0" smtClean="0"/>
              <a:t>领条是领到物品的单位或个人，写给物品发放方的文字凭据</a:t>
            </a:r>
            <a:r>
              <a:rPr lang="en-US" dirty="0" smtClean="0"/>
              <a:t>.</a:t>
            </a:r>
            <a:r>
              <a:rPr lang="zh-CN" altLang="en-US" dirty="0" smtClean="0"/>
              <a:t>欠条是欠某单位或某个人的物或款而写的欠据</a:t>
            </a:r>
            <a:r>
              <a:rPr lang="en-US" dirty="0" smtClean="0"/>
              <a:t>.</a:t>
            </a:r>
            <a:r>
              <a:rPr lang="zh-CN" altLang="en-US" dirty="0" smtClean="0"/>
              <a:t>它是收物</a:t>
            </a:r>
            <a:r>
              <a:rPr lang="en-US" dirty="0" smtClean="0"/>
              <a:t>(</a:t>
            </a:r>
            <a:r>
              <a:rPr lang="zh-CN" altLang="en-US" dirty="0" smtClean="0"/>
              <a:t>或收款</a:t>
            </a:r>
            <a:r>
              <a:rPr lang="en-US" dirty="0" smtClean="0"/>
              <a:t>)</a:t>
            </a:r>
            <a:r>
              <a:rPr lang="zh-CN" altLang="en-US" dirty="0" smtClean="0"/>
              <a:t>者向欠物</a:t>
            </a:r>
            <a:r>
              <a:rPr lang="en-US" dirty="0" smtClean="0"/>
              <a:t>(</a:t>
            </a:r>
            <a:r>
              <a:rPr lang="zh-CN" altLang="en-US" dirty="0" smtClean="0"/>
              <a:t>或欠款</a:t>
            </a:r>
            <a:r>
              <a:rPr lang="en-US" dirty="0" smtClean="0"/>
              <a:t>)</a:t>
            </a:r>
            <a:r>
              <a:rPr lang="zh-CN" altLang="en-US" dirty="0" smtClean="0"/>
              <a:t>者索取所欠物</a:t>
            </a:r>
            <a:r>
              <a:rPr lang="en-US" dirty="0" smtClean="0"/>
              <a:t>(</a:t>
            </a:r>
            <a:r>
              <a:rPr lang="zh-CN" altLang="en-US" dirty="0" smtClean="0"/>
              <a:t>款</a:t>
            </a:r>
            <a:r>
              <a:rPr lang="en-US" dirty="0" smtClean="0"/>
              <a:t>)</a:t>
            </a:r>
            <a:r>
              <a:rPr lang="zh-CN" altLang="en-US" dirty="0" smtClean="0"/>
              <a:t>的依据，也是欠物</a:t>
            </a:r>
            <a:r>
              <a:rPr lang="en-US" dirty="0" smtClean="0"/>
              <a:t>(</a:t>
            </a:r>
            <a:r>
              <a:rPr lang="zh-CN" altLang="en-US" dirty="0" smtClean="0"/>
              <a:t>款</a:t>
            </a:r>
            <a:r>
              <a:rPr lang="en-US" dirty="0" smtClean="0"/>
              <a:t>)</a:t>
            </a:r>
            <a:r>
              <a:rPr lang="zh-CN" altLang="en-US" dirty="0" smtClean="0"/>
              <a:t>者还清所欠物</a:t>
            </a:r>
            <a:r>
              <a:rPr lang="en-US" dirty="0" smtClean="0"/>
              <a:t>(</a:t>
            </a:r>
            <a:r>
              <a:rPr lang="zh-CN" altLang="en-US" dirty="0" smtClean="0"/>
              <a:t>款</a:t>
            </a:r>
            <a:r>
              <a:rPr lang="en-US" dirty="0" smtClean="0"/>
              <a:t>)</a:t>
            </a:r>
            <a:r>
              <a:rPr lang="zh-CN" altLang="en-US" dirty="0" smtClean="0"/>
              <a:t>的凭证。</a:t>
            </a:r>
            <a:endParaRPr lang="zh-CN" altLang="en-US" dirty="0"/>
          </a:p>
        </p:txBody>
      </p:sp>
      <p:graphicFrame>
        <p:nvGraphicFramePr>
          <p:cNvPr id="3" name="表格 2"/>
          <p:cNvGraphicFramePr>
            <a:graphicFrameLocks noGrp="1"/>
          </p:cNvGraphicFramePr>
          <p:nvPr/>
        </p:nvGraphicFramePr>
        <p:xfrm>
          <a:off x="845820" y="2103120"/>
          <a:ext cx="7898130" cy="2430907"/>
        </p:xfrm>
        <a:graphic>
          <a:graphicData uri="http://schemas.openxmlformats.org/drawingml/2006/table">
            <a:tbl>
              <a:tblPr/>
              <a:tblGrid>
                <a:gridCol w="7898130"/>
              </a:tblGrid>
              <a:tr h="1645920">
                <a:tc>
                  <a:txBody>
                    <a:bodyPr/>
                    <a:lstStyle/>
                    <a:p>
                      <a:pPr algn="ctr">
                        <a:lnSpc>
                          <a:spcPct val="150000"/>
                        </a:lnSpc>
                        <a:spcAft>
                          <a:spcPts val="0"/>
                        </a:spcAft>
                      </a:pPr>
                      <a:r>
                        <a:rPr lang="zh-CN" sz="1800" kern="100" dirty="0">
                          <a:solidFill>
                            <a:srgbClr val="000000"/>
                          </a:solidFill>
                          <a:latin typeface="NEU-BZ-S92"/>
                          <a:ea typeface="微软雅黑"/>
                          <a:cs typeface="Times New Roman"/>
                        </a:rPr>
                        <a:t>领　条</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今领到</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县教育局发给的</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年下学期学生课本肆佰叁拾</a:t>
                      </a:r>
                      <a:r>
                        <a:rPr lang="zh-CN" sz="1800" b="1" kern="100" dirty="0" smtClean="0">
                          <a:solidFill>
                            <a:srgbClr val="000000"/>
                          </a:solidFill>
                          <a:latin typeface="+mn-lt"/>
                          <a:ea typeface="楷体" pitchFamily="49" charset="-122"/>
                          <a:cs typeface="Times New Roman"/>
                        </a:rPr>
                        <a:t>套</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此</a:t>
                      </a:r>
                      <a:r>
                        <a:rPr lang="zh-CN" sz="1800" b="1" kern="100" dirty="0" smtClean="0">
                          <a:solidFill>
                            <a:srgbClr val="000000"/>
                          </a:solidFill>
                          <a:latin typeface="+mn-lt"/>
                          <a:ea typeface="楷体" pitchFamily="49" charset="-122"/>
                          <a:cs typeface="Times New Roman"/>
                        </a:rPr>
                        <a:t>据</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县</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小学</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公章</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algn="r">
                        <a:lnSpc>
                          <a:spcPct val="150000"/>
                        </a:lnSpc>
                        <a:spcAft>
                          <a:spcPts val="0"/>
                        </a:spcAft>
                      </a:pPr>
                      <a:r>
                        <a:rPr lang="zh-CN" sz="1800" kern="100" dirty="0">
                          <a:solidFill>
                            <a:srgbClr val="000000"/>
                          </a:solidFill>
                          <a:latin typeface="NEU-BZ-S92"/>
                          <a:ea typeface="微软雅黑"/>
                          <a:cs typeface="Times New Roman"/>
                        </a:rPr>
                        <a:t>经手人：</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签名或盖章</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月</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日</a:t>
                      </a:r>
                      <a:endParaRPr lang="zh-CN" sz="105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702135"/>
            <a:ext cx="7874333" cy="1319198"/>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要与物品发放方当面点清所领物品的品种和数量。</a:t>
            </a:r>
          </a:p>
          <a:p>
            <a:pPr>
              <a:lnSpc>
                <a:spcPct val="150000"/>
              </a:lnSpc>
            </a:pPr>
            <a:r>
              <a:rPr lang="en-US" dirty="0" smtClean="0"/>
              <a:t>2.</a:t>
            </a:r>
            <a:r>
              <a:rPr lang="zh-CN" altLang="en-US" dirty="0" smtClean="0"/>
              <a:t>要注意按领条的结构书写。</a:t>
            </a:r>
          </a:p>
          <a:p>
            <a:pPr>
              <a:lnSpc>
                <a:spcPct val="150000"/>
              </a:lnSpc>
            </a:pPr>
            <a:r>
              <a:rPr lang="en-US" dirty="0" smtClean="0"/>
              <a:t>3.</a:t>
            </a:r>
            <a:r>
              <a:rPr lang="zh-CN" altLang="en-US" dirty="0" smtClean="0"/>
              <a:t>领条、欠条的结构与借条的相同。</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6277" y="1978419"/>
            <a:ext cx="7874333" cy="1319198"/>
          </a:xfrm>
          <a:prstGeom prst="rect">
            <a:avLst/>
          </a:prstGeom>
          <a:noFill/>
        </p:spPr>
        <p:txBody>
          <a:bodyPr wrap="square" lIns="36000" tIns="36000" rIns="36000" bIns="36000" rtlCol="0">
            <a:spAutoFit/>
          </a:bodyPr>
          <a:lstStyle/>
          <a:p>
            <a:pPr>
              <a:lnSpc>
                <a:spcPct val="150000"/>
              </a:lnSpc>
            </a:pPr>
            <a:r>
              <a:rPr lang="zh-CN" altLang="en-US" dirty="0" smtClean="0"/>
              <a:t>　　特别提示：领条的正文内容要写清发放物品的单位</a:t>
            </a:r>
            <a:r>
              <a:rPr lang="en-US" dirty="0" smtClean="0"/>
              <a:t>(</a:t>
            </a:r>
            <a:r>
              <a:rPr lang="zh-CN" altLang="en-US" dirty="0" smtClean="0"/>
              <a:t>或个人</a:t>
            </a:r>
            <a:r>
              <a:rPr lang="en-US" dirty="0" smtClean="0"/>
              <a:t>)</a:t>
            </a:r>
            <a:r>
              <a:rPr lang="zh-CN" altLang="en-US" dirty="0" smtClean="0"/>
              <a:t>的名称、领到什么物品、数量和品种多少等</a:t>
            </a:r>
            <a:r>
              <a:rPr lang="en-US" dirty="0" smtClean="0"/>
              <a:t>.</a:t>
            </a:r>
            <a:r>
              <a:rPr lang="zh-CN" altLang="en-US" dirty="0" smtClean="0"/>
              <a:t>重要的领条署名时，既要写领物人所在单位的名称，加盖公章，还要写领物人的姓名。</a:t>
            </a:r>
            <a:endParaRPr lang="zh-CN" altLang="en-US" dirty="0"/>
          </a:p>
        </p:txBody>
      </p:sp>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224495"/>
            <a:ext cx="7874333" cy="949866"/>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0092D7"/>
                </a:solidFill>
              </a:rPr>
              <a:t>类型三　书信类</a:t>
            </a:r>
          </a:p>
          <a:p>
            <a:pPr>
              <a:lnSpc>
                <a:spcPct val="150000"/>
              </a:lnSpc>
            </a:pPr>
            <a:r>
              <a:rPr lang="en-US" b="1" dirty="0" smtClean="0"/>
              <a:t>(</a:t>
            </a:r>
            <a:r>
              <a:rPr lang="zh-CN" altLang="en-US" b="1" dirty="0" smtClean="0"/>
              <a:t>一</a:t>
            </a:r>
            <a:r>
              <a:rPr lang="en-US" b="1" dirty="0" smtClean="0"/>
              <a:t>)</a:t>
            </a:r>
            <a:r>
              <a:rPr lang="zh-CN" altLang="en-US" b="1" dirty="0" smtClean="0"/>
              <a:t>一般书信</a:t>
            </a:r>
            <a:endParaRPr lang="zh-CN" altLang="en-US" b="1" dirty="0"/>
          </a:p>
        </p:txBody>
      </p:sp>
      <p:graphicFrame>
        <p:nvGraphicFramePr>
          <p:cNvPr id="3" name="表格 2"/>
          <p:cNvGraphicFramePr>
            <a:graphicFrameLocks noGrp="1"/>
          </p:cNvGraphicFramePr>
          <p:nvPr/>
        </p:nvGraphicFramePr>
        <p:xfrm>
          <a:off x="868680" y="1249320"/>
          <a:ext cx="7852410" cy="3253867"/>
        </p:xfrm>
        <a:graphic>
          <a:graphicData uri="http://schemas.openxmlformats.org/drawingml/2006/table">
            <a:tbl>
              <a:tblPr/>
              <a:tblGrid>
                <a:gridCol w="7852410"/>
              </a:tblGrid>
              <a:tr h="3246120">
                <a:tc>
                  <a:txBody>
                    <a:bodyPr/>
                    <a:lstStyle/>
                    <a:p>
                      <a:pP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称呼得体　顶格写</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zh-CN" sz="1800" kern="100" dirty="0">
                          <a:solidFill>
                            <a:srgbClr val="000000"/>
                          </a:solidFill>
                          <a:latin typeface="NEU-BZ-S92"/>
                          <a:ea typeface="微软雅黑"/>
                          <a:cs typeface="Times New Roman"/>
                        </a:rPr>
                        <a:t>您</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你们</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好</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空两格</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正文内容空两格</a:t>
                      </a:r>
                      <a:r>
                        <a:rPr lang="en-US" sz="1800" kern="100" dirty="0" smtClean="0">
                          <a:solidFill>
                            <a:srgbClr val="000000"/>
                          </a:solidFill>
                          <a:latin typeface="NEU-BZ-S92"/>
                          <a:ea typeface="微软雅黑"/>
                          <a:cs typeface="Times New Roman"/>
                        </a:rPr>
                        <a:t>) </a:t>
                      </a:r>
                      <a:r>
                        <a:rPr lang="en-US" sz="1800" kern="100" dirty="0" smtClean="0">
                          <a:solidFill>
                            <a:srgbClr val="000000"/>
                          </a:solidFill>
                          <a:latin typeface="NEU-BZ-S92"/>
                          <a:ea typeface="+mn-ea"/>
                          <a:cs typeface="Times New Roman"/>
                        </a:rPr>
                        <a:t>×××××××</a:t>
                      </a:r>
                      <a:r>
                        <a:rPr lang="en-US" sz="1800" kern="100" dirty="0" smtClean="0">
                          <a:solidFill>
                            <a:srgbClr val="000000"/>
                          </a:solidFill>
                          <a:latin typeface="NEU-BZ-S92"/>
                          <a:ea typeface="微软雅黑"/>
                          <a:cs typeface="Times New Roman"/>
                        </a:rPr>
                        <a:t>××××××××××××××××</a:t>
                      </a:r>
                      <a:r>
                        <a:rPr lang="en-US" sz="1800" kern="100" dirty="0" smtClean="0">
                          <a:solidFill>
                            <a:srgbClr val="000000"/>
                          </a:solidFill>
                          <a:latin typeface="NEU-BZ-S92"/>
                          <a:ea typeface="+mn-ea"/>
                          <a:cs typeface="Times New Roman"/>
                        </a:rPr>
                        <a:t>×</a:t>
                      </a:r>
                      <a:endParaRPr lang="en-US" sz="1800" kern="100" dirty="0" smtClean="0">
                        <a:solidFill>
                          <a:srgbClr val="000000"/>
                        </a:solidFill>
                        <a:latin typeface="NEU-BZ-S92"/>
                        <a:ea typeface="微软雅黑"/>
                        <a:cs typeface="Times New Roman"/>
                      </a:endParaRPr>
                    </a:p>
                    <a:p>
                      <a:pPr marL="0" indent="0">
                        <a:lnSpc>
                          <a:spcPct val="150000"/>
                        </a:lnSpc>
                        <a:spcAft>
                          <a:spcPts val="0"/>
                        </a:spcAft>
                      </a:pPr>
                      <a:r>
                        <a:rPr lang="en-US" sz="1800" kern="100" dirty="0" smtClean="0">
                          <a:solidFill>
                            <a:srgbClr val="000000"/>
                          </a:solidFill>
                          <a:latin typeface="NEU-BZ-S92"/>
                          <a:ea typeface="微软雅黑"/>
                          <a:cs typeface="Times New Roman"/>
                        </a:rPr>
                        <a:t>××××××××××</a:t>
                      </a:r>
                      <a:r>
                        <a:rPr lang="en-US" sz="1800" kern="100" dirty="0" smtClean="0">
                          <a:solidFill>
                            <a:srgbClr val="000000"/>
                          </a:solidFill>
                          <a:latin typeface="NEU-BZ-S92"/>
                          <a:ea typeface="+mn-ea"/>
                          <a:cs typeface="Times New Roman"/>
                        </a:rPr>
                        <a:t>××××××</a:t>
                      </a:r>
                      <a:r>
                        <a:rPr lang="en-US" sz="1800" kern="100" dirty="0" smtClean="0">
                          <a:solidFill>
                            <a:srgbClr val="000000"/>
                          </a:solidFill>
                          <a:latin typeface="NEU-BZ-S92"/>
                          <a:ea typeface="微软雅黑"/>
                          <a:cs typeface="Times New Roman"/>
                        </a:rPr>
                        <a:t>×</a:t>
                      </a:r>
                      <a:r>
                        <a:rPr lang="zh-CN" altLang="en-US" sz="1800" kern="100" dirty="0" smtClean="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zh-CN" sz="1800" kern="100" dirty="0">
                          <a:solidFill>
                            <a:srgbClr val="000000"/>
                          </a:solidFill>
                          <a:latin typeface="NEU-BZ-S92"/>
                          <a:ea typeface="微软雅黑"/>
                          <a:cs typeface="Times New Roman"/>
                        </a:rPr>
                        <a:t>此致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或祝</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空两格</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marL="0" indent="446088">
                        <a:lnSpc>
                          <a:spcPct val="150000"/>
                        </a:lnSpc>
                        <a:spcAft>
                          <a:spcPts val="0"/>
                        </a:spcAft>
                      </a:pPr>
                      <a:r>
                        <a:rPr lang="zh-CN" sz="1800" kern="100" dirty="0">
                          <a:solidFill>
                            <a:srgbClr val="000000"/>
                          </a:solidFill>
                          <a:latin typeface="NEU-BZ-S92"/>
                          <a:ea typeface="微软雅黑"/>
                          <a:cs typeface="Times New Roman"/>
                        </a:rPr>
                        <a:t>敬礼</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身体健康</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顶格写</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身份</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署名</a:t>
                      </a:r>
                      <a:r>
                        <a:rPr lang="en-US" sz="1800" kern="100" dirty="0">
                          <a:solidFill>
                            <a:srgbClr val="000000"/>
                          </a:solidFill>
                          <a:latin typeface="NEU-BZ-S92"/>
                          <a:ea typeface="微软雅黑"/>
                          <a:cs typeface="Times New Roman"/>
                        </a:rPr>
                        <a:t>)</a:t>
                      </a:r>
                      <a:endParaRPr lang="zh-CN" sz="105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月</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日</a:t>
                      </a:r>
                      <a:endParaRPr lang="zh-CN" sz="105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724395"/>
            <a:ext cx="7874333" cy="2981192"/>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u="sng" dirty="0" smtClean="0"/>
              <a:t>称呼：第一行顶格</a:t>
            </a:r>
            <a:r>
              <a:rPr lang="zh-CN" altLang="en-US" dirty="0" smtClean="0"/>
              <a:t>写，后用冒号。</a:t>
            </a:r>
          </a:p>
          <a:p>
            <a:pPr>
              <a:lnSpc>
                <a:spcPct val="150000"/>
              </a:lnSpc>
            </a:pPr>
            <a:r>
              <a:rPr lang="en-US" dirty="0" smtClean="0"/>
              <a:t>2.</a:t>
            </a:r>
            <a:r>
              <a:rPr lang="zh-CN" altLang="en-US" dirty="0" smtClean="0"/>
              <a:t>正文：</a:t>
            </a:r>
            <a:r>
              <a:rPr lang="zh-CN" altLang="en-US" u="sng" dirty="0" smtClean="0"/>
              <a:t>另起一行空两格</a:t>
            </a:r>
            <a:r>
              <a:rPr lang="en-US" dirty="0" smtClean="0"/>
              <a:t>.</a:t>
            </a:r>
            <a:r>
              <a:rPr lang="zh-CN" altLang="en-US" dirty="0" smtClean="0"/>
              <a:t>一般先写问候语，再写主要内容</a:t>
            </a:r>
            <a:r>
              <a:rPr lang="en-US" dirty="0" smtClean="0"/>
              <a:t>.</a:t>
            </a:r>
            <a:r>
              <a:rPr lang="zh-CN" altLang="en-US" dirty="0" smtClean="0"/>
              <a:t>可有若干段落。</a:t>
            </a:r>
          </a:p>
          <a:p>
            <a:pPr>
              <a:lnSpc>
                <a:spcPct val="150000"/>
              </a:lnSpc>
            </a:pPr>
            <a:r>
              <a:rPr lang="en-US" dirty="0" smtClean="0"/>
              <a:t>3.</a:t>
            </a:r>
            <a:r>
              <a:rPr lang="zh-CN" altLang="en-US" dirty="0" smtClean="0"/>
              <a:t>结尾：写</a:t>
            </a:r>
            <a:r>
              <a:rPr lang="zh-CN" altLang="en-US" u="sng" dirty="0" smtClean="0"/>
              <a:t>祝颂语</a:t>
            </a:r>
            <a:r>
              <a:rPr lang="en-US" dirty="0" smtClean="0"/>
              <a:t>.</a:t>
            </a:r>
            <a:r>
              <a:rPr lang="zh-CN" altLang="en-US" dirty="0" smtClean="0"/>
              <a:t>“祝”“此致”等词语可紧接正文之后写，也可单独占一行，空两格写</a:t>
            </a:r>
            <a:r>
              <a:rPr lang="en-US" dirty="0" smtClean="0"/>
              <a:t>.</a:t>
            </a:r>
            <a:r>
              <a:rPr lang="zh-CN" altLang="en-US" dirty="0" smtClean="0"/>
              <a:t>“健康”“敬礼”等词语要另起一行，顶格写。</a:t>
            </a:r>
          </a:p>
          <a:p>
            <a:pPr>
              <a:lnSpc>
                <a:spcPct val="150000"/>
              </a:lnSpc>
            </a:pPr>
            <a:r>
              <a:rPr lang="en-US" dirty="0" smtClean="0"/>
              <a:t>4.</a:t>
            </a:r>
            <a:r>
              <a:rPr lang="zh-CN" altLang="en-US" u="sng" dirty="0" smtClean="0"/>
              <a:t>署名</a:t>
            </a:r>
            <a:r>
              <a:rPr lang="zh-CN" altLang="en-US" dirty="0" smtClean="0"/>
              <a:t>：写在另起一行的偏右处</a:t>
            </a:r>
            <a:r>
              <a:rPr lang="en-US" dirty="0" smtClean="0"/>
              <a:t>.</a:t>
            </a:r>
            <a:r>
              <a:rPr lang="zh-CN" altLang="en-US" dirty="0" smtClean="0"/>
              <a:t>可加上</a:t>
            </a:r>
            <a:r>
              <a:rPr lang="zh-CN" altLang="en-US" u="sng" dirty="0" smtClean="0"/>
              <a:t>合适的称谓</a:t>
            </a:r>
            <a:r>
              <a:rPr lang="zh-CN" altLang="en-US" dirty="0" smtClean="0"/>
              <a:t>，如“你的好友”“您的学生”等。</a:t>
            </a:r>
          </a:p>
          <a:p>
            <a:pPr>
              <a:lnSpc>
                <a:spcPct val="150000"/>
              </a:lnSpc>
            </a:pPr>
            <a:r>
              <a:rPr lang="en-US" dirty="0" smtClean="0"/>
              <a:t>5.</a:t>
            </a:r>
            <a:r>
              <a:rPr lang="zh-CN" altLang="en-US" u="sng" dirty="0" smtClean="0"/>
              <a:t>日期</a:t>
            </a:r>
            <a:r>
              <a:rPr lang="zh-CN" altLang="en-US" dirty="0" smtClean="0"/>
              <a:t>：写在署名下一行的右边。</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4227687"/>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校刊的质量取决于稿件的质量</a:t>
            </a:r>
            <a:r>
              <a:rPr lang="en-US" dirty="0" smtClean="0"/>
              <a:t>.</a:t>
            </a:r>
            <a:r>
              <a:rPr lang="zh-CN" altLang="en-US" dirty="0" smtClean="0"/>
              <a:t>为提高</a:t>
            </a:r>
            <a:r>
              <a:rPr lang="en-US" altLang="zh-CN" dirty="0" smtClean="0"/>
              <a:t>《</a:t>
            </a:r>
            <a:r>
              <a:rPr lang="zh-CN" altLang="en-US" dirty="0" smtClean="0"/>
              <a:t>学苑</a:t>
            </a:r>
            <a:r>
              <a:rPr lang="en-US" altLang="zh-CN" dirty="0" smtClean="0"/>
              <a:t>》</a:t>
            </a:r>
            <a:r>
              <a:rPr lang="zh-CN" altLang="en-US" dirty="0" smtClean="0"/>
              <a:t>编辑的写作水平，激发本校文学社成员的写作热情，编辑部将举办“读写的味道”座谈会</a:t>
            </a:r>
            <a:r>
              <a:rPr lang="en-US" dirty="0" smtClean="0"/>
              <a:t>.</a:t>
            </a:r>
            <a:r>
              <a:rPr lang="zh-CN" altLang="en-US" dirty="0" smtClean="0"/>
              <a:t>请你校对通知稿。</a:t>
            </a:r>
            <a:r>
              <a:rPr lang="en-US" dirty="0" smtClean="0"/>
              <a:t>(</a:t>
            </a:r>
            <a:r>
              <a:rPr lang="zh-CN" altLang="en-US" dirty="0" smtClean="0"/>
              <a:t>指出错误即可，</a:t>
            </a:r>
            <a:r>
              <a:rPr lang="en-US" dirty="0" smtClean="0"/>
              <a:t>1</a:t>
            </a:r>
            <a:r>
              <a:rPr lang="zh-CN" altLang="en-US" dirty="0" smtClean="0"/>
              <a:t>分</a:t>
            </a:r>
            <a:r>
              <a:rPr lang="en-US" dirty="0" smtClean="0"/>
              <a:t>)</a:t>
            </a:r>
            <a:endParaRPr lang="zh-CN" altLang="en-US" dirty="0" smtClean="0"/>
          </a:p>
          <a:p>
            <a:pPr algn="ctr">
              <a:lnSpc>
                <a:spcPct val="150000"/>
              </a:lnSpc>
            </a:pPr>
            <a:r>
              <a:rPr lang="zh-CN" altLang="en-US" b="1" dirty="0" smtClean="0"/>
              <a:t>通　知</a:t>
            </a:r>
          </a:p>
          <a:p>
            <a:pPr>
              <a:lnSpc>
                <a:spcPct val="150000"/>
              </a:lnSpc>
            </a:pPr>
            <a:r>
              <a:rPr lang="en-US" altLang="zh-CN" b="1" dirty="0" smtClean="0">
                <a:ea typeface="楷体" pitchFamily="49" charset="-122"/>
              </a:rPr>
              <a:t>《</a:t>
            </a:r>
            <a:r>
              <a:rPr lang="zh-CN" altLang="en-US" b="1" dirty="0" smtClean="0">
                <a:ea typeface="楷体" pitchFamily="49" charset="-122"/>
              </a:rPr>
              <a:t>学苑</a:t>
            </a:r>
            <a:r>
              <a:rPr lang="en-US" altLang="zh-CN" b="1" dirty="0" smtClean="0">
                <a:ea typeface="楷体" pitchFamily="49" charset="-122"/>
              </a:rPr>
              <a:t>》</a:t>
            </a:r>
            <a:r>
              <a:rPr lang="zh-CN" altLang="en-US" b="1" dirty="0" smtClean="0">
                <a:ea typeface="楷体" pitchFamily="49" charset="-122"/>
              </a:rPr>
              <a:t>编辑及文学社成员：</a:t>
            </a:r>
          </a:p>
          <a:p>
            <a:pPr>
              <a:lnSpc>
                <a:spcPct val="150000"/>
              </a:lnSpc>
            </a:pPr>
            <a:r>
              <a:rPr lang="zh-CN" altLang="en-US" b="1" dirty="0" smtClean="0">
                <a:ea typeface="楷体" pitchFamily="49" charset="-122"/>
              </a:rPr>
              <a:t>　　</a:t>
            </a:r>
            <a:r>
              <a:rPr lang="en-US" b="1" dirty="0" smtClean="0">
                <a:ea typeface="楷体" pitchFamily="49" charset="-122"/>
              </a:rPr>
              <a:t>2018</a:t>
            </a:r>
            <a:r>
              <a:rPr lang="zh-CN" altLang="en-US" b="1" dirty="0" smtClean="0">
                <a:ea typeface="楷体" pitchFamily="49" charset="-122"/>
              </a:rPr>
              <a:t>年</a:t>
            </a:r>
            <a:r>
              <a:rPr lang="en-US" b="1" dirty="0" smtClean="0">
                <a:ea typeface="楷体" pitchFamily="49" charset="-122"/>
              </a:rPr>
              <a:t>4</a:t>
            </a:r>
            <a:r>
              <a:rPr lang="zh-CN" altLang="en-US" b="1" dirty="0" smtClean="0">
                <a:ea typeface="楷体" pitchFamily="49" charset="-122"/>
              </a:rPr>
              <a:t>月</a:t>
            </a:r>
            <a:r>
              <a:rPr lang="en-US" b="1" dirty="0" smtClean="0">
                <a:ea typeface="楷体" pitchFamily="49" charset="-122"/>
              </a:rPr>
              <a:t>23</a:t>
            </a:r>
            <a:r>
              <a:rPr lang="zh-CN" altLang="en-US" b="1" dirty="0" smtClean="0">
                <a:ea typeface="楷体" pitchFamily="49" charset="-122"/>
              </a:rPr>
              <a:t>日上午在学校三楼举办“读写的味道”座谈会，请准时参加</a:t>
            </a:r>
            <a:r>
              <a:rPr lang="en-US" b="1" dirty="0" smtClean="0">
                <a:ea typeface="楷体" pitchFamily="49" charset="-122"/>
              </a:rPr>
              <a:t>.</a:t>
            </a:r>
            <a:endParaRPr lang="zh-CN" altLang="en-US" b="1" dirty="0" smtClean="0">
              <a:ea typeface="楷体" pitchFamily="49" charset="-122"/>
            </a:endParaRPr>
          </a:p>
          <a:p>
            <a:pPr algn="r">
              <a:lnSpc>
                <a:spcPct val="150000"/>
              </a:lnSpc>
            </a:pPr>
            <a:r>
              <a:rPr lang="en-US" altLang="zh-CN" b="1" dirty="0" smtClean="0">
                <a:ea typeface="楷体" pitchFamily="49" charset="-122"/>
              </a:rPr>
              <a:t>《</a:t>
            </a:r>
            <a:r>
              <a:rPr lang="zh-CN" altLang="en-US" b="1" dirty="0" smtClean="0">
                <a:ea typeface="楷体" pitchFamily="49" charset="-122"/>
              </a:rPr>
              <a:t>学苑</a:t>
            </a:r>
            <a:r>
              <a:rPr lang="en-US" altLang="zh-CN" b="1" dirty="0" smtClean="0">
                <a:ea typeface="楷体" pitchFamily="49" charset="-122"/>
              </a:rPr>
              <a:t>》</a:t>
            </a:r>
            <a:r>
              <a:rPr lang="zh-CN" altLang="en-US" b="1" dirty="0" smtClean="0">
                <a:ea typeface="楷体" pitchFamily="49" charset="-122"/>
              </a:rPr>
              <a:t>编辑部</a:t>
            </a:r>
          </a:p>
          <a:p>
            <a:pPr algn="r">
              <a:lnSpc>
                <a:spcPct val="150000"/>
              </a:lnSpc>
            </a:pPr>
            <a:r>
              <a:rPr lang="en-US" b="1" dirty="0" smtClean="0">
                <a:ea typeface="楷体" pitchFamily="49" charset="-122"/>
              </a:rPr>
              <a:t>2018</a:t>
            </a:r>
            <a:r>
              <a:rPr lang="zh-CN" altLang="en-US" b="1" dirty="0" smtClean="0">
                <a:ea typeface="楷体" pitchFamily="49" charset="-122"/>
              </a:rPr>
              <a:t>年</a:t>
            </a:r>
            <a:r>
              <a:rPr lang="en-US" b="1" dirty="0" smtClean="0">
                <a:ea typeface="楷体" pitchFamily="49" charset="-122"/>
              </a:rPr>
              <a:t>4</a:t>
            </a:r>
            <a:r>
              <a:rPr lang="zh-CN" altLang="en-US" b="1" dirty="0" smtClean="0">
                <a:ea typeface="楷体" pitchFamily="49" charset="-122"/>
              </a:rPr>
              <a:t>月</a:t>
            </a:r>
            <a:r>
              <a:rPr lang="en-US" b="1" dirty="0" smtClean="0">
                <a:ea typeface="楷体" pitchFamily="49" charset="-122"/>
              </a:rPr>
              <a:t>16</a:t>
            </a:r>
            <a:r>
              <a:rPr lang="zh-CN" altLang="en-US" b="1" dirty="0" smtClean="0">
                <a:ea typeface="楷体" pitchFamily="49" charset="-122"/>
              </a:rPr>
              <a:t>日</a:t>
            </a:r>
          </a:p>
          <a:p>
            <a:pPr>
              <a:lnSpc>
                <a:spcPct val="150000"/>
              </a:lnSpc>
            </a:pPr>
            <a:r>
              <a:rPr lang="en-US" u="sng" dirty="0" smtClean="0"/>
              <a:t>                                                                                                                                        </a:t>
            </a:r>
          </a:p>
          <a:p>
            <a:pPr>
              <a:lnSpc>
                <a:spcPct val="150000"/>
              </a:lnSpc>
            </a:pPr>
            <a:r>
              <a:rPr lang="en-US" u="sng" dirty="0" smtClean="0"/>
              <a:t>                                                                                                                                        </a:t>
            </a:r>
            <a:endParaRPr lang="zh-CN" altLang="en-US"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268037"/>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二</a:t>
            </a:r>
            <a:r>
              <a:rPr lang="en-US" b="1" dirty="0" smtClean="0"/>
              <a:t>)</a:t>
            </a:r>
            <a:r>
              <a:rPr lang="zh-CN" altLang="en-US" b="1" dirty="0" smtClean="0"/>
              <a:t>感谢信</a:t>
            </a:r>
            <a:endParaRPr lang="zh-CN" altLang="en-US" b="1" dirty="0"/>
          </a:p>
        </p:txBody>
      </p:sp>
      <p:graphicFrame>
        <p:nvGraphicFramePr>
          <p:cNvPr id="3" name="表格 2"/>
          <p:cNvGraphicFramePr>
            <a:graphicFrameLocks noGrp="1"/>
          </p:cNvGraphicFramePr>
          <p:nvPr/>
        </p:nvGraphicFramePr>
        <p:xfrm>
          <a:off x="1016907" y="763090"/>
          <a:ext cx="7488464" cy="3808910"/>
        </p:xfrm>
        <a:graphic>
          <a:graphicData uri="http://schemas.openxmlformats.org/drawingml/2006/table">
            <a:tbl>
              <a:tblPr/>
              <a:tblGrid>
                <a:gridCol w="7488464"/>
              </a:tblGrid>
              <a:tr h="3808910">
                <a:tc>
                  <a:txBody>
                    <a:bodyPr/>
                    <a:lstStyle/>
                    <a:p>
                      <a:pPr algn="ctr">
                        <a:lnSpc>
                          <a:spcPct val="150000"/>
                        </a:lnSpc>
                        <a:spcAft>
                          <a:spcPts val="0"/>
                        </a:spcAft>
                      </a:pPr>
                      <a:r>
                        <a:rPr lang="zh-CN" sz="1800" kern="100" dirty="0">
                          <a:solidFill>
                            <a:srgbClr val="000000"/>
                          </a:solidFill>
                          <a:latin typeface="NEU-BZ-S92"/>
                          <a:ea typeface="微软雅黑"/>
                          <a:cs typeface="Times New Roman"/>
                        </a:rPr>
                        <a:t>感谢信</a:t>
                      </a:r>
                      <a:endParaRPr lang="zh-CN" sz="1000" kern="100" dirty="0">
                        <a:solidFill>
                          <a:srgbClr val="000000"/>
                        </a:solidFill>
                        <a:latin typeface="NEU-BZ-S92"/>
                        <a:ea typeface="方正书宋_GBK"/>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尊敬的</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中学领导：</a:t>
                      </a:r>
                      <a:endParaRPr lang="zh-CN" sz="1000" b="1" kern="100" dirty="0">
                        <a:solidFill>
                          <a:srgbClr val="000000"/>
                        </a:solidFill>
                        <a:latin typeface="+mn-lt"/>
                        <a:ea typeface="楷体" pitchFamily="49" charset="-122"/>
                        <a:cs typeface="Times New Roman"/>
                      </a:endParaRPr>
                    </a:p>
                    <a:p>
                      <a:pPr marL="0" indent="446088">
                        <a:lnSpc>
                          <a:spcPct val="150000"/>
                        </a:lnSpc>
                        <a:spcAft>
                          <a:spcPts val="0"/>
                        </a:spcAft>
                      </a:pPr>
                      <a:r>
                        <a:rPr lang="en-US" altLang="zh-CN" sz="1800" b="1" kern="100" dirty="0" smtClean="0">
                          <a:solidFill>
                            <a:srgbClr val="000000"/>
                          </a:solidFill>
                          <a:latin typeface="+mn-lt"/>
                          <a:ea typeface="楷体" pitchFamily="49" charset="-122"/>
                          <a:cs typeface="Times New Roman"/>
                        </a:rPr>
                        <a:t>  </a:t>
                      </a:r>
                      <a:r>
                        <a:rPr lang="zh-CN" sz="1800" b="1" kern="100" dirty="0" smtClean="0">
                          <a:solidFill>
                            <a:srgbClr val="000000"/>
                          </a:solidFill>
                          <a:latin typeface="+mn-lt"/>
                          <a:ea typeface="楷体" pitchFamily="49" charset="-122"/>
                          <a:cs typeface="Times New Roman"/>
                        </a:rPr>
                        <a:t>我</a:t>
                      </a:r>
                      <a:r>
                        <a:rPr lang="zh-CN" sz="1800" b="1" kern="100" dirty="0">
                          <a:solidFill>
                            <a:srgbClr val="000000"/>
                          </a:solidFill>
                          <a:latin typeface="+mn-lt"/>
                          <a:ea typeface="楷体" pitchFamily="49" charset="-122"/>
                          <a:cs typeface="Times New Roman"/>
                        </a:rPr>
                        <a:t>的女儿在去年的一次车祸中受了伤，严重影响了正常的生活和</a:t>
                      </a:r>
                      <a:r>
                        <a:rPr lang="zh-CN" sz="1800" b="1" kern="100" dirty="0" smtClean="0">
                          <a:solidFill>
                            <a:srgbClr val="000000"/>
                          </a:solidFill>
                          <a:latin typeface="+mn-lt"/>
                          <a:ea typeface="楷体" pitchFamily="49" charset="-122"/>
                          <a:cs typeface="Times New Roman"/>
                        </a:rPr>
                        <a:t>学习</a:t>
                      </a:r>
                      <a:r>
                        <a:rPr lang="zh-CN" altLang="en-US" sz="1800" b="1" kern="100" dirty="0" smtClean="0">
                          <a:solidFill>
                            <a:srgbClr val="000000"/>
                          </a:solidFill>
                          <a:latin typeface="+mn-lt"/>
                          <a:ea typeface="楷体" pitchFamily="49" charset="-122"/>
                          <a:cs typeface="Times New Roman"/>
                        </a:rPr>
                        <a:t>。</a:t>
                      </a:r>
                      <a:r>
                        <a:rPr lang="en-US" sz="1800" b="1" kern="100" dirty="0" smtClean="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……老师和同学们关心残疾人，助人为乐的精神，是值得我们学习的</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我们全家向董老师和同学们表示衷心的感谢，并请学校领导给予</a:t>
                      </a:r>
                      <a:r>
                        <a:rPr lang="zh-CN" sz="1800" b="1" kern="100" dirty="0" smtClean="0">
                          <a:solidFill>
                            <a:srgbClr val="000000"/>
                          </a:solidFill>
                          <a:latin typeface="+mn-lt"/>
                          <a:ea typeface="楷体" pitchFamily="49" charset="-122"/>
                          <a:cs typeface="Times New Roman"/>
                        </a:rPr>
                        <a:t>表扬</a:t>
                      </a:r>
                      <a:r>
                        <a:rPr lang="zh-CN" altLang="en-US" sz="1800" b="1" kern="100" dirty="0" smtClean="0">
                          <a:solidFill>
                            <a:srgbClr val="000000"/>
                          </a:solidFill>
                          <a:latin typeface="+mn-lt"/>
                          <a:ea typeface="楷体" pitchFamily="49" charset="-122"/>
                          <a:cs typeface="Times New Roman"/>
                        </a:rPr>
                        <a:t>。</a:t>
                      </a:r>
                      <a:endParaRPr lang="zh-CN" sz="100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此致</a:t>
                      </a:r>
                      <a:endParaRPr lang="zh-CN" sz="1000" b="1" kern="100" dirty="0">
                        <a:solidFill>
                          <a:srgbClr val="000000"/>
                        </a:solidFill>
                        <a:latin typeface="+mn-lt"/>
                        <a:ea typeface="楷体" pitchFamily="49" charset="-122"/>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敬礼</a:t>
                      </a:r>
                      <a:endParaRPr lang="zh-CN" sz="100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NEU-BZ-S92"/>
                          <a:ea typeface="微软雅黑"/>
                          <a:cs typeface="Times New Roman"/>
                        </a:rPr>
                        <a:t>学生家长：胡</a:t>
                      </a:r>
                      <a:r>
                        <a:rPr lang="en-US" sz="1800" kern="100" dirty="0">
                          <a:solidFill>
                            <a:srgbClr val="000000"/>
                          </a:solidFill>
                          <a:latin typeface="NEU-BZ-S92"/>
                          <a:ea typeface="微软雅黑"/>
                          <a:cs typeface="Times New Roman"/>
                        </a:rPr>
                        <a:t>××</a:t>
                      </a:r>
                      <a:endParaRPr lang="zh-CN" sz="100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月</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日</a:t>
                      </a:r>
                      <a:endParaRPr lang="zh-CN" sz="1000" kern="100" dirty="0">
                        <a:solidFill>
                          <a:srgbClr val="000000"/>
                        </a:solidFill>
                        <a:latin typeface="NEU-BZ-S92"/>
                        <a:ea typeface="方正书宋_GBK"/>
                        <a:cs typeface="Times New Roman"/>
                      </a:endParaRPr>
                    </a:p>
                  </a:txBody>
                  <a:tcPr marL="65852" marR="6585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700643"/>
            <a:ext cx="7874333" cy="3812188"/>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标题：第一行正中写“感谢信”三字，或写“致</a:t>
            </a:r>
            <a:r>
              <a:rPr lang="en-US" dirty="0" smtClean="0"/>
              <a:t>××</a:t>
            </a:r>
            <a:r>
              <a:rPr lang="zh-CN" altLang="en-US" dirty="0" smtClean="0"/>
              <a:t>的感谢信”。</a:t>
            </a:r>
          </a:p>
          <a:p>
            <a:pPr>
              <a:lnSpc>
                <a:spcPct val="150000"/>
              </a:lnSpc>
            </a:pPr>
            <a:r>
              <a:rPr lang="en-US" dirty="0" smtClean="0"/>
              <a:t>2.</a:t>
            </a:r>
            <a:r>
              <a:rPr lang="zh-CN" altLang="en-US" dirty="0" smtClean="0"/>
              <a:t>称呼：转行顶格写被感谢的</a:t>
            </a:r>
            <a:r>
              <a:rPr lang="zh-CN" altLang="en-US" u="sng" dirty="0" smtClean="0"/>
              <a:t>单位名称或个人姓名</a:t>
            </a:r>
            <a:r>
              <a:rPr lang="zh-CN" altLang="en-US" dirty="0" smtClean="0"/>
              <a:t>、称呼，后加冒号。</a:t>
            </a:r>
          </a:p>
          <a:p>
            <a:pPr>
              <a:lnSpc>
                <a:spcPct val="150000"/>
              </a:lnSpc>
            </a:pPr>
            <a:r>
              <a:rPr lang="en-US" dirty="0" smtClean="0"/>
              <a:t>3.</a:t>
            </a:r>
            <a:r>
              <a:rPr lang="zh-CN" altLang="en-US" dirty="0" smtClean="0"/>
              <a:t>正文：包括：</a:t>
            </a:r>
            <a:r>
              <a:rPr lang="en-US" dirty="0" smtClean="0"/>
              <a:t>①</a:t>
            </a:r>
            <a:r>
              <a:rPr lang="zh-CN" altLang="en-US" dirty="0" smtClean="0"/>
              <a:t>感谢的理由</a:t>
            </a:r>
            <a:r>
              <a:rPr lang="en-US" dirty="0" smtClean="0"/>
              <a:t>.</a:t>
            </a:r>
            <a:r>
              <a:rPr lang="zh-CN" altLang="en-US" dirty="0" smtClean="0"/>
              <a:t>用准确、具体的语言叙述被感谢人的先进事迹；</a:t>
            </a:r>
            <a:r>
              <a:rPr lang="en-US" dirty="0" smtClean="0"/>
              <a:t>②</a:t>
            </a:r>
            <a:r>
              <a:rPr lang="zh-CN" altLang="en-US" dirty="0" smtClean="0"/>
              <a:t>在叙述时，必要的时间、地点、过程等情况要加以介绍；</a:t>
            </a:r>
            <a:r>
              <a:rPr lang="en-US" dirty="0" smtClean="0"/>
              <a:t>③</a:t>
            </a:r>
            <a:r>
              <a:rPr lang="zh-CN" altLang="en-US" dirty="0" smtClean="0"/>
              <a:t>对被感谢人在整个事迹中体现的好的品德作风以及产生的效果要加以诚挚地评价和赞扬；</a:t>
            </a:r>
            <a:r>
              <a:rPr lang="en-US" dirty="0" smtClean="0"/>
              <a:t>④</a:t>
            </a:r>
            <a:r>
              <a:rPr lang="zh-CN" altLang="en-US" dirty="0" smtClean="0"/>
              <a:t>直接表达谢意，并表露向对方学习之意。</a:t>
            </a:r>
          </a:p>
          <a:p>
            <a:pPr>
              <a:lnSpc>
                <a:spcPct val="150000"/>
              </a:lnSpc>
            </a:pPr>
            <a:r>
              <a:rPr lang="en-US" dirty="0" smtClean="0"/>
              <a:t>4.</a:t>
            </a:r>
            <a:r>
              <a:rPr lang="zh-CN" altLang="en-US" dirty="0" smtClean="0"/>
              <a:t>结尾：</a:t>
            </a:r>
            <a:r>
              <a:rPr lang="zh-CN" altLang="en-US" u="sng" dirty="0" smtClean="0"/>
              <a:t>致敬语</a:t>
            </a:r>
            <a:r>
              <a:rPr lang="zh-CN" altLang="en-US" dirty="0" smtClean="0"/>
              <a:t>。</a:t>
            </a:r>
            <a:endParaRPr lang="zh-CN" altLang="en-US" u="sng" dirty="0" smtClean="0"/>
          </a:p>
          <a:p>
            <a:pPr>
              <a:lnSpc>
                <a:spcPct val="150000"/>
              </a:lnSpc>
            </a:pPr>
            <a:r>
              <a:rPr lang="en-US" dirty="0" smtClean="0"/>
              <a:t>5.</a:t>
            </a:r>
            <a:r>
              <a:rPr lang="zh-CN" altLang="en-US" u="sng" dirty="0" smtClean="0"/>
              <a:t>署名</a:t>
            </a:r>
            <a:r>
              <a:rPr lang="zh-CN" altLang="en-US" dirty="0" smtClean="0"/>
              <a:t>：写在另起一行的偏右处。</a:t>
            </a:r>
          </a:p>
          <a:p>
            <a:pPr>
              <a:lnSpc>
                <a:spcPct val="150000"/>
              </a:lnSpc>
            </a:pPr>
            <a:r>
              <a:rPr lang="en-US" dirty="0" smtClean="0"/>
              <a:t>6.</a:t>
            </a:r>
            <a:r>
              <a:rPr lang="zh-CN" altLang="en-US" u="sng" dirty="0" smtClean="0"/>
              <a:t>日期</a:t>
            </a:r>
            <a:r>
              <a:rPr lang="zh-CN" altLang="en-US" dirty="0" smtClean="0"/>
              <a:t>：写在署名下一行的右边。</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三</a:t>
            </a:r>
            <a:r>
              <a:rPr lang="en-US" b="1" dirty="0" smtClean="0"/>
              <a:t>)</a:t>
            </a:r>
            <a:r>
              <a:rPr lang="zh-CN" altLang="en-US" b="1" dirty="0" smtClean="0"/>
              <a:t>贺信</a:t>
            </a:r>
            <a:endParaRPr lang="zh-CN" altLang="en-US" b="1"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2467" y="815405"/>
            <a:ext cx="7874333" cy="3396690"/>
          </a:xfrm>
          <a:prstGeom prst="rect">
            <a:avLst/>
          </a:prstGeom>
          <a:noFill/>
          <a:ln>
            <a:solidFill>
              <a:schemeClr val="tx1"/>
            </a:solidFill>
          </a:ln>
        </p:spPr>
        <p:txBody>
          <a:bodyPr wrap="square" lIns="36000" tIns="36000" rIns="36000" bIns="36000" rtlCol="0">
            <a:spAutoFit/>
          </a:bodyPr>
          <a:lstStyle/>
          <a:p>
            <a:pPr algn="ctr">
              <a:lnSpc>
                <a:spcPct val="150000"/>
              </a:lnSpc>
            </a:pPr>
            <a:r>
              <a:rPr lang="zh-CN" altLang="en-US" dirty="0" smtClean="0"/>
              <a:t>贺　信</a:t>
            </a:r>
          </a:p>
          <a:p>
            <a:pPr indent="446088">
              <a:lnSpc>
                <a:spcPct val="150000"/>
              </a:lnSpc>
            </a:pPr>
            <a:r>
              <a:rPr lang="en-US" b="1" dirty="0" smtClean="0">
                <a:ea typeface="楷体" pitchFamily="49" charset="-122"/>
              </a:rPr>
              <a:t>××</a:t>
            </a:r>
            <a:r>
              <a:rPr lang="zh-CN" altLang="en-US" b="1" dirty="0" smtClean="0">
                <a:ea typeface="楷体" pitchFamily="49" charset="-122"/>
              </a:rPr>
              <a:t>厂全体职工：</a:t>
            </a:r>
          </a:p>
          <a:p>
            <a:pPr indent="446088">
              <a:lnSpc>
                <a:spcPct val="150000"/>
              </a:lnSpc>
            </a:pPr>
            <a:r>
              <a:rPr lang="zh-CN" altLang="en-US" b="1" dirty="0" smtClean="0">
                <a:ea typeface="楷体" pitchFamily="49" charset="-122"/>
              </a:rPr>
              <a:t>喜闻十月二日是贵厂建厂</a:t>
            </a:r>
            <a:r>
              <a:rPr lang="en-US" b="1" dirty="0" smtClean="0">
                <a:ea typeface="楷体" pitchFamily="49" charset="-122"/>
              </a:rPr>
              <a:t>30</a:t>
            </a:r>
            <a:r>
              <a:rPr lang="zh-CN" altLang="en-US" b="1" dirty="0" smtClean="0">
                <a:ea typeface="楷体" pitchFamily="49" charset="-122"/>
              </a:rPr>
              <a:t>周年纪念日，谨此表示热烈祝贺</a:t>
            </a:r>
            <a:r>
              <a:rPr lang="en-US" b="1" dirty="0" smtClean="0">
                <a:ea typeface="楷体" pitchFamily="49" charset="-122"/>
              </a:rPr>
              <a:t>!</a:t>
            </a:r>
            <a:endParaRPr lang="zh-CN" altLang="en-US" b="1" dirty="0" smtClean="0">
              <a:ea typeface="楷体" pitchFamily="49" charset="-122"/>
            </a:endParaRPr>
          </a:p>
          <a:p>
            <a:pPr indent="446088">
              <a:lnSpc>
                <a:spcPct val="150000"/>
              </a:lnSpc>
            </a:pPr>
            <a:r>
              <a:rPr lang="zh-CN" altLang="en-US" b="1" dirty="0" smtClean="0">
                <a:ea typeface="楷体" pitchFamily="49" charset="-122"/>
              </a:rPr>
              <a:t>三十年来贵厂全体职工发扬了艰苦创业、自力更生、增产节约、多做贡献的可贵精神，不仅为祖国的工业建设提供了新产品，而且培养了大批技术人才，支援了兄弟单位</a:t>
            </a:r>
            <a:r>
              <a:rPr lang="en-US" b="1" dirty="0" smtClean="0">
                <a:ea typeface="楷体" pitchFamily="49" charset="-122"/>
              </a:rPr>
              <a:t>.</a:t>
            </a:r>
            <a:r>
              <a:rPr lang="zh-CN" altLang="en-US" b="1" dirty="0" smtClean="0">
                <a:ea typeface="楷体" pitchFamily="49" charset="-122"/>
              </a:rPr>
              <a:t>多年来，贵厂在技术力量方面，给我厂以无私的帮助和支援</a:t>
            </a:r>
            <a:r>
              <a:rPr lang="en-US" b="1" dirty="0" smtClean="0">
                <a:ea typeface="楷体" pitchFamily="49" charset="-122"/>
              </a:rPr>
              <a:t>.</a:t>
            </a:r>
            <a:r>
              <a:rPr lang="zh-CN" altLang="en-US" b="1" dirty="0" smtClean="0">
                <a:ea typeface="楷体" pitchFamily="49" charset="-122"/>
              </a:rPr>
              <a:t>为此我们表示衷心的感谢，并决心以实际行动向贵厂全体职工学习，努力钻研技术，提高产品质量，为达到同行业的先进水平而努力。</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700644"/>
            <a:ext cx="7874333" cy="2150195"/>
          </a:xfrm>
          <a:prstGeom prst="rect">
            <a:avLst/>
          </a:prstGeom>
          <a:noFill/>
          <a:ln>
            <a:solidFill>
              <a:schemeClr val="tx1"/>
            </a:solidFill>
          </a:ln>
        </p:spPr>
        <p:txBody>
          <a:bodyPr wrap="square" lIns="36000" tIns="36000" rIns="36000" bIns="36000" rtlCol="0">
            <a:spAutoFit/>
          </a:bodyPr>
          <a:lstStyle/>
          <a:p>
            <a:pPr indent="446088">
              <a:lnSpc>
                <a:spcPct val="150000"/>
              </a:lnSpc>
            </a:pPr>
            <a:r>
              <a:rPr lang="zh-CN" altLang="en-US" b="1" dirty="0" smtClean="0">
                <a:ea typeface="楷体" pitchFamily="49" charset="-122"/>
              </a:rPr>
              <a:t>最后，祝贵厂全体职工在四个现代化的新长征中取得更大的成绩</a:t>
            </a:r>
            <a:r>
              <a:rPr lang="en-US" b="1" dirty="0" smtClean="0">
                <a:ea typeface="楷体" pitchFamily="49" charset="-122"/>
              </a:rPr>
              <a:t>!</a:t>
            </a:r>
            <a:endParaRPr lang="zh-CN" altLang="en-US" b="1" dirty="0" smtClean="0">
              <a:ea typeface="楷体" pitchFamily="49" charset="-122"/>
            </a:endParaRPr>
          </a:p>
          <a:p>
            <a:pPr indent="446088">
              <a:lnSpc>
                <a:spcPct val="150000"/>
              </a:lnSpc>
            </a:pPr>
            <a:r>
              <a:rPr lang="zh-CN" altLang="en-US" b="1" dirty="0" smtClean="0">
                <a:ea typeface="楷体" pitchFamily="49" charset="-122"/>
              </a:rPr>
              <a:t>此致</a:t>
            </a:r>
          </a:p>
          <a:p>
            <a:pPr>
              <a:lnSpc>
                <a:spcPct val="150000"/>
              </a:lnSpc>
            </a:pPr>
            <a:r>
              <a:rPr lang="zh-CN" altLang="en-US" b="1" dirty="0" smtClean="0">
                <a:ea typeface="楷体" pitchFamily="49" charset="-122"/>
              </a:rPr>
              <a:t>敬礼</a:t>
            </a:r>
          </a:p>
          <a:p>
            <a:pPr algn="r">
              <a:lnSpc>
                <a:spcPct val="150000"/>
              </a:lnSpc>
            </a:pPr>
            <a:r>
              <a:rPr lang="en-US" dirty="0" smtClean="0"/>
              <a:t>××</a:t>
            </a:r>
            <a:r>
              <a:rPr lang="zh-CN" altLang="en-US" dirty="0" smtClean="0"/>
              <a:t>厂</a:t>
            </a:r>
          </a:p>
          <a:p>
            <a:pPr algn="r">
              <a:lnSpc>
                <a:spcPct val="150000"/>
              </a:lnSpc>
            </a:pPr>
            <a:r>
              <a:rPr lang="en-US" dirty="0" smtClean="0"/>
              <a:t>×</a:t>
            </a:r>
            <a:r>
              <a:rPr lang="zh-CN" altLang="en-US" dirty="0" smtClean="0"/>
              <a:t>年</a:t>
            </a:r>
            <a:r>
              <a:rPr lang="en-US" dirty="0" smtClean="0"/>
              <a:t>×</a:t>
            </a:r>
            <a:r>
              <a:rPr lang="zh-CN" altLang="en-US" dirty="0" smtClean="0"/>
              <a:t>月</a:t>
            </a:r>
            <a:r>
              <a:rPr lang="en-US" dirty="0" smtClean="0"/>
              <a:t>×</a:t>
            </a:r>
            <a:r>
              <a:rPr lang="zh-CN" altLang="en-US" dirty="0" smtClean="0"/>
              <a:t>日</a:t>
            </a:r>
            <a:endParaRPr lang="zh-CN" altLang="en-US" b="1"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676893"/>
            <a:ext cx="7874333" cy="3396690"/>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标题：第一行居中写“贺信”。</a:t>
            </a:r>
          </a:p>
          <a:p>
            <a:pPr>
              <a:lnSpc>
                <a:spcPct val="150000"/>
              </a:lnSpc>
            </a:pPr>
            <a:r>
              <a:rPr lang="en-US" dirty="0" smtClean="0"/>
              <a:t>2.</a:t>
            </a:r>
            <a:r>
              <a:rPr lang="zh-CN" altLang="en-US" dirty="0" smtClean="0"/>
              <a:t>对象：第二行顶格写单位或个人。</a:t>
            </a:r>
          </a:p>
          <a:p>
            <a:pPr>
              <a:lnSpc>
                <a:spcPct val="150000"/>
              </a:lnSpc>
            </a:pPr>
            <a:r>
              <a:rPr lang="en-US" dirty="0" smtClean="0"/>
              <a:t>3.</a:t>
            </a:r>
            <a:r>
              <a:rPr lang="zh-CN" altLang="en-US" dirty="0" smtClean="0"/>
              <a:t>正文：一定要交代清祝贺的原因；表示热烈的祝贺，要写出自己祝贺的心情，由衷地表达自己真诚的慰问和祝福</a:t>
            </a:r>
            <a:r>
              <a:rPr lang="en-US" dirty="0" smtClean="0"/>
              <a:t>.</a:t>
            </a:r>
            <a:r>
              <a:rPr lang="zh-CN" altLang="en-US" dirty="0" smtClean="0"/>
              <a:t>要写些鼓励的话，提出希望和共同理想。</a:t>
            </a:r>
          </a:p>
          <a:p>
            <a:pPr>
              <a:lnSpc>
                <a:spcPct val="150000"/>
              </a:lnSpc>
            </a:pPr>
            <a:r>
              <a:rPr lang="en-US" dirty="0" smtClean="0"/>
              <a:t>4.</a:t>
            </a:r>
            <a:r>
              <a:rPr lang="zh-CN" altLang="en-US" dirty="0" smtClean="0"/>
              <a:t>结尾：要写上祝愿的话</a:t>
            </a:r>
            <a:r>
              <a:rPr lang="en-US" dirty="0" smtClean="0"/>
              <a:t>.</a:t>
            </a:r>
            <a:r>
              <a:rPr lang="zh-CN" altLang="en-US" dirty="0" smtClean="0"/>
              <a:t>如“此致</a:t>
            </a:r>
            <a:r>
              <a:rPr lang="en-US" altLang="zh-CN" dirty="0" smtClean="0"/>
              <a:t>——</a:t>
            </a:r>
            <a:r>
              <a:rPr lang="zh-CN" altLang="en-US" dirty="0" smtClean="0"/>
              <a:t>敬礼”“祝争取更大的胜利”“祝您健康长寿”等。</a:t>
            </a:r>
          </a:p>
          <a:p>
            <a:pPr>
              <a:lnSpc>
                <a:spcPct val="150000"/>
              </a:lnSpc>
            </a:pPr>
            <a:r>
              <a:rPr lang="en-US" dirty="0" smtClean="0"/>
              <a:t>5.</a:t>
            </a:r>
            <a:r>
              <a:rPr lang="zh-CN" altLang="en-US" dirty="0" smtClean="0"/>
              <a:t>落款：写明发文的单位或个人的姓名、名称，并署上成文的时间。</a:t>
            </a:r>
          </a:p>
          <a:p>
            <a:pPr>
              <a:lnSpc>
                <a:spcPct val="150000"/>
              </a:lnSpc>
            </a:pPr>
            <a:r>
              <a:rPr lang="en-US" dirty="0" smtClean="0"/>
              <a:t>6.</a:t>
            </a:r>
            <a:r>
              <a:rPr lang="zh-CN" altLang="en-US" dirty="0" smtClean="0"/>
              <a:t>日期：写在署名下一行的右边。</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6277" y="4073236"/>
            <a:ext cx="7874333" cy="488201"/>
          </a:xfrm>
          <a:prstGeom prst="rect">
            <a:avLst/>
          </a:prstGeom>
          <a:noFill/>
        </p:spPr>
        <p:txBody>
          <a:bodyPr wrap="square" lIns="36000" tIns="36000" rIns="36000" bIns="36000" rtlCol="0">
            <a:spAutoFit/>
          </a:bodyPr>
          <a:lstStyle/>
          <a:p>
            <a:pPr>
              <a:lnSpc>
                <a:spcPct val="150000"/>
              </a:lnSpc>
            </a:pPr>
            <a:r>
              <a:rPr lang="zh-CN" altLang="en-US" dirty="0" smtClean="0"/>
              <a:t>　　特别提示：贺寿的贺信，要概括说明对方的贡献及宝贵品质。</a:t>
            </a:r>
            <a:endParaRPr lang="zh-CN" altLang="en-US" dirty="0"/>
          </a:p>
        </p:txBody>
      </p:sp>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四</a:t>
            </a:r>
            <a:r>
              <a:rPr lang="en-US" b="1" dirty="0" smtClean="0"/>
              <a:t>)</a:t>
            </a:r>
            <a:r>
              <a:rPr lang="zh-CN" altLang="en-US" b="1" dirty="0" smtClean="0"/>
              <a:t>倡议书</a:t>
            </a:r>
            <a:endParaRPr lang="zh-CN" altLang="en-US" b="1" dirty="0"/>
          </a:p>
        </p:txBody>
      </p:sp>
      <p:graphicFrame>
        <p:nvGraphicFramePr>
          <p:cNvPr id="6" name="表格 5"/>
          <p:cNvGraphicFramePr>
            <a:graphicFrameLocks noGrp="1"/>
          </p:cNvGraphicFramePr>
          <p:nvPr/>
        </p:nvGraphicFramePr>
        <p:xfrm>
          <a:off x="868680" y="857250"/>
          <a:ext cx="7898130" cy="3371850"/>
        </p:xfrm>
        <a:graphic>
          <a:graphicData uri="http://schemas.openxmlformats.org/drawingml/2006/table">
            <a:tbl>
              <a:tblPr/>
              <a:tblGrid>
                <a:gridCol w="7898130"/>
              </a:tblGrid>
              <a:tr h="3371850">
                <a:tc>
                  <a:txBody>
                    <a:bodyPr/>
                    <a:lstStyle/>
                    <a:p>
                      <a:pPr algn="ctr">
                        <a:lnSpc>
                          <a:spcPct val="150000"/>
                        </a:lnSpc>
                        <a:spcAft>
                          <a:spcPts val="0"/>
                        </a:spcAft>
                      </a:pPr>
                      <a:r>
                        <a:rPr lang="zh-CN" sz="1800" kern="100" dirty="0">
                          <a:solidFill>
                            <a:srgbClr val="000000"/>
                          </a:solidFill>
                          <a:latin typeface="+mn-ea"/>
                          <a:ea typeface="+mn-ea"/>
                          <a:cs typeface="Times New Roman"/>
                        </a:rPr>
                        <a:t>倡议书</a:t>
                      </a:r>
                      <a:endParaRPr lang="zh-CN" sz="1050" kern="100" dirty="0">
                        <a:solidFill>
                          <a:srgbClr val="000000"/>
                        </a:solidFill>
                        <a:latin typeface="+mn-ea"/>
                        <a:ea typeface="+mn-ea"/>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同学们：</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住在学校对面的张大娘是一位孤寡老人，行动很不方便，买粮、挑水、拉煤十分困难</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为了帮助张大娘克服困难，我们向全班同学发出倡议：发扬雷锋同志助人为乐的精神，立即组织起来，为张大娘买粮、挑水、送</a:t>
                      </a:r>
                      <a:r>
                        <a:rPr lang="zh-CN" sz="1800" b="1" kern="100" dirty="0" smtClean="0">
                          <a:solidFill>
                            <a:srgbClr val="000000"/>
                          </a:solidFill>
                          <a:latin typeface="+mn-lt"/>
                          <a:ea typeface="楷体" pitchFamily="49" charset="-122"/>
                          <a:cs typeface="Times New Roman"/>
                        </a:rPr>
                        <a:t>煤</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希望同学们都能踊跃参加这些</a:t>
                      </a:r>
                      <a:r>
                        <a:rPr lang="zh-CN" sz="1800" b="1" kern="100" dirty="0" smtClean="0">
                          <a:solidFill>
                            <a:srgbClr val="000000"/>
                          </a:solidFill>
                          <a:latin typeface="+mn-lt"/>
                          <a:ea typeface="楷体" pitchFamily="49" charset="-122"/>
                          <a:cs typeface="Times New Roman"/>
                        </a:rPr>
                        <a:t>活动</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mn-ea"/>
                          <a:ea typeface="+mn-ea"/>
                          <a:cs typeface="Times New Roman"/>
                        </a:rPr>
                        <a:t>九年级</a:t>
                      </a:r>
                      <a:r>
                        <a:rPr lang="en-US" sz="1800" kern="100" dirty="0">
                          <a:solidFill>
                            <a:srgbClr val="000000"/>
                          </a:solidFill>
                          <a:latin typeface="+mn-ea"/>
                          <a:ea typeface="+mn-ea"/>
                          <a:cs typeface="Times New Roman"/>
                        </a:rPr>
                        <a:t>(2)</a:t>
                      </a:r>
                      <a:r>
                        <a:rPr lang="zh-CN" sz="1800" kern="100" dirty="0">
                          <a:solidFill>
                            <a:srgbClr val="000000"/>
                          </a:solidFill>
                          <a:latin typeface="+mn-ea"/>
                          <a:ea typeface="+mn-ea"/>
                          <a:cs typeface="Times New Roman"/>
                        </a:rPr>
                        <a:t>班第一小组</a:t>
                      </a:r>
                      <a:endParaRPr lang="zh-CN" sz="1050" kern="100" dirty="0">
                        <a:solidFill>
                          <a:srgbClr val="000000"/>
                        </a:solidFill>
                        <a:latin typeface="+mn-ea"/>
                        <a:ea typeface="+mn-ea"/>
                        <a:cs typeface="Times New Roman"/>
                      </a:endParaRPr>
                    </a:p>
                    <a:p>
                      <a:pPr algn="r">
                        <a:lnSpc>
                          <a:spcPct val="150000"/>
                        </a:lnSpc>
                        <a:spcAft>
                          <a:spcPts val="0"/>
                        </a:spcAft>
                      </a:pPr>
                      <a:r>
                        <a:rPr lang="en-US" sz="1800" kern="100" dirty="0">
                          <a:solidFill>
                            <a:srgbClr val="000000"/>
                          </a:solidFill>
                          <a:latin typeface="+mn-ea"/>
                          <a:ea typeface="+mn-ea"/>
                          <a:cs typeface="Times New Roman"/>
                        </a:rPr>
                        <a:t>2019</a:t>
                      </a:r>
                      <a:r>
                        <a:rPr lang="zh-CN" sz="1800" kern="100" dirty="0">
                          <a:solidFill>
                            <a:srgbClr val="000000"/>
                          </a:solidFill>
                          <a:latin typeface="+mn-ea"/>
                          <a:ea typeface="+mn-ea"/>
                          <a:cs typeface="Times New Roman"/>
                        </a:rPr>
                        <a:t>年</a:t>
                      </a:r>
                      <a:r>
                        <a:rPr lang="en-US" sz="1800" kern="100" dirty="0">
                          <a:solidFill>
                            <a:srgbClr val="000000"/>
                          </a:solidFill>
                          <a:latin typeface="+mn-ea"/>
                          <a:ea typeface="+mn-ea"/>
                          <a:cs typeface="Times New Roman"/>
                        </a:rPr>
                        <a:t>3</a:t>
                      </a:r>
                      <a:r>
                        <a:rPr lang="zh-CN" sz="1800" kern="100" dirty="0">
                          <a:solidFill>
                            <a:srgbClr val="000000"/>
                          </a:solidFill>
                          <a:latin typeface="+mn-ea"/>
                          <a:ea typeface="+mn-ea"/>
                          <a:cs typeface="Times New Roman"/>
                        </a:rPr>
                        <a:t>月</a:t>
                      </a:r>
                      <a:r>
                        <a:rPr lang="en-US" sz="1800" kern="100" dirty="0">
                          <a:solidFill>
                            <a:srgbClr val="000000"/>
                          </a:solidFill>
                          <a:latin typeface="+mn-ea"/>
                          <a:ea typeface="+mn-ea"/>
                          <a:cs typeface="Times New Roman"/>
                        </a:rPr>
                        <a:t>10</a:t>
                      </a:r>
                      <a:r>
                        <a:rPr lang="zh-CN" sz="1800" kern="100" dirty="0">
                          <a:solidFill>
                            <a:srgbClr val="000000"/>
                          </a:solidFill>
                          <a:latin typeface="+mn-ea"/>
                          <a:ea typeface="+mn-ea"/>
                          <a:cs typeface="Times New Roman"/>
                        </a:rPr>
                        <a:t>日</a:t>
                      </a:r>
                      <a:endParaRPr lang="zh-CN" sz="105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700643"/>
            <a:ext cx="7874333" cy="3812188"/>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标题：第一行居中书写，直接以“倡议书”为题或结合倡议内容拟题“关于</a:t>
            </a:r>
            <a:r>
              <a:rPr lang="en-US" altLang="zh-CN" dirty="0" smtClean="0"/>
              <a:t>……</a:t>
            </a:r>
            <a:r>
              <a:rPr lang="zh-CN" altLang="en-US" dirty="0" smtClean="0"/>
              <a:t>的倡议书”。</a:t>
            </a:r>
          </a:p>
          <a:p>
            <a:pPr>
              <a:lnSpc>
                <a:spcPct val="150000"/>
              </a:lnSpc>
            </a:pPr>
            <a:r>
              <a:rPr lang="en-US" dirty="0" smtClean="0"/>
              <a:t>2.</a:t>
            </a:r>
            <a:r>
              <a:rPr lang="zh-CN" altLang="en-US" dirty="0" smtClean="0"/>
              <a:t>称呼：第二行顶格写，依据</a:t>
            </a:r>
            <a:r>
              <a:rPr lang="zh-CN" altLang="en-US" u="sng" dirty="0" smtClean="0"/>
              <a:t>倡议的对象</a:t>
            </a:r>
            <a:r>
              <a:rPr lang="zh-CN" altLang="en-US" dirty="0" smtClean="0"/>
              <a:t>而选用适当的称呼。</a:t>
            </a:r>
          </a:p>
          <a:p>
            <a:pPr>
              <a:lnSpc>
                <a:spcPct val="150000"/>
              </a:lnSpc>
            </a:pPr>
            <a:r>
              <a:rPr lang="en-US" dirty="0" smtClean="0"/>
              <a:t>3.</a:t>
            </a:r>
            <a:r>
              <a:rPr lang="zh-CN" altLang="en-US" dirty="0" smtClean="0"/>
              <a:t>正文：第三行前空两格写，写明倡议书的</a:t>
            </a:r>
            <a:r>
              <a:rPr lang="zh-CN" altLang="en-US" u="sng" dirty="0" smtClean="0"/>
              <a:t>背景原因和目的</a:t>
            </a:r>
            <a:r>
              <a:rPr lang="zh-CN" altLang="en-US" dirty="0" smtClean="0"/>
              <a:t>，写明倡议的具体</a:t>
            </a:r>
            <a:r>
              <a:rPr lang="zh-CN" altLang="en-US" u="sng" dirty="0" smtClean="0"/>
              <a:t>内容和要求</a:t>
            </a:r>
            <a:r>
              <a:rPr lang="en-US" dirty="0" smtClean="0"/>
              <a:t>(</a:t>
            </a:r>
            <a:r>
              <a:rPr lang="zh-CN" altLang="en-US" dirty="0" smtClean="0"/>
              <a:t>最好分条写</a:t>
            </a:r>
            <a:r>
              <a:rPr lang="en-US" dirty="0" smtClean="0"/>
              <a:t>)</a:t>
            </a:r>
            <a:r>
              <a:rPr lang="zh-CN" altLang="en-US" dirty="0" smtClean="0"/>
              <a:t>。</a:t>
            </a:r>
          </a:p>
          <a:p>
            <a:pPr>
              <a:lnSpc>
                <a:spcPct val="150000"/>
              </a:lnSpc>
            </a:pPr>
            <a:r>
              <a:rPr lang="en-US" dirty="0" smtClean="0"/>
              <a:t>4.</a:t>
            </a:r>
            <a:r>
              <a:rPr lang="zh-CN" altLang="en-US" dirty="0" smtClean="0"/>
              <a:t>结尾：另起一段表示倡议者的</a:t>
            </a:r>
            <a:r>
              <a:rPr lang="zh-CN" altLang="en-US" u="sng" dirty="0" smtClean="0"/>
              <a:t>决心和希望</a:t>
            </a:r>
            <a:r>
              <a:rPr lang="zh-CN" altLang="en-US" dirty="0" smtClean="0"/>
              <a:t>，或者写出某些</a:t>
            </a:r>
            <a:r>
              <a:rPr lang="zh-CN" altLang="en-US" u="sng" dirty="0" smtClean="0"/>
              <a:t>建议</a:t>
            </a:r>
            <a:r>
              <a:rPr lang="zh-CN" altLang="en-US" dirty="0" smtClean="0"/>
              <a:t>，倡议书结尾一般不写表示敬意或祝愿的话。</a:t>
            </a:r>
          </a:p>
          <a:p>
            <a:pPr>
              <a:lnSpc>
                <a:spcPct val="150000"/>
              </a:lnSpc>
            </a:pPr>
            <a:r>
              <a:rPr lang="en-US" dirty="0" smtClean="0"/>
              <a:t>5.</a:t>
            </a:r>
            <a:r>
              <a:rPr lang="zh-CN" altLang="en-US" dirty="0" smtClean="0"/>
              <a:t>署名：在正文右下方写明倡议者</a:t>
            </a:r>
            <a:r>
              <a:rPr lang="zh-CN" altLang="en-US" u="sng" dirty="0" smtClean="0"/>
              <a:t>单位、集体的名称或个人</a:t>
            </a:r>
            <a:r>
              <a:rPr lang="zh-CN" altLang="en-US" dirty="0" smtClean="0"/>
              <a:t>姓名。</a:t>
            </a:r>
          </a:p>
          <a:p>
            <a:pPr>
              <a:lnSpc>
                <a:spcPct val="150000"/>
              </a:lnSpc>
            </a:pPr>
            <a:r>
              <a:rPr lang="en-US" dirty="0" smtClean="0"/>
              <a:t>6.</a:t>
            </a:r>
            <a:r>
              <a:rPr lang="zh-CN" altLang="en-US" dirty="0" smtClean="0"/>
              <a:t>日期：在署名下方写上发倡议的</a:t>
            </a:r>
            <a:r>
              <a:rPr lang="zh-CN" altLang="en-US" u="sng" dirty="0" smtClean="0"/>
              <a:t>日期</a:t>
            </a:r>
            <a:r>
              <a:rPr lang="zh-CN" altLang="en-US" dirty="0" smtClean="0"/>
              <a:t>。</a:t>
            </a:r>
            <a:endParaRPr lang="zh-CN" altLang="en-US" dirty="0"/>
          </a:p>
        </p:txBody>
      </p:sp>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五</a:t>
            </a:r>
            <a:r>
              <a:rPr lang="en-US" altLang="zh-CN" b="1" dirty="0" smtClean="0"/>
              <a:t>)</a:t>
            </a:r>
            <a:r>
              <a:rPr lang="zh-CN" altLang="en-US" b="1" dirty="0" smtClean="0"/>
              <a:t>申请书</a:t>
            </a:r>
          </a:p>
        </p:txBody>
      </p:sp>
      <p:graphicFrame>
        <p:nvGraphicFramePr>
          <p:cNvPr id="6" name="表格 5"/>
          <p:cNvGraphicFramePr>
            <a:graphicFrameLocks noGrp="1"/>
          </p:cNvGraphicFramePr>
          <p:nvPr/>
        </p:nvGraphicFramePr>
        <p:xfrm>
          <a:off x="868680" y="857250"/>
          <a:ext cx="7898130" cy="2926080"/>
        </p:xfrm>
        <a:graphic>
          <a:graphicData uri="http://schemas.openxmlformats.org/drawingml/2006/table">
            <a:tbl>
              <a:tblPr/>
              <a:tblGrid>
                <a:gridCol w="7898130"/>
              </a:tblGrid>
              <a:tr h="2926080">
                <a:tc>
                  <a:txBody>
                    <a:bodyPr/>
                    <a:lstStyle/>
                    <a:p>
                      <a:pPr algn="ctr">
                        <a:lnSpc>
                          <a:spcPct val="150000"/>
                        </a:lnSpc>
                      </a:pPr>
                      <a:r>
                        <a:rPr lang="zh-CN" altLang="en-US" sz="1800" kern="1200" dirty="0" smtClean="0">
                          <a:solidFill>
                            <a:schemeClr val="tx1"/>
                          </a:solidFill>
                          <a:latin typeface="+mn-lt"/>
                          <a:ea typeface="+mn-ea"/>
                          <a:cs typeface="+mn-cs"/>
                        </a:rPr>
                        <a:t>申请书</a:t>
                      </a:r>
                    </a:p>
                    <a:p>
                      <a:pPr>
                        <a:lnSpc>
                          <a:spcPct val="150000"/>
                        </a:lnSpc>
                      </a:pPr>
                      <a:r>
                        <a:rPr lang="zh-CN" altLang="en-US" sz="1800" b="1" kern="1200" dirty="0" smtClean="0">
                          <a:solidFill>
                            <a:schemeClr val="tx1"/>
                          </a:solidFill>
                          <a:latin typeface="+mn-lt"/>
                          <a:ea typeface="楷体" pitchFamily="49" charset="-122"/>
                          <a:cs typeface="+mn-cs"/>
                        </a:rPr>
                        <a:t>敬爱的学校团委：</a:t>
                      </a:r>
                    </a:p>
                    <a:p>
                      <a:pPr marL="0" indent="446088">
                        <a:lnSpc>
                          <a:spcPct val="150000"/>
                        </a:lnSpc>
                      </a:pPr>
                      <a:r>
                        <a:rPr lang="zh-CN" altLang="en-US" sz="1800" b="1" kern="1200" dirty="0" smtClean="0">
                          <a:solidFill>
                            <a:schemeClr val="tx1"/>
                          </a:solidFill>
                          <a:latin typeface="+mn-lt"/>
                          <a:ea typeface="楷体" pitchFamily="49" charset="-122"/>
                          <a:cs typeface="+mn-cs"/>
                        </a:rPr>
                        <a:t>我通过团章的学习，团组织和团员同学的教育和帮助，认识到作为九十年代的青年，必须积极争取加入青年人自己的组织</a:t>
                      </a:r>
                      <a:r>
                        <a:rPr lang="en-US" altLang="zh-CN" sz="1800" b="1" kern="1200" dirty="0" smtClean="0">
                          <a:solidFill>
                            <a:schemeClr val="tx1"/>
                          </a:solidFill>
                          <a:latin typeface="+mn-lt"/>
                          <a:ea typeface="楷体" pitchFamily="49" charset="-122"/>
                          <a:cs typeface="+mn-cs"/>
                        </a:rPr>
                        <a:t>——</a:t>
                      </a:r>
                      <a:r>
                        <a:rPr lang="zh-CN" altLang="en-US" sz="1800" b="1" kern="1200" dirty="0" smtClean="0">
                          <a:solidFill>
                            <a:schemeClr val="tx1"/>
                          </a:solidFill>
                          <a:latin typeface="+mn-lt"/>
                          <a:ea typeface="楷体" pitchFamily="49" charset="-122"/>
                          <a:cs typeface="+mn-cs"/>
                        </a:rPr>
                        <a:t>中国共产主义青年团</a:t>
                      </a:r>
                      <a:r>
                        <a:rPr lang="en-US" sz="1800" b="1" kern="1200" dirty="0" smtClean="0">
                          <a:solidFill>
                            <a:schemeClr val="tx1"/>
                          </a:solidFill>
                          <a:latin typeface="+mn-lt"/>
                          <a:ea typeface="楷体" pitchFamily="49" charset="-122"/>
                          <a:cs typeface="+mn-cs"/>
                        </a:rPr>
                        <a:t>.</a:t>
                      </a:r>
                      <a:endParaRPr lang="zh-CN" altLang="en-US" sz="1800" b="1" kern="1200" dirty="0" smtClean="0">
                        <a:solidFill>
                          <a:schemeClr val="tx1"/>
                        </a:solidFill>
                        <a:latin typeface="+mn-lt"/>
                        <a:ea typeface="楷体" pitchFamily="49" charset="-122"/>
                        <a:cs typeface="+mn-cs"/>
                      </a:endParaRPr>
                    </a:p>
                    <a:p>
                      <a:pPr marL="0" indent="446088">
                        <a:lnSpc>
                          <a:spcPct val="150000"/>
                        </a:lnSpc>
                      </a:pPr>
                      <a:r>
                        <a:rPr lang="zh-CN" altLang="en-US" sz="1800" b="1" kern="1200" dirty="0" smtClean="0">
                          <a:solidFill>
                            <a:schemeClr val="tx1"/>
                          </a:solidFill>
                          <a:latin typeface="+mn-lt"/>
                          <a:ea typeface="楷体" pitchFamily="49" charset="-122"/>
                          <a:cs typeface="+mn-cs"/>
                        </a:rPr>
                        <a:t>共青团是党领导下的先进青年的群众性组织，是党的可靠助手和后备军，是培养青年学习共产主义理论，具有优秀品质的大学校</a:t>
                      </a:r>
                      <a:r>
                        <a:rPr lang="en-US" sz="1800" b="1" kern="1200" dirty="0" smtClean="0">
                          <a:solidFill>
                            <a:schemeClr val="tx1"/>
                          </a:solidFill>
                          <a:latin typeface="+mn-lt"/>
                          <a:ea typeface="楷体" pitchFamily="49" charset="-122"/>
                          <a:cs typeface="+mn-cs"/>
                        </a:rPr>
                        <a:t>.</a:t>
                      </a:r>
                      <a:r>
                        <a:rPr lang="zh-CN" altLang="en-US" sz="1800" b="1" kern="1200" dirty="0" smtClean="0">
                          <a:solidFill>
                            <a:schemeClr val="tx1"/>
                          </a:solidFill>
                          <a:latin typeface="+mn-lt"/>
                          <a:ea typeface="楷体" pitchFamily="49" charset="-122"/>
                          <a:cs typeface="+mn-cs"/>
                        </a:rPr>
                        <a:t>正是如此，我应该争取加入共青团。</a:t>
                      </a:r>
                      <a:endParaRPr lang="en-US" sz="1800" b="1" kern="1200" dirty="0" smtClean="0">
                        <a:solidFill>
                          <a:schemeClr val="tx1"/>
                        </a:solidFill>
                        <a:latin typeface="+mn-lt"/>
                        <a:ea typeface="楷体" pitchFamily="49" charset="-122"/>
                        <a:cs typeface="+mn-cs"/>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688769"/>
            <a:ext cx="7874333" cy="3812188"/>
          </a:xfrm>
          <a:prstGeom prst="rect">
            <a:avLst/>
          </a:prstGeom>
          <a:noFill/>
          <a:ln>
            <a:solidFill>
              <a:schemeClr val="tx1"/>
            </a:solidFill>
          </a:ln>
        </p:spPr>
        <p:txBody>
          <a:bodyPr wrap="square" lIns="36000" tIns="36000" rIns="36000" bIns="36000" rtlCol="0">
            <a:spAutoFit/>
          </a:bodyPr>
          <a:lstStyle/>
          <a:p>
            <a:pPr indent="446088">
              <a:lnSpc>
                <a:spcPct val="150000"/>
              </a:lnSpc>
            </a:pPr>
            <a:r>
              <a:rPr lang="zh-CN" altLang="en-US" b="1" dirty="0" smtClean="0">
                <a:ea typeface="楷体" pitchFamily="49" charset="-122"/>
              </a:rPr>
              <a:t>我向你们申请，我要用实际行动争取及早加入共青团，请批准</a:t>
            </a:r>
            <a:r>
              <a:rPr lang="en-US" b="1" dirty="0" smtClean="0">
                <a:ea typeface="楷体" pitchFamily="49" charset="-122"/>
              </a:rPr>
              <a:t>.</a:t>
            </a:r>
            <a:r>
              <a:rPr lang="zh-CN" altLang="en-US" b="1" dirty="0" smtClean="0">
                <a:ea typeface="楷体" pitchFamily="49" charset="-122"/>
              </a:rPr>
              <a:t>如果我被批准了，我决心遵守团章，履行团员义务，参加团的工作，做名副其实的共青团员，处处起模范作用，为祖国建设贡献力量；如果我一时未被批准，决不灰心，要接受考验，继续创造条件努力争取。</a:t>
            </a:r>
          </a:p>
          <a:p>
            <a:pPr indent="446088">
              <a:lnSpc>
                <a:spcPct val="150000"/>
              </a:lnSpc>
            </a:pPr>
            <a:r>
              <a:rPr lang="zh-CN" altLang="en-US" b="1" dirty="0" smtClean="0">
                <a:ea typeface="楷体" pitchFamily="49" charset="-122"/>
              </a:rPr>
              <a:t>我写了一份自传，包括我的家庭成员情况，请审查。</a:t>
            </a:r>
          </a:p>
          <a:p>
            <a:pPr indent="446088">
              <a:lnSpc>
                <a:spcPct val="150000"/>
              </a:lnSpc>
            </a:pPr>
            <a:r>
              <a:rPr lang="zh-CN" altLang="en-US" b="1" dirty="0" smtClean="0">
                <a:ea typeface="楷体" pitchFamily="49" charset="-122"/>
              </a:rPr>
              <a:t>此致</a:t>
            </a:r>
          </a:p>
          <a:p>
            <a:pPr>
              <a:lnSpc>
                <a:spcPct val="150000"/>
              </a:lnSpc>
            </a:pPr>
            <a:r>
              <a:rPr lang="zh-CN" altLang="en-US" b="1" dirty="0" smtClean="0">
                <a:ea typeface="楷体" pitchFamily="49" charset="-122"/>
              </a:rPr>
              <a:t>敬礼</a:t>
            </a:r>
          </a:p>
          <a:p>
            <a:pPr algn="r">
              <a:lnSpc>
                <a:spcPct val="150000"/>
              </a:lnSpc>
            </a:pPr>
            <a:r>
              <a:rPr lang="en-US" dirty="0" smtClean="0"/>
              <a:t>××</a:t>
            </a:r>
            <a:r>
              <a:rPr lang="zh-CN" altLang="en-US" dirty="0" smtClean="0"/>
              <a:t>中学初三</a:t>
            </a:r>
            <a:r>
              <a:rPr lang="en-US" dirty="0" smtClean="0"/>
              <a:t>(2)</a:t>
            </a:r>
            <a:r>
              <a:rPr lang="zh-CN" altLang="en-US" dirty="0" smtClean="0"/>
              <a:t>班杨澜</a:t>
            </a:r>
          </a:p>
          <a:p>
            <a:pPr algn="r">
              <a:lnSpc>
                <a:spcPct val="150000"/>
              </a:lnSpc>
            </a:pPr>
            <a:r>
              <a:rPr lang="en-US" dirty="0" smtClean="0"/>
              <a:t>2019</a:t>
            </a:r>
            <a:r>
              <a:rPr lang="zh-CN" altLang="en-US" dirty="0" smtClean="0"/>
              <a:t>年</a:t>
            </a:r>
            <a:r>
              <a:rPr lang="en-US" dirty="0" smtClean="0"/>
              <a:t>5</a:t>
            </a:r>
            <a:r>
              <a:rPr lang="zh-CN" altLang="en-US" dirty="0" smtClean="0"/>
              <a:t>月</a:t>
            </a:r>
            <a:r>
              <a:rPr lang="en-US" dirty="0" smtClean="0"/>
              <a:t>16</a:t>
            </a:r>
            <a:r>
              <a:rPr lang="zh-CN" altLang="en-US" dirty="0" smtClean="0"/>
              <a:t>日</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724395"/>
            <a:ext cx="7874333" cy="2981192"/>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标题：第一行居中写明“申请书”或“</a:t>
            </a:r>
            <a:r>
              <a:rPr lang="en-US" dirty="0" smtClean="0"/>
              <a:t>×××</a:t>
            </a:r>
            <a:r>
              <a:rPr lang="zh-CN" altLang="en-US" dirty="0" smtClean="0"/>
              <a:t>申请”，加上标明性质的字样。</a:t>
            </a:r>
          </a:p>
          <a:p>
            <a:pPr>
              <a:lnSpc>
                <a:spcPct val="150000"/>
              </a:lnSpc>
            </a:pPr>
            <a:r>
              <a:rPr lang="en-US" dirty="0" smtClean="0"/>
              <a:t>2.</a:t>
            </a:r>
            <a:r>
              <a:rPr lang="zh-CN" altLang="en-US" dirty="0" smtClean="0"/>
              <a:t>称呼：换行顶格写接收申请书的</a:t>
            </a:r>
            <a:r>
              <a:rPr lang="zh-CN" altLang="en-US" u="sng" dirty="0" smtClean="0"/>
              <a:t>单位名称或领导姓名</a:t>
            </a:r>
            <a:r>
              <a:rPr lang="zh-CN" altLang="en-US" dirty="0" smtClean="0"/>
              <a:t>，后用冒号。</a:t>
            </a:r>
          </a:p>
          <a:p>
            <a:pPr>
              <a:lnSpc>
                <a:spcPct val="150000"/>
              </a:lnSpc>
            </a:pPr>
            <a:r>
              <a:rPr lang="en-US" dirty="0" smtClean="0"/>
              <a:t>3.</a:t>
            </a:r>
            <a:r>
              <a:rPr lang="zh-CN" altLang="en-US" dirty="0" smtClean="0"/>
              <a:t>正文：另起一行空两格写申请内容</a:t>
            </a:r>
            <a:r>
              <a:rPr lang="en-US" dirty="0" smtClean="0"/>
              <a:t>.</a:t>
            </a:r>
            <a:r>
              <a:rPr lang="zh-CN" altLang="en-US" dirty="0" smtClean="0"/>
              <a:t>内容应包括三个方面：第一，</a:t>
            </a:r>
            <a:r>
              <a:rPr lang="zh-CN" altLang="en-US" u="sng" dirty="0" smtClean="0"/>
              <a:t>申请什么</a:t>
            </a:r>
            <a:r>
              <a:rPr lang="zh-CN" altLang="en-US" dirty="0" smtClean="0"/>
              <a:t>，要求批准什么；第二，提出</a:t>
            </a:r>
            <a:r>
              <a:rPr lang="zh-CN" altLang="en-US" u="sng" dirty="0" smtClean="0"/>
              <a:t>申请的理由</a:t>
            </a:r>
            <a:r>
              <a:rPr lang="zh-CN" altLang="en-US" dirty="0" smtClean="0"/>
              <a:t>；第三，表明自己的</a:t>
            </a:r>
            <a:r>
              <a:rPr lang="zh-CN" altLang="en-US" u="sng" dirty="0" smtClean="0"/>
              <a:t>态度或决心</a:t>
            </a:r>
            <a:r>
              <a:rPr lang="zh-CN" altLang="en-US" dirty="0" smtClean="0"/>
              <a:t>、愿望等。</a:t>
            </a:r>
          </a:p>
          <a:p>
            <a:pPr>
              <a:lnSpc>
                <a:spcPct val="150000"/>
              </a:lnSpc>
            </a:pPr>
            <a:r>
              <a:rPr lang="en-US" dirty="0" smtClean="0"/>
              <a:t>4.</a:t>
            </a:r>
            <a:r>
              <a:rPr lang="zh-CN" altLang="en-US" dirty="0" smtClean="0"/>
              <a:t>结尾：写表示</a:t>
            </a:r>
            <a:r>
              <a:rPr lang="zh-CN" altLang="en-US" u="sng" dirty="0" smtClean="0"/>
              <a:t>敬意</a:t>
            </a:r>
            <a:r>
              <a:rPr lang="zh-CN" altLang="en-US" dirty="0" smtClean="0"/>
              <a:t>之类的专用语。</a:t>
            </a:r>
          </a:p>
          <a:p>
            <a:pPr>
              <a:lnSpc>
                <a:spcPct val="150000"/>
              </a:lnSpc>
            </a:pPr>
            <a:r>
              <a:rPr lang="en-US" dirty="0" smtClean="0"/>
              <a:t>5.</a:t>
            </a:r>
            <a:r>
              <a:rPr lang="zh-CN" altLang="en-US" dirty="0" smtClean="0"/>
              <a:t>落款：包括</a:t>
            </a:r>
            <a:r>
              <a:rPr lang="zh-CN" altLang="en-US" u="sng" dirty="0" smtClean="0"/>
              <a:t>署名、日期</a:t>
            </a:r>
            <a:r>
              <a:rPr lang="en-US" dirty="0" smtClean="0"/>
              <a:t>.</a:t>
            </a:r>
            <a:r>
              <a:rPr lang="zh-CN" altLang="en-US" dirty="0" smtClean="0"/>
              <a:t>分两行写在正文右下方，一行署名，一行写日期。</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78774" y="381643"/>
            <a:ext cx="7801930" cy="1685581"/>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(3)</a:t>
            </a:r>
            <a:r>
              <a:rPr lang="zh-CN" altLang="en-US" dirty="0" smtClean="0">
                <a:solidFill>
                  <a:srgbClr val="C00000"/>
                </a:solidFill>
              </a:rPr>
              <a:t>正文没有具体时间、地点。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(3)</a:t>
            </a:r>
            <a:r>
              <a:rPr lang="zh-CN" altLang="en-US" dirty="0" smtClean="0">
                <a:solidFill>
                  <a:srgbClr val="C00000"/>
                </a:solidFill>
              </a:rPr>
              <a:t>题考查应用文。通知的正文因内容而异。开会的通知要写清开会的时间、地点、参加会议的对象以及开什么会，还要写清要求。布置工作的通知，要写清所通知事件的目的、意义以及具体要求和做法。</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六</a:t>
            </a:r>
            <a:r>
              <a:rPr lang="en-US" altLang="zh-CN" b="1" dirty="0" smtClean="0"/>
              <a:t>)</a:t>
            </a:r>
            <a:r>
              <a:rPr lang="zh-CN" altLang="en-US" b="1" dirty="0" smtClean="0"/>
              <a:t>请柬、邀请函</a:t>
            </a:r>
          </a:p>
        </p:txBody>
      </p:sp>
      <p:graphicFrame>
        <p:nvGraphicFramePr>
          <p:cNvPr id="6" name="表格 5"/>
          <p:cNvGraphicFramePr>
            <a:graphicFrameLocks noGrp="1"/>
          </p:cNvGraphicFramePr>
          <p:nvPr/>
        </p:nvGraphicFramePr>
        <p:xfrm>
          <a:off x="868680" y="857250"/>
          <a:ext cx="7898130" cy="3243390"/>
        </p:xfrm>
        <a:graphic>
          <a:graphicData uri="http://schemas.openxmlformats.org/drawingml/2006/table">
            <a:tbl>
              <a:tblPr/>
              <a:tblGrid>
                <a:gridCol w="7898130"/>
              </a:tblGrid>
              <a:tr h="2926080">
                <a:tc>
                  <a:txBody>
                    <a:bodyPr/>
                    <a:lstStyle/>
                    <a:p>
                      <a:pPr algn="ctr">
                        <a:lnSpc>
                          <a:spcPct val="150000"/>
                        </a:lnSpc>
                        <a:spcAft>
                          <a:spcPts val="0"/>
                        </a:spcAft>
                      </a:pPr>
                      <a:r>
                        <a:rPr lang="zh-CN" sz="1800" kern="100" dirty="0">
                          <a:solidFill>
                            <a:srgbClr val="000000"/>
                          </a:solidFill>
                          <a:latin typeface="+mn-ea"/>
                          <a:ea typeface="+mn-ea"/>
                          <a:cs typeface="Times New Roman"/>
                        </a:rPr>
                        <a:t>请　柬</a:t>
                      </a:r>
                      <a:endParaRPr lang="zh-CN" sz="1050" kern="100" dirty="0">
                        <a:solidFill>
                          <a:srgbClr val="000000"/>
                        </a:solidFill>
                        <a:latin typeface="+mn-ea"/>
                        <a:ea typeface="+mn-ea"/>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尊敬的</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您好</a:t>
                      </a:r>
                      <a:r>
                        <a:rPr 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兹定于</a:t>
                      </a:r>
                      <a:r>
                        <a:rPr lang="en-US" sz="1800" b="1" kern="100" dirty="0">
                          <a:solidFill>
                            <a:srgbClr val="000000"/>
                          </a:solidFill>
                          <a:latin typeface="+mn-lt"/>
                          <a:ea typeface="楷体" pitchFamily="49" charset="-122"/>
                          <a:cs typeface="Times New Roman"/>
                        </a:rPr>
                        <a:t>2001</a:t>
                      </a:r>
                      <a:r>
                        <a:rPr lang="zh-CN" sz="1800" b="1" kern="100" dirty="0">
                          <a:solidFill>
                            <a:srgbClr val="000000"/>
                          </a:solidFill>
                          <a:latin typeface="+mn-lt"/>
                          <a:ea typeface="楷体" pitchFamily="49" charset="-122"/>
                          <a:cs typeface="Times New Roman"/>
                        </a:rPr>
                        <a:t>年</a:t>
                      </a:r>
                      <a:r>
                        <a:rPr lang="en-US" sz="1800" b="1" kern="100" dirty="0">
                          <a:solidFill>
                            <a:srgbClr val="000000"/>
                          </a:solidFill>
                          <a:latin typeface="+mn-lt"/>
                          <a:ea typeface="楷体" pitchFamily="49" charset="-122"/>
                          <a:cs typeface="Times New Roman"/>
                        </a:rPr>
                        <a:t>8</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10</a:t>
                      </a:r>
                      <a:r>
                        <a:rPr lang="zh-CN" sz="1800" b="1" kern="100" dirty="0">
                          <a:solidFill>
                            <a:srgbClr val="000000"/>
                          </a:solidFill>
                          <a:latin typeface="+mn-lt"/>
                          <a:ea typeface="楷体" pitchFamily="49" charset="-122"/>
                          <a:cs typeface="Times New Roman"/>
                        </a:rPr>
                        <a:t>日至</a:t>
                      </a:r>
                      <a:r>
                        <a:rPr lang="en-US" sz="1800" b="1" kern="100" dirty="0">
                          <a:solidFill>
                            <a:srgbClr val="000000"/>
                          </a:solidFill>
                          <a:latin typeface="+mn-lt"/>
                          <a:ea typeface="楷体" pitchFamily="49" charset="-122"/>
                          <a:cs typeface="Times New Roman"/>
                        </a:rPr>
                        <a:t>8</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18</a:t>
                      </a:r>
                      <a:r>
                        <a:rPr lang="zh-CN" sz="1800" b="1" kern="100" dirty="0">
                          <a:solidFill>
                            <a:srgbClr val="000000"/>
                          </a:solidFill>
                          <a:latin typeface="+mn-lt"/>
                          <a:ea typeface="楷体" pitchFamily="49" charset="-122"/>
                          <a:cs typeface="Times New Roman"/>
                        </a:rPr>
                        <a:t>日，在</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华侨大厦召开</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名酒展销会，并于</a:t>
                      </a:r>
                      <a:r>
                        <a:rPr lang="en-US" sz="1800" b="1" kern="100" dirty="0">
                          <a:solidFill>
                            <a:srgbClr val="000000"/>
                          </a:solidFill>
                          <a:latin typeface="+mn-lt"/>
                          <a:ea typeface="楷体" pitchFamily="49" charset="-122"/>
                          <a:cs typeface="Times New Roman"/>
                        </a:rPr>
                        <a:t>8</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10</a:t>
                      </a:r>
                      <a:r>
                        <a:rPr lang="zh-CN" sz="1800" b="1" kern="100" dirty="0">
                          <a:solidFill>
                            <a:srgbClr val="000000"/>
                          </a:solidFill>
                          <a:latin typeface="+mn-lt"/>
                          <a:ea typeface="楷体" pitchFamily="49" charset="-122"/>
                          <a:cs typeface="Times New Roman"/>
                        </a:rPr>
                        <a:t>日中午</a:t>
                      </a:r>
                      <a:r>
                        <a:rPr lang="en-US" sz="1800" b="1" kern="100" dirty="0">
                          <a:solidFill>
                            <a:srgbClr val="000000"/>
                          </a:solidFill>
                          <a:latin typeface="+mn-lt"/>
                          <a:ea typeface="楷体" pitchFamily="49" charset="-122"/>
                          <a:cs typeface="Times New Roman"/>
                        </a:rPr>
                        <a:t>11</a:t>
                      </a:r>
                      <a:r>
                        <a:rPr lang="zh-CN" sz="1800" b="1" kern="100" dirty="0">
                          <a:solidFill>
                            <a:srgbClr val="000000"/>
                          </a:solidFill>
                          <a:latin typeface="+mn-lt"/>
                          <a:ea typeface="楷体" pitchFamily="49" charset="-122"/>
                          <a:cs typeface="Times New Roman"/>
                        </a:rPr>
                        <a:t>时</a:t>
                      </a:r>
                      <a:r>
                        <a:rPr lang="en-US" sz="1800" b="1" kern="100" dirty="0">
                          <a:solidFill>
                            <a:srgbClr val="000000"/>
                          </a:solidFill>
                          <a:latin typeface="+mn-lt"/>
                          <a:ea typeface="楷体" pitchFamily="49" charset="-122"/>
                          <a:cs typeface="Times New Roman"/>
                        </a:rPr>
                        <a:t>30</a:t>
                      </a:r>
                      <a:r>
                        <a:rPr lang="zh-CN" sz="1800" b="1" kern="100" dirty="0">
                          <a:solidFill>
                            <a:srgbClr val="000000"/>
                          </a:solidFill>
                          <a:latin typeface="+mn-lt"/>
                          <a:ea typeface="楷体" pitchFamily="49" charset="-122"/>
                          <a:cs typeface="Times New Roman"/>
                        </a:rPr>
                        <a:t>分于华桥大酒家举行开幕典礼，敬备酒宴恭候</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请届时</a:t>
                      </a:r>
                      <a:r>
                        <a:rPr lang="zh-CN" sz="1800" b="1" kern="100" dirty="0" smtClean="0">
                          <a:solidFill>
                            <a:srgbClr val="000000"/>
                          </a:solidFill>
                          <a:latin typeface="+mn-lt"/>
                          <a:ea typeface="楷体" pitchFamily="49" charset="-122"/>
                          <a:cs typeface="Times New Roman"/>
                        </a:rPr>
                        <a:t>光临</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en-US" sz="1800" kern="100" dirty="0">
                          <a:solidFill>
                            <a:srgbClr val="000000"/>
                          </a:solidFill>
                          <a:latin typeface="+mn-ea"/>
                          <a:ea typeface="+mn-ea"/>
                          <a:cs typeface="Times New Roman"/>
                        </a:rPr>
                        <a:t>××</a:t>
                      </a:r>
                      <a:r>
                        <a:rPr lang="zh-CN" sz="1800" kern="100" dirty="0">
                          <a:solidFill>
                            <a:srgbClr val="000000"/>
                          </a:solidFill>
                          <a:latin typeface="+mn-ea"/>
                          <a:ea typeface="+mn-ea"/>
                          <a:cs typeface="Times New Roman"/>
                        </a:rPr>
                        <a:t>名酒服务公司敬约</a:t>
                      </a:r>
                      <a:endParaRPr lang="zh-CN" sz="1050" kern="100" dirty="0">
                        <a:solidFill>
                          <a:srgbClr val="000000"/>
                        </a:solidFill>
                        <a:latin typeface="+mn-ea"/>
                        <a:ea typeface="+mn-ea"/>
                        <a:cs typeface="Times New Roman"/>
                      </a:endParaRPr>
                    </a:p>
                    <a:p>
                      <a:pPr algn="r">
                        <a:lnSpc>
                          <a:spcPct val="150000"/>
                        </a:lnSpc>
                        <a:spcAft>
                          <a:spcPts val="0"/>
                        </a:spcAft>
                      </a:pPr>
                      <a:r>
                        <a:rPr lang="en-US" sz="1800" kern="100" dirty="0">
                          <a:solidFill>
                            <a:srgbClr val="000000"/>
                          </a:solidFill>
                          <a:latin typeface="+mn-ea"/>
                          <a:ea typeface="+mn-ea"/>
                          <a:cs typeface="Times New Roman"/>
                        </a:rPr>
                        <a:t>××</a:t>
                      </a:r>
                      <a:r>
                        <a:rPr lang="zh-CN" sz="1800" kern="100" dirty="0">
                          <a:solidFill>
                            <a:srgbClr val="000000"/>
                          </a:solidFill>
                          <a:latin typeface="+mn-ea"/>
                          <a:ea typeface="+mn-ea"/>
                          <a:cs typeface="Times New Roman"/>
                        </a:rPr>
                        <a:t>年</a:t>
                      </a:r>
                      <a:r>
                        <a:rPr lang="en-US" sz="1800" kern="100" dirty="0">
                          <a:solidFill>
                            <a:srgbClr val="000000"/>
                          </a:solidFill>
                          <a:latin typeface="+mn-ea"/>
                          <a:ea typeface="+mn-ea"/>
                          <a:cs typeface="Times New Roman"/>
                        </a:rPr>
                        <a:t>×</a:t>
                      </a:r>
                      <a:r>
                        <a:rPr lang="zh-CN" sz="1800" kern="100" dirty="0">
                          <a:solidFill>
                            <a:srgbClr val="000000"/>
                          </a:solidFill>
                          <a:latin typeface="+mn-ea"/>
                          <a:ea typeface="+mn-ea"/>
                          <a:cs typeface="Times New Roman"/>
                        </a:rPr>
                        <a:t>月</a:t>
                      </a:r>
                      <a:r>
                        <a:rPr lang="en-US" sz="1800" kern="100" dirty="0">
                          <a:solidFill>
                            <a:srgbClr val="000000"/>
                          </a:solidFill>
                          <a:latin typeface="+mn-ea"/>
                          <a:ea typeface="+mn-ea"/>
                          <a:cs typeface="Times New Roman"/>
                        </a:rPr>
                        <a:t>×</a:t>
                      </a:r>
                      <a:r>
                        <a:rPr lang="zh-CN" sz="1800" kern="100" dirty="0">
                          <a:solidFill>
                            <a:srgbClr val="000000"/>
                          </a:solidFill>
                          <a:latin typeface="+mn-ea"/>
                          <a:ea typeface="+mn-ea"/>
                          <a:cs typeface="Times New Roman"/>
                        </a:rPr>
                        <a:t>日</a:t>
                      </a:r>
                      <a:endParaRPr lang="zh-CN" sz="105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95592" y="724395"/>
            <a:ext cx="7817183" cy="2981192"/>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封面上写“请柬”</a:t>
            </a:r>
            <a:r>
              <a:rPr lang="en-US" dirty="0" smtClean="0"/>
              <a:t>(</a:t>
            </a:r>
            <a:r>
              <a:rPr lang="zh-CN" altLang="en-US" dirty="0" smtClean="0"/>
              <a:t>请帖</a:t>
            </a:r>
            <a:r>
              <a:rPr lang="en-US" dirty="0" smtClean="0"/>
              <a:t>)</a:t>
            </a:r>
            <a:r>
              <a:rPr lang="zh-CN" altLang="en-US" dirty="0" smtClean="0"/>
              <a:t>二字。</a:t>
            </a:r>
          </a:p>
          <a:p>
            <a:pPr>
              <a:lnSpc>
                <a:spcPct val="150000"/>
              </a:lnSpc>
            </a:pPr>
            <a:r>
              <a:rPr lang="en-US" dirty="0" smtClean="0"/>
              <a:t>2.</a:t>
            </a:r>
            <a:r>
              <a:rPr lang="zh-CN" altLang="en-US" dirty="0" smtClean="0"/>
              <a:t>第二行顶格写</a:t>
            </a:r>
            <a:r>
              <a:rPr lang="zh-CN" altLang="en-US" u="sng" dirty="0" smtClean="0"/>
              <a:t>被邀请者</a:t>
            </a:r>
            <a:r>
              <a:rPr lang="en-US" dirty="0" smtClean="0"/>
              <a:t>(</a:t>
            </a:r>
            <a:r>
              <a:rPr lang="zh-CN" altLang="en-US" dirty="0" smtClean="0"/>
              <a:t>个人的姓名或单位</a:t>
            </a:r>
            <a:r>
              <a:rPr lang="en-US" dirty="0" smtClean="0"/>
              <a:t>)</a:t>
            </a:r>
            <a:r>
              <a:rPr lang="zh-CN" altLang="en-US" dirty="0" smtClean="0"/>
              <a:t>名称。</a:t>
            </a:r>
          </a:p>
          <a:p>
            <a:pPr>
              <a:lnSpc>
                <a:spcPct val="150000"/>
              </a:lnSpc>
            </a:pPr>
            <a:r>
              <a:rPr lang="en-US" dirty="0" smtClean="0"/>
              <a:t>3.</a:t>
            </a:r>
            <a:r>
              <a:rPr lang="zh-CN" altLang="en-US" u="sng" dirty="0" smtClean="0"/>
              <a:t>交代活动内容</a:t>
            </a:r>
            <a:r>
              <a:rPr lang="zh-CN" altLang="en-US" dirty="0" smtClean="0"/>
              <a:t>，如开座谈会、联欢晚会、过生日等；交代举行活动的</a:t>
            </a:r>
            <a:r>
              <a:rPr lang="zh-CN" altLang="en-US" u="sng" dirty="0" smtClean="0"/>
              <a:t>时间和地点</a:t>
            </a:r>
            <a:r>
              <a:rPr lang="zh-CN" altLang="en-US" dirty="0" smtClean="0"/>
              <a:t>，如果是请看戏或其他表演还应将入场券附上。</a:t>
            </a:r>
          </a:p>
          <a:p>
            <a:pPr>
              <a:lnSpc>
                <a:spcPct val="150000"/>
              </a:lnSpc>
            </a:pPr>
            <a:r>
              <a:rPr lang="en-US" dirty="0" smtClean="0"/>
              <a:t>4.</a:t>
            </a:r>
            <a:r>
              <a:rPr lang="zh-CN" altLang="en-US" u="wavy" dirty="0" smtClean="0"/>
              <a:t>结尾</a:t>
            </a:r>
            <a:r>
              <a:rPr lang="zh-CN" altLang="en-US" dirty="0" smtClean="0"/>
              <a:t>，写上“请届时光临”“敬请光临”等。</a:t>
            </a:r>
          </a:p>
          <a:p>
            <a:pPr>
              <a:lnSpc>
                <a:spcPct val="150000"/>
              </a:lnSpc>
            </a:pPr>
            <a:r>
              <a:rPr lang="en-US" dirty="0" smtClean="0"/>
              <a:t>5.</a:t>
            </a:r>
            <a:r>
              <a:rPr lang="zh-CN" altLang="en-US" dirty="0" smtClean="0"/>
              <a:t>写明</a:t>
            </a:r>
            <a:r>
              <a:rPr lang="zh-CN" altLang="en-US" u="sng" dirty="0" smtClean="0"/>
              <a:t>邀请者的名称</a:t>
            </a:r>
            <a:r>
              <a:rPr lang="zh-CN" altLang="en-US" dirty="0" smtClean="0"/>
              <a:t>和发出请柬的</a:t>
            </a:r>
            <a:r>
              <a:rPr lang="zh-CN" altLang="en-US" u="sng" dirty="0" smtClean="0"/>
              <a:t>时间</a:t>
            </a:r>
            <a:r>
              <a:rPr lang="en-US" dirty="0" smtClean="0"/>
              <a:t>.</a:t>
            </a:r>
            <a:r>
              <a:rPr lang="zh-CN" altLang="en-US" dirty="0" smtClean="0"/>
              <a:t>语言要求简洁、明确，还要措词文雅得体。</a:t>
            </a:r>
            <a:endParaRPr lang="zh-CN" altLang="en-US" dirty="0"/>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4</a:t>
            </a:r>
            <a:r>
              <a:rPr lang="zh-CN" altLang="en-US" sz="2400" b="1" dirty="0" smtClean="0">
                <a:solidFill>
                  <a:srgbClr val="0092D7"/>
                </a:solidFill>
                <a:latin typeface="微软雅黑" pitchFamily="34" charset="-122"/>
                <a:ea typeface="微软雅黑" pitchFamily="34" charset="-122"/>
              </a:rPr>
              <a:t>讲　材料整理类</a:t>
            </a:r>
            <a:endParaRPr lang="zh-CN" altLang="en-US" sz="2400" dirty="0">
              <a:latin typeface="微软雅黑" pitchFamily="34" charset="-122"/>
              <a:ea typeface="微软雅黑" pitchFamily="34" charset="-122"/>
            </a:endParaRPr>
          </a:p>
        </p:txBody>
      </p:sp>
      <p:sp>
        <p:nvSpPr>
          <p:cNvPr id="6"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921363"/>
            <a:ext cx="7872361" cy="2150195"/>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提取信息</a:t>
            </a:r>
            <a:r>
              <a:rPr lang="zh-CN" altLang="en-US" dirty="0" smtClean="0"/>
              <a:t>（</a:t>
            </a:r>
            <a:r>
              <a:rPr lang="en-US" dirty="0" smtClean="0"/>
              <a:t>10</a:t>
            </a:r>
            <a:r>
              <a:rPr lang="zh-CN" altLang="en-US" dirty="0" smtClean="0"/>
              <a:t>年</a:t>
            </a:r>
            <a:r>
              <a:rPr lang="en-US" dirty="0" smtClean="0"/>
              <a:t>1</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zh-CN" altLang="en-US" b="1" dirty="0" smtClean="0">
                <a:solidFill>
                  <a:srgbClr val="0092D7"/>
                </a:solidFill>
              </a:rPr>
              <a:t>例</a:t>
            </a:r>
            <a:r>
              <a:rPr lang="en-US" b="1" dirty="0" smtClean="0">
                <a:solidFill>
                  <a:srgbClr val="0092D7"/>
                </a:solidFill>
              </a:rPr>
              <a:t>1   </a:t>
            </a:r>
            <a:r>
              <a:rPr lang="zh-CN" altLang="en-US" dirty="0" smtClean="0"/>
              <a:t>盐海中学开展“走近科技”综合实践活动，组织同学们观看科技成果展，请你参与并完成相关任务。</a:t>
            </a:r>
          </a:p>
          <a:p>
            <a:pPr>
              <a:lnSpc>
                <a:spcPct val="150000"/>
              </a:lnSpc>
            </a:pPr>
            <a:r>
              <a:rPr lang="en-US" dirty="0" smtClean="0"/>
              <a:t>(1)</a:t>
            </a:r>
            <a:r>
              <a:rPr lang="zh-CN" altLang="en-US" dirty="0" smtClean="0"/>
              <a:t>在第一展厅，显示屏上有一则新闻，请你用一句话概括这则新闻的主要内容。</a:t>
            </a:r>
            <a:r>
              <a:rPr lang="en-US" dirty="0" smtClean="0"/>
              <a:t>(</a:t>
            </a:r>
            <a:r>
              <a:rPr lang="zh-CN" altLang="en-US" dirty="0" smtClean="0"/>
              <a:t>不超过</a:t>
            </a:r>
            <a:r>
              <a:rPr lang="en-US" dirty="0" smtClean="0"/>
              <a:t>25</a:t>
            </a:r>
            <a:r>
              <a:rPr lang="zh-CN" altLang="en-US" dirty="0" smtClean="0"/>
              <a:t>个字</a:t>
            </a:r>
            <a:r>
              <a:rPr lang="en-US" dirty="0" smtClean="0"/>
              <a:t>)</a:t>
            </a:r>
            <a:endParaRPr lang="zh-CN" altLang="en-US"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915897" cy="2150195"/>
          </a:xfrm>
          <a:prstGeom prst="rect">
            <a:avLst/>
          </a:prstGeom>
          <a:noFill/>
        </p:spPr>
        <p:txBody>
          <a:bodyPr wrap="square" lIns="36000" tIns="36000" rIns="36000" bIns="36000" rtlCol="0">
            <a:spAutoFit/>
          </a:bodyPr>
          <a:lstStyle/>
          <a:p>
            <a:pPr indent="536575">
              <a:lnSpc>
                <a:spcPct val="150000"/>
              </a:lnSpc>
            </a:pPr>
            <a:r>
              <a:rPr lang="zh-CN" altLang="en-US" b="1" dirty="0" smtClean="0"/>
              <a:t>人民日报</a:t>
            </a:r>
            <a:r>
              <a:rPr lang="en-US" b="1" dirty="0" smtClean="0"/>
              <a:t>5</a:t>
            </a:r>
            <a:r>
              <a:rPr lang="zh-CN" altLang="en-US" b="1" dirty="0" smtClean="0"/>
              <a:t>月</a:t>
            </a:r>
            <a:r>
              <a:rPr lang="en-US" b="1" dirty="0" smtClean="0"/>
              <a:t>20</a:t>
            </a:r>
            <a:r>
              <a:rPr lang="zh-CN" altLang="en-US" b="1" dirty="0" smtClean="0"/>
              <a:t>日电</a:t>
            </a:r>
            <a:r>
              <a:rPr lang="zh-CN" altLang="en-US" dirty="0" smtClean="0"/>
              <a:t>　浪潮集团日前发布全新人工智能一体化系统“浪潮元脑”</a:t>
            </a:r>
            <a:r>
              <a:rPr lang="en-US" dirty="0" smtClean="0"/>
              <a:t>.</a:t>
            </a:r>
            <a:r>
              <a:rPr lang="zh-CN" altLang="en-US" dirty="0" smtClean="0"/>
              <a:t>该系统既包含人工智能基础设施、深度学习框架与工具等产品，又具有人工智能算法优化、系统优化服务等能力，将为人工智能提供基础创新支撑，加速产业人工智能化进程</a:t>
            </a:r>
            <a:r>
              <a:rPr lang="en-US" dirty="0" smtClean="0"/>
              <a:t>.</a:t>
            </a:r>
            <a:r>
              <a:rPr lang="zh-CN" altLang="en-US" dirty="0" smtClean="0"/>
              <a:t>浪潮集团副总裁彭震表示，“浪潮元脑”的发布，标志着浪潮人工智能战略的再度升级，实现了从“能力构建”到“能力输出”。</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7" y="369635"/>
            <a:ext cx="7915897" cy="1319198"/>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来到第二展厅，同学们看到一张甲、乙两家科技公司近四年研发经费的统计图，请你根据此图，写出两点结论。</a:t>
            </a:r>
          </a:p>
          <a:p>
            <a:pPr algn="ctr">
              <a:lnSpc>
                <a:spcPct val="150000"/>
              </a:lnSpc>
            </a:pPr>
            <a:r>
              <a:rPr lang="zh-CN" altLang="en-US" dirty="0" smtClean="0"/>
              <a:t>甲、乙公司近四年研发经费统计</a:t>
            </a:r>
            <a:r>
              <a:rPr lang="en-US" dirty="0" smtClean="0"/>
              <a:t>(</a:t>
            </a:r>
            <a:r>
              <a:rPr lang="zh-CN" altLang="en-US" dirty="0" smtClean="0"/>
              <a:t>单位：亿元</a:t>
            </a:r>
            <a:r>
              <a:rPr lang="en-US" dirty="0" smtClean="0"/>
              <a:t>)</a:t>
            </a:r>
            <a:endParaRPr lang="zh-CN" altLang="en-US" dirty="0"/>
          </a:p>
        </p:txBody>
      </p:sp>
      <p:pic>
        <p:nvPicPr>
          <p:cNvPr id="5" name="呼市2020备考手册3.EPS" descr="id:2147490882;FounderCES"/>
          <p:cNvPicPr>
            <a:picLocks noChangeAspect="1"/>
          </p:cNvPicPr>
          <p:nvPr/>
        </p:nvPicPr>
        <p:blipFill>
          <a:blip r:embed="rId2" cstate="print"/>
          <a:stretch>
            <a:fillRect/>
          </a:stretch>
        </p:blipFill>
        <p:spPr>
          <a:xfrm>
            <a:off x="2488680" y="1703070"/>
            <a:ext cx="4586490" cy="2700854"/>
          </a:xfrm>
          <a:prstGeom prst="rect">
            <a:avLst/>
          </a:prstGeom>
        </p:spPr>
      </p:pic>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15897" cy="422768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思路解析</a:t>
            </a:r>
            <a:r>
              <a:rPr lang="en-US" dirty="0" smtClean="0">
                <a:solidFill>
                  <a:srgbClr val="0092D7"/>
                </a:solidFill>
              </a:rPr>
              <a:t>]</a:t>
            </a:r>
          </a:p>
          <a:p>
            <a:pPr indent="446088">
              <a:lnSpc>
                <a:spcPct val="150000"/>
              </a:lnSpc>
            </a:pPr>
            <a:r>
              <a:rPr lang="en-US" dirty="0" smtClean="0"/>
              <a:t>(1)</a:t>
            </a:r>
            <a:r>
              <a:rPr lang="zh-CN" altLang="en-US" dirty="0" smtClean="0"/>
              <a:t>解答此种题型，要在整体感知新闻内容的基础上，先联系新闻的导语，然后依照“人</a:t>
            </a:r>
            <a:r>
              <a:rPr lang="en-US" dirty="0" smtClean="0"/>
              <a:t>(</a:t>
            </a:r>
            <a:r>
              <a:rPr lang="zh-CN" altLang="en-US" dirty="0" smtClean="0"/>
              <a:t>单位部门</a:t>
            </a:r>
            <a:r>
              <a:rPr lang="en-US" dirty="0" smtClean="0"/>
              <a:t>)+</a:t>
            </a:r>
            <a:r>
              <a:rPr lang="zh-CN" altLang="en-US" dirty="0" smtClean="0"/>
              <a:t>事件</a:t>
            </a:r>
            <a:r>
              <a:rPr lang="en-US" dirty="0" smtClean="0"/>
              <a:t>+</a:t>
            </a:r>
            <a:r>
              <a:rPr lang="zh-CN" altLang="en-US" dirty="0" smtClean="0"/>
              <a:t>结果”的模式概括即可</a:t>
            </a:r>
            <a:r>
              <a:rPr lang="en-US" dirty="0" smtClean="0"/>
              <a:t>.</a:t>
            </a:r>
            <a:r>
              <a:rPr lang="zh-CN" altLang="en-US" dirty="0" smtClean="0"/>
              <a:t>本则新闻材料中，人</a:t>
            </a:r>
            <a:r>
              <a:rPr lang="en-US" altLang="zh-CN" dirty="0" smtClean="0"/>
              <a:t>——</a:t>
            </a:r>
            <a:r>
              <a:rPr lang="zh-CN" altLang="en-US" dirty="0" smtClean="0"/>
              <a:t>浪潮集团；事件</a:t>
            </a:r>
            <a:r>
              <a:rPr lang="en-US" altLang="zh-CN" dirty="0" smtClean="0"/>
              <a:t>——</a:t>
            </a:r>
            <a:r>
              <a:rPr lang="zh-CN" altLang="en-US" dirty="0" smtClean="0"/>
              <a:t>发布人工智能一体化系统；结果</a:t>
            </a:r>
            <a:r>
              <a:rPr lang="en-US" altLang="zh-CN" dirty="0" smtClean="0"/>
              <a:t>——</a:t>
            </a:r>
            <a:r>
              <a:rPr lang="zh-CN" altLang="en-US" dirty="0" smtClean="0"/>
              <a:t>人工智能战略再度升级</a:t>
            </a:r>
            <a:r>
              <a:rPr lang="en-US" dirty="0" smtClean="0"/>
              <a:t>.</a:t>
            </a:r>
            <a:r>
              <a:rPr lang="zh-CN" altLang="en-US" dirty="0" smtClean="0"/>
              <a:t>最后语言必须做到简明、连贯、准确</a:t>
            </a:r>
            <a:r>
              <a:rPr lang="en-US" dirty="0" smtClean="0"/>
              <a:t>.</a:t>
            </a:r>
            <a:r>
              <a:rPr lang="zh-CN" altLang="en-US" dirty="0" smtClean="0"/>
              <a:t>值得注意的是：不要超过</a:t>
            </a:r>
            <a:r>
              <a:rPr lang="en-US" dirty="0" smtClean="0"/>
              <a:t>25</a:t>
            </a:r>
            <a:r>
              <a:rPr lang="zh-CN" altLang="en-US" dirty="0" smtClean="0"/>
              <a:t>个字。</a:t>
            </a:r>
            <a:endParaRPr lang="en-US" dirty="0" smtClean="0"/>
          </a:p>
          <a:p>
            <a:pPr indent="446088">
              <a:lnSpc>
                <a:spcPct val="150000"/>
              </a:lnSpc>
            </a:pPr>
            <a:r>
              <a:rPr lang="en-US" dirty="0" smtClean="0"/>
              <a:t>(2)</a:t>
            </a:r>
            <a:r>
              <a:rPr lang="zh-CN" altLang="en-US" dirty="0" smtClean="0"/>
              <a:t>解答表格题，首先要看内容，明要点：此表格是甲、乙公司近四年研发经费统计图，然后比数据：甲公司</a:t>
            </a:r>
            <a:r>
              <a:rPr lang="en-US" dirty="0" smtClean="0"/>
              <a:t>2015</a:t>
            </a:r>
            <a:r>
              <a:rPr lang="zh-CN" altLang="en-US" dirty="0" smtClean="0"/>
              <a:t>年</a:t>
            </a:r>
            <a:r>
              <a:rPr lang="en-US" dirty="0" smtClean="0"/>
              <a:t>600</a:t>
            </a:r>
            <a:r>
              <a:rPr lang="zh-CN" altLang="en-US" dirty="0" smtClean="0"/>
              <a:t>亿元到</a:t>
            </a:r>
            <a:r>
              <a:rPr lang="en-US" dirty="0" smtClean="0"/>
              <a:t>2018</a:t>
            </a:r>
            <a:r>
              <a:rPr lang="zh-CN" altLang="en-US" dirty="0" smtClean="0"/>
              <a:t>年</a:t>
            </a:r>
            <a:r>
              <a:rPr lang="en-US" dirty="0" smtClean="0"/>
              <a:t>1100</a:t>
            </a:r>
            <a:r>
              <a:rPr lang="zh-CN" altLang="en-US" dirty="0" smtClean="0"/>
              <a:t>亿元；乙公司</a:t>
            </a:r>
            <a:r>
              <a:rPr lang="en-US" dirty="0" smtClean="0"/>
              <a:t>2015</a:t>
            </a:r>
            <a:r>
              <a:rPr lang="zh-CN" altLang="en-US" dirty="0" smtClean="0"/>
              <a:t>年</a:t>
            </a:r>
            <a:r>
              <a:rPr lang="en-US" dirty="0" smtClean="0"/>
              <a:t>100</a:t>
            </a:r>
            <a:r>
              <a:rPr lang="zh-CN" altLang="en-US" dirty="0" smtClean="0"/>
              <a:t>亿元到</a:t>
            </a:r>
            <a:r>
              <a:rPr lang="en-US" dirty="0" smtClean="0"/>
              <a:t>2018</a:t>
            </a:r>
            <a:r>
              <a:rPr lang="zh-CN" altLang="en-US" dirty="0" smtClean="0"/>
              <a:t>年</a:t>
            </a:r>
            <a:r>
              <a:rPr lang="en-US" dirty="0" smtClean="0"/>
              <a:t>800</a:t>
            </a:r>
            <a:r>
              <a:rPr lang="zh-CN" altLang="en-US" dirty="0" smtClean="0"/>
              <a:t>亿元，可见无论是甲公司还是乙公司研发经费是年年增长，这是年度纵向比较；其次看甲乙两公司的横向比较，不难发现甲公司比乙公司每年的研发经费多</a:t>
            </a:r>
            <a:r>
              <a:rPr lang="en-US" dirty="0" smtClean="0"/>
              <a:t>.</a:t>
            </a:r>
            <a:r>
              <a:rPr lang="zh-CN" altLang="en-US" dirty="0" smtClean="0"/>
              <a:t>由此即可得出正确答案。</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131919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答案</a:t>
            </a:r>
            <a:r>
              <a:rPr lang="en-US" dirty="0" smtClean="0">
                <a:solidFill>
                  <a:srgbClr val="0092D7"/>
                </a:solidFill>
              </a:rPr>
              <a:t>]</a:t>
            </a:r>
            <a:r>
              <a:rPr lang="en-US" dirty="0" smtClean="0"/>
              <a:t>(1)</a:t>
            </a:r>
            <a:r>
              <a:rPr lang="zh-CN" altLang="en-US" dirty="0" smtClean="0"/>
              <a:t>浪潮发布“浪潮元脑”系统，人工智能战略再度升级。</a:t>
            </a:r>
            <a:endParaRPr lang="en-US" dirty="0" smtClean="0"/>
          </a:p>
          <a:p>
            <a:pPr>
              <a:lnSpc>
                <a:spcPct val="150000"/>
              </a:lnSpc>
            </a:pPr>
            <a:r>
              <a:rPr lang="en-US" dirty="0" smtClean="0"/>
              <a:t>(2)</a:t>
            </a:r>
            <a:r>
              <a:rPr lang="zh-CN" altLang="en-US" dirty="0" smtClean="0"/>
              <a:t>甲、乙两家公司近四年研发经费均呈逐年增长趋势；甲公司近四年研发经费支出均远超乙公司。</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08623"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方法总结</a:t>
            </a:r>
            <a:r>
              <a:rPr lang="en-US" altLang="zh-CN" dirty="0" smtClean="0">
                <a:solidFill>
                  <a:srgbClr val="0092D7"/>
                </a:solidFill>
              </a:rPr>
              <a:t>】</a:t>
            </a:r>
          </a:p>
          <a:p>
            <a:pPr>
              <a:lnSpc>
                <a:spcPct val="150000"/>
              </a:lnSpc>
            </a:pPr>
            <a:r>
              <a:rPr lang="en-US" b="1" dirty="0" smtClean="0"/>
              <a:t>1.</a:t>
            </a:r>
            <a:r>
              <a:rPr lang="zh-CN" altLang="en-US" b="1" dirty="0" smtClean="0"/>
              <a:t>提取整合信息主要有下列五种方法：</a:t>
            </a:r>
          </a:p>
          <a:p>
            <a:pPr>
              <a:lnSpc>
                <a:spcPct val="150000"/>
              </a:lnSpc>
            </a:pPr>
            <a:r>
              <a:rPr lang="en-US" dirty="0" smtClean="0"/>
              <a:t>①</a:t>
            </a:r>
            <a:r>
              <a:rPr lang="zh-CN" altLang="en-US" u="sng" dirty="0" smtClean="0"/>
              <a:t>摘录法</a:t>
            </a:r>
            <a:r>
              <a:rPr lang="en-US" dirty="0" smtClean="0"/>
              <a:t>.</a:t>
            </a:r>
            <a:r>
              <a:rPr lang="zh-CN" altLang="en-US" dirty="0" smtClean="0"/>
              <a:t>如果发现中心句，可以把其中概括性的语句摘录出来，并适当加以组织。</a:t>
            </a:r>
          </a:p>
          <a:p>
            <a:pPr>
              <a:lnSpc>
                <a:spcPct val="150000"/>
              </a:lnSpc>
            </a:pPr>
            <a:r>
              <a:rPr lang="en-US" dirty="0" smtClean="0"/>
              <a:t>②</a:t>
            </a:r>
            <a:r>
              <a:rPr lang="zh-CN" altLang="en-US" u="sng" dirty="0" smtClean="0"/>
              <a:t>删除法</a:t>
            </a:r>
            <a:r>
              <a:rPr lang="en-US" dirty="0" smtClean="0"/>
              <a:t>.</a:t>
            </a:r>
            <a:r>
              <a:rPr lang="zh-CN" altLang="en-US" dirty="0" smtClean="0"/>
              <a:t>删除与语段的中心关系不大或比较具体的内容，减少冗余信息量。</a:t>
            </a:r>
          </a:p>
          <a:p>
            <a:pPr>
              <a:lnSpc>
                <a:spcPct val="150000"/>
              </a:lnSpc>
            </a:pPr>
            <a:r>
              <a:rPr lang="en-US" dirty="0" smtClean="0"/>
              <a:t>③</a:t>
            </a:r>
            <a:r>
              <a:rPr lang="zh-CN" altLang="en-US" u="sng" dirty="0" smtClean="0"/>
              <a:t>概括法</a:t>
            </a:r>
            <a:r>
              <a:rPr lang="en-US" dirty="0" smtClean="0"/>
              <a:t>.</a:t>
            </a:r>
            <a:r>
              <a:rPr lang="zh-CN" altLang="en-US" dirty="0" smtClean="0"/>
              <a:t>所给材料如果是记叙性材料，可抓住“人物”“时间”“地点”“事件”等要素，进行概括；如果所给材料是说明性材料，那就找出说明对象，概括其主要特征；如果所给材料是议论性材料，可概括其中心论点。</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1734697"/>
          </a:xfrm>
          <a:prstGeom prst="rect">
            <a:avLst/>
          </a:prstGeom>
          <a:noFill/>
        </p:spPr>
        <p:txBody>
          <a:bodyPr wrap="square" lIns="36000" tIns="36000" rIns="36000" bIns="36000" rtlCol="0">
            <a:spAutoFit/>
          </a:bodyPr>
          <a:lstStyle/>
          <a:p>
            <a:pPr>
              <a:lnSpc>
                <a:spcPct val="150000"/>
              </a:lnSpc>
            </a:pPr>
            <a:r>
              <a:rPr lang="en-US" dirty="0" smtClean="0"/>
              <a:t>④</a:t>
            </a:r>
            <a:r>
              <a:rPr lang="zh-CN" altLang="en-US" u="sng" dirty="0" smtClean="0"/>
              <a:t>合并法</a:t>
            </a:r>
            <a:r>
              <a:rPr lang="en-US" dirty="0" smtClean="0"/>
              <a:t>.</a:t>
            </a:r>
            <a:r>
              <a:rPr lang="zh-CN" altLang="en-US" dirty="0" smtClean="0"/>
              <a:t>可以先划分层次，然后再把层次的内容概括、组合；对于多则材料而言，先概括每则材料的信息，然后进行归纳合并。</a:t>
            </a:r>
          </a:p>
          <a:p>
            <a:pPr>
              <a:lnSpc>
                <a:spcPct val="150000"/>
              </a:lnSpc>
            </a:pPr>
            <a:r>
              <a:rPr lang="en-US" dirty="0" smtClean="0"/>
              <a:t>⑤</a:t>
            </a:r>
            <a:r>
              <a:rPr lang="zh-CN" altLang="en-US" u="sng" dirty="0" smtClean="0"/>
              <a:t>替换法</a:t>
            </a:r>
            <a:r>
              <a:rPr lang="en-US" dirty="0" smtClean="0"/>
              <a:t>.</a:t>
            </a:r>
            <a:r>
              <a:rPr lang="zh-CN" altLang="en-US" dirty="0" smtClean="0"/>
              <a:t>在读懂语段之后，设法用自己的话来概括语段内容，如果觉得这个概括恰当，就把它作为备选答案。</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拟定新闻标题</a:t>
            </a:r>
          </a:p>
          <a:p>
            <a:pPr>
              <a:lnSpc>
                <a:spcPct val="150000"/>
              </a:lnSpc>
            </a:pPr>
            <a:r>
              <a:rPr lang="en-US" dirty="0" smtClean="0"/>
              <a:t>①</a:t>
            </a:r>
            <a:r>
              <a:rPr lang="zh-CN" altLang="en-US" dirty="0" smtClean="0"/>
              <a:t>醒目、概括性强</a:t>
            </a:r>
            <a:r>
              <a:rPr lang="en-US" dirty="0" smtClean="0"/>
              <a:t>.</a:t>
            </a:r>
            <a:r>
              <a:rPr lang="zh-CN" altLang="en-US" dirty="0" smtClean="0"/>
              <a:t>标题醒目是新闻的基本要求，要能概括整个新闻的关键信息。</a:t>
            </a:r>
          </a:p>
          <a:p>
            <a:pPr>
              <a:lnSpc>
                <a:spcPct val="150000"/>
              </a:lnSpc>
            </a:pPr>
            <a:r>
              <a:rPr lang="en-US" dirty="0" smtClean="0"/>
              <a:t>②</a:t>
            </a:r>
            <a:r>
              <a:rPr lang="zh-CN" altLang="en-US" dirty="0" smtClean="0"/>
              <a:t>抓关键句、特征句</a:t>
            </a:r>
            <a:r>
              <a:rPr lang="en-US" dirty="0" smtClean="0"/>
              <a:t>.</a:t>
            </a:r>
            <a:r>
              <a:rPr lang="zh-CN" altLang="en-US" dirty="0" smtClean="0"/>
              <a:t>即抓住新闻中概括性、判断性较强的句子，这样的句子一般分布在新闻的导语中，有时出现在中间、小结的开头或结尾部分</a:t>
            </a:r>
            <a:r>
              <a:rPr lang="en-US" dirty="0" smtClean="0"/>
              <a:t>.</a:t>
            </a:r>
            <a:r>
              <a:rPr lang="zh-CN" altLang="en-US" dirty="0" smtClean="0"/>
              <a:t>如果这种句子比较多，就找其中最具有判断性、概括性的句子。</a:t>
            </a:r>
          </a:p>
          <a:p>
            <a:pPr>
              <a:lnSpc>
                <a:spcPct val="150000"/>
              </a:lnSpc>
            </a:pPr>
            <a:r>
              <a:rPr lang="en-US" dirty="0" smtClean="0"/>
              <a:t>③</a:t>
            </a:r>
            <a:r>
              <a:rPr lang="zh-CN" altLang="en-US" dirty="0" smtClean="0"/>
              <a:t>注意限制条件</a:t>
            </a:r>
            <a:r>
              <a:rPr lang="en-US" dirty="0" smtClean="0"/>
              <a:t>.</a:t>
            </a:r>
            <a:r>
              <a:rPr lang="zh-CN" altLang="en-US" dirty="0" smtClean="0"/>
              <a:t>拟题往往有一些限制条件，如不要超过规定的字数，要审清题目，按要求去落笔。</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2150195"/>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题节选</a:t>
            </a:r>
            <a:r>
              <a:rPr lang="en-US" dirty="0" smtClean="0">
                <a:solidFill>
                  <a:srgbClr val="0092D7"/>
                </a:solidFill>
              </a:rPr>
              <a:t>]</a:t>
            </a:r>
            <a:r>
              <a:rPr lang="zh-CN" altLang="en-US" dirty="0" smtClean="0"/>
              <a:t>龙华中学语文组举办中华传统文化竞赛活动，你是参赛选手。</a:t>
            </a:r>
            <a:r>
              <a:rPr lang="en-US" dirty="0" smtClean="0"/>
              <a:t>(5</a:t>
            </a:r>
            <a:r>
              <a:rPr lang="zh-CN" altLang="en-US" dirty="0" smtClean="0"/>
              <a:t>分</a:t>
            </a:r>
            <a:r>
              <a:rPr lang="en-US" dirty="0" smtClean="0"/>
              <a:t>)</a:t>
            </a:r>
            <a:endParaRPr lang="zh-CN" altLang="en-US" dirty="0" smtClean="0"/>
          </a:p>
          <a:p>
            <a:pPr>
              <a:lnSpc>
                <a:spcPct val="150000"/>
              </a:lnSpc>
            </a:pPr>
            <a:r>
              <a:rPr lang="en-US" dirty="0" smtClean="0"/>
              <a:t>(1)</a:t>
            </a:r>
            <a:r>
              <a:rPr lang="zh-CN" altLang="en-US" dirty="0" smtClean="0"/>
              <a:t>认真阅读杜甫的</a:t>
            </a:r>
            <a:r>
              <a:rPr lang="en-US" altLang="zh-CN" dirty="0" smtClean="0"/>
              <a:t>《</a:t>
            </a:r>
            <a:r>
              <a:rPr lang="zh-CN" altLang="en-US" dirty="0" smtClean="0"/>
              <a:t>江畔独步寻花</a:t>
            </a:r>
            <a:r>
              <a:rPr lang="en-US" altLang="zh-CN" dirty="0" smtClean="0"/>
              <a:t>》</a:t>
            </a:r>
            <a:r>
              <a:rPr lang="zh-CN" altLang="en-US" dirty="0" smtClean="0"/>
              <a:t>，根据要求答题。</a:t>
            </a:r>
          </a:p>
          <a:p>
            <a:pPr algn="ctr">
              <a:lnSpc>
                <a:spcPct val="150000"/>
              </a:lnSpc>
            </a:pPr>
            <a:r>
              <a:rPr lang="zh-CN" altLang="en-US" b="1" dirty="0" smtClean="0">
                <a:ea typeface="楷体" pitchFamily="49" charset="-122"/>
              </a:rPr>
              <a:t>黄四娘家花满蹊，千朵万朵压枝低。</a:t>
            </a:r>
          </a:p>
          <a:p>
            <a:pPr algn="ctr">
              <a:lnSpc>
                <a:spcPct val="150000"/>
              </a:lnSpc>
            </a:pPr>
            <a:r>
              <a:rPr lang="zh-CN" altLang="en-US" b="1" dirty="0" smtClean="0">
                <a:ea typeface="楷体" pitchFamily="49" charset="-122"/>
              </a:rPr>
              <a:t>留连戏蝶时时舞，自在娇莺恰恰啼。</a:t>
            </a:r>
            <a:endParaRPr lang="en-US" b="1" dirty="0" smtClean="0">
              <a:ea typeface="楷体" pitchFamily="49" charset="-122"/>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19398"/>
            <a:ext cx="7898397" cy="3396690"/>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dirty="0" smtClean="0"/>
              <a:t>东楚中学开展了“方言上舞台”活动，大家来感受黄石地区方言的魅力吧</a:t>
            </a:r>
            <a:r>
              <a:rPr lang="en-US" dirty="0" smtClean="0"/>
              <a:t>.</a:t>
            </a:r>
            <a:r>
              <a:rPr lang="zh-CN" altLang="en-US" dirty="0" smtClean="0"/>
              <a:t>下面是小沾同学为这个活动写的消息，还差一个标题，请你帮他拟一个。</a:t>
            </a:r>
          </a:p>
          <a:p>
            <a:pPr indent="536575">
              <a:lnSpc>
                <a:spcPct val="150000"/>
              </a:lnSpc>
            </a:pPr>
            <a:r>
              <a:rPr lang="zh-CN" altLang="en-US" b="1" dirty="0" smtClean="0">
                <a:ea typeface="楷体" pitchFamily="49" charset="-122"/>
              </a:rPr>
              <a:t>保护方言有利于保护汉语的古音古义，弘扬地方特色文化</a:t>
            </a:r>
            <a:r>
              <a:rPr lang="en-US" b="1" dirty="0" smtClean="0">
                <a:ea typeface="楷体" pitchFamily="49" charset="-122"/>
              </a:rPr>
              <a:t>.</a:t>
            </a:r>
            <a:r>
              <a:rPr lang="zh-CN" altLang="en-US" b="1" dirty="0" smtClean="0">
                <a:ea typeface="楷体" pitchFamily="49" charset="-122"/>
              </a:rPr>
              <a:t>为此，东楚中学于</a:t>
            </a:r>
            <a:r>
              <a:rPr lang="en-US" b="1" dirty="0" smtClean="0">
                <a:ea typeface="楷体" pitchFamily="49" charset="-122"/>
              </a:rPr>
              <a:t>3</a:t>
            </a:r>
            <a:r>
              <a:rPr lang="zh-CN" altLang="en-US" b="1" dirty="0" smtClean="0">
                <a:ea typeface="楷体" pitchFamily="49" charset="-122"/>
              </a:rPr>
              <a:t>月</a:t>
            </a:r>
            <a:r>
              <a:rPr lang="en-US" b="1" dirty="0" smtClean="0">
                <a:ea typeface="楷体" pitchFamily="49" charset="-122"/>
              </a:rPr>
              <a:t>20</a:t>
            </a:r>
            <a:r>
              <a:rPr lang="zh-CN" altLang="en-US" b="1" dirty="0" smtClean="0">
                <a:ea typeface="楷体" pitchFamily="49" charset="-122"/>
              </a:rPr>
              <a:t>日在学校大礼堂举办了一次别开生面的以展示方言魅力为主题的会演活动，学校八、九年级各班用方言展示了唱歌、演情景剧、讲故事、说笑话等二十多个精彩节目</a:t>
            </a:r>
            <a:r>
              <a:rPr lang="en-US" b="1" dirty="0" smtClean="0">
                <a:ea typeface="楷体" pitchFamily="49" charset="-122"/>
              </a:rPr>
              <a:t>.</a:t>
            </a:r>
            <a:r>
              <a:rPr lang="zh-CN" altLang="en-US" b="1" dirty="0" smtClean="0">
                <a:ea typeface="楷体" pitchFamily="49" charset="-122"/>
              </a:rPr>
              <a:t>这次活动表演形式别具一格，现场的笑声、掌声、喝彩声不绝于耳，让大家充分感受到了方言雅俗共赏的独特魅力。</a:t>
            </a:r>
          </a:p>
          <a:p>
            <a:pPr>
              <a:lnSpc>
                <a:spcPct val="150000"/>
              </a:lnSpc>
            </a:pPr>
            <a:r>
              <a:rPr lang="zh-CN" altLang="en-US" dirty="0" smtClean="0"/>
              <a:t>标题：</a:t>
            </a:r>
            <a:r>
              <a:rPr lang="zh-CN" altLang="en-US" u="sng" dirty="0" smtClean="0"/>
              <a:t>　                                           </a:t>
            </a:r>
            <a:r>
              <a:rPr lang="en-US" dirty="0" smtClean="0"/>
              <a:t>(</a:t>
            </a:r>
            <a:r>
              <a:rPr lang="zh-CN" altLang="en-US" dirty="0" smtClean="0"/>
              <a:t>不超过</a:t>
            </a:r>
            <a:r>
              <a:rPr lang="en-US" dirty="0" smtClean="0"/>
              <a:t>16</a:t>
            </a:r>
            <a:r>
              <a:rPr lang="zh-CN" altLang="en-US" dirty="0" smtClean="0"/>
              <a:t>个字</a:t>
            </a:r>
            <a:r>
              <a:rPr lang="en-US" dirty="0" smtClean="0"/>
              <a:t>) </a:t>
            </a:r>
            <a:endParaRPr lang="zh-CN" altLang="en-US" dirty="0"/>
          </a:p>
        </p:txBody>
      </p:sp>
      <p:sp>
        <p:nvSpPr>
          <p:cNvPr id="8"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57250" y="368135"/>
            <a:ext cx="7989867"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示例：东楚中学举办魅力方言会演活动</a:t>
            </a:r>
            <a:r>
              <a:rPr lang="en-US" dirty="0" smtClean="0">
                <a:solidFill>
                  <a:srgbClr val="C00000"/>
                </a:solidFill>
              </a:rPr>
              <a:t>(</a:t>
            </a:r>
            <a:r>
              <a:rPr lang="zh-CN" altLang="en-US" dirty="0" smtClean="0">
                <a:solidFill>
                  <a:srgbClr val="C00000"/>
                </a:solidFill>
              </a:rPr>
              <a:t>或东楚魅力方言上舞台</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标题的拟定需要注意两点：第一，概括文段意思；第二，简洁明了。具体操作就是一个简单的主谓句就可以了，</a:t>
            </a:r>
            <a:r>
              <a:rPr lang="en-US" dirty="0" smtClean="0">
                <a:solidFill>
                  <a:srgbClr val="C00000"/>
                </a:solidFill>
              </a:rPr>
              <a:t>“</a:t>
            </a:r>
            <a:r>
              <a:rPr lang="zh-CN" altLang="en-US" dirty="0" smtClean="0">
                <a:solidFill>
                  <a:srgbClr val="C00000"/>
                </a:solidFill>
              </a:rPr>
              <a:t>什么人做了什么事</a:t>
            </a:r>
            <a:r>
              <a:rPr lang="en-US" dirty="0" smtClean="0">
                <a:solidFill>
                  <a:srgbClr val="C00000"/>
                </a:solidFill>
              </a:rPr>
              <a:t>”</a:t>
            </a:r>
            <a:r>
              <a:rPr lang="zh-CN" altLang="en-US" dirty="0" smtClean="0">
                <a:solidFill>
                  <a:srgbClr val="C00000"/>
                </a:solidFill>
              </a:rPr>
              <a:t>，或者</a:t>
            </a:r>
            <a:r>
              <a:rPr lang="en-US" dirty="0" smtClean="0">
                <a:solidFill>
                  <a:srgbClr val="C00000"/>
                </a:solidFill>
              </a:rPr>
              <a:t>“</a:t>
            </a:r>
            <a:r>
              <a:rPr lang="zh-CN" altLang="en-US" dirty="0" smtClean="0">
                <a:solidFill>
                  <a:srgbClr val="C00000"/>
                </a:solidFill>
              </a:rPr>
              <a:t>什么对象怎么了</a:t>
            </a:r>
            <a:r>
              <a:rPr lang="en-US" dirty="0" smtClean="0">
                <a:solidFill>
                  <a:srgbClr val="C00000"/>
                </a:solidFill>
              </a:rPr>
              <a:t>”</a:t>
            </a:r>
            <a:r>
              <a:rPr lang="zh-CN" altLang="en-US" dirty="0" smtClean="0">
                <a:solidFill>
                  <a:srgbClr val="C00000"/>
                </a:solidFill>
              </a:rPr>
              <a:t>，按照这样的格式就可以了。文段中，活动的主体是</a:t>
            </a:r>
            <a:r>
              <a:rPr lang="en-US" dirty="0" smtClean="0">
                <a:solidFill>
                  <a:srgbClr val="C00000"/>
                </a:solidFill>
              </a:rPr>
              <a:t>“</a:t>
            </a:r>
            <a:r>
              <a:rPr lang="zh-CN" altLang="en-US" dirty="0" smtClean="0">
                <a:solidFill>
                  <a:srgbClr val="C00000"/>
                </a:solidFill>
              </a:rPr>
              <a:t>东楚中学</a:t>
            </a:r>
            <a:r>
              <a:rPr lang="en-US" dirty="0" smtClean="0">
                <a:solidFill>
                  <a:srgbClr val="C00000"/>
                </a:solidFill>
              </a:rPr>
              <a:t>”</a:t>
            </a:r>
            <a:r>
              <a:rPr lang="zh-CN" altLang="en-US" dirty="0" smtClean="0">
                <a:solidFill>
                  <a:srgbClr val="C00000"/>
                </a:solidFill>
              </a:rPr>
              <a:t>，内容是</a:t>
            </a:r>
            <a:r>
              <a:rPr lang="en-US" dirty="0" smtClean="0">
                <a:solidFill>
                  <a:srgbClr val="C00000"/>
                </a:solidFill>
              </a:rPr>
              <a:t>“</a:t>
            </a:r>
            <a:r>
              <a:rPr lang="zh-CN" altLang="en-US" dirty="0" smtClean="0">
                <a:solidFill>
                  <a:srgbClr val="C00000"/>
                </a:solidFill>
              </a:rPr>
              <a:t>举办魅力方言会演活动</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377191"/>
            <a:ext cx="7872361" cy="4227687"/>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考点二　材料探究</a:t>
            </a:r>
            <a:r>
              <a:rPr lang="zh-CN" altLang="en-US" dirty="0" smtClean="0"/>
              <a:t>（</a:t>
            </a:r>
            <a:r>
              <a:rPr lang="en-US" dirty="0" smtClean="0"/>
              <a:t>10</a:t>
            </a:r>
            <a:r>
              <a:rPr lang="zh-CN" altLang="en-US" dirty="0" smtClean="0"/>
              <a:t>年</a:t>
            </a:r>
            <a:r>
              <a:rPr lang="en-US" dirty="0" smtClean="0"/>
              <a:t>1</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zh-CN" altLang="en-US" b="1" dirty="0" smtClean="0">
                <a:solidFill>
                  <a:srgbClr val="0092D7"/>
                </a:solidFill>
              </a:rPr>
              <a:t>例</a:t>
            </a:r>
            <a:r>
              <a:rPr lang="en-US" altLang="zh-CN" b="1" dirty="0" smtClean="0">
                <a:solidFill>
                  <a:srgbClr val="0092D7"/>
                </a:solidFill>
              </a:rPr>
              <a:t>2</a:t>
            </a:r>
            <a:r>
              <a:rPr lang="en-US" b="1" dirty="0" smtClean="0">
                <a:solidFill>
                  <a:srgbClr val="0092D7"/>
                </a:solidFill>
              </a:rPr>
              <a:t>   </a:t>
            </a:r>
            <a:r>
              <a:rPr lang="zh-CN" altLang="en-US" dirty="0" smtClean="0"/>
              <a:t>阅读下面材料，就昆曲的特点写出你的探究结果，含标点不超过</a:t>
            </a:r>
            <a:r>
              <a:rPr lang="en-US" dirty="0" smtClean="0"/>
              <a:t>40</a:t>
            </a:r>
            <a:r>
              <a:rPr lang="zh-CN" altLang="en-US" dirty="0" smtClean="0"/>
              <a:t>字。</a:t>
            </a:r>
          </a:p>
          <a:p>
            <a:pPr indent="446088">
              <a:lnSpc>
                <a:spcPct val="150000"/>
              </a:lnSpc>
            </a:pPr>
            <a:r>
              <a:rPr lang="zh-CN" altLang="en-US" b="1" dirty="0" smtClean="0">
                <a:ea typeface="楷体" pitchFamily="49" charset="-122"/>
              </a:rPr>
              <a:t>昆曲，如一坛经年温醇的美酒，缓缓地在舞台流淌而出，道不尽的良辰美景，说不完的哀艳沧桑</a:t>
            </a:r>
            <a:r>
              <a:rPr lang="en-US" b="1" dirty="0" smtClean="0">
                <a:ea typeface="楷体" pitchFamily="49" charset="-122"/>
              </a:rPr>
              <a:t>.</a:t>
            </a:r>
            <a:r>
              <a:rPr lang="zh-CN" altLang="en-US" b="1" dirty="0" smtClean="0">
                <a:ea typeface="楷体" pitchFamily="49" charset="-122"/>
              </a:rPr>
              <a:t>载歌载舞如行云流水，典雅的词，婉转的曲，在丝竹声乐里，在亭台水榭上，在小桥流水间，舒徐缓行</a:t>
            </a:r>
            <a:r>
              <a:rPr lang="en-US" b="1" dirty="0" smtClean="0">
                <a:ea typeface="楷体" pitchFamily="49" charset="-122"/>
              </a:rPr>
              <a:t>.</a:t>
            </a:r>
            <a:r>
              <a:rPr lang="zh-CN" altLang="en-US" b="1" dirty="0" smtClean="0">
                <a:ea typeface="楷体" pitchFamily="49" charset="-122"/>
              </a:rPr>
              <a:t>遥想当年，一到中秋，苏州人便倾城而出，在虎丘曲会，“唱者千万，鼓吹百十处”</a:t>
            </a:r>
            <a:r>
              <a:rPr lang="en-US" b="1" dirty="0" smtClean="0">
                <a:ea typeface="楷体" pitchFamily="49" charset="-122"/>
              </a:rPr>
              <a:t>.</a:t>
            </a:r>
            <a:r>
              <a:rPr lang="zh-CN" altLang="en-US" b="1" dirty="0" smtClean="0">
                <a:ea typeface="楷体" pitchFamily="49" charset="-122"/>
              </a:rPr>
              <a:t>昆曲，又称昆剧、昆腔、昆山腔，元朝末期产生于苏州昆山一带</a:t>
            </a:r>
            <a:r>
              <a:rPr lang="en-US" b="1" dirty="0" smtClean="0">
                <a:ea typeface="楷体" pitchFamily="49" charset="-122"/>
              </a:rPr>
              <a:t>.</a:t>
            </a:r>
            <a:r>
              <a:rPr lang="zh-CN" altLang="en-US" b="1" dirty="0" smtClean="0">
                <a:ea typeface="楷体" pitchFamily="49" charset="-122"/>
              </a:rPr>
              <a:t>昆曲是戏曲中影响最大的剧种，京剧、川剧、越剧、晋剧、湘剧、赣剧、桂剧、闽剧、婺剧、滇剧等，都受到过昆曲艺术多方面的哺育和滋养</a:t>
            </a:r>
            <a:r>
              <a:rPr lang="en-US" b="1" dirty="0" smtClean="0">
                <a:ea typeface="楷体" pitchFamily="49" charset="-122"/>
              </a:rPr>
              <a:t>.</a:t>
            </a:r>
            <a:r>
              <a:rPr lang="zh-CN" altLang="en-US" b="1" dirty="0" smtClean="0">
                <a:ea typeface="楷体" pitchFamily="49" charset="-122"/>
              </a:rPr>
              <a:t>昆曲中的许多剧本，如</a:t>
            </a:r>
            <a:r>
              <a:rPr lang="en-US" altLang="zh-CN" b="1" dirty="0" smtClean="0">
                <a:ea typeface="楷体" pitchFamily="49" charset="-122"/>
              </a:rPr>
              <a:t>《</a:t>
            </a:r>
            <a:r>
              <a:rPr lang="zh-CN" altLang="en-US" b="1" dirty="0" smtClean="0">
                <a:ea typeface="楷体" pitchFamily="49" charset="-122"/>
              </a:rPr>
              <a:t>牡丹亭</a:t>
            </a:r>
            <a:r>
              <a:rPr lang="en-US" altLang="zh-CN" b="1" dirty="0" smtClean="0">
                <a:ea typeface="楷体" pitchFamily="49" charset="-122"/>
              </a:rPr>
              <a:t>》《</a:t>
            </a:r>
            <a:r>
              <a:rPr lang="zh-CN" altLang="en-US" b="1" dirty="0" smtClean="0">
                <a:ea typeface="楷体" pitchFamily="49" charset="-122"/>
              </a:rPr>
              <a:t>长生殿</a:t>
            </a:r>
            <a:r>
              <a:rPr lang="en-US" altLang="zh-CN" b="1" dirty="0" smtClean="0">
                <a:ea typeface="楷体" pitchFamily="49" charset="-122"/>
              </a:rPr>
              <a:t>》《</a:t>
            </a:r>
            <a:r>
              <a:rPr lang="zh-CN" altLang="en-US" b="1" dirty="0" smtClean="0">
                <a:ea typeface="楷体" pitchFamily="49" charset="-122"/>
              </a:rPr>
              <a:t>桃花扇</a:t>
            </a:r>
            <a:r>
              <a:rPr lang="en-US" altLang="zh-CN" b="1" dirty="0" smtClean="0">
                <a:ea typeface="楷体" pitchFamily="49" charset="-122"/>
              </a:rPr>
              <a:t>》</a:t>
            </a:r>
            <a:r>
              <a:rPr lang="zh-CN" altLang="en-US" b="1" dirty="0" smtClean="0">
                <a:ea typeface="楷体" pitchFamily="49" charset="-122"/>
              </a:rPr>
              <a:t>等，都是古代戏曲文学中的不朽之作。</a:t>
            </a:r>
            <a:endParaRPr lang="zh-CN" altLang="en-US" b="1" dirty="0">
              <a:ea typeface="楷体" pitchFamily="49" charset="-122"/>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915897" cy="3396690"/>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思路解析</a:t>
            </a:r>
            <a:r>
              <a:rPr lang="en-US" dirty="0" smtClean="0">
                <a:solidFill>
                  <a:srgbClr val="0092D7"/>
                </a:solidFill>
              </a:rPr>
              <a:t>]</a:t>
            </a:r>
            <a:r>
              <a:rPr lang="zh-CN" altLang="en-US" dirty="0" smtClean="0"/>
              <a:t>解答此类试题，需要通过细读材料，概括材料大意，知道材料在说什么问题</a:t>
            </a:r>
            <a:r>
              <a:rPr lang="en-US" dirty="0" smtClean="0"/>
              <a:t>.</a:t>
            </a:r>
            <a:r>
              <a:rPr lang="zh-CN" altLang="en-US" dirty="0" smtClean="0"/>
              <a:t>如果是两则或多则材料要分别概括大意，然后要进行必要的比较，了解它们共同表达了什么，不同之处是什么</a:t>
            </a:r>
            <a:r>
              <a:rPr lang="en-US" dirty="0" smtClean="0"/>
              <a:t>.</a:t>
            </a:r>
            <a:r>
              <a:rPr lang="zh-CN" altLang="en-US" dirty="0" smtClean="0"/>
              <a:t>最后要对材料中的问题，提出解决办法</a:t>
            </a:r>
            <a:r>
              <a:rPr lang="en-US" dirty="0" smtClean="0"/>
              <a:t>.</a:t>
            </a:r>
            <a:r>
              <a:rPr lang="zh-CN" altLang="en-US" dirty="0" smtClean="0"/>
              <a:t>就本题而言，中心话题是昆曲的特点，从“昆曲是戏曲中影响最大的剧种”这一句可以得出一点“影响最大”；“元朝末期产生于苏州昆山一带”说明“历史悠久”；从“载歌载舞”“典雅的词”“婉转的曲”可以得出“表演形式载歌载舞，曲词典雅，行腔婉转”。</a:t>
            </a:r>
            <a:endParaRPr lang="en-US" dirty="0" smtClean="0"/>
          </a:p>
          <a:p>
            <a:pPr>
              <a:lnSpc>
                <a:spcPct val="150000"/>
              </a:lnSpc>
            </a:pPr>
            <a:r>
              <a:rPr lang="en-US" dirty="0" smtClean="0">
                <a:solidFill>
                  <a:srgbClr val="0092D7"/>
                </a:solidFill>
              </a:rPr>
              <a:t>[</a:t>
            </a:r>
            <a:r>
              <a:rPr lang="zh-CN" altLang="en-US" dirty="0" smtClean="0">
                <a:solidFill>
                  <a:srgbClr val="0092D7"/>
                </a:solidFill>
              </a:rPr>
              <a:t>参考答案</a:t>
            </a:r>
            <a:r>
              <a:rPr lang="en-US" dirty="0" smtClean="0">
                <a:solidFill>
                  <a:srgbClr val="0092D7"/>
                </a:solidFill>
              </a:rPr>
              <a:t>]</a:t>
            </a:r>
            <a:r>
              <a:rPr lang="zh-CN" altLang="en-US" dirty="0" smtClean="0"/>
              <a:t>历史悠久；表演形式载歌载舞，曲词典雅，行腔婉转；影响最大。</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7" y="369635"/>
            <a:ext cx="7915897"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方法总结</a:t>
            </a:r>
            <a:r>
              <a:rPr lang="en-US" altLang="zh-CN" dirty="0" smtClean="0">
                <a:solidFill>
                  <a:srgbClr val="0092D7"/>
                </a:solidFill>
              </a:rPr>
              <a:t>】</a:t>
            </a:r>
          </a:p>
          <a:p>
            <a:pPr>
              <a:lnSpc>
                <a:spcPct val="150000"/>
              </a:lnSpc>
            </a:pPr>
            <a:r>
              <a:rPr lang="en-US" b="1" dirty="0" smtClean="0"/>
              <a:t>1.</a:t>
            </a:r>
            <a:r>
              <a:rPr lang="zh-CN" altLang="en-US" b="1" u="sng" dirty="0" smtClean="0"/>
              <a:t>组合要点法</a:t>
            </a:r>
            <a:r>
              <a:rPr lang="en-US" b="1" dirty="0" smtClean="0"/>
              <a:t>.</a:t>
            </a:r>
            <a:r>
              <a:rPr lang="zh-CN" altLang="en-US" dirty="0" smtClean="0"/>
              <a:t>抓住关键词，提取并组织语段中每层重要的语言标志，再加以综合表达。</a:t>
            </a:r>
          </a:p>
          <a:p>
            <a:pPr>
              <a:lnSpc>
                <a:spcPct val="150000"/>
              </a:lnSpc>
            </a:pPr>
            <a:r>
              <a:rPr lang="en-US" b="1" dirty="0" smtClean="0"/>
              <a:t>2.</a:t>
            </a:r>
            <a:r>
              <a:rPr lang="zh-CN" altLang="en-US" b="1" u="sng" dirty="0" smtClean="0"/>
              <a:t>整体归纳法</a:t>
            </a:r>
            <a:r>
              <a:rPr lang="en-US" b="1" dirty="0" smtClean="0"/>
              <a:t>.</a:t>
            </a:r>
            <a:r>
              <a:rPr lang="zh-CN" altLang="en-US" dirty="0" smtClean="0"/>
              <a:t>提炼出所有信息，再用简洁明了的语言加以概括。</a:t>
            </a:r>
          </a:p>
          <a:p>
            <a:pPr>
              <a:lnSpc>
                <a:spcPct val="150000"/>
              </a:lnSpc>
            </a:pPr>
            <a:r>
              <a:rPr lang="en-US" b="1" dirty="0" smtClean="0"/>
              <a:t>3.</a:t>
            </a:r>
            <a:r>
              <a:rPr lang="zh-CN" altLang="en-US" b="1" u="sng" dirty="0" smtClean="0"/>
              <a:t>进行推论法</a:t>
            </a:r>
            <a:r>
              <a:rPr lang="en-US" b="1" dirty="0" smtClean="0"/>
              <a:t>.</a:t>
            </a:r>
            <a:r>
              <a:rPr lang="zh-CN" altLang="en-US" dirty="0" smtClean="0"/>
              <a:t>寻找文段中的关键句子，综合自己各方面的知识进行推论。</a:t>
            </a:r>
          </a:p>
          <a:p>
            <a:pPr>
              <a:lnSpc>
                <a:spcPct val="150000"/>
              </a:lnSpc>
            </a:pPr>
            <a:r>
              <a:rPr lang="en-US" b="1" dirty="0" smtClean="0"/>
              <a:t>4.</a:t>
            </a:r>
            <a:r>
              <a:rPr lang="zh-CN" altLang="en-US" b="1" u="sng" dirty="0" smtClean="0"/>
              <a:t>提取中心法</a:t>
            </a:r>
            <a:r>
              <a:rPr lang="en-US" b="1" dirty="0" smtClean="0"/>
              <a:t>.</a:t>
            </a:r>
            <a:r>
              <a:rPr lang="zh-CN" altLang="en-US" dirty="0" smtClean="0"/>
              <a:t>提取最能体现材料中信息的中心句或关键语句。</a:t>
            </a:r>
          </a:p>
          <a:p>
            <a:pPr>
              <a:lnSpc>
                <a:spcPct val="150000"/>
              </a:lnSpc>
            </a:pPr>
            <a:r>
              <a:rPr lang="en-US" b="1" dirty="0" smtClean="0"/>
              <a:t>5.</a:t>
            </a:r>
            <a:r>
              <a:rPr lang="zh-CN" altLang="en-US" b="1" u="sng" dirty="0" smtClean="0"/>
              <a:t>分层归并法</a:t>
            </a:r>
            <a:r>
              <a:rPr lang="en-US" b="1" dirty="0" smtClean="0"/>
              <a:t>.</a:t>
            </a:r>
            <a:r>
              <a:rPr lang="zh-CN" altLang="en-US" dirty="0" smtClean="0"/>
              <a:t>针对有两层或两层以上意思的文段，先划分层次，然后再把各层次的内容概括组合。</a:t>
            </a:r>
          </a:p>
          <a:p>
            <a:pPr>
              <a:lnSpc>
                <a:spcPct val="150000"/>
              </a:lnSpc>
            </a:pPr>
            <a:r>
              <a:rPr lang="en-US" b="1" dirty="0" smtClean="0"/>
              <a:t>6.</a:t>
            </a:r>
            <a:r>
              <a:rPr lang="zh-CN" altLang="en-US" b="1" u="sng" dirty="0" smtClean="0"/>
              <a:t>比较分析法</a:t>
            </a:r>
            <a:r>
              <a:rPr lang="en-US" b="1" dirty="0" smtClean="0"/>
              <a:t>.</a:t>
            </a:r>
            <a:r>
              <a:rPr lang="zh-CN" altLang="en-US" dirty="0" smtClean="0"/>
              <a:t>对相应材料进行比较分析而得出相应结论。</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19398"/>
            <a:ext cx="7898397"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阅读下面的材料，写出一个从材料的主要角度探究出的道理。</a:t>
            </a:r>
          </a:p>
          <a:p>
            <a:pPr algn="ctr">
              <a:lnSpc>
                <a:spcPct val="150000"/>
              </a:lnSpc>
            </a:pPr>
            <a:r>
              <a:rPr lang="zh-CN" altLang="en-US" dirty="0" smtClean="0"/>
              <a:t>一杯水的重量</a:t>
            </a:r>
          </a:p>
          <a:p>
            <a:pPr indent="450850">
              <a:lnSpc>
                <a:spcPct val="150000"/>
              </a:lnSpc>
            </a:pPr>
            <a:r>
              <a:rPr lang="zh-CN" altLang="en-US" b="1" dirty="0" smtClean="0">
                <a:ea typeface="楷体" pitchFamily="49" charset="-122"/>
              </a:rPr>
              <a:t>老师拿起一杯水，问：“这杯水的重量是</a:t>
            </a:r>
            <a:r>
              <a:rPr lang="en-US" b="1" dirty="0" smtClean="0">
                <a:ea typeface="楷体" pitchFamily="49" charset="-122"/>
              </a:rPr>
              <a:t>200</a:t>
            </a:r>
            <a:r>
              <a:rPr lang="zh-CN" altLang="en-US" b="1" dirty="0" smtClean="0">
                <a:ea typeface="楷体" pitchFamily="49" charset="-122"/>
              </a:rPr>
              <a:t>克，各位可以将这杯水端在手中多久</a:t>
            </a:r>
            <a:r>
              <a:rPr lang="en-US" b="1" dirty="0" smtClean="0">
                <a:ea typeface="楷体" pitchFamily="49" charset="-122"/>
              </a:rPr>
              <a:t>?</a:t>
            </a:r>
            <a:r>
              <a:rPr lang="zh-CN" altLang="en-US" b="1" dirty="0" smtClean="0">
                <a:ea typeface="楷体" pitchFamily="49" charset="-122"/>
              </a:rPr>
              <a:t>”</a:t>
            </a:r>
          </a:p>
          <a:p>
            <a:pPr indent="450850">
              <a:lnSpc>
                <a:spcPct val="150000"/>
              </a:lnSpc>
            </a:pPr>
            <a:r>
              <a:rPr lang="zh-CN" altLang="en-US" b="1" dirty="0" smtClean="0">
                <a:ea typeface="楷体" pitchFamily="49" charset="-122"/>
              </a:rPr>
              <a:t>很多人都笑了：“</a:t>
            </a:r>
            <a:r>
              <a:rPr lang="en-US" b="1" dirty="0" smtClean="0">
                <a:ea typeface="楷体" pitchFamily="49" charset="-122"/>
              </a:rPr>
              <a:t>200</a:t>
            </a:r>
            <a:r>
              <a:rPr lang="zh-CN" altLang="en-US" b="1" dirty="0" smtClean="0">
                <a:ea typeface="楷体" pitchFamily="49" charset="-122"/>
              </a:rPr>
              <a:t>克而已，拿多久又会怎么样</a:t>
            </a:r>
            <a:r>
              <a:rPr lang="en-US" b="1" dirty="0" smtClean="0">
                <a:ea typeface="楷体" pitchFamily="49" charset="-122"/>
              </a:rPr>
              <a:t>?</a:t>
            </a:r>
            <a:r>
              <a:rPr lang="zh-CN" altLang="en-US" b="1" dirty="0" smtClean="0">
                <a:ea typeface="楷体" pitchFamily="49" charset="-122"/>
              </a:rPr>
              <a:t>”</a:t>
            </a:r>
          </a:p>
          <a:p>
            <a:pPr indent="450850">
              <a:lnSpc>
                <a:spcPct val="150000"/>
              </a:lnSpc>
            </a:pPr>
            <a:r>
              <a:rPr lang="zh-CN" altLang="en-US" b="1" dirty="0" smtClean="0">
                <a:ea typeface="楷体" pitchFamily="49" charset="-122"/>
              </a:rPr>
              <a:t>老师没有笑</a:t>
            </a:r>
            <a:r>
              <a:rPr lang="en-US" b="1" dirty="0" smtClean="0">
                <a:ea typeface="楷体" pitchFamily="49" charset="-122"/>
              </a:rPr>
              <a:t>.</a:t>
            </a:r>
            <a:r>
              <a:rPr lang="zh-CN" altLang="en-US" b="1" dirty="0" smtClean="0">
                <a:ea typeface="楷体" pitchFamily="49" charset="-122"/>
              </a:rPr>
              <a:t>他接着说：“拿一分钟，各位一定觉得没问题；拿一小时，可能觉得手酸；拿一天呢</a:t>
            </a:r>
            <a:r>
              <a:rPr lang="en-US" b="1" dirty="0" smtClean="0">
                <a:ea typeface="楷体" pitchFamily="49" charset="-122"/>
              </a:rPr>
              <a:t>?</a:t>
            </a:r>
            <a:r>
              <a:rPr lang="zh-CN" altLang="en-US" b="1" dirty="0" smtClean="0">
                <a:ea typeface="楷体" pitchFamily="49" charset="-122"/>
              </a:rPr>
              <a:t>一星期呢</a:t>
            </a:r>
            <a:r>
              <a:rPr lang="en-US" b="1" dirty="0" smtClean="0">
                <a:ea typeface="楷体" pitchFamily="49" charset="-122"/>
              </a:rPr>
              <a:t>?</a:t>
            </a:r>
            <a:r>
              <a:rPr lang="zh-CN" altLang="en-US" b="1" dirty="0" smtClean="0">
                <a:ea typeface="楷体" pitchFamily="49" charset="-122"/>
              </a:rPr>
              <a:t>那可能得叫救护车了</a:t>
            </a:r>
            <a:r>
              <a:rPr lang="en-US" b="1" dirty="0" smtClean="0">
                <a:ea typeface="楷体" pitchFamily="49" charset="-122"/>
              </a:rPr>
              <a:t>.</a:t>
            </a:r>
            <a:r>
              <a:rPr lang="zh-CN" altLang="en-US" b="1" dirty="0" smtClean="0">
                <a:ea typeface="楷体" pitchFamily="49" charset="-122"/>
              </a:rPr>
              <a:t>”大家又笑了，不过这回是赞同的笑。</a:t>
            </a:r>
          </a:p>
        </p:txBody>
      </p:sp>
      <p:sp>
        <p:nvSpPr>
          <p:cNvPr id="8"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80273" cy="2150195"/>
          </a:xfrm>
          <a:prstGeom prst="rect">
            <a:avLst/>
          </a:prstGeom>
          <a:noFill/>
        </p:spPr>
        <p:txBody>
          <a:bodyPr wrap="square" lIns="36000" tIns="36000" rIns="36000" bIns="36000" rtlCol="0">
            <a:spAutoFit/>
          </a:bodyPr>
          <a:lstStyle/>
          <a:p>
            <a:pPr indent="450850">
              <a:lnSpc>
                <a:spcPct val="150000"/>
              </a:lnSpc>
            </a:pPr>
            <a:r>
              <a:rPr lang="zh-CN" altLang="en-US" b="1" dirty="0" smtClean="0">
                <a:ea typeface="楷体" pitchFamily="49" charset="-122"/>
              </a:rPr>
              <a:t>老师继续说道：“一杯水，随着所拿时间的延长，它的重量也在发生变化</a:t>
            </a:r>
            <a:r>
              <a:rPr lang="en-US" b="1" dirty="0" smtClean="0">
                <a:ea typeface="楷体" pitchFamily="49" charset="-122"/>
              </a:rPr>
              <a:t>.</a:t>
            </a:r>
            <a:r>
              <a:rPr lang="zh-CN" altLang="en-US" b="1" dirty="0" smtClean="0">
                <a:ea typeface="楷体" pitchFamily="49" charset="-122"/>
              </a:rPr>
              <a:t>其实这杯水很轻，但你拿得越久，就觉得越重</a:t>
            </a:r>
            <a:r>
              <a:rPr lang="en-US" b="1" dirty="0" smtClean="0">
                <a:ea typeface="楷体" pitchFamily="49" charset="-122"/>
              </a:rPr>
              <a:t>.</a:t>
            </a:r>
            <a:r>
              <a:rPr lang="zh-CN" altLang="en-US" b="1" dirty="0" smtClean="0">
                <a:ea typeface="楷体" pitchFamily="49" charset="-122"/>
              </a:rPr>
              <a:t>所以，我们必须适时放下这杯水，休息一会儿再拿起，只有这样我们才能拿得更久。”</a:t>
            </a:r>
          </a:p>
          <a:p>
            <a:pPr indent="450850">
              <a:lnSpc>
                <a:spcPct val="150000"/>
              </a:lnSpc>
            </a:pPr>
            <a:r>
              <a:rPr lang="zh-CN" altLang="en-US" b="1" dirty="0" smtClean="0">
                <a:ea typeface="楷体" pitchFamily="49" charset="-122"/>
              </a:rPr>
              <a:t>其实，在我们的人生中也经常会遇到这样一杯“水”，我们该怎样对待呢</a:t>
            </a:r>
            <a:r>
              <a:rPr lang="en-US" b="1" dirty="0" smtClean="0">
                <a:ea typeface="楷体" pitchFamily="49" charset="-122"/>
              </a:rPr>
              <a:t>?</a:t>
            </a:r>
            <a:endParaRPr lang="zh-CN" altLang="en-US" b="1" dirty="0">
              <a:ea typeface="楷体" pitchFamily="49" charset="-122"/>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07522" y="380010"/>
            <a:ext cx="7837714"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只有会适时释放压力的人才能更好地承受压力。</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首先阅读筛选，寻找其中的关键句。这段材料是一段师生对话，其关键句为</a:t>
            </a:r>
            <a:r>
              <a:rPr lang="en-US" dirty="0" smtClean="0">
                <a:solidFill>
                  <a:srgbClr val="C00000"/>
                </a:solidFill>
              </a:rPr>
              <a:t>“</a:t>
            </a:r>
            <a:r>
              <a:rPr lang="zh-CN" altLang="en-US" dirty="0" smtClean="0">
                <a:solidFill>
                  <a:srgbClr val="C00000"/>
                </a:solidFill>
              </a:rPr>
              <a:t>所以，我们必须适时放下这杯水，休息一会儿再拿起，只有这样我们才能拿得更久</a:t>
            </a:r>
            <a:r>
              <a:rPr lang="en-US" dirty="0" smtClean="0">
                <a:solidFill>
                  <a:srgbClr val="C00000"/>
                </a:solidFill>
              </a:rPr>
              <a:t>”</a:t>
            </a:r>
            <a:r>
              <a:rPr lang="zh-CN" altLang="en-US" dirty="0" smtClean="0">
                <a:solidFill>
                  <a:srgbClr val="C00000"/>
                </a:solidFill>
              </a:rPr>
              <a:t>。其次细致分析。材料由老师讲的一个生活现象联系到人生，因此可知，文中的</a:t>
            </a:r>
            <a:r>
              <a:rPr lang="en-US" dirty="0" smtClean="0">
                <a:solidFill>
                  <a:srgbClr val="C00000"/>
                </a:solidFill>
              </a:rPr>
              <a:t>“</a:t>
            </a:r>
            <a:r>
              <a:rPr lang="zh-CN" altLang="en-US" dirty="0" smtClean="0">
                <a:solidFill>
                  <a:srgbClr val="C00000"/>
                </a:solidFill>
              </a:rPr>
              <a:t>水</a:t>
            </a:r>
            <a:r>
              <a:rPr lang="en-US" dirty="0" smtClean="0">
                <a:solidFill>
                  <a:srgbClr val="C00000"/>
                </a:solidFill>
              </a:rPr>
              <a:t>”</a:t>
            </a:r>
            <a:r>
              <a:rPr lang="zh-CN" altLang="en-US" dirty="0" smtClean="0">
                <a:solidFill>
                  <a:srgbClr val="C00000"/>
                </a:solidFill>
              </a:rPr>
              <a:t>喻指</a:t>
            </a:r>
            <a:r>
              <a:rPr lang="en-US" dirty="0" smtClean="0">
                <a:solidFill>
                  <a:srgbClr val="C00000"/>
                </a:solidFill>
              </a:rPr>
              <a:t>“</a:t>
            </a:r>
            <a:r>
              <a:rPr lang="zh-CN" altLang="en-US" dirty="0" smtClean="0">
                <a:solidFill>
                  <a:srgbClr val="C00000"/>
                </a:solidFill>
              </a:rPr>
              <a:t>生活的压力</a:t>
            </a:r>
            <a:r>
              <a:rPr lang="en-US" dirty="0" smtClean="0">
                <a:solidFill>
                  <a:srgbClr val="C00000"/>
                </a:solidFill>
              </a:rPr>
              <a:t>”“</a:t>
            </a:r>
            <a:r>
              <a:rPr lang="zh-CN" altLang="en-US" dirty="0" smtClean="0">
                <a:solidFill>
                  <a:srgbClr val="C00000"/>
                </a:solidFill>
              </a:rPr>
              <a:t>生活的负重</a:t>
            </a:r>
            <a:r>
              <a:rPr lang="en-US" dirty="0" smtClean="0">
                <a:solidFill>
                  <a:srgbClr val="C00000"/>
                </a:solidFill>
              </a:rPr>
              <a:t>”</a:t>
            </a:r>
            <a:r>
              <a:rPr lang="zh-CN" altLang="en-US" dirty="0" smtClean="0">
                <a:solidFill>
                  <a:srgbClr val="C00000"/>
                </a:solidFill>
              </a:rPr>
              <a:t>。这样一分析，答案就明确了。只要能从</a:t>
            </a:r>
            <a:r>
              <a:rPr lang="en-US" dirty="0" smtClean="0">
                <a:solidFill>
                  <a:srgbClr val="C00000"/>
                </a:solidFill>
              </a:rPr>
              <a:t>“</a:t>
            </a:r>
            <a:r>
              <a:rPr lang="zh-CN" altLang="en-US" dirty="0" smtClean="0">
                <a:solidFill>
                  <a:srgbClr val="C00000"/>
                </a:solidFill>
              </a:rPr>
              <a:t>只有适时释放压力才能更好地承受压力</a:t>
            </a:r>
            <a:r>
              <a:rPr lang="en-US" dirty="0" smtClean="0">
                <a:solidFill>
                  <a:srgbClr val="C00000"/>
                </a:solidFill>
              </a:rPr>
              <a:t>”</a:t>
            </a:r>
            <a:r>
              <a:rPr lang="zh-CN" altLang="en-US" dirty="0" smtClean="0">
                <a:solidFill>
                  <a:srgbClr val="C00000"/>
                </a:solidFill>
              </a:rPr>
              <a:t>或</a:t>
            </a:r>
            <a:r>
              <a:rPr lang="en-US" dirty="0" smtClean="0">
                <a:solidFill>
                  <a:srgbClr val="C00000"/>
                </a:solidFill>
              </a:rPr>
              <a:t>“</a:t>
            </a:r>
            <a:r>
              <a:rPr lang="zh-CN" altLang="en-US" dirty="0" smtClean="0">
                <a:solidFill>
                  <a:srgbClr val="C00000"/>
                </a:solidFill>
              </a:rPr>
              <a:t>会释放压力才能避免小压力变大压力</a:t>
            </a:r>
            <a:r>
              <a:rPr lang="en-US" dirty="0" smtClean="0">
                <a:solidFill>
                  <a:srgbClr val="C00000"/>
                </a:solidFill>
              </a:rPr>
              <a:t>”</a:t>
            </a:r>
            <a:r>
              <a:rPr lang="zh-CN" altLang="en-US" dirty="0" smtClean="0">
                <a:solidFill>
                  <a:srgbClr val="C00000"/>
                </a:solidFill>
              </a:rPr>
              <a:t>的角度回答即可。</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5</a:t>
            </a:r>
            <a:r>
              <a:rPr lang="zh-CN" altLang="en-US" sz="2400" b="1" dirty="0" smtClean="0">
                <a:solidFill>
                  <a:srgbClr val="0092D7"/>
                </a:solidFill>
                <a:latin typeface="微软雅黑" pitchFamily="34" charset="-122"/>
                <a:ea typeface="微软雅黑" pitchFamily="34" charset="-122"/>
              </a:rPr>
              <a:t>讲　活动策划类</a:t>
            </a:r>
            <a:r>
              <a:rPr lang="en-US" altLang="zh-CN" sz="2400" dirty="0" smtClean="0">
                <a:latin typeface="微软雅黑" pitchFamily="34" charset="-122"/>
                <a:ea typeface="微软雅黑" pitchFamily="34" charset="-122"/>
              </a:rPr>
              <a:t>(5</a:t>
            </a:r>
            <a:r>
              <a:rPr lang="zh-CN" altLang="en-US" sz="2400" dirty="0" smtClean="0">
                <a:latin typeface="微软雅黑" pitchFamily="34" charset="-122"/>
                <a:ea typeface="微软雅黑" pitchFamily="34" charset="-122"/>
              </a:rPr>
              <a:t>年</a:t>
            </a:r>
            <a:r>
              <a:rPr lang="en-US" altLang="zh-CN" sz="2400" dirty="0" smtClean="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考</a:t>
            </a:r>
            <a:r>
              <a:rPr lang="en-US" altLang="zh-CN" sz="2400" dirty="0" smtClean="0">
                <a:latin typeface="微软雅黑" pitchFamily="34" charset="-122"/>
                <a:ea typeface="微软雅黑" pitchFamily="34" charset="-122"/>
              </a:rPr>
              <a:t>)</a:t>
            </a:r>
          </a:p>
        </p:txBody>
      </p:sp>
      <p:sp>
        <p:nvSpPr>
          <p:cNvPr id="6"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921363"/>
            <a:ext cx="7872361" cy="903700"/>
          </a:xfrm>
          <a:prstGeom prst="rect">
            <a:avLst/>
          </a:prstGeom>
          <a:noFill/>
          <a:ln w="9525">
            <a:noFill/>
            <a:miter lim="800000"/>
            <a:headEnd/>
            <a:tailEnd/>
          </a:ln>
        </p:spPr>
        <p:txBody>
          <a:bodyPr wrap="square" lIns="36000" tIns="36000" rIns="36000" bIns="36000">
            <a:spAutoFit/>
          </a:bodyPr>
          <a:lstStyle/>
          <a:p>
            <a:pPr>
              <a:lnSpc>
                <a:spcPct val="150000"/>
              </a:lnSpc>
            </a:pPr>
            <a:r>
              <a:rPr lang="en-US" altLang="zh-CN" dirty="0" smtClean="0">
                <a:solidFill>
                  <a:srgbClr val="0092D7"/>
                </a:solidFill>
              </a:rPr>
              <a:t>【</a:t>
            </a:r>
            <a:r>
              <a:rPr lang="zh-CN" altLang="en-US" dirty="0" smtClean="0">
                <a:solidFill>
                  <a:srgbClr val="0092D7"/>
                </a:solidFill>
              </a:rPr>
              <a:t>教材链接</a:t>
            </a:r>
            <a:r>
              <a:rPr lang="en-US" altLang="zh-CN" dirty="0" smtClean="0">
                <a:solidFill>
                  <a:srgbClr val="0092D7"/>
                </a:solidFill>
              </a:rPr>
              <a:t>】</a:t>
            </a:r>
            <a:r>
              <a:rPr lang="zh-CN" altLang="en-US" dirty="0" smtClean="0"/>
              <a:t>七年级上册</a:t>
            </a:r>
            <a:r>
              <a:rPr lang="en-US" dirty="0" smtClean="0"/>
              <a:t>P35</a:t>
            </a:r>
            <a:r>
              <a:rPr lang="zh-CN" altLang="en-US" dirty="0" smtClean="0"/>
              <a:t>组织“自我风采展示活动”、</a:t>
            </a:r>
            <a:r>
              <a:rPr lang="en-US" dirty="0" smtClean="0"/>
              <a:t>P131</a:t>
            </a:r>
            <a:r>
              <a:rPr lang="zh-CN" altLang="en-US" dirty="0" smtClean="0"/>
              <a:t>“拟写一份班刊策划书” </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915897"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a:lnSpc>
                <a:spcPct val="150000"/>
              </a:lnSpc>
            </a:pPr>
            <a:r>
              <a:rPr lang="en-US" b="1" dirty="0" smtClean="0"/>
              <a:t>1.</a:t>
            </a:r>
            <a:r>
              <a:rPr lang="zh-CN" altLang="en-US" b="1" dirty="0" smtClean="0"/>
              <a:t>设计活动方案、环节、项目、形式</a:t>
            </a:r>
          </a:p>
          <a:p>
            <a:pPr>
              <a:lnSpc>
                <a:spcPct val="150000"/>
              </a:lnSpc>
            </a:pPr>
            <a:r>
              <a:rPr lang="en-US" dirty="0" smtClean="0"/>
              <a:t>(1)</a:t>
            </a:r>
            <a:r>
              <a:rPr lang="zh-CN" altLang="en-US" u="sng" dirty="0" smtClean="0"/>
              <a:t>围绕活动主题</a:t>
            </a:r>
            <a:r>
              <a:rPr lang="en-US" dirty="0" smtClean="0"/>
              <a:t>.</a:t>
            </a:r>
            <a:r>
              <a:rPr lang="zh-CN" altLang="en-US" dirty="0" smtClean="0"/>
              <a:t>根据主题，设想活动的各个环节，有针对性地选取合适的项目。</a:t>
            </a:r>
          </a:p>
          <a:p>
            <a:pPr>
              <a:lnSpc>
                <a:spcPct val="150000"/>
              </a:lnSpc>
            </a:pPr>
            <a:r>
              <a:rPr lang="en-US" dirty="0" smtClean="0"/>
              <a:t>(2)</a:t>
            </a:r>
            <a:r>
              <a:rPr lang="zh-CN" altLang="en-US" u="sng" dirty="0" smtClean="0"/>
              <a:t>列出活动提纲</a:t>
            </a:r>
            <a:r>
              <a:rPr lang="en-US" dirty="0" smtClean="0"/>
              <a:t>.</a:t>
            </a:r>
            <a:r>
              <a:rPr lang="zh-CN" altLang="en-US" dirty="0" smtClean="0"/>
              <a:t>每个环节需要做哪些事情，根据实际情况列出一个简单的活动提纲、计划。</a:t>
            </a:r>
          </a:p>
          <a:p>
            <a:pPr>
              <a:lnSpc>
                <a:spcPct val="150000"/>
              </a:lnSpc>
            </a:pPr>
            <a:r>
              <a:rPr lang="en-US" dirty="0" smtClean="0"/>
              <a:t>(3)</a:t>
            </a:r>
            <a:r>
              <a:rPr lang="zh-CN" altLang="en-US" u="sng" dirty="0" smtClean="0"/>
              <a:t>遵循实用原则</a:t>
            </a:r>
            <a:r>
              <a:rPr lang="en-US" dirty="0" smtClean="0"/>
              <a:t>.</a:t>
            </a:r>
            <a:r>
              <a:rPr lang="zh-CN" altLang="en-US" dirty="0" smtClean="0"/>
              <a:t>所涉及的各个项目要有可行性，符合实际，而不是异想天开，无法实践的。</a:t>
            </a:r>
          </a:p>
          <a:p>
            <a:pPr>
              <a:lnSpc>
                <a:spcPct val="150000"/>
              </a:lnSpc>
            </a:pPr>
            <a:r>
              <a:rPr lang="en-US" dirty="0" smtClean="0"/>
              <a:t>(4)</a:t>
            </a:r>
            <a:r>
              <a:rPr lang="zh-CN" altLang="en-US" u="sng" dirty="0" smtClean="0"/>
              <a:t>名称具有美感</a:t>
            </a:r>
            <a:r>
              <a:rPr lang="en-US" dirty="0" smtClean="0"/>
              <a:t>.</a:t>
            </a:r>
            <a:r>
              <a:rPr lang="zh-CN" altLang="en-US" dirty="0" smtClean="0"/>
              <a:t>修饰语言，策划并列的几个部分要尽量字数整齐，排列有致，显得美感十足。</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3812188"/>
          </a:xfrm>
          <a:prstGeom prst="rect">
            <a:avLst/>
          </a:prstGeom>
          <a:noFill/>
        </p:spPr>
        <p:txBody>
          <a:bodyPr wrap="square" lIns="36000" tIns="36000" rIns="36000" bIns="36000" rtlCol="0">
            <a:spAutoFit/>
          </a:bodyPr>
          <a:lstStyle/>
          <a:p>
            <a:pPr>
              <a:lnSpc>
                <a:spcPct val="150000"/>
              </a:lnSpc>
            </a:pPr>
            <a:r>
              <a:rPr lang="zh-CN" altLang="en-US" dirty="0" smtClean="0"/>
              <a:t>下面四项对诗歌的评价，哪一项与诗人的想法相距甚远</a:t>
            </a:r>
            <a:r>
              <a:rPr lang="en-US" dirty="0" smtClean="0"/>
              <a:t>?(</a:t>
            </a:r>
            <a:r>
              <a:rPr lang="zh-CN" altLang="en-US" dirty="0" smtClean="0"/>
              <a:t>　　</a:t>
            </a:r>
            <a:r>
              <a:rPr lang="en-US" dirty="0" smtClean="0"/>
              <a:t>)(1</a:t>
            </a:r>
            <a:r>
              <a:rPr lang="zh-CN" altLang="en-US" dirty="0" smtClean="0"/>
              <a:t>分</a:t>
            </a:r>
            <a:r>
              <a:rPr lang="en-US" dirty="0" smtClean="0"/>
              <a:t>)</a:t>
            </a:r>
            <a:endParaRPr lang="zh-CN" altLang="en-US" dirty="0" smtClean="0"/>
          </a:p>
          <a:p>
            <a:pPr>
              <a:lnSpc>
                <a:spcPct val="150000"/>
              </a:lnSpc>
            </a:pPr>
            <a:r>
              <a:rPr lang="en-US" dirty="0" smtClean="0"/>
              <a:t>A.</a:t>
            </a:r>
            <a:r>
              <a:rPr lang="zh-CN" altLang="en-US" dirty="0" smtClean="0"/>
              <a:t>首句“黄四娘家花满蹊”</a:t>
            </a:r>
            <a:r>
              <a:rPr lang="en-US" dirty="0" smtClean="0"/>
              <a:t>.</a:t>
            </a:r>
            <a:r>
              <a:rPr lang="zh-CN" altLang="en-US" dirty="0" smtClean="0"/>
              <a:t>点明寻花的地点是在“黄四娘家”的小路上</a:t>
            </a:r>
            <a:r>
              <a:rPr lang="en-US" dirty="0" smtClean="0"/>
              <a:t>.</a:t>
            </a:r>
            <a:r>
              <a:rPr lang="zh-CN" altLang="en-US" dirty="0" smtClean="0"/>
              <a:t>“蹊”是小路。</a:t>
            </a:r>
          </a:p>
          <a:p>
            <a:pPr>
              <a:lnSpc>
                <a:spcPct val="150000"/>
              </a:lnSpc>
            </a:pPr>
            <a:r>
              <a:rPr lang="en-US" dirty="0" smtClean="0"/>
              <a:t>B.</a:t>
            </a:r>
            <a:r>
              <a:rPr lang="zh-CN" altLang="en-US" dirty="0" smtClean="0"/>
              <a:t>第二句“千朵万朵压枝低”</a:t>
            </a:r>
            <a:r>
              <a:rPr lang="en-US" dirty="0" smtClean="0"/>
              <a:t>.</a:t>
            </a:r>
            <a:r>
              <a:rPr lang="zh-CN" altLang="en-US" dirty="0" smtClean="0"/>
              <a:t>“千朵万朵”形容花的数量之多</a:t>
            </a:r>
            <a:r>
              <a:rPr lang="en-US" dirty="0" smtClean="0"/>
              <a:t>.</a:t>
            </a:r>
            <a:r>
              <a:rPr lang="zh-CN" altLang="en-US" dirty="0" smtClean="0"/>
              <a:t>“压枝低”，形象地描绘了花儿密密层层，沉甸甸地把枝条都压弯了。</a:t>
            </a:r>
          </a:p>
          <a:p>
            <a:pPr>
              <a:lnSpc>
                <a:spcPct val="150000"/>
              </a:lnSpc>
            </a:pPr>
            <a:r>
              <a:rPr lang="en-US" dirty="0" smtClean="0"/>
              <a:t>C.</a:t>
            </a:r>
            <a:r>
              <a:rPr lang="zh-CN" altLang="en-US" dirty="0" smtClean="0"/>
              <a:t>第三句“留连戏蝶时时舞”</a:t>
            </a:r>
            <a:r>
              <a:rPr lang="en-US" dirty="0" smtClean="0"/>
              <a:t>.</a:t>
            </a:r>
            <a:r>
              <a:rPr lang="zh-CN" altLang="en-US" dirty="0" smtClean="0"/>
              <a:t>是说花枝上彩蝶蹁跹起舞，这才是最动人的景致</a:t>
            </a:r>
            <a:r>
              <a:rPr lang="en-US" dirty="0" smtClean="0"/>
              <a:t>.</a:t>
            </a:r>
            <a:r>
              <a:rPr lang="zh-CN" altLang="en-US" dirty="0" smtClean="0"/>
              <a:t>如果没有彩蝶起舞，花也就没有什么看头。</a:t>
            </a:r>
          </a:p>
          <a:p>
            <a:pPr>
              <a:lnSpc>
                <a:spcPct val="150000"/>
              </a:lnSpc>
            </a:pPr>
            <a:r>
              <a:rPr lang="en-US" dirty="0" smtClean="0"/>
              <a:t>D.</a:t>
            </a:r>
            <a:r>
              <a:rPr lang="zh-CN" altLang="en-US" dirty="0" smtClean="0"/>
              <a:t>第四句“自在娇莺恰恰啼”</a:t>
            </a:r>
            <a:r>
              <a:rPr lang="en-US" dirty="0" smtClean="0"/>
              <a:t>.</a:t>
            </a:r>
            <a:r>
              <a:rPr lang="zh-CN" altLang="en-US" dirty="0" smtClean="0"/>
              <a:t>表面上好像完全在描写娇莺清脆悦耳的鸣叫声，其实，这是一种衬托手法，主要是在表现黄四娘家花的美丽与魅力。</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7" y="369635"/>
            <a:ext cx="7915897" cy="422768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例</a:t>
            </a:r>
            <a:r>
              <a:rPr lang="en-US" dirty="0" smtClean="0">
                <a:solidFill>
                  <a:srgbClr val="0092D7"/>
                </a:solidFill>
              </a:rPr>
              <a:t>]</a:t>
            </a:r>
            <a:r>
              <a:rPr lang="zh-CN" altLang="en-US" dirty="0" smtClean="0"/>
              <a:t>某校九年级一班开展“学习语文，关注生活”为主题的综合性学习活动，请你参与并完成下列活动。</a:t>
            </a:r>
          </a:p>
          <a:p>
            <a:pPr>
              <a:lnSpc>
                <a:spcPct val="150000"/>
              </a:lnSpc>
            </a:pPr>
            <a:r>
              <a:rPr lang="en-US" altLang="zh-CN" dirty="0" smtClean="0"/>
              <a:t>〔</a:t>
            </a:r>
            <a:r>
              <a:rPr lang="zh-CN" altLang="en-US" dirty="0" smtClean="0"/>
              <a:t>活动形式</a:t>
            </a:r>
            <a:r>
              <a:rPr lang="en-US" altLang="zh-CN" dirty="0" smtClean="0"/>
              <a:t>〕</a:t>
            </a:r>
            <a:r>
              <a:rPr lang="zh-CN" altLang="en-US" dirty="0" smtClean="0"/>
              <a:t>请参照示例，再设计两个活动形式。</a:t>
            </a:r>
          </a:p>
          <a:p>
            <a:pPr>
              <a:lnSpc>
                <a:spcPct val="150000"/>
              </a:lnSpc>
            </a:pPr>
            <a:r>
              <a:rPr lang="zh-CN" altLang="en-US" dirty="0" smtClean="0"/>
              <a:t>示例：年度热词盘点</a:t>
            </a:r>
          </a:p>
          <a:p>
            <a:pPr>
              <a:lnSpc>
                <a:spcPct val="150000"/>
              </a:lnSpc>
            </a:pPr>
            <a:r>
              <a:rPr lang="en-US" dirty="0" smtClean="0"/>
              <a:t>①</a:t>
            </a:r>
            <a:r>
              <a:rPr lang="zh-CN" altLang="en-US" u="sng" dirty="0" smtClean="0"/>
              <a:t>　　　　　　　</a:t>
            </a:r>
            <a:r>
              <a:rPr lang="en-US" dirty="0" smtClean="0"/>
              <a:t>②</a:t>
            </a:r>
            <a:r>
              <a:rPr lang="zh-CN" altLang="en-US" u="sng" dirty="0" smtClean="0"/>
              <a:t>　　　　　　　　</a:t>
            </a:r>
            <a:r>
              <a:rPr lang="en-US" u="sng" dirty="0" smtClean="0"/>
              <a:t> </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思路解析</a:t>
            </a:r>
            <a:r>
              <a:rPr lang="en-US" dirty="0" smtClean="0">
                <a:solidFill>
                  <a:srgbClr val="0092D7"/>
                </a:solidFill>
              </a:rPr>
              <a:t>]</a:t>
            </a:r>
            <a:r>
              <a:rPr lang="zh-CN" altLang="en-US" dirty="0" smtClean="0"/>
              <a:t>首先审读题干，了解活动主题“学习语文，关注生活”，然后把握题目的要求是“设计两个活动形式”；分析示例“年度热词盘点”</a:t>
            </a:r>
            <a:r>
              <a:rPr lang="en-US" dirty="0" smtClean="0"/>
              <a:t>.</a:t>
            </a:r>
            <a:r>
              <a:rPr lang="zh-CN" altLang="en-US" dirty="0" smtClean="0"/>
              <a:t>由活动主题看，其所要表达的是“生活处处皆语文”的理念，据此拟定活动形式，从广告语赏析、对联集锦、招牌“捉虫”、诗歌接龙等方面筛选两个答题即可。</a:t>
            </a:r>
          </a:p>
          <a:p>
            <a:pPr>
              <a:lnSpc>
                <a:spcPct val="150000"/>
              </a:lnSpc>
            </a:pPr>
            <a:r>
              <a:rPr lang="en-US" dirty="0" smtClean="0">
                <a:solidFill>
                  <a:srgbClr val="0092D7"/>
                </a:solidFill>
              </a:rPr>
              <a:t>[</a:t>
            </a:r>
            <a:r>
              <a:rPr lang="zh-CN" altLang="en-US" dirty="0" smtClean="0">
                <a:solidFill>
                  <a:srgbClr val="0092D7"/>
                </a:solidFill>
              </a:rPr>
              <a:t>参考示例</a:t>
            </a:r>
            <a:r>
              <a:rPr lang="en-US" dirty="0" smtClean="0">
                <a:solidFill>
                  <a:srgbClr val="0092D7"/>
                </a:solidFill>
              </a:rPr>
              <a:t>]</a:t>
            </a:r>
            <a:r>
              <a:rPr lang="zh-CN" altLang="en-US" dirty="0" smtClean="0"/>
              <a:t>广告妙语赏析　最佳春联评比</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15897" cy="422768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简介活动步骤</a:t>
            </a:r>
          </a:p>
          <a:p>
            <a:pPr>
              <a:lnSpc>
                <a:spcPct val="150000"/>
              </a:lnSpc>
            </a:pPr>
            <a:r>
              <a:rPr lang="en-US" dirty="0" smtClean="0"/>
              <a:t>(1)</a:t>
            </a:r>
            <a:r>
              <a:rPr lang="zh-CN" altLang="en-US" u="sng" dirty="0" smtClean="0"/>
              <a:t>结合实践经验</a:t>
            </a:r>
            <a:r>
              <a:rPr lang="en-US" dirty="0" smtClean="0"/>
              <a:t>.</a:t>
            </a:r>
            <a:r>
              <a:rPr lang="zh-CN" altLang="en-US" dirty="0" smtClean="0"/>
              <a:t>调动知识储备，根据平时的经验判断各个步骤的前后顺序。</a:t>
            </a:r>
          </a:p>
          <a:p>
            <a:pPr>
              <a:lnSpc>
                <a:spcPct val="150000"/>
              </a:lnSpc>
            </a:pPr>
            <a:r>
              <a:rPr lang="en-US" dirty="0" smtClean="0"/>
              <a:t>(2)</a:t>
            </a:r>
            <a:r>
              <a:rPr lang="zh-CN" altLang="en-US" u="sng" dirty="0" smtClean="0"/>
              <a:t>安排合理有序</a:t>
            </a:r>
            <a:r>
              <a:rPr lang="en-US" dirty="0" smtClean="0"/>
              <a:t>.</a:t>
            </a:r>
            <a:r>
              <a:rPr lang="zh-CN" altLang="en-US" dirty="0" smtClean="0"/>
              <a:t>统筹安排各个步骤，不出现空白、混乱的情况。</a:t>
            </a:r>
          </a:p>
          <a:p>
            <a:pPr>
              <a:lnSpc>
                <a:spcPct val="150000"/>
              </a:lnSpc>
            </a:pPr>
            <a:r>
              <a:rPr lang="en-US" dirty="0" smtClean="0"/>
              <a:t>(3)</a:t>
            </a:r>
            <a:r>
              <a:rPr lang="zh-CN" altLang="en-US" u="sng" dirty="0" smtClean="0"/>
              <a:t>表述清晰简洁</a:t>
            </a:r>
            <a:r>
              <a:rPr lang="en-US" dirty="0" smtClean="0"/>
              <a:t>.</a:t>
            </a:r>
            <a:r>
              <a:rPr lang="zh-CN" altLang="en-US" dirty="0" smtClean="0"/>
              <a:t>语言简洁清楚，条理性强。</a:t>
            </a:r>
          </a:p>
          <a:p>
            <a:pPr>
              <a:lnSpc>
                <a:spcPct val="150000"/>
              </a:lnSpc>
            </a:pPr>
            <a:r>
              <a:rPr lang="en-US" dirty="0" smtClean="0">
                <a:solidFill>
                  <a:srgbClr val="0092D7"/>
                </a:solidFill>
              </a:rPr>
              <a:t>[</a:t>
            </a:r>
            <a:r>
              <a:rPr lang="zh-CN" altLang="en-US" dirty="0" smtClean="0">
                <a:solidFill>
                  <a:srgbClr val="0092D7"/>
                </a:solidFill>
              </a:rPr>
              <a:t>例</a:t>
            </a:r>
            <a:r>
              <a:rPr lang="en-US" dirty="0" smtClean="0">
                <a:solidFill>
                  <a:srgbClr val="0092D7"/>
                </a:solidFill>
              </a:rPr>
              <a:t>]</a:t>
            </a:r>
            <a:r>
              <a:rPr lang="zh-CN" altLang="en-US" dirty="0" smtClean="0"/>
              <a:t>某校九年级举行编写短信比赛，假如你接到老师安排的任务，需要安排一下比赛的活动步骤，你会怎么做</a:t>
            </a:r>
            <a:r>
              <a:rPr lang="en-US" dirty="0" smtClean="0"/>
              <a:t>?</a:t>
            </a:r>
            <a:endParaRPr lang="zh-CN" altLang="en-US" dirty="0" smtClean="0"/>
          </a:p>
          <a:p>
            <a:pPr>
              <a:lnSpc>
                <a:spcPct val="150000"/>
              </a:lnSpc>
            </a:pPr>
            <a:r>
              <a:rPr lang="zh-CN" altLang="en-US" dirty="0" smtClean="0"/>
              <a:t>活动主题：写短信，诉真情</a:t>
            </a:r>
          </a:p>
          <a:p>
            <a:pPr>
              <a:lnSpc>
                <a:spcPct val="150000"/>
              </a:lnSpc>
            </a:pPr>
            <a:r>
              <a:rPr lang="zh-CN" altLang="en-US" dirty="0" smtClean="0"/>
              <a:t>活动形式：写短信比赛</a:t>
            </a:r>
          </a:p>
          <a:p>
            <a:pPr>
              <a:lnSpc>
                <a:spcPct val="150000"/>
              </a:lnSpc>
            </a:pPr>
            <a:r>
              <a:rPr lang="zh-CN" altLang="en-US" dirty="0" smtClean="0"/>
              <a:t>活动步骤：</a:t>
            </a:r>
          </a:p>
          <a:p>
            <a:pPr>
              <a:lnSpc>
                <a:spcPct val="150000"/>
              </a:lnSpc>
            </a:pPr>
            <a:r>
              <a:rPr lang="en-US" dirty="0" smtClean="0"/>
              <a:t>(1)</a:t>
            </a:r>
            <a:r>
              <a:rPr lang="zh-CN" altLang="en-US" u="sng" dirty="0" smtClean="0"/>
              <a:t>　　　　　　　</a:t>
            </a:r>
            <a:r>
              <a:rPr lang="en-US" u="sng" dirty="0" smtClean="0"/>
              <a:t> </a:t>
            </a:r>
            <a:r>
              <a:rPr lang="en-US" dirty="0" smtClean="0"/>
              <a:t>(2)</a:t>
            </a:r>
            <a:r>
              <a:rPr lang="zh-CN" altLang="en-US" u="sng" dirty="0" smtClean="0"/>
              <a:t>　　　　　　　</a:t>
            </a:r>
            <a:r>
              <a:rPr lang="en-US" u="sng" dirty="0" smtClean="0"/>
              <a:t> </a:t>
            </a:r>
            <a:r>
              <a:rPr lang="en-US" dirty="0" smtClean="0"/>
              <a:t>(3)</a:t>
            </a:r>
            <a:r>
              <a:rPr lang="zh-CN" altLang="en-US" u="sng" dirty="0" smtClean="0"/>
              <a:t>　　　　　　　</a:t>
            </a:r>
            <a:r>
              <a:rPr lang="en-US" u="sng" dirty="0" smtClean="0"/>
              <a:t> </a:t>
            </a:r>
            <a:r>
              <a:rPr lang="en-US" dirty="0" smtClean="0"/>
              <a:t>(4)</a:t>
            </a:r>
            <a:r>
              <a:rPr lang="zh-CN" altLang="en-US" u="sng" dirty="0" smtClean="0"/>
              <a:t>　　　　　　　</a:t>
            </a:r>
            <a:r>
              <a:rPr lang="en-US" u="sng" dirty="0" smtClean="0"/>
              <a:t> </a:t>
            </a:r>
            <a:endParaRPr lang="zh-CN" altLang="en-US"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565693"/>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思路解析</a:t>
            </a:r>
            <a:r>
              <a:rPr lang="en-US" dirty="0" smtClean="0">
                <a:solidFill>
                  <a:srgbClr val="0092D7"/>
                </a:solidFill>
              </a:rPr>
              <a:t>]</a:t>
            </a:r>
            <a:r>
              <a:rPr lang="zh-CN" altLang="en-US" dirty="0" smtClean="0"/>
              <a:t>阅读题干可知，活动的主题是“编写短信比赛”，题干的要求是写出“比赛的活动步骤”</a:t>
            </a:r>
            <a:r>
              <a:rPr lang="en-US" dirty="0" smtClean="0"/>
              <a:t>.</a:t>
            </a:r>
            <a:r>
              <a:rPr lang="zh-CN" altLang="en-US" dirty="0" smtClean="0"/>
              <a:t>解答本题需要根据自己的生活积累，根据平常班级、学校举行的一些比赛来安排步骤</a:t>
            </a:r>
            <a:r>
              <a:rPr lang="en-US" dirty="0" smtClean="0"/>
              <a:t>.</a:t>
            </a:r>
            <a:r>
              <a:rPr lang="zh-CN" altLang="en-US" dirty="0" smtClean="0"/>
              <a:t>这就要求考生要做个有心人，善于观察生活，积累各种经验。</a:t>
            </a:r>
          </a:p>
          <a:p>
            <a:pPr>
              <a:lnSpc>
                <a:spcPct val="150000"/>
              </a:lnSpc>
            </a:pPr>
            <a:r>
              <a:rPr lang="en-US" dirty="0" smtClean="0">
                <a:solidFill>
                  <a:srgbClr val="0092D7"/>
                </a:solidFill>
              </a:rPr>
              <a:t>[</a:t>
            </a:r>
            <a:r>
              <a:rPr lang="zh-CN" altLang="en-US" dirty="0" smtClean="0">
                <a:solidFill>
                  <a:srgbClr val="0092D7"/>
                </a:solidFill>
              </a:rPr>
              <a:t>参考示例</a:t>
            </a:r>
            <a:r>
              <a:rPr lang="en-US" dirty="0" smtClean="0">
                <a:solidFill>
                  <a:srgbClr val="0092D7"/>
                </a:solidFill>
              </a:rPr>
              <a:t>]</a:t>
            </a:r>
            <a:r>
              <a:rPr lang="en-US" dirty="0" smtClean="0"/>
              <a:t>(1)</a:t>
            </a:r>
            <a:r>
              <a:rPr lang="zh-CN" altLang="en-US" dirty="0" smtClean="0"/>
              <a:t>主持人介绍比赛内容及规则；</a:t>
            </a:r>
            <a:r>
              <a:rPr lang="en-US" dirty="0" smtClean="0"/>
              <a:t>(2)</a:t>
            </a:r>
            <a:r>
              <a:rPr lang="zh-CN" altLang="en-US" dirty="0" smtClean="0"/>
              <a:t>选手分别给五个不同身份的人写真情短信；</a:t>
            </a:r>
            <a:r>
              <a:rPr lang="en-US" dirty="0" smtClean="0"/>
              <a:t>(3)</a:t>
            </a:r>
            <a:r>
              <a:rPr lang="zh-CN" altLang="en-US" dirty="0" smtClean="0"/>
              <a:t>老师</a:t>
            </a:r>
            <a:r>
              <a:rPr lang="en-US" dirty="0" smtClean="0"/>
              <a:t>(</a:t>
            </a:r>
            <a:r>
              <a:rPr lang="zh-CN" altLang="en-US" dirty="0" smtClean="0"/>
              <a:t>评委</a:t>
            </a:r>
            <a:r>
              <a:rPr lang="en-US" dirty="0" smtClean="0"/>
              <a:t>)</a:t>
            </a:r>
            <a:r>
              <a:rPr lang="zh-CN" altLang="en-US" dirty="0" smtClean="0"/>
              <a:t>打分点评；</a:t>
            </a:r>
            <a:r>
              <a:rPr lang="en-US" dirty="0" smtClean="0"/>
              <a:t>(4)</a:t>
            </a:r>
            <a:r>
              <a:rPr lang="zh-CN" altLang="en-US" dirty="0" smtClean="0"/>
              <a:t>公布比赛结果并颁奖。</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08623" cy="339669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对活动提建议</a:t>
            </a:r>
          </a:p>
          <a:p>
            <a:pPr>
              <a:lnSpc>
                <a:spcPct val="150000"/>
              </a:lnSpc>
            </a:pPr>
            <a:r>
              <a:rPr lang="en-US" dirty="0" smtClean="0"/>
              <a:t>(1)</a:t>
            </a:r>
            <a:r>
              <a:rPr lang="zh-CN" altLang="en-US" u="sng" dirty="0" smtClean="0"/>
              <a:t>研读材料，发现问题</a:t>
            </a:r>
            <a:r>
              <a:rPr lang="en-US" dirty="0" smtClean="0"/>
              <a:t>.</a:t>
            </a:r>
            <a:r>
              <a:rPr lang="zh-CN" altLang="en-US" dirty="0" smtClean="0"/>
              <a:t>根据材料筛选信息，即从材料中发现问题，然后根据发现的问题提出相应的措施、方法、建议。</a:t>
            </a:r>
          </a:p>
          <a:p>
            <a:pPr>
              <a:lnSpc>
                <a:spcPct val="150000"/>
              </a:lnSpc>
            </a:pPr>
            <a:r>
              <a:rPr lang="en-US" dirty="0" smtClean="0"/>
              <a:t>(2)</a:t>
            </a:r>
            <a:r>
              <a:rPr lang="zh-CN" altLang="en-US" u="sng" dirty="0" smtClean="0"/>
              <a:t>反复斟酌，确定可行</a:t>
            </a:r>
            <a:r>
              <a:rPr lang="en-US" dirty="0" smtClean="0"/>
              <a:t>.</a:t>
            </a:r>
            <a:r>
              <a:rPr lang="zh-CN" altLang="en-US" dirty="0" smtClean="0"/>
              <a:t>建议切勿空泛，应扣紧问题，切合实际，能在活动中实施，并能够体现出具体的形式。</a:t>
            </a:r>
          </a:p>
          <a:p>
            <a:pPr>
              <a:lnSpc>
                <a:spcPct val="150000"/>
              </a:lnSpc>
            </a:pPr>
            <a:r>
              <a:rPr lang="en-US" dirty="0" smtClean="0"/>
              <a:t>(3)</a:t>
            </a:r>
            <a:r>
              <a:rPr lang="zh-CN" altLang="en-US" u="sng" dirty="0" smtClean="0"/>
              <a:t>用语得体，尊重他人</a:t>
            </a:r>
            <a:r>
              <a:rPr lang="en-US" dirty="0" smtClean="0"/>
              <a:t>.</a:t>
            </a:r>
            <a:r>
              <a:rPr lang="zh-CN" altLang="en-US" dirty="0" smtClean="0"/>
              <a:t>要充分地考虑说话的对象，用语要符合其接受心理。</a:t>
            </a:r>
          </a:p>
          <a:p>
            <a:pPr>
              <a:lnSpc>
                <a:spcPct val="150000"/>
              </a:lnSpc>
            </a:pPr>
            <a:r>
              <a:rPr lang="en-US" dirty="0" smtClean="0"/>
              <a:t>(4)</a:t>
            </a:r>
            <a:r>
              <a:rPr lang="zh-CN" altLang="en-US" u="sng" dirty="0" smtClean="0"/>
              <a:t>结合实际，考虑周全</a:t>
            </a:r>
            <a:r>
              <a:rPr lang="en-US" dirty="0" smtClean="0"/>
              <a:t>.</a:t>
            </a:r>
            <a:r>
              <a:rPr lang="zh-CN" altLang="en-US" dirty="0" smtClean="0"/>
              <a:t>抓住活动主题，结合生活实际，从不同方面提出合理有效的建议或做法。</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15019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例</a:t>
            </a:r>
            <a:r>
              <a:rPr lang="en-US" dirty="0" smtClean="0">
                <a:solidFill>
                  <a:srgbClr val="0092D7"/>
                </a:solidFill>
              </a:rPr>
              <a:t>]</a:t>
            </a:r>
            <a:r>
              <a:rPr lang="zh-CN" altLang="en-US" dirty="0" smtClean="0"/>
              <a:t>就学校如何推广普通话问题，请你向校长提出一条富有创意的建议。</a:t>
            </a:r>
          </a:p>
          <a:p>
            <a:pPr>
              <a:lnSpc>
                <a:spcPct val="150000"/>
              </a:lnSpc>
            </a:pPr>
            <a:r>
              <a:rPr lang="en-US" dirty="0" smtClean="0">
                <a:solidFill>
                  <a:srgbClr val="0092D7"/>
                </a:solidFill>
              </a:rPr>
              <a:t>[</a:t>
            </a:r>
            <a:r>
              <a:rPr lang="zh-CN" altLang="en-US" dirty="0" smtClean="0">
                <a:solidFill>
                  <a:srgbClr val="0092D7"/>
                </a:solidFill>
              </a:rPr>
              <a:t>思路解析</a:t>
            </a:r>
            <a:r>
              <a:rPr lang="en-US" dirty="0" smtClean="0">
                <a:solidFill>
                  <a:srgbClr val="0092D7"/>
                </a:solidFill>
              </a:rPr>
              <a:t>]</a:t>
            </a:r>
            <a:r>
              <a:rPr lang="zh-CN" altLang="en-US" dirty="0" smtClean="0"/>
              <a:t>解答此题就要充分注意建议的“创意”性，由此可以想到该建议是我们学校里还未尝试过的，如把普通话纳入综合素质评定的内容等。</a:t>
            </a:r>
          </a:p>
          <a:p>
            <a:pPr>
              <a:lnSpc>
                <a:spcPct val="150000"/>
              </a:lnSpc>
            </a:pPr>
            <a:r>
              <a:rPr lang="en-US" dirty="0" smtClean="0">
                <a:solidFill>
                  <a:srgbClr val="0092D7"/>
                </a:solidFill>
              </a:rPr>
              <a:t>[</a:t>
            </a:r>
            <a:r>
              <a:rPr lang="zh-CN" altLang="en-US" dirty="0" smtClean="0">
                <a:solidFill>
                  <a:srgbClr val="0092D7"/>
                </a:solidFill>
              </a:rPr>
              <a:t>参考示例</a:t>
            </a:r>
            <a:r>
              <a:rPr lang="en-US" dirty="0" smtClean="0">
                <a:solidFill>
                  <a:srgbClr val="0092D7"/>
                </a:solidFill>
              </a:rPr>
              <a:t>]</a:t>
            </a:r>
            <a:r>
              <a:rPr lang="zh-CN" altLang="en-US" dirty="0" smtClean="0"/>
              <a:t>校长您好，关于推广普通话，我有一个不成熟的建议，我们可以把普通话纳入综合素质评定的内容，您看可以吗</a:t>
            </a:r>
            <a:r>
              <a:rPr lang="en-US" dirty="0" smtClean="0"/>
              <a:t>?</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19398"/>
            <a:ext cx="7898397" cy="2981192"/>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郴州一模</a:t>
            </a:r>
            <a:r>
              <a:rPr lang="en-US" dirty="0" smtClean="0">
                <a:solidFill>
                  <a:srgbClr val="0092D7"/>
                </a:solidFill>
              </a:rPr>
              <a:t>]</a:t>
            </a:r>
            <a:r>
              <a:rPr lang="zh-CN" altLang="en-US" dirty="0" smtClean="0"/>
              <a:t>某学校开展“我和青春有一个约会”的语文实践活动，请你完成以下任务。</a:t>
            </a:r>
          </a:p>
          <a:p>
            <a:pPr indent="450850">
              <a:lnSpc>
                <a:spcPct val="150000"/>
              </a:lnSpc>
            </a:pPr>
            <a:r>
              <a:rPr lang="zh-CN" altLang="en-US" dirty="0" smtClean="0"/>
              <a:t>学校举行演讲比赛，有同学搜集了以下一组故事，准备以“只有勤奋，青春才会足够美丽”为主题写一篇精彩的演讲稿</a:t>
            </a:r>
            <a:r>
              <a:rPr lang="en-US" dirty="0" smtClean="0"/>
              <a:t>.</a:t>
            </a:r>
            <a:r>
              <a:rPr lang="zh-CN" altLang="en-US" dirty="0" smtClean="0"/>
              <a:t>这组故事中不符合主题要求的两项是</a:t>
            </a:r>
            <a:r>
              <a:rPr lang="zh-CN" altLang="en-US" u="sng" dirty="0" smtClean="0"/>
              <a:t>　　　　</a:t>
            </a:r>
            <a:r>
              <a:rPr lang="en-US" dirty="0" smtClean="0"/>
              <a:t>(</a:t>
            </a:r>
            <a:r>
              <a:rPr lang="zh-CN" altLang="en-US" dirty="0" smtClean="0"/>
              <a:t>只填序号</a:t>
            </a:r>
            <a:r>
              <a:rPr lang="en-US" dirty="0" smtClean="0"/>
              <a:t>)</a:t>
            </a:r>
            <a:r>
              <a:rPr lang="zh-CN" altLang="en-US" dirty="0" smtClean="0"/>
              <a:t>。</a:t>
            </a:r>
          </a:p>
          <a:p>
            <a:pPr>
              <a:lnSpc>
                <a:spcPct val="150000"/>
              </a:lnSpc>
            </a:pPr>
            <a:r>
              <a:rPr lang="en-US" dirty="0" smtClean="0"/>
              <a:t>①</a:t>
            </a:r>
            <a:r>
              <a:rPr lang="zh-CN" altLang="en-US" dirty="0" smtClean="0"/>
              <a:t>高山流水　</a:t>
            </a:r>
            <a:r>
              <a:rPr lang="en-US" altLang="zh-CN" dirty="0" smtClean="0"/>
              <a:t>		</a:t>
            </a:r>
            <a:r>
              <a:rPr lang="en-US" dirty="0" smtClean="0"/>
              <a:t>②</a:t>
            </a:r>
            <a:r>
              <a:rPr lang="zh-CN" altLang="en-US" dirty="0" smtClean="0"/>
              <a:t>孙康映雪　</a:t>
            </a:r>
            <a:r>
              <a:rPr lang="en-US" altLang="zh-CN" dirty="0" smtClean="0"/>
              <a:t>		</a:t>
            </a:r>
            <a:r>
              <a:rPr lang="en-US" dirty="0" smtClean="0"/>
              <a:t>③</a:t>
            </a:r>
            <a:r>
              <a:rPr lang="zh-CN" altLang="en-US" dirty="0" smtClean="0"/>
              <a:t>车胤囊萤　</a:t>
            </a:r>
            <a:endParaRPr lang="en-US" altLang="zh-CN" dirty="0" smtClean="0"/>
          </a:p>
          <a:p>
            <a:pPr>
              <a:lnSpc>
                <a:spcPct val="150000"/>
              </a:lnSpc>
            </a:pPr>
            <a:r>
              <a:rPr lang="en-US" dirty="0" smtClean="0"/>
              <a:t>④</a:t>
            </a:r>
            <a:r>
              <a:rPr lang="zh-CN" altLang="en-US" dirty="0" smtClean="0"/>
              <a:t>宋濂抄书　</a:t>
            </a:r>
            <a:r>
              <a:rPr lang="en-US" altLang="zh-CN" dirty="0" smtClean="0"/>
              <a:t>		</a:t>
            </a:r>
            <a:r>
              <a:rPr lang="en-US" dirty="0" smtClean="0"/>
              <a:t>⑤</a:t>
            </a:r>
            <a:r>
              <a:rPr lang="zh-CN" altLang="en-US" dirty="0" smtClean="0"/>
              <a:t>岳母刺字　</a:t>
            </a:r>
            <a:r>
              <a:rPr lang="en-US" altLang="zh-CN" dirty="0" smtClean="0"/>
              <a:t>		</a:t>
            </a:r>
            <a:r>
              <a:rPr lang="en-US" dirty="0" smtClean="0"/>
              <a:t>⑥</a:t>
            </a:r>
            <a:r>
              <a:rPr lang="zh-CN" altLang="en-US" dirty="0" smtClean="0"/>
              <a:t>苏秦刺股</a:t>
            </a:r>
            <a:endParaRPr lang="zh-CN" altLang="en-US" dirty="0"/>
          </a:p>
        </p:txBody>
      </p:sp>
      <p:sp>
        <p:nvSpPr>
          <p:cNvPr id="8"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57250" y="368135"/>
            <a:ext cx="7989867" cy="1685581"/>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 ①⑤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本题可采用比较法。首先明确题干要求，这里要求筛选出不是写</a:t>
            </a:r>
            <a:r>
              <a:rPr lang="en-US" dirty="0" smtClean="0">
                <a:solidFill>
                  <a:srgbClr val="C00000"/>
                </a:solidFill>
              </a:rPr>
              <a:t>“</a:t>
            </a:r>
            <a:r>
              <a:rPr lang="zh-CN" altLang="en-US" dirty="0" smtClean="0">
                <a:solidFill>
                  <a:srgbClr val="C00000"/>
                </a:solidFill>
              </a:rPr>
              <a:t>勤奋</a:t>
            </a:r>
            <a:r>
              <a:rPr lang="en-US" dirty="0" smtClean="0">
                <a:solidFill>
                  <a:srgbClr val="C00000"/>
                </a:solidFill>
              </a:rPr>
              <a:t>”</a:t>
            </a:r>
            <a:r>
              <a:rPr lang="zh-CN" altLang="en-US" dirty="0" smtClean="0">
                <a:solidFill>
                  <a:srgbClr val="C00000"/>
                </a:solidFill>
              </a:rPr>
              <a:t>的故事，再次分析所给选项，比较差异得出答案，本题中</a:t>
            </a:r>
            <a:r>
              <a:rPr lang="en-US" dirty="0" smtClean="0">
                <a:solidFill>
                  <a:srgbClr val="C00000"/>
                </a:solidFill>
              </a:rPr>
              <a:t>“</a:t>
            </a:r>
            <a:r>
              <a:rPr lang="zh-CN" altLang="en-US" dirty="0" smtClean="0">
                <a:solidFill>
                  <a:srgbClr val="C00000"/>
                </a:solidFill>
              </a:rPr>
              <a:t>①高山流水</a:t>
            </a:r>
            <a:r>
              <a:rPr lang="en-US" dirty="0" smtClean="0">
                <a:solidFill>
                  <a:srgbClr val="C00000"/>
                </a:solidFill>
              </a:rPr>
              <a:t>”</a:t>
            </a:r>
            <a:r>
              <a:rPr lang="zh-CN" altLang="en-US" dirty="0" smtClean="0">
                <a:solidFill>
                  <a:srgbClr val="C00000"/>
                </a:solidFill>
              </a:rPr>
              <a:t>是写友谊的，</a:t>
            </a:r>
            <a:r>
              <a:rPr lang="en-US" dirty="0" smtClean="0">
                <a:solidFill>
                  <a:srgbClr val="C00000"/>
                </a:solidFill>
              </a:rPr>
              <a:t>“</a:t>
            </a:r>
            <a:r>
              <a:rPr lang="zh-CN" altLang="en-US" dirty="0" smtClean="0">
                <a:solidFill>
                  <a:srgbClr val="C00000"/>
                </a:solidFill>
              </a:rPr>
              <a:t>⑤岳母刺字</a:t>
            </a:r>
            <a:r>
              <a:rPr lang="en-US" dirty="0" smtClean="0">
                <a:solidFill>
                  <a:srgbClr val="C00000"/>
                </a:solidFill>
              </a:rPr>
              <a:t>”</a:t>
            </a:r>
            <a:r>
              <a:rPr lang="zh-CN" altLang="en-US" dirty="0" smtClean="0">
                <a:solidFill>
                  <a:srgbClr val="C00000"/>
                </a:solidFill>
              </a:rPr>
              <a:t>是写爱国的，所以①⑤不符合要求。</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3937663" cy="2150195"/>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学校开展以“建设家园，我爱我家”为主题的综合性学习活动</a:t>
            </a:r>
            <a:r>
              <a:rPr lang="en-US" dirty="0" smtClean="0"/>
              <a:t>.</a:t>
            </a:r>
            <a:r>
              <a:rPr lang="zh-CN" altLang="en-US" dirty="0" smtClean="0"/>
              <a:t>活动中，学校号召每个家庭召开一次以“家风建设”为主题的家庭会议，作为家庭成员，请你拟写三条家规。</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4750131" y="368135"/>
            <a:ext cx="4049486" cy="37630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 ①早睡早起。②定期看望爷爷奶奶、姥姥姥爷。 ③勤俭持家，杜绝铺张浪费。④家庭成员之间民主和谐，不搞一言堂。</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此题考查口语交际及综合实践能力。拟写家规要紧扣</a:t>
            </a:r>
            <a:r>
              <a:rPr lang="en-US" dirty="0" smtClean="0">
                <a:solidFill>
                  <a:srgbClr val="C00000"/>
                </a:solidFill>
              </a:rPr>
              <a:t>“</a:t>
            </a:r>
            <a:r>
              <a:rPr lang="zh-CN" altLang="en-US" dirty="0" smtClean="0">
                <a:solidFill>
                  <a:srgbClr val="C00000"/>
                </a:solidFill>
              </a:rPr>
              <a:t>家风建设</a:t>
            </a:r>
            <a:r>
              <a:rPr lang="en-US" dirty="0" smtClean="0">
                <a:solidFill>
                  <a:srgbClr val="C00000"/>
                </a:solidFill>
              </a:rPr>
              <a:t>”</a:t>
            </a:r>
            <a:r>
              <a:rPr lang="zh-CN" altLang="en-US" dirty="0" smtClean="0">
                <a:solidFill>
                  <a:srgbClr val="C00000"/>
                </a:solidFill>
              </a:rPr>
              <a:t>这一主题，从孝敬老人、勤俭持家、养成好的习惯等方面拟写，并要拟写切实可行的家规。写出三条即可。</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78774" y="381643"/>
            <a:ext cx="7801930"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C</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本题考查对诗歌内容的理解能力。其中</a:t>
            </a:r>
            <a:r>
              <a:rPr lang="en-US" dirty="0" smtClean="0">
                <a:solidFill>
                  <a:srgbClr val="C00000"/>
                </a:solidFill>
              </a:rPr>
              <a:t>C</a:t>
            </a:r>
            <a:r>
              <a:rPr lang="zh-CN" altLang="en-US" dirty="0" smtClean="0">
                <a:solidFill>
                  <a:srgbClr val="C00000"/>
                </a:solidFill>
              </a:rPr>
              <a:t>项</a:t>
            </a:r>
            <a:r>
              <a:rPr lang="en-US" dirty="0" smtClean="0">
                <a:solidFill>
                  <a:srgbClr val="C00000"/>
                </a:solidFill>
              </a:rPr>
              <a:t>“</a:t>
            </a:r>
            <a:r>
              <a:rPr lang="zh-CN" altLang="en-US" dirty="0" smtClean="0">
                <a:solidFill>
                  <a:srgbClr val="C00000"/>
                </a:solidFill>
              </a:rPr>
              <a:t>如果没有彩蝶起舞，花也就没有什么看头</a:t>
            </a:r>
            <a:r>
              <a:rPr lang="en-US" dirty="0" smtClean="0">
                <a:solidFill>
                  <a:srgbClr val="C00000"/>
                </a:solidFill>
              </a:rPr>
              <a:t>”</a:t>
            </a:r>
            <a:r>
              <a:rPr lang="zh-CN" altLang="en-US" dirty="0" smtClean="0">
                <a:solidFill>
                  <a:srgbClr val="C00000"/>
                </a:solidFill>
              </a:rPr>
              <a:t>跟诗歌所要表达的意思相悖。本诗的题目是</a:t>
            </a:r>
            <a:r>
              <a:rPr lang="en-US" dirty="0" smtClean="0">
                <a:solidFill>
                  <a:srgbClr val="C00000"/>
                </a:solidFill>
              </a:rPr>
              <a:t>“</a:t>
            </a:r>
            <a:r>
              <a:rPr lang="zh-CN" altLang="en-US" dirty="0" smtClean="0">
                <a:solidFill>
                  <a:srgbClr val="C00000"/>
                </a:solidFill>
              </a:rPr>
              <a:t>江畔独步寻花</a:t>
            </a:r>
            <a:r>
              <a:rPr lang="en-US" dirty="0" smtClean="0">
                <a:solidFill>
                  <a:srgbClr val="C00000"/>
                </a:solidFill>
              </a:rPr>
              <a:t>”</a:t>
            </a:r>
            <a:r>
              <a:rPr lang="zh-CN" altLang="en-US" dirty="0" smtClean="0">
                <a:solidFill>
                  <a:srgbClr val="C00000"/>
                </a:solidFill>
              </a:rPr>
              <a:t>，描写的主体也是</a:t>
            </a:r>
            <a:r>
              <a:rPr lang="en-US" dirty="0" smtClean="0">
                <a:solidFill>
                  <a:srgbClr val="C00000"/>
                </a:solidFill>
              </a:rPr>
              <a:t>“</a:t>
            </a:r>
            <a:r>
              <a:rPr lang="zh-CN" altLang="en-US" dirty="0" smtClean="0">
                <a:solidFill>
                  <a:srgbClr val="C00000"/>
                </a:solidFill>
              </a:rPr>
              <a:t>花</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花满蹊</a:t>
            </a:r>
            <a:r>
              <a:rPr lang="en-US" dirty="0" smtClean="0">
                <a:solidFill>
                  <a:srgbClr val="C00000"/>
                </a:solidFill>
              </a:rPr>
              <a:t>”</a:t>
            </a:r>
            <a:r>
              <a:rPr lang="zh-CN" altLang="en-US" dirty="0" smtClean="0">
                <a:solidFill>
                  <a:srgbClr val="C00000"/>
                </a:solidFill>
              </a:rPr>
              <a:t>，一个</a:t>
            </a:r>
            <a:r>
              <a:rPr lang="en-US" dirty="0" smtClean="0">
                <a:solidFill>
                  <a:srgbClr val="C00000"/>
                </a:solidFill>
              </a:rPr>
              <a:t>“</a:t>
            </a:r>
            <a:r>
              <a:rPr lang="zh-CN" altLang="en-US" dirty="0" smtClean="0">
                <a:solidFill>
                  <a:srgbClr val="C00000"/>
                </a:solidFill>
              </a:rPr>
              <a:t>满</a:t>
            </a:r>
            <a:r>
              <a:rPr lang="en-US" dirty="0" smtClean="0">
                <a:solidFill>
                  <a:srgbClr val="C00000"/>
                </a:solidFill>
              </a:rPr>
              <a:t>”</a:t>
            </a:r>
            <a:r>
              <a:rPr lang="zh-CN" altLang="en-US" dirty="0" smtClean="0">
                <a:solidFill>
                  <a:srgbClr val="C00000"/>
                </a:solidFill>
              </a:rPr>
              <a:t>字足见花之多，而</a:t>
            </a:r>
            <a:r>
              <a:rPr lang="en-US" dirty="0" smtClean="0">
                <a:solidFill>
                  <a:srgbClr val="C00000"/>
                </a:solidFill>
              </a:rPr>
              <a:t>“</a:t>
            </a:r>
            <a:r>
              <a:rPr lang="zh-CN" altLang="en-US" dirty="0" smtClean="0">
                <a:solidFill>
                  <a:srgbClr val="C00000"/>
                </a:solidFill>
              </a:rPr>
              <a:t>留连戏蝶时时舞</a:t>
            </a:r>
            <a:r>
              <a:rPr lang="en-US" dirty="0" smtClean="0">
                <a:solidFill>
                  <a:srgbClr val="C00000"/>
                </a:solidFill>
              </a:rPr>
              <a:t>”</a:t>
            </a:r>
            <a:r>
              <a:rPr lang="zh-CN" altLang="en-US" dirty="0" smtClean="0">
                <a:solidFill>
                  <a:srgbClr val="C00000"/>
                </a:solidFill>
              </a:rPr>
              <a:t>是为了衬托花之多、花之美。所以答案选择</a:t>
            </a:r>
            <a:r>
              <a:rPr lang="en-US" dirty="0" smtClean="0">
                <a:solidFill>
                  <a:srgbClr val="C00000"/>
                </a:solidFill>
              </a:rPr>
              <a:t>C</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68396" cy="903700"/>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你认为诗中的“留连戏蝶时时舞”用了什么修辞方法</a:t>
            </a:r>
            <a:r>
              <a:rPr lang="en-US" dirty="0" smtClean="0"/>
              <a:t>?</a:t>
            </a:r>
            <a:r>
              <a:rPr lang="zh-CN" altLang="en-US" dirty="0" smtClean="0"/>
              <a:t>这样写能够表现出黄四娘家花怎样的特点</a:t>
            </a:r>
            <a:r>
              <a:rPr lang="en-US" dirty="0" smtClean="0"/>
              <a:t>?</a:t>
            </a:r>
            <a:r>
              <a:rPr lang="zh-CN" altLang="en-US" dirty="0" smtClean="0"/>
              <a:t>表达了诗人怎样的思想感情</a:t>
            </a:r>
            <a:r>
              <a:rPr lang="en-US" dirty="0" smtClean="0"/>
              <a:t>?(3</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1270662"/>
            <a:ext cx="7861307"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用了拟人的修辞方法。写出了黄四娘家花的浓密、艳丽与香气扑鼻。表现诗人对花的喜爱，以及他闲散与快乐的心情。</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本题考查对诗词的鉴赏能力。题干的问题很明确，就是从修辞的角度来赏析。</a:t>
            </a:r>
            <a:r>
              <a:rPr lang="en-US" dirty="0" smtClean="0">
                <a:solidFill>
                  <a:srgbClr val="C00000"/>
                </a:solidFill>
              </a:rPr>
              <a:t>“</a:t>
            </a:r>
            <a:r>
              <a:rPr lang="zh-CN" altLang="en-US" dirty="0" smtClean="0">
                <a:solidFill>
                  <a:srgbClr val="C00000"/>
                </a:solidFill>
              </a:rPr>
              <a:t>留连</a:t>
            </a:r>
            <a:r>
              <a:rPr lang="en-US" dirty="0" smtClean="0">
                <a:solidFill>
                  <a:srgbClr val="C00000"/>
                </a:solidFill>
              </a:rPr>
              <a:t>”“</a:t>
            </a:r>
            <a:r>
              <a:rPr lang="zh-CN" altLang="en-US" dirty="0" smtClean="0">
                <a:solidFill>
                  <a:srgbClr val="C00000"/>
                </a:solidFill>
              </a:rPr>
              <a:t>舞</a:t>
            </a:r>
            <a:r>
              <a:rPr lang="en-US" dirty="0" smtClean="0">
                <a:solidFill>
                  <a:srgbClr val="C00000"/>
                </a:solidFill>
              </a:rPr>
              <a:t>”</a:t>
            </a:r>
            <a:r>
              <a:rPr lang="zh-CN" altLang="en-US" dirty="0" smtClean="0">
                <a:solidFill>
                  <a:srgbClr val="C00000"/>
                </a:solidFill>
              </a:rPr>
              <a:t>都是人的动作，用来形容蝴蝶，可见用的是拟人的修辞。正是因为花多、花香、花美，才引来这么多蝴蝶，这里起到了衬托的作用；字里行间流露出作者的欣喜之情，所以体现了作者对花的喜爱和愉快的心情。</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68396" cy="1319198"/>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下面是拆乱了的与中华文化有关的一副对联，请你运用学过的对联知识，重组成一副完整的对联。</a:t>
            </a:r>
            <a:r>
              <a:rPr lang="en-US" dirty="0" smtClean="0"/>
              <a:t>(1</a:t>
            </a:r>
            <a:r>
              <a:rPr lang="zh-CN" altLang="en-US" dirty="0" smtClean="0"/>
              <a:t>分</a:t>
            </a:r>
            <a:r>
              <a:rPr lang="en-US" dirty="0" smtClean="0"/>
              <a:t>)</a:t>
            </a:r>
            <a:endParaRPr lang="zh-CN" altLang="en-US" dirty="0" smtClean="0"/>
          </a:p>
          <a:p>
            <a:pPr>
              <a:lnSpc>
                <a:spcPct val="150000"/>
              </a:lnSpc>
            </a:pPr>
            <a:r>
              <a:rPr lang="zh-CN" altLang="en-US" dirty="0" smtClean="0"/>
              <a:t>传统　的　精华　学习　里　经典　继承　之　中　国学</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1638796"/>
            <a:ext cx="7861307" cy="2932076"/>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(3)</a:t>
            </a:r>
            <a:r>
              <a:rPr lang="zh-CN" altLang="en-US" dirty="0" smtClean="0">
                <a:solidFill>
                  <a:srgbClr val="C00000"/>
                </a:solidFill>
              </a:rPr>
              <a:t>学习国学里的经典　继承传统中之精华</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本题考查对联的知识。对联的基本要求是字数相同、词性相同、平仄相对。备选词语一共是</a:t>
            </a:r>
            <a:r>
              <a:rPr lang="en-US" dirty="0" smtClean="0">
                <a:solidFill>
                  <a:srgbClr val="C00000"/>
                </a:solidFill>
              </a:rPr>
              <a:t>10</a:t>
            </a:r>
            <a:r>
              <a:rPr lang="zh-CN" altLang="en-US" dirty="0" smtClean="0">
                <a:solidFill>
                  <a:srgbClr val="C00000"/>
                </a:solidFill>
              </a:rPr>
              <a:t>个，其中单个字是四个，</a:t>
            </a:r>
            <a:r>
              <a:rPr lang="en-US" dirty="0" smtClean="0">
                <a:solidFill>
                  <a:srgbClr val="C00000"/>
                </a:solidFill>
              </a:rPr>
              <a:t>“</a:t>
            </a:r>
            <a:r>
              <a:rPr lang="zh-CN" altLang="en-US" dirty="0" smtClean="0">
                <a:solidFill>
                  <a:srgbClr val="C00000"/>
                </a:solidFill>
              </a:rPr>
              <a:t>的</a:t>
            </a:r>
            <a:r>
              <a:rPr lang="en-US" dirty="0" smtClean="0">
                <a:solidFill>
                  <a:srgbClr val="C00000"/>
                </a:solidFill>
              </a:rPr>
              <a:t>”“</a:t>
            </a:r>
            <a:r>
              <a:rPr lang="zh-CN" altLang="en-US" dirty="0" smtClean="0">
                <a:solidFill>
                  <a:srgbClr val="C00000"/>
                </a:solidFill>
              </a:rPr>
              <a:t>之</a:t>
            </a:r>
            <a:r>
              <a:rPr lang="en-US" dirty="0" smtClean="0">
                <a:solidFill>
                  <a:srgbClr val="C00000"/>
                </a:solidFill>
              </a:rPr>
              <a:t>”“</a:t>
            </a:r>
            <a:r>
              <a:rPr lang="zh-CN" altLang="en-US" dirty="0" smtClean="0">
                <a:solidFill>
                  <a:srgbClr val="C00000"/>
                </a:solidFill>
              </a:rPr>
              <a:t>里</a:t>
            </a:r>
            <a:r>
              <a:rPr lang="en-US" dirty="0" smtClean="0">
                <a:solidFill>
                  <a:srgbClr val="C00000"/>
                </a:solidFill>
              </a:rPr>
              <a:t>”“</a:t>
            </a:r>
            <a:r>
              <a:rPr lang="zh-CN" altLang="en-US" dirty="0" smtClean="0">
                <a:solidFill>
                  <a:srgbClr val="C00000"/>
                </a:solidFill>
              </a:rPr>
              <a:t>中</a:t>
            </a:r>
            <a:r>
              <a:rPr lang="en-US" dirty="0" smtClean="0">
                <a:solidFill>
                  <a:srgbClr val="C00000"/>
                </a:solidFill>
              </a:rPr>
              <a:t>”</a:t>
            </a:r>
            <a:r>
              <a:rPr lang="zh-CN" altLang="en-US" dirty="0" smtClean="0">
                <a:solidFill>
                  <a:srgbClr val="C00000"/>
                </a:solidFill>
              </a:rPr>
              <a:t>，从词性上来说，前两个相对，后两个相对；动词有两个，一个</a:t>
            </a:r>
            <a:r>
              <a:rPr lang="en-US" dirty="0" smtClean="0">
                <a:solidFill>
                  <a:srgbClr val="C00000"/>
                </a:solidFill>
              </a:rPr>
              <a:t>“</a:t>
            </a:r>
            <a:r>
              <a:rPr lang="zh-CN" altLang="en-US" dirty="0" smtClean="0">
                <a:solidFill>
                  <a:srgbClr val="C00000"/>
                </a:solidFill>
              </a:rPr>
              <a:t>学习</a:t>
            </a:r>
            <a:r>
              <a:rPr lang="en-US" dirty="0" smtClean="0">
                <a:solidFill>
                  <a:srgbClr val="C00000"/>
                </a:solidFill>
              </a:rPr>
              <a:t>”</a:t>
            </a:r>
            <a:r>
              <a:rPr lang="zh-CN" altLang="en-US" dirty="0" smtClean="0">
                <a:solidFill>
                  <a:srgbClr val="C00000"/>
                </a:solidFill>
              </a:rPr>
              <a:t>，一个</a:t>
            </a:r>
            <a:r>
              <a:rPr lang="en-US" dirty="0" smtClean="0">
                <a:solidFill>
                  <a:srgbClr val="C00000"/>
                </a:solidFill>
              </a:rPr>
              <a:t>“</a:t>
            </a:r>
            <a:r>
              <a:rPr lang="zh-CN" altLang="en-US" dirty="0" smtClean="0">
                <a:solidFill>
                  <a:srgbClr val="C00000"/>
                </a:solidFill>
              </a:rPr>
              <a:t>继承</a:t>
            </a:r>
            <a:r>
              <a:rPr lang="en-US" dirty="0" smtClean="0">
                <a:solidFill>
                  <a:srgbClr val="C00000"/>
                </a:solidFill>
              </a:rPr>
              <a:t>”</a:t>
            </a:r>
            <a:r>
              <a:rPr lang="zh-CN" altLang="en-US" dirty="0" smtClean="0">
                <a:solidFill>
                  <a:srgbClr val="C00000"/>
                </a:solidFill>
              </a:rPr>
              <a:t>，按照逻辑顺序，应该先</a:t>
            </a:r>
            <a:r>
              <a:rPr lang="en-US" dirty="0" smtClean="0">
                <a:solidFill>
                  <a:srgbClr val="C00000"/>
                </a:solidFill>
              </a:rPr>
              <a:t>“</a:t>
            </a:r>
            <a:r>
              <a:rPr lang="zh-CN" altLang="en-US" dirty="0" smtClean="0">
                <a:solidFill>
                  <a:srgbClr val="C00000"/>
                </a:solidFill>
              </a:rPr>
              <a:t>学习</a:t>
            </a:r>
            <a:r>
              <a:rPr lang="en-US" dirty="0" smtClean="0">
                <a:solidFill>
                  <a:srgbClr val="C00000"/>
                </a:solidFill>
              </a:rPr>
              <a:t>”</a:t>
            </a:r>
            <a:r>
              <a:rPr lang="zh-CN" altLang="en-US" dirty="0" smtClean="0">
                <a:solidFill>
                  <a:srgbClr val="C00000"/>
                </a:solidFill>
              </a:rPr>
              <a:t>再</a:t>
            </a:r>
            <a:r>
              <a:rPr lang="en-US" dirty="0" smtClean="0">
                <a:solidFill>
                  <a:srgbClr val="C00000"/>
                </a:solidFill>
              </a:rPr>
              <a:t>“</a:t>
            </a:r>
            <a:r>
              <a:rPr lang="zh-CN" altLang="en-US" dirty="0" smtClean="0">
                <a:solidFill>
                  <a:srgbClr val="C00000"/>
                </a:solidFill>
              </a:rPr>
              <a:t>继承</a:t>
            </a:r>
            <a:r>
              <a:rPr lang="en-US" dirty="0" smtClean="0">
                <a:solidFill>
                  <a:srgbClr val="C00000"/>
                </a:solidFill>
              </a:rPr>
              <a:t>”</a:t>
            </a:r>
            <a:r>
              <a:rPr lang="zh-CN" altLang="en-US" dirty="0" smtClean="0">
                <a:solidFill>
                  <a:srgbClr val="C00000"/>
                </a:solidFill>
              </a:rPr>
              <a:t>，所以上联是</a:t>
            </a:r>
            <a:r>
              <a:rPr lang="en-US" dirty="0" smtClean="0">
                <a:solidFill>
                  <a:srgbClr val="C00000"/>
                </a:solidFill>
              </a:rPr>
              <a:t>“</a:t>
            </a:r>
            <a:r>
              <a:rPr lang="zh-CN" altLang="en-US" dirty="0" smtClean="0">
                <a:solidFill>
                  <a:srgbClr val="C00000"/>
                </a:solidFill>
              </a:rPr>
              <a:t>学习</a:t>
            </a:r>
            <a:r>
              <a:rPr lang="en-US" dirty="0" smtClean="0">
                <a:solidFill>
                  <a:srgbClr val="C00000"/>
                </a:solidFill>
              </a:rPr>
              <a:t>……”</a:t>
            </a:r>
            <a:r>
              <a:rPr lang="zh-CN" altLang="en-US" dirty="0" smtClean="0">
                <a:solidFill>
                  <a:srgbClr val="C00000"/>
                </a:solidFill>
              </a:rPr>
              <a:t>，下联是</a:t>
            </a:r>
            <a:r>
              <a:rPr lang="en-US" dirty="0" smtClean="0">
                <a:solidFill>
                  <a:srgbClr val="C00000"/>
                </a:solidFill>
              </a:rPr>
              <a:t>“</a:t>
            </a:r>
            <a:r>
              <a:rPr lang="zh-CN" altLang="en-US" dirty="0" smtClean="0">
                <a:solidFill>
                  <a:srgbClr val="C00000"/>
                </a:solidFill>
              </a:rPr>
              <a:t>继承</a:t>
            </a:r>
            <a:r>
              <a:rPr lang="en-US" dirty="0" smtClean="0">
                <a:solidFill>
                  <a:srgbClr val="C00000"/>
                </a:solidFill>
              </a:rPr>
              <a:t>……”</a:t>
            </a:r>
            <a:r>
              <a:rPr lang="zh-CN" altLang="en-US" dirty="0" smtClean="0">
                <a:solidFill>
                  <a:srgbClr val="C00000"/>
                </a:solidFill>
              </a:rPr>
              <a:t>。结合剩下的四个词语，可以理解为这是一个学国学经典、继承传统精华的对联，根据两联尾字先仄后平的原则，很快就能组合好对联。</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4227687"/>
          </a:xfrm>
          <a:prstGeom prst="rect">
            <a:avLst/>
          </a:prstGeom>
          <a:noFill/>
        </p:spPr>
        <p:txBody>
          <a:bodyPr wrap="square" lIns="36000" tIns="36000" rIns="36000" bIns="36000" rtlCol="0">
            <a:spAutoFit/>
          </a:bodyPr>
          <a:lstStyle/>
          <a:p>
            <a:pPr>
              <a:lnSpc>
                <a:spcPct val="150000"/>
              </a:lnSpc>
            </a:pPr>
            <a:r>
              <a:rPr lang="en-US" b="1" dirty="0" smtClean="0"/>
              <a:t>4.</a:t>
            </a: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题节选</a:t>
            </a:r>
            <a:r>
              <a:rPr lang="en-US" dirty="0" smtClean="0">
                <a:solidFill>
                  <a:srgbClr val="0092D7"/>
                </a:solidFill>
              </a:rPr>
              <a:t>]</a:t>
            </a:r>
            <a:r>
              <a:rPr lang="zh-CN" altLang="en-US" dirty="0" smtClean="0"/>
              <a:t>金秋十月，学校开展“传承中华传统文化”系列活动，请你参加并完成下列任务。</a:t>
            </a:r>
          </a:p>
          <a:p>
            <a:pPr>
              <a:lnSpc>
                <a:spcPct val="150000"/>
              </a:lnSpc>
            </a:pPr>
            <a:r>
              <a:rPr lang="zh-CN" altLang="en-US" b="1" dirty="0" smtClean="0"/>
              <a:t>活动：学对联</a:t>
            </a:r>
          </a:p>
          <a:p>
            <a:pPr>
              <a:lnSpc>
                <a:spcPct val="150000"/>
              </a:lnSpc>
            </a:pPr>
            <a:r>
              <a:rPr lang="zh-CN" altLang="en-US" dirty="0" smtClean="0"/>
              <a:t>对联的基本要求：</a:t>
            </a:r>
          </a:p>
          <a:p>
            <a:pPr>
              <a:lnSpc>
                <a:spcPct val="150000"/>
              </a:lnSpc>
            </a:pPr>
            <a:r>
              <a:rPr lang="zh-CN" altLang="en-US" dirty="0" smtClean="0"/>
              <a:t>　　</a:t>
            </a:r>
            <a:r>
              <a:rPr lang="en-US" dirty="0" smtClean="0"/>
              <a:t>①</a:t>
            </a:r>
            <a:r>
              <a:rPr lang="zh-CN" altLang="en-US" dirty="0" smtClean="0"/>
              <a:t>必须是两句，而且这两句字数一样多。</a:t>
            </a:r>
          </a:p>
          <a:p>
            <a:pPr>
              <a:lnSpc>
                <a:spcPct val="150000"/>
              </a:lnSpc>
            </a:pPr>
            <a:r>
              <a:rPr lang="zh-CN" altLang="en-US" dirty="0" smtClean="0"/>
              <a:t>　　</a:t>
            </a:r>
            <a:r>
              <a:rPr lang="en-US" dirty="0" smtClean="0"/>
              <a:t>②</a:t>
            </a:r>
            <a:r>
              <a:rPr lang="zh-CN" altLang="en-US" dirty="0" smtClean="0"/>
              <a:t>头一句与第二句所用短语的结构与词性应当相同或相似，即是说必须形成对偶的修辞格</a:t>
            </a:r>
            <a:r>
              <a:rPr lang="en-US" dirty="0" smtClean="0"/>
              <a:t>. </a:t>
            </a:r>
            <a:r>
              <a:rPr lang="zh-CN" altLang="en-US" dirty="0" smtClean="0"/>
              <a:t>如：国家富强，人民幸福</a:t>
            </a:r>
            <a:r>
              <a:rPr lang="en-US" dirty="0" smtClean="0"/>
              <a:t>. </a:t>
            </a:r>
            <a:r>
              <a:rPr lang="zh-CN" altLang="en-US" dirty="0" smtClean="0"/>
              <a:t>这两句就可以称作对联：“国家富强”是主谓短语，“人民幸福”也是主谓短语；“国家”与“人民”都是名词，“富强”与“幸福”都是形容词。</a:t>
            </a:r>
          </a:p>
          <a:p>
            <a:pPr>
              <a:lnSpc>
                <a:spcPct val="150000"/>
              </a:lnSpc>
            </a:pPr>
            <a:r>
              <a:rPr lang="zh-CN" altLang="en-US" dirty="0" smtClean="0"/>
              <a:t>　　</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3396690"/>
          </a:xfrm>
          <a:prstGeom prst="rect">
            <a:avLst/>
          </a:prstGeom>
          <a:noFill/>
        </p:spPr>
        <p:txBody>
          <a:bodyPr wrap="square" lIns="36000" tIns="36000" rIns="36000" bIns="36000" rtlCol="0">
            <a:spAutoFit/>
          </a:bodyPr>
          <a:lstStyle/>
          <a:p>
            <a:pPr>
              <a:lnSpc>
                <a:spcPct val="150000"/>
              </a:lnSpc>
            </a:pPr>
            <a:r>
              <a:rPr lang="en-US" dirty="0" smtClean="0"/>
              <a:t>        ③</a:t>
            </a:r>
            <a:r>
              <a:rPr lang="zh-CN" altLang="en-US" dirty="0" smtClean="0"/>
              <a:t>两句的内容必须有必然的联系，如果内容没有联系，即使符合前两点要求，也不能叫作对联。</a:t>
            </a:r>
          </a:p>
          <a:p>
            <a:pPr>
              <a:lnSpc>
                <a:spcPct val="150000"/>
              </a:lnSpc>
            </a:pPr>
            <a:r>
              <a:rPr lang="zh-CN" altLang="en-US" dirty="0" smtClean="0"/>
              <a:t>　　</a:t>
            </a:r>
            <a:r>
              <a:rPr lang="en-US" dirty="0" smtClean="0"/>
              <a:t>④</a:t>
            </a:r>
            <a:r>
              <a:rPr lang="zh-CN" altLang="en-US" dirty="0" smtClean="0"/>
              <a:t>上联最后一个字应为仄声，下联最后一个字应为平声。</a:t>
            </a:r>
          </a:p>
          <a:p>
            <a:pPr>
              <a:lnSpc>
                <a:spcPct val="150000"/>
              </a:lnSpc>
            </a:pPr>
            <a:r>
              <a:rPr lang="zh-CN" altLang="en-US" dirty="0" smtClean="0"/>
              <a:t>请根据对联要求，解答下面的问题。</a:t>
            </a:r>
          </a:p>
          <a:p>
            <a:pPr>
              <a:lnSpc>
                <a:spcPct val="150000"/>
              </a:lnSpc>
            </a:pPr>
            <a:r>
              <a:rPr lang="zh-CN" altLang="en-US" dirty="0" smtClean="0"/>
              <a:t>你认为下面三个选项中，哪一个选项的内容不可以作为对联，请具体说出两个理由。</a:t>
            </a:r>
            <a:r>
              <a:rPr lang="en-US" dirty="0" smtClean="0"/>
              <a:t>(2</a:t>
            </a:r>
            <a:r>
              <a:rPr lang="zh-CN" altLang="en-US" dirty="0" smtClean="0"/>
              <a:t>分</a:t>
            </a:r>
            <a:r>
              <a:rPr lang="en-US" dirty="0" smtClean="0"/>
              <a:t>)</a:t>
            </a:r>
            <a:endParaRPr lang="zh-CN" altLang="en-US" dirty="0" smtClean="0"/>
          </a:p>
          <a:p>
            <a:pPr>
              <a:lnSpc>
                <a:spcPct val="150000"/>
              </a:lnSpc>
            </a:pPr>
            <a:r>
              <a:rPr lang="en-US" dirty="0" smtClean="0"/>
              <a:t>A.</a:t>
            </a:r>
            <a:r>
              <a:rPr lang="zh-CN" altLang="en-US" dirty="0" smtClean="0"/>
              <a:t>发奋识遍天下字，立志读尽人间书。</a:t>
            </a:r>
            <a:r>
              <a:rPr lang="en-US" dirty="0" smtClean="0"/>
              <a:t>	B.</a:t>
            </a:r>
            <a:r>
              <a:rPr lang="zh-CN" altLang="en-US" dirty="0" smtClean="0"/>
              <a:t>百花迎春满地香，幸福临门多喜气。</a:t>
            </a:r>
          </a:p>
          <a:p>
            <a:pPr>
              <a:lnSpc>
                <a:spcPct val="150000"/>
              </a:lnSpc>
            </a:pPr>
            <a:r>
              <a:rPr lang="en-US" dirty="0" smtClean="0"/>
              <a:t>C.</a:t>
            </a:r>
            <a:r>
              <a:rPr lang="zh-CN" altLang="en-US" dirty="0" smtClean="0"/>
              <a:t>东风化雨山山翠，政策归心处处春。</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19399" y="3716978"/>
            <a:ext cx="7885214" cy="903700"/>
          </a:xfrm>
          <a:prstGeom prst="rect">
            <a:avLst/>
          </a:prstGeom>
          <a:noFill/>
        </p:spPr>
        <p:txBody>
          <a:bodyPr wrap="square" lIns="36000" tIns="36000" rIns="36000" bIns="36000" rtlCol="0">
            <a:spAutoFit/>
          </a:bodyPr>
          <a:lstStyle/>
          <a:p>
            <a:pPr>
              <a:lnSpc>
                <a:spcPct val="150000"/>
              </a:lnSpc>
            </a:pPr>
            <a:r>
              <a:rPr lang="en-US" b="1" dirty="0" smtClean="0">
                <a:solidFill>
                  <a:srgbClr val="C00000"/>
                </a:solidFill>
              </a:rPr>
              <a:t>B</a:t>
            </a:r>
            <a:r>
              <a:rPr lang="zh-CN" altLang="en-US" b="1" dirty="0" smtClean="0">
                <a:solidFill>
                  <a:srgbClr val="C00000"/>
                </a:solidFill>
              </a:rPr>
              <a:t>　理由：</a:t>
            </a:r>
            <a:r>
              <a:rPr lang="en-US" b="1" dirty="0" smtClean="0">
                <a:solidFill>
                  <a:srgbClr val="C00000"/>
                </a:solidFill>
              </a:rPr>
              <a:t>“</a:t>
            </a:r>
            <a:r>
              <a:rPr lang="zh-CN" altLang="en-US" b="1" dirty="0" smtClean="0">
                <a:solidFill>
                  <a:srgbClr val="C00000"/>
                </a:solidFill>
              </a:rPr>
              <a:t>满地香</a:t>
            </a:r>
            <a:r>
              <a:rPr lang="en-US" b="1" dirty="0" smtClean="0">
                <a:solidFill>
                  <a:srgbClr val="C00000"/>
                </a:solidFill>
              </a:rPr>
              <a:t>”</a:t>
            </a:r>
            <a:r>
              <a:rPr lang="zh-CN" altLang="en-US" b="1" dirty="0" smtClean="0">
                <a:solidFill>
                  <a:srgbClr val="C00000"/>
                </a:solidFill>
              </a:rPr>
              <a:t>与</a:t>
            </a:r>
            <a:r>
              <a:rPr lang="en-US" b="1" dirty="0" smtClean="0">
                <a:solidFill>
                  <a:srgbClr val="C00000"/>
                </a:solidFill>
              </a:rPr>
              <a:t>“</a:t>
            </a:r>
            <a:r>
              <a:rPr lang="zh-CN" altLang="en-US" b="1" dirty="0" smtClean="0">
                <a:solidFill>
                  <a:srgbClr val="C00000"/>
                </a:solidFill>
              </a:rPr>
              <a:t>多喜气</a:t>
            </a:r>
            <a:r>
              <a:rPr lang="en-US" b="1" dirty="0" smtClean="0">
                <a:solidFill>
                  <a:srgbClr val="C00000"/>
                </a:solidFill>
              </a:rPr>
              <a:t>”</a:t>
            </a:r>
            <a:r>
              <a:rPr lang="zh-CN" altLang="en-US" b="1" dirty="0" smtClean="0">
                <a:solidFill>
                  <a:srgbClr val="C00000"/>
                </a:solidFill>
              </a:rPr>
              <a:t>不构成对偶</a:t>
            </a:r>
            <a:r>
              <a:rPr lang="en-US" b="1" dirty="0" smtClean="0">
                <a:solidFill>
                  <a:srgbClr val="C00000"/>
                </a:solidFill>
              </a:rPr>
              <a:t>(</a:t>
            </a:r>
            <a:r>
              <a:rPr lang="zh-CN" altLang="en-US" b="1" dirty="0" smtClean="0">
                <a:solidFill>
                  <a:srgbClr val="C00000"/>
                </a:solidFill>
              </a:rPr>
              <a:t>或短语结构与词性不同</a:t>
            </a:r>
            <a:r>
              <a:rPr lang="en-US" b="1" dirty="0" smtClean="0">
                <a:solidFill>
                  <a:srgbClr val="C00000"/>
                </a:solidFill>
              </a:rPr>
              <a:t>)</a:t>
            </a:r>
            <a:r>
              <a:rPr lang="zh-CN" altLang="en-US" b="1" dirty="0" smtClean="0">
                <a:solidFill>
                  <a:srgbClr val="C00000"/>
                </a:solidFill>
              </a:rPr>
              <a:t>。上联最后一个字应为仄声，而</a:t>
            </a:r>
            <a:r>
              <a:rPr lang="en-US" b="1" dirty="0" smtClean="0">
                <a:solidFill>
                  <a:srgbClr val="C00000"/>
                </a:solidFill>
              </a:rPr>
              <a:t>“</a:t>
            </a:r>
            <a:r>
              <a:rPr lang="zh-CN" altLang="en-US" b="1" dirty="0" smtClean="0">
                <a:solidFill>
                  <a:srgbClr val="C00000"/>
                </a:solidFill>
              </a:rPr>
              <a:t>香</a:t>
            </a:r>
            <a:r>
              <a:rPr lang="en-US" b="1" dirty="0" smtClean="0">
                <a:solidFill>
                  <a:srgbClr val="C00000"/>
                </a:solidFill>
              </a:rPr>
              <a:t>”</a:t>
            </a:r>
            <a:r>
              <a:rPr lang="zh-CN" altLang="en-US" b="1" dirty="0" smtClean="0">
                <a:solidFill>
                  <a:srgbClr val="C00000"/>
                </a:solidFill>
              </a:rPr>
              <a:t>是平声；下联最后一个字应为平声，而</a:t>
            </a:r>
            <a:r>
              <a:rPr lang="en-US" b="1" dirty="0" smtClean="0">
                <a:solidFill>
                  <a:srgbClr val="C00000"/>
                </a:solidFill>
              </a:rPr>
              <a:t>“</a:t>
            </a:r>
            <a:r>
              <a:rPr lang="zh-CN" altLang="en-US" b="1" dirty="0" smtClean="0">
                <a:solidFill>
                  <a:srgbClr val="C00000"/>
                </a:solidFill>
              </a:rPr>
              <a:t>气</a:t>
            </a:r>
            <a:r>
              <a:rPr lang="en-US" b="1" dirty="0" smtClean="0">
                <a:solidFill>
                  <a:srgbClr val="C00000"/>
                </a:solidFill>
              </a:rPr>
              <a:t>”</a:t>
            </a:r>
            <a:r>
              <a:rPr lang="zh-CN" altLang="en-US" b="1" dirty="0" smtClean="0">
                <a:solidFill>
                  <a:srgbClr val="C00000"/>
                </a:solidFill>
              </a:rPr>
              <a:t>是仄声。</a:t>
            </a:r>
            <a:endParaRPr lang="zh-CN" altLang="en-US" b="1"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920054" cy="2150195"/>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a:t>
            </a:r>
            <a:r>
              <a:rPr lang="en-US" dirty="0" smtClean="0">
                <a:solidFill>
                  <a:srgbClr val="0092D7"/>
                </a:solidFill>
              </a:rPr>
              <a:t>]</a:t>
            </a:r>
            <a:r>
              <a:rPr lang="zh-CN" altLang="en-US" dirty="0" smtClean="0"/>
              <a:t>你所在的春华中学初二年级开展“新闻采访与写作”综合性学习活动，以“呼和浩特市地铁</a:t>
            </a:r>
            <a:r>
              <a:rPr lang="en-US" dirty="0" smtClean="0"/>
              <a:t>1</a:t>
            </a:r>
            <a:r>
              <a:rPr lang="zh-CN" altLang="en-US" dirty="0" smtClean="0"/>
              <a:t>号线建设”为报道题材</a:t>
            </a:r>
            <a:r>
              <a:rPr lang="en-US" dirty="0" smtClean="0"/>
              <a:t>.</a:t>
            </a:r>
            <a:r>
              <a:rPr lang="zh-CN" altLang="en-US" dirty="0" smtClean="0"/>
              <a:t>请你参加。</a:t>
            </a:r>
            <a:r>
              <a:rPr lang="en-US" dirty="0" smtClean="0"/>
              <a:t>(6</a:t>
            </a:r>
            <a:r>
              <a:rPr lang="zh-CN" altLang="en-US" dirty="0" smtClean="0"/>
              <a:t>分</a:t>
            </a:r>
            <a:r>
              <a:rPr lang="en-US" dirty="0" smtClean="0"/>
              <a:t>)</a:t>
            </a:r>
            <a:endParaRPr lang="zh-CN" altLang="en-US" dirty="0" smtClean="0"/>
          </a:p>
          <a:p>
            <a:pPr>
              <a:lnSpc>
                <a:spcPct val="150000"/>
              </a:lnSpc>
            </a:pPr>
            <a:r>
              <a:rPr lang="zh-CN" altLang="en-US" dirty="0" smtClean="0"/>
              <a:t>活动一：初拟采访提纲</a:t>
            </a:r>
          </a:p>
          <a:p>
            <a:pPr indent="446088">
              <a:lnSpc>
                <a:spcPct val="150000"/>
              </a:lnSpc>
            </a:pPr>
            <a:r>
              <a:rPr lang="zh-CN" altLang="en-US" dirty="0" smtClean="0"/>
              <a:t>下面是小组初拟的采访提纲，请你为空缺处填上恰当的内容，并指出采访提纲存在的一处不足。</a:t>
            </a:r>
            <a:r>
              <a:rPr lang="en-US" dirty="0" smtClean="0"/>
              <a:t>(2</a:t>
            </a:r>
            <a:r>
              <a:rPr lang="zh-CN" altLang="en-US" dirty="0" smtClean="0"/>
              <a:t>分</a:t>
            </a:r>
            <a:r>
              <a:rPr lang="en-US" dirty="0" smtClean="0"/>
              <a:t>)</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92147" cy="3812188"/>
          </a:xfrm>
          <a:prstGeom prst="rect">
            <a:avLst/>
          </a:prstGeom>
          <a:noFill/>
        </p:spPr>
        <p:txBody>
          <a:bodyPr wrap="square" lIns="36000" tIns="36000" rIns="36000" bIns="36000" rtlCol="0">
            <a:spAutoFit/>
          </a:bodyPr>
          <a:lstStyle/>
          <a:p>
            <a:pPr>
              <a:lnSpc>
                <a:spcPct val="150000"/>
              </a:lnSpc>
            </a:pPr>
            <a:r>
              <a:rPr lang="en-US" b="1" dirty="0" smtClean="0"/>
              <a:t>5.</a:t>
            </a: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a:t>
            </a:r>
            <a:r>
              <a:rPr lang="en-US" dirty="0" smtClean="0">
                <a:solidFill>
                  <a:srgbClr val="0092D7"/>
                </a:solidFill>
              </a:rPr>
              <a:t>]</a:t>
            </a:r>
            <a:r>
              <a:rPr lang="zh-CN" altLang="en-US" dirty="0" smtClean="0"/>
              <a:t>学校开展诗词诵读活动，参加这项活动的有知名的研究毛泽东诗词的专家，听说他不仅要朗诵毛泽东的</a:t>
            </a:r>
            <a:r>
              <a:rPr lang="en-US" altLang="zh-CN" dirty="0" smtClean="0"/>
              <a:t>《</a:t>
            </a:r>
            <a:r>
              <a:rPr lang="zh-CN" altLang="en-US" dirty="0" smtClean="0"/>
              <a:t>沁园春</a:t>
            </a:r>
            <a:r>
              <a:rPr lang="en-US" altLang="zh-CN" dirty="0" smtClean="0"/>
              <a:t>·</a:t>
            </a:r>
            <a:r>
              <a:rPr lang="zh-CN" altLang="en-US" dirty="0" smtClean="0"/>
              <a:t>雪</a:t>
            </a:r>
            <a:r>
              <a:rPr lang="en-US" altLang="zh-CN" dirty="0" smtClean="0"/>
              <a:t>》</a:t>
            </a:r>
            <a:r>
              <a:rPr lang="zh-CN" altLang="en-US" dirty="0" smtClean="0"/>
              <a:t>，还要请同学们回答问题</a:t>
            </a:r>
            <a:r>
              <a:rPr lang="en-US" dirty="0" smtClean="0"/>
              <a:t>.</a:t>
            </a:r>
            <a:r>
              <a:rPr lang="zh-CN" altLang="en-US" dirty="0" smtClean="0"/>
              <a:t>如果他问你下面这些问题，你怎样回答</a:t>
            </a:r>
            <a:r>
              <a:rPr lang="en-US" dirty="0" smtClean="0"/>
              <a:t>?(7</a:t>
            </a:r>
            <a:r>
              <a:rPr lang="zh-CN" altLang="en-US" dirty="0" smtClean="0"/>
              <a:t>分</a:t>
            </a:r>
            <a:r>
              <a:rPr lang="en-US" dirty="0" smtClean="0"/>
              <a:t>)</a:t>
            </a:r>
            <a:endParaRPr lang="zh-CN" altLang="en-US" dirty="0" smtClean="0"/>
          </a:p>
          <a:p>
            <a:pPr>
              <a:lnSpc>
                <a:spcPct val="150000"/>
              </a:lnSpc>
            </a:pPr>
            <a:r>
              <a:rPr lang="zh-CN" altLang="en-US" dirty="0" smtClean="0"/>
              <a:t>　　</a:t>
            </a:r>
            <a:r>
              <a:rPr lang="zh-CN" altLang="en-US" b="1" dirty="0" smtClean="0">
                <a:ea typeface="楷体" pitchFamily="49" charset="-122"/>
              </a:rPr>
              <a:t>北国风光，千里冰封，万里雪飘。</a:t>
            </a:r>
          </a:p>
          <a:p>
            <a:pPr>
              <a:lnSpc>
                <a:spcPct val="150000"/>
              </a:lnSpc>
            </a:pPr>
            <a:r>
              <a:rPr lang="zh-CN" altLang="en-US" b="1" dirty="0" smtClean="0">
                <a:ea typeface="楷体" pitchFamily="49" charset="-122"/>
              </a:rPr>
              <a:t>　　望长城内外，惟余莽莽；</a:t>
            </a:r>
          </a:p>
          <a:p>
            <a:pPr>
              <a:lnSpc>
                <a:spcPct val="150000"/>
              </a:lnSpc>
            </a:pPr>
            <a:r>
              <a:rPr lang="zh-CN" altLang="en-US" b="1" dirty="0" smtClean="0">
                <a:ea typeface="楷体" pitchFamily="49" charset="-122"/>
              </a:rPr>
              <a:t>　　大河上下，顿失滔滔。</a:t>
            </a:r>
          </a:p>
          <a:p>
            <a:pPr>
              <a:lnSpc>
                <a:spcPct val="150000"/>
              </a:lnSpc>
            </a:pPr>
            <a:r>
              <a:rPr lang="zh-CN" altLang="en-US" b="1" dirty="0" smtClean="0">
                <a:ea typeface="楷体" pitchFamily="49" charset="-122"/>
              </a:rPr>
              <a:t>　　山舞银蛇，原驰蜡象，欲与天公试比高。</a:t>
            </a:r>
          </a:p>
          <a:p>
            <a:pPr>
              <a:lnSpc>
                <a:spcPct val="150000"/>
              </a:lnSpc>
            </a:pPr>
            <a:r>
              <a:rPr lang="zh-CN" altLang="en-US" b="1" dirty="0" smtClean="0">
                <a:ea typeface="楷体" pitchFamily="49" charset="-122"/>
              </a:rPr>
              <a:t>　　须晴日，看红装素裹，分外妖娆。</a:t>
            </a:r>
          </a:p>
          <a:p>
            <a:pPr>
              <a:lnSpc>
                <a:spcPct val="150000"/>
              </a:lnSpc>
            </a:pPr>
            <a:r>
              <a:rPr lang="zh-CN" altLang="en-US" b="1" dirty="0" smtClean="0">
                <a:ea typeface="楷体" pitchFamily="49" charset="-122"/>
              </a:rPr>
              <a:t>　　江山如此多娇，引无数英雄竞折腰。</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4614557" cy="2565693"/>
          </a:xfrm>
          <a:prstGeom prst="rect">
            <a:avLst/>
          </a:prstGeom>
          <a:noFill/>
        </p:spPr>
        <p:txBody>
          <a:bodyPr wrap="square" lIns="36000" tIns="36000" rIns="36000" bIns="36000" rtlCol="0">
            <a:spAutoFit/>
          </a:bodyPr>
          <a:lstStyle/>
          <a:p>
            <a:pPr>
              <a:lnSpc>
                <a:spcPct val="150000"/>
              </a:lnSpc>
            </a:pPr>
            <a:r>
              <a:rPr lang="zh-CN" altLang="en-US" b="1" dirty="0" smtClean="0">
                <a:ea typeface="楷体" pitchFamily="49" charset="-122"/>
              </a:rPr>
              <a:t>　　惜秦皇汉武，略输文采；</a:t>
            </a:r>
          </a:p>
          <a:p>
            <a:pPr>
              <a:lnSpc>
                <a:spcPct val="150000"/>
              </a:lnSpc>
            </a:pPr>
            <a:r>
              <a:rPr lang="zh-CN" altLang="en-US" b="1" dirty="0" smtClean="0">
                <a:ea typeface="楷体" pitchFamily="49" charset="-122"/>
              </a:rPr>
              <a:t>　　唐宗宋祖，稍逊风骚。</a:t>
            </a:r>
          </a:p>
          <a:p>
            <a:pPr>
              <a:lnSpc>
                <a:spcPct val="150000"/>
              </a:lnSpc>
            </a:pPr>
            <a:r>
              <a:rPr lang="zh-CN" altLang="en-US" b="1" dirty="0" smtClean="0">
                <a:ea typeface="楷体" pitchFamily="49" charset="-122"/>
              </a:rPr>
              <a:t>　　一代天骄，成吉思汗，只识弯弓射大雕。</a:t>
            </a:r>
          </a:p>
          <a:p>
            <a:pPr>
              <a:lnSpc>
                <a:spcPct val="150000"/>
              </a:lnSpc>
            </a:pPr>
            <a:r>
              <a:rPr lang="zh-CN" altLang="en-US" b="1" dirty="0" smtClean="0">
                <a:ea typeface="楷体" pitchFamily="49" charset="-122"/>
              </a:rPr>
              <a:t>　　俱往矣，数风流人物，还看今朝。</a:t>
            </a:r>
            <a:endParaRPr lang="en-US" b="1" dirty="0" smtClean="0">
              <a:ea typeface="楷体" pitchFamily="49" charset="-122"/>
            </a:endParaRPr>
          </a:p>
          <a:p>
            <a:pPr>
              <a:lnSpc>
                <a:spcPct val="150000"/>
              </a:lnSpc>
            </a:pPr>
            <a:r>
              <a:rPr lang="en-US" dirty="0" smtClean="0"/>
              <a:t>(1)</a:t>
            </a:r>
            <a:r>
              <a:rPr lang="zh-CN" altLang="en-US" dirty="0" smtClean="0"/>
              <a:t>这首词分为上下两阕，请写出上阕的最后一句。</a:t>
            </a:r>
            <a:r>
              <a:rPr lang="en-US" dirty="0" smtClean="0"/>
              <a:t>(1</a:t>
            </a:r>
            <a:r>
              <a:rPr lang="zh-CN" altLang="en-US" dirty="0" smtClean="0"/>
              <a:t>分</a:t>
            </a:r>
            <a:r>
              <a:rPr lang="en-US" dirty="0" smtClean="0"/>
              <a:t>)</a:t>
            </a:r>
            <a:endParaRPr lang="zh-CN" altLang="en-US" dirty="0" smtClean="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427022" y="1680262"/>
            <a:ext cx="3253681" cy="131919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分外妖娆。</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上阕：描写北国雪景；下阕：纵论历代英雄。</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301020" cy="926010"/>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这首词的下阕是“惜”字统领下文，到哪句为止</a:t>
            </a:r>
            <a:r>
              <a:rPr lang="en-US" dirty="0" smtClean="0"/>
              <a:t>?</a:t>
            </a:r>
            <a:r>
              <a:rPr lang="zh-CN" altLang="en-US" dirty="0" smtClean="0"/>
              <a:t>请你把这个句子写下来。</a:t>
            </a:r>
            <a:r>
              <a:rPr lang="en-US" dirty="0" smtClean="0"/>
              <a:t>(1</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952664" y="1455701"/>
            <a:ext cx="7175335" cy="173469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只识弯弓射大雕。</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一个</a:t>
            </a:r>
            <a:r>
              <a:rPr lang="en-US" dirty="0" smtClean="0">
                <a:solidFill>
                  <a:srgbClr val="C00000"/>
                </a:solidFill>
              </a:rPr>
              <a:t>“</a:t>
            </a:r>
            <a:r>
              <a:rPr lang="zh-CN" altLang="en-US" dirty="0" smtClean="0">
                <a:solidFill>
                  <a:srgbClr val="C00000"/>
                </a:solidFill>
              </a:rPr>
              <a:t>惜</a:t>
            </a:r>
            <a:r>
              <a:rPr lang="en-US" dirty="0" smtClean="0">
                <a:solidFill>
                  <a:srgbClr val="C00000"/>
                </a:solidFill>
              </a:rPr>
              <a:t>”</a:t>
            </a:r>
            <a:r>
              <a:rPr lang="zh-CN" altLang="en-US" dirty="0" smtClean="0">
                <a:solidFill>
                  <a:srgbClr val="C00000"/>
                </a:solidFill>
              </a:rPr>
              <a:t>字委婉准确，有贬有褒，肯定了秦始皇、汉武帝、唐太宗、宋太祖、成吉思汗的赫赫战功，也指出了他们缺少文治、文学才华不足的弱点。</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4519555" cy="1319198"/>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这首词上阕的前几句写了眼前的实景</a:t>
            </a:r>
            <a:r>
              <a:rPr lang="en-US" dirty="0" smtClean="0"/>
              <a:t>(</a:t>
            </a:r>
            <a:r>
              <a:rPr lang="zh-CN" altLang="en-US" dirty="0" smtClean="0"/>
              <a:t>现实景象</a:t>
            </a:r>
            <a:r>
              <a:rPr lang="en-US" dirty="0" smtClean="0"/>
              <a:t>)</a:t>
            </a:r>
            <a:r>
              <a:rPr lang="zh-CN" altLang="en-US" dirty="0" smtClean="0"/>
              <a:t>，后几句写的是虚景</a:t>
            </a:r>
            <a:r>
              <a:rPr lang="en-US" dirty="0" smtClean="0"/>
              <a:t>(</a:t>
            </a:r>
            <a:r>
              <a:rPr lang="zh-CN" altLang="en-US" dirty="0" smtClean="0"/>
              <a:t>想象景象</a:t>
            </a:r>
            <a:r>
              <a:rPr lang="en-US" dirty="0" smtClean="0"/>
              <a:t>).</a:t>
            </a:r>
            <a:r>
              <a:rPr lang="zh-CN" altLang="en-US" dirty="0" smtClean="0"/>
              <a:t>请把写虚景</a:t>
            </a:r>
            <a:r>
              <a:rPr lang="en-US" dirty="0" smtClean="0"/>
              <a:t>(</a:t>
            </a:r>
            <a:r>
              <a:rPr lang="zh-CN" altLang="en-US" dirty="0" smtClean="0"/>
              <a:t>想象景象</a:t>
            </a:r>
            <a:r>
              <a:rPr lang="en-US" dirty="0" smtClean="0"/>
              <a:t>)</a:t>
            </a:r>
            <a:r>
              <a:rPr lang="zh-CN" altLang="en-US" dirty="0" smtClean="0"/>
              <a:t>的句子写出来。</a:t>
            </a:r>
            <a:r>
              <a:rPr lang="en-US" dirty="0" smtClean="0"/>
              <a:t>(1</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379522" y="381643"/>
            <a:ext cx="3348842" cy="1685581"/>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(3)</a:t>
            </a:r>
            <a:r>
              <a:rPr lang="zh-CN" altLang="en-US" dirty="0" smtClean="0">
                <a:solidFill>
                  <a:srgbClr val="C00000"/>
                </a:solidFill>
              </a:rPr>
              <a:t>须晴日，看红装素裹，分外妖娆。</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须</a:t>
            </a:r>
            <a:r>
              <a:rPr lang="en-US" dirty="0" smtClean="0">
                <a:solidFill>
                  <a:srgbClr val="C00000"/>
                </a:solidFill>
              </a:rPr>
              <a:t>”</a:t>
            </a:r>
            <a:r>
              <a:rPr lang="zh-CN" altLang="en-US" dirty="0" smtClean="0">
                <a:solidFill>
                  <a:srgbClr val="C00000"/>
                </a:solidFill>
              </a:rPr>
              <a:t>表明是雪后初晴之景，出自作者的想象。</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4519555" cy="903700"/>
          </a:xfrm>
          <a:prstGeom prst="rect">
            <a:avLst/>
          </a:prstGeom>
          <a:noFill/>
        </p:spPr>
        <p:txBody>
          <a:bodyPr wrap="square" lIns="36000" tIns="36000" rIns="36000" bIns="36000" rtlCol="0">
            <a:spAutoFit/>
          </a:bodyPr>
          <a:lstStyle/>
          <a:p>
            <a:pPr>
              <a:lnSpc>
                <a:spcPct val="150000"/>
              </a:lnSpc>
            </a:pPr>
            <a:r>
              <a:rPr lang="en-US" dirty="0" smtClean="0"/>
              <a:t>(4)</a:t>
            </a:r>
            <a:r>
              <a:rPr lang="zh-CN" altLang="en-US" dirty="0" smtClean="0"/>
              <a:t>这首词下阕中的“略输文采”与“稍逊风骚”含义相同吗</a:t>
            </a:r>
            <a:r>
              <a:rPr lang="en-US" dirty="0" smtClean="0"/>
              <a:t>?</a:t>
            </a:r>
            <a:r>
              <a:rPr lang="zh-CN" altLang="en-US" dirty="0" smtClean="0"/>
              <a:t>请写出理由来。</a:t>
            </a:r>
            <a:r>
              <a:rPr lang="en-US" dirty="0" smtClean="0"/>
              <a:t>(2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379522" y="381643"/>
            <a:ext cx="3348842"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(4)</a:t>
            </a:r>
            <a:r>
              <a:rPr lang="zh-CN" altLang="en-US" dirty="0" smtClean="0">
                <a:solidFill>
                  <a:srgbClr val="C00000"/>
                </a:solidFill>
              </a:rPr>
              <a:t>①含义相同。②</a:t>
            </a:r>
            <a:r>
              <a:rPr lang="en-US" dirty="0" smtClean="0">
                <a:solidFill>
                  <a:srgbClr val="C00000"/>
                </a:solidFill>
              </a:rPr>
              <a:t>“</a:t>
            </a:r>
            <a:r>
              <a:rPr lang="zh-CN" altLang="en-US" dirty="0" smtClean="0">
                <a:solidFill>
                  <a:srgbClr val="C00000"/>
                </a:solidFill>
              </a:rPr>
              <a:t>略输</a:t>
            </a:r>
            <a:r>
              <a:rPr lang="en-US" dirty="0" smtClean="0">
                <a:solidFill>
                  <a:srgbClr val="C00000"/>
                </a:solidFill>
              </a:rPr>
              <a:t>”</a:t>
            </a:r>
            <a:r>
              <a:rPr lang="zh-CN" altLang="en-US" dirty="0" smtClean="0">
                <a:solidFill>
                  <a:srgbClr val="C00000"/>
                </a:solidFill>
              </a:rPr>
              <a:t>与</a:t>
            </a:r>
            <a:r>
              <a:rPr lang="en-US" dirty="0" smtClean="0">
                <a:solidFill>
                  <a:srgbClr val="C00000"/>
                </a:solidFill>
              </a:rPr>
              <a:t>“</a:t>
            </a:r>
            <a:r>
              <a:rPr lang="zh-CN" altLang="en-US" dirty="0" smtClean="0">
                <a:solidFill>
                  <a:srgbClr val="C00000"/>
                </a:solidFill>
              </a:rPr>
              <a:t>稍逊</a:t>
            </a:r>
            <a:r>
              <a:rPr lang="en-US" dirty="0" smtClean="0">
                <a:solidFill>
                  <a:srgbClr val="C00000"/>
                </a:solidFill>
              </a:rPr>
              <a:t>”</a:t>
            </a:r>
            <a:r>
              <a:rPr lang="zh-CN" altLang="en-US" dirty="0" smtClean="0">
                <a:solidFill>
                  <a:srgbClr val="C00000"/>
                </a:solidFill>
              </a:rPr>
              <a:t>都是稍差之意，</a:t>
            </a:r>
            <a:r>
              <a:rPr lang="en-US" dirty="0" smtClean="0">
                <a:solidFill>
                  <a:srgbClr val="C00000"/>
                </a:solidFill>
              </a:rPr>
              <a:t>“</a:t>
            </a:r>
            <a:r>
              <a:rPr lang="zh-CN" altLang="en-US" dirty="0" smtClean="0">
                <a:solidFill>
                  <a:srgbClr val="C00000"/>
                </a:solidFill>
              </a:rPr>
              <a:t>文采</a:t>
            </a:r>
            <a:r>
              <a:rPr lang="en-US" dirty="0" smtClean="0">
                <a:solidFill>
                  <a:srgbClr val="C00000"/>
                </a:solidFill>
              </a:rPr>
              <a:t>”</a:t>
            </a:r>
            <a:r>
              <a:rPr lang="zh-CN" altLang="en-US" dirty="0" smtClean="0">
                <a:solidFill>
                  <a:srgbClr val="C00000"/>
                </a:solidFill>
              </a:rPr>
              <a:t>与</a:t>
            </a:r>
            <a:r>
              <a:rPr lang="en-US" dirty="0" smtClean="0">
                <a:solidFill>
                  <a:srgbClr val="C00000"/>
                </a:solidFill>
              </a:rPr>
              <a:t>“</a:t>
            </a:r>
            <a:r>
              <a:rPr lang="zh-CN" altLang="en-US" dirty="0" smtClean="0">
                <a:solidFill>
                  <a:srgbClr val="C00000"/>
                </a:solidFill>
              </a:rPr>
              <a:t>风骚</a:t>
            </a:r>
            <a:r>
              <a:rPr lang="en-US" dirty="0" smtClean="0">
                <a:solidFill>
                  <a:srgbClr val="C00000"/>
                </a:solidFill>
              </a:rPr>
              <a:t>”</a:t>
            </a:r>
            <a:r>
              <a:rPr lang="zh-CN" altLang="en-US" dirty="0" smtClean="0">
                <a:solidFill>
                  <a:srgbClr val="C00000"/>
                </a:solidFill>
              </a:rPr>
              <a:t>都指广义文化。</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略</a:t>
            </a:r>
            <a:r>
              <a:rPr lang="en-US" dirty="0" smtClean="0">
                <a:solidFill>
                  <a:srgbClr val="C00000"/>
                </a:solidFill>
              </a:rPr>
              <a:t>”“</a:t>
            </a:r>
            <a:r>
              <a:rPr lang="zh-CN" altLang="en-US" dirty="0" smtClean="0">
                <a:solidFill>
                  <a:srgbClr val="C00000"/>
                </a:solidFill>
              </a:rPr>
              <a:t>稍</a:t>
            </a:r>
            <a:r>
              <a:rPr lang="en-US" dirty="0" smtClean="0">
                <a:solidFill>
                  <a:srgbClr val="C00000"/>
                </a:solidFill>
              </a:rPr>
              <a:t>”</a:t>
            </a:r>
            <a:r>
              <a:rPr lang="zh-CN" altLang="en-US" dirty="0" smtClean="0">
                <a:solidFill>
                  <a:srgbClr val="C00000"/>
                </a:solidFill>
              </a:rPr>
              <a:t>使词作对历史人物的评述客观、准确，不失分寸。</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20895" cy="1319198"/>
          </a:xfrm>
          <a:prstGeom prst="rect">
            <a:avLst/>
          </a:prstGeom>
          <a:noFill/>
        </p:spPr>
        <p:txBody>
          <a:bodyPr wrap="square" lIns="36000" tIns="36000" rIns="36000" bIns="36000" rtlCol="0">
            <a:spAutoFit/>
          </a:bodyPr>
          <a:lstStyle/>
          <a:p>
            <a:pPr>
              <a:lnSpc>
                <a:spcPct val="150000"/>
              </a:lnSpc>
            </a:pPr>
            <a:r>
              <a:rPr lang="en-US" dirty="0" smtClean="0"/>
              <a:t>(5)</a:t>
            </a:r>
            <a:r>
              <a:rPr lang="zh-CN" altLang="en-US" dirty="0" smtClean="0"/>
              <a:t>这首词上阕与下阕主要运用的表达方式分别是什么</a:t>
            </a:r>
            <a:r>
              <a:rPr lang="en-US" dirty="0" smtClean="0"/>
              <a:t>?(</a:t>
            </a:r>
            <a:r>
              <a:rPr lang="zh-CN" altLang="en-US" dirty="0" smtClean="0"/>
              <a:t>各写一种</a:t>
            </a:r>
            <a:r>
              <a:rPr lang="en-US" dirty="0" smtClean="0"/>
              <a:t>)(1</a:t>
            </a:r>
            <a:r>
              <a:rPr lang="zh-CN" altLang="en-US" dirty="0" smtClean="0"/>
              <a:t>分</a:t>
            </a:r>
            <a:r>
              <a:rPr lang="en-US" dirty="0" smtClean="0"/>
              <a:t>) </a:t>
            </a:r>
            <a:endParaRPr lang="zh-CN" altLang="en-US" dirty="0" smtClean="0"/>
          </a:p>
          <a:p>
            <a:pPr>
              <a:lnSpc>
                <a:spcPct val="150000"/>
              </a:lnSpc>
            </a:pPr>
            <a:r>
              <a:rPr lang="en-US" dirty="0" smtClean="0"/>
              <a:t> </a:t>
            </a:r>
            <a:endParaRPr lang="zh-CN" altLang="en-US" dirty="0" smtClean="0"/>
          </a:p>
          <a:p>
            <a:pPr>
              <a:lnSpc>
                <a:spcPct val="150000"/>
              </a:lnSpc>
            </a:pPr>
            <a:r>
              <a:rPr lang="en-US" dirty="0" smtClean="0"/>
              <a:t>(6)</a:t>
            </a:r>
            <a:r>
              <a:rPr lang="zh-CN" altLang="en-US" dirty="0" smtClean="0"/>
              <a:t>请写出这首词中既是对偶又是比喻的句子。</a:t>
            </a:r>
            <a:r>
              <a:rPr lang="en-US" dirty="0" smtClean="0"/>
              <a:t>	(1</a:t>
            </a:r>
            <a:r>
              <a:rPr lang="zh-CN" altLang="en-US" dirty="0" smtClean="0"/>
              <a:t>分</a:t>
            </a:r>
            <a:r>
              <a:rPr lang="en-US" dirty="0" smtClean="0"/>
              <a:t>)</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807522" y="773530"/>
            <a:ext cx="3348842" cy="439085"/>
          </a:xfrm>
          <a:prstGeom prst="rect">
            <a:avLst/>
          </a:prstGeom>
          <a:noFill/>
        </p:spPr>
        <p:txBody>
          <a:bodyPr wrap="square" lIns="36000" tIns="36000" rIns="36000" bIns="36000" rtlCol="0">
            <a:spAutoFit/>
          </a:bodyPr>
          <a:lstStyle/>
          <a:p>
            <a:pPr>
              <a:lnSpc>
                <a:spcPct val="150000"/>
              </a:lnSpc>
            </a:pPr>
            <a:r>
              <a:rPr lang="zh-CN" altLang="en-US" b="1" dirty="0" smtClean="0">
                <a:solidFill>
                  <a:srgbClr val="C00000"/>
                </a:solidFill>
              </a:rPr>
              <a:t>描写　议论</a:t>
            </a:r>
            <a:endParaRPr lang="zh-CN" altLang="en-US" b="1" dirty="0">
              <a:solidFill>
                <a:srgbClr val="C00000"/>
              </a:solidFill>
            </a:endParaRPr>
          </a:p>
        </p:txBody>
      </p:sp>
      <p:sp>
        <p:nvSpPr>
          <p:cNvPr id="6" name="TextBox 15">
            <a:extLst>
              <a:ext uri="{FF2B5EF4-FFF2-40B4-BE49-F238E27FC236}">
                <a16:creationId xmlns="" xmlns:a16="http://schemas.microsoft.com/office/drawing/2014/main" id="{0663CE10-BAAC-47A1-869E-A722179F076F}"/>
              </a:ext>
            </a:extLst>
          </p:cNvPr>
          <p:cNvSpPr txBox="1"/>
          <p:nvPr/>
        </p:nvSpPr>
        <p:spPr>
          <a:xfrm>
            <a:off x="819396" y="1687931"/>
            <a:ext cx="3348842" cy="439085"/>
          </a:xfrm>
          <a:prstGeom prst="rect">
            <a:avLst/>
          </a:prstGeom>
          <a:noFill/>
        </p:spPr>
        <p:txBody>
          <a:bodyPr wrap="square" lIns="36000" tIns="36000" rIns="36000" bIns="36000" rtlCol="0">
            <a:spAutoFit/>
          </a:bodyPr>
          <a:lstStyle/>
          <a:p>
            <a:pPr>
              <a:lnSpc>
                <a:spcPct val="150000"/>
              </a:lnSpc>
            </a:pPr>
            <a:r>
              <a:rPr lang="zh-CN" altLang="en-US" b="1" dirty="0" smtClean="0">
                <a:solidFill>
                  <a:srgbClr val="C00000"/>
                </a:solidFill>
              </a:rPr>
              <a:t>山舞银蛇，原驰蜡象。</a:t>
            </a:r>
            <a:endParaRPr lang="zh-CN" altLang="en-US" b="1"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考情总结</a:t>
            </a:r>
            <a:r>
              <a:rPr lang="en-US" altLang="zh-CN" dirty="0" smtClean="0">
                <a:solidFill>
                  <a:srgbClr val="0092D7"/>
                </a:solidFill>
              </a:rPr>
              <a:t>】</a:t>
            </a:r>
          </a:p>
          <a:p>
            <a:pPr>
              <a:lnSpc>
                <a:spcPct val="150000"/>
              </a:lnSpc>
            </a:pPr>
            <a:r>
              <a:rPr lang="en-US" dirty="0" smtClean="0"/>
              <a:t>(1)</a:t>
            </a:r>
            <a:r>
              <a:rPr lang="zh-CN" altLang="en-US" dirty="0" smtClean="0"/>
              <a:t>综合性学习考查语文知识和能力的综合运用、语文课程与其他课程的沟通、书本学习与实践活动的紧密结合，作为本市的经典题型、特色题型，体现的是对能力素养的考查。</a:t>
            </a:r>
          </a:p>
          <a:p>
            <a:pPr>
              <a:lnSpc>
                <a:spcPct val="150000"/>
              </a:lnSpc>
            </a:pPr>
            <a:r>
              <a:rPr lang="en-US" dirty="0" smtClean="0"/>
              <a:t>(2)</a:t>
            </a:r>
            <a:r>
              <a:rPr lang="zh-CN" altLang="en-US" dirty="0" smtClean="0"/>
              <a:t>对联题是呼和浩特近几年才出现并且连续考查的题型，大多以基础知识为主，课本中的名家名篇、要求初中阶段阅读的中外名著以及当地独特的人文资源是命题的重要内容。</a:t>
            </a:r>
          </a:p>
          <a:p>
            <a:pPr>
              <a:lnSpc>
                <a:spcPct val="150000"/>
              </a:lnSpc>
            </a:pPr>
            <a:r>
              <a:rPr lang="en-US" dirty="0" smtClean="0"/>
              <a:t>(3)</a:t>
            </a:r>
            <a:r>
              <a:rPr lang="zh-CN" altLang="en-US" dirty="0" smtClean="0"/>
              <a:t>对于诗词的鉴赏理解，主要是从理解诗词的基本内容和作者情感态度等角度设题。</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t>(4)</a:t>
            </a:r>
            <a:r>
              <a:rPr lang="zh-CN" altLang="en-US" dirty="0" smtClean="0"/>
              <a:t>综合性学习试题已成为中考语文试卷的亮点，题型异彩纷呈</a:t>
            </a:r>
            <a:r>
              <a:rPr lang="en-US" dirty="0" smtClean="0"/>
              <a:t>.</a:t>
            </a:r>
            <a:r>
              <a:rPr lang="zh-CN" altLang="en-US" dirty="0" smtClean="0"/>
              <a:t>归纳起来有如下命题趋势需要注意：</a:t>
            </a:r>
          </a:p>
          <a:p>
            <a:pPr>
              <a:lnSpc>
                <a:spcPct val="150000"/>
              </a:lnSpc>
            </a:pPr>
            <a:r>
              <a:rPr lang="en-US" dirty="0" smtClean="0"/>
              <a:t>①</a:t>
            </a:r>
            <a:r>
              <a:rPr lang="zh-CN" altLang="en-US" dirty="0" smtClean="0"/>
              <a:t>实践性：要求学生关注生活，关注实践，学会发现并解决实际问题；</a:t>
            </a:r>
          </a:p>
          <a:p>
            <a:pPr>
              <a:lnSpc>
                <a:spcPct val="150000"/>
              </a:lnSpc>
            </a:pPr>
            <a:r>
              <a:rPr lang="en-US" dirty="0" smtClean="0"/>
              <a:t>②</a:t>
            </a:r>
            <a:r>
              <a:rPr lang="zh-CN" altLang="en-US" dirty="0" smtClean="0"/>
              <a:t>语文性：充分体现语文学科工具性，考查学生的知识积累与能力迁移；</a:t>
            </a:r>
          </a:p>
          <a:p>
            <a:pPr>
              <a:lnSpc>
                <a:spcPct val="150000"/>
              </a:lnSpc>
            </a:pPr>
            <a:r>
              <a:rPr lang="en-US" dirty="0" smtClean="0"/>
              <a:t>③</a:t>
            </a:r>
            <a:r>
              <a:rPr lang="zh-CN" altLang="en-US" dirty="0" smtClean="0"/>
              <a:t>综合性：综合运用多种语文知识与能力，注重跨学科的渗透；</a:t>
            </a:r>
          </a:p>
          <a:p>
            <a:pPr>
              <a:lnSpc>
                <a:spcPct val="150000"/>
              </a:lnSpc>
            </a:pPr>
            <a:r>
              <a:rPr lang="en-US" dirty="0" smtClean="0"/>
              <a:t>④</a:t>
            </a:r>
            <a:r>
              <a:rPr lang="zh-CN" altLang="en-US" dirty="0" smtClean="0"/>
              <a:t>开放性：命题灵活，答案多样，鼓励有创意的设计和表达。</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语言创作类</a:t>
            </a:r>
            <a:endParaRPr lang="zh-CN" altLang="en-US" sz="2400" b="1" dirty="0">
              <a:solidFill>
                <a:srgbClr val="0092D7"/>
              </a:solidFill>
              <a:latin typeface="微软雅黑" pitchFamily="34" charset="-122"/>
              <a:ea typeface="微软雅黑" pitchFamily="34" charset="-122"/>
            </a:endParaRPr>
          </a:p>
        </p:txBody>
      </p:sp>
      <p:sp>
        <p:nvSpPr>
          <p:cNvPr id="8"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92136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仿写</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年</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考）</a:t>
            </a:r>
            <a:endParaRPr lang="en-US" altLang="zh-CN" dirty="0" smtClean="0">
              <a:latin typeface="微软雅黑" pitchFamily="34" charset="-122"/>
              <a:ea typeface="微软雅黑" pitchFamily="34" charset="-122"/>
            </a:endParaRPr>
          </a:p>
          <a:p>
            <a:pPr indent="450850">
              <a:lnSpc>
                <a:spcPct val="150000"/>
              </a:lnSpc>
            </a:pPr>
            <a:r>
              <a:rPr lang="zh-CN" altLang="en-US" dirty="0" smtClean="0"/>
              <a:t>解答仿写题可遵循以下思路：</a:t>
            </a:r>
          </a:p>
          <a:p>
            <a:pPr indent="450850">
              <a:lnSpc>
                <a:spcPct val="150000"/>
              </a:lnSpc>
            </a:pPr>
            <a:r>
              <a:rPr lang="zh-CN" altLang="en-US" dirty="0" smtClean="0"/>
              <a:t>第一步：审题</a:t>
            </a:r>
            <a:r>
              <a:rPr lang="en-US" dirty="0" smtClean="0"/>
              <a:t>.</a:t>
            </a:r>
            <a:r>
              <a:rPr lang="zh-CN" altLang="en-US" dirty="0" smtClean="0"/>
              <a:t>首先要审清题型，明确答题方向；其次要认真研读题干，明确题目要求，领会所给语言材料蕴含的思想内容；再次是仔细分析例句特点，分析其内在的逻辑关系、句子的结构特点，所用的修辞方法等。</a:t>
            </a:r>
            <a:r>
              <a:rPr lang="en-US" dirty="0" smtClean="0"/>
              <a:t>(</a:t>
            </a:r>
            <a:r>
              <a:rPr lang="zh-CN" altLang="en-US" dirty="0" smtClean="0"/>
              <a:t>审题型，明确答题方向；审题干，明确显性要求；审例句，明确隐性要求</a:t>
            </a:r>
            <a:r>
              <a:rPr lang="en-US" dirty="0" smtClean="0"/>
              <a:t>.)</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21D37050-EF62-4E03-9C49-42484A701F06}"/>
              </a:ext>
            </a:extLst>
          </p:cNvPr>
          <p:cNvSpPr txBox="1"/>
          <p:nvPr/>
        </p:nvSpPr>
        <p:spPr>
          <a:xfrm>
            <a:off x="812465" y="365760"/>
            <a:ext cx="7898397" cy="3812188"/>
          </a:xfrm>
          <a:prstGeom prst="rect">
            <a:avLst/>
          </a:prstGeom>
          <a:noFill/>
        </p:spPr>
        <p:txBody>
          <a:bodyPr wrap="square" lIns="36000" tIns="36000" rIns="36000" bIns="36000" rtlCol="0">
            <a:spAutoFit/>
          </a:bodyPr>
          <a:lstStyle/>
          <a:p>
            <a:pPr indent="450850">
              <a:lnSpc>
                <a:spcPct val="150000"/>
              </a:lnSpc>
            </a:pPr>
            <a:r>
              <a:rPr lang="zh-CN" altLang="en-US" dirty="0" smtClean="0"/>
              <a:t>第二步：仿写</a:t>
            </a:r>
            <a:r>
              <a:rPr lang="en-US" dirty="0" smtClean="0"/>
              <a:t>.</a:t>
            </a:r>
            <a:r>
              <a:rPr lang="zh-CN" altLang="en-US" dirty="0" smtClean="0"/>
              <a:t>解答仿写题要做到四个统一：</a:t>
            </a:r>
          </a:p>
          <a:p>
            <a:pPr indent="450850">
              <a:lnSpc>
                <a:spcPct val="150000"/>
              </a:lnSpc>
            </a:pPr>
            <a:r>
              <a:rPr lang="en-US" dirty="0" smtClean="0"/>
              <a:t>(1)</a:t>
            </a:r>
            <a:r>
              <a:rPr lang="zh-CN" altLang="en-US" dirty="0" smtClean="0"/>
              <a:t>话题要统一</a:t>
            </a:r>
            <a:r>
              <a:rPr lang="en-US" dirty="0" smtClean="0"/>
              <a:t>.</a:t>
            </a:r>
            <a:r>
              <a:rPr lang="zh-CN" altLang="en-US" dirty="0" smtClean="0"/>
              <a:t>“话题”指仿写句子的中心，有的题目中规定了陈述对象，在仿写时必须以给定的陈述对象为主语</a:t>
            </a:r>
            <a:r>
              <a:rPr lang="en-US" dirty="0" smtClean="0"/>
              <a:t>.</a:t>
            </a:r>
            <a:r>
              <a:rPr lang="zh-CN" altLang="en-US" dirty="0" smtClean="0"/>
              <a:t>有的没有规定陈述对象，需要找出隐含的中心，精心选材。</a:t>
            </a:r>
          </a:p>
          <a:p>
            <a:pPr indent="450850">
              <a:lnSpc>
                <a:spcPct val="150000"/>
              </a:lnSpc>
            </a:pPr>
            <a:r>
              <a:rPr lang="zh-CN" altLang="en-US" dirty="0" smtClean="0"/>
              <a:t>如：请仿照例句，以“友谊”为话题造句。</a:t>
            </a:r>
          </a:p>
          <a:p>
            <a:pPr indent="450850">
              <a:lnSpc>
                <a:spcPct val="150000"/>
              </a:lnSpc>
            </a:pPr>
            <a:r>
              <a:rPr lang="en-US" dirty="0" smtClean="0">
                <a:solidFill>
                  <a:srgbClr val="0092D7"/>
                </a:solidFill>
              </a:rPr>
              <a:t>[</a:t>
            </a:r>
            <a:r>
              <a:rPr lang="zh-CN" altLang="en-US" dirty="0" smtClean="0">
                <a:solidFill>
                  <a:srgbClr val="0092D7"/>
                </a:solidFill>
              </a:rPr>
              <a:t>例句</a:t>
            </a:r>
            <a:r>
              <a:rPr lang="en-US" dirty="0" smtClean="0">
                <a:solidFill>
                  <a:srgbClr val="0092D7"/>
                </a:solidFill>
              </a:rPr>
              <a:t>]</a:t>
            </a:r>
            <a:r>
              <a:rPr lang="zh-CN" altLang="en-US" dirty="0" smtClean="0"/>
              <a:t>成功要用理想去引路，要用创造力去开拓，要用汗水去浇灌。</a:t>
            </a:r>
          </a:p>
          <a:p>
            <a:pPr indent="450850">
              <a:lnSpc>
                <a:spcPct val="150000"/>
              </a:lnSpc>
            </a:pPr>
            <a:r>
              <a:rPr lang="en-US" dirty="0" smtClean="0">
                <a:solidFill>
                  <a:srgbClr val="0092D7"/>
                </a:solidFill>
              </a:rPr>
              <a:t>[</a:t>
            </a:r>
            <a:r>
              <a:rPr lang="zh-CN" altLang="en-US" dirty="0" smtClean="0">
                <a:solidFill>
                  <a:srgbClr val="0092D7"/>
                </a:solidFill>
              </a:rPr>
              <a:t>解析</a:t>
            </a:r>
            <a:r>
              <a:rPr lang="en-US" dirty="0" smtClean="0">
                <a:solidFill>
                  <a:srgbClr val="0092D7"/>
                </a:solidFill>
              </a:rPr>
              <a:t>]</a:t>
            </a:r>
            <a:r>
              <a:rPr lang="zh-CN" altLang="en-US" dirty="0" smtClean="0"/>
              <a:t>本题给出了话题</a:t>
            </a:r>
            <a:r>
              <a:rPr lang="en-US" altLang="zh-CN" dirty="0" smtClean="0"/>
              <a:t>——</a:t>
            </a:r>
            <a:r>
              <a:rPr lang="zh-CN" altLang="en-US" dirty="0" smtClean="0"/>
              <a:t>友谊，仿写的时候就必须以“友谊”为对象进行仿写。</a:t>
            </a:r>
          </a:p>
          <a:p>
            <a:pPr indent="450850">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dirty="0" smtClean="0"/>
              <a:t>友谊要用真诚去播种，要用理解去护理，要用热情去浇灌。</a:t>
            </a:r>
          </a:p>
        </p:txBody>
      </p:sp>
    </p:spTree>
    <p:extLst>
      <p:ext uri="{BB962C8B-B14F-4D97-AF65-F5344CB8AC3E}">
        <p14:creationId xmlns="" xmlns:p14="http://schemas.microsoft.com/office/powerpoint/2010/main" val="2629954951"/>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91540" y="268699"/>
          <a:ext cx="7840980" cy="3886200"/>
        </p:xfrm>
        <a:graphic>
          <a:graphicData uri="http://schemas.openxmlformats.org/drawingml/2006/table">
            <a:tbl>
              <a:tblPr/>
              <a:tblGrid>
                <a:gridCol w="1565910"/>
                <a:gridCol w="6275070"/>
              </a:tblGrid>
              <a:tr h="179162">
                <a:tc gridSpan="2">
                  <a:txBody>
                    <a:bodyPr/>
                    <a:lstStyle/>
                    <a:p>
                      <a:pPr algn="ctr">
                        <a:lnSpc>
                          <a:spcPct val="150000"/>
                        </a:lnSpc>
                        <a:spcAft>
                          <a:spcPts val="0"/>
                        </a:spcAft>
                      </a:pPr>
                      <a:r>
                        <a:rPr lang="zh-CN" sz="1700" b="1" kern="100" dirty="0">
                          <a:solidFill>
                            <a:srgbClr val="000000"/>
                          </a:solidFill>
                          <a:latin typeface="+mn-ea"/>
                          <a:ea typeface="+mn-ea"/>
                          <a:cs typeface="Times New Roman"/>
                        </a:rPr>
                        <a:t>采访提纲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202387">
                <a:tc>
                  <a:txBody>
                    <a:bodyPr/>
                    <a:lstStyle/>
                    <a:p>
                      <a:pPr algn="ctr">
                        <a:lnSpc>
                          <a:spcPct val="150000"/>
                        </a:lnSpc>
                        <a:spcAft>
                          <a:spcPts val="0"/>
                        </a:spcAft>
                      </a:pPr>
                      <a:r>
                        <a:rPr lang="zh-CN" sz="1700" kern="100">
                          <a:solidFill>
                            <a:srgbClr val="000000"/>
                          </a:solidFill>
                          <a:latin typeface="+mn-ea"/>
                          <a:ea typeface="+mn-ea"/>
                          <a:cs typeface="Times New Roman"/>
                        </a:rPr>
                        <a:t>时间、地点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a:t>
                      </a:r>
                      <a:r>
                        <a:rPr lang="en-US" sz="1700" kern="100" dirty="0">
                          <a:solidFill>
                            <a:srgbClr val="000000"/>
                          </a:solidFill>
                          <a:latin typeface="+mn-ea"/>
                          <a:ea typeface="+mn-ea"/>
                          <a:cs typeface="Times New Roman"/>
                        </a:rPr>
                        <a:t>2019</a:t>
                      </a:r>
                      <a:r>
                        <a:rPr lang="zh-CN" sz="1700" kern="100" dirty="0">
                          <a:solidFill>
                            <a:srgbClr val="000000"/>
                          </a:solidFill>
                          <a:latin typeface="+mn-ea"/>
                          <a:ea typeface="+mn-ea"/>
                          <a:cs typeface="Times New Roman"/>
                        </a:rPr>
                        <a:t>年</a:t>
                      </a:r>
                      <a:r>
                        <a:rPr lang="en-US" sz="1700" kern="100" dirty="0">
                          <a:solidFill>
                            <a:srgbClr val="000000"/>
                          </a:solidFill>
                          <a:latin typeface="+mn-ea"/>
                          <a:ea typeface="+mn-ea"/>
                          <a:cs typeface="Times New Roman"/>
                        </a:rPr>
                        <a:t>5</a:t>
                      </a:r>
                      <a:r>
                        <a:rPr lang="zh-CN" sz="1700" kern="100" dirty="0">
                          <a:solidFill>
                            <a:srgbClr val="000000"/>
                          </a:solidFill>
                          <a:latin typeface="+mn-ea"/>
                          <a:ea typeface="+mn-ea"/>
                          <a:cs typeface="Times New Roman"/>
                        </a:rPr>
                        <a:t>月</a:t>
                      </a:r>
                      <a:r>
                        <a:rPr lang="en-US" sz="1700" kern="100" dirty="0">
                          <a:solidFill>
                            <a:srgbClr val="000000"/>
                          </a:solidFill>
                          <a:latin typeface="+mn-ea"/>
                          <a:ea typeface="+mn-ea"/>
                          <a:cs typeface="Times New Roman"/>
                        </a:rPr>
                        <a:t>8</a:t>
                      </a:r>
                      <a:r>
                        <a:rPr lang="zh-CN" sz="1700" kern="100" dirty="0">
                          <a:solidFill>
                            <a:srgbClr val="000000"/>
                          </a:solidFill>
                          <a:latin typeface="+mn-ea"/>
                          <a:ea typeface="+mn-ea"/>
                          <a:cs typeface="Times New Roman"/>
                        </a:rPr>
                        <a:t>日上午</a:t>
                      </a:r>
                      <a:r>
                        <a:rPr lang="en-US" sz="1700" kern="100" dirty="0">
                          <a:solidFill>
                            <a:srgbClr val="000000"/>
                          </a:solidFill>
                          <a:latin typeface="+mn-ea"/>
                          <a:ea typeface="+mn-ea"/>
                          <a:cs typeface="Times New Roman"/>
                        </a:rPr>
                        <a:t>9</a:t>
                      </a:r>
                      <a:r>
                        <a:rPr lang="zh-CN" sz="1700" kern="100" dirty="0">
                          <a:solidFill>
                            <a:srgbClr val="000000"/>
                          </a:solidFill>
                          <a:latin typeface="+mn-ea"/>
                          <a:ea typeface="+mn-ea"/>
                          <a:cs typeface="Times New Roman"/>
                        </a:rPr>
                        <a:t>点，成吉思汗街地铁站</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387">
                <a:tc>
                  <a:txBody>
                    <a:bodyPr/>
                    <a:lstStyle/>
                    <a:p>
                      <a:pPr algn="ctr">
                        <a:lnSpc>
                          <a:spcPct val="150000"/>
                        </a:lnSpc>
                        <a:spcAft>
                          <a:spcPts val="0"/>
                        </a:spcAft>
                      </a:pPr>
                      <a:r>
                        <a:rPr lang="zh-CN" sz="1700" kern="100">
                          <a:solidFill>
                            <a:srgbClr val="000000"/>
                          </a:solidFill>
                          <a:latin typeface="+mn-ea"/>
                          <a:ea typeface="+mn-ea"/>
                          <a:cs typeface="Times New Roman"/>
                        </a:rPr>
                        <a:t>采访对象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　</a:t>
                      </a:r>
                      <a:r>
                        <a:rPr lang="en-US" sz="1700" kern="100">
                          <a:solidFill>
                            <a:srgbClr val="000000"/>
                          </a:solidFill>
                          <a:latin typeface="+mn-ea"/>
                          <a:ea typeface="+mn-ea"/>
                          <a:cs typeface="Times New Roman"/>
                        </a:rPr>
                        <a:t>(1)</a:t>
                      </a:r>
                      <a:r>
                        <a:rPr lang="zh-CN" sz="1700" kern="100">
                          <a:solidFill>
                            <a:srgbClr val="000000"/>
                          </a:solidFill>
                          <a:latin typeface="+mn-ea"/>
                          <a:ea typeface="+mn-ea"/>
                          <a:cs typeface="Times New Roman"/>
                        </a:rPr>
                        <a:t>地铁</a:t>
                      </a:r>
                      <a:r>
                        <a:rPr lang="en-US" sz="1700" kern="100">
                          <a:solidFill>
                            <a:srgbClr val="000000"/>
                          </a:solidFill>
                          <a:latin typeface="+mn-ea"/>
                          <a:ea typeface="+mn-ea"/>
                          <a:cs typeface="Times New Roman"/>
                        </a:rPr>
                        <a:t>1</a:t>
                      </a:r>
                      <a:r>
                        <a:rPr lang="zh-CN" sz="1700" kern="100">
                          <a:solidFill>
                            <a:srgbClr val="000000"/>
                          </a:solidFill>
                          <a:latin typeface="+mn-ea"/>
                          <a:ea typeface="+mn-ea"/>
                          <a:cs typeface="Times New Roman"/>
                        </a:rPr>
                        <a:t>号线总设计师；</a:t>
                      </a:r>
                      <a:r>
                        <a:rPr lang="en-US" sz="1700" kern="100">
                          <a:solidFill>
                            <a:srgbClr val="000000"/>
                          </a:solidFill>
                          <a:latin typeface="+mn-ea"/>
                          <a:ea typeface="+mn-ea"/>
                          <a:cs typeface="Times New Roman"/>
                        </a:rPr>
                        <a:t>(2)</a:t>
                      </a:r>
                      <a:r>
                        <a:rPr lang="zh-CN" sz="1700" kern="100">
                          <a:solidFill>
                            <a:srgbClr val="000000"/>
                          </a:solidFill>
                          <a:latin typeface="+mn-ea"/>
                          <a:ea typeface="+mn-ea"/>
                          <a:cs typeface="Times New Roman"/>
                        </a:rPr>
                        <a:t>施工人员；</a:t>
                      </a:r>
                      <a:r>
                        <a:rPr lang="en-US" sz="1700" kern="100">
                          <a:solidFill>
                            <a:srgbClr val="000000"/>
                          </a:solidFill>
                          <a:latin typeface="+mn-ea"/>
                          <a:ea typeface="+mn-ea"/>
                          <a:cs typeface="Times New Roman"/>
                        </a:rPr>
                        <a:t>(3)</a:t>
                      </a:r>
                      <a:r>
                        <a:rPr lang="zh-CN" sz="1700" kern="100">
                          <a:solidFill>
                            <a:srgbClr val="000000"/>
                          </a:solidFill>
                          <a:latin typeface="+mn-ea"/>
                          <a:ea typeface="+mn-ea"/>
                          <a:cs typeface="Times New Roman"/>
                        </a:rPr>
                        <a:t>后勤保障部门负责人</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387">
                <a:tc>
                  <a:txBody>
                    <a:bodyPr/>
                    <a:lstStyle/>
                    <a:p>
                      <a:pPr algn="ctr">
                        <a:lnSpc>
                          <a:spcPct val="150000"/>
                        </a:lnSpc>
                        <a:spcAft>
                          <a:spcPts val="0"/>
                        </a:spcAft>
                      </a:pPr>
                      <a:r>
                        <a:rPr lang="zh-CN" sz="1700" kern="100">
                          <a:solidFill>
                            <a:srgbClr val="000000"/>
                          </a:solidFill>
                          <a:latin typeface="+mn-ea"/>
                          <a:ea typeface="+mn-ea"/>
                          <a:cs typeface="Times New Roman"/>
                        </a:rPr>
                        <a:t>采访目的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　多侧面了解地铁</a:t>
                      </a:r>
                      <a:r>
                        <a:rPr lang="en-US" sz="1700" kern="100">
                          <a:solidFill>
                            <a:srgbClr val="000000"/>
                          </a:solidFill>
                          <a:latin typeface="+mn-ea"/>
                          <a:ea typeface="+mn-ea"/>
                          <a:cs typeface="Times New Roman"/>
                        </a:rPr>
                        <a:t>1</a:t>
                      </a:r>
                      <a:r>
                        <a:rPr lang="zh-CN" sz="1700" kern="100">
                          <a:solidFill>
                            <a:srgbClr val="000000"/>
                          </a:solidFill>
                          <a:latin typeface="+mn-ea"/>
                          <a:ea typeface="+mn-ea"/>
                          <a:cs typeface="Times New Roman"/>
                        </a:rPr>
                        <a:t>号线建设情况，感受首府交通发展</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387">
                <a:tc>
                  <a:txBody>
                    <a:bodyPr/>
                    <a:lstStyle/>
                    <a:p>
                      <a:pPr algn="ctr">
                        <a:lnSpc>
                          <a:spcPct val="150000"/>
                        </a:lnSpc>
                        <a:spcAft>
                          <a:spcPts val="0"/>
                        </a:spcAft>
                      </a:pPr>
                      <a:r>
                        <a:rPr lang="zh-CN" sz="1700" kern="100">
                          <a:solidFill>
                            <a:srgbClr val="000000"/>
                          </a:solidFill>
                          <a:latin typeface="+mn-ea"/>
                          <a:ea typeface="+mn-ea"/>
                          <a:cs typeface="Times New Roman"/>
                        </a:rPr>
                        <a:t>采访方式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endParaRPr lang="en-US" sz="1700" kern="100" dirty="0">
                        <a:solidFill>
                          <a:srgbClr val="000000"/>
                        </a:solidFill>
                        <a:latin typeface="+mn-ea"/>
                        <a:ea typeface="+mn-ea"/>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387">
                <a:tc>
                  <a:txBody>
                    <a:bodyPr/>
                    <a:lstStyle/>
                    <a:p>
                      <a:pPr algn="ctr">
                        <a:lnSpc>
                          <a:spcPct val="150000"/>
                        </a:lnSpc>
                        <a:spcAft>
                          <a:spcPts val="0"/>
                        </a:spcAft>
                      </a:pPr>
                      <a:r>
                        <a:rPr lang="zh-CN" sz="1700" kern="100">
                          <a:solidFill>
                            <a:srgbClr val="000000"/>
                          </a:solidFill>
                          <a:latin typeface="+mn-ea"/>
                          <a:ea typeface="+mn-ea"/>
                          <a:cs typeface="Times New Roman"/>
                        </a:rPr>
                        <a:t>采访器材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　纸、笔、照相机、录音笔等</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11932">
                <a:tc>
                  <a:txBody>
                    <a:bodyPr/>
                    <a:lstStyle/>
                    <a:p>
                      <a:pPr algn="ctr">
                        <a:lnSpc>
                          <a:spcPct val="150000"/>
                        </a:lnSpc>
                        <a:spcAft>
                          <a:spcPts val="0"/>
                        </a:spcAft>
                      </a:pPr>
                      <a:r>
                        <a:rPr lang="zh-CN" sz="1700" kern="100" dirty="0">
                          <a:solidFill>
                            <a:srgbClr val="000000"/>
                          </a:solidFill>
                          <a:latin typeface="+mn-ea"/>
                          <a:ea typeface="+mn-ea"/>
                          <a:cs typeface="Times New Roman"/>
                        </a:rPr>
                        <a:t>采访问题</a:t>
                      </a:r>
                    </a:p>
                    <a:p>
                      <a:pPr algn="ctr">
                        <a:lnSpc>
                          <a:spcPct val="150000"/>
                        </a:lnSpc>
                        <a:spcAft>
                          <a:spcPts val="0"/>
                        </a:spcAft>
                      </a:pP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依据</a:t>
                      </a:r>
                      <a:r>
                        <a:rPr lang="zh-CN" sz="1700" kern="100" dirty="0" smtClean="0">
                          <a:solidFill>
                            <a:srgbClr val="000000"/>
                          </a:solidFill>
                          <a:latin typeface="+mn-ea"/>
                          <a:ea typeface="+mn-ea"/>
                          <a:cs typeface="Times New Roman"/>
                        </a:rPr>
                        <a:t>采访对象顺序各</a:t>
                      </a:r>
                      <a:r>
                        <a:rPr lang="zh-CN" sz="1700" kern="100" dirty="0">
                          <a:solidFill>
                            <a:srgbClr val="000000"/>
                          </a:solidFill>
                          <a:latin typeface="+mn-ea"/>
                          <a:ea typeface="+mn-ea"/>
                          <a:cs typeface="Times New Roman"/>
                        </a:rPr>
                        <a:t>拟了</a:t>
                      </a:r>
                      <a:r>
                        <a:rPr lang="zh-CN" sz="1700" kern="100" dirty="0" smtClean="0">
                          <a:solidFill>
                            <a:srgbClr val="000000"/>
                          </a:solidFill>
                          <a:latin typeface="+mn-ea"/>
                          <a:ea typeface="+mn-ea"/>
                          <a:cs typeface="Times New Roman"/>
                        </a:rPr>
                        <a:t>一个</a:t>
                      </a:r>
                      <a:r>
                        <a:rPr lang="zh-CN" sz="1700" kern="100" dirty="0">
                          <a:solidFill>
                            <a:srgbClr val="000000"/>
                          </a:solidFill>
                          <a:latin typeface="+mn-ea"/>
                          <a:ea typeface="+mn-ea"/>
                          <a:cs typeface="Times New Roman"/>
                        </a:rPr>
                        <a:t>主问题</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a:t>
                      </a:r>
                      <a:r>
                        <a:rPr lang="en-US" sz="1700" kern="100" dirty="0">
                          <a:solidFill>
                            <a:srgbClr val="000000"/>
                          </a:solidFill>
                          <a:latin typeface="+mn-ea"/>
                          <a:ea typeface="+mn-ea"/>
                          <a:cs typeface="Times New Roman"/>
                        </a:rPr>
                        <a:t>(1)</a:t>
                      </a:r>
                      <a:r>
                        <a:rPr lang="zh-CN" sz="1700" kern="100" dirty="0">
                          <a:solidFill>
                            <a:srgbClr val="000000"/>
                          </a:solidFill>
                          <a:latin typeface="+mn-ea"/>
                          <a:ea typeface="+mn-ea"/>
                          <a:cs typeface="Times New Roman"/>
                        </a:rPr>
                        <a:t>请问我市地铁建设采用了哪些新技术</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p>
                      <a:pPr>
                        <a:lnSpc>
                          <a:spcPct val="150000"/>
                        </a:lnSpc>
                        <a:spcAft>
                          <a:spcPts val="0"/>
                        </a:spcAft>
                      </a:pPr>
                      <a:r>
                        <a:rPr lang="zh-CN" sz="1700" kern="100" dirty="0">
                          <a:solidFill>
                            <a:srgbClr val="000000"/>
                          </a:solidFill>
                          <a:latin typeface="+mn-ea"/>
                          <a:ea typeface="+mn-ea"/>
                          <a:cs typeface="Times New Roman"/>
                        </a:rPr>
                        <a:t>　</a:t>
                      </a:r>
                      <a:r>
                        <a:rPr lang="en-US" sz="1700" kern="100" dirty="0">
                          <a:solidFill>
                            <a:srgbClr val="000000"/>
                          </a:solidFill>
                          <a:latin typeface="+mn-ea"/>
                          <a:ea typeface="+mn-ea"/>
                          <a:cs typeface="Times New Roman"/>
                        </a:rPr>
                        <a:t>(2)</a:t>
                      </a:r>
                      <a:r>
                        <a:rPr lang="zh-CN" sz="1700" kern="100" dirty="0">
                          <a:solidFill>
                            <a:srgbClr val="000000"/>
                          </a:solidFill>
                          <a:latin typeface="+mn-ea"/>
                          <a:ea typeface="+mn-ea"/>
                          <a:cs typeface="Times New Roman"/>
                        </a:rPr>
                        <a:t>您认为地铁</a:t>
                      </a:r>
                      <a:r>
                        <a:rPr lang="en-US" sz="1700" kern="100" dirty="0">
                          <a:solidFill>
                            <a:srgbClr val="000000"/>
                          </a:solidFill>
                          <a:latin typeface="+mn-ea"/>
                          <a:ea typeface="+mn-ea"/>
                          <a:cs typeface="Times New Roman"/>
                        </a:rPr>
                        <a:t>1</a:t>
                      </a:r>
                      <a:r>
                        <a:rPr lang="zh-CN" sz="1700" kern="100" dirty="0">
                          <a:solidFill>
                            <a:srgbClr val="000000"/>
                          </a:solidFill>
                          <a:latin typeface="+mn-ea"/>
                          <a:ea typeface="+mn-ea"/>
                          <a:cs typeface="Times New Roman"/>
                        </a:rPr>
                        <a:t>号线站点布局合理吗</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p>
                      <a:pPr>
                        <a:lnSpc>
                          <a:spcPct val="150000"/>
                        </a:lnSpc>
                        <a:spcAft>
                          <a:spcPts val="0"/>
                        </a:spcAft>
                      </a:pPr>
                      <a:r>
                        <a:rPr lang="zh-CN" sz="1700" kern="100" dirty="0">
                          <a:solidFill>
                            <a:srgbClr val="000000"/>
                          </a:solidFill>
                          <a:latin typeface="+mn-ea"/>
                          <a:ea typeface="+mn-ea"/>
                          <a:cs typeface="Times New Roman"/>
                        </a:rPr>
                        <a:t>　</a:t>
                      </a:r>
                      <a:r>
                        <a:rPr lang="en-US" sz="1700" kern="100" dirty="0">
                          <a:solidFill>
                            <a:srgbClr val="000000"/>
                          </a:solidFill>
                          <a:latin typeface="+mn-ea"/>
                          <a:ea typeface="+mn-ea"/>
                          <a:cs typeface="Times New Roman"/>
                        </a:rPr>
                        <a:t>(3)</a:t>
                      </a:r>
                      <a:r>
                        <a:rPr lang="zh-CN" sz="1700" kern="100" dirty="0">
                          <a:solidFill>
                            <a:srgbClr val="000000"/>
                          </a:solidFill>
                          <a:latin typeface="+mn-ea"/>
                          <a:ea typeface="+mn-ea"/>
                          <a:cs typeface="Times New Roman"/>
                        </a:rPr>
                        <a:t>请谈一谈后勤保障工作的重点和相应措施是什么</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p>
                      <a:pPr>
                        <a:lnSpc>
                          <a:spcPct val="150000"/>
                        </a:lnSpc>
                        <a:spcAft>
                          <a:spcPts val="0"/>
                        </a:spcAft>
                      </a:pPr>
                      <a:r>
                        <a:rPr lang="zh-CN" sz="1700" kern="100" dirty="0">
                          <a:solidFill>
                            <a:srgbClr val="000000"/>
                          </a:solidFill>
                          <a:latin typeface="+mn-ea"/>
                          <a:ea typeface="+mn-ea"/>
                          <a:cs typeface="Times New Roman"/>
                        </a:rPr>
                        <a:t>不足：</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 name="文本框 11">
            <a:extLst>
              <a:ext uri="{FF2B5EF4-FFF2-40B4-BE49-F238E27FC236}">
                <a16:creationId xmlns:a16="http://schemas.microsoft.com/office/drawing/2014/main" xmlns="" id="{21D37050-EF62-4E03-9C49-42484A701F06}"/>
              </a:ext>
            </a:extLst>
          </p:cNvPr>
          <p:cNvSpPr txBox="1"/>
          <p:nvPr/>
        </p:nvSpPr>
        <p:spPr>
          <a:xfrm>
            <a:off x="881046" y="4124920"/>
            <a:ext cx="7920054" cy="438444"/>
          </a:xfrm>
          <a:prstGeom prst="rect">
            <a:avLst/>
          </a:prstGeom>
          <a:noFill/>
        </p:spPr>
        <p:txBody>
          <a:bodyPr wrap="square" lIns="36000" tIns="36000" rIns="36000" bIns="36000" rtlCol="0">
            <a:spAutoFit/>
          </a:bodyPr>
          <a:lstStyle/>
          <a:p>
            <a:pPr>
              <a:lnSpc>
                <a:spcPct val="150000"/>
              </a:lnSpc>
            </a:pPr>
            <a:r>
              <a:rPr lang="en-US" altLang="zh-CN" dirty="0" smtClean="0"/>
              <a:t>___________________________________________________________________</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951525" cy="2565693"/>
          </a:xfrm>
          <a:prstGeom prst="rect">
            <a:avLst/>
          </a:prstGeom>
          <a:noFill/>
        </p:spPr>
        <p:txBody>
          <a:bodyPr wrap="square" lIns="36000" tIns="36000" rIns="36000" bIns="36000" rtlCol="0">
            <a:spAutoFit/>
          </a:bodyPr>
          <a:lstStyle/>
          <a:p>
            <a:pPr indent="450850">
              <a:lnSpc>
                <a:spcPct val="150000"/>
              </a:lnSpc>
            </a:pPr>
            <a:r>
              <a:rPr lang="zh-CN" altLang="en-US" dirty="0" smtClean="0"/>
              <a:t>如：仿照下面这句话的句式，写两句话，组成一个排比句。</a:t>
            </a:r>
          </a:p>
          <a:p>
            <a:pPr indent="450850">
              <a:lnSpc>
                <a:spcPct val="150000"/>
              </a:lnSpc>
            </a:pPr>
            <a:r>
              <a:rPr lang="zh-CN" altLang="en-US" b="1" dirty="0" smtClean="0">
                <a:ea typeface="楷体" pitchFamily="49" charset="-122"/>
              </a:rPr>
              <a:t>人生如一本书，应该多一些精彩的细节，少一些乏味的字眼；</a:t>
            </a:r>
            <a:r>
              <a:rPr lang="zh-CN" altLang="en-US" b="1" u="sng" dirty="0" smtClean="0">
                <a:ea typeface="楷体" pitchFamily="49" charset="-122"/>
              </a:rPr>
              <a:t>　　　　</a:t>
            </a:r>
            <a:r>
              <a:rPr lang="zh-CN" altLang="en-US" b="1" dirty="0" smtClean="0">
                <a:ea typeface="楷体" pitchFamily="49" charset="-122"/>
              </a:rPr>
              <a:t>；</a:t>
            </a:r>
            <a:endParaRPr lang="en-US" altLang="zh-CN" b="1" dirty="0" smtClean="0">
              <a:ea typeface="楷体" pitchFamily="49" charset="-122"/>
            </a:endParaRPr>
          </a:p>
          <a:p>
            <a:pPr>
              <a:lnSpc>
                <a:spcPct val="150000"/>
              </a:lnSpc>
            </a:pPr>
            <a:r>
              <a:rPr lang="zh-CN" altLang="en-US" b="1" u="sng" dirty="0" smtClean="0">
                <a:ea typeface="楷体" pitchFamily="49" charset="-122"/>
              </a:rPr>
              <a:t>　　　　</a:t>
            </a:r>
            <a:r>
              <a:rPr lang="zh-CN" altLang="en-US" b="1" dirty="0" smtClean="0">
                <a:ea typeface="楷体" pitchFamily="49" charset="-122"/>
              </a:rPr>
              <a:t>。</a:t>
            </a:r>
            <a:r>
              <a:rPr lang="en-US" b="1" dirty="0" smtClean="0">
                <a:ea typeface="楷体" pitchFamily="49" charset="-122"/>
              </a:rPr>
              <a:t> </a:t>
            </a:r>
            <a:endParaRPr lang="zh-CN" altLang="en-US" b="1" dirty="0" smtClean="0">
              <a:ea typeface="楷体" pitchFamily="49" charset="-122"/>
            </a:endParaRPr>
          </a:p>
          <a:p>
            <a:pPr indent="450850">
              <a:lnSpc>
                <a:spcPct val="150000"/>
              </a:lnSpc>
            </a:pPr>
            <a:r>
              <a:rPr lang="en-US" dirty="0" smtClean="0">
                <a:solidFill>
                  <a:srgbClr val="0092D7"/>
                </a:solidFill>
              </a:rPr>
              <a:t>[</a:t>
            </a:r>
            <a:r>
              <a:rPr lang="zh-CN" altLang="en-US" dirty="0" smtClean="0">
                <a:solidFill>
                  <a:srgbClr val="0092D7"/>
                </a:solidFill>
              </a:rPr>
              <a:t>解析</a:t>
            </a:r>
            <a:r>
              <a:rPr lang="en-US" dirty="0" smtClean="0">
                <a:solidFill>
                  <a:srgbClr val="0092D7"/>
                </a:solidFill>
              </a:rPr>
              <a:t>]</a:t>
            </a:r>
            <a:r>
              <a:rPr lang="zh-CN" altLang="en-US" dirty="0" smtClean="0"/>
              <a:t>本题没有给出话题，需要找出话题，即“人生”，然后想象选材，找出所选材料的两个方面</a:t>
            </a:r>
            <a:r>
              <a:rPr lang="en-US" dirty="0" smtClean="0"/>
              <a:t>.</a:t>
            </a:r>
            <a:r>
              <a:rPr lang="zh-CN" altLang="en-US" dirty="0" smtClean="0"/>
              <a:t>示例：人生如一支歌，应该多一些昂扬的旋律，少一些忧伤的音符；人生如一幅画，应该多一些亮丽的色彩，少一些灰暗的色调。</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21D37050-EF62-4E03-9C49-42484A701F06}"/>
              </a:ext>
            </a:extLst>
          </p:cNvPr>
          <p:cNvSpPr txBox="1"/>
          <p:nvPr/>
        </p:nvSpPr>
        <p:spPr>
          <a:xfrm>
            <a:off x="812465" y="365760"/>
            <a:ext cx="7898397" cy="2981192"/>
          </a:xfrm>
          <a:prstGeom prst="rect">
            <a:avLst/>
          </a:prstGeom>
          <a:noFill/>
        </p:spPr>
        <p:txBody>
          <a:bodyPr wrap="square" lIns="36000" tIns="36000" rIns="36000" bIns="36000" rtlCol="0">
            <a:spAutoFit/>
          </a:bodyPr>
          <a:lstStyle/>
          <a:p>
            <a:pPr indent="450850">
              <a:lnSpc>
                <a:spcPct val="150000"/>
              </a:lnSpc>
            </a:pPr>
            <a:r>
              <a:rPr lang="en-US" dirty="0" smtClean="0"/>
              <a:t>(2)</a:t>
            </a:r>
            <a:r>
              <a:rPr lang="zh-CN" altLang="en-US" dirty="0" smtClean="0"/>
              <a:t>句式要统一</a:t>
            </a:r>
            <a:r>
              <a:rPr lang="en-US" dirty="0" smtClean="0"/>
              <a:t>.</a:t>
            </a:r>
            <a:r>
              <a:rPr lang="zh-CN" altLang="en-US" dirty="0" smtClean="0"/>
              <a:t>仿写句子要弄清例句的结构特点，是陈述句、疑问句还是祈使句、感叹句；同时还要弄清句子内部的语意关系，是转折、递进、并列，还是因果、假设、总分等，仿写时必须严格按例句的句式特点去造句，做到句式的统一。</a:t>
            </a:r>
          </a:p>
          <a:p>
            <a:pPr indent="450850">
              <a:lnSpc>
                <a:spcPct val="150000"/>
              </a:lnSpc>
            </a:pPr>
            <a:r>
              <a:rPr lang="zh-CN" altLang="en-US" dirty="0" smtClean="0"/>
              <a:t>如：仿照下面比喻形式，另写一组句子</a:t>
            </a:r>
            <a:r>
              <a:rPr lang="en-US" dirty="0" smtClean="0"/>
              <a:t>.</a:t>
            </a:r>
            <a:r>
              <a:rPr lang="zh-CN" altLang="en-US" dirty="0" smtClean="0"/>
              <a:t>要求选择新的本体和喻体，意思完整</a:t>
            </a:r>
            <a:r>
              <a:rPr lang="en-US" dirty="0" smtClean="0"/>
              <a:t>(</a:t>
            </a:r>
            <a:r>
              <a:rPr lang="zh-CN" altLang="en-US" dirty="0" smtClean="0"/>
              <a:t>不要求与原句字数相同</a:t>
            </a:r>
            <a:r>
              <a:rPr lang="en-US" dirty="0" smtClean="0"/>
              <a:t>)</a:t>
            </a:r>
            <a:r>
              <a:rPr lang="zh-CN" altLang="en-US" dirty="0" smtClean="0"/>
              <a:t>。</a:t>
            </a:r>
          </a:p>
          <a:p>
            <a:pPr indent="450850">
              <a:lnSpc>
                <a:spcPct val="150000"/>
              </a:lnSpc>
            </a:pPr>
            <a:r>
              <a:rPr lang="zh-CN" altLang="en-US" b="1" dirty="0" smtClean="0">
                <a:ea typeface="楷体" pitchFamily="49" charset="-122"/>
              </a:rPr>
              <a:t>海是水的一部字典；浪花是部首，涛声是音符，鱼虾、海鸥是海的文字。</a:t>
            </a:r>
          </a:p>
        </p:txBody>
      </p:sp>
    </p:spTree>
    <p:extLst>
      <p:ext uri="{BB962C8B-B14F-4D97-AF65-F5344CB8AC3E}">
        <p14:creationId xmlns="" xmlns:p14="http://schemas.microsoft.com/office/powerpoint/2010/main" val="2629954951"/>
      </p:ext>
    </p:extLst>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975275" cy="2981192"/>
          </a:xfrm>
          <a:prstGeom prst="rect">
            <a:avLst/>
          </a:prstGeom>
          <a:noFill/>
        </p:spPr>
        <p:txBody>
          <a:bodyPr wrap="square" lIns="36000" tIns="36000" rIns="36000" bIns="36000" rtlCol="0">
            <a:spAutoFit/>
          </a:bodyPr>
          <a:lstStyle/>
          <a:p>
            <a:pPr indent="450850">
              <a:lnSpc>
                <a:spcPct val="150000"/>
              </a:lnSpc>
            </a:pPr>
            <a:r>
              <a:rPr lang="en-US" dirty="0" smtClean="0">
                <a:solidFill>
                  <a:srgbClr val="0092D7"/>
                </a:solidFill>
              </a:rPr>
              <a:t>[</a:t>
            </a:r>
            <a:r>
              <a:rPr lang="zh-CN" altLang="en-US" dirty="0" smtClean="0">
                <a:solidFill>
                  <a:srgbClr val="0092D7"/>
                </a:solidFill>
              </a:rPr>
              <a:t>解析</a:t>
            </a:r>
            <a:r>
              <a:rPr lang="en-US" dirty="0" smtClean="0">
                <a:solidFill>
                  <a:srgbClr val="0092D7"/>
                </a:solidFill>
              </a:rPr>
              <a:t>]</a:t>
            </a:r>
            <a:r>
              <a:rPr lang="zh-CN" altLang="en-US" dirty="0" smtClean="0"/>
              <a:t>这道仿写题的难度较大</a:t>
            </a:r>
            <a:r>
              <a:rPr lang="en-US" dirty="0" smtClean="0"/>
              <a:t>.</a:t>
            </a:r>
            <a:r>
              <a:rPr lang="zh-CN" altLang="en-US" dirty="0" smtClean="0"/>
              <a:t>此题在保持仿写的形式上，作了两个限定：一是要“选择新的本体和喻体”，二是“意思完整”</a:t>
            </a:r>
            <a:r>
              <a:rPr lang="en-US" dirty="0" smtClean="0"/>
              <a:t>.</a:t>
            </a:r>
            <a:r>
              <a:rPr lang="zh-CN" altLang="en-US" dirty="0" smtClean="0"/>
              <a:t>提供仿写的例子是以“海”为本体生发的四个比喻句</a:t>
            </a:r>
            <a:r>
              <a:rPr lang="en-US" dirty="0" smtClean="0"/>
              <a:t>.</a:t>
            </a:r>
            <a:r>
              <a:rPr lang="zh-CN" altLang="en-US" dirty="0" smtClean="0"/>
              <a:t>从整体看，几个本体和喻体都是由首尾呼应的总分关系构成的共同体；从局部看，后几个本体和喻体是由同一个前提“海”生发出来的并列关系，并且尾句要照应首句的本体“海”</a:t>
            </a:r>
            <a:r>
              <a:rPr lang="en-US" dirty="0" smtClean="0"/>
              <a:t>.</a:t>
            </a:r>
            <a:r>
              <a:rPr lang="zh-CN" altLang="en-US" dirty="0" smtClean="0"/>
              <a:t>了解了题干的要求和仿写的规律，我们可以仿写为：</a:t>
            </a:r>
          </a:p>
          <a:p>
            <a:pPr indent="450850">
              <a:lnSpc>
                <a:spcPct val="150000"/>
              </a:lnSpc>
            </a:pPr>
            <a:r>
              <a:rPr lang="zh-CN" altLang="en-US" b="1" dirty="0" smtClean="0">
                <a:ea typeface="楷体" pitchFamily="49" charset="-122"/>
              </a:rPr>
              <a:t>天空是云的娱乐园；风是碰碰车，虹是跷跷板，月亮、星星是天空的游客。</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93143"/>
            <a:ext cx="7898397" cy="4643185"/>
          </a:xfrm>
          <a:prstGeom prst="rect">
            <a:avLst/>
          </a:prstGeom>
          <a:noFill/>
        </p:spPr>
        <p:txBody>
          <a:bodyPr wrap="square" lIns="36000" tIns="36000" rIns="36000" bIns="36000" rtlCol="0">
            <a:spAutoFit/>
          </a:bodyPr>
          <a:lstStyle/>
          <a:p>
            <a:pPr indent="450850">
              <a:lnSpc>
                <a:spcPct val="150000"/>
              </a:lnSpc>
            </a:pPr>
            <a:r>
              <a:rPr lang="en-US" dirty="0" smtClean="0"/>
              <a:t>(3)</a:t>
            </a:r>
            <a:r>
              <a:rPr lang="zh-CN" altLang="en-US" dirty="0" smtClean="0"/>
              <a:t>修辞要统一</a:t>
            </a:r>
            <a:r>
              <a:rPr lang="en-US" dirty="0" smtClean="0"/>
              <a:t>.</a:t>
            </a:r>
            <a:r>
              <a:rPr lang="zh-CN" altLang="en-US" dirty="0" smtClean="0"/>
              <a:t>仿写句子的考查一般与修辞运用的考查联系在一起，因此，仿写时要仔细分析例句所运用的修辞格。</a:t>
            </a:r>
          </a:p>
          <a:p>
            <a:pPr indent="450850">
              <a:lnSpc>
                <a:spcPct val="150000"/>
              </a:lnSpc>
            </a:pPr>
            <a:r>
              <a:rPr lang="zh-CN" altLang="en-US" dirty="0" smtClean="0"/>
              <a:t>如：仿照例句的句式和修辞方法，仍以“她”为开头补写两个句子。</a:t>
            </a:r>
          </a:p>
          <a:p>
            <a:pPr indent="450850">
              <a:lnSpc>
                <a:spcPct val="150000"/>
              </a:lnSpc>
            </a:pPr>
            <a:r>
              <a:rPr lang="zh-CN" altLang="en-US" b="1" dirty="0" smtClean="0">
                <a:ea typeface="楷体" pitchFamily="49" charset="-122"/>
              </a:rPr>
              <a:t>春姑娘迈着轻盈的步履款款而行</a:t>
            </a:r>
            <a:r>
              <a:rPr lang="en-US" b="1" dirty="0" smtClean="0">
                <a:ea typeface="楷体" pitchFamily="49" charset="-122"/>
              </a:rPr>
              <a:t>.</a:t>
            </a:r>
            <a:r>
              <a:rPr lang="zh-CN" altLang="en-US" b="1" dirty="0" smtClean="0">
                <a:ea typeface="楷体" pitchFamily="49" charset="-122"/>
              </a:rPr>
              <a:t>她携着神奇的小花篮，把五彩的鲜花撒向山坡，撒向田野；她</a:t>
            </a:r>
            <a:r>
              <a:rPr lang="zh-CN" altLang="en-US" b="1" u="sng" dirty="0" smtClean="0">
                <a:ea typeface="楷体" pitchFamily="49" charset="-122"/>
              </a:rPr>
              <a:t>　　　　</a:t>
            </a:r>
            <a:r>
              <a:rPr lang="zh-CN" altLang="en-US" b="1" dirty="0" smtClean="0">
                <a:ea typeface="楷体" pitchFamily="49" charset="-122"/>
              </a:rPr>
              <a:t>，</a:t>
            </a:r>
            <a:r>
              <a:rPr lang="zh-CN" altLang="en-US" b="1" u="sng" dirty="0" smtClean="0">
                <a:ea typeface="楷体" pitchFamily="49" charset="-122"/>
              </a:rPr>
              <a:t>　　　　</a:t>
            </a:r>
            <a:r>
              <a:rPr lang="zh-CN" altLang="en-US" b="1" dirty="0" smtClean="0">
                <a:ea typeface="楷体" pitchFamily="49" charset="-122"/>
              </a:rPr>
              <a:t>，</a:t>
            </a:r>
            <a:r>
              <a:rPr lang="zh-CN" altLang="en-US" b="1" u="sng" dirty="0" smtClean="0">
                <a:ea typeface="楷体" pitchFamily="49" charset="-122"/>
              </a:rPr>
              <a:t>　　　　</a:t>
            </a:r>
            <a:r>
              <a:rPr lang="zh-CN" altLang="en-US" b="1" dirty="0" smtClean="0">
                <a:ea typeface="楷体" pitchFamily="49" charset="-122"/>
              </a:rPr>
              <a:t>；她</a:t>
            </a:r>
            <a:r>
              <a:rPr lang="zh-CN" altLang="en-US" b="1" u="sng" dirty="0" smtClean="0">
                <a:ea typeface="楷体" pitchFamily="49" charset="-122"/>
              </a:rPr>
              <a:t>　　　　</a:t>
            </a:r>
            <a:r>
              <a:rPr lang="zh-CN" altLang="en-US" b="1" dirty="0" smtClean="0">
                <a:ea typeface="楷体" pitchFamily="49" charset="-122"/>
              </a:rPr>
              <a:t>，</a:t>
            </a:r>
            <a:r>
              <a:rPr lang="zh-CN" altLang="en-US" b="1" u="sng" dirty="0" smtClean="0">
                <a:ea typeface="楷体" pitchFamily="49" charset="-122"/>
              </a:rPr>
              <a:t>　　　　　</a:t>
            </a:r>
            <a:r>
              <a:rPr lang="zh-CN" altLang="en-US" b="1" dirty="0" smtClean="0">
                <a:ea typeface="楷体" pitchFamily="49" charset="-122"/>
              </a:rPr>
              <a:t>，</a:t>
            </a:r>
            <a:r>
              <a:rPr lang="zh-CN" altLang="en-US" b="1" u="sng" dirty="0" smtClean="0">
                <a:ea typeface="楷体" pitchFamily="49" charset="-122"/>
              </a:rPr>
              <a:t>　　　　</a:t>
            </a:r>
            <a:r>
              <a:rPr lang="zh-CN" altLang="en-US" b="1" dirty="0" smtClean="0">
                <a:ea typeface="楷体" pitchFamily="49" charset="-122"/>
              </a:rPr>
              <a:t>。</a:t>
            </a:r>
          </a:p>
          <a:p>
            <a:pPr indent="450850">
              <a:lnSpc>
                <a:spcPct val="150000"/>
              </a:lnSpc>
            </a:pPr>
            <a:r>
              <a:rPr lang="en-US" dirty="0" smtClean="0">
                <a:solidFill>
                  <a:srgbClr val="0092D7"/>
                </a:solidFill>
              </a:rPr>
              <a:t>[</a:t>
            </a:r>
            <a:r>
              <a:rPr lang="zh-CN" altLang="en-US" dirty="0" smtClean="0">
                <a:solidFill>
                  <a:srgbClr val="0092D7"/>
                </a:solidFill>
              </a:rPr>
              <a:t>解析</a:t>
            </a:r>
            <a:r>
              <a:rPr lang="en-US" dirty="0" smtClean="0">
                <a:solidFill>
                  <a:srgbClr val="0092D7"/>
                </a:solidFill>
              </a:rPr>
              <a:t>]</a:t>
            </a:r>
            <a:r>
              <a:rPr lang="zh-CN" altLang="en-US" dirty="0" smtClean="0"/>
              <a:t>本题按要求，仿写的句子需要围绕春姑娘展开，要表现出春天给大地、人间带来了什么</a:t>
            </a:r>
            <a:r>
              <a:rPr lang="en-US" dirty="0" smtClean="0"/>
              <a:t>.</a:t>
            </a:r>
            <a:r>
              <a:rPr lang="zh-CN" altLang="en-US" dirty="0" smtClean="0"/>
              <a:t>修辞上，仿写的句子使用了拟人和反复的修辞方法，要跟例句保持一致。</a:t>
            </a:r>
          </a:p>
          <a:p>
            <a:pPr indent="450850">
              <a:lnSpc>
                <a:spcPct val="150000"/>
              </a:lnSpc>
            </a:pPr>
            <a:r>
              <a:rPr lang="zh-CN" altLang="en-US" dirty="0" smtClean="0"/>
              <a:t>示例：</a:t>
            </a:r>
            <a:r>
              <a:rPr lang="zh-CN" altLang="en-US" b="1" dirty="0" smtClean="0">
                <a:ea typeface="楷体" pitchFamily="49" charset="-122"/>
              </a:rPr>
              <a:t>她伴着淅沥的小雨点，把美丽的故事讲给鱼儿，讲给青蛙；她跟着山间的小溪流，把婉转的歌儿唱给青山，唱给牧童。</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4227687"/>
          </a:xfrm>
          <a:prstGeom prst="rect">
            <a:avLst/>
          </a:prstGeom>
          <a:noFill/>
        </p:spPr>
        <p:txBody>
          <a:bodyPr wrap="square" lIns="36000" tIns="36000" rIns="36000" bIns="36000" rtlCol="0">
            <a:spAutoFit/>
          </a:bodyPr>
          <a:lstStyle/>
          <a:p>
            <a:pPr indent="450850">
              <a:lnSpc>
                <a:spcPct val="150000"/>
              </a:lnSpc>
            </a:pPr>
            <a:r>
              <a:rPr lang="en-US" dirty="0" smtClean="0"/>
              <a:t>(4)</a:t>
            </a:r>
            <a:r>
              <a:rPr lang="zh-CN" altLang="en-US" dirty="0" smtClean="0"/>
              <a:t>色调要统一</a:t>
            </a:r>
            <a:r>
              <a:rPr lang="en-US" dirty="0" smtClean="0"/>
              <a:t>.</a:t>
            </a:r>
            <a:r>
              <a:rPr lang="zh-CN" altLang="en-US" dirty="0" smtClean="0"/>
              <a:t>色调即色彩和情调</a:t>
            </a:r>
            <a:r>
              <a:rPr lang="en-US" dirty="0" smtClean="0"/>
              <a:t>.</a:t>
            </a:r>
            <a:r>
              <a:rPr lang="zh-CN" altLang="en-US" dirty="0" smtClean="0"/>
              <a:t>在这里既指语境色彩，也指感情色彩，同时还包括学生的创造力和审美情趣。</a:t>
            </a:r>
          </a:p>
          <a:p>
            <a:pPr indent="450850">
              <a:lnSpc>
                <a:spcPct val="150000"/>
              </a:lnSpc>
            </a:pPr>
            <a:r>
              <a:rPr lang="zh-CN" altLang="en-US" dirty="0" smtClean="0"/>
              <a:t>如：仿照例句的句式，在下面两句的横线上补写相应的内容。</a:t>
            </a:r>
          </a:p>
          <a:p>
            <a:pPr indent="450850">
              <a:lnSpc>
                <a:spcPct val="150000"/>
              </a:lnSpc>
            </a:pPr>
            <a:r>
              <a:rPr lang="en-US" dirty="0" smtClean="0">
                <a:solidFill>
                  <a:srgbClr val="0092D7"/>
                </a:solidFill>
              </a:rPr>
              <a:t>[</a:t>
            </a:r>
            <a:r>
              <a:rPr lang="zh-CN" altLang="en-US" dirty="0" smtClean="0">
                <a:solidFill>
                  <a:srgbClr val="0092D7"/>
                </a:solidFill>
              </a:rPr>
              <a:t>例句</a:t>
            </a:r>
            <a:r>
              <a:rPr lang="en-US" dirty="0" smtClean="0">
                <a:solidFill>
                  <a:srgbClr val="0092D7"/>
                </a:solidFill>
              </a:rPr>
              <a:t>]</a:t>
            </a:r>
            <a:r>
              <a:rPr lang="zh-CN" altLang="en-US" b="1" dirty="0" smtClean="0">
                <a:ea typeface="楷体" pitchFamily="49" charset="-122"/>
              </a:rPr>
              <a:t>如果我是阳光，我将照亮所有的黑暗。</a:t>
            </a:r>
          </a:p>
          <a:p>
            <a:pPr indent="450850">
              <a:lnSpc>
                <a:spcPct val="150000"/>
              </a:lnSpc>
            </a:pPr>
            <a:r>
              <a:rPr lang="zh-CN" altLang="en-US" b="1" dirty="0" smtClean="0">
                <a:ea typeface="楷体" pitchFamily="49" charset="-122"/>
              </a:rPr>
              <a:t>如果我是清风，我将</a:t>
            </a:r>
            <a:r>
              <a:rPr lang="zh-CN" altLang="en-US" b="1" u="sng" dirty="0" smtClean="0">
                <a:ea typeface="楷体" pitchFamily="49" charset="-122"/>
              </a:rPr>
              <a:t>　　　　</a:t>
            </a:r>
            <a:r>
              <a:rPr lang="zh-CN" altLang="en-US" b="1" dirty="0" smtClean="0">
                <a:ea typeface="楷体" pitchFamily="49" charset="-122"/>
              </a:rPr>
              <a:t>。</a:t>
            </a:r>
            <a:r>
              <a:rPr lang="en-US" b="1" dirty="0" smtClean="0">
                <a:ea typeface="楷体" pitchFamily="49" charset="-122"/>
              </a:rPr>
              <a:t> </a:t>
            </a:r>
            <a:endParaRPr lang="zh-CN" altLang="en-US" b="1" dirty="0" smtClean="0">
              <a:ea typeface="楷体" pitchFamily="49" charset="-122"/>
            </a:endParaRPr>
          </a:p>
          <a:p>
            <a:pPr indent="450850">
              <a:lnSpc>
                <a:spcPct val="150000"/>
              </a:lnSpc>
            </a:pPr>
            <a:r>
              <a:rPr lang="zh-CN" altLang="en-US" b="1" dirty="0" smtClean="0">
                <a:ea typeface="楷体" pitchFamily="49" charset="-122"/>
              </a:rPr>
              <a:t>如果我是春雨，我将</a:t>
            </a:r>
            <a:r>
              <a:rPr lang="zh-CN" altLang="en-US" b="1" u="sng" dirty="0" smtClean="0">
                <a:ea typeface="楷体" pitchFamily="49" charset="-122"/>
              </a:rPr>
              <a:t>　　　　</a:t>
            </a:r>
            <a:r>
              <a:rPr lang="zh-CN" altLang="en-US" b="1" dirty="0" smtClean="0">
                <a:ea typeface="楷体" pitchFamily="49" charset="-122"/>
              </a:rPr>
              <a:t>。</a:t>
            </a:r>
          </a:p>
          <a:p>
            <a:pPr indent="450850">
              <a:lnSpc>
                <a:spcPct val="150000"/>
              </a:lnSpc>
            </a:pPr>
            <a:r>
              <a:rPr lang="en-US" dirty="0" smtClean="0">
                <a:solidFill>
                  <a:srgbClr val="0092D7"/>
                </a:solidFill>
              </a:rPr>
              <a:t>[</a:t>
            </a:r>
            <a:r>
              <a:rPr lang="zh-CN" altLang="en-US" dirty="0" smtClean="0">
                <a:solidFill>
                  <a:srgbClr val="0092D7"/>
                </a:solidFill>
              </a:rPr>
              <a:t>解析</a:t>
            </a:r>
            <a:r>
              <a:rPr lang="en-US" dirty="0" smtClean="0">
                <a:solidFill>
                  <a:srgbClr val="0092D7"/>
                </a:solidFill>
              </a:rPr>
              <a:t>]</a:t>
            </a:r>
            <a:r>
              <a:rPr lang="zh-CN" altLang="en-US" dirty="0" smtClean="0"/>
              <a:t>本题例句中“阳光”和“照亮所有的黑暗”，所体现出来的感情色彩是积极向上的，因此，仿写的时候，也要延续例句的感情色彩。</a:t>
            </a:r>
          </a:p>
          <a:p>
            <a:pPr indent="450850">
              <a:lnSpc>
                <a:spcPct val="150000"/>
              </a:lnSpc>
            </a:pPr>
            <a:r>
              <a:rPr lang="zh-CN" altLang="en-US" dirty="0" smtClean="0"/>
              <a:t>示例：</a:t>
            </a:r>
            <a:r>
              <a:rPr lang="zh-CN" altLang="en-US" b="1" dirty="0" smtClean="0">
                <a:ea typeface="楷体" pitchFamily="49" charset="-122"/>
              </a:rPr>
              <a:t>吹走世间的尘埃</a:t>
            </a:r>
            <a:r>
              <a:rPr lang="en-US" b="1" dirty="0" smtClean="0">
                <a:ea typeface="楷体" pitchFamily="49" charset="-122"/>
              </a:rPr>
              <a:t>(</a:t>
            </a:r>
            <a:r>
              <a:rPr lang="zh-CN" altLang="en-US" b="1" dirty="0" smtClean="0">
                <a:ea typeface="楷体" pitchFamily="49" charset="-122"/>
              </a:rPr>
              <a:t>吹绿田野里的庄稼</a:t>
            </a:r>
            <a:r>
              <a:rPr lang="en-US" b="1" dirty="0" smtClean="0">
                <a:ea typeface="楷体" pitchFamily="49" charset="-122"/>
              </a:rPr>
              <a:t>)</a:t>
            </a:r>
            <a:r>
              <a:rPr lang="zh-CN" altLang="en-US" b="1" dirty="0" smtClean="0">
                <a:ea typeface="楷体" pitchFamily="49" charset="-122"/>
              </a:rPr>
              <a:t>　滋润人们的心田</a:t>
            </a:r>
            <a:r>
              <a:rPr lang="en-US" b="1" dirty="0" smtClean="0">
                <a:ea typeface="楷体" pitchFamily="49" charset="-122"/>
              </a:rPr>
              <a:t>(</a:t>
            </a:r>
            <a:r>
              <a:rPr lang="zh-CN" altLang="en-US" b="1" dirty="0" smtClean="0">
                <a:ea typeface="楷体" pitchFamily="49" charset="-122"/>
              </a:rPr>
              <a:t>滋润干涸的土地</a:t>
            </a:r>
            <a:r>
              <a:rPr lang="en-US" b="1" dirty="0" smtClean="0">
                <a:ea typeface="楷体" pitchFamily="49" charset="-122"/>
              </a:rPr>
              <a:t>)</a:t>
            </a:r>
            <a:endParaRPr lang="zh-CN" altLang="en-US" b="1" dirty="0" smtClean="0">
              <a:ea typeface="楷体" pitchFamily="49" charset="-122"/>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391887"/>
            <a:ext cx="7872361" cy="131919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考点二　拟写宣传标语、广告词</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5</a:t>
            </a:r>
            <a:r>
              <a:rPr lang="zh-CN" altLang="en-US" dirty="0" smtClean="0">
                <a:latin typeface="微软雅黑" pitchFamily="34" charset="-122"/>
                <a:ea typeface="微软雅黑" pitchFamily="34" charset="-122"/>
              </a:rPr>
              <a:t>年</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考）</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教材链接</a:t>
            </a:r>
            <a:r>
              <a:rPr lang="en-US" altLang="zh-CN" dirty="0" smtClean="0">
                <a:solidFill>
                  <a:srgbClr val="0092D7"/>
                </a:solidFill>
              </a:rPr>
              <a:t>】</a:t>
            </a:r>
            <a:r>
              <a:rPr lang="zh-CN" altLang="en-US" dirty="0" smtClean="0"/>
              <a:t>八年级下册</a:t>
            </a:r>
            <a:r>
              <a:rPr lang="en-US" dirty="0" smtClean="0"/>
              <a:t>P49</a:t>
            </a:r>
            <a:r>
              <a:rPr lang="zh-CN" altLang="en-US" dirty="0" smtClean="0"/>
              <a:t>“撰写宣传文稿”，七年级下册</a:t>
            </a:r>
            <a:r>
              <a:rPr lang="en-US" dirty="0" smtClean="0"/>
              <a:t>P154</a:t>
            </a:r>
            <a:r>
              <a:rPr lang="zh-CN" altLang="en-US" dirty="0" smtClean="0"/>
              <a:t>“我来写广告词”</a:t>
            </a:r>
            <a:endParaRPr lang="en-US" altLang="zh-CN"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技法总结</a:t>
            </a:r>
            <a:r>
              <a:rPr lang="en-US" altLang="zh-CN" dirty="0" smtClean="0">
                <a:solidFill>
                  <a:srgbClr val="0092D7"/>
                </a:solidFill>
              </a:rPr>
              <a:t>】</a:t>
            </a:r>
          </a:p>
          <a:p>
            <a:pPr>
              <a:lnSpc>
                <a:spcPct val="150000"/>
              </a:lnSpc>
            </a:pPr>
            <a:r>
              <a:rPr lang="en-US" b="1" dirty="0" smtClean="0"/>
              <a:t>1.</a:t>
            </a:r>
            <a:r>
              <a:rPr lang="zh-CN" altLang="en-US" b="1" dirty="0" smtClean="0"/>
              <a:t>宣传语</a:t>
            </a:r>
            <a:r>
              <a:rPr lang="en-US" b="1" dirty="0" smtClean="0"/>
              <a:t>(</a:t>
            </a:r>
            <a:r>
              <a:rPr lang="zh-CN" altLang="en-US" b="1" dirty="0" smtClean="0"/>
              <a:t>标语</a:t>
            </a:r>
            <a:r>
              <a:rPr lang="en-US" b="1" dirty="0" smtClean="0"/>
              <a:t>)</a:t>
            </a:r>
            <a:endParaRPr lang="zh-CN" altLang="en-US" b="1" dirty="0" smtClean="0"/>
          </a:p>
          <a:p>
            <a:pPr>
              <a:lnSpc>
                <a:spcPct val="150000"/>
              </a:lnSpc>
            </a:pPr>
            <a:r>
              <a:rPr lang="en-US" dirty="0" smtClean="0"/>
              <a:t>(1)</a:t>
            </a:r>
            <a:r>
              <a:rPr lang="zh-CN" altLang="en-US" u="sng" dirty="0" smtClean="0"/>
              <a:t>围绕活动主题</a:t>
            </a:r>
            <a:r>
              <a:rPr lang="zh-CN" altLang="en-US" dirty="0" smtClean="0"/>
              <a:t>：答案要有针对性，能显示活动的主题。</a:t>
            </a:r>
          </a:p>
          <a:p>
            <a:pPr>
              <a:lnSpc>
                <a:spcPct val="150000"/>
              </a:lnSpc>
            </a:pPr>
            <a:r>
              <a:rPr lang="en-US" dirty="0" smtClean="0"/>
              <a:t>(2)</a:t>
            </a:r>
            <a:r>
              <a:rPr lang="zh-CN" altLang="en-US" u="sng" dirty="0" smtClean="0"/>
              <a:t>内容引人关注</a:t>
            </a:r>
            <a:r>
              <a:rPr lang="zh-CN" altLang="en-US" dirty="0" smtClean="0"/>
              <a:t>：营造气氛、制造声势、有鼓动性、调动大家的参与性。</a:t>
            </a:r>
          </a:p>
          <a:p>
            <a:pPr>
              <a:lnSpc>
                <a:spcPct val="150000"/>
              </a:lnSpc>
            </a:pPr>
            <a:r>
              <a:rPr lang="en-US" dirty="0" smtClean="0"/>
              <a:t>(3)</a:t>
            </a:r>
            <a:r>
              <a:rPr lang="zh-CN" altLang="en-US" u="sng" dirty="0" smtClean="0"/>
              <a:t>用语面向大众</a:t>
            </a:r>
            <a:r>
              <a:rPr lang="zh-CN" altLang="en-US" dirty="0" smtClean="0"/>
              <a:t>：通俗易懂、鲜明准确、亲切感人、生动活泼。</a:t>
            </a:r>
          </a:p>
          <a:p>
            <a:pPr>
              <a:lnSpc>
                <a:spcPct val="150000"/>
              </a:lnSpc>
            </a:pPr>
            <a:r>
              <a:rPr lang="en-US" dirty="0" smtClean="0"/>
              <a:t>(4)</a:t>
            </a:r>
            <a:r>
              <a:rPr lang="zh-CN" altLang="en-US" u="sng" dirty="0" smtClean="0"/>
              <a:t>修辞增强文采</a:t>
            </a:r>
            <a:r>
              <a:rPr lang="zh-CN" altLang="en-US" dirty="0" smtClean="0"/>
              <a:t>：采用对比、比喻、拟人、排比等常见的修辞方法，增强感染力。</a:t>
            </a:r>
          </a:p>
          <a:p>
            <a:pPr>
              <a:lnSpc>
                <a:spcPct val="150000"/>
              </a:lnSpc>
            </a:pPr>
            <a:r>
              <a:rPr lang="en-US" dirty="0" smtClean="0"/>
              <a:t>(5)</a:t>
            </a:r>
            <a:r>
              <a:rPr lang="zh-CN" altLang="en-US" u="sng" dirty="0" smtClean="0"/>
              <a:t>语言简练整齐</a:t>
            </a:r>
            <a:r>
              <a:rPr lang="zh-CN" altLang="en-US" dirty="0" smtClean="0"/>
              <a:t>：注意字数要求，不宜太长；采用整句，</a:t>
            </a:r>
            <a:r>
              <a:rPr lang="zh-CN" altLang="en-US" u="sng" dirty="0" smtClean="0"/>
              <a:t>句式整齐</a:t>
            </a:r>
            <a:r>
              <a:rPr lang="zh-CN" altLang="en-US" dirty="0" smtClean="0"/>
              <a:t>。</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77953"/>
            <a:ext cx="7726054"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广告语</a:t>
            </a:r>
          </a:p>
          <a:p>
            <a:pPr>
              <a:lnSpc>
                <a:spcPct val="150000"/>
              </a:lnSpc>
            </a:pPr>
            <a:r>
              <a:rPr lang="en-US" dirty="0" smtClean="0"/>
              <a:t>(1)</a:t>
            </a:r>
            <a:r>
              <a:rPr lang="zh-CN" altLang="en-US" u="sng" dirty="0" smtClean="0"/>
              <a:t>紧扣主题</a:t>
            </a:r>
            <a:r>
              <a:rPr lang="zh-CN" altLang="en-US" dirty="0" smtClean="0"/>
              <a:t>：针对性强，一看就知为何事而写。</a:t>
            </a:r>
          </a:p>
          <a:p>
            <a:pPr>
              <a:lnSpc>
                <a:spcPct val="150000"/>
              </a:lnSpc>
            </a:pPr>
            <a:r>
              <a:rPr lang="en-US" dirty="0" smtClean="0"/>
              <a:t>(2)</a:t>
            </a:r>
            <a:r>
              <a:rPr lang="zh-CN" altLang="en-US" u="sng" dirty="0" smtClean="0"/>
              <a:t>语言精练</a:t>
            </a:r>
            <a:r>
              <a:rPr lang="zh-CN" altLang="en-US" dirty="0" smtClean="0"/>
              <a:t>：简洁明确，思想健康向上。</a:t>
            </a:r>
          </a:p>
          <a:p>
            <a:pPr>
              <a:lnSpc>
                <a:spcPct val="150000"/>
              </a:lnSpc>
            </a:pPr>
            <a:r>
              <a:rPr lang="en-US" dirty="0" smtClean="0"/>
              <a:t>(3)</a:t>
            </a:r>
            <a:r>
              <a:rPr lang="zh-CN" altLang="en-US" u="sng" dirty="0" smtClean="0"/>
              <a:t>句式整齐</a:t>
            </a:r>
            <a:r>
              <a:rPr lang="zh-CN" altLang="en-US" dirty="0" smtClean="0"/>
              <a:t>：朗朗上口，能达到广而告之众人传递的目的。</a:t>
            </a:r>
          </a:p>
          <a:p>
            <a:pPr>
              <a:lnSpc>
                <a:spcPct val="150000"/>
              </a:lnSpc>
            </a:pPr>
            <a:r>
              <a:rPr lang="en-US" dirty="0" smtClean="0"/>
              <a:t>(4)</a:t>
            </a:r>
            <a:r>
              <a:rPr lang="zh-CN" altLang="en-US" u="sng" dirty="0" smtClean="0"/>
              <a:t>修辞押韵</a:t>
            </a:r>
            <a:r>
              <a:rPr lang="zh-CN" altLang="en-US" dirty="0" smtClean="0"/>
              <a:t>：语言有创意，可运用修辞，可讲求押韵，能吸引人。</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22477"/>
            <a:ext cx="7898397" cy="3396690"/>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dirty="0" smtClean="0"/>
              <a:t>　　</a:t>
            </a:r>
            <a:r>
              <a:rPr lang="zh-CN" altLang="en-US" b="1" dirty="0" smtClean="0">
                <a:ea typeface="楷体" pitchFamily="49" charset="-122"/>
              </a:rPr>
              <a:t>作为世界唯一表意文字，汉字传承着中华文化</a:t>
            </a:r>
            <a:r>
              <a:rPr lang="en-US" b="1" dirty="0" smtClean="0">
                <a:ea typeface="楷体" pitchFamily="49" charset="-122"/>
              </a:rPr>
              <a:t>.</a:t>
            </a:r>
            <a:r>
              <a:rPr lang="zh-CN" altLang="en-US" b="1" dirty="0" smtClean="0">
                <a:ea typeface="楷体" pitchFamily="49" charset="-122"/>
              </a:rPr>
              <a:t>形成汉字的每一个构件，都表达着自己的意思，存在着书写的审美</a:t>
            </a:r>
            <a:r>
              <a:rPr lang="en-US" b="1" dirty="0" smtClean="0">
                <a:ea typeface="楷体" pitchFamily="49" charset="-122"/>
              </a:rPr>
              <a:t>.</a:t>
            </a:r>
            <a:r>
              <a:rPr lang="zh-CN" altLang="en-US" b="1" dirty="0" smtClean="0">
                <a:ea typeface="楷体" pitchFamily="49" charset="-122"/>
              </a:rPr>
              <a:t>俗话说，“见字如见人”，正是如此</a:t>
            </a:r>
            <a:r>
              <a:rPr lang="en-US" b="1" dirty="0" smtClean="0">
                <a:ea typeface="楷体" pitchFamily="49" charset="-122"/>
              </a:rPr>
              <a:t>.</a:t>
            </a:r>
            <a:r>
              <a:rPr lang="zh-CN" altLang="en-US" b="1" dirty="0" smtClean="0">
                <a:ea typeface="楷体" pitchFamily="49" charset="-122"/>
              </a:rPr>
              <a:t>当我们见到苍劲有力的字迹，会感受到书写者刚毅的性格；见到舒展悠扬的笔画，能感受到作者的不拘一格</a:t>
            </a:r>
            <a:r>
              <a:rPr lang="en-US" b="1" dirty="0" smtClean="0">
                <a:ea typeface="楷体" pitchFamily="49" charset="-122"/>
              </a:rPr>
              <a:t>.</a:t>
            </a:r>
            <a:r>
              <a:rPr lang="zh-CN" altLang="en-US" b="1" dirty="0" smtClean="0">
                <a:ea typeface="楷体" pitchFamily="49" charset="-122"/>
              </a:rPr>
              <a:t>中国社会科学研究院语言研究所的程荣教授认为：汉字手写不应该，也不可能完全被电子输入所取代。</a:t>
            </a:r>
          </a:p>
          <a:p>
            <a:pPr indent="628650">
              <a:lnSpc>
                <a:spcPct val="150000"/>
              </a:lnSpc>
            </a:pPr>
            <a:r>
              <a:rPr lang="zh-CN" altLang="en-US" dirty="0" smtClean="0"/>
              <a:t>为了重视手写汉字，传承中国汉字文化，学校将举行“书写的力量”主题活动</a:t>
            </a:r>
            <a:r>
              <a:rPr lang="en-US" dirty="0" smtClean="0"/>
              <a:t>.</a:t>
            </a:r>
            <a:r>
              <a:rPr lang="zh-CN" altLang="en-US" dirty="0" smtClean="0"/>
              <a:t>作为此次活动的志愿者，请你依据材料的信息，为本次活动写一条宣传语。</a:t>
            </a:r>
            <a:r>
              <a:rPr lang="en-US" dirty="0" smtClean="0"/>
              <a:t>(</a:t>
            </a:r>
            <a:r>
              <a:rPr lang="zh-CN" altLang="en-US" dirty="0" smtClean="0"/>
              <a:t>不超过</a:t>
            </a:r>
            <a:r>
              <a:rPr lang="en-US" dirty="0" smtClean="0"/>
              <a:t>15</a:t>
            </a:r>
            <a:r>
              <a:rPr lang="zh-CN" altLang="en-US" dirty="0" smtClean="0"/>
              <a:t>字</a:t>
            </a:r>
            <a:r>
              <a:rPr lang="en-US" dirty="0" smtClean="0"/>
              <a:t>)</a:t>
            </a:r>
            <a:endParaRPr lang="zh-CN" altLang="en-US" dirty="0"/>
          </a:p>
        </p:txBody>
      </p:sp>
      <p:sp>
        <p:nvSpPr>
          <p:cNvPr id="17"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5">
            <a:extLst>
              <a:ext uri="{FF2B5EF4-FFF2-40B4-BE49-F238E27FC236}">
                <a16:creationId xmlns="" xmlns:a16="http://schemas.microsoft.com/office/drawing/2014/main" id="{0663CE10-BAAC-47A1-869E-A722179F076F}"/>
              </a:ext>
            </a:extLst>
          </p:cNvPr>
          <p:cNvSpPr txBox="1"/>
          <p:nvPr/>
        </p:nvSpPr>
        <p:spPr>
          <a:xfrm>
            <a:off x="914400" y="381643"/>
            <a:ext cx="7813964" cy="127008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示例：书写中华汉字，弘扬传统文化。</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要结合汉字结构具有丰富意思或独特的书写审美来拟写宣传语，最好做到句式工整，运用对偶的修辞，做到言简意赅，有鼓动性。</a:t>
            </a:r>
            <a:endParaRPr lang="zh-CN" altLang="en-US" dirty="0">
              <a:solidFill>
                <a:srgbClr val="C00000"/>
              </a:solidFill>
            </a:endParaRP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89686" y="381643"/>
            <a:ext cx="7791018" cy="251657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活动一：示例：现场访谈　不足：第二个问题缺少针对性。</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语言简明、准确、鲜明，具体考查拟写采访提纲。采访提纲应当考虑对象、目的、方式及相应的配套设施，如器材、时间、地点等的安排。采访方式众多，有现场采访、电话采访等；采访的提问要围绕主题，针对不同的对象</a:t>
            </a:r>
            <a:r>
              <a:rPr lang="en-US" dirty="0" smtClean="0">
                <a:solidFill>
                  <a:srgbClr val="C00000"/>
                </a:solidFill>
              </a:rPr>
              <a:t>(</a:t>
            </a:r>
            <a:r>
              <a:rPr lang="zh-CN" altLang="en-US" dirty="0" smtClean="0">
                <a:solidFill>
                  <a:srgbClr val="C00000"/>
                </a:solidFill>
              </a:rPr>
              <a:t>采访对象及读者对象</a:t>
            </a:r>
            <a:r>
              <a:rPr lang="en-US" dirty="0" smtClean="0">
                <a:solidFill>
                  <a:srgbClr val="C00000"/>
                </a:solidFill>
              </a:rPr>
              <a:t>)</a:t>
            </a:r>
            <a:r>
              <a:rPr lang="zh-CN" altLang="en-US" dirty="0" smtClean="0">
                <a:solidFill>
                  <a:srgbClr val="C00000"/>
                </a:solidFill>
              </a:rPr>
              <a:t>设计不同的问题。第二个问题是向施工人员提的问题，该问题适合询问设计人员，不适合询问施工人员。</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4436429"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红旗路是学校附近一条交通要道，路上的车辆行驶速度快，对于上学放学的学子而言，有很大的交通隐患</a:t>
            </a:r>
            <a:r>
              <a:rPr lang="en-US" dirty="0" smtClean="0"/>
              <a:t>.</a:t>
            </a:r>
            <a:r>
              <a:rPr lang="zh-CN" altLang="en-US" dirty="0" smtClean="0"/>
              <a:t>就此，交管局向全体九年级学生征集一则公益广告语。</a:t>
            </a:r>
            <a:r>
              <a:rPr lang="en-US" dirty="0" smtClean="0"/>
              <a:t>(</a:t>
            </a:r>
            <a:r>
              <a:rPr lang="zh-CN" altLang="en-US" dirty="0" smtClean="0"/>
              <a:t>不超过</a:t>
            </a:r>
            <a:r>
              <a:rPr lang="en-US" dirty="0" smtClean="0"/>
              <a:t>15</a:t>
            </a:r>
            <a:r>
              <a:rPr lang="zh-CN" altLang="en-US" dirty="0" smtClean="0"/>
              <a:t>字</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272644" y="381643"/>
            <a:ext cx="3455720" cy="2932076"/>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示例：携平安上路，载幸福回家</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这是一条公益广告语，注意不要用类似</a:t>
            </a:r>
            <a:r>
              <a:rPr lang="en-US" dirty="0" smtClean="0">
                <a:solidFill>
                  <a:srgbClr val="C00000"/>
                </a:solidFill>
              </a:rPr>
              <a:t>“</a:t>
            </a:r>
            <a:r>
              <a:rPr lang="zh-CN" altLang="en-US" dirty="0" smtClean="0">
                <a:solidFill>
                  <a:srgbClr val="C00000"/>
                </a:solidFill>
              </a:rPr>
              <a:t>禁止</a:t>
            </a:r>
            <a:r>
              <a:rPr lang="en-US" dirty="0" smtClean="0">
                <a:solidFill>
                  <a:srgbClr val="C00000"/>
                </a:solidFill>
              </a:rPr>
              <a:t>”</a:t>
            </a:r>
            <a:r>
              <a:rPr lang="zh-CN" altLang="en-US" dirty="0" smtClean="0">
                <a:solidFill>
                  <a:srgbClr val="C00000"/>
                </a:solidFill>
              </a:rPr>
              <a:t>一类的命令性的词语，可以从司机角度提醒他们缓慢驾驶注意安全，可以从路人角度提醒他们观察路况。</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43927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考点三：对联</a:t>
            </a:r>
            <a:r>
              <a:rPr lang="en-US" dirty="0" smtClean="0">
                <a:latin typeface="+mn-ea"/>
              </a:rPr>
              <a:t>(5</a:t>
            </a:r>
            <a:r>
              <a:rPr lang="zh-CN" altLang="en-US" dirty="0" smtClean="0">
                <a:latin typeface="+mn-ea"/>
              </a:rPr>
              <a:t>年</a:t>
            </a:r>
            <a:r>
              <a:rPr lang="en-US" dirty="0" smtClean="0">
                <a:latin typeface="+mn-ea"/>
              </a:rPr>
              <a:t>3</a:t>
            </a:r>
            <a:r>
              <a:rPr lang="zh-CN" altLang="en-US" dirty="0" smtClean="0">
                <a:latin typeface="+mn-ea"/>
              </a:rPr>
              <a:t>考</a:t>
            </a:r>
            <a:r>
              <a:rPr lang="en-US" dirty="0" smtClean="0">
                <a:latin typeface="+mn-ea"/>
              </a:rPr>
              <a:t>)</a:t>
            </a:r>
            <a:endParaRPr lang="zh-CN" altLang="en-US" dirty="0">
              <a:latin typeface="+mn-ea"/>
            </a:endParaRPr>
          </a:p>
        </p:txBody>
      </p:sp>
      <p:sp>
        <p:nvSpPr>
          <p:cNvPr id="3" name="文本框 11">
            <a:extLst>
              <a:ext uri="{FF2B5EF4-FFF2-40B4-BE49-F238E27FC236}">
                <a16:creationId xmlns:a16="http://schemas.microsoft.com/office/drawing/2014/main" xmlns="" id="{21D37050-EF62-4E03-9C49-42484A701F06}"/>
              </a:ext>
            </a:extLst>
          </p:cNvPr>
          <p:cNvSpPr txBox="1"/>
          <p:nvPr/>
        </p:nvSpPr>
        <p:spPr>
          <a:xfrm>
            <a:off x="812465" y="876717"/>
            <a:ext cx="7844647"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教材链接</a:t>
            </a:r>
            <a:r>
              <a:rPr lang="en-US" altLang="zh-CN" dirty="0" smtClean="0">
                <a:solidFill>
                  <a:srgbClr val="0092D7"/>
                </a:solidFill>
              </a:rPr>
              <a:t>】</a:t>
            </a:r>
            <a:r>
              <a:rPr lang="zh-CN" altLang="en-US" dirty="0" smtClean="0"/>
              <a:t>七年级下册</a:t>
            </a:r>
            <a:r>
              <a:rPr lang="en-US" dirty="0" smtClean="0"/>
              <a:t>P154</a:t>
            </a:r>
            <a:r>
              <a:rPr lang="zh-CN" altLang="en-US" dirty="0" smtClean="0"/>
              <a:t>“寻找‘最美对联’”</a:t>
            </a:r>
          </a:p>
          <a:p>
            <a:pPr>
              <a:lnSpc>
                <a:spcPct val="150000"/>
              </a:lnSpc>
            </a:pPr>
            <a:r>
              <a:rPr lang="en-US" altLang="zh-CN" dirty="0" smtClean="0">
                <a:solidFill>
                  <a:srgbClr val="0092D7"/>
                </a:solidFill>
              </a:rPr>
              <a:t>【</a:t>
            </a:r>
            <a:r>
              <a:rPr lang="zh-CN" altLang="en-US" dirty="0" smtClean="0">
                <a:solidFill>
                  <a:srgbClr val="0092D7"/>
                </a:solidFill>
              </a:rPr>
              <a:t>技法总结</a:t>
            </a:r>
            <a:r>
              <a:rPr lang="en-US" altLang="zh-CN" dirty="0" smtClean="0">
                <a:solidFill>
                  <a:srgbClr val="0092D7"/>
                </a:solidFill>
              </a:rPr>
              <a:t>】</a:t>
            </a:r>
          </a:p>
          <a:p>
            <a:pPr>
              <a:lnSpc>
                <a:spcPct val="150000"/>
              </a:lnSpc>
            </a:pPr>
            <a:r>
              <a:rPr lang="en-US" b="1" dirty="0" smtClean="0"/>
              <a:t>1.</a:t>
            </a:r>
            <a:r>
              <a:rPr lang="zh-CN" altLang="en-US" b="1" dirty="0" smtClean="0"/>
              <a:t>区分上下联</a:t>
            </a:r>
          </a:p>
          <a:p>
            <a:pPr indent="450850">
              <a:lnSpc>
                <a:spcPct val="150000"/>
              </a:lnSpc>
            </a:pPr>
            <a:r>
              <a:rPr lang="en-US" dirty="0" smtClean="0"/>
              <a:t>(1)</a:t>
            </a:r>
            <a:r>
              <a:rPr lang="zh-CN" altLang="en-US" dirty="0" smtClean="0"/>
              <a:t>看</a:t>
            </a:r>
            <a:r>
              <a:rPr lang="zh-CN" altLang="en-US" u="sng" dirty="0" smtClean="0"/>
              <a:t>句尾平仄</a:t>
            </a:r>
            <a:r>
              <a:rPr lang="en-US" dirty="0" smtClean="0"/>
              <a:t>.</a:t>
            </a:r>
            <a:r>
              <a:rPr lang="zh-CN" altLang="en-US" dirty="0" smtClean="0"/>
              <a:t>先看看末尾字，上联的末字是三声和四声</a:t>
            </a:r>
            <a:r>
              <a:rPr lang="en-US" dirty="0" smtClean="0"/>
              <a:t>(</a:t>
            </a:r>
            <a:r>
              <a:rPr lang="zh-CN" altLang="en-US" dirty="0" smtClean="0"/>
              <a:t>仄声</a:t>
            </a:r>
            <a:r>
              <a:rPr lang="en-US" dirty="0" smtClean="0"/>
              <a:t>)</a:t>
            </a:r>
            <a:r>
              <a:rPr lang="zh-CN" altLang="en-US" dirty="0" smtClean="0"/>
              <a:t>，下联的末字是一声和二声</a:t>
            </a:r>
            <a:r>
              <a:rPr lang="en-US" dirty="0" smtClean="0"/>
              <a:t>(</a:t>
            </a:r>
            <a:r>
              <a:rPr lang="zh-CN" altLang="en-US" dirty="0" smtClean="0"/>
              <a:t>平声</a:t>
            </a:r>
            <a:r>
              <a:rPr lang="en-US" dirty="0" smtClean="0"/>
              <a:t>).</a:t>
            </a:r>
            <a:r>
              <a:rPr lang="zh-CN" altLang="en-US" dirty="0" smtClean="0"/>
              <a:t>例句：“春风堂上通佳气　夜雨庭前种好花”，四声“气”是仄声，当上联；一声“花”是平声，是下联。</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3812188"/>
          </a:xfrm>
          <a:prstGeom prst="rect">
            <a:avLst/>
          </a:prstGeom>
          <a:noFill/>
        </p:spPr>
        <p:txBody>
          <a:bodyPr wrap="square" lIns="36000" tIns="36000" rIns="36000" bIns="36000" rtlCol="0">
            <a:spAutoFit/>
          </a:bodyPr>
          <a:lstStyle/>
          <a:p>
            <a:pPr indent="450850">
              <a:lnSpc>
                <a:spcPct val="150000"/>
              </a:lnSpc>
            </a:pPr>
            <a:r>
              <a:rPr lang="en-US" dirty="0" smtClean="0"/>
              <a:t>(2)</a:t>
            </a:r>
            <a:r>
              <a:rPr lang="zh-CN" altLang="en-US" dirty="0" smtClean="0"/>
              <a:t>看</a:t>
            </a:r>
            <a:r>
              <a:rPr lang="zh-CN" altLang="en-US" u="sng" dirty="0" smtClean="0"/>
              <a:t>字词含义</a:t>
            </a:r>
            <a:r>
              <a:rPr lang="en-US" dirty="0" smtClean="0"/>
              <a:t>.</a:t>
            </a:r>
            <a:r>
              <a:rPr lang="zh-CN" altLang="en-US" dirty="0" smtClean="0"/>
              <a:t>写对联时通常上联是引导句，下联是引申句，上联的价值多在引导出下联的含意，下联才是主角</a:t>
            </a:r>
            <a:r>
              <a:rPr lang="en-US" dirty="0" smtClean="0"/>
              <a:t>.</a:t>
            </a:r>
            <a:r>
              <a:rPr lang="zh-CN" altLang="en-US" dirty="0" smtClean="0"/>
              <a:t>上下联基本属于因果关系，因是上联，果是下联</a:t>
            </a:r>
            <a:r>
              <a:rPr lang="en-US" dirty="0" smtClean="0"/>
              <a:t>.</a:t>
            </a:r>
            <a:r>
              <a:rPr lang="zh-CN" altLang="en-US" dirty="0" smtClean="0"/>
              <a:t>例句：“春风轻拂千山绿　旭日东升万里红”，用初春的意境带出吉祥的祝福。</a:t>
            </a:r>
          </a:p>
          <a:p>
            <a:pPr indent="450850">
              <a:lnSpc>
                <a:spcPct val="150000"/>
              </a:lnSpc>
            </a:pPr>
            <a:r>
              <a:rPr lang="en-US" dirty="0" smtClean="0"/>
              <a:t>(3)</a:t>
            </a:r>
            <a:r>
              <a:rPr lang="zh-CN" altLang="en-US" dirty="0" smtClean="0"/>
              <a:t>看</a:t>
            </a:r>
            <a:r>
              <a:rPr lang="zh-CN" altLang="en-US" u="sng" dirty="0" smtClean="0"/>
              <a:t>时序先后</a:t>
            </a:r>
            <a:r>
              <a:rPr lang="zh-CN" altLang="en-US" dirty="0" smtClean="0"/>
              <a:t>，旧时在前面是上联，新时在后面是下联</a:t>
            </a:r>
            <a:r>
              <a:rPr lang="en-US" dirty="0" smtClean="0"/>
              <a:t>.</a:t>
            </a:r>
            <a:r>
              <a:rPr lang="zh-CN" altLang="en-US" dirty="0" smtClean="0"/>
              <a:t>例句：“冬至梅花呈白玉　春来柳絮发黄金”，时序较早的冬至是上联，较近的春天是下联。</a:t>
            </a:r>
          </a:p>
          <a:p>
            <a:pPr indent="450850">
              <a:lnSpc>
                <a:spcPct val="150000"/>
              </a:lnSpc>
            </a:pPr>
            <a:r>
              <a:rPr lang="en-US" dirty="0" smtClean="0"/>
              <a:t>(4)</a:t>
            </a:r>
            <a:r>
              <a:rPr lang="zh-CN" altLang="en-US" dirty="0" smtClean="0"/>
              <a:t>看</a:t>
            </a:r>
            <a:r>
              <a:rPr lang="zh-CN" altLang="en-US" u="sng" dirty="0" smtClean="0"/>
              <a:t>字义范围</a:t>
            </a:r>
            <a:r>
              <a:rPr lang="en-US" dirty="0" smtClean="0"/>
              <a:t>.</a:t>
            </a:r>
            <a:r>
              <a:rPr lang="zh-CN" altLang="en-US" dirty="0" smtClean="0"/>
              <a:t>范围小的是上联，范围大的是下联</a:t>
            </a:r>
            <a:r>
              <a:rPr lang="en-US" dirty="0" smtClean="0"/>
              <a:t>.</a:t>
            </a:r>
            <a:r>
              <a:rPr lang="zh-CN" altLang="en-US" dirty="0" smtClean="0"/>
              <a:t>如“家”小于“国”，“家”是上联，“国”是下联</a:t>
            </a:r>
            <a:r>
              <a:rPr lang="en-US" dirty="0" smtClean="0"/>
              <a:t>.</a:t>
            </a:r>
            <a:r>
              <a:rPr lang="zh-CN" altLang="en-US" dirty="0" smtClean="0"/>
              <a:t>例句：“一门天赐平安福　四海人迎富贵春”，“一门”范围小，是上联，“四海”范围大，是下联。</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422768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拟写对联、补写对联：</a:t>
            </a:r>
          </a:p>
          <a:p>
            <a:pPr>
              <a:lnSpc>
                <a:spcPct val="150000"/>
              </a:lnSpc>
            </a:pPr>
            <a:r>
              <a:rPr lang="en-US" dirty="0" smtClean="0"/>
              <a:t>(1)</a:t>
            </a:r>
            <a:r>
              <a:rPr lang="zh-CN" altLang="en-US" u="sng" dirty="0" smtClean="0"/>
              <a:t>牢记对联的规则</a:t>
            </a:r>
            <a:r>
              <a:rPr lang="zh-CN" altLang="en-US" dirty="0" smtClean="0"/>
              <a:t>：</a:t>
            </a:r>
          </a:p>
          <a:p>
            <a:pPr>
              <a:lnSpc>
                <a:spcPct val="150000"/>
              </a:lnSpc>
            </a:pPr>
            <a:r>
              <a:rPr lang="en-US" dirty="0" smtClean="0"/>
              <a:t>①</a:t>
            </a:r>
            <a:r>
              <a:rPr lang="zh-CN" altLang="en-US" u="sng" dirty="0" smtClean="0"/>
              <a:t>字数相等</a:t>
            </a:r>
            <a:r>
              <a:rPr lang="en-US" dirty="0" smtClean="0"/>
              <a:t>.</a:t>
            </a:r>
            <a:r>
              <a:rPr lang="zh-CN" altLang="en-US" dirty="0" smtClean="0"/>
              <a:t>上下联的字数必须相等，不能有一字之差。</a:t>
            </a:r>
          </a:p>
          <a:p>
            <a:pPr>
              <a:lnSpc>
                <a:spcPct val="150000"/>
              </a:lnSpc>
            </a:pPr>
            <a:r>
              <a:rPr lang="en-US" dirty="0" smtClean="0"/>
              <a:t>②</a:t>
            </a:r>
            <a:r>
              <a:rPr lang="zh-CN" altLang="en-US" u="sng" dirty="0" smtClean="0"/>
              <a:t>词性相对</a:t>
            </a:r>
            <a:r>
              <a:rPr lang="en-US" dirty="0" smtClean="0"/>
              <a:t>.</a:t>
            </a:r>
            <a:r>
              <a:rPr lang="zh-CN" altLang="en-US" dirty="0" smtClean="0"/>
              <a:t>上下联相应位置上的词，词性要相对</a:t>
            </a:r>
            <a:r>
              <a:rPr lang="en-US" dirty="0" smtClean="0"/>
              <a:t>.</a:t>
            </a:r>
            <a:r>
              <a:rPr lang="zh-CN" altLang="en-US" dirty="0" smtClean="0"/>
              <a:t>如动词对动词，名词对名词，数词对数词等。</a:t>
            </a:r>
          </a:p>
          <a:p>
            <a:pPr>
              <a:lnSpc>
                <a:spcPct val="150000"/>
              </a:lnSpc>
            </a:pPr>
            <a:r>
              <a:rPr lang="en-US" dirty="0" smtClean="0"/>
              <a:t>③</a:t>
            </a:r>
            <a:r>
              <a:rPr lang="zh-CN" altLang="en-US" u="sng" dirty="0" smtClean="0"/>
              <a:t>意义相关</a:t>
            </a:r>
            <a:r>
              <a:rPr lang="en-US" dirty="0" smtClean="0"/>
              <a:t>.</a:t>
            </a:r>
            <a:r>
              <a:rPr lang="zh-CN" altLang="en-US" dirty="0" smtClean="0"/>
              <a:t>上下联内容相互关联，表达一个共同的主题，体现一定的逻辑关系。</a:t>
            </a:r>
          </a:p>
          <a:p>
            <a:pPr>
              <a:lnSpc>
                <a:spcPct val="150000"/>
              </a:lnSpc>
            </a:pPr>
            <a:r>
              <a:rPr lang="en-US" dirty="0" smtClean="0"/>
              <a:t>④</a:t>
            </a:r>
            <a:r>
              <a:rPr lang="zh-CN" altLang="en-US" u="sng" dirty="0" smtClean="0"/>
              <a:t>结构一致</a:t>
            </a:r>
            <a:r>
              <a:rPr lang="en-US" dirty="0" smtClean="0"/>
              <a:t>.</a:t>
            </a:r>
            <a:r>
              <a:rPr lang="zh-CN" altLang="en-US" dirty="0" smtClean="0"/>
              <a:t>上下联句法结构应一致，如动宾短语对动宾短语，偏正短语对偏正短语。</a:t>
            </a:r>
          </a:p>
          <a:p>
            <a:pPr>
              <a:lnSpc>
                <a:spcPct val="150000"/>
              </a:lnSpc>
            </a:pPr>
            <a:r>
              <a:rPr lang="en-US" dirty="0" smtClean="0"/>
              <a:t>⑤</a:t>
            </a:r>
            <a:r>
              <a:rPr lang="zh-CN" altLang="en-US" u="sng" dirty="0" smtClean="0"/>
              <a:t>平仄和谐</a:t>
            </a:r>
            <a:r>
              <a:rPr lang="en-US" dirty="0" smtClean="0"/>
              <a:t>.</a:t>
            </a:r>
            <a:r>
              <a:rPr lang="zh-CN" altLang="en-US" dirty="0" smtClean="0"/>
              <a:t>一般上联为仄，下联为平，仄起平收，上下联要平仄相反。</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2565693"/>
          </a:xfrm>
          <a:prstGeom prst="rect">
            <a:avLst/>
          </a:prstGeom>
          <a:noFill/>
        </p:spPr>
        <p:txBody>
          <a:bodyPr wrap="square" lIns="36000" tIns="36000" rIns="36000" bIns="36000" rtlCol="0">
            <a:spAutoFit/>
          </a:bodyPr>
          <a:lstStyle/>
          <a:p>
            <a:pPr>
              <a:lnSpc>
                <a:spcPct val="150000"/>
              </a:lnSpc>
            </a:pPr>
            <a:r>
              <a:rPr lang="en-US" dirty="0" smtClean="0"/>
              <a:t>(2)</a:t>
            </a:r>
            <a:r>
              <a:rPr lang="zh-CN" altLang="en-US" u="sng" dirty="0" smtClean="0"/>
              <a:t>善用联想</a:t>
            </a:r>
            <a:r>
              <a:rPr lang="zh-CN" altLang="en-US" dirty="0" smtClean="0"/>
              <a:t>：</a:t>
            </a:r>
          </a:p>
          <a:p>
            <a:pPr>
              <a:lnSpc>
                <a:spcPct val="150000"/>
              </a:lnSpc>
            </a:pPr>
            <a:r>
              <a:rPr lang="en-US" dirty="0" smtClean="0"/>
              <a:t>①</a:t>
            </a:r>
            <a:r>
              <a:rPr lang="zh-CN" altLang="en-US" u="sng" dirty="0" smtClean="0"/>
              <a:t>相反联想</a:t>
            </a:r>
            <a:r>
              <a:rPr lang="zh-CN" altLang="en-US" dirty="0" smtClean="0"/>
              <a:t>：比如由“冬”想到“春”，由“旧”想到“新”。</a:t>
            </a:r>
          </a:p>
          <a:p>
            <a:pPr>
              <a:lnSpc>
                <a:spcPct val="150000"/>
              </a:lnSpc>
            </a:pPr>
            <a:r>
              <a:rPr lang="en-US" dirty="0" smtClean="0"/>
              <a:t>②</a:t>
            </a:r>
            <a:r>
              <a:rPr lang="zh-CN" altLang="en-US" u="sng" dirty="0" smtClean="0"/>
              <a:t>相似联想</a:t>
            </a:r>
            <a:r>
              <a:rPr lang="zh-CN" altLang="en-US" dirty="0" smtClean="0"/>
              <a:t>：比如由“春风”想到“夜雨”“旭日”，由“白玉”想到“黄金”。</a:t>
            </a:r>
          </a:p>
          <a:p>
            <a:pPr>
              <a:lnSpc>
                <a:spcPct val="150000"/>
              </a:lnSpc>
            </a:pPr>
            <a:r>
              <a:rPr lang="en-US" dirty="0" smtClean="0"/>
              <a:t>③</a:t>
            </a:r>
            <a:r>
              <a:rPr lang="zh-CN" altLang="en-US" u="sng" dirty="0" smtClean="0"/>
              <a:t>相关联想</a:t>
            </a:r>
            <a:r>
              <a:rPr lang="zh-CN" altLang="en-US" dirty="0" smtClean="0"/>
              <a:t>：比如由“春风”想到“关爱”“温暖”，由“秋天”想到“收获”。</a:t>
            </a:r>
            <a:endParaRPr lang="en-US"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3396690"/>
          </a:xfrm>
          <a:prstGeom prst="rect">
            <a:avLst/>
          </a:prstGeom>
          <a:noFill/>
        </p:spPr>
        <p:txBody>
          <a:bodyPr wrap="square" lIns="36000" tIns="36000" rIns="36000" bIns="36000" rtlCol="0">
            <a:spAutoFit/>
          </a:bodyPr>
          <a:lstStyle/>
          <a:p>
            <a:pPr>
              <a:lnSpc>
                <a:spcPct val="150000"/>
              </a:lnSpc>
            </a:pPr>
            <a:r>
              <a:rPr lang="en-US" dirty="0" smtClean="0"/>
              <a:t>(3)</a:t>
            </a:r>
            <a:r>
              <a:rPr lang="zh-CN" altLang="en-US" u="sng" dirty="0" smtClean="0"/>
              <a:t>寻找突破点，逐步扩充</a:t>
            </a:r>
            <a:r>
              <a:rPr lang="en-US" dirty="0" smtClean="0"/>
              <a:t>.</a:t>
            </a:r>
            <a:r>
              <a:rPr lang="zh-CN" altLang="en-US" dirty="0" smtClean="0"/>
              <a:t>补写对联，可以从题干所给一联中选择最容易突破的字词，扩充对联。如：</a:t>
            </a:r>
          </a:p>
          <a:p>
            <a:pPr>
              <a:lnSpc>
                <a:spcPct val="150000"/>
              </a:lnSpc>
            </a:pPr>
            <a:r>
              <a:rPr lang="zh-CN" altLang="en-US" dirty="0" smtClean="0"/>
              <a:t>请为“发奋识遍天下字”拟写下联。</a:t>
            </a:r>
          </a:p>
          <a:p>
            <a:pPr>
              <a:lnSpc>
                <a:spcPct val="150000"/>
              </a:lnSpc>
            </a:pPr>
            <a:r>
              <a:rPr lang="zh-CN" altLang="en-US" dirty="0" smtClean="0"/>
              <a:t>发奋　　识遍　　天下　 　字</a:t>
            </a:r>
          </a:p>
          <a:p>
            <a:pPr>
              <a:lnSpc>
                <a:spcPct val="150000"/>
              </a:lnSpc>
            </a:pPr>
            <a:r>
              <a:rPr lang="en-US" dirty="0" smtClean="0"/>
              <a:t>④</a:t>
            </a:r>
            <a:r>
              <a:rPr lang="zh-CN" altLang="en-US" dirty="0" smtClean="0"/>
              <a:t>↓　　</a:t>
            </a:r>
            <a:r>
              <a:rPr lang="en-US" dirty="0" smtClean="0"/>
              <a:t>③</a:t>
            </a:r>
            <a:r>
              <a:rPr lang="zh-CN" altLang="en-US" dirty="0" smtClean="0"/>
              <a:t>↓　　</a:t>
            </a:r>
            <a:r>
              <a:rPr lang="en-US" dirty="0" smtClean="0"/>
              <a:t>①</a:t>
            </a:r>
            <a:r>
              <a:rPr lang="zh-CN" altLang="en-US" dirty="0" smtClean="0"/>
              <a:t>↓　　</a:t>
            </a:r>
            <a:r>
              <a:rPr lang="en-US" dirty="0" smtClean="0"/>
              <a:t>②</a:t>
            </a:r>
            <a:r>
              <a:rPr lang="zh-CN" altLang="en-US" dirty="0" smtClean="0"/>
              <a:t>↓</a:t>
            </a:r>
            <a:endParaRPr lang="en-US" altLang="zh-CN" dirty="0" smtClean="0"/>
          </a:p>
          <a:p>
            <a:pPr>
              <a:lnSpc>
                <a:spcPct val="150000"/>
              </a:lnSpc>
            </a:pPr>
            <a:r>
              <a:rPr lang="en-US" dirty="0" smtClean="0"/>
              <a:t>①</a:t>
            </a:r>
            <a:r>
              <a:rPr lang="zh-CN" altLang="en-US" dirty="0" smtClean="0"/>
              <a:t>从“天下”入手，可以对出“人间”“世间”“九州”“华夏”等。</a:t>
            </a:r>
          </a:p>
          <a:p>
            <a:pPr>
              <a:lnSpc>
                <a:spcPct val="150000"/>
              </a:lnSpc>
            </a:pPr>
            <a:r>
              <a:rPr lang="en-US" dirty="0" smtClean="0"/>
              <a:t>②</a:t>
            </a:r>
            <a:r>
              <a:rPr lang="zh-CN" altLang="en-US" dirty="0" smtClean="0"/>
              <a:t>从“天下”的左、右两边继续突破，发挥相似联想，由“字”想到“书”“文”等。</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2981192"/>
          </a:xfrm>
          <a:prstGeom prst="rect">
            <a:avLst/>
          </a:prstGeom>
          <a:noFill/>
        </p:spPr>
        <p:txBody>
          <a:bodyPr wrap="square" lIns="36000" tIns="36000" rIns="36000" bIns="36000" rtlCol="0">
            <a:spAutoFit/>
          </a:bodyPr>
          <a:lstStyle/>
          <a:p>
            <a:pPr>
              <a:lnSpc>
                <a:spcPct val="150000"/>
              </a:lnSpc>
            </a:pPr>
            <a:r>
              <a:rPr lang="en-US" dirty="0" smtClean="0"/>
              <a:t>③</a:t>
            </a:r>
            <a:r>
              <a:rPr lang="zh-CN" altLang="en-US" dirty="0" smtClean="0"/>
              <a:t>从“天下字”最近的“识遍”继续突破，这两个字并不是一个词语，而是二字短语，结构上属补充式</a:t>
            </a:r>
            <a:r>
              <a:rPr lang="en-US" dirty="0" smtClean="0"/>
              <a:t>.</a:t>
            </a:r>
            <a:r>
              <a:rPr lang="zh-CN" altLang="en-US" dirty="0" smtClean="0"/>
              <a:t>而且“识”和末尾的“字”构成了施动和被动的关系</a:t>
            </a:r>
            <a:r>
              <a:rPr lang="en-US" dirty="0" smtClean="0"/>
              <a:t>.</a:t>
            </a:r>
            <a:r>
              <a:rPr lang="zh-CN" altLang="en-US" dirty="0" smtClean="0"/>
              <a:t>发挥相似联想，从识字可以想到“读书”“作文”；再找一个和“遍”意义相近的字，如“尽”“完”等。</a:t>
            </a:r>
          </a:p>
          <a:p>
            <a:pPr>
              <a:lnSpc>
                <a:spcPct val="150000"/>
              </a:lnSpc>
            </a:pPr>
            <a:r>
              <a:rPr lang="en-US" dirty="0" smtClean="0"/>
              <a:t>④</a:t>
            </a:r>
            <a:r>
              <a:rPr lang="zh-CN" altLang="en-US" dirty="0" smtClean="0"/>
              <a:t>开始收尾，找“发奋”的近义词，如“决心”“立志”等。</a:t>
            </a:r>
            <a:endParaRPr lang="en-US" dirty="0" smtClean="0"/>
          </a:p>
          <a:p>
            <a:r>
              <a:rPr lang="zh-CN" altLang="en-US" dirty="0" smtClean="0"/>
              <a:t>发奋　　识遍　　天下　　字</a:t>
            </a:r>
          </a:p>
          <a:p>
            <a:r>
              <a:rPr lang="en-US" dirty="0" smtClean="0"/>
              <a:t>   </a:t>
            </a:r>
            <a:r>
              <a:rPr lang="zh-CN" altLang="en-US" dirty="0" smtClean="0"/>
              <a:t>↓　　　  ↓　　  　↓　    　↓</a:t>
            </a:r>
          </a:p>
          <a:p>
            <a:r>
              <a:rPr lang="zh-CN" altLang="en-US" dirty="0" smtClean="0"/>
              <a:t>立志　　读尽　　人间　　书</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2981192"/>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赏析对联</a:t>
            </a:r>
          </a:p>
          <a:p>
            <a:pPr>
              <a:lnSpc>
                <a:spcPct val="150000"/>
              </a:lnSpc>
            </a:pPr>
            <a:r>
              <a:rPr lang="en-US" dirty="0" smtClean="0"/>
              <a:t>(1)</a:t>
            </a:r>
            <a:r>
              <a:rPr lang="zh-CN" altLang="en-US" dirty="0" smtClean="0"/>
              <a:t>从</a:t>
            </a:r>
            <a:r>
              <a:rPr lang="zh-CN" altLang="en-US" u="sng" dirty="0" smtClean="0"/>
              <a:t>内容角度</a:t>
            </a:r>
            <a:r>
              <a:rPr lang="zh-CN" altLang="en-US" dirty="0" smtClean="0"/>
              <a:t>：赏析春联，要了解春节的相关内容及习俗；赏析名胜楹联，要对该名胜有个大概的了解；赏析名人自勉联、赠联，就要对相关历史人物有所了解。</a:t>
            </a:r>
          </a:p>
          <a:p>
            <a:pPr>
              <a:lnSpc>
                <a:spcPct val="150000"/>
              </a:lnSpc>
            </a:pPr>
            <a:r>
              <a:rPr lang="en-US" dirty="0" smtClean="0"/>
              <a:t>(2)</a:t>
            </a:r>
            <a:r>
              <a:rPr lang="zh-CN" altLang="en-US" dirty="0" smtClean="0"/>
              <a:t>从</a:t>
            </a:r>
            <a:r>
              <a:rPr lang="zh-CN" altLang="en-US" u="sng" dirty="0" smtClean="0"/>
              <a:t>感情色彩角度</a:t>
            </a:r>
            <a:r>
              <a:rPr lang="zh-CN" altLang="en-US" dirty="0" smtClean="0"/>
              <a:t>：是对某人某事的颂扬、勉励，还是讽刺、批评。</a:t>
            </a:r>
          </a:p>
          <a:p>
            <a:pPr>
              <a:lnSpc>
                <a:spcPct val="150000"/>
              </a:lnSpc>
            </a:pPr>
            <a:r>
              <a:rPr lang="en-US" dirty="0" smtClean="0"/>
              <a:t>(3)</a:t>
            </a:r>
            <a:r>
              <a:rPr lang="zh-CN" altLang="en-US" dirty="0" smtClean="0"/>
              <a:t>从</a:t>
            </a:r>
            <a:r>
              <a:rPr lang="zh-CN" altLang="en-US" u="sng" dirty="0" smtClean="0"/>
              <a:t>情感抒发角度</a:t>
            </a:r>
            <a:r>
              <a:rPr lang="zh-CN" altLang="en-US" dirty="0" smtClean="0"/>
              <a:t>：全联表达了怎样的情感。</a:t>
            </a:r>
          </a:p>
          <a:p>
            <a:pPr>
              <a:lnSpc>
                <a:spcPct val="150000"/>
              </a:lnSpc>
            </a:pPr>
            <a:r>
              <a:rPr lang="en-US" dirty="0" smtClean="0"/>
              <a:t>(4)</a:t>
            </a:r>
            <a:r>
              <a:rPr lang="zh-CN" altLang="en-US" dirty="0" smtClean="0"/>
              <a:t>从</a:t>
            </a:r>
            <a:r>
              <a:rPr lang="zh-CN" altLang="en-US" u="sng" dirty="0" smtClean="0"/>
              <a:t>形式角度</a:t>
            </a:r>
            <a:r>
              <a:rPr lang="zh-CN" altLang="en-US" dirty="0" smtClean="0"/>
              <a:t>：注意对联的对仗、平仄、词性、结构等方面。</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22477"/>
            <a:ext cx="4305799" cy="339669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dirty="0" smtClean="0"/>
              <a:t>根据下面的语言材料，运用对联知识对出下联。</a:t>
            </a:r>
          </a:p>
          <a:p>
            <a:pPr indent="450850">
              <a:lnSpc>
                <a:spcPct val="150000"/>
              </a:lnSpc>
            </a:pPr>
            <a:r>
              <a:rPr lang="zh-CN" altLang="en-US" b="1" dirty="0" smtClean="0">
                <a:ea typeface="楷体" pitchFamily="49" charset="-122"/>
              </a:rPr>
              <a:t>有一座高山，山顶尖尖，像一支倒上去的笔在天上写字</a:t>
            </a:r>
            <a:r>
              <a:rPr lang="en-US" b="1" dirty="0" smtClean="0">
                <a:ea typeface="楷体" pitchFamily="49" charset="-122"/>
              </a:rPr>
              <a:t>.</a:t>
            </a:r>
            <a:r>
              <a:rPr lang="zh-CN" altLang="en-US" b="1" dirty="0" smtClean="0">
                <a:ea typeface="楷体" pitchFamily="49" charset="-122"/>
              </a:rPr>
              <a:t>高山脚下有一片梯田，像横着推过去的一片片树叶，铺满大地庄园，煞是壮观。</a:t>
            </a:r>
          </a:p>
          <a:p>
            <a:pPr>
              <a:lnSpc>
                <a:spcPct val="150000"/>
              </a:lnSpc>
            </a:pPr>
            <a:r>
              <a:rPr lang="zh-CN" altLang="en-US" dirty="0" smtClean="0"/>
              <a:t>上联是：尖山似笔，倒写青天一张纸；</a:t>
            </a:r>
          </a:p>
          <a:p>
            <a:pPr>
              <a:lnSpc>
                <a:spcPct val="150000"/>
              </a:lnSpc>
            </a:pPr>
            <a:r>
              <a:rPr lang="zh-CN" altLang="en-US" dirty="0" smtClean="0"/>
              <a:t>下联为：</a:t>
            </a:r>
            <a:r>
              <a:rPr lang="en-US" u="sng" dirty="0" smtClean="0"/>
              <a:t>                                              </a:t>
            </a:r>
            <a:endParaRPr lang="zh-CN" altLang="en-US" dirty="0"/>
          </a:p>
        </p:txBody>
      </p:sp>
      <p:sp>
        <p:nvSpPr>
          <p:cNvPr id="17"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
        <p:nvSpPr>
          <p:cNvPr id="6" name="TextBox 15">
            <a:extLst>
              <a:ext uri="{FF2B5EF4-FFF2-40B4-BE49-F238E27FC236}">
                <a16:creationId xmlns="" xmlns:a16="http://schemas.microsoft.com/office/drawing/2014/main" id="{0663CE10-BAAC-47A1-869E-A722179F076F}"/>
              </a:ext>
            </a:extLst>
          </p:cNvPr>
          <p:cNvSpPr txBox="1"/>
          <p:nvPr/>
        </p:nvSpPr>
        <p:spPr>
          <a:xfrm>
            <a:off x="5118265" y="831273"/>
            <a:ext cx="3610099" cy="2932076"/>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梯田如叶，横推大地满庄园。</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阅读语言材料，结合材料找出所给上联的特点，然后根据上联再结合后面的语言材料对出下联。如：</a:t>
            </a:r>
            <a:r>
              <a:rPr lang="en-US" dirty="0" smtClean="0">
                <a:solidFill>
                  <a:srgbClr val="C00000"/>
                </a:solidFill>
              </a:rPr>
              <a:t>“</a:t>
            </a:r>
            <a:r>
              <a:rPr lang="zh-CN" altLang="en-US" dirty="0" smtClean="0">
                <a:solidFill>
                  <a:srgbClr val="C00000"/>
                </a:solidFill>
              </a:rPr>
              <a:t>尖山</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梯田</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似笔</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如叶</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倒写</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横推</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青天</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大地</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一张纸</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满庄园</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4151421" cy="1734697"/>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dirty="0" smtClean="0"/>
              <a:t>下面这副对联是某座寺院所题，请谈谈你的理解。</a:t>
            </a:r>
          </a:p>
          <a:p>
            <a:pPr indent="450850">
              <a:lnSpc>
                <a:spcPct val="150000"/>
              </a:lnSpc>
            </a:pPr>
            <a:r>
              <a:rPr lang="zh-CN" altLang="en-US" b="1" dirty="0" smtClean="0">
                <a:ea typeface="楷体" pitchFamily="49" charset="-122"/>
              </a:rPr>
              <a:t>大肚能容，容天下难容之事；开口便笑，笑天下可笑之人。</a:t>
            </a:r>
            <a:endParaRPr lang="zh-CN" altLang="en-US" b="1" dirty="0">
              <a:ea typeface="楷体" pitchFamily="49" charset="-122"/>
            </a:endParaRPr>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118265" y="368135"/>
            <a:ext cx="3728852"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做人应该心胸宽广，多一些包容之心，不要做可笑愚蠢之事。</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对对联内涵的理解，重在</a:t>
            </a:r>
            <a:r>
              <a:rPr lang="en-US" dirty="0" smtClean="0">
                <a:solidFill>
                  <a:srgbClr val="C00000"/>
                </a:solidFill>
              </a:rPr>
              <a:t>“</a:t>
            </a:r>
            <a:r>
              <a:rPr lang="zh-CN" altLang="en-US" dirty="0" smtClean="0">
                <a:solidFill>
                  <a:srgbClr val="C00000"/>
                </a:solidFill>
              </a:rPr>
              <a:t>容</a:t>
            </a:r>
            <a:r>
              <a:rPr lang="en-US" dirty="0" smtClean="0">
                <a:solidFill>
                  <a:srgbClr val="C00000"/>
                </a:solidFill>
              </a:rPr>
              <a:t>” “</a:t>
            </a:r>
            <a:r>
              <a:rPr lang="zh-CN" altLang="en-US" dirty="0" smtClean="0">
                <a:solidFill>
                  <a:srgbClr val="C00000"/>
                </a:solidFill>
              </a:rPr>
              <a:t>笑</a:t>
            </a:r>
            <a:r>
              <a:rPr lang="en-US" dirty="0" smtClean="0">
                <a:solidFill>
                  <a:srgbClr val="C00000"/>
                </a:solidFill>
              </a:rPr>
              <a:t>”</a:t>
            </a:r>
            <a:r>
              <a:rPr lang="zh-CN" altLang="en-US" dirty="0" smtClean="0">
                <a:solidFill>
                  <a:srgbClr val="C00000"/>
                </a:solidFill>
              </a:rPr>
              <a:t>二字，也就是要学会包容、宽容，不要做愚昧可笑的事情。言之有理即可。</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8" y="369635"/>
            <a:ext cx="4388924" cy="3812188"/>
          </a:xfrm>
          <a:prstGeom prst="rect">
            <a:avLst/>
          </a:prstGeom>
          <a:noFill/>
        </p:spPr>
        <p:txBody>
          <a:bodyPr wrap="square" lIns="36000" tIns="36000" rIns="36000" bIns="36000" rtlCol="0">
            <a:spAutoFit/>
          </a:bodyPr>
          <a:lstStyle/>
          <a:p>
            <a:pPr>
              <a:lnSpc>
                <a:spcPct val="150000"/>
              </a:lnSpc>
            </a:pPr>
            <a:r>
              <a:rPr lang="zh-CN" altLang="en-US" dirty="0" smtClean="0"/>
              <a:t>活动二：选定新闻体裁</a:t>
            </a:r>
          </a:p>
          <a:p>
            <a:pPr>
              <a:lnSpc>
                <a:spcPct val="150000"/>
              </a:lnSpc>
            </a:pPr>
            <a:r>
              <a:rPr lang="zh-CN" altLang="en-US" dirty="0" smtClean="0"/>
              <a:t>　　采访结束后，两位同学分享了采访内容</a:t>
            </a:r>
            <a:r>
              <a:rPr lang="en-US" dirty="0" smtClean="0"/>
              <a:t>.</a:t>
            </a:r>
            <a:r>
              <a:rPr lang="zh-CN" altLang="en-US" dirty="0" smtClean="0"/>
              <a:t>第一位同学关注地铁</a:t>
            </a:r>
            <a:r>
              <a:rPr lang="en-US" dirty="0" smtClean="0"/>
              <a:t>1</a:t>
            </a:r>
            <a:r>
              <a:rPr lang="zh-CN" altLang="en-US" dirty="0" smtClean="0"/>
              <a:t>号线从设计到即将运行的全过程及社会意义</a:t>
            </a:r>
            <a:r>
              <a:rPr lang="en-US" dirty="0" smtClean="0"/>
              <a:t>.</a:t>
            </a:r>
            <a:r>
              <a:rPr lang="zh-CN" altLang="en-US" dirty="0" smtClean="0"/>
              <a:t>第二位同学被现场施工人员精湛的焊接技术吸引，要对这一场面进行报道。</a:t>
            </a:r>
          </a:p>
          <a:p>
            <a:pPr indent="450850">
              <a:lnSpc>
                <a:spcPct val="150000"/>
              </a:lnSpc>
            </a:pPr>
            <a:r>
              <a:rPr lang="zh-CN" altLang="en-US" dirty="0" smtClean="0"/>
              <a:t>请你分析两位同学的新闻素材与表现角度，分别给他们提出选用新闻体裁的建议。</a:t>
            </a:r>
            <a:r>
              <a:rPr lang="en-US" dirty="0" smtClean="0"/>
              <a:t>(2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177641" y="381643"/>
            <a:ext cx="3669475"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活动二：事件通讯　新闻特写</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本题考查了解文学常识的能力，具体考查了解新闻体裁。新闻，包括消息、通讯</a:t>
            </a:r>
            <a:r>
              <a:rPr lang="en-US" dirty="0" smtClean="0">
                <a:solidFill>
                  <a:srgbClr val="C00000"/>
                </a:solidFill>
              </a:rPr>
              <a:t>(</a:t>
            </a:r>
            <a:r>
              <a:rPr lang="zh-CN" altLang="en-US" dirty="0" smtClean="0">
                <a:solidFill>
                  <a:srgbClr val="C00000"/>
                </a:solidFill>
              </a:rPr>
              <a:t>事件通讯、人物通讯</a:t>
            </a:r>
            <a:r>
              <a:rPr lang="en-US" dirty="0" smtClean="0">
                <a:solidFill>
                  <a:srgbClr val="C00000"/>
                </a:solidFill>
              </a:rPr>
              <a:t>)</a:t>
            </a:r>
            <a:r>
              <a:rPr lang="zh-CN" altLang="en-US" dirty="0" smtClean="0">
                <a:solidFill>
                  <a:srgbClr val="C00000"/>
                </a:solidFill>
              </a:rPr>
              <a:t>、特写、报告文学等。第一位同学拟报道地铁</a:t>
            </a:r>
            <a:r>
              <a:rPr lang="en-US" dirty="0" smtClean="0">
                <a:solidFill>
                  <a:srgbClr val="C00000"/>
                </a:solidFill>
              </a:rPr>
              <a:t>1</a:t>
            </a:r>
            <a:r>
              <a:rPr lang="zh-CN" altLang="en-US" dirty="0" smtClean="0">
                <a:solidFill>
                  <a:srgbClr val="C00000"/>
                </a:solidFill>
              </a:rPr>
              <a:t>号线从设计到即将运行的全过程及社会意义，宜写成事件通讯；第二位同学关注焊接场面，可写成新闻特写。</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考点四：写推荐语</a:t>
            </a:r>
            <a:r>
              <a:rPr lang="en-US" dirty="0" smtClean="0"/>
              <a:t> (10</a:t>
            </a:r>
            <a:r>
              <a:rPr lang="zh-CN" altLang="en-US" dirty="0" smtClean="0"/>
              <a:t>年</a:t>
            </a:r>
            <a:r>
              <a:rPr lang="en-US" dirty="0" smtClean="0"/>
              <a:t>2</a:t>
            </a:r>
            <a:r>
              <a:rPr lang="zh-CN" altLang="en-US" dirty="0" smtClean="0"/>
              <a:t>考</a:t>
            </a:r>
            <a:r>
              <a:rPr lang="en-US"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教材链接</a:t>
            </a:r>
            <a:r>
              <a:rPr lang="en-US" altLang="zh-CN" dirty="0" smtClean="0">
                <a:solidFill>
                  <a:srgbClr val="0092D7"/>
                </a:solidFill>
              </a:rPr>
              <a:t>】</a:t>
            </a:r>
            <a:r>
              <a:rPr lang="zh-CN" altLang="en-US" dirty="0" smtClean="0"/>
              <a:t>八年级上册</a:t>
            </a:r>
            <a:r>
              <a:rPr lang="en-US" dirty="0" smtClean="0"/>
              <a:t>P141</a:t>
            </a:r>
            <a:r>
              <a:rPr lang="zh-CN" altLang="en-US" dirty="0" smtClean="0"/>
              <a:t>“文化遗产推荐与评选” </a:t>
            </a:r>
          </a:p>
          <a:p>
            <a:pPr>
              <a:lnSpc>
                <a:spcPct val="150000"/>
              </a:lnSpc>
            </a:pPr>
            <a:r>
              <a:rPr lang="en-US" altLang="zh-CN" dirty="0" smtClean="0">
                <a:solidFill>
                  <a:srgbClr val="0092D7"/>
                </a:solidFill>
              </a:rPr>
              <a:t>【</a:t>
            </a:r>
            <a:r>
              <a:rPr lang="zh-CN" altLang="en-US" dirty="0" smtClean="0">
                <a:solidFill>
                  <a:srgbClr val="0092D7"/>
                </a:solidFill>
              </a:rPr>
              <a:t>技法总结</a:t>
            </a:r>
            <a:r>
              <a:rPr lang="en-US" altLang="zh-CN" dirty="0" smtClean="0">
                <a:solidFill>
                  <a:srgbClr val="0092D7"/>
                </a:solidFill>
              </a:rPr>
              <a:t>】</a:t>
            </a:r>
          </a:p>
          <a:p>
            <a:pPr>
              <a:lnSpc>
                <a:spcPct val="150000"/>
              </a:lnSpc>
            </a:pPr>
            <a:r>
              <a:rPr lang="en-US" b="1" dirty="0" smtClean="0"/>
              <a:t>1.</a:t>
            </a:r>
            <a:r>
              <a:rPr lang="zh-CN" altLang="en-US" b="1" dirty="0" smtClean="0"/>
              <a:t>明确推荐对象：</a:t>
            </a:r>
          </a:p>
          <a:p>
            <a:pPr indent="450850">
              <a:lnSpc>
                <a:spcPct val="150000"/>
              </a:lnSpc>
            </a:pPr>
            <a:r>
              <a:rPr lang="en-US" dirty="0" smtClean="0"/>
              <a:t>①</a:t>
            </a:r>
            <a:r>
              <a:rPr lang="zh-CN" altLang="en-US" dirty="0" smtClean="0"/>
              <a:t>推荐作品</a:t>
            </a:r>
            <a:r>
              <a:rPr lang="en-US" dirty="0" smtClean="0"/>
              <a:t>.</a:t>
            </a:r>
            <a:r>
              <a:rPr lang="zh-CN" altLang="en-US" dirty="0" smtClean="0"/>
              <a:t>写明作品名称、作者、主要内容、思想内涵、写作特色等关键信息。</a:t>
            </a:r>
          </a:p>
          <a:p>
            <a:pPr indent="450850">
              <a:lnSpc>
                <a:spcPct val="150000"/>
              </a:lnSpc>
            </a:pPr>
            <a:r>
              <a:rPr lang="en-US" dirty="0" smtClean="0"/>
              <a:t>②</a:t>
            </a:r>
            <a:r>
              <a:rPr lang="zh-CN" altLang="en-US" dirty="0" smtClean="0"/>
              <a:t>推荐名胜古迹</a:t>
            </a:r>
            <a:r>
              <a:rPr lang="en-US" dirty="0" smtClean="0"/>
              <a:t>.</a:t>
            </a:r>
            <a:r>
              <a:rPr lang="zh-CN" altLang="en-US" dirty="0" smtClean="0"/>
              <a:t>找出其最吸引人的、最有价值的特点进行推荐。</a:t>
            </a:r>
          </a:p>
          <a:p>
            <a:pPr indent="450850">
              <a:lnSpc>
                <a:spcPct val="150000"/>
              </a:lnSpc>
            </a:pPr>
            <a:r>
              <a:rPr lang="en-US" dirty="0" smtClean="0"/>
              <a:t>③</a:t>
            </a:r>
            <a:r>
              <a:rPr lang="zh-CN" altLang="en-US" dirty="0" smtClean="0"/>
              <a:t>推荐人物</a:t>
            </a:r>
            <a:r>
              <a:rPr lang="en-US" dirty="0" smtClean="0"/>
              <a:t>.</a:t>
            </a:r>
            <a:r>
              <a:rPr lang="zh-CN" altLang="en-US" dirty="0" smtClean="0"/>
              <a:t>概括人物的事迹，体现人物的精神品质、优点等闪光之处。</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fade">
                                      <p:cBhvr>
                                        <p:cTn id="10" dur="500"/>
                                        <p:tgtEl>
                                          <p:spTgt spid="4">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fade">
                                      <p:cBhvr>
                                        <p:cTn id="13" dur="500"/>
                                        <p:tgtEl>
                                          <p:spTgt spid="4">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5" end="5"/>
                                            </p:txEl>
                                          </p:spTgt>
                                        </p:tgtEl>
                                        <p:attrNameLst>
                                          <p:attrName>style.visibility</p:attrName>
                                        </p:attrNameLst>
                                      </p:cBhvr>
                                      <p:to>
                                        <p:strVal val="visible"/>
                                      </p:to>
                                    </p:set>
                                    <p:animEffect transition="in" filter="fade">
                                      <p:cBhvr>
                                        <p:cTn id="16" dur="500"/>
                                        <p:tgtEl>
                                          <p:spTgt spid="4">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Effect transition="in" filter="fade">
                                      <p:cBhvr>
                                        <p:cTn id="1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965775" cy="173469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凸显亮点。</a:t>
            </a:r>
            <a:endParaRPr lang="en-US" b="1" dirty="0" smtClean="0"/>
          </a:p>
          <a:p>
            <a:pPr indent="450850">
              <a:lnSpc>
                <a:spcPct val="150000"/>
              </a:lnSpc>
            </a:pPr>
            <a:r>
              <a:rPr lang="zh-CN" altLang="en-US" dirty="0" smtClean="0"/>
              <a:t>明确推荐对象的亮点，找到其优势，把这些优势作为推荐的重点。</a:t>
            </a:r>
          </a:p>
          <a:p>
            <a:pPr>
              <a:lnSpc>
                <a:spcPct val="150000"/>
              </a:lnSpc>
            </a:pPr>
            <a:r>
              <a:rPr lang="en-US" b="1" dirty="0" smtClean="0"/>
              <a:t>3.</a:t>
            </a:r>
            <a:r>
              <a:rPr lang="zh-CN" altLang="en-US" b="1" dirty="0" smtClean="0"/>
              <a:t>语言有文采。</a:t>
            </a:r>
            <a:endParaRPr lang="en-US" b="1" dirty="0" smtClean="0"/>
          </a:p>
          <a:p>
            <a:pPr indent="450850">
              <a:lnSpc>
                <a:spcPct val="150000"/>
              </a:lnSpc>
            </a:pPr>
            <a:r>
              <a:rPr lang="zh-CN" altLang="en-US" dirty="0" smtClean="0"/>
              <a:t>语言要吸引人，有文采，注意运用修辞方法。</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19398"/>
            <a:ext cx="7898397" cy="1319198"/>
          </a:xfrm>
          <a:prstGeom prst="rect">
            <a:avLst/>
          </a:prstGeom>
          <a:noFill/>
        </p:spPr>
        <p:txBody>
          <a:bodyPr wrap="square" lIns="36000" tIns="36000" rIns="36000" bIns="36000" rtlCol="0">
            <a:spAutoFit/>
          </a:bodyPr>
          <a:lstStyle/>
          <a:p>
            <a:pPr>
              <a:lnSpc>
                <a:spcPct val="150000"/>
              </a:lnSpc>
            </a:pPr>
            <a:r>
              <a:rPr lang="en-US" b="1" dirty="0" smtClean="0"/>
              <a:t>5.</a:t>
            </a:r>
            <a:r>
              <a:rPr lang="zh-CN" altLang="en-US" dirty="0" smtClean="0"/>
              <a:t>班级举行“崇尚英雄　精忠报国”主题班会活动，其中有一个人人参与的分享环节</a:t>
            </a:r>
            <a:r>
              <a:rPr lang="en-US" altLang="zh-CN" dirty="0" smtClean="0"/>
              <a:t>——“</a:t>
            </a:r>
            <a:r>
              <a:rPr lang="zh-CN" altLang="en-US" dirty="0" smtClean="0"/>
              <a:t>推荐精忠报国英雄”</a:t>
            </a:r>
            <a:r>
              <a:rPr lang="en-US" dirty="0" smtClean="0"/>
              <a:t>.</a:t>
            </a:r>
            <a:r>
              <a:rPr lang="zh-CN" altLang="en-US" dirty="0" smtClean="0"/>
              <a:t>你最崇敬的英雄是谁</a:t>
            </a:r>
            <a:r>
              <a:rPr lang="en-US" dirty="0" smtClean="0"/>
              <a:t>?</a:t>
            </a:r>
            <a:r>
              <a:rPr lang="zh-CN" altLang="en-US" dirty="0" smtClean="0"/>
              <a:t>请向同学推荐</a:t>
            </a:r>
            <a:r>
              <a:rPr lang="en-US" dirty="0" smtClean="0"/>
              <a:t>.</a:t>
            </a:r>
            <a:r>
              <a:rPr lang="zh-CN" altLang="en-US" dirty="0" smtClean="0"/>
              <a:t>要求：概述英雄事迹，语言简洁准确。</a:t>
            </a:r>
            <a:endParaRPr lang="zh-CN" altLang="en-US" dirty="0"/>
          </a:p>
        </p:txBody>
      </p:sp>
      <p:sp>
        <p:nvSpPr>
          <p:cNvPr id="8"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5">
            <a:extLst>
              <a:ext uri="{FF2B5EF4-FFF2-40B4-BE49-F238E27FC236}">
                <a16:creationId xmlns="" xmlns:a16="http://schemas.microsoft.com/office/drawing/2014/main" id="{0663CE10-BAAC-47A1-869E-A722179F076F}"/>
              </a:ext>
            </a:extLst>
          </p:cNvPr>
          <p:cNvSpPr txBox="1"/>
          <p:nvPr/>
        </p:nvSpPr>
        <p:spPr>
          <a:xfrm>
            <a:off x="831273" y="391885"/>
            <a:ext cx="7674098" cy="341085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示例：岳飞。国难当头，他挺身而出，以雄才大略支撑起半壁江山，以精忠报国构建起不败神话。铮铮铁骨，浩然正气，赢得一世英名、万世传颂</a:t>
            </a:r>
            <a:r>
              <a:rPr lang="en-US" dirty="0" smtClean="0">
                <a:solidFill>
                  <a:srgbClr val="C00000"/>
                </a:solidFill>
              </a:rPr>
              <a:t>——“</a:t>
            </a:r>
            <a:r>
              <a:rPr lang="zh-CN" altLang="en-US" dirty="0" smtClean="0">
                <a:solidFill>
                  <a:srgbClr val="C00000"/>
                </a:solidFill>
              </a:rPr>
              <a:t>撼山易，撼岳家军难。</a:t>
            </a:r>
            <a:r>
              <a:rPr lang="en-US" dirty="0" smtClean="0">
                <a:solidFill>
                  <a:srgbClr val="C00000"/>
                </a:solidFill>
              </a:rPr>
              <a:t>” </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题目要求</a:t>
            </a:r>
            <a:r>
              <a:rPr lang="en-US" dirty="0" smtClean="0">
                <a:solidFill>
                  <a:srgbClr val="C00000"/>
                </a:solidFill>
              </a:rPr>
              <a:t>“</a:t>
            </a:r>
            <a:r>
              <a:rPr lang="zh-CN" altLang="en-US" dirty="0" smtClean="0">
                <a:solidFill>
                  <a:srgbClr val="C00000"/>
                </a:solidFill>
              </a:rPr>
              <a:t>推荐精忠报国英雄</a:t>
            </a:r>
            <a:r>
              <a:rPr lang="en-US" dirty="0" smtClean="0">
                <a:solidFill>
                  <a:srgbClr val="C00000"/>
                </a:solidFill>
              </a:rPr>
              <a:t>”</a:t>
            </a:r>
            <a:r>
              <a:rPr lang="zh-CN" altLang="en-US" dirty="0" smtClean="0">
                <a:solidFill>
                  <a:srgbClr val="C00000"/>
                </a:solidFill>
              </a:rPr>
              <a:t>，先要写准确英雄人物的姓名，比如由</a:t>
            </a:r>
            <a:r>
              <a:rPr lang="en-US" dirty="0" smtClean="0">
                <a:solidFill>
                  <a:srgbClr val="C00000"/>
                </a:solidFill>
              </a:rPr>
              <a:t>“</a:t>
            </a:r>
            <a:r>
              <a:rPr lang="zh-CN" altLang="en-US" dirty="0" smtClean="0">
                <a:solidFill>
                  <a:srgbClr val="C00000"/>
                </a:solidFill>
              </a:rPr>
              <a:t>精忠报国</a:t>
            </a:r>
            <a:r>
              <a:rPr lang="en-US" dirty="0" smtClean="0">
                <a:solidFill>
                  <a:srgbClr val="C00000"/>
                </a:solidFill>
              </a:rPr>
              <a:t>”</a:t>
            </a:r>
            <a:r>
              <a:rPr lang="zh-CN" altLang="en-US" dirty="0" smtClean="0">
                <a:solidFill>
                  <a:srgbClr val="C00000"/>
                </a:solidFill>
              </a:rPr>
              <a:t>这四个字我们就可以想到岳飞、文天祥、苏武、秋瑾、林觉民等，还包括为祖国强盛做出杰出贡献的人，如钱学森、李四光等人。然后联想到英雄人物的最突出的英雄事迹，简要地概括出来，应渗透人物可贵的精神品质。</a:t>
            </a:r>
            <a:endParaRPr lang="zh-CN" altLang="en-US" dirty="0">
              <a:solidFill>
                <a:srgbClr val="C00000"/>
              </a:solidFill>
            </a:endParaRP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965775" cy="903700"/>
          </a:xfrm>
          <a:prstGeom prst="rect">
            <a:avLst/>
          </a:prstGeom>
          <a:noFill/>
        </p:spPr>
        <p:txBody>
          <a:bodyPr wrap="square" lIns="36000" tIns="36000" rIns="36000" bIns="36000" rtlCol="0">
            <a:spAutoFit/>
          </a:bodyPr>
          <a:lstStyle/>
          <a:p>
            <a:pPr>
              <a:lnSpc>
                <a:spcPct val="150000"/>
              </a:lnSpc>
            </a:pPr>
            <a:r>
              <a:rPr lang="en-US" b="1" dirty="0" smtClean="0"/>
              <a:t>6.</a:t>
            </a:r>
            <a:r>
              <a:rPr lang="zh-CN" altLang="en-US" dirty="0" smtClean="0"/>
              <a:t>九年级</a:t>
            </a:r>
            <a:r>
              <a:rPr lang="en-US" dirty="0" smtClean="0"/>
              <a:t>(1)</a:t>
            </a:r>
            <a:r>
              <a:rPr lang="zh-CN" altLang="en-US" dirty="0" smtClean="0"/>
              <a:t>班要开展关于读书的主题班会活动，请你向同学们推荐一本你喜欢的书并说明理由。</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3" y="1282535"/>
            <a:ext cx="7837714" cy="251657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示例：我推荐</a:t>
            </a:r>
            <a:r>
              <a:rPr lang="en-US" altLang="zh-CN" dirty="0" smtClean="0">
                <a:solidFill>
                  <a:srgbClr val="C00000"/>
                </a:solidFill>
              </a:rPr>
              <a:t>《</a:t>
            </a:r>
            <a:r>
              <a:rPr lang="zh-CN" altLang="en-US" dirty="0" smtClean="0">
                <a:solidFill>
                  <a:srgbClr val="C00000"/>
                </a:solidFill>
              </a:rPr>
              <a:t>西游记</a:t>
            </a:r>
            <a:r>
              <a:rPr lang="en-US" altLang="zh-CN" dirty="0" smtClean="0">
                <a:solidFill>
                  <a:srgbClr val="C00000"/>
                </a:solidFill>
              </a:rPr>
              <a:t>》</a:t>
            </a:r>
            <a:r>
              <a:rPr lang="zh-CN" altLang="en-US" dirty="0" smtClean="0">
                <a:solidFill>
                  <a:srgbClr val="C00000"/>
                </a:solidFill>
              </a:rPr>
              <a:t>。理由：首先，</a:t>
            </a:r>
            <a:r>
              <a:rPr lang="en-US" altLang="zh-CN" dirty="0" smtClean="0">
                <a:solidFill>
                  <a:srgbClr val="C00000"/>
                </a:solidFill>
              </a:rPr>
              <a:t>《</a:t>
            </a:r>
            <a:r>
              <a:rPr lang="zh-CN" altLang="en-US" dirty="0" smtClean="0">
                <a:solidFill>
                  <a:srgbClr val="C00000"/>
                </a:solidFill>
              </a:rPr>
              <a:t>西游记</a:t>
            </a:r>
            <a:r>
              <a:rPr lang="en-US" altLang="zh-CN" dirty="0" smtClean="0">
                <a:solidFill>
                  <a:srgbClr val="C00000"/>
                </a:solidFill>
              </a:rPr>
              <a:t>》</a:t>
            </a:r>
            <a:r>
              <a:rPr lang="zh-CN" altLang="en-US" dirty="0" smtClean="0">
                <a:solidFill>
                  <a:srgbClr val="C00000"/>
                </a:solidFill>
              </a:rPr>
              <a:t>的故事情节十分精彩；其次，里面刻画的孙悟空，疾恶如仇，本领高强，是我们学习的榜样。</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首先要写出所推荐的书目，最好是自己最熟悉的，比如教材中的</a:t>
            </a:r>
            <a:r>
              <a:rPr lang="en-US" altLang="zh-CN" dirty="0" smtClean="0">
                <a:solidFill>
                  <a:srgbClr val="C00000"/>
                </a:solidFill>
              </a:rPr>
              <a:t>《</a:t>
            </a:r>
            <a:r>
              <a:rPr lang="zh-CN" altLang="en-US" dirty="0" smtClean="0">
                <a:solidFill>
                  <a:srgbClr val="C00000"/>
                </a:solidFill>
              </a:rPr>
              <a:t>西游记</a:t>
            </a:r>
            <a:r>
              <a:rPr lang="en-US" altLang="zh-CN" dirty="0" smtClean="0">
                <a:solidFill>
                  <a:srgbClr val="C00000"/>
                </a:solidFill>
              </a:rPr>
              <a:t>》</a:t>
            </a:r>
            <a:r>
              <a:rPr lang="zh-CN" altLang="en-US" dirty="0" smtClean="0">
                <a:solidFill>
                  <a:srgbClr val="C00000"/>
                </a:solidFill>
              </a:rPr>
              <a:t>。注意写作品名称，要用书名号，这属于对标点符号的隐性考查；其次，阐述喜欢的理由，可从</a:t>
            </a:r>
            <a:r>
              <a:rPr lang="en-US" altLang="zh-CN" dirty="0" smtClean="0">
                <a:solidFill>
                  <a:srgbClr val="C00000"/>
                </a:solidFill>
              </a:rPr>
              <a:t>《</a:t>
            </a:r>
            <a:r>
              <a:rPr lang="zh-CN" altLang="en-US" dirty="0" smtClean="0">
                <a:solidFill>
                  <a:srgbClr val="C00000"/>
                </a:solidFill>
              </a:rPr>
              <a:t>西游记</a:t>
            </a:r>
            <a:r>
              <a:rPr lang="en-US" altLang="zh-CN" dirty="0" smtClean="0">
                <a:solidFill>
                  <a:srgbClr val="C00000"/>
                </a:solidFill>
              </a:rPr>
              <a:t>》</a:t>
            </a:r>
            <a:r>
              <a:rPr lang="zh-CN" altLang="en-US" dirty="0" smtClean="0">
                <a:solidFill>
                  <a:srgbClr val="C00000"/>
                </a:solidFill>
              </a:rPr>
              <a:t>内容的精彩，人物形象鲜明和这本书能够带给人们的启示、影响等角度入手。</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诗歌赏析类</a:t>
            </a:r>
            <a:r>
              <a:rPr lang="en-US" altLang="zh-CN" sz="2400" dirty="0" smtClean="0">
                <a:latin typeface="微软雅黑" pitchFamily="34" charset="-122"/>
                <a:ea typeface="微软雅黑" pitchFamily="34" charset="-122"/>
              </a:rPr>
              <a:t>(</a:t>
            </a:r>
            <a:r>
              <a:rPr lang="en-US" sz="2400" dirty="0" smtClean="0"/>
              <a:t>5</a:t>
            </a:r>
            <a:r>
              <a:rPr lang="zh-CN" altLang="en-US" sz="2400" dirty="0" smtClean="0"/>
              <a:t>年</a:t>
            </a:r>
            <a:r>
              <a:rPr lang="en-US" sz="2400" dirty="0" smtClean="0"/>
              <a:t>3</a:t>
            </a:r>
            <a:r>
              <a:rPr lang="zh-CN" altLang="en-US" sz="2400" dirty="0" smtClean="0"/>
              <a:t>考</a:t>
            </a:r>
            <a:r>
              <a:rPr lang="en-US" altLang="zh-CN" sz="2400" dirty="0" smtClean="0"/>
              <a:t>)</a:t>
            </a:r>
            <a:endParaRPr lang="zh-CN" altLang="en-US" sz="2400" dirty="0">
              <a:latin typeface="微软雅黑" pitchFamily="34" charset="-122"/>
              <a:ea typeface="微软雅黑" pitchFamily="34" charset="-122"/>
            </a:endParaRPr>
          </a:p>
        </p:txBody>
      </p:sp>
      <p:sp>
        <p:nvSpPr>
          <p:cNvPr id="6"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921363"/>
            <a:ext cx="7872361" cy="2981192"/>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理解重点字词的含义</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b="1" dirty="0" smtClean="0"/>
              <a:t>1.</a:t>
            </a:r>
            <a:r>
              <a:rPr lang="zh-CN" altLang="en-US" dirty="0" smtClean="0"/>
              <a:t>首先了解词语的本义，要注意词语的词性</a:t>
            </a:r>
            <a:r>
              <a:rPr lang="en-US" dirty="0" smtClean="0"/>
              <a:t>.</a:t>
            </a:r>
            <a:r>
              <a:rPr lang="zh-CN" altLang="en-US" dirty="0" smtClean="0"/>
              <a:t>判断该词语是动词、形容词、副词，还是代词、名词等。</a:t>
            </a:r>
          </a:p>
          <a:p>
            <a:pPr>
              <a:lnSpc>
                <a:spcPct val="150000"/>
              </a:lnSpc>
            </a:pPr>
            <a:r>
              <a:rPr lang="en-US" b="1" dirty="0" smtClean="0"/>
              <a:t>2.</a:t>
            </a:r>
            <a:r>
              <a:rPr lang="zh-CN" altLang="en-US" dirty="0" smtClean="0"/>
              <a:t>结合语境解释</a:t>
            </a:r>
            <a:r>
              <a:rPr lang="en-US" dirty="0" smtClean="0"/>
              <a:t>.</a:t>
            </a:r>
            <a:r>
              <a:rPr lang="zh-CN" altLang="en-US" dirty="0" smtClean="0"/>
              <a:t>在解释词义时，要紧紧抓住上下文，结合具体的语境来理解</a:t>
            </a:r>
            <a:r>
              <a:rPr lang="en-US" dirty="0" smtClean="0"/>
              <a:t>.</a:t>
            </a:r>
            <a:r>
              <a:rPr lang="zh-CN" altLang="en-US" dirty="0" smtClean="0"/>
              <a:t>如“烽火连三月，家书抵万金”的“抵万金”的含义是什么</a:t>
            </a:r>
            <a:r>
              <a:rPr lang="en-US" dirty="0" smtClean="0"/>
              <a:t>?</a:t>
            </a:r>
            <a:r>
              <a:rPr lang="zh-CN" altLang="en-US" dirty="0" smtClean="0"/>
              <a:t>这里就要回答词语的比喻义</a:t>
            </a:r>
            <a:r>
              <a:rPr lang="en-US" altLang="zh-CN" dirty="0" smtClean="0"/>
              <a:t>——</a:t>
            </a:r>
            <a:r>
              <a:rPr lang="zh-CN" altLang="en-US" dirty="0" smtClean="0"/>
              <a:t>家书的珍贵</a:t>
            </a:r>
            <a:r>
              <a:rPr lang="en-US" dirty="0" smtClean="0"/>
              <a:t>.</a:t>
            </a:r>
            <a:r>
              <a:rPr lang="zh-CN" altLang="en-US" dirty="0" smtClean="0"/>
              <a:t>像“了却君王天下事”中的“天下事”，结合词的内容就不难理解它的含义，是指收复北方，统一山河。</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98397" cy="173469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答题步骤是：</a:t>
            </a:r>
            <a:r>
              <a:rPr lang="en-US" dirty="0" smtClean="0"/>
              <a:t>(1)</a:t>
            </a:r>
            <a:r>
              <a:rPr lang="zh-CN" altLang="en-US" dirty="0" smtClean="0"/>
              <a:t>看清题干要求，锁定词语。</a:t>
            </a:r>
            <a:endParaRPr lang="en-US" dirty="0" smtClean="0"/>
          </a:p>
          <a:p>
            <a:pPr>
              <a:lnSpc>
                <a:spcPct val="150000"/>
              </a:lnSpc>
            </a:pPr>
            <a:r>
              <a:rPr lang="en-US" dirty="0" smtClean="0"/>
              <a:t>(2)</a:t>
            </a:r>
            <a:r>
              <a:rPr lang="zh-CN" altLang="en-US" dirty="0" smtClean="0"/>
              <a:t>回到文中，还原词语位置。</a:t>
            </a:r>
            <a:endParaRPr lang="en-US" dirty="0" smtClean="0"/>
          </a:p>
          <a:p>
            <a:pPr>
              <a:lnSpc>
                <a:spcPct val="150000"/>
              </a:lnSpc>
            </a:pPr>
            <a:r>
              <a:rPr lang="en-US" dirty="0" smtClean="0"/>
              <a:t>(3)</a:t>
            </a:r>
            <a:r>
              <a:rPr lang="zh-CN" altLang="en-US" dirty="0" smtClean="0"/>
              <a:t>划定语言环境，前后勾连，综合信息。</a:t>
            </a:r>
            <a:endParaRPr lang="en-US" dirty="0" smtClean="0"/>
          </a:p>
          <a:p>
            <a:pPr>
              <a:lnSpc>
                <a:spcPct val="150000"/>
              </a:lnSpc>
            </a:pPr>
            <a:r>
              <a:rPr lang="en-US" dirty="0" smtClean="0"/>
              <a:t>(4)</a:t>
            </a:r>
            <a:r>
              <a:rPr lang="zh-CN" altLang="en-US" dirty="0" smtClean="0"/>
              <a:t>组织语言，完成答案。</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123123"/>
            <a:ext cx="7898397" cy="464318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考点二　理解重点句子的含义</a:t>
            </a:r>
          </a:p>
          <a:p>
            <a:pPr>
              <a:lnSpc>
                <a:spcPct val="150000"/>
              </a:lnSpc>
            </a:pPr>
            <a:r>
              <a:rPr lang="zh-CN" altLang="en-US" dirty="0" smtClean="0"/>
              <a:t>　　常规的诗句理解题所选的诗句往往是被后人传诵的名句</a:t>
            </a:r>
            <a:r>
              <a:rPr lang="en-US" dirty="0" smtClean="0"/>
              <a:t>.</a:t>
            </a:r>
            <a:r>
              <a:rPr lang="zh-CN" altLang="en-US" dirty="0" smtClean="0"/>
              <a:t>答题时要判定该句是否有言外之意，是否与主旨或情感等有关。</a:t>
            </a:r>
          </a:p>
          <a:p>
            <a:pPr>
              <a:lnSpc>
                <a:spcPct val="150000"/>
              </a:lnSpc>
            </a:pPr>
            <a:r>
              <a:rPr lang="en-US" b="1" dirty="0" smtClean="0"/>
              <a:t>1.</a:t>
            </a:r>
            <a:r>
              <a:rPr lang="zh-CN" altLang="en-US" b="1" dirty="0" smtClean="0"/>
              <a:t>辨别诗句是否是主旨句</a:t>
            </a:r>
            <a:r>
              <a:rPr lang="en-US" b="1" dirty="0" smtClean="0"/>
              <a:t>.</a:t>
            </a:r>
            <a:r>
              <a:rPr lang="zh-CN" altLang="en-US" dirty="0" smtClean="0"/>
              <a:t>如果与诗歌主旨有关，要扣住主旨来答题。</a:t>
            </a:r>
          </a:p>
          <a:p>
            <a:pPr>
              <a:lnSpc>
                <a:spcPct val="150000"/>
              </a:lnSpc>
            </a:pPr>
            <a:r>
              <a:rPr lang="en-US" b="1" dirty="0" smtClean="0"/>
              <a:t>2.</a:t>
            </a:r>
            <a:r>
              <a:rPr lang="zh-CN" altLang="en-US" b="1" dirty="0" smtClean="0"/>
              <a:t>辨别诗句是否是情感句</a:t>
            </a:r>
            <a:r>
              <a:rPr lang="en-US" b="1" dirty="0" smtClean="0"/>
              <a:t>.</a:t>
            </a:r>
            <a:r>
              <a:rPr lang="zh-CN" altLang="en-US" dirty="0" smtClean="0"/>
              <a:t>如果与表现诗歌情感有关，要结合情感答题。</a:t>
            </a:r>
          </a:p>
          <a:p>
            <a:pPr>
              <a:lnSpc>
                <a:spcPct val="150000"/>
              </a:lnSpc>
            </a:pPr>
            <a:r>
              <a:rPr lang="en-US" b="1" dirty="0" smtClean="0"/>
              <a:t>3.</a:t>
            </a:r>
            <a:r>
              <a:rPr lang="zh-CN" altLang="en-US" b="1" dirty="0" smtClean="0"/>
              <a:t>辨别诗句是否运用了修辞方法</a:t>
            </a:r>
            <a:r>
              <a:rPr lang="en-US" b="1" dirty="0" smtClean="0"/>
              <a:t>.</a:t>
            </a:r>
            <a:r>
              <a:rPr lang="zh-CN" altLang="en-US" dirty="0" smtClean="0"/>
              <a:t>如果使用了修辞方法，要答出诗句运用修辞所含的意义。</a:t>
            </a:r>
          </a:p>
          <a:p>
            <a:pPr>
              <a:lnSpc>
                <a:spcPct val="150000"/>
              </a:lnSpc>
            </a:pPr>
            <a:r>
              <a:rPr lang="en-US" b="1" dirty="0" smtClean="0"/>
              <a:t>4.</a:t>
            </a:r>
            <a:r>
              <a:rPr lang="zh-CN" altLang="en-US" b="1" dirty="0" smtClean="0"/>
              <a:t>辨别诗句是否运用了典故</a:t>
            </a:r>
            <a:r>
              <a:rPr lang="en-US" b="1" dirty="0" smtClean="0"/>
              <a:t>.</a:t>
            </a:r>
            <a:r>
              <a:rPr lang="zh-CN" altLang="en-US" dirty="0" smtClean="0"/>
              <a:t>如果诗句运用了典故，要答出运用典故所要表达的寓意。</a:t>
            </a:r>
          </a:p>
          <a:p>
            <a:pPr>
              <a:lnSpc>
                <a:spcPct val="150000"/>
              </a:lnSpc>
            </a:pPr>
            <a:r>
              <a:rPr lang="en-US" b="1" dirty="0" smtClean="0"/>
              <a:t>5.</a:t>
            </a:r>
            <a:r>
              <a:rPr lang="zh-CN" altLang="en-US" b="1" dirty="0" smtClean="0"/>
              <a:t>辨别诗句中是否有诗眼等关键字词</a:t>
            </a:r>
            <a:r>
              <a:rPr lang="en-US" b="1" dirty="0" smtClean="0"/>
              <a:t>.</a:t>
            </a:r>
            <a:r>
              <a:rPr lang="zh-CN" altLang="en-US" dirty="0" smtClean="0"/>
              <a:t>如果有一些非常关键的词语，还要答出该词语的含义。</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15897"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考点三　赏析句子的表达效果</a:t>
            </a:r>
          </a:p>
          <a:p>
            <a:pPr>
              <a:lnSpc>
                <a:spcPct val="150000"/>
              </a:lnSpc>
            </a:pPr>
            <a:r>
              <a:rPr lang="zh-CN" altLang="en-US" dirty="0" smtClean="0"/>
              <a:t>　　这类题主要选一些经典名句进行赏析</a:t>
            </a:r>
            <a:r>
              <a:rPr lang="en-US" dirty="0" smtClean="0"/>
              <a:t>.</a:t>
            </a:r>
            <a:r>
              <a:rPr lang="zh-CN" altLang="en-US" dirty="0" smtClean="0"/>
              <a:t>解答时要掌握常见的鉴赏评价的角度：</a:t>
            </a:r>
          </a:p>
          <a:p>
            <a:pPr>
              <a:lnSpc>
                <a:spcPct val="150000"/>
              </a:lnSpc>
            </a:pPr>
            <a:r>
              <a:rPr lang="en-US" b="1" dirty="0" smtClean="0"/>
              <a:t>1.</a:t>
            </a:r>
            <a:r>
              <a:rPr lang="zh-CN" altLang="en-US" dirty="0" smtClean="0"/>
              <a:t>采用的修辞方法</a:t>
            </a:r>
            <a:r>
              <a:rPr lang="en-US" dirty="0" smtClean="0"/>
              <a:t>(</a:t>
            </a:r>
            <a:r>
              <a:rPr lang="zh-CN" altLang="en-US" dirty="0" smtClean="0"/>
              <a:t>如拟人、比喻等</a:t>
            </a:r>
            <a:r>
              <a:rPr lang="en-US" dirty="0" smtClean="0"/>
              <a:t>)</a:t>
            </a:r>
            <a:r>
              <a:rPr lang="zh-CN" altLang="en-US" dirty="0" smtClean="0"/>
              <a:t>。</a:t>
            </a:r>
          </a:p>
          <a:p>
            <a:pPr>
              <a:lnSpc>
                <a:spcPct val="150000"/>
              </a:lnSpc>
            </a:pPr>
            <a:r>
              <a:rPr lang="en-US" b="1" dirty="0" smtClean="0"/>
              <a:t>2.</a:t>
            </a:r>
            <a:r>
              <a:rPr lang="zh-CN" altLang="en-US" dirty="0" smtClean="0"/>
              <a:t>采用的描写方法</a:t>
            </a:r>
            <a:r>
              <a:rPr lang="en-US" dirty="0" smtClean="0"/>
              <a:t>(</a:t>
            </a:r>
            <a:r>
              <a:rPr lang="zh-CN" altLang="en-US" dirty="0" smtClean="0"/>
              <a:t>如侧面描写等</a:t>
            </a:r>
            <a:r>
              <a:rPr lang="en-US" dirty="0" smtClean="0"/>
              <a:t>)</a:t>
            </a:r>
            <a:r>
              <a:rPr lang="zh-CN" altLang="en-US" dirty="0" smtClean="0"/>
              <a:t>。</a:t>
            </a:r>
          </a:p>
          <a:p>
            <a:pPr>
              <a:lnSpc>
                <a:spcPct val="150000"/>
              </a:lnSpc>
            </a:pPr>
            <a:r>
              <a:rPr lang="en-US" b="1" dirty="0" smtClean="0"/>
              <a:t>3.</a:t>
            </a:r>
            <a:r>
              <a:rPr lang="zh-CN" altLang="en-US" dirty="0" smtClean="0"/>
              <a:t>用词的生动形象等。</a:t>
            </a:r>
          </a:p>
          <a:p>
            <a:pPr>
              <a:lnSpc>
                <a:spcPct val="150000"/>
              </a:lnSpc>
            </a:pPr>
            <a:r>
              <a:rPr lang="en-US" b="1" dirty="0" smtClean="0"/>
              <a:t>4.</a:t>
            </a:r>
            <a:r>
              <a:rPr lang="zh-CN" altLang="en-US" dirty="0" smtClean="0"/>
              <a:t>写景的特点</a:t>
            </a:r>
            <a:r>
              <a:rPr lang="en-US" dirty="0" smtClean="0"/>
              <a:t>(</a:t>
            </a:r>
            <a:r>
              <a:rPr lang="zh-CN" altLang="en-US" dirty="0" smtClean="0"/>
              <a:t>如景物的色彩、近景远景的结合等</a:t>
            </a:r>
            <a:r>
              <a:rPr lang="en-US" dirty="0" smtClean="0"/>
              <a:t>)</a:t>
            </a:r>
            <a:r>
              <a:rPr lang="zh-CN" altLang="en-US" dirty="0" smtClean="0"/>
              <a:t>。</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fade">
                                      <p:cBhvr>
                                        <p:cTn id="1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150195"/>
          </a:xfrm>
          <a:prstGeom prst="rect">
            <a:avLst/>
          </a:prstGeom>
          <a:noFill/>
        </p:spPr>
        <p:txBody>
          <a:bodyPr wrap="square" lIns="36000" tIns="36000" rIns="36000" bIns="36000" rtlCol="0">
            <a:spAutoFit/>
          </a:bodyPr>
          <a:lstStyle/>
          <a:p>
            <a:pPr>
              <a:lnSpc>
                <a:spcPct val="150000"/>
              </a:lnSpc>
            </a:pPr>
            <a:r>
              <a:rPr lang="en-US" b="1" dirty="0" smtClean="0"/>
              <a:t>5.</a:t>
            </a:r>
            <a:r>
              <a:rPr lang="zh-CN" altLang="en-US" dirty="0" smtClean="0"/>
              <a:t>运用的表现手法</a:t>
            </a:r>
            <a:r>
              <a:rPr lang="en-US" dirty="0" smtClean="0"/>
              <a:t>(</a:t>
            </a:r>
            <a:r>
              <a:rPr lang="zh-CN" altLang="en-US" dirty="0" smtClean="0"/>
              <a:t>如对比、反衬等</a:t>
            </a:r>
            <a:r>
              <a:rPr lang="en-US" dirty="0" smtClean="0"/>
              <a:t>)</a:t>
            </a:r>
            <a:r>
              <a:rPr lang="zh-CN" altLang="en-US" dirty="0" smtClean="0"/>
              <a:t>。</a:t>
            </a:r>
          </a:p>
          <a:p>
            <a:pPr>
              <a:lnSpc>
                <a:spcPct val="150000"/>
              </a:lnSpc>
            </a:pPr>
            <a:r>
              <a:rPr lang="zh-CN" altLang="en-US" dirty="0" smtClean="0"/>
              <a:t>从以上角度入手，而且要说出表达了诗人怎样的思想感情或给人怎样的启示和思考。</a:t>
            </a:r>
          </a:p>
          <a:p>
            <a:pPr>
              <a:lnSpc>
                <a:spcPct val="150000"/>
              </a:lnSpc>
            </a:pPr>
            <a:r>
              <a:rPr lang="zh-CN" altLang="en-US" dirty="0" smtClean="0"/>
              <a:t>答题模板：运用</a:t>
            </a:r>
            <a:r>
              <a:rPr lang="en-US" dirty="0" smtClean="0"/>
              <a:t>××</a:t>
            </a:r>
            <a:r>
              <a:rPr lang="zh-CN" altLang="en-US" dirty="0" smtClean="0"/>
              <a:t>的</a:t>
            </a:r>
            <a:r>
              <a:rPr lang="en-US" dirty="0" smtClean="0"/>
              <a:t>(</a:t>
            </a:r>
            <a:r>
              <a:rPr lang="zh-CN" altLang="en-US" dirty="0" smtClean="0"/>
              <a:t>修辞、烘托、情感交融</a:t>
            </a:r>
            <a:r>
              <a:rPr lang="en-US" dirty="0" smtClean="0"/>
              <a:t>)</a:t>
            </a:r>
            <a:r>
              <a:rPr lang="zh-CN" altLang="en-US" dirty="0" smtClean="0"/>
              <a:t>手法</a:t>
            </a:r>
            <a:r>
              <a:rPr lang="en-US" dirty="0" smtClean="0"/>
              <a:t>+</a:t>
            </a:r>
            <a:r>
              <a:rPr lang="zh-CN" altLang="en-US" dirty="0" smtClean="0"/>
              <a:t>写出了什么</a:t>
            </a:r>
            <a:r>
              <a:rPr lang="en-US" dirty="0" smtClean="0"/>
              <a:t>(</a:t>
            </a:r>
            <a:r>
              <a:rPr lang="zh-CN" altLang="en-US" dirty="0" smtClean="0"/>
              <a:t>具体内容，字面含义</a:t>
            </a:r>
            <a:r>
              <a:rPr lang="en-US" dirty="0" smtClean="0"/>
              <a:t>)+</a:t>
            </a:r>
            <a:r>
              <a:rPr lang="zh-CN" altLang="en-US" dirty="0" smtClean="0"/>
              <a:t>表达了什么</a:t>
            </a:r>
            <a:r>
              <a:rPr lang="en-US" dirty="0" smtClean="0"/>
              <a:t>(</a:t>
            </a:r>
            <a:r>
              <a:rPr lang="zh-CN" altLang="en-US" dirty="0" smtClean="0"/>
              <a:t>深层含义，作者的情感或包含的哲理</a:t>
            </a:r>
            <a:r>
              <a:rPr lang="en-US" dirty="0" smtClean="0"/>
              <a:t>)+</a:t>
            </a:r>
            <a:r>
              <a:rPr lang="zh-CN" altLang="en-US" dirty="0" smtClean="0"/>
              <a:t>表达效果。</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65761"/>
            <a:ext cx="7880273" cy="2150195"/>
          </a:xfrm>
          <a:prstGeom prst="rect">
            <a:avLst/>
          </a:prstGeom>
          <a:noFill/>
        </p:spPr>
        <p:txBody>
          <a:bodyPr wrap="square" lIns="36000" tIns="36000" rIns="36000" bIns="36000" rtlCol="0">
            <a:spAutoFit/>
          </a:bodyPr>
          <a:lstStyle/>
          <a:p>
            <a:pPr>
              <a:lnSpc>
                <a:spcPct val="150000"/>
              </a:lnSpc>
            </a:pPr>
            <a:r>
              <a:rPr lang="zh-CN" altLang="en-US" dirty="0" smtClean="0"/>
              <a:t>活动三：交流实践体验</a:t>
            </a:r>
          </a:p>
          <a:p>
            <a:pPr indent="450850">
              <a:lnSpc>
                <a:spcPct val="150000"/>
              </a:lnSpc>
            </a:pPr>
            <a:r>
              <a:rPr lang="zh-CN" altLang="en-US" dirty="0" smtClean="0"/>
              <a:t>初二年级将召开本次综合性学习活动总结会，向参加活动的同学征集会标内容。</a:t>
            </a:r>
            <a:r>
              <a:rPr lang="en-US" dirty="0" smtClean="0"/>
              <a:t>(2</a:t>
            </a:r>
            <a:r>
              <a:rPr lang="zh-CN" altLang="en-US" dirty="0" smtClean="0"/>
              <a:t>分</a:t>
            </a:r>
            <a:r>
              <a:rPr lang="en-US" dirty="0" smtClean="0"/>
              <a:t>)</a:t>
            </a:r>
            <a:endParaRPr lang="zh-CN" altLang="en-US" dirty="0" smtClean="0"/>
          </a:p>
          <a:p>
            <a:pPr>
              <a:lnSpc>
                <a:spcPct val="150000"/>
              </a:lnSpc>
            </a:pPr>
            <a:r>
              <a:rPr lang="zh-CN" altLang="en-US" dirty="0" smtClean="0"/>
              <a:t>要求：</a:t>
            </a:r>
            <a:r>
              <a:rPr lang="en-US" dirty="0" smtClean="0"/>
              <a:t>(1)</a:t>
            </a:r>
            <a:r>
              <a:rPr lang="zh-CN" altLang="en-US" dirty="0" smtClean="0"/>
              <a:t>运用对偶修辞方法；</a:t>
            </a:r>
            <a:endParaRPr lang="en-US" altLang="zh-CN" dirty="0" smtClean="0"/>
          </a:p>
          <a:p>
            <a:pPr>
              <a:lnSpc>
                <a:spcPct val="150000"/>
              </a:lnSpc>
            </a:pPr>
            <a:r>
              <a:rPr lang="en-US" dirty="0" smtClean="0"/>
              <a:t>(2)</a:t>
            </a:r>
            <a:r>
              <a:rPr lang="zh-CN" altLang="en-US" dirty="0" smtClean="0"/>
              <a:t>不超过</a:t>
            </a:r>
            <a:r>
              <a:rPr lang="en-US" dirty="0" smtClean="0"/>
              <a:t>30</a:t>
            </a:r>
            <a:r>
              <a:rPr lang="zh-CN" altLang="en-US" dirty="0" smtClean="0"/>
              <a:t>个字。</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考点四　体会作者</a:t>
            </a:r>
            <a:r>
              <a:rPr lang="en-US" b="1" dirty="0" smtClean="0">
                <a:solidFill>
                  <a:srgbClr val="0092D7"/>
                </a:solidFill>
              </a:rPr>
              <a:t>(</a:t>
            </a:r>
            <a:r>
              <a:rPr lang="zh-CN" altLang="en-US" b="1" dirty="0" smtClean="0">
                <a:solidFill>
                  <a:srgbClr val="0092D7"/>
                </a:solidFill>
              </a:rPr>
              <a:t>人物</a:t>
            </a:r>
            <a:r>
              <a:rPr lang="en-US" b="1" dirty="0" smtClean="0">
                <a:solidFill>
                  <a:srgbClr val="0092D7"/>
                </a:solidFill>
              </a:rPr>
              <a:t>)</a:t>
            </a:r>
            <a:r>
              <a:rPr lang="zh-CN" altLang="en-US" b="1" dirty="0" smtClean="0">
                <a:solidFill>
                  <a:srgbClr val="0092D7"/>
                </a:solidFill>
              </a:rPr>
              <a:t>情感</a:t>
            </a:r>
          </a:p>
          <a:p>
            <a:pPr>
              <a:lnSpc>
                <a:spcPct val="150000"/>
              </a:lnSpc>
            </a:pPr>
            <a:r>
              <a:rPr lang="en-US" b="1" dirty="0" smtClean="0"/>
              <a:t>1.</a:t>
            </a:r>
            <a:r>
              <a:rPr lang="zh-CN" altLang="en-US" b="1" dirty="0" smtClean="0"/>
              <a:t>审视标题与注释</a:t>
            </a:r>
            <a:r>
              <a:rPr lang="en-US" b="1" dirty="0" smtClean="0"/>
              <a:t>.</a:t>
            </a:r>
            <a:r>
              <a:rPr lang="zh-CN" altLang="en-US" dirty="0" smtClean="0"/>
              <a:t>通过标题可以知道诗歌的类别，通过注释可以了解创作背景，从而大致推断出诗人的思想感情</a:t>
            </a:r>
            <a:r>
              <a:rPr lang="en-US" dirty="0" smtClean="0"/>
              <a:t>.</a:t>
            </a:r>
            <a:r>
              <a:rPr lang="zh-CN" altLang="en-US" dirty="0" smtClean="0"/>
              <a:t>如写景诗的借景抒情，咏物诗的托物言志，咏史诗的借古讽今，送别诗的离愁别绪，羁旅诗的漂泊愁苦，边塞诗的壮志豪情或厌战思乡等。</a:t>
            </a:r>
          </a:p>
          <a:p>
            <a:pPr>
              <a:lnSpc>
                <a:spcPct val="150000"/>
              </a:lnSpc>
            </a:pPr>
            <a:r>
              <a:rPr lang="en-US" b="1" dirty="0" smtClean="0"/>
              <a:t>2.</a:t>
            </a:r>
            <a:r>
              <a:rPr lang="zh-CN" altLang="en-US" b="1" dirty="0" smtClean="0"/>
              <a:t>抓住诗中体现诗人思想感情的词语</a:t>
            </a:r>
            <a:r>
              <a:rPr lang="en-US" b="1" dirty="0" smtClean="0"/>
              <a:t>.</a:t>
            </a:r>
            <a:r>
              <a:rPr lang="zh-CN" altLang="en-US" dirty="0" smtClean="0"/>
              <a:t>古诗词中常用到一些直接表露诗人思想感情的词语</a:t>
            </a:r>
            <a:r>
              <a:rPr lang="en-US" dirty="0" smtClean="0"/>
              <a:t>.</a:t>
            </a:r>
            <a:r>
              <a:rPr lang="zh-CN" altLang="en-US" dirty="0" smtClean="0"/>
              <a:t>如李商隐的</a:t>
            </a:r>
            <a:r>
              <a:rPr lang="en-US" altLang="zh-CN" dirty="0" smtClean="0"/>
              <a:t>《</a:t>
            </a:r>
            <a:r>
              <a:rPr lang="zh-CN" altLang="en-US" dirty="0" smtClean="0"/>
              <a:t>夜雨寄北</a:t>
            </a:r>
            <a:r>
              <a:rPr lang="en-US" altLang="zh-CN" dirty="0" smtClean="0"/>
              <a:t>》</a:t>
            </a:r>
            <a:r>
              <a:rPr lang="zh-CN" altLang="en-US" dirty="0" smtClean="0"/>
              <a:t>，从题目中的“寄”及诗中的“共剪”，可以看出诗人对妻子的一片深情。</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565693"/>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分析意象</a:t>
            </a:r>
            <a:r>
              <a:rPr lang="en-US" b="1" dirty="0" smtClean="0"/>
              <a:t>.</a:t>
            </a:r>
            <a:r>
              <a:rPr lang="zh-CN" altLang="en-US" dirty="0" smtClean="0"/>
              <a:t>意象即诗中已经带有主观感情色彩的景和物，如杨柳表示送别怀远，月亮是思乡的代名词，松柏表示坚强、正直，梧桐表示凄凉悲伤，抓住这些意象可以帮助考生把握诗人的思想感情。</a:t>
            </a:r>
          </a:p>
          <a:p>
            <a:pPr>
              <a:lnSpc>
                <a:spcPct val="150000"/>
              </a:lnSpc>
            </a:pPr>
            <a:r>
              <a:rPr lang="en-US" b="1" dirty="0" smtClean="0"/>
              <a:t>4.</a:t>
            </a:r>
            <a:r>
              <a:rPr lang="zh-CN" altLang="en-US" b="1" dirty="0" smtClean="0"/>
              <a:t>准确表述作答</a:t>
            </a:r>
            <a:r>
              <a:rPr lang="en-US" b="1" dirty="0" smtClean="0"/>
              <a:t>.</a:t>
            </a:r>
            <a:r>
              <a:rPr lang="zh-CN" altLang="en-US" dirty="0" smtClean="0"/>
              <a:t>在平时学习时，考生要积累一些概括感情的常用词语，避免答题时说外行话</a:t>
            </a:r>
            <a:r>
              <a:rPr lang="en-US" dirty="0" smtClean="0"/>
              <a:t>.</a:t>
            </a:r>
            <a:r>
              <a:rPr lang="zh-CN" altLang="en-US" dirty="0" smtClean="0"/>
              <a:t>如喜悦、欢快、恬淡、闲适、烦闷、愤怒、壮志未酬、借古讽今、旷达乐观等。</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114805"/>
            <a:ext cx="7874333" cy="464318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考点五　概括诗歌中的形象特点</a:t>
            </a:r>
          </a:p>
          <a:p>
            <a:pPr>
              <a:lnSpc>
                <a:spcPct val="150000"/>
              </a:lnSpc>
            </a:pPr>
            <a:r>
              <a:rPr lang="en-US" b="1" dirty="0" smtClean="0"/>
              <a:t>1.</a:t>
            </a:r>
            <a:r>
              <a:rPr lang="zh-CN" altLang="en-US" b="1" dirty="0" smtClean="0"/>
              <a:t>人物形象</a:t>
            </a:r>
          </a:p>
          <a:p>
            <a:pPr>
              <a:lnSpc>
                <a:spcPct val="150000"/>
              </a:lnSpc>
            </a:pPr>
            <a:r>
              <a:rPr lang="zh-CN" altLang="en-US" dirty="0" smtClean="0"/>
              <a:t>　　诗歌中的人物形象有两种类别，一类是抒情主人公的形象，即诗人自己；另一类是作品刻画的人物形象</a:t>
            </a:r>
            <a:r>
              <a:rPr lang="en-US" dirty="0" smtClean="0"/>
              <a:t>.</a:t>
            </a:r>
            <a:r>
              <a:rPr lang="zh-CN" altLang="en-US" dirty="0" smtClean="0"/>
              <a:t>鉴赏诗歌中的人物形象，就是分析诗中诗人所塑造的人物的行为、神态、心理、性格、情感、观点、处境等内容，把握人物形象的个性特征</a:t>
            </a:r>
            <a:r>
              <a:rPr lang="en-US" dirty="0" smtClean="0"/>
              <a:t>.</a:t>
            </a:r>
            <a:r>
              <a:rPr lang="zh-CN" altLang="en-US" dirty="0" smtClean="0"/>
              <a:t>具体分析思路与方法：</a:t>
            </a:r>
          </a:p>
          <a:p>
            <a:pPr>
              <a:lnSpc>
                <a:spcPct val="150000"/>
              </a:lnSpc>
            </a:pPr>
            <a:r>
              <a:rPr lang="en-US" dirty="0" smtClean="0"/>
              <a:t>(1)</a:t>
            </a:r>
            <a:r>
              <a:rPr lang="zh-CN" altLang="en-US" dirty="0" smtClean="0"/>
              <a:t>知人论世，结合背景了解人物当时的情境。</a:t>
            </a:r>
          </a:p>
          <a:p>
            <a:pPr>
              <a:lnSpc>
                <a:spcPct val="150000"/>
              </a:lnSpc>
            </a:pPr>
            <a:r>
              <a:rPr lang="en-US" dirty="0" smtClean="0"/>
              <a:t>(2)</a:t>
            </a:r>
            <a:r>
              <a:rPr lang="zh-CN" altLang="en-US" dirty="0" smtClean="0"/>
              <a:t>分析人物的行为、语言、心理，把握人物特征。</a:t>
            </a:r>
          </a:p>
          <a:p>
            <a:pPr>
              <a:lnSpc>
                <a:spcPct val="150000"/>
              </a:lnSpc>
            </a:pPr>
            <a:r>
              <a:rPr lang="en-US" dirty="0" smtClean="0"/>
              <a:t>(3)</a:t>
            </a:r>
            <a:r>
              <a:rPr lang="zh-CN" altLang="en-US" dirty="0" smtClean="0"/>
              <a:t>抓住表露人物情感或思想的词句。</a:t>
            </a:r>
          </a:p>
          <a:p>
            <a:pPr>
              <a:lnSpc>
                <a:spcPct val="150000"/>
              </a:lnSpc>
            </a:pPr>
            <a:r>
              <a:rPr lang="en-US" dirty="0" smtClean="0"/>
              <a:t>(4)</a:t>
            </a:r>
            <a:r>
              <a:rPr lang="zh-CN" altLang="en-US" dirty="0" smtClean="0"/>
              <a:t>借助意象和典故，展开联想和想象，感知形象。</a:t>
            </a:r>
          </a:p>
          <a:p>
            <a:pPr>
              <a:lnSpc>
                <a:spcPct val="150000"/>
              </a:lnSpc>
            </a:pPr>
            <a:r>
              <a:rPr lang="en-US" dirty="0" smtClean="0"/>
              <a:t>(5)</a:t>
            </a:r>
            <a:r>
              <a:rPr lang="zh-CN" altLang="en-US" dirty="0" smtClean="0"/>
              <a:t>借助修辞方法、描写方法、表现手法揣摩人物。</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事物形象</a:t>
            </a:r>
          </a:p>
          <a:p>
            <a:pPr>
              <a:lnSpc>
                <a:spcPct val="150000"/>
              </a:lnSpc>
            </a:pPr>
            <a:r>
              <a:rPr lang="zh-CN" altLang="en-US" dirty="0" smtClean="0"/>
              <a:t>　　诗歌中的事物形象即诗歌中描写的景物等。</a:t>
            </a:r>
          </a:p>
          <a:p>
            <a:pPr>
              <a:lnSpc>
                <a:spcPct val="150000"/>
              </a:lnSpc>
            </a:pPr>
            <a:r>
              <a:rPr lang="en-US" dirty="0" smtClean="0"/>
              <a:t>(1)</a:t>
            </a:r>
            <a:r>
              <a:rPr lang="zh-CN" altLang="en-US" dirty="0" smtClean="0"/>
              <a:t>捕捉所写物象描写特征的词语，分析物象的外在特征</a:t>
            </a:r>
            <a:r>
              <a:rPr lang="en-US" dirty="0" smtClean="0"/>
              <a:t>(</a:t>
            </a:r>
            <a:r>
              <a:rPr lang="zh-CN" altLang="en-US" dirty="0" smtClean="0"/>
              <a:t>形、色、声、态等</a:t>
            </a:r>
            <a:r>
              <a:rPr lang="en-US" dirty="0" smtClean="0"/>
              <a:t>)</a:t>
            </a:r>
            <a:r>
              <a:rPr lang="zh-CN" altLang="en-US" dirty="0" smtClean="0"/>
              <a:t>、环境特点和内在品性。</a:t>
            </a:r>
          </a:p>
          <a:p>
            <a:pPr>
              <a:lnSpc>
                <a:spcPct val="150000"/>
              </a:lnSpc>
            </a:pPr>
            <a:r>
              <a:rPr lang="en-US" dirty="0" smtClean="0"/>
              <a:t>(2)</a:t>
            </a:r>
            <a:r>
              <a:rPr lang="zh-CN" altLang="en-US" dirty="0" smtClean="0"/>
              <a:t>借助表现手法，尤其是托物言志，挖掘物象内在的品格、精神，抓住物与志的“契合点”。</a:t>
            </a:r>
          </a:p>
          <a:p>
            <a:pPr>
              <a:lnSpc>
                <a:spcPct val="150000"/>
              </a:lnSpc>
            </a:pPr>
            <a:r>
              <a:rPr lang="en-US" dirty="0" smtClean="0"/>
              <a:t>(3)</a:t>
            </a:r>
            <a:r>
              <a:rPr lang="zh-CN" altLang="en-US" dirty="0" smtClean="0"/>
              <a:t>联系诗人自身经历和所处社会环境，揣摩诗人所托之情，所言之志。</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249715"/>
            <a:ext cx="7874333"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考点六　鉴赏诗歌的写作手法</a:t>
            </a:r>
          </a:p>
          <a:p>
            <a:pPr>
              <a:lnSpc>
                <a:spcPct val="150000"/>
              </a:lnSpc>
            </a:pPr>
            <a:r>
              <a:rPr lang="en-US" b="1" dirty="0" smtClean="0"/>
              <a:t>1.</a:t>
            </a:r>
            <a:r>
              <a:rPr lang="zh-CN" altLang="en-US" dirty="0" smtClean="0"/>
              <a:t>掌握诗歌中常见的修辞方法</a:t>
            </a:r>
            <a:r>
              <a:rPr lang="en-US" dirty="0" smtClean="0"/>
              <a:t>(</a:t>
            </a:r>
            <a:r>
              <a:rPr lang="zh-CN" altLang="en-US" dirty="0" smtClean="0"/>
              <a:t>主要包括比喻、拟人、对偶、夸张、对比等</a:t>
            </a:r>
            <a:r>
              <a:rPr lang="en-US" dirty="0" smtClean="0"/>
              <a:t>)</a:t>
            </a:r>
            <a:r>
              <a:rPr lang="zh-CN" altLang="en-US" dirty="0" smtClean="0"/>
              <a:t>、表现手法</a:t>
            </a:r>
            <a:r>
              <a:rPr lang="en-US" dirty="0" smtClean="0"/>
              <a:t>(</a:t>
            </a:r>
            <a:r>
              <a:rPr lang="zh-CN" altLang="en-US" dirty="0" smtClean="0"/>
              <a:t>托物言志、动静结合、衬托等</a:t>
            </a:r>
            <a:r>
              <a:rPr lang="en-US" dirty="0" smtClean="0"/>
              <a:t>)</a:t>
            </a:r>
            <a:r>
              <a:rPr lang="zh-CN" altLang="en-US" dirty="0" smtClean="0"/>
              <a:t>、表达方式</a:t>
            </a:r>
            <a:r>
              <a:rPr lang="en-US" dirty="0" smtClean="0"/>
              <a:t>(</a:t>
            </a:r>
            <a:r>
              <a:rPr lang="zh-CN" altLang="en-US" dirty="0" smtClean="0"/>
              <a:t>主要是描写方式和抒情方式</a:t>
            </a:r>
            <a:r>
              <a:rPr lang="en-US" dirty="0" smtClean="0"/>
              <a:t>)</a:t>
            </a:r>
            <a:r>
              <a:rPr lang="zh-CN" altLang="en-US" dirty="0" smtClean="0"/>
              <a:t>。</a:t>
            </a:r>
          </a:p>
          <a:p>
            <a:pPr>
              <a:lnSpc>
                <a:spcPct val="150000"/>
              </a:lnSpc>
            </a:pPr>
            <a:r>
              <a:rPr lang="en-US" b="1" dirty="0" smtClean="0"/>
              <a:t>2.</a:t>
            </a:r>
            <a:r>
              <a:rPr lang="zh-CN" altLang="en-US" dirty="0" smtClean="0"/>
              <a:t>鉴赏时要准确指出诗中运用的手法。</a:t>
            </a:r>
          </a:p>
          <a:p>
            <a:pPr>
              <a:lnSpc>
                <a:spcPct val="150000"/>
              </a:lnSpc>
            </a:pPr>
            <a:r>
              <a:rPr lang="en-US" b="1" dirty="0" smtClean="0"/>
              <a:t>3.</a:t>
            </a:r>
            <a:r>
              <a:rPr lang="zh-CN" altLang="en-US" dirty="0" smtClean="0"/>
              <a:t>然后结合诗句和具体词语分析。</a:t>
            </a:r>
          </a:p>
          <a:p>
            <a:pPr>
              <a:lnSpc>
                <a:spcPct val="150000"/>
              </a:lnSpc>
            </a:pPr>
            <a:r>
              <a:rPr lang="en-US" b="1" dirty="0" smtClean="0"/>
              <a:t>4.</a:t>
            </a:r>
            <a:r>
              <a:rPr lang="zh-CN" altLang="en-US" dirty="0" smtClean="0"/>
              <a:t>这种手法对表现诗歌主旨或人物有什么作用，表现了什么内容，抒发了什么样的思想感情。</a:t>
            </a:r>
          </a:p>
          <a:p>
            <a:pPr>
              <a:lnSpc>
                <a:spcPct val="150000"/>
              </a:lnSpc>
            </a:pPr>
            <a:r>
              <a:rPr lang="zh-CN" altLang="en-US" dirty="0" smtClean="0"/>
              <a:t>　　答题模板：这首诗</a:t>
            </a:r>
            <a:r>
              <a:rPr lang="en-US" dirty="0" smtClean="0"/>
              <a:t>(</a:t>
            </a:r>
            <a:r>
              <a:rPr lang="zh-CN" altLang="en-US" dirty="0" smtClean="0"/>
              <a:t>词</a:t>
            </a:r>
            <a:r>
              <a:rPr lang="en-US" dirty="0" smtClean="0"/>
              <a:t>)</a:t>
            </a:r>
            <a:r>
              <a:rPr lang="zh-CN" altLang="en-US" dirty="0" smtClean="0"/>
              <a:t>采用了</a:t>
            </a:r>
            <a:r>
              <a:rPr lang="en-US" altLang="zh-CN" dirty="0" smtClean="0"/>
              <a:t>……</a:t>
            </a:r>
            <a:r>
              <a:rPr lang="en-US" dirty="0" smtClean="0"/>
              <a:t>(</a:t>
            </a:r>
            <a:r>
              <a:rPr lang="zh-CN" altLang="en-US" dirty="0" smtClean="0"/>
              <a:t>表达方式、修辞方法、表现手法</a:t>
            </a:r>
            <a:r>
              <a:rPr lang="en-US" dirty="0" smtClean="0"/>
              <a:t>)</a:t>
            </a:r>
            <a:r>
              <a:rPr lang="zh-CN" altLang="en-US" dirty="0" smtClean="0"/>
              <a:t>技法，写出了</a:t>
            </a:r>
            <a:r>
              <a:rPr lang="en-US" altLang="zh-CN" dirty="0" smtClean="0"/>
              <a:t>……</a:t>
            </a:r>
            <a:r>
              <a:rPr lang="zh-CN" altLang="en-US" dirty="0" smtClean="0"/>
              <a:t>意象，表现了</a:t>
            </a:r>
            <a:r>
              <a:rPr lang="en-US" altLang="zh-CN" dirty="0" smtClean="0"/>
              <a:t>……</a:t>
            </a:r>
            <a:r>
              <a:rPr lang="zh-CN" altLang="en-US" dirty="0" smtClean="0"/>
              <a:t>的思想感情，起到了</a:t>
            </a:r>
            <a:r>
              <a:rPr lang="en-US" altLang="zh-CN" dirty="0" smtClean="0"/>
              <a:t>……</a:t>
            </a:r>
            <a:r>
              <a:rPr lang="zh-CN" altLang="en-US" dirty="0" smtClean="0"/>
              <a:t>作用。</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500"/>
                                        <p:tgtEl>
                                          <p:spTgt spid="6">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考点七　理解诗歌的基本内容</a:t>
            </a:r>
          </a:p>
          <a:p>
            <a:pPr>
              <a:lnSpc>
                <a:spcPct val="150000"/>
              </a:lnSpc>
            </a:pPr>
            <a:r>
              <a:rPr lang="zh-CN" altLang="en-US" dirty="0" smtClean="0"/>
              <a:t>　　这类题通常针对整首诗歌进行理解，要求解答出具体内容。</a:t>
            </a:r>
          </a:p>
          <a:p>
            <a:pPr>
              <a:lnSpc>
                <a:spcPct val="150000"/>
              </a:lnSpc>
            </a:pPr>
            <a:r>
              <a:rPr lang="zh-CN" altLang="en-US" dirty="0" smtClean="0"/>
              <a:t>　　首先，反复诵读整首诗，从整体上把握诗歌的内容。</a:t>
            </a:r>
          </a:p>
          <a:p>
            <a:pPr>
              <a:lnSpc>
                <a:spcPct val="150000"/>
              </a:lnSpc>
            </a:pPr>
            <a:r>
              <a:rPr lang="zh-CN" altLang="en-US" dirty="0" smtClean="0"/>
              <a:t>　　其次，确定诗歌题材，如咏史怀古诗、咏物诗、边塞征战诗等，初步掌握诗歌主旨。</a:t>
            </a:r>
          </a:p>
          <a:p>
            <a:pPr>
              <a:lnSpc>
                <a:spcPct val="150000"/>
              </a:lnSpc>
            </a:pPr>
            <a:r>
              <a:rPr lang="zh-CN" altLang="en-US" dirty="0" smtClean="0"/>
              <a:t>　　再次，抓住关键词句和主要意象，体会相关词句的内涵，了解意象所表达的意思。</a:t>
            </a:r>
          </a:p>
          <a:p>
            <a:pPr>
              <a:lnSpc>
                <a:spcPct val="150000"/>
              </a:lnSpc>
            </a:pPr>
            <a:r>
              <a:rPr lang="zh-CN" altLang="en-US" dirty="0" smtClean="0"/>
              <a:t>　　最后，概述出题干所要求解答的内容，概括揭示诗歌主旨或诗人的感情。</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考点八　画面描绘</a:t>
            </a:r>
          </a:p>
          <a:p>
            <a:pPr>
              <a:lnSpc>
                <a:spcPct val="150000"/>
              </a:lnSpc>
            </a:pPr>
            <a:r>
              <a:rPr lang="zh-CN" altLang="en-US" dirty="0" smtClean="0"/>
              <a:t>　　第一，明确全诗出现了哪些景物。</a:t>
            </a:r>
          </a:p>
          <a:p>
            <a:pPr>
              <a:lnSpc>
                <a:spcPct val="150000"/>
              </a:lnSpc>
            </a:pPr>
            <a:r>
              <a:rPr lang="zh-CN" altLang="en-US" dirty="0" smtClean="0"/>
              <a:t>　　第二，变换角色，将自己代入诗歌情境中，假设自己是作者，以作者的角度去观察景物。</a:t>
            </a:r>
          </a:p>
          <a:p>
            <a:pPr>
              <a:lnSpc>
                <a:spcPct val="150000"/>
              </a:lnSpc>
            </a:pPr>
            <a:r>
              <a:rPr lang="zh-CN" altLang="en-US" dirty="0" smtClean="0"/>
              <a:t>　　第三，描述时既要忠实于原诗，也要用自己的联想和想象加以再创造，要对诗句内容进行丰富和完善。</a:t>
            </a:r>
          </a:p>
          <a:p>
            <a:pPr>
              <a:lnSpc>
                <a:spcPct val="150000"/>
              </a:lnSpc>
            </a:pPr>
            <a:r>
              <a:rPr lang="zh-CN" altLang="en-US" dirty="0" smtClean="0"/>
              <a:t>　　第四，用自己的语言再现画面，语言力求优美。</a:t>
            </a:r>
          </a:p>
          <a:p>
            <a:pPr>
              <a:lnSpc>
                <a:spcPct val="150000"/>
              </a:lnSpc>
            </a:pPr>
            <a:r>
              <a:rPr lang="zh-CN" altLang="en-US" dirty="0" smtClean="0"/>
              <a:t>　　第五，在画面的描绘过程中，渗透诗歌或诗句所营造的氛围特点</a:t>
            </a:r>
            <a:r>
              <a:rPr lang="en-US" dirty="0" smtClean="0"/>
              <a:t>.</a:t>
            </a:r>
            <a:r>
              <a:rPr lang="zh-CN" altLang="en-US" dirty="0" smtClean="0"/>
              <a:t>例如孤寂冷清、恬静优美、雄浑壮阔、萧瑟凄凉等，所描绘出的画面要能准确地体现主人公的心情和景物的特点。</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考点九　炼字</a:t>
            </a:r>
          </a:p>
          <a:p>
            <a:pPr>
              <a:lnSpc>
                <a:spcPct val="150000"/>
              </a:lnSpc>
            </a:pPr>
            <a:r>
              <a:rPr lang="zh-CN" altLang="en-US" dirty="0" smtClean="0"/>
              <a:t>　　古人写诗，注意炼字炼句，在诗坛上流下了千古佳话</a:t>
            </a:r>
            <a:r>
              <a:rPr lang="en-US" dirty="0" smtClean="0"/>
              <a:t>.</a:t>
            </a:r>
            <a:r>
              <a:rPr lang="zh-CN" altLang="en-US" dirty="0" smtClean="0"/>
              <a:t>像杜甫的“为人性僻耽佳句，语不惊人死不休”、卢延让的“吟安一个字，拈断数茎须”、贾岛的“推敲”、王安石的“春风又绿江南岸”、宋祁的“红杏枝头春意闹”，都是古人在用词造句方面孜孜以求的典范。</a:t>
            </a:r>
          </a:p>
          <a:p>
            <a:pPr>
              <a:lnSpc>
                <a:spcPct val="150000"/>
              </a:lnSpc>
            </a:pPr>
            <a:r>
              <a:rPr lang="zh-CN" altLang="en-US" dirty="0" smtClean="0"/>
              <a:t>　　在进行古诗复习时，我们该抓住哪些关键词语去品味诗歌的情趣、体味诗人的情感、把握诗歌的主旨呢</a:t>
            </a:r>
            <a:r>
              <a:rPr lang="en-US" dirty="0" smtClean="0"/>
              <a:t>?</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234725"/>
            <a:ext cx="7874333" cy="4643185"/>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动词谓语：</a:t>
            </a:r>
            <a:r>
              <a:rPr lang="zh-CN" altLang="en-US" dirty="0" smtClean="0"/>
              <a:t>在鉴赏诗歌时，我们要重点关照动词。</a:t>
            </a:r>
          </a:p>
          <a:p>
            <a:pPr algn="ctr">
              <a:lnSpc>
                <a:spcPct val="150000"/>
              </a:lnSpc>
            </a:pPr>
            <a:r>
              <a:rPr lang="zh-CN" altLang="en-US" b="1" dirty="0" smtClean="0"/>
              <a:t>咏怀古迹五首</a:t>
            </a:r>
            <a:r>
              <a:rPr lang="en-US" b="1" dirty="0" smtClean="0"/>
              <a:t>(</a:t>
            </a:r>
            <a:r>
              <a:rPr lang="zh-CN" altLang="en-US" b="1" dirty="0" smtClean="0"/>
              <a:t>其三</a:t>
            </a:r>
            <a:r>
              <a:rPr lang="en-US" b="1" dirty="0" smtClean="0"/>
              <a:t>)</a:t>
            </a:r>
            <a:r>
              <a:rPr lang="zh-CN" altLang="en-US" dirty="0" smtClean="0"/>
              <a:t>　</a:t>
            </a:r>
            <a:r>
              <a:rPr lang="en-US" dirty="0" smtClean="0"/>
              <a:t>[</a:t>
            </a:r>
            <a:r>
              <a:rPr lang="zh-CN" altLang="en-US" dirty="0" smtClean="0"/>
              <a:t>唐</a:t>
            </a:r>
            <a:r>
              <a:rPr lang="en-US" dirty="0" smtClean="0"/>
              <a:t>]</a:t>
            </a:r>
            <a:r>
              <a:rPr lang="zh-CN" altLang="en-US" dirty="0" smtClean="0"/>
              <a:t>杜甫</a:t>
            </a:r>
          </a:p>
          <a:p>
            <a:pPr algn="ctr">
              <a:lnSpc>
                <a:spcPct val="150000"/>
              </a:lnSpc>
            </a:pPr>
            <a:r>
              <a:rPr lang="zh-CN" altLang="en-US" b="1" dirty="0" smtClean="0">
                <a:ea typeface="楷体" pitchFamily="49" charset="-122"/>
              </a:rPr>
              <a:t>群山万壑赴荆门，生长明妃尚有村。</a:t>
            </a:r>
          </a:p>
          <a:p>
            <a:pPr algn="ctr">
              <a:lnSpc>
                <a:spcPct val="150000"/>
              </a:lnSpc>
            </a:pPr>
            <a:r>
              <a:rPr lang="zh-CN" altLang="en-US" b="1" dirty="0" smtClean="0">
                <a:ea typeface="楷体" pitchFamily="49" charset="-122"/>
              </a:rPr>
              <a:t>一去紫台连朔漠，独留青冢向黄昏。</a:t>
            </a:r>
          </a:p>
          <a:p>
            <a:pPr algn="ctr">
              <a:lnSpc>
                <a:spcPct val="150000"/>
              </a:lnSpc>
            </a:pPr>
            <a:r>
              <a:rPr lang="zh-CN" altLang="en-US" b="1" dirty="0" smtClean="0">
                <a:ea typeface="楷体" pitchFamily="49" charset="-122"/>
              </a:rPr>
              <a:t>画图省识春风面，环珮空归月夜魂。</a:t>
            </a:r>
          </a:p>
          <a:p>
            <a:pPr algn="ctr">
              <a:lnSpc>
                <a:spcPct val="150000"/>
              </a:lnSpc>
            </a:pPr>
            <a:r>
              <a:rPr lang="zh-CN" altLang="en-US" b="1" dirty="0" smtClean="0">
                <a:ea typeface="楷体" pitchFamily="49" charset="-122"/>
              </a:rPr>
              <a:t>千载琵琶作胡语，分明怨恨曲中论。</a:t>
            </a:r>
          </a:p>
          <a:p>
            <a:pPr>
              <a:lnSpc>
                <a:spcPct val="150000"/>
              </a:lnSpc>
            </a:pPr>
            <a:r>
              <a:rPr lang="zh-CN" altLang="en-US" dirty="0" smtClean="0"/>
              <a:t>　　首句一个“赴”字突出了三峡山势的雄奇生动，把“群山万壑”写活了，化静为动</a:t>
            </a:r>
            <a:r>
              <a:rPr lang="en-US" dirty="0" smtClean="0"/>
              <a:t>.</a:t>
            </a:r>
            <a:r>
              <a:rPr lang="zh-CN" altLang="en-US" dirty="0" smtClean="0"/>
              <a:t>在作者的想象中，群山万壑随着险急的江流，奔赴荆门山，势若巨龙奔驰</a:t>
            </a:r>
            <a:r>
              <a:rPr lang="en-US" dirty="0" smtClean="0"/>
              <a:t>.</a:t>
            </a:r>
            <a:r>
              <a:rPr lang="zh-CN" altLang="en-US" dirty="0" smtClean="0"/>
              <a:t>作者借高山大川的雄伟气象来烘托王昭君，把她写得惊天动地</a:t>
            </a:r>
            <a:r>
              <a:rPr lang="en-US" dirty="0" smtClean="0"/>
              <a:t>.</a:t>
            </a:r>
            <a:r>
              <a:rPr lang="zh-CN" altLang="en-US" dirty="0" smtClean="0"/>
              <a:t>一个“赴”字，既写出了山势的不凡，还表现出作者对王昭君的感情，在作者心中王昭君是一个英雄。</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369635"/>
            <a:ext cx="7874333"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修饰语：</a:t>
            </a:r>
            <a:r>
              <a:rPr lang="zh-CN" altLang="en-US" dirty="0" smtClean="0"/>
              <a:t>大部分为形容词或副词，它在诗词鉴赏中也是关注的重点对象。</a:t>
            </a:r>
          </a:p>
          <a:p>
            <a:pPr algn="ctr">
              <a:lnSpc>
                <a:spcPct val="150000"/>
              </a:lnSpc>
            </a:pPr>
            <a:r>
              <a:rPr lang="zh-CN" altLang="en-US" b="1" dirty="0" smtClean="0"/>
              <a:t>蜀　相</a:t>
            </a:r>
            <a:r>
              <a:rPr lang="zh-CN" altLang="en-US" dirty="0" smtClean="0"/>
              <a:t>　</a:t>
            </a:r>
            <a:r>
              <a:rPr lang="en-US" dirty="0" smtClean="0"/>
              <a:t>[</a:t>
            </a:r>
            <a:r>
              <a:rPr lang="zh-CN" altLang="en-US" dirty="0" smtClean="0"/>
              <a:t>唐</a:t>
            </a:r>
            <a:r>
              <a:rPr lang="en-US" dirty="0" smtClean="0"/>
              <a:t>]</a:t>
            </a:r>
            <a:r>
              <a:rPr lang="zh-CN" altLang="en-US" dirty="0" smtClean="0"/>
              <a:t>杜甫</a:t>
            </a:r>
          </a:p>
          <a:p>
            <a:pPr algn="ctr">
              <a:lnSpc>
                <a:spcPct val="150000"/>
              </a:lnSpc>
            </a:pPr>
            <a:r>
              <a:rPr lang="zh-CN" altLang="en-US" b="1" dirty="0" smtClean="0">
                <a:ea typeface="楷体" pitchFamily="49" charset="-122"/>
              </a:rPr>
              <a:t>丞相祠堂何处寻，锦官城外柏森森。</a:t>
            </a:r>
          </a:p>
          <a:p>
            <a:pPr algn="ctr">
              <a:lnSpc>
                <a:spcPct val="150000"/>
              </a:lnSpc>
            </a:pPr>
            <a:r>
              <a:rPr lang="zh-CN" altLang="en-US" b="1" dirty="0" smtClean="0">
                <a:ea typeface="楷体" pitchFamily="49" charset="-122"/>
              </a:rPr>
              <a:t>映阶碧草自春色，隔叶黄鹂空好音。</a:t>
            </a:r>
          </a:p>
          <a:p>
            <a:pPr algn="ctr">
              <a:lnSpc>
                <a:spcPct val="150000"/>
              </a:lnSpc>
            </a:pPr>
            <a:r>
              <a:rPr lang="zh-CN" altLang="en-US" b="1" dirty="0" smtClean="0">
                <a:ea typeface="楷体" pitchFamily="49" charset="-122"/>
              </a:rPr>
              <a:t>三顾频烦天下计，两朝开济老臣心。</a:t>
            </a:r>
          </a:p>
          <a:p>
            <a:pPr algn="ctr">
              <a:lnSpc>
                <a:spcPct val="150000"/>
              </a:lnSpc>
            </a:pPr>
            <a:r>
              <a:rPr lang="zh-CN" altLang="en-US" b="1" dirty="0" smtClean="0">
                <a:ea typeface="楷体" pitchFamily="49" charset="-122"/>
              </a:rPr>
              <a:t>出师未捷身先死，长使英雄泪满襟。</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78774" y="381643"/>
            <a:ext cx="7801930"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活动三：示例：访人物集素材稿件样式多，寻资料做报道</a:t>
            </a:r>
            <a:r>
              <a:rPr lang="en-US" dirty="0" smtClean="0">
                <a:solidFill>
                  <a:srgbClr val="C00000"/>
                </a:solidFill>
              </a:rPr>
              <a:t>“</a:t>
            </a:r>
            <a:r>
              <a:rPr lang="zh-CN" altLang="en-US" dirty="0" smtClean="0">
                <a:solidFill>
                  <a:srgbClr val="C00000"/>
                </a:solidFill>
              </a:rPr>
              <a:t>记者</a:t>
            </a:r>
            <a:r>
              <a:rPr lang="en-US" dirty="0" smtClean="0">
                <a:solidFill>
                  <a:srgbClr val="C00000"/>
                </a:solidFill>
              </a:rPr>
              <a:t>”</a:t>
            </a:r>
            <a:r>
              <a:rPr lang="zh-CN" altLang="en-US" dirty="0" smtClean="0">
                <a:solidFill>
                  <a:srgbClr val="C00000"/>
                </a:solidFill>
              </a:rPr>
              <a:t>文笔佳。</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本题考查概括内容要点和运用常用修辞方法的能力。对偶要求上下两句字数相等，内容相关，相同位置词性相同、结构相同。会标内容应当扣住</a:t>
            </a:r>
            <a:r>
              <a:rPr lang="en-US" dirty="0" smtClean="0">
                <a:solidFill>
                  <a:srgbClr val="C00000"/>
                </a:solidFill>
              </a:rPr>
              <a:t>“</a:t>
            </a:r>
            <a:r>
              <a:rPr lang="zh-CN" altLang="en-US" dirty="0" smtClean="0">
                <a:solidFill>
                  <a:srgbClr val="C00000"/>
                </a:solidFill>
              </a:rPr>
              <a:t>呼和浩特市地铁</a:t>
            </a:r>
            <a:r>
              <a:rPr lang="en-US" dirty="0" smtClean="0">
                <a:solidFill>
                  <a:srgbClr val="C00000"/>
                </a:solidFill>
              </a:rPr>
              <a:t>1</a:t>
            </a:r>
            <a:r>
              <a:rPr lang="zh-CN" altLang="en-US" dirty="0" smtClean="0">
                <a:solidFill>
                  <a:srgbClr val="C00000"/>
                </a:solidFill>
              </a:rPr>
              <a:t>号线建设</a:t>
            </a:r>
            <a:r>
              <a:rPr lang="en-US" dirty="0" smtClean="0">
                <a:solidFill>
                  <a:srgbClr val="C00000"/>
                </a:solidFill>
              </a:rPr>
              <a:t>”</a:t>
            </a:r>
            <a:r>
              <a:rPr lang="zh-CN" altLang="en-US" dirty="0" smtClean="0">
                <a:solidFill>
                  <a:srgbClr val="C00000"/>
                </a:solidFill>
              </a:rPr>
              <a:t>这个报道中心，将活动一、二的内容嵌入其中。活动设计了多个采访对象和问题，并针对不同的对象和问题，选择了事件通讯和新闻特写，可见素材丰富，稿件的文体形式多样，据此可先拟出上句，再根据上句和三个专题活动，拟出下句。</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369635"/>
            <a:ext cx="7874333" cy="2981192"/>
          </a:xfrm>
          <a:prstGeom prst="rect">
            <a:avLst/>
          </a:prstGeom>
          <a:noFill/>
        </p:spPr>
        <p:txBody>
          <a:bodyPr wrap="square" lIns="36000" tIns="36000" rIns="36000" bIns="36000" rtlCol="0">
            <a:spAutoFit/>
          </a:bodyPr>
          <a:lstStyle/>
          <a:p>
            <a:pPr>
              <a:lnSpc>
                <a:spcPct val="150000"/>
              </a:lnSpc>
            </a:pPr>
            <a:r>
              <a:rPr lang="zh-CN" altLang="en-US" dirty="0" smtClean="0"/>
              <a:t>　　三、四两句诗表面是写景，实质上却是抒情，这两句中的关键词“自”与“空”运用了互文手法，尽管阶前的春草十分碧绿悦目，尽管藏身在森森柏叶之中的黄鹂的歌唱十分好听，但是一加上“自”“空”二字，就将这草色莺声一齐抹掉，此时的诗人对美景视而不见、听而不闻，心里正在怀念诸葛亮而“无心问津”；同时，春草“自”碧，黄鹂“空”啼，景色幽美却无人问津，足见其凄清</a:t>
            </a:r>
            <a:r>
              <a:rPr lang="en-US" dirty="0" smtClean="0"/>
              <a:t>.</a:t>
            </a:r>
            <a:r>
              <a:rPr lang="zh-CN" altLang="en-US" dirty="0" smtClean="0"/>
              <a:t>所以，“自”与“空”，一写出了对诸葛亮的敬仰之情，二写出了景色的凄清，是很有表现力的关键词。</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159775"/>
            <a:ext cx="7874333" cy="464318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叠词：</a:t>
            </a:r>
            <a:r>
              <a:rPr lang="zh-CN" altLang="en-US" dirty="0" smtClean="0"/>
              <a:t>在诗文中，叠词出现的频率比较高</a:t>
            </a:r>
            <a:r>
              <a:rPr lang="en-US" dirty="0" smtClean="0"/>
              <a:t>.</a:t>
            </a:r>
            <a:r>
              <a:rPr lang="zh-CN" altLang="en-US" dirty="0" smtClean="0"/>
              <a:t>作用：或增强语言的韵律感，或是起强调作用；有些叠词绘声绘色，使诗文更生动形象，使人有身临其境之感。</a:t>
            </a:r>
          </a:p>
          <a:p>
            <a:pPr algn="ctr">
              <a:lnSpc>
                <a:spcPct val="150000"/>
              </a:lnSpc>
            </a:pPr>
            <a:r>
              <a:rPr lang="zh-CN" altLang="en-US" b="1" dirty="0" smtClean="0"/>
              <a:t>声声慢</a:t>
            </a:r>
            <a:r>
              <a:rPr lang="zh-CN" altLang="en-US" dirty="0" smtClean="0"/>
              <a:t>　</a:t>
            </a:r>
            <a:r>
              <a:rPr lang="en-US" dirty="0" smtClean="0"/>
              <a:t>[</a:t>
            </a:r>
            <a:r>
              <a:rPr lang="zh-CN" altLang="en-US" dirty="0" smtClean="0"/>
              <a:t>宋</a:t>
            </a:r>
            <a:r>
              <a:rPr lang="en-US" dirty="0" smtClean="0"/>
              <a:t>]</a:t>
            </a:r>
            <a:r>
              <a:rPr lang="zh-CN" altLang="en-US" dirty="0" smtClean="0"/>
              <a:t>李清照</a:t>
            </a:r>
          </a:p>
          <a:p>
            <a:pPr>
              <a:lnSpc>
                <a:spcPct val="150000"/>
              </a:lnSpc>
            </a:pPr>
            <a:r>
              <a:rPr lang="zh-CN" altLang="en-US" dirty="0" smtClean="0"/>
              <a:t>　　</a:t>
            </a:r>
            <a:r>
              <a:rPr lang="zh-CN" altLang="en-US" b="1" dirty="0" smtClean="0">
                <a:ea typeface="楷体" pitchFamily="49" charset="-122"/>
              </a:rPr>
              <a:t>寻寻觅觅，冷冷清清，凄凄惨惨戚戚</a:t>
            </a:r>
            <a:r>
              <a:rPr lang="en-US" b="1" dirty="0" smtClean="0">
                <a:ea typeface="楷体" pitchFamily="49" charset="-122"/>
              </a:rPr>
              <a:t>.</a:t>
            </a:r>
            <a:r>
              <a:rPr lang="zh-CN" altLang="en-US" b="1" dirty="0" smtClean="0">
                <a:ea typeface="楷体" pitchFamily="49" charset="-122"/>
              </a:rPr>
              <a:t>乍暖还寒时候，最难将息</a:t>
            </a:r>
            <a:r>
              <a:rPr lang="en-US" b="1" dirty="0" smtClean="0">
                <a:ea typeface="楷体" pitchFamily="49" charset="-122"/>
              </a:rPr>
              <a:t>.</a:t>
            </a:r>
            <a:r>
              <a:rPr lang="zh-CN" altLang="en-US" b="1" dirty="0" smtClean="0">
                <a:ea typeface="楷体" pitchFamily="49" charset="-122"/>
              </a:rPr>
              <a:t>三杯两盏淡酒，怎敌他晚来风急</a:t>
            </a:r>
            <a:r>
              <a:rPr lang="en-US" b="1" dirty="0" smtClean="0">
                <a:ea typeface="楷体" pitchFamily="49" charset="-122"/>
              </a:rPr>
              <a:t>?</a:t>
            </a:r>
            <a:r>
              <a:rPr lang="zh-CN" altLang="en-US" b="1" dirty="0" smtClean="0">
                <a:ea typeface="楷体" pitchFamily="49" charset="-122"/>
              </a:rPr>
              <a:t>雁过也，正伤心，却是旧时相识。</a:t>
            </a:r>
          </a:p>
          <a:p>
            <a:pPr>
              <a:lnSpc>
                <a:spcPct val="150000"/>
              </a:lnSpc>
            </a:pPr>
            <a:r>
              <a:rPr lang="zh-CN" altLang="en-US" b="1" dirty="0" smtClean="0">
                <a:ea typeface="楷体" pitchFamily="49" charset="-122"/>
              </a:rPr>
              <a:t>　　满地黄花堆积，憔悴损，如今有谁堪摘</a:t>
            </a:r>
            <a:r>
              <a:rPr lang="en-US" b="1" dirty="0" smtClean="0">
                <a:ea typeface="楷体" pitchFamily="49" charset="-122"/>
              </a:rPr>
              <a:t>?</a:t>
            </a:r>
            <a:r>
              <a:rPr lang="zh-CN" altLang="en-US" b="1" dirty="0" smtClean="0">
                <a:ea typeface="楷体" pitchFamily="49" charset="-122"/>
              </a:rPr>
              <a:t>守著窗儿，独自怎生得黑</a:t>
            </a:r>
            <a:r>
              <a:rPr lang="en-US" b="1" dirty="0" smtClean="0">
                <a:ea typeface="楷体" pitchFamily="49" charset="-122"/>
              </a:rPr>
              <a:t>?</a:t>
            </a:r>
            <a:r>
              <a:rPr lang="zh-CN" altLang="en-US" b="1" dirty="0" smtClean="0">
                <a:ea typeface="楷体" pitchFamily="49" charset="-122"/>
              </a:rPr>
              <a:t>梧桐更兼细雨，到黄昏、点点滴滴</a:t>
            </a:r>
            <a:r>
              <a:rPr lang="en-US" b="1" dirty="0" smtClean="0">
                <a:ea typeface="楷体" pitchFamily="49" charset="-122"/>
              </a:rPr>
              <a:t>.</a:t>
            </a:r>
            <a:r>
              <a:rPr lang="zh-CN" altLang="en-US" b="1" dirty="0" smtClean="0">
                <a:ea typeface="楷体" pitchFamily="49" charset="-122"/>
              </a:rPr>
              <a:t>这次第，怎一个愁字了得</a:t>
            </a:r>
            <a:r>
              <a:rPr lang="en-US" b="1" dirty="0" smtClean="0">
                <a:ea typeface="楷体" pitchFamily="49" charset="-122"/>
              </a:rPr>
              <a:t>!</a:t>
            </a:r>
            <a:endParaRPr lang="zh-CN" altLang="en-US" b="1" dirty="0" smtClean="0">
              <a:ea typeface="楷体" pitchFamily="49" charset="-122"/>
            </a:endParaRPr>
          </a:p>
          <a:p>
            <a:pPr>
              <a:lnSpc>
                <a:spcPct val="150000"/>
              </a:lnSpc>
            </a:pPr>
            <a:r>
              <a:rPr lang="zh-CN" altLang="en-US" dirty="0" smtClean="0"/>
              <a:t>　　开头连用一系列叠词写出了李清照当时孤单凄凉无助的心境</a:t>
            </a:r>
            <a:r>
              <a:rPr lang="en-US" dirty="0" smtClean="0"/>
              <a:t>.</a:t>
            </a:r>
            <a:r>
              <a:rPr lang="zh-CN" altLang="en-US" dirty="0" smtClean="0"/>
              <a:t>环境“冷冷清清”，感觉“凄凄惨惨戚戚”，内心“戚戚”</a:t>
            </a:r>
            <a:r>
              <a:rPr lang="en-US" dirty="0" smtClean="0"/>
              <a:t>.</a:t>
            </a:r>
            <a:r>
              <a:rPr lang="zh-CN" altLang="en-US" dirty="0" smtClean="0"/>
              <a:t>如此陷入愁境而不得解脱</a:t>
            </a:r>
            <a:r>
              <a:rPr lang="en-US" dirty="0" smtClean="0"/>
              <a:t>.</a:t>
            </a:r>
            <a:r>
              <a:rPr lang="zh-CN" altLang="en-US" dirty="0" smtClean="0"/>
              <a:t>但全词除结句一语道破外，都没有直接说愁，而是从刻画冷清萧索的环境来烘托凄惨悲切的心境。</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369635"/>
            <a:ext cx="7874333" cy="3812188"/>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表颜色的词：</a:t>
            </a:r>
            <a:r>
              <a:rPr lang="zh-CN" altLang="en-US" dirty="0" smtClean="0"/>
              <a:t>这些词有时作谓语用，有时作定语用，有时作主语或宾语用</a:t>
            </a:r>
            <a:r>
              <a:rPr lang="en-US" dirty="0" smtClean="0"/>
              <a:t>.</a:t>
            </a:r>
            <a:r>
              <a:rPr lang="zh-CN" altLang="en-US" dirty="0" smtClean="0"/>
              <a:t>所着颜色一般增强描写的色彩感和画面感，渲染气氛，表现心情。</a:t>
            </a:r>
          </a:p>
          <a:p>
            <a:pPr algn="ctr">
              <a:lnSpc>
                <a:spcPct val="150000"/>
              </a:lnSpc>
            </a:pPr>
            <a:r>
              <a:rPr lang="zh-CN" altLang="en-US" b="1" dirty="0" smtClean="0"/>
              <a:t>渔歌子</a:t>
            </a:r>
            <a:r>
              <a:rPr lang="zh-CN" altLang="en-US" dirty="0" smtClean="0"/>
              <a:t>　</a:t>
            </a:r>
            <a:r>
              <a:rPr lang="en-US" dirty="0" smtClean="0"/>
              <a:t>[</a:t>
            </a:r>
            <a:r>
              <a:rPr lang="zh-CN" altLang="en-US" dirty="0" smtClean="0"/>
              <a:t>唐</a:t>
            </a:r>
            <a:r>
              <a:rPr lang="en-US" dirty="0" smtClean="0"/>
              <a:t>]</a:t>
            </a:r>
            <a:r>
              <a:rPr lang="zh-CN" altLang="en-US" dirty="0" smtClean="0"/>
              <a:t>张志和</a:t>
            </a:r>
          </a:p>
          <a:p>
            <a:pPr>
              <a:lnSpc>
                <a:spcPct val="150000"/>
              </a:lnSpc>
            </a:pPr>
            <a:r>
              <a:rPr lang="zh-CN" altLang="en-US" dirty="0" smtClean="0"/>
              <a:t>　　</a:t>
            </a:r>
            <a:r>
              <a:rPr lang="zh-CN" altLang="en-US" b="1" dirty="0" smtClean="0">
                <a:ea typeface="楷体" pitchFamily="49" charset="-122"/>
              </a:rPr>
              <a:t>西塞山前白鹭飞，桃花流水鳜鱼肥</a:t>
            </a:r>
            <a:r>
              <a:rPr lang="en-US" b="1" dirty="0" smtClean="0">
                <a:ea typeface="楷体" pitchFamily="49" charset="-122"/>
              </a:rPr>
              <a:t>.</a:t>
            </a:r>
            <a:r>
              <a:rPr lang="zh-CN" altLang="en-US" b="1" dirty="0" smtClean="0">
                <a:ea typeface="楷体" pitchFamily="49" charset="-122"/>
              </a:rPr>
              <a:t>青箬笠，绿蓑衣，斜风细雨不须归。</a:t>
            </a:r>
          </a:p>
          <a:p>
            <a:pPr>
              <a:lnSpc>
                <a:spcPct val="150000"/>
              </a:lnSpc>
            </a:pPr>
            <a:r>
              <a:rPr lang="zh-CN" altLang="en-US" dirty="0" smtClean="0"/>
              <a:t>　　这首词描写了秀丽的水乡风光，表现出理想化的渔人生活，寄托了作者爱自由、爱自然的情怀</a:t>
            </a:r>
            <a:r>
              <a:rPr lang="en-US" dirty="0" smtClean="0"/>
              <a:t>.</a:t>
            </a:r>
            <a:r>
              <a:rPr lang="zh-CN" altLang="en-US" dirty="0" smtClean="0"/>
              <a:t>词中最吸引我们的是前两句中作者调用各种颜色所表现出的那幅初春美景</a:t>
            </a:r>
            <a:r>
              <a:rPr lang="en-US" dirty="0" smtClean="0"/>
              <a:t>.</a:t>
            </a:r>
            <a:r>
              <a:rPr lang="zh-CN" altLang="en-US" dirty="0" smtClean="0"/>
              <a:t>烟雨中的青山，天空中的白鹭，夹岸的红桃，江中的碧水，色泽鲜明而又柔和协调，气氛宁静而又充满生机</a:t>
            </a:r>
            <a:r>
              <a:rPr lang="en-US" dirty="0" smtClean="0"/>
              <a:t>.</a:t>
            </a:r>
            <a:r>
              <a:rPr lang="zh-CN" altLang="en-US" dirty="0" smtClean="0"/>
              <a:t>体现了作者高远、恬淡、悠然脱俗的意趣。</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812467" y="369635"/>
            <a:ext cx="7874333"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考点十　分析诗歌的语言特点</a:t>
            </a:r>
            <a:r>
              <a:rPr lang="en-US" b="1" dirty="0" smtClean="0">
                <a:solidFill>
                  <a:srgbClr val="0092D7"/>
                </a:solidFill>
              </a:rPr>
              <a:t>(</a:t>
            </a:r>
            <a:r>
              <a:rPr lang="zh-CN" altLang="en-US" b="1" dirty="0" smtClean="0">
                <a:solidFill>
                  <a:srgbClr val="0092D7"/>
                </a:solidFill>
              </a:rPr>
              <a:t>或风格</a:t>
            </a:r>
            <a:r>
              <a:rPr lang="en-US" b="1" dirty="0" smtClean="0">
                <a:solidFill>
                  <a:srgbClr val="0092D7"/>
                </a:solidFill>
              </a:rPr>
              <a:t>)</a:t>
            </a:r>
            <a:endParaRPr lang="zh-CN" altLang="en-US" b="1" dirty="0" smtClean="0">
              <a:solidFill>
                <a:srgbClr val="0092D7"/>
              </a:solidFill>
            </a:endParaRPr>
          </a:p>
          <a:p>
            <a:pPr>
              <a:lnSpc>
                <a:spcPct val="150000"/>
              </a:lnSpc>
            </a:pPr>
            <a:r>
              <a:rPr lang="zh-CN" altLang="en-US" dirty="0" smtClean="0"/>
              <a:t>　　这种题型不是要求揣摩个别字词运用的巧妙，而是要品味整首诗表现出来的语言风格。</a:t>
            </a:r>
          </a:p>
          <a:p>
            <a:pPr>
              <a:lnSpc>
                <a:spcPct val="150000"/>
              </a:lnSpc>
            </a:pPr>
            <a:r>
              <a:rPr lang="en-US" b="1" dirty="0" smtClean="0"/>
              <a:t>1.</a:t>
            </a:r>
            <a:r>
              <a:rPr lang="zh-CN" altLang="en-US" dirty="0" smtClean="0"/>
              <a:t>了解诗人的整体创作风格，如杜甫的沉郁顿挫、李贺的奇崛瑰丽、白居易的平实质朴等。</a:t>
            </a:r>
          </a:p>
          <a:p>
            <a:pPr>
              <a:lnSpc>
                <a:spcPct val="150000"/>
              </a:lnSpc>
            </a:pPr>
            <a:r>
              <a:rPr lang="en-US" b="1" dirty="0" smtClean="0"/>
              <a:t>2.</a:t>
            </a:r>
            <a:r>
              <a:rPr lang="zh-CN" altLang="en-US" dirty="0" smtClean="0"/>
              <a:t>积累相关的术语，如：平实质朴、朴素自然、含蓄隽永、清新明丽、绚丽飘逸、婉约细腻、幽默讽刺、雄浑、豪迈奔放、沉郁顿挫、慷慨悲壮、平和恬淡、旷达飘逸。</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7" y="369635"/>
            <a:ext cx="7874333" cy="439085"/>
          </a:xfrm>
          <a:prstGeom prst="rect">
            <a:avLst/>
          </a:prstGeom>
          <a:noFill/>
        </p:spPr>
        <p:txBody>
          <a:bodyPr wrap="square" lIns="36000" tIns="36000" rIns="36000" bIns="36000" rtlCol="0">
            <a:spAutoFit/>
          </a:bodyPr>
          <a:lstStyle/>
          <a:p>
            <a:pPr>
              <a:lnSpc>
                <a:spcPct val="150000"/>
              </a:lnSpc>
            </a:pPr>
            <a:r>
              <a:rPr lang="zh-CN" altLang="en-US" dirty="0" smtClean="0"/>
              <a:t>附：重要诗人词人以及风格特点</a:t>
            </a:r>
            <a:endParaRPr lang="zh-CN" altLang="en-US" dirty="0"/>
          </a:p>
        </p:txBody>
      </p:sp>
      <p:graphicFrame>
        <p:nvGraphicFramePr>
          <p:cNvPr id="5" name="表格 4"/>
          <p:cNvGraphicFramePr>
            <a:graphicFrameLocks noGrp="1"/>
          </p:cNvGraphicFramePr>
          <p:nvPr/>
        </p:nvGraphicFramePr>
        <p:xfrm>
          <a:off x="843146" y="854554"/>
          <a:ext cx="7885217" cy="3108960"/>
        </p:xfrm>
        <a:graphic>
          <a:graphicData uri="http://schemas.openxmlformats.org/drawingml/2006/table">
            <a:tbl>
              <a:tblPr/>
              <a:tblGrid>
                <a:gridCol w="843150"/>
                <a:gridCol w="1128156"/>
                <a:gridCol w="866899"/>
                <a:gridCol w="5047012"/>
              </a:tblGrid>
              <a:tr h="324000">
                <a:tc gridSpan="4">
                  <a:txBody>
                    <a:bodyPr/>
                    <a:lstStyle/>
                    <a:p>
                      <a:pPr algn="ctr">
                        <a:lnSpc>
                          <a:spcPct val="150000"/>
                        </a:lnSpc>
                        <a:spcAft>
                          <a:spcPts val="0"/>
                        </a:spcAft>
                      </a:pPr>
                      <a:r>
                        <a:rPr lang="zh-CN" sz="1700" b="1" kern="100" dirty="0">
                          <a:solidFill>
                            <a:srgbClr val="000000"/>
                          </a:solidFill>
                          <a:latin typeface="NEU-BZ-S92"/>
                          <a:ea typeface="微软雅黑"/>
                          <a:cs typeface="Times New Roman"/>
                        </a:rPr>
                        <a:t>唐代代表诗人及其风格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700" kern="100">
                          <a:solidFill>
                            <a:srgbClr val="000000"/>
                          </a:solidFill>
                          <a:latin typeface="NEU-BZ-S92"/>
                          <a:ea typeface="微软雅黑"/>
                          <a:cs typeface="Times New Roman"/>
                        </a:rPr>
                        <a:t>诗人和诗派</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风格特点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初唐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四　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王勃、杨炯、卢照邻、骆宾王</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其诗充实、高情壮思、刚健有力</a:t>
                      </a:r>
                      <a:endParaRPr lang="zh-CN" sz="1700" kern="100">
                        <a:solidFill>
                          <a:srgbClr val="000000"/>
                        </a:solidFill>
                        <a:latin typeface="NEU-BZ-S92"/>
                        <a:ea typeface="方正书宋_GBK"/>
                        <a:cs typeface="Times New Roman"/>
                      </a:endParaRPr>
                    </a:p>
                  </a:txBody>
                  <a:tcPr marL="4203" marR="4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gridSpan="2">
                  <a:txBody>
                    <a:bodyPr/>
                    <a:lstStyle/>
                    <a:p>
                      <a:pPr algn="ctr">
                        <a:lnSpc>
                          <a:spcPct val="150000"/>
                        </a:lnSpc>
                        <a:spcAft>
                          <a:spcPts val="0"/>
                        </a:spcAft>
                      </a:pPr>
                      <a:r>
                        <a:rPr lang="zh-CN" sz="1700" kern="100">
                          <a:solidFill>
                            <a:srgbClr val="000000"/>
                          </a:solidFill>
                          <a:latin typeface="NEU-BZ-S92"/>
                          <a:ea typeface="微软雅黑"/>
                          <a:cs typeface="Times New Roman"/>
                        </a:rPr>
                        <a:t>陈子昂</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风格抑郁不平、昂扬壮大</a:t>
                      </a:r>
                      <a:endParaRPr lang="zh-CN" sz="1700" kern="100">
                        <a:solidFill>
                          <a:srgbClr val="000000"/>
                        </a:solidFill>
                        <a:latin typeface="NEU-BZ-S92"/>
                        <a:ea typeface="方正书宋_GBK"/>
                        <a:cs typeface="Times New Roman"/>
                      </a:endParaRPr>
                    </a:p>
                  </a:txBody>
                  <a:tcPr marL="4203" marR="4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3">
                  <a:txBody>
                    <a:bodyPr/>
                    <a:lstStyle/>
                    <a:p>
                      <a:pPr algn="ctr">
                        <a:lnSpc>
                          <a:spcPct val="150000"/>
                        </a:lnSpc>
                        <a:spcAft>
                          <a:spcPts val="0"/>
                        </a:spcAft>
                      </a:pPr>
                      <a:r>
                        <a:rPr lang="zh-CN" sz="1700" kern="100">
                          <a:solidFill>
                            <a:srgbClr val="000000"/>
                          </a:solidFill>
                          <a:latin typeface="NEU-BZ-S92"/>
                          <a:ea typeface="微软雅黑"/>
                          <a:cs typeface="Times New Roman"/>
                        </a:rPr>
                        <a:t>盛唐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山水</a:t>
                      </a:r>
                      <a:r>
                        <a:rPr lang="zh-CN" sz="1700" kern="100" dirty="0" smtClean="0">
                          <a:solidFill>
                            <a:srgbClr val="000000"/>
                          </a:solidFill>
                          <a:latin typeface="NEU-BZ-S92"/>
                          <a:ea typeface="微软雅黑"/>
                          <a:cs typeface="Times New Roman"/>
                        </a:rPr>
                        <a:t>田园</a:t>
                      </a:r>
                      <a:r>
                        <a:rPr lang="zh-CN" sz="1700" kern="100" dirty="0">
                          <a:solidFill>
                            <a:srgbClr val="000000"/>
                          </a:solidFill>
                          <a:latin typeface="NEU-BZ-S92"/>
                          <a:ea typeface="微软雅黑"/>
                          <a:cs typeface="Times New Roman"/>
                        </a:rPr>
                        <a:t>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王　维</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前期游侠诗、边塞诗，雄劲豪爽</a:t>
                      </a:r>
                      <a:endParaRPr lang="zh-CN" sz="1700" kern="100">
                        <a:solidFill>
                          <a:srgbClr val="000000"/>
                        </a:solidFill>
                        <a:latin typeface="NEU-BZ-S92"/>
                        <a:ea typeface="方正书宋_GBK"/>
                        <a:cs typeface="Times New Roman"/>
                      </a:endParaRPr>
                    </a:p>
                  </a:txBody>
                  <a:tcPr marL="7006" marR="700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后期山水田园诗，诗中有画，动静结合，情景交融</a:t>
                      </a:r>
                      <a:endParaRPr lang="zh-CN" sz="1700" kern="100">
                        <a:solidFill>
                          <a:srgbClr val="000000"/>
                        </a:solidFill>
                        <a:latin typeface="NEU-BZ-S92"/>
                        <a:ea typeface="方正书宋_GBK"/>
                        <a:cs typeface="Times New Roman"/>
                      </a:endParaRPr>
                    </a:p>
                  </a:txBody>
                  <a:tcPr marL="7006" marR="700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孟浩然</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清淡恬远，喜用白描</a:t>
                      </a:r>
                      <a:endParaRPr lang="zh-CN" sz="1700" kern="100" dirty="0">
                        <a:solidFill>
                          <a:srgbClr val="000000"/>
                        </a:solidFill>
                        <a:latin typeface="NEU-BZ-S92"/>
                        <a:ea typeface="方正书宋_GBK"/>
                        <a:cs typeface="Times New Roman"/>
                      </a:endParaRPr>
                    </a:p>
                  </a:txBody>
                  <a:tcPr marL="4203" marR="4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978717" y="239009"/>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graphicFrame>
        <p:nvGraphicFramePr>
          <p:cNvPr id="3" name="表格 2"/>
          <p:cNvGraphicFramePr>
            <a:graphicFrameLocks noGrp="1"/>
          </p:cNvGraphicFramePr>
          <p:nvPr/>
        </p:nvGraphicFramePr>
        <p:xfrm>
          <a:off x="831271" y="581428"/>
          <a:ext cx="7885217" cy="3886200"/>
        </p:xfrm>
        <a:graphic>
          <a:graphicData uri="http://schemas.openxmlformats.org/drawingml/2006/table">
            <a:tbl>
              <a:tblPr/>
              <a:tblGrid>
                <a:gridCol w="700646"/>
                <a:gridCol w="1389413"/>
                <a:gridCol w="843148"/>
                <a:gridCol w="4952010"/>
              </a:tblGrid>
              <a:tr h="324000">
                <a:tc gridSpan="4">
                  <a:txBody>
                    <a:bodyPr/>
                    <a:lstStyle/>
                    <a:p>
                      <a:pPr algn="ctr">
                        <a:lnSpc>
                          <a:spcPct val="150000"/>
                        </a:lnSpc>
                        <a:spcAft>
                          <a:spcPts val="0"/>
                        </a:spcAft>
                      </a:pPr>
                      <a:r>
                        <a:rPr lang="zh-CN" sz="1700" b="1" kern="100" dirty="0">
                          <a:solidFill>
                            <a:srgbClr val="000000"/>
                          </a:solidFill>
                          <a:latin typeface="NEU-BZ-S92"/>
                          <a:ea typeface="微软雅黑"/>
                          <a:cs typeface="Times New Roman"/>
                        </a:rPr>
                        <a:t>唐代代表诗人及其风格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700" kern="100">
                          <a:solidFill>
                            <a:srgbClr val="000000"/>
                          </a:solidFill>
                          <a:latin typeface="NEU-BZ-S92"/>
                          <a:ea typeface="微软雅黑"/>
                          <a:cs typeface="Times New Roman"/>
                        </a:rPr>
                        <a:t>诗人和诗派</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风格特点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5">
                  <a:txBody>
                    <a:bodyPr/>
                    <a:lstStyle/>
                    <a:p>
                      <a:pPr algn="ctr">
                        <a:lnSpc>
                          <a:spcPct val="150000"/>
                        </a:lnSpc>
                        <a:spcAft>
                          <a:spcPts val="0"/>
                        </a:spcAft>
                      </a:pPr>
                      <a:r>
                        <a:rPr lang="zh-CN" sz="1700" kern="100" dirty="0">
                          <a:solidFill>
                            <a:srgbClr val="000000"/>
                          </a:solidFill>
                          <a:latin typeface="NEU-BZ-S92"/>
                          <a:ea typeface="微软雅黑"/>
                          <a:cs typeface="Times New Roman"/>
                        </a:rPr>
                        <a:t>盛唐</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边塞</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诗派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王昌龄</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揭示征戍者的内心世界</a:t>
                      </a:r>
                      <a:endParaRPr lang="zh-CN" sz="1700" kern="10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高　适</a:t>
                      </a:r>
                      <a:endParaRPr lang="zh-CN" sz="1700" kern="100">
                        <a:solidFill>
                          <a:srgbClr val="000000"/>
                        </a:solidFill>
                        <a:latin typeface="NEU-BZ-S92"/>
                        <a:ea typeface="方正书宋_GBK"/>
                        <a:cs typeface="Times New Roman"/>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a:lnSpc>
                          <a:spcPct val="150000"/>
                        </a:lnSpc>
                        <a:spcAft>
                          <a:spcPts val="0"/>
                        </a:spcAft>
                      </a:pPr>
                      <a:r>
                        <a:rPr lang="zh-CN" sz="1700" kern="100">
                          <a:solidFill>
                            <a:srgbClr val="000000"/>
                          </a:solidFill>
                          <a:latin typeface="NEU-BZ-S92"/>
                          <a:ea typeface="微软雅黑"/>
                          <a:cs typeface="Times New Roman"/>
                        </a:rPr>
                        <a:t>　有亲身体验</a:t>
                      </a:r>
                      <a:endParaRPr lang="zh-CN" sz="1700" kern="100">
                        <a:solidFill>
                          <a:srgbClr val="000000"/>
                        </a:solidFill>
                        <a:latin typeface="NEU-BZ-S92"/>
                        <a:ea typeface="方正书宋_GBK"/>
                        <a:cs typeface="Times New Roman"/>
                      </a:endParaRPr>
                    </a:p>
                  </a:txBody>
                  <a:tcPr marL="40005" marR="400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岑　参</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多写边塞奇景</a:t>
                      </a:r>
                      <a:endParaRPr lang="zh-CN" sz="1700" kern="10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浪漫主义</a:t>
                      </a:r>
                      <a:r>
                        <a:rPr lang="zh-CN" sz="1700" kern="100" dirty="0">
                          <a:solidFill>
                            <a:srgbClr val="000000"/>
                          </a:solidFill>
                          <a:latin typeface="NEU-BZ-S92"/>
                          <a:ea typeface="微软雅黑"/>
                          <a:cs typeface="Times New Roman"/>
                        </a:rPr>
                        <a:t>高峰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李　白</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清新自然</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现实主义</a:t>
                      </a:r>
                      <a:r>
                        <a:rPr lang="zh-CN" sz="1700" kern="100" dirty="0">
                          <a:solidFill>
                            <a:srgbClr val="000000"/>
                          </a:solidFill>
                          <a:latin typeface="NEU-BZ-S92"/>
                          <a:ea typeface="微软雅黑"/>
                          <a:cs typeface="Times New Roman"/>
                        </a:rPr>
                        <a:t>高峰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杜　甫</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风格沉郁顿挫，反映现实</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2">
                  <a:txBody>
                    <a:bodyPr/>
                    <a:lstStyle/>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中唐</a:t>
                      </a:r>
                      <a:endParaRPr lang="zh-CN" altLang="en-US" sz="1700" kern="100" dirty="0" smtClean="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大</a:t>
                      </a:r>
                      <a:r>
                        <a:rPr lang="zh-CN" sz="1700" kern="100" dirty="0" smtClean="0">
                          <a:solidFill>
                            <a:srgbClr val="000000"/>
                          </a:solidFill>
                          <a:latin typeface="NEU-BZ-S92"/>
                          <a:ea typeface="微软雅黑"/>
                          <a:cs typeface="Times New Roman"/>
                        </a:rPr>
                        <a:t>历山水</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田园诗</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刘长卿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风格萧疏忧伤，以山水隐逸之作为主</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marL="0" marR="0" indent="0" algn="ctr" defTabSz="685800" rtl="0" eaLnBrk="1" fontAlgn="auto" latinLnBrk="0" hangingPunct="1">
                        <a:lnSpc>
                          <a:spcPct val="150000"/>
                        </a:lnSpc>
                        <a:spcBef>
                          <a:spcPts val="0"/>
                        </a:spcBef>
                        <a:spcAft>
                          <a:spcPts val="0"/>
                        </a:spcAft>
                        <a:buClrTx/>
                        <a:buSzTx/>
                        <a:buFontTx/>
                        <a:buNone/>
                        <a:tabLst/>
                        <a:defRPr/>
                      </a:pPr>
                      <a:endParaRPr lang="zh-CN" altLang="en-US" sz="1700" kern="100" dirty="0" smtClean="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韦应物</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前期刚健明快，后期无奈散淡，揭示农村矛盾，希企隐逸</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graphicFrame>
        <p:nvGraphicFramePr>
          <p:cNvPr id="3" name="表格 2"/>
          <p:cNvGraphicFramePr>
            <a:graphicFrameLocks noGrp="1"/>
          </p:cNvGraphicFramePr>
          <p:nvPr/>
        </p:nvGraphicFramePr>
        <p:xfrm>
          <a:off x="831271" y="712054"/>
          <a:ext cx="7885217" cy="3886200"/>
        </p:xfrm>
        <a:graphic>
          <a:graphicData uri="http://schemas.openxmlformats.org/drawingml/2006/table">
            <a:tbl>
              <a:tblPr/>
              <a:tblGrid>
                <a:gridCol w="475015"/>
                <a:gridCol w="1163782"/>
                <a:gridCol w="736270"/>
                <a:gridCol w="5510150"/>
              </a:tblGrid>
              <a:tr h="324000">
                <a:tc gridSpan="4">
                  <a:txBody>
                    <a:bodyPr/>
                    <a:lstStyle/>
                    <a:p>
                      <a:pPr algn="ctr">
                        <a:lnSpc>
                          <a:spcPct val="150000"/>
                        </a:lnSpc>
                        <a:spcAft>
                          <a:spcPts val="0"/>
                        </a:spcAft>
                      </a:pPr>
                      <a:r>
                        <a:rPr lang="zh-CN" sz="1700" b="1" kern="100" dirty="0">
                          <a:solidFill>
                            <a:srgbClr val="000000"/>
                          </a:solidFill>
                          <a:latin typeface="NEU-BZ-S92"/>
                          <a:ea typeface="微软雅黑"/>
                          <a:cs typeface="Times New Roman"/>
                        </a:rPr>
                        <a:t>唐代代表诗人及其风格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700" kern="100">
                          <a:solidFill>
                            <a:srgbClr val="000000"/>
                          </a:solidFill>
                          <a:latin typeface="NEU-BZ-S92"/>
                          <a:ea typeface="微软雅黑"/>
                          <a:cs typeface="Times New Roman"/>
                        </a:rPr>
                        <a:t>诗人和诗派</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风格特点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8">
                  <a:txBody>
                    <a:bodyPr/>
                    <a:lstStyle/>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中唐</a:t>
                      </a:r>
                      <a:endParaRPr lang="zh-CN" altLang="en-US" sz="1700" kern="100" dirty="0" smtClean="0">
                        <a:solidFill>
                          <a:srgbClr val="000000"/>
                        </a:solidFill>
                        <a:latin typeface="NEU-BZ-S92"/>
                        <a:ea typeface="方正书宋_GBK"/>
                        <a:cs typeface="Times New Roman"/>
                      </a:endParaRPr>
                    </a:p>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大</a:t>
                      </a:r>
                      <a:r>
                        <a:rPr lang="zh-CN" sz="1700" kern="100" dirty="0" smtClean="0">
                          <a:solidFill>
                            <a:srgbClr val="000000"/>
                          </a:solidFill>
                          <a:latin typeface="NEU-BZ-S92"/>
                          <a:ea typeface="微软雅黑"/>
                          <a:cs typeface="Times New Roman"/>
                        </a:rPr>
                        <a:t>历边塞</a:t>
                      </a:r>
                      <a:r>
                        <a:rPr lang="zh-CN" sz="1700" kern="100" dirty="0">
                          <a:solidFill>
                            <a:srgbClr val="000000"/>
                          </a:solidFill>
                          <a:latin typeface="NEU-BZ-S92"/>
                          <a:ea typeface="微软雅黑"/>
                          <a:cs typeface="Times New Roman"/>
                        </a:rPr>
                        <a:t>诗</a:t>
                      </a:r>
                      <a:endParaRPr lang="zh-CN" sz="1700" kern="100" dirty="0">
                        <a:solidFill>
                          <a:srgbClr val="000000"/>
                        </a:solidFill>
                        <a:latin typeface="NEU-BZ-S92"/>
                        <a:ea typeface="方正书宋_GBK"/>
                        <a:cs typeface="Times New Roman"/>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李　益</a:t>
                      </a:r>
                      <a:endParaRPr lang="zh-CN" sz="1700" kern="100">
                        <a:solidFill>
                          <a:srgbClr val="000000"/>
                        </a:solidFill>
                        <a:latin typeface="NEU-BZ-S92"/>
                        <a:ea typeface="方正书宋_GBK"/>
                        <a:cs typeface="Times New Roman"/>
                      </a:endParaRPr>
                    </a:p>
                  </a:txBody>
                  <a:tcPr marL="0" marR="0" marT="0" marB="0" anchor="ct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边塞</a:t>
                      </a:r>
                      <a:r>
                        <a:rPr lang="zh-CN" sz="1700" kern="100" dirty="0">
                          <a:solidFill>
                            <a:srgbClr val="000000"/>
                          </a:solidFill>
                          <a:latin typeface="NEU-BZ-S92"/>
                          <a:ea typeface="微软雅黑"/>
                          <a:cs typeface="Times New Roman"/>
                        </a:rPr>
                        <a:t>诗多写战士思乡之苦</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新</a:t>
                      </a:r>
                      <a:r>
                        <a:rPr lang="zh-CN" sz="1700" kern="100" dirty="0" smtClean="0">
                          <a:solidFill>
                            <a:srgbClr val="000000"/>
                          </a:solidFill>
                          <a:latin typeface="NEU-BZ-S92"/>
                          <a:ea typeface="微软雅黑"/>
                          <a:cs typeface="Times New Roman"/>
                        </a:rPr>
                        <a:t>乐府诗</a:t>
                      </a:r>
                      <a:r>
                        <a:rPr lang="zh-CN" sz="1700" kern="100" dirty="0">
                          <a:solidFill>
                            <a:srgbClr val="000000"/>
                          </a:solidFill>
                          <a:latin typeface="NEU-BZ-S92"/>
                          <a:ea typeface="微软雅黑"/>
                          <a:cs typeface="Times New Roman"/>
                        </a:rPr>
                        <a:t>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白居易</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伤</a:t>
                      </a:r>
                      <a:r>
                        <a:rPr lang="zh-CN" sz="1700" kern="100" dirty="0">
                          <a:solidFill>
                            <a:srgbClr val="000000"/>
                          </a:solidFill>
                          <a:latin typeface="NEU-BZ-S92"/>
                          <a:ea typeface="微软雅黑"/>
                          <a:cs typeface="Times New Roman"/>
                        </a:rPr>
                        <a:t>诗为主</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gn="ctr">
                        <a:lnSpc>
                          <a:spcPct val="150000"/>
                        </a:lnSpc>
                        <a:spcAft>
                          <a:spcPts val="0"/>
                        </a:spcAft>
                      </a:pPr>
                      <a:r>
                        <a:rPr lang="zh-CN" sz="1700" kern="100" dirty="0">
                          <a:solidFill>
                            <a:srgbClr val="000000"/>
                          </a:solidFill>
                          <a:latin typeface="NEU-BZ-S92"/>
                          <a:ea typeface="微软雅黑"/>
                          <a:cs typeface="Times New Roman"/>
                        </a:rPr>
                        <a:t>韩</a:t>
                      </a:r>
                      <a:r>
                        <a:rPr lang="zh-CN" sz="1700" kern="100" dirty="0" smtClean="0">
                          <a:solidFill>
                            <a:srgbClr val="000000"/>
                          </a:solidFill>
                          <a:latin typeface="NEU-BZ-S92"/>
                          <a:ea typeface="微软雅黑"/>
                          <a:cs typeface="Times New Roman"/>
                        </a:rPr>
                        <a:t>孟诗</a:t>
                      </a:r>
                      <a:r>
                        <a:rPr lang="zh-CN" sz="1700" kern="100" dirty="0">
                          <a:solidFill>
                            <a:srgbClr val="000000"/>
                          </a:solidFill>
                          <a:latin typeface="NEU-BZ-S92"/>
                          <a:ea typeface="微软雅黑"/>
                          <a:cs typeface="Times New Roman"/>
                        </a:rPr>
                        <a:t>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韩　愈</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风格</a:t>
                      </a:r>
                      <a:r>
                        <a:rPr lang="zh-CN" sz="1700" kern="100" dirty="0">
                          <a:solidFill>
                            <a:srgbClr val="000000"/>
                          </a:solidFill>
                          <a:latin typeface="NEU-BZ-S92"/>
                          <a:ea typeface="微软雅黑"/>
                          <a:cs typeface="Times New Roman"/>
                        </a:rPr>
                        <a:t>追求险怪，晚年归于古朴平淡</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2011">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孟　郊</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风格</a:t>
                      </a:r>
                      <a:r>
                        <a:rPr lang="zh-CN" sz="1700" kern="100" dirty="0">
                          <a:solidFill>
                            <a:srgbClr val="000000"/>
                          </a:solidFill>
                          <a:latin typeface="NEU-BZ-S92"/>
                          <a:ea typeface="微软雅黑"/>
                          <a:cs typeface="Times New Roman"/>
                        </a:rPr>
                        <a:t>穷蹙寒涩</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贾　岛</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字句</a:t>
                      </a:r>
                      <a:r>
                        <a:rPr lang="zh-CN" sz="1700" kern="100" dirty="0">
                          <a:solidFill>
                            <a:srgbClr val="000000"/>
                          </a:solidFill>
                          <a:latin typeface="NEU-BZ-S92"/>
                          <a:ea typeface="微软雅黑"/>
                          <a:cs typeface="Times New Roman"/>
                        </a:rPr>
                        <a:t>省净，耐人寻味</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李　贺</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抑郁</a:t>
                      </a:r>
                      <a:r>
                        <a:rPr lang="zh-CN" sz="1700" kern="100" dirty="0">
                          <a:solidFill>
                            <a:srgbClr val="000000"/>
                          </a:solidFill>
                          <a:latin typeface="NEU-BZ-S92"/>
                          <a:ea typeface="微软雅黑"/>
                          <a:cs typeface="Times New Roman"/>
                        </a:rPr>
                        <a:t>哀怨、诡幻斑斓</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刘</a:t>
                      </a:r>
                      <a:r>
                        <a:rPr lang="zh-CN" sz="1700" kern="100" dirty="0" smtClean="0">
                          <a:solidFill>
                            <a:srgbClr val="000000"/>
                          </a:solidFill>
                          <a:latin typeface="NEU-BZ-S92"/>
                          <a:ea typeface="微软雅黑"/>
                          <a:cs typeface="Times New Roman"/>
                        </a:rPr>
                        <a:t>柳诗</a:t>
                      </a:r>
                      <a:r>
                        <a:rPr lang="zh-CN" sz="1700" kern="100" dirty="0">
                          <a:solidFill>
                            <a:srgbClr val="000000"/>
                          </a:solidFill>
                          <a:latin typeface="NEU-BZ-S92"/>
                          <a:ea typeface="微软雅黑"/>
                          <a:cs typeface="Times New Roman"/>
                        </a:rPr>
                        <a:t>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刘禹锡</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风格</a:t>
                      </a:r>
                      <a:r>
                        <a:rPr lang="zh-CN" sz="1700" kern="100" dirty="0">
                          <a:solidFill>
                            <a:srgbClr val="000000"/>
                          </a:solidFill>
                          <a:latin typeface="NEU-BZ-S92"/>
                          <a:ea typeface="微软雅黑"/>
                          <a:cs typeface="Times New Roman"/>
                        </a:rPr>
                        <a:t>刚毅豪迈，被称为“诗豪”，其乐府诗吸收民歌特色</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柳宗元</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风格</a:t>
                      </a:r>
                      <a:r>
                        <a:rPr lang="zh-CN" sz="1700" kern="100" dirty="0">
                          <a:solidFill>
                            <a:srgbClr val="000000"/>
                          </a:solidFill>
                          <a:latin typeface="NEU-BZ-S92"/>
                          <a:ea typeface="微软雅黑"/>
                          <a:cs typeface="Times New Roman"/>
                        </a:rPr>
                        <a:t>悲愤抑郁，其山水诗深沉委婉</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graphicFrame>
        <p:nvGraphicFramePr>
          <p:cNvPr id="3" name="表格 2"/>
          <p:cNvGraphicFramePr>
            <a:graphicFrameLocks noGrp="1"/>
          </p:cNvGraphicFramePr>
          <p:nvPr/>
        </p:nvGraphicFramePr>
        <p:xfrm>
          <a:off x="831271" y="712054"/>
          <a:ext cx="7885217" cy="1943100"/>
        </p:xfrm>
        <a:graphic>
          <a:graphicData uri="http://schemas.openxmlformats.org/drawingml/2006/table">
            <a:tbl>
              <a:tblPr/>
              <a:tblGrid>
                <a:gridCol w="475015"/>
                <a:gridCol w="1710046"/>
                <a:gridCol w="5700156"/>
              </a:tblGrid>
              <a:tr h="324000">
                <a:tc gridSpan="3">
                  <a:txBody>
                    <a:bodyPr/>
                    <a:lstStyle/>
                    <a:p>
                      <a:pPr algn="ctr">
                        <a:lnSpc>
                          <a:spcPct val="150000"/>
                        </a:lnSpc>
                        <a:spcAft>
                          <a:spcPts val="0"/>
                        </a:spcAft>
                      </a:pPr>
                      <a:r>
                        <a:rPr lang="zh-CN" sz="1700" b="1" kern="100" dirty="0">
                          <a:solidFill>
                            <a:srgbClr val="000000"/>
                          </a:solidFill>
                          <a:latin typeface="NEU-BZ-S92"/>
                          <a:ea typeface="微软雅黑"/>
                          <a:cs typeface="Times New Roman"/>
                        </a:rPr>
                        <a:t>唐代代表诗人及其风格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诗人和诗派</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风格特点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晚唐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杜　牧</a:t>
                      </a:r>
                      <a:endParaRPr lang="zh-CN" sz="1700" kern="100">
                        <a:solidFill>
                          <a:srgbClr val="000000"/>
                        </a:solidFill>
                        <a:latin typeface="NEU-BZ-S92"/>
                        <a:ea typeface="方正书宋_GBK"/>
                        <a:cs typeface="Times New Roman"/>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tcPr>
                </a:tc>
                <a:tc>
                  <a:txBody>
                    <a:bodyPr/>
                    <a:lstStyle/>
                    <a:p>
                      <a:pPr>
                        <a:lnSpc>
                          <a:spcPct val="150000"/>
                        </a:lnSpc>
                        <a:spcAft>
                          <a:spcPts val="0"/>
                        </a:spcAft>
                      </a:pPr>
                      <a:r>
                        <a:rPr lang="zh-CN" sz="1700" kern="100">
                          <a:solidFill>
                            <a:srgbClr val="000000"/>
                          </a:solidFill>
                          <a:latin typeface="NEU-BZ-S92"/>
                          <a:ea typeface="微软雅黑"/>
                          <a:cs typeface="Times New Roman"/>
                        </a:rPr>
                        <a:t>　包括政治咏怀诗、咏史怀古诗和写景抒情诗</a:t>
                      </a:r>
                      <a:endParaRPr lang="zh-CN" sz="1700" kern="10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李商隐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感伤，从自我伤怀到国家忧患；朦胧，深层体验和跳跃的意象</a:t>
                      </a:r>
                      <a:endParaRPr lang="zh-CN" sz="1700" kern="100" dirty="0">
                        <a:solidFill>
                          <a:srgbClr val="000000"/>
                        </a:solidFill>
                        <a:latin typeface="NEU-BZ-S92"/>
                        <a:ea typeface="方正书宋_GBK"/>
                        <a:cs typeface="Times New Roman"/>
                      </a:endParaRPr>
                    </a:p>
                  </a:txBody>
                  <a:tcPr marL="40005" marR="400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78772" y="292925"/>
          <a:ext cx="7718961" cy="4274820"/>
        </p:xfrm>
        <a:graphic>
          <a:graphicData uri="http://schemas.openxmlformats.org/drawingml/2006/table">
            <a:tbl>
              <a:tblPr/>
              <a:tblGrid>
                <a:gridCol w="1187534"/>
                <a:gridCol w="5011388"/>
                <a:gridCol w="1520039"/>
              </a:tblGrid>
              <a:tr h="324000">
                <a:tc gridSpan="3">
                  <a:txBody>
                    <a:bodyPr/>
                    <a:lstStyle/>
                    <a:p>
                      <a:pPr algn="ctr">
                        <a:lnSpc>
                          <a:spcPct val="150000"/>
                        </a:lnSpc>
                        <a:spcAft>
                          <a:spcPts val="0"/>
                        </a:spcAft>
                      </a:pPr>
                      <a:r>
                        <a:rPr lang="zh-CN" sz="1700" b="1" kern="100" dirty="0">
                          <a:solidFill>
                            <a:srgbClr val="000000"/>
                          </a:solidFill>
                          <a:latin typeface="NEU-BZ-S92"/>
                          <a:ea typeface="微软雅黑"/>
                          <a:cs typeface="Times New Roman"/>
                        </a:rPr>
                        <a:t>重要词人及其风格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婉约派</a:t>
                      </a:r>
                      <a:endParaRPr lang="zh-CN" sz="1700" kern="100" dirty="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豪放派</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五代词人</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后蜀花间词，绮靡轻艳</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韦庄：感时伤事、个人情怀、清疏明朗</a:t>
                      </a:r>
                      <a:endParaRPr lang="zh-CN" sz="1700" kern="100" dirty="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endParaRPr lang="en-US" sz="1700" kern="100">
                        <a:solidFill>
                          <a:srgbClr val="000000"/>
                        </a:solidFill>
                        <a:latin typeface="微软雅黑"/>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南唐文人词，高雅感伤</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李煜：纯真——感情倾泻、不事雕琢，前期亡国危机；后期亡国之痛</a:t>
                      </a:r>
                      <a:endParaRPr lang="zh-CN" sz="1700" kern="100" dirty="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324000">
                <a:tc rowSpan="4">
                  <a:txBody>
                    <a:bodyPr/>
                    <a:lstStyle/>
                    <a:p>
                      <a:pPr algn="ctr">
                        <a:lnSpc>
                          <a:spcPct val="150000"/>
                        </a:lnSpc>
                        <a:spcAft>
                          <a:spcPts val="0"/>
                        </a:spcAft>
                      </a:pPr>
                      <a:r>
                        <a:rPr lang="zh-CN" sz="1700" kern="100" dirty="0">
                          <a:solidFill>
                            <a:srgbClr val="000000"/>
                          </a:solidFill>
                          <a:latin typeface="NEU-BZ-S92"/>
                          <a:ea typeface="微软雅黑"/>
                          <a:cs typeface="Times New Roman"/>
                        </a:rPr>
                        <a:t>宋初词人</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柳永：通俗、自我、白描、铺叙</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nSpc>
                          <a:spcPct val="150000"/>
                        </a:lnSpc>
                        <a:spcAft>
                          <a:spcPts val="0"/>
                        </a:spcAft>
                      </a:pPr>
                      <a:r>
                        <a:rPr lang="zh-CN" sz="1700" kern="100">
                          <a:solidFill>
                            <a:srgbClr val="000000"/>
                          </a:solidFill>
                          <a:latin typeface="NEU-BZ-S92"/>
                          <a:ea typeface="微软雅黑"/>
                          <a:cs typeface="Times New Roman"/>
                        </a:rPr>
                        <a:t>　范仲淹：边塞词、沉郁苍凉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晏殊：男女相恋、生命忧思、纯净雅致、雍容和缓</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324000">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欧阳修：通俗、自我、人生难料、乐观旷达</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324000">
                <a:tc vMerge="1">
                  <a:txBody>
                    <a:bodyPr/>
                    <a:lstStyle/>
                    <a:p>
                      <a:endParaRPr lang="zh-CN" altLang="en-US"/>
                    </a:p>
                  </a:txBody>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王安石：抒发自我、反思社会</a:t>
                      </a:r>
                      <a:endParaRPr lang="zh-CN" sz="1700" kern="100" dirty="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graphicFrame>
        <p:nvGraphicFramePr>
          <p:cNvPr id="4" name="表格 3"/>
          <p:cNvGraphicFramePr>
            <a:graphicFrameLocks noGrp="1"/>
          </p:cNvGraphicFramePr>
          <p:nvPr/>
        </p:nvGraphicFramePr>
        <p:xfrm>
          <a:off x="878772" y="380009"/>
          <a:ext cx="7718961" cy="3886200"/>
        </p:xfrm>
        <a:graphic>
          <a:graphicData uri="http://schemas.openxmlformats.org/drawingml/2006/table">
            <a:tbl>
              <a:tblPr/>
              <a:tblGrid>
                <a:gridCol w="1318163"/>
                <a:gridCol w="3313216"/>
                <a:gridCol w="3087582"/>
              </a:tblGrid>
              <a:tr h="324000">
                <a:tc gridSpan="3">
                  <a:txBody>
                    <a:bodyPr/>
                    <a:lstStyle/>
                    <a:p>
                      <a:pPr algn="ctr">
                        <a:lnSpc>
                          <a:spcPct val="150000"/>
                        </a:lnSpc>
                        <a:spcAft>
                          <a:spcPts val="0"/>
                        </a:spcAft>
                      </a:pPr>
                      <a:r>
                        <a:rPr lang="zh-CN" sz="1700" b="1" kern="100" dirty="0">
                          <a:solidFill>
                            <a:srgbClr val="000000"/>
                          </a:solidFill>
                          <a:latin typeface="NEU-BZ-S92"/>
                          <a:ea typeface="微软雅黑"/>
                          <a:cs typeface="Times New Roman"/>
                        </a:rPr>
                        <a:t>重要词人及其风格</a:t>
                      </a:r>
                      <a:endParaRPr lang="zh-CN" sz="1700" b="1"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24000">
                <a:tc>
                  <a:txBody>
                    <a:bodyPr/>
                    <a:lstStyle/>
                    <a:p>
                      <a:pPr algn="ctr">
                        <a:lnSpc>
                          <a:spcPct val="150000"/>
                        </a:lnSpc>
                        <a:spcAft>
                          <a:spcPts val="0"/>
                        </a:spcAft>
                      </a:pPr>
                      <a:r>
                        <a:rPr lang="zh-CN" sz="1700" kern="100">
                          <a:solidFill>
                            <a:srgbClr val="000000"/>
                          </a:solidFill>
                          <a:latin typeface="NEU-BZ-S92"/>
                          <a:ea typeface="微软雅黑"/>
                          <a:cs typeface="Times New Roman"/>
                        </a:rPr>
                        <a:t>时代</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婉约派</a:t>
                      </a:r>
                      <a:endParaRPr lang="zh-CN" sz="1700" kern="10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豪放派</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元祐词人</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en-US" sz="1700" kern="100" dirty="0">
                          <a:solidFill>
                            <a:srgbClr val="000000"/>
                          </a:solidFill>
                          <a:latin typeface="微软雅黑"/>
                          <a:ea typeface="方正书宋_GBK"/>
                          <a:cs typeface="Times New Roman"/>
                        </a:rPr>
                        <a:t>(</a:t>
                      </a:r>
                      <a:r>
                        <a:rPr lang="zh-CN" sz="1700" kern="100" dirty="0">
                          <a:solidFill>
                            <a:srgbClr val="000000"/>
                          </a:solidFill>
                          <a:latin typeface="NEU-BZ-S92"/>
                          <a:ea typeface="微软雅黑"/>
                          <a:cs typeface="Times New Roman"/>
                        </a:rPr>
                        <a:t>北宋</a:t>
                      </a:r>
                      <a:r>
                        <a:rPr lang="zh-CN" sz="1700" kern="100" dirty="0" smtClean="0">
                          <a:solidFill>
                            <a:srgbClr val="000000"/>
                          </a:solidFill>
                          <a:latin typeface="NEU-BZ-S92"/>
                          <a:ea typeface="微软雅黑"/>
                          <a:cs typeface="Times New Roman"/>
                        </a:rPr>
                        <a:t>中后期</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秦观：离愁别恨、清丽淡雅</a:t>
                      </a:r>
                      <a:endParaRPr lang="zh-CN" sz="1700" kern="100" dirty="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　苏轼</a:t>
                      </a:r>
                      <a:r>
                        <a:rPr lang="zh-CN" sz="1700" kern="100" dirty="0">
                          <a:solidFill>
                            <a:srgbClr val="000000"/>
                          </a:solidFill>
                          <a:latin typeface="NEU-BZ-S92"/>
                          <a:ea typeface="微软雅黑"/>
                          <a:cs typeface="Times New Roman"/>
                        </a:rPr>
                        <a:t>：豪放、哲理、乐观</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贺铸：英雄豪侠和儿女柔情并存</a:t>
                      </a:r>
                      <a:endParaRPr lang="zh-CN" sz="1700" kern="10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　黄</a:t>
                      </a:r>
                      <a:r>
                        <a:rPr lang="zh-CN" sz="1700" kern="100" dirty="0">
                          <a:solidFill>
                            <a:srgbClr val="000000"/>
                          </a:solidFill>
                          <a:latin typeface="NEU-BZ-S92"/>
                          <a:ea typeface="微软雅黑"/>
                          <a:cs typeface="Times New Roman"/>
                        </a:rPr>
                        <a:t>庭坚：刚直个性、乐观态度</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周邦彦：羁旅行役</a:t>
                      </a:r>
                      <a:endParaRPr lang="zh-CN" sz="1700" kern="10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NEU-BZ-S92"/>
                          <a:ea typeface="微软雅黑"/>
                          <a:cs typeface="Times New Roman"/>
                        </a:rPr>
                        <a:t>　晁</a:t>
                      </a:r>
                      <a:r>
                        <a:rPr lang="zh-CN" sz="1700" kern="100" dirty="0">
                          <a:solidFill>
                            <a:srgbClr val="000000"/>
                          </a:solidFill>
                          <a:latin typeface="NEU-BZ-S92"/>
                          <a:ea typeface="微软雅黑"/>
                          <a:cs typeface="Times New Roman"/>
                        </a:rPr>
                        <a:t>补之：隐逸主题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南渡</a:t>
                      </a:r>
                      <a:r>
                        <a:rPr lang="zh-CN" sz="1700" kern="100" dirty="0" smtClean="0">
                          <a:solidFill>
                            <a:srgbClr val="000000"/>
                          </a:solidFill>
                          <a:latin typeface="NEU-BZ-S92"/>
                          <a:ea typeface="微软雅黑"/>
                          <a:cs typeface="Times New Roman"/>
                        </a:rPr>
                        <a:t>词人</a:t>
                      </a:r>
                      <a:r>
                        <a:rPr lang="en-US" sz="1700" kern="100" dirty="0" smtClean="0">
                          <a:solidFill>
                            <a:srgbClr val="000000"/>
                          </a:solidFill>
                          <a:latin typeface="微软雅黑"/>
                          <a:ea typeface="方正书宋_GBK"/>
                          <a:cs typeface="Times New Roman"/>
                        </a:rPr>
                        <a:t>(</a:t>
                      </a:r>
                      <a:r>
                        <a:rPr lang="zh-CN" sz="1700" kern="100" dirty="0">
                          <a:solidFill>
                            <a:srgbClr val="000000"/>
                          </a:solidFill>
                          <a:latin typeface="NEU-BZ-S92"/>
                          <a:ea typeface="微软雅黑"/>
                          <a:cs typeface="Times New Roman"/>
                        </a:rPr>
                        <a:t>两</a:t>
                      </a:r>
                      <a:r>
                        <a:rPr lang="zh-CN" sz="1700" kern="100" dirty="0" smtClean="0">
                          <a:solidFill>
                            <a:srgbClr val="000000"/>
                          </a:solidFill>
                          <a:latin typeface="NEU-BZ-S92"/>
                          <a:ea typeface="微软雅黑"/>
                          <a:cs typeface="Times New Roman"/>
                        </a:rPr>
                        <a:t>宋之</a:t>
                      </a:r>
                      <a:r>
                        <a:rPr lang="zh-CN" sz="1700" kern="100" dirty="0">
                          <a:solidFill>
                            <a:srgbClr val="000000"/>
                          </a:solidFill>
                          <a:latin typeface="NEU-BZ-S92"/>
                          <a:ea typeface="微软雅黑"/>
                          <a:cs typeface="Times New Roman"/>
                        </a:rPr>
                        <a:t>交</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李清照：前期明快清亮；后期灰冷凝重</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endParaRPr lang="en-US" sz="1700" kern="100">
                        <a:solidFill>
                          <a:srgbClr val="000000"/>
                        </a:solidFill>
                        <a:latin typeface="微软雅黑"/>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nSpc>
                          <a:spcPct val="150000"/>
                        </a:lnSpc>
                        <a:spcAft>
                          <a:spcPts val="0"/>
                        </a:spcAft>
                      </a:pPr>
                      <a:r>
                        <a:rPr lang="zh-CN" sz="1700" kern="100">
                          <a:solidFill>
                            <a:srgbClr val="000000"/>
                          </a:solidFill>
                          <a:latin typeface="NEU-BZ-S92"/>
                          <a:ea typeface="微软雅黑"/>
                          <a:cs typeface="Times New Roman"/>
                        </a:rPr>
                        <a:t>　朱敦儒：前期婉丽明快；中期悲壮慷慨；晚期清疏晓畅</a:t>
                      </a:r>
                      <a:endParaRPr lang="zh-CN" sz="1700" kern="100">
                        <a:solidFill>
                          <a:srgbClr val="000000"/>
                        </a:solidFill>
                        <a:latin typeface="NEU-BZ-S92"/>
                        <a:ea typeface="方正书宋_GBK"/>
                        <a:cs typeface="Times New Roman"/>
                      </a:endParaRPr>
                    </a:p>
                  </a:txBody>
                  <a:tcPr marL="8130" marR="813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324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南宋</a:t>
                      </a:r>
                      <a:r>
                        <a:rPr lang="zh-CN" sz="1700" kern="100" dirty="0" smtClean="0">
                          <a:solidFill>
                            <a:srgbClr val="000000"/>
                          </a:solidFill>
                          <a:latin typeface="NEU-BZ-S92"/>
                          <a:ea typeface="微软雅黑"/>
                          <a:cs typeface="Times New Roman"/>
                        </a:rPr>
                        <a:t>中后期</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辛弃疾</a:t>
                      </a:r>
                      <a:r>
                        <a:rPr lang="zh-CN" sz="1700" kern="100" dirty="0">
                          <a:solidFill>
                            <a:srgbClr val="000000"/>
                          </a:solidFill>
                          <a:latin typeface="NEU-BZ-S92"/>
                          <a:ea typeface="微软雅黑"/>
                          <a:cs typeface="Times New Roman"/>
                        </a:rPr>
                        <a:t>：雄豪壮大、田园情趣</a:t>
                      </a:r>
                      <a:endParaRPr lang="zh-CN" sz="1700" kern="100" dirty="0">
                        <a:solidFill>
                          <a:srgbClr val="000000"/>
                        </a:solidFill>
                        <a:latin typeface="NEU-BZ-S92"/>
                        <a:ea typeface="方正书宋_GBK"/>
                        <a:cs typeface="Times New Roman"/>
                      </a:endParaRPr>
                    </a:p>
                  </a:txBody>
                  <a:tcPr marL="4878" marR="48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4519555" cy="4227687"/>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a:t>
            </a:r>
            <a:r>
              <a:rPr lang="en-US" dirty="0" smtClean="0">
                <a:solidFill>
                  <a:srgbClr val="0092D7"/>
                </a:solidFill>
              </a:rPr>
              <a:t>]</a:t>
            </a:r>
            <a:r>
              <a:rPr lang="zh-CN" altLang="en-US" dirty="0" smtClean="0"/>
              <a:t>校刊在建设校园文化的同时，也是全校师生展示才华的舞台</a:t>
            </a:r>
            <a:r>
              <a:rPr lang="en-US" dirty="0" smtClean="0"/>
              <a:t>.</a:t>
            </a:r>
            <a:r>
              <a:rPr lang="zh-CN" altLang="en-US" dirty="0" smtClean="0"/>
              <a:t>新华中学拟出版校刊</a:t>
            </a:r>
            <a:r>
              <a:rPr lang="en-US" altLang="zh-CN" dirty="0" smtClean="0"/>
              <a:t>——《</a:t>
            </a:r>
            <a:r>
              <a:rPr lang="zh-CN" altLang="en-US" dirty="0" smtClean="0"/>
              <a:t>学苑</a:t>
            </a:r>
            <a:r>
              <a:rPr lang="en-US" altLang="zh-CN" dirty="0" smtClean="0"/>
              <a:t>》</a:t>
            </a:r>
            <a:r>
              <a:rPr lang="zh-CN" altLang="en-US" dirty="0" smtClean="0"/>
              <a:t>，请你参加编辑工作。</a:t>
            </a:r>
            <a:r>
              <a:rPr lang="en-US" dirty="0" smtClean="0"/>
              <a:t>(6</a:t>
            </a:r>
            <a:r>
              <a:rPr lang="zh-CN" altLang="en-US" dirty="0" smtClean="0"/>
              <a:t>分</a:t>
            </a:r>
            <a:r>
              <a:rPr lang="en-US" dirty="0" smtClean="0"/>
              <a:t>)</a:t>
            </a:r>
            <a:endParaRPr lang="zh-CN" altLang="en-US" dirty="0" smtClean="0"/>
          </a:p>
          <a:p>
            <a:pPr>
              <a:lnSpc>
                <a:spcPct val="150000"/>
              </a:lnSpc>
            </a:pPr>
            <a:r>
              <a:rPr lang="en-US" dirty="0" smtClean="0"/>
              <a:t>(1)</a:t>
            </a:r>
            <a:r>
              <a:rPr lang="zh-CN" altLang="en-US" dirty="0" smtClean="0"/>
              <a:t>校刊要依据内容设置栏目</a:t>
            </a:r>
            <a:r>
              <a:rPr lang="en-US" dirty="0" smtClean="0"/>
              <a:t>.</a:t>
            </a:r>
            <a:r>
              <a:rPr lang="zh-CN" altLang="en-US" dirty="0" smtClean="0"/>
              <a:t>栏目的名称应轻松、活泼、灵动，充分考虑学生的阅读心理</a:t>
            </a:r>
            <a:r>
              <a:rPr lang="en-US" dirty="0" smtClean="0"/>
              <a:t>.</a:t>
            </a:r>
            <a:r>
              <a:rPr lang="zh-CN" altLang="en-US" dirty="0" smtClean="0"/>
              <a:t>比如：“好人写真”就比“好人好事”灵动、新鲜</a:t>
            </a:r>
            <a:r>
              <a:rPr lang="en-US" dirty="0" smtClean="0"/>
              <a:t>.</a:t>
            </a:r>
            <a:r>
              <a:rPr lang="en-US" altLang="zh-CN" dirty="0" smtClean="0"/>
              <a:t>《</a:t>
            </a:r>
            <a:r>
              <a:rPr lang="zh-CN" altLang="en-US" dirty="0" smtClean="0"/>
              <a:t>学苑</a:t>
            </a:r>
            <a:r>
              <a:rPr lang="en-US" altLang="zh-CN" dirty="0" smtClean="0"/>
              <a:t>》</a:t>
            </a:r>
            <a:r>
              <a:rPr lang="zh-CN" altLang="en-US" dirty="0" smtClean="0"/>
              <a:t>将设置“校长讲话”“青春风景线”“读写沙龙”三个栏目，其中哪个栏目的名称不恰当</a:t>
            </a:r>
            <a:r>
              <a:rPr lang="en-US" dirty="0" smtClean="0"/>
              <a:t>?</a:t>
            </a:r>
            <a:r>
              <a:rPr lang="zh-CN" altLang="en-US" dirty="0" smtClean="0"/>
              <a:t>如何修改</a:t>
            </a:r>
            <a:r>
              <a:rPr lang="en-US" dirty="0" smtClean="0"/>
              <a:t>?(2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5379522" y="381643"/>
            <a:ext cx="3348842"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校长讲话</a:t>
            </a:r>
            <a:r>
              <a:rPr lang="en-US" dirty="0" smtClean="0">
                <a:solidFill>
                  <a:srgbClr val="C00000"/>
                </a:solidFill>
              </a:rPr>
              <a:t>”</a:t>
            </a:r>
            <a:r>
              <a:rPr lang="zh-CN" altLang="en-US" dirty="0" smtClean="0">
                <a:solidFill>
                  <a:srgbClr val="C00000"/>
                </a:solidFill>
              </a:rPr>
              <a:t>不恰当。改为</a:t>
            </a:r>
            <a:r>
              <a:rPr lang="en-US" dirty="0" smtClean="0">
                <a:solidFill>
                  <a:srgbClr val="C00000"/>
                </a:solidFill>
              </a:rPr>
              <a:t>“</a:t>
            </a:r>
            <a:r>
              <a:rPr lang="zh-CN" altLang="en-US" dirty="0" smtClean="0">
                <a:solidFill>
                  <a:srgbClr val="C00000"/>
                </a:solidFill>
              </a:rPr>
              <a:t>校长寄语</a:t>
            </a:r>
            <a:r>
              <a:rPr lang="en-US" dirty="0" smtClean="0">
                <a:solidFill>
                  <a:srgbClr val="C00000"/>
                </a:solidFill>
              </a:rPr>
              <a:t>”(</a:t>
            </a:r>
            <a:r>
              <a:rPr lang="zh-CN" altLang="en-US" dirty="0" smtClean="0">
                <a:solidFill>
                  <a:srgbClr val="C00000"/>
                </a:solidFill>
              </a:rPr>
              <a:t>或</a:t>
            </a:r>
            <a:r>
              <a:rPr lang="en-US" dirty="0" smtClean="0">
                <a:solidFill>
                  <a:srgbClr val="C00000"/>
                </a:solidFill>
              </a:rPr>
              <a:t>“</a:t>
            </a:r>
            <a:r>
              <a:rPr lang="zh-CN" altLang="en-US" dirty="0" smtClean="0">
                <a:solidFill>
                  <a:srgbClr val="C00000"/>
                </a:solidFill>
              </a:rPr>
              <a:t>校长心语</a:t>
            </a:r>
            <a:r>
              <a:rPr lang="en-US" dirty="0" smtClean="0">
                <a:solidFill>
                  <a:srgbClr val="C00000"/>
                </a:solidFill>
              </a:rPr>
              <a:t>”</a:t>
            </a:r>
            <a:r>
              <a:rPr lang="zh-CN" altLang="en-US" dirty="0" smtClean="0">
                <a:solidFill>
                  <a:srgbClr val="C00000"/>
                </a:solidFill>
              </a:rPr>
              <a:t>等</a:t>
            </a:r>
            <a:r>
              <a:rPr lang="en-US" dirty="0" smtClean="0">
                <a:solidFill>
                  <a:srgbClr val="C00000"/>
                </a:solidFill>
              </a:rPr>
              <a:t>)</a:t>
            </a:r>
            <a:r>
              <a:rPr lang="zh-CN" altLang="en-US" dirty="0" smtClean="0">
                <a:solidFill>
                  <a:srgbClr val="C00000"/>
                </a:solidFill>
              </a:rPr>
              <a:t>。</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(1)</a:t>
            </a:r>
            <a:r>
              <a:rPr lang="zh-CN" altLang="en-US" dirty="0" smtClean="0">
                <a:solidFill>
                  <a:srgbClr val="C00000"/>
                </a:solidFill>
              </a:rPr>
              <a:t>题考查设计活动栏目。活动栏目要简洁明确、句式整齐、富有文采。</a:t>
            </a:r>
            <a:r>
              <a:rPr lang="en-US" dirty="0" smtClean="0">
                <a:solidFill>
                  <a:srgbClr val="C00000"/>
                </a:solidFill>
              </a:rPr>
              <a:t>“</a:t>
            </a:r>
            <a:r>
              <a:rPr lang="zh-CN" altLang="en-US" dirty="0" smtClean="0">
                <a:solidFill>
                  <a:srgbClr val="C00000"/>
                </a:solidFill>
              </a:rPr>
              <a:t>校长讲话</a:t>
            </a:r>
            <a:r>
              <a:rPr lang="en-US" dirty="0" smtClean="0">
                <a:solidFill>
                  <a:srgbClr val="C00000"/>
                </a:solidFill>
              </a:rPr>
              <a:t>”</a:t>
            </a:r>
            <a:r>
              <a:rPr lang="zh-CN" altLang="en-US" dirty="0" smtClean="0">
                <a:solidFill>
                  <a:srgbClr val="C00000"/>
                </a:solidFill>
              </a:rPr>
              <a:t>平白直叙，</a:t>
            </a:r>
            <a:r>
              <a:rPr lang="en-US" dirty="0" smtClean="0">
                <a:solidFill>
                  <a:srgbClr val="C00000"/>
                </a:solidFill>
              </a:rPr>
              <a:t>“</a:t>
            </a:r>
            <a:r>
              <a:rPr lang="zh-CN" altLang="en-US" dirty="0" smtClean="0">
                <a:solidFill>
                  <a:srgbClr val="C00000"/>
                </a:solidFill>
              </a:rPr>
              <a:t>风景线</a:t>
            </a:r>
            <a:r>
              <a:rPr lang="en-US" dirty="0" smtClean="0">
                <a:solidFill>
                  <a:srgbClr val="C00000"/>
                </a:solidFill>
              </a:rPr>
              <a:t>”“</a:t>
            </a:r>
            <a:r>
              <a:rPr lang="zh-CN" altLang="en-US" dirty="0" smtClean="0">
                <a:solidFill>
                  <a:srgbClr val="C00000"/>
                </a:solidFill>
              </a:rPr>
              <a:t>沙龙</a:t>
            </a:r>
            <a:r>
              <a:rPr lang="en-US" dirty="0" smtClean="0">
                <a:solidFill>
                  <a:srgbClr val="C00000"/>
                </a:solidFill>
              </a:rPr>
              <a:t>”</a:t>
            </a:r>
            <a:r>
              <a:rPr lang="zh-CN" altLang="en-US" dirty="0" smtClean="0">
                <a:solidFill>
                  <a:srgbClr val="C00000"/>
                </a:solidFill>
              </a:rPr>
              <a:t>就显得活泼灵动有情味，把</a:t>
            </a:r>
            <a:r>
              <a:rPr lang="en-US" dirty="0" smtClean="0">
                <a:solidFill>
                  <a:srgbClr val="C00000"/>
                </a:solidFill>
              </a:rPr>
              <a:t>“</a:t>
            </a:r>
            <a:r>
              <a:rPr lang="zh-CN" altLang="en-US" dirty="0" smtClean="0">
                <a:solidFill>
                  <a:srgbClr val="C00000"/>
                </a:solidFill>
              </a:rPr>
              <a:t>讲话</a:t>
            </a:r>
            <a:r>
              <a:rPr lang="en-US" dirty="0" smtClean="0">
                <a:solidFill>
                  <a:srgbClr val="C00000"/>
                </a:solidFill>
              </a:rPr>
              <a:t>”</a:t>
            </a:r>
            <a:r>
              <a:rPr lang="zh-CN" altLang="en-US" dirty="0" smtClean="0">
                <a:solidFill>
                  <a:srgbClr val="C00000"/>
                </a:solidFill>
              </a:rPr>
              <a:t>换个词语即可。</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21D37050-EF62-4E03-9C49-42484A701F06}"/>
              </a:ext>
            </a:extLst>
          </p:cNvPr>
          <p:cNvSpPr txBox="1"/>
          <p:nvPr/>
        </p:nvSpPr>
        <p:spPr>
          <a:xfrm>
            <a:off x="812465" y="819398"/>
            <a:ext cx="7898397" cy="2565693"/>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菏泽</a:t>
            </a:r>
            <a:r>
              <a:rPr lang="en-US" dirty="0" smtClean="0">
                <a:solidFill>
                  <a:srgbClr val="0092D7"/>
                </a:solidFill>
              </a:rPr>
              <a:t>]</a:t>
            </a:r>
            <a:r>
              <a:rPr lang="zh-CN" altLang="en-US" dirty="0" smtClean="0"/>
              <a:t>阅读下面这首诗，完成问题。</a:t>
            </a:r>
          </a:p>
          <a:p>
            <a:pPr algn="ctr">
              <a:lnSpc>
                <a:spcPct val="150000"/>
              </a:lnSpc>
            </a:pPr>
            <a:r>
              <a:rPr lang="zh-CN" altLang="en-US" b="1" dirty="0" smtClean="0">
                <a:ea typeface="楷体" pitchFamily="49" charset="-122"/>
              </a:rPr>
              <a:t>柳桥晚眺</a:t>
            </a:r>
          </a:p>
          <a:p>
            <a:pPr algn="ctr">
              <a:lnSpc>
                <a:spcPct val="150000"/>
              </a:lnSpc>
            </a:pPr>
            <a:r>
              <a:rPr lang="zh-CN" altLang="en-US" b="1" dirty="0" smtClean="0">
                <a:ea typeface="楷体" pitchFamily="49" charset="-122"/>
              </a:rPr>
              <a:t>陆　游</a:t>
            </a:r>
          </a:p>
          <a:p>
            <a:pPr algn="ctr">
              <a:lnSpc>
                <a:spcPct val="150000"/>
              </a:lnSpc>
            </a:pPr>
            <a:r>
              <a:rPr lang="zh-CN" altLang="en-US" b="1" dirty="0" smtClean="0">
                <a:ea typeface="楷体" pitchFamily="49" charset="-122"/>
              </a:rPr>
              <a:t>小浦闻鱼跃，横林待鹤归。</a:t>
            </a:r>
          </a:p>
          <a:p>
            <a:pPr algn="ctr">
              <a:lnSpc>
                <a:spcPct val="150000"/>
              </a:lnSpc>
            </a:pPr>
            <a:r>
              <a:rPr lang="zh-CN" altLang="en-US" b="1" dirty="0" smtClean="0">
                <a:ea typeface="楷体" pitchFamily="49" charset="-122"/>
              </a:rPr>
              <a:t>闲云不成雨，故傍碧山飞。</a:t>
            </a:r>
          </a:p>
          <a:p>
            <a:pPr>
              <a:lnSpc>
                <a:spcPct val="150000"/>
              </a:lnSpc>
            </a:pPr>
            <a:r>
              <a:rPr lang="en-US" dirty="0" smtClean="0"/>
              <a:t>[</a:t>
            </a:r>
            <a:r>
              <a:rPr lang="zh-CN" altLang="en-US" dirty="0" smtClean="0"/>
              <a:t>注</a:t>
            </a:r>
            <a:r>
              <a:rPr lang="en-US" dirty="0" smtClean="0"/>
              <a:t>]</a:t>
            </a:r>
            <a:r>
              <a:rPr lang="zh-CN" altLang="en-US" dirty="0" smtClean="0"/>
              <a:t>此诗是诗人晚年在山阴家居时作。</a:t>
            </a:r>
          </a:p>
        </p:txBody>
      </p:sp>
      <p:sp>
        <p:nvSpPr>
          <p:cNvPr id="8" name="文本框 16">
            <a:extLst>
              <a:ext uri="{FF2B5EF4-FFF2-40B4-BE49-F238E27FC236}">
                <a16:creationId xmlns:a16="http://schemas.microsoft.com/office/drawing/2014/main" xmlns="" id="{F678D390-8333-417C-9265-C5D3E903B7DE}"/>
              </a:ext>
            </a:extLst>
          </p:cNvPr>
          <p:cNvSpPr txBox="1">
            <a:spLocks noChangeArrowheads="1"/>
          </p:cNvSpPr>
          <p:nvPr/>
        </p:nvSpPr>
        <p:spPr bwMode="auto">
          <a:xfrm>
            <a:off x="812465" y="371532"/>
            <a:ext cx="4779963" cy="43927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a:solidFill>
                  <a:srgbClr val="0092D7"/>
                </a:solidFill>
                <a:latin typeface="微软雅黑" pitchFamily="34" charset="-122"/>
                <a:ea typeface="微软雅黑" pitchFamily="34" charset="-122"/>
              </a:rPr>
              <a:t>｜针对训练｜</a:t>
            </a:r>
          </a:p>
        </p:txBody>
      </p:sp>
    </p:spTree>
    <p:extLst>
      <p:ext uri="{BB962C8B-B14F-4D97-AF65-F5344CB8AC3E}">
        <p14:creationId xmlns:p14="http://schemas.microsoft.com/office/powerpoint/2010/main" xmlns="" val="3913521278"/>
      </p:ext>
    </p:extLst>
  </p:cSld>
  <p:clrMapOvr>
    <a:masterClrMapping/>
  </p:clrMapOvr>
  <p:transition spd="slow">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4746506" cy="488201"/>
          </a:xfrm>
          <a:prstGeom prst="rect">
            <a:avLst/>
          </a:prstGeom>
          <a:noFill/>
        </p:spPr>
        <p:txBody>
          <a:bodyPr wrap="square" lIns="36000" tIns="36000" rIns="36000" bIns="36000" rtlCol="0">
            <a:spAutoFit/>
          </a:bodyPr>
          <a:lstStyle/>
          <a:p>
            <a:pPr>
              <a:lnSpc>
                <a:spcPct val="150000"/>
              </a:lnSpc>
            </a:pPr>
            <a:r>
              <a:rPr lang="en-US" dirty="0" smtClean="0"/>
              <a:t>(1)</a:t>
            </a:r>
            <a:r>
              <a:rPr lang="zh-CN" altLang="en-US" dirty="0" smtClean="0"/>
              <a:t>诗的前两句描绘了一幅怎样的画面</a:t>
            </a:r>
            <a:r>
              <a:rPr lang="en-US" dirty="0" smtClean="0"/>
              <a:t>? (2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997484"/>
            <a:ext cx="7305964"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小溪之滨，能听到鱼儿跳水的声音，纵横交错的树林，静候着白鹤飞回。写自己赋闲无聊的情景。</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本题考查描绘诗句画面的能力。在理解诗句的基础上把诗句翻译出来，然后分析写的内容。</a:t>
            </a:r>
            <a:r>
              <a:rPr lang="en-US" dirty="0" smtClean="0">
                <a:solidFill>
                  <a:srgbClr val="C00000"/>
                </a:solidFill>
              </a:rPr>
              <a:t>“</a:t>
            </a:r>
            <a:r>
              <a:rPr lang="zh-CN" altLang="en-US" dirty="0" smtClean="0">
                <a:solidFill>
                  <a:srgbClr val="C00000"/>
                </a:solidFill>
              </a:rPr>
              <a:t>闻</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听见</a:t>
            </a:r>
            <a:r>
              <a:rPr lang="en-US" dirty="0" smtClean="0">
                <a:solidFill>
                  <a:srgbClr val="C00000"/>
                </a:solidFill>
              </a:rPr>
              <a:t>”</a:t>
            </a:r>
            <a:r>
              <a:rPr lang="zh-CN" altLang="en-US" dirty="0" smtClean="0">
                <a:solidFill>
                  <a:srgbClr val="C00000"/>
                </a:solidFill>
              </a:rPr>
              <a:t>的意思，</a:t>
            </a:r>
            <a:r>
              <a:rPr lang="en-US" dirty="0" smtClean="0">
                <a:solidFill>
                  <a:srgbClr val="C00000"/>
                </a:solidFill>
              </a:rPr>
              <a:t>“</a:t>
            </a:r>
            <a:r>
              <a:rPr lang="zh-CN" altLang="en-US" dirty="0" smtClean="0">
                <a:solidFill>
                  <a:srgbClr val="C00000"/>
                </a:solidFill>
              </a:rPr>
              <a:t>待</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等待，静候</a:t>
            </a:r>
            <a:r>
              <a:rPr lang="en-US" dirty="0" smtClean="0">
                <a:solidFill>
                  <a:srgbClr val="C00000"/>
                </a:solidFill>
              </a:rPr>
              <a:t>”</a:t>
            </a:r>
            <a:r>
              <a:rPr lang="zh-CN" altLang="en-US" dirty="0" smtClean="0">
                <a:solidFill>
                  <a:srgbClr val="C00000"/>
                </a:solidFill>
              </a:rPr>
              <a:t>的意思，这里运用了拟人的手法，写出了山阴家居时所看见的景色，体现了作者内心的宁静。</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559639" cy="488201"/>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这首诗运用了什么写法</a:t>
            </a:r>
            <a:r>
              <a:rPr lang="en-US" dirty="0" smtClean="0"/>
              <a:t>?</a:t>
            </a:r>
            <a:r>
              <a:rPr lang="zh-CN" altLang="en-US" dirty="0" smtClean="0"/>
              <a:t>抒发了作者什么感情</a:t>
            </a:r>
            <a:r>
              <a:rPr lang="en-US" dirty="0" smtClean="0"/>
              <a:t>?(2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866900"/>
            <a:ext cx="8039596"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以静写动。秋天的郊原傍晚是幽静的，丛林、碧山是无声息的，而鱼则是动的。这种动态，越加衬托出整个秋晚的宁静。恬静的环境反映了诗人闲适的心情。</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诗歌写作手法的运用和诗人情感的把握。诗人在河边听着鱼儿在水中跳跃，眼前的树林正等待着鹤鸟的归巢。悠闲的云儿不愿化作雨滴落下来，因此便在青山绿树之间飘来飞去。恬静的环境反映了诗人闲适的心情。</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20896" cy="2981192"/>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盐城</a:t>
            </a:r>
            <a:r>
              <a:rPr lang="en-US" dirty="0" smtClean="0">
                <a:solidFill>
                  <a:srgbClr val="0092D7"/>
                </a:solidFill>
              </a:rPr>
              <a:t>]</a:t>
            </a:r>
            <a:r>
              <a:rPr lang="zh-CN" altLang="en-US" dirty="0" smtClean="0"/>
              <a:t>阅读下面这首诗，完成问题。</a:t>
            </a:r>
          </a:p>
          <a:p>
            <a:pPr algn="ctr">
              <a:lnSpc>
                <a:spcPct val="150000"/>
              </a:lnSpc>
            </a:pPr>
            <a:r>
              <a:rPr lang="zh-CN" altLang="en-US" b="1" dirty="0" smtClean="0">
                <a:ea typeface="楷体" pitchFamily="49" charset="-122"/>
              </a:rPr>
              <a:t>长寿山居元夕</a:t>
            </a:r>
            <a:r>
              <a:rPr lang="en-US" b="1" baseline="30000" dirty="0" smtClean="0">
                <a:ea typeface="楷体" pitchFamily="49" charset="-122"/>
              </a:rPr>
              <a:t>①</a:t>
            </a:r>
            <a:endParaRPr lang="zh-CN" altLang="en-US" b="1" dirty="0" smtClean="0">
              <a:ea typeface="楷体" pitchFamily="49" charset="-122"/>
            </a:endParaRPr>
          </a:p>
          <a:p>
            <a:pPr algn="ctr">
              <a:lnSpc>
                <a:spcPct val="150000"/>
              </a:lnSpc>
            </a:pPr>
            <a:r>
              <a:rPr lang="zh-CN" altLang="en-US" b="1" dirty="0" smtClean="0">
                <a:ea typeface="楷体" pitchFamily="49" charset="-122"/>
              </a:rPr>
              <a:t>元好问</a:t>
            </a:r>
          </a:p>
          <a:p>
            <a:pPr algn="ctr">
              <a:lnSpc>
                <a:spcPct val="150000"/>
              </a:lnSpc>
            </a:pPr>
            <a:r>
              <a:rPr lang="zh-CN" altLang="en-US" b="1" dirty="0" smtClean="0">
                <a:ea typeface="楷体" pitchFamily="49" charset="-122"/>
              </a:rPr>
              <a:t>微茫灯火共荒村，黄叶漫山雪拥门。</a:t>
            </a:r>
          </a:p>
          <a:p>
            <a:pPr algn="ctr">
              <a:lnSpc>
                <a:spcPct val="150000"/>
              </a:lnSpc>
            </a:pPr>
            <a:r>
              <a:rPr lang="zh-CN" altLang="en-US" b="1" dirty="0" smtClean="0">
                <a:ea typeface="楷体" pitchFamily="49" charset="-122"/>
              </a:rPr>
              <a:t>三十九年何限事</a:t>
            </a:r>
            <a:r>
              <a:rPr lang="en-US" b="1" baseline="30000" dirty="0" smtClean="0">
                <a:ea typeface="楷体" pitchFamily="49" charset="-122"/>
              </a:rPr>
              <a:t>②</a:t>
            </a:r>
            <a:r>
              <a:rPr lang="zh-CN" altLang="en-US" b="1" dirty="0" smtClean="0">
                <a:ea typeface="楷体" pitchFamily="49" charset="-122"/>
              </a:rPr>
              <a:t>，只留孤影伴黄昏。</a:t>
            </a:r>
          </a:p>
          <a:p>
            <a:pPr>
              <a:lnSpc>
                <a:spcPct val="150000"/>
              </a:lnSpc>
            </a:pPr>
            <a:r>
              <a:rPr lang="en-US" dirty="0" smtClean="0"/>
              <a:t>[</a:t>
            </a:r>
            <a:r>
              <a:rPr lang="zh-CN" altLang="en-US" dirty="0" smtClean="0"/>
              <a:t>注</a:t>
            </a:r>
            <a:r>
              <a:rPr lang="en-US" dirty="0" smtClean="0"/>
              <a:t>]①</a:t>
            </a:r>
            <a:r>
              <a:rPr lang="zh-CN" altLang="en-US" dirty="0" smtClean="0"/>
              <a:t>写此诗时，诗人任河南内乡令，因母亲去世，居丧于长寿山</a:t>
            </a:r>
            <a:r>
              <a:rPr lang="en-US" dirty="0" smtClean="0"/>
              <a:t>.②</a:t>
            </a:r>
            <a:r>
              <a:rPr lang="zh-CN" altLang="en-US" dirty="0" smtClean="0"/>
              <a:t>当时金统治者日趋腐败，蒙古军入侵，人民死伤无数。</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559639" cy="488201"/>
          </a:xfrm>
          <a:prstGeom prst="rect">
            <a:avLst/>
          </a:prstGeom>
          <a:noFill/>
        </p:spPr>
        <p:txBody>
          <a:bodyPr wrap="square" lIns="36000" tIns="36000" rIns="36000" bIns="36000" rtlCol="0">
            <a:spAutoFit/>
          </a:bodyPr>
          <a:lstStyle/>
          <a:p>
            <a:pPr>
              <a:lnSpc>
                <a:spcPct val="150000"/>
              </a:lnSpc>
            </a:pPr>
            <a:r>
              <a:rPr lang="en-US" dirty="0" smtClean="0"/>
              <a:t>(1)</a:t>
            </a:r>
            <a:r>
              <a:rPr lang="zh-CN" altLang="en-US" dirty="0" smtClean="0"/>
              <a:t>请用形象的语言描绘诗歌一、二句所展现的画面。</a:t>
            </a:r>
            <a:r>
              <a:rPr lang="en-US" dirty="0" smtClean="0"/>
              <a:t>(3</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866900"/>
            <a:ext cx="8039596" cy="2932076"/>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偏僻荒凉的村落里灯火星星点点，人烟十分稀少，枯黄的树叶漫天遍野，大雪堆积在门外。</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题目要求用形象的语言描绘诗歌一、二句所展现的画面。作答时，应抓住诗中的主要景物</a:t>
            </a:r>
            <a:r>
              <a:rPr lang="en-US" dirty="0" smtClean="0">
                <a:solidFill>
                  <a:srgbClr val="C00000"/>
                </a:solidFill>
              </a:rPr>
              <a:t>“</a:t>
            </a:r>
            <a:r>
              <a:rPr lang="zh-CN" altLang="en-US" dirty="0" smtClean="0">
                <a:solidFill>
                  <a:srgbClr val="C00000"/>
                </a:solidFill>
              </a:rPr>
              <a:t>灯火</a:t>
            </a:r>
            <a:r>
              <a:rPr lang="en-US" dirty="0" smtClean="0">
                <a:solidFill>
                  <a:srgbClr val="C00000"/>
                </a:solidFill>
              </a:rPr>
              <a:t>”“</a:t>
            </a:r>
            <a:r>
              <a:rPr lang="zh-CN" altLang="en-US" dirty="0" smtClean="0">
                <a:solidFill>
                  <a:srgbClr val="C00000"/>
                </a:solidFill>
              </a:rPr>
              <a:t>荒村</a:t>
            </a:r>
            <a:r>
              <a:rPr lang="en-US" dirty="0" smtClean="0">
                <a:solidFill>
                  <a:srgbClr val="C00000"/>
                </a:solidFill>
              </a:rPr>
              <a:t>”“</a:t>
            </a:r>
            <a:r>
              <a:rPr lang="zh-CN" altLang="en-US" dirty="0" smtClean="0">
                <a:solidFill>
                  <a:srgbClr val="C00000"/>
                </a:solidFill>
              </a:rPr>
              <a:t>黄叶</a:t>
            </a:r>
            <a:r>
              <a:rPr lang="en-US" dirty="0" smtClean="0">
                <a:solidFill>
                  <a:srgbClr val="C00000"/>
                </a:solidFill>
              </a:rPr>
              <a:t>”“</a:t>
            </a:r>
            <a:r>
              <a:rPr lang="zh-CN" altLang="en-US" dirty="0" smtClean="0">
                <a:solidFill>
                  <a:srgbClr val="C00000"/>
                </a:solidFill>
              </a:rPr>
              <a:t>山</a:t>
            </a:r>
            <a:r>
              <a:rPr lang="en-US" dirty="0" smtClean="0">
                <a:solidFill>
                  <a:srgbClr val="C00000"/>
                </a:solidFill>
              </a:rPr>
              <a:t>”“</a:t>
            </a:r>
            <a:r>
              <a:rPr lang="zh-CN" altLang="en-US" dirty="0" smtClean="0">
                <a:solidFill>
                  <a:srgbClr val="C00000"/>
                </a:solidFill>
              </a:rPr>
              <a:t>雪</a:t>
            </a:r>
            <a:r>
              <a:rPr lang="en-US" dirty="0" smtClean="0">
                <a:solidFill>
                  <a:srgbClr val="C00000"/>
                </a:solidFill>
              </a:rPr>
              <a:t>”“</a:t>
            </a:r>
            <a:r>
              <a:rPr lang="zh-CN" altLang="en-US" dirty="0" smtClean="0">
                <a:solidFill>
                  <a:srgbClr val="C00000"/>
                </a:solidFill>
              </a:rPr>
              <a:t>门</a:t>
            </a:r>
            <a:r>
              <a:rPr lang="en-US" dirty="0" smtClean="0">
                <a:solidFill>
                  <a:srgbClr val="C00000"/>
                </a:solidFill>
              </a:rPr>
              <a:t>”</a:t>
            </a:r>
            <a:r>
              <a:rPr lang="zh-CN" altLang="en-US" dirty="0" smtClean="0">
                <a:solidFill>
                  <a:srgbClr val="C00000"/>
                </a:solidFill>
              </a:rPr>
              <a:t>等，抓住修饰语</a:t>
            </a:r>
            <a:r>
              <a:rPr lang="en-US" dirty="0" smtClean="0">
                <a:solidFill>
                  <a:srgbClr val="C00000"/>
                </a:solidFill>
              </a:rPr>
              <a:t>“</a:t>
            </a:r>
            <a:r>
              <a:rPr lang="zh-CN" altLang="en-US" dirty="0" smtClean="0">
                <a:solidFill>
                  <a:srgbClr val="C00000"/>
                </a:solidFill>
              </a:rPr>
              <a:t>微茫</a:t>
            </a:r>
            <a:r>
              <a:rPr lang="en-US" dirty="0" smtClean="0">
                <a:solidFill>
                  <a:srgbClr val="C00000"/>
                </a:solidFill>
              </a:rPr>
              <a:t>”“</a:t>
            </a:r>
            <a:r>
              <a:rPr lang="zh-CN" altLang="en-US" dirty="0" smtClean="0">
                <a:solidFill>
                  <a:srgbClr val="C00000"/>
                </a:solidFill>
              </a:rPr>
              <a:t>荒</a:t>
            </a:r>
            <a:r>
              <a:rPr lang="en-US" dirty="0" smtClean="0">
                <a:solidFill>
                  <a:srgbClr val="C00000"/>
                </a:solidFill>
              </a:rPr>
              <a:t>”“</a:t>
            </a:r>
            <a:r>
              <a:rPr lang="zh-CN" altLang="en-US" dirty="0" smtClean="0">
                <a:solidFill>
                  <a:srgbClr val="C00000"/>
                </a:solidFill>
              </a:rPr>
              <a:t>漫</a:t>
            </a:r>
            <a:r>
              <a:rPr lang="en-US" dirty="0" smtClean="0">
                <a:solidFill>
                  <a:srgbClr val="C00000"/>
                </a:solidFill>
              </a:rPr>
              <a:t>”</a:t>
            </a:r>
            <a:r>
              <a:rPr lang="zh-CN" altLang="en-US" dirty="0" smtClean="0">
                <a:solidFill>
                  <a:srgbClr val="C00000"/>
                </a:solidFill>
              </a:rPr>
              <a:t>等关键词，用自己的语言再现画面，将这种情景描写出来即可。描述时一要忠实于原诗所渲染的氛围</a:t>
            </a:r>
            <a:r>
              <a:rPr lang="en-US" dirty="0" smtClean="0">
                <a:solidFill>
                  <a:srgbClr val="C00000"/>
                </a:solidFill>
              </a:rPr>
              <a:t>“</a:t>
            </a:r>
            <a:r>
              <a:rPr lang="zh-CN" altLang="en-US" dirty="0" smtClean="0">
                <a:solidFill>
                  <a:srgbClr val="C00000"/>
                </a:solidFill>
              </a:rPr>
              <a:t>孤</a:t>
            </a:r>
            <a:r>
              <a:rPr lang="en-US" dirty="0" smtClean="0">
                <a:solidFill>
                  <a:srgbClr val="C00000"/>
                </a:solidFill>
              </a:rPr>
              <a:t>”</a:t>
            </a:r>
            <a:r>
              <a:rPr lang="zh-CN" altLang="en-US" dirty="0" smtClean="0">
                <a:solidFill>
                  <a:srgbClr val="C00000"/>
                </a:solidFill>
              </a:rPr>
              <a:t>；二要用自己的联想和想象加以创造，语言力求优美。</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559639" cy="439085"/>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这首诗表达了作者怎样的情感</a:t>
            </a:r>
            <a:r>
              <a:rPr lang="en-US" dirty="0" smtClean="0"/>
              <a:t>?(3</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07522" y="866900"/>
            <a:ext cx="8039596" cy="334757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①表达了母亲去世后对于亲人的怀念，孤身一人的孤寂；②表达了作者对百姓在战争中流离失所、家破人亡的同情；③表达了作者对敌军侵犯国家的愤恨、心痛以及对国家命运的担忧。</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一般情况下，感悟诗人的情感，一看标题，</a:t>
            </a:r>
            <a:r>
              <a:rPr lang="en-US" dirty="0" smtClean="0">
                <a:solidFill>
                  <a:srgbClr val="C00000"/>
                </a:solidFill>
              </a:rPr>
              <a:t>“</a:t>
            </a:r>
            <a:r>
              <a:rPr lang="zh-CN" altLang="en-US" dirty="0" smtClean="0">
                <a:solidFill>
                  <a:srgbClr val="C00000"/>
                </a:solidFill>
              </a:rPr>
              <a:t>长寿山居元夕</a:t>
            </a:r>
            <a:r>
              <a:rPr lang="en-US" dirty="0" smtClean="0">
                <a:solidFill>
                  <a:srgbClr val="C00000"/>
                </a:solidFill>
              </a:rPr>
              <a:t>”</a:t>
            </a:r>
            <a:r>
              <a:rPr lang="zh-CN" altLang="en-US" dirty="0" smtClean="0">
                <a:solidFill>
                  <a:srgbClr val="C00000"/>
                </a:solidFill>
              </a:rPr>
              <a:t>， 此诗作于元夕，即正月十五元宵节；二看写作背景，从注释中可知，写此诗时，诗人任河南内乡令，因母亲去世，居丧于长寿山，且当时统治者日趋腐败，蒙古军入侵；三看关键词，</a:t>
            </a:r>
            <a:r>
              <a:rPr lang="en-US" dirty="0" smtClean="0">
                <a:solidFill>
                  <a:srgbClr val="C00000"/>
                </a:solidFill>
              </a:rPr>
              <a:t>“</a:t>
            </a:r>
            <a:r>
              <a:rPr lang="zh-CN" altLang="en-US" dirty="0" smtClean="0">
                <a:solidFill>
                  <a:srgbClr val="C00000"/>
                </a:solidFill>
              </a:rPr>
              <a:t>荒村</a:t>
            </a:r>
            <a:r>
              <a:rPr lang="en-US" dirty="0" smtClean="0">
                <a:solidFill>
                  <a:srgbClr val="C00000"/>
                </a:solidFill>
              </a:rPr>
              <a:t>”“</a:t>
            </a:r>
            <a:r>
              <a:rPr lang="zh-CN" altLang="en-US" dirty="0" smtClean="0">
                <a:solidFill>
                  <a:srgbClr val="C00000"/>
                </a:solidFill>
              </a:rPr>
              <a:t>孤影</a:t>
            </a:r>
            <a:r>
              <a:rPr lang="en-US" dirty="0" smtClean="0">
                <a:solidFill>
                  <a:srgbClr val="C00000"/>
                </a:solidFill>
              </a:rPr>
              <a:t>”</a:t>
            </a:r>
            <a:r>
              <a:rPr lang="zh-CN" altLang="en-US" dirty="0" smtClean="0">
                <a:solidFill>
                  <a:srgbClr val="C00000"/>
                </a:solidFill>
              </a:rPr>
              <a:t>，借助意象，即可得出诗人表达的情感：母亲去世，蒙古军入侵，在此佳庆之际，家不团圆，</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 xmlns:a16="http://schemas.microsoft.com/office/drawing/2014/main" id="{0663CE10-BAAC-47A1-869E-A722179F076F}"/>
              </a:ext>
            </a:extLst>
          </p:cNvPr>
          <p:cNvSpPr txBox="1"/>
          <p:nvPr/>
        </p:nvSpPr>
        <p:spPr>
          <a:xfrm>
            <a:off x="807522" y="391886"/>
            <a:ext cx="8039596" cy="1319198"/>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国也破，由此可知作者对亲人的怀念，想到远山之外的金朝廷越来越受到来自蒙古铁蹄的威胁，作者虽身居山野，但忧国之思未断，同时也有对战争中百姓的同情，对敌军入侵的愤恨和痛心。最后总结即可。</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820896" cy="2150195"/>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扬州</a:t>
            </a:r>
            <a:r>
              <a:rPr lang="en-US" dirty="0" smtClean="0">
                <a:solidFill>
                  <a:srgbClr val="0092D7"/>
                </a:solidFill>
              </a:rPr>
              <a:t>]</a:t>
            </a:r>
            <a:r>
              <a:rPr lang="zh-CN" altLang="en-US" dirty="0" smtClean="0"/>
              <a:t>阅读下面这首诗，完成问题。</a:t>
            </a:r>
          </a:p>
          <a:p>
            <a:pPr algn="ctr">
              <a:lnSpc>
                <a:spcPct val="150000"/>
              </a:lnSpc>
            </a:pPr>
            <a:r>
              <a:rPr lang="zh-CN" altLang="en-US" b="1" dirty="0" smtClean="0">
                <a:ea typeface="楷体" pitchFamily="49" charset="-122"/>
              </a:rPr>
              <a:t>赠　别</a:t>
            </a:r>
          </a:p>
          <a:p>
            <a:pPr algn="ctr">
              <a:lnSpc>
                <a:spcPct val="150000"/>
              </a:lnSpc>
            </a:pPr>
            <a:r>
              <a:rPr lang="en-US" b="1" dirty="0" smtClean="0">
                <a:ea typeface="楷体" pitchFamily="49" charset="-122"/>
              </a:rPr>
              <a:t>[</a:t>
            </a:r>
            <a:r>
              <a:rPr lang="zh-CN" altLang="en-US" b="1" dirty="0" smtClean="0">
                <a:ea typeface="楷体" pitchFamily="49" charset="-122"/>
              </a:rPr>
              <a:t>唐</a:t>
            </a:r>
            <a:r>
              <a:rPr lang="en-US" b="1" dirty="0" smtClean="0">
                <a:ea typeface="楷体" pitchFamily="49" charset="-122"/>
              </a:rPr>
              <a:t>]</a:t>
            </a:r>
            <a:r>
              <a:rPr lang="zh-CN" altLang="en-US" b="1" dirty="0" smtClean="0">
                <a:ea typeface="楷体" pitchFamily="49" charset="-122"/>
              </a:rPr>
              <a:t>赵嘏</a:t>
            </a:r>
          </a:p>
          <a:p>
            <a:pPr algn="ctr">
              <a:lnSpc>
                <a:spcPct val="150000"/>
              </a:lnSpc>
            </a:pPr>
            <a:r>
              <a:rPr lang="zh-CN" altLang="en-US" b="1" dirty="0" smtClean="0">
                <a:ea typeface="楷体" pitchFamily="49" charset="-122"/>
              </a:rPr>
              <a:t>水边秋草暮萋萋，欲驻残阳恨马蹄。</a:t>
            </a:r>
          </a:p>
          <a:p>
            <a:pPr algn="ctr">
              <a:lnSpc>
                <a:spcPct val="150000"/>
              </a:lnSpc>
            </a:pPr>
            <a:r>
              <a:rPr lang="zh-CN" altLang="en-US" b="1" dirty="0" smtClean="0">
                <a:ea typeface="楷体" pitchFamily="49" charset="-122"/>
              </a:rPr>
              <a:t>曾是管弦同醉伴，一声歌尽各东西。</a:t>
            </a:r>
            <a:endParaRPr lang="zh-CN" altLang="en-US" b="1" dirty="0">
              <a:ea typeface="楷体" pitchFamily="49" charset="-122"/>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4008917" cy="488201"/>
          </a:xfrm>
          <a:prstGeom prst="rect">
            <a:avLst/>
          </a:prstGeom>
          <a:noFill/>
        </p:spPr>
        <p:txBody>
          <a:bodyPr wrap="square" lIns="36000" tIns="36000" rIns="36000" bIns="36000" rtlCol="0">
            <a:spAutoFit/>
          </a:bodyPr>
          <a:lstStyle/>
          <a:p>
            <a:pPr>
              <a:lnSpc>
                <a:spcPct val="150000"/>
              </a:lnSpc>
            </a:pPr>
            <a:r>
              <a:rPr lang="en-US" dirty="0" smtClean="0"/>
              <a:t>(1)</a:t>
            </a:r>
            <a:r>
              <a:rPr lang="zh-CN" altLang="en-US" dirty="0" smtClean="0"/>
              <a:t>请赏析首句中的“萋萋”。</a:t>
            </a:r>
            <a:r>
              <a:rPr lang="en-US" dirty="0" smtClean="0"/>
              <a:t>(3</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15439" y="992249"/>
            <a:ext cx="7660904"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萋萋</a:t>
            </a:r>
            <a:r>
              <a:rPr lang="en-US" dirty="0" smtClean="0">
                <a:solidFill>
                  <a:srgbClr val="C00000"/>
                </a:solidFill>
              </a:rPr>
              <a:t>”</a:t>
            </a:r>
            <a:r>
              <a:rPr lang="zh-CN" altLang="en-US" dirty="0" smtClean="0">
                <a:solidFill>
                  <a:srgbClr val="C00000"/>
                </a:solidFill>
              </a:rPr>
              <a:t>是指草茂盛的样子；首句运用叠词，增强了音韵美，写出了水边草木的繁茂，渲染了离别时悲伤的气氛；这蓬乱的草就像是诗人心中面对离别时的不舍一样蓬勃，烘托出诗人悲戚的心情。</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此题主要从三个角度赏析，一是</a:t>
            </a:r>
            <a:r>
              <a:rPr lang="en-US" dirty="0" smtClean="0">
                <a:solidFill>
                  <a:srgbClr val="C00000"/>
                </a:solidFill>
              </a:rPr>
              <a:t>“</a:t>
            </a:r>
            <a:r>
              <a:rPr lang="zh-CN" altLang="en-US" dirty="0" smtClean="0">
                <a:solidFill>
                  <a:srgbClr val="C00000"/>
                </a:solidFill>
              </a:rPr>
              <a:t>萋萋</a:t>
            </a:r>
            <a:r>
              <a:rPr lang="en-US" dirty="0" smtClean="0">
                <a:solidFill>
                  <a:srgbClr val="C00000"/>
                </a:solidFill>
              </a:rPr>
              <a:t>”</a:t>
            </a:r>
            <a:r>
              <a:rPr lang="zh-CN" altLang="en-US" dirty="0" smtClean="0">
                <a:solidFill>
                  <a:srgbClr val="C00000"/>
                </a:solidFill>
              </a:rPr>
              <a:t>的基本意思，二是从形式上或修辞角度理解运用</a:t>
            </a:r>
            <a:r>
              <a:rPr lang="en-US" dirty="0" smtClean="0">
                <a:solidFill>
                  <a:srgbClr val="C00000"/>
                </a:solidFill>
              </a:rPr>
              <a:t>“</a:t>
            </a:r>
            <a:r>
              <a:rPr lang="zh-CN" altLang="en-US" dirty="0" smtClean="0">
                <a:solidFill>
                  <a:srgbClr val="C00000"/>
                </a:solidFill>
              </a:rPr>
              <a:t>萋萋</a:t>
            </a:r>
            <a:r>
              <a:rPr lang="en-US" dirty="0" smtClean="0">
                <a:solidFill>
                  <a:srgbClr val="C00000"/>
                </a:solidFill>
              </a:rPr>
              <a:t>”</a:t>
            </a:r>
            <a:r>
              <a:rPr lang="zh-CN" altLang="en-US" dirty="0" smtClean="0">
                <a:solidFill>
                  <a:srgbClr val="C00000"/>
                </a:solidFill>
              </a:rPr>
              <a:t>这个词的作用，三是对诗或作者的情感影响。</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4008917" cy="439085"/>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诗人在诗中抒发了哪些情感</a:t>
            </a:r>
            <a:r>
              <a:rPr lang="en-US" dirty="0" smtClean="0"/>
              <a:t>?(3</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28633" y="934194"/>
            <a:ext cx="7662224"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即将与友人各奔东西，表现了诗人依依不舍之情；临水送别，残阳暮秋，眼前的荒凉景色勾起了诗人心中的愁思，表达了诗人孤独寂寞之情；曾经一起管弦相伴，而后不知何时能相见，表达了诗人对前途的迷茫与担忧。</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赠别</a:t>
            </a:r>
            <a:r>
              <a:rPr lang="en-US" dirty="0" smtClean="0">
                <a:solidFill>
                  <a:srgbClr val="C00000"/>
                </a:solidFill>
              </a:rPr>
              <a:t>”</a:t>
            </a:r>
            <a:r>
              <a:rPr lang="zh-CN" altLang="en-US" dirty="0" smtClean="0">
                <a:solidFill>
                  <a:srgbClr val="C00000"/>
                </a:solidFill>
              </a:rPr>
              <a:t>说明本诗是送别诗，自然有不舍之情；写</a:t>
            </a:r>
            <a:r>
              <a:rPr lang="en-US" dirty="0" smtClean="0">
                <a:solidFill>
                  <a:srgbClr val="C00000"/>
                </a:solidFill>
              </a:rPr>
              <a:t>“</a:t>
            </a:r>
            <a:r>
              <a:rPr lang="zh-CN" altLang="en-US" dirty="0" smtClean="0">
                <a:solidFill>
                  <a:srgbClr val="C00000"/>
                </a:solidFill>
              </a:rPr>
              <a:t>萋萋</a:t>
            </a:r>
            <a:r>
              <a:rPr lang="en-US" dirty="0" smtClean="0">
                <a:solidFill>
                  <a:srgbClr val="C00000"/>
                </a:solidFill>
              </a:rPr>
              <a:t>”“</a:t>
            </a:r>
            <a:r>
              <a:rPr lang="zh-CN" altLang="en-US" dirty="0" smtClean="0">
                <a:solidFill>
                  <a:srgbClr val="C00000"/>
                </a:solidFill>
              </a:rPr>
              <a:t>秋草</a:t>
            </a:r>
            <a:r>
              <a:rPr lang="en-US" dirty="0" smtClean="0">
                <a:solidFill>
                  <a:srgbClr val="C00000"/>
                </a:solidFill>
              </a:rPr>
              <a:t>”“</a:t>
            </a:r>
            <a:r>
              <a:rPr lang="zh-CN" altLang="en-US" dirty="0" smtClean="0">
                <a:solidFill>
                  <a:srgbClr val="C00000"/>
                </a:solidFill>
              </a:rPr>
              <a:t>残阳</a:t>
            </a:r>
            <a:r>
              <a:rPr lang="en-US" dirty="0" smtClean="0">
                <a:solidFill>
                  <a:srgbClr val="C00000"/>
                </a:solidFill>
              </a:rPr>
              <a:t>”</a:t>
            </a:r>
            <a:r>
              <a:rPr lang="zh-CN" altLang="en-US" dirty="0" smtClean="0">
                <a:solidFill>
                  <a:srgbClr val="C00000"/>
                </a:solidFill>
              </a:rPr>
              <a:t>这荒凉的秋色，表达了作者孤寂的心情；</a:t>
            </a:r>
            <a:r>
              <a:rPr lang="en-US" dirty="0" smtClean="0">
                <a:solidFill>
                  <a:srgbClr val="C00000"/>
                </a:solidFill>
              </a:rPr>
              <a:t>“</a:t>
            </a:r>
            <a:r>
              <a:rPr lang="zh-CN" altLang="en-US" dirty="0" smtClean="0">
                <a:solidFill>
                  <a:srgbClr val="C00000"/>
                </a:solidFill>
              </a:rPr>
              <a:t>同醉</a:t>
            </a:r>
            <a:r>
              <a:rPr lang="en-US" dirty="0" smtClean="0">
                <a:solidFill>
                  <a:srgbClr val="C00000"/>
                </a:solidFill>
              </a:rPr>
              <a:t>” “</a:t>
            </a:r>
            <a:r>
              <a:rPr lang="zh-CN" altLang="en-US" dirty="0" smtClean="0">
                <a:solidFill>
                  <a:srgbClr val="C00000"/>
                </a:solidFill>
              </a:rPr>
              <a:t>各东西</a:t>
            </a:r>
            <a:r>
              <a:rPr lang="en-US" dirty="0" smtClean="0">
                <a:solidFill>
                  <a:srgbClr val="C00000"/>
                </a:solidFill>
              </a:rPr>
              <a:t>”</a:t>
            </a:r>
            <a:r>
              <a:rPr lang="zh-CN" altLang="en-US" dirty="0" smtClean="0">
                <a:solidFill>
                  <a:srgbClr val="C00000"/>
                </a:solidFill>
              </a:rPr>
              <a:t>可见诗人对前途的迷茫与忧患。</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6" y="365761"/>
            <a:ext cx="7880272" cy="3812188"/>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呼和浩特</a:t>
            </a:r>
            <a:r>
              <a:rPr lang="en-US" dirty="0" smtClean="0">
                <a:solidFill>
                  <a:srgbClr val="0092D7"/>
                </a:solidFill>
              </a:rPr>
              <a:t>6</a:t>
            </a:r>
            <a:r>
              <a:rPr lang="zh-CN" altLang="en-US" dirty="0" smtClean="0">
                <a:solidFill>
                  <a:srgbClr val="0092D7"/>
                </a:solidFill>
              </a:rPr>
              <a:t>题</a:t>
            </a:r>
            <a:r>
              <a:rPr lang="en-US" dirty="0" smtClean="0">
                <a:solidFill>
                  <a:srgbClr val="0092D7"/>
                </a:solidFill>
              </a:rPr>
              <a:t>]</a:t>
            </a:r>
            <a:r>
              <a:rPr lang="zh-CN" altLang="en-US" dirty="0" smtClean="0"/>
              <a:t>校刊在建设校园文化的同时，也是全校师生展示才华的舞台</a:t>
            </a:r>
            <a:r>
              <a:rPr lang="en-US" dirty="0" smtClean="0"/>
              <a:t>.</a:t>
            </a:r>
            <a:r>
              <a:rPr lang="zh-CN" altLang="en-US" dirty="0" smtClean="0"/>
              <a:t>新华中学拟出版校刊</a:t>
            </a:r>
            <a:r>
              <a:rPr lang="en-US" altLang="zh-CN" dirty="0" smtClean="0"/>
              <a:t>——《</a:t>
            </a:r>
            <a:r>
              <a:rPr lang="zh-CN" altLang="en-US" dirty="0" smtClean="0"/>
              <a:t>学苑</a:t>
            </a:r>
            <a:r>
              <a:rPr lang="en-US" altLang="zh-CN" dirty="0" smtClean="0"/>
              <a:t>》</a:t>
            </a:r>
            <a:r>
              <a:rPr lang="zh-CN" altLang="en-US" dirty="0" smtClean="0"/>
              <a:t>，请你参加编辑工作。</a:t>
            </a:r>
            <a:r>
              <a:rPr lang="en-US" dirty="0" smtClean="0"/>
              <a:t>(6</a:t>
            </a:r>
            <a:r>
              <a:rPr lang="zh-CN" altLang="en-US" dirty="0" smtClean="0"/>
              <a:t>分</a:t>
            </a:r>
            <a:r>
              <a:rPr lang="en-US" dirty="0" smtClean="0"/>
              <a:t>)</a:t>
            </a:r>
            <a:endParaRPr lang="zh-CN" altLang="en-US" dirty="0" smtClean="0"/>
          </a:p>
          <a:p>
            <a:pPr>
              <a:lnSpc>
                <a:spcPct val="150000"/>
              </a:lnSpc>
            </a:pPr>
            <a:r>
              <a:rPr lang="en-US" dirty="0" smtClean="0"/>
              <a:t>(2)</a:t>
            </a:r>
            <a:r>
              <a:rPr lang="zh-CN" altLang="en-US" dirty="0" smtClean="0"/>
              <a:t>校刊每一期内容往往有所侧重，刊物才有个性和特点</a:t>
            </a:r>
            <a:r>
              <a:rPr lang="en-US" dirty="0" smtClean="0"/>
              <a:t>.</a:t>
            </a:r>
            <a:r>
              <a:rPr lang="en-US" altLang="zh-CN" dirty="0" smtClean="0"/>
              <a:t>《</a:t>
            </a:r>
            <a:r>
              <a:rPr lang="zh-CN" altLang="en-US" dirty="0" smtClean="0"/>
              <a:t>学苑</a:t>
            </a:r>
            <a:r>
              <a:rPr lang="en-US" altLang="zh-CN" dirty="0" smtClean="0"/>
              <a:t>》</a:t>
            </a:r>
            <a:r>
              <a:rPr lang="zh-CN" altLang="en-US" dirty="0" smtClean="0"/>
              <a:t>下期新设“读懂诗人心声，感受家国情怀”专题，向全校同学征集对联宣传</a:t>
            </a:r>
            <a:r>
              <a:rPr lang="en-US" dirty="0" smtClean="0"/>
              <a:t>.</a:t>
            </a:r>
            <a:r>
              <a:rPr lang="zh-CN" altLang="en-US" dirty="0" smtClean="0"/>
              <a:t>下面是一位同学的来稿，他只写出了上联，请你对出下联，并回答这副对联“读懂”了哪位诗人的心声。</a:t>
            </a:r>
            <a:r>
              <a:rPr lang="en-US" dirty="0" smtClean="0"/>
              <a:t>(3</a:t>
            </a:r>
            <a:r>
              <a:rPr lang="zh-CN" altLang="en-US" dirty="0" smtClean="0"/>
              <a:t>分</a:t>
            </a:r>
            <a:r>
              <a:rPr lang="en-US" dirty="0" smtClean="0"/>
              <a:t>)</a:t>
            </a:r>
            <a:endParaRPr lang="zh-CN" altLang="en-US" dirty="0" smtClean="0"/>
          </a:p>
          <a:p>
            <a:pPr>
              <a:lnSpc>
                <a:spcPct val="150000"/>
              </a:lnSpc>
            </a:pPr>
            <a:r>
              <a:rPr lang="zh-CN" altLang="en-US" dirty="0" smtClean="0"/>
              <a:t>上联：写现实刺积弊举世称圣</a:t>
            </a:r>
          </a:p>
          <a:p>
            <a:pPr>
              <a:lnSpc>
                <a:spcPct val="150000"/>
              </a:lnSpc>
            </a:pPr>
            <a:r>
              <a:rPr lang="zh-CN" altLang="en-US" dirty="0" smtClean="0"/>
              <a:t>下联：</a:t>
            </a:r>
            <a:r>
              <a:rPr lang="zh-CN" altLang="en-US" u="sng" dirty="0" smtClean="0"/>
              <a:t>　　　　　　　　　　　</a:t>
            </a:r>
            <a:r>
              <a:rPr lang="en-US" u="sng" dirty="0" smtClean="0"/>
              <a:t> </a:t>
            </a:r>
            <a:endParaRPr lang="zh-CN" altLang="en-US" dirty="0" smtClean="0"/>
          </a:p>
          <a:p>
            <a:pPr>
              <a:lnSpc>
                <a:spcPct val="150000"/>
              </a:lnSpc>
            </a:pPr>
            <a:r>
              <a:rPr lang="zh-CN" altLang="en-US" dirty="0" smtClean="0"/>
              <a:t>诗人：</a:t>
            </a:r>
            <a:r>
              <a:rPr lang="zh-CN" altLang="en-US" u="sng" dirty="0" smtClean="0"/>
              <a:t>　　　　　　　　　　　</a:t>
            </a:r>
            <a:r>
              <a:rPr lang="en-US" u="sng" dirty="0" smtClean="0"/>
              <a:t> </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626701"/>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应用写作类</a:t>
            </a:r>
            <a:r>
              <a:rPr lang="en-US" altLang="zh-CN" sz="2400" dirty="0" smtClean="0">
                <a:latin typeface="微软雅黑" pitchFamily="34" charset="-122"/>
                <a:ea typeface="微软雅黑" pitchFamily="34" charset="-122"/>
              </a:rPr>
              <a:t>(</a:t>
            </a:r>
            <a:r>
              <a:rPr lang="en-US" sz="2400" dirty="0" smtClean="0"/>
              <a:t>5</a:t>
            </a:r>
            <a:r>
              <a:rPr lang="zh-CN" altLang="en-US" sz="2400" dirty="0" smtClean="0"/>
              <a:t>年</a:t>
            </a:r>
            <a:r>
              <a:rPr lang="en-US" sz="2400" dirty="0" smtClean="0"/>
              <a:t>1</a:t>
            </a:r>
            <a:r>
              <a:rPr lang="zh-CN" altLang="en-US" sz="2400" dirty="0" smtClean="0"/>
              <a:t>考</a:t>
            </a:r>
            <a:r>
              <a:rPr lang="en-US" altLang="zh-CN" sz="2400" dirty="0" smtClean="0"/>
              <a:t>)</a:t>
            </a:r>
            <a:endParaRPr lang="zh-CN" altLang="en-US" sz="2400" dirty="0">
              <a:latin typeface="微软雅黑" pitchFamily="34" charset="-122"/>
              <a:ea typeface="微软雅黑" pitchFamily="34" charset="-122"/>
            </a:endParaRPr>
          </a:p>
        </p:txBody>
      </p:sp>
      <p:sp>
        <p:nvSpPr>
          <p:cNvPr id="6"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12658" y="921363"/>
            <a:ext cx="7872361" cy="302735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sz="2000" b="1" dirty="0" smtClean="0">
                <a:solidFill>
                  <a:srgbClr val="0092D7"/>
                </a:solidFill>
                <a:latin typeface="微软雅黑" pitchFamily="34" charset="-122"/>
                <a:ea typeface="微软雅黑" pitchFamily="34" charset="-122"/>
              </a:rPr>
              <a:t>类型一　通知类</a:t>
            </a:r>
            <a:endParaRPr lang="en-US" altLang="zh-CN" sz="2000" b="1" dirty="0" smtClean="0">
              <a:solidFill>
                <a:srgbClr val="0092D7"/>
              </a:solidFill>
              <a:latin typeface="微软雅黑" pitchFamily="34" charset="-122"/>
              <a:ea typeface="微软雅黑" pitchFamily="34" charset="-122"/>
            </a:endParaRPr>
          </a:p>
          <a:p>
            <a:pPr>
              <a:lnSpc>
                <a:spcPct val="150000"/>
              </a:lnSpc>
            </a:pPr>
            <a:r>
              <a:rPr lang="en-US" dirty="0" smtClean="0"/>
              <a:t>(</a:t>
            </a:r>
            <a:r>
              <a:rPr lang="zh-CN" altLang="en-US" dirty="0" smtClean="0"/>
              <a:t>一</a:t>
            </a:r>
            <a:r>
              <a:rPr lang="en-US" dirty="0" smtClean="0"/>
              <a:t>)</a:t>
            </a:r>
            <a:r>
              <a:rPr lang="zh-CN" altLang="en-US" dirty="0" smtClean="0"/>
              <a:t>启事</a:t>
            </a:r>
          </a:p>
          <a:p>
            <a:pPr indent="450850">
              <a:lnSpc>
                <a:spcPct val="150000"/>
              </a:lnSpc>
            </a:pPr>
            <a:r>
              <a:rPr lang="zh-CN" altLang="en-US" dirty="0" smtClean="0"/>
              <a:t>凡是个人或机关、学校、团体，在一定的时期内，对于社会或其中的一部分人，甚至是某一个特定的个人有所陈述，并以公开的方式表达出来的文书，就是启事。</a:t>
            </a:r>
          </a:p>
          <a:p>
            <a:pPr indent="450850">
              <a:lnSpc>
                <a:spcPct val="150000"/>
              </a:lnSpc>
            </a:pPr>
            <a:r>
              <a:rPr lang="zh-CN" altLang="en-US" dirty="0" smtClean="0"/>
              <a:t>启事的分类：喜庆启事、丧葬启事、失物启事、寻人启事、招领启事、道歉启事等。</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14401" y="415636"/>
          <a:ext cx="7825838" cy="3182588"/>
        </p:xfrm>
        <a:graphic>
          <a:graphicData uri="http://schemas.openxmlformats.org/drawingml/2006/table">
            <a:tbl>
              <a:tblPr/>
              <a:tblGrid>
                <a:gridCol w="7825838"/>
              </a:tblGrid>
              <a:tr h="3182588">
                <a:tc>
                  <a:txBody>
                    <a:bodyPr/>
                    <a:lstStyle/>
                    <a:p>
                      <a:pPr algn="ctr">
                        <a:lnSpc>
                          <a:spcPct val="150000"/>
                        </a:lnSpc>
                        <a:spcAft>
                          <a:spcPts val="0"/>
                        </a:spcAft>
                      </a:pPr>
                      <a:r>
                        <a:rPr lang="zh-CN" sz="1800" kern="100" dirty="0">
                          <a:solidFill>
                            <a:srgbClr val="000000"/>
                          </a:solidFill>
                          <a:latin typeface="NEU-BZ-S92"/>
                          <a:ea typeface="微软雅黑"/>
                          <a:cs typeface="Times New Roman"/>
                        </a:rPr>
                        <a:t>寻人启事</a:t>
                      </a:r>
                      <a:endParaRPr lang="zh-CN" sz="1800" kern="100" dirty="0">
                        <a:solidFill>
                          <a:srgbClr val="000000"/>
                        </a:solidFill>
                        <a:latin typeface="NEU-BZ-S92"/>
                        <a:ea typeface="方正书宋_GBK"/>
                        <a:cs typeface="Times New Roman"/>
                      </a:endParaRPr>
                    </a:p>
                    <a:p>
                      <a:pPr>
                        <a:lnSpc>
                          <a:spcPct val="150000"/>
                        </a:lnSpc>
                        <a:spcAft>
                          <a:spcPts val="0"/>
                        </a:spcAft>
                      </a:pPr>
                      <a:r>
                        <a:rPr lang="en-US" altLang="zh-CN" sz="1800" b="1" kern="100" dirty="0" smtClean="0">
                          <a:solidFill>
                            <a:srgbClr val="000000"/>
                          </a:solidFill>
                          <a:latin typeface="+mn-lt"/>
                          <a:ea typeface="楷体" pitchFamily="49" charset="-122"/>
                          <a:cs typeface="Times New Roman"/>
                        </a:rPr>
                        <a:t>        </a:t>
                      </a:r>
                      <a:r>
                        <a:rPr lang="zh-CN" sz="1800" b="1" kern="100" dirty="0" smtClean="0">
                          <a:solidFill>
                            <a:srgbClr val="000000"/>
                          </a:solidFill>
                          <a:latin typeface="+mn-lt"/>
                          <a:ea typeface="楷体" pitchFamily="49" charset="-122"/>
                          <a:cs typeface="Times New Roman"/>
                        </a:rPr>
                        <a:t>程</a:t>
                      </a:r>
                      <a:r>
                        <a:rPr lang="zh-CN" sz="1800" b="1" kern="100" dirty="0">
                          <a:solidFill>
                            <a:srgbClr val="000000"/>
                          </a:solidFill>
                          <a:latin typeface="+mn-lt"/>
                          <a:ea typeface="楷体" pitchFamily="49" charset="-122"/>
                          <a:cs typeface="Times New Roman"/>
                        </a:rPr>
                        <a:t>珣，男，</a:t>
                      </a:r>
                      <a:r>
                        <a:rPr lang="en-US" sz="1800" b="1" kern="100" dirty="0">
                          <a:solidFill>
                            <a:srgbClr val="000000"/>
                          </a:solidFill>
                          <a:latin typeface="+mn-lt"/>
                          <a:ea typeface="楷体" pitchFamily="49" charset="-122"/>
                          <a:cs typeface="Times New Roman"/>
                        </a:rPr>
                        <a:t>63</a:t>
                      </a:r>
                      <a:r>
                        <a:rPr lang="zh-CN" sz="1800" b="1" kern="100" dirty="0">
                          <a:solidFill>
                            <a:srgbClr val="000000"/>
                          </a:solidFill>
                          <a:latin typeface="+mn-lt"/>
                          <a:ea typeface="楷体" pitchFamily="49" charset="-122"/>
                          <a:cs typeface="Times New Roman"/>
                        </a:rPr>
                        <a:t>岁，区税务所退休干部，患中度脑萎缩、老年性痴呆症</a:t>
                      </a:r>
                      <a:r>
                        <a:rPr lang="en-US" sz="1800" b="1" kern="100" dirty="0">
                          <a:solidFill>
                            <a:srgbClr val="000000"/>
                          </a:solidFill>
                          <a:latin typeface="+mn-lt"/>
                          <a:ea typeface="楷体" pitchFamily="49" charset="-122"/>
                          <a:cs typeface="Times New Roman"/>
                        </a:rPr>
                        <a:t>.3</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2</a:t>
                      </a:r>
                      <a:r>
                        <a:rPr lang="zh-CN" sz="1800" b="1" kern="100" dirty="0" smtClean="0">
                          <a:solidFill>
                            <a:srgbClr val="000000"/>
                          </a:solidFill>
                          <a:latin typeface="+mn-lt"/>
                          <a:ea typeface="楷体" pitchFamily="49" charset="-122"/>
                          <a:cs typeface="Times New Roman"/>
                        </a:rPr>
                        <a:t>日</a:t>
                      </a:r>
                      <a:r>
                        <a:rPr lang="en-US" altLang="zh-CN" sz="1800" b="1" kern="100" dirty="0" smtClean="0">
                          <a:solidFill>
                            <a:srgbClr val="000000"/>
                          </a:solidFill>
                          <a:latin typeface="+mn-lt"/>
                          <a:ea typeface="楷体" pitchFamily="49" charset="-122"/>
                          <a:cs typeface="Times New Roman"/>
                        </a:rPr>
                        <a:t> </a:t>
                      </a:r>
                      <a:r>
                        <a:rPr lang="en-US" sz="1800" b="1" kern="100" dirty="0" smtClean="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星期六</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下午走失</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戴棕色毛线帽，穿大红羽绒衣、蓝裤、黑棉胶靴</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语言表达不清，能说姓名和原工作单位</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仁人君子有知其下落或代为收容者，请即致电</a:t>
                      </a:r>
                      <a:r>
                        <a:rPr lang="en-US" sz="1800" b="1" kern="100" dirty="0">
                          <a:solidFill>
                            <a:srgbClr val="000000"/>
                          </a:solidFill>
                          <a:latin typeface="+mn-lt"/>
                          <a:ea typeface="楷体" pitchFamily="49" charset="-122"/>
                          <a:cs typeface="Times New Roman"/>
                        </a:rPr>
                        <a:t>12345678</a:t>
                      </a:r>
                      <a:r>
                        <a:rPr lang="zh-CN" sz="1800" b="1" kern="100" dirty="0">
                          <a:solidFill>
                            <a:srgbClr val="000000"/>
                          </a:solidFill>
                          <a:latin typeface="+mn-lt"/>
                          <a:ea typeface="楷体" pitchFamily="49" charset="-122"/>
                          <a:cs typeface="Times New Roman"/>
                        </a:rPr>
                        <a:t>程，或通知庆春街派出所，当谢以重</a:t>
                      </a:r>
                      <a:r>
                        <a:rPr lang="zh-CN" sz="1800" b="1" kern="100" dirty="0" smtClean="0">
                          <a:solidFill>
                            <a:srgbClr val="000000"/>
                          </a:solidFill>
                          <a:latin typeface="+mn-lt"/>
                          <a:ea typeface="楷体" pitchFamily="49" charset="-122"/>
                          <a:cs typeface="Times New Roman"/>
                        </a:rPr>
                        <a:t>酬</a:t>
                      </a:r>
                      <a:r>
                        <a:rPr lang="zh-CN" altLang="en-US" sz="1800" b="1" kern="100" dirty="0" smtClean="0">
                          <a:solidFill>
                            <a:srgbClr val="000000"/>
                          </a:solidFill>
                          <a:latin typeface="+mn-lt"/>
                          <a:ea typeface="楷体" pitchFamily="49" charset="-122"/>
                          <a:cs typeface="Times New Roman"/>
                        </a:rPr>
                        <a:t>。</a:t>
                      </a:r>
                      <a:endParaRPr lang="zh-CN" sz="1800" b="1" kern="100" dirty="0">
                        <a:solidFill>
                          <a:srgbClr val="000000"/>
                        </a:solidFill>
                        <a:latin typeface="+mn-lt"/>
                        <a:ea typeface="楷体" pitchFamily="49" charset="-122"/>
                        <a:cs typeface="Times New Roman"/>
                      </a:endParaRPr>
                    </a:p>
                    <a:p>
                      <a:pPr algn="r">
                        <a:lnSpc>
                          <a:spcPct val="150000"/>
                        </a:lnSpc>
                        <a:spcAft>
                          <a:spcPts val="0"/>
                        </a:spcAft>
                      </a:pPr>
                      <a:r>
                        <a:rPr lang="zh-CN" sz="1800" kern="100" dirty="0">
                          <a:solidFill>
                            <a:srgbClr val="000000"/>
                          </a:solidFill>
                          <a:latin typeface="NEU-BZ-S92"/>
                          <a:ea typeface="微软雅黑"/>
                          <a:cs typeface="Times New Roman"/>
                        </a:rPr>
                        <a:t>程珣家属　敬启</a:t>
                      </a:r>
                      <a:endParaRPr lang="zh-CN" sz="1800" kern="100" dirty="0">
                        <a:solidFill>
                          <a:srgbClr val="000000"/>
                        </a:solidFill>
                        <a:latin typeface="NEU-BZ-S92"/>
                        <a:ea typeface="方正书宋_GBK"/>
                        <a:cs typeface="Times New Roman"/>
                      </a:endParaRPr>
                    </a:p>
                    <a:p>
                      <a:pPr algn="r">
                        <a:lnSpc>
                          <a:spcPct val="150000"/>
                        </a:lnSpc>
                        <a:spcAft>
                          <a:spcPts val="0"/>
                        </a:spcAft>
                      </a:pPr>
                      <a:r>
                        <a:rPr lang="en-US" sz="1800" kern="100" dirty="0">
                          <a:solidFill>
                            <a:srgbClr val="000000"/>
                          </a:solidFill>
                          <a:latin typeface="微软雅黑"/>
                          <a:ea typeface="方正书宋_GBK"/>
                          <a:cs typeface="Times New Roman"/>
                        </a:rPr>
                        <a:t>××</a:t>
                      </a:r>
                      <a:r>
                        <a:rPr lang="zh-CN" sz="1800" kern="100" dirty="0">
                          <a:solidFill>
                            <a:srgbClr val="000000"/>
                          </a:solidFill>
                          <a:latin typeface="NEU-BZ-S92"/>
                          <a:ea typeface="微软雅黑"/>
                          <a:cs typeface="Times New Roman"/>
                        </a:rPr>
                        <a:t>年</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月</a:t>
                      </a:r>
                      <a:r>
                        <a:rPr lang="en-US" sz="1800" kern="100" dirty="0">
                          <a:solidFill>
                            <a:srgbClr val="000000"/>
                          </a:solidFill>
                          <a:latin typeface="NEU-BZ-S92"/>
                          <a:ea typeface="微软雅黑"/>
                          <a:cs typeface="Times New Roman"/>
                        </a:rPr>
                        <a:t>×</a:t>
                      </a:r>
                      <a:r>
                        <a:rPr lang="zh-CN" sz="1800" kern="100" dirty="0">
                          <a:solidFill>
                            <a:srgbClr val="000000"/>
                          </a:solidFill>
                          <a:latin typeface="NEU-BZ-S92"/>
                          <a:ea typeface="微软雅黑"/>
                          <a:cs typeface="Times New Roman"/>
                        </a:rPr>
                        <a:t>日</a:t>
                      </a:r>
                      <a:endParaRPr lang="zh-CN" sz="1800" kern="100" dirty="0">
                        <a:solidFill>
                          <a:srgbClr val="000000"/>
                        </a:solidFill>
                        <a:latin typeface="NEU-BZ-S92"/>
                        <a:ea typeface="方正书宋_GBK"/>
                        <a:cs typeface="Times New Roman"/>
                      </a:endParaRP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700644"/>
            <a:ext cx="7927774" cy="2565693"/>
          </a:xfrm>
          <a:prstGeom prst="rect">
            <a:avLst/>
          </a:prstGeom>
          <a:noFill/>
          <a:ln>
            <a:solidFill>
              <a:schemeClr val="tx1"/>
            </a:solidFill>
          </a:ln>
        </p:spPr>
        <p:txBody>
          <a:bodyPr wrap="square" lIns="36000" tIns="36000" rIns="36000" bIns="36000" rtlCol="0">
            <a:spAutoFit/>
          </a:bodyPr>
          <a:lstStyle/>
          <a:p>
            <a:pPr>
              <a:lnSpc>
                <a:spcPct val="150000"/>
              </a:lnSpc>
              <a:spcAft>
                <a:spcPts val="0"/>
              </a:spcAft>
            </a:pPr>
            <a:r>
              <a:rPr lang="en-US" kern="100" dirty="0" smtClean="0">
                <a:solidFill>
                  <a:srgbClr val="000000"/>
                </a:solidFill>
                <a:latin typeface="微软雅黑"/>
                <a:ea typeface="方正书宋_GBK"/>
                <a:cs typeface="Times New Roman"/>
              </a:rPr>
              <a:t>1.</a:t>
            </a:r>
            <a:r>
              <a:rPr lang="zh-CN" altLang="en-US" kern="100" dirty="0" smtClean="0">
                <a:solidFill>
                  <a:srgbClr val="000000"/>
                </a:solidFill>
                <a:latin typeface="NEU-BZ-S92"/>
                <a:cs typeface="Times New Roman"/>
              </a:rPr>
              <a:t>标题：在第一行正中间写“启事”或者“</a:t>
            </a:r>
            <a:r>
              <a:rPr lang="en-US" kern="100" dirty="0" smtClean="0">
                <a:solidFill>
                  <a:srgbClr val="000000"/>
                </a:solidFill>
                <a:latin typeface="NEU-BZ-S92"/>
                <a:cs typeface="Times New Roman"/>
              </a:rPr>
              <a:t>××</a:t>
            </a:r>
            <a:r>
              <a:rPr lang="zh-CN" altLang="en-US" kern="100" dirty="0" smtClean="0">
                <a:solidFill>
                  <a:srgbClr val="000000"/>
                </a:solidFill>
                <a:latin typeface="NEU-BZ-S92"/>
                <a:cs typeface="Times New Roman"/>
              </a:rPr>
              <a:t>启事”，标明启事类别。</a:t>
            </a:r>
            <a:endParaRPr lang="zh-CN" altLang="en-US" kern="100" dirty="0" smtClean="0">
              <a:solidFill>
                <a:srgbClr val="000000"/>
              </a:solidFill>
              <a:latin typeface="NEU-BZ-S92"/>
              <a:ea typeface="方正书宋_GBK"/>
              <a:cs typeface="Times New Roman"/>
            </a:endParaRPr>
          </a:p>
          <a:p>
            <a:pPr>
              <a:lnSpc>
                <a:spcPct val="150000"/>
              </a:lnSpc>
              <a:spcAft>
                <a:spcPts val="0"/>
              </a:spcAft>
            </a:pPr>
            <a:r>
              <a:rPr lang="en-US" kern="100" dirty="0" smtClean="0">
                <a:solidFill>
                  <a:srgbClr val="000000"/>
                </a:solidFill>
                <a:latin typeface="微软雅黑"/>
                <a:ea typeface="方正书宋_GBK"/>
                <a:cs typeface="Times New Roman"/>
              </a:rPr>
              <a:t>2.</a:t>
            </a:r>
            <a:r>
              <a:rPr lang="zh-CN" altLang="en-US" kern="100" dirty="0" smtClean="0">
                <a:solidFill>
                  <a:srgbClr val="000000"/>
                </a:solidFill>
                <a:latin typeface="NEU-BZ-S92"/>
                <a:cs typeface="Times New Roman"/>
              </a:rPr>
              <a:t>正文：</a:t>
            </a:r>
            <a:r>
              <a:rPr lang="zh-CN" altLang="en-US" u="sng" kern="100" dirty="0" smtClean="0">
                <a:solidFill>
                  <a:srgbClr val="000000"/>
                </a:solidFill>
                <a:uFill>
                  <a:solidFill>
                    <a:srgbClr val="666666"/>
                  </a:solidFill>
                </a:uFill>
                <a:latin typeface="NEU-BZ-S92"/>
                <a:cs typeface="Times New Roman"/>
              </a:rPr>
              <a:t>第二行空两格写正文</a:t>
            </a:r>
            <a:r>
              <a:rPr lang="en-US" kern="100" dirty="0" smtClean="0">
                <a:solidFill>
                  <a:srgbClr val="000000"/>
                </a:solidFill>
                <a:latin typeface="NEU-BZ-S92"/>
                <a:cs typeface="Times New Roman"/>
              </a:rPr>
              <a:t>.</a:t>
            </a:r>
            <a:r>
              <a:rPr lang="zh-CN" altLang="en-US" kern="100" dirty="0" smtClean="0">
                <a:solidFill>
                  <a:srgbClr val="000000"/>
                </a:solidFill>
                <a:latin typeface="NEU-BZ-S92"/>
                <a:cs typeface="Times New Roman"/>
              </a:rPr>
              <a:t>写明原因、目的和主要内容</a:t>
            </a:r>
            <a:r>
              <a:rPr lang="en-US" kern="100" dirty="0" smtClean="0">
                <a:solidFill>
                  <a:srgbClr val="000000"/>
                </a:solidFill>
                <a:latin typeface="NEU-BZ-S92"/>
                <a:cs typeface="Times New Roman"/>
              </a:rPr>
              <a:t>.</a:t>
            </a:r>
            <a:r>
              <a:rPr lang="zh-CN" altLang="en-US" kern="100" dirty="0" smtClean="0">
                <a:solidFill>
                  <a:srgbClr val="000000"/>
                </a:solidFill>
                <a:latin typeface="NEU-BZ-S92"/>
                <a:cs typeface="Times New Roman"/>
              </a:rPr>
              <a:t>要求简洁、有条理，分层次写出，切忌拖泥带水。</a:t>
            </a:r>
            <a:endParaRPr lang="zh-CN" altLang="en-US" kern="100" dirty="0" smtClean="0">
              <a:solidFill>
                <a:srgbClr val="000000"/>
              </a:solidFill>
              <a:latin typeface="NEU-BZ-S92"/>
              <a:ea typeface="方正书宋_GBK"/>
              <a:cs typeface="Times New Roman"/>
            </a:endParaRPr>
          </a:p>
          <a:p>
            <a:pPr>
              <a:lnSpc>
                <a:spcPct val="150000"/>
              </a:lnSpc>
              <a:spcAft>
                <a:spcPts val="0"/>
              </a:spcAft>
            </a:pPr>
            <a:r>
              <a:rPr lang="en-US" kern="100" dirty="0" smtClean="0">
                <a:solidFill>
                  <a:srgbClr val="000000"/>
                </a:solidFill>
                <a:latin typeface="微软雅黑"/>
                <a:ea typeface="方正书宋_GBK"/>
                <a:cs typeface="Times New Roman"/>
              </a:rPr>
              <a:t>3.</a:t>
            </a:r>
            <a:r>
              <a:rPr lang="zh-CN" altLang="en-US" kern="100" dirty="0" smtClean="0">
                <a:solidFill>
                  <a:srgbClr val="000000"/>
                </a:solidFill>
                <a:latin typeface="NEU-BZ-S92"/>
                <a:cs typeface="Times New Roman"/>
              </a:rPr>
              <a:t>落款：在正文下方右下角注明写启事的</a:t>
            </a:r>
            <a:r>
              <a:rPr lang="zh-CN" altLang="en-US" u="sng" kern="100" dirty="0" smtClean="0">
                <a:solidFill>
                  <a:srgbClr val="000000"/>
                </a:solidFill>
                <a:uFill>
                  <a:solidFill>
                    <a:srgbClr val="666666"/>
                  </a:solidFill>
                </a:uFill>
                <a:latin typeface="NEU-BZ-S92"/>
                <a:cs typeface="Times New Roman"/>
              </a:rPr>
              <a:t>单位或个人</a:t>
            </a:r>
            <a:r>
              <a:rPr lang="en-US" kern="100" dirty="0" smtClean="0">
                <a:solidFill>
                  <a:srgbClr val="000000"/>
                </a:solidFill>
                <a:latin typeface="NEU-BZ-S92"/>
                <a:cs typeface="Times New Roman"/>
              </a:rPr>
              <a:t>.</a:t>
            </a:r>
            <a:r>
              <a:rPr lang="zh-CN" altLang="en-US" kern="100" dirty="0" smtClean="0">
                <a:solidFill>
                  <a:srgbClr val="000000"/>
                </a:solidFill>
                <a:latin typeface="NEU-BZ-S92"/>
                <a:cs typeface="Times New Roman"/>
              </a:rPr>
              <a:t>另起一行右下角写清</a:t>
            </a:r>
            <a:r>
              <a:rPr lang="zh-CN" altLang="en-US" u="sng" kern="100" dirty="0" smtClean="0">
                <a:solidFill>
                  <a:srgbClr val="000000"/>
                </a:solidFill>
                <a:uFill>
                  <a:solidFill>
                    <a:srgbClr val="666666"/>
                  </a:solidFill>
                </a:uFill>
                <a:latin typeface="NEU-BZ-S92"/>
                <a:cs typeface="Times New Roman"/>
              </a:rPr>
              <a:t>日期</a:t>
            </a:r>
            <a:r>
              <a:rPr lang="zh-CN" altLang="en-US" kern="100" dirty="0" smtClean="0">
                <a:solidFill>
                  <a:srgbClr val="000000"/>
                </a:solidFill>
                <a:latin typeface="微软雅黑"/>
                <a:ea typeface="方正书宋_GBK"/>
                <a:cs typeface="Times New Roman"/>
              </a:rPr>
              <a:t>。</a:t>
            </a:r>
            <a:r>
              <a:rPr lang="en-US" kern="100" dirty="0" smtClean="0">
                <a:solidFill>
                  <a:srgbClr val="000000"/>
                </a:solidFill>
                <a:latin typeface="微软雅黑"/>
                <a:ea typeface="方正书宋_GBK"/>
                <a:cs typeface="Times New Roman"/>
              </a:rPr>
              <a:t>4.</a:t>
            </a:r>
            <a:r>
              <a:rPr lang="zh-CN" altLang="en-US" kern="100" dirty="0" smtClean="0">
                <a:solidFill>
                  <a:srgbClr val="000000"/>
                </a:solidFill>
                <a:latin typeface="NEU-BZ-S92"/>
                <a:cs typeface="Times New Roman"/>
              </a:rPr>
              <a:t>语言：</a:t>
            </a:r>
            <a:r>
              <a:rPr lang="zh-CN" altLang="en-US" u="sng" kern="100" dirty="0" smtClean="0">
                <a:solidFill>
                  <a:srgbClr val="000000"/>
                </a:solidFill>
                <a:uFill>
                  <a:solidFill>
                    <a:srgbClr val="666666"/>
                  </a:solidFill>
                </a:uFill>
                <a:latin typeface="NEU-BZ-S92"/>
                <a:cs typeface="Times New Roman"/>
              </a:rPr>
              <a:t>习惯术语</a:t>
            </a:r>
            <a:r>
              <a:rPr lang="zh-CN" altLang="en-US" kern="100" dirty="0" smtClean="0">
                <a:solidFill>
                  <a:srgbClr val="000000"/>
                </a:solidFill>
                <a:latin typeface="NEU-BZ-S92"/>
                <a:cs typeface="Times New Roman"/>
              </a:rPr>
              <a:t>约定俗成，切忌标新立异</a:t>
            </a:r>
            <a:r>
              <a:rPr lang="en-US" kern="100" dirty="0" smtClean="0">
                <a:solidFill>
                  <a:srgbClr val="000000"/>
                </a:solidFill>
                <a:latin typeface="NEU-BZ-S92"/>
                <a:cs typeface="Times New Roman"/>
              </a:rPr>
              <a:t>.</a:t>
            </a:r>
            <a:r>
              <a:rPr lang="zh-CN" altLang="en-US" kern="100" dirty="0" smtClean="0">
                <a:solidFill>
                  <a:srgbClr val="000000"/>
                </a:solidFill>
                <a:latin typeface="NEU-BZ-S92"/>
                <a:cs typeface="Times New Roman"/>
              </a:rPr>
              <a:t>如“特此敬告”“谨此奉告”“谨此鸣谢”“谨启”“敬启”等。</a:t>
            </a:r>
            <a:endParaRPr lang="zh-CN" altLang="en-US" kern="100" dirty="0">
              <a:solidFill>
                <a:srgbClr val="000000"/>
              </a:solidFill>
              <a:latin typeface="NEU-BZ-S92"/>
              <a:ea typeface="方正书宋_GBK"/>
              <a:cs typeface="Times New Roman"/>
            </a:endParaRPr>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915897" cy="2150195"/>
          </a:xfrm>
          <a:prstGeom prst="rect">
            <a:avLst/>
          </a:prstGeom>
          <a:noFill/>
        </p:spPr>
        <p:txBody>
          <a:bodyPr wrap="square" lIns="36000" tIns="36000" rIns="36000" bIns="36000" rtlCol="0">
            <a:spAutoFit/>
          </a:bodyPr>
          <a:lstStyle/>
          <a:p>
            <a:pPr>
              <a:lnSpc>
                <a:spcPct val="150000"/>
              </a:lnSpc>
            </a:pPr>
            <a:r>
              <a:rPr lang="zh-CN" altLang="en-US" dirty="0" smtClean="0"/>
              <a:t>　　特别提示：寻物启事要写明丢失物的名称、外观、规格、数量、品牌等，同时要写明丢失的时间和具体地点；要交代清楚拾物者送还的具体方式，或注明发文者的详细地址、联络方式等；文中要写些表谢意的话，较贵重物品可写明“必有重谢”</a:t>
            </a:r>
            <a:r>
              <a:rPr lang="en-US" dirty="0" smtClean="0"/>
              <a:t>.</a:t>
            </a:r>
            <a:r>
              <a:rPr lang="zh-CN" altLang="en-US" dirty="0" smtClean="0"/>
              <a:t>如果是招领启事，正文部分要写明拾到的时间和地点，但不能写明失物的数量和特征，以防冒领。</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150195"/>
          </a:xfrm>
          <a:prstGeom prst="rect">
            <a:avLst/>
          </a:prstGeom>
          <a:noFill/>
        </p:spPr>
        <p:txBody>
          <a:bodyPr wrap="square" lIns="36000" tIns="36000" rIns="36000" bIns="36000" rtlCol="0">
            <a:spAutoFit/>
          </a:bodyPr>
          <a:lstStyle/>
          <a:p>
            <a:pPr>
              <a:lnSpc>
                <a:spcPct val="150000"/>
              </a:lnSpc>
            </a:pPr>
            <a:r>
              <a:rPr lang="en-US" dirty="0" smtClean="0"/>
              <a:t>(</a:t>
            </a:r>
            <a:r>
              <a:rPr lang="zh-CN" altLang="en-US" dirty="0" smtClean="0"/>
              <a:t>二</a:t>
            </a:r>
            <a:r>
              <a:rPr lang="en-US" dirty="0" smtClean="0"/>
              <a:t>)</a:t>
            </a:r>
            <a:r>
              <a:rPr lang="zh-CN" altLang="en-US" dirty="0" smtClean="0"/>
              <a:t>声明</a:t>
            </a:r>
          </a:p>
          <a:p>
            <a:pPr indent="450850">
              <a:lnSpc>
                <a:spcPct val="150000"/>
              </a:lnSpc>
            </a:pPr>
            <a:r>
              <a:rPr lang="zh-CN" altLang="en-US" dirty="0" smtClean="0"/>
              <a:t>声明本用于国家、政党、政府或团体公开说明真相，或向公众表明自己的立场、态度和主张，局限于政治、外交等领域</a:t>
            </a:r>
            <a:r>
              <a:rPr lang="en-US" dirty="0" smtClean="0"/>
              <a:t>.</a:t>
            </a:r>
            <a:r>
              <a:rPr lang="zh-CN" altLang="en-US" dirty="0" smtClean="0"/>
              <a:t>后来，声明的适用范围扩大到工作和日常生活领域，一般单位和个人也可以使用声明来说明与本单位或本人直接相关的问题或事实真相，向公众表明自己的立场、态度和观点。</a:t>
            </a:r>
            <a:endParaRPr lang="zh-CN" altLang="en-US"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377953"/>
            <a:ext cx="7927774" cy="2565693"/>
          </a:xfrm>
          <a:prstGeom prst="rect">
            <a:avLst/>
          </a:prstGeom>
          <a:noFill/>
          <a:ln>
            <a:solidFill>
              <a:schemeClr val="tx1"/>
            </a:solidFill>
          </a:ln>
        </p:spPr>
        <p:txBody>
          <a:bodyPr wrap="square" lIns="36000" tIns="36000" rIns="36000" bIns="36000" rtlCol="0">
            <a:spAutoFit/>
          </a:bodyPr>
          <a:lstStyle/>
          <a:p>
            <a:pPr algn="ctr">
              <a:lnSpc>
                <a:spcPct val="150000"/>
              </a:lnSpc>
            </a:pPr>
            <a:r>
              <a:rPr lang="zh-CN" altLang="en-US" dirty="0" smtClean="0"/>
              <a:t>声　明</a:t>
            </a:r>
          </a:p>
          <a:p>
            <a:pPr indent="446088">
              <a:lnSpc>
                <a:spcPct val="150000"/>
              </a:lnSpc>
            </a:pPr>
            <a:r>
              <a:rPr lang="zh-CN" altLang="en-US" b="1" dirty="0" smtClean="0">
                <a:ea typeface="楷体" pitchFamily="49" charset="-122"/>
              </a:rPr>
              <a:t>本公司职工黄</a:t>
            </a:r>
            <a:r>
              <a:rPr lang="en-US" b="1" dirty="0" smtClean="0">
                <a:ea typeface="楷体" pitchFamily="49" charset="-122"/>
              </a:rPr>
              <a:t>××</a:t>
            </a:r>
            <a:r>
              <a:rPr lang="zh-CN" altLang="en-US" b="1" dirty="0" smtClean="0">
                <a:ea typeface="楷体" pitchFamily="49" charset="-122"/>
              </a:rPr>
              <a:t>已于</a:t>
            </a:r>
            <a:r>
              <a:rPr lang="en-US" b="1" dirty="0" smtClean="0">
                <a:ea typeface="楷体" pitchFamily="49" charset="-122"/>
              </a:rPr>
              <a:t>2001</a:t>
            </a:r>
            <a:r>
              <a:rPr lang="zh-CN" altLang="en-US" b="1" dirty="0" smtClean="0">
                <a:ea typeface="楷体" pitchFamily="49" charset="-122"/>
              </a:rPr>
              <a:t>年</a:t>
            </a:r>
            <a:r>
              <a:rPr lang="en-US" b="1" dirty="0" smtClean="0">
                <a:ea typeface="楷体" pitchFamily="49" charset="-122"/>
              </a:rPr>
              <a:t>8</a:t>
            </a:r>
            <a:r>
              <a:rPr lang="zh-CN" altLang="en-US" b="1" dirty="0" smtClean="0">
                <a:ea typeface="楷体" pitchFamily="49" charset="-122"/>
              </a:rPr>
              <a:t>月</a:t>
            </a:r>
            <a:r>
              <a:rPr lang="en-US" b="1" dirty="0" smtClean="0">
                <a:ea typeface="楷体" pitchFamily="49" charset="-122"/>
              </a:rPr>
              <a:t>20</a:t>
            </a:r>
            <a:r>
              <a:rPr lang="zh-CN" altLang="en-US" b="1" dirty="0" smtClean="0">
                <a:ea typeface="楷体" pitchFamily="49" charset="-122"/>
              </a:rPr>
              <a:t>日离开本公司，他在离职后签订的一切与本公司有关的合同及所作承诺，一律无效。</a:t>
            </a:r>
          </a:p>
          <a:p>
            <a:pPr>
              <a:lnSpc>
                <a:spcPct val="150000"/>
              </a:lnSpc>
            </a:pPr>
            <a:r>
              <a:rPr lang="zh-CN" altLang="en-US" b="1" dirty="0" smtClean="0">
                <a:ea typeface="楷体" pitchFamily="49" charset="-122"/>
              </a:rPr>
              <a:t>　　特此声明。</a:t>
            </a:r>
          </a:p>
          <a:p>
            <a:pPr algn="r">
              <a:lnSpc>
                <a:spcPct val="150000"/>
              </a:lnSpc>
            </a:pPr>
            <a:r>
              <a:rPr lang="zh-CN" altLang="en-US" dirty="0" smtClean="0"/>
              <a:t>广州</a:t>
            </a:r>
            <a:r>
              <a:rPr lang="en-US" dirty="0" smtClean="0"/>
              <a:t>××</a:t>
            </a:r>
            <a:r>
              <a:rPr lang="zh-CN" altLang="en-US" dirty="0" smtClean="0"/>
              <a:t>家具有限公司</a:t>
            </a:r>
          </a:p>
          <a:p>
            <a:pPr algn="r">
              <a:lnSpc>
                <a:spcPct val="150000"/>
              </a:lnSpc>
            </a:pPr>
            <a:r>
              <a:rPr lang="en-US" dirty="0" smtClean="0"/>
              <a:t>20××</a:t>
            </a:r>
            <a:r>
              <a:rPr lang="zh-CN" altLang="en-US" dirty="0" smtClean="0"/>
              <a:t>年</a:t>
            </a:r>
            <a:r>
              <a:rPr lang="en-US" dirty="0" smtClean="0"/>
              <a:t>8</a:t>
            </a:r>
            <a:r>
              <a:rPr lang="zh-CN" altLang="en-US" dirty="0" smtClean="0"/>
              <a:t>月</a:t>
            </a:r>
            <a:r>
              <a:rPr lang="en-US" dirty="0" smtClean="0"/>
              <a:t>30</a:t>
            </a:r>
            <a:r>
              <a:rPr lang="zh-CN" altLang="en-US" dirty="0" smtClean="0"/>
              <a:t>日</a:t>
            </a:r>
            <a:endParaRPr lang="zh-CN" altLang="en-US" kern="100" dirty="0">
              <a:solidFill>
                <a:srgbClr val="000000"/>
              </a:solidFill>
              <a:latin typeface="NEU-BZ-S92"/>
              <a:ea typeface="方正书宋_GBK"/>
              <a:cs typeface="Times New Roman"/>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710453"/>
            <a:ext cx="7927774" cy="2150195"/>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标题：在第一行正中间写“声明”或者“</a:t>
            </a:r>
            <a:r>
              <a:rPr lang="en-US" dirty="0" smtClean="0"/>
              <a:t>××</a:t>
            </a:r>
            <a:r>
              <a:rPr lang="zh-CN" altLang="en-US" dirty="0" smtClean="0"/>
              <a:t>声明”，标明声明类别。</a:t>
            </a:r>
          </a:p>
          <a:p>
            <a:pPr>
              <a:lnSpc>
                <a:spcPct val="150000"/>
              </a:lnSpc>
            </a:pPr>
            <a:r>
              <a:rPr lang="en-US" dirty="0" smtClean="0"/>
              <a:t>2.</a:t>
            </a:r>
            <a:r>
              <a:rPr lang="zh-CN" altLang="en-US" dirty="0" smtClean="0"/>
              <a:t>正文：</a:t>
            </a:r>
            <a:r>
              <a:rPr lang="zh-CN" altLang="en-US" u="sng" dirty="0" smtClean="0"/>
              <a:t>第二行空两格写正文</a:t>
            </a:r>
            <a:r>
              <a:rPr lang="en-US" dirty="0" smtClean="0"/>
              <a:t>.</a:t>
            </a:r>
            <a:r>
              <a:rPr lang="zh-CN" altLang="en-US" dirty="0" smtClean="0"/>
              <a:t>正文一般为三分式结构，开头说明发表声明的缘由或依据，主体部分一般分条列项写出具体的声明事项，最后以“特此声明”作结。</a:t>
            </a:r>
          </a:p>
          <a:p>
            <a:pPr>
              <a:lnSpc>
                <a:spcPct val="150000"/>
              </a:lnSpc>
            </a:pPr>
            <a:r>
              <a:rPr lang="en-US" dirty="0" smtClean="0"/>
              <a:t>3.</a:t>
            </a:r>
            <a:r>
              <a:rPr lang="zh-CN" altLang="en-US" dirty="0" smtClean="0"/>
              <a:t>落款：在正文下方右下角写声明的</a:t>
            </a:r>
            <a:r>
              <a:rPr lang="zh-CN" altLang="en-US" u="sng" dirty="0" smtClean="0"/>
              <a:t>单位或个人</a:t>
            </a:r>
            <a:r>
              <a:rPr lang="en-US" dirty="0" smtClean="0"/>
              <a:t>.</a:t>
            </a:r>
            <a:r>
              <a:rPr lang="zh-CN" altLang="en-US" dirty="0" smtClean="0"/>
              <a:t>另起一行右下角写清</a:t>
            </a:r>
            <a:r>
              <a:rPr lang="zh-CN" altLang="en-US" u="wavy" dirty="0" smtClean="0"/>
              <a:t>日期</a:t>
            </a:r>
            <a:r>
              <a:rPr lang="zh-CN" altLang="en-US" dirty="0" smtClean="0"/>
              <a:t>。</a:t>
            </a:r>
            <a:endParaRPr lang="zh-CN" altLang="en-US" kern="100" dirty="0">
              <a:solidFill>
                <a:srgbClr val="000000"/>
              </a:solidFill>
              <a:latin typeface="NEU-BZ-S92"/>
              <a:ea typeface="方正书宋_GBK"/>
              <a:cs typeface="Times New Roman"/>
            </a:endParaRPr>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2467" y="2824239"/>
            <a:ext cx="7874333" cy="1307767"/>
          </a:xfrm>
          <a:prstGeom prst="rect">
            <a:avLst/>
          </a:prstGeom>
          <a:noFill/>
        </p:spPr>
        <p:txBody>
          <a:bodyPr wrap="square" lIns="36000" tIns="36000" rIns="36000" bIns="36000" rtlCol="0">
            <a:spAutoFit/>
          </a:bodyPr>
          <a:lstStyle/>
          <a:p>
            <a:pPr>
              <a:lnSpc>
                <a:spcPct val="150000"/>
              </a:lnSpc>
            </a:pPr>
            <a:r>
              <a:rPr lang="zh-CN" altLang="en-US" dirty="0" smtClean="0"/>
              <a:t>　　特别提示：如果开头与主体之间已有“特作如下声明”或“特声明如下”之类的字样，即不写“特此声明”的结语</a:t>
            </a:r>
            <a:r>
              <a:rPr lang="en-US" dirty="0" smtClean="0"/>
              <a:t>.</a:t>
            </a:r>
            <a:r>
              <a:rPr lang="zh-CN" altLang="en-US" dirty="0" smtClean="0"/>
              <a:t>声明事项单一不涉及繁杂问题的，主体部分也不必分条列项。</a:t>
            </a:r>
            <a:endParaRPr lang="zh-CN" altLang="en-US" dirty="0"/>
          </a:p>
        </p:txBody>
      </p:sp>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8137223" cy="903700"/>
          </a:xfrm>
          <a:prstGeom prst="rect">
            <a:avLst/>
          </a:prstGeom>
          <a:noFill/>
        </p:spPr>
        <p:txBody>
          <a:bodyPr wrap="square" lIns="36000" tIns="36000" rIns="36000" bIns="36000" rtlCol="0">
            <a:spAutoFit/>
          </a:bodyPr>
          <a:lstStyle/>
          <a:p>
            <a:pPr>
              <a:lnSpc>
                <a:spcPct val="150000"/>
              </a:lnSpc>
            </a:pPr>
            <a:r>
              <a:rPr lang="en-US" dirty="0" smtClean="0"/>
              <a:t>(</a:t>
            </a:r>
            <a:r>
              <a:rPr lang="zh-CN" altLang="en-US" dirty="0" smtClean="0"/>
              <a:t>三</a:t>
            </a:r>
            <a:r>
              <a:rPr lang="en-US" dirty="0" smtClean="0"/>
              <a:t>)</a:t>
            </a:r>
            <a:r>
              <a:rPr lang="zh-CN" altLang="en-US" dirty="0" smtClean="0"/>
              <a:t>通知</a:t>
            </a:r>
          </a:p>
          <a:p>
            <a:pPr indent="446088">
              <a:lnSpc>
                <a:spcPct val="150000"/>
              </a:lnSpc>
            </a:pPr>
            <a:r>
              <a:rPr lang="zh-CN" altLang="en-US" dirty="0" smtClean="0"/>
              <a:t>通知是适用于发布、传达要求下级机关执行和有关单位周知或者执行的事项。</a:t>
            </a:r>
            <a:endParaRPr lang="zh-CN" altLang="en-US" dirty="0"/>
          </a:p>
        </p:txBody>
      </p:sp>
      <p:graphicFrame>
        <p:nvGraphicFramePr>
          <p:cNvPr id="3" name="表格 2"/>
          <p:cNvGraphicFramePr>
            <a:graphicFrameLocks noGrp="1"/>
          </p:cNvGraphicFramePr>
          <p:nvPr/>
        </p:nvGraphicFramePr>
        <p:xfrm>
          <a:off x="845820" y="1314450"/>
          <a:ext cx="7989570" cy="2777490"/>
        </p:xfrm>
        <a:graphic>
          <a:graphicData uri="http://schemas.openxmlformats.org/drawingml/2006/table">
            <a:tbl>
              <a:tblPr/>
              <a:tblGrid>
                <a:gridCol w="7989570"/>
              </a:tblGrid>
              <a:tr h="2777490">
                <a:tc>
                  <a:txBody>
                    <a:bodyPr/>
                    <a:lstStyle/>
                    <a:p>
                      <a:pPr algn="ctr">
                        <a:lnSpc>
                          <a:spcPct val="150000"/>
                        </a:lnSpc>
                        <a:spcAft>
                          <a:spcPts val="0"/>
                        </a:spcAft>
                      </a:pPr>
                      <a:r>
                        <a:rPr lang="zh-CN" sz="1800" kern="100" dirty="0">
                          <a:solidFill>
                            <a:srgbClr val="000000"/>
                          </a:solidFill>
                          <a:latin typeface="NEU-BZ-S92"/>
                          <a:ea typeface="微软雅黑"/>
                          <a:cs typeface="Times New Roman"/>
                        </a:rPr>
                        <a:t>通　知</a:t>
                      </a:r>
                      <a:endParaRPr lang="zh-CN" sz="1050" kern="100" dirty="0">
                        <a:solidFill>
                          <a:srgbClr val="000000"/>
                        </a:solidFill>
                        <a:latin typeface="NEU-BZ-S92"/>
                        <a:ea typeface="方正书宋_GBK"/>
                        <a:cs typeface="Times New Roman"/>
                      </a:endParaRPr>
                    </a:p>
                    <a:p>
                      <a:pPr>
                        <a:lnSpc>
                          <a:spcPct val="150000"/>
                        </a:lnSpc>
                        <a:spcAft>
                          <a:spcPts val="0"/>
                        </a:spcAft>
                      </a:pPr>
                      <a:r>
                        <a:rPr lang="zh-CN" sz="1800" b="1" kern="100" dirty="0">
                          <a:solidFill>
                            <a:srgbClr val="000000"/>
                          </a:solidFill>
                          <a:latin typeface="+mn-lt"/>
                          <a:ea typeface="楷体" pitchFamily="49" charset="-122"/>
                          <a:cs typeface="Times New Roman"/>
                        </a:rPr>
                        <a:t>各班班主任和政治老师：</a:t>
                      </a:r>
                      <a:endParaRPr lang="zh-CN" sz="1050" b="1" kern="100" dirty="0">
                        <a:solidFill>
                          <a:srgbClr val="000000"/>
                        </a:solidFill>
                        <a:latin typeface="+mn-lt"/>
                        <a:ea typeface="楷体" pitchFamily="49" charset="-122"/>
                        <a:cs typeface="Times New Roman"/>
                      </a:endParaRPr>
                    </a:p>
                    <a:p>
                      <a:pPr marL="0" indent="446088">
                        <a:lnSpc>
                          <a:spcPct val="150000"/>
                        </a:lnSpc>
                        <a:spcAft>
                          <a:spcPts val="0"/>
                        </a:spcAft>
                      </a:pPr>
                      <a:r>
                        <a:rPr lang="zh-CN" sz="1800" b="1" kern="100" dirty="0">
                          <a:solidFill>
                            <a:srgbClr val="000000"/>
                          </a:solidFill>
                          <a:latin typeface="+mn-lt"/>
                          <a:ea typeface="楷体" pitchFamily="49" charset="-122"/>
                          <a:cs typeface="Times New Roman"/>
                        </a:rPr>
                        <a:t>兹定于</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日</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星期</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下午三时在党支部办公室召开班主任和政治老师会议，讨论研究怎样加强学校政治思想工作问题</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请充分准备意见，准时</a:t>
                      </a:r>
                      <a:r>
                        <a:rPr lang="zh-CN" sz="1800" b="1" kern="100" dirty="0" smtClean="0">
                          <a:solidFill>
                            <a:srgbClr val="000000"/>
                          </a:solidFill>
                          <a:latin typeface="+mn-lt"/>
                          <a:ea typeface="楷体" pitchFamily="49" charset="-122"/>
                          <a:cs typeface="Times New Roman"/>
                        </a:rPr>
                        <a:t>参加</a:t>
                      </a:r>
                      <a:r>
                        <a:rPr lang="zh-CN" altLang="en-US" sz="1800" b="1" kern="100" dirty="0">
                          <a:solidFill>
                            <a:srgbClr val="000000"/>
                          </a:solidFill>
                          <a:latin typeface="+mn-lt"/>
                          <a:ea typeface="楷体" pitchFamily="49" charset="-122"/>
                          <a:cs typeface="Times New Roman"/>
                        </a:rPr>
                        <a:t>。</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zh-CN" sz="1800" b="1" kern="100" dirty="0">
                          <a:solidFill>
                            <a:srgbClr val="000000"/>
                          </a:solidFill>
                          <a:latin typeface="+mn-lt"/>
                          <a:ea typeface="楷体" pitchFamily="49" charset="-122"/>
                          <a:cs typeface="Times New Roman"/>
                        </a:rPr>
                        <a:t>党支部办公室</a:t>
                      </a:r>
                      <a:endParaRPr lang="zh-CN" sz="1050" b="1" kern="100" dirty="0">
                        <a:solidFill>
                          <a:srgbClr val="000000"/>
                        </a:solidFill>
                        <a:latin typeface="+mn-lt"/>
                        <a:ea typeface="楷体" pitchFamily="49" charset="-122"/>
                        <a:cs typeface="Times New Roman"/>
                      </a:endParaRPr>
                    </a:p>
                    <a:p>
                      <a:pPr algn="r">
                        <a:lnSpc>
                          <a:spcPct val="150000"/>
                        </a:lnSpc>
                        <a:spcAft>
                          <a:spcPts val="0"/>
                        </a:spcAft>
                      </a:pP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年</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月</a:t>
                      </a:r>
                      <a:r>
                        <a:rPr lang="en-US" sz="1800" b="1" kern="100" dirty="0">
                          <a:solidFill>
                            <a:srgbClr val="000000"/>
                          </a:solidFill>
                          <a:latin typeface="+mn-lt"/>
                          <a:ea typeface="楷体" pitchFamily="49" charset="-122"/>
                          <a:cs typeface="Times New Roman"/>
                        </a:rPr>
                        <a:t>×</a:t>
                      </a:r>
                      <a:r>
                        <a:rPr lang="zh-CN" sz="1800" b="1" kern="100" dirty="0">
                          <a:solidFill>
                            <a:srgbClr val="000000"/>
                          </a:solidFill>
                          <a:latin typeface="+mn-lt"/>
                          <a:ea typeface="楷体" pitchFamily="49" charset="-122"/>
                          <a:cs typeface="Times New Roman"/>
                        </a:rPr>
                        <a:t>日</a:t>
                      </a:r>
                      <a:endParaRPr lang="zh-CN" sz="1050" b="1" kern="100" dirty="0">
                        <a:solidFill>
                          <a:srgbClr val="000000"/>
                        </a:solidFill>
                        <a:latin typeface="+mn-lt"/>
                        <a:ea typeface="楷体" pitchFamily="49" charset="-122"/>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12465" y="686703"/>
            <a:ext cx="7927774" cy="2565693"/>
          </a:xfrm>
          <a:prstGeom prst="rect">
            <a:avLst/>
          </a:prstGeom>
          <a:noFill/>
          <a:ln>
            <a:solidFill>
              <a:schemeClr val="tx1"/>
            </a:solidFill>
          </a:ln>
        </p:spPr>
        <p:txBody>
          <a:bodyPr wrap="square" lIns="36000" tIns="36000" rIns="36000" bIns="36000" rtlCol="0">
            <a:spAutoFit/>
          </a:bodyPr>
          <a:lstStyle/>
          <a:p>
            <a:pPr>
              <a:lnSpc>
                <a:spcPct val="150000"/>
              </a:lnSpc>
            </a:pPr>
            <a:r>
              <a:rPr lang="en-US" dirty="0" smtClean="0"/>
              <a:t>1.</a:t>
            </a:r>
            <a:r>
              <a:rPr lang="zh-CN" altLang="en-US" dirty="0" smtClean="0"/>
              <a:t>标题：</a:t>
            </a:r>
            <a:r>
              <a:rPr lang="zh-CN" altLang="en-US" u="sng" dirty="0" smtClean="0"/>
              <a:t>第一行居中</a:t>
            </a:r>
            <a:r>
              <a:rPr lang="zh-CN" altLang="en-US" dirty="0" smtClean="0"/>
              <a:t>写明“通知”或“关于</a:t>
            </a:r>
            <a:r>
              <a:rPr lang="en-US" dirty="0" smtClean="0"/>
              <a:t>××</a:t>
            </a:r>
            <a:r>
              <a:rPr lang="zh-CN" altLang="en-US" dirty="0" smtClean="0"/>
              <a:t>的通知”。</a:t>
            </a:r>
          </a:p>
          <a:p>
            <a:pPr>
              <a:lnSpc>
                <a:spcPct val="150000"/>
              </a:lnSpc>
            </a:pPr>
            <a:r>
              <a:rPr lang="en-US" dirty="0" smtClean="0"/>
              <a:t>2.</a:t>
            </a:r>
            <a:r>
              <a:rPr lang="zh-CN" altLang="en-US" dirty="0" smtClean="0"/>
              <a:t>称呼：</a:t>
            </a:r>
            <a:r>
              <a:rPr lang="zh-CN" altLang="en-US" u="sng" dirty="0" smtClean="0"/>
              <a:t>第二行顶格</a:t>
            </a:r>
            <a:r>
              <a:rPr lang="zh-CN" altLang="en-US" dirty="0" smtClean="0"/>
              <a:t>写明被通知方的名称，后用冒号。</a:t>
            </a:r>
          </a:p>
          <a:p>
            <a:pPr>
              <a:lnSpc>
                <a:spcPct val="150000"/>
              </a:lnSpc>
            </a:pPr>
            <a:r>
              <a:rPr lang="en-US" dirty="0" smtClean="0"/>
              <a:t>3.</a:t>
            </a:r>
            <a:r>
              <a:rPr lang="zh-CN" altLang="en-US" dirty="0" smtClean="0"/>
              <a:t>正文：</a:t>
            </a:r>
            <a:r>
              <a:rPr lang="zh-CN" altLang="en-US" u="sng" dirty="0" smtClean="0"/>
              <a:t>第三行前空两格</a:t>
            </a:r>
            <a:r>
              <a:rPr lang="zh-CN" altLang="en-US" dirty="0" smtClean="0"/>
              <a:t>写通知内容，如会议通知包括会议内容、时间、地点、出席对象和有关准备事项等。</a:t>
            </a:r>
          </a:p>
          <a:p>
            <a:pPr>
              <a:lnSpc>
                <a:spcPct val="150000"/>
              </a:lnSpc>
            </a:pPr>
            <a:r>
              <a:rPr lang="en-US" dirty="0" smtClean="0"/>
              <a:t>4.</a:t>
            </a:r>
            <a:r>
              <a:rPr lang="zh-CN" altLang="en-US" dirty="0" smtClean="0"/>
              <a:t>署名：正文的</a:t>
            </a:r>
            <a:r>
              <a:rPr lang="zh-CN" altLang="en-US" u="sng" dirty="0" smtClean="0"/>
              <a:t>右下方</a:t>
            </a:r>
            <a:r>
              <a:rPr lang="zh-CN" altLang="en-US" dirty="0" smtClean="0"/>
              <a:t>写发出通知的</a:t>
            </a:r>
            <a:r>
              <a:rPr lang="zh-CN" altLang="en-US" u="sng" dirty="0" smtClean="0"/>
              <a:t>单位或组织</a:t>
            </a:r>
            <a:r>
              <a:rPr lang="zh-CN" altLang="en-US" dirty="0" smtClean="0"/>
              <a:t>。</a:t>
            </a:r>
          </a:p>
          <a:p>
            <a:pPr>
              <a:lnSpc>
                <a:spcPct val="150000"/>
              </a:lnSpc>
            </a:pPr>
            <a:r>
              <a:rPr lang="en-US" dirty="0" smtClean="0"/>
              <a:t>5.</a:t>
            </a:r>
            <a:r>
              <a:rPr lang="zh-CN" altLang="en-US" dirty="0" smtClean="0"/>
              <a:t>日期：在署名的下方写</a:t>
            </a:r>
            <a:r>
              <a:rPr lang="zh-CN" altLang="en-US" u="sng" dirty="0" smtClean="0"/>
              <a:t>日期</a:t>
            </a:r>
            <a:r>
              <a:rPr lang="zh-CN" altLang="en-US" dirty="0" smtClean="0"/>
              <a:t>。</a:t>
            </a:r>
            <a:endParaRPr lang="zh-CN" altLang="en-US" kern="100" dirty="0">
              <a:solidFill>
                <a:srgbClr val="000000"/>
              </a:solidFill>
              <a:latin typeface="NEU-BZ-S92"/>
              <a:ea typeface="方正书宋_GBK"/>
              <a:cs typeface="Times New Roman"/>
            </a:endParaRPr>
          </a:p>
        </p:txBody>
      </p:sp>
      <p:sp>
        <p:nvSpPr>
          <p:cNvPr id="3" name="文本框 21">
            <a:extLst>
              <a:ext uri="{FF2B5EF4-FFF2-40B4-BE49-F238E27FC236}">
                <a16:creationId xmlns="" xmlns:a16="http://schemas.microsoft.com/office/drawing/2014/main" id="{FCD5AECF-FCEA-4283-94C8-C7E2311D2AFB}"/>
              </a:ext>
            </a:extLst>
          </p:cNvPr>
          <p:cNvSpPr txBox="1"/>
          <p:nvPr/>
        </p:nvSpPr>
        <p:spPr>
          <a:xfrm>
            <a:off x="812467" y="3211970"/>
            <a:ext cx="7874333" cy="1319198"/>
          </a:xfrm>
          <a:prstGeom prst="rect">
            <a:avLst/>
          </a:prstGeom>
          <a:noFill/>
        </p:spPr>
        <p:txBody>
          <a:bodyPr wrap="square" lIns="36000" tIns="36000" rIns="36000" bIns="36000" rtlCol="0">
            <a:spAutoFit/>
          </a:bodyPr>
          <a:lstStyle/>
          <a:p>
            <a:pPr>
              <a:lnSpc>
                <a:spcPct val="150000"/>
              </a:lnSpc>
            </a:pPr>
            <a:r>
              <a:rPr lang="zh-CN" altLang="en-US" dirty="0" smtClean="0"/>
              <a:t>　　特别提示：开会的通知要写清开会的时间、地点、参加会议的对象以及开什么会，还要写清要求；布置工作的通知，要写清所通知事件的目的、意义以及具体要求和做法。</a:t>
            </a:r>
            <a:endParaRPr lang="zh-CN" altLang="en-US" dirty="0"/>
          </a:p>
        </p:txBody>
      </p:sp>
      <p:sp>
        <p:nvSpPr>
          <p:cNvPr id="5" name="文本框 21">
            <a:extLst>
              <a:ext uri="{FF2B5EF4-FFF2-40B4-BE49-F238E27FC236}">
                <a16:creationId xmlns="" xmlns:a16="http://schemas.microsoft.com/office/drawing/2014/main" id="{FCD5AECF-FCEA-4283-94C8-C7E2311D2AFB}"/>
              </a:ext>
            </a:extLst>
          </p:cNvPr>
          <p:cNvSpPr txBox="1"/>
          <p:nvPr/>
        </p:nvSpPr>
        <p:spPr>
          <a:xfrm>
            <a:off x="978717" y="369635"/>
            <a:ext cx="7874333"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74333" cy="2196361"/>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0092D7"/>
                </a:solidFill>
              </a:rPr>
              <a:t>类型二　条据类</a:t>
            </a:r>
          </a:p>
          <a:p>
            <a:pPr indent="446088">
              <a:lnSpc>
                <a:spcPct val="150000"/>
              </a:lnSpc>
            </a:pPr>
            <a:r>
              <a:rPr lang="zh-CN" altLang="en-US" dirty="0" smtClean="0"/>
              <a:t>条据类应用文就是生活中在借到、收到或者归还钱物时写给对方的作为凭证的便条或者单据</a:t>
            </a:r>
            <a:r>
              <a:rPr lang="en-US" dirty="0" smtClean="0"/>
              <a:t>.</a:t>
            </a:r>
            <a:r>
              <a:rPr lang="zh-CN" altLang="en-US" dirty="0" smtClean="0"/>
              <a:t>“条”就是便条，“据”就是单据</a:t>
            </a:r>
            <a:r>
              <a:rPr lang="en-US" dirty="0" smtClean="0"/>
              <a:t>.</a:t>
            </a:r>
            <a:r>
              <a:rPr lang="zh-CN" altLang="en-US" dirty="0" smtClean="0"/>
              <a:t>根据内容和性质，条据可以分为两大类：其一，告知类条据：请假条、便条、留言条等；其二，凭证类条据：借条、欠条、收条、收据、领条等。</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专用">
      <a:majorFont>
        <a:latin typeface="Times New Roman"/>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3577</TotalTime>
  <Words>10437</Words>
  <Application>Microsoft Office PowerPoint</Application>
  <PresentationFormat>全屏显示(16:9)</PresentationFormat>
  <Paragraphs>761</Paragraphs>
  <Slides>147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147</vt:i4>
      </vt:variant>
    </vt:vector>
  </HeadingPairs>
  <TitlesOfParts>
    <vt:vector size="156" baseType="lpstr">
      <vt:lpstr>Arial</vt:lpstr>
      <vt:lpstr>宋体</vt:lpstr>
      <vt:lpstr>Times New Roman</vt:lpstr>
      <vt:lpstr>微软雅黑</vt:lpstr>
      <vt:lpstr>楷体</vt:lpstr>
      <vt:lpstr>Calibri</vt:lpstr>
      <vt:lpstr>NEU-BZ-S92</vt:lpstr>
      <vt:lpstr>方正书宋_GBK</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506</cp:revision>
  <cp:lastPrinted>2019-07-27T07:43:24Z</cp:lastPrinted>
  <dcterms:created xsi:type="dcterms:W3CDTF">2018-08-24T06:22:56Z</dcterms:created>
  <dcterms:modified xsi:type="dcterms:W3CDTF">2020-03-25T22:12:11Z</dcterms:modified>
</cp:coreProperties>
</file>