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33161" y="2641986"/>
            <a:ext cx="3917315" cy="1026160"/>
          </a:xfrm>
          <a:prstGeom prst="rect">
            <a:avLst/>
          </a:prstGeom>
        </p:spPr>
        <p:txBody>
          <a:bodyPr wrap="none">
            <a:spAutoFit/>
          </a:bodyPr>
          <a:lstStyle/>
          <a:p>
            <a:pPr algn="just">
              <a:lnSpc>
                <a:spcPct val="150000"/>
              </a:lnSpc>
              <a:spcAft>
                <a:spcPts val="0"/>
              </a:spcAft>
            </a:pP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五 活动</a:t>
            </a: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策划</a:t>
            </a:r>
            <a:endPar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62576"/>
            <a:ext cx="8687753" cy="325564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2.竞赛活动类: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①演讲比赛;</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②诗歌朗诵会;</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③作文竞赛;</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④书法比赛;</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⑤辩论会;</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⑥故事会｡</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62576"/>
            <a:ext cx="8687753" cy="415988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3.趣味活动类: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①对对联;</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②猜灯谜;</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③成语接龙｡</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4.讲座类: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①知识座谈会;</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②讨论会;</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③名家讲座;</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④交流活动｡</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62576"/>
            <a:ext cx="8687753" cy="144716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5.展览类: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①办手抄报;</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②办画展｡</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99974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学校学生会准备开展以“魅力语文”为主题的活动,假如你是该校的一名学生,一定会积极地参与到活动中来｡相信你能完成以下任务:</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(1)如果你来策划,你准备设计哪些活动项目?请列举三项｡</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(2)请你从自己设计的三个项目中任选一项,写出开展这项活动的一个主要环节,并简要陈述设计该项目的理由｡</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765858" cy="2515235"/>
          </a:xfrm>
          <a:prstGeom prst="rect">
            <a:avLst/>
          </a:prstGeom>
          <a:noFill/>
          <a:ln w="28575">
            <a:solidFill>
              <a:srgbClr val="ED7D31"/>
            </a:solidFill>
            <a:prstDash val="dash"/>
          </a:ln>
        </p:spPr>
        <p:txBody>
          <a:bodyPr wrap="square">
            <a:spAutoFit/>
          </a:bodyPr>
          <a:lstStyle/>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(1)</a:t>
            </a: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对联知识讲座､作文竞赛､演讲比赛､竞猜灯谜､读书报告会､诗歌朗诵会､名著推荐会等｡</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(2)</a:t>
            </a:r>
            <a:r>
              <a:rPr lang="en-US" sz="2100" b="1" dirty="0" smtClean="0">
                <a:solidFill>
                  <a:srgbClr val="FF0000"/>
                </a:solidFill>
                <a:latin typeface="Times New Roman" panose="02020603050405020304" pitchFamily="18" charset="0"/>
                <a:ea typeface="微软雅黑" panose="020B0503020204020204" pitchFamily="34" charset="-122"/>
                <a:sym typeface="+mn-ea"/>
              </a:rPr>
              <a:t>示例一:</a:t>
            </a:r>
            <a:r>
              <a:rPr lang="en-US" sz="2100" dirty="0" smtClean="0">
                <a:solidFill>
                  <a:srgbClr val="FF0000"/>
                </a:solidFill>
                <a:latin typeface="Times New Roman" panose="02020603050405020304" pitchFamily="18" charset="0"/>
                <a:ea typeface="微软雅黑" panose="020B0503020204020204" pitchFamily="34" charset="-122"/>
                <a:sym typeface="+mn-ea"/>
              </a:rPr>
              <a:t>对联知识讲座,让主讲者与学生互动对对联,可以增强活动的互动性､趣味性｡</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    </a:t>
            </a:r>
            <a:r>
              <a:rPr lang="en-US" sz="2100" b="1" dirty="0" smtClean="0">
                <a:solidFill>
                  <a:srgbClr val="FF0000"/>
                </a:solidFill>
                <a:latin typeface="Times New Roman" panose="02020603050405020304" pitchFamily="18" charset="0"/>
                <a:ea typeface="微软雅黑" panose="020B0503020204020204" pitchFamily="34" charset="-122"/>
                <a:sym typeface="+mn-ea"/>
              </a:rPr>
              <a:t>示例二:</a:t>
            </a:r>
            <a:r>
              <a:rPr lang="en-US" sz="2100" dirty="0" smtClean="0">
                <a:solidFill>
                  <a:srgbClr val="FF0000"/>
                </a:solidFill>
                <a:latin typeface="Times New Roman" panose="02020603050405020304" pitchFamily="18" charset="0"/>
                <a:ea typeface="微软雅黑" panose="020B0503020204020204" pitchFamily="34" charset="-122"/>
                <a:sym typeface="+mn-ea"/>
              </a:rPr>
              <a:t>邀请家长参加竞猜灯谜,可以让学生和家长共同体验学习的快乐｡</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62576"/>
            <a:ext cx="8687753" cy="144716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(二)拟定活动方案</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        首先确立活动的主题和形式,再根据其设计活动方案,介绍活动步骤｡注意内容要合理,可行性强,易操作｡</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4159885"/>
          </a:xfrm>
          <a:prstGeom prst="rect">
            <a:avLst/>
          </a:prstGeom>
          <a:noFill/>
          <a:ln w="28575">
            <a:solidFill>
              <a:srgbClr val="ED7D31"/>
            </a:solidFill>
            <a:prstDash val="dash"/>
          </a:ln>
        </p:spPr>
        <p:txBody>
          <a:bodyPr wrap="square">
            <a:spAutoFit/>
          </a:bodyPr>
          <a:lstStyle/>
          <a:p>
            <a:pPr indent="0" algn="just" fontAlgn="auto">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“走进春天——诗歌朗诵比赛”的活动方案:</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b="1" dirty="0" smtClean="0">
                <a:latin typeface="Times New Roman" panose="02020603050405020304" pitchFamily="18" charset="0"/>
                <a:ea typeface="微软雅黑" panose="020B0503020204020204" pitchFamily="34" charset="-122"/>
                <a:sym typeface="+mn-ea"/>
              </a:rPr>
              <a:t>活动主题</a:t>
            </a:r>
            <a:r>
              <a:rPr lang="en-US" sz="2100" dirty="0" smtClean="0">
                <a:latin typeface="Times New Roman" panose="02020603050405020304" pitchFamily="18" charset="0"/>
                <a:ea typeface="微软雅黑" panose="020B0503020204020204" pitchFamily="34" charset="-122"/>
                <a:sym typeface="+mn-ea"/>
              </a:rPr>
              <a:t>:诗风徐来</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b="1" dirty="0" smtClean="0">
                <a:latin typeface="Times New Roman" panose="02020603050405020304" pitchFamily="18" charset="0"/>
                <a:ea typeface="微软雅黑" panose="020B0503020204020204" pitchFamily="34" charset="-122"/>
                <a:sym typeface="+mn-ea"/>
              </a:rPr>
              <a:t>活动形式</a:t>
            </a:r>
            <a:r>
              <a:rPr lang="en-US" sz="2100" dirty="0" smtClean="0">
                <a:latin typeface="Times New Roman" panose="02020603050405020304" pitchFamily="18" charset="0"/>
                <a:ea typeface="微软雅黑" panose="020B0503020204020204" pitchFamily="34" charset="-122"/>
                <a:sym typeface="+mn-ea"/>
              </a:rPr>
              <a:t>:诗歌朗诵比赛</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b="1" dirty="0" smtClean="0">
                <a:latin typeface="Times New Roman" panose="02020603050405020304" pitchFamily="18" charset="0"/>
                <a:ea typeface="微软雅黑" panose="020B0503020204020204" pitchFamily="34" charset="-122"/>
                <a:sym typeface="+mn-ea"/>
              </a:rPr>
              <a:t>活动步骤</a:t>
            </a:r>
            <a:r>
              <a:rPr lang="en-US"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	(1)主持人激情导入,介绍比赛内容及规则;</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	(2)选手按照顺序深情朗诵关于春天的诗歌;</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	(3)老师(评委)打分､点评;</a:t>
            </a: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latin typeface="Times New Roman" panose="02020603050405020304" pitchFamily="18" charset="0"/>
                <a:ea typeface="微软雅黑" panose="020B0503020204020204" pitchFamily="34" charset="-122"/>
                <a:sym typeface="+mn-ea"/>
              </a:rPr>
              <a:t>	(4)公布比赛结果并颁奖,老师总结｡</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拟写开场白</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2030095"/>
          </a:xfrm>
          <a:prstGeom prst="rect">
            <a:avLst/>
          </a:prstGeom>
          <a:noFill/>
          <a:ln w="9525">
            <a:noFill/>
          </a:ln>
        </p:spPr>
        <p:txBody>
          <a:bodyPr wrap="square">
            <a:spAutoFit/>
          </a:bodyPr>
          <a:lstStyle/>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开场白好比是一场戏的序幕,一篇文章的序言｡一次恰到好处的开场白往往能给人留下深刻的印象｡</a:t>
            </a:r>
            <a:endParaRPr sz="2100" dirty="0">
              <a:latin typeface="Times New Roman" panose="02020603050405020304" pitchFamily="18" charset="0"/>
              <a:ea typeface="微软雅黑" panose="020B0503020204020204" pitchFamily="34" charset="-122"/>
              <a:sym typeface="+mn-ea"/>
            </a:endParaRPr>
          </a:p>
          <a:p>
            <a:pPr indent="720090" algn="just" fontAlgn="auto">
              <a:lnSpc>
                <a:spcPct val="150000"/>
              </a:lnSpc>
            </a:pPr>
            <a:r>
              <a:rPr sz="2100" dirty="0">
                <a:latin typeface="Times New Roman" panose="02020603050405020304" pitchFamily="18" charset="0"/>
                <a:ea typeface="微软雅黑" panose="020B0503020204020204" pitchFamily="34" charset="-122"/>
                <a:sym typeface="+mn-ea"/>
              </a:rPr>
              <a:t>一段精彩的开场白至少有两个作用:一是能吸引听众的注意力,激发听众的好奇心;二是能迅速打开场面,引入正题｡</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37811"/>
            <a:ext cx="8621078" cy="348424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拟写开场白时要注意:</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1.要注意格式,通常前有称呼,后有号召性､鼓动性的语言｡</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2.内容要紧扣主题｡</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3.语言力求清新优美,热情洋溢｡</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4.末尾要有引入主题活动的话｡</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拟写开场白口诀:前有称呼后引入,主题突出记心中｡深沉奔放因时宜,未成曲调先有情｡</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4159885"/>
          </a:xfrm>
          <a:prstGeom prst="rect">
            <a:avLst/>
          </a:prstGeom>
          <a:noFill/>
          <a:ln w="28575">
            <a:solidFill>
              <a:srgbClr val="ED7D31"/>
            </a:solidFill>
            <a:prstDash val="dash"/>
          </a:ln>
        </p:spPr>
        <p:txBody>
          <a:bodyPr wrap="square">
            <a:spAutoFit/>
          </a:bodyPr>
          <a:lstStyle/>
          <a:p>
            <a:pPr indent="0" algn="just" fontAlgn="auto">
              <a:lnSpc>
                <a:spcPct val="140000"/>
              </a:lnSpc>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solidFill>
                  <a:schemeClr val="tx1"/>
                </a:solidFill>
                <a:latin typeface="Times New Roman" panose="02020603050405020304" pitchFamily="18" charset="0"/>
                <a:ea typeface="微软雅黑" panose="020B0503020204020204" pitchFamily="34" charset="-122"/>
                <a:sym typeface="+mn-ea"/>
              </a:rPr>
              <a:t>        学校开展“书香校园”系列读书活动,你作为其中一员,请根据要求完成任务｡</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dirty="0" smtClean="0">
                <a:solidFill>
                  <a:schemeClr val="tx1"/>
                </a:solidFill>
                <a:latin typeface="Times New Roman" panose="02020603050405020304" pitchFamily="18" charset="0"/>
                <a:ea typeface="微软雅黑" panose="020B0503020204020204" pitchFamily="34" charset="-122"/>
                <a:sym typeface="+mn-ea"/>
              </a:rPr>
              <a:t>        班级准备开展“我读书,我快乐”的演讲活动,请你为本次活动拟写一段开场白｡要求引用一句有关读书的名言｡</a:t>
            </a:r>
            <a:endParaRPr lang="en-US" sz="2100" b="1"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4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同学们,今天我们在这里举行“我读书,我快乐”的演讲活动,“书籍是青年人不可分离的生命伴侣和导师”,读书是与古今中外伟大智者心灵对话的过程｡希望大家踊跃参与此次演讲活动,和同学们尽情分享你的读书故事､读书心得｡(有称呼､有主题､有名言､有倡议)</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9229" y="2867174"/>
            <a:ext cx="2332355" cy="870585"/>
          </a:xfrm>
          <a:prstGeom prst="rect">
            <a:avLst/>
          </a:prstGeom>
        </p:spPr>
        <p:txBody>
          <a:bodyPr wrap="none">
            <a:spAutoFit/>
          </a:bodyPr>
          <a:lstStyle/>
          <a:p>
            <a:pPr algn="just">
              <a:lnSpc>
                <a:spcPct val="150000"/>
              </a:lnSpc>
              <a:spcAft>
                <a:spcPts val="0"/>
              </a:spcAft>
            </a:pPr>
            <a:r>
              <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备考全攻略</a:t>
            </a:r>
            <a:endPar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拟写串词或结束语</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203009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(一)拟写串词</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        串词在两个环节中穿线搭桥,在活动中起到承前启后的过渡作用｡因此,拟写串词既要关照先前,又要引导其后,渲染蓄势,把前后的两个环节连成一个有机的整体,恰到好处地调动活动气氛｡</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445389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某中学开展“走近鲁迅”读书交流会,在介绍鲁迅作品内容的环节中,小洋向同学们介绍了《五猖会》,接下来将由小云介绍《孔乙己》｡请你为主持人写一段串词,将两位同学介绍的内容衔接起来｡(要求:串词要扣住文章内容)</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同学们,刚才小洋带领我们体会了鲁迅儿时盼望观看迎神赛会时急切､兴奋的心情,以及他被父亲强迫背书的扫兴而痛苦的感受;下面让我们跟随小云去认识一位在封建科举制度的毒害下走向死亡的读书人——孔乙己｡(符合串词要求,能围绕作品内容表述,语言简明流畅即可)</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37811"/>
            <a:ext cx="8621078" cy="203009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(二)拟写结束语</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拟写结束语:总结评价+祝愿希望</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拟写结束语要有对活动的肯定歌颂,对未来的展望,对主办者､演出者､观众的感谢,同时还要注意与开场白相呼应,照应主题｡</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99974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活动课《青春随想》结束语示例:</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青春如歌,每个青年都是一个跳动的音符,谱写各自的人生乐章｡虽然会有高潮时的热烈奔放,也会有低潮时的哀婉低沉,但是我们总是会微笑着面对变幻莫测的生活,接受它的考验｡我们坚信,坚实的足迹将化作一个个音符,那高低变换的曲子必能谱写出人生最壮丽的青春之歌｡</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96049" y="2932160"/>
            <a:ext cx="3231356" cy="870585"/>
          </a:xfrm>
          <a:prstGeom prst="rect">
            <a:avLst/>
          </a:prstGeom>
        </p:spPr>
        <p:txBody>
          <a:bodyPr wrap="square">
            <a:spAutoFit/>
          </a:bodyPr>
          <a:lstStyle/>
          <a:p>
            <a:pPr algn="ctr">
              <a:lnSpc>
                <a:spcPct val="150000"/>
              </a:lnSpc>
            </a:pPr>
            <a:r>
              <a:rPr lang="zh-CN" sz="3375" b="1" dirty="0">
                <a:solidFill>
                  <a:srgbClr val="70C0B1"/>
                </a:solidFill>
                <a:latin typeface="微软雅黑" panose="020B0503020204020204" pitchFamily="34" charset="-122"/>
                <a:ea typeface="微软雅黑" panose="020B0503020204020204" pitchFamily="34" charset="-122"/>
                <a:cs typeface="Times New Roman" panose="02020603050405020304" pitchFamily="18" charset="0"/>
              </a:rPr>
              <a:t>课堂变式练</a:t>
            </a:r>
            <a:endParaRPr lang="zh-CN" sz="3375" b="1" dirty="0">
              <a:solidFill>
                <a:srgbClr val="70C0B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lang="en-US" sz="2100" dirty="0">
                <a:latin typeface="Times New Roman" panose="02020603050405020304" pitchFamily="18" charset="0"/>
                <a:ea typeface="微软雅黑" panose="020B0503020204020204" pitchFamily="34" charset="-122"/>
                <a:cs typeface="Times New Roman" panose="02020603050405020304" pitchFamily="18" charset="0"/>
              </a:rPr>
              <a:t>1</a:t>
            </a:r>
            <a:r>
              <a:rPr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sz="2100" dirty="0">
                <a:latin typeface="Times New Roman" panose="02020603050405020304" pitchFamily="18" charset="0"/>
                <a:ea typeface="微软雅黑" panose="020B0503020204020204" pitchFamily="34" charset="-122"/>
                <a:cs typeface="Times New Roman" panose="02020603050405020304" pitchFamily="18" charset="0"/>
              </a:rPr>
              <a:t>2019·孝感)4月28日,2019年中国北京世界园艺博览会开幕｡这场“长城脚下的世园会”,以植物为媒介,以园艺为信使,向世界播撒生态文明的种子｡请依据以下两则材料,补充完成以下宣传语｡(填写的下句应与上句形成对偶)</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材料一:</a:t>
            </a:r>
            <a:r>
              <a:rPr sz="2100" dirty="0">
                <a:latin typeface="Times New Roman" panose="02020603050405020304" pitchFamily="18" charset="0"/>
                <a:ea typeface="微软雅黑" panose="020B0503020204020204" pitchFamily="34" charset="-122"/>
                <a:cs typeface="Times New Roman" panose="02020603050405020304" pitchFamily="18" charset="0"/>
              </a:rPr>
              <a:t>在2019北京世园会开幕式上,习近平主席明确指出:“杀鸡取卵､竭泽而渔的发展方式走到了尽头,顺应自然､保护生态的绿色发展昭示着未来｡”只有追求人与自然和谐,才能让子孙后代过上绿色文明的生活,既能享有丰富的物质财富,又能遥望星空､看见青山､闻见花香｡</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969385"/>
          </a:xfrm>
          <a:prstGeom prst="rect">
            <a:avLst/>
          </a:prstGeom>
        </p:spPr>
        <p:txBody>
          <a:bodyPr wrap="square">
            <a:spAutoFit/>
          </a:bodyPr>
          <a:lstStyle/>
          <a:p>
            <a:pPr algn="just" fontAlgn="auto">
              <a:lnSpc>
                <a:spcPct val="150000"/>
              </a:lnSpc>
            </a:pPr>
            <a:r>
              <a:rPr sz="2100" b="1" dirty="0">
                <a:latin typeface="Times New Roman" panose="02020603050405020304" pitchFamily="18" charset="0"/>
                <a:ea typeface="微软雅黑" panose="020B0503020204020204" pitchFamily="34" charset="-122"/>
                <a:cs typeface="Times New Roman" panose="02020603050405020304" pitchFamily="18" charset="0"/>
              </a:rPr>
              <a:t>材料二:</a:t>
            </a:r>
            <a:r>
              <a:rPr sz="2100" dirty="0">
                <a:latin typeface="Times New Roman" panose="02020603050405020304" pitchFamily="18" charset="0"/>
                <a:ea typeface="微软雅黑" panose="020B0503020204020204" pitchFamily="34" charset="-122"/>
                <a:cs typeface="Times New Roman" panose="02020603050405020304" pitchFamily="18" charset="0"/>
              </a:rPr>
              <a:t>近年来,孝感市以生态优先为原则,大力发展绿色生态产业,让生态惠民,绿富同兴｡例如,相关部门对 汊湖周边散乱的养殖场进行了清理和整治,退田还湖,引导群众转换观念,走产业转型之路｡不久的将来,汊湖湿地公园将以绿色生态的环境吸引更多的游客｡</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生活与绿色相约,</a:t>
            </a:r>
            <a:r>
              <a:rPr lang="en-US" sz="2100" u="sng" dirty="0">
                <a:latin typeface="Times New Roman" panose="02020603050405020304" pitchFamily="18" charset="0"/>
                <a:ea typeface="微软雅黑" panose="020B0503020204020204" pitchFamily="34" charset="-122"/>
                <a:cs typeface="Times New Roman" panose="02020603050405020304" pitchFamily="18" charset="0"/>
              </a:rPr>
              <a:t>				</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发展与生态同行</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美丽与家园同在</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示例三:</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环保与发展共进</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黔东南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假如由你筹划和布置一间教室大小的“语文活动室”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请认真思考如何布置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从电子设备到桌椅书架</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图书资料之类的摆设安放等等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拟出一份简明概要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具体可行的室内布置计划</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语文活动室室内布置计划</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在正面墙正中悬挂“语文活动室”的标志</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在后面墙正上方悬挂横幅</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和语文做朋友</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和朋友学语文</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在活动室前方放一张电脑桌</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配电脑及相应多媒体投影设备一套</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活动室后面左右墙角各放一个图书资料柜</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准备名著和其他各类阅读资料</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分两排在活动室放置部分桌椅</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化用或改写名言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歌词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俗语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广告词等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拟写一句宣传语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供开放之日使用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｡(20</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字以内</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欲破万卷书</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早登活动室</a:t>
            </a:r>
            <a:r>
              <a:rPr lang="en-US" altLang="zh-CN"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千里之行</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始于足下</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百味生活</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始于语文</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拟写主题语</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235140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材料特点:</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1.具有较强的开放性｡要关注学校生活以及社会热点问题｡</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2.具有很强的针对性｡要确立主题并用关键词或句子准确表达主题｡</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3.具有鲜明的人文性｡考生在答题时,要突出正确的人生观和价值观｡</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答题要求:</a:t>
            </a:r>
            <a:r>
              <a:rPr sz="2100" dirty="0">
                <a:latin typeface="Times New Roman" panose="02020603050405020304" pitchFamily="18" charset="0"/>
                <a:ea typeface="微软雅黑" panose="020B0503020204020204" pitchFamily="34" charset="-122"/>
                <a:sym typeface="+mn-ea"/>
              </a:rPr>
              <a:t>句式一致､字数相同､言简义丰､主题突出｡</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96938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长沙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建国七十周年来临之际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学校准备举办以“天下家国”为主题的系列活动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假如你是主持人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请为以下两个演讲撰写串场词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endParaRPr lang="en-US" altLang="zh-CN"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感谢肖非为大家带来的</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我的中国梦</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我们有一个共同的中国梦</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这个梦想需要我们以青春的名义去奋斗</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奋斗的青春是美好的</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奋斗的青春是幸福的</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下面请听</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1702</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班李强的演讲</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奋斗的青春</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945214" y="2544992"/>
            <a:ext cx="5280868" cy="13277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lang="en-US" sz="2100" dirty="0">
                <a:latin typeface="Times New Roman" panose="02020603050405020304" pitchFamily="18" charset="0"/>
                <a:ea typeface="微软雅黑" panose="020B0503020204020204" pitchFamily="34" charset="-122"/>
                <a:cs typeface="Times New Roman" panose="02020603050405020304" pitchFamily="18" charset="0"/>
              </a:rPr>
              <a:t>4</a:t>
            </a:r>
            <a:r>
              <a:rPr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sz="2100" dirty="0">
                <a:latin typeface="Times New Roman" panose="02020603050405020304" pitchFamily="18" charset="0"/>
                <a:ea typeface="微软雅黑" panose="020B0503020204020204" pitchFamily="34" charset="-122"/>
                <a:cs typeface="Times New Roman" panose="02020603050405020304" pitchFamily="18" charset="0"/>
              </a:rPr>
              <a:t>2019·龙东)你所在的班级为响应学校号召,开展“杜绝校园欺凌”的综合性学习活动,请你设计三种活动形式｡</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①进行以“校园欺凌”为主题的问卷调查;</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②举行以“杜绝校园欺凌”为主题的座谈会;</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③举办以“杜绝校园欺凌”为主题的演讲比赛;</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④举办以“杜绝校园欺凌”为主题的手抄报展等｡</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999740"/>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乐山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年是我国五四运动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100</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周年纪念年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在这个有特殊意义的历史时刻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中学九年级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班决定开展一次主题班会活动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请你为本次主题活动写一段优美的结束语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不少于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60</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字</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亲爱的</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同学们</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本次主题班会在缅怀五四先驱</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崇尚爱国情怀的活动中圆满结束</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但永不褪色的青春之歌犹在耳畔回响</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青春如初春</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如朝阳</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如百卉之萌动”</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让我们沿着先辈们的光辉足迹</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昂扬前行</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谱写壮丽的青春篇章</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51523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在“青春随想”综合性学习活动中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同学们展开热烈讨论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假如你是本次活动的主持人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请写一段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70</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字以内的开场白</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亲爱的同学们</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大家好</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青春</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一个充满了诗意和活力的词语</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一个洋溢着阳光与欢笑的年龄</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我们正值青春年少</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怀揣着远大的理想</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我们经历着青春的迷茫与困惑</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今天</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就让我们放飞青春吧</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999740"/>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初三就要毕业了,班里举行“感谢母校”主题班会｡你作为组织者需要拟两句话写在黑板上,以突出主题｡要求:①每句话只能写5个字;②两句话的结构要一致｡</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示例一:</a:t>
            </a:r>
            <a:r>
              <a:rPr lang="en-US" sz="2100" dirty="0" smtClean="0">
                <a:solidFill>
                  <a:srgbClr val="FF0000"/>
                </a:solidFill>
                <a:latin typeface="Times New Roman" panose="02020603050405020304" pitchFamily="18" charset="0"/>
                <a:ea typeface="微软雅黑" panose="020B0503020204020204" pitchFamily="34" charset="-122"/>
                <a:sym typeface="+mn-ea"/>
              </a:rPr>
              <a:t>殷殷园丁意,悠悠学子情｡</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示例二:</a:t>
            </a:r>
            <a:r>
              <a:rPr lang="en-US" sz="2100" dirty="0" smtClean="0">
                <a:solidFill>
                  <a:srgbClr val="FF0000"/>
                </a:solidFill>
                <a:latin typeface="Times New Roman" panose="02020603050405020304" pitchFamily="18" charset="0"/>
                <a:ea typeface="微软雅黑" panose="020B0503020204020204" pitchFamily="34" charset="-122"/>
                <a:sym typeface="+mn-ea"/>
              </a:rPr>
              <a:t>展凌云壮志,报母校深恩｡</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3" end="3"/>
                                            </p:txEl>
                                          </p:spTgt>
                                        </p:tgtEl>
                                        <p:attrNameLst>
                                          <p:attrName>style.visibility</p:attrName>
                                        </p:attrNameLst>
                                      </p:cBhvr>
                                      <p:to>
                                        <p:strVal val="visible"/>
                                      </p:to>
                                    </p:set>
                                    <p:anim calcmode="lin" valueType="num">
                                      <p:cBhvr additive="base">
                                        <p:cTn id="11"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拟写宣传语</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83594"/>
            <a:ext cx="8621078" cy="325564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拟写宣传语时应注意:</a:t>
            </a:r>
            <a:endParaRPr sz="2100" b="1"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1.观点要明确｡</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2.紧扣活动主题,理解活动的目的和意义｡</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3.讲究实用性,拟写时应考虑对象的大众性,表达要准确鲜明､通俗易懂,忌语言生涩难懂｡</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4.语言要简洁､优美,可使用对偶､比喻､拟人等修辞手法｡</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5.具有宣传性和鼓动性｡</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3519"/>
            <a:ext cx="8621078" cy="251523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学校举办“推广普通话活动周”活动,同学们都积极参与这项活动｡请你设计一条富有感染力的宣传语｡</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示例一:</a:t>
            </a:r>
            <a:r>
              <a:rPr lang="en-US" sz="2100" dirty="0" smtClean="0">
                <a:solidFill>
                  <a:srgbClr val="FF0000"/>
                </a:solidFill>
                <a:latin typeface="Times New Roman" panose="02020603050405020304" pitchFamily="18" charset="0"/>
                <a:ea typeface="微软雅黑" panose="020B0503020204020204" pitchFamily="34" charset="-122"/>
                <a:sym typeface="+mn-ea"/>
              </a:rPr>
              <a:t>说标准普通话,做文明中国人｡</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示例二:</a:t>
            </a:r>
            <a:r>
              <a:rPr lang="en-US" sz="2100" dirty="0" smtClean="0">
                <a:solidFill>
                  <a:srgbClr val="FF0000"/>
                </a:solidFill>
                <a:latin typeface="Times New Roman" panose="02020603050405020304" pitchFamily="18" charset="0"/>
                <a:ea typeface="微软雅黑" panose="020B0503020204020204" pitchFamily="34" charset="-122"/>
                <a:sym typeface="+mn-ea"/>
              </a:rPr>
              <a:t>普通话——情感的纽带,沟通的桥梁｡</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3" end="3"/>
                                            </p:txEl>
                                          </p:spTgt>
                                        </p:tgtEl>
                                        <p:attrNameLst>
                                          <p:attrName>style.visibility</p:attrName>
                                        </p:attrNameLst>
                                      </p:cBhvr>
                                      <p:to>
                                        <p:strVal val="visible"/>
                                      </p:to>
                                    </p:set>
                                    <p:anim calcmode="lin" valueType="num">
                                      <p:cBhvr additive="base">
                                        <p:cTn id="11"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3969385"/>
          </a:xfrm>
          <a:prstGeom prst="rect">
            <a:avLst/>
          </a:prstGeom>
        </p:spPr>
        <p:txBody>
          <a:bodyPr wrap="square">
            <a:spAutoFit/>
          </a:bodyPr>
          <a:lstStyle/>
          <a:p>
            <a:pPr indent="720090" algn="just" fontAlgn="auto">
              <a:lnSpc>
                <a:spcPct val="150000"/>
              </a:lnSpc>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不论拟写主题语,还是拟写宣传标语,首先都要紧扣活动主题,其次要注意语言简洁,注意句式的选择､词语的选用､修辞手法的运用以及句子的逻辑等等｡</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720090" algn="just" fontAlgn="auto">
              <a:lnSpc>
                <a:spcPct val="150000"/>
              </a:lnSpc>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此外,还要注意主题语要能揭示主题内涵,如“岁月如歌——我的初中生活”(“初中生活”主题)､“好读书,读好书,读书好”(“读书”主题)等;宣传标语要具有宣传性和鼓动性,如“小小一口痰,细菌千千万”(“不随地吐痰”宣传标语)､“文明是滋养我们成长的甘泉”(“文明出行”宣传标语)等｡</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设计活动形式,拟定活动方案</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130743"/>
            <a:ext cx="8687753" cy="325564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命题特点</a:t>
            </a:r>
            <a:r>
              <a:rPr sz="2100" dirty="0">
                <a:latin typeface="Times New Roman" panose="02020603050405020304" pitchFamily="18" charset="0"/>
                <a:ea typeface="微软雅黑" panose="020B0503020204020204" pitchFamily="34" charset="-122"/>
                <a:sym typeface="+mn-ea"/>
              </a:rPr>
              <a:t>:考题给出一个活动主题,提出活动要求,让考生来策划此次活动的具体过程｡</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考查形式</a:t>
            </a:r>
            <a:r>
              <a:rPr sz="2100" dirty="0">
                <a:latin typeface="Times New Roman" panose="02020603050405020304" pitchFamily="18" charset="0"/>
                <a:ea typeface="微软雅黑" panose="020B0503020204020204" pitchFamily="34" charset="-122"/>
                <a:sym typeface="+mn-ea"/>
              </a:rPr>
              <a:t>:设计活动形式(活动项目);拟定活动方案,或写出活动的主要步骤｡</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(一)设计活动形式</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        首先应明确该活动的主题､目标,从而选择切合实际的活动形式｡该活动形式应能够体现活动的主题或内容｡</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62576"/>
            <a:ext cx="8687753" cy="2351405"/>
          </a:xfrm>
          <a:prstGeom prst="rect">
            <a:avLst/>
          </a:prstGeom>
          <a:noFill/>
          <a:ln w="9525">
            <a:noFill/>
          </a:ln>
        </p:spPr>
        <p:txBody>
          <a:bodyPr wrap="square">
            <a:spAutoFit/>
          </a:bodyPr>
          <a:lstStyle/>
          <a:p>
            <a:pPr indent="0" algn="just">
              <a:lnSpc>
                <a:spcPct val="140000"/>
              </a:lnSpc>
            </a:pPr>
            <a:r>
              <a:rPr sz="2100" dirty="0">
                <a:latin typeface="Times New Roman" panose="02020603050405020304" pitchFamily="18" charset="0"/>
                <a:ea typeface="微软雅黑" panose="020B0503020204020204" pitchFamily="34" charset="-122"/>
                <a:sym typeface="+mn-ea"/>
              </a:rPr>
              <a:t>几类常见的语文活动形式:</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1.亲自体验类:</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①上网､去图书馆查找资料;</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②调查采访;</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dirty="0">
                <a:latin typeface="Times New Roman" panose="02020603050405020304" pitchFamily="18" charset="0"/>
                <a:ea typeface="微软雅黑" panose="020B0503020204020204" pitchFamily="34" charset="-122"/>
                <a:sym typeface="+mn-ea"/>
              </a:rPr>
              <a:t>③开展主题班会｡</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3941</Words>
  <Application>WPS 演示</Application>
  <PresentationFormat>在屏幕上显示</PresentationFormat>
  <Paragraphs>176</Paragraphs>
  <Slides>33</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33</vt:i4>
      </vt:variant>
    </vt:vector>
  </HeadingPairs>
  <TitlesOfParts>
    <vt:vector size="41"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