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49" r:id="rId2"/>
    <p:sldMasterId id="2147483650" r:id="rId3"/>
    <p:sldMasterId id="2147483651" r:id="rId4"/>
    <p:sldMasterId id="2147483652" r:id="rId5"/>
    <p:sldMasterId id="2147483653" r:id="rId6"/>
    <p:sldMasterId id="2147483654" r:id="rId7"/>
  </p:sldMasterIdLst>
  <p:notesMasterIdLst>
    <p:notesMasterId r:id="rId8"/>
  </p:notesMasterIdLst>
  <p:handoutMasterIdLst>
    <p:handoutMasterId r:id="rId9"/>
  </p:handoutMasterIdLst>
  <p:sldIdLst>
    <p:sldId id="431" r:id="rId10"/>
    <p:sldId id="432" r:id="rId11"/>
    <p:sldId id="434" r:id="rId12"/>
    <p:sldId id="435" r:id="rId13"/>
    <p:sldId id="437" r:id="rId14"/>
    <p:sldId id="439" r:id="rId15"/>
    <p:sldId id="440" r:id="rId16"/>
    <p:sldId id="441" r:id="rId17"/>
    <p:sldId id="442" r:id="rId18"/>
    <p:sldId id="443" r:id="rId19"/>
    <p:sldId id="445" r:id="rId20"/>
    <p:sldId id="446" r:id="rId21"/>
    <p:sldId id="447" r:id="rId22"/>
    <p:sldId id="448" r:id="rId23"/>
    <p:sldId id="449" r:id="rId24"/>
    <p:sldId id="450" r:id="rId25"/>
    <p:sldId id="451" r:id="rId26"/>
    <p:sldId id="452" r:id="rId27"/>
    <p:sldId id="453" r:id="rId28"/>
    <p:sldId id="454" r:id="rId29"/>
    <p:sldId id="455" r:id="rId30"/>
    <p:sldId id="456" r:id="rId31"/>
    <p:sldId id="457" r:id="rId32"/>
    <p:sldId id="458" r:id="rId33"/>
    <p:sldId id="459" r:id="rId34"/>
    <p:sldId id="461" r:id="rId35"/>
    <p:sldId id="462" r:id="rId36"/>
    <p:sldId id="463" r:id="rId37"/>
    <p:sldId id="464" r:id="rId38"/>
    <p:sldId id="465" r:id="rId39"/>
    <p:sldId id="467" r:id="rId40"/>
    <p:sldId id="468" r:id="rId41"/>
    <p:sldId id="469" r:id="rId42"/>
    <p:sldId id="470" r:id="rId43"/>
    <p:sldId id="471" r:id="rId44"/>
    <p:sldId id="472" r:id="rId45"/>
    <p:sldId id="473" r:id="rId46"/>
    <p:sldId id="474" r:id="rId47"/>
    <p:sldId id="476" r:id="rId48"/>
    <p:sldId id="477" r:id="rId49"/>
    <p:sldId id="478" r:id="rId50"/>
    <p:sldId id="479" r:id="rId51"/>
    <p:sldId id="480" r:id="rId52"/>
    <p:sldId id="481" r:id="rId53"/>
    <p:sldId id="482" r:id="rId54"/>
  </p:sldIdLst>
  <p:sldSz cx="9144000" cy="6858000" type="screen4x3"/>
  <p:notesSz cx="6858000" cy="9144000"/>
  <p:custDataLst>
    <p:tags r:id="rId55"/>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9" d="100"/>
          <a:sy n="69"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1.xml" /><Relationship Id="rId11" Type="http://schemas.openxmlformats.org/officeDocument/2006/relationships/slide" Target="slides/slide2.xml" /><Relationship Id="rId12" Type="http://schemas.openxmlformats.org/officeDocument/2006/relationships/slide" Target="slides/slide3.xml" /><Relationship Id="rId13" Type="http://schemas.openxmlformats.org/officeDocument/2006/relationships/slide" Target="slides/slide4.xml" /><Relationship Id="rId14" Type="http://schemas.openxmlformats.org/officeDocument/2006/relationships/slide" Target="slides/slide5.xml" /><Relationship Id="rId15" Type="http://schemas.openxmlformats.org/officeDocument/2006/relationships/slide" Target="slides/slide6.xml" /><Relationship Id="rId16" Type="http://schemas.openxmlformats.org/officeDocument/2006/relationships/slide" Target="slides/slide7.xml" /><Relationship Id="rId17" Type="http://schemas.openxmlformats.org/officeDocument/2006/relationships/slide" Target="slides/slide8.xml" /><Relationship Id="rId18" Type="http://schemas.openxmlformats.org/officeDocument/2006/relationships/slide" Target="slides/slide9.xml" /><Relationship Id="rId19" Type="http://schemas.openxmlformats.org/officeDocument/2006/relationships/slide" Target="slides/slide10.xml" /><Relationship Id="rId2" Type="http://schemas.openxmlformats.org/officeDocument/2006/relationships/slideMaster" Target="slideMasters/slideMaster2.xml" /><Relationship Id="rId20" Type="http://schemas.openxmlformats.org/officeDocument/2006/relationships/slide" Target="slides/slide11.xml" /><Relationship Id="rId21" Type="http://schemas.openxmlformats.org/officeDocument/2006/relationships/slide" Target="slides/slide12.xml" /><Relationship Id="rId22" Type="http://schemas.openxmlformats.org/officeDocument/2006/relationships/slide" Target="slides/slide13.xml" /><Relationship Id="rId23" Type="http://schemas.openxmlformats.org/officeDocument/2006/relationships/slide" Target="slides/slide14.xml" /><Relationship Id="rId24" Type="http://schemas.openxmlformats.org/officeDocument/2006/relationships/slide" Target="slides/slide15.xml" /><Relationship Id="rId25" Type="http://schemas.openxmlformats.org/officeDocument/2006/relationships/slide" Target="slides/slide16.xml" /><Relationship Id="rId26" Type="http://schemas.openxmlformats.org/officeDocument/2006/relationships/slide" Target="slides/slide17.xml" /><Relationship Id="rId27" Type="http://schemas.openxmlformats.org/officeDocument/2006/relationships/slide" Target="slides/slide18.xml" /><Relationship Id="rId28" Type="http://schemas.openxmlformats.org/officeDocument/2006/relationships/slide" Target="slides/slide19.xml" /><Relationship Id="rId29" Type="http://schemas.openxmlformats.org/officeDocument/2006/relationships/slide" Target="slides/slide20.xml" /><Relationship Id="rId3" Type="http://schemas.openxmlformats.org/officeDocument/2006/relationships/slideMaster" Target="slideMasters/slideMaster3.xml" /><Relationship Id="rId30" Type="http://schemas.openxmlformats.org/officeDocument/2006/relationships/slide" Target="slides/slide21.xml" /><Relationship Id="rId31" Type="http://schemas.openxmlformats.org/officeDocument/2006/relationships/slide" Target="slides/slide22.xml" /><Relationship Id="rId32" Type="http://schemas.openxmlformats.org/officeDocument/2006/relationships/slide" Target="slides/slide23.xml" /><Relationship Id="rId33" Type="http://schemas.openxmlformats.org/officeDocument/2006/relationships/slide" Target="slides/slide24.xml" /><Relationship Id="rId34" Type="http://schemas.openxmlformats.org/officeDocument/2006/relationships/slide" Target="slides/slide25.xml" /><Relationship Id="rId35" Type="http://schemas.openxmlformats.org/officeDocument/2006/relationships/slide" Target="slides/slide26.xml" /><Relationship Id="rId36" Type="http://schemas.openxmlformats.org/officeDocument/2006/relationships/slide" Target="slides/slide27.xml" /><Relationship Id="rId37" Type="http://schemas.openxmlformats.org/officeDocument/2006/relationships/slide" Target="slides/slide28.xml" /><Relationship Id="rId38" Type="http://schemas.openxmlformats.org/officeDocument/2006/relationships/slide" Target="slides/slide29.xml" /><Relationship Id="rId39" Type="http://schemas.openxmlformats.org/officeDocument/2006/relationships/slide" Target="slides/slide30.xml" /><Relationship Id="rId4" Type="http://schemas.openxmlformats.org/officeDocument/2006/relationships/slideMaster" Target="slideMasters/slideMaster4.xml" /><Relationship Id="rId40" Type="http://schemas.openxmlformats.org/officeDocument/2006/relationships/slide" Target="slides/slide31.xml" /><Relationship Id="rId41" Type="http://schemas.openxmlformats.org/officeDocument/2006/relationships/slide" Target="slides/slide32.xml" /><Relationship Id="rId42" Type="http://schemas.openxmlformats.org/officeDocument/2006/relationships/slide" Target="slides/slide33.xml" /><Relationship Id="rId43" Type="http://schemas.openxmlformats.org/officeDocument/2006/relationships/slide" Target="slides/slide34.xml" /><Relationship Id="rId44" Type="http://schemas.openxmlformats.org/officeDocument/2006/relationships/slide" Target="slides/slide35.xml" /><Relationship Id="rId45" Type="http://schemas.openxmlformats.org/officeDocument/2006/relationships/slide" Target="slides/slide36.xml" /><Relationship Id="rId46" Type="http://schemas.openxmlformats.org/officeDocument/2006/relationships/slide" Target="slides/slide37.xml" /><Relationship Id="rId47" Type="http://schemas.openxmlformats.org/officeDocument/2006/relationships/slide" Target="slides/slide38.xml" /><Relationship Id="rId48" Type="http://schemas.openxmlformats.org/officeDocument/2006/relationships/slide" Target="slides/slide39.xml" /><Relationship Id="rId49" Type="http://schemas.openxmlformats.org/officeDocument/2006/relationships/slide" Target="slides/slide40.xml" /><Relationship Id="rId5" Type="http://schemas.openxmlformats.org/officeDocument/2006/relationships/slideMaster" Target="slideMasters/slideMaster5.xml" /><Relationship Id="rId50" Type="http://schemas.openxmlformats.org/officeDocument/2006/relationships/slide" Target="slides/slide41.xml" /><Relationship Id="rId51" Type="http://schemas.openxmlformats.org/officeDocument/2006/relationships/slide" Target="slides/slide42.xml" /><Relationship Id="rId52" Type="http://schemas.openxmlformats.org/officeDocument/2006/relationships/slide" Target="slides/slide43.xml" /><Relationship Id="rId53" Type="http://schemas.openxmlformats.org/officeDocument/2006/relationships/slide" Target="slides/slide44.xml" /><Relationship Id="rId54" Type="http://schemas.openxmlformats.org/officeDocument/2006/relationships/slide" Target="slides/slide45.xml" /><Relationship Id="rId55" Type="http://schemas.openxmlformats.org/officeDocument/2006/relationships/tags" Target="tags/tag1.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notesMaster" Target="notesMasters/notesMaster1.xml" /><Relationship Id="rId9" Type="http://schemas.openxmlformats.org/officeDocument/2006/relationships/handoutMaster" Target="handoutMasters/handoutMaster1.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9.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rgbClr val="FFFFFF"/>
        </a:solidFill>
      </p:bgPr>
    </p:bg>
    <p:spTree>
      <p:nvGrpSpPr>
        <p:cNvPr id="1" name=""/>
        <p:cNvGrpSpPr/>
        <p:nvPr/>
      </p:nvGrpSpPr>
      <p:grpSpPr/>
      <p:sp>
        <p:nvSpPr>
          <p:cNvPr id="8194" name="页眉占位符 1"/>
          <p:cNvSpPr/>
          <p:nvPr>
            <p:ph type="hdr" sz="quarter" idx="4294967295"/>
          </p:nvPr>
        </p:nvSpPr>
        <p:spPr>
          <a:xfrm>
            <a:off x="0" y="0"/>
            <a:ext cx="2971800" cy="458788"/>
          </a:xfrm>
          <a:prstGeom prst="rect">
            <a:avLst/>
          </a:prstGeom>
          <a:noFill/>
          <a:ln w="9525">
            <a:noFill/>
          </a:ln>
        </p:spPr>
        <p:txBody>
          <a:bodyPr vert="horz" lIns="91440" tIns="45720" rIns="91440" bIns="45720"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9pPr>
          </a:lstStyle>
          <a:p>
            <a:pPr lvl="0"/>
            <a:endParaRPr lang="zh-CN" altLang="en-US" sz="1200"/>
          </a:p>
        </p:txBody>
      </p:sp>
      <p:sp>
        <p:nvSpPr>
          <p:cNvPr id="8195" name="日期占位符 2"/>
          <p:cNvSpPr/>
          <p:nvPr>
            <p:ph type="dt" sz="quarter" idx="1"/>
          </p:nvPr>
        </p:nvSpPr>
        <p:spPr>
          <a:xfrm>
            <a:off x="3884613" y="0"/>
            <a:ext cx="2971800" cy="458788"/>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endParaRPr lang="zh-CN" altLang="en-US" sz="1200"/>
          </a:p>
        </p:txBody>
      </p:sp>
      <p:sp>
        <p:nvSpPr>
          <p:cNvPr id="8196" name="页脚占位符 3"/>
          <p:cNvSpPr/>
          <p:nvPr>
            <p:ph type="ftr" sz="quarter" idx="2"/>
          </p:nvPr>
        </p:nvSpPr>
        <p:spPr>
          <a:xfrm>
            <a:off x="0" y="8685213"/>
            <a:ext cx="2971800" cy="458787"/>
          </a:xfrm>
          <a:prstGeom prst="rect">
            <a:avLst/>
          </a:prstGeom>
          <a:noFill/>
          <a:ln w="9525">
            <a:noFill/>
          </a:ln>
        </p:spPr>
        <p:txBody>
          <a:bodyPr vert="horz" lIns="91440" tIns="45720" rIns="91440" bIns="4572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200"/>
          </a:p>
        </p:txBody>
      </p:sp>
      <p:sp>
        <p:nvSpPr>
          <p:cNvPr id="8197" name="灯片编号占位符 4"/>
          <p:cNvSpPr/>
          <p:nvPr>
            <p:ph type="sldNum" sz="quarter" idx="3"/>
          </p:nvPr>
        </p:nvSpPr>
        <p:spPr>
          <a:xfrm>
            <a:off x="3884613" y="8685213"/>
            <a:ext cx="2971800" cy="458787"/>
          </a:xfrm>
          <a:prstGeom prst="rect">
            <a:avLst/>
          </a:prstGeom>
          <a:noFill/>
          <a:ln w="9525">
            <a:noFill/>
          </a:ln>
        </p:spPr>
        <p:txBody>
          <a:bodyPr vert="horz" lIns="91440" tIns="45720" rIns="91440" bIns="4572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7D71335E-AADB-4D08-A05F-55F1550968E2}" type="slidenum">
              <a:rPr lang="zh-CN" altLang="en-US" sz="1200"/>
              <a:t>*</a:t>
            </a:fld>
            <a:endParaRPr lang="zh-CN" altLang="en-US" sz="1200"/>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8.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p:sp>
        <p:nvSpPr>
          <p:cNvPr id="9218" name="页眉占位符 1"/>
          <p:cNvSpPr/>
          <p:nvPr>
            <p:ph type="hdr" sz="quarter" idx="4294967295"/>
          </p:nvPr>
        </p:nvSpPr>
        <p:spPr>
          <a:xfrm>
            <a:off x="0" y="0"/>
            <a:ext cx="2971800" cy="458788"/>
          </a:xfrm>
          <a:prstGeom prst="rect">
            <a:avLst/>
          </a:prstGeom>
          <a:noFill/>
          <a:ln w="9525">
            <a:noFill/>
          </a:ln>
        </p:spPr>
        <p:txBody>
          <a:bodyPr vert="horz" lIns="91440" tIns="45720" rIns="91440" bIns="45720"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9pPr>
          </a:lstStyle>
          <a:p>
            <a:pPr lvl="0"/>
            <a:endParaRPr lang="zh-CN" altLang="en-US" sz="1200">
              <a:ea typeface="黑体" pitchFamily="2" charset="-122"/>
            </a:endParaRPr>
          </a:p>
        </p:txBody>
      </p:sp>
      <p:sp>
        <p:nvSpPr>
          <p:cNvPr id="9219" name="日期占位符 2"/>
          <p:cNvSpPr/>
          <p:nvPr>
            <p:ph type="dt" idx="1"/>
          </p:nvPr>
        </p:nvSpPr>
        <p:spPr>
          <a:xfrm>
            <a:off x="3884613" y="0"/>
            <a:ext cx="2971800" cy="458788"/>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endParaRPr lang="zh-CN" altLang="en-US" sz="1200">
              <a:ea typeface="黑体" pitchFamily="2" charset="-122"/>
            </a:endParaRPr>
          </a:p>
        </p:txBody>
      </p:sp>
      <p:sp>
        <p:nvSpPr>
          <p:cNvPr id="9220" name="幻灯片图像占位符 3"/>
          <p:cNvSpPr/>
          <p:nvPr>
            <p:ph type="sldImg" idx="2"/>
          </p:nvPr>
        </p:nvSpPr>
        <p:spPr>
          <a:xfrm>
            <a:off x="1371600" y="1143000"/>
            <a:ext cx="4114800" cy="3086100"/>
          </a:xfrm>
          <a:prstGeom prst="rect">
            <a:avLst/>
          </a:prstGeom>
          <a:noFill/>
          <a:ln w="12700">
            <a:solidFill>
              <a:prstClr val="black"/>
            </a:solidFill>
            <a:miter lim="800000"/>
          </a:ln>
        </p:spPr>
      </p:sp>
      <p:sp>
        <p:nvSpPr>
          <p:cNvPr id="9221" name="备注占位符 4"/>
          <p:cNvSpPr/>
          <p:nvPr>
            <p:ph type="body" sz="quarter" idx="3"/>
          </p:nvPr>
        </p:nvSpPr>
        <p:spPr>
          <a:xfrm>
            <a:off x="685800" y="4400550"/>
            <a:ext cx="5486400" cy="3600450"/>
          </a:xfrm>
          <a:prstGeom prst="rect">
            <a:avLst/>
          </a:prstGeom>
          <a:noFill/>
          <a:ln>
            <a:noFill/>
            <a:miter lim="800000"/>
          </a:ln>
        </p:spPr>
        <p:txBody>
          <a:bodyPr vert="horz" lIns="91440" tIns="45720" rIns="91440" bIns="45720" anchor="t" anchorCtr="0"/>
          <a:lstStyle>
            <a:lvl1pPr marL="0" indent="0" algn="l" defTabSz="914400" rtl="0" eaLnBrk="0" fontAlgn="base" hangingPunct="0">
              <a:lnSpc>
                <a:spcPct val="100000"/>
              </a:lnSpc>
              <a:spcBef>
                <a:spcPct val="0"/>
              </a:spcBef>
              <a:spcAft>
                <a:spcPct val="0"/>
              </a:spcAft>
              <a:buClrTx/>
              <a:buSzTx/>
              <a:buFontTx/>
              <a:buNone/>
              <a:defRPr lang="zh-CN" altLang="en-US" sz="1200" b="0">
                <a:solidFill>
                  <a:srgbClr val="000000"/>
                </a:solidFill>
                <a:latin typeface="Calibri" pitchFamily="34" charset="0"/>
                <a:ea typeface="黑体" pitchFamily="2" charset="-122"/>
              </a:defRPr>
            </a:lvl1pPr>
            <a:lvl2pPr marL="457200" indent="0" algn="l" defTabSz="914400" rtl="0" eaLnBrk="0" fontAlgn="base" hangingPunct="0">
              <a:lnSpc>
                <a:spcPct val="100000"/>
              </a:lnSpc>
              <a:spcBef>
                <a:spcPct val="0"/>
              </a:spcBef>
              <a:spcAft>
                <a:spcPct val="0"/>
              </a:spcAft>
              <a:buClrTx/>
              <a:buSzTx/>
              <a:buFont typeface="Arial" pitchFamily="34" charset="0"/>
              <a:buNone/>
              <a:defRPr lang="zh-CN" altLang="en-US" sz="1200" b="0">
                <a:solidFill>
                  <a:srgbClr val="000000"/>
                </a:solidFill>
                <a:latin typeface="Calibri" pitchFamily="34" charset="0"/>
                <a:ea typeface="黑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200" b="0">
                <a:solidFill>
                  <a:srgbClr val="000000"/>
                </a:solidFill>
                <a:latin typeface="Calibri" pitchFamily="34" charset="0"/>
                <a:ea typeface="黑体" pitchFamily="2" charset="-122"/>
              </a:defRPr>
            </a:lvl3pPr>
            <a:lvl4pPr marL="1371600" indent="0" algn="l" defTabSz="914400" rtl="0" eaLnBrk="0" fontAlgn="base" hangingPunct="0">
              <a:lnSpc>
                <a:spcPct val="100000"/>
              </a:lnSpc>
              <a:spcBef>
                <a:spcPct val="0"/>
              </a:spcBef>
              <a:spcAft>
                <a:spcPct val="0"/>
              </a:spcAft>
              <a:buClrTx/>
              <a:buSzTx/>
              <a:buFont typeface="Arial" pitchFamily="34" charset="0"/>
              <a:buNone/>
              <a:defRPr lang="zh-CN" altLang="en-US" sz="1200" b="0">
                <a:solidFill>
                  <a:srgbClr val="000000"/>
                </a:solidFill>
                <a:latin typeface="Calibri" pitchFamily="34" charset="0"/>
                <a:ea typeface="黑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200" b="0">
                <a:solidFill>
                  <a:srgbClr val="000000"/>
                </a:solidFill>
                <a:latin typeface="Calibri" pitchFamily="34" charset="0"/>
                <a:ea typeface="黑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9222" name="页脚占位符 5"/>
          <p:cNvSpPr/>
          <p:nvPr>
            <p:ph type="ftr" sz="quarter" idx="4"/>
          </p:nvPr>
        </p:nvSpPr>
        <p:spPr>
          <a:xfrm>
            <a:off x="0" y="8685213"/>
            <a:ext cx="2971800" cy="458787"/>
          </a:xfrm>
          <a:prstGeom prst="rect">
            <a:avLst/>
          </a:prstGeom>
          <a:noFill/>
          <a:ln w="9525">
            <a:noFill/>
          </a:ln>
        </p:spPr>
        <p:txBody>
          <a:bodyPr vert="horz" lIns="91440" tIns="45720" rIns="91440" bIns="4572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200">
              <a:ea typeface="黑体" pitchFamily="2" charset="-122"/>
            </a:endParaRPr>
          </a:p>
        </p:txBody>
      </p:sp>
      <p:sp>
        <p:nvSpPr>
          <p:cNvPr id="9223" name="灯片编号占位符 6"/>
          <p:cNvSpPr/>
          <p:nvPr>
            <p:ph type="sldNum" sz="quarter" idx="5"/>
          </p:nvPr>
        </p:nvSpPr>
        <p:spPr>
          <a:xfrm>
            <a:off x="3884613" y="8685213"/>
            <a:ext cx="2971800" cy="458787"/>
          </a:xfrm>
          <a:prstGeom prst="rect">
            <a:avLst/>
          </a:prstGeom>
          <a:noFill/>
          <a:ln w="9525">
            <a:noFill/>
          </a:ln>
        </p:spPr>
        <p:txBody>
          <a:bodyPr vert="horz" lIns="91440" tIns="45720" rIns="91440" bIns="4572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60FA8F1E-F1F0-47D3-B4D5-1C51B0C8A2AD}" type="slidenum">
              <a:rPr lang="zh-CN" altLang="en-US" sz="1200">
                <a:ea typeface="黑体" pitchFamily="2" charset="-122"/>
              </a:rPr>
              <a:t>*</a:t>
            </a:fld>
            <a:endParaRPr lang="zh-CN" altLang="en-US" sz="1200">
              <a:ea typeface="黑体" pitchFamily="2" charset="-122"/>
            </a:endParaRPr>
          </a:p>
        </p:txBody>
      </p:sp>
    </p:spTree>
  </p:cSld>
  <p:clrMap bg1="lt1" tx1="dk1" bg2="lt2" tx2="dk2" accent1="accent1" accent2="accent2" accent3="accent3" accent4="accent4" accent5="accent5" accent6="accent6" hlink="hlink" folHlink="folHlink"/>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8"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9"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4"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5"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3"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4"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8"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9"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4"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5"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3"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4"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8"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9"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4"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5"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3"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4"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6"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6"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6"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6"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7"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8"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9"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8"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9"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4"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5"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3"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4"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6"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7"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6"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7"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6"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6"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5"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6"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5"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6"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5"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6"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6"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7"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4"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5"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8"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9"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4"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5"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3"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4"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6"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7"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6"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7"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5"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6"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Rectangle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5" name="Rectangle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6" name="Rectangle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3"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4"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8"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9"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4"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5"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3"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4"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5.xml" /><Relationship Id="rId10" Type="http://schemas.openxmlformats.org/officeDocument/2006/relationships/slideLayout" Target="../slideLayouts/slideLayout54.xml" /><Relationship Id="rId11" Type="http://schemas.openxmlformats.org/officeDocument/2006/relationships/slideLayout" Target="../slideLayouts/slideLayout55.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5.xml" /><Relationship Id="rId2" Type="http://schemas.openxmlformats.org/officeDocument/2006/relationships/slideLayout" Target="../slideLayouts/slideLayout46.xml" /><Relationship Id="rId3" Type="http://schemas.openxmlformats.org/officeDocument/2006/relationships/slideLayout" Target="../slideLayouts/slideLayout47.xml" /><Relationship Id="rId4" Type="http://schemas.openxmlformats.org/officeDocument/2006/relationships/slideLayout" Target="../slideLayouts/slideLayout48.xml" /><Relationship Id="rId5" Type="http://schemas.openxmlformats.org/officeDocument/2006/relationships/slideLayout" Target="../slideLayouts/slideLayout49.xml" /><Relationship Id="rId6" Type="http://schemas.openxmlformats.org/officeDocument/2006/relationships/slideLayout" Target="../slideLayouts/slideLayout50.xml" /><Relationship Id="rId7" Type="http://schemas.openxmlformats.org/officeDocument/2006/relationships/slideLayout" Target="../slideLayouts/slideLayout51.xml" /><Relationship Id="rId8" Type="http://schemas.openxmlformats.org/officeDocument/2006/relationships/slideLayout" Target="../slideLayouts/slideLayout52.xml" /><Relationship Id="rId9" Type="http://schemas.openxmlformats.org/officeDocument/2006/relationships/slideLayout" Target="../slideLayouts/slideLayout53.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6.xml" /><Relationship Id="rId10" Type="http://schemas.openxmlformats.org/officeDocument/2006/relationships/slideLayout" Target="../slideLayouts/slideLayout65.xml" /><Relationship Id="rId11" Type="http://schemas.openxmlformats.org/officeDocument/2006/relationships/slideLayout" Target="../slideLayouts/slideLayout66.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6.xml" /><Relationship Id="rId2" Type="http://schemas.openxmlformats.org/officeDocument/2006/relationships/slideLayout" Target="../slideLayouts/slideLayout57.xml" /><Relationship Id="rId3" Type="http://schemas.openxmlformats.org/officeDocument/2006/relationships/slideLayout" Target="../slideLayouts/slideLayout58.xml" /><Relationship Id="rId4" Type="http://schemas.openxmlformats.org/officeDocument/2006/relationships/slideLayout" Target="../slideLayouts/slideLayout59.xml" /><Relationship Id="rId5" Type="http://schemas.openxmlformats.org/officeDocument/2006/relationships/slideLayout" Target="../slideLayouts/slideLayout60.xml" /><Relationship Id="rId6" Type="http://schemas.openxmlformats.org/officeDocument/2006/relationships/slideLayout" Target="../slideLayouts/slideLayout61.xml" /><Relationship Id="rId7" Type="http://schemas.openxmlformats.org/officeDocument/2006/relationships/slideLayout" Target="../slideLayouts/slideLayout62.xml" /><Relationship Id="rId8" Type="http://schemas.openxmlformats.org/officeDocument/2006/relationships/slideLayout" Target="../slideLayouts/slideLayout63.xml" /><Relationship Id="rId9" Type="http://schemas.openxmlformats.org/officeDocument/2006/relationships/slideLayout" Target="../slideLayouts/slideLayout64.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7.xml" /><Relationship Id="rId10" Type="http://schemas.openxmlformats.org/officeDocument/2006/relationships/slideLayout" Target="../slideLayouts/slideLayout76.xml" /><Relationship Id="rId11" Type="http://schemas.openxmlformats.org/officeDocument/2006/relationships/slideLayout" Target="../slideLayouts/slideLayout77.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7.xml" /><Relationship Id="rId2" Type="http://schemas.openxmlformats.org/officeDocument/2006/relationships/slideLayout" Target="../slideLayouts/slideLayout68.xml" /><Relationship Id="rId3" Type="http://schemas.openxmlformats.org/officeDocument/2006/relationships/slideLayout" Target="../slideLayouts/slideLayout69.xml" /><Relationship Id="rId4" Type="http://schemas.openxmlformats.org/officeDocument/2006/relationships/slideLayout" Target="../slideLayouts/slideLayout70.xml" /><Relationship Id="rId5" Type="http://schemas.openxmlformats.org/officeDocument/2006/relationships/slideLayout" Target="../slideLayouts/slideLayout71.xml" /><Relationship Id="rId6" Type="http://schemas.openxmlformats.org/officeDocument/2006/relationships/slideLayout" Target="../slideLayouts/slideLayout72.xml" /><Relationship Id="rId7" Type="http://schemas.openxmlformats.org/officeDocument/2006/relationships/slideLayout" Target="../slideLayouts/slideLayout73.xml" /><Relationship Id="rId8" Type="http://schemas.openxmlformats.org/officeDocument/2006/relationships/slideLayout" Target="../slideLayouts/slideLayout74.xml" /><Relationship Id="rId9" Type="http://schemas.openxmlformats.org/officeDocument/2006/relationships/slideLayout" Target="../slideLayouts/slideLayout7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026"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0" fontAlgn="base" latinLnBrk="0" hangingPunct="0">
              <a:lnSpc>
                <a:spcPct val="100000"/>
              </a:lnSpc>
              <a:spcBef>
                <a:spcPct val="0"/>
              </a:spcBef>
              <a:spcAft>
                <a:spcPct val="0"/>
              </a:spcAft>
              <a:buClrTx/>
              <a:buSzTx/>
              <a:buFontTx/>
              <a:buNone/>
              <a:defRPr lang="zh-CN" altLang="en-US" sz="4400" b="0" kern="1200">
                <a:solidFill>
                  <a:srgbClr val="000000"/>
                </a:solidFill>
                <a:latin typeface="Arial" pitchFamily="34" charset="0"/>
                <a:ea typeface="黑体" pitchFamily="2" charset="-122"/>
                <a:cs typeface="+mj-cs"/>
              </a:defRPr>
            </a:lvl1pPr>
          </a:lstStyle>
          <a:p>
            <a:pPr lvl="0"/>
            <a:r>
              <a:t>单击此处编辑母版标题样式</a:t>
            </a:r>
          </a:p>
        </p:txBody>
      </p:sp>
      <p:sp>
        <p:nvSpPr>
          <p:cNvPr id="1027"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1027"/>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ea typeface="黑体" pitchFamily="2" charset="-122"/>
            </a:endParaRPr>
          </a:p>
        </p:txBody>
      </p:sp>
      <p:sp>
        <p:nvSpPr>
          <p:cNvPr id="1029" name="页脚占位符 1028"/>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ea typeface="黑体" pitchFamily="2" charset="-122"/>
            </a:endParaRPr>
          </a:p>
        </p:txBody>
      </p:sp>
      <p:sp>
        <p:nvSpPr>
          <p:cNvPr id="1030" name="灯片编号占位符 1029"/>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9312AE92-A898-4E73-815D-578D772476C8}" type="slidenum">
              <a:rPr lang="zh-CN" altLang="en-US" sz="1400" b="1" i="1">
                <a:ea typeface="黑体" pitchFamily="2" charset="-122"/>
              </a:rPr>
              <a:t>*</a:t>
            </a:fld>
            <a:endParaRPr lang="zh-CN" altLang="en-US" sz="1400" b="1" i="1">
              <a:ea typeface="黑体" pitchFamily="2" charset="-122"/>
            </a:endParaRPr>
          </a:p>
        </p:txBody>
      </p:sp>
      <p:pic>
        <p:nvPicPr>
          <p:cNvPr id="103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p:timing/>
  <p:txStyles>
    <p:titleStyle>
      <a:lvl1pPr marL="0" lvl="0" indent="0" algn="ctr" defTabSz="914400" rtl="0" eaLnBrk="0" fontAlgn="base" latinLnBrk="0" hangingPunct="0">
        <a:lnSpc>
          <a:spcPct val="100000"/>
        </a:lnSpc>
        <a:spcBef>
          <a:spcPct val="0"/>
        </a:spcBef>
        <a:spcAft>
          <a:spcPct val="0"/>
        </a:spcAft>
        <a:buClrTx/>
        <a:buSzTx/>
        <a:buFontTx/>
        <a:buNone/>
        <a:defRPr sz="4400" b="0" kern="1200">
          <a:solidFill>
            <a:srgbClr val="000000"/>
          </a:solidFill>
          <a:latin typeface="Arial" pitchFamily="34" charset="0"/>
          <a:ea typeface="黑体" pitchFamily="2" charset="-122"/>
          <a:cs typeface="+mj-cs"/>
        </a:defRPr>
      </a:lvl1pPr>
    </p:titleStyle>
    <p:bodyStyle>
      <a:lvl1pPr marL="342900" lvl="0" indent="-342900" algn="l" defTabSz="914400" rtl="0" eaLnBrk="0" fontAlgn="base" latinLnBrk="0" hangingPunct="0">
        <a:lnSpc>
          <a:spcPct val="100000"/>
        </a:lnSpc>
        <a:spcBef>
          <a:spcPct val="20000"/>
        </a:spcBef>
        <a:spcAft>
          <a:spcPct val="0"/>
        </a:spcAft>
        <a:buClrTx/>
        <a:buSzTx/>
        <a:buFontTx/>
        <a:buChar char="•"/>
        <a:defRPr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2050"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0" fontAlgn="base" latinLnBrk="0" hangingPunct="0">
              <a:lnSpc>
                <a:spcPct val="100000"/>
              </a:lnSpc>
              <a:spcBef>
                <a:spcPct val="0"/>
              </a:spcBef>
              <a:spcAft>
                <a:spcPct val="0"/>
              </a:spcAft>
              <a:buClrTx/>
              <a:buSzTx/>
              <a:buFontTx/>
              <a:buNone/>
              <a:defRPr lang="zh-CN" altLang="en-US" sz="4400" b="0" kern="1200">
                <a:solidFill>
                  <a:srgbClr val="000000"/>
                </a:solidFill>
                <a:latin typeface="Arial" pitchFamily="34" charset="0"/>
                <a:ea typeface="黑体" pitchFamily="2" charset="-122"/>
                <a:cs typeface="+mj-cs"/>
              </a:defRPr>
            </a:lvl1pPr>
          </a:lstStyle>
          <a:p>
            <a:pPr lvl="0"/>
            <a:r>
              <a:t>单击此处编辑母版标题样式</a:t>
            </a:r>
          </a:p>
        </p:txBody>
      </p:sp>
      <p:sp>
        <p:nvSpPr>
          <p:cNvPr id="2051"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2052" name="日期占位符 1027"/>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2053" name="页脚占位符 1028"/>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2054" name="灯片编号占位符 1029"/>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1A64C8C7-5C16-4D51-ADF1-13696A43C5B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pic>
        <p:nvPicPr>
          <p:cNvPr id="2055"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p:timing/>
  <p:txStyles>
    <p:titleStyle>
      <a:lvl1pPr marL="0" lvl="0" indent="0" algn="ctr" defTabSz="914400" rtl="0" eaLnBrk="0" fontAlgn="base" latinLnBrk="0" hangingPunct="0">
        <a:lnSpc>
          <a:spcPct val="100000"/>
        </a:lnSpc>
        <a:spcBef>
          <a:spcPct val="0"/>
        </a:spcBef>
        <a:spcAft>
          <a:spcPct val="0"/>
        </a:spcAft>
        <a:buClrTx/>
        <a:buSzTx/>
        <a:buFontTx/>
        <a:buNone/>
        <a:defRPr sz="4400" b="0" kern="1200">
          <a:solidFill>
            <a:srgbClr val="000000"/>
          </a:solidFill>
          <a:latin typeface="Arial" pitchFamily="34" charset="0"/>
          <a:ea typeface="黑体" pitchFamily="2" charset="-122"/>
          <a:cs typeface="+mj-cs"/>
        </a:defRPr>
      </a:lvl1pPr>
    </p:titleStyle>
    <p:bodyStyle>
      <a:lvl1pPr marL="342900" lvl="0" indent="-342900" algn="l" defTabSz="914400" rtl="0" eaLnBrk="0" fontAlgn="base" latinLnBrk="0" hangingPunct="0">
        <a:lnSpc>
          <a:spcPct val="100000"/>
        </a:lnSpc>
        <a:spcBef>
          <a:spcPct val="20000"/>
        </a:spcBef>
        <a:spcAft>
          <a:spcPct val="0"/>
        </a:spcAft>
        <a:buClrTx/>
        <a:buSzTx/>
        <a:buFontTx/>
        <a:buChar char="•"/>
        <a:defRPr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3074"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0" fontAlgn="base" latinLnBrk="0" hangingPunct="0">
              <a:lnSpc>
                <a:spcPct val="100000"/>
              </a:lnSpc>
              <a:spcBef>
                <a:spcPct val="0"/>
              </a:spcBef>
              <a:spcAft>
                <a:spcPct val="0"/>
              </a:spcAft>
              <a:buClrTx/>
              <a:buSzTx/>
              <a:buFontTx/>
              <a:buNone/>
              <a:defRPr lang="zh-CN" altLang="en-US" sz="4400" b="0" kern="1200">
                <a:solidFill>
                  <a:srgbClr val="000000"/>
                </a:solidFill>
                <a:latin typeface="Arial" pitchFamily="34" charset="0"/>
                <a:ea typeface="黑体" pitchFamily="2" charset="-122"/>
                <a:cs typeface="+mj-cs"/>
              </a:defRPr>
            </a:lvl1pPr>
          </a:lstStyle>
          <a:p>
            <a:pPr lvl="0"/>
            <a:r>
              <a:t>单击此处编辑母版标题样式</a:t>
            </a:r>
          </a:p>
        </p:txBody>
      </p:sp>
      <p:sp>
        <p:nvSpPr>
          <p:cNvPr id="3075"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3076" name="日期占位符 1027"/>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3077" name="页脚占位符 1028"/>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3078" name="灯片编号占位符 1029"/>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0D400C4-51EB-4CDA-B768-DB74971DCB55}"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pic>
        <p:nvPicPr>
          <p:cNvPr id="3079"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iming/>
  <p:txStyles>
    <p:titleStyle>
      <a:lvl1pPr marL="0" lvl="0" indent="0" algn="ctr" defTabSz="914400" rtl="0" eaLnBrk="0" fontAlgn="base" latinLnBrk="0" hangingPunct="0">
        <a:lnSpc>
          <a:spcPct val="100000"/>
        </a:lnSpc>
        <a:spcBef>
          <a:spcPct val="0"/>
        </a:spcBef>
        <a:spcAft>
          <a:spcPct val="0"/>
        </a:spcAft>
        <a:buClrTx/>
        <a:buSzTx/>
        <a:buFontTx/>
        <a:buNone/>
        <a:defRPr sz="4400" b="0" kern="1200">
          <a:solidFill>
            <a:srgbClr val="000000"/>
          </a:solidFill>
          <a:latin typeface="Arial" pitchFamily="34" charset="0"/>
          <a:ea typeface="黑体" pitchFamily="2" charset="-122"/>
          <a:cs typeface="+mj-cs"/>
        </a:defRPr>
      </a:lvl1pPr>
    </p:titleStyle>
    <p:bodyStyle>
      <a:lvl1pPr marL="342900" lvl="0" indent="-342900" algn="l" defTabSz="914400" rtl="0" eaLnBrk="0" fontAlgn="base" latinLnBrk="0" hangingPunct="0">
        <a:lnSpc>
          <a:spcPct val="100000"/>
        </a:lnSpc>
        <a:spcBef>
          <a:spcPct val="20000"/>
        </a:spcBef>
        <a:spcAft>
          <a:spcPct val="0"/>
        </a:spcAft>
        <a:buClrTx/>
        <a:buSzTx/>
        <a:buFontTx/>
        <a:buChar char="•"/>
        <a:defRPr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4098"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0" fontAlgn="base" latinLnBrk="0" hangingPunct="0">
              <a:lnSpc>
                <a:spcPct val="100000"/>
              </a:lnSpc>
              <a:spcBef>
                <a:spcPct val="0"/>
              </a:spcBef>
              <a:spcAft>
                <a:spcPct val="0"/>
              </a:spcAft>
              <a:buClrTx/>
              <a:buSzTx/>
              <a:buFontTx/>
              <a:buNone/>
              <a:defRPr lang="zh-CN" altLang="en-US" sz="4400" b="0" kern="1200">
                <a:solidFill>
                  <a:srgbClr val="000000"/>
                </a:solidFill>
                <a:latin typeface="Arial" pitchFamily="34" charset="0"/>
                <a:ea typeface="黑体" pitchFamily="2" charset="-122"/>
                <a:cs typeface="+mj-cs"/>
              </a:defRPr>
            </a:lvl1pPr>
          </a:lstStyle>
          <a:p>
            <a:pPr lvl="0"/>
            <a:r>
              <a:t>单击此处编辑母版标题样式</a:t>
            </a:r>
          </a:p>
        </p:txBody>
      </p:sp>
      <p:sp>
        <p:nvSpPr>
          <p:cNvPr id="4099"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4100" name="日期占位符 1027"/>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黑体" pitchFamily="2" charset="-122"/>
            </a:endParaRPr>
          </a:p>
        </p:txBody>
      </p:sp>
      <p:sp>
        <p:nvSpPr>
          <p:cNvPr id="4101" name="页脚占位符 1028"/>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400" b="1" i="1">
              <a:latin typeface="Arial" pitchFamily="34" charset="0"/>
              <a:ea typeface="黑体" pitchFamily="2" charset="-122"/>
            </a:endParaRPr>
          </a:p>
        </p:txBody>
      </p:sp>
      <p:sp>
        <p:nvSpPr>
          <p:cNvPr id="4102" name="灯片编号占位符 1029"/>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68DBBE2-82FA-4839-8FDA-CDAD647D29FD}" type="slidenum">
              <a:rPr lang="zh-CN" altLang="en-US" sz="1400" b="1" i="1">
                <a:latin typeface="Arial" pitchFamily="34" charset="0"/>
                <a:ea typeface="黑体" pitchFamily="2" charset="-122"/>
              </a:rPr>
              <a:t>*</a:t>
            </a:fld>
            <a:endParaRPr lang="zh-CN" altLang="en-US" sz="1400" b="1" i="1">
              <a:latin typeface="Arial" pitchFamily="34" charset="0"/>
              <a:ea typeface="黑体" pitchFamily="2" charset="-122"/>
            </a:endParaRPr>
          </a:p>
        </p:txBody>
      </p:sp>
      <p:pic>
        <p:nvPicPr>
          <p:cNvPr id="4103"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timing/>
  <p:txStyles>
    <p:titleStyle>
      <a:lvl1pPr marL="0" lvl="0" indent="0" algn="ctr" defTabSz="914400" rtl="0" eaLnBrk="0" fontAlgn="base" latinLnBrk="0" hangingPunct="0">
        <a:lnSpc>
          <a:spcPct val="100000"/>
        </a:lnSpc>
        <a:spcBef>
          <a:spcPct val="0"/>
        </a:spcBef>
        <a:spcAft>
          <a:spcPct val="0"/>
        </a:spcAft>
        <a:buClrTx/>
        <a:buSzTx/>
        <a:buFontTx/>
        <a:buNone/>
        <a:defRPr sz="4400" b="0" kern="1200">
          <a:solidFill>
            <a:srgbClr val="000000"/>
          </a:solidFill>
          <a:latin typeface="Arial" pitchFamily="34" charset="0"/>
          <a:ea typeface="黑体" pitchFamily="2" charset="-122"/>
          <a:cs typeface="+mj-cs"/>
        </a:defRPr>
      </a:lvl1pPr>
    </p:titleStyle>
    <p:bodyStyle>
      <a:lvl1pPr marL="342900" lvl="0" indent="-342900" algn="l" defTabSz="914400" rtl="0" eaLnBrk="0" fontAlgn="base" latinLnBrk="0" hangingPunct="0">
        <a:lnSpc>
          <a:spcPct val="100000"/>
        </a:lnSpc>
        <a:spcBef>
          <a:spcPct val="20000"/>
        </a:spcBef>
        <a:spcAft>
          <a:spcPct val="0"/>
        </a:spcAft>
        <a:buClrTx/>
        <a:buSzTx/>
        <a:buFontTx/>
        <a:buChar char="•"/>
        <a:defRPr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5122" name="Rectangle 2"/>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0" fontAlgn="base" latinLnBrk="0" hangingPunct="0">
              <a:lnSpc>
                <a:spcPct val="100000"/>
              </a:lnSpc>
              <a:spcBef>
                <a:spcPct val="0"/>
              </a:spcBef>
              <a:spcAft>
                <a:spcPct val="0"/>
              </a:spcAft>
              <a:buClrTx/>
              <a:buSzTx/>
              <a:buFontTx/>
              <a:buNone/>
              <a:defRPr lang="zh-CN" altLang="en-US" sz="4400" b="0" kern="1200">
                <a:solidFill>
                  <a:srgbClr val="000000"/>
                </a:solidFill>
                <a:latin typeface="Arial" pitchFamily="34" charset="0"/>
                <a:ea typeface="宋体" pitchFamily="2" charset="-122"/>
                <a:cs typeface="+mj-cs"/>
              </a:defRPr>
            </a:lvl1pPr>
          </a:lstStyle>
          <a:p>
            <a:pPr lvl="0"/>
            <a:r>
              <a:t>单击此处编辑母版标题样式</a:t>
            </a:r>
          </a:p>
        </p:txBody>
      </p:sp>
      <p:sp>
        <p:nvSpPr>
          <p:cNvPr id="5123" name="Rectangle 3"/>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宋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宋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宋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宋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5124" name="Rectangle 4"/>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fld id="{A8166638-0A29-4C0A-9D10-A437AEDE54C1}"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125" name="Rectangle 5"/>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ndParaRPr>
          </a:p>
        </p:txBody>
      </p:sp>
      <p:sp>
        <p:nvSpPr>
          <p:cNvPr id="5126" name="Rectangle 6"/>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B819A48B-F5E5-4263-925A-29B3FEA0E558}" type="slidenum">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pic>
        <p:nvPicPr>
          <p:cNvPr id="512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p:timing/>
  <p:txStyles>
    <p:titleStyle>
      <a:lvl1pPr marL="0" lvl="0" indent="0" algn="ctr" defTabSz="914400" rtl="0" eaLnBrk="0" fontAlgn="base" latinLnBrk="0" hangingPunct="0">
        <a:lnSpc>
          <a:spcPct val="100000"/>
        </a:lnSpc>
        <a:spcBef>
          <a:spcPct val="0"/>
        </a:spcBef>
        <a:spcAft>
          <a:spcPct val="0"/>
        </a:spcAft>
        <a:buClrTx/>
        <a:buSzTx/>
        <a:buFontTx/>
        <a:buNone/>
        <a:defRPr sz="4400" b="0" kern="1200">
          <a:solidFill>
            <a:srgbClr val="000000"/>
          </a:solidFill>
          <a:latin typeface="Arial" pitchFamily="34" charset="0"/>
          <a:ea typeface="宋体" pitchFamily="2" charset="-122"/>
          <a:cs typeface="+mj-cs"/>
        </a:defRPr>
      </a:lvl1pPr>
    </p:titleStyle>
    <p:bodyStyle>
      <a:lvl1pPr marL="342900" lvl="0" indent="-342900" algn="l" defTabSz="914400" rtl="0" eaLnBrk="0" fontAlgn="base" latinLnBrk="0" hangingPunct="0">
        <a:lnSpc>
          <a:spcPct val="100000"/>
        </a:lnSpc>
        <a:spcBef>
          <a:spcPct val="20000"/>
        </a:spcBef>
        <a:spcAft>
          <a:spcPct val="0"/>
        </a:spcAft>
        <a:buClrTx/>
        <a:buSzTx/>
        <a:buFontTx/>
        <a:buChar char="•"/>
        <a:defRPr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sz="2800" b="0" kern="1200">
          <a:solidFill>
            <a:srgbClr val="000000"/>
          </a:solidFill>
          <a:latin typeface="Arial" pitchFamily="34" charset="0"/>
          <a:ea typeface="宋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sz="2400" b="0" kern="1200">
          <a:solidFill>
            <a:srgbClr val="000000"/>
          </a:solidFill>
          <a:latin typeface="Arial" pitchFamily="34" charset="0"/>
          <a:ea typeface="宋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宋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宋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宋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宋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宋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kern="120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kern="120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kern="120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kern="120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kern="120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kern="120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kern="120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kern="120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kern="1200">
          <a:solidFill>
            <a:srgbClr val="000000"/>
          </a:solidFill>
          <a:latin typeface="Arial" pitchFamily="34" charset="0"/>
          <a:ea typeface="宋体"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6146" name="Rectangle 2"/>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0" fontAlgn="base" latinLnBrk="0" hangingPunct="0">
              <a:lnSpc>
                <a:spcPct val="100000"/>
              </a:lnSpc>
              <a:spcBef>
                <a:spcPct val="0"/>
              </a:spcBef>
              <a:spcAft>
                <a:spcPct val="0"/>
              </a:spcAft>
              <a:buClrTx/>
              <a:buSzTx/>
              <a:buFontTx/>
              <a:buNone/>
              <a:defRPr lang="zh-CN" altLang="en-US" sz="4400" b="0" kern="1200">
                <a:solidFill>
                  <a:srgbClr val="000000"/>
                </a:solidFill>
                <a:latin typeface="Arial" pitchFamily="34" charset="0"/>
                <a:ea typeface="黑体" pitchFamily="2" charset="-122"/>
                <a:cs typeface="+mj-cs"/>
              </a:defRPr>
            </a:lvl1pPr>
          </a:lstStyle>
          <a:p>
            <a:pPr lvl="0"/>
            <a:r>
              <a:t>单击此处编辑母版标题样式</a:t>
            </a:r>
          </a:p>
        </p:txBody>
      </p:sp>
      <p:sp>
        <p:nvSpPr>
          <p:cNvPr id="6147" name="Rectangle 3"/>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6148" name="Rectangle 4"/>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a:latin typeface="Arial" pitchFamily="34" charset="0"/>
              <a:ea typeface="黑体" pitchFamily="2" charset="-122"/>
            </a:endParaRPr>
          </a:p>
        </p:txBody>
      </p:sp>
      <p:sp>
        <p:nvSpPr>
          <p:cNvPr id="6149" name="Rectangle 5"/>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en-US" altLang="zh-CN" sz="1400">
              <a:latin typeface="Arial" pitchFamily="34" charset="0"/>
              <a:ea typeface="黑体" pitchFamily="2" charset="-122"/>
            </a:endParaRPr>
          </a:p>
        </p:txBody>
      </p:sp>
      <p:sp>
        <p:nvSpPr>
          <p:cNvPr id="6150" name="Rectangle 6"/>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黑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CF949ED0-94EA-4CEA-B85E-4E4321BDB6E8}" type="slidenum">
              <a:rPr lang="en-US" altLang="zh-CN" sz="1400">
                <a:latin typeface="Arial" pitchFamily="34" charset="0"/>
                <a:ea typeface="黑体" pitchFamily="2" charset="-122"/>
              </a:rPr>
              <a:t>*</a:t>
            </a:fld>
            <a:endParaRPr lang="en-US" altLang="zh-CN" sz="1400">
              <a:latin typeface="Arial" pitchFamily="34" charset="0"/>
              <a:ea typeface="黑体" pitchFamily="2" charset="-122"/>
            </a:endParaRPr>
          </a:p>
        </p:txBody>
      </p:sp>
      <p:pic>
        <p:nvPicPr>
          <p:cNvPr id="615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p:timing/>
  <p:txStyles>
    <p:titleStyle>
      <a:lvl1pPr marL="0" lvl="0" indent="0" algn="ctr" defTabSz="914400" rtl="0" eaLnBrk="0" fontAlgn="base" latinLnBrk="0" hangingPunct="0">
        <a:lnSpc>
          <a:spcPct val="100000"/>
        </a:lnSpc>
        <a:spcBef>
          <a:spcPct val="0"/>
        </a:spcBef>
        <a:spcAft>
          <a:spcPct val="0"/>
        </a:spcAft>
        <a:buClrTx/>
        <a:buSzTx/>
        <a:buFontTx/>
        <a:buNone/>
        <a:defRPr sz="4400" b="0" kern="1200">
          <a:solidFill>
            <a:srgbClr val="000000"/>
          </a:solidFill>
          <a:latin typeface="Arial" pitchFamily="34" charset="0"/>
          <a:ea typeface="黑体" pitchFamily="2" charset="-122"/>
          <a:cs typeface="+mj-cs"/>
        </a:defRPr>
      </a:lvl1pPr>
    </p:titleStyle>
    <p:bodyStyle>
      <a:lvl1pPr marL="342900" lvl="0" indent="-342900" algn="l" defTabSz="914400" rtl="0" eaLnBrk="0" fontAlgn="base" latinLnBrk="0" hangingPunct="0">
        <a:lnSpc>
          <a:spcPct val="100000"/>
        </a:lnSpc>
        <a:spcBef>
          <a:spcPct val="20000"/>
        </a:spcBef>
        <a:spcAft>
          <a:spcPct val="0"/>
        </a:spcAft>
        <a:buClrTx/>
        <a:buSzTx/>
        <a:buFontTx/>
        <a:buChar char="•"/>
        <a:defRPr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黑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kern="120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kern="120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kern="120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kern="120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kern="120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kern="120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kern="120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kern="120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kern="1200">
          <a:solidFill>
            <a:srgbClr val="000000"/>
          </a:solidFill>
          <a:latin typeface="Arial" pitchFamily="34" charset="0"/>
          <a:ea typeface="宋体"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7170"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0" fontAlgn="base" latinLnBrk="0" hangingPunct="0">
              <a:lnSpc>
                <a:spcPct val="100000"/>
              </a:lnSpc>
              <a:spcBef>
                <a:spcPct val="0"/>
              </a:spcBef>
              <a:spcAft>
                <a:spcPct val="0"/>
              </a:spcAft>
              <a:buClrTx/>
              <a:buSzTx/>
              <a:buFontTx/>
              <a:buNone/>
              <a:defRPr lang="zh-CN" altLang="en-US" sz="4400" b="0" kern="1200">
                <a:solidFill>
                  <a:srgbClr val="000000"/>
                </a:solidFill>
                <a:latin typeface="Arial" pitchFamily="34" charset="0"/>
                <a:ea typeface="宋体" pitchFamily="2" charset="-122"/>
                <a:cs typeface="+mj-cs"/>
              </a:defRPr>
            </a:lvl1pPr>
          </a:lstStyle>
          <a:p>
            <a:pPr lvl="0"/>
            <a:r>
              <a:t>单击此处编辑母版标题样式</a:t>
            </a:r>
          </a:p>
        </p:txBody>
      </p:sp>
      <p:sp>
        <p:nvSpPr>
          <p:cNvPr id="7171"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宋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宋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宋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宋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7172" name="日期占位符 1027"/>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400" b="1" i="1">
              <a:latin typeface="Arial" pitchFamily="34" charset="0"/>
              <a:ea typeface="宋体" pitchFamily="2" charset="-122"/>
            </a:endParaRPr>
          </a:p>
        </p:txBody>
      </p:sp>
      <p:sp>
        <p:nvSpPr>
          <p:cNvPr id="7173" name="页脚占位符 1028"/>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zh-CN" sz="1400" b="1" i="1">
              <a:latin typeface="Arial" pitchFamily="34" charset="0"/>
              <a:ea typeface="宋体" pitchFamily="2" charset="-122"/>
            </a:endParaRPr>
          </a:p>
        </p:txBody>
      </p:sp>
      <p:sp>
        <p:nvSpPr>
          <p:cNvPr id="7174" name="灯片编号占位符 1029"/>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037BFCD0-0F2F-47D0-B0C2-43087E2EF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7175"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iming/>
  <p:txStyles>
    <p:titleStyle>
      <a:lvl1pPr marL="0" lvl="0" indent="0" algn="ctr" defTabSz="914400" rtl="0" eaLnBrk="0" fontAlgn="base" latinLnBrk="0" hangingPunct="0">
        <a:lnSpc>
          <a:spcPct val="100000"/>
        </a:lnSpc>
        <a:spcBef>
          <a:spcPct val="0"/>
        </a:spcBef>
        <a:spcAft>
          <a:spcPct val="0"/>
        </a:spcAft>
        <a:buClrTx/>
        <a:buSzTx/>
        <a:buFontTx/>
        <a:buNone/>
        <a:defRPr sz="4400" b="0" kern="1200">
          <a:solidFill>
            <a:srgbClr val="000000"/>
          </a:solidFill>
          <a:latin typeface="Arial" pitchFamily="34" charset="0"/>
          <a:ea typeface="宋体" pitchFamily="2" charset="-122"/>
          <a:cs typeface="+mj-cs"/>
        </a:defRPr>
      </a:lvl1pPr>
    </p:titleStyle>
    <p:bodyStyle>
      <a:lvl1pPr marL="342900" lvl="0" indent="-342900" algn="l" defTabSz="914400" rtl="0" eaLnBrk="0" fontAlgn="base" latinLnBrk="0" hangingPunct="0">
        <a:lnSpc>
          <a:spcPct val="100000"/>
        </a:lnSpc>
        <a:spcBef>
          <a:spcPct val="20000"/>
        </a:spcBef>
        <a:spcAft>
          <a:spcPct val="0"/>
        </a:spcAft>
        <a:buClrTx/>
        <a:buSzTx/>
        <a:buFontTx/>
        <a:buChar char="•"/>
        <a:defRPr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sz="2800" b="0" kern="1200">
          <a:solidFill>
            <a:srgbClr val="000000"/>
          </a:solidFill>
          <a:latin typeface="Arial" pitchFamily="34" charset="0"/>
          <a:ea typeface="宋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sz="2400" b="0" kern="1200">
          <a:solidFill>
            <a:srgbClr val="000000"/>
          </a:solidFill>
          <a:latin typeface="Arial" pitchFamily="34" charset="0"/>
          <a:ea typeface="宋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宋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sz="2000" b="0" kern="1200">
          <a:solidFill>
            <a:srgbClr val="000000"/>
          </a:solidFill>
          <a:latin typeface="Arial" pitchFamily="34" charset="0"/>
          <a:ea typeface="宋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宋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宋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宋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sz="2000" b="0" kern="120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241" name="文本框 1"/>
          <p:cNvSpPr/>
          <p:nvPr/>
        </p:nvSpPr>
        <p:spPr>
          <a:xfrm>
            <a:off x="1425575" y="1630363"/>
            <a:ext cx="7099300" cy="1171575"/>
          </a:xfrm>
          <a:prstGeom prst="rect">
            <a:avLst/>
          </a:prstGeom>
          <a:solidFill>
            <a:srgbClr val="FFFFFF"/>
          </a:solidFill>
          <a:ln w="12700">
            <a:solidFill>
              <a:srgbClr val="D9EDEE"/>
            </a:solid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r>
              <a:rPr lang="zh-CN" altLang="zh-CN" sz="4000">
                <a:solidFill>
                  <a:srgbClr val="FF0000"/>
                </a:solidFill>
                <a:latin typeface="黑体" pitchFamily="2" charset="-122"/>
                <a:ea typeface="黑体" pitchFamily="2" charset="-122"/>
              </a:rPr>
              <a:t>期末古诗词复习</a:t>
            </a:r>
            <a:endParaRPr lang="zh-CN" altLang="zh-CN"/>
          </a:p>
          <a:p>
            <a:pPr lvl="0"/>
            <a:endParaRPr lang="zh-CN" altLang="zh-CN" sz="3200">
              <a:latin typeface="黑体" pitchFamily="2" charset="-122"/>
              <a:ea typeface="黑体" pitchFamily="2"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9457" name="内容占位符 2"/>
          <p:cNvSpPr/>
          <p:nvPr>
            <p:ph idx="4294967295"/>
          </p:nvPr>
        </p:nvSpPr>
        <p:spPr>
          <a:xfrm>
            <a:off x="0" y="549275"/>
            <a:ext cx="9144000" cy="346551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宋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宋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宋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宋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宋体" pitchFamily="2" charset="-122"/>
                <a:cs typeface="+mn-cs"/>
              </a:defRPr>
            </a:lvl9pPr>
          </a:lstStyle>
          <a:p>
            <a:pPr marL="0" lvl="0" indent="0" eaLnBrk="1" hangingPunct="1">
              <a:buFontTx/>
              <a:buNone/>
            </a:pPr>
            <a:r>
              <a:rPr lang="en-US" altLang="zh-CN" sz="2800" b="1">
                <a:latin typeface="黑体" pitchFamily="2" charset="-122"/>
                <a:ea typeface="黑体" pitchFamily="2" charset="-122"/>
              </a:rPr>
              <a:t>一</a:t>
            </a:r>
            <a:r>
              <a:rPr lang="zh-CN" altLang="en-US" sz="2800" b="1">
                <a:latin typeface="黑体" pitchFamily="2" charset="-122"/>
                <a:ea typeface="黑体" pitchFamily="2" charset="-122"/>
              </a:rPr>
              <a:t>、复习四首诗，梳理易错字</a:t>
            </a:r>
            <a:endParaRPr lang="zh-CN" altLang="zh-CN"/>
          </a:p>
          <a:p>
            <a:pPr marL="0" lvl="0" indent="0" eaLnBrk="1" hangingPunct="1">
              <a:buFontTx/>
              <a:buNone/>
            </a:pPr>
            <a:r>
              <a:rPr lang="zh-CN" altLang="en-US" sz="2800" b="1">
                <a:latin typeface="黑体" pitchFamily="2" charset="-122"/>
                <a:ea typeface="黑体" pitchFamily="2" charset="-122"/>
                <a:sym typeface="宋体" pitchFamily="2" charset="-122"/>
              </a:rPr>
              <a:t>《式微》：</a:t>
            </a:r>
            <a:r>
              <a:rPr lang="zh-CN" altLang="en-US" sz="2800" b="1">
                <a:solidFill>
                  <a:srgbClr val="0000FF"/>
                </a:solidFill>
                <a:latin typeface="黑体" pitchFamily="2" charset="-122"/>
                <a:ea typeface="黑体" pitchFamily="2" charset="-122"/>
                <a:sym typeface="宋体" pitchFamily="2" charset="-122"/>
              </a:rPr>
              <a:t>式微式微，胡不归？微君之故，胡为乎中露？</a:t>
            </a:r>
            <a:endParaRPr lang="zh-CN" altLang="zh-CN"/>
          </a:p>
          <a:p>
            <a:pPr marL="0" lvl="0" indent="0" eaLnBrk="1" hangingPunct="1">
              <a:buFontTx/>
              <a:buNone/>
            </a:pPr>
            <a:r>
              <a:rPr lang="zh-CN" altLang="en-US" sz="2800" b="1">
                <a:solidFill>
                  <a:srgbClr val="0000FF"/>
                </a:solidFill>
                <a:latin typeface="黑体" pitchFamily="2" charset="-122"/>
                <a:ea typeface="黑体" pitchFamily="2" charset="-122"/>
                <a:sym typeface="宋体" pitchFamily="2" charset="-122"/>
              </a:rPr>
              <a:t>          式微式微，胡不归？微君之</a:t>
            </a:r>
            <a:r>
              <a:rPr lang="zh-CN" altLang="en-US" sz="2800" b="1">
                <a:solidFill>
                  <a:srgbClr val="FF0000"/>
                </a:solidFill>
                <a:latin typeface="黑体" pitchFamily="2" charset="-122"/>
                <a:ea typeface="黑体" pitchFamily="2" charset="-122"/>
                <a:sym typeface="宋体" pitchFamily="2" charset="-122"/>
              </a:rPr>
              <a:t>躬</a:t>
            </a:r>
            <a:r>
              <a:rPr lang="zh-CN" altLang="en-US" sz="2800" b="1">
                <a:solidFill>
                  <a:srgbClr val="0000FF"/>
                </a:solidFill>
                <a:latin typeface="黑体" pitchFamily="2" charset="-122"/>
                <a:ea typeface="黑体" pitchFamily="2" charset="-122"/>
                <a:sym typeface="宋体" pitchFamily="2" charset="-122"/>
              </a:rPr>
              <a:t>，胡为乎泥中？</a:t>
            </a:r>
            <a:endParaRPr lang="zh-CN" altLang="zh-CN"/>
          </a:p>
          <a:p>
            <a:pPr marL="0" lvl="0" indent="0" eaLnBrk="1" hangingPunct="1">
              <a:lnSpc>
                <a:spcPct val="80000"/>
              </a:lnSpc>
              <a:buFontTx/>
              <a:buNone/>
            </a:pPr>
            <a:r>
              <a:rPr lang="zh-CN" altLang="en-US" sz="2800" b="1">
                <a:latin typeface="黑体" pitchFamily="2" charset="-122"/>
                <a:ea typeface="黑体" pitchFamily="2" charset="-122"/>
                <a:sym typeface="宋体" pitchFamily="2" charset="-122"/>
              </a:rPr>
              <a:t> </a:t>
            </a:r>
            <a:r>
              <a:rPr lang="en-US" altLang="zh-CN" sz="2800" b="1">
                <a:latin typeface="黑体" pitchFamily="2" charset="-122"/>
                <a:ea typeface="黑体" pitchFamily="2" charset="-122"/>
                <a:sym typeface="宋体" pitchFamily="2" charset="-122"/>
              </a:rPr>
              <a:t>《</a:t>
            </a:r>
            <a:r>
              <a:rPr lang="zh-CN" altLang="en-US" sz="2800" b="1">
                <a:latin typeface="黑体" pitchFamily="2" charset="-122"/>
                <a:ea typeface="黑体" pitchFamily="2" charset="-122"/>
                <a:sym typeface="宋体" pitchFamily="2" charset="-122"/>
              </a:rPr>
              <a:t>子衿</a:t>
            </a:r>
            <a:r>
              <a:rPr lang="en-US" altLang="zh-CN" sz="2800" b="1">
                <a:latin typeface="黑体" pitchFamily="2" charset="-122"/>
                <a:ea typeface="黑体" pitchFamily="2" charset="-122"/>
                <a:sym typeface="宋体" pitchFamily="2" charset="-122"/>
              </a:rPr>
              <a:t>》</a:t>
            </a:r>
            <a:r>
              <a:rPr lang="zh-CN" altLang="en-US" sz="2800" b="1">
                <a:latin typeface="黑体" pitchFamily="2" charset="-122"/>
                <a:ea typeface="黑体" pitchFamily="2" charset="-122"/>
                <a:sym typeface="宋体" pitchFamily="2" charset="-122"/>
              </a:rPr>
              <a:t> </a:t>
            </a:r>
            <a:r>
              <a:rPr lang="zh-CN" altLang="en-US" sz="2800" b="1">
                <a:solidFill>
                  <a:srgbClr val="0000FF"/>
                </a:solidFill>
                <a:latin typeface="黑体" pitchFamily="2" charset="-122"/>
                <a:ea typeface="黑体" pitchFamily="2" charset="-122"/>
                <a:sym typeface="宋体" pitchFamily="2" charset="-122"/>
              </a:rPr>
              <a:t>青青子</a:t>
            </a:r>
            <a:r>
              <a:rPr lang="zh-CN" altLang="en-US" sz="2800" b="1">
                <a:solidFill>
                  <a:srgbClr val="FF0000"/>
                </a:solidFill>
                <a:latin typeface="黑体" pitchFamily="2" charset="-122"/>
                <a:ea typeface="黑体" pitchFamily="2" charset="-122"/>
                <a:sym typeface="宋体" pitchFamily="2" charset="-122"/>
              </a:rPr>
              <a:t>衿</a:t>
            </a:r>
            <a:r>
              <a:rPr lang="zh-CN" altLang="en-US" sz="2800" b="1">
                <a:solidFill>
                  <a:srgbClr val="0000FF"/>
                </a:solidFill>
                <a:latin typeface="黑体" pitchFamily="2" charset="-122"/>
                <a:ea typeface="黑体" pitchFamily="2" charset="-122"/>
                <a:sym typeface="宋体" pitchFamily="2" charset="-122"/>
              </a:rPr>
              <a:t>，悠悠我心。纵我不往，子宁不</a:t>
            </a:r>
            <a:r>
              <a:rPr lang="zh-CN" altLang="en-US" sz="2800" b="1">
                <a:solidFill>
                  <a:srgbClr val="FF0000"/>
                </a:solidFill>
                <a:latin typeface="黑体" pitchFamily="2" charset="-122"/>
                <a:ea typeface="黑体" pitchFamily="2" charset="-122"/>
                <a:sym typeface="宋体" pitchFamily="2" charset="-122"/>
              </a:rPr>
              <a:t>嗣</a:t>
            </a:r>
            <a:r>
              <a:rPr lang="zh-CN" altLang="en-US" sz="2800" b="1">
                <a:solidFill>
                  <a:srgbClr val="0000FF"/>
                </a:solidFill>
                <a:latin typeface="黑体" pitchFamily="2" charset="-122"/>
                <a:ea typeface="黑体" pitchFamily="2" charset="-122"/>
                <a:sym typeface="宋体" pitchFamily="2" charset="-122"/>
              </a:rPr>
              <a:t>音？</a:t>
            </a:r>
            <a:endParaRPr lang="zh-CN" altLang="zh-CN"/>
          </a:p>
          <a:p>
            <a:pPr marL="0" lvl="0" indent="0" eaLnBrk="1" hangingPunct="1">
              <a:lnSpc>
                <a:spcPct val="150000"/>
              </a:lnSpc>
              <a:spcBef>
                <a:spcPct val="0"/>
              </a:spcBef>
              <a:buFontTx/>
              <a:buNone/>
            </a:pPr>
            <a:r>
              <a:rPr lang="zh-CN" altLang="en-US" sz="2800" b="1">
                <a:solidFill>
                  <a:srgbClr val="0000FF"/>
                </a:solidFill>
                <a:latin typeface="黑体" pitchFamily="2" charset="-122"/>
                <a:ea typeface="黑体" pitchFamily="2" charset="-122"/>
                <a:sym typeface="宋体" pitchFamily="2" charset="-122"/>
              </a:rPr>
              <a:t>          青青子佩，悠悠我思。纵我不往，子宁不来？</a:t>
            </a:r>
            <a:endParaRPr lang="zh-CN" altLang="zh-CN"/>
          </a:p>
          <a:p>
            <a:pPr marL="0" lvl="0" indent="0" eaLnBrk="1" hangingPunct="1">
              <a:lnSpc>
                <a:spcPct val="150000"/>
              </a:lnSpc>
              <a:spcBef>
                <a:spcPct val="0"/>
              </a:spcBef>
              <a:buFontTx/>
              <a:buNone/>
            </a:pPr>
            <a:r>
              <a:rPr lang="zh-CN" altLang="en-US" sz="2800" b="1">
                <a:solidFill>
                  <a:srgbClr val="FF0000"/>
                </a:solidFill>
                <a:ea typeface="黑体" pitchFamily="2" charset="-122"/>
                <a:sym typeface="宋体" pitchFamily="2" charset="-122"/>
              </a:rPr>
              <a:t>                  挑</a:t>
            </a:r>
            <a:r>
              <a:rPr lang="zh-CN" altLang="en-US" sz="2800" b="1">
                <a:solidFill>
                  <a:srgbClr val="0000FF"/>
                </a:solidFill>
                <a:latin typeface="黑体" pitchFamily="2" charset="-122"/>
                <a:ea typeface="黑体" pitchFamily="2" charset="-122"/>
                <a:sym typeface="宋体" pitchFamily="2" charset="-122"/>
              </a:rPr>
              <a:t>兮</a:t>
            </a:r>
            <a:r>
              <a:rPr lang="zh-CN" altLang="en-US" sz="2800" b="1">
                <a:solidFill>
                  <a:srgbClr val="FF0000"/>
                </a:solidFill>
                <a:ea typeface="黑体" pitchFamily="2" charset="-122"/>
                <a:sym typeface="宋体" pitchFamily="2" charset="-122"/>
              </a:rPr>
              <a:t>达</a:t>
            </a:r>
            <a:r>
              <a:rPr lang="zh-CN" altLang="en-US" sz="2800" b="1">
                <a:solidFill>
                  <a:srgbClr val="0000FF"/>
                </a:solidFill>
                <a:latin typeface="黑体" pitchFamily="2" charset="-122"/>
                <a:ea typeface="黑体" pitchFamily="2" charset="-122"/>
                <a:sym typeface="宋体" pitchFamily="2" charset="-122"/>
              </a:rPr>
              <a:t>兮，在城</a:t>
            </a:r>
            <a:r>
              <a:rPr lang="zh-CN" altLang="en-US" sz="2800" b="1">
                <a:solidFill>
                  <a:srgbClr val="FF0000"/>
                </a:solidFill>
                <a:latin typeface="黑体" pitchFamily="2" charset="-122"/>
                <a:ea typeface="黑体" pitchFamily="2" charset="-122"/>
                <a:sym typeface="宋体" pitchFamily="2" charset="-122"/>
              </a:rPr>
              <a:t>阙</a:t>
            </a:r>
            <a:r>
              <a:rPr lang="zh-CN" altLang="en-US" sz="2800" b="1">
                <a:solidFill>
                  <a:srgbClr val="0000FF"/>
                </a:solidFill>
                <a:latin typeface="黑体" pitchFamily="2" charset="-122"/>
                <a:ea typeface="黑体" pitchFamily="2" charset="-122"/>
                <a:sym typeface="宋体" pitchFamily="2" charset="-122"/>
              </a:rPr>
              <a:t>兮。一日不见，如三月兮。</a:t>
            </a:r>
            <a:endParaRPr lang="zh-CN" altLang="zh-CN"/>
          </a:p>
          <a:p>
            <a:pPr marL="0" lvl="0" indent="0" eaLnBrk="1" hangingPunct="1">
              <a:buFontTx/>
              <a:buNone/>
            </a:pPr>
            <a:endParaRPr lang="zh-CN" altLang="en-US" sz="2800" b="1">
              <a:solidFill>
                <a:srgbClr val="000066"/>
              </a:solidFill>
              <a:latin typeface="黑体" pitchFamily="2" charset="-122"/>
              <a:ea typeface="黑体" pitchFamily="2" charset="-122"/>
            </a:endParaRPr>
          </a:p>
        </p:txBody>
      </p:sp>
      <p:sp>
        <p:nvSpPr>
          <p:cNvPr id="19458" name="文本框 1"/>
          <p:cNvSpPr/>
          <p:nvPr/>
        </p:nvSpPr>
        <p:spPr>
          <a:xfrm>
            <a:off x="2362200" y="115888"/>
            <a:ext cx="4586288" cy="64611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r>
              <a:rPr lang="zh-CN" altLang="en-US" sz="3600" b="1">
                <a:solidFill>
                  <a:srgbClr val="FF0000"/>
                </a:solidFill>
                <a:latin typeface="黑体" pitchFamily="2" charset="-122"/>
                <a:ea typeface="黑体" pitchFamily="2" charset="-122"/>
                <a:sym typeface="Arial" pitchFamily="34" charset="0"/>
              </a:rPr>
              <a:t>自学指导二</a:t>
            </a:r>
            <a:r>
              <a:rPr lang="en-US" altLang="zh-CN" sz="3600" b="1">
                <a:solidFill>
                  <a:srgbClr val="FF0000"/>
                </a:solidFill>
                <a:latin typeface="黑体" pitchFamily="2" charset="-122"/>
                <a:ea typeface="黑体" pitchFamily="2" charset="-122"/>
                <a:sym typeface="Arial" pitchFamily="34" charset="0"/>
              </a:rPr>
              <a:t>（5</a:t>
            </a:r>
            <a:r>
              <a:rPr lang="zh-CN" altLang="en-US" sz="3600" b="1">
                <a:solidFill>
                  <a:srgbClr val="FF0000"/>
                </a:solidFill>
                <a:latin typeface="黑体" pitchFamily="2" charset="-122"/>
                <a:ea typeface="黑体" pitchFamily="2" charset="-122"/>
                <a:sym typeface="Arial" pitchFamily="34" charset="0"/>
              </a:rPr>
              <a:t>分钟）</a:t>
            </a:r>
            <a:endParaRPr lang="zh-CN" altLang="zh-CN">
              <a:latin typeface="Arial" pitchFamily="34" charset="0"/>
              <a:ea typeface="宋体" pitchFamily="2" charset="-122"/>
            </a:endParaRPr>
          </a:p>
        </p:txBody>
      </p:sp>
      <p:sp>
        <p:nvSpPr>
          <p:cNvPr id="19459" name="矩形 7"/>
          <p:cNvSpPr/>
          <p:nvPr/>
        </p:nvSpPr>
        <p:spPr>
          <a:xfrm>
            <a:off x="107950" y="4221163"/>
            <a:ext cx="8928100" cy="5222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20000"/>
              </a:spcBef>
            </a:pPr>
            <a:r>
              <a:rPr lang="zh-CN" altLang="en-US" sz="2800" b="1">
                <a:solidFill>
                  <a:srgbClr val="000066"/>
                </a:solidFill>
                <a:latin typeface="黑体" pitchFamily="2" charset="-122"/>
                <a:ea typeface="黑体" pitchFamily="2" charset="-122"/>
              </a:rPr>
              <a:t>    </a:t>
            </a:r>
            <a:endParaRPr lang="zh-CN" altLang="zh-CN">
              <a:latin typeface="Arial" pitchFamily="34" charset="0"/>
              <a:ea typeface="宋体" pitchFamily="2" charset="-122"/>
            </a:endParaRPr>
          </a:p>
        </p:txBody>
      </p:sp>
      <p:sp>
        <p:nvSpPr>
          <p:cNvPr id="19460" name="矩形 1"/>
          <p:cNvSpPr/>
          <p:nvPr/>
        </p:nvSpPr>
        <p:spPr>
          <a:xfrm>
            <a:off x="0" y="3860800"/>
            <a:ext cx="9701213" cy="1557338"/>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342900" lvl="0" indent="0">
              <a:spcBef>
                <a:spcPct val="20000"/>
              </a:spcBef>
            </a:pPr>
            <a:r>
              <a:rPr lang="en-US" altLang="zh-CN" sz="2800" b="1">
                <a:latin typeface="黑体" pitchFamily="2" charset="-122"/>
                <a:ea typeface="黑体" pitchFamily="2" charset="-122"/>
              </a:rPr>
              <a:t>《</a:t>
            </a:r>
            <a:r>
              <a:rPr lang="zh-CN" altLang="en-US" sz="2800" b="1">
                <a:latin typeface="黑体" pitchFamily="2" charset="-122"/>
                <a:ea typeface="黑体" pitchFamily="2" charset="-122"/>
              </a:rPr>
              <a:t>送杜少府之任蜀州</a:t>
            </a:r>
            <a:r>
              <a:rPr lang="en-US" altLang="zh-CN" sz="2800" b="1">
                <a:latin typeface="黑体" pitchFamily="2" charset="-122"/>
                <a:ea typeface="黑体" pitchFamily="2" charset="-122"/>
              </a:rPr>
              <a:t>》</a:t>
            </a:r>
            <a:endParaRPr lang="zh-CN" altLang="zh-CN">
              <a:latin typeface="Arial" pitchFamily="34" charset="0"/>
              <a:ea typeface="宋体" pitchFamily="2" charset="-122"/>
            </a:endParaRPr>
          </a:p>
          <a:p>
            <a:pPr marL="342900" lvl="0" indent="0">
              <a:spcBef>
                <a:spcPct val="20000"/>
              </a:spcBef>
            </a:pPr>
            <a:r>
              <a:rPr lang="en-US" altLang="zh-CN" sz="2400" b="1">
                <a:solidFill>
                  <a:srgbClr val="FF0000"/>
                </a:solidFill>
                <a:latin typeface="Arial"/>
                <a:ea typeface="黑体" pitchFamily="2" charset="-122"/>
              </a:rPr>
              <a:t>       </a:t>
            </a:r>
            <a:r>
              <a:rPr lang="zh-CN" altLang="en-US" sz="2800" b="1">
                <a:solidFill>
                  <a:srgbClr val="0000FF"/>
                </a:solidFill>
                <a:latin typeface="黑体" pitchFamily="2" charset="-122"/>
                <a:ea typeface="黑体" pitchFamily="2" charset="-122"/>
              </a:rPr>
              <a:t>城</a:t>
            </a:r>
            <a:r>
              <a:rPr lang="zh-CN" altLang="en-US" sz="2800" b="1">
                <a:solidFill>
                  <a:srgbClr val="FF0000"/>
                </a:solidFill>
                <a:latin typeface="黑体" pitchFamily="2" charset="-122"/>
                <a:ea typeface="黑体" pitchFamily="2" charset="-122"/>
              </a:rPr>
              <a:t>阙</a:t>
            </a:r>
            <a:r>
              <a:rPr lang="zh-CN" altLang="en-US" sz="2800" b="1">
                <a:solidFill>
                  <a:srgbClr val="0000FF"/>
                </a:solidFill>
                <a:latin typeface="黑体" pitchFamily="2" charset="-122"/>
                <a:ea typeface="黑体" pitchFamily="2" charset="-122"/>
              </a:rPr>
              <a:t>辅三秦，风烟望五津。</a:t>
            </a:r>
            <a:r>
              <a:rPr lang="en-US" altLang="zh-CN" sz="2800" b="1">
                <a:solidFill>
                  <a:srgbClr val="0000FF"/>
                </a:solidFill>
                <a:latin typeface="黑体" pitchFamily="2" charset="-122"/>
                <a:ea typeface="黑体" pitchFamily="2" charset="-122"/>
              </a:rPr>
              <a:t> </a:t>
            </a:r>
            <a:r>
              <a:rPr lang="zh-CN" altLang="en-US" sz="2800" b="1">
                <a:solidFill>
                  <a:srgbClr val="0000FF"/>
                </a:solidFill>
                <a:latin typeface="黑体" pitchFamily="2" charset="-122"/>
                <a:ea typeface="黑体" pitchFamily="2" charset="-122"/>
              </a:rPr>
              <a:t>与君离别意，同是</a:t>
            </a:r>
            <a:r>
              <a:rPr lang="zh-CN" altLang="en-US" sz="2800" b="1">
                <a:solidFill>
                  <a:srgbClr val="FF0000"/>
                </a:solidFill>
                <a:latin typeface="黑体" pitchFamily="2" charset="-122"/>
                <a:ea typeface="黑体" pitchFamily="2" charset="-122"/>
              </a:rPr>
              <a:t>宦</a:t>
            </a:r>
            <a:r>
              <a:rPr lang="zh-CN" altLang="en-US" sz="2800" b="1">
                <a:solidFill>
                  <a:srgbClr val="0000FF"/>
                </a:solidFill>
                <a:latin typeface="黑体" pitchFamily="2" charset="-122"/>
                <a:ea typeface="黑体" pitchFamily="2" charset="-122"/>
              </a:rPr>
              <a:t>游人。</a:t>
            </a:r>
            <a:endParaRPr lang="zh-CN" altLang="zh-CN">
              <a:latin typeface="Arial" pitchFamily="34" charset="0"/>
              <a:ea typeface="宋体" pitchFamily="2" charset="-122"/>
            </a:endParaRPr>
          </a:p>
          <a:p>
            <a:pPr marL="342900" lvl="0" indent="0">
              <a:spcBef>
                <a:spcPct val="20000"/>
              </a:spcBef>
            </a:pPr>
            <a:r>
              <a:rPr lang="en-US" altLang="zh-CN" sz="2800" b="1">
                <a:solidFill>
                  <a:srgbClr val="0000FF"/>
                </a:solidFill>
                <a:latin typeface="黑体" pitchFamily="2" charset="-122"/>
                <a:ea typeface="黑体" pitchFamily="2" charset="-122"/>
              </a:rPr>
              <a:t>   </a:t>
            </a:r>
            <a:r>
              <a:rPr lang="zh-CN" altLang="en-US" sz="2800" b="1">
                <a:solidFill>
                  <a:srgbClr val="0000FF"/>
                </a:solidFill>
                <a:latin typeface="黑体" pitchFamily="2" charset="-122"/>
                <a:ea typeface="黑体" pitchFamily="2" charset="-122"/>
              </a:rPr>
              <a:t>海内存知己，天</a:t>
            </a:r>
            <a:r>
              <a:rPr lang="zh-CN" altLang="en-US" sz="2800" b="1">
                <a:solidFill>
                  <a:srgbClr val="FF0000"/>
                </a:solidFill>
                <a:latin typeface="黑体" pitchFamily="2" charset="-122"/>
                <a:ea typeface="黑体" pitchFamily="2" charset="-122"/>
              </a:rPr>
              <a:t>涯</a:t>
            </a:r>
            <a:r>
              <a:rPr lang="zh-CN" altLang="en-US" sz="2800" b="1">
                <a:solidFill>
                  <a:srgbClr val="0000FF"/>
                </a:solidFill>
                <a:latin typeface="黑体" pitchFamily="2" charset="-122"/>
                <a:ea typeface="黑体" pitchFamily="2" charset="-122"/>
              </a:rPr>
              <a:t>若比邻。无为在歧路，儿女共沾巾。</a:t>
            </a:r>
            <a:endParaRPr lang="zh-CN" altLang="zh-CN">
              <a:latin typeface="Arial" pitchFamily="34" charset="0"/>
              <a:ea typeface="宋体" pitchFamily="2" charset="-122"/>
            </a:endParaRPr>
          </a:p>
        </p:txBody>
      </p:sp>
      <p:sp>
        <p:nvSpPr>
          <p:cNvPr id="19461" name="矩形 2"/>
          <p:cNvSpPr/>
          <p:nvPr/>
        </p:nvSpPr>
        <p:spPr>
          <a:xfrm>
            <a:off x="0" y="5249863"/>
            <a:ext cx="3790950" cy="52387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800" b="1">
                <a:latin typeface="黑体" pitchFamily="2" charset="-122"/>
                <a:ea typeface="黑体" pitchFamily="2" charset="-122"/>
              </a:rPr>
              <a:t>《</a:t>
            </a:r>
            <a:r>
              <a:rPr lang="zh-CN" altLang="en-US" sz="2800" b="1">
                <a:latin typeface="黑体" pitchFamily="2" charset="-122"/>
                <a:ea typeface="黑体" pitchFamily="2" charset="-122"/>
              </a:rPr>
              <a:t>望洞庭湖赠张丞相</a:t>
            </a:r>
            <a:r>
              <a:rPr lang="en-US" altLang="zh-CN" sz="2800" b="1">
                <a:latin typeface="黑体" pitchFamily="2" charset="-122"/>
                <a:ea typeface="黑体" pitchFamily="2" charset="-122"/>
              </a:rPr>
              <a:t>》</a:t>
            </a:r>
            <a:endParaRPr lang="zh-CN" altLang="zh-CN">
              <a:latin typeface="Arial" pitchFamily="34" charset="0"/>
              <a:ea typeface="宋体" pitchFamily="2" charset="-122"/>
            </a:endParaRPr>
          </a:p>
        </p:txBody>
      </p:sp>
      <p:sp>
        <p:nvSpPr>
          <p:cNvPr id="19462" name="矩形 3"/>
          <p:cNvSpPr/>
          <p:nvPr/>
        </p:nvSpPr>
        <p:spPr>
          <a:xfrm>
            <a:off x="107950" y="5773738"/>
            <a:ext cx="9504363" cy="94456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05000"/>
              </a:lnSpc>
            </a:pPr>
            <a:r>
              <a:rPr lang="zh-CN" altLang="en-US" sz="2800" b="1">
                <a:solidFill>
                  <a:srgbClr val="0000FF"/>
                </a:solidFill>
                <a:latin typeface="黑体" pitchFamily="2" charset="-122"/>
                <a:ea typeface="黑体" pitchFamily="2" charset="-122"/>
              </a:rPr>
              <a:t>八月湖水平，</a:t>
            </a:r>
            <a:r>
              <a:rPr lang="zh-CN" altLang="en-US" sz="2800" b="1">
                <a:solidFill>
                  <a:srgbClr val="FF0000"/>
                </a:solidFill>
                <a:latin typeface="黑体" pitchFamily="2" charset="-122"/>
                <a:ea typeface="黑体" pitchFamily="2" charset="-122"/>
              </a:rPr>
              <a:t>涵</a:t>
            </a:r>
            <a:r>
              <a:rPr lang="zh-CN" altLang="en-US" sz="2800" b="1">
                <a:solidFill>
                  <a:srgbClr val="0000FF"/>
                </a:solidFill>
                <a:latin typeface="黑体" pitchFamily="2" charset="-122"/>
                <a:ea typeface="黑体" pitchFamily="2" charset="-122"/>
              </a:rPr>
              <a:t>虚混太清。气</a:t>
            </a:r>
            <a:r>
              <a:rPr lang="zh-CN" altLang="en-US" sz="2800" b="1">
                <a:solidFill>
                  <a:srgbClr val="FF0000"/>
                </a:solidFill>
                <a:latin typeface="黑体" pitchFamily="2" charset="-122"/>
                <a:ea typeface="黑体" pitchFamily="2" charset="-122"/>
              </a:rPr>
              <a:t>蒸</a:t>
            </a:r>
            <a:r>
              <a:rPr lang="zh-CN" altLang="en-US" sz="2800" b="1">
                <a:solidFill>
                  <a:srgbClr val="0000FF"/>
                </a:solidFill>
                <a:latin typeface="黑体" pitchFamily="2" charset="-122"/>
                <a:ea typeface="黑体" pitchFamily="2" charset="-122"/>
              </a:rPr>
              <a:t>云梦泽，波</a:t>
            </a:r>
            <a:r>
              <a:rPr lang="zh-CN" altLang="en-US" sz="2800" b="1">
                <a:solidFill>
                  <a:srgbClr val="FF0000"/>
                </a:solidFill>
                <a:latin typeface="黑体" pitchFamily="2" charset="-122"/>
                <a:ea typeface="黑体" pitchFamily="2" charset="-122"/>
              </a:rPr>
              <a:t>撼</a:t>
            </a:r>
            <a:r>
              <a:rPr lang="zh-CN" altLang="en-US" sz="2800" b="1">
                <a:solidFill>
                  <a:srgbClr val="0000FF"/>
                </a:solidFill>
                <a:latin typeface="黑体" pitchFamily="2" charset="-122"/>
                <a:ea typeface="黑体" pitchFamily="2" charset="-122"/>
              </a:rPr>
              <a:t>岳阳城。</a:t>
            </a:r>
            <a:br>
              <a:rPr lang="zh-CN" altLang="zh-CN" sz="2800" b="1">
                <a:solidFill>
                  <a:srgbClr val="0000FF"/>
                </a:solidFill>
                <a:latin typeface="黑体" pitchFamily="2" charset="-122"/>
                <a:ea typeface="黑体" pitchFamily="2" charset="-122"/>
              </a:rPr>
            </a:br>
            <a:r>
              <a:rPr lang="zh-CN" altLang="en-US" sz="2800" b="1">
                <a:solidFill>
                  <a:srgbClr val="0000FF"/>
                </a:solidFill>
                <a:latin typeface="黑体" pitchFamily="2" charset="-122"/>
                <a:ea typeface="黑体" pitchFamily="2" charset="-122"/>
              </a:rPr>
              <a:t>欲济无舟</a:t>
            </a:r>
            <a:r>
              <a:rPr lang="zh-CN" altLang="en-US" sz="2800" b="1">
                <a:solidFill>
                  <a:srgbClr val="FF0000"/>
                </a:solidFill>
                <a:latin typeface="黑体" pitchFamily="2" charset="-122"/>
                <a:ea typeface="黑体" pitchFamily="2" charset="-122"/>
              </a:rPr>
              <a:t>楫</a:t>
            </a:r>
            <a:r>
              <a:rPr lang="zh-CN" altLang="en-US" sz="2800" b="1">
                <a:solidFill>
                  <a:srgbClr val="0000FF"/>
                </a:solidFill>
                <a:latin typeface="黑体" pitchFamily="2" charset="-122"/>
                <a:ea typeface="黑体" pitchFamily="2" charset="-122"/>
              </a:rPr>
              <a:t>，端居耻圣明。坐观垂钓者，徒有</a:t>
            </a:r>
            <a:r>
              <a:rPr lang="zh-CN" altLang="en-US" sz="2800" b="1">
                <a:solidFill>
                  <a:srgbClr val="FF0000"/>
                </a:solidFill>
                <a:latin typeface="黑体" pitchFamily="2" charset="-122"/>
                <a:ea typeface="黑体" pitchFamily="2" charset="-122"/>
              </a:rPr>
              <a:t>羡</a:t>
            </a:r>
            <a:r>
              <a:rPr lang="zh-CN" altLang="en-US" sz="2800" b="1">
                <a:solidFill>
                  <a:srgbClr val="0000FF"/>
                </a:solidFill>
                <a:latin typeface="黑体" pitchFamily="2" charset="-122"/>
                <a:ea typeface="黑体" pitchFamily="2" charset="-122"/>
              </a:rPr>
              <a:t>鱼情。</a:t>
            </a:r>
            <a:endParaRPr lang="zh-CN" altLang="zh-CN">
              <a:latin typeface="Arial" pitchFamily="34" charset="0"/>
              <a:ea typeface="宋体"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0481" name="文本框 4"/>
          <p:cNvSpPr/>
          <p:nvPr/>
        </p:nvSpPr>
        <p:spPr>
          <a:xfrm>
            <a:off x="201613" y="0"/>
            <a:ext cx="8740775" cy="71310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ts val="3650"/>
              </a:lnSpc>
            </a:pPr>
            <a:r>
              <a:rPr lang="zh-CN" altLang="en-US" sz="3600" b="1">
                <a:latin typeface="黑体" pitchFamily="2" charset="-122"/>
                <a:ea typeface="黑体" pitchFamily="2" charset="-122"/>
                <a:sym typeface="宋体" pitchFamily="2" charset="-122"/>
              </a:rPr>
              <a:t>二、背诵</a:t>
            </a:r>
            <a:r>
              <a:rPr lang="zh-CN" altLang="en-US" sz="3600" b="1">
                <a:solidFill>
                  <a:srgbClr val="FF0000"/>
                </a:solidFill>
                <a:latin typeface="黑体" pitchFamily="2" charset="-122"/>
                <a:ea typeface="黑体" pitchFamily="2" charset="-122"/>
                <a:sym typeface="宋体" pitchFamily="2" charset="-122"/>
              </a:rPr>
              <a:t>《送杜少府之任蜀州》</a:t>
            </a:r>
            <a:r>
              <a:rPr lang="zh-CN" altLang="en-US" sz="3600" b="1">
                <a:latin typeface="黑体" pitchFamily="2" charset="-122"/>
                <a:ea typeface="黑体" pitchFamily="2" charset="-122"/>
                <a:sym typeface="宋体" pitchFamily="2" charset="-122"/>
              </a:rPr>
              <a:t>，完成下列理解性默写。</a:t>
            </a:r>
            <a:endParaRPr lang="zh-CN" altLang="zh-CN"/>
          </a:p>
          <a:p>
            <a:pPr lvl="0">
              <a:lnSpc>
                <a:spcPts val="3650"/>
              </a:lnSpc>
            </a:pPr>
            <a:r>
              <a:rPr lang="en-US" altLang="zh-CN" sz="3600" b="1">
                <a:latin typeface="黑体" pitchFamily="2" charset="-122"/>
                <a:ea typeface="黑体" pitchFamily="2" charset="-122"/>
                <a:sym typeface="宋体" pitchFamily="2" charset="-122"/>
              </a:rPr>
              <a:t>1</a:t>
            </a:r>
            <a:r>
              <a:rPr lang="zh-CN" altLang="en-US" sz="3600" b="1">
                <a:latin typeface="黑体" pitchFamily="2" charset="-122"/>
                <a:ea typeface="黑体" pitchFamily="2" charset="-122"/>
                <a:sym typeface="宋体" pitchFamily="2" charset="-122"/>
              </a:rPr>
              <a:t>、诗</a:t>
            </a:r>
            <a:r>
              <a:rPr lang="zh-CN" altLang="en-US" sz="3600" b="1">
                <a:latin typeface="黑体" pitchFamily="2" charset="-122"/>
                <a:ea typeface="黑体" pitchFamily="2" charset="-122"/>
              </a:rPr>
              <a:t>中用</a:t>
            </a:r>
            <a:r>
              <a:rPr lang="zh-CN" altLang="en-US" sz="3600" b="1">
                <a:solidFill>
                  <a:srgbClr val="FF0000"/>
                </a:solidFill>
                <a:latin typeface="黑体" pitchFamily="2" charset="-122"/>
                <a:ea typeface="黑体" pitchFamily="2" charset="-122"/>
              </a:rPr>
              <a:t>处境相同，感情一致</a:t>
            </a:r>
            <a:r>
              <a:rPr lang="zh-CN" altLang="en-US" sz="3600" b="1">
                <a:latin typeface="黑体" pitchFamily="2" charset="-122"/>
                <a:ea typeface="黑体" pitchFamily="2" charset="-122"/>
              </a:rPr>
              <a:t>来劝慰朋友不要忧伤，表达出诗人豁达、爽朗的胸怀的诗句是</a:t>
            </a:r>
            <a:r>
              <a:rPr lang="zh-CN" altLang="zh-CN" sz="3600" b="1">
                <a:latin typeface="黑体" pitchFamily="2" charset="-122"/>
                <a:ea typeface="黑体" pitchFamily="2" charset="-122"/>
              </a:rPr>
              <a:t>：</a:t>
            </a:r>
            <a:endParaRPr lang="zh-CN" altLang="zh-CN"/>
          </a:p>
          <a:p>
            <a:pPr lvl="0">
              <a:lnSpc>
                <a:spcPts val="3650"/>
              </a:lnSpc>
            </a:pPr>
            <a:r>
              <a:rPr lang="en-US" altLang="zh-CN" sz="3600" b="1">
                <a:latin typeface="黑体" pitchFamily="2" charset="-122"/>
                <a:ea typeface="黑体" pitchFamily="2" charset="-122"/>
                <a:sym typeface="宋体" pitchFamily="2" charset="-122"/>
              </a:rPr>
              <a:t>_______________</a:t>
            </a:r>
            <a:r>
              <a:rPr lang="zh-CN" altLang="en-US" sz="3600" b="1">
                <a:latin typeface="黑体" pitchFamily="2" charset="-122"/>
                <a:ea typeface="黑体" pitchFamily="2" charset="-122"/>
                <a:sym typeface="宋体" pitchFamily="2" charset="-122"/>
              </a:rPr>
              <a:t>，</a:t>
            </a:r>
            <a:r>
              <a:rPr lang="en-US" altLang="zh-CN" sz="3600" b="1">
                <a:latin typeface="黑体" pitchFamily="2" charset="-122"/>
                <a:ea typeface="黑体" pitchFamily="2" charset="-122"/>
                <a:sym typeface="宋体" pitchFamily="2" charset="-122"/>
              </a:rPr>
              <a:t>_______________</a:t>
            </a:r>
            <a:r>
              <a:rPr lang="zh-CN" altLang="en-US" sz="3600" b="1">
                <a:latin typeface="黑体" pitchFamily="2" charset="-122"/>
                <a:ea typeface="黑体" pitchFamily="2" charset="-122"/>
                <a:sym typeface="宋体" pitchFamily="2" charset="-122"/>
              </a:rPr>
              <a:t>。</a:t>
            </a:r>
            <a:endParaRPr lang="zh-CN" altLang="zh-CN"/>
          </a:p>
          <a:p>
            <a:pPr lvl="0">
              <a:lnSpc>
                <a:spcPts val="3650"/>
              </a:lnSpc>
            </a:pPr>
            <a:r>
              <a:rPr lang="en-US" altLang="zh-CN" sz="3600" b="1">
                <a:latin typeface="黑体" pitchFamily="2" charset="-122"/>
                <a:ea typeface="黑体" pitchFamily="2" charset="-122"/>
                <a:sym typeface="宋体" pitchFamily="2" charset="-122"/>
              </a:rPr>
              <a:t>2</a:t>
            </a:r>
            <a:r>
              <a:rPr lang="zh-CN" altLang="en-US" sz="3600" b="1">
                <a:latin typeface="黑体" pitchFamily="2" charset="-122"/>
                <a:ea typeface="黑体" pitchFamily="2" charset="-122"/>
                <a:sym typeface="宋体" pitchFamily="2" charset="-122"/>
              </a:rPr>
              <a:t>、诗中</a:t>
            </a:r>
            <a:r>
              <a:rPr lang="zh-CN" altLang="en-US" sz="3600" b="1">
                <a:latin typeface="黑体" pitchFamily="2" charset="-122"/>
                <a:ea typeface="黑体" pitchFamily="2" charset="-122"/>
              </a:rPr>
              <a:t>表明</a:t>
            </a:r>
            <a:r>
              <a:rPr lang="zh-CN" altLang="en-US" sz="3600" b="1">
                <a:solidFill>
                  <a:srgbClr val="FF0000"/>
                </a:solidFill>
                <a:latin typeface="黑体" pitchFamily="2" charset="-122"/>
                <a:ea typeface="黑体" pitchFamily="2" charset="-122"/>
              </a:rPr>
              <a:t>不要因为离别而伤感的诗句是：</a:t>
            </a:r>
            <a:r>
              <a:rPr lang="en-US" altLang="zh-CN" sz="3600" b="1">
                <a:solidFill>
                  <a:srgbClr val="FF0000"/>
                </a:solidFill>
                <a:latin typeface="黑体" pitchFamily="2" charset="-122"/>
                <a:ea typeface="黑体" pitchFamily="2" charset="-122"/>
                <a:sym typeface="宋体" pitchFamily="2" charset="-122"/>
              </a:rPr>
              <a:t>_______________</a:t>
            </a:r>
            <a:r>
              <a:rPr lang="zh-CN" altLang="en-US" sz="3600" b="1">
                <a:latin typeface="黑体" pitchFamily="2" charset="-122"/>
                <a:ea typeface="黑体" pitchFamily="2" charset="-122"/>
                <a:sym typeface="宋体" pitchFamily="2" charset="-122"/>
              </a:rPr>
              <a:t>，</a:t>
            </a:r>
            <a:r>
              <a:rPr lang="en-US" altLang="zh-CN" sz="3600" b="1">
                <a:latin typeface="黑体" pitchFamily="2" charset="-122"/>
                <a:ea typeface="黑体" pitchFamily="2" charset="-122"/>
                <a:sym typeface="宋体" pitchFamily="2" charset="-122"/>
              </a:rPr>
              <a:t>_______________</a:t>
            </a:r>
            <a:r>
              <a:rPr lang="zh-CN" altLang="en-US" sz="3600" b="1">
                <a:latin typeface="黑体" pitchFamily="2" charset="-122"/>
                <a:ea typeface="黑体" pitchFamily="2" charset="-122"/>
                <a:sym typeface="宋体" pitchFamily="2" charset="-122"/>
              </a:rPr>
              <a:t>。</a:t>
            </a:r>
            <a:endParaRPr lang="zh-CN" altLang="zh-CN"/>
          </a:p>
          <a:p>
            <a:pPr lvl="0">
              <a:lnSpc>
                <a:spcPts val="3650"/>
              </a:lnSpc>
            </a:pPr>
            <a:r>
              <a:rPr lang="en-US" altLang="zh-CN" sz="3600" b="1">
                <a:latin typeface="黑体" pitchFamily="2" charset="-122"/>
                <a:ea typeface="黑体" pitchFamily="2" charset="-122"/>
              </a:rPr>
              <a:t>3</a:t>
            </a:r>
            <a:r>
              <a:rPr lang="zh-CN" altLang="en-US" sz="3600" b="1">
                <a:latin typeface="黑体" pitchFamily="2" charset="-122"/>
                <a:ea typeface="黑体" pitchFamily="2" charset="-122"/>
              </a:rPr>
              <a:t>、可用来鼓励和安慰朋友，道出了古今上下几千年人们的心声的名句是：</a:t>
            </a:r>
            <a:r>
              <a:rPr lang="en-US" altLang="zh-CN" sz="3600" b="1">
                <a:latin typeface="黑体" pitchFamily="2" charset="-122"/>
                <a:ea typeface="黑体" pitchFamily="2" charset="-122"/>
                <a:sym typeface="宋体" pitchFamily="2" charset="-122"/>
              </a:rPr>
              <a:t>______________</a:t>
            </a:r>
            <a:r>
              <a:rPr lang="zh-CN" altLang="en-US" sz="3600" b="1">
                <a:latin typeface="黑体" pitchFamily="2" charset="-122"/>
                <a:ea typeface="黑体" pitchFamily="2" charset="-122"/>
                <a:sym typeface="宋体" pitchFamily="2" charset="-122"/>
              </a:rPr>
              <a:t>，</a:t>
            </a:r>
            <a:r>
              <a:rPr lang="en-US" altLang="zh-CN" sz="3600" b="1">
                <a:latin typeface="黑体" pitchFamily="2" charset="-122"/>
                <a:ea typeface="黑体" pitchFamily="2" charset="-122"/>
                <a:sym typeface="宋体" pitchFamily="2" charset="-122"/>
              </a:rPr>
              <a:t>_____________</a:t>
            </a:r>
            <a:r>
              <a:rPr lang="zh-CN" altLang="en-US" sz="4000" b="1">
                <a:latin typeface="黑体" pitchFamily="2" charset="-122"/>
                <a:ea typeface="黑体" pitchFamily="2" charset="-122"/>
                <a:sym typeface="宋体" pitchFamily="2" charset="-122"/>
              </a:rPr>
              <a:t>。</a:t>
            </a:r>
            <a:endParaRPr lang="zh-CN" altLang="zh-CN"/>
          </a:p>
          <a:p>
            <a:pPr lvl="0">
              <a:lnSpc>
                <a:spcPts val="3650"/>
              </a:lnSpc>
            </a:pPr>
            <a:r>
              <a:rPr lang="en-US" altLang="zh-CN" sz="4000" b="1">
                <a:latin typeface="黑体" pitchFamily="2" charset="-122"/>
                <a:ea typeface="黑体" pitchFamily="2" charset="-122"/>
                <a:sym typeface="宋体" pitchFamily="2" charset="-122"/>
              </a:rPr>
              <a:t>4</a:t>
            </a:r>
            <a:r>
              <a:rPr lang="zh-CN" altLang="en-US" sz="4000" b="1">
                <a:latin typeface="黑体" pitchFamily="2" charset="-122"/>
                <a:ea typeface="黑体" pitchFamily="2" charset="-122"/>
                <a:sym typeface="宋体" pitchFamily="2" charset="-122"/>
              </a:rPr>
              <a:t>、</a:t>
            </a:r>
            <a:r>
              <a:rPr lang="zh-CN" altLang="en-US" sz="3600" b="1">
                <a:latin typeface="黑体" pitchFamily="2" charset="-122"/>
                <a:ea typeface="黑体" pitchFamily="2" charset="-122"/>
              </a:rPr>
              <a:t> </a:t>
            </a:r>
            <a:r>
              <a:rPr lang="zh-CN" altLang="en-US" sz="3600" b="1">
                <a:solidFill>
                  <a:srgbClr val="FF0000"/>
                </a:solidFill>
                <a:latin typeface="黑体" pitchFamily="2" charset="-122"/>
                <a:ea typeface="黑体" pitchFamily="2" charset="-122"/>
                <a:sym typeface="宋体" pitchFamily="2" charset="-122"/>
              </a:rPr>
              <a:t>点明送别之地和游人将去之地</a:t>
            </a:r>
            <a:r>
              <a:rPr lang="en-US" altLang="zh-CN" sz="3600" b="1">
                <a:latin typeface="黑体" pitchFamily="2" charset="-122"/>
                <a:ea typeface="黑体" pitchFamily="2" charset="-122"/>
                <a:sym typeface="宋体" pitchFamily="2" charset="-122"/>
              </a:rPr>
              <a:t>,</a:t>
            </a:r>
            <a:r>
              <a:rPr lang="zh-CN" altLang="en-US" sz="3600" b="1">
                <a:latin typeface="黑体" pitchFamily="2" charset="-122"/>
                <a:ea typeface="黑体" pitchFamily="2" charset="-122"/>
                <a:sym typeface="宋体" pitchFamily="2" charset="-122"/>
              </a:rPr>
              <a:t>描写景物为离别创设环境的语句是</a:t>
            </a:r>
            <a:r>
              <a:rPr lang="en-US" altLang="zh-CN" sz="3600" b="1">
                <a:latin typeface="黑体" pitchFamily="2" charset="-122"/>
                <a:ea typeface="黑体" pitchFamily="2" charset="-122"/>
                <a:sym typeface="宋体" pitchFamily="2" charset="-122"/>
              </a:rPr>
              <a:t>:_______________</a:t>
            </a:r>
            <a:r>
              <a:rPr lang="zh-CN" altLang="en-US" sz="3600" b="1">
                <a:latin typeface="黑体" pitchFamily="2" charset="-122"/>
                <a:ea typeface="黑体" pitchFamily="2" charset="-122"/>
                <a:sym typeface="宋体" pitchFamily="2" charset="-122"/>
              </a:rPr>
              <a:t>，</a:t>
            </a:r>
            <a:r>
              <a:rPr lang="en-US" altLang="zh-CN" sz="3600" b="1">
                <a:latin typeface="黑体" pitchFamily="2" charset="-122"/>
                <a:ea typeface="黑体" pitchFamily="2" charset="-122"/>
                <a:sym typeface="宋体" pitchFamily="2" charset="-122"/>
              </a:rPr>
              <a:t>_______________</a:t>
            </a:r>
            <a:r>
              <a:rPr lang="zh-CN" altLang="en-US" sz="3600" b="1">
                <a:latin typeface="黑体" pitchFamily="2" charset="-122"/>
                <a:ea typeface="黑体" pitchFamily="2" charset="-122"/>
                <a:sym typeface="宋体" pitchFamily="2" charset="-122"/>
              </a:rPr>
              <a:t>。</a:t>
            </a:r>
            <a:endParaRPr lang="zh-CN" altLang="zh-CN"/>
          </a:p>
          <a:p>
            <a:pPr lvl="0">
              <a:lnSpc>
                <a:spcPts val="3650"/>
              </a:lnSpc>
            </a:pPr>
            <a:endParaRPr lang="zh-CN" altLang="en-US" sz="3600" b="1">
              <a:latin typeface="黑体" pitchFamily="2" charset="-122"/>
              <a:ea typeface="黑体" pitchFamily="2" charset="-122"/>
              <a:sym typeface="宋体"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1505" name="内容占位符 2"/>
          <p:cNvSpPr/>
          <p:nvPr>
            <p:ph idx="4294967295"/>
          </p:nvPr>
        </p:nvSpPr>
        <p:spPr>
          <a:xfrm>
            <a:off x="107950" y="127000"/>
            <a:ext cx="903605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eaLnBrk="1" hangingPunct="1">
              <a:lnSpc>
                <a:spcPts val="3575"/>
              </a:lnSpc>
              <a:buFontTx/>
              <a:buNone/>
            </a:pPr>
            <a:r>
              <a:rPr lang="zh-CN" altLang="en-US" b="1">
                <a:solidFill>
                  <a:srgbClr val="FF0000"/>
                </a:solidFill>
                <a:latin typeface="黑体" pitchFamily="2" charset="-122"/>
                <a:sym typeface="宋体" pitchFamily="2" charset="-122"/>
              </a:rPr>
              <a:t>背诵《望洞庭湖赠张丞相》</a:t>
            </a:r>
            <a:r>
              <a:rPr lang="zh-CN" altLang="en-US" b="1">
                <a:latin typeface="黑体" pitchFamily="2" charset="-122"/>
                <a:sym typeface="宋体" pitchFamily="2" charset="-122"/>
              </a:rPr>
              <a:t>，完成下列理解性默写。</a:t>
            </a:r>
            <a:endParaRPr lang="en-US" altLang="en-US"/>
          </a:p>
          <a:p>
            <a:pPr marL="0" lvl="0" indent="0" eaLnBrk="1" hangingPunct="1">
              <a:lnSpc>
                <a:spcPts val="3575"/>
              </a:lnSpc>
              <a:spcBef>
                <a:spcPct val="0"/>
              </a:spcBef>
              <a:buFontTx/>
              <a:buNone/>
            </a:pPr>
            <a:r>
              <a:rPr lang="en-US" altLang="zh-CN" b="1">
                <a:latin typeface="黑体" pitchFamily="2" charset="-122"/>
                <a:sym typeface="宋体" pitchFamily="2" charset="-122"/>
              </a:rPr>
              <a:t>1</a:t>
            </a:r>
            <a:r>
              <a:rPr lang="zh-CN" altLang="en-US" b="1">
                <a:latin typeface="黑体" pitchFamily="2" charset="-122"/>
                <a:sym typeface="宋体" pitchFamily="2" charset="-122"/>
              </a:rPr>
              <a:t>、</a:t>
            </a:r>
            <a:r>
              <a:rPr lang="zh-CN" altLang="en-US" b="1">
                <a:solidFill>
                  <a:srgbClr val="FF0000"/>
                </a:solidFill>
                <a:latin typeface="黑体" pitchFamily="2" charset="-122"/>
                <a:sym typeface="宋体" pitchFamily="2" charset="-122"/>
              </a:rPr>
              <a:t>笔力千钧，备受后人赞赏的句子是：</a:t>
            </a:r>
            <a:endParaRPr lang="en-US" altLang="en-US"/>
          </a:p>
          <a:p>
            <a:pPr marL="0" lvl="0" indent="0" eaLnBrk="1" hangingPunct="1">
              <a:lnSpc>
                <a:spcPts val="3575"/>
              </a:lnSpc>
              <a:spcBef>
                <a:spcPct val="0"/>
              </a:spcBef>
              <a:buFontTx/>
              <a:buNone/>
            </a:pPr>
            <a:r>
              <a:rPr lang="zh-CN" altLang="en-US" b="1">
                <a:solidFill>
                  <a:srgbClr val="FF0000"/>
                </a:solidFill>
                <a:latin typeface="黑体" pitchFamily="2" charset="-122"/>
                <a:sym typeface="宋体" pitchFamily="2" charset="-122"/>
              </a:rPr>
              <a:t> </a:t>
            </a:r>
            <a:r>
              <a:rPr lang="zh-CN" altLang="en-US" b="1">
                <a:latin typeface="黑体" pitchFamily="2" charset="-122"/>
                <a:sym typeface="宋体" pitchFamily="2" charset="-122"/>
              </a:rPr>
              <a:t>“</a:t>
            </a:r>
            <a:r>
              <a:rPr lang="en-US" altLang="zh-CN" b="1">
                <a:latin typeface="黑体" pitchFamily="2" charset="-122"/>
                <a:sym typeface="宋体" pitchFamily="2" charset="-122"/>
              </a:rPr>
              <a:t>_______________</a:t>
            </a:r>
            <a:r>
              <a:rPr lang="zh-CN" altLang="en-US" b="1">
                <a:latin typeface="黑体" pitchFamily="2" charset="-122"/>
                <a:sym typeface="宋体" pitchFamily="2" charset="-122"/>
              </a:rPr>
              <a:t>，</a:t>
            </a:r>
            <a:r>
              <a:rPr lang="en-US" altLang="zh-CN" b="1">
                <a:latin typeface="黑体" pitchFamily="2" charset="-122"/>
                <a:sym typeface="宋体" pitchFamily="2" charset="-122"/>
              </a:rPr>
              <a:t>_______________</a:t>
            </a:r>
            <a:r>
              <a:rPr lang="zh-CN" altLang="en-US" b="1">
                <a:latin typeface="黑体" pitchFamily="2" charset="-122"/>
                <a:sym typeface="宋体" pitchFamily="2" charset="-122"/>
              </a:rPr>
              <a:t>。”</a:t>
            </a:r>
            <a:endParaRPr lang="en-US" altLang="en-US"/>
          </a:p>
          <a:p>
            <a:pPr marL="0" lvl="0" indent="0" eaLnBrk="1" hangingPunct="1">
              <a:lnSpc>
                <a:spcPts val="3575"/>
              </a:lnSpc>
              <a:spcBef>
                <a:spcPct val="0"/>
              </a:spcBef>
              <a:buFontTx/>
              <a:buNone/>
            </a:pPr>
            <a:r>
              <a:rPr lang="en-US" altLang="zh-CN" b="1">
                <a:latin typeface="黑体" pitchFamily="2" charset="-122"/>
                <a:sym typeface="宋体" pitchFamily="2" charset="-122"/>
              </a:rPr>
              <a:t>2</a:t>
            </a:r>
            <a:r>
              <a:rPr lang="zh-CN" altLang="en-US" b="1">
                <a:latin typeface="黑体" pitchFamily="2" charset="-122"/>
                <a:sym typeface="宋体" pitchFamily="2" charset="-122"/>
              </a:rPr>
              <a:t>、我们想达到某个目的，又</a:t>
            </a:r>
            <a:r>
              <a:rPr lang="zh-CN" altLang="en-US" b="1">
                <a:solidFill>
                  <a:srgbClr val="FF0000"/>
                </a:solidFill>
                <a:latin typeface="黑体" pitchFamily="2" charset="-122"/>
                <a:sym typeface="宋体" pitchFamily="2" charset="-122"/>
              </a:rPr>
              <a:t>苦于没有途径，</a:t>
            </a:r>
            <a:r>
              <a:rPr lang="zh-CN" altLang="en-US" b="1">
                <a:latin typeface="黑体" pitchFamily="2" charset="-122"/>
                <a:sym typeface="宋体" pitchFamily="2" charset="-122"/>
              </a:rPr>
              <a:t>可以引用</a:t>
            </a:r>
            <a:r>
              <a:rPr lang="en-US" altLang="zh-CN" b="1">
                <a:latin typeface="黑体" pitchFamily="2" charset="-122"/>
                <a:sym typeface="宋体" pitchFamily="2" charset="-122"/>
              </a:rPr>
              <a:t>《</a:t>
            </a:r>
            <a:r>
              <a:rPr lang="zh-CN" altLang="en-US" b="1">
                <a:latin typeface="黑体" pitchFamily="2" charset="-122"/>
                <a:sym typeface="宋体" pitchFamily="2" charset="-122"/>
              </a:rPr>
              <a:t>望洞庭湖赠张丞相</a:t>
            </a:r>
            <a:r>
              <a:rPr lang="en-US" altLang="zh-CN" b="1">
                <a:latin typeface="黑体" pitchFamily="2" charset="-122"/>
                <a:sym typeface="宋体" pitchFamily="2" charset="-122"/>
              </a:rPr>
              <a:t>》</a:t>
            </a:r>
            <a:r>
              <a:rPr lang="zh-CN" altLang="en-US" b="1">
                <a:latin typeface="黑体" pitchFamily="2" charset="-122"/>
                <a:sym typeface="宋体" pitchFamily="2" charset="-122"/>
              </a:rPr>
              <a:t>中的诗句</a:t>
            </a:r>
            <a:r>
              <a:rPr lang="en-US" altLang="zh-CN" b="1">
                <a:latin typeface="黑体" pitchFamily="2" charset="-122"/>
                <a:sym typeface="宋体" pitchFamily="2" charset="-122"/>
              </a:rPr>
              <a:t>_______________</a:t>
            </a:r>
            <a:r>
              <a:rPr lang="zh-CN" altLang="en-US" b="1">
                <a:latin typeface="黑体" pitchFamily="2" charset="-122"/>
                <a:sym typeface="宋体" pitchFamily="2" charset="-122"/>
              </a:rPr>
              <a:t>，</a:t>
            </a:r>
            <a:r>
              <a:rPr lang="en-US" altLang="zh-CN" b="1">
                <a:latin typeface="黑体" pitchFamily="2" charset="-122"/>
                <a:sym typeface="宋体" pitchFamily="2" charset="-122"/>
              </a:rPr>
              <a:t>_______________</a:t>
            </a:r>
            <a:r>
              <a:rPr lang="zh-CN" altLang="en-US" b="1">
                <a:latin typeface="黑体" pitchFamily="2" charset="-122"/>
                <a:sym typeface="宋体" pitchFamily="2" charset="-122"/>
              </a:rPr>
              <a:t>。</a:t>
            </a:r>
            <a:endParaRPr lang="en-US" altLang="en-US"/>
          </a:p>
          <a:p>
            <a:pPr marL="0" lvl="0" indent="0" eaLnBrk="1" hangingPunct="1">
              <a:lnSpc>
                <a:spcPts val="3575"/>
              </a:lnSpc>
              <a:spcBef>
                <a:spcPct val="0"/>
              </a:spcBef>
              <a:buFontTx/>
              <a:buNone/>
            </a:pPr>
            <a:r>
              <a:rPr lang="zh-CN" altLang="en-US" b="1">
                <a:latin typeface="黑体" pitchFamily="2" charset="-122"/>
                <a:sym typeface="宋体" pitchFamily="2" charset="-122"/>
              </a:rPr>
              <a:t> </a:t>
            </a:r>
            <a:r>
              <a:rPr lang="en-US" altLang="zh-CN" b="1">
                <a:latin typeface="黑体" pitchFamily="2" charset="-122"/>
              </a:rPr>
              <a:t>3</a:t>
            </a:r>
            <a:r>
              <a:rPr lang="zh-CN" altLang="en-US" b="1">
                <a:latin typeface="黑体" pitchFamily="2" charset="-122"/>
              </a:rPr>
              <a:t>、</a:t>
            </a:r>
            <a:r>
              <a:rPr lang="zh-CN" altLang="en-US" b="1">
                <a:latin typeface="黑体" pitchFamily="2" charset="-122"/>
                <a:sym typeface="宋体" pitchFamily="2" charset="-122"/>
              </a:rPr>
              <a:t>诗中表达</a:t>
            </a:r>
            <a:r>
              <a:rPr lang="zh-CN" altLang="en-US" b="1">
                <a:solidFill>
                  <a:srgbClr val="FF0000"/>
                </a:solidFill>
                <a:latin typeface="黑体" pitchFamily="2" charset="-122"/>
                <a:sym typeface="宋体" pitchFamily="2" charset="-122"/>
              </a:rPr>
              <a:t>渴望出仕而无人引荐</a:t>
            </a:r>
            <a:r>
              <a:rPr lang="zh-CN" altLang="en-US" b="1">
                <a:latin typeface="黑体" pitchFamily="2" charset="-122"/>
                <a:sym typeface="宋体" pitchFamily="2" charset="-122"/>
              </a:rPr>
              <a:t>的句子是</a:t>
            </a:r>
            <a:r>
              <a:rPr lang="en-US" altLang="zh-CN" b="1">
                <a:latin typeface="黑体" pitchFamily="2" charset="-122"/>
                <a:sym typeface="宋体" pitchFamily="2" charset="-122"/>
              </a:rPr>
              <a:t>:</a:t>
            </a:r>
            <a:endParaRPr lang="en-US" altLang="en-US"/>
          </a:p>
          <a:p>
            <a:pPr marL="0" lvl="0" indent="0" eaLnBrk="1" hangingPunct="1">
              <a:lnSpc>
                <a:spcPts val="3575"/>
              </a:lnSpc>
              <a:spcBef>
                <a:spcPct val="0"/>
              </a:spcBef>
              <a:buFontTx/>
              <a:buNone/>
            </a:pPr>
            <a:r>
              <a:rPr lang="en-US" altLang="zh-CN" b="1">
                <a:latin typeface="黑体" pitchFamily="2" charset="-122"/>
                <a:sym typeface="宋体" pitchFamily="2" charset="-122"/>
              </a:rPr>
              <a:t>_______________</a:t>
            </a:r>
            <a:r>
              <a:rPr lang="zh-CN" altLang="en-US" b="1">
                <a:latin typeface="黑体" pitchFamily="2" charset="-122"/>
                <a:sym typeface="宋体" pitchFamily="2" charset="-122"/>
              </a:rPr>
              <a:t>，</a:t>
            </a:r>
            <a:r>
              <a:rPr lang="en-US" altLang="zh-CN" b="1">
                <a:latin typeface="黑体" pitchFamily="2" charset="-122"/>
                <a:sym typeface="宋体" pitchFamily="2" charset="-122"/>
              </a:rPr>
              <a:t>_______________</a:t>
            </a:r>
            <a:r>
              <a:rPr lang="zh-CN" altLang="en-US" b="1">
                <a:latin typeface="黑体" pitchFamily="2" charset="-122"/>
                <a:sym typeface="宋体" pitchFamily="2" charset="-122"/>
              </a:rPr>
              <a:t>。</a:t>
            </a:r>
            <a:endParaRPr lang="en-US" altLang="en-US"/>
          </a:p>
          <a:p>
            <a:pPr marL="0" lvl="0" indent="0" eaLnBrk="1" hangingPunct="1">
              <a:lnSpc>
                <a:spcPts val="3575"/>
              </a:lnSpc>
              <a:spcBef>
                <a:spcPct val="0"/>
              </a:spcBef>
              <a:buFontTx/>
              <a:buNone/>
            </a:pPr>
            <a:r>
              <a:rPr lang="en-US" altLang="zh-CN" b="1">
                <a:latin typeface="黑体" pitchFamily="2" charset="-122"/>
                <a:sym typeface="宋体" pitchFamily="2" charset="-122"/>
              </a:rPr>
              <a:t>4</a:t>
            </a:r>
            <a:r>
              <a:rPr lang="zh-CN" altLang="en-US" b="1">
                <a:latin typeface="黑体" pitchFamily="2" charset="-122"/>
                <a:sym typeface="宋体" pitchFamily="2" charset="-122"/>
              </a:rPr>
              <a:t>、含蓄</a:t>
            </a:r>
            <a:r>
              <a:rPr lang="zh-CN" altLang="en-US" b="1">
                <a:solidFill>
                  <a:srgbClr val="FF0000"/>
                </a:solidFill>
                <a:latin typeface="黑体" pitchFamily="2" charset="-122"/>
                <a:sym typeface="宋体" pitchFamily="2" charset="-122"/>
              </a:rPr>
              <a:t>表达了诗人求仕之心</a:t>
            </a:r>
            <a:r>
              <a:rPr lang="en-US" altLang="zh-CN" b="1">
                <a:solidFill>
                  <a:srgbClr val="FF0000"/>
                </a:solidFill>
                <a:latin typeface="黑体" pitchFamily="2" charset="-122"/>
                <a:sym typeface="宋体" pitchFamily="2" charset="-122"/>
              </a:rPr>
              <a:t>(</a:t>
            </a:r>
            <a:r>
              <a:rPr lang="zh-CN" altLang="en-US" b="1">
                <a:solidFill>
                  <a:srgbClr val="FF0000"/>
                </a:solidFill>
                <a:latin typeface="黑体" pitchFamily="2" charset="-122"/>
                <a:sym typeface="宋体" pitchFamily="2" charset="-122"/>
              </a:rPr>
              <a:t>急于求官、服务社会</a:t>
            </a:r>
            <a:r>
              <a:rPr lang="en-US" altLang="zh-CN" b="1">
                <a:latin typeface="黑体" pitchFamily="2" charset="-122"/>
                <a:sym typeface="宋体" pitchFamily="2" charset="-122"/>
              </a:rPr>
              <a:t>)</a:t>
            </a:r>
            <a:r>
              <a:rPr lang="zh-CN" altLang="en-US" b="1">
                <a:latin typeface="黑体" pitchFamily="2" charset="-122"/>
                <a:sym typeface="宋体" pitchFamily="2" charset="-122"/>
              </a:rPr>
              <a:t>的诗句是</a:t>
            </a:r>
            <a:r>
              <a:rPr lang="en-US" altLang="zh-CN" b="1">
                <a:latin typeface="黑体" pitchFamily="2" charset="-122"/>
                <a:sym typeface="宋体" pitchFamily="2" charset="-122"/>
              </a:rPr>
              <a:t>:</a:t>
            </a:r>
            <a:endParaRPr lang="en-US" altLang="en-US"/>
          </a:p>
          <a:p>
            <a:pPr marL="0" lvl="0" indent="0" eaLnBrk="1" hangingPunct="1">
              <a:lnSpc>
                <a:spcPts val="3575"/>
              </a:lnSpc>
              <a:spcBef>
                <a:spcPct val="0"/>
              </a:spcBef>
              <a:buFontTx/>
              <a:buNone/>
            </a:pPr>
            <a:r>
              <a:rPr lang="en-US" altLang="zh-CN" b="1">
                <a:latin typeface="黑体" pitchFamily="2" charset="-122"/>
                <a:sym typeface="宋体" pitchFamily="2" charset="-122"/>
              </a:rPr>
              <a:t>_______________</a:t>
            </a:r>
            <a:r>
              <a:rPr lang="zh-CN" altLang="en-US" b="1">
                <a:latin typeface="黑体" pitchFamily="2" charset="-122"/>
                <a:sym typeface="宋体" pitchFamily="2" charset="-122"/>
              </a:rPr>
              <a:t>，</a:t>
            </a:r>
            <a:r>
              <a:rPr lang="en-US" altLang="zh-CN" b="1">
                <a:latin typeface="黑体" pitchFamily="2" charset="-122"/>
                <a:sym typeface="宋体" pitchFamily="2" charset="-122"/>
              </a:rPr>
              <a:t>_______________</a:t>
            </a:r>
            <a:r>
              <a:rPr lang="zh-CN" altLang="en-US" b="1">
                <a:latin typeface="黑体" pitchFamily="2" charset="-122"/>
                <a:sym typeface="宋体" pitchFamily="2" charset="-122"/>
              </a:rPr>
              <a:t>。</a:t>
            </a:r>
            <a:endParaRPr lang="en-US" altLang="en-US"/>
          </a:p>
          <a:p>
            <a:pPr marL="0" lvl="0" indent="0" eaLnBrk="1" hangingPunct="1">
              <a:lnSpc>
                <a:spcPts val="3575"/>
              </a:lnSpc>
              <a:spcBef>
                <a:spcPct val="0"/>
              </a:spcBef>
              <a:buClr>
                <a:srgbClr val="009999"/>
              </a:buClr>
              <a:buFontTx/>
              <a:buNone/>
            </a:pPr>
            <a:r>
              <a:rPr lang="en-US" altLang="zh-CN" b="1">
                <a:latin typeface="黑体" pitchFamily="2" charset="-122"/>
              </a:rPr>
              <a:t>5</a:t>
            </a:r>
            <a:r>
              <a:rPr lang="zh-CN" altLang="en-US" b="1">
                <a:latin typeface="黑体" pitchFamily="2" charset="-122"/>
              </a:rPr>
              <a:t>、</a:t>
            </a:r>
            <a:r>
              <a:rPr lang="zh-CN" altLang="en-US" b="1">
                <a:latin typeface="黑体" pitchFamily="2" charset="-122"/>
                <a:sym typeface="宋体" pitchFamily="2" charset="-122"/>
              </a:rPr>
              <a:t>诗中用</a:t>
            </a:r>
            <a:r>
              <a:rPr lang="zh-CN" altLang="en-US" b="1">
                <a:solidFill>
                  <a:srgbClr val="FF0000"/>
                </a:solidFill>
                <a:latin typeface="黑体" pitchFamily="2" charset="-122"/>
                <a:sym typeface="宋体" pitchFamily="2" charset="-122"/>
              </a:rPr>
              <a:t>夸张手法描摹湖水水势浩渺，与天相接的恢弘气势的句子是</a:t>
            </a:r>
            <a:r>
              <a:rPr lang="en-US" altLang="zh-CN" b="1">
                <a:solidFill>
                  <a:srgbClr val="FF0000"/>
                </a:solidFill>
                <a:latin typeface="黑体" pitchFamily="2" charset="-122"/>
                <a:sym typeface="宋体" pitchFamily="2" charset="-122"/>
              </a:rPr>
              <a:t>: </a:t>
            </a:r>
            <a:r>
              <a:rPr lang="zh-CN" altLang="en-US" b="1">
                <a:solidFill>
                  <a:srgbClr val="FF0000"/>
                </a:solidFill>
                <a:latin typeface="黑体" pitchFamily="2" charset="-122"/>
              </a:rPr>
              <a:t>：</a:t>
            </a:r>
            <a:endParaRPr lang="en-US" altLang="en-US"/>
          </a:p>
          <a:p>
            <a:pPr marL="0" lvl="0" indent="0" eaLnBrk="1" hangingPunct="1">
              <a:lnSpc>
                <a:spcPts val="3575"/>
              </a:lnSpc>
              <a:spcBef>
                <a:spcPct val="0"/>
              </a:spcBef>
              <a:buFontTx/>
              <a:buNone/>
            </a:pPr>
            <a:r>
              <a:rPr lang="en-US" altLang="zh-CN" b="1">
                <a:latin typeface="黑体" pitchFamily="2" charset="-122"/>
                <a:sym typeface="宋体" pitchFamily="2" charset="-122"/>
              </a:rPr>
              <a:t>_______________</a:t>
            </a:r>
            <a:r>
              <a:rPr lang="zh-CN" altLang="en-US" b="1">
                <a:latin typeface="黑体" pitchFamily="2" charset="-122"/>
                <a:sym typeface="宋体" pitchFamily="2" charset="-122"/>
              </a:rPr>
              <a:t>，</a:t>
            </a:r>
            <a:r>
              <a:rPr lang="en-US" altLang="zh-CN" b="1">
                <a:latin typeface="黑体" pitchFamily="2" charset="-122"/>
                <a:sym typeface="宋体" pitchFamily="2" charset="-122"/>
              </a:rPr>
              <a:t>_______________</a:t>
            </a:r>
            <a:r>
              <a:rPr lang="zh-CN" altLang="en-US" b="1">
                <a:latin typeface="黑体" pitchFamily="2" charset="-122"/>
                <a:sym typeface="宋体" pitchFamily="2" charset="-122"/>
              </a:rPr>
              <a:t>。</a:t>
            </a:r>
            <a:endParaRPr lang="en-US" altLang="en-US"/>
          </a:p>
          <a:p>
            <a:pPr marL="0" lvl="0" indent="0" eaLnBrk="1" hangingPunct="1">
              <a:lnSpc>
                <a:spcPct val="150000"/>
              </a:lnSpc>
              <a:buClr>
                <a:srgbClr val="009999"/>
              </a:buClr>
              <a:buFontTx/>
              <a:buNone/>
            </a:pPr>
            <a:endParaRPr lang="zh-CN" altLang="en-US" b="1">
              <a:latin typeface="黑体" pitchFamily="2" charset="-122"/>
              <a:sym typeface="宋体" pitchFamily="2"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2529" name="文本框 4"/>
          <p:cNvSpPr/>
          <p:nvPr/>
        </p:nvSpPr>
        <p:spPr>
          <a:xfrm>
            <a:off x="201613" y="0"/>
            <a:ext cx="8740775" cy="74453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lnSpc>
                <a:spcPct val="150000"/>
              </a:lnSpc>
            </a:pPr>
            <a:r>
              <a:rPr lang="zh-CN" altLang="en-US" sz="2800" b="1">
                <a:solidFill>
                  <a:srgbClr val="FF0000"/>
                </a:solidFill>
                <a:latin typeface="黑体" pitchFamily="2" charset="-122"/>
                <a:ea typeface="黑体" pitchFamily="2" charset="-122"/>
                <a:sym typeface="宋体" pitchFamily="2" charset="-122"/>
              </a:rPr>
              <a:t>自学检测二（</a:t>
            </a:r>
            <a:r>
              <a:rPr lang="en-US" altLang="zh-CN" sz="2800" b="1">
                <a:solidFill>
                  <a:srgbClr val="FF0000"/>
                </a:solidFill>
                <a:latin typeface="黑体" pitchFamily="2" charset="-122"/>
                <a:ea typeface="黑体" pitchFamily="2" charset="-122"/>
                <a:sym typeface="宋体" pitchFamily="2" charset="-122"/>
              </a:rPr>
              <a:t>5</a:t>
            </a:r>
            <a:r>
              <a:rPr lang="zh-CN" altLang="en-US" sz="2800" b="1">
                <a:solidFill>
                  <a:srgbClr val="FF0000"/>
                </a:solidFill>
                <a:latin typeface="黑体" pitchFamily="2" charset="-122"/>
                <a:ea typeface="黑体" pitchFamily="2" charset="-122"/>
                <a:sym typeface="宋体" pitchFamily="2" charset="-122"/>
              </a:rPr>
              <a:t>分钟）</a:t>
            </a:r>
            <a:endParaRPr lang="zh-CN" altLang="zh-CN"/>
          </a:p>
          <a:p>
            <a:pPr lvl="0">
              <a:lnSpc>
                <a:spcPts val="3575"/>
              </a:lnSpc>
            </a:pPr>
            <a:r>
              <a:rPr lang="zh-CN" altLang="en-US" sz="3200" b="1">
                <a:latin typeface="黑体" pitchFamily="2" charset="-122"/>
                <a:ea typeface="黑体" pitchFamily="2" charset="-122"/>
                <a:sym typeface="宋体" pitchFamily="2" charset="-122"/>
              </a:rPr>
              <a:t>背诵</a:t>
            </a:r>
            <a:r>
              <a:rPr lang="zh-CN" altLang="en-US" sz="3200" b="1">
                <a:solidFill>
                  <a:srgbClr val="FF0000"/>
                </a:solidFill>
                <a:latin typeface="黑体" pitchFamily="2" charset="-122"/>
                <a:ea typeface="黑体" pitchFamily="2" charset="-122"/>
                <a:sym typeface="宋体" pitchFamily="2" charset="-122"/>
              </a:rPr>
              <a:t>《送杜少府之任蜀州》</a:t>
            </a:r>
            <a:r>
              <a:rPr lang="zh-CN" altLang="en-US" sz="3200" b="1">
                <a:latin typeface="黑体" pitchFamily="2" charset="-122"/>
                <a:ea typeface="黑体" pitchFamily="2" charset="-122"/>
                <a:sym typeface="宋体" pitchFamily="2" charset="-122"/>
              </a:rPr>
              <a:t>，完成下列理解性默写。</a:t>
            </a:r>
            <a:endParaRPr lang="zh-CN" altLang="zh-CN"/>
          </a:p>
          <a:p>
            <a:pPr lvl="0">
              <a:lnSpc>
                <a:spcPts val="3575"/>
              </a:lnSpc>
            </a:pPr>
            <a:r>
              <a:rPr lang="en-US" altLang="zh-CN" sz="3200" b="1">
                <a:latin typeface="黑体" pitchFamily="2" charset="-122"/>
                <a:ea typeface="黑体" pitchFamily="2" charset="-122"/>
                <a:sym typeface="宋体" pitchFamily="2" charset="-122"/>
              </a:rPr>
              <a:t>1</a:t>
            </a:r>
            <a:r>
              <a:rPr lang="zh-CN" altLang="en-US" sz="3200" b="1">
                <a:latin typeface="黑体" pitchFamily="2" charset="-122"/>
                <a:ea typeface="黑体" pitchFamily="2" charset="-122"/>
                <a:sym typeface="宋体" pitchFamily="2" charset="-122"/>
              </a:rPr>
              <a:t>、诗</a:t>
            </a:r>
            <a:r>
              <a:rPr lang="zh-CN" altLang="en-US" sz="3200" b="1">
                <a:latin typeface="黑体" pitchFamily="2" charset="-122"/>
                <a:ea typeface="黑体" pitchFamily="2" charset="-122"/>
              </a:rPr>
              <a:t>中用</a:t>
            </a:r>
            <a:r>
              <a:rPr lang="zh-CN" altLang="en-US" sz="3200" b="1">
                <a:solidFill>
                  <a:srgbClr val="FF0000"/>
                </a:solidFill>
                <a:latin typeface="黑体" pitchFamily="2" charset="-122"/>
                <a:ea typeface="黑体" pitchFamily="2" charset="-122"/>
              </a:rPr>
              <a:t>处境相同，感情一致</a:t>
            </a:r>
            <a:r>
              <a:rPr lang="zh-CN" altLang="en-US" sz="3200" b="1">
                <a:latin typeface="黑体" pitchFamily="2" charset="-122"/>
                <a:ea typeface="黑体" pitchFamily="2" charset="-122"/>
              </a:rPr>
              <a:t>来劝慰朋友不要忧伤，表达出诗人豁达、爽朗的胸怀的诗句是</a:t>
            </a:r>
            <a:r>
              <a:rPr lang="zh-CN" altLang="zh-CN" sz="3200" b="1">
                <a:latin typeface="黑体" pitchFamily="2" charset="-122"/>
                <a:ea typeface="黑体" pitchFamily="2" charset="-122"/>
              </a:rPr>
              <a:t>：</a:t>
            </a:r>
            <a:endParaRPr lang="zh-CN" altLang="zh-CN"/>
          </a:p>
          <a:p>
            <a:pPr lvl="0">
              <a:lnSpc>
                <a:spcPts val="3575"/>
              </a:lnSpc>
            </a:pPr>
            <a:r>
              <a:rPr lang="en-US" altLang="zh-CN" sz="3200" b="1">
                <a:latin typeface="黑体" pitchFamily="2" charset="-122"/>
                <a:ea typeface="黑体" pitchFamily="2" charset="-122"/>
                <a:sym typeface="宋体" pitchFamily="2" charset="-122"/>
              </a:rPr>
              <a:t>_______________</a:t>
            </a:r>
            <a:r>
              <a:rPr lang="zh-CN" altLang="en-US" sz="3200" b="1">
                <a:latin typeface="黑体" pitchFamily="2" charset="-122"/>
                <a:ea typeface="黑体" pitchFamily="2" charset="-122"/>
                <a:sym typeface="宋体" pitchFamily="2" charset="-122"/>
              </a:rPr>
              <a:t>，</a:t>
            </a:r>
            <a:r>
              <a:rPr lang="en-US" altLang="zh-CN" sz="3200" b="1">
                <a:latin typeface="黑体" pitchFamily="2" charset="-122"/>
                <a:ea typeface="黑体" pitchFamily="2" charset="-122"/>
                <a:sym typeface="宋体" pitchFamily="2" charset="-122"/>
              </a:rPr>
              <a:t>_______________</a:t>
            </a:r>
            <a:r>
              <a:rPr lang="zh-CN" altLang="en-US" sz="3200" b="1">
                <a:latin typeface="黑体" pitchFamily="2" charset="-122"/>
                <a:ea typeface="黑体" pitchFamily="2" charset="-122"/>
                <a:sym typeface="宋体" pitchFamily="2" charset="-122"/>
              </a:rPr>
              <a:t>。</a:t>
            </a:r>
            <a:endParaRPr lang="zh-CN" altLang="zh-CN"/>
          </a:p>
          <a:p>
            <a:pPr lvl="0">
              <a:lnSpc>
                <a:spcPts val="3575"/>
              </a:lnSpc>
            </a:pPr>
            <a:r>
              <a:rPr lang="en-US" altLang="zh-CN" sz="3200" b="1">
                <a:latin typeface="黑体" pitchFamily="2" charset="-122"/>
                <a:ea typeface="黑体" pitchFamily="2" charset="-122"/>
                <a:sym typeface="宋体" pitchFamily="2" charset="-122"/>
              </a:rPr>
              <a:t>2</a:t>
            </a:r>
            <a:r>
              <a:rPr lang="zh-CN" altLang="en-US" sz="3200" b="1">
                <a:latin typeface="黑体" pitchFamily="2" charset="-122"/>
                <a:ea typeface="黑体" pitchFamily="2" charset="-122"/>
                <a:sym typeface="宋体" pitchFamily="2" charset="-122"/>
              </a:rPr>
              <a:t>、诗中</a:t>
            </a:r>
            <a:r>
              <a:rPr lang="zh-CN" altLang="en-US" sz="3200" b="1">
                <a:latin typeface="黑体" pitchFamily="2" charset="-122"/>
                <a:ea typeface="黑体" pitchFamily="2" charset="-122"/>
              </a:rPr>
              <a:t>表明不要因为离别而伤感的诗句是：</a:t>
            </a:r>
            <a:endParaRPr lang="zh-CN" altLang="zh-CN"/>
          </a:p>
          <a:p>
            <a:pPr lvl="0">
              <a:lnSpc>
                <a:spcPts val="3575"/>
              </a:lnSpc>
            </a:pPr>
            <a:r>
              <a:rPr lang="en-US" altLang="zh-CN" sz="3200" b="1">
                <a:latin typeface="黑体" pitchFamily="2" charset="-122"/>
                <a:ea typeface="黑体" pitchFamily="2" charset="-122"/>
                <a:sym typeface="宋体" pitchFamily="2" charset="-122"/>
              </a:rPr>
              <a:t>_______________</a:t>
            </a:r>
            <a:r>
              <a:rPr lang="zh-CN" altLang="en-US" sz="3200" b="1">
                <a:latin typeface="黑体" pitchFamily="2" charset="-122"/>
                <a:ea typeface="黑体" pitchFamily="2" charset="-122"/>
                <a:sym typeface="宋体" pitchFamily="2" charset="-122"/>
              </a:rPr>
              <a:t>，</a:t>
            </a:r>
            <a:r>
              <a:rPr lang="en-US" altLang="zh-CN" sz="3200" b="1">
                <a:latin typeface="黑体" pitchFamily="2" charset="-122"/>
                <a:ea typeface="黑体" pitchFamily="2" charset="-122"/>
                <a:sym typeface="宋体" pitchFamily="2" charset="-122"/>
              </a:rPr>
              <a:t>_______________?</a:t>
            </a:r>
            <a:endParaRPr lang="zh-CN" altLang="zh-CN"/>
          </a:p>
          <a:p>
            <a:pPr lvl="0">
              <a:lnSpc>
                <a:spcPts val="3575"/>
              </a:lnSpc>
            </a:pPr>
            <a:r>
              <a:rPr lang="en-US" altLang="zh-CN" sz="3200" b="1">
                <a:latin typeface="黑体" pitchFamily="2" charset="-122"/>
                <a:ea typeface="黑体" pitchFamily="2" charset="-122"/>
              </a:rPr>
              <a:t>3</a:t>
            </a:r>
            <a:r>
              <a:rPr lang="zh-CN" altLang="en-US" sz="3200" b="1">
                <a:latin typeface="黑体" pitchFamily="2" charset="-122"/>
                <a:ea typeface="黑体" pitchFamily="2" charset="-122"/>
              </a:rPr>
              <a:t>、可用来鼓励和安慰朋友，道出了古今上下几千年人们的心声的名句是：</a:t>
            </a:r>
            <a:r>
              <a:rPr lang="en-US" altLang="zh-CN" sz="3200" b="1">
                <a:latin typeface="黑体" pitchFamily="2" charset="-122"/>
                <a:ea typeface="黑体" pitchFamily="2" charset="-122"/>
                <a:sym typeface="宋体" pitchFamily="2" charset="-122"/>
              </a:rPr>
              <a:t>______________</a:t>
            </a:r>
            <a:r>
              <a:rPr lang="zh-CN" altLang="en-US" sz="3200" b="1">
                <a:latin typeface="黑体" pitchFamily="2" charset="-122"/>
                <a:ea typeface="黑体" pitchFamily="2" charset="-122"/>
                <a:sym typeface="宋体" pitchFamily="2" charset="-122"/>
              </a:rPr>
              <a:t>，</a:t>
            </a:r>
            <a:r>
              <a:rPr lang="en-US" altLang="zh-CN" sz="3200" b="1">
                <a:latin typeface="黑体" pitchFamily="2" charset="-122"/>
                <a:ea typeface="黑体" pitchFamily="2" charset="-122"/>
                <a:sym typeface="宋体" pitchFamily="2" charset="-122"/>
              </a:rPr>
              <a:t>_____________</a:t>
            </a:r>
            <a:r>
              <a:rPr lang="zh-CN" altLang="en-US" sz="3600" b="1">
                <a:latin typeface="黑体" pitchFamily="2" charset="-122"/>
                <a:ea typeface="黑体" pitchFamily="2" charset="-122"/>
                <a:sym typeface="宋体" pitchFamily="2" charset="-122"/>
              </a:rPr>
              <a:t>。</a:t>
            </a:r>
            <a:endParaRPr lang="zh-CN" altLang="zh-CN"/>
          </a:p>
          <a:p>
            <a:pPr lvl="0">
              <a:lnSpc>
                <a:spcPts val="3575"/>
              </a:lnSpc>
            </a:pPr>
            <a:r>
              <a:rPr lang="en-US" altLang="zh-CN" sz="3600" b="1">
                <a:latin typeface="黑体" pitchFamily="2" charset="-122"/>
                <a:ea typeface="黑体" pitchFamily="2" charset="-122"/>
                <a:sym typeface="宋体" pitchFamily="2" charset="-122"/>
              </a:rPr>
              <a:t>4</a:t>
            </a:r>
            <a:r>
              <a:rPr lang="zh-CN" altLang="en-US" sz="3600" b="1">
                <a:latin typeface="黑体" pitchFamily="2" charset="-122"/>
                <a:ea typeface="黑体" pitchFamily="2" charset="-122"/>
                <a:sym typeface="宋体" pitchFamily="2" charset="-122"/>
              </a:rPr>
              <a:t>、</a:t>
            </a:r>
            <a:r>
              <a:rPr lang="zh-CN" altLang="en-US" sz="3200" b="1">
                <a:latin typeface="黑体" pitchFamily="2" charset="-122"/>
                <a:ea typeface="黑体" pitchFamily="2" charset="-122"/>
              </a:rPr>
              <a:t> </a:t>
            </a:r>
            <a:r>
              <a:rPr lang="zh-CN" altLang="en-US" sz="3200" b="1">
                <a:solidFill>
                  <a:srgbClr val="FF0000"/>
                </a:solidFill>
                <a:latin typeface="黑体" pitchFamily="2" charset="-122"/>
                <a:ea typeface="黑体" pitchFamily="2" charset="-122"/>
                <a:sym typeface="宋体" pitchFamily="2" charset="-122"/>
              </a:rPr>
              <a:t>点明送别之地和游人将去之地</a:t>
            </a:r>
            <a:r>
              <a:rPr lang="en-US" altLang="zh-CN" sz="3200" b="1">
                <a:latin typeface="黑体" pitchFamily="2" charset="-122"/>
                <a:ea typeface="黑体" pitchFamily="2" charset="-122"/>
                <a:sym typeface="宋体" pitchFamily="2" charset="-122"/>
              </a:rPr>
              <a:t>,</a:t>
            </a:r>
            <a:r>
              <a:rPr lang="zh-CN" altLang="en-US" sz="3200" b="1">
                <a:latin typeface="黑体" pitchFamily="2" charset="-122"/>
                <a:ea typeface="黑体" pitchFamily="2" charset="-122"/>
                <a:sym typeface="宋体" pitchFamily="2" charset="-122"/>
              </a:rPr>
              <a:t>描写景物为离别创设环境的语句是</a:t>
            </a:r>
            <a:r>
              <a:rPr lang="en-US" altLang="zh-CN" sz="3200" b="1">
                <a:latin typeface="黑体" pitchFamily="2" charset="-122"/>
                <a:ea typeface="黑体" pitchFamily="2" charset="-122"/>
                <a:sym typeface="宋体" pitchFamily="2" charset="-122"/>
              </a:rPr>
              <a:t>:_______________</a:t>
            </a:r>
            <a:r>
              <a:rPr lang="zh-CN" altLang="en-US" sz="3200" b="1">
                <a:latin typeface="黑体" pitchFamily="2" charset="-122"/>
                <a:ea typeface="黑体" pitchFamily="2" charset="-122"/>
                <a:sym typeface="宋体" pitchFamily="2" charset="-122"/>
              </a:rPr>
              <a:t>，</a:t>
            </a:r>
            <a:r>
              <a:rPr lang="en-US" altLang="zh-CN" sz="3200" b="1">
                <a:latin typeface="黑体" pitchFamily="2" charset="-122"/>
                <a:ea typeface="黑体" pitchFamily="2" charset="-122"/>
                <a:sym typeface="宋体" pitchFamily="2" charset="-122"/>
              </a:rPr>
              <a:t>_______________</a:t>
            </a:r>
            <a:r>
              <a:rPr lang="zh-CN" altLang="en-US" sz="3200" b="1">
                <a:latin typeface="黑体" pitchFamily="2" charset="-122"/>
                <a:ea typeface="黑体" pitchFamily="2" charset="-122"/>
                <a:sym typeface="宋体" pitchFamily="2" charset="-122"/>
              </a:rPr>
              <a:t>。</a:t>
            </a:r>
            <a:endParaRPr lang="zh-CN" altLang="zh-CN"/>
          </a:p>
          <a:p>
            <a:pPr lvl="0">
              <a:lnSpc>
                <a:spcPct val="150000"/>
              </a:lnSpc>
            </a:pPr>
            <a:endParaRPr lang="zh-CN" altLang="en-US" sz="3200" b="1">
              <a:latin typeface="黑体" pitchFamily="2" charset="-122"/>
              <a:ea typeface="黑体" pitchFamily="2" charset="-122"/>
              <a:sym typeface="宋体" pitchFamily="2" charset="-122"/>
            </a:endParaRPr>
          </a:p>
        </p:txBody>
      </p:sp>
      <p:sp>
        <p:nvSpPr>
          <p:cNvPr id="22530" name="文本框 2"/>
          <p:cNvSpPr/>
          <p:nvPr/>
        </p:nvSpPr>
        <p:spPr>
          <a:xfrm>
            <a:off x="819150" y="2357438"/>
            <a:ext cx="5511800" cy="58261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sym typeface="宋体" pitchFamily="2" charset="-122"/>
              </a:rPr>
              <a:t>与君离别意      同是</a:t>
            </a:r>
            <a:r>
              <a:rPr lang="zh-CN" altLang="en-US" sz="3200" b="1">
                <a:solidFill>
                  <a:srgbClr val="1115B5"/>
                </a:solidFill>
                <a:latin typeface="黑体" pitchFamily="2" charset="-122"/>
                <a:ea typeface="黑体" pitchFamily="2" charset="-122"/>
                <a:sym typeface="宋体" pitchFamily="2" charset="-122"/>
              </a:rPr>
              <a:t>宦</a:t>
            </a:r>
            <a:r>
              <a:rPr lang="zh-CN" altLang="en-US" sz="3200" b="1">
                <a:solidFill>
                  <a:srgbClr val="FF0000"/>
                </a:solidFill>
                <a:latin typeface="黑体" pitchFamily="2" charset="-122"/>
                <a:ea typeface="黑体" pitchFamily="2" charset="-122"/>
                <a:sym typeface="宋体" pitchFamily="2" charset="-122"/>
              </a:rPr>
              <a:t>游人</a:t>
            </a:r>
            <a:endParaRPr lang="zh-CN" altLang="zh-CN"/>
          </a:p>
        </p:txBody>
      </p:sp>
      <p:sp>
        <p:nvSpPr>
          <p:cNvPr id="22531" name="文本框 3"/>
          <p:cNvSpPr/>
          <p:nvPr/>
        </p:nvSpPr>
        <p:spPr>
          <a:xfrm>
            <a:off x="542925" y="3282950"/>
            <a:ext cx="6064250"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sym typeface="宋体" pitchFamily="2" charset="-122"/>
              </a:rPr>
              <a:t>无为在</a:t>
            </a:r>
            <a:r>
              <a:rPr lang="zh-CN" altLang="en-US" sz="3200" b="1">
                <a:solidFill>
                  <a:srgbClr val="1115B5"/>
                </a:solidFill>
                <a:latin typeface="黑体" pitchFamily="2" charset="-122"/>
                <a:ea typeface="黑体" pitchFamily="2" charset="-122"/>
                <a:sym typeface="宋体" pitchFamily="2" charset="-122"/>
              </a:rPr>
              <a:t>歧</a:t>
            </a:r>
            <a:r>
              <a:rPr lang="zh-CN" altLang="en-US" sz="3200" b="1">
                <a:solidFill>
                  <a:srgbClr val="FF0000"/>
                </a:solidFill>
                <a:latin typeface="黑体" pitchFamily="2" charset="-122"/>
                <a:ea typeface="黑体" pitchFamily="2" charset="-122"/>
                <a:sym typeface="宋体" pitchFamily="2" charset="-122"/>
              </a:rPr>
              <a:t>路      儿女共</a:t>
            </a:r>
            <a:r>
              <a:rPr lang="zh-CN" altLang="en-US" sz="3200" b="1">
                <a:solidFill>
                  <a:srgbClr val="1115B5"/>
                </a:solidFill>
                <a:latin typeface="黑体" pitchFamily="2" charset="-122"/>
                <a:ea typeface="黑体" pitchFamily="2" charset="-122"/>
                <a:sym typeface="宋体" pitchFamily="2" charset="-122"/>
              </a:rPr>
              <a:t>沾巾</a:t>
            </a:r>
            <a:r>
              <a:rPr lang="zh-CN" altLang="en-US" sz="2800" b="1">
                <a:solidFill>
                  <a:srgbClr val="FF0000"/>
                </a:solidFill>
                <a:latin typeface="黑体" pitchFamily="2" charset="-122"/>
                <a:ea typeface="黑体" pitchFamily="2" charset="-122"/>
                <a:sym typeface="宋体" pitchFamily="2" charset="-122"/>
              </a:rPr>
              <a:t> </a:t>
            </a:r>
            <a:endParaRPr lang="zh-CN" altLang="zh-CN"/>
          </a:p>
        </p:txBody>
      </p:sp>
      <p:sp>
        <p:nvSpPr>
          <p:cNvPr id="22532" name="文本框 4"/>
          <p:cNvSpPr/>
          <p:nvPr/>
        </p:nvSpPr>
        <p:spPr>
          <a:xfrm>
            <a:off x="38100" y="4686300"/>
            <a:ext cx="5543550"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rPr>
              <a:t>  天</a:t>
            </a:r>
            <a:r>
              <a:rPr lang="zh-CN" altLang="en-US" sz="3200" b="1">
                <a:solidFill>
                  <a:srgbClr val="1115B5"/>
                </a:solidFill>
                <a:latin typeface="黑体" pitchFamily="2" charset="-122"/>
                <a:ea typeface="黑体" pitchFamily="2" charset="-122"/>
              </a:rPr>
              <a:t>涯</a:t>
            </a:r>
            <a:r>
              <a:rPr lang="zh-CN" altLang="en-US" sz="3200" b="1">
                <a:solidFill>
                  <a:srgbClr val="FF0000"/>
                </a:solidFill>
                <a:latin typeface="黑体" pitchFamily="2" charset="-122"/>
                <a:ea typeface="黑体" pitchFamily="2" charset="-122"/>
              </a:rPr>
              <a:t>若比邻</a:t>
            </a:r>
            <a:endParaRPr lang="zh-CN" altLang="zh-CN"/>
          </a:p>
        </p:txBody>
      </p:sp>
      <p:sp>
        <p:nvSpPr>
          <p:cNvPr id="22533" name="文本框 4"/>
          <p:cNvSpPr/>
          <p:nvPr/>
        </p:nvSpPr>
        <p:spPr>
          <a:xfrm>
            <a:off x="542925" y="6089650"/>
            <a:ext cx="5040313" cy="584200"/>
          </a:xfrm>
          <a:prstGeom prst="rect">
            <a:avLst/>
          </a:prstGeom>
          <a:solidFill>
            <a:srgbClr val="FFFF99"/>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rPr>
              <a:t>城阙辅三秦，风烟望五津。</a:t>
            </a:r>
            <a:endParaRPr lang="zh-CN" altLang="zh-CN"/>
          </a:p>
        </p:txBody>
      </p:sp>
      <p:sp>
        <p:nvSpPr>
          <p:cNvPr id="22534" name="文本框 1"/>
          <p:cNvSpPr/>
          <p:nvPr/>
        </p:nvSpPr>
        <p:spPr>
          <a:xfrm>
            <a:off x="5340350" y="4222750"/>
            <a:ext cx="2722563"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rPr>
              <a:t>海内存知己  </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500" fill="hold"/>
                                        <p:tgtEl>
                                          <p:spTgt spid="22530"/>
                                        </p:tgtEl>
                                        <p:attrNameLst>
                                          <p:attrName>ppt_x</p:attrName>
                                        </p:attrNameLst>
                                      </p:cBhvr>
                                      <p:tavLst>
                                        <p:tav tm="0">
                                          <p:val>
                                            <p:strVal val="#ppt_x"/>
                                          </p:val>
                                        </p:tav>
                                        <p:tav tm="100000">
                                          <p:val>
                                            <p:strVal val="#ppt_x"/>
                                          </p:val>
                                        </p:tav>
                                      </p:tavLst>
                                    </p:anim>
                                    <p:anim calcmode="lin" valueType="num">
                                      <p:cBhvr>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1"/>
                                        </p:tgtEl>
                                        <p:attrNameLst>
                                          <p:attrName>style.visibility</p:attrName>
                                        </p:attrNameLst>
                                      </p:cBhvr>
                                      <p:to>
                                        <p:strVal val="visible"/>
                                      </p:to>
                                    </p:set>
                                    <p:anim calcmode="lin" valueType="num">
                                      <p:cBhvr>
                                        <p:cTn id="13" dur="500" fill="hold"/>
                                        <p:tgtEl>
                                          <p:spTgt spid="22531"/>
                                        </p:tgtEl>
                                        <p:attrNameLst>
                                          <p:attrName>ppt_x</p:attrName>
                                        </p:attrNameLst>
                                      </p:cBhvr>
                                      <p:tavLst>
                                        <p:tav tm="0">
                                          <p:val>
                                            <p:strVal val="#ppt_x"/>
                                          </p:val>
                                        </p:tav>
                                        <p:tav tm="100000">
                                          <p:val>
                                            <p:strVal val="#ppt_x"/>
                                          </p:val>
                                        </p:tav>
                                      </p:tavLst>
                                    </p:anim>
                                    <p:anim calcmode="lin" valueType="num">
                                      <p:cBhvr>
                                        <p:cTn id="14"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2"/>
                                        </p:tgtEl>
                                        <p:attrNameLst>
                                          <p:attrName>style.visibility</p:attrName>
                                        </p:attrNameLst>
                                      </p:cBhvr>
                                      <p:to>
                                        <p:strVal val="visible"/>
                                      </p:to>
                                    </p:set>
                                    <p:anim calcmode="lin" valueType="num">
                                      <p:cBhvr>
                                        <p:cTn id="19" dur="500" fill="hold"/>
                                        <p:tgtEl>
                                          <p:spTgt spid="22532"/>
                                        </p:tgtEl>
                                        <p:attrNameLst>
                                          <p:attrName>ppt_x</p:attrName>
                                        </p:attrNameLst>
                                      </p:cBhvr>
                                      <p:tavLst>
                                        <p:tav tm="0">
                                          <p:val>
                                            <p:strVal val="#ppt_x"/>
                                          </p:val>
                                        </p:tav>
                                        <p:tav tm="100000">
                                          <p:val>
                                            <p:strVal val="#ppt_x"/>
                                          </p:val>
                                        </p:tav>
                                      </p:tavLst>
                                    </p:anim>
                                    <p:anim calcmode="lin" valueType="num">
                                      <p:cBhvr>
                                        <p:cTn id="20"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2533"/>
                                        </p:tgtEl>
                                        <p:attrNameLst>
                                          <p:attrName>style.visibility</p:attrName>
                                        </p:attrNameLst>
                                      </p:cBhvr>
                                      <p:to>
                                        <p:strVal val="visible"/>
                                      </p:to>
                                    </p:set>
                                    <p:animEffect transition="in" filter="fade">
                                      <p:cBhvr>
                                        <p:cTn id="25" dur="1000" fill="hold"/>
                                        <p:tgtEl>
                                          <p:spTgt spid="22533"/>
                                        </p:tgtEl>
                                      </p:cBhvr>
                                    </p:animEffect>
                                    <p:anim calcmode="lin" valueType="num">
                                      <p:cBhvr>
                                        <p:cTn id="26" dur="1000" fill="hold"/>
                                        <p:tgtEl>
                                          <p:spTgt spid="22533"/>
                                        </p:tgtEl>
                                        <p:attrNameLst>
                                          <p:attrName>ppt_x</p:attrName>
                                        </p:attrNameLst>
                                      </p:cBhvr>
                                      <p:tavLst>
                                        <p:tav tm="0">
                                          <p:val>
                                            <p:strVal val="#ppt_x"/>
                                          </p:val>
                                        </p:tav>
                                        <p:tav tm="100000">
                                          <p:val>
                                            <p:strVal val="#ppt_x"/>
                                          </p:val>
                                        </p:tav>
                                      </p:tavLst>
                                    </p:anim>
                                    <p:anim calcmode="lin" valueType="num">
                                      <p:cBhvr>
                                        <p:cTn id="27" dur="1000" fill="hold"/>
                                        <p:tgtEl>
                                          <p:spTgt spid="225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3553" name="内容占位符 2"/>
          <p:cNvSpPr/>
          <p:nvPr>
            <p:ph idx="4294967295"/>
          </p:nvPr>
        </p:nvSpPr>
        <p:spPr>
          <a:xfrm>
            <a:off x="107950" y="127000"/>
            <a:ext cx="903605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eaLnBrk="1" hangingPunct="1">
              <a:lnSpc>
                <a:spcPct val="150000"/>
              </a:lnSpc>
              <a:buFontTx/>
              <a:buNone/>
            </a:pPr>
            <a:r>
              <a:rPr lang="zh-CN" altLang="en-US" sz="2400" b="1">
                <a:solidFill>
                  <a:srgbClr val="FF0000"/>
                </a:solidFill>
                <a:latin typeface="黑体" pitchFamily="2" charset="-122"/>
                <a:sym typeface="宋体" pitchFamily="2" charset="-122"/>
              </a:rPr>
              <a:t>背诵《望洞庭湖赠张丞相》</a:t>
            </a:r>
            <a:r>
              <a:rPr lang="zh-CN" altLang="en-US" sz="2400" b="1">
                <a:latin typeface="黑体" pitchFamily="2" charset="-122"/>
                <a:sym typeface="宋体" pitchFamily="2" charset="-122"/>
              </a:rPr>
              <a:t>，完成下列理解性默写。</a:t>
            </a:r>
            <a:endParaRPr lang="en-US" altLang="en-US"/>
          </a:p>
          <a:p>
            <a:pPr marL="0" lvl="0" indent="0" eaLnBrk="1" hangingPunct="1">
              <a:lnSpc>
                <a:spcPct val="150000"/>
              </a:lnSpc>
              <a:spcBef>
                <a:spcPct val="0"/>
              </a:spcBef>
              <a:buFontTx/>
              <a:buNone/>
            </a:pPr>
            <a:r>
              <a:rPr lang="en-US" altLang="zh-CN" sz="2400" b="1">
                <a:latin typeface="黑体" pitchFamily="2" charset="-122"/>
                <a:sym typeface="宋体" pitchFamily="2" charset="-122"/>
              </a:rPr>
              <a:t>1</a:t>
            </a:r>
            <a:r>
              <a:rPr lang="zh-CN" altLang="en-US" sz="2400" b="1">
                <a:latin typeface="黑体" pitchFamily="2" charset="-122"/>
                <a:sym typeface="宋体" pitchFamily="2" charset="-122"/>
              </a:rPr>
              <a:t>、</a:t>
            </a:r>
            <a:r>
              <a:rPr lang="zh-CN" altLang="en-US" sz="2400" b="1">
                <a:solidFill>
                  <a:srgbClr val="FF0000"/>
                </a:solidFill>
                <a:latin typeface="黑体" pitchFamily="2" charset="-122"/>
                <a:sym typeface="宋体" pitchFamily="2" charset="-122"/>
              </a:rPr>
              <a:t>笔力千钧，备受后人赞赏的诗句是：</a:t>
            </a:r>
            <a:endParaRPr lang="en-US" altLang="en-US"/>
          </a:p>
          <a:p>
            <a:pPr marL="0" lvl="0" indent="0" eaLnBrk="1" hangingPunct="1">
              <a:lnSpc>
                <a:spcPct val="150000"/>
              </a:lnSpc>
              <a:spcBef>
                <a:spcPct val="0"/>
              </a:spcBef>
              <a:buFontTx/>
              <a:buNone/>
            </a:pPr>
            <a:r>
              <a:rPr lang="zh-CN" altLang="en-US" sz="2400" b="1">
                <a:latin typeface="黑体" pitchFamily="2" charset="-122"/>
                <a:sym typeface="宋体" pitchFamily="2" charset="-122"/>
              </a:rPr>
              <a:t>“</a:t>
            </a:r>
            <a:r>
              <a:rPr lang="en-US" altLang="zh-CN" sz="2400" b="1">
                <a:latin typeface="黑体" pitchFamily="2" charset="-122"/>
                <a:sym typeface="宋体" pitchFamily="2" charset="-122"/>
              </a:rPr>
              <a:t>_______________</a:t>
            </a:r>
            <a:r>
              <a:rPr lang="zh-CN" altLang="en-US" sz="2400" b="1">
                <a:latin typeface="黑体" pitchFamily="2" charset="-122"/>
                <a:sym typeface="宋体" pitchFamily="2" charset="-122"/>
              </a:rPr>
              <a:t>，</a:t>
            </a:r>
            <a:r>
              <a:rPr lang="en-US" altLang="zh-CN" sz="2400" b="1">
                <a:latin typeface="黑体" pitchFamily="2" charset="-122"/>
                <a:sym typeface="宋体" pitchFamily="2" charset="-122"/>
              </a:rPr>
              <a:t>_______________</a:t>
            </a:r>
            <a:r>
              <a:rPr lang="zh-CN" altLang="en-US" sz="2400" b="1">
                <a:latin typeface="黑体" pitchFamily="2" charset="-122"/>
                <a:sym typeface="宋体" pitchFamily="2" charset="-122"/>
              </a:rPr>
              <a:t>。” </a:t>
            </a:r>
            <a:endParaRPr lang="en-US" altLang="en-US"/>
          </a:p>
          <a:p>
            <a:pPr marL="0" lvl="0" indent="0" eaLnBrk="1" hangingPunct="1">
              <a:lnSpc>
                <a:spcPct val="150000"/>
              </a:lnSpc>
              <a:spcBef>
                <a:spcPct val="0"/>
              </a:spcBef>
              <a:buFontTx/>
              <a:buNone/>
            </a:pPr>
            <a:r>
              <a:rPr lang="en-US" altLang="zh-CN" sz="2400" b="1">
                <a:latin typeface="黑体" pitchFamily="2" charset="-122"/>
                <a:sym typeface="宋体" pitchFamily="2" charset="-122"/>
              </a:rPr>
              <a:t>2</a:t>
            </a:r>
            <a:r>
              <a:rPr lang="zh-CN" altLang="en-US" sz="2400" b="1">
                <a:latin typeface="黑体" pitchFamily="2" charset="-122"/>
                <a:sym typeface="宋体" pitchFamily="2" charset="-122"/>
              </a:rPr>
              <a:t>、我们想达到某个目的，又</a:t>
            </a:r>
            <a:r>
              <a:rPr lang="zh-CN" altLang="en-US" sz="2400" b="1">
                <a:solidFill>
                  <a:srgbClr val="FF0000"/>
                </a:solidFill>
                <a:latin typeface="黑体" pitchFamily="2" charset="-122"/>
                <a:sym typeface="宋体" pitchFamily="2" charset="-122"/>
              </a:rPr>
              <a:t>苦于没有途径，</a:t>
            </a:r>
            <a:r>
              <a:rPr lang="zh-CN" altLang="en-US" sz="2400" b="1">
                <a:latin typeface="黑体" pitchFamily="2" charset="-122"/>
                <a:sym typeface="宋体" pitchFamily="2" charset="-122"/>
              </a:rPr>
              <a:t>可以引用</a:t>
            </a:r>
            <a:r>
              <a:rPr lang="en-US" altLang="zh-CN" sz="2400" b="1">
                <a:latin typeface="黑体" pitchFamily="2" charset="-122"/>
                <a:sym typeface="宋体" pitchFamily="2" charset="-122"/>
              </a:rPr>
              <a:t>《</a:t>
            </a:r>
            <a:r>
              <a:rPr lang="zh-CN" altLang="en-US" sz="2400" b="1">
                <a:latin typeface="黑体" pitchFamily="2" charset="-122"/>
                <a:sym typeface="宋体" pitchFamily="2" charset="-122"/>
              </a:rPr>
              <a:t>望洞庭湖赠张丞相</a:t>
            </a:r>
            <a:r>
              <a:rPr lang="en-US" altLang="zh-CN" sz="2400" b="1">
                <a:latin typeface="黑体" pitchFamily="2" charset="-122"/>
                <a:sym typeface="宋体" pitchFamily="2" charset="-122"/>
              </a:rPr>
              <a:t>》</a:t>
            </a:r>
            <a:r>
              <a:rPr lang="zh-CN" altLang="en-US" sz="2400" b="1">
                <a:latin typeface="黑体" pitchFamily="2" charset="-122"/>
                <a:sym typeface="宋体" pitchFamily="2" charset="-122"/>
              </a:rPr>
              <a:t>中的诗句</a:t>
            </a:r>
            <a:r>
              <a:rPr lang="en-US" altLang="zh-CN" sz="2400" b="1">
                <a:latin typeface="黑体" pitchFamily="2" charset="-122"/>
                <a:sym typeface="宋体" pitchFamily="2" charset="-122"/>
              </a:rPr>
              <a:t>_______________</a:t>
            </a:r>
            <a:r>
              <a:rPr lang="zh-CN" altLang="en-US" sz="2400" b="1">
                <a:latin typeface="黑体" pitchFamily="2" charset="-122"/>
                <a:sym typeface="宋体" pitchFamily="2" charset="-122"/>
              </a:rPr>
              <a:t>，</a:t>
            </a:r>
            <a:r>
              <a:rPr lang="en-US" altLang="zh-CN" sz="2400" b="1">
                <a:latin typeface="黑体" pitchFamily="2" charset="-122"/>
                <a:sym typeface="宋体" pitchFamily="2" charset="-122"/>
              </a:rPr>
              <a:t>_______________</a:t>
            </a:r>
            <a:r>
              <a:rPr lang="zh-CN" altLang="en-US" sz="2400" b="1">
                <a:latin typeface="黑体" pitchFamily="2" charset="-122"/>
                <a:sym typeface="宋体" pitchFamily="2" charset="-122"/>
              </a:rPr>
              <a:t>。</a:t>
            </a:r>
            <a:endParaRPr lang="en-US" altLang="en-US"/>
          </a:p>
          <a:p>
            <a:pPr marL="0" lvl="0" indent="0" eaLnBrk="1" hangingPunct="1">
              <a:lnSpc>
                <a:spcPct val="150000"/>
              </a:lnSpc>
              <a:spcBef>
                <a:spcPct val="0"/>
              </a:spcBef>
              <a:buFontTx/>
              <a:buNone/>
            </a:pPr>
            <a:r>
              <a:rPr lang="zh-CN" altLang="en-US" sz="2400" b="1">
                <a:latin typeface="黑体" pitchFamily="2" charset="-122"/>
                <a:sym typeface="宋体" pitchFamily="2" charset="-122"/>
              </a:rPr>
              <a:t> </a:t>
            </a:r>
            <a:r>
              <a:rPr lang="en-US" altLang="zh-CN" sz="2400" b="1">
                <a:latin typeface="黑体" pitchFamily="2" charset="-122"/>
              </a:rPr>
              <a:t>3</a:t>
            </a:r>
            <a:r>
              <a:rPr lang="zh-CN" altLang="en-US" sz="2400" b="1">
                <a:latin typeface="黑体" pitchFamily="2" charset="-122"/>
              </a:rPr>
              <a:t>、</a:t>
            </a:r>
            <a:r>
              <a:rPr lang="zh-CN" altLang="en-US" sz="2400" b="1">
                <a:latin typeface="黑体" pitchFamily="2" charset="-122"/>
                <a:sym typeface="宋体" pitchFamily="2" charset="-122"/>
              </a:rPr>
              <a:t>诗中表达</a:t>
            </a:r>
            <a:r>
              <a:rPr lang="zh-CN" altLang="en-US" sz="2400" b="1">
                <a:solidFill>
                  <a:srgbClr val="FF0000"/>
                </a:solidFill>
                <a:latin typeface="黑体" pitchFamily="2" charset="-122"/>
                <a:sym typeface="宋体" pitchFamily="2" charset="-122"/>
              </a:rPr>
              <a:t>渴望出仕而无人引荐</a:t>
            </a:r>
            <a:r>
              <a:rPr lang="zh-CN" altLang="en-US" sz="2400" b="1">
                <a:latin typeface="黑体" pitchFamily="2" charset="-122"/>
                <a:sym typeface="宋体" pitchFamily="2" charset="-122"/>
              </a:rPr>
              <a:t>的句子是</a:t>
            </a:r>
            <a:r>
              <a:rPr lang="en-US" altLang="zh-CN" sz="2400" b="1">
                <a:latin typeface="黑体" pitchFamily="2" charset="-122"/>
                <a:sym typeface="宋体" pitchFamily="2" charset="-122"/>
              </a:rPr>
              <a:t>:</a:t>
            </a:r>
            <a:endParaRPr lang="en-US" altLang="en-US"/>
          </a:p>
          <a:p>
            <a:pPr marL="0" lvl="0" indent="0" eaLnBrk="1" hangingPunct="1">
              <a:lnSpc>
                <a:spcPct val="150000"/>
              </a:lnSpc>
              <a:spcBef>
                <a:spcPct val="0"/>
              </a:spcBef>
              <a:buFontTx/>
              <a:buNone/>
            </a:pPr>
            <a:r>
              <a:rPr lang="en-US" altLang="zh-CN" sz="2400" b="1">
                <a:latin typeface="黑体" pitchFamily="2" charset="-122"/>
                <a:sym typeface="宋体" pitchFamily="2" charset="-122"/>
              </a:rPr>
              <a:t>_______________</a:t>
            </a:r>
            <a:r>
              <a:rPr lang="zh-CN" altLang="en-US" sz="2400" b="1">
                <a:latin typeface="黑体" pitchFamily="2" charset="-122"/>
                <a:sym typeface="宋体" pitchFamily="2" charset="-122"/>
              </a:rPr>
              <a:t>，</a:t>
            </a:r>
            <a:r>
              <a:rPr lang="en-US" altLang="zh-CN" sz="2400" b="1">
                <a:latin typeface="黑体" pitchFamily="2" charset="-122"/>
                <a:sym typeface="宋体" pitchFamily="2" charset="-122"/>
              </a:rPr>
              <a:t>_______________</a:t>
            </a:r>
            <a:r>
              <a:rPr lang="zh-CN" altLang="en-US" sz="2400" b="1">
                <a:latin typeface="黑体" pitchFamily="2" charset="-122"/>
                <a:sym typeface="宋体" pitchFamily="2" charset="-122"/>
              </a:rPr>
              <a:t>。</a:t>
            </a:r>
            <a:endParaRPr lang="en-US" altLang="en-US"/>
          </a:p>
          <a:p>
            <a:pPr marL="0" lvl="0" indent="0" eaLnBrk="1" hangingPunct="1">
              <a:lnSpc>
                <a:spcPct val="150000"/>
              </a:lnSpc>
              <a:spcBef>
                <a:spcPct val="0"/>
              </a:spcBef>
              <a:buFontTx/>
              <a:buNone/>
            </a:pPr>
            <a:r>
              <a:rPr lang="en-US" altLang="zh-CN" sz="2400" b="1">
                <a:latin typeface="黑体" pitchFamily="2" charset="-122"/>
                <a:sym typeface="宋体" pitchFamily="2" charset="-122"/>
              </a:rPr>
              <a:t>4</a:t>
            </a:r>
            <a:r>
              <a:rPr lang="zh-CN" altLang="en-US" sz="2400" b="1">
                <a:latin typeface="黑体" pitchFamily="2" charset="-122"/>
                <a:sym typeface="宋体" pitchFamily="2" charset="-122"/>
              </a:rPr>
              <a:t>、含蓄表达了诗人求仕之心</a:t>
            </a:r>
            <a:r>
              <a:rPr lang="en-US" altLang="zh-CN" sz="2400" b="1">
                <a:latin typeface="黑体" pitchFamily="2" charset="-122"/>
                <a:sym typeface="宋体" pitchFamily="2" charset="-122"/>
              </a:rPr>
              <a:t>(</a:t>
            </a:r>
            <a:r>
              <a:rPr lang="zh-CN" altLang="en-US" sz="2400" b="1">
                <a:latin typeface="黑体" pitchFamily="2" charset="-122"/>
                <a:sym typeface="宋体" pitchFamily="2" charset="-122"/>
              </a:rPr>
              <a:t>急于求官、服务社会</a:t>
            </a:r>
            <a:r>
              <a:rPr lang="en-US" altLang="zh-CN" sz="2400" b="1">
                <a:latin typeface="黑体" pitchFamily="2" charset="-122"/>
                <a:sym typeface="宋体" pitchFamily="2" charset="-122"/>
              </a:rPr>
              <a:t>)</a:t>
            </a:r>
            <a:r>
              <a:rPr lang="zh-CN" altLang="en-US" sz="2400" b="1">
                <a:latin typeface="黑体" pitchFamily="2" charset="-122"/>
                <a:sym typeface="宋体" pitchFamily="2" charset="-122"/>
              </a:rPr>
              <a:t>的诗句是</a:t>
            </a:r>
            <a:r>
              <a:rPr lang="en-US" altLang="zh-CN" sz="2400" b="1">
                <a:latin typeface="黑体" pitchFamily="2" charset="-122"/>
                <a:sym typeface="宋体" pitchFamily="2" charset="-122"/>
              </a:rPr>
              <a:t>:</a:t>
            </a:r>
            <a:endParaRPr lang="en-US" altLang="en-US"/>
          </a:p>
          <a:p>
            <a:pPr marL="0" lvl="0" indent="0" eaLnBrk="1" hangingPunct="1">
              <a:lnSpc>
                <a:spcPct val="150000"/>
              </a:lnSpc>
              <a:spcBef>
                <a:spcPct val="0"/>
              </a:spcBef>
              <a:buFontTx/>
              <a:buNone/>
            </a:pPr>
            <a:r>
              <a:rPr lang="en-US" altLang="zh-CN" sz="2400" b="1">
                <a:latin typeface="黑体" pitchFamily="2" charset="-122"/>
                <a:sym typeface="宋体" pitchFamily="2" charset="-122"/>
              </a:rPr>
              <a:t>_______________</a:t>
            </a:r>
            <a:r>
              <a:rPr lang="zh-CN" altLang="en-US" sz="2400" b="1">
                <a:latin typeface="黑体" pitchFamily="2" charset="-122"/>
                <a:sym typeface="宋体" pitchFamily="2" charset="-122"/>
              </a:rPr>
              <a:t>，</a:t>
            </a:r>
            <a:r>
              <a:rPr lang="en-US" altLang="zh-CN" sz="2400" b="1">
                <a:latin typeface="黑体" pitchFamily="2" charset="-122"/>
                <a:sym typeface="宋体" pitchFamily="2" charset="-122"/>
              </a:rPr>
              <a:t>_______________</a:t>
            </a:r>
            <a:r>
              <a:rPr lang="zh-CN" altLang="en-US" sz="2400" b="1">
                <a:latin typeface="黑体" pitchFamily="2" charset="-122"/>
                <a:sym typeface="宋体" pitchFamily="2" charset="-122"/>
              </a:rPr>
              <a:t>。</a:t>
            </a:r>
            <a:endParaRPr lang="en-US" altLang="en-US"/>
          </a:p>
          <a:p>
            <a:pPr marL="0" lvl="0" indent="0" eaLnBrk="1" hangingPunct="1">
              <a:lnSpc>
                <a:spcPct val="150000"/>
              </a:lnSpc>
              <a:buClr>
                <a:srgbClr val="009999"/>
              </a:buClr>
              <a:buFontTx/>
              <a:buNone/>
            </a:pPr>
            <a:r>
              <a:rPr lang="en-US" altLang="zh-CN" sz="2400" b="1">
                <a:latin typeface="黑体" pitchFamily="2" charset="-122"/>
              </a:rPr>
              <a:t>5</a:t>
            </a:r>
            <a:r>
              <a:rPr lang="zh-CN" altLang="en-US" sz="2400" b="1">
                <a:latin typeface="黑体" pitchFamily="2" charset="-122"/>
              </a:rPr>
              <a:t>、</a:t>
            </a:r>
            <a:r>
              <a:rPr lang="zh-CN" altLang="en-US" sz="2400" b="1">
                <a:latin typeface="黑体" pitchFamily="2" charset="-122"/>
                <a:sym typeface="宋体" pitchFamily="2" charset="-122"/>
              </a:rPr>
              <a:t>诗中用夸张手法描摹湖水水势浩渺，与天相接的恢弘气势的句子是</a:t>
            </a:r>
            <a:r>
              <a:rPr lang="en-US" altLang="zh-CN" sz="2400" b="1">
                <a:latin typeface="黑体" pitchFamily="2" charset="-122"/>
                <a:sym typeface="宋体" pitchFamily="2" charset="-122"/>
              </a:rPr>
              <a:t>: </a:t>
            </a:r>
            <a:r>
              <a:rPr lang="zh-CN" altLang="en-US" sz="2400" b="1">
                <a:latin typeface="黑体" pitchFamily="2" charset="-122"/>
              </a:rPr>
              <a:t>：</a:t>
            </a:r>
            <a:r>
              <a:rPr lang="en-US" altLang="zh-CN" sz="2400" b="1">
                <a:latin typeface="黑体" pitchFamily="2" charset="-122"/>
                <a:sym typeface="宋体" pitchFamily="2" charset="-122"/>
              </a:rPr>
              <a:t>_______________</a:t>
            </a:r>
            <a:r>
              <a:rPr lang="zh-CN" altLang="en-US" sz="2400" b="1">
                <a:latin typeface="黑体" pitchFamily="2" charset="-122"/>
                <a:sym typeface="宋体" pitchFamily="2" charset="-122"/>
              </a:rPr>
              <a:t>，</a:t>
            </a:r>
            <a:r>
              <a:rPr lang="en-US" altLang="zh-CN" sz="2400" b="1">
                <a:latin typeface="黑体" pitchFamily="2" charset="-122"/>
                <a:sym typeface="宋体" pitchFamily="2" charset="-122"/>
              </a:rPr>
              <a:t>_______________</a:t>
            </a:r>
            <a:r>
              <a:rPr lang="zh-CN" altLang="en-US" sz="2400" b="1">
                <a:latin typeface="黑体" pitchFamily="2" charset="-122"/>
                <a:sym typeface="宋体" pitchFamily="2" charset="-122"/>
              </a:rPr>
              <a:t>。</a:t>
            </a:r>
            <a:endParaRPr lang="en-US" altLang="en-US"/>
          </a:p>
          <a:p>
            <a:pPr marL="0" lvl="0" indent="0" eaLnBrk="1" hangingPunct="1">
              <a:lnSpc>
                <a:spcPct val="150000"/>
              </a:lnSpc>
              <a:buClr>
                <a:srgbClr val="009999"/>
              </a:buClr>
              <a:buFontTx/>
              <a:buNone/>
            </a:pPr>
            <a:endParaRPr lang="zh-CN" altLang="en-US" b="1"/>
          </a:p>
        </p:txBody>
      </p:sp>
      <p:sp>
        <p:nvSpPr>
          <p:cNvPr id="23554" name="文本框 2"/>
          <p:cNvSpPr/>
          <p:nvPr/>
        </p:nvSpPr>
        <p:spPr>
          <a:xfrm>
            <a:off x="539750" y="1268413"/>
            <a:ext cx="4730750" cy="584200"/>
          </a:xfrm>
          <a:prstGeom prst="rect">
            <a:avLst/>
          </a:prstGeom>
          <a:solidFill>
            <a:srgbClr val="FFFF99"/>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sym typeface="宋体" pitchFamily="2" charset="-122"/>
              </a:rPr>
              <a:t>气</a:t>
            </a:r>
            <a:r>
              <a:rPr lang="zh-CN" altLang="en-US" sz="3200" b="1">
                <a:solidFill>
                  <a:srgbClr val="1115B5"/>
                </a:solidFill>
                <a:latin typeface="黑体" pitchFamily="2" charset="-122"/>
                <a:ea typeface="黑体" pitchFamily="2" charset="-122"/>
                <a:sym typeface="宋体" pitchFamily="2" charset="-122"/>
              </a:rPr>
              <a:t>蒸</a:t>
            </a:r>
            <a:r>
              <a:rPr lang="zh-CN" altLang="en-US" sz="3200" b="1">
                <a:solidFill>
                  <a:srgbClr val="FF0000"/>
                </a:solidFill>
                <a:latin typeface="黑体" pitchFamily="2" charset="-122"/>
                <a:ea typeface="黑体" pitchFamily="2" charset="-122"/>
                <a:sym typeface="宋体" pitchFamily="2" charset="-122"/>
              </a:rPr>
              <a:t>云梦泽，波</a:t>
            </a:r>
            <a:r>
              <a:rPr lang="zh-CN" altLang="en-US" sz="3200" b="1">
                <a:solidFill>
                  <a:srgbClr val="1115B5"/>
                </a:solidFill>
                <a:latin typeface="黑体" pitchFamily="2" charset="-122"/>
                <a:ea typeface="黑体" pitchFamily="2" charset="-122"/>
                <a:sym typeface="宋体" pitchFamily="2" charset="-122"/>
              </a:rPr>
              <a:t>撼岳</a:t>
            </a:r>
            <a:r>
              <a:rPr lang="zh-CN" altLang="en-US" sz="3200" b="1">
                <a:solidFill>
                  <a:srgbClr val="FF0000"/>
                </a:solidFill>
                <a:latin typeface="黑体" pitchFamily="2" charset="-122"/>
                <a:ea typeface="黑体" pitchFamily="2" charset="-122"/>
                <a:sym typeface="宋体" pitchFamily="2" charset="-122"/>
              </a:rPr>
              <a:t>阳城</a:t>
            </a:r>
            <a:endParaRPr lang="zh-CN" altLang="zh-CN"/>
          </a:p>
        </p:txBody>
      </p:sp>
      <p:sp>
        <p:nvSpPr>
          <p:cNvPr id="23555" name="文本框 3"/>
          <p:cNvSpPr/>
          <p:nvPr/>
        </p:nvSpPr>
        <p:spPr>
          <a:xfrm>
            <a:off x="2987675" y="2379663"/>
            <a:ext cx="4965700" cy="582612"/>
          </a:xfrm>
          <a:prstGeom prst="rect">
            <a:avLst/>
          </a:prstGeom>
          <a:solidFill>
            <a:srgbClr val="FFFF99"/>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rPr>
              <a:t>坐观</a:t>
            </a:r>
            <a:r>
              <a:rPr lang="zh-CN" altLang="en-US" sz="3200" b="1">
                <a:solidFill>
                  <a:srgbClr val="1115B5"/>
                </a:solidFill>
                <a:latin typeface="黑体" pitchFamily="2" charset="-122"/>
                <a:ea typeface="黑体" pitchFamily="2" charset="-122"/>
              </a:rPr>
              <a:t>垂</a:t>
            </a:r>
            <a:r>
              <a:rPr lang="zh-CN" altLang="en-US" sz="3200" b="1">
                <a:solidFill>
                  <a:srgbClr val="FF0000"/>
                </a:solidFill>
                <a:latin typeface="黑体" pitchFamily="2" charset="-122"/>
                <a:ea typeface="黑体" pitchFamily="2" charset="-122"/>
              </a:rPr>
              <a:t>钓者，</a:t>
            </a:r>
            <a:r>
              <a:rPr lang="zh-CN" altLang="en-US" sz="3200" b="1">
                <a:solidFill>
                  <a:srgbClr val="1115B5"/>
                </a:solidFill>
                <a:latin typeface="黑体" pitchFamily="2" charset="-122"/>
                <a:ea typeface="黑体" pitchFamily="2" charset="-122"/>
              </a:rPr>
              <a:t>徒</a:t>
            </a:r>
            <a:r>
              <a:rPr lang="zh-CN" altLang="en-US" sz="3200" b="1">
                <a:solidFill>
                  <a:srgbClr val="FF0000"/>
                </a:solidFill>
                <a:latin typeface="黑体" pitchFamily="2" charset="-122"/>
                <a:ea typeface="黑体" pitchFamily="2" charset="-122"/>
              </a:rPr>
              <a:t>有</a:t>
            </a:r>
            <a:r>
              <a:rPr lang="zh-CN" altLang="en-US" sz="3200" b="1">
                <a:solidFill>
                  <a:srgbClr val="1115B5"/>
                </a:solidFill>
                <a:latin typeface="黑体" pitchFamily="2" charset="-122"/>
                <a:ea typeface="黑体" pitchFamily="2" charset="-122"/>
              </a:rPr>
              <a:t>羡</a:t>
            </a:r>
            <a:r>
              <a:rPr lang="zh-CN" altLang="en-US" sz="3200" b="1">
                <a:solidFill>
                  <a:srgbClr val="FF0000"/>
                </a:solidFill>
                <a:latin typeface="黑体" pitchFamily="2" charset="-122"/>
                <a:ea typeface="黑体" pitchFamily="2" charset="-122"/>
              </a:rPr>
              <a:t>鱼情</a:t>
            </a:r>
            <a:endParaRPr lang="zh-CN" altLang="zh-CN"/>
          </a:p>
        </p:txBody>
      </p:sp>
      <p:sp>
        <p:nvSpPr>
          <p:cNvPr id="23556" name="矩形 4"/>
          <p:cNvSpPr/>
          <p:nvPr/>
        </p:nvSpPr>
        <p:spPr>
          <a:xfrm>
            <a:off x="323850" y="3429000"/>
            <a:ext cx="5470525" cy="736600"/>
          </a:xfrm>
          <a:prstGeom prst="rect">
            <a:avLst/>
          </a:prstGeom>
          <a:solidFill>
            <a:srgbClr val="FFFF99"/>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rPr>
              <a:t>欲济无舟楫 ，端居耻圣明。</a:t>
            </a:r>
            <a:endParaRPr lang="zh-CN" altLang="zh-CN"/>
          </a:p>
        </p:txBody>
      </p:sp>
      <p:sp>
        <p:nvSpPr>
          <p:cNvPr id="23557" name="文本框 5"/>
          <p:cNvSpPr/>
          <p:nvPr/>
        </p:nvSpPr>
        <p:spPr>
          <a:xfrm>
            <a:off x="288925" y="4537075"/>
            <a:ext cx="4965700" cy="582613"/>
          </a:xfrm>
          <a:prstGeom prst="rect">
            <a:avLst/>
          </a:prstGeom>
          <a:solidFill>
            <a:srgbClr val="FFFF99"/>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rPr>
              <a:t>坐观</a:t>
            </a:r>
            <a:r>
              <a:rPr lang="zh-CN" altLang="en-US" sz="3200" b="1">
                <a:solidFill>
                  <a:srgbClr val="1115B5"/>
                </a:solidFill>
                <a:latin typeface="黑体" pitchFamily="2" charset="-122"/>
                <a:ea typeface="黑体" pitchFamily="2" charset="-122"/>
              </a:rPr>
              <a:t>垂</a:t>
            </a:r>
            <a:r>
              <a:rPr lang="zh-CN" altLang="en-US" sz="3200" b="1">
                <a:solidFill>
                  <a:srgbClr val="FF0000"/>
                </a:solidFill>
                <a:latin typeface="黑体" pitchFamily="2" charset="-122"/>
                <a:ea typeface="黑体" pitchFamily="2" charset="-122"/>
              </a:rPr>
              <a:t>钓者，</a:t>
            </a:r>
            <a:r>
              <a:rPr lang="zh-CN" altLang="en-US" sz="3200" b="1">
                <a:solidFill>
                  <a:srgbClr val="1115B5"/>
                </a:solidFill>
                <a:latin typeface="黑体" pitchFamily="2" charset="-122"/>
                <a:ea typeface="黑体" pitchFamily="2" charset="-122"/>
              </a:rPr>
              <a:t>徒</a:t>
            </a:r>
            <a:r>
              <a:rPr lang="zh-CN" altLang="en-US" sz="3200" b="1">
                <a:solidFill>
                  <a:srgbClr val="FF0000"/>
                </a:solidFill>
                <a:latin typeface="黑体" pitchFamily="2" charset="-122"/>
                <a:ea typeface="黑体" pitchFamily="2" charset="-122"/>
              </a:rPr>
              <a:t>有</a:t>
            </a:r>
            <a:r>
              <a:rPr lang="zh-CN" altLang="en-US" sz="3200" b="1">
                <a:solidFill>
                  <a:srgbClr val="1115B5"/>
                </a:solidFill>
                <a:latin typeface="黑体" pitchFamily="2" charset="-122"/>
                <a:ea typeface="黑体" pitchFamily="2" charset="-122"/>
              </a:rPr>
              <a:t>羡</a:t>
            </a:r>
            <a:r>
              <a:rPr lang="zh-CN" altLang="en-US" sz="3200" b="1">
                <a:solidFill>
                  <a:srgbClr val="FF0000"/>
                </a:solidFill>
                <a:latin typeface="黑体" pitchFamily="2" charset="-122"/>
                <a:ea typeface="黑体" pitchFamily="2" charset="-122"/>
              </a:rPr>
              <a:t>鱼情</a:t>
            </a:r>
            <a:endParaRPr lang="zh-CN" altLang="zh-CN"/>
          </a:p>
        </p:txBody>
      </p:sp>
      <p:sp>
        <p:nvSpPr>
          <p:cNvPr id="23558" name="文本框 11"/>
          <p:cNvSpPr/>
          <p:nvPr/>
        </p:nvSpPr>
        <p:spPr>
          <a:xfrm>
            <a:off x="1187450" y="5680075"/>
            <a:ext cx="5391150" cy="584200"/>
          </a:xfrm>
          <a:prstGeom prst="rect">
            <a:avLst/>
          </a:prstGeom>
          <a:solidFill>
            <a:srgbClr val="FFFF99"/>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200" b="1">
                <a:solidFill>
                  <a:srgbClr val="FF0000"/>
                </a:solidFill>
                <a:latin typeface="黑体" pitchFamily="2" charset="-122"/>
                <a:ea typeface="黑体" pitchFamily="2" charset="-122"/>
              </a:rPr>
              <a:t>八月湖水平  涵虚混太清 </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ppt_x</p:attrName>
                                        </p:attrNameLst>
                                      </p:cBhvr>
                                      <p:tavLst>
                                        <p:tav tm="0">
                                          <p:val>
                                            <p:strVal val="#ppt_x"/>
                                          </p:val>
                                        </p:tav>
                                        <p:tav tm="100000">
                                          <p:val>
                                            <p:strVal val="#ppt_x"/>
                                          </p:val>
                                        </p:tav>
                                      </p:tavLst>
                                    </p:anim>
                                    <p:anim calcmode="lin" valueType="num">
                                      <p:cBhvr>
                                        <p:cTn id="8"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p:cTn id="13" dur="500" fill="hold"/>
                                        <p:tgtEl>
                                          <p:spTgt spid="23555"/>
                                        </p:tgtEl>
                                        <p:attrNameLst>
                                          <p:attrName>ppt_x</p:attrName>
                                        </p:attrNameLst>
                                      </p:cBhvr>
                                      <p:tavLst>
                                        <p:tav tm="0">
                                          <p:val>
                                            <p:strVal val="#ppt_x"/>
                                          </p:val>
                                        </p:tav>
                                        <p:tav tm="100000">
                                          <p:val>
                                            <p:strVal val="#ppt_x"/>
                                          </p:val>
                                        </p:tav>
                                      </p:tavLst>
                                    </p:anim>
                                    <p:anim calcmode="lin" valueType="num">
                                      <p:cBhvr>
                                        <p:cTn id="14"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3556"/>
                                        </p:tgtEl>
                                        <p:attrNameLst>
                                          <p:attrName>style.visibility</p:attrName>
                                        </p:attrNameLst>
                                      </p:cBhvr>
                                      <p:to>
                                        <p:strVal val="visible"/>
                                      </p:to>
                                    </p:set>
                                    <p:animEffect transition="in" filter="fade">
                                      <p:cBhvr>
                                        <p:cTn id="19" dur="1000" fill="hold"/>
                                        <p:tgtEl>
                                          <p:spTgt spid="23556"/>
                                        </p:tgtEl>
                                      </p:cBhvr>
                                    </p:animEffect>
                                    <p:anim calcmode="lin" valueType="num">
                                      <p:cBhvr>
                                        <p:cTn id="20" dur="1000" fill="hold"/>
                                        <p:tgtEl>
                                          <p:spTgt spid="23556"/>
                                        </p:tgtEl>
                                        <p:attrNameLst>
                                          <p:attrName>ppt_x</p:attrName>
                                        </p:attrNameLst>
                                      </p:cBhvr>
                                      <p:tavLst>
                                        <p:tav tm="0">
                                          <p:val>
                                            <p:strVal val="#ppt_x"/>
                                          </p:val>
                                        </p:tav>
                                        <p:tav tm="100000">
                                          <p:val>
                                            <p:strVal val="#ppt_x"/>
                                          </p:val>
                                        </p:tav>
                                      </p:tavLst>
                                    </p:anim>
                                    <p:anim calcmode="lin" valueType="num">
                                      <p:cBhvr>
                                        <p:cTn id="21"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557"/>
                                        </p:tgtEl>
                                        <p:attrNameLst>
                                          <p:attrName>style.visibility</p:attrName>
                                        </p:attrNameLst>
                                      </p:cBhvr>
                                      <p:to>
                                        <p:strVal val="visible"/>
                                      </p:to>
                                    </p:set>
                                    <p:anim calcmode="lin" valueType="num">
                                      <p:cBhvr>
                                        <p:cTn id="26" dur="500" fill="hold"/>
                                        <p:tgtEl>
                                          <p:spTgt spid="23557"/>
                                        </p:tgtEl>
                                        <p:attrNameLst>
                                          <p:attrName>ppt_x</p:attrName>
                                        </p:attrNameLst>
                                      </p:cBhvr>
                                      <p:tavLst>
                                        <p:tav tm="0">
                                          <p:val>
                                            <p:strVal val="#ppt_x"/>
                                          </p:val>
                                        </p:tav>
                                        <p:tav tm="100000">
                                          <p:val>
                                            <p:strVal val="#ppt_x"/>
                                          </p:val>
                                        </p:tav>
                                      </p:tavLst>
                                    </p:anim>
                                    <p:anim calcmode="lin" valueType="num">
                                      <p:cBhvr>
                                        <p:cTn id="27"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3558"/>
                                        </p:tgtEl>
                                        <p:attrNameLst>
                                          <p:attrName>style.visibility</p:attrName>
                                        </p:attrNameLst>
                                      </p:cBhvr>
                                      <p:to>
                                        <p:strVal val="visible"/>
                                      </p:to>
                                    </p:set>
                                    <p:anim calcmode="lin" valueType="num">
                                      <p:cBhvr>
                                        <p:cTn id="32" dur="500" fill="hold"/>
                                        <p:tgtEl>
                                          <p:spTgt spid="23558"/>
                                        </p:tgtEl>
                                        <p:attrNameLst>
                                          <p:attrName>ppt_x</p:attrName>
                                        </p:attrNameLst>
                                      </p:cBhvr>
                                      <p:tavLst>
                                        <p:tav tm="0">
                                          <p:val>
                                            <p:strVal val="#ppt_x"/>
                                          </p:val>
                                        </p:tav>
                                        <p:tav tm="100000">
                                          <p:val>
                                            <p:strVal val="#ppt_x"/>
                                          </p:val>
                                        </p:tav>
                                      </p:tavLst>
                                    </p:anim>
                                    <p:anim calcmode="lin" valueType="num">
                                      <p:cBhvr>
                                        <p:cTn id="33" dur="500" fill="hold"/>
                                        <p:tgtEl>
                                          <p:spTgt spid="23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4577" name="文本框 3"/>
          <p:cNvSpPr/>
          <p:nvPr/>
        </p:nvSpPr>
        <p:spPr>
          <a:xfrm>
            <a:off x="282575" y="-17462"/>
            <a:ext cx="8578850" cy="38687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lnSpc>
                <a:spcPct val="150000"/>
              </a:lnSpc>
            </a:pPr>
            <a:r>
              <a:rPr lang="zh-CN" altLang="zh-CN" sz="2800" b="1">
                <a:solidFill>
                  <a:srgbClr val="FF0000"/>
                </a:solidFill>
                <a:latin typeface="黑体" pitchFamily="2" charset="-122"/>
                <a:ea typeface="黑体" pitchFamily="2" charset="-122"/>
              </a:rPr>
              <a:t>教师点拨（</a:t>
            </a:r>
            <a:r>
              <a:rPr lang="en-US" altLang="zh-CN" sz="2800" b="1">
                <a:solidFill>
                  <a:srgbClr val="FF0000"/>
                </a:solidFill>
                <a:latin typeface="黑体" pitchFamily="2" charset="-122"/>
                <a:ea typeface="黑体" pitchFamily="2" charset="-122"/>
              </a:rPr>
              <a:t>3</a:t>
            </a:r>
            <a:r>
              <a:rPr lang="zh-CN" altLang="en-US" sz="2800" b="1">
                <a:solidFill>
                  <a:srgbClr val="FF0000"/>
                </a:solidFill>
                <a:latin typeface="黑体" pitchFamily="2" charset="-122"/>
                <a:ea typeface="黑体" pitchFamily="2" charset="-122"/>
              </a:rPr>
              <a:t>分钟）</a:t>
            </a:r>
            <a:endParaRPr lang="zh-CN" altLang="zh-CN">
              <a:latin typeface="Arial" pitchFamily="34" charset="0"/>
              <a:ea typeface="宋体" pitchFamily="2" charset="-122"/>
            </a:endParaRPr>
          </a:p>
          <a:p>
            <a:pPr lvl="0">
              <a:lnSpc>
                <a:spcPct val="150000"/>
              </a:lnSpc>
            </a:pPr>
            <a:r>
              <a:rPr lang="zh-CN" altLang="en-US" sz="2800" b="1">
                <a:solidFill>
                  <a:srgbClr val="FF0000"/>
                </a:solidFill>
                <a:latin typeface="黑体" pitchFamily="2" charset="-122"/>
                <a:ea typeface="黑体" pitchFamily="2" charset="-122"/>
              </a:rPr>
              <a:t>诗歌名句：</a:t>
            </a:r>
            <a:endParaRPr lang="zh-CN" altLang="zh-CN">
              <a:latin typeface="Arial" pitchFamily="34" charset="0"/>
              <a:ea typeface="宋体" pitchFamily="2" charset="-122"/>
            </a:endParaRPr>
          </a:p>
          <a:p>
            <a:pPr lvl="0">
              <a:lnSpc>
                <a:spcPct val="150000"/>
              </a:lnSpc>
            </a:pPr>
            <a:r>
              <a:rPr lang="zh-CN" altLang="en-US" sz="2800" b="1">
                <a:latin typeface="黑体" pitchFamily="2" charset="-122"/>
                <a:ea typeface="黑体" pitchFamily="2" charset="-122"/>
              </a:rPr>
              <a:t>《关雎》</a:t>
            </a:r>
            <a:r>
              <a:rPr lang="zh-CN" altLang="en-US" sz="2800" b="1">
                <a:solidFill>
                  <a:srgbClr val="1115B5"/>
                </a:solidFill>
                <a:latin typeface="黑体" pitchFamily="2" charset="-122"/>
                <a:ea typeface="黑体" pitchFamily="2" charset="-122"/>
              </a:rPr>
              <a:t>窈窕淑女，君子好逑。</a:t>
            </a:r>
            <a:endParaRPr lang="zh-CN" altLang="zh-CN">
              <a:latin typeface="Arial" pitchFamily="34" charset="0"/>
              <a:ea typeface="宋体" pitchFamily="2" charset="-122"/>
            </a:endParaRPr>
          </a:p>
          <a:p>
            <a:pPr lvl="0">
              <a:lnSpc>
                <a:spcPct val="150000"/>
              </a:lnSpc>
            </a:pPr>
            <a:r>
              <a:rPr lang="zh-CN" altLang="en-US" sz="2800" b="1">
                <a:latin typeface="黑体" pitchFamily="2" charset="-122"/>
                <a:ea typeface="黑体" pitchFamily="2" charset="-122"/>
              </a:rPr>
              <a:t>《蒹葭》</a:t>
            </a:r>
            <a:r>
              <a:rPr lang="zh-CN" altLang="en-US" sz="2800" b="1">
                <a:solidFill>
                  <a:srgbClr val="1115B5"/>
                </a:solidFill>
                <a:latin typeface="黑体" pitchFamily="2" charset="-122"/>
                <a:ea typeface="黑体" pitchFamily="2" charset="-122"/>
              </a:rPr>
              <a:t>所谓伊人，在水一方。</a:t>
            </a:r>
            <a:endParaRPr lang="zh-CN" altLang="zh-CN">
              <a:latin typeface="Arial" pitchFamily="34" charset="0"/>
              <a:ea typeface="宋体" pitchFamily="2" charset="-122"/>
            </a:endParaRPr>
          </a:p>
          <a:p>
            <a:pPr lvl="0">
              <a:lnSpc>
                <a:spcPct val="150000"/>
              </a:lnSpc>
            </a:pPr>
            <a:r>
              <a:rPr lang="zh-CN" altLang="en-US" sz="2800" b="1">
                <a:latin typeface="黑体" pitchFamily="2" charset="-122"/>
                <a:ea typeface="黑体" pitchFamily="2" charset="-122"/>
              </a:rPr>
              <a:t>《送杜少府之任蜀州》</a:t>
            </a:r>
            <a:r>
              <a:rPr lang="zh-CN" altLang="en-US" sz="2800" b="1">
                <a:solidFill>
                  <a:srgbClr val="1115B5"/>
                </a:solidFill>
                <a:latin typeface="黑体" pitchFamily="2" charset="-122"/>
                <a:ea typeface="黑体" pitchFamily="2" charset="-122"/>
              </a:rPr>
              <a:t>海内存知己，天涯若比邻。</a:t>
            </a:r>
            <a:endParaRPr lang="zh-CN" altLang="zh-CN">
              <a:latin typeface="Arial" pitchFamily="34" charset="0"/>
              <a:ea typeface="宋体" pitchFamily="2" charset="-122"/>
            </a:endParaRPr>
          </a:p>
          <a:p>
            <a:pPr lvl="0">
              <a:lnSpc>
                <a:spcPct val="150000"/>
              </a:lnSpc>
            </a:pPr>
            <a:r>
              <a:rPr lang="en-US" altLang="zh-CN" sz="2800" b="1">
                <a:solidFill>
                  <a:srgbClr val="1115B5"/>
                </a:solidFill>
                <a:latin typeface="黑体" pitchFamily="2" charset="-122"/>
                <a:ea typeface="黑体" pitchFamily="2" charset="-122"/>
              </a:rPr>
              <a:t>《</a:t>
            </a:r>
            <a:r>
              <a:rPr lang="zh-CN" altLang="en-US" sz="2800" b="1">
                <a:solidFill>
                  <a:srgbClr val="1115B5"/>
                </a:solidFill>
                <a:latin typeface="黑体" pitchFamily="2" charset="-122"/>
                <a:ea typeface="黑体" pitchFamily="2" charset="-122"/>
              </a:rPr>
              <a:t>望洞庭湖赠张丞相</a:t>
            </a:r>
            <a:r>
              <a:rPr lang="en-US" altLang="zh-CN" sz="2800" b="1">
                <a:solidFill>
                  <a:srgbClr val="1115B5"/>
                </a:solidFill>
                <a:latin typeface="黑体" pitchFamily="2" charset="-122"/>
                <a:ea typeface="黑体" pitchFamily="2" charset="-122"/>
              </a:rPr>
              <a:t>》</a:t>
            </a:r>
            <a:r>
              <a:rPr lang="zh-CN" altLang="en-US" sz="2800" b="1">
                <a:solidFill>
                  <a:srgbClr val="1115B5"/>
                </a:solidFill>
                <a:latin typeface="黑体" pitchFamily="2" charset="-122"/>
                <a:ea typeface="黑体" pitchFamily="2" charset="-122"/>
              </a:rPr>
              <a:t>气蒸云梦泽，波撼岳阳城</a:t>
            </a:r>
            <a:endParaRPr lang="zh-CN" altLang="zh-CN">
              <a:latin typeface="Arial" pitchFamily="34" charset="0"/>
              <a:ea typeface="宋体" pitchFamily="2" charset="-122"/>
            </a:endParaRPr>
          </a:p>
        </p:txBody>
      </p:sp>
      <p:sp>
        <p:nvSpPr>
          <p:cNvPr id="24578" name="文本框 1"/>
          <p:cNvSpPr/>
          <p:nvPr/>
        </p:nvSpPr>
        <p:spPr>
          <a:xfrm>
            <a:off x="-7937" y="3933825"/>
            <a:ext cx="8869362" cy="15081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a:latin typeface="黑体" pitchFamily="2" charset="-122"/>
                <a:ea typeface="黑体" pitchFamily="2" charset="-122"/>
              </a:rPr>
              <a:t>  </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关雎</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这首诗是描写男子</a:t>
            </a:r>
            <a:r>
              <a:rPr lang="en-US" altLang="zh-CN" sz="2800" b="1">
                <a:latin typeface="黑体" pitchFamily="2" charset="-122"/>
                <a:ea typeface="黑体" pitchFamily="2" charset="-122"/>
              </a:rPr>
              <a:t>_________</a:t>
            </a:r>
            <a:r>
              <a:rPr lang="zh-CN" altLang="en-US" sz="2800" b="1">
                <a:latin typeface="黑体" pitchFamily="2" charset="-122"/>
                <a:ea typeface="黑体" pitchFamily="2" charset="-122"/>
              </a:rPr>
              <a:t>的一首古老的情歌，感情质朴纯真，语言</a:t>
            </a:r>
            <a:r>
              <a:rPr lang="zh-CN" altLang="en-US" sz="2800" b="1">
                <a:solidFill>
                  <a:srgbClr val="FF0000"/>
                </a:solidFill>
                <a:latin typeface="黑体" pitchFamily="2" charset="-122"/>
                <a:ea typeface="黑体" pitchFamily="2" charset="-122"/>
              </a:rPr>
              <a:t>朴素优美，韵律和谐，意境优美</a:t>
            </a:r>
            <a:r>
              <a:rPr lang="zh-CN" altLang="en-US" sz="2800" b="1">
                <a:latin typeface="黑体" pitchFamily="2" charset="-122"/>
                <a:ea typeface="黑体" pitchFamily="2" charset="-122"/>
              </a:rPr>
              <a:t>。</a:t>
            </a:r>
            <a:endParaRPr lang="zh-CN" altLang="zh-CN">
              <a:latin typeface="Arial" pitchFamily="34" charset="0"/>
              <a:ea typeface="宋体" pitchFamily="2" charset="-122"/>
            </a:endParaRPr>
          </a:p>
        </p:txBody>
      </p:sp>
      <p:sp>
        <p:nvSpPr>
          <p:cNvPr id="24579" name="文本框 2"/>
          <p:cNvSpPr/>
          <p:nvPr/>
        </p:nvSpPr>
        <p:spPr>
          <a:xfrm>
            <a:off x="4787900" y="3910013"/>
            <a:ext cx="2065338" cy="5222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sym typeface="宋体" pitchFamily="2" charset="-122"/>
              </a:rPr>
              <a:t>追求女子</a:t>
            </a:r>
            <a:endParaRPr lang="zh-CN" altLang="zh-CN">
              <a:latin typeface="Arial" pitchFamily="34" charset="0"/>
              <a:ea typeface="宋体" pitchFamily="2" charset="-122"/>
            </a:endParaRPr>
          </a:p>
        </p:txBody>
      </p:sp>
      <p:sp>
        <p:nvSpPr>
          <p:cNvPr id="24580" name="矩形 7"/>
          <p:cNvSpPr/>
          <p:nvPr/>
        </p:nvSpPr>
        <p:spPr>
          <a:xfrm>
            <a:off x="-144462" y="5229225"/>
            <a:ext cx="9144000" cy="2971800"/>
          </a:xfrm>
          <a:prstGeom prst="rect">
            <a:avLst/>
          </a:prstGeom>
          <a:noFill/>
          <a:ln>
            <a:noFill/>
            <a:miter lim="800000"/>
          </a:ln>
        </p:spPr>
        <p:txBody>
          <a:bodyPr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342900" lvl="0" indent="0">
              <a:spcBef>
                <a:spcPct val="20000"/>
              </a:spcBef>
            </a:pPr>
            <a:r>
              <a:rPr lang="en-US" altLang="zh-CN" sz="3600" b="1">
                <a:latin typeface="黑体" pitchFamily="2" charset="-122"/>
                <a:ea typeface="黑体" pitchFamily="2" charset="-122"/>
              </a:rPr>
              <a:t>   </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蒹葭</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这首诗记述了主人公寻找伊人的经过，抒发了</a:t>
            </a:r>
            <a:r>
              <a:rPr lang="en-US" altLang="zh-CN" sz="2800" b="1">
                <a:latin typeface="黑体" pitchFamily="2" charset="-122"/>
                <a:ea typeface="黑体" pitchFamily="2" charset="-122"/>
              </a:rPr>
              <a:t>_________________</a:t>
            </a:r>
            <a:r>
              <a:rPr lang="zh-CN" altLang="en-US" sz="2800" b="1">
                <a:latin typeface="黑体" pitchFamily="2" charset="-122"/>
                <a:ea typeface="黑体" pitchFamily="2" charset="-122"/>
              </a:rPr>
              <a:t>的惆怅感受，塑造了一个</a:t>
            </a:r>
            <a:r>
              <a:rPr lang="en-US" altLang="zh-CN" sz="2800" b="1">
                <a:latin typeface="黑体" pitchFamily="2" charset="-122"/>
                <a:ea typeface="黑体" pitchFamily="2" charset="-122"/>
              </a:rPr>
              <a:t>________</a:t>
            </a:r>
            <a:r>
              <a:rPr lang="zh-CN" altLang="en-US" sz="2800" b="1">
                <a:latin typeface="黑体" pitchFamily="2" charset="-122"/>
                <a:ea typeface="黑体" pitchFamily="2" charset="-122"/>
              </a:rPr>
              <a:t>、</a:t>
            </a:r>
            <a:r>
              <a:rPr lang="en-US" altLang="zh-CN" sz="2800" b="1">
                <a:latin typeface="黑体" pitchFamily="2" charset="-122"/>
                <a:ea typeface="黑体" pitchFamily="2" charset="-122"/>
              </a:rPr>
              <a:t>_________</a:t>
            </a:r>
            <a:r>
              <a:rPr lang="zh-CN" altLang="en-US" sz="2800" b="1">
                <a:latin typeface="黑体" pitchFamily="2" charset="-122"/>
                <a:ea typeface="黑体" pitchFamily="2" charset="-122"/>
              </a:rPr>
              <a:t>、</a:t>
            </a:r>
            <a:r>
              <a:rPr lang="en-US" altLang="zh-CN" sz="2800" b="1">
                <a:latin typeface="黑体" pitchFamily="2" charset="-122"/>
                <a:ea typeface="黑体" pitchFamily="2" charset="-122"/>
              </a:rPr>
              <a:t>_________</a:t>
            </a:r>
            <a:r>
              <a:rPr lang="zh-CN" altLang="en-US" sz="2800" b="1">
                <a:latin typeface="黑体" pitchFamily="2" charset="-122"/>
                <a:ea typeface="黑体" pitchFamily="2" charset="-122"/>
              </a:rPr>
              <a:t>的人物形象。</a:t>
            </a:r>
            <a:endParaRPr lang="zh-CN" altLang="zh-CN">
              <a:latin typeface="Arial" pitchFamily="34" charset="0"/>
              <a:ea typeface="宋体" pitchFamily="2" charset="-122"/>
            </a:endParaRPr>
          </a:p>
        </p:txBody>
      </p:sp>
      <p:sp>
        <p:nvSpPr>
          <p:cNvPr id="24581" name="文本框 29699"/>
          <p:cNvSpPr/>
          <p:nvPr/>
        </p:nvSpPr>
        <p:spPr>
          <a:xfrm>
            <a:off x="900113" y="5678488"/>
            <a:ext cx="2590800" cy="5794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200" b="1">
                <a:solidFill>
                  <a:srgbClr val="FF0000"/>
                </a:solidFill>
                <a:latin typeface="Arial" pitchFamily="34" charset="0"/>
                <a:ea typeface="黑体" pitchFamily="2" charset="-122"/>
              </a:rPr>
              <a:t>追寻不得</a:t>
            </a:r>
            <a:endParaRPr lang="zh-CN" altLang="zh-CN">
              <a:latin typeface="Arial" pitchFamily="34" charset="0"/>
              <a:ea typeface="宋体" pitchFamily="2" charset="-122"/>
            </a:endParaRPr>
          </a:p>
        </p:txBody>
      </p:sp>
      <p:sp>
        <p:nvSpPr>
          <p:cNvPr id="24582" name="文本框 29700"/>
          <p:cNvSpPr/>
          <p:nvPr/>
        </p:nvSpPr>
        <p:spPr>
          <a:xfrm>
            <a:off x="-152400" y="6157913"/>
            <a:ext cx="2057400" cy="5794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200" b="1">
                <a:solidFill>
                  <a:srgbClr val="FF0000"/>
                </a:solidFill>
                <a:latin typeface="Arial" pitchFamily="34" charset="0"/>
                <a:ea typeface="黑体" pitchFamily="2" charset="-122"/>
              </a:rPr>
              <a:t>情真意切</a:t>
            </a:r>
            <a:endParaRPr lang="zh-CN" altLang="zh-CN">
              <a:latin typeface="Arial" pitchFamily="34" charset="0"/>
              <a:ea typeface="宋体" pitchFamily="2" charset="-122"/>
            </a:endParaRPr>
          </a:p>
        </p:txBody>
      </p:sp>
      <p:sp>
        <p:nvSpPr>
          <p:cNvPr id="24583" name="文本框 29700"/>
          <p:cNvSpPr/>
          <p:nvPr/>
        </p:nvSpPr>
        <p:spPr>
          <a:xfrm>
            <a:off x="2035175" y="6157913"/>
            <a:ext cx="1828800"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200" b="1">
                <a:solidFill>
                  <a:srgbClr val="FF0000"/>
                </a:solidFill>
                <a:latin typeface="Arial" pitchFamily="34" charset="0"/>
                <a:ea typeface="黑体" pitchFamily="2" charset="-122"/>
              </a:rPr>
              <a:t>执着追求</a:t>
            </a:r>
            <a:endParaRPr lang="zh-CN" altLang="zh-CN">
              <a:latin typeface="Arial" pitchFamily="34" charset="0"/>
              <a:ea typeface="宋体" pitchFamily="2" charset="-122"/>
            </a:endParaRPr>
          </a:p>
        </p:txBody>
      </p:sp>
      <p:sp>
        <p:nvSpPr>
          <p:cNvPr id="24584" name="文本框 29700"/>
          <p:cNvSpPr/>
          <p:nvPr/>
        </p:nvSpPr>
        <p:spPr>
          <a:xfrm>
            <a:off x="3817938" y="6096000"/>
            <a:ext cx="1981200" cy="5794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200" b="1">
                <a:solidFill>
                  <a:srgbClr val="FF0000"/>
                </a:solidFill>
                <a:latin typeface="Arial" pitchFamily="34" charset="0"/>
                <a:ea typeface="黑体" pitchFamily="2" charset="-122"/>
              </a:rPr>
              <a:t>坚守信念</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500" fill="hold"/>
                                        <p:tgtEl>
                                          <p:spTgt spid="24579"/>
                                        </p:tgtEl>
                                        <p:attrNameLst>
                                          <p:attrName>ppt_x</p:attrName>
                                        </p:attrNameLst>
                                      </p:cBhvr>
                                      <p:tavLst>
                                        <p:tav tm="0">
                                          <p:val>
                                            <p:strVal val="#ppt_x"/>
                                          </p:val>
                                        </p:tav>
                                        <p:tav tm="100000">
                                          <p:val>
                                            <p:strVal val="#ppt_x"/>
                                          </p:val>
                                        </p:tav>
                                      </p:tavLst>
                                    </p:anim>
                                    <p:anim calcmode="lin" valueType="num">
                                      <p:cBhvr>
                                        <p:cTn id="8"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iterate type="lt">
                                    <p:tmAbs val="75"/>
                                  </p:iterate>
                                  <p:childTnLst>
                                    <p:set>
                                      <p:cBhvr>
                                        <p:cTn id="12" dur="1" fill="hold">
                                          <p:stCondLst>
                                            <p:cond delay="74"/>
                                          </p:stCondLst>
                                        </p:cTn>
                                        <p:tgtEl>
                                          <p:spTgt spid="2458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4581"/>
                                        </p:tgtEl>
                                        <p:attrNameLst>
                                          <p:attrName>style.visibility</p:attrName>
                                        </p:attrNameLst>
                                      </p:cBhvr>
                                      <p:to>
                                        <p:strVal val="visible"/>
                                      </p:to>
                                    </p:set>
                                    <p:anim calcmode="lin" valueType="num">
                                      <p:cBhvr additive="base">
                                        <p:cTn id="17" dur="500" fill="hold"/>
                                        <p:tgtEl>
                                          <p:spTgt spid="24581"/>
                                        </p:tgtEl>
                                        <p:attrNameLst>
                                          <p:attrName>ppt_x</p:attrName>
                                        </p:attrNameLst>
                                      </p:cBhvr>
                                      <p:tavLst>
                                        <p:tav tm="0">
                                          <p:val>
                                            <p:strVal val="#ppt_x"/>
                                          </p:val>
                                        </p:tav>
                                        <p:tav tm="100000">
                                          <p:val>
                                            <p:strVal val="#ppt_x"/>
                                          </p:val>
                                        </p:tav>
                                      </p:tavLst>
                                    </p:anim>
                                    <p:anim calcmode="lin" valueType="num">
                                      <p:cBhvr additive="base">
                                        <p:cTn id="18"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4582"/>
                                        </p:tgtEl>
                                        <p:attrNameLst>
                                          <p:attrName>style.visibility</p:attrName>
                                        </p:attrNameLst>
                                      </p:cBhvr>
                                      <p:to>
                                        <p:strVal val="visible"/>
                                      </p:to>
                                    </p:set>
                                    <p:anim calcmode="lin" valueType="num">
                                      <p:cBhvr additive="base">
                                        <p:cTn id="23" dur="500" fill="hold"/>
                                        <p:tgtEl>
                                          <p:spTgt spid="24582"/>
                                        </p:tgtEl>
                                        <p:attrNameLst>
                                          <p:attrName>ppt_x</p:attrName>
                                        </p:attrNameLst>
                                      </p:cBhvr>
                                      <p:tavLst>
                                        <p:tav tm="0">
                                          <p:val>
                                            <p:strVal val="#ppt_x"/>
                                          </p:val>
                                        </p:tav>
                                        <p:tav tm="100000">
                                          <p:val>
                                            <p:strVal val="#ppt_x"/>
                                          </p:val>
                                        </p:tav>
                                      </p:tavLst>
                                    </p:anim>
                                    <p:anim calcmode="lin" valueType="num">
                                      <p:cBhvr additive="base">
                                        <p:cTn id="24" dur="500" fill="hold"/>
                                        <p:tgtEl>
                                          <p:spTgt spid="24582"/>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4583"/>
                                        </p:tgtEl>
                                        <p:attrNameLst>
                                          <p:attrName>style.visibility</p:attrName>
                                        </p:attrNameLst>
                                      </p:cBhvr>
                                      <p:to>
                                        <p:strVal val="visible"/>
                                      </p:to>
                                    </p:set>
                                    <p:anim calcmode="lin" valueType="num">
                                      <p:cBhvr additive="base">
                                        <p:cTn id="29" dur="500" fill="hold"/>
                                        <p:tgtEl>
                                          <p:spTgt spid="24583"/>
                                        </p:tgtEl>
                                        <p:attrNameLst>
                                          <p:attrName>ppt_x</p:attrName>
                                        </p:attrNameLst>
                                      </p:cBhvr>
                                      <p:tavLst>
                                        <p:tav tm="0">
                                          <p:val>
                                            <p:strVal val="#ppt_x"/>
                                          </p:val>
                                        </p:tav>
                                        <p:tav tm="100000">
                                          <p:val>
                                            <p:strVal val="#ppt_x"/>
                                          </p:val>
                                        </p:tav>
                                      </p:tavLst>
                                    </p:anim>
                                    <p:anim calcmode="lin" valueType="num">
                                      <p:cBhvr additive="base">
                                        <p:cTn id="30" dur="500" fill="hold"/>
                                        <p:tgtEl>
                                          <p:spTgt spid="2458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584"/>
                                        </p:tgtEl>
                                        <p:attrNameLst>
                                          <p:attrName>style.visibility</p:attrName>
                                        </p:attrNameLst>
                                      </p:cBhvr>
                                      <p:to>
                                        <p:strVal val="visible"/>
                                      </p:to>
                                    </p:set>
                                    <p:anim calcmode="lin" valueType="num">
                                      <p:cBhvr additive="base">
                                        <p:cTn id="35" dur="500" fill="hold"/>
                                        <p:tgtEl>
                                          <p:spTgt spid="24584"/>
                                        </p:tgtEl>
                                        <p:attrNameLst>
                                          <p:attrName>ppt_x</p:attrName>
                                        </p:attrNameLst>
                                      </p:cBhvr>
                                      <p:tavLst>
                                        <p:tav tm="0">
                                          <p:val>
                                            <p:strVal val="#ppt_x"/>
                                          </p:val>
                                        </p:tav>
                                        <p:tav tm="100000">
                                          <p:val>
                                            <p:strVal val="#ppt_x"/>
                                          </p:val>
                                        </p:tav>
                                      </p:tavLst>
                                    </p:anim>
                                    <p:anim calcmode="lin" valueType="num">
                                      <p:cBhvr additive="base">
                                        <p:cTn id="36" dur="500" fill="hold"/>
                                        <p:tgtEl>
                                          <p:spTgt spid="245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5601" name="内容占位符 2"/>
          <p:cNvSpPr/>
          <p:nvPr>
            <p:ph idx="4294967295"/>
          </p:nvPr>
        </p:nvSpPr>
        <p:spPr>
          <a:xfrm>
            <a:off x="325438" y="20638"/>
            <a:ext cx="8493125" cy="4525962"/>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algn="ctr" eaLnBrk="1" hangingPunct="1">
              <a:lnSpc>
                <a:spcPct val="150000"/>
              </a:lnSpc>
              <a:buFontTx/>
              <a:buNone/>
            </a:pPr>
            <a:r>
              <a:rPr lang="zh-CN" altLang="en-US" b="1">
                <a:solidFill>
                  <a:srgbClr val="FF0000"/>
                </a:solidFill>
                <a:latin typeface="黑体" pitchFamily="2" charset="-122"/>
              </a:rPr>
              <a:t>课堂小结（</a:t>
            </a:r>
            <a:r>
              <a:rPr lang="en-US" altLang="zh-CN" b="1">
                <a:solidFill>
                  <a:srgbClr val="FF0000"/>
                </a:solidFill>
                <a:latin typeface="黑体" pitchFamily="2" charset="-122"/>
              </a:rPr>
              <a:t>2</a:t>
            </a:r>
            <a:r>
              <a:rPr lang="zh-CN" altLang="en-US" b="1">
                <a:solidFill>
                  <a:srgbClr val="FF0000"/>
                </a:solidFill>
                <a:latin typeface="黑体" pitchFamily="2" charset="-122"/>
              </a:rPr>
              <a:t>分钟）</a:t>
            </a:r>
            <a:endParaRPr lang="en-US" altLang="en-US"/>
          </a:p>
          <a:p>
            <a:pPr marL="0" lvl="0" indent="0" eaLnBrk="1" hangingPunct="1">
              <a:lnSpc>
                <a:spcPct val="150000"/>
              </a:lnSpc>
              <a:buFontTx/>
              <a:buNone/>
            </a:pPr>
            <a:r>
              <a:rPr lang="zh-CN" altLang="en-US" b="1">
                <a:solidFill>
                  <a:srgbClr val="FF0000"/>
                </a:solidFill>
                <a:latin typeface="黑体" pitchFamily="2" charset="-122"/>
              </a:rPr>
              <a:t>注意诗词中的易错字：</a:t>
            </a:r>
            <a:endParaRPr lang="en-US" altLang="en-US"/>
          </a:p>
          <a:p>
            <a:pPr marL="0" lvl="0" indent="0" eaLnBrk="1" hangingPunct="1">
              <a:lnSpc>
                <a:spcPct val="150000"/>
              </a:lnSpc>
              <a:buFontTx/>
              <a:buNone/>
            </a:pPr>
            <a:r>
              <a:rPr lang="zh-CN" altLang="en-US" b="1">
                <a:solidFill>
                  <a:srgbClr val="1115B5"/>
                </a:solidFill>
                <a:latin typeface="黑体" pitchFamily="2" charset="-122"/>
              </a:rPr>
              <a:t>关关</a:t>
            </a:r>
            <a:r>
              <a:rPr lang="zh-CN" altLang="en-US" b="1">
                <a:solidFill>
                  <a:srgbClr val="FF0000"/>
                </a:solidFill>
                <a:latin typeface="黑体" pitchFamily="2" charset="-122"/>
              </a:rPr>
              <a:t>雎鸠</a:t>
            </a:r>
            <a:r>
              <a:rPr lang="zh-CN" altLang="en-US" b="1">
                <a:solidFill>
                  <a:srgbClr val="1115B5"/>
                </a:solidFill>
                <a:latin typeface="黑体" pitchFamily="2" charset="-122"/>
              </a:rPr>
              <a:t>、在河之</a:t>
            </a:r>
            <a:r>
              <a:rPr lang="zh-CN" altLang="en-US" b="1">
                <a:solidFill>
                  <a:srgbClr val="FF0000"/>
                </a:solidFill>
                <a:latin typeface="黑体" pitchFamily="2" charset="-122"/>
              </a:rPr>
              <a:t>洲</a:t>
            </a:r>
            <a:r>
              <a:rPr lang="zh-CN" altLang="en-US" b="1">
                <a:solidFill>
                  <a:srgbClr val="1115B5"/>
                </a:solidFill>
                <a:latin typeface="黑体" pitchFamily="2" charset="-122"/>
              </a:rPr>
              <a:t>、</a:t>
            </a:r>
            <a:r>
              <a:rPr lang="zh-CN" altLang="en-US" b="1">
                <a:solidFill>
                  <a:srgbClr val="FF0000"/>
                </a:solidFill>
                <a:latin typeface="黑体" pitchFamily="2" charset="-122"/>
              </a:rPr>
              <a:t>窈窕</a:t>
            </a:r>
            <a:r>
              <a:rPr lang="zh-CN" altLang="en-US" b="1">
                <a:solidFill>
                  <a:srgbClr val="1115B5"/>
                </a:solidFill>
                <a:latin typeface="黑体" pitchFamily="2" charset="-122"/>
              </a:rPr>
              <a:t>淑女、</a:t>
            </a:r>
            <a:endParaRPr lang="en-US" altLang="en-US"/>
          </a:p>
          <a:p>
            <a:pPr marL="0" lvl="0" indent="0" eaLnBrk="1" hangingPunct="1">
              <a:lnSpc>
                <a:spcPct val="150000"/>
              </a:lnSpc>
              <a:buFontTx/>
              <a:buNone/>
            </a:pPr>
            <a:r>
              <a:rPr lang="zh-CN" altLang="en-US" b="1">
                <a:solidFill>
                  <a:srgbClr val="1115B5"/>
                </a:solidFill>
                <a:latin typeface="黑体" pitchFamily="2" charset="-122"/>
              </a:rPr>
              <a:t>君子好</a:t>
            </a:r>
            <a:r>
              <a:rPr lang="zh-CN" altLang="en-US" b="1">
                <a:solidFill>
                  <a:srgbClr val="FF0000"/>
                </a:solidFill>
                <a:latin typeface="黑体" pitchFamily="2" charset="-122"/>
              </a:rPr>
              <a:t>逑</a:t>
            </a:r>
            <a:r>
              <a:rPr lang="zh-CN" altLang="en-US" b="1">
                <a:solidFill>
                  <a:srgbClr val="1115B5"/>
                </a:solidFill>
                <a:latin typeface="黑体" pitchFamily="2" charset="-122"/>
              </a:rPr>
              <a:t>、</a:t>
            </a:r>
            <a:r>
              <a:rPr lang="zh-CN" altLang="en-US" b="1">
                <a:solidFill>
                  <a:srgbClr val="FF0000"/>
                </a:solidFill>
                <a:latin typeface="黑体" pitchFamily="2" charset="-122"/>
              </a:rPr>
              <a:t>寤寐</a:t>
            </a:r>
            <a:r>
              <a:rPr lang="zh-CN" altLang="en-US" b="1">
                <a:solidFill>
                  <a:srgbClr val="1115B5"/>
                </a:solidFill>
                <a:latin typeface="黑体" pitchFamily="2" charset="-122"/>
              </a:rPr>
              <a:t>求之、</a:t>
            </a:r>
            <a:r>
              <a:rPr lang="zh-CN" altLang="en-US" b="1">
                <a:solidFill>
                  <a:srgbClr val="FF0000"/>
                </a:solidFill>
                <a:latin typeface="黑体" pitchFamily="2" charset="-122"/>
              </a:rPr>
              <a:t>辗</a:t>
            </a:r>
            <a:r>
              <a:rPr lang="zh-CN" altLang="en-US" b="1">
                <a:solidFill>
                  <a:srgbClr val="1115B5"/>
                </a:solidFill>
                <a:latin typeface="黑体" pitchFamily="2" charset="-122"/>
              </a:rPr>
              <a:t>转反</a:t>
            </a:r>
            <a:r>
              <a:rPr lang="zh-CN" altLang="en-US" b="1">
                <a:solidFill>
                  <a:srgbClr val="FF0000"/>
                </a:solidFill>
                <a:latin typeface="黑体" pitchFamily="2" charset="-122"/>
              </a:rPr>
              <a:t>侧</a:t>
            </a:r>
            <a:endParaRPr lang="en-US" altLang="en-US"/>
          </a:p>
          <a:p>
            <a:pPr marL="0" lvl="0" indent="0" eaLnBrk="1" hangingPunct="1">
              <a:lnSpc>
                <a:spcPct val="150000"/>
              </a:lnSpc>
              <a:buFontTx/>
              <a:buNone/>
            </a:pPr>
            <a:r>
              <a:rPr lang="zh-CN" altLang="en-US" b="1">
                <a:solidFill>
                  <a:srgbClr val="1115B5"/>
                </a:solidFill>
                <a:latin typeface="黑体" pitchFamily="2" charset="-122"/>
              </a:rPr>
              <a:t>所</a:t>
            </a:r>
            <a:r>
              <a:rPr lang="zh-CN" altLang="en-US" b="1">
                <a:solidFill>
                  <a:srgbClr val="FF0000"/>
                </a:solidFill>
                <a:latin typeface="黑体" pitchFamily="2" charset="-122"/>
              </a:rPr>
              <a:t>谓伊</a:t>
            </a:r>
            <a:r>
              <a:rPr lang="zh-CN" altLang="en-US" b="1">
                <a:solidFill>
                  <a:srgbClr val="1115B5"/>
                </a:solidFill>
                <a:latin typeface="黑体" pitchFamily="2" charset="-122"/>
              </a:rPr>
              <a:t>人、蒹葭</a:t>
            </a:r>
            <a:r>
              <a:rPr lang="zh-CN" altLang="en-US" b="1">
                <a:solidFill>
                  <a:srgbClr val="FF0000"/>
                </a:solidFill>
                <a:latin typeface="黑体" pitchFamily="2" charset="-122"/>
              </a:rPr>
              <a:t>萋萋</a:t>
            </a:r>
            <a:r>
              <a:rPr lang="zh-CN" altLang="en-US" b="1">
                <a:solidFill>
                  <a:srgbClr val="1115B5"/>
                </a:solidFill>
                <a:latin typeface="黑体" pitchFamily="2" charset="-122"/>
              </a:rPr>
              <a:t>、白露未</a:t>
            </a:r>
            <a:r>
              <a:rPr lang="zh-CN" altLang="en-US" b="1">
                <a:solidFill>
                  <a:srgbClr val="FF0000"/>
                </a:solidFill>
                <a:latin typeface="黑体" pitchFamily="2" charset="-122"/>
              </a:rPr>
              <a:t>晞</a:t>
            </a:r>
            <a:r>
              <a:rPr lang="zh-CN" altLang="en-US" b="1">
                <a:solidFill>
                  <a:srgbClr val="1115B5"/>
                </a:solidFill>
                <a:latin typeface="黑体" pitchFamily="2" charset="-122"/>
              </a:rPr>
              <a:t>、道阻且</a:t>
            </a:r>
            <a:r>
              <a:rPr lang="zh-CN" altLang="en-US" b="1">
                <a:solidFill>
                  <a:srgbClr val="FF0000"/>
                </a:solidFill>
                <a:latin typeface="黑体" pitchFamily="2" charset="-122"/>
              </a:rPr>
              <a:t>跻</a:t>
            </a:r>
            <a:endParaRPr lang="en-US" altLang="en-US"/>
          </a:p>
          <a:p>
            <a:pPr marL="0" lvl="0" indent="0" eaLnBrk="1" hangingPunct="1">
              <a:lnSpc>
                <a:spcPct val="150000"/>
              </a:lnSpc>
              <a:buFontTx/>
              <a:buNone/>
            </a:pPr>
            <a:r>
              <a:rPr lang="zh-CN" altLang="en-US" b="1">
                <a:solidFill>
                  <a:srgbClr val="FF0000"/>
                </a:solidFill>
                <a:latin typeface="黑体" pitchFamily="2" charset="-122"/>
              </a:rPr>
              <a:t>衿、嗣音、挑</a:t>
            </a:r>
            <a:r>
              <a:rPr lang="zh-CN" altLang="en-US" b="1">
                <a:solidFill>
                  <a:srgbClr val="1115B5"/>
                </a:solidFill>
                <a:latin typeface="黑体" pitchFamily="2" charset="-122"/>
              </a:rPr>
              <a:t>兮</a:t>
            </a:r>
            <a:r>
              <a:rPr lang="zh-CN" altLang="en-US" b="1">
                <a:solidFill>
                  <a:srgbClr val="FF0000"/>
                </a:solidFill>
                <a:latin typeface="黑体" pitchFamily="2" charset="-122"/>
              </a:rPr>
              <a:t>达</a:t>
            </a:r>
            <a:r>
              <a:rPr lang="zh-CN" altLang="en-US" b="1">
                <a:solidFill>
                  <a:srgbClr val="1115B5"/>
                </a:solidFill>
                <a:latin typeface="黑体" pitchFamily="2" charset="-122"/>
              </a:rPr>
              <a:t>兮、城</a:t>
            </a:r>
            <a:r>
              <a:rPr lang="zh-CN" altLang="en-US" b="1">
                <a:solidFill>
                  <a:srgbClr val="FF0000"/>
                </a:solidFill>
                <a:latin typeface="黑体" pitchFamily="2" charset="-122"/>
              </a:rPr>
              <a:t>阙</a:t>
            </a:r>
            <a:endParaRPr lang="en-US" altLang="en-US"/>
          </a:p>
          <a:p>
            <a:pPr marL="0" lvl="0" indent="0" eaLnBrk="1" hangingPunct="1">
              <a:lnSpc>
                <a:spcPct val="150000"/>
              </a:lnSpc>
              <a:buFontTx/>
              <a:buNone/>
            </a:pPr>
            <a:r>
              <a:rPr lang="zh-CN" altLang="en-US" b="1">
                <a:solidFill>
                  <a:srgbClr val="FF0000"/>
                </a:solidFill>
                <a:latin typeface="黑体" pitchFamily="2" charset="-122"/>
              </a:rPr>
              <a:t>宦</a:t>
            </a:r>
            <a:r>
              <a:rPr lang="zh-CN" altLang="en-US" b="1">
                <a:solidFill>
                  <a:srgbClr val="1115B5"/>
                </a:solidFill>
                <a:latin typeface="黑体" pitchFamily="2" charset="-122"/>
              </a:rPr>
              <a:t>游人、天</a:t>
            </a:r>
            <a:r>
              <a:rPr lang="zh-CN" altLang="en-US" b="1">
                <a:solidFill>
                  <a:srgbClr val="FF0000"/>
                </a:solidFill>
                <a:latin typeface="黑体" pitchFamily="2" charset="-122"/>
              </a:rPr>
              <a:t>涯</a:t>
            </a:r>
            <a:r>
              <a:rPr lang="zh-CN" altLang="en-US" b="1">
                <a:solidFill>
                  <a:srgbClr val="1115B5"/>
                </a:solidFill>
                <a:latin typeface="黑体" pitchFamily="2" charset="-122"/>
              </a:rPr>
              <a:t>、</a:t>
            </a:r>
            <a:r>
              <a:rPr lang="zh-CN" altLang="en-US" b="1">
                <a:solidFill>
                  <a:srgbClr val="FF0000"/>
                </a:solidFill>
                <a:latin typeface="黑体" pitchFamily="2" charset="-122"/>
              </a:rPr>
              <a:t>歧</a:t>
            </a:r>
            <a:r>
              <a:rPr lang="zh-CN" altLang="en-US" b="1">
                <a:solidFill>
                  <a:srgbClr val="1115B5"/>
                </a:solidFill>
                <a:latin typeface="黑体" pitchFamily="2" charset="-122"/>
              </a:rPr>
              <a:t>路、</a:t>
            </a:r>
            <a:r>
              <a:rPr lang="zh-CN" altLang="en-US" b="1">
                <a:solidFill>
                  <a:srgbClr val="FF0000"/>
                </a:solidFill>
                <a:latin typeface="黑体" pitchFamily="2" charset="-122"/>
              </a:rPr>
              <a:t>沾</a:t>
            </a:r>
            <a:r>
              <a:rPr lang="zh-CN" altLang="en-US" b="1">
                <a:solidFill>
                  <a:srgbClr val="1115B5"/>
                </a:solidFill>
                <a:latin typeface="黑体" pitchFamily="2" charset="-122"/>
              </a:rPr>
              <a:t>巾</a:t>
            </a:r>
            <a:endParaRPr lang="en-US" altLang="en-US"/>
          </a:p>
          <a:p>
            <a:pPr marL="0" lvl="0" indent="0" eaLnBrk="1" hangingPunct="1">
              <a:lnSpc>
                <a:spcPct val="150000"/>
              </a:lnSpc>
              <a:buFontTx/>
              <a:buNone/>
            </a:pPr>
            <a:r>
              <a:rPr lang="zh-CN" altLang="en-US" b="1">
                <a:solidFill>
                  <a:srgbClr val="FF0000"/>
                </a:solidFill>
                <a:latin typeface="黑体" pitchFamily="2" charset="-122"/>
              </a:rPr>
              <a:t>涵虚混</a:t>
            </a:r>
            <a:r>
              <a:rPr lang="zh-CN" altLang="en-US" b="1">
                <a:solidFill>
                  <a:srgbClr val="1115B5"/>
                </a:solidFill>
                <a:latin typeface="黑体" pitchFamily="2" charset="-122"/>
              </a:rPr>
              <a:t>太清、舟</a:t>
            </a:r>
            <a:r>
              <a:rPr lang="zh-CN" altLang="en-US" b="1">
                <a:solidFill>
                  <a:srgbClr val="FF0000"/>
                </a:solidFill>
                <a:latin typeface="黑体" pitchFamily="2" charset="-122"/>
              </a:rPr>
              <a:t>楫</a:t>
            </a:r>
            <a:r>
              <a:rPr lang="zh-CN" altLang="en-US" b="1">
                <a:solidFill>
                  <a:srgbClr val="1115B5"/>
                </a:solidFill>
                <a:latin typeface="黑体" pitchFamily="2" charset="-122"/>
              </a:rPr>
              <a:t>、</a:t>
            </a:r>
            <a:r>
              <a:rPr lang="zh-CN" altLang="en-US" b="1">
                <a:solidFill>
                  <a:srgbClr val="FF0000"/>
                </a:solidFill>
                <a:latin typeface="黑体" pitchFamily="2" charset="-122"/>
              </a:rPr>
              <a:t>徒</a:t>
            </a:r>
            <a:endParaRPr lang="en-US" altLang="en-US"/>
          </a:p>
          <a:p>
            <a:pPr marL="0" lvl="0" indent="0" algn="ctr" eaLnBrk="1" hangingPunct="1">
              <a:buFontTx/>
              <a:buNone/>
            </a:pPr>
            <a:endParaRPr lang="zh-CN" altLang="en-US" b="1">
              <a:solidFill>
                <a:srgbClr val="FF0000"/>
              </a:solidFill>
              <a:latin typeface="黑体" pitchFamily="2"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6625" name="文本框 1"/>
          <p:cNvSpPr/>
          <p:nvPr/>
        </p:nvSpPr>
        <p:spPr>
          <a:xfrm>
            <a:off x="0" y="30163"/>
            <a:ext cx="9144000" cy="8963025"/>
          </a:xfrm>
          <a:prstGeom prst="rect">
            <a:avLst/>
          </a:prstGeom>
          <a:noFill/>
          <a:ln w="9525">
            <a:noFill/>
          </a:ln>
        </p:spPr>
        <p:txBody>
          <a:bodyPr vert="horz"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lnSpc>
                <a:spcPct val="150000"/>
              </a:lnSpc>
              <a:spcBef>
                <a:spcPct val="5000"/>
              </a:spcBef>
              <a:buClr>
                <a:srgbClr val="009999"/>
              </a:buClr>
            </a:pPr>
            <a:r>
              <a:rPr lang="zh-CN" altLang="en-US" sz="2800" b="1">
                <a:solidFill>
                  <a:srgbClr val="FF0000"/>
                </a:solidFill>
                <a:latin typeface="黑体" pitchFamily="2" charset="-122"/>
                <a:ea typeface="黑体" pitchFamily="2" charset="-122"/>
                <a:sym typeface="宋体" pitchFamily="2" charset="-122"/>
              </a:rPr>
              <a:t>当堂训练（</a:t>
            </a:r>
            <a:r>
              <a:rPr lang="en-US" altLang="zh-CN" sz="2800" b="1">
                <a:solidFill>
                  <a:srgbClr val="FF0000"/>
                </a:solidFill>
                <a:latin typeface="黑体" pitchFamily="2" charset="-122"/>
                <a:ea typeface="黑体" pitchFamily="2" charset="-122"/>
                <a:sym typeface="宋体" pitchFamily="2" charset="-122"/>
              </a:rPr>
              <a:t>14</a:t>
            </a:r>
            <a:r>
              <a:rPr lang="zh-CN" altLang="en-US" sz="2800" b="1">
                <a:solidFill>
                  <a:srgbClr val="FF0000"/>
                </a:solidFill>
                <a:latin typeface="黑体" pitchFamily="2" charset="-122"/>
                <a:ea typeface="黑体" pitchFamily="2" charset="-122"/>
                <a:sym typeface="宋体" pitchFamily="2" charset="-122"/>
              </a:rPr>
              <a:t>分钟）</a:t>
            </a:r>
            <a:endParaRPr lang="zh-CN" altLang="zh-CN"/>
          </a:p>
          <a:p>
            <a:pPr lvl="0">
              <a:lnSpc>
                <a:spcPct val="150000"/>
              </a:lnSpc>
              <a:spcBef>
                <a:spcPct val="5000"/>
              </a:spcBef>
              <a:buClr>
                <a:srgbClr val="009999"/>
              </a:buClr>
            </a:pPr>
            <a:r>
              <a:rPr lang="zh-CN" altLang="en-US" sz="2800" b="1">
                <a:latin typeface="黑体" pitchFamily="2" charset="-122"/>
                <a:ea typeface="黑体" pitchFamily="2" charset="-122"/>
                <a:sym typeface="宋体" pitchFamily="2" charset="-122"/>
              </a:rPr>
              <a:t>完成下列理解性默写。</a:t>
            </a:r>
            <a:endParaRPr lang="zh-CN" altLang="zh-CN"/>
          </a:p>
          <a:p>
            <a:pPr lvl="0">
              <a:lnSpc>
                <a:spcPct val="150000"/>
              </a:lnSpc>
              <a:spcBef>
                <a:spcPct val="5000"/>
              </a:spcBef>
              <a:buClr>
                <a:srgbClr val="009999"/>
              </a:buClr>
            </a:pPr>
            <a:r>
              <a:rPr lang="en-US" altLang="zh-CN" sz="2800" b="1">
                <a:latin typeface="黑体" pitchFamily="2" charset="-122"/>
                <a:ea typeface="黑体" pitchFamily="2" charset="-122"/>
                <a:sym typeface="宋体" pitchFamily="2" charset="-122"/>
              </a:rPr>
              <a:t>1</a:t>
            </a:r>
            <a:r>
              <a:rPr lang="zh-CN" altLang="en-US" sz="2800" b="1">
                <a:latin typeface="黑体" pitchFamily="2" charset="-122"/>
                <a:ea typeface="黑体" pitchFamily="2" charset="-122"/>
                <a:sym typeface="宋体" pitchFamily="2" charset="-122"/>
              </a:rPr>
              <a:t>、《关雎》中，表现美丽贤慧的姑娘总是能引起小伙子的爱慕的句子是：</a:t>
            </a:r>
            <a:endParaRPr lang="zh-CN" altLang="zh-CN"/>
          </a:p>
          <a:p>
            <a:pPr lvl="0">
              <a:lnSpc>
                <a:spcPct val="150000"/>
              </a:lnSpc>
              <a:spcBef>
                <a:spcPct val="5000"/>
              </a:spcBef>
              <a:buClr>
                <a:srgbClr val="009999"/>
              </a:buClr>
            </a:pPr>
            <a:r>
              <a:rPr lang="zh-CN" altLang="en-US" sz="2800" b="1">
                <a:latin typeface="黑体" pitchFamily="2" charset="-122"/>
                <a:ea typeface="黑体" pitchFamily="2" charset="-122"/>
                <a:sym typeface="宋体" pitchFamily="2" charset="-122"/>
              </a:rPr>
              <a:t>□□□□，□□□□。□□□□，□□□□。</a:t>
            </a:r>
            <a:endParaRPr lang="zh-CN" altLang="zh-CN"/>
          </a:p>
          <a:p>
            <a:pPr lvl="0">
              <a:lnSpc>
                <a:spcPct val="150000"/>
              </a:lnSpc>
            </a:pPr>
            <a:r>
              <a:rPr lang="en-US" altLang="zh-CN" sz="2800" b="1">
                <a:latin typeface="黑体" pitchFamily="2" charset="-122"/>
                <a:ea typeface="黑体" pitchFamily="2" charset="-122"/>
                <a:sym typeface="宋体" pitchFamily="2" charset="-122"/>
              </a:rPr>
              <a:t>2</a:t>
            </a:r>
            <a:r>
              <a:rPr lang="zh-CN" altLang="en-US" sz="2800" b="1">
                <a:latin typeface="黑体" pitchFamily="2" charset="-122"/>
                <a:ea typeface="黑体" pitchFamily="2" charset="-122"/>
                <a:sym typeface="宋体" pitchFamily="2" charset="-122"/>
              </a:rPr>
              <a:t>、</a:t>
            </a:r>
            <a:r>
              <a:rPr lang="zh-CN" altLang="zh-CN" sz="2800" b="1">
                <a:solidFill>
                  <a:srgbClr val="FF0000"/>
                </a:solidFill>
                <a:effectLst>
                  <a:outerShdw blurRad="38100" dist="38100" dir="2700000" algn="tl">
                    <a:srgbClr val="000000"/>
                  </a:outerShdw>
                </a:effectLst>
                <a:latin typeface="黑体" pitchFamily="2" charset="-122"/>
                <a:ea typeface="黑体" pitchFamily="2" charset="-122"/>
                <a:sym typeface="宋体" pitchFamily="2" charset="-122"/>
              </a:rPr>
              <a:t>《关雎》</a:t>
            </a:r>
            <a:r>
              <a:rPr lang="zh-CN" altLang="en-US" sz="2800" b="1">
                <a:latin typeface="黑体" pitchFamily="2" charset="-122"/>
                <a:ea typeface="黑体" pitchFamily="2" charset="-122"/>
                <a:sym typeface="宋体" pitchFamily="2" charset="-122"/>
              </a:rPr>
              <a:t>诗中形象抒发对心上人思念难眠的真挚感情的句子是：□□□□，□□□□。□□□□，□□□□。</a:t>
            </a:r>
            <a:endParaRPr lang="zh-CN" altLang="zh-CN"/>
          </a:p>
          <a:p>
            <a:pPr lvl="0">
              <a:lnSpc>
                <a:spcPct val="150000"/>
              </a:lnSpc>
              <a:spcBef>
                <a:spcPct val="50000"/>
              </a:spcBef>
            </a:pPr>
            <a:r>
              <a:rPr lang="en-US" altLang="zh-CN" sz="2800">
                <a:ea typeface="黑体" pitchFamily="2" charset="-122"/>
              </a:rPr>
              <a:t>3</a:t>
            </a:r>
            <a:r>
              <a:rPr lang="zh-CN" altLang="en-US" sz="2800">
                <a:ea typeface="黑体" pitchFamily="2" charset="-122"/>
              </a:rPr>
              <a:t>、</a:t>
            </a:r>
            <a:r>
              <a:rPr lang="zh-CN" altLang="en-US" sz="2800" b="1">
                <a:latin typeface="黑体" pitchFamily="2" charset="-122"/>
                <a:ea typeface="黑体" pitchFamily="2" charset="-122"/>
              </a:rPr>
              <a:t>《蒹葭》</a:t>
            </a:r>
            <a:r>
              <a:rPr lang="zh-CN" altLang="en-US" sz="2800" b="1">
                <a:latin typeface="黑体" pitchFamily="2" charset="-122"/>
                <a:ea typeface="黑体" pitchFamily="2" charset="-122"/>
                <a:sym typeface="宋体" pitchFamily="2" charset="-122"/>
              </a:rPr>
              <a:t>诗中点明季节的诗句是：</a:t>
            </a:r>
            <a:endParaRPr lang="zh-CN" altLang="zh-CN"/>
          </a:p>
          <a:p>
            <a:pPr lvl="0">
              <a:lnSpc>
                <a:spcPct val="150000"/>
              </a:lnSpc>
              <a:spcBef>
                <a:spcPct val="50000"/>
              </a:spcBef>
            </a:pPr>
            <a:r>
              <a:rPr lang="zh-CN" altLang="en-US" sz="2800" b="1">
                <a:latin typeface="黑体" pitchFamily="2" charset="-122"/>
                <a:ea typeface="黑体" pitchFamily="2" charset="-122"/>
                <a:sym typeface="宋体" pitchFamily="2" charset="-122"/>
              </a:rPr>
              <a:t> □□□□，□□□□。</a:t>
            </a:r>
            <a:endParaRPr lang="zh-CN" altLang="zh-CN"/>
          </a:p>
          <a:p>
            <a:pPr lvl="0">
              <a:lnSpc>
                <a:spcPct val="120000"/>
              </a:lnSpc>
            </a:pPr>
            <a:endParaRPr lang="zh-CN" altLang="en-US" sz="3200" b="1">
              <a:ea typeface="黑体" pitchFamily="2" charset="-122"/>
              <a:sym typeface="宋体" pitchFamily="2" charset="-122"/>
            </a:endParaRPr>
          </a:p>
          <a:p>
            <a:pPr lvl="0">
              <a:spcBef>
                <a:spcPct val="50000"/>
              </a:spcBef>
            </a:pPr>
            <a:r>
              <a:rPr lang="zh-CN" altLang="en-US" sz="3200" b="1">
                <a:latin typeface="黑体" pitchFamily="2" charset="-122"/>
                <a:ea typeface="黑体" pitchFamily="2" charset="-122"/>
                <a:sym typeface="宋体" pitchFamily="2" charset="-122"/>
              </a:rPr>
              <a:t> </a:t>
            </a:r>
            <a:endParaRPr lang="zh-CN" altLang="zh-CN"/>
          </a:p>
          <a:p>
            <a:pPr lvl="0">
              <a:spcBef>
                <a:spcPct val="50000"/>
              </a:spcBef>
            </a:pPr>
            <a:endParaRPr lang="zh-CN" altLang="en-US" sz="3200" b="1">
              <a:latin typeface="黑体" pitchFamily="2" charset="-122"/>
              <a:ea typeface="黑体" pitchFamily="2" charset="-122"/>
            </a:endParaRPr>
          </a:p>
          <a:p>
            <a:pPr lvl="0"/>
            <a:endParaRPr lang="zh-CN" altLang="en-US" sz="3200">
              <a:ea typeface="黑体" pitchFamily="2" charset="-122"/>
            </a:endParaRPr>
          </a:p>
        </p:txBody>
      </p:sp>
      <p:sp>
        <p:nvSpPr>
          <p:cNvPr id="26626" name="Text Box 10"/>
          <p:cNvSpPr/>
          <p:nvPr/>
        </p:nvSpPr>
        <p:spPr>
          <a:xfrm>
            <a:off x="104775" y="2738438"/>
            <a:ext cx="8207375" cy="584200"/>
          </a:xfrm>
          <a:prstGeom prst="rect">
            <a:avLst/>
          </a:prstGeom>
          <a:solidFill>
            <a:srgbClr val="D9EDEE"/>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200" b="1">
                <a:solidFill>
                  <a:srgbClr val="FF0000"/>
                </a:solidFill>
                <a:ea typeface="黑体" pitchFamily="2" charset="-122"/>
              </a:rPr>
              <a:t>关关</a:t>
            </a:r>
            <a:r>
              <a:rPr lang="zh-CN" altLang="en-US" sz="3200" b="1">
                <a:solidFill>
                  <a:srgbClr val="1115B5"/>
                </a:solidFill>
                <a:ea typeface="黑体" pitchFamily="2" charset="-122"/>
              </a:rPr>
              <a:t>雎鸠</a:t>
            </a:r>
            <a:r>
              <a:rPr lang="zh-CN" altLang="en-US" sz="3200" b="1">
                <a:solidFill>
                  <a:srgbClr val="FF0000"/>
                </a:solidFill>
                <a:ea typeface="黑体" pitchFamily="2" charset="-122"/>
              </a:rPr>
              <a:t>，在河之</a:t>
            </a:r>
            <a:r>
              <a:rPr lang="zh-CN" altLang="en-US" sz="3200" b="1">
                <a:solidFill>
                  <a:srgbClr val="1115B5"/>
                </a:solidFill>
                <a:ea typeface="黑体" pitchFamily="2" charset="-122"/>
              </a:rPr>
              <a:t>洲</a:t>
            </a:r>
            <a:r>
              <a:rPr lang="zh-CN" altLang="en-US" sz="3200" b="1">
                <a:solidFill>
                  <a:srgbClr val="FF0000"/>
                </a:solidFill>
                <a:ea typeface="黑体" pitchFamily="2" charset="-122"/>
              </a:rPr>
              <a:t>。</a:t>
            </a:r>
            <a:r>
              <a:rPr lang="zh-CN" altLang="en-US" sz="3200" b="1">
                <a:solidFill>
                  <a:srgbClr val="1115B5"/>
                </a:solidFill>
                <a:ea typeface="黑体" pitchFamily="2" charset="-122"/>
              </a:rPr>
              <a:t>窈窕</a:t>
            </a:r>
            <a:r>
              <a:rPr lang="zh-CN" altLang="en-US" sz="3200" b="1">
                <a:solidFill>
                  <a:srgbClr val="FF0000"/>
                </a:solidFill>
                <a:ea typeface="黑体" pitchFamily="2" charset="-122"/>
              </a:rPr>
              <a:t>淑女，君子好</a:t>
            </a:r>
            <a:r>
              <a:rPr lang="zh-CN" altLang="en-US" sz="3200" b="1">
                <a:solidFill>
                  <a:srgbClr val="1115B5"/>
                </a:solidFill>
                <a:ea typeface="黑体" pitchFamily="2" charset="-122"/>
              </a:rPr>
              <a:t>逑</a:t>
            </a:r>
            <a:r>
              <a:rPr lang="zh-CN" altLang="en-US" sz="3200" b="1">
                <a:solidFill>
                  <a:srgbClr val="FF0000"/>
                </a:solidFill>
                <a:ea typeface="黑体" pitchFamily="2" charset="-122"/>
              </a:rPr>
              <a:t>。</a:t>
            </a:r>
            <a:endParaRPr lang="zh-CN" altLang="zh-CN"/>
          </a:p>
        </p:txBody>
      </p:sp>
      <p:sp>
        <p:nvSpPr>
          <p:cNvPr id="26627" name="Text Box 10"/>
          <p:cNvSpPr/>
          <p:nvPr/>
        </p:nvSpPr>
        <p:spPr>
          <a:xfrm>
            <a:off x="1784350" y="4157663"/>
            <a:ext cx="7359650" cy="522287"/>
          </a:xfrm>
          <a:prstGeom prst="rect">
            <a:avLst/>
          </a:prstGeom>
          <a:solidFill>
            <a:srgbClr val="D9EDEE"/>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2800" b="1">
                <a:solidFill>
                  <a:srgbClr val="FF0000"/>
                </a:solidFill>
                <a:ea typeface="黑体" pitchFamily="2" charset="-122"/>
              </a:rPr>
              <a:t>求之不得，</a:t>
            </a:r>
            <a:r>
              <a:rPr lang="zh-CN" altLang="en-US" sz="2800" b="1">
                <a:solidFill>
                  <a:srgbClr val="1115B5"/>
                </a:solidFill>
                <a:ea typeface="黑体" pitchFamily="2" charset="-122"/>
              </a:rPr>
              <a:t>寤寐</a:t>
            </a:r>
            <a:r>
              <a:rPr lang="zh-CN" altLang="en-US" sz="2800" b="1">
                <a:solidFill>
                  <a:srgbClr val="FF0000"/>
                </a:solidFill>
                <a:ea typeface="黑体" pitchFamily="2" charset="-122"/>
              </a:rPr>
              <a:t>思服。</a:t>
            </a:r>
            <a:r>
              <a:rPr lang="zh-CN" altLang="en-US" sz="2800" b="1">
                <a:solidFill>
                  <a:srgbClr val="1115B5"/>
                </a:solidFill>
                <a:ea typeface="黑体" pitchFamily="2" charset="-122"/>
              </a:rPr>
              <a:t>悠哉</a:t>
            </a:r>
            <a:r>
              <a:rPr lang="zh-CN" altLang="en-US" sz="2800" b="1">
                <a:solidFill>
                  <a:srgbClr val="FF0000"/>
                </a:solidFill>
                <a:ea typeface="黑体" pitchFamily="2" charset="-122"/>
              </a:rPr>
              <a:t>悠哉，</a:t>
            </a:r>
            <a:r>
              <a:rPr lang="zh-CN" altLang="en-US" sz="2800" b="1">
                <a:solidFill>
                  <a:srgbClr val="1115B5"/>
                </a:solidFill>
                <a:ea typeface="黑体" pitchFamily="2" charset="-122"/>
              </a:rPr>
              <a:t>辗</a:t>
            </a:r>
            <a:r>
              <a:rPr lang="zh-CN" altLang="en-US" sz="2800" b="1">
                <a:solidFill>
                  <a:srgbClr val="FF0000"/>
                </a:solidFill>
                <a:ea typeface="黑体" pitchFamily="2" charset="-122"/>
              </a:rPr>
              <a:t>转反</a:t>
            </a:r>
            <a:r>
              <a:rPr lang="zh-CN" altLang="en-US" sz="2800" b="1">
                <a:solidFill>
                  <a:srgbClr val="1115B5"/>
                </a:solidFill>
                <a:ea typeface="黑体" pitchFamily="2" charset="-122"/>
              </a:rPr>
              <a:t>侧</a:t>
            </a:r>
            <a:r>
              <a:rPr lang="zh-CN" altLang="en-US" sz="2800" b="1">
                <a:solidFill>
                  <a:srgbClr val="FF0000"/>
                </a:solidFill>
                <a:ea typeface="黑体" pitchFamily="2" charset="-122"/>
              </a:rPr>
              <a:t>。</a:t>
            </a:r>
            <a:endParaRPr lang="zh-CN" altLang="zh-CN"/>
          </a:p>
        </p:txBody>
      </p:sp>
      <p:sp>
        <p:nvSpPr>
          <p:cNvPr id="26628" name="Text Box 10"/>
          <p:cNvSpPr/>
          <p:nvPr/>
        </p:nvSpPr>
        <p:spPr>
          <a:xfrm>
            <a:off x="244475" y="5710238"/>
            <a:ext cx="3962400" cy="584200"/>
          </a:xfrm>
          <a:prstGeom prst="rect">
            <a:avLst/>
          </a:prstGeom>
          <a:solidFill>
            <a:srgbClr val="D9EDEE"/>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200" b="1">
                <a:solidFill>
                  <a:srgbClr val="FF0000"/>
                </a:solidFill>
                <a:ea typeface="黑体" pitchFamily="2" charset="-122"/>
              </a:rPr>
              <a:t>蒹葭苍苍，白露为霜。</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ipe(up)">
                                      <p:cBhvr>
                                        <p:cTn id="7" dur="500" fill="hold"/>
                                        <p:tgtEl>
                                          <p:spTgt spid="266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627"/>
                                        </p:tgtEl>
                                        <p:attrNameLst>
                                          <p:attrName>style.visibility</p:attrName>
                                        </p:attrNameLst>
                                      </p:cBhvr>
                                      <p:to>
                                        <p:strVal val="visible"/>
                                      </p:to>
                                    </p:set>
                                    <p:animEffect transition="in" filter="wipe(up)">
                                      <p:cBhvr>
                                        <p:cTn id="12" dur="500" fill="hold"/>
                                        <p:tgtEl>
                                          <p:spTgt spid="2662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6628"/>
                                        </p:tgtEl>
                                        <p:attrNameLst>
                                          <p:attrName>style.visibility</p:attrName>
                                        </p:attrNameLst>
                                      </p:cBhvr>
                                      <p:to>
                                        <p:strVal val="visible"/>
                                      </p:to>
                                    </p:set>
                                    <p:animEffect transition="in" filter="wipe(up)">
                                      <p:cBhvr>
                                        <p:cTn id="17" dur="500" fill="hold"/>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7649" name="内容占位符 2"/>
          <p:cNvSpPr/>
          <p:nvPr>
            <p:ph idx="4294967295"/>
          </p:nvPr>
        </p:nvSpPr>
        <p:spPr>
          <a:xfrm>
            <a:off x="152400" y="206375"/>
            <a:ext cx="8951913" cy="4525963"/>
          </a:xfrm>
          <a:prstGeom prst="rect">
            <a:avLst/>
          </a:prstGeom>
          <a:noFill/>
          <a:ln w="9525">
            <a:noFill/>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marR="0" lvl="0" indent="0" eaLnBrk="1" hangingPunct="1">
              <a:lnSpc>
                <a:spcPct val="120000"/>
              </a:lnSpc>
              <a:buFontTx/>
              <a:buNone/>
            </a:pPr>
            <a:r>
              <a:rPr lang="en-US" altLang="zh-CN" sz="2800" b="1" spc="0" baseline="0">
                <a:latin typeface="黑体" pitchFamily="2" charset="-122"/>
                <a:sym typeface="宋体" pitchFamily="2" charset="-122"/>
              </a:rPr>
              <a:t>4</a:t>
            </a:r>
            <a:r>
              <a:rPr lang="zh-CN" altLang="en-US" sz="2800" b="1" spc="0" baseline="0">
                <a:latin typeface="黑体" pitchFamily="2" charset="-122"/>
                <a:sym typeface="宋体" pitchFamily="2" charset="-122"/>
              </a:rPr>
              <a:t>、《蒹葭》中用反复吟咏的形式创造可望而不可及的虚幻意境，蕴含执着、炽烈的相思之情的诗句是：</a:t>
            </a:r>
            <a:endParaRPr lang="en-US" altLang="en-US"/>
          </a:p>
          <a:p>
            <a:pPr marL="0" marR="0" lvl="0" indent="0" eaLnBrk="1" hangingPunct="1">
              <a:lnSpc>
                <a:spcPct val="120000"/>
              </a:lnSpc>
              <a:buFontTx/>
              <a:buNone/>
            </a:pPr>
            <a:r>
              <a:rPr lang="zh-CN" altLang="en-US" sz="2800" b="1" spc="0" baseline="0">
                <a:sym typeface="宋体" pitchFamily="2" charset="-122"/>
              </a:rPr>
              <a:t>□□□□</a:t>
            </a:r>
            <a:r>
              <a:rPr lang="zh-CN" altLang="en-US" sz="2800" b="1" spc="0" baseline="0">
                <a:effectLst>
                  <a:outerShdw blurRad="38100" dist="38100" dir="2700000" algn="tl">
                    <a:srgbClr val="FFFFFF"/>
                  </a:outerShdw>
                </a:effectLst>
                <a:latin typeface="黑体" pitchFamily="2" charset="-122"/>
                <a:sym typeface="宋体" pitchFamily="2" charset="-122"/>
              </a:rPr>
              <a:t>，</a:t>
            </a:r>
            <a:r>
              <a:rPr lang="zh-CN" altLang="en-US" sz="2800" b="1" spc="0" baseline="0">
                <a:sym typeface="宋体" pitchFamily="2" charset="-122"/>
              </a:rPr>
              <a:t>□□□□□。□□□□</a:t>
            </a:r>
            <a:r>
              <a:rPr lang="zh-CN" altLang="en-US" sz="2800" b="1" spc="0" baseline="0">
                <a:effectLst>
                  <a:outerShdw blurRad="38100" dist="38100" dir="2700000" algn="tl">
                    <a:srgbClr val="FFFFFF"/>
                  </a:outerShdw>
                </a:effectLst>
                <a:latin typeface="黑体" pitchFamily="2" charset="-122"/>
                <a:sym typeface="宋体" pitchFamily="2" charset="-122"/>
              </a:rPr>
              <a:t>，</a:t>
            </a:r>
            <a:r>
              <a:rPr lang="zh-CN" altLang="en-US" sz="2800" b="1" spc="0" baseline="0">
                <a:sym typeface="宋体" pitchFamily="2" charset="-122"/>
              </a:rPr>
              <a:t>□□□□□。□□□□</a:t>
            </a:r>
            <a:r>
              <a:rPr lang="zh-CN" altLang="en-US" sz="2800" b="1" spc="0" baseline="0">
                <a:effectLst>
                  <a:outerShdw blurRad="38100" dist="38100" dir="2700000" algn="tl">
                    <a:srgbClr val="FFFFFF"/>
                  </a:outerShdw>
                </a:effectLst>
                <a:latin typeface="黑体" pitchFamily="2" charset="-122"/>
                <a:sym typeface="宋体" pitchFamily="2" charset="-122"/>
              </a:rPr>
              <a:t>，</a:t>
            </a:r>
            <a:r>
              <a:rPr lang="zh-CN" altLang="en-US" sz="2800" b="1" spc="0" baseline="0">
                <a:sym typeface="宋体" pitchFamily="2" charset="-122"/>
              </a:rPr>
              <a:t>□□□□□。</a:t>
            </a:r>
            <a:endParaRPr lang="en-US" altLang="en-US"/>
          </a:p>
          <a:p>
            <a:pPr marL="0" marR="0" lvl="0" indent="0" eaLnBrk="1" hangingPunct="1">
              <a:lnSpc>
                <a:spcPct val="150000"/>
              </a:lnSpc>
              <a:buFontTx/>
              <a:buNone/>
            </a:pPr>
            <a:r>
              <a:rPr lang="en-US" altLang="zh-CN" sz="2800" b="1" spc="0" baseline="0"/>
              <a:t>5</a:t>
            </a:r>
            <a:r>
              <a:rPr lang="zh-CN" altLang="en-US" sz="2800" b="1" spc="0" baseline="0"/>
              <a:t>、</a:t>
            </a:r>
            <a:r>
              <a:rPr lang="zh-CN" altLang="en-US" sz="2800" b="1" spc="0" baseline="0">
                <a:latin typeface="黑体" pitchFamily="2" charset="-122"/>
                <a:sym typeface="宋体" pitchFamily="2" charset="-122"/>
              </a:rPr>
              <a:t>《式微》中表现奴役者为了养活统治者的贵体，不得不终年累月在泥浆中奔波劳作的诗句是：</a:t>
            </a:r>
            <a:endParaRPr lang="en-US" altLang="en-US"/>
          </a:p>
          <a:p>
            <a:pPr marL="0" marR="0" lvl="0" indent="0" eaLnBrk="1" hangingPunct="1">
              <a:lnSpc>
                <a:spcPct val="150000"/>
              </a:lnSpc>
              <a:buFontTx/>
              <a:buNone/>
            </a:pPr>
            <a:r>
              <a:rPr lang="en-US" altLang="zh-CN" sz="2800" b="1" spc="0" baseline="0">
                <a:latin typeface="黑体" pitchFamily="2" charset="-122"/>
                <a:sym typeface="宋体" pitchFamily="2" charset="-122"/>
              </a:rPr>
              <a:t>_______________</a:t>
            </a:r>
            <a:r>
              <a:rPr lang="zh-CN" altLang="en-US" sz="2800" b="1" spc="0" baseline="0">
                <a:latin typeface="黑体" pitchFamily="2" charset="-122"/>
                <a:sym typeface="宋体" pitchFamily="2" charset="-122"/>
              </a:rPr>
              <a:t>，</a:t>
            </a:r>
            <a:r>
              <a:rPr lang="en-US" altLang="zh-CN" sz="2800" b="1" spc="0" baseline="0">
                <a:latin typeface="黑体" pitchFamily="2" charset="-122"/>
                <a:sym typeface="宋体" pitchFamily="2" charset="-122"/>
              </a:rPr>
              <a:t>_______________?</a:t>
            </a:r>
            <a:endParaRPr lang="en-US" altLang="en-US"/>
          </a:p>
          <a:p>
            <a:pPr marL="0" marR="0" lvl="0" indent="0" eaLnBrk="1" hangingPunct="1">
              <a:lnSpc>
                <a:spcPct val="150000"/>
              </a:lnSpc>
              <a:buFontTx/>
              <a:buNone/>
            </a:pPr>
            <a:r>
              <a:rPr lang="en-US" altLang="zh-CN" sz="2800" b="1" spc="0" baseline="0">
                <a:latin typeface="黑体" pitchFamily="2" charset="-122"/>
                <a:sym typeface="宋体" pitchFamily="2" charset="-122"/>
              </a:rPr>
              <a:t>6</a:t>
            </a:r>
            <a:r>
              <a:rPr lang="zh-CN" altLang="en-US" sz="2800" b="1" spc="0" baseline="0">
                <a:latin typeface="黑体" pitchFamily="2" charset="-122"/>
                <a:sym typeface="宋体" pitchFamily="2" charset="-122"/>
              </a:rPr>
              <a:t>、《式微》中先反复，后设问，语气强烈，很好地为下文蓄势的句子是：</a:t>
            </a:r>
            <a:r>
              <a:rPr lang="en-US" altLang="zh-CN" sz="2800" b="1" spc="0" baseline="0">
                <a:latin typeface="黑体" pitchFamily="2" charset="-122"/>
                <a:sym typeface="宋体" pitchFamily="2" charset="-122"/>
              </a:rPr>
              <a:t>_____________</a:t>
            </a:r>
            <a:r>
              <a:rPr lang="zh-CN" altLang="en-US" sz="2800" b="1" spc="0" baseline="0">
                <a:latin typeface="黑体" pitchFamily="2" charset="-122"/>
                <a:sym typeface="宋体" pitchFamily="2" charset="-122"/>
              </a:rPr>
              <a:t>，</a:t>
            </a:r>
            <a:r>
              <a:rPr lang="en-US" altLang="zh-CN" sz="2800" b="1" spc="0" baseline="0">
                <a:latin typeface="黑体" pitchFamily="2" charset="-122"/>
                <a:sym typeface="宋体" pitchFamily="2" charset="-122"/>
              </a:rPr>
              <a:t>__________</a:t>
            </a:r>
            <a:r>
              <a:rPr lang="zh-CN" altLang="en-US" sz="2800" b="1" spc="0" baseline="0">
                <a:latin typeface="黑体" pitchFamily="2" charset="-122"/>
                <a:sym typeface="宋体" pitchFamily="2" charset="-122"/>
              </a:rPr>
              <a:t>？</a:t>
            </a:r>
            <a:endParaRPr lang="en-US" altLang="en-US"/>
          </a:p>
          <a:p>
            <a:pPr marL="0" marR="0" lvl="0" indent="0" eaLnBrk="1" hangingPunct="1">
              <a:lnSpc>
                <a:spcPct val="120000"/>
              </a:lnSpc>
              <a:buFontTx/>
              <a:buNone/>
            </a:pPr>
            <a:endParaRPr lang="zh-CN" altLang="en-US" sz="2800" b="1" baseline="0"/>
          </a:p>
        </p:txBody>
      </p:sp>
      <p:sp>
        <p:nvSpPr>
          <p:cNvPr id="27650" name="Text Box 10"/>
          <p:cNvSpPr/>
          <p:nvPr/>
        </p:nvSpPr>
        <p:spPr>
          <a:xfrm>
            <a:off x="150813" y="1227138"/>
            <a:ext cx="8840787" cy="1282700"/>
          </a:xfrm>
          <a:prstGeom prst="rect">
            <a:avLst/>
          </a:prstGeom>
          <a:solidFill>
            <a:srgbClr val="D9EDEE"/>
          </a:solidFill>
          <a:ln w="9525">
            <a:noFill/>
          </a:ln>
        </p:spPr>
        <p:txBody>
          <a:bodyPr vert="horz"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2800" b="1">
                <a:solidFill>
                  <a:srgbClr val="1115B5"/>
                </a:solidFill>
                <a:effectLst>
                  <a:outerShdw blurRad="38100" dist="38100" dir="2700000" algn="tl">
                    <a:srgbClr val="000000">
                      <a:alpha val="43137"/>
                    </a:srgbClr>
                  </a:outerShdw>
                </a:effectLst>
                <a:latin typeface="黑体" pitchFamily="2" charset="-122"/>
                <a:ea typeface="黑体" pitchFamily="2" charset="-122"/>
                <a:sym typeface="宋体" pitchFamily="2" charset="-122"/>
              </a:rPr>
              <a:t>溯</a:t>
            </a:r>
            <a:r>
              <a:rPr lang="zh-CN" altLang="en-US" sz="2800" b="1">
                <a:solidFill>
                  <a:srgbClr val="FF0000"/>
                </a:solidFill>
                <a:effectLst>
                  <a:outerShdw blurRad="38100" dist="38100" dir="2700000" algn="tl">
                    <a:srgbClr val="000000"/>
                  </a:outerShdw>
                </a:effectLst>
                <a:latin typeface="黑体" pitchFamily="2" charset="-122"/>
                <a:ea typeface="黑体" pitchFamily="2" charset="-122"/>
                <a:sym typeface="宋体" pitchFamily="2" charset="-122"/>
              </a:rPr>
              <a:t>游从之，宛在水中央。溯游从之，宛在水中</a:t>
            </a:r>
            <a:r>
              <a:rPr lang="zh-CN" altLang="en-US" sz="3600" b="1">
                <a:solidFill>
                  <a:srgbClr val="1115B5"/>
                </a:solidFill>
                <a:effectLst>
                  <a:outerShdw blurRad="38100" dist="38100" dir="2700000" algn="tl">
                    <a:srgbClr val="000000">
                      <a:alpha val="43137"/>
                    </a:srgbClr>
                  </a:outerShdw>
                </a:effectLst>
                <a:latin typeface="黑体" pitchFamily="2" charset="-122"/>
                <a:ea typeface="黑体" pitchFamily="2" charset="-122"/>
                <a:sym typeface="宋体" pitchFamily="2" charset="-122"/>
              </a:rPr>
              <a:t>坻</a:t>
            </a:r>
            <a:r>
              <a:rPr lang="zh-CN" altLang="en-US" sz="2800" b="1">
                <a:solidFill>
                  <a:srgbClr val="FF0000"/>
                </a:solidFill>
                <a:effectLst>
                  <a:outerShdw blurRad="38100" dist="38100" dir="2700000" algn="tl">
                    <a:srgbClr val="000000"/>
                  </a:outerShdw>
                </a:effectLst>
                <a:latin typeface="黑体" pitchFamily="2" charset="-122"/>
                <a:ea typeface="黑体" pitchFamily="2" charset="-122"/>
                <a:sym typeface="宋体" pitchFamily="2" charset="-122"/>
              </a:rPr>
              <a:t>。</a:t>
            </a:r>
            <a:endParaRPr lang="zh-CN" altLang="zh-CN"/>
          </a:p>
          <a:p>
            <a:pPr lvl="0">
              <a:spcBef>
                <a:spcPct val="50000"/>
              </a:spcBef>
            </a:pPr>
            <a:r>
              <a:rPr lang="zh-CN" altLang="en-US" sz="2800" b="1">
                <a:solidFill>
                  <a:srgbClr val="FF0000"/>
                </a:solidFill>
                <a:effectLst>
                  <a:outerShdw blurRad="38100" dist="38100" dir="2700000" algn="tl">
                    <a:srgbClr val="000000"/>
                  </a:outerShdw>
                </a:effectLst>
                <a:latin typeface="黑体" pitchFamily="2" charset="-122"/>
                <a:ea typeface="黑体" pitchFamily="2" charset="-122"/>
                <a:sym typeface="宋体" pitchFamily="2" charset="-122"/>
              </a:rPr>
              <a:t>溯游从之，宛在水中</a:t>
            </a:r>
            <a:r>
              <a:rPr lang="zh-CN" altLang="en-US" sz="2800" b="1">
                <a:solidFill>
                  <a:srgbClr val="1115B5"/>
                </a:solidFill>
                <a:effectLst>
                  <a:outerShdw blurRad="38100" dist="38100" dir="2700000" algn="tl">
                    <a:srgbClr val="000000">
                      <a:alpha val="43137"/>
                    </a:srgbClr>
                  </a:outerShdw>
                </a:effectLst>
                <a:latin typeface="黑体" pitchFamily="2" charset="-122"/>
                <a:ea typeface="黑体" pitchFamily="2" charset="-122"/>
                <a:sym typeface="宋体" pitchFamily="2" charset="-122"/>
              </a:rPr>
              <a:t>沚</a:t>
            </a:r>
            <a:r>
              <a:rPr lang="zh-CN" altLang="en-US" sz="2800" b="1">
                <a:solidFill>
                  <a:srgbClr val="FF0000"/>
                </a:solidFill>
                <a:effectLst>
                  <a:outerShdw blurRad="38100" dist="38100" dir="2700000" algn="tl">
                    <a:srgbClr val="000000"/>
                  </a:outerShdw>
                </a:effectLst>
                <a:latin typeface="黑体" pitchFamily="2" charset="-122"/>
                <a:ea typeface="黑体" pitchFamily="2" charset="-122"/>
                <a:sym typeface="宋体" pitchFamily="2" charset="-122"/>
              </a:rPr>
              <a:t>。</a:t>
            </a:r>
            <a:endParaRPr lang="zh-CN" altLang="zh-CN"/>
          </a:p>
        </p:txBody>
      </p:sp>
      <p:sp>
        <p:nvSpPr>
          <p:cNvPr id="27651" name="文本框 4"/>
          <p:cNvSpPr/>
          <p:nvPr/>
        </p:nvSpPr>
        <p:spPr>
          <a:xfrm>
            <a:off x="392113" y="3852863"/>
            <a:ext cx="4818062" cy="522287"/>
          </a:xfrm>
          <a:prstGeom prst="rect">
            <a:avLst/>
          </a:prstGeom>
          <a:solidFill>
            <a:srgbClr val="D9EDEE"/>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sym typeface="宋体" pitchFamily="2" charset="-122"/>
              </a:rPr>
              <a:t>微君之</a:t>
            </a:r>
            <a:r>
              <a:rPr lang="zh-CN" altLang="en-US" sz="2800" b="1">
                <a:solidFill>
                  <a:srgbClr val="1115B5"/>
                </a:solidFill>
                <a:latin typeface="黑体" pitchFamily="2" charset="-122"/>
                <a:ea typeface="黑体" pitchFamily="2" charset="-122"/>
                <a:sym typeface="宋体" pitchFamily="2" charset="-122"/>
              </a:rPr>
              <a:t>躬</a:t>
            </a:r>
            <a:r>
              <a:rPr lang="zh-CN" altLang="en-US" sz="2800" b="1">
                <a:solidFill>
                  <a:srgbClr val="FF0000"/>
                </a:solidFill>
                <a:latin typeface="黑体" pitchFamily="2" charset="-122"/>
                <a:ea typeface="黑体" pitchFamily="2" charset="-122"/>
                <a:sym typeface="宋体" pitchFamily="2" charset="-122"/>
              </a:rPr>
              <a:t>   ，  胡为乎泥中 </a:t>
            </a:r>
            <a:endParaRPr lang="zh-CN" altLang="zh-CN"/>
          </a:p>
        </p:txBody>
      </p:sp>
      <p:sp>
        <p:nvSpPr>
          <p:cNvPr id="27652" name="文本框 5"/>
          <p:cNvSpPr/>
          <p:nvPr/>
        </p:nvSpPr>
        <p:spPr>
          <a:xfrm>
            <a:off x="3103563" y="5219700"/>
            <a:ext cx="4652962" cy="522288"/>
          </a:xfrm>
          <a:prstGeom prst="rect">
            <a:avLst/>
          </a:prstGeom>
          <a:solidFill>
            <a:srgbClr val="D9EDEE"/>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rPr>
              <a:t>式微式微  ，  胡不归 ？</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wipe(up)">
                                      <p:cBhvr>
                                        <p:cTn id="7" dur="500" fill="hold"/>
                                        <p:tgtEl>
                                          <p:spTgt spid="2765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7651"/>
                                        </p:tgtEl>
                                        <p:attrNameLst>
                                          <p:attrName>style.visibility</p:attrName>
                                        </p:attrNameLst>
                                      </p:cBhvr>
                                      <p:to>
                                        <p:strVal val="visible"/>
                                      </p:to>
                                    </p:set>
                                    <p:anim calcmode="lin" valueType="num">
                                      <p:cBhvr>
                                        <p:cTn id="12" dur="500" fill="hold"/>
                                        <p:tgtEl>
                                          <p:spTgt spid="27651"/>
                                        </p:tgtEl>
                                        <p:attrNameLst>
                                          <p:attrName>ppt_x</p:attrName>
                                        </p:attrNameLst>
                                      </p:cBhvr>
                                      <p:tavLst>
                                        <p:tav tm="0">
                                          <p:val>
                                            <p:strVal val="#ppt_x"/>
                                          </p:val>
                                        </p:tav>
                                        <p:tav tm="100000">
                                          <p:val>
                                            <p:strVal val="#ppt_x"/>
                                          </p:val>
                                        </p:tav>
                                      </p:tavLst>
                                    </p:anim>
                                    <p:anim calcmode="lin" valueType="num">
                                      <p:cBhvr>
                                        <p:cTn id="13" dur="500" fill="hold"/>
                                        <p:tgtEl>
                                          <p:spTgt spid="2765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7652"/>
                                        </p:tgtEl>
                                        <p:attrNameLst>
                                          <p:attrName>style.visibility</p:attrName>
                                        </p:attrNameLst>
                                      </p:cBhvr>
                                      <p:to>
                                        <p:strVal val="visible"/>
                                      </p:to>
                                    </p:set>
                                    <p:anim calcmode="lin" valueType="num">
                                      <p:cBhvr>
                                        <p:cTn id="18" dur="500" fill="hold"/>
                                        <p:tgtEl>
                                          <p:spTgt spid="27652"/>
                                        </p:tgtEl>
                                        <p:attrNameLst>
                                          <p:attrName>ppt_x</p:attrName>
                                        </p:attrNameLst>
                                      </p:cBhvr>
                                      <p:tavLst>
                                        <p:tav tm="0">
                                          <p:val>
                                            <p:strVal val="#ppt_x"/>
                                          </p:val>
                                        </p:tav>
                                        <p:tav tm="100000">
                                          <p:val>
                                            <p:strVal val="#ppt_x"/>
                                          </p:val>
                                        </p:tav>
                                      </p:tavLst>
                                    </p:anim>
                                    <p:anim calcmode="lin" valueType="num">
                                      <p:cBhvr>
                                        <p:cTn id="19" dur="500" fill="hold"/>
                                        <p:tgtEl>
                                          <p:spTgt spid="276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8673" name="文本框 4"/>
          <p:cNvSpPr/>
          <p:nvPr/>
        </p:nvSpPr>
        <p:spPr>
          <a:xfrm>
            <a:off x="539750" y="5232400"/>
            <a:ext cx="9156700" cy="5238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rPr>
              <a:t>挑兮达兮，在城阙兮。一日不见，如三月兮。</a:t>
            </a:r>
            <a:endParaRPr lang="zh-CN" altLang="zh-CN"/>
          </a:p>
        </p:txBody>
      </p:sp>
      <p:sp>
        <p:nvSpPr>
          <p:cNvPr id="28674" name="Rectangle 2"/>
          <p:cNvSpPr/>
          <p:nvPr>
            <p:ph idx="4294967295"/>
          </p:nvPr>
        </p:nvSpPr>
        <p:spPr>
          <a:xfrm>
            <a:off x="-252412" y="-2043112"/>
            <a:ext cx="9144000" cy="6705600"/>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lvl="0" eaLnBrk="1" hangingPunct="1">
              <a:buFontTx/>
              <a:buNone/>
            </a:pPr>
            <a:endParaRPr lang="zh-CN" altLang="en-US" sz="2800">
              <a:latin typeface="黑体" pitchFamily="2" charset="-122"/>
            </a:endParaRPr>
          </a:p>
          <a:p>
            <a:pPr lvl="0" eaLnBrk="1" hangingPunct="1">
              <a:buFontTx/>
              <a:buNone/>
            </a:pPr>
            <a:endParaRPr lang="zh-CN" altLang="en-US" sz="2800">
              <a:latin typeface="黑体" pitchFamily="2" charset="-122"/>
            </a:endParaRPr>
          </a:p>
          <a:p>
            <a:pPr lvl="0" eaLnBrk="1" hangingPunct="1">
              <a:buFontTx/>
              <a:buNone/>
            </a:pPr>
            <a:endParaRPr lang="zh-CN" altLang="en-US" sz="2800">
              <a:latin typeface="黑体" pitchFamily="2" charset="-122"/>
            </a:endParaRPr>
          </a:p>
          <a:p>
            <a:pPr lvl="0" eaLnBrk="1" hangingPunct="1">
              <a:buFontTx/>
              <a:buNone/>
            </a:pPr>
            <a:endParaRPr lang="zh-CN" altLang="en-US" sz="2800">
              <a:latin typeface="黑体" pitchFamily="2" charset="-122"/>
            </a:endParaRPr>
          </a:p>
        </p:txBody>
      </p:sp>
      <p:sp>
        <p:nvSpPr>
          <p:cNvPr id="28675" name="矩形 1"/>
          <p:cNvSpPr/>
          <p:nvPr/>
        </p:nvSpPr>
        <p:spPr>
          <a:xfrm>
            <a:off x="74613" y="631825"/>
            <a:ext cx="9144000" cy="52228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en-US" altLang="zh-CN" sz="2800" b="1">
                <a:latin typeface="黑体" pitchFamily="2" charset="-122"/>
                <a:ea typeface="黑体" pitchFamily="2" charset="-122"/>
              </a:rPr>
              <a:t>7</a:t>
            </a:r>
            <a:r>
              <a:rPr lang="zh-CN" altLang="en-US" sz="2800" b="1">
                <a:latin typeface="黑体" pitchFamily="2" charset="-122"/>
                <a:ea typeface="黑体" pitchFamily="2" charset="-122"/>
              </a:rPr>
              <a:t>、</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子衿</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中写女主人公睹物思人，以至发出反问，责怪对方不留音信的句子是</a:t>
            </a:r>
            <a:r>
              <a:rPr lang="en-US" altLang="zh-CN" sz="2800" b="1">
                <a:latin typeface="黑体" pitchFamily="2" charset="-122"/>
                <a:ea typeface="黑体" pitchFamily="2" charset="-122"/>
              </a:rPr>
              <a:t>:</a:t>
            </a:r>
            <a:endParaRPr lang="zh-CN" altLang="zh-CN"/>
          </a:p>
          <a:p>
            <a:pPr lvl="0">
              <a:lnSpc>
                <a:spcPct val="150000"/>
              </a:lnSpc>
            </a:pPr>
            <a:r>
              <a:rPr lang="en-US" altLang="zh-CN" sz="2800" b="1" u="sng">
                <a:latin typeface="黑体" pitchFamily="2" charset="-122"/>
                <a:ea typeface="黑体" pitchFamily="2" charset="-122"/>
              </a:rPr>
              <a:t>       </a:t>
            </a:r>
            <a:r>
              <a:rPr lang="zh-CN" altLang="en-US" sz="2800" b="1" u="sng">
                <a:latin typeface="黑体" pitchFamily="2" charset="-122"/>
                <a:ea typeface="黑体" pitchFamily="2" charset="-122"/>
              </a:rPr>
              <a:t> </a:t>
            </a:r>
            <a:r>
              <a:rPr lang="zh-CN" altLang="en-US" sz="2800" b="1">
                <a:latin typeface="黑体" pitchFamily="2" charset="-122"/>
                <a:ea typeface="黑体" pitchFamily="2" charset="-122"/>
              </a:rPr>
              <a:t>，</a:t>
            </a:r>
            <a:r>
              <a:rPr lang="en-US" altLang="zh-CN" sz="2800" b="1" u="sng">
                <a:latin typeface="黑体" pitchFamily="2" charset="-122"/>
                <a:ea typeface="黑体" pitchFamily="2" charset="-122"/>
              </a:rPr>
              <a:t>          </a:t>
            </a:r>
            <a:r>
              <a:rPr lang="zh-CN" altLang="en-US" sz="2800" b="1">
                <a:latin typeface="黑体" pitchFamily="2" charset="-122"/>
                <a:ea typeface="黑体" pitchFamily="2" charset="-122"/>
              </a:rPr>
              <a:t>。</a:t>
            </a:r>
            <a:r>
              <a:rPr lang="zh-CN" altLang="en-US" sz="2800" b="1" u="sng">
                <a:latin typeface="黑体" pitchFamily="2" charset="-122"/>
                <a:ea typeface="黑体" pitchFamily="2" charset="-122"/>
              </a:rPr>
              <a:t>           </a:t>
            </a:r>
            <a:r>
              <a:rPr lang="zh-CN" altLang="en-US" sz="2800" b="1">
                <a:latin typeface="黑体" pitchFamily="2" charset="-122"/>
                <a:ea typeface="黑体" pitchFamily="2" charset="-122"/>
              </a:rPr>
              <a:t>，</a:t>
            </a:r>
            <a:r>
              <a:rPr lang="en-US" altLang="zh-CN" sz="2800" b="1" u="sng">
                <a:latin typeface="黑体" pitchFamily="2" charset="-122"/>
                <a:ea typeface="黑体" pitchFamily="2" charset="-122"/>
              </a:rPr>
              <a:t>         </a:t>
            </a:r>
            <a:r>
              <a:rPr lang="zh-CN" altLang="en-US" sz="2800" b="1">
                <a:latin typeface="黑体" pitchFamily="2" charset="-122"/>
                <a:ea typeface="黑体" pitchFamily="2" charset="-122"/>
              </a:rPr>
              <a:t>？</a:t>
            </a:r>
            <a:endParaRPr lang="zh-CN" altLang="zh-CN"/>
          </a:p>
          <a:p>
            <a:pPr lvl="0">
              <a:lnSpc>
                <a:spcPct val="150000"/>
              </a:lnSpc>
            </a:pPr>
            <a:r>
              <a:rPr lang="en-US" altLang="zh-CN" sz="2800" b="1">
                <a:latin typeface="黑体" pitchFamily="2" charset="-122"/>
                <a:ea typeface="黑体" pitchFamily="2" charset="-122"/>
              </a:rPr>
              <a:t>8</a:t>
            </a:r>
            <a:r>
              <a:rPr lang="zh-CN" altLang="en-US" sz="2800" b="1">
                <a:latin typeface="黑体" pitchFamily="2" charset="-122"/>
                <a:ea typeface="黑体" pitchFamily="2" charset="-122"/>
              </a:rPr>
              <a:t>、</a:t>
            </a:r>
            <a:r>
              <a:rPr lang="en-US" altLang="zh-CN" sz="2800" b="1">
                <a:latin typeface="黑体" pitchFamily="2" charset="-122"/>
                <a:ea typeface="黑体" pitchFamily="2" charset="-122"/>
                <a:sym typeface="宋体" pitchFamily="2" charset="-122"/>
              </a:rPr>
              <a:t>《</a:t>
            </a:r>
            <a:r>
              <a:rPr lang="zh-CN" altLang="en-US" sz="2800" b="1">
                <a:latin typeface="黑体" pitchFamily="2" charset="-122"/>
                <a:ea typeface="黑体" pitchFamily="2" charset="-122"/>
                <a:sym typeface="宋体" pitchFamily="2" charset="-122"/>
              </a:rPr>
              <a:t>子衿</a:t>
            </a:r>
            <a:r>
              <a:rPr lang="en-US" altLang="zh-CN" sz="2800" b="1">
                <a:latin typeface="黑体" pitchFamily="2" charset="-122"/>
                <a:ea typeface="黑体" pitchFamily="2" charset="-122"/>
                <a:sym typeface="宋体" pitchFamily="2" charset="-122"/>
              </a:rPr>
              <a:t>》</a:t>
            </a:r>
            <a:r>
              <a:rPr lang="zh-CN" altLang="en-US" sz="2800" b="1">
                <a:latin typeface="黑体" pitchFamily="2" charset="-122"/>
                <a:ea typeface="黑体" pitchFamily="2" charset="-122"/>
                <a:sym typeface="宋体" pitchFamily="2" charset="-122"/>
              </a:rPr>
              <a:t>中</a:t>
            </a:r>
            <a:r>
              <a:rPr lang="zh-CN" altLang="en-US" sz="2800" b="1">
                <a:latin typeface="黑体" pitchFamily="2" charset="-122"/>
                <a:ea typeface="黑体" pitchFamily="2" charset="-122"/>
              </a:rPr>
              <a:t>女子细看佩玉嗔怪恋人失约不至的句子是</a:t>
            </a:r>
            <a:r>
              <a:rPr lang="en-US" altLang="zh-CN" sz="2800" b="1">
                <a:latin typeface="黑体" pitchFamily="2" charset="-122"/>
                <a:ea typeface="黑体" pitchFamily="2" charset="-122"/>
              </a:rPr>
              <a:t>:</a:t>
            </a:r>
            <a:endParaRPr lang="zh-CN" altLang="zh-CN"/>
          </a:p>
          <a:p>
            <a:pPr lvl="0">
              <a:lnSpc>
                <a:spcPct val="150000"/>
              </a:lnSpc>
            </a:pPr>
            <a:r>
              <a:rPr lang="zh-CN" altLang="en-US" sz="2800" b="1" u="sng">
                <a:latin typeface="黑体" pitchFamily="2" charset="-122"/>
                <a:ea typeface="黑体" pitchFamily="2" charset="-122"/>
              </a:rPr>
              <a:t> </a:t>
            </a:r>
            <a:r>
              <a:rPr lang="en-US" altLang="zh-CN" sz="2800" b="1" u="sng">
                <a:latin typeface="黑体" pitchFamily="2" charset="-122"/>
                <a:ea typeface="黑体" pitchFamily="2" charset="-122"/>
              </a:rPr>
              <a:t>       </a:t>
            </a:r>
            <a:r>
              <a:rPr lang="zh-CN" altLang="en-US" sz="2800" b="1">
                <a:latin typeface="黑体" pitchFamily="2" charset="-122"/>
                <a:ea typeface="黑体" pitchFamily="2" charset="-122"/>
              </a:rPr>
              <a:t>，</a:t>
            </a:r>
            <a:r>
              <a:rPr lang="en-US" altLang="zh-CN" sz="2800" b="1" u="sng">
                <a:latin typeface="黑体" pitchFamily="2" charset="-122"/>
                <a:ea typeface="黑体" pitchFamily="2" charset="-122"/>
              </a:rPr>
              <a:t>          </a:t>
            </a:r>
            <a:r>
              <a:rPr lang="zh-CN" altLang="en-US" sz="2800" b="1">
                <a:latin typeface="黑体" pitchFamily="2" charset="-122"/>
                <a:ea typeface="黑体" pitchFamily="2" charset="-122"/>
              </a:rPr>
              <a:t>。</a:t>
            </a:r>
            <a:r>
              <a:rPr lang="zh-CN" altLang="en-US" sz="2800" b="1" u="sng">
                <a:latin typeface="黑体" pitchFamily="2" charset="-122"/>
                <a:ea typeface="黑体" pitchFamily="2" charset="-122"/>
              </a:rPr>
              <a:t>           </a:t>
            </a:r>
            <a:r>
              <a:rPr lang="zh-CN" altLang="en-US" sz="2800" b="1">
                <a:latin typeface="黑体" pitchFamily="2" charset="-122"/>
                <a:ea typeface="黑体" pitchFamily="2" charset="-122"/>
              </a:rPr>
              <a:t>，</a:t>
            </a:r>
            <a:r>
              <a:rPr lang="en-US" altLang="zh-CN" sz="2800" b="1" u="sng">
                <a:latin typeface="黑体" pitchFamily="2" charset="-122"/>
                <a:ea typeface="黑体" pitchFamily="2" charset="-122"/>
              </a:rPr>
              <a:t>         </a:t>
            </a:r>
            <a:r>
              <a:rPr lang="zh-CN" altLang="en-US" sz="2800" b="1">
                <a:latin typeface="黑体" pitchFamily="2" charset="-122"/>
                <a:ea typeface="黑体" pitchFamily="2" charset="-122"/>
              </a:rPr>
              <a:t>？</a:t>
            </a:r>
            <a:endParaRPr lang="zh-CN" altLang="zh-CN"/>
          </a:p>
          <a:p>
            <a:pPr lvl="0">
              <a:lnSpc>
                <a:spcPct val="150000"/>
              </a:lnSpc>
            </a:pPr>
            <a:r>
              <a:rPr lang="en-US" altLang="zh-CN" sz="2800" b="1">
                <a:latin typeface="黑体" pitchFamily="2" charset="-122"/>
                <a:ea typeface="黑体" pitchFamily="2" charset="-122"/>
              </a:rPr>
              <a:t>9</a:t>
            </a:r>
            <a:r>
              <a:rPr lang="zh-CN" altLang="en-US" sz="2800" b="1">
                <a:latin typeface="黑体" pitchFamily="2" charset="-122"/>
                <a:ea typeface="黑体" pitchFamily="2" charset="-122"/>
              </a:rPr>
              <a:t>、</a:t>
            </a:r>
            <a:r>
              <a:rPr lang="en-US" altLang="zh-CN" sz="2800" b="1">
                <a:latin typeface="黑体" pitchFamily="2" charset="-122"/>
                <a:ea typeface="黑体" pitchFamily="2" charset="-122"/>
                <a:sym typeface="宋体" pitchFamily="2" charset="-122"/>
              </a:rPr>
              <a:t>《</a:t>
            </a:r>
            <a:r>
              <a:rPr lang="zh-CN" altLang="en-US" sz="2800" b="1">
                <a:latin typeface="黑体" pitchFamily="2" charset="-122"/>
                <a:ea typeface="黑体" pitchFamily="2" charset="-122"/>
                <a:sym typeface="宋体" pitchFamily="2" charset="-122"/>
              </a:rPr>
              <a:t>子衿</a:t>
            </a:r>
            <a:r>
              <a:rPr lang="en-US" altLang="zh-CN" sz="2800" b="1">
                <a:latin typeface="黑体" pitchFamily="2" charset="-122"/>
                <a:ea typeface="黑体" pitchFamily="2" charset="-122"/>
                <a:sym typeface="宋体" pitchFamily="2" charset="-122"/>
              </a:rPr>
              <a:t>》</a:t>
            </a:r>
            <a:r>
              <a:rPr lang="zh-CN" altLang="en-US" sz="2800" b="1">
                <a:latin typeface="黑体" pitchFamily="2" charset="-122"/>
                <a:ea typeface="黑体" pitchFamily="2" charset="-122"/>
                <a:sym typeface="宋体" pitchFamily="2" charset="-122"/>
              </a:rPr>
              <a:t>中</a:t>
            </a:r>
            <a:r>
              <a:rPr lang="zh-CN" altLang="en-US" sz="2800" b="1">
                <a:latin typeface="黑体" pitchFamily="2" charset="-122"/>
                <a:ea typeface="黑体" pitchFamily="2" charset="-122"/>
              </a:rPr>
              <a:t>写女子因约会不遇，失落惆怅而无可奈何，在城头不断徘徊，产生了时间的主客观巨大差异的句子是</a:t>
            </a:r>
            <a:r>
              <a:rPr lang="en-US" altLang="zh-CN" sz="2800" b="1" u="sng">
                <a:latin typeface="黑体" pitchFamily="2" charset="-122"/>
                <a:ea typeface="黑体" pitchFamily="2" charset="-122"/>
              </a:rPr>
              <a:t>        </a:t>
            </a:r>
            <a:r>
              <a:rPr lang="zh-CN" altLang="en-US" sz="2800" b="1">
                <a:latin typeface="黑体" pitchFamily="2" charset="-122"/>
                <a:ea typeface="黑体" pitchFamily="2" charset="-122"/>
              </a:rPr>
              <a:t>，</a:t>
            </a:r>
            <a:r>
              <a:rPr lang="en-US" altLang="zh-CN" sz="2800" b="1" u="sng">
                <a:latin typeface="黑体" pitchFamily="2" charset="-122"/>
                <a:ea typeface="黑体" pitchFamily="2" charset="-122"/>
              </a:rPr>
              <a:t>   </a:t>
            </a:r>
            <a:r>
              <a:rPr lang="en-US" altLang="zh-CN" sz="2800" b="1" u="sng">
                <a:solidFill>
                  <a:srgbClr val="1115B5"/>
                </a:solidFill>
                <a:latin typeface="黑体" pitchFamily="2" charset="-122"/>
                <a:ea typeface="黑体" pitchFamily="2" charset="-122"/>
              </a:rPr>
              <a:t>   </a:t>
            </a:r>
            <a:r>
              <a:rPr lang="en-US" altLang="zh-CN" sz="2800" b="1" u="sng">
                <a:latin typeface="黑体" pitchFamily="2" charset="-122"/>
                <a:ea typeface="黑体" pitchFamily="2" charset="-122"/>
              </a:rPr>
              <a:t>    </a:t>
            </a:r>
            <a:r>
              <a:rPr lang="zh-CN" altLang="en-US" sz="2800" b="1">
                <a:latin typeface="黑体" pitchFamily="2" charset="-122"/>
                <a:ea typeface="黑体" pitchFamily="2" charset="-122"/>
              </a:rPr>
              <a:t>。</a:t>
            </a:r>
            <a:r>
              <a:rPr lang="zh-CN" altLang="en-US" sz="2800" b="1" u="sng">
                <a:latin typeface="黑体" pitchFamily="2" charset="-122"/>
                <a:ea typeface="黑体" pitchFamily="2" charset="-122"/>
              </a:rPr>
              <a:t>           </a:t>
            </a:r>
            <a:r>
              <a:rPr lang="zh-CN" altLang="en-US" sz="2800" b="1">
                <a:latin typeface="黑体" pitchFamily="2" charset="-122"/>
                <a:ea typeface="黑体" pitchFamily="2" charset="-122"/>
              </a:rPr>
              <a:t>，</a:t>
            </a:r>
            <a:r>
              <a:rPr lang="en-US" altLang="zh-CN" sz="2800" b="1" u="sng">
                <a:latin typeface="黑体" pitchFamily="2" charset="-122"/>
                <a:ea typeface="黑体" pitchFamily="2" charset="-122"/>
              </a:rPr>
              <a:t>         </a:t>
            </a:r>
            <a:r>
              <a:rPr lang="zh-CN" altLang="en-US" sz="2800" b="1">
                <a:latin typeface="黑体" pitchFamily="2" charset="-122"/>
                <a:ea typeface="黑体" pitchFamily="2" charset="-122"/>
              </a:rPr>
              <a:t>。</a:t>
            </a:r>
            <a:r>
              <a:rPr lang="en-US" altLang="zh-CN" sz="2800" b="1" u="sng">
                <a:solidFill>
                  <a:srgbClr val="0000CC"/>
                </a:solidFill>
                <a:latin typeface="黑体" pitchFamily="2" charset="-122"/>
                <a:ea typeface="黑体" pitchFamily="2" charset="-122"/>
              </a:rPr>
              <a:t> </a:t>
            </a:r>
            <a:endParaRPr lang="zh-CN" altLang="zh-CN"/>
          </a:p>
        </p:txBody>
      </p:sp>
      <p:sp>
        <p:nvSpPr>
          <p:cNvPr id="28676" name="文本框 3"/>
          <p:cNvSpPr/>
          <p:nvPr/>
        </p:nvSpPr>
        <p:spPr>
          <a:xfrm>
            <a:off x="0" y="1916113"/>
            <a:ext cx="8235950" cy="6413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sym typeface="宋体" pitchFamily="2" charset="-122"/>
              </a:rPr>
              <a:t>青青子</a:t>
            </a:r>
            <a:r>
              <a:rPr lang="zh-CN" altLang="en-US" sz="3600" b="1">
                <a:solidFill>
                  <a:srgbClr val="1115B5"/>
                </a:solidFill>
                <a:latin typeface="黑体" pitchFamily="2" charset="-122"/>
                <a:ea typeface="黑体" pitchFamily="2" charset="-122"/>
                <a:sym typeface="宋体" pitchFamily="2" charset="-122"/>
              </a:rPr>
              <a:t>衿</a:t>
            </a:r>
            <a:r>
              <a:rPr lang="zh-CN" altLang="en-US" sz="2800" b="1">
                <a:solidFill>
                  <a:srgbClr val="FF0000"/>
                </a:solidFill>
                <a:latin typeface="黑体" pitchFamily="2" charset="-122"/>
                <a:ea typeface="黑体" pitchFamily="2" charset="-122"/>
                <a:sym typeface="宋体" pitchFamily="2" charset="-122"/>
              </a:rPr>
              <a:t>， </a:t>
            </a:r>
            <a:r>
              <a:rPr lang="zh-CN" altLang="en-US" sz="2800" b="1">
                <a:solidFill>
                  <a:srgbClr val="1115B5"/>
                </a:solidFill>
                <a:latin typeface="黑体" pitchFamily="2" charset="-122"/>
                <a:ea typeface="黑体" pitchFamily="2" charset="-122"/>
                <a:sym typeface="宋体" pitchFamily="2" charset="-122"/>
              </a:rPr>
              <a:t>悠悠</a:t>
            </a:r>
            <a:r>
              <a:rPr lang="zh-CN" altLang="en-US" sz="2800" b="1">
                <a:solidFill>
                  <a:srgbClr val="FF0000"/>
                </a:solidFill>
                <a:latin typeface="黑体" pitchFamily="2" charset="-122"/>
                <a:ea typeface="黑体" pitchFamily="2" charset="-122"/>
                <a:sym typeface="宋体" pitchFamily="2" charset="-122"/>
              </a:rPr>
              <a:t>我心。 纵我不往，  子宁不</a:t>
            </a:r>
            <a:r>
              <a:rPr lang="zh-CN" altLang="en-US" sz="2800" b="1">
                <a:solidFill>
                  <a:srgbClr val="1115B5"/>
                </a:solidFill>
                <a:latin typeface="黑体" pitchFamily="2" charset="-122"/>
                <a:ea typeface="黑体" pitchFamily="2" charset="-122"/>
                <a:sym typeface="宋体" pitchFamily="2" charset="-122"/>
              </a:rPr>
              <a:t>嗣音</a:t>
            </a:r>
            <a:r>
              <a:rPr lang="en-US" altLang="zh-CN" sz="2800" b="1">
                <a:solidFill>
                  <a:srgbClr val="FF0000"/>
                </a:solidFill>
                <a:latin typeface="黑体" pitchFamily="2" charset="-122"/>
                <a:ea typeface="黑体" pitchFamily="2" charset="-122"/>
                <a:sym typeface="宋体" pitchFamily="2" charset="-122"/>
              </a:rPr>
              <a:t>?</a:t>
            </a:r>
            <a:endParaRPr lang="zh-CN" altLang="zh-CN"/>
          </a:p>
        </p:txBody>
      </p:sp>
      <p:sp>
        <p:nvSpPr>
          <p:cNvPr id="28677" name="文本框 4"/>
          <p:cNvSpPr/>
          <p:nvPr/>
        </p:nvSpPr>
        <p:spPr>
          <a:xfrm>
            <a:off x="25400" y="3243263"/>
            <a:ext cx="9128125" cy="5222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rPr>
              <a:t>青青子</a:t>
            </a:r>
            <a:r>
              <a:rPr lang="zh-CN" altLang="en-US" sz="2800" b="1">
                <a:solidFill>
                  <a:srgbClr val="1115B5"/>
                </a:solidFill>
                <a:latin typeface="黑体" pitchFamily="2" charset="-122"/>
                <a:ea typeface="黑体" pitchFamily="2" charset="-122"/>
              </a:rPr>
              <a:t>佩</a:t>
            </a:r>
            <a:r>
              <a:rPr lang="zh-CN" altLang="en-US" sz="2800" b="1">
                <a:solidFill>
                  <a:srgbClr val="FF0000"/>
                </a:solidFill>
                <a:latin typeface="黑体" pitchFamily="2" charset="-122"/>
                <a:ea typeface="黑体" pitchFamily="2" charset="-122"/>
              </a:rPr>
              <a:t>，悠悠我思。  纵我不往，   子宁不来</a:t>
            </a:r>
            <a:r>
              <a:rPr lang="en-US" altLang="zh-CN" sz="2800" b="1">
                <a:solidFill>
                  <a:srgbClr val="FF0000"/>
                </a:solidFill>
                <a:latin typeface="黑体" pitchFamily="2" charset="-122"/>
                <a:ea typeface="黑体" pitchFamily="2" charset="-122"/>
              </a:rPr>
              <a:t>?</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p:cTn id="7" dur="500" fill="hold"/>
                                        <p:tgtEl>
                                          <p:spTgt spid="28676"/>
                                        </p:tgtEl>
                                        <p:attrNameLst>
                                          <p:attrName>ppt_x</p:attrName>
                                        </p:attrNameLst>
                                      </p:cBhvr>
                                      <p:tavLst>
                                        <p:tav tm="0">
                                          <p:val>
                                            <p:strVal val="#ppt_x"/>
                                          </p:val>
                                        </p:tav>
                                        <p:tav tm="100000">
                                          <p:val>
                                            <p:strVal val="#ppt_x"/>
                                          </p:val>
                                        </p:tav>
                                      </p:tavLst>
                                    </p:anim>
                                    <p:anim calcmode="lin" valueType="num">
                                      <p:cBhvr>
                                        <p:cTn id="8" dur="500" fill="hold"/>
                                        <p:tgtEl>
                                          <p:spTgt spid="2867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7"/>
                                        </p:tgtEl>
                                        <p:attrNameLst>
                                          <p:attrName>style.visibility</p:attrName>
                                        </p:attrNameLst>
                                      </p:cBhvr>
                                      <p:to>
                                        <p:strVal val="visible"/>
                                      </p:to>
                                    </p:set>
                                    <p:anim calcmode="lin" valueType="num">
                                      <p:cBhvr>
                                        <p:cTn id="13" dur="500" fill="hold"/>
                                        <p:tgtEl>
                                          <p:spTgt spid="28677"/>
                                        </p:tgtEl>
                                        <p:attrNameLst>
                                          <p:attrName>ppt_x</p:attrName>
                                        </p:attrNameLst>
                                      </p:cBhvr>
                                      <p:tavLst>
                                        <p:tav tm="0">
                                          <p:val>
                                            <p:strVal val="#ppt_x"/>
                                          </p:val>
                                        </p:tav>
                                        <p:tav tm="100000">
                                          <p:val>
                                            <p:strVal val="#ppt_x"/>
                                          </p:val>
                                        </p:tav>
                                      </p:tavLst>
                                    </p:anim>
                                    <p:anim calcmode="lin" valueType="num">
                                      <p:cBhvr>
                                        <p:cTn id="14"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3"/>
                                        </p:tgtEl>
                                        <p:attrNameLst>
                                          <p:attrName>style.visibility</p:attrName>
                                        </p:attrNameLst>
                                      </p:cBhvr>
                                      <p:to>
                                        <p:strVal val="visible"/>
                                      </p:to>
                                    </p:set>
                                    <p:anim calcmode="lin" valueType="num">
                                      <p:cBhvr>
                                        <p:cTn id="19" dur="500" fill="hold"/>
                                        <p:tgtEl>
                                          <p:spTgt spid="28673"/>
                                        </p:tgtEl>
                                        <p:attrNameLst>
                                          <p:attrName>ppt_x</p:attrName>
                                        </p:attrNameLst>
                                      </p:cBhvr>
                                      <p:tavLst>
                                        <p:tav tm="0">
                                          <p:val>
                                            <p:strVal val="#ppt_x"/>
                                          </p:val>
                                        </p:tav>
                                        <p:tav tm="100000">
                                          <p:val>
                                            <p:strVal val="#ppt_x"/>
                                          </p:val>
                                        </p:tav>
                                      </p:tavLst>
                                    </p:anim>
                                    <p:anim calcmode="lin" valueType="num">
                                      <p:cBhvr>
                                        <p:cTn id="20" dur="500" fill="hold"/>
                                        <p:tgtEl>
                                          <p:spTgt spid="286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265" name="内容占位符 2"/>
          <p:cNvSpPr/>
          <p:nvPr>
            <p:ph idx="4294967295"/>
          </p:nvPr>
        </p:nvSpPr>
        <p:spPr>
          <a:xfrm>
            <a:off x="179388" y="836613"/>
            <a:ext cx="8229600" cy="4525962"/>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algn="ctr" eaLnBrk="1" hangingPunct="1">
              <a:lnSpc>
                <a:spcPct val="150000"/>
              </a:lnSpc>
              <a:buFontTx/>
              <a:buNone/>
            </a:pPr>
            <a:r>
              <a:rPr lang="zh-CN" altLang="en-US" sz="4400" b="1">
                <a:latin typeface="黑体" pitchFamily="2" charset="-122"/>
              </a:rPr>
              <a:t>课前提问（</a:t>
            </a:r>
            <a:r>
              <a:rPr lang="en-US" altLang="zh-CN" sz="4400" b="1">
                <a:latin typeface="黑体" pitchFamily="2" charset="-122"/>
              </a:rPr>
              <a:t>3</a:t>
            </a:r>
            <a:r>
              <a:rPr lang="zh-CN" altLang="en-US" sz="4400" b="1">
                <a:latin typeface="黑体" pitchFamily="2" charset="-122"/>
              </a:rPr>
              <a:t>分钟）</a:t>
            </a:r>
            <a:endParaRPr lang="en-US" altLang="en-US"/>
          </a:p>
          <a:p>
            <a:pPr marL="0" lvl="0" indent="0" algn="ctr" eaLnBrk="1" hangingPunct="1">
              <a:lnSpc>
                <a:spcPct val="150000"/>
              </a:lnSpc>
              <a:buFontTx/>
              <a:buNone/>
            </a:pPr>
            <a:r>
              <a:rPr lang="zh-CN" altLang="en-US" sz="4400" b="1">
                <a:solidFill>
                  <a:srgbClr val="1115B5"/>
                </a:solidFill>
                <a:latin typeface="黑体" pitchFamily="2" charset="-122"/>
              </a:rPr>
              <a:t>请同学背诵</a:t>
            </a:r>
            <a:r>
              <a:rPr lang="en-US" altLang="zh-CN" sz="4400" b="1">
                <a:solidFill>
                  <a:srgbClr val="1115B5"/>
                </a:solidFill>
                <a:latin typeface="黑体" pitchFamily="2" charset="-122"/>
              </a:rPr>
              <a:t>《</a:t>
            </a:r>
            <a:r>
              <a:rPr lang="zh-CN" altLang="en-US" sz="4400" b="1">
                <a:solidFill>
                  <a:srgbClr val="1115B5"/>
                </a:solidFill>
                <a:latin typeface="黑体" pitchFamily="2" charset="-122"/>
              </a:rPr>
              <a:t>关雎</a:t>
            </a:r>
            <a:r>
              <a:rPr lang="en-US" altLang="zh-CN" sz="4400" b="1">
                <a:solidFill>
                  <a:srgbClr val="1115B5"/>
                </a:solidFill>
                <a:latin typeface="黑体" pitchFamily="2" charset="-122"/>
              </a:rPr>
              <a:t>》</a:t>
            </a:r>
            <a:r>
              <a:rPr lang="zh-CN" altLang="en-US" sz="4400" b="1">
                <a:solidFill>
                  <a:srgbClr val="1115B5"/>
                </a:solidFill>
                <a:latin typeface="黑体" pitchFamily="2" charset="-122"/>
              </a:rPr>
              <a:t>、</a:t>
            </a:r>
            <a:r>
              <a:rPr lang="en-US" altLang="zh-CN" sz="4400" b="1">
                <a:solidFill>
                  <a:srgbClr val="1115B5"/>
                </a:solidFill>
                <a:latin typeface="黑体" pitchFamily="2" charset="-122"/>
              </a:rPr>
              <a:t>《</a:t>
            </a:r>
            <a:r>
              <a:rPr lang="zh-CN" altLang="en-US" sz="4400" b="1">
                <a:solidFill>
                  <a:srgbClr val="1115B5"/>
                </a:solidFill>
                <a:latin typeface="黑体" pitchFamily="2" charset="-122"/>
              </a:rPr>
              <a:t>蒹葭</a:t>
            </a:r>
            <a:r>
              <a:rPr lang="en-US" altLang="zh-CN" sz="4400" b="1">
                <a:solidFill>
                  <a:srgbClr val="1115B5"/>
                </a:solidFill>
                <a:latin typeface="黑体" pitchFamily="2" charset="-122"/>
              </a:rPr>
              <a:t>》</a:t>
            </a:r>
            <a:endParaRPr lang="en-US" altLang="en-US"/>
          </a:p>
          <a:p>
            <a:pPr marL="0" lvl="0" indent="0" algn="ctr" eaLnBrk="1" hangingPunct="1">
              <a:lnSpc>
                <a:spcPct val="150000"/>
              </a:lnSpc>
              <a:buFontTx/>
              <a:buNone/>
            </a:pPr>
            <a:r>
              <a:rPr lang="en-US" altLang="zh-CN" sz="4400" b="1">
                <a:solidFill>
                  <a:srgbClr val="1115B5"/>
                </a:solidFill>
                <a:latin typeface="黑体" pitchFamily="2" charset="-122"/>
              </a:rPr>
              <a:t>《</a:t>
            </a:r>
            <a:r>
              <a:rPr lang="zh-CN" altLang="en-US" sz="4400" b="1">
                <a:solidFill>
                  <a:srgbClr val="1115B5"/>
                </a:solidFill>
                <a:latin typeface="黑体" pitchFamily="2" charset="-122"/>
              </a:rPr>
              <a:t>式微</a:t>
            </a:r>
            <a:r>
              <a:rPr lang="en-US" altLang="zh-CN" sz="4400" b="1">
                <a:solidFill>
                  <a:srgbClr val="1115B5"/>
                </a:solidFill>
                <a:latin typeface="黑体" pitchFamily="2" charset="-122"/>
              </a:rPr>
              <a:t>》</a:t>
            </a:r>
            <a:r>
              <a:rPr lang="zh-CN" altLang="en-US" sz="4400" b="1">
                <a:solidFill>
                  <a:srgbClr val="1115B5"/>
                </a:solidFill>
                <a:latin typeface="黑体" pitchFamily="2" charset="-122"/>
              </a:rPr>
              <a:t>、</a:t>
            </a:r>
            <a:r>
              <a:rPr lang="en-US" altLang="zh-CN" sz="4400" b="1">
                <a:solidFill>
                  <a:srgbClr val="1115B5"/>
                </a:solidFill>
                <a:latin typeface="黑体" pitchFamily="2" charset="-122"/>
              </a:rPr>
              <a:t>《</a:t>
            </a:r>
            <a:r>
              <a:rPr lang="zh-CN" altLang="en-US" sz="4400" b="1">
                <a:solidFill>
                  <a:srgbClr val="1115B5"/>
                </a:solidFill>
                <a:latin typeface="黑体" pitchFamily="2" charset="-122"/>
              </a:rPr>
              <a:t>子衿</a:t>
            </a:r>
            <a:r>
              <a:rPr lang="en-US" altLang="zh-CN" sz="4400" b="1">
                <a:solidFill>
                  <a:srgbClr val="1115B5"/>
                </a:solidFill>
                <a:latin typeface="黑体" pitchFamily="2" charset="-122"/>
              </a:rPr>
              <a:t>》</a:t>
            </a:r>
            <a:r>
              <a:rPr lang="zh-CN" altLang="en-US" sz="4400" b="1">
                <a:solidFill>
                  <a:srgbClr val="1115B5"/>
                </a:solidFill>
                <a:latin typeface="黑体" pitchFamily="2" charset="-122"/>
              </a:rPr>
              <a:t>、</a:t>
            </a:r>
            <a:endParaRPr lang="en-US" altLang="en-US"/>
          </a:p>
          <a:p>
            <a:pPr marL="0" lvl="0" indent="0" algn="ctr" eaLnBrk="1" hangingPunct="1">
              <a:lnSpc>
                <a:spcPct val="150000"/>
              </a:lnSpc>
              <a:buFontTx/>
              <a:buNone/>
            </a:pPr>
            <a:r>
              <a:rPr lang="en-US" altLang="zh-CN" sz="4400" b="1">
                <a:solidFill>
                  <a:srgbClr val="1115B5"/>
                </a:solidFill>
                <a:latin typeface="黑体" pitchFamily="2" charset="-122"/>
              </a:rPr>
              <a:t>《</a:t>
            </a:r>
            <a:r>
              <a:rPr lang="zh-CN" altLang="en-US" sz="4400" b="1">
                <a:solidFill>
                  <a:srgbClr val="1115B5"/>
                </a:solidFill>
                <a:latin typeface="黑体" pitchFamily="2" charset="-122"/>
              </a:rPr>
              <a:t>送杜少府之任蜀州</a:t>
            </a:r>
            <a:r>
              <a:rPr lang="en-US" altLang="zh-CN" sz="4400" b="1">
                <a:solidFill>
                  <a:srgbClr val="1115B5"/>
                </a:solidFill>
                <a:latin typeface="黑体" pitchFamily="2" charset="-122"/>
              </a:rPr>
              <a:t>》</a:t>
            </a:r>
            <a:r>
              <a:rPr lang="zh-CN" altLang="en-US" sz="4400" b="1">
                <a:solidFill>
                  <a:srgbClr val="1115B5"/>
                </a:solidFill>
                <a:latin typeface="黑体" pitchFamily="2" charset="-122"/>
              </a:rPr>
              <a:t>、</a:t>
            </a:r>
            <a:endParaRPr lang="en-US" altLang="en-US"/>
          </a:p>
          <a:p>
            <a:pPr marL="0" lvl="0" indent="0" algn="ctr" eaLnBrk="1" hangingPunct="1">
              <a:lnSpc>
                <a:spcPct val="150000"/>
              </a:lnSpc>
              <a:buFontTx/>
              <a:buNone/>
            </a:pPr>
            <a:r>
              <a:rPr lang="en-US" altLang="zh-CN" sz="4400" b="1">
                <a:solidFill>
                  <a:srgbClr val="1115B5"/>
                </a:solidFill>
                <a:latin typeface="黑体" pitchFamily="2" charset="-122"/>
              </a:rPr>
              <a:t>《</a:t>
            </a:r>
            <a:r>
              <a:rPr lang="zh-CN" altLang="en-US" sz="4400" b="1">
                <a:solidFill>
                  <a:srgbClr val="1115B5"/>
                </a:solidFill>
                <a:latin typeface="黑体" pitchFamily="2" charset="-122"/>
              </a:rPr>
              <a:t>望洞庭湖赠张丞相</a:t>
            </a:r>
            <a:r>
              <a:rPr lang="en-US" altLang="zh-CN" sz="4400" b="1">
                <a:solidFill>
                  <a:srgbClr val="1115B5"/>
                </a:solidFill>
                <a:latin typeface="黑体" pitchFamily="2" charset="-122"/>
              </a:rPr>
              <a:t>》</a:t>
            </a:r>
            <a:endParaRPr lang="en-US" altLang="en-US"/>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9697" name="内容占位符 2"/>
          <p:cNvSpPr/>
          <p:nvPr>
            <p:ph idx="4294967295"/>
          </p:nvPr>
        </p:nvSpPr>
        <p:spPr>
          <a:xfrm>
            <a:off x="258763" y="258763"/>
            <a:ext cx="8634412" cy="4248150"/>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lvl="0" eaLnBrk="1" hangingPunct="1">
              <a:lnSpc>
                <a:spcPct val="130000"/>
              </a:lnSpc>
              <a:buFontTx/>
              <a:buNone/>
            </a:pPr>
            <a:r>
              <a:rPr lang="en-US" altLang="zh-CN" sz="2800" b="1">
                <a:latin typeface="黑体" pitchFamily="2" charset="-122"/>
                <a:sym typeface="宋体" pitchFamily="2" charset="-122"/>
              </a:rPr>
              <a:t>10</a:t>
            </a:r>
            <a:r>
              <a:rPr lang="zh-CN" altLang="en-US" sz="2800" b="1">
                <a:latin typeface="黑体" pitchFamily="2" charset="-122"/>
                <a:sym typeface="宋体" pitchFamily="2" charset="-122"/>
              </a:rPr>
              <a:t>、</a:t>
            </a:r>
            <a:r>
              <a:rPr lang="zh-CN" altLang="zh-CN" sz="2800" b="1">
                <a:latin typeface="黑体" pitchFamily="2" charset="-122"/>
                <a:sym typeface="宋体" pitchFamily="2" charset="-122"/>
              </a:rPr>
              <a:t>《</a:t>
            </a:r>
            <a:r>
              <a:rPr lang="zh-CN" altLang="en-US" sz="2800" b="1">
                <a:latin typeface="黑体" pitchFamily="2" charset="-122"/>
                <a:sym typeface="宋体" pitchFamily="2" charset="-122"/>
              </a:rPr>
              <a:t>送杜少府之任蜀州》叙将别之时，气势宏伟，已寓不必伤别之意，为下文奠定基调的诗句是：</a:t>
            </a:r>
            <a:endParaRPr lang="en-US" altLang="en-US"/>
          </a:p>
          <a:p>
            <a:pPr lvl="0" eaLnBrk="1" hangingPunct="1">
              <a:lnSpc>
                <a:spcPct val="130000"/>
              </a:lnSpc>
              <a:buFontTx/>
              <a:buNone/>
            </a:pPr>
            <a:r>
              <a:rPr lang="en-US" altLang="zh-CN" sz="2800" b="1">
                <a:latin typeface="黑体" pitchFamily="2" charset="-122"/>
                <a:sym typeface="宋体" pitchFamily="2" charset="-122"/>
              </a:rPr>
              <a:t>  _______________ </a:t>
            </a:r>
            <a:r>
              <a:rPr lang="zh-CN" altLang="en-US" sz="2800" b="1">
                <a:latin typeface="黑体" pitchFamily="2" charset="-122"/>
                <a:sym typeface="宋体" pitchFamily="2" charset="-122"/>
              </a:rPr>
              <a:t>，</a:t>
            </a:r>
            <a:r>
              <a:rPr lang="en-US" altLang="zh-CN" sz="2800" b="1">
                <a:latin typeface="黑体" pitchFamily="2" charset="-122"/>
                <a:sym typeface="宋体" pitchFamily="2" charset="-122"/>
              </a:rPr>
              <a:t>_______________ </a:t>
            </a:r>
            <a:r>
              <a:rPr lang="zh-CN" altLang="en-US" sz="2800" b="1">
                <a:latin typeface="黑体" pitchFamily="2" charset="-122"/>
                <a:sym typeface="宋体" pitchFamily="2" charset="-122"/>
              </a:rPr>
              <a:t>。</a:t>
            </a:r>
            <a:endParaRPr lang="en-US" altLang="en-US"/>
          </a:p>
          <a:p>
            <a:pPr lvl="0" eaLnBrk="1" hangingPunct="1">
              <a:lnSpc>
                <a:spcPct val="130000"/>
              </a:lnSpc>
              <a:buFontTx/>
              <a:buNone/>
            </a:pPr>
            <a:r>
              <a:rPr lang="en-US" altLang="zh-CN" sz="2800" b="1">
                <a:latin typeface="黑体" pitchFamily="2" charset="-122"/>
                <a:sym typeface="宋体" pitchFamily="2" charset="-122"/>
              </a:rPr>
              <a:t>11</a:t>
            </a:r>
            <a:r>
              <a:rPr lang="zh-CN" altLang="en-US" sz="2800" b="1">
                <a:latin typeface="黑体" pitchFamily="2" charset="-122"/>
                <a:sym typeface="宋体" pitchFamily="2" charset="-122"/>
              </a:rPr>
              <a:t>、《送杜少府之任蜀州》</a:t>
            </a:r>
            <a:r>
              <a:rPr lang="en-US" altLang="en-US" sz="2800" b="1">
                <a:latin typeface="黑体" pitchFamily="2" charset="-122"/>
                <a:sym typeface="宋体" pitchFamily="2" charset="-122"/>
              </a:rPr>
              <a:t>中表达诗人旷达胸襟，起画龙点睛作用的诗句：</a:t>
            </a:r>
            <a:endParaRPr lang="en-US" altLang="en-US"/>
          </a:p>
          <a:p>
            <a:pPr lvl="0" eaLnBrk="1" hangingPunct="1">
              <a:lnSpc>
                <a:spcPct val="130000"/>
              </a:lnSpc>
              <a:buFontTx/>
              <a:buNone/>
            </a:pPr>
            <a:r>
              <a:rPr lang="en-US" altLang="en-US" sz="2800" b="1">
                <a:latin typeface="黑体" pitchFamily="2" charset="-122"/>
                <a:sym typeface="宋体" pitchFamily="2" charset="-122"/>
              </a:rPr>
              <a:t>  </a:t>
            </a:r>
            <a:r>
              <a:rPr lang="en-US" altLang="zh-CN" sz="2800" b="1">
                <a:latin typeface="黑体" pitchFamily="2" charset="-122"/>
                <a:sym typeface="宋体" pitchFamily="2" charset="-122"/>
              </a:rPr>
              <a:t>_______________ </a:t>
            </a:r>
            <a:r>
              <a:rPr lang="zh-CN" altLang="en-US" sz="2800" b="1">
                <a:latin typeface="黑体" pitchFamily="2" charset="-122"/>
                <a:sym typeface="宋体" pitchFamily="2" charset="-122"/>
              </a:rPr>
              <a:t>，</a:t>
            </a:r>
            <a:r>
              <a:rPr lang="en-US" altLang="zh-CN" sz="2800" b="1">
                <a:latin typeface="黑体" pitchFamily="2" charset="-122"/>
                <a:sym typeface="宋体" pitchFamily="2" charset="-122"/>
              </a:rPr>
              <a:t>_______________ </a:t>
            </a:r>
            <a:r>
              <a:rPr lang="zh-CN" altLang="en-US" sz="2800" b="1">
                <a:latin typeface="黑体" pitchFamily="2" charset="-122"/>
                <a:sym typeface="宋体" pitchFamily="2" charset="-122"/>
              </a:rPr>
              <a:t>。</a:t>
            </a:r>
            <a:endParaRPr lang="en-US" altLang="en-US"/>
          </a:p>
          <a:p>
            <a:pPr lvl="0" eaLnBrk="1" hangingPunct="1">
              <a:lnSpc>
                <a:spcPct val="130000"/>
              </a:lnSpc>
              <a:buFontTx/>
              <a:buNone/>
            </a:pPr>
            <a:r>
              <a:rPr lang="zh-CN" altLang="en-US" sz="2800" b="1">
                <a:latin typeface="黑体" pitchFamily="2" charset="-122"/>
                <a:sym typeface="宋体" pitchFamily="2" charset="-122"/>
              </a:rPr>
              <a:t>二、（选做题）默写《送杜少府之任蜀州》的颔联</a:t>
            </a:r>
            <a:r>
              <a:rPr lang="en-US" altLang="en-US" sz="2800" b="1">
                <a:latin typeface="黑体" pitchFamily="2" charset="-122"/>
                <a:sym typeface="宋体" pitchFamily="2" charset="-122"/>
              </a:rPr>
              <a:t>：</a:t>
            </a:r>
            <a:r>
              <a:rPr lang="en-US" altLang="zh-CN" sz="2800" b="1">
                <a:latin typeface="黑体" pitchFamily="2" charset="-122"/>
                <a:sym typeface="宋体" pitchFamily="2" charset="-122"/>
              </a:rPr>
              <a:t>_______________ </a:t>
            </a:r>
            <a:r>
              <a:rPr lang="zh-CN" altLang="en-US" sz="2800" b="1">
                <a:latin typeface="黑体" pitchFamily="2" charset="-122"/>
                <a:sym typeface="宋体" pitchFamily="2" charset="-122"/>
              </a:rPr>
              <a:t>，</a:t>
            </a:r>
            <a:r>
              <a:rPr lang="en-US" altLang="zh-CN" sz="2800" b="1">
                <a:latin typeface="黑体" pitchFamily="2" charset="-122"/>
                <a:sym typeface="宋体" pitchFamily="2" charset="-122"/>
              </a:rPr>
              <a:t>_______________ </a:t>
            </a:r>
            <a:r>
              <a:rPr lang="zh-CN" altLang="en-US" sz="2800" b="1">
                <a:latin typeface="黑体" pitchFamily="2" charset="-122"/>
                <a:sym typeface="宋体" pitchFamily="2" charset="-122"/>
              </a:rPr>
              <a:t>。</a:t>
            </a:r>
            <a:endParaRPr lang="en-US" altLang="en-US"/>
          </a:p>
          <a:p>
            <a:pPr lvl="0" eaLnBrk="1" hangingPunct="1">
              <a:lnSpc>
                <a:spcPct val="130000"/>
              </a:lnSpc>
              <a:buFontTx/>
              <a:buNone/>
            </a:pPr>
            <a:r>
              <a:rPr lang="zh-CN" altLang="en-US" sz="2800" b="1">
                <a:solidFill>
                  <a:srgbClr val="FF0000"/>
                </a:solidFill>
                <a:latin typeface="黑体" pitchFamily="2" charset="-122"/>
                <a:sym typeface="宋体" pitchFamily="2" charset="-122"/>
              </a:rPr>
              <a:t>《望洞庭湖赠张丞相</a:t>
            </a:r>
            <a:r>
              <a:rPr lang="en-US" altLang="zh-CN" sz="2800" b="1">
                <a:solidFill>
                  <a:srgbClr val="FF0000"/>
                </a:solidFill>
                <a:latin typeface="黑体" pitchFamily="2" charset="-122"/>
                <a:sym typeface="宋体" pitchFamily="2" charset="-122"/>
              </a:rPr>
              <a:t>》</a:t>
            </a:r>
            <a:r>
              <a:rPr lang="zh-CN" altLang="en-US" sz="2800" b="1">
                <a:solidFill>
                  <a:srgbClr val="FF0000"/>
                </a:solidFill>
                <a:latin typeface="黑体" pitchFamily="2" charset="-122"/>
                <a:sym typeface="宋体" pitchFamily="2" charset="-122"/>
              </a:rPr>
              <a:t>的颈联</a:t>
            </a:r>
            <a:r>
              <a:rPr lang="en-US" altLang="en-US" sz="2800" b="1">
                <a:latin typeface="黑体" pitchFamily="2" charset="-122"/>
                <a:sym typeface="宋体" pitchFamily="2" charset="-122"/>
              </a:rPr>
              <a:t>：</a:t>
            </a:r>
            <a:endParaRPr lang="en-US" altLang="en-US"/>
          </a:p>
          <a:p>
            <a:pPr lvl="0" eaLnBrk="1" hangingPunct="1">
              <a:lnSpc>
                <a:spcPct val="130000"/>
              </a:lnSpc>
              <a:buFontTx/>
              <a:buNone/>
            </a:pPr>
            <a:r>
              <a:rPr lang="en-US" altLang="zh-CN" sz="2800" b="1">
                <a:latin typeface="黑体" pitchFamily="2" charset="-122"/>
                <a:sym typeface="宋体" pitchFamily="2" charset="-122"/>
              </a:rPr>
              <a:t>_______________ </a:t>
            </a:r>
            <a:r>
              <a:rPr lang="zh-CN" altLang="en-US" sz="2800" b="1">
                <a:latin typeface="黑体" pitchFamily="2" charset="-122"/>
                <a:sym typeface="宋体" pitchFamily="2" charset="-122"/>
              </a:rPr>
              <a:t>，</a:t>
            </a:r>
            <a:r>
              <a:rPr lang="en-US" altLang="zh-CN" sz="2800" b="1">
                <a:latin typeface="黑体" pitchFamily="2" charset="-122"/>
                <a:sym typeface="宋体" pitchFamily="2" charset="-122"/>
              </a:rPr>
              <a:t>_______________ </a:t>
            </a:r>
            <a:r>
              <a:rPr lang="zh-CN" altLang="en-US" sz="2800" b="1">
                <a:latin typeface="黑体" pitchFamily="2" charset="-122"/>
                <a:sym typeface="宋体" pitchFamily="2" charset="-122"/>
              </a:rPr>
              <a:t>。</a:t>
            </a:r>
            <a:endParaRPr lang="en-US" altLang="en-US"/>
          </a:p>
          <a:p>
            <a:pPr lvl="0" eaLnBrk="1" hangingPunct="1">
              <a:lnSpc>
                <a:spcPct val="130000"/>
              </a:lnSpc>
              <a:buFontTx/>
              <a:buNone/>
            </a:pPr>
            <a:endParaRPr lang="zh-CN" altLang="en-US" b="1">
              <a:latin typeface="黑体" pitchFamily="2" charset="-122"/>
            </a:endParaRPr>
          </a:p>
        </p:txBody>
      </p:sp>
      <p:sp>
        <p:nvSpPr>
          <p:cNvPr id="29698" name="文本框 4"/>
          <p:cNvSpPr/>
          <p:nvPr/>
        </p:nvSpPr>
        <p:spPr>
          <a:xfrm>
            <a:off x="1330325" y="1385888"/>
            <a:ext cx="5605463" cy="58261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rPr>
              <a:t>城阙辅三秦，风烟望五津。</a:t>
            </a:r>
            <a:endParaRPr lang="zh-CN" altLang="zh-CN"/>
          </a:p>
        </p:txBody>
      </p:sp>
      <p:sp>
        <p:nvSpPr>
          <p:cNvPr id="29699" name="矩形 1"/>
          <p:cNvSpPr/>
          <p:nvPr/>
        </p:nvSpPr>
        <p:spPr>
          <a:xfrm>
            <a:off x="1330325" y="3281363"/>
            <a:ext cx="5389563" cy="58261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rPr>
              <a:t>海内存知己，天涯若比邻。</a:t>
            </a:r>
            <a:endParaRPr lang="zh-CN" altLang="zh-CN"/>
          </a:p>
        </p:txBody>
      </p:sp>
      <p:sp>
        <p:nvSpPr>
          <p:cNvPr id="29700" name="文本框 2"/>
          <p:cNvSpPr/>
          <p:nvPr/>
        </p:nvSpPr>
        <p:spPr>
          <a:xfrm>
            <a:off x="1381125" y="4506913"/>
            <a:ext cx="5083175" cy="584200"/>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20000"/>
              </a:spcBef>
            </a:pPr>
            <a:r>
              <a:rPr lang="zh-CN" altLang="en-US" sz="3200" b="1">
                <a:solidFill>
                  <a:srgbClr val="0000FF"/>
                </a:solidFill>
                <a:latin typeface="黑体" pitchFamily="2" charset="-122"/>
                <a:ea typeface="黑体" pitchFamily="2" charset="-122"/>
                <a:sym typeface="Arial" pitchFamily="34" charset="0"/>
              </a:rPr>
              <a:t>与君离别意，同是</a:t>
            </a:r>
            <a:r>
              <a:rPr lang="zh-CN" altLang="en-US" sz="3200" b="1">
                <a:solidFill>
                  <a:srgbClr val="FF0000"/>
                </a:solidFill>
                <a:latin typeface="黑体" pitchFamily="2" charset="-122"/>
                <a:ea typeface="黑体" pitchFamily="2" charset="-122"/>
                <a:sym typeface="Arial" pitchFamily="34" charset="0"/>
              </a:rPr>
              <a:t>宦</a:t>
            </a:r>
            <a:r>
              <a:rPr lang="zh-CN" altLang="en-US" sz="3200" b="1">
                <a:solidFill>
                  <a:srgbClr val="0000FF"/>
                </a:solidFill>
                <a:latin typeface="黑体" pitchFamily="2" charset="-122"/>
                <a:ea typeface="黑体" pitchFamily="2" charset="-122"/>
                <a:sym typeface="Arial" pitchFamily="34" charset="0"/>
              </a:rPr>
              <a:t>游人。</a:t>
            </a:r>
            <a:endParaRPr lang="zh-CN" altLang="zh-CN"/>
          </a:p>
        </p:txBody>
      </p:sp>
      <p:sp>
        <p:nvSpPr>
          <p:cNvPr id="29701" name="文本框 3"/>
          <p:cNvSpPr/>
          <p:nvPr/>
        </p:nvSpPr>
        <p:spPr>
          <a:xfrm>
            <a:off x="1054100" y="5788025"/>
            <a:ext cx="5081588" cy="584200"/>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0000FF"/>
                </a:solidFill>
                <a:latin typeface="黑体" pitchFamily="2" charset="-122"/>
                <a:ea typeface="黑体" pitchFamily="2" charset="-122"/>
                <a:sym typeface="宋体" pitchFamily="2" charset="-122"/>
              </a:rPr>
              <a:t>欲济无舟</a:t>
            </a:r>
            <a:r>
              <a:rPr lang="zh-CN" altLang="en-US" sz="3200" b="1">
                <a:solidFill>
                  <a:srgbClr val="FF0000"/>
                </a:solidFill>
                <a:latin typeface="黑体" pitchFamily="2" charset="-122"/>
                <a:ea typeface="黑体" pitchFamily="2" charset="-122"/>
                <a:sym typeface="宋体" pitchFamily="2" charset="-122"/>
              </a:rPr>
              <a:t>楫</a:t>
            </a:r>
            <a:r>
              <a:rPr lang="zh-CN" altLang="en-US" sz="3200" b="1">
                <a:solidFill>
                  <a:srgbClr val="0000FF"/>
                </a:solidFill>
                <a:latin typeface="黑体" pitchFamily="2" charset="-122"/>
                <a:ea typeface="黑体" pitchFamily="2" charset="-122"/>
                <a:sym typeface="宋体" pitchFamily="2" charset="-122"/>
              </a:rPr>
              <a:t>，端居耻圣明。</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500" fill="hold"/>
                                        <p:tgtEl>
                                          <p:spTgt spid="29698"/>
                                        </p:tgtEl>
                                        <p:attrNameLst>
                                          <p:attrName>ppt_x</p:attrName>
                                        </p:attrNameLst>
                                      </p:cBhvr>
                                      <p:tavLst>
                                        <p:tav tm="0">
                                          <p:val>
                                            <p:strVal val="#ppt_x"/>
                                          </p:val>
                                        </p:tav>
                                        <p:tav tm="100000">
                                          <p:val>
                                            <p:strVal val="#ppt_x"/>
                                          </p:val>
                                        </p:tav>
                                      </p:tavLst>
                                    </p:anim>
                                    <p:anim calcmode="lin" valueType="num">
                                      <p:cBhvr>
                                        <p:cTn id="8" dur="500" fill="hold"/>
                                        <p:tgtEl>
                                          <p:spTgt spid="2969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9699"/>
                                        </p:tgtEl>
                                        <p:attrNameLst>
                                          <p:attrName>style.visibility</p:attrName>
                                        </p:attrNameLst>
                                      </p:cBhvr>
                                      <p:to>
                                        <p:strVal val="visible"/>
                                      </p:to>
                                    </p:set>
                                    <p:animEffect transition="in" filter="fade">
                                      <p:cBhvr>
                                        <p:cTn id="13" dur="1000" fill="hold"/>
                                        <p:tgtEl>
                                          <p:spTgt spid="29699"/>
                                        </p:tgtEl>
                                      </p:cBhvr>
                                    </p:animEffect>
                                    <p:anim calcmode="lin" valueType="num">
                                      <p:cBhvr>
                                        <p:cTn id="14" dur="1000" fill="hold"/>
                                        <p:tgtEl>
                                          <p:spTgt spid="29699"/>
                                        </p:tgtEl>
                                        <p:attrNameLst>
                                          <p:attrName>ppt_x</p:attrName>
                                        </p:attrNameLst>
                                      </p:cBhvr>
                                      <p:tavLst>
                                        <p:tav tm="0">
                                          <p:val>
                                            <p:strVal val="#ppt_x"/>
                                          </p:val>
                                        </p:tav>
                                        <p:tav tm="100000">
                                          <p:val>
                                            <p:strVal val="#ppt_x"/>
                                          </p:val>
                                        </p:tav>
                                      </p:tavLst>
                                    </p:anim>
                                    <p:anim calcmode="lin" valueType="num">
                                      <p:cBhvr>
                                        <p:cTn id="15" dur="1000" fill="hold"/>
                                        <p:tgtEl>
                                          <p:spTgt spid="29699"/>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9700"/>
                                        </p:tgtEl>
                                        <p:attrNameLst>
                                          <p:attrName>style.visibility</p:attrName>
                                        </p:attrNameLst>
                                      </p:cBhvr>
                                      <p:to>
                                        <p:strVal val="visible"/>
                                      </p:to>
                                    </p:set>
                                    <p:anim calcmode="lin" valueType="num">
                                      <p:cBhvr additive="base">
                                        <p:cTn id="20" dur="500" fill="hold"/>
                                        <p:tgtEl>
                                          <p:spTgt spid="29700"/>
                                        </p:tgtEl>
                                        <p:attrNameLst>
                                          <p:attrName>ppt_x</p:attrName>
                                        </p:attrNameLst>
                                      </p:cBhvr>
                                      <p:tavLst>
                                        <p:tav tm="0">
                                          <p:val>
                                            <p:strVal val="#ppt_x"/>
                                          </p:val>
                                        </p:tav>
                                        <p:tav tm="100000">
                                          <p:val>
                                            <p:strVal val="#ppt_x"/>
                                          </p:val>
                                        </p:tav>
                                      </p:tavLst>
                                    </p:anim>
                                    <p:anim calcmode="lin" valueType="num">
                                      <p:cBhvr additive="base">
                                        <p:cTn id="21"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9701"/>
                                        </p:tgtEl>
                                        <p:attrNameLst>
                                          <p:attrName>style.visibility</p:attrName>
                                        </p:attrNameLst>
                                      </p:cBhvr>
                                      <p:to>
                                        <p:strVal val="visible"/>
                                      </p:to>
                                    </p:set>
                                    <p:anim calcmode="lin" valueType="num">
                                      <p:cBhvr additive="base">
                                        <p:cTn id="26" dur="500" fill="hold"/>
                                        <p:tgtEl>
                                          <p:spTgt spid="29701"/>
                                        </p:tgtEl>
                                        <p:attrNameLst>
                                          <p:attrName>ppt_x</p:attrName>
                                        </p:attrNameLst>
                                      </p:cBhvr>
                                      <p:tavLst>
                                        <p:tav tm="0">
                                          <p:val>
                                            <p:strVal val="#ppt_x"/>
                                          </p:val>
                                        </p:tav>
                                        <p:tav tm="100000">
                                          <p:val>
                                            <p:strVal val="#ppt_x"/>
                                          </p:val>
                                        </p:tav>
                                      </p:tavLst>
                                    </p:anim>
                                    <p:anim calcmode="lin" valueType="num">
                                      <p:cBhvr additive="base">
                                        <p:cTn id="27"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0721" name="内容占位符 2"/>
          <p:cNvSpPr/>
          <p:nvPr>
            <p:ph idx="4294967295"/>
          </p:nvPr>
        </p:nvSpPr>
        <p:spPr>
          <a:xfrm>
            <a:off x="457200" y="1271588"/>
            <a:ext cx="8229600" cy="4525962"/>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algn="ctr" eaLnBrk="1" hangingPunct="1">
              <a:buFontTx/>
              <a:buNone/>
            </a:pPr>
            <a:r>
              <a:rPr lang="zh-CN" altLang="en-US">
                <a:latin typeface="黑体" pitchFamily="2" charset="-122"/>
              </a:rPr>
              <a:t>板书设计</a:t>
            </a:r>
            <a:endParaRPr lang="en-US" altLang="en-US"/>
          </a:p>
          <a:p>
            <a:pPr marL="0" lvl="0" indent="0" eaLnBrk="1" hangingPunct="1">
              <a:lnSpc>
                <a:spcPct val="150000"/>
              </a:lnSpc>
              <a:buFontTx/>
              <a:buNone/>
            </a:pPr>
            <a:r>
              <a:rPr lang="zh-CN" altLang="en-US" b="1">
                <a:solidFill>
                  <a:srgbClr val="FF0000"/>
                </a:solidFill>
                <a:latin typeface="黑体" pitchFamily="2" charset="-122"/>
              </a:rPr>
              <a:t>易错字：雎鸠</a:t>
            </a:r>
            <a:r>
              <a:rPr lang="zh-CN" altLang="en-US" b="1">
                <a:solidFill>
                  <a:srgbClr val="1115B5"/>
                </a:solidFill>
                <a:latin typeface="黑体" pitchFamily="2" charset="-122"/>
              </a:rPr>
              <a:t>、</a:t>
            </a:r>
            <a:r>
              <a:rPr lang="zh-CN" altLang="en-US" b="1">
                <a:solidFill>
                  <a:srgbClr val="FF0000"/>
                </a:solidFill>
                <a:latin typeface="黑体" pitchFamily="2" charset="-122"/>
              </a:rPr>
              <a:t>洲</a:t>
            </a:r>
            <a:r>
              <a:rPr lang="zh-CN" altLang="en-US" b="1">
                <a:solidFill>
                  <a:srgbClr val="1115B5"/>
                </a:solidFill>
                <a:latin typeface="黑体" pitchFamily="2" charset="-122"/>
              </a:rPr>
              <a:t>、</a:t>
            </a:r>
            <a:r>
              <a:rPr lang="zh-CN" altLang="en-US" b="1">
                <a:solidFill>
                  <a:srgbClr val="FF0000"/>
                </a:solidFill>
                <a:latin typeface="黑体" pitchFamily="2" charset="-122"/>
              </a:rPr>
              <a:t>窈窕、逑</a:t>
            </a:r>
            <a:r>
              <a:rPr lang="zh-CN" altLang="en-US" b="1">
                <a:solidFill>
                  <a:srgbClr val="1115B5"/>
                </a:solidFill>
                <a:latin typeface="黑体" pitchFamily="2" charset="-122"/>
              </a:rPr>
              <a:t>、</a:t>
            </a:r>
            <a:r>
              <a:rPr lang="zh-CN" altLang="en-US" b="1">
                <a:solidFill>
                  <a:srgbClr val="FF0000"/>
                </a:solidFill>
                <a:latin typeface="黑体" pitchFamily="2" charset="-122"/>
              </a:rPr>
              <a:t>寤寐</a:t>
            </a:r>
            <a:r>
              <a:rPr lang="zh-CN" altLang="en-US" b="1">
                <a:solidFill>
                  <a:srgbClr val="1115B5"/>
                </a:solidFill>
                <a:latin typeface="黑体" pitchFamily="2" charset="-122"/>
              </a:rPr>
              <a:t>、</a:t>
            </a:r>
            <a:r>
              <a:rPr lang="zh-CN" altLang="en-US" b="1">
                <a:solidFill>
                  <a:srgbClr val="FF0000"/>
                </a:solidFill>
                <a:latin typeface="黑体" pitchFamily="2" charset="-122"/>
              </a:rPr>
              <a:t>辗、侧、萋萋</a:t>
            </a:r>
            <a:r>
              <a:rPr lang="zh-CN" altLang="en-US" b="1">
                <a:solidFill>
                  <a:srgbClr val="1115B5"/>
                </a:solidFill>
                <a:latin typeface="黑体" pitchFamily="2" charset="-122"/>
              </a:rPr>
              <a:t>、</a:t>
            </a:r>
            <a:r>
              <a:rPr lang="zh-CN" altLang="en-US" b="1">
                <a:solidFill>
                  <a:srgbClr val="FF0000"/>
                </a:solidFill>
                <a:latin typeface="黑体" pitchFamily="2" charset="-122"/>
              </a:rPr>
              <a:t>衿、嗣音、</a:t>
            </a:r>
            <a:r>
              <a:rPr lang="zh-CN" altLang="en-US" b="1">
                <a:solidFill>
                  <a:srgbClr val="1115B5"/>
                </a:solidFill>
                <a:latin typeface="黑体" pitchFamily="2" charset="-122"/>
              </a:rPr>
              <a:t>城</a:t>
            </a:r>
            <a:r>
              <a:rPr lang="zh-CN" altLang="en-US" b="1">
                <a:solidFill>
                  <a:srgbClr val="FF0000"/>
                </a:solidFill>
                <a:latin typeface="黑体" pitchFamily="2" charset="-122"/>
              </a:rPr>
              <a:t>阙、歧</a:t>
            </a:r>
            <a:r>
              <a:rPr lang="zh-CN" altLang="en-US" b="1">
                <a:solidFill>
                  <a:srgbClr val="1115B5"/>
                </a:solidFill>
                <a:latin typeface="黑体" pitchFamily="2" charset="-122"/>
              </a:rPr>
              <a:t>路、</a:t>
            </a:r>
            <a:r>
              <a:rPr lang="zh-CN" altLang="en-US" b="1">
                <a:solidFill>
                  <a:srgbClr val="FF0000"/>
                </a:solidFill>
                <a:latin typeface="黑体" pitchFamily="2" charset="-122"/>
              </a:rPr>
              <a:t>楫</a:t>
            </a:r>
            <a:r>
              <a:rPr lang="zh-CN" altLang="en-US" b="1">
                <a:solidFill>
                  <a:srgbClr val="1115B5"/>
                </a:solidFill>
                <a:latin typeface="黑体" pitchFamily="2" charset="-122"/>
              </a:rPr>
              <a:t>、</a:t>
            </a:r>
            <a:r>
              <a:rPr lang="zh-CN" altLang="en-US" b="1">
                <a:solidFill>
                  <a:srgbClr val="FF0000"/>
                </a:solidFill>
                <a:latin typeface="黑体" pitchFamily="2" charset="-122"/>
              </a:rPr>
              <a:t>徒</a:t>
            </a:r>
            <a:endParaRPr lang="en-US"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745" name="内容占位符 2"/>
          <p:cNvSpPr/>
          <p:nvPr>
            <p:ph idx="4294967295"/>
          </p:nvPr>
        </p:nvSpPr>
        <p:spPr>
          <a:xfrm>
            <a:off x="179388" y="1600200"/>
            <a:ext cx="8507412"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algn="ctr" eaLnBrk="1" hangingPunct="1">
              <a:lnSpc>
                <a:spcPct val="150000"/>
              </a:lnSpc>
              <a:buFontTx/>
              <a:buNone/>
            </a:pPr>
            <a:r>
              <a:rPr lang="zh-CN" altLang="en-US" b="1">
                <a:solidFill>
                  <a:srgbClr val="FF0000"/>
                </a:solidFill>
              </a:rPr>
              <a:t>课前提问（</a:t>
            </a:r>
            <a:r>
              <a:rPr lang="en-US" altLang="zh-CN" b="1">
                <a:solidFill>
                  <a:srgbClr val="FF0000"/>
                </a:solidFill>
              </a:rPr>
              <a:t>3</a:t>
            </a:r>
            <a:r>
              <a:rPr lang="zh-CN" altLang="en-US" b="1">
                <a:solidFill>
                  <a:srgbClr val="FF0000"/>
                </a:solidFill>
              </a:rPr>
              <a:t>分钟）</a:t>
            </a:r>
            <a:endParaRPr lang="en-US" altLang="en-US"/>
          </a:p>
          <a:p>
            <a:pPr marL="0" lvl="0" indent="0" eaLnBrk="1" hangingPunct="1">
              <a:lnSpc>
                <a:spcPct val="150000"/>
              </a:lnSpc>
              <a:buFontTx/>
              <a:buNone/>
            </a:pPr>
            <a:r>
              <a:rPr lang="zh-CN" altLang="en-US" b="1"/>
              <a:t>请同学背诵</a:t>
            </a:r>
            <a:r>
              <a:rPr lang="en-US" altLang="zh-CN" b="1"/>
              <a:t>《</a:t>
            </a:r>
            <a:r>
              <a:rPr lang="zh-CN" altLang="en-US" b="1"/>
              <a:t>唐诗三首</a:t>
            </a:r>
            <a:r>
              <a:rPr lang="en-US" altLang="zh-CN" b="1"/>
              <a:t>》</a:t>
            </a:r>
            <a:r>
              <a:rPr lang="zh-CN" altLang="en-US" b="1"/>
              <a:t>、</a:t>
            </a:r>
            <a:r>
              <a:rPr lang="en-US" altLang="zh-CN" b="1"/>
              <a:t>P139</a:t>
            </a:r>
            <a:r>
              <a:rPr lang="zh-CN" altLang="en-US" b="1"/>
              <a:t>课外古诗词四首</a:t>
            </a:r>
            <a:endParaRPr lang="en-US" altLang="en-US"/>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2769" name="内容占位符 2"/>
          <p:cNvSpPr/>
          <p:nvPr>
            <p:ph idx="4294967295"/>
          </p:nvPr>
        </p:nvSpPr>
        <p:spPr>
          <a:xfrm>
            <a:off x="273050" y="1600200"/>
            <a:ext cx="841375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algn="ctr" eaLnBrk="1" hangingPunct="1">
              <a:lnSpc>
                <a:spcPct val="150000"/>
              </a:lnSpc>
              <a:buFontTx/>
              <a:buNone/>
            </a:pPr>
            <a:r>
              <a:rPr lang="zh-CN" altLang="en-US" b="1">
                <a:solidFill>
                  <a:srgbClr val="FF0000"/>
                </a:solidFill>
              </a:rPr>
              <a:t>第二课时</a:t>
            </a:r>
            <a:endParaRPr lang="en-US" altLang="en-US"/>
          </a:p>
          <a:p>
            <a:pPr marL="0" lvl="0" indent="0" algn="ctr" eaLnBrk="1" hangingPunct="1">
              <a:lnSpc>
                <a:spcPct val="150000"/>
              </a:lnSpc>
              <a:buFontTx/>
              <a:buNone/>
            </a:pPr>
            <a:r>
              <a:rPr lang="zh-CN" altLang="en-US" b="1">
                <a:solidFill>
                  <a:srgbClr val="FF0000"/>
                </a:solidFill>
              </a:rPr>
              <a:t>学习目标（</a:t>
            </a:r>
            <a:r>
              <a:rPr lang="en-US" altLang="zh-CN" b="1">
                <a:solidFill>
                  <a:srgbClr val="FF0000"/>
                </a:solidFill>
              </a:rPr>
              <a:t>1</a:t>
            </a:r>
            <a:r>
              <a:rPr lang="zh-CN" altLang="en-US" b="1">
                <a:solidFill>
                  <a:srgbClr val="FF0000"/>
                </a:solidFill>
              </a:rPr>
              <a:t>分钟）</a:t>
            </a:r>
            <a:endParaRPr lang="en-US" altLang="en-US"/>
          </a:p>
          <a:p>
            <a:pPr marL="0" lvl="0" indent="0" eaLnBrk="1" hangingPunct="1">
              <a:lnSpc>
                <a:spcPct val="150000"/>
              </a:lnSpc>
              <a:buFontTx/>
              <a:buNone/>
            </a:pPr>
            <a:r>
              <a:rPr lang="en-US" altLang="zh-CN" b="1"/>
              <a:t>1</a:t>
            </a:r>
            <a:r>
              <a:rPr lang="zh-CN" altLang="en-US" b="1"/>
              <a:t>、复习、把握</a:t>
            </a:r>
            <a:r>
              <a:rPr lang="zh-CN" altLang="en-US" b="1">
                <a:solidFill>
                  <a:srgbClr val="FF0000"/>
                </a:solidFill>
              </a:rPr>
              <a:t>《唐诗三首》</a:t>
            </a:r>
            <a:r>
              <a:rPr lang="zh-CN" altLang="en-US" b="1"/>
              <a:t>的理解性默写。</a:t>
            </a:r>
            <a:endParaRPr lang="en-US" altLang="en-US"/>
          </a:p>
          <a:p>
            <a:pPr marL="0" lvl="0" indent="0" eaLnBrk="1" hangingPunct="1">
              <a:lnSpc>
                <a:spcPct val="150000"/>
              </a:lnSpc>
              <a:buFontTx/>
              <a:buNone/>
            </a:pPr>
            <a:r>
              <a:rPr lang="en-US" altLang="zh-CN" b="1"/>
              <a:t>2</a:t>
            </a:r>
            <a:r>
              <a:rPr lang="zh-CN" altLang="en-US" b="1"/>
              <a:t>、复习、把握</a:t>
            </a:r>
            <a:r>
              <a:rPr lang="en-US" altLang="zh-CN" b="1">
                <a:solidFill>
                  <a:srgbClr val="FF0000"/>
                </a:solidFill>
              </a:rPr>
              <a:t>P139</a:t>
            </a:r>
            <a:r>
              <a:rPr lang="zh-CN" altLang="en-US" b="1">
                <a:solidFill>
                  <a:srgbClr val="FF0000"/>
                </a:solidFill>
              </a:rPr>
              <a:t>课外古诗词</a:t>
            </a:r>
            <a:r>
              <a:rPr lang="zh-CN" altLang="en-US" b="1"/>
              <a:t>的理解性默写。</a:t>
            </a:r>
            <a:endParaRPr lang="en-US" altLang="en-US"/>
          </a:p>
          <a:p>
            <a:pPr marL="0" lvl="0" indent="0" algn="ctr" eaLnBrk="1" hangingPunct="1">
              <a:buFontTx/>
              <a:buNone/>
            </a:pPr>
            <a:endParaRPr lang="zh-CN" altLang="en-US" b="1"/>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3" name="内容占位符 2"/>
          <p:cNvSpPr/>
          <p:nvPr>
            <p:ph idx="4294967295"/>
          </p:nvPr>
        </p:nvSpPr>
        <p:spPr>
          <a:xfrm>
            <a:off x="250825" y="981075"/>
            <a:ext cx="8893175"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a:buFontTx/>
              <a:buNone/>
            </a:pPr>
            <a:r>
              <a:rPr lang="zh-CN" altLang="en-US" sz="2800" b="1"/>
              <a:t>一、复习</a:t>
            </a:r>
            <a:r>
              <a:rPr lang="en-US" altLang="zh-CN" sz="2800" b="1"/>
              <a:t>《</a:t>
            </a:r>
            <a:r>
              <a:rPr lang="zh-CN" altLang="en-US" sz="2800" b="1"/>
              <a:t>唐诗三首</a:t>
            </a:r>
            <a:r>
              <a:rPr lang="en-US" altLang="zh-CN" sz="2800" b="1"/>
              <a:t>》</a:t>
            </a:r>
            <a:r>
              <a:rPr lang="zh-CN" altLang="en-US" sz="2800" b="1"/>
              <a:t>，梳理易错字</a:t>
            </a:r>
            <a:endParaRPr lang="en-US" altLang="en-US"/>
          </a:p>
          <a:p>
            <a:pPr marL="0" lvl="0" indent="0">
              <a:buFontTx/>
              <a:buNone/>
            </a:pPr>
            <a:r>
              <a:rPr lang="en-US" altLang="zh-CN" sz="2800" b="1"/>
              <a:t>《</a:t>
            </a:r>
            <a:r>
              <a:rPr lang="zh-CN" altLang="en-US" sz="2800" b="1"/>
              <a:t>石壕吏</a:t>
            </a:r>
            <a:r>
              <a:rPr lang="en-US" altLang="zh-CN" sz="2800" b="1"/>
              <a:t>》</a:t>
            </a:r>
            <a:endParaRPr lang="en-US" altLang="en-US"/>
          </a:p>
          <a:p>
            <a:pPr marL="0" lvl="0" indent="0">
              <a:buFontTx/>
              <a:buNone/>
            </a:pPr>
            <a:r>
              <a:rPr lang="zh-CN" altLang="en-US" sz="2800" b="1"/>
              <a:t>暮投石</a:t>
            </a:r>
            <a:r>
              <a:rPr lang="zh-CN" altLang="en-US" sz="2800" b="1">
                <a:solidFill>
                  <a:srgbClr val="FF0000"/>
                </a:solidFill>
              </a:rPr>
              <a:t>壕</a:t>
            </a:r>
            <a:r>
              <a:rPr lang="zh-CN" altLang="en-US" sz="2800" b="1"/>
              <a:t>村，有吏夜捉人。老翁</a:t>
            </a:r>
            <a:r>
              <a:rPr lang="zh-CN" altLang="en-US" sz="2800" b="1">
                <a:solidFill>
                  <a:srgbClr val="FF0000"/>
                </a:solidFill>
              </a:rPr>
              <a:t>逾</a:t>
            </a:r>
            <a:r>
              <a:rPr lang="zh-CN" altLang="en-US" sz="2800" b="1"/>
              <a:t>墙走，老妇出门看。</a:t>
            </a:r>
            <a:endParaRPr lang="en-US" altLang="en-US"/>
          </a:p>
          <a:p>
            <a:pPr marL="0" lvl="0" indent="0">
              <a:buFontTx/>
              <a:buNone/>
            </a:pPr>
            <a:r>
              <a:rPr lang="zh-CN" altLang="en-US" sz="2800" b="1"/>
              <a:t>吏呼一何怒，妇啼一何苦。听妇前致词，三男</a:t>
            </a:r>
            <a:r>
              <a:rPr lang="zh-CN" altLang="en-US" sz="2800" b="1">
                <a:solidFill>
                  <a:srgbClr val="FF0000"/>
                </a:solidFill>
              </a:rPr>
              <a:t>邺</a:t>
            </a:r>
            <a:r>
              <a:rPr lang="zh-CN" altLang="en-US" sz="2800" b="1"/>
              <a:t>城</a:t>
            </a:r>
            <a:r>
              <a:rPr lang="zh-CN" altLang="en-US" sz="2800" b="1">
                <a:solidFill>
                  <a:srgbClr val="FF0000"/>
                </a:solidFill>
              </a:rPr>
              <a:t>戍</a:t>
            </a:r>
            <a:r>
              <a:rPr lang="zh-CN" altLang="en-US" sz="2800" b="1"/>
              <a:t>。</a:t>
            </a:r>
            <a:endParaRPr lang="en-US" altLang="en-US"/>
          </a:p>
          <a:p>
            <a:pPr marL="0" lvl="0" indent="0">
              <a:buFontTx/>
              <a:buNone/>
            </a:pPr>
            <a:r>
              <a:rPr lang="zh-CN" altLang="en-US" sz="2800" b="1"/>
              <a:t>一男附书至，二男新战死。存者且偷生，死者长</a:t>
            </a:r>
            <a:r>
              <a:rPr lang="zh-CN" altLang="en-US" sz="2800" b="1">
                <a:solidFill>
                  <a:srgbClr val="FF0000"/>
                </a:solidFill>
              </a:rPr>
              <a:t>已矣</a:t>
            </a:r>
            <a:r>
              <a:rPr lang="zh-CN" altLang="en-US" sz="2800" b="1"/>
              <a:t>。</a:t>
            </a:r>
            <a:endParaRPr lang="en-US" altLang="en-US"/>
          </a:p>
          <a:p>
            <a:pPr marL="0" lvl="0" indent="0">
              <a:buFontTx/>
              <a:buNone/>
            </a:pPr>
            <a:r>
              <a:rPr lang="zh-CN" altLang="en-US" sz="2800" b="1"/>
              <a:t>室中更无人，</a:t>
            </a:r>
            <a:r>
              <a:rPr lang="zh-CN" altLang="en-US" sz="2800" b="1">
                <a:solidFill>
                  <a:srgbClr val="FF0000"/>
                </a:solidFill>
              </a:rPr>
              <a:t>惟</a:t>
            </a:r>
            <a:r>
              <a:rPr lang="zh-CN" altLang="en-US" sz="2800" b="1"/>
              <a:t>有乳下孙。有孙母未去，出入无完裙。</a:t>
            </a:r>
            <a:endParaRPr lang="en-US" altLang="en-US"/>
          </a:p>
          <a:p>
            <a:pPr marL="0" lvl="0" indent="0">
              <a:buFontTx/>
              <a:buNone/>
            </a:pPr>
            <a:r>
              <a:rPr lang="zh-CN" altLang="en-US" sz="2800" b="1"/>
              <a:t>老妪力虽衰，请从吏夜归。急应河阳役，犹得备晨炊。</a:t>
            </a:r>
            <a:endParaRPr lang="en-US" altLang="en-US"/>
          </a:p>
          <a:p>
            <a:pPr marL="0" lvl="0" indent="0">
              <a:buFontTx/>
              <a:buNone/>
            </a:pPr>
            <a:r>
              <a:rPr lang="zh-CN" altLang="en-US" sz="2800" b="1"/>
              <a:t>夜久语声绝，如闻泣幽咽。天明登前途，独与老翁别。</a:t>
            </a:r>
            <a:endParaRPr lang="en-US" altLang="en-US"/>
          </a:p>
          <a:p>
            <a:pPr marL="0" lvl="0" indent="0">
              <a:buFontTx/>
              <a:buNone/>
            </a:pPr>
            <a:endParaRPr lang="zh-CN" altLang="en-US" b="1"/>
          </a:p>
        </p:txBody>
      </p:sp>
      <p:sp>
        <p:nvSpPr>
          <p:cNvPr id="33794" name="矩形 1"/>
          <p:cNvSpPr/>
          <p:nvPr/>
        </p:nvSpPr>
        <p:spPr>
          <a:xfrm>
            <a:off x="2268538" y="112713"/>
            <a:ext cx="3611562" cy="509587"/>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lnSpc>
                <a:spcPct val="110000"/>
              </a:lnSpc>
            </a:pPr>
            <a:r>
              <a:rPr lang="zh-CN" altLang="en-US" sz="2800" b="1">
                <a:latin typeface="黑体" pitchFamily="2" charset="-122"/>
                <a:ea typeface="黑体" pitchFamily="2" charset="-122"/>
              </a:rPr>
              <a:t>自学指导一（</a:t>
            </a:r>
            <a:r>
              <a:rPr lang="en-US" altLang="zh-CN" sz="2800" b="1">
                <a:latin typeface="黑体" pitchFamily="2" charset="-122"/>
                <a:ea typeface="黑体" pitchFamily="2" charset="-122"/>
              </a:rPr>
              <a:t>1</a:t>
            </a:r>
            <a:r>
              <a:rPr lang="zh-CN" altLang="en-US" sz="2800" b="1">
                <a:latin typeface="黑体" pitchFamily="2" charset="-122"/>
                <a:ea typeface="黑体" pitchFamily="2" charset="-122"/>
              </a:rPr>
              <a:t>分钟）</a:t>
            </a:r>
            <a:endParaRPr lang="zh-CN" altLang="zh-CN"/>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7" name="标题 1"/>
          <p:cNvSpPr/>
          <p:nvPr>
            <p:ph type="title" idx="4294967295"/>
          </p:nvPr>
        </p:nvSpPr>
        <p:spPr>
          <a:xfrm>
            <a:off x="457200" y="274638"/>
            <a:ext cx="8229600" cy="1143000"/>
          </a:xfrm>
          <a:prstGeom prst="rect">
            <a:avLst/>
          </a:prstGeom>
          <a:noFill/>
          <a:ln>
            <a:noFill/>
            <a:miter lim="800000"/>
          </a:ln>
        </p:spPr>
        <p:txBody>
          <a:bodyPr lIns="91440" tIns="45720" rIns="91440" bIns="45720" anchor="ctr" anchorCtr="0"/>
          <a:lstStyle>
            <a:lvl1pPr marL="0" lvl="0" indent="0" algn="ctr" defTabSz="914400" rtl="0" eaLnBrk="0" fontAlgn="base" latinLnBrk="0" hangingPunct="0">
              <a:lnSpc>
                <a:spcPct val="100000"/>
              </a:lnSpc>
              <a:spcBef>
                <a:spcPct val="0"/>
              </a:spcBef>
              <a:spcAft>
                <a:spcPct val="0"/>
              </a:spcAft>
              <a:buClrTx/>
              <a:buSzTx/>
              <a:buFontTx/>
              <a:buNone/>
              <a:defRPr lang="zh-CN" altLang="en-US" sz="4400" b="0" kern="1200">
                <a:solidFill>
                  <a:srgbClr val="000000"/>
                </a:solidFill>
                <a:latin typeface="Arial" pitchFamily="34" charset="0"/>
                <a:ea typeface="黑体" pitchFamily="2" charset="-122"/>
                <a:cs typeface="+mj-cs"/>
              </a:defRPr>
            </a:lvl1pPr>
          </a:lstStyle>
          <a:p>
            <a:pPr lvl="0" algn="l">
              <a:spcBef>
                <a:spcPct val="20000"/>
              </a:spcBef>
            </a:pPr>
            <a:r>
              <a:rPr lang="en-US" altLang="zh-CN" sz="2800" b="1"/>
              <a:t>《</a:t>
            </a:r>
            <a:r>
              <a:rPr lang="zh-CN" altLang="en-US" sz="2800" b="1"/>
              <a:t>茅屋为秋风所破歌</a:t>
            </a:r>
            <a:r>
              <a:rPr lang="en-US" altLang="zh-CN" sz="2800" b="1"/>
              <a:t>》</a:t>
            </a:r>
            <a:endParaRPr lang="en-US" altLang="en-US"/>
          </a:p>
        </p:txBody>
      </p:sp>
      <p:sp>
        <p:nvSpPr>
          <p:cNvPr id="34818" name="内容占位符 2"/>
          <p:cNvSpPr/>
          <p:nvPr>
            <p:ph idx="4294967295"/>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a:buFontTx/>
              <a:buNone/>
            </a:pPr>
            <a:r>
              <a:rPr lang="zh-CN" altLang="en-US" sz="2800" b="1"/>
              <a:t>八月秋高风怒号，卷我屋上三重茅。茅飞渡江洒江郊，高者挂</a:t>
            </a:r>
            <a:r>
              <a:rPr lang="zh-CN" altLang="en-US" sz="2800" b="1">
                <a:solidFill>
                  <a:srgbClr val="FF0000"/>
                </a:solidFill>
              </a:rPr>
              <a:t>罥</a:t>
            </a:r>
            <a:r>
              <a:rPr lang="zh-CN" altLang="en-US" sz="2800" b="1"/>
              <a:t>长林梢，下者飘转沉塘</a:t>
            </a:r>
            <a:r>
              <a:rPr lang="zh-CN" altLang="en-US" sz="2800" b="1">
                <a:solidFill>
                  <a:srgbClr val="FF0000"/>
                </a:solidFill>
              </a:rPr>
              <a:t>坳</a:t>
            </a:r>
            <a:r>
              <a:rPr lang="zh-CN" altLang="en-US" sz="2800" b="1"/>
              <a:t>。</a:t>
            </a:r>
            <a:endParaRPr lang="en-US" altLang="en-US"/>
          </a:p>
          <a:p>
            <a:pPr marL="0" lvl="0" indent="0">
              <a:buFontTx/>
              <a:buNone/>
            </a:pPr>
            <a:r>
              <a:rPr lang="zh-CN" altLang="en-US" sz="2800" b="1"/>
              <a:t>南村群童欺我老无力，忍能对面为盗</a:t>
            </a:r>
            <a:r>
              <a:rPr lang="zh-CN" altLang="en-US" sz="2800" b="1">
                <a:solidFill>
                  <a:srgbClr val="FF0000"/>
                </a:solidFill>
              </a:rPr>
              <a:t>贼</a:t>
            </a:r>
            <a:r>
              <a:rPr lang="zh-CN" altLang="en-US" sz="2800" b="1"/>
              <a:t>，公然抱茅入竹去。唇焦口燥呼不得，归来倚杖自叹息。</a:t>
            </a:r>
            <a:endParaRPr lang="en-US" altLang="en-US"/>
          </a:p>
          <a:p>
            <a:pPr marL="0" lvl="0" indent="0">
              <a:buFontTx/>
              <a:buNone/>
            </a:pPr>
            <a:r>
              <a:rPr lang="zh-CN" altLang="en-US" sz="2800" b="1"/>
              <a:t>俄顷风定云墨色，秋天漠漠向昏黑。布</a:t>
            </a:r>
            <a:r>
              <a:rPr lang="zh-CN" altLang="en-US" sz="2800" b="1">
                <a:solidFill>
                  <a:srgbClr val="FF0000"/>
                </a:solidFill>
              </a:rPr>
              <a:t>衾</a:t>
            </a:r>
            <a:r>
              <a:rPr lang="zh-CN" altLang="en-US" sz="2800" b="1"/>
              <a:t>多年冷似铁，娇儿恶卧踏里裂。床头屋漏无干处，雨脚如麻未断绝。自经丧乱少睡眠，长夜沾湿何由</a:t>
            </a:r>
            <a:r>
              <a:rPr lang="zh-CN" altLang="en-US" sz="2800" b="1">
                <a:solidFill>
                  <a:srgbClr val="FF0000"/>
                </a:solidFill>
              </a:rPr>
              <a:t>彻</a:t>
            </a:r>
            <a:r>
              <a:rPr lang="en-US" altLang="zh-CN" sz="2800" b="1"/>
              <a:t>?</a:t>
            </a:r>
            <a:endParaRPr lang="en-US" altLang="en-US"/>
          </a:p>
          <a:p>
            <a:pPr marL="0" lvl="0" indent="0">
              <a:buFontTx/>
              <a:buNone/>
            </a:pPr>
            <a:r>
              <a:rPr lang="zh-CN" altLang="en-US" sz="2800" b="1"/>
              <a:t>安得广厦千万间，大庇天下寒士俱欢颜，风雨不动安如山。呜呼！何时眼前突兀见此屋，吾庐独破受冻死亦足！</a:t>
            </a:r>
            <a:endParaRPr lang="en-US" altLang="en-US"/>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1" name="标题 1"/>
          <p:cNvSpPr/>
          <p:nvPr>
            <p:ph type="title" idx="4294967295"/>
          </p:nvPr>
        </p:nvSpPr>
        <p:spPr>
          <a:xfrm>
            <a:off x="457200" y="274638"/>
            <a:ext cx="8229600" cy="1143000"/>
          </a:xfrm>
          <a:prstGeom prst="rect">
            <a:avLst/>
          </a:prstGeom>
          <a:noFill/>
          <a:ln>
            <a:noFill/>
            <a:miter lim="800000"/>
          </a:ln>
        </p:spPr>
        <p:txBody>
          <a:bodyPr lIns="91440" tIns="45720" rIns="91440" bIns="45720" anchor="ctr" anchorCtr="0"/>
          <a:lstStyle>
            <a:lvl1pPr marL="0" lvl="0" indent="0" algn="ctr" defTabSz="914400" rtl="0" eaLnBrk="0" fontAlgn="base" latinLnBrk="0" hangingPunct="0">
              <a:lnSpc>
                <a:spcPct val="100000"/>
              </a:lnSpc>
              <a:spcBef>
                <a:spcPct val="0"/>
              </a:spcBef>
              <a:spcAft>
                <a:spcPct val="0"/>
              </a:spcAft>
              <a:buClrTx/>
              <a:buSzTx/>
              <a:buFontTx/>
              <a:buNone/>
              <a:defRPr lang="zh-CN" altLang="en-US" sz="4400" b="0" kern="1200">
                <a:solidFill>
                  <a:srgbClr val="000000"/>
                </a:solidFill>
                <a:latin typeface="Arial" pitchFamily="34" charset="0"/>
                <a:ea typeface="黑体" pitchFamily="2" charset="-122"/>
                <a:cs typeface="+mj-cs"/>
              </a:defRPr>
            </a:lvl1pPr>
          </a:lstStyle>
          <a:p>
            <a:pPr lvl="0" algn="l">
              <a:spcBef>
                <a:spcPct val="20000"/>
              </a:spcBef>
            </a:pPr>
            <a:r>
              <a:rPr lang="en-US" altLang="zh-CN" sz="2800" b="1"/>
              <a:t>《</a:t>
            </a:r>
            <a:r>
              <a:rPr lang="zh-CN" altLang="en-US" sz="2800" b="1"/>
              <a:t>卖炭翁</a:t>
            </a:r>
            <a:r>
              <a:rPr lang="en-US" altLang="zh-CN" sz="2800" b="1"/>
              <a:t>》</a:t>
            </a:r>
            <a:endParaRPr lang="en-US" altLang="en-US"/>
          </a:p>
        </p:txBody>
      </p:sp>
      <p:sp>
        <p:nvSpPr>
          <p:cNvPr id="35842" name="内容占位符 2"/>
          <p:cNvSpPr/>
          <p:nvPr>
            <p:ph idx="4294967295"/>
          </p:nvPr>
        </p:nvSpPr>
        <p:spPr>
          <a:xfrm>
            <a:off x="457200" y="1268413"/>
            <a:ext cx="8229600" cy="4525962"/>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a:buFontTx/>
              <a:buNone/>
            </a:pPr>
            <a:r>
              <a:rPr lang="zh-CN" altLang="en-US" sz="2800" b="1"/>
              <a:t>卖炭翁，伐薪烧炭南山中。</a:t>
            </a:r>
            <a:endParaRPr lang="en-US" altLang="en-US"/>
          </a:p>
          <a:p>
            <a:pPr marL="0" lvl="0" indent="0">
              <a:buFontTx/>
              <a:buNone/>
            </a:pPr>
            <a:r>
              <a:rPr lang="zh-CN" altLang="en-US" sz="2800" b="1"/>
              <a:t>满面尘灰烟火色，两</a:t>
            </a:r>
            <a:r>
              <a:rPr lang="zh-CN" altLang="en-US" sz="2800" b="1">
                <a:solidFill>
                  <a:srgbClr val="FF0000"/>
                </a:solidFill>
              </a:rPr>
              <a:t>鬓</a:t>
            </a:r>
            <a:r>
              <a:rPr lang="zh-CN" altLang="en-US" sz="2800" b="1"/>
              <a:t>苍苍十指黑。</a:t>
            </a:r>
            <a:endParaRPr lang="en-US" altLang="en-US"/>
          </a:p>
          <a:p>
            <a:pPr marL="0" lvl="0" indent="0">
              <a:buFontTx/>
              <a:buNone/>
            </a:pPr>
            <a:r>
              <a:rPr lang="zh-CN" altLang="en-US" sz="2800" b="1"/>
              <a:t>卖炭得钱何所</a:t>
            </a:r>
            <a:r>
              <a:rPr lang="zh-CN" altLang="en-US" sz="2800" b="1">
                <a:solidFill>
                  <a:srgbClr val="FF0000"/>
                </a:solidFill>
              </a:rPr>
              <a:t>营</a:t>
            </a:r>
            <a:r>
              <a:rPr lang="zh-CN" altLang="en-US" sz="2800" b="1"/>
              <a:t>？身上衣裳口中食。</a:t>
            </a:r>
            <a:endParaRPr lang="en-US" altLang="en-US"/>
          </a:p>
          <a:p>
            <a:pPr marL="0" lvl="0" indent="0">
              <a:buFontTx/>
              <a:buNone/>
            </a:pPr>
            <a:r>
              <a:rPr lang="zh-CN" altLang="en-US" sz="2800" b="1"/>
              <a:t>可怜身上衣正单，心忧炭贱愿天寒。</a:t>
            </a:r>
            <a:endParaRPr lang="en-US" altLang="en-US"/>
          </a:p>
          <a:p>
            <a:pPr marL="0" lvl="0" indent="0">
              <a:buFontTx/>
              <a:buNone/>
            </a:pPr>
            <a:r>
              <a:rPr lang="zh-CN" altLang="en-US" sz="2800" b="1"/>
              <a:t>夜来城外一尺雪，晓驾炭车辗冰辙。</a:t>
            </a:r>
            <a:endParaRPr lang="en-US" altLang="en-US"/>
          </a:p>
          <a:p>
            <a:pPr marL="0" lvl="0" indent="0">
              <a:buFontTx/>
              <a:buNone/>
            </a:pPr>
            <a:r>
              <a:rPr lang="zh-CN" altLang="en-US" sz="2800" b="1"/>
              <a:t>牛困人饥日已高，市南门外泥中歇。</a:t>
            </a:r>
            <a:endParaRPr lang="en-US" altLang="en-US"/>
          </a:p>
          <a:p>
            <a:pPr marL="0" lvl="0" indent="0">
              <a:buFontTx/>
              <a:buNone/>
            </a:pPr>
            <a:r>
              <a:rPr lang="zh-CN" altLang="en-US" sz="2800" b="1"/>
              <a:t>翩翩两骑来是谁？黄衣使者白衫儿。</a:t>
            </a:r>
            <a:endParaRPr lang="en-US" altLang="en-US"/>
          </a:p>
          <a:p>
            <a:pPr marL="0" lvl="0" indent="0">
              <a:buFontTx/>
              <a:buNone/>
            </a:pPr>
            <a:r>
              <a:rPr lang="zh-CN" altLang="en-US" sz="2800" b="1"/>
              <a:t>手把文书口称</a:t>
            </a:r>
            <a:r>
              <a:rPr lang="zh-CN" altLang="en-US" sz="2800" b="1">
                <a:solidFill>
                  <a:srgbClr val="FF0000"/>
                </a:solidFill>
              </a:rPr>
              <a:t>敕</a:t>
            </a:r>
            <a:r>
              <a:rPr lang="zh-CN" altLang="en-US" sz="2800" b="1"/>
              <a:t>，回车</a:t>
            </a:r>
            <a:r>
              <a:rPr lang="zh-CN" altLang="en-US" sz="2800" b="1">
                <a:solidFill>
                  <a:srgbClr val="FF0000"/>
                </a:solidFill>
              </a:rPr>
              <a:t>叱</a:t>
            </a:r>
            <a:r>
              <a:rPr lang="zh-CN" altLang="en-US" sz="2800" b="1"/>
              <a:t>牛牵向北。</a:t>
            </a:r>
            <a:endParaRPr lang="en-US" altLang="en-US"/>
          </a:p>
          <a:p>
            <a:pPr marL="0" lvl="0" indent="0">
              <a:buFontTx/>
              <a:buNone/>
            </a:pPr>
            <a:r>
              <a:rPr lang="zh-CN" altLang="en-US" sz="2800" b="1"/>
              <a:t>一车炭，千余斤，宫使驱将惜不得。</a:t>
            </a:r>
            <a:endParaRPr lang="en-US" altLang="en-US"/>
          </a:p>
          <a:p>
            <a:pPr marL="0" lvl="0" indent="0">
              <a:buFontTx/>
              <a:buNone/>
            </a:pPr>
            <a:r>
              <a:rPr lang="zh-CN" altLang="en-US" sz="2800" b="1"/>
              <a:t>半匹红</a:t>
            </a:r>
            <a:r>
              <a:rPr lang="zh-CN" altLang="en-US" sz="2800" b="1">
                <a:solidFill>
                  <a:srgbClr val="FF0000"/>
                </a:solidFill>
              </a:rPr>
              <a:t>绡</a:t>
            </a:r>
            <a:r>
              <a:rPr lang="zh-CN" altLang="en-US" sz="2800" b="1"/>
              <a:t>一丈</a:t>
            </a:r>
            <a:r>
              <a:rPr lang="zh-CN" altLang="en-US" sz="2800" b="1">
                <a:solidFill>
                  <a:srgbClr val="FF0000"/>
                </a:solidFill>
              </a:rPr>
              <a:t>绫</a:t>
            </a:r>
            <a:r>
              <a:rPr lang="zh-CN" altLang="en-US" sz="2800" b="1"/>
              <a:t>，系向牛头充炭直。</a:t>
            </a:r>
            <a:endParaRPr lang="en-US" altLang="en-US"/>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6865" name="Rectangle 7"/>
          <p:cNvSpPr/>
          <p:nvPr/>
        </p:nvSpPr>
        <p:spPr>
          <a:xfrm>
            <a:off x="179388" y="601663"/>
            <a:ext cx="6975475" cy="52387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latin typeface="黑体" pitchFamily="2" charset="-122"/>
                <a:ea typeface="黑体" pitchFamily="2" charset="-122"/>
              </a:rPr>
              <a:t>二、根据</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石壕吏</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，完成下列诗句默写。</a:t>
            </a:r>
            <a:endParaRPr lang="zh-CN" altLang="zh-CN">
              <a:latin typeface="Arial" pitchFamily="34" charset="0"/>
              <a:ea typeface="宋体" pitchFamily="2" charset="-122"/>
            </a:endParaRPr>
          </a:p>
        </p:txBody>
      </p:sp>
      <p:sp>
        <p:nvSpPr>
          <p:cNvPr id="36866" name="文本框 8"/>
          <p:cNvSpPr/>
          <p:nvPr/>
        </p:nvSpPr>
        <p:spPr>
          <a:xfrm>
            <a:off x="179388" y="1125538"/>
            <a:ext cx="8794750" cy="61245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800" b="1">
                <a:latin typeface="黑体" pitchFamily="2" charset="-122"/>
                <a:ea typeface="黑体" pitchFamily="2" charset="-122"/>
              </a:rPr>
              <a:t>1.</a:t>
            </a:r>
            <a:r>
              <a:rPr lang="zh-CN" altLang="en-US" sz="2800" b="1">
                <a:latin typeface="黑体" pitchFamily="2" charset="-122"/>
                <a:ea typeface="黑体" pitchFamily="2" charset="-122"/>
              </a:rPr>
              <a:t>《石壕吏》表明</a:t>
            </a:r>
            <a:r>
              <a:rPr lang="zh-CN" altLang="en-US" sz="2800" b="1">
                <a:solidFill>
                  <a:srgbClr val="FF0000"/>
                </a:solidFill>
                <a:latin typeface="黑体" pitchFamily="2" charset="-122"/>
                <a:ea typeface="黑体" pitchFamily="2" charset="-122"/>
              </a:rPr>
              <a:t>捕吏凶暴，老妪凄苦</a:t>
            </a:r>
            <a:r>
              <a:rPr lang="zh-CN" altLang="en-US" sz="2800" b="1">
                <a:latin typeface="黑体" pitchFamily="2" charset="-122"/>
                <a:ea typeface="黑体" pitchFamily="2" charset="-122"/>
              </a:rPr>
              <a:t>（人民长期深受兵役之苦）的一句：</a:t>
            </a:r>
            <a:r>
              <a:rPr lang="en-US" altLang="zh-CN" sz="2800" b="1">
                <a:latin typeface="黑体" pitchFamily="2" charset="-122"/>
                <a:ea typeface="黑体" pitchFamily="2" charset="-122"/>
                <a:sym typeface="宋体" pitchFamily="2" charset="-122"/>
              </a:rPr>
              <a:t>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a:t>
            </a:r>
            <a:r>
              <a:rPr lang="zh-CN" altLang="en-US" sz="28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r>
              <a:rPr lang="en-US" altLang="zh-CN" sz="2800" b="1">
                <a:latin typeface="黑体" pitchFamily="2" charset="-122"/>
                <a:ea typeface="黑体" pitchFamily="2" charset="-122"/>
              </a:rPr>
              <a:t>2.</a:t>
            </a:r>
            <a:r>
              <a:rPr lang="zh-CN" altLang="en-US" sz="2800" b="1">
                <a:latin typeface="黑体" pitchFamily="2" charset="-122"/>
                <a:ea typeface="黑体" pitchFamily="2" charset="-122"/>
              </a:rPr>
              <a:t>《石壕吏》中，表明</a:t>
            </a:r>
            <a:r>
              <a:rPr lang="zh-CN" altLang="en-US" sz="2800" b="1">
                <a:solidFill>
                  <a:srgbClr val="FF0000"/>
                </a:solidFill>
                <a:latin typeface="黑体" pitchFamily="2" charset="-122"/>
                <a:ea typeface="黑体" pitchFamily="2" charset="-122"/>
              </a:rPr>
              <a:t>老妇家遇不幸，亲子战死</a:t>
            </a:r>
            <a:r>
              <a:rPr lang="zh-CN" altLang="en-US" sz="2800" b="1">
                <a:latin typeface="黑体" pitchFamily="2" charset="-122"/>
                <a:ea typeface="黑体" pitchFamily="2" charset="-122"/>
              </a:rPr>
              <a:t>，揭露战争罪恶的语句是：</a:t>
            </a:r>
            <a:r>
              <a:rPr lang="en-US" altLang="zh-CN" sz="2800" b="1">
                <a:latin typeface="黑体" pitchFamily="2" charset="-122"/>
                <a:ea typeface="黑体" pitchFamily="2" charset="-122"/>
                <a:sym typeface="宋体" pitchFamily="2" charset="-122"/>
              </a:rPr>
              <a:t>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a:t>
            </a:r>
            <a:r>
              <a:rPr lang="zh-CN" altLang="en-US" sz="28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r>
              <a:rPr lang="en-US" altLang="zh-CN" sz="2800" b="1">
                <a:latin typeface="黑体" pitchFamily="2" charset="-122"/>
                <a:ea typeface="黑体" pitchFamily="2" charset="-122"/>
              </a:rPr>
              <a:t>3.</a:t>
            </a:r>
            <a:r>
              <a:rPr lang="zh-CN" altLang="en-US" sz="2800" b="1">
                <a:latin typeface="黑体" pitchFamily="2" charset="-122"/>
                <a:ea typeface="黑体" pitchFamily="2" charset="-122"/>
              </a:rPr>
              <a:t>《石壕吏》中，写</a:t>
            </a:r>
            <a:r>
              <a:rPr lang="zh-CN" altLang="en-US" sz="2800" b="1">
                <a:solidFill>
                  <a:srgbClr val="FF0000"/>
                </a:solidFill>
                <a:latin typeface="黑体" pitchFamily="2" charset="-122"/>
                <a:ea typeface="黑体" pitchFamily="2" charset="-122"/>
              </a:rPr>
              <a:t>老妇为保家庭，自请应役</a:t>
            </a:r>
            <a:r>
              <a:rPr lang="zh-CN" altLang="en-US" sz="2800" b="1">
                <a:latin typeface="黑体" pitchFamily="2" charset="-122"/>
                <a:ea typeface="黑体" pitchFamily="2" charset="-122"/>
              </a:rPr>
              <a:t>的语句是：</a:t>
            </a:r>
            <a:r>
              <a:rPr lang="en-US" altLang="zh-CN" sz="2800" b="1">
                <a:latin typeface="黑体" pitchFamily="2" charset="-122"/>
                <a:ea typeface="黑体" pitchFamily="2" charset="-122"/>
                <a:sym typeface="宋体" pitchFamily="2" charset="-122"/>
              </a:rPr>
              <a:t>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a:t>
            </a:r>
            <a:r>
              <a:rPr lang="zh-CN" altLang="en-US" sz="28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r>
              <a:rPr lang="en-US" altLang="zh-CN" sz="2800" b="1">
                <a:latin typeface="黑体" pitchFamily="2" charset="-122"/>
                <a:ea typeface="黑体" pitchFamily="2" charset="-122"/>
                <a:sym typeface="宋体" pitchFamily="2" charset="-122"/>
              </a:rPr>
              <a:t>4.</a:t>
            </a:r>
            <a:r>
              <a:rPr lang="zh-CN" altLang="en-US" sz="2800" b="1">
                <a:latin typeface="黑体" pitchFamily="2" charset="-122"/>
                <a:ea typeface="黑体" pitchFamily="2" charset="-122"/>
                <a:sym typeface="宋体" pitchFamily="2" charset="-122"/>
              </a:rPr>
              <a:t>《石壕吏》中，表明</a:t>
            </a:r>
            <a:r>
              <a:rPr lang="zh-CN" altLang="en-US" sz="2800" b="1">
                <a:solidFill>
                  <a:srgbClr val="FF0000"/>
                </a:solidFill>
                <a:latin typeface="黑体" pitchFamily="2" charset="-122"/>
                <a:ea typeface="黑体" pitchFamily="2" charset="-122"/>
                <a:sym typeface="宋体" pitchFamily="2" charset="-122"/>
              </a:rPr>
              <a:t>家无壮男，凄婉可怜</a:t>
            </a:r>
            <a:r>
              <a:rPr lang="zh-CN" altLang="en-US" sz="2800" b="1">
                <a:latin typeface="黑体" pitchFamily="2" charset="-122"/>
                <a:ea typeface="黑体" pitchFamily="2" charset="-122"/>
                <a:sym typeface="宋体" pitchFamily="2" charset="-122"/>
              </a:rPr>
              <a:t>的语句是：__________，_________。</a:t>
            </a:r>
            <a:endParaRPr lang="zh-CN" altLang="zh-CN">
              <a:latin typeface="Arial" pitchFamily="34" charset="0"/>
              <a:ea typeface="宋体" pitchFamily="2" charset="-122"/>
            </a:endParaRPr>
          </a:p>
          <a:p>
            <a:pPr lvl="0"/>
            <a:r>
              <a:rPr lang="en-US" altLang="zh-CN" sz="2800" b="1">
                <a:latin typeface="黑体" pitchFamily="2" charset="-122"/>
                <a:ea typeface="黑体" pitchFamily="2" charset="-122"/>
                <a:sym typeface="宋体" pitchFamily="2" charset="-122"/>
              </a:rPr>
              <a:t>5.</a:t>
            </a:r>
            <a:r>
              <a:rPr lang="zh-CN" altLang="en-US" sz="2800" b="1">
                <a:latin typeface="黑体" pitchFamily="2" charset="-122"/>
                <a:ea typeface="黑体" pitchFamily="2" charset="-122"/>
                <a:sym typeface="宋体" pitchFamily="2" charset="-122"/>
              </a:rPr>
              <a:t>《石壕吏》中，表明</a:t>
            </a:r>
            <a:r>
              <a:rPr lang="zh-CN" altLang="en-US" sz="2800" b="1">
                <a:solidFill>
                  <a:srgbClr val="FF0000"/>
                </a:solidFill>
                <a:latin typeface="黑体" pitchFamily="2" charset="-122"/>
                <a:ea typeface="黑体" pitchFamily="2" charset="-122"/>
                <a:sym typeface="宋体" pitchFamily="2" charset="-122"/>
              </a:rPr>
              <a:t>战争给家庭带来的不幸与困苦</a:t>
            </a:r>
            <a:r>
              <a:rPr lang="zh-CN" altLang="en-US" sz="2800" b="1">
                <a:latin typeface="黑体" pitchFamily="2" charset="-122"/>
                <a:ea typeface="黑体" pitchFamily="2" charset="-122"/>
                <a:sym typeface="宋体" pitchFamily="2" charset="-122"/>
              </a:rPr>
              <a:t>的语句是：__________，_________。</a:t>
            </a:r>
            <a:endParaRPr lang="zh-CN" altLang="zh-CN">
              <a:latin typeface="Arial" pitchFamily="34" charset="0"/>
              <a:ea typeface="宋体" pitchFamily="2" charset="-122"/>
            </a:endParaRPr>
          </a:p>
          <a:p>
            <a:pPr lvl="0"/>
            <a:r>
              <a:rPr lang="en-US" altLang="zh-CN" sz="2800" b="1">
                <a:latin typeface="黑体" pitchFamily="2" charset="-122"/>
                <a:ea typeface="黑体" pitchFamily="2" charset="-122"/>
                <a:sym typeface="宋体" pitchFamily="2" charset="-122"/>
              </a:rPr>
              <a:t>6.</a:t>
            </a:r>
            <a:r>
              <a:rPr lang="zh-CN" altLang="en-US" sz="2800" b="1">
                <a:latin typeface="黑体" pitchFamily="2" charset="-122"/>
                <a:ea typeface="黑体" pitchFamily="2" charset="-122"/>
                <a:sym typeface="宋体" pitchFamily="2" charset="-122"/>
              </a:rPr>
              <a:t>《石壕吏》中表现</a:t>
            </a:r>
            <a:r>
              <a:rPr lang="zh-CN" altLang="en-US" sz="2800" b="1">
                <a:solidFill>
                  <a:srgbClr val="FF0000"/>
                </a:solidFill>
                <a:latin typeface="黑体" pitchFamily="2" charset="-122"/>
                <a:ea typeface="黑体" pitchFamily="2" charset="-122"/>
                <a:sym typeface="宋体" pitchFamily="2" charset="-122"/>
              </a:rPr>
              <a:t>老妇自诉自解，意在使差役同情</a:t>
            </a:r>
            <a:r>
              <a:rPr lang="zh-CN" altLang="en-US" sz="2800" b="1">
                <a:latin typeface="黑体" pitchFamily="2" charset="-122"/>
                <a:ea typeface="黑体" pitchFamily="2" charset="-122"/>
                <a:sym typeface="宋体" pitchFamily="2" charset="-122"/>
              </a:rPr>
              <a:t>（或表现老妇口述生死，暗含凄苦无奈）的诗句是：___________，__________。</a:t>
            </a:r>
            <a:endParaRPr lang="zh-CN" altLang="zh-CN">
              <a:latin typeface="Arial" pitchFamily="34" charset="0"/>
              <a:ea typeface="宋体" pitchFamily="2" charset="-122"/>
            </a:endParaRPr>
          </a:p>
          <a:p>
            <a:pPr lvl="0"/>
            <a:endParaRPr lang="zh-CN" altLang="en-US" sz="2800" b="1">
              <a:latin typeface="黑体" pitchFamily="2" charset="-122"/>
              <a:ea typeface="黑体" pitchFamily="2"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7889" name="Rectangle 2"/>
          <p:cNvSpPr/>
          <p:nvPr/>
        </p:nvSpPr>
        <p:spPr>
          <a:xfrm>
            <a:off x="107950" y="31750"/>
            <a:ext cx="8928100" cy="5080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10000"/>
              </a:lnSpc>
            </a:pPr>
            <a:r>
              <a:rPr lang="zh-CN" altLang="en-US" sz="2800" b="1">
                <a:latin typeface="黑体" pitchFamily="2" charset="-122"/>
                <a:ea typeface="黑体" pitchFamily="2" charset="-122"/>
              </a:rPr>
              <a:t>三、背诵《茅屋为秋风所破歌》，完成</a:t>
            </a:r>
            <a:r>
              <a:rPr lang="zh-CN" altLang="en-US" sz="2800" b="1">
                <a:solidFill>
                  <a:srgbClr val="FF0000"/>
                </a:solidFill>
                <a:latin typeface="黑体" pitchFamily="2" charset="-122"/>
                <a:ea typeface="黑体" pitchFamily="2" charset="-122"/>
              </a:rPr>
              <a:t>理解性默写</a:t>
            </a:r>
            <a:r>
              <a:rPr lang="zh-CN" altLang="en-US" sz="2800" b="1">
                <a:latin typeface="黑体" pitchFamily="2" charset="-122"/>
                <a:ea typeface="黑体" pitchFamily="2" charset="-122"/>
              </a:rPr>
              <a:t>。</a:t>
            </a:r>
            <a:endParaRPr lang="zh-CN" altLang="zh-CN"/>
          </a:p>
        </p:txBody>
      </p:sp>
      <p:sp>
        <p:nvSpPr>
          <p:cNvPr id="37890" name="Text Box 2"/>
          <p:cNvSpPr/>
          <p:nvPr/>
        </p:nvSpPr>
        <p:spPr>
          <a:xfrm>
            <a:off x="-55562" y="919163"/>
            <a:ext cx="9255125" cy="5267325"/>
          </a:xfrm>
          <a:prstGeom prst="rect">
            <a:avLst/>
          </a:prstGeom>
          <a:noFill/>
          <a:ln>
            <a:noFill/>
            <a:miter lim="800000"/>
          </a:ln>
        </p:spPr>
        <p:txBody>
          <a:bodyPr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342900" lvl="0" indent="0">
              <a:lnSpc>
                <a:spcPts val="3850"/>
              </a:lnSpc>
            </a:pPr>
            <a:r>
              <a:rPr lang="zh-CN" altLang="en-US" sz="3200" b="1">
                <a:latin typeface="黑体" pitchFamily="2" charset="-122"/>
                <a:ea typeface="黑体" pitchFamily="2" charset="-122"/>
              </a:rPr>
              <a:t>（</a:t>
            </a:r>
            <a:r>
              <a:rPr lang="zh-CN" altLang="zh-CN" sz="3200" b="1">
                <a:latin typeface="黑体" pitchFamily="2" charset="-122"/>
                <a:ea typeface="黑体" pitchFamily="2" charset="-122"/>
              </a:rPr>
              <a:t>1</a:t>
            </a:r>
            <a:r>
              <a:rPr lang="zh-CN" altLang="en-US" sz="3200" b="1">
                <a:latin typeface="黑体" pitchFamily="2" charset="-122"/>
                <a:ea typeface="黑体" pitchFamily="2" charset="-122"/>
              </a:rPr>
              <a:t>）写诗人</a:t>
            </a:r>
            <a:r>
              <a:rPr lang="zh-CN" altLang="en-US" sz="3200" b="1">
                <a:solidFill>
                  <a:srgbClr val="FF0000"/>
                </a:solidFill>
                <a:latin typeface="黑体" pitchFamily="2" charset="-122"/>
                <a:ea typeface="黑体" pitchFamily="2" charset="-122"/>
              </a:rPr>
              <a:t>茅屋被秋风所破的惨状</a:t>
            </a:r>
            <a:r>
              <a:rPr lang="zh-CN" altLang="en-US" sz="3200" b="1">
                <a:latin typeface="黑体" pitchFamily="2" charset="-122"/>
                <a:ea typeface="黑体" pitchFamily="2" charset="-122"/>
              </a:rPr>
              <a:t>的句子是：</a:t>
            </a:r>
            <a:r>
              <a:rPr lang="zh-CN" altLang="zh-CN" sz="3200" b="1">
                <a:latin typeface="黑体" pitchFamily="2" charset="-122"/>
                <a:ea typeface="黑体" pitchFamily="2" charset="-122"/>
              </a:rPr>
              <a:t>______________</a:t>
            </a:r>
            <a:r>
              <a:rPr lang="zh-CN" altLang="en-US" sz="3200" b="1">
                <a:latin typeface="黑体" pitchFamily="2" charset="-122"/>
                <a:ea typeface="黑体" pitchFamily="2" charset="-122"/>
              </a:rPr>
              <a:t>，</a:t>
            </a:r>
            <a:r>
              <a:rPr lang="zh-CN" altLang="zh-CN" sz="3200" b="1">
                <a:latin typeface="黑体" pitchFamily="2" charset="-122"/>
                <a:ea typeface="黑体" pitchFamily="2" charset="-122"/>
              </a:rPr>
              <a:t>_______________</a:t>
            </a:r>
            <a:r>
              <a:rPr lang="zh-CN" altLang="en-US" sz="3200" b="1">
                <a:latin typeface="黑体" pitchFamily="2" charset="-122"/>
                <a:ea typeface="黑体" pitchFamily="2" charset="-122"/>
              </a:rPr>
              <a:t>，</a:t>
            </a:r>
            <a:r>
              <a:rPr lang="zh-CN" altLang="zh-CN" sz="3200" b="1">
                <a:latin typeface="黑体" pitchFamily="2" charset="-122"/>
                <a:ea typeface="黑体" pitchFamily="2" charset="-122"/>
              </a:rPr>
              <a:t>______________</a:t>
            </a:r>
            <a:r>
              <a:rPr lang="zh-CN" altLang="en-US" sz="3200" b="1">
                <a:latin typeface="黑体" pitchFamily="2" charset="-122"/>
                <a:ea typeface="黑体" pitchFamily="2" charset="-122"/>
              </a:rPr>
              <a:t>。</a:t>
            </a:r>
            <a:endParaRPr lang="zh-CN" altLang="zh-CN"/>
          </a:p>
          <a:p>
            <a:pPr marL="342900" lvl="0" indent="0">
              <a:lnSpc>
                <a:spcPts val="3850"/>
              </a:lnSpc>
            </a:pPr>
            <a:r>
              <a:rPr lang="zh-CN" altLang="en-US" sz="3200" b="1">
                <a:latin typeface="黑体" pitchFamily="2" charset="-122"/>
                <a:ea typeface="黑体" pitchFamily="2" charset="-122"/>
                <a:sym typeface="宋体" pitchFamily="2" charset="-122"/>
              </a:rPr>
              <a:t>（</a:t>
            </a:r>
            <a:r>
              <a:rPr lang="zh-CN" altLang="zh-CN" sz="3200" b="1">
                <a:latin typeface="黑体" pitchFamily="2" charset="-122"/>
                <a:ea typeface="黑体" pitchFamily="2" charset="-122"/>
                <a:sym typeface="宋体" pitchFamily="2" charset="-122"/>
              </a:rPr>
              <a:t>2</a:t>
            </a:r>
            <a:r>
              <a:rPr lang="zh-CN" altLang="en-US" sz="3200" b="1">
                <a:latin typeface="黑体" pitchFamily="2" charset="-122"/>
                <a:ea typeface="黑体" pitchFamily="2" charset="-122"/>
                <a:sym typeface="宋体" pitchFamily="2" charset="-122"/>
              </a:rPr>
              <a:t>）写</a:t>
            </a:r>
            <a:r>
              <a:rPr lang="zh-CN" altLang="en-US" sz="3200" b="1">
                <a:solidFill>
                  <a:srgbClr val="FF0000"/>
                </a:solidFill>
                <a:latin typeface="黑体" pitchFamily="2" charset="-122"/>
                <a:ea typeface="黑体" pitchFamily="2" charset="-122"/>
                <a:sym typeface="宋体" pitchFamily="2" charset="-122"/>
              </a:rPr>
              <a:t>南村群童抱茅的情景</a:t>
            </a:r>
            <a:r>
              <a:rPr lang="zh-CN" altLang="en-US" sz="3200" b="1">
                <a:latin typeface="黑体" pitchFamily="2" charset="-122"/>
                <a:ea typeface="黑体" pitchFamily="2" charset="-122"/>
                <a:sym typeface="宋体" pitchFamily="2" charset="-122"/>
              </a:rPr>
              <a:t>，表现诗人</a:t>
            </a:r>
            <a:r>
              <a:rPr lang="zh-CN" altLang="en-US" sz="3200" b="1">
                <a:solidFill>
                  <a:srgbClr val="FF0000"/>
                </a:solidFill>
                <a:latin typeface="黑体" pitchFamily="2" charset="-122"/>
                <a:ea typeface="黑体" pitchFamily="2" charset="-122"/>
                <a:sym typeface="宋体" pitchFamily="2" charset="-122"/>
              </a:rPr>
              <a:t>无可奈何</a:t>
            </a:r>
            <a:r>
              <a:rPr lang="zh-CN" altLang="en-US" sz="3200" b="1">
                <a:latin typeface="黑体" pitchFamily="2" charset="-122"/>
                <a:ea typeface="黑体" pitchFamily="2" charset="-122"/>
                <a:sym typeface="宋体" pitchFamily="2" charset="-122"/>
              </a:rPr>
              <a:t>的痛苦心情的句子是：</a:t>
            </a:r>
            <a:r>
              <a:rPr lang="zh-CN" altLang="zh-CN" sz="3200" b="1">
                <a:latin typeface="黑体" pitchFamily="2" charset="-122"/>
                <a:ea typeface="黑体" pitchFamily="2" charset="-122"/>
              </a:rPr>
              <a:t>__________</a:t>
            </a:r>
            <a:r>
              <a:rPr lang="zh-CN" altLang="en-US" sz="3200" b="1">
                <a:latin typeface="黑体" pitchFamily="2" charset="-122"/>
                <a:ea typeface="黑体" pitchFamily="2" charset="-122"/>
              </a:rPr>
              <a:t>，</a:t>
            </a:r>
            <a:r>
              <a:rPr lang="zh-CN" altLang="zh-CN" sz="3200" b="1">
                <a:latin typeface="黑体" pitchFamily="2" charset="-122"/>
                <a:ea typeface="黑体" pitchFamily="2" charset="-122"/>
              </a:rPr>
              <a:t>__________</a:t>
            </a:r>
            <a:r>
              <a:rPr lang="zh-CN" altLang="en-US" sz="3200" b="1">
                <a:latin typeface="黑体" pitchFamily="2" charset="-122"/>
                <a:ea typeface="黑体" pitchFamily="2" charset="-122"/>
              </a:rPr>
              <a:t>，</a:t>
            </a:r>
            <a:r>
              <a:rPr lang="zh-CN" altLang="zh-CN" sz="3200" b="1">
                <a:latin typeface="黑体" pitchFamily="2" charset="-122"/>
                <a:ea typeface="黑体" pitchFamily="2" charset="-122"/>
              </a:rPr>
              <a:t>___________</a:t>
            </a:r>
            <a:r>
              <a:rPr lang="zh-CN" altLang="en-US" sz="3200" b="1">
                <a:latin typeface="黑体" pitchFamily="2" charset="-122"/>
                <a:ea typeface="黑体" pitchFamily="2" charset="-122"/>
              </a:rPr>
              <a:t>。</a:t>
            </a:r>
            <a:endParaRPr lang="zh-CN" altLang="zh-CN"/>
          </a:p>
          <a:p>
            <a:pPr marL="342900" lvl="0" indent="0">
              <a:lnSpc>
                <a:spcPts val="3850"/>
              </a:lnSpc>
            </a:pPr>
            <a:r>
              <a:rPr lang="zh-CN" altLang="en-US" sz="3200" b="1">
                <a:latin typeface="黑体" pitchFamily="2" charset="-122"/>
                <a:ea typeface="黑体" pitchFamily="2" charset="-122"/>
                <a:sym typeface="宋体" pitchFamily="2" charset="-122"/>
              </a:rPr>
              <a:t>（</a:t>
            </a:r>
            <a:r>
              <a:rPr lang="zh-CN" altLang="zh-CN" sz="3200" b="1">
                <a:latin typeface="黑体" pitchFamily="2" charset="-122"/>
                <a:ea typeface="黑体" pitchFamily="2" charset="-122"/>
                <a:sym typeface="宋体" pitchFamily="2" charset="-122"/>
              </a:rPr>
              <a:t>3</a:t>
            </a:r>
            <a:r>
              <a:rPr lang="zh-CN" altLang="en-US" sz="3200" b="1">
                <a:latin typeface="黑体" pitchFamily="2" charset="-122"/>
                <a:ea typeface="黑体" pitchFamily="2" charset="-122"/>
                <a:sym typeface="宋体" pitchFamily="2" charset="-122"/>
              </a:rPr>
              <a:t>）诗中写出</a:t>
            </a:r>
            <a:r>
              <a:rPr lang="zh-CN" altLang="en-US" sz="3200" b="1">
                <a:solidFill>
                  <a:srgbClr val="FF0000"/>
                </a:solidFill>
                <a:latin typeface="黑体" pitchFamily="2" charset="-122"/>
                <a:ea typeface="黑体" pitchFamily="2" charset="-122"/>
                <a:sym typeface="宋体" pitchFamily="2" charset="-122"/>
              </a:rPr>
              <a:t>诗人美好愿望</a:t>
            </a:r>
            <a:r>
              <a:rPr lang="zh-CN" altLang="en-US" sz="3200" b="1">
                <a:latin typeface="黑体" pitchFamily="2" charset="-122"/>
                <a:ea typeface="黑体" pitchFamily="2" charset="-122"/>
                <a:sym typeface="宋体" pitchFamily="2" charset="-122"/>
              </a:rPr>
              <a:t>的句子是：</a:t>
            </a:r>
            <a:r>
              <a:rPr lang="zh-CN" altLang="zh-CN" sz="3200" b="1">
                <a:latin typeface="黑体" pitchFamily="2" charset="-122"/>
                <a:ea typeface="黑体" pitchFamily="2" charset="-122"/>
                <a:sym typeface="宋体" pitchFamily="2" charset="-122"/>
              </a:rPr>
              <a:t>                 </a:t>
            </a:r>
            <a:endParaRPr lang="zh-CN" altLang="zh-CN"/>
          </a:p>
          <a:p>
            <a:pPr marL="342900" lvl="0" indent="0">
              <a:lnSpc>
                <a:spcPts val="3850"/>
              </a:lnSpc>
            </a:pPr>
            <a:r>
              <a:rPr lang="zh-CN" altLang="zh-CN" sz="3200" b="1">
                <a:latin typeface="黑体" pitchFamily="2" charset="-122"/>
                <a:ea typeface="黑体" pitchFamily="2" charset="-122"/>
                <a:sym typeface="宋体" pitchFamily="2" charset="-122"/>
              </a:rPr>
              <a:t>  </a:t>
            </a:r>
            <a:r>
              <a:rPr lang="zh-CN" altLang="zh-CN" sz="3200" b="1">
                <a:latin typeface="黑体" pitchFamily="2" charset="-122"/>
                <a:ea typeface="黑体" pitchFamily="2" charset="-122"/>
              </a:rPr>
              <a:t>______________</a:t>
            </a:r>
            <a:r>
              <a:rPr lang="zh-CN" altLang="en-US" sz="3200" b="1">
                <a:latin typeface="黑体" pitchFamily="2" charset="-122"/>
                <a:ea typeface="黑体" pitchFamily="2" charset="-122"/>
              </a:rPr>
              <a:t>，</a:t>
            </a:r>
            <a:r>
              <a:rPr lang="zh-CN" altLang="zh-CN" sz="3200" b="1">
                <a:latin typeface="黑体" pitchFamily="2" charset="-122"/>
                <a:ea typeface="黑体" pitchFamily="2" charset="-122"/>
              </a:rPr>
              <a:t>_______________</a:t>
            </a:r>
            <a:r>
              <a:rPr lang="zh-CN" altLang="en-US" sz="3200" b="1">
                <a:latin typeface="黑体" pitchFamily="2" charset="-122"/>
                <a:ea typeface="黑体" pitchFamily="2" charset="-122"/>
              </a:rPr>
              <a:t>！</a:t>
            </a:r>
            <a:r>
              <a:rPr lang="zh-CN" altLang="zh-CN" sz="3200" b="1">
                <a:latin typeface="黑体" pitchFamily="2" charset="-122"/>
                <a:ea typeface="黑体" pitchFamily="2" charset="-122"/>
              </a:rPr>
              <a:t>______________</a:t>
            </a:r>
            <a:r>
              <a:rPr lang="zh-CN" altLang="en-US" sz="3200" b="1">
                <a:latin typeface="黑体" pitchFamily="2" charset="-122"/>
                <a:ea typeface="黑体" pitchFamily="2" charset="-122"/>
              </a:rPr>
              <a:t>。</a:t>
            </a:r>
            <a:endParaRPr lang="zh-CN" altLang="zh-CN"/>
          </a:p>
          <a:p>
            <a:pPr marL="342900" lvl="0" indent="0">
              <a:lnSpc>
                <a:spcPts val="3850"/>
              </a:lnSpc>
            </a:pPr>
            <a:r>
              <a:rPr lang="zh-CN" altLang="en-US" sz="3200" b="1">
                <a:latin typeface="黑体" pitchFamily="2" charset="-122"/>
                <a:ea typeface="黑体" pitchFamily="2" charset="-122"/>
                <a:sym typeface="宋体" pitchFamily="2" charset="-122"/>
              </a:rPr>
              <a:t>（</a:t>
            </a:r>
            <a:r>
              <a:rPr lang="zh-CN" altLang="zh-CN" sz="3200" b="1">
                <a:latin typeface="黑体" pitchFamily="2" charset="-122"/>
                <a:ea typeface="黑体" pitchFamily="2" charset="-122"/>
                <a:sym typeface="宋体" pitchFamily="2" charset="-122"/>
              </a:rPr>
              <a:t>4</a:t>
            </a:r>
            <a:r>
              <a:rPr lang="zh-CN" altLang="en-US" sz="3200" b="1">
                <a:latin typeface="黑体" pitchFamily="2" charset="-122"/>
                <a:ea typeface="黑体" pitchFamily="2" charset="-122"/>
                <a:sym typeface="宋体" pitchFamily="2" charset="-122"/>
              </a:rPr>
              <a:t>）诗中表达</a:t>
            </a:r>
            <a:r>
              <a:rPr lang="zh-CN" altLang="en-US" sz="3200" b="1">
                <a:solidFill>
                  <a:srgbClr val="FF0000"/>
                </a:solidFill>
                <a:latin typeface="黑体" pitchFamily="2" charset="-122"/>
                <a:ea typeface="黑体" pitchFamily="2" charset="-122"/>
                <a:sym typeface="宋体" pitchFamily="2" charset="-122"/>
              </a:rPr>
              <a:t>诗人博大胸怀的</a:t>
            </a:r>
            <a:r>
              <a:rPr lang="zh-CN" altLang="en-US" sz="3200" b="1">
                <a:latin typeface="黑体" pitchFamily="2" charset="-122"/>
                <a:ea typeface="黑体" pitchFamily="2" charset="-122"/>
                <a:sym typeface="宋体" pitchFamily="2" charset="-122"/>
              </a:rPr>
              <a:t>句子是</a:t>
            </a:r>
            <a:r>
              <a:rPr lang="zh-CN" altLang="en-US" sz="3200">
                <a:latin typeface="黑体" pitchFamily="2" charset="-122"/>
                <a:ea typeface="黑体" pitchFamily="2" charset="-122"/>
                <a:sym typeface="宋体" pitchFamily="2" charset="-122"/>
              </a:rPr>
              <a:t>：</a:t>
            </a:r>
            <a:r>
              <a:rPr lang="zh-CN" altLang="zh-CN" sz="3200" b="1">
                <a:latin typeface="黑体" pitchFamily="2" charset="-122"/>
                <a:ea typeface="黑体" pitchFamily="2" charset="-122"/>
              </a:rPr>
              <a:t>     ______________</a:t>
            </a:r>
            <a:r>
              <a:rPr lang="zh-CN" altLang="en-US" sz="3200" b="1">
                <a:latin typeface="黑体" pitchFamily="2" charset="-122"/>
                <a:ea typeface="黑体" pitchFamily="2" charset="-122"/>
              </a:rPr>
              <a:t>，</a:t>
            </a:r>
            <a:r>
              <a:rPr lang="zh-CN" altLang="zh-CN" sz="3200" b="1">
                <a:latin typeface="黑体" pitchFamily="2" charset="-122"/>
                <a:ea typeface="黑体" pitchFamily="2" charset="-122"/>
              </a:rPr>
              <a:t>_______________</a:t>
            </a:r>
            <a:r>
              <a:rPr lang="zh-CN" altLang="en-US" sz="3200" b="1">
                <a:latin typeface="黑体" pitchFamily="2" charset="-122"/>
                <a:ea typeface="黑体" pitchFamily="2" charset="-122"/>
              </a:rPr>
              <a:t>！</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ppt_x</p:attrName>
                                        </p:attrNameLst>
                                      </p:cBhvr>
                                      <p:tavLst>
                                        <p:tav tm="0">
                                          <p:val>
                                            <p:strVal val="#ppt_x"/>
                                          </p:val>
                                        </p:tav>
                                        <p:tav tm="100000">
                                          <p:val>
                                            <p:strVal val="#ppt_x"/>
                                          </p:val>
                                        </p:tav>
                                      </p:tavLst>
                                    </p:anim>
                                    <p:anim calcmode="lin" valueType="num">
                                      <p:cBhvr>
                                        <p:cTn id="8"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8913" name="文本框 1"/>
          <p:cNvSpPr/>
          <p:nvPr/>
        </p:nvSpPr>
        <p:spPr>
          <a:xfrm>
            <a:off x="11113" y="-73025"/>
            <a:ext cx="9120187" cy="65547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2800" b="1">
                <a:latin typeface="黑体" pitchFamily="2" charset="-122"/>
                <a:ea typeface="黑体" pitchFamily="2" charset="-122"/>
                <a:sym typeface="宋体" pitchFamily="2" charset="-122"/>
              </a:rPr>
              <a:t>四、背诵《卖炭翁》，完成下面的</a:t>
            </a:r>
            <a:r>
              <a:rPr lang="zh-CN" altLang="en-US" sz="2800" b="1">
                <a:solidFill>
                  <a:srgbClr val="FF0000"/>
                </a:solidFill>
                <a:latin typeface="黑体" pitchFamily="2" charset="-122"/>
                <a:ea typeface="黑体" pitchFamily="2" charset="-122"/>
                <a:sym typeface="宋体" pitchFamily="2" charset="-122"/>
              </a:rPr>
              <a:t>理解性默写</a:t>
            </a:r>
            <a:r>
              <a:rPr lang="zh-CN" altLang="en-US" sz="2800" b="1">
                <a:latin typeface="黑体" pitchFamily="2" charset="-122"/>
                <a:ea typeface="黑体" pitchFamily="2" charset="-122"/>
                <a:sym typeface="宋体" pitchFamily="2" charset="-122"/>
              </a:rPr>
              <a:t>。</a:t>
            </a:r>
            <a:endParaRPr lang="zh-CN" altLang="zh-CN"/>
          </a:p>
          <a:p>
            <a:pPr lvl="0">
              <a:lnSpc>
                <a:spcPct val="150000"/>
              </a:lnSpc>
            </a:pPr>
            <a:r>
              <a:rPr lang="en-US" altLang="zh-CN" sz="2800" b="1">
                <a:ea typeface="黑体" pitchFamily="2" charset="-122"/>
              </a:rPr>
              <a:t>1</a:t>
            </a:r>
            <a:r>
              <a:rPr lang="zh-CN" altLang="en-US" sz="2800" b="1">
                <a:ea typeface="黑体" pitchFamily="2" charset="-122"/>
              </a:rPr>
              <a:t>.《卖炭翁》中</a:t>
            </a:r>
            <a:r>
              <a:rPr lang="zh-CN" altLang="en-US" sz="2800" b="1">
                <a:ea typeface="黑体" pitchFamily="2" charset="-122"/>
                <a:sym typeface="宋体" pitchFamily="2" charset="-122"/>
              </a:rPr>
              <a:t>刻画卖炭翁虽衣服单薄，仍希望天气更冷一些，只为炭能卖个好价钱的</a:t>
            </a:r>
            <a:r>
              <a:rPr lang="zh-CN" altLang="en-US" sz="2800" b="1">
                <a:solidFill>
                  <a:srgbClr val="0000FF"/>
                </a:solidFill>
                <a:ea typeface="黑体" pitchFamily="2" charset="-122"/>
                <a:sym typeface="宋体" pitchFamily="2" charset="-122"/>
              </a:rPr>
              <a:t>复杂矛盾心理</a:t>
            </a:r>
            <a:r>
              <a:rPr lang="zh-CN" altLang="en-US" sz="2800" b="1">
                <a:ea typeface="黑体" pitchFamily="2" charset="-122"/>
                <a:sym typeface="宋体" pitchFamily="2" charset="-122"/>
              </a:rPr>
              <a:t>的句子是：</a:t>
            </a:r>
            <a:endParaRPr lang="zh-CN" altLang="zh-CN"/>
          </a:p>
          <a:p>
            <a:pPr lvl="0">
              <a:lnSpc>
                <a:spcPct val="150000"/>
              </a:lnSpc>
            </a:pPr>
            <a:r>
              <a:rPr lang="zh-CN" altLang="en-US" sz="2800" b="1">
                <a:ea typeface="黑体" pitchFamily="2" charset="-122"/>
              </a:rPr>
              <a:t>“</a:t>
            </a:r>
            <a:r>
              <a:rPr lang="en-US" altLang="zh-CN" sz="2800" b="1">
                <a:ea typeface="黑体" pitchFamily="2" charset="-122"/>
              </a:rPr>
              <a:t>__________________ </a:t>
            </a:r>
            <a:r>
              <a:rPr lang="zh-CN" altLang="en-US" sz="2800" b="1">
                <a:ea typeface="黑体" pitchFamily="2" charset="-122"/>
              </a:rPr>
              <a:t>，</a:t>
            </a:r>
            <a:r>
              <a:rPr lang="en-US" altLang="zh-CN" sz="2800" b="1">
                <a:ea typeface="黑体" pitchFamily="2" charset="-122"/>
              </a:rPr>
              <a:t>_________________ </a:t>
            </a:r>
            <a:r>
              <a:rPr lang="zh-CN" altLang="en-US" sz="2800" b="1">
                <a:ea typeface="黑体" pitchFamily="2" charset="-122"/>
              </a:rPr>
              <a:t>。”</a:t>
            </a:r>
            <a:endParaRPr lang="zh-CN" altLang="zh-CN"/>
          </a:p>
          <a:p>
            <a:pPr lvl="0">
              <a:lnSpc>
                <a:spcPct val="150000"/>
              </a:lnSpc>
            </a:pPr>
            <a:r>
              <a:rPr lang="en-US" altLang="zh-CN" sz="2800" b="1">
                <a:ea typeface="黑体" pitchFamily="2" charset="-122"/>
              </a:rPr>
              <a:t>2.</a:t>
            </a:r>
            <a:r>
              <a:rPr lang="zh-CN" altLang="zh-CN" sz="2800" b="1">
                <a:ea typeface="黑体" pitchFamily="2" charset="-122"/>
              </a:rPr>
              <a:t>以</a:t>
            </a:r>
            <a:r>
              <a:rPr lang="en-US" altLang="zh-CN" sz="2800" b="1">
                <a:solidFill>
                  <a:srgbClr val="0000FF"/>
                </a:solidFill>
                <a:ea typeface="黑体" pitchFamily="2" charset="-122"/>
              </a:rPr>
              <a:t>外貌描写</a:t>
            </a:r>
            <a:r>
              <a:rPr lang="en-US" altLang="zh-CN" sz="2800" b="1">
                <a:ea typeface="黑体" pitchFamily="2" charset="-122"/>
              </a:rPr>
              <a:t>表现卖炭翁的</a:t>
            </a:r>
            <a:r>
              <a:rPr lang="en-US" altLang="zh-CN" sz="2800" b="1">
                <a:solidFill>
                  <a:srgbClr val="0000FF"/>
                </a:solidFill>
                <a:ea typeface="黑体" pitchFamily="2" charset="-122"/>
              </a:rPr>
              <a:t>辛酸劳作</a:t>
            </a:r>
            <a:r>
              <a:rPr lang="zh-CN" altLang="en-US" sz="2800" b="1">
                <a:ea typeface="黑体" pitchFamily="2" charset="-122"/>
              </a:rPr>
              <a:t>的诗句是：</a:t>
            </a:r>
            <a:r>
              <a:rPr lang="en-US" altLang="zh-CN" sz="2800" b="1">
                <a:ea typeface="黑体" pitchFamily="2" charset="-122"/>
              </a:rPr>
              <a:t>____________________ </a:t>
            </a:r>
            <a:r>
              <a:rPr lang="zh-CN" altLang="en-US" sz="2800" b="1">
                <a:ea typeface="黑体" pitchFamily="2" charset="-122"/>
              </a:rPr>
              <a:t>，</a:t>
            </a:r>
            <a:r>
              <a:rPr lang="en-US" altLang="zh-CN" sz="2800" b="1">
                <a:ea typeface="黑体" pitchFamily="2" charset="-122"/>
              </a:rPr>
              <a:t>_________________ 。</a:t>
            </a:r>
            <a:endParaRPr lang="zh-CN" altLang="zh-CN"/>
          </a:p>
          <a:p>
            <a:pPr lvl="0">
              <a:lnSpc>
                <a:spcPct val="150000"/>
              </a:lnSpc>
            </a:pPr>
            <a:r>
              <a:rPr lang="en-US" altLang="zh-CN" sz="2800" b="1">
                <a:ea typeface="黑体" pitchFamily="2" charset="-122"/>
              </a:rPr>
              <a:t>3. 以</a:t>
            </a:r>
            <a:r>
              <a:rPr lang="en-US" altLang="zh-CN" sz="2800" b="1">
                <a:solidFill>
                  <a:srgbClr val="0000FF"/>
                </a:solidFill>
                <a:ea typeface="黑体" pitchFamily="2" charset="-122"/>
              </a:rPr>
              <a:t>心理描写</a:t>
            </a:r>
            <a:r>
              <a:rPr lang="en-US" altLang="zh-CN" sz="2800" b="1">
                <a:ea typeface="黑体" pitchFamily="2" charset="-122"/>
              </a:rPr>
              <a:t>反映卖炭翁悲惨的</a:t>
            </a:r>
            <a:r>
              <a:rPr lang="en-US" altLang="zh-CN" sz="2800" b="1">
                <a:solidFill>
                  <a:srgbClr val="0000FF"/>
                </a:solidFill>
                <a:ea typeface="黑体" pitchFamily="2" charset="-122"/>
              </a:rPr>
              <a:t>生活境遇</a:t>
            </a:r>
            <a:r>
              <a:rPr lang="zh-CN" altLang="en-US" sz="2800" b="1">
                <a:ea typeface="黑体" pitchFamily="2" charset="-122"/>
                <a:sym typeface="宋体" pitchFamily="2" charset="-122"/>
              </a:rPr>
              <a:t>的诗句是：</a:t>
            </a:r>
            <a:endParaRPr lang="zh-CN" altLang="zh-CN"/>
          </a:p>
          <a:p>
            <a:pPr lvl="0">
              <a:lnSpc>
                <a:spcPct val="150000"/>
              </a:lnSpc>
            </a:pPr>
            <a:r>
              <a:rPr lang="en-US" altLang="zh-CN" sz="2800" b="1">
                <a:ea typeface="黑体" pitchFamily="2" charset="-122"/>
                <a:sym typeface="宋体" pitchFamily="2" charset="-122"/>
              </a:rPr>
              <a:t>____________________ </a:t>
            </a:r>
            <a:r>
              <a:rPr lang="zh-CN" altLang="en-US" sz="2800" b="1">
                <a:ea typeface="黑体" pitchFamily="2" charset="-122"/>
                <a:sym typeface="宋体" pitchFamily="2" charset="-122"/>
              </a:rPr>
              <a:t>，</a:t>
            </a:r>
            <a:r>
              <a:rPr lang="en-US" altLang="zh-CN" sz="2800" b="1">
                <a:ea typeface="黑体" pitchFamily="2" charset="-122"/>
                <a:sym typeface="宋体" pitchFamily="2" charset="-122"/>
              </a:rPr>
              <a:t>_________________ </a:t>
            </a:r>
            <a:r>
              <a:rPr lang="en-US" altLang="zh-CN" sz="2800" b="1">
                <a:ea typeface="黑体" pitchFamily="2" charset="-122"/>
              </a:rPr>
              <a:t>。 </a:t>
            </a:r>
            <a:endParaRPr lang="zh-CN" altLang="zh-CN"/>
          </a:p>
          <a:p>
            <a:pPr lvl="0">
              <a:lnSpc>
                <a:spcPct val="150000"/>
              </a:lnSpc>
            </a:pPr>
            <a:r>
              <a:rPr lang="en-US" altLang="zh-CN" sz="2800" b="1">
                <a:ea typeface="黑体" pitchFamily="2" charset="-122"/>
              </a:rPr>
              <a:t>4. 以</a:t>
            </a:r>
            <a:r>
              <a:rPr lang="en-US" altLang="zh-CN" sz="2800" b="1">
                <a:solidFill>
                  <a:srgbClr val="0000FF"/>
                </a:solidFill>
                <a:ea typeface="黑体" pitchFamily="2" charset="-122"/>
              </a:rPr>
              <a:t>动作描写</a:t>
            </a:r>
            <a:r>
              <a:rPr lang="en-US" altLang="zh-CN" sz="2800" b="1">
                <a:ea typeface="黑体" pitchFamily="2" charset="-122"/>
              </a:rPr>
              <a:t>揭露宫使</a:t>
            </a:r>
            <a:r>
              <a:rPr lang="en-US" altLang="zh-CN" sz="2800" b="1">
                <a:solidFill>
                  <a:srgbClr val="0000FF"/>
                </a:solidFill>
                <a:ea typeface="黑体" pitchFamily="2" charset="-122"/>
              </a:rPr>
              <a:t>凶残掠夺</a:t>
            </a:r>
            <a:r>
              <a:rPr lang="en-US" altLang="zh-CN" sz="2800" b="1">
                <a:ea typeface="黑体" pitchFamily="2" charset="-122"/>
              </a:rPr>
              <a:t>的面目</a:t>
            </a:r>
            <a:r>
              <a:rPr lang="zh-CN" altLang="zh-CN" sz="2800" b="1">
                <a:ea typeface="黑体" pitchFamily="2" charset="-122"/>
              </a:rPr>
              <a:t>的诗句是：</a:t>
            </a:r>
            <a:r>
              <a:rPr lang="en-US" altLang="zh-CN" sz="2800" b="1">
                <a:ea typeface="黑体" pitchFamily="2" charset="-122"/>
              </a:rPr>
              <a:t>____________________ </a:t>
            </a:r>
            <a:r>
              <a:rPr lang="zh-CN" altLang="en-US" sz="2800" b="1">
                <a:ea typeface="黑体" pitchFamily="2" charset="-122"/>
              </a:rPr>
              <a:t>，</a:t>
            </a:r>
            <a:r>
              <a:rPr lang="en-US" altLang="zh-CN" sz="2800" b="1">
                <a:ea typeface="黑体" pitchFamily="2" charset="-122"/>
              </a:rPr>
              <a:t>_________________ 。</a:t>
            </a:r>
            <a:endParaRPr lang="zh-CN" altLang="zh-CN"/>
          </a:p>
        </p:txBody>
      </p:sp>
      <p:sp>
        <p:nvSpPr>
          <p:cNvPr id="38914" name="Rectangle 3"/>
          <p:cNvSpPr/>
          <p:nvPr/>
        </p:nvSpPr>
        <p:spPr>
          <a:xfrm>
            <a:off x="1835150" y="6308725"/>
            <a:ext cx="5010150" cy="522288"/>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latin typeface="黑体" pitchFamily="2" charset="-122"/>
                <a:ea typeface="黑体" pitchFamily="2" charset="-122"/>
              </a:rPr>
              <a:t>学生自学，教师巡视（</a:t>
            </a:r>
            <a:r>
              <a:rPr lang="en-US" altLang="zh-CN" sz="2800" b="1">
                <a:latin typeface="黑体" pitchFamily="2" charset="-122"/>
                <a:ea typeface="黑体" pitchFamily="2" charset="-122"/>
              </a:rPr>
              <a:t>5</a:t>
            </a:r>
            <a:r>
              <a:rPr lang="zh-CN" altLang="en-US" sz="2800" b="1">
                <a:latin typeface="黑体" pitchFamily="2" charset="-122"/>
                <a:ea typeface="黑体" pitchFamily="2" charset="-122"/>
              </a:rPr>
              <a:t>分钟）</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p:cTn id="7" dur="500" fill="hold"/>
                                        <p:tgtEl>
                                          <p:spTgt spid="38914"/>
                                        </p:tgtEl>
                                        <p:attrNameLst>
                                          <p:attrName>ppt_x</p:attrName>
                                        </p:attrNameLst>
                                      </p:cBhvr>
                                      <p:tavLst>
                                        <p:tav tm="0">
                                          <p:val>
                                            <p:strVal val="#ppt_x"/>
                                          </p:val>
                                        </p:tav>
                                        <p:tav tm="100000">
                                          <p:val>
                                            <p:strVal val="#ppt_x"/>
                                          </p:val>
                                        </p:tav>
                                      </p:tavLst>
                                    </p:anim>
                                    <p:anim calcmode="lin" valueType="num">
                                      <p:cBhvr>
                                        <p:cTn id="8" dur="500" fill="hold"/>
                                        <p:tgtEl>
                                          <p:spTgt spid="389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2289" name="内容占位符 2"/>
          <p:cNvSpPr/>
          <p:nvPr>
            <p:ph idx="4294967295"/>
          </p:nvPr>
        </p:nvSpPr>
        <p:spPr>
          <a:xfrm>
            <a:off x="457200" y="1311275"/>
            <a:ext cx="868680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algn="ctr" eaLnBrk="1" hangingPunct="1">
              <a:lnSpc>
                <a:spcPct val="150000"/>
              </a:lnSpc>
              <a:buFontTx/>
              <a:buNone/>
            </a:pPr>
            <a:r>
              <a:rPr lang="zh-CN" altLang="en-US" sz="3600" b="1">
                <a:solidFill>
                  <a:srgbClr val="FF0000"/>
                </a:solidFill>
                <a:latin typeface="黑体" pitchFamily="2" charset="-122"/>
              </a:rPr>
              <a:t>第一课时</a:t>
            </a:r>
            <a:endParaRPr lang="en-US" altLang="en-US"/>
          </a:p>
          <a:p>
            <a:pPr marL="0" lvl="0" indent="0" algn="ctr" eaLnBrk="1" hangingPunct="1">
              <a:lnSpc>
                <a:spcPct val="150000"/>
              </a:lnSpc>
              <a:buFontTx/>
              <a:buNone/>
            </a:pPr>
            <a:r>
              <a:rPr lang="zh-CN" altLang="en-US" sz="3600" b="1">
                <a:solidFill>
                  <a:srgbClr val="FF0000"/>
                </a:solidFill>
                <a:latin typeface="黑体" pitchFamily="2" charset="-122"/>
              </a:rPr>
              <a:t>学习目标（</a:t>
            </a:r>
            <a:r>
              <a:rPr lang="en-US" altLang="zh-CN" sz="3600" b="1">
                <a:solidFill>
                  <a:srgbClr val="FF0000"/>
                </a:solidFill>
                <a:latin typeface="黑体" pitchFamily="2" charset="-122"/>
              </a:rPr>
              <a:t>1</a:t>
            </a:r>
            <a:r>
              <a:rPr lang="zh-CN" altLang="en-US" sz="3600" b="1">
                <a:solidFill>
                  <a:srgbClr val="FF0000"/>
                </a:solidFill>
                <a:latin typeface="黑体" pitchFamily="2" charset="-122"/>
              </a:rPr>
              <a:t>分钟）</a:t>
            </a:r>
            <a:endParaRPr lang="en-US" altLang="en-US"/>
          </a:p>
          <a:p>
            <a:pPr marL="0" lvl="0" indent="0" eaLnBrk="1" hangingPunct="1">
              <a:lnSpc>
                <a:spcPct val="150000"/>
              </a:lnSpc>
              <a:buFontTx/>
              <a:buNone/>
            </a:pPr>
            <a:r>
              <a:rPr lang="en-US" altLang="zh-CN" sz="3600" b="1">
                <a:latin typeface="黑体" pitchFamily="2" charset="-122"/>
              </a:rPr>
              <a:t>1</a:t>
            </a:r>
            <a:r>
              <a:rPr lang="zh-CN" altLang="en-US" sz="3600" b="1">
                <a:latin typeface="黑体" pitchFamily="2" charset="-122"/>
              </a:rPr>
              <a:t>、复习</a:t>
            </a:r>
            <a:r>
              <a:rPr lang="zh-CN" altLang="en-US" sz="3600" b="1">
                <a:solidFill>
                  <a:srgbClr val="FF0000"/>
                </a:solidFill>
                <a:latin typeface="黑体" pitchFamily="2" charset="-122"/>
              </a:rPr>
              <a:t>《诗经》二首，</a:t>
            </a:r>
            <a:r>
              <a:rPr lang="zh-CN" altLang="en-US" sz="3600" b="1">
                <a:latin typeface="黑体" pitchFamily="2" charset="-122"/>
              </a:rPr>
              <a:t>并掌握理解性默写。</a:t>
            </a:r>
            <a:endParaRPr lang="en-US" altLang="en-US"/>
          </a:p>
          <a:p>
            <a:pPr marL="0" lvl="0" indent="0" eaLnBrk="1" hangingPunct="1">
              <a:lnSpc>
                <a:spcPct val="150000"/>
              </a:lnSpc>
              <a:buFontTx/>
              <a:buNone/>
            </a:pPr>
            <a:r>
              <a:rPr lang="en-US" altLang="zh-CN" sz="3600" b="1">
                <a:latin typeface="黑体" pitchFamily="2" charset="-122"/>
              </a:rPr>
              <a:t>2</a:t>
            </a:r>
            <a:r>
              <a:rPr lang="zh-CN" altLang="en-US" sz="3600" b="1">
                <a:latin typeface="黑体" pitchFamily="2" charset="-122"/>
              </a:rPr>
              <a:t>、复习</a:t>
            </a:r>
            <a:r>
              <a:rPr lang="en-US" altLang="zh-CN" sz="3600" b="1">
                <a:solidFill>
                  <a:srgbClr val="FF0000"/>
                </a:solidFill>
                <a:latin typeface="黑体" pitchFamily="2" charset="-122"/>
              </a:rPr>
              <a:t>P75</a:t>
            </a:r>
            <a:r>
              <a:rPr lang="zh-CN" altLang="en-US" sz="3600" b="1">
                <a:solidFill>
                  <a:srgbClr val="FF0000"/>
                </a:solidFill>
                <a:latin typeface="黑体" pitchFamily="2" charset="-122"/>
              </a:rPr>
              <a:t>课外古诗词四首</a:t>
            </a:r>
            <a:r>
              <a:rPr lang="zh-CN" altLang="en-US" sz="3600" b="1">
                <a:latin typeface="黑体" pitchFamily="2" charset="-122"/>
              </a:rPr>
              <a:t>并掌握理解性默写。</a:t>
            </a:r>
            <a:endParaRPr lang="en-US" altLang="en-US"/>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9937" name="Rectangle 7"/>
          <p:cNvSpPr/>
          <p:nvPr/>
        </p:nvSpPr>
        <p:spPr>
          <a:xfrm>
            <a:off x="250825" y="595313"/>
            <a:ext cx="7038975" cy="522287"/>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latin typeface="黑体" pitchFamily="2" charset="-122"/>
                <a:ea typeface="黑体" pitchFamily="2" charset="-122"/>
              </a:rPr>
              <a:t>一、根据</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石壕吏</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，完成下列诗句默写。</a:t>
            </a:r>
            <a:endParaRPr lang="zh-CN" altLang="zh-CN">
              <a:latin typeface="Arial" pitchFamily="34" charset="0"/>
              <a:ea typeface="宋体" pitchFamily="2" charset="-122"/>
            </a:endParaRPr>
          </a:p>
        </p:txBody>
      </p:sp>
      <p:sp>
        <p:nvSpPr>
          <p:cNvPr id="39938" name="文本框 8"/>
          <p:cNvSpPr/>
          <p:nvPr/>
        </p:nvSpPr>
        <p:spPr>
          <a:xfrm>
            <a:off x="84138" y="1127125"/>
            <a:ext cx="8974137" cy="56927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800" b="1">
                <a:latin typeface="黑体" pitchFamily="2" charset="-122"/>
                <a:ea typeface="黑体" pitchFamily="2" charset="-122"/>
              </a:rPr>
              <a:t>1.</a:t>
            </a:r>
            <a:r>
              <a:rPr lang="zh-CN" altLang="en-US" sz="2800" b="1">
                <a:latin typeface="黑体" pitchFamily="2" charset="-122"/>
                <a:ea typeface="黑体" pitchFamily="2" charset="-122"/>
              </a:rPr>
              <a:t>《石壕吏》表明捕吏凶暴，老妪凄苦（人民长期深受兵役之苦）的一句：</a:t>
            </a:r>
            <a:r>
              <a:rPr lang="en-US" altLang="zh-CN" sz="2800" b="1">
                <a:latin typeface="黑体" pitchFamily="2" charset="-122"/>
                <a:ea typeface="黑体" pitchFamily="2" charset="-122"/>
                <a:sym typeface="宋体" pitchFamily="2" charset="-122"/>
              </a:rPr>
              <a:t>___</a:t>
            </a:r>
            <a:r>
              <a:rPr lang="en-US" altLang="zh-CN" sz="2800" b="1" u="sng">
                <a:latin typeface="黑体" pitchFamily="2" charset="-122"/>
                <a:ea typeface="黑体" pitchFamily="2" charset="-122"/>
                <a:sym typeface="宋体" pitchFamily="2" charset="-122"/>
              </a:rPr>
              <a:t>__       </a:t>
            </a:r>
            <a:r>
              <a:rPr lang="en-US" altLang="zh-CN" sz="2800" b="1">
                <a:latin typeface="黑体" pitchFamily="2" charset="-122"/>
                <a:ea typeface="黑体" pitchFamily="2" charset="-122"/>
                <a:sym typeface="宋体" pitchFamily="2" charset="-122"/>
              </a:rPr>
              <a:t>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a:t>
            </a:r>
            <a:r>
              <a:rPr lang="en-US" altLang="zh-CN" sz="2800" b="1" u="sng">
                <a:latin typeface="黑体" pitchFamily="2" charset="-122"/>
                <a:ea typeface="黑体" pitchFamily="2" charset="-122"/>
                <a:sym typeface="宋体" pitchFamily="2" charset="-122"/>
              </a:rPr>
              <a:t>   </a:t>
            </a:r>
            <a:r>
              <a:rPr lang="en-US" altLang="zh-CN" sz="2800" b="1">
                <a:latin typeface="黑体" pitchFamily="2" charset="-122"/>
                <a:ea typeface="黑体" pitchFamily="2" charset="-122"/>
                <a:sym typeface="宋体" pitchFamily="2" charset="-122"/>
              </a:rPr>
              <a:t>______</a:t>
            </a:r>
            <a:r>
              <a:rPr lang="zh-CN" altLang="en-US" sz="28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r>
              <a:rPr lang="en-US" altLang="zh-CN" sz="2800" b="1">
                <a:latin typeface="黑体" pitchFamily="2" charset="-122"/>
                <a:ea typeface="黑体" pitchFamily="2" charset="-122"/>
              </a:rPr>
              <a:t>2.</a:t>
            </a:r>
            <a:r>
              <a:rPr lang="zh-CN" altLang="en-US" sz="2800" b="1">
                <a:latin typeface="黑体" pitchFamily="2" charset="-122"/>
                <a:ea typeface="黑体" pitchFamily="2" charset="-122"/>
              </a:rPr>
              <a:t>《石壕吏》中，表明老妇家遇不幸，亲子战死，揭露战争罪恶的语句是：</a:t>
            </a:r>
            <a:r>
              <a:rPr lang="en-US" altLang="zh-CN" sz="2800" b="1">
                <a:latin typeface="黑体" pitchFamily="2" charset="-122"/>
                <a:ea typeface="黑体" pitchFamily="2" charset="-122"/>
                <a:sym typeface="宋体" pitchFamily="2" charset="-122"/>
              </a:rPr>
              <a:t>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a:t>
            </a:r>
            <a:r>
              <a:rPr lang="zh-CN" altLang="en-US" sz="28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r>
              <a:rPr lang="en-US" altLang="zh-CN" sz="2800" b="1">
                <a:latin typeface="黑体" pitchFamily="2" charset="-122"/>
                <a:ea typeface="黑体" pitchFamily="2" charset="-122"/>
              </a:rPr>
              <a:t>3.</a:t>
            </a:r>
            <a:r>
              <a:rPr lang="zh-CN" altLang="en-US" sz="2800" b="1">
                <a:latin typeface="黑体" pitchFamily="2" charset="-122"/>
                <a:ea typeface="黑体" pitchFamily="2" charset="-122"/>
              </a:rPr>
              <a:t>《石壕吏》中，写老妇为保家庭，自请应役的语句是：</a:t>
            </a:r>
            <a:r>
              <a:rPr lang="en-US" altLang="zh-CN" sz="2800" b="1">
                <a:latin typeface="黑体" pitchFamily="2" charset="-122"/>
                <a:ea typeface="黑体" pitchFamily="2" charset="-122"/>
                <a:sym typeface="宋体" pitchFamily="2" charset="-122"/>
              </a:rPr>
              <a:t>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a:t>
            </a:r>
            <a:r>
              <a:rPr lang="zh-CN" altLang="en-US" sz="28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r>
              <a:rPr lang="en-US" altLang="zh-CN" sz="2800" b="1">
                <a:latin typeface="黑体" pitchFamily="2" charset="-122"/>
                <a:ea typeface="黑体" pitchFamily="2" charset="-122"/>
                <a:sym typeface="宋体" pitchFamily="2" charset="-122"/>
              </a:rPr>
              <a:t>4.</a:t>
            </a:r>
            <a:r>
              <a:rPr lang="zh-CN" altLang="en-US" sz="2800" b="1">
                <a:latin typeface="黑体" pitchFamily="2" charset="-122"/>
                <a:ea typeface="黑体" pitchFamily="2" charset="-122"/>
                <a:sym typeface="宋体" pitchFamily="2" charset="-122"/>
              </a:rPr>
              <a:t>《石壕吏》中，表明家无壮男，凄婉可怜的语句是：__________，_________。</a:t>
            </a:r>
            <a:endParaRPr lang="zh-CN" altLang="zh-CN">
              <a:latin typeface="Arial" pitchFamily="34" charset="0"/>
              <a:ea typeface="宋体" pitchFamily="2" charset="-122"/>
            </a:endParaRPr>
          </a:p>
          <a:p>
            <a:pPr lvl="0"/>
            <a:r>
              <a:rPr lang="en-US" altLang="zh-CN" sz="2800" b="1">
                <a:latin typeface="黑体" pitchFamily="2" charset="-122"/>
                <a:ea typeface="黑体" pitchFamily="2" charset="-122"/>
                <a:sym typeface="宋体" pitchFamily="2" charset="-122"/>
              </a:rPr>
              <a:t>5.</a:t>
            </a:r>
            <a:r>
              <a:rPr lang="zh-CN" altLang="en-US" sz="2800" b="1">
                <a:latin typeface="黑体" pitchFamily="2" charset="-122"/>
                <a:ea typeface="黑体" pitchFamily="2" charset="-122"/>
                <a:sym typeface="宋体" pitchFamily="2" charset="-122"/>
              </a:rPr>
              <a:t>《石壕吏》中，表明战争给家庭带来的不幸与困苦的语句是：__________，_________。</a:t>
            </a:r>
            <a:endParaRPr lang="zh-CN" altLang="zh-CN">
              <a:latin typeface="Arial" pitchFamily="34" charset="0"/>
              <a:ea typeface="宋体" pitchFamily="2" charset="-122"/>
            </a:endParaRPr>
          </a:p>
          <a:p>
            <a:pPr lvl="0"/>
            <a:r>
              <a:rPr lang="en-US" altLang="zh-CN" sz="2800" b="1">
                <a:latin typeface="黑体" pitchFamily="2" charset="-122"/>
                <a:ea typeface="黑体" pitchFamily="2" charset="-122"/>
                <a:sym typeface="宋体" pitchFamily="2" charset="-122"/>
              </a:rPr>
              <a:t>6.</a:t>
            </a:r>
            <a:r>
              <a:rPr lang="zh-CN" altLang="en-US" sz="2800" b="1">
                <a:latin typeface="黑体" pitchFamily="2" charset="-122"/>
                <a:ea typeface="黑体" pitchFamily="2" charset="-122"/>
                <a:sym typeface="宋体" pitchFamily="2" charset="-122"/>
              </a:rPr>
              <a:t>《石壕吏》中表现老妇自诉自解，意在使差役同情（或表现老妇口述生死，暗含凄苦无奈）的诗句是：___________，__________。</a:t>
            </a:r>
            <a:endParaRPr lang="zh-CN" altLang="zh-CN">
              <a:latin typeface="Arial" pitchFamily="34" charset="0"/>
              <a:ea typeface="宋体" pitchFamily="2" charset="-122"/>
            </a:endParaRPr>
          </a:p>
        </p:txBody>
      </p:sp>
      <p:sp>
        <p:nvSpPr>
          <p:cNvPr id="39939" name="文本框 9"/>
          <p:cNvSpPr/>
          <p:nvPr/>
        </p:nvSpPr>
        <p:spPr>
          <a:xfrm>
            <a:off x="3770313" y="1601788"/>
            <a:ext cx="5194300" cy="5222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rPr>
              <a:t>吏呼一何怒！妇啼一何苦！</a:t>
            </a:r>
            <a:endParaRPr lang="zh-CN" altLang="zh-CN">
              <a:latin typeface="Arial" pitchFamily="34" charset="0"/>
              <a:ea typeface="宋体" pitchFamily="2" charset="-122"/>
            </a:endParaRPr>
          </a:p>
        </p:txBody>
      </p:sp>
      <p:sp>
        <p:nvSpPr>
          <p:cNvPr id="39940" name="文本框 10"/>
          <p:cNvSpPr/>
          <p:nvPr/>
        </p:nvSpPr>
        <p:spPr>
          <a:xfrm>
            <a:off x="3059113" y="2336800"/>
            <a:ext cx="4968875" cy="5222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sym typeface="宋体" pitchFamily="2" charset="-122"/>
              </a:rPr>
              <a:t>一男附书至，二男新战死。</a:t>
            </a:r>
            <a:endParaRPr lang="zh-CN" altLang="zh-CN">
              <a:latin typeface="Arial" pitchFamily="34" charset="0"/>
              <a:ea typeface="宋体" pitchFamily="2" charset="-122"/>
            </a:endParaRPr>
          </a:p>
        </p:txBody>
      </p:sp>
      <p:sp>
        <p:nvSpPr>
          <p:cNvPr id="39941" name="文本框 11"/>
          <p:cNvSpPr/>
          <p:nvPr/>
        </p:nvSpPr>
        <p:spPr>
          <a:xfrm>
            <a:off x="49213" y="3265488"/>
            <a:ext cx="8756650" cy="5207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sym typeface="宋体" pitchFamily="2" charset="-122"/>
              </a:rPr>
              <a:t>老妪力虽衰，请从吏夜归。 急应河阳役，犹得备晨炊。</a:t>
            </a:r>
            <a:endParaRPr lang="zh-CN" altLang="zh-CN">
              <a:latin typeface="Arial" pitchFamily="34" charset="0"/>
              <a:ea typeface="宋体" pitchFamily="2" charset="-122"/>
            </a:endParaRPr>
          </a:p>
        </p:txBody>
      </p:sp>
      <p:sp>
        <p:nvSpPr>
          <p:cNvPr id="39942" name="文本框 3"/>
          <p:cNvSpPr/>
          <p:nvPr/>
        </p:nvSpPr>
        <p:spPr>
          <a:xfrm>
            <a:off x="198438" y="4032250"/>
            <a:ext cx="4524375" cy="584200"/>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CC3300"/>
                </a:solidFill>
                <a:latin typeface="黑体" pitchFamily="2" charset="-122"/>
                <a:ea typeface="黑体" pitchFamily="2" charset="-122"/>
                <a:sym typeface="宋体" pitchFamily="2" charset="-122"/>
              </a:rPr>
              <a:t>室中更无人，</a:t>
            </a:r>
            <a:r>
              <a:rPr lang="zh-CN" altLang="en-US" sz="3200" b="1">
                <a:solidFill>
                  <a:srgbClr val="0000FF"/>
                </a:solidFill>
                <a:latin typeface="黑体" pitchFamily="2" charset="-122"/>
                <a:ea typeface="黑体" pitchFamily="2" charset="-122"/>
                <a:sym typeface="宋体" pitchFamily="2" charset="-122"/>
              </a:rPr>
              <a:t>惟</a:t>
            </a:r>
            <a:r>
              <a:rPr lang="zh-CN" altLang="en-US" sz="2800" b="1">
                <a:solidFill>
                  <a:srgbClr val="CC3300"/>
                </a:solidFill>
                <a:latin typeface="黑体" pitchFamily="2" charset="-122"/>
                <a:ea typeface="黑体" pitchFamily="2" charset="-122"/>
                <a:sym typeface="宋体" pitchFamily="2" charset="-122"/>
              </a:rPr>
              <a:t>有乳下孙。</a:t>
            </a:r>
            <a:endParaRPr lang="zh-CN" altLang="zh-CN">
              <a:latin typeface="Arial" pitchFamily="34" charset="0"/>
              <a:ea typeface="宋体" pitchFamily="2" charset="-122"/>
            </a:endParaRPr>
          </a:p>
        </p:txBody>
      </p:sp>
      <p:sp>
        <p:nvSpPr>
          <p:cNvPr id="39943" name="文本框 4"/>
          <p:cNvSpPr/>
          <p:nvPr/>
        </p:nvSpPr>
        <p:spPr>
          <a:xfrm>
            <a:off x="1731963" y="4864100"/>
            <a:ext cx="4473575" cy="522288"/>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CC3300"/>
                </a:solidFill>
                <a:latin typeface="黑体" pitchFamily="2" charset="-122"/>
                <a:ea typeface="黑体" pitchFamily="2" charset="-122"/>
                <a:sym typeface="宋体" pitchFamily="2" charset="-122"/>
              </a:rPr>
              <a:t>有孙母未去，出入无完裙。</a:t>
            </a:r>
            <a:endParaRPr lang="zh-CN" altLang="zh-CN">
              <a:latin typeface="Arial" pitchFamily="34" charset="0"/>
              <a:ea typeface="宋体" pitchFamily="2" charset="-122"/>
            </a:endParaRPr>
          </a:p>
        </p:txBody>
      </p:sp>
      <p:sp>
        <p:nvSpPr>
          <p:cNvPr id="39944" name="文本框 6"/>
          <p:cNvSpPr/>
          <p:nvPr/>
        </p:nvSpPr>
        <p:spPr>
          <a:xfrm>
            <a:off x="0" y="6135688"/>
            <a:ext cx="4922838" cy="58261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CC3300"/>
                </a:solidFill>
                <a:latin typeface="黑体" pitchFamily="2" charset="-122"/>
                <a:ea typeface="黑体" pitchFamily="2" charset="-122"/>
                <a:sym typeface="宋体" pitchFamily="2" charset="-122"/>
              </a:rPr>
              <a:t>存者且偷生  ，死者长</a:t>
            </a:r>
            <a:r>
              <a:rPr lang="zh-CN" altLang="en-US" sz="3200" b="1">
                <a:solidFill>
                  <a:srgbClr val="0000FF"/>
                </a:solidFill>
                <a:latin typeface="黑体" pitchFamily="2" charset="-122"/>
                <a:ea typeface="黑体" pitchFamily="2" charset="-122"/>
                <a:sym typeface="宋体" pitchFamily="2" charset="-122"/>
              </a:rPr>
              <a:t>已</a:t>
            </a:r>
            <a:r>
              <a:rPr lang="zh-CN" altLang="en-US" sz="2800" b="1">
                <a:solidFill>
                  <a:srgbClr val="CC3300"/>
                </a:solidFill>
                <a:latin typeface="黑体" pitchFamily="2" charset="-122"/>
                <a:ea typeface="黑体" pitchFamily="2" charset="-122"/>
                <a:sym typeface="宋体" pitchFamily="2" charset="-122"/>
              </a:rPr>
              <a:t>矣 </a:t>
            </a:r>
            <a:endParaRPr lang="zh-CN" altLang="zh-CN">
              <a:latin typeface="Arial" pitchFamily="34" charset="0"/>
              <a:ea typeface="宋体" pitchFamily="2" charset="-122"/>
            </a:endParaRPr>
          </a:p>
        </p:txBody>
      </p:sp>
      <p:sp>
        <p:nvSpPr>
          <p:cNvPr id="39945" name="文本框 1"/>
          <p:cNvSpPr/>
          <p:nvPr/>
        </p:nvSpPr>
        <p:spPr>
          <a:xfrm>
            <a:off x="2638425" y="-7937"/>
            <a:ext cx="3579813" cy="522287"/>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latin typeface="黑体" pitchFamily="2" charset="-122"/>
                <a:ea typeface="黑体" pitchFamily="2" charset="-122"/>
                <a:sym typeface="宋体" pitchFamily="2" charset="-122"/>
              </a:rPr>
              <a:t>自学检测一（</a:t>
            </a:r>
            <a:r>
              <a:rPr lang="en-US" altLang="zh-CN" sz="2800" b="1">
                <a:latin typeface="黑体" pitchFamily="2" charset="-122"/>
                <a:ea typeface="黑体" pitchFamily="2" charset="-122"/>
                <a:sym typeface="宋体" pitchFamily="2" charset="-122"/>
              </a:rPr>
              <a:t>5</a:t>
            </a:r>
            <a:r>
              <a:rPr lang="zh-CN" altLang="en-US" sz="2800" b="1">
                <a:latin typeface="黑体" pitchFamily="2" charset="-122"/>
                <a:ea typeface="黑体" pitchFamily="2" charset="-122"/>
                <a:sym typeface="宋体" pitchFamily="2" charset="-122"/>
              </a:rPr>
              <a:t>分钟）</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p:cTn id="7" dur="500" fill="hold"/>
                                        <p:tgtEl>
                                          <p:spTgt spid="39939"/>
                                        </p:tgtEl>
                                        <p:attrNameLst>
                                          <p:attrName>ppt_x</p:attrName>
                                        </p:attrNameLst>
                                      </p:cBhvr>
                                      <p:tavLst>
                                        <p:tav tm="0">
                                          <p:val>
                                            <p:strVal val="#ppt_x"/>
                                          </p:val>
                                        </p:tav>
                                        <p:tav tm="100000">
                                          <p:val>
                                            <p:strVal val="#ppt_x"/>
                                          </p:val>
                                        </p:tav>
                                      </p:tavLst>
                                    </p:anim>
                                    <p:anim calcmode="lin" valueType="num">
                                      <p:cBhvr>
                                        <p:cTn id="8" dur="500" fill="hold"/>
                                        <p:tgtEl>
                                          <p:spTgt spid="399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40"/>
                                        </p:tgtEl>
                                        <p:attrNameLst>
                                          <p:attrName>style.visibility</p:attrName>
                                        </p:attrNameLst>
                                      </p:cBhvr>
                                      <p:to>
                                        <p:strVal val="visible"/>
                                      </p:to>
                                    </p:set>
                                    <p:anim calcmode="lin" valueType="num">
                                      <p:cBhvr>
                                        <p:cTn id="13" dur="500" fill="hold"/>
                                        <p:tgtEl>
                                          <p:spTgt spid="39940"/>
                                        </p:tgtEl>
                                        <p:attrNameLst>
                                          <p:attrName>ppt_x</p:attrName>
                                        </p:attrNameLst>
                                      </p:cBhvr>
                                      <p:tavLst>
                                        <p:tav tm="0">
                                          <p:val>
                                            <p:strVal val="#ppt_x"/>
                                          </p:val>
                                        </p:tav>
                                        <p:tav tm="100000">
                                          <p:val>
                                            <p:strVal val="#ppt_x"/>
                                          </p:val>
                                        </p:tav>
                                      </p:tavLst>
                                    </p:anim>
                                    <p:anim calcmode="lin" valueType="num">
                                      <p:cBhvr>
                                        <p:cTn id="14"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941"/>
                                        </p:tgtEl>
                                        <p:attrNameLst>
                                          <p:attrName>style.visibility</p:attrName>
                                        </p:attrNameLst>
                                      </p:cBhvr>
                                      <p:to>
                                        <p:strVal val="visible"/>
                                      </p:to>
                                    </p:set>
                                    <p:anim calcmode="lin" valueType="num">
                                      <p:cBhvr>
                                        <p:cTn id="19" dur="500" fill="hold"/>
                                        <p:tgtEl>
                                          <p:spTgt spid="39941"/>
                                        </p:tgtEl>
                                        <p:attrNameLst>
                                          <p:attrName>ppt_x</p:attrName>
                                        </p:attrNameLst>
                                      </p:cBhvr>
                                      <p:tavLst>
                                        <p:tav tm="0">
                                          <p:val>
                                            <p:strVal val="#ppt_x"/>
                                          </p:val>
                                        </p:tav>
                                        <p:tav tm="100000">
                                          <p:val>
                                            <p:strVal val="#ppt_x"/>
                                          </p:val>
                                        </p:tav>
                                      </p:tavLst>
                                    </p:anim>
                                    <p:anim calcmode="lin" valueType="num">
                                      <p:cBhvr>
                                        <p:cTn id="20" dur="500" fill="hold"/>
                                        <p:tgtEl>
                                          <p:spTgt spid="3994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39942"/>
                                        </p:tgtEl>
                                        <p:attrNameLst>
                                          <p:attrName>style.visibility</p:attrName>
                                        </p:attrNameLst>
                                      </p:cBhvr>
                                      <p:to>
                                        <p:strVal val="visible"/>
                                      </p:to>
                                    </p:set>
                                    <p:anim calcmode="lin" valueType="num">
                                      <p:cBhvr>
                                        <p:cTn id="25" dur="1" fill="hold"/>
                                        <p:tgtEl>
                                          <p:spTgt spid="39942"/>
                                        </p:tgtEl>
                                      </p:cBhvr>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39943"/>
                                        </p:tgtEl>
                                        <p:attrNameLst>
                                          <p:attrName>style.visibility</p:attrName>
                                        </p:attrNameLst>
                                      </p:cBhvr>
                                      <p:to>
                                        <p:strVal val="visible"/>
                                      </p:to>
                                    </p:set>
                                    <p:anim calcmode="lin" valueType="num">
                                      <p:cBhvr>
                                        <p:cTn id="30" dur="1" fill="hold"/>
                                        <p:tgtEl>
                                          <p:spTgt spid="39943"/>
                                        </p:tgtEl>
                                      </p:cBhvr>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39944"/>
                                        </p:tgtEl>
                                        <p:attrNameLst>
                                          <p:attrName>style.visibility</p:attrName>
                                        </p:attrNameLst>
                                      </p:cBhvr>
                                      <p:to>
                                        <p:strVal val="visible"/>
                                      </p:to>
                                    </p:set>
                                    <p:anim calcmode="lin" valueType="num">
                                      <p:cBhvr>
                                        <p:cTn id="35" dur="1" fill="hold"/>
                                        <p:tgtEl>
                                          <p:spTgt spid="3994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0961" name="Text Box 2"/>
          <p:cNvSpPr/>
          <p:nvPr/>
        </p:nvSpPr>
        <p:spPr>
          <a:xfrm>
            <a:off x="0" y="947738"/>
            <a:ext cx="9207500" cy="5505450"/>
          </a:xfrm>
          <a:prstGeom prst="rect">
            <a:avLst/>
          </a:prstGeom>
          <a:noFill/>
          <a:ln>
            <a:noFill/>
            <a:miter lim="800000"/>
          </a:ln>
        </p:spPr>
        <p:txBody>
          <a:bodyPr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2800" b="1">
                <a:latin typeface="黑体" pitchFamily="2" charset="-122"/>
                <a:ea typeface="黑体" pitchFamily="2" charset="-122"/>
              </a:rPr>
              <a:t>（</a:t>
            </a:r>
            <a:r>
              <a:rPr lang="en-US" altLang="zh-CN" sz="2800" b="1">
                <a:latin typeface="黑体" pitchFamily="2" charset="-122"/>
                <a:ea typeface="黑体" pitchFamily="2" charset="-122"/>
              </a:rPr>
              <a:t>1</a:t>
            </a:r>
            <a:r>
              <a:rPr lang="zh-CN" altLang="en-US" sz="2800" b="1">
                <a:latin typeface="黑体" pitchFamily="2" charset="-122"/>
                <a:ea typeface="黑体" pitchFamily="2" charset="-122"/>
              </a:rPr>
              <a:t>）写诗人茅屋被秋风所破的惨状的句子是：</a:t>
            </a:r>
            <a:r>
              <a:rPr lang="en-US" altLang="zh-CN" sz="2800" b="1">
                <a:latin typeface="黑体" pitchFamily="2" charset="-122"/>
                <a:ea typeface="黑体" pitchFamily="2" charset="-122"/>
              </a:rPr>
              <a:t>_______________</a:t>
            </a:r>
            <a:r>
              <a:rPr lang="zh-CN" altLang="en-US" sz="2800" b="1">
                <a:latin typeface="黑体" pitchFamily="2" charset="-122"/>
                <a:ea typeface="黑体" pitchFamily="2" charset="-122"/>
              </a:rPr>
              <a:t>，</a:t>
            </a:r>
            <a:r>
              <a:rPr lang="en-US" altLang="zh-CN" sz="2800" b="1">
                <a:latin typeface="黑体" pitchFamily="2" charset="-122"/>
                <a:ea typeface="黑体" pitchFamily="2" charset="-122"/>
              </a:rPr>
              <a:t>_______________</a:t>
            </a:r>
            <a:r>
              <a:rPr lang="zh-CN" altLang="en-US" sz="2800" b="1">
                <a:latin typeface="黑体" pitchFamily="2" charset="-122"/>
                <a:ea typeface="黑体" pitchFamily="2" charset="-122"/>
              </a:rPr>
              <a:t>，</a:t>
            </a:r>
            <a:r>
              <a:rPr lang="en-US" altLang="zh-CN" sz="2800" b="1">
                <a:latin typeface="黑体" pitchFamily="2" charset="-122"/>
                <a:ea typeface="黑体" pitchFamily="2" charset="-122"/>
              </a:rPr>
              <a:t>_______________</a:t>
            </a:r>
            <a:r>
              <a:rPr lang="zh-CN" altLang="en-US" sz="2800" b="1">
                <a:latin typeface="黑体" pitchFamily="2" charset="-122"/>
                <a:ea typeface="黑体" pitchFamily="2" charset="-122"/>
              </a:rPr>
              <a:t>。</a:t>
            </a:r>
            <a:endParaRPr lang="zh-CN" altLang="zh-CN"/>
          </a:p>
          <a:p>
            <a:pPr lvl="0">
              <a:lnSpc>
                <a:spcPct val="150000"/>
              </a:lnSpc>
            </a:pP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2</a:t>
            </a:r>
            <a:r>
              <a:rPr lang="zh-CN" altLang="en-US" sz="2800" b="1">
                <a:latin typeface="黑体" pitchFamily="2" charset="-122"/>
                <a:ea typeface="黑体" pitchFamily="2" charset="-122"/>
                <a:sym typeface="宋体" pitchFamily="2" charset="-122"/>
              </a:rPr>
              <a:t>）写南村群童抱茅的情景，表现诗人无可奈何的痛苦心情的句子是：</a:t>
            </a:r>
            <a:endParaRPr lang="zh-CN" altLang="zh-CN"/>
          </a:p>
          <a:p>
            <a:pPr lvl="0">
              <a:lnSpc>
                <a:spcPct val="150000"/>
              </a:lnSpc>
            </a:pPr>
            <a:r>
              <a:rPr lang="en-US" altLang="zh-CN" sz="2800" b="1">
                <a:latin typeface="黑体" pitchFamily="2" charset="-122"/>
                <a:ea typeface="黑体" pitchFamily="2" charset="-122"/>
              </a:rPr>
              <a:t>_______________</a:t>
            </a:r>
            <a:r>
              <a:rPr lang="zh-CN" altLang="en-US" sz="2800" b="1">
                <a:latin typeface="黑体" pitchFamily="2" charset="-122"/>
                <a:ea typeface="黑体" pitchFamily="2" charset="-122"/>
              </a:rPr>
              <a:t>，</a:t>
            </a:r>
            <a:r>
              <a:rPr lang="en-US" altLang="zh-CN" sz="2800" b="1">
                <a:latin typeface="黑体" pitchFamily="2" charset="-122"/>
                <a:ea typeface="黑体" pitchFamily="2" charset="-122"/>
              </a:rPr>
              <a:t>_______________</a:t>
            </a:r>
            <a:r>
              <a:rPr lang="zh-CN" altLang="en-US" sz="2800" b="1">
                <a:latin typeface="黑体" pitchFamily="2" charset="-122"/>
                <a:ea typeface="黑体" pitchFamily="2" charset="-122"/>
              </a:rPr>
              <a:t>，</a:t>
            </a:r>
            <a:r>
              <a:rPr lang="en-US" altLang="zh-CN" sz="2800" b="1">
                <a:latin typeface="黑体" pitchFamily="2" charset="-122"/>
                <a:ea typeface="黑体" pitchFamily="2" charset="-122"/>
              </a:rPr>
              <a:t>_______________</a:t>
            </a:r>
            <a:r>
              <a:rPr lang="zh-CN" altLang="en-US" sz="2800" b="1">
                <a:latin typeface="黑体" pitchFamily="2" charset="-122"/>
                <a:ea typeface="黑体" pitchFamily="2" charset="-122"/>
              </a:rPr>
              <a:t>。</a:t>
            </a:r>
            <a:endParaRPr lang="zh-CN" altLang="zh-CN"/>
          </a:p>
          <a:p>
            <a:pPr lvl="0">
              <a:lnSpc>
                <a:spcPct val="150000"/>
              </a:lnSpc>
            </a:pP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3</a:t>
            </a:r>
            <a:r>
              <a:rPr lang="zh-CN" altLang="en-US" sz="2800" b="1">
                <a:latin typeface="黑体" pitchFamily="2" charset="-122"/>
                <a:ea typeface="黑体" pitchFamily="2" charset="-122"/>
                <a:sym typeface="宋体" pitchFamily="2" charset="-122"/>
              </a:rPr>
              <a:t>）诗中写出诗人美好愿望的句子是：</a:t>
            </a:r>
            <a:r>
              <a:rPr lang="en-US" altLang="zh-CN" sz="2800" b="1">
                <a:latin typeface="黑体" pitchFamily="2" charset="-122"/>
                <a:ea typeface="黑体" pitchFamily="2" charset="-122"/>
                <a:sym typeface="宋体" pitchFamily="2" charset="-122"/>
              </a:rPr>
              <a:t>                  ______________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    </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4</a:t>
            </a:r>
            <a:r>
              <a:rPr lang="zh-CN" altLang="en-US" sz="2800" b="1">
                <a:latin typeface="黑体" pitchFamily="2" charset="-122"/>
                <a:ea typeface="黑体" pitchFamily="2" charset="-122"/>
                <a:sym typeface="宋体" pitchFamily="2" charset="-122"/>
              </a:rPr>
              <a:t>）诗中表达诗人博大胸怀的句子是：</a:t>
            </a:r>
            <a:r>
              <a:rPr lang="en-US" altLang="zh-CN" sz="2800" b="1">
                <a:latin typeface="黑体" pitchFamily="2" charset="-122"/>
                <a:ea typeface="黑体" pitchFamily="2" charset="-122"/>
                <a:sym typeface="宋体" pitchFamily="2" charset="-122"/>
              </a:rPr>
              <a:t>     ____________________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_____________________</a:t>
            </a:r>
            <a:r>
              <a:rPr lang="zh-CN" altLang="en-US" sz="2800" b="1">
                <a:latin typeface="黑体" pitchFamily="2" charset="-122"/>
                <a:ea typeface="黑体" pitchFamily="2" charset="-122"/>
                <a:sym typeface="宋体" pitchFamily="2" charset="-122"/>
              </a:rPr>
              <a:t>！</a:t>
            </a:r>
            <a:endParaRPr lang="zh-CN" altLang="zh-CN"/>
          </a:p>
        </p:txBody>
      </p:sp>
      <p:sp>
        <p:nvSpPr>
          <p:cNvPr id="40962" name="矩形 3"/>
          <p:cNvSpPr/>
          <p:nvPr/>
        </p:nvSpPr>
        <p:spPr>
          <a:xfrm>
            <a:off x="0" y="476250"/>
            <a:ext cx="9029700" cy="5080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10000"/>
              </a:lnSpc>
            </a:pPr>
            <a:r>
              <a:rPr lang="zh-CN" altLang="en-US" sz="2800" b="1">
                <a:latin typeface="黑体" pitchFamily="2" charset="-122"/>
                <a:ea typeface="黑体" pitchFamily="2" charset="-122"/>
              </a:rPr>
              <a:t>二、背诵《茅屋为秋风所破歌》，完成</a:t>
            </a:r>
            <a:r>
              <a:rPr lang="zh-CN" altLang="en-US" sz="2800" b="1">
                <a:solidFill>
                  <a:srgbClr val="FF0000"/>
                </a:solidFill>
                <a:latin typeface="黑体" pitchFamily="2" charset="-122"/>
                <a:ea typeface="黑体" pitchFamily="2" charset="-122"/>
              </a:rPr>
              <a:t>理解性默写</a:t>
            </a:r>
            <a:r>
              <a:rPr lang="zh-CN" altLang="en-US" sz="2800" b="1">
                <a:latin typeface="黑体" pitchFamily="2" charset="-122"/>
                <a:ea typeface="黑体" pitchFamily="2" charset="-122"/>
              </a:rPr>
              <a:t>。</a:t>
            </a:r>
            <a:endParaRPr lang="zh-CN" altLang="zh-CN"/>
          </a:p>
        </p:txBody>
      </p:sp>
      <p:sp>
        <p:nvSpPr>
          <p:cNvPr id="40963" name="Rectangle 6"/>
          <p:cNvSpPr/>
          <p:nvPr/>
        </p:nvSpPr>
        <p:spPr>
          <a:xfrm>
            <a:off x="34925" y="3613150"/>
            <a:ext cx="8878888" cy="5207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0000FF"/>
                </a:solidFill>
                <a:ea typeface="黑体" pitchFamily="2" charset="-122"/>
              </a:rPr>
              <a:t>公然抱</a:t>
            </a:r>
            <a:r>
              <a:rPr lang="zh-CN" altLang="en-US" sz="2800" b="1">
                <a:solidFill>
                  <a:srgbClr val="FF0000"/>
                </a:solidFill>
                <a:ea typeface="黑体" pitchFamily="2" charset="-122"/>
              </a:rPr>
              <a:t>茅</a:t>
            </a:r>
            <a:r>
              <a:rPr lang="zh-CN" altLang="en-US" sz="2800" b="1">
                <a:solidFill>
                  <a:srgbClr val="0000FF"/>
                </a:solidFill>
                <a:ea typeface="黑体" pitchFamily="2" charset="-122"/>
              </a:rPr>
              <a:t>入竹去     </a:t>
            </a:r>
            <a:r>
              <a:rPr lang="zh-CN" altLang="en-US" sz="2800" b="1">
                <a:solidFill>
                  <a:srgbClr val="FF0000"/>
                </a:solidFill>
                <a:ea typeface="黑体" pitchFamily="2" charset="-122"/>
              </a:rPr>
              <a:t>唇</a:t>
            </a:r>
            <a:r>
              <a:rPr lang="zh-CN" altLang="en-US" sz="2800" b="1">
                <a:solidFill>
                  <a:srgbClr val="0000FF"/>
                </a:solidFill>
                <a:ea typeface="黑体" pitchFamily="2" charset="-122"/>
              </a:rPr>
              <a:t>焦口</a:t>
            </a:r>
            <a:r>
              <a:rPr lang="zh-CN" altLang="en-US" sz="2800" b="1">
                <a:solidFill>
                  <a:srgbClr val="FF0000"/>
                </a:solidFill>
                <a:ea typeface="黑体" pitchFamily="2" charset="-122"/>
              </a:rPr>
              <a:t>燥</a:t>
            </a:r>
            <a:r>
              <a:rPr lang="zh-CN" altLang="en-US" sz="2800" b="1">
                <a:solidFill>
                  <a:srgbClr val="0000FF"/>
                </a:solidFill>
                <a:ea typeface="黑体" pitchFamily="2" charset="-122"/>
              </a:rPr>
              <a:t>呼不得     归来</a:t>
            </a:r>
            <a:r>
              <a:rPr lang="zh-CN" altLang="en-US" sz="2800" b="1">
                <a:solidFill>
                  <a:srgbClr val="FF0000"/>
                </a:solidFill>
                <a:ea typeface="黑体" pitchFamily="2" charset="-122"/>
              </a:rPr>
              <a:t>倚杖</a:t>
            </a:r>
            <a:r>
              <a:rPr lang="zh-CN" altLang="en-US" sz="2800" b="1">
                <a:solidFill>
                  <a:srgbClr val="0000FF"/>
                </a:solidFill>
                <a:ea typeface="黑体" pitchFamily="2" charset="-122"/>
              </a:rPr>
              <a:t>自叹息 </a:t>
            </a:r>
            <a:endParaRPr lang="zh-CN" altLang="zh-CN"/>
          </a:p>
        </p:txBody>
      </p:sp>
      <p:sp>
        <p:nvSpPr>
          <p:cNvPr id="40964" name="Rectangle 7"/>
          <p:cNvSpPr/>
          <p:nvPr/>
        </p:nvSpPr>
        <p:spPr>
          <a:xfrm>
            <a:off x="57150" y="1690688"/>
            <a:ext cx="8856663" cy="5222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2800" b="1">
                <a:solidFill>
                  <a:srgbClr val="0000FF"/>
                </a:solidFill>
                <a:latin typeface="黑体" pitchFamily="2" charset="-122"/>
                <a:ea typeface="黑体" pitchFamily="2" charset="-122"/>
              </a:rPr>
              <a:t>茅飞渡江</a:t>
            </a:r>
            <a:r>
              <a:rPr lang="zh-CN" altLang="en-US" sz="2800" b="1">
                <a:solidFill>
                  <a:srgbClr val="FF0000"/>
                </a:solidFill>
                <a:latin typeface="黑体" pitchFamily="2" charset="-122"/>
                <a:ea typeface="黑体" pitchFamily="2" charset="-122"/>
              </a:rPr>
              <a:t>洒</a:t>
            </a:r>
            <a:r>
              <a:rPr lang="zh-CN" altLang="en-US" sz="2800" b="1">
                <a:solidFill>
                  <a:srgbClr val="0000FF"/>
                </a:solidFill>
                <a:latin typeface="黑体" pitchFamily="2" charset="-122"/>
                <a:ea typeface="黑体" pitchFamily="2" charset="-122"/>
              </a:rPr>
              <a:t>江郊   高者挂</a:t>
            </a:r>
            <a:r>
              <a:rPr lang="zh-CN" altLang="en-US" sz="2800" b="1">
                <a:solidFill>
                  <a:srgbClr val="FF0000"/>
                </a:solidFill>
                <a:latin typeface="黑体" pitchFamily="2" charset="-122"/>
                <a:ea typeface="黑体" pitchFamily="2" charset="-122"/>
              </a:rPr>
              <a:t>罥</a:t>
            </a:r>
            <a:r>
              <a:rPr lang="zh-CN" altLang="en-US" sz="2800" b="1">
                <a:solidFill>
                  <a:srgbClr val="0000FF"/>
                </a:solidFill>
                <a:latin typeface="黑体" pitchFamily="2" charset="-122"/>
                <a:ea typeface="黑体" pitchFamily="2" charset="-122"/>
              </a:rPr>
              <a:t>长林梢   下者飘转沉塘</a:t>
            </a:r>
            <a:r>
              <a:rPr lang="zh-CN" altLang="en-US" sz="2800" b="1">
                <a:solidFill>
                  <a:srgbClr val="FF0000"/>
                </a:solidFill>
                <a:latin typeface="黑体" pitchFamily="2" charset="-122"/>
                <a:ea typeface="黑体" pitchFamily="2" charset="-122"/>
              </a:rPr>
              <a:t>坳</a:t>
            </a:r>
            <a:endParaRPr lang="zh-CN" altLang="zh-CN"/>
          </a:p>
        </p:txBody>
      </p:sp>
      <p:sp>
        <p:nvSpPr>
          <p:cNvPr id="40965" name="Rectangle 9"/>
          <p:cNvSpPr/>
          <p:nvPr/>
        </p:nvSpPr>
        <p:spPr>
          <a:xfrm>
            <a:off x="0" y="4800600"/>
            <a:ext cx="8788400" cy="6508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30000"/>
              </a:lnSpc>
            </a:pPr>
            <a:r>
              <a:rPr lang="zh-CN" altLang="en-US" sz="2800" b="1">
                <a:solidFill>
                  <a:srgbClr val="0000FF"/>
                </a:solidFill>
                <a:latin typeface="黑体" pitchFamily="2" charset="-122"/>
                <a:ea typeface="黑体" pitchFamily="2" charset="-122"/>
              </a:rPr>
              <a:t>安得广</a:t>
            </a:r>
            <a:r>
              <a:rPr lang="zh-CN" altLang="en-US" sz="2800" b="1">
                <a:solidFill>
                  <a:srgbClr val="FF0000"/>
                </a:solidFill>
                <a:latin typeface="黑体" pitchFamily="2" charset="-122"/>
                <a:ea typeface="黑体" pitchFamily="2" charset="-122"/>
              </a:rPr>
              <a:t>厦</a:t>
            </a:r>
            <a:r>
              <a:rPr lang="zh-CN" altLang="en-US" sz="2800" b="1">
                <a:solidFill>
                  <a:srgbClr val="0000FF"/>
                </a:solidFill>
                <a:latin typeface="黑体" pitchFamily="2" charset="-122"/>
                <a:ea typeface="黑体" pitchFamily="2" charset="-122"/>
              </a:rPr>
              <a:t>千万间</a:t>
            </a:r>
            <a:r>
              <a:rPr lang="en-US" altLang="zh-CN" sz="2800" b="1">
                <a:solidFill>
                  <a:srgbClr val="0000FF"/>
                </a:solidFill>
                <a:latin typeface="黑体" pitchFamily="2" charset="-122"/>
                <a:ea typeface="黑体" pitchFamily="2" charset="-122"/>
              </a:rPr>
              <a:t> </a:t>
            </a:r>
            <a:r>
              <a:rPr lang="zh-CN" altLang="en-US" sz="2800" b="1">
                <a:solidFill>
                  <a:srgbClr val="0000FF"/>
                </a:solidFill>
                <a:latin typeface="黑体" pitchFamily="2" charset="-122"/>
                <a:ea typeface="黑体" pitchFamily="2" charset="-122"/>
              </a:rPr>
              <a:t>大</a:t>
            </a:r>
            <a:r>
              <a:rPr lang="zh-CN" altLang="en-US" sz="2800" b="1">
                <a:solidFill>
                  <a:srgbClr val="FF0000"/>
                </a:solidFill>
                <a:latin typeface="黑体" pitchFamily="2" charset="-122"/>
                <a:ea typeface="黑体" pitchFamily="2" charset="-122"/>
              </a:rPr>
              <a:t>庇</a:t>
            </a:r>
            <a:r>
              <a:rPr lang="zh-CN" altLang="en-US" sz="2800" b="1">
                <a:solidFill>
                  <a:srgbClr val="0000FF"/>
                </a:solidFill>
                <a:latin typeface="黑体" pitchFamily="2" charset="-122"/>
                <a:ea typeface="黑体" pitchFamily="2" charset="-122"/>
              </a:rPr>
              <a:t>天下寒士</a:t>
            </a:r>
            <a:r>
              <a:rPr lang="zh-CN" altLang="en-US" sz="2800" b="1">
                <a:solidFill>
                  <a:srgbClr val="FF0000"/>
                </a:solidFill>
                <a:latin typeface="黑体" pitchFamily="2" charset="-122"/>
                <a:ea typeface="黑体" pitchFamily="2" charset="-122"/>
              </a:rPr>
              <a:t>俱</a:t>
            </a:r>
            <a:r>
              <a:rPr lang="zh-CN" altLang="en-US" sz="2800" b="1">
                <a:solidFill>
                  <a:srgbClr val="0000FF"/>
                </a:solidFill>
                <a:latin typeface="黑体" pitchFamily="2" charset="-122"/>
                <a:ea typeface="黑体" pitchFamily="2" charset="-122"/>
              </a:rPr>
              <a:t>欢颜 风雨不动安如山</a:t>
            </a:r>
            <a:endParaRPr lang="zh-CN" altLang="zh-CN"/>
          </a:p>
        </p:txBody>
      </p:sp>
      <p:sp>
        <p:nvSpPr>
          <p:cNvPr id="40966" name="Rectangle 9"/>
          <p:cNvSpPr/>
          <p:nvPr/>
        </p:nvSpPr>
        <p:spPr>
          <a:xfrm>
            <a:off x="246063" y="6202363"/>
            <a:ext cx="7337425" cy="520700"/>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20000"/>
              </a:spcBef>
            </a:pPr>
            <a:r>
              <a:rPr lang="zh-CN" altLang="en-US" sz="2800" b="1">
                <a:solidFill>
                  <a:srgbClr val="0000FF"/>
                </a:solidFill>
                <a:latin typeface="黑体" pitchFamily="2" charset="-122"/>
                <a:ea typeface="黑体" pitchFamily="2" charset="-122"/>
              </a:rPr>
              <a:t>何时眼前突</a:t>
            </a:r>
            <a:r>
              <a:rPr lang="zh-CN" altLang="en-US" sz="2800" b="1">
                <a:solidFill>
                  <a:srgbClr val="FF0000"/>
                </a:solidFill>
                <a:latin typeface="黑体" pitchFamily="2" charset="-122"/>
                <a:ea typeface="黑体" pitchFamily="2" charset="-122"/>
              </a:rPr>
              <a:t>兀见</a:t>
            </a:r>
            <a:r>
              <a:rPr lang="zh-CN" altLang="en-US" sz="2800" b="1">
                <a:solidFill>
                  <a:srgbClr val="0000FF"/>
                </a:solidFill>
                <a:latin typeface="黑体" pitchFamily="2" charset="-122"/>
                <a:ea typeface="黑体" pitchFamily="2" charset="-122"/>
              </a:rPr>
              <a:t>此屋   吾庐独破受冻死亦足 </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p:cTn id="7" dur="500" fill="hold"/>
                                        <p:tgtEl>
                                          <p:spTgt spid="40964"/>
                                        </p:tgtEl>
                                        <p:attrNameLst>
                                          <p:attrName>ppt_x</p:attrName>
                                        </p:attrNameLst>
                                      </p:cBhvr>
                                      <p:tavLst>
                                        <p:tav tm="0">
                                          <p:val>
                                            <p:strVal val="#ppt_x"/>
                                          </p:val>
                                        </p:tav>
                                        <p:tav tm="100000">
                                          <p:val>
                                            <p:strVal val="#ppt_x"/>
                                          </p:val>
                                        </p:tav>
                                      </p:tavLst>
                                    </p:anim>
                                    <p:anim calcmode="lin" valueType="num">
                                      <p:cBhvr>
                                        <p:cTn id="8"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3"/>
                                        </p:tgtEl>
                                        <p:attrNameLst>
                                          <p:attrName>style.visibility</p:attrName>
                                        </p:attrNameLst>
                                      </p:cBhvr>
                                      <p:to>
                                        <p:strVal val="visible"/>
                                      </p:to>
                                    </p:set>
                                    <p:anim calcmode="lin" valueType="num">
                                      <p:cBhvr>
                                        <p:cTn id="13" dur="500" fill="hold"/>
                                        <p:tgtEl>
                                          <p:spTgt spid="40963"/>
                                        </p:tgtEl>
                                        <p:attrNameLst>
                                          <p:attrName>ppt_x</p:attrName>
                                        </p:attrNameLst>
                                      </p:cBhvr>
                                      <p:tavLst>
                                        <p:tav tm="0">
                                          <p:val>
                                            <p:strVal val="#ppt_x"/>
                                          </p:val>
                                        </p:tav>
                                        <p:tav tm="100000">
                                          <p:val>
                                            <p:strVal val="#ppt_x"/>
                                          </p:val>
                                        </p:tav>
                                      </p:tavLst>
                                    </p:anim>
                                    <p:anim calcmode="lin" valueType="num">
                                      <p:cBhvr>
                                        <p:cTn id="14" dur="500" fill="hold"/>
                                        <p:tgtEl>
                                          <p:spTgt spid="4096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5"/>
                                        </p:tgtEl>
                                        <p:attrNameLst>
                                          <p:attrName>style.visibility</p:attrName>
                                        </p:attrNameLst>
                                      </p:cBhvr>
                                      <p:to>
                                        <p:strVal val="visible"/>
                                      </p:to>
                                    </p:set>
                                    <p:anim calcmode="lin" valueType="num">
                                      <p:cBhvr>
                                        <p:cTn id="19" dur="500" fill="hold"/>
                                        <p:tgtEl>
                                          <p:spTgt spid="40965"/>
                                        </p:tgtEl>
                                        <p:attrNameLst>
                                          <p:attrName>ppt_x</p:attrName>
                                        </p:attrNameLst>
                                      </p:cBhvr>
                                      <p:tavLst>
                                        <p:tav tm="0">
                                          <p:val>
                                            <p:strVal val="#ppt_x"/>
                                          </p:val>
                                        </p:tav>
                                        <p:tav tm="100000">
                                          <p:val>
                                            <p:strVal val="#ppt_x"/>
                                          </p:val>
                                        </p:tav>
                                      </p:tavLst>
                                    </p:anim>
                                    <p:anim calcmode="lin" valueType="num">
                                      <p:cBhvr>
                                        <p:cTn id="20" dur="500" fill="hold"/>
                                        <p:tgtEl>
                                          <p:spTgt spid="4096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9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1985" name="文本框 1"/>
          <p:cNvSpPr/>
          <p:nvPr/>
        </p:nvSpPr>
        <p:spPr>
          <a:xfrm>
            <a:off x="90488" y="60325"/>
            <a:ext cx="9120187" cy="6553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2800" b="1">
                <a:latin typeface="黑体" pitchFamily="2" charset="-122"/>
                <a:ea typeface="黑体" pitchFamily="2" charset="-122"/>
              </a:rPr>
              <a:t>三、背诵《卖炭翁》，完成下面的</a:t>
            </a:r>
            <a:r>
              <a:rPr lang="zh-CN" altLang="en-US" sz="2800" b="1">
                <a:solidFill>
                  <a:srgbClr val="FF0000"/>
                </a:solidFill>
                <a:latin typeface="黑体" pitchFamily="2" charset="-122"/>
                <a:ea typeface="黑体" pitchFamily="2" charset="-122"/>
              </a:rPr>
              <a:t>理解性默写</a:t>
            </a:r>
            <a:r>
              <a:rPr lang="zh-CN" altLang="en-US" sz="2800" b="1">
                <a:latin typeface="黑体" pitchFamily="2" charset="-122"/>
                <a:ea typeface="黑体" pitchFamily="2" charset="-122"/>
              </a:rPr>
              <a:t>。</a:t>
            </a:r>
            <a:endParaRPr lang="zh-CN" altLang="zh-CN"/>
          </a:p>
          <a:p>
            <a:pPr lvl="0">
              <a:lnSpc>
                <a:spcPct val="150000"/>
              </a:lnSpc>
            </a:pPr>
            <a:r>
              <a:rPr lang="en-US" altLang="zh-CN" sz="2800" b="1">
                <a:ea typeface="黑体" pitchFamily="2" charset="-122"/>
              </a:rPr>
              <a:t>1</a:t>
            </a:r>
            <a:r>
              <a:rPr lang="zh-CN" altLang="en-US" sz="2800" b="1">
                <a:ea typeface="黑体" pitchFamily="2" charset="-122"/>
              </a:rPr>
              <a:t>.《卖炭翁》中</a:t>
            </a:r>
            <a:r>
              <a:rPr lang="zh-CN" altLang="en-US" sz="2800" b="1">
                <a:ea typeface="黑体" pitchFamily="2" charset="-122"/>
                <a:sym typeface="宋体" pitchFamily="2" charset="-122"/>
              </a:rPr>
              <a:t>刻画卖炭翁虽衣服单薄，仍希望天气更冷一些，只为炭能卖个好价钱的</a:t>
            </a:r>
            <a:r>
              <a:rPr lang="zh-CN" altLang="en-US" sz="2800" b="1">
                <a:solidFill>
                  <a:srgbClr val="0000FF"/>
                </a:solidFill>
                <a:ea typeface="黑体" pitchFamily="2" charset="-122"/>
                <a:sym typeface="宋体" pitchFamily="2" charset="-122"/>
              </a:rPr>
              <a:t>复杂矛盾心理</a:t>
            </a:r>
            <a:r>
              <a:rPr lang="zh-CN" altLang="en-US" sz="2800" b="1">
                <a:ea typeface="黑体" pitchFamily="2" charset="-122"/>
                <a:sym typeface="宋体" pitchFamily="2" charset="-122"/>
              </a:rPr>
              <a:t>的句子是：</a:t>
            </a:r>
            <a:endParaRPr lang="zh-CN" altLang="zh-CN"/>
          </a:p>
          <a:p>
            <a:pPr lvl="0">
              <a:lnSpc>
                <a:spcPct val="150000"/>
              </a:lnSpc>
            </a:pPr>
            <a:r>
              <a:rPr lang="zh-CN" altLang="en-US" sz="2800" b="1">
                <a:ea typeface="黑体" pitchFamily="2" charset="-122"/>
              </a:rPr>
              <a:t>“</a:t>
            </a:r>
            <a:r>
              <a:rPr lang="en-US" altLang="zh-CN" sz="2800" b="1">
                <a:ea typeface="黑体" pitchFamily="2" charset="-122"/>
              </a:rPr>
              <a:t>__________________ </a:t>
            </a:r>
            <a:r>
              <a:rPr lang="zh-CN" altLang="en-US" sz="2800" b="1">
                <a:ea typeface="黑体" pitchFamily="2" charset="-122"/>
              </a:rPr>
              <a:t>，</a:t>
            </a:r>
            <a:r>
              <a:rPr lang="en-US" altLang="zh-CN" sz="2800" b="1">
                <a:ea typeface="黑体" pitchFamily="2" charset="-122"/>
              </a:rPr>
              <a:t>_________________ </a:t>
            </a:r>
            <a:r>
              <a:rPr lang="zh-CN" altLang="en-US" sz="2800" b="1">
                <a:ea typeface="黑体" pitchFamily="2" charset="-122"/>
              </a:rPr>
              <a:t>。”</a:t>
            </a:r>
            <a:endParaRPr lang="zh-CN" altLang="zh-CN"/>
          </a:p>
          <a:p>
            <a:pPr lvl="0">
              <a:lnSpc>
                <a:spcPct val="150000"/>
              </a:lnSpc>
            </a:pPr>
            <a:r>
              <a:rPr lang="en-US" altLang="zh-CN" sz="2800" b="1">
                <a:ea typeface="黑体" pitchFamily="2" charset="-122"/>
              </a:rPr>
              <a:t>2.</a:t>
            </a:r>
            <a:r>
              <a:rPr lang="zh-CN" altLang="zh-CN" sz="2800" b="1">
                <a:ea typeface="黑体" pitchFamily="2" charset="-122"/>
              </a:rPr>
              <a:t>以</a:t>
            </a:r>
            <a:r>
              <a:rPr lang="en-US" altLang="zh-CN" sz="2800" b="1">
                <a:solidFill>
                  <a:srgbClr val="0000FF"/>
                </a:solidFill>
                <a:ea typeface="黑体" pitchFamily="2" charset="-122"/>
              </a:rPr>
              <a:t>外貌描写</a:t>
            </a:r>
            <a:r>
              <a:rPr lang="en-US" altLang="zh-CN" sz="2800" b="1">
                <a:ea typeface="黑体" pitchFamily="2" charset="-122"/>
              </a:rPr>
              <a:t>表现卖炭翁的</a:t>
            </a:r>
            <a:r>
              <a:rPr lang="en-US" altLang="zh-CN" sz="2800" b="1">
                <a:solidFill>
                  <a:srgbClr val="0000FF"/>
                </a:solidFill>
                <a:ea typeface="黑体" pitchFamily="2" charset="-122"/>
              </a:rPr>
              <a:t>辛酸劳作</a:t>
            </a:r>
            <a:r>
              <a:rPr lang="zh-CN" altLang="en-US" sz="2800" b="1">
                <a:ea typeface="黑体" pitchFamily="2" charset="-122"/>
              </a:rPr>
              <a:t>的诗句是：</a:t>
            </a:r>
            <a:r>
              <a:rPr lang="en-US" altLang="zh-CN" sz="2800" b="1">
                <a:ea typeface="黑体" pitchFamily="2" charset="-122"/>
              </a:rPr>
              <a:t>____________________ </a:t>
            </a:r>
            <a:r>
              <a:rPr lang="zh-CN" altLang="en-US" sz="2800" b="1">
                <a:ea typeface="黑体" pitchFamily="2" charset="-122"/>
              </a:rPr>
              <a:t>，</a:t>
            </a:r>
            <a:r>
              <a:rPr lang="en-US" altLang="zh-CN" sz="2800" b="1">
                <a:ea typeface="黑体" pitchFamily="2" charset="-122"/>
              </a:rPr>
              <a:t>_________________ 。</a:t>
            </a:r>
            <a:endParaRPr lang="zh-CN" altLang="zh-CN"/>
          </a:p>
          <a:p>
            <a:pPr lvl="0">
              <a:lnSpc>
                <a:spcPct val="150000"/>
              </a:lnSpc>
            </a:pPr>
            <a:r>
              <a:rPr lang="en-US" altLang="zh-CN" sz="2800" b="1">
                <a:ea typeface="黑体" pitchFamily="2" charset="-122"/>
              </a:rPr>
              <a:t>3. 以</a:t>
            </a:r>
            <a:r>
              <a:rPr lang="en-US" altLang="zh-CN" sz="2800" b="1">
                <a:solidFill>
                  <a:srgbClr val="0000FF"/>
                </a:solidFill>
                <a:ea typeface="黑体" pitchFamily="2" charset="-122"/>
              </a:rPr>
              <a:t>心理描写</a:t>
            </a:r>
            <a:r>
              <a:rPr lang="en-US" altLang="zh-CN" sz="2800" b="1">
                <a:ea typeface="黑体" pitchFamily="2" charset="-122"/>
              </a:rPr>
              <a:t>反映卖炭翁悲惨的</a:t>
            </a:r>
            <a:r>
              <a:rPr lang="en-US" altLang="zh-CN" sz="2800" b="1">
                <a:solidFill>
                  <a:srgbClr val="0000FF"/>
                </a:solidFill>
                <a:ea typeface="黑体" pitchFamily="2" charset="-122"/>
              </a:rPr>
              <a:t>生活境遇</a:t>
            </a:r>
            <a:r>
              <a:rPr lang="zh-CN" altLang="en-US" sz="2800" b="1">
                <a:ea typeface="黑体" pitchFamily="2" charset="-122"/>
                <a:sym typeface="宋体" pitchFamily="2" charset="-122"/>
              </a:rPr>
              <a:t>的诗句是：</a:t>
            </a:r>
            <a:endParaRPr lang="zh-CN" altLang="zh-CN"/>
          </a:p>
          <a:p>
            <a:pPr lvl="0">
              <a:lnSpc>
                <a:spcPct val="150000"/>
              </a:lnSpc>
            </a:pPr>
            <a:r>
              <a:rPr lang="en-US" altLang="zh-CN" sz="2800" b="1">
                <a:ea typeface="黑体" pitchFamily="2" charset="-122"/>
                <a:sym typeface="宋体" pitchFamily="2" charset="-122"/>
              </a:rPr>
              <a:t>____________________ </a:t>
            </a:r>
            <a:r>
              <a:rPr lang="zh-CN" altLang="en-US" sz="2800" b="1">
                <a:ea typeface="黑体" pitchFamily="2" charset="-122"/>
                <a:sym typeface="宋体" pitchFamily="2" charset="-122"/>
              </a:rPr>
              <a:t>，</a:t>
            </a:r>
            <a:r>
              <a:rPr lang="en-US" altLang="zh-CN" sz="2800" b="1">
                <a:ea typeface="黑体" pitchFamily="2" charset="-122"/>
                <a:sym typeface="宋体" pitchFamily="2" charset="-122"/>
              </a:rPr>
              <a:t>_________________ </a:t>
            </a:r>
            <a:r>
              <a:rPr lang="en-US" altLang="zh-CN" sz="2800" b="1">
                <a:ea typeface="黑体" pitchFamily="2" charset="-122"/>
              </a:rPr>
              <a:t>。 </a:t>
            </a:r>
            <a:endParaRPr lang="zh-CN" altLang="zh-CN"/>
          </a:p>
          <a:p>
            <a:pPr lvl="0">
              <a:lnSpc>
                <a:spcPct val="150000"/>
              </a:lnSpc>
            </a:pPr>
            <a:r>
              <a:rPr lang="en-US" altLang="zh-CN" sz="2800" b="1">
                <a:ea typeface="黑体" pitchFamily="2" charset="-122"/>
              </a:rPr>
              <a:t>4. 以</a:t>
            </a:r>
            <a:r>
              <a:rPr lang="en-US" altLang="zh-CN" sz="2800" b="1">
                <a:solidFill>
                  <a:srgbClr val="0000FF"/>
                </a:solidFill>
                <a:ea typeface="黑体" pitchFamily="2" charset="-122"/>
              </a:rPr>
              <a:t>动作描写</a:t>
            </a:r>
            <a:r>
              <a:rPr lang="en-US" altLang="zh-CN" sz="2800" b="1">
                <a:ea typeface="黑体" pitchFamily="2" charset="-122"/>
              </a:rPr>
              <a:t>揭露宫使</a:t>
            </a:r>
            <a:r>
              <a:rPr lang="en-US" altLang="zh-CN" sz="2800" b="1">
                <a:solidFill>
                  <a:srgbClr val="0000FF"/>
                </a:solidFill>
                <a:ea typeface="黑体" pitchFamily="2" charset="-122"/>
              </a:rPr>
              <a:t>凶残掠夺</a:t>
            </a:r>
            <a:r>
              <a:rPr lang="en-US" altLang="zh-CN" sz="2800" b="1">
                <a:ea typeface="黑体" pitchFamily="2" charset="-122"/>
              </a:rPr>
              <a:t>的面目</a:t>
            </a:r>
            <a:r>
              <a:rPr lang="zh-CN" altLang="zh-CN" sz="2800" b="1">
                <a:ea typeface="黑体" pitchFamily="2" charset="-122"/>
              </a:rPr>
              <a:t>的诗句是：</a:t>
            </a:r>
            <a:r>
              <a:rPr lang="en-US" altLang="zh-CN" sz="2800" b="1">
                <a:ea typeface="黑体" pitchFamily="2" charset="-122"/>
              </a:rPr>
              <a:t>____________________ </a:t>
            </a:r>
            <a:r>
              <a:rPr lang="zh-CN" altLang="en-US" sz="2800" b="1">
                <a:ea typeface="黑体" pitchFamily="2" charset="-122"/>
              </a:rPr>
              <a:t>，</a:t>
            </a:r>
            <a:r>
              <a:rPr lang="en-US" altLang="zh-CN" sz="2800" b="1">
                <a:ea typeface="黑体" pitchFamily="2" charset="-122"/>
              </a:rPr>
              <a:t>_________________ 。</a:t>
            </a:r>
            <a:endParaRPr lang="zh-CN" altLang="zh-CN"/>
          </a:p>
        </p:txBody>
      </p:sp>
      <p:sp>
        <p:nvSpPr>
          <p:cNvPr id="41986" name="文本框 3"/>
          <p:cNvSpPr/>
          <p:nvPr/>
        </p:nvSpPr>
        <p:spPr>
          <a:xfrm>
            <a:off x="679450" y="1966913"/>
            <a:ext cx="7235825" cy="58261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sym typeface="宋体" pitchFamily="2" charset="-122"/>
              </a:rPr>
              <a:t>可怜身上衣正单     心忧炭贱愿天寒 </a:t>
            </a:r>
            <a:endParaRPr lang="zh-CN" altLang="zh-CN"/>
          </a:p>
        </p:txBody>
      </p:sp>
      <p:sp>
        <p:nvSpPr>
          <p:cNvPr id="41987" name="文本框 4"/>
          <p:cNvSpPr/>
          <p:nvPr/>
        </p:nvSpPr>
        <p:spPr>
          <a:xfrm>
            <a:off x="749300" y="3308350"/>
            <a:ext cx="7199313" cy="58261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200" b="1">
                <a:solidFill>
                  <a:srgbClr val="FF0000"/>
                </a:solidFill>
                <a:latin typeface="黑体" pitchFamily="2" charset="-122"/>
                <a:ea typeface="黑体" pitchFamily="2" charset="-122"/>
                <a:sym typeface="宋体" pitchFamily="2" charset="-122"/>
              </a:rPr>
              <a:t>满面尘灰烟火色     两鬓苍苍十指黑 </a:t>
            </a:r>
            <a:endParaRPr lang="zh-CN" altLang="zh-CN"/>
          </a:p>
        </p:txBody>
      </p:sp>
      <p:sp>
        <p:nvSpPr>
          <p:cNvPr id="41988" name="文本框 5"/>
          <p:cNvSpPr/>
          <p:nvPr/>
        </p:nvSpPr>
        <p:spPr>
          <a:xfrm>
            <a:off x="749300" y="4554538"/>
            <a:ext cx="7516813"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ea typeface="黑体" pitchFamily="2" charset="-122"/>
              </a:rPr>
              <a:t>可怜身上衣正单         心忧炭贱愿天寒 </a:t>
            </a:r>
            <a:endParaRPr lang="zh-CN" altLang="zh-CN"/>
          </a:p>
        </p:txBody>
      </p:sp>
      <p:sp>
        <p:nvSpPr>
          <p:cNvPr id="41989" name="文本框 6"/>
          <p:cNvSpPr/>
          <p:nvPr/>
        </p:nvSpPr>
        <p:spPr>
          <a:xfrm>
            <a:off x="679450" y="5776913"/>
            <a:ext cx="7235825" cy="58261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200" b="1">
                <a:solidFill>
                  <a:srgbClr val="FF0000"/>
                </a:solidFill>
                <a:latin typeface="黑体" pitchFamily="2" charset="-122"/>
                <a:ea typeface="黑体" pitchFamily="2" charset="-122"/>
                <a:sym typeface="宋体" pitchFamily="2" charset="-122"/>
              </a:rPr>
              <a:t>半匹红</a:t>
            </a:r>
            <a:r>
              <a:rPr lang="zh-CN" altLang="zh-CN" sz="3200" b="1">
                <a:solidFill>
                  <a:srgbClr val="FF0000"/>
                </a:solidFill>
                <a:latin typeface="黑体" pitchFamily="2" charset="-122"/>
                <a:ea typeface="黑体" pitchFamily="2" charset="-122"/>
                <a:sym typeface="宋体" pitchFamily="2" charset="-122"/>
              </a:rPr>
              <a:t>纱</a:t>
            </a:r>
            <a:r>
              <a:rPr lang="en-US" altLang="zh-CN" sz="3200" b="1">
                <a:solidFill>
                  <a:srgbClr val="FF0000"/>
                </a:solidFill>
                <a:latin typeface="黑体" pitchFamily="2" charset="-122"/>
                <a:ea typeface="黑体" pitchFamily="2" charset="-122"/>
                <a:sym typeface="宋体" pitchFamily="2" charset="-122"/>
              </a:rPr>
              <a:t>一丈</a:t>
            </a:r>
            <a:r>
              <a:rPr lang="en-US" altLang="zh-CN" sz="3200" b="1">
                <a:solidFill>
                  <a:srgbClr val="1115B5"/>
                </a:solidFill>
                <a:latin typeface="黑体" pitchFamily="2" charset="-122"/>
                <a:ea typeface="黑体" pitchFamily="2" charset="-122"/>
                <a:sym typeface="宋体" pitchFamily="2" charset="-122"/>
              </a:rPr>
              <a:t>绫</a:t>
            </a:r>
            <a:r>
              <a:rPr lang="en-US" altLang="zh-CN" sz="3200" b="1">
                <a:solidFill>
                  <a:srgbClr val="FF0000"/>
                </a:solidFill>
                <a:latin typeface="黑体" pitchFamily="2" charset="-122"/>
                <a:ea typeface="黑体" pitchFamily="2" charset="-122"/>
                <a:sym typeface="宋体" pitchFamily="2" charset="-122"/>
              </a:rPr>
              <a:t>     系向牛头充炭</a:t>
            </a:r>
            <a:r>
              <a:rPr lang="en-US" altLang="zh-CN" sz="3200" b="1">
                <a:solidFill>
                  <a:srgbClr val="1115B5"/>
                </a:solidFill>
                <a:latin typeface="黑体" pitchFamily="2" charset="-122"/>
                <a:ea typeface="黑体" pitchFamily="2" charset="-122"/>
                <a:sym typeface="宋体" pitchFamily="2" charset="-122"/>
              </a:rPr>
              <a:t>直</a:t>
            </a:r>
            <a:r>
              <a:rPr lang="en-US" altLang="zh-CN" sz="3200" b="1">
                <a:solidFill>
                  <a:srgbClr val="FF0000"/>
                </a:solidFill>
                <a:latin typeface="黑体" pitchFamily="2" charset="-122"/>
                <a:ea typeface="黑体" pitchFamily="2" charset="-122"/>
                <a:sym typeface="宋体" pitchFamily="2" charset="-122"/>
              </a:rPr>
              <a:t> </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linds(horizontal)">
                                      <p:cBhvr>
                                        <p:cTn id="7" dur="500" fill="hold"/>
                                        <p:tgtEl>
                                          <p:spTgt spid="419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987"/>
                                        </p:tgtEl>
                                        <p:attrNameLst>
                                          <p:attrName>style.visibility</p:attrName>
                                        </p:attrNameLst>
                                      </p:cBhvr>
                                      <p:to>
                                        <p:strVal val="visible"/>
                                      </p:to>
                                    </p:set>
                                    <p:animEffect transition="in" filter="blinds(horizontal)">
                                      <p:cBhvr>
                                        <p:cTn id="12" dur="500" fill="hold"/>
                                        <p:tgtEl>
                                          <p:spTgt spid="4198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988"/>
                                        </p:tgtEl>
                                        <p:attrNameLst>
                                          <p:attrName>style.visibility</p:attrName>
                                        </p:attrNameLst>
                                      </p:cBhvr>
                                      <p:to>
                                        <p:strVal val="visible"/>
                                      </p:to>
                                    </p:set>
                                    <p:animEffect transition="in" filter="blinds(horizontal)">
                                      <p:cBhvr>
                                        <p:cTn id="17" dur="500" fill="hold"/>
                                        <p:tgtEl>
                                          <p:spTgt spid="4198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989"/>
                                        </p:tgtEl>
                                        <p:attrNameLst>
                                          <p:attrName>style.visibility</p:attrName>
                                        </p:attrNameLst>
                                      </p:cBhvr>
                                      <p:to>
                                        <p:strVal val="visible"/>
                                      </p:to>
                                    </p:set>
                                    <p:animEffect transition="in" filter="blinds(horizontal)">
                                      <p:cBhvr>
                                        <p:cTn id="22" dur="500" fill="hold"/>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3009" name="文本框 1"/>
          <p:cNvSpPr/>
          <p:nvPr/>
        </p:nvSpPr>
        <p:spPr>
          <a:xfrm>
            <a:off x="2428875" y="22225"/>
            <a:ext cx="4286250" cy="9540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Arial" pitchFamily="34" charset="0"/>
                <a:ea typeface="黑体" pitchFamily="2" charset="-122"/>
              </a:rPr>
              <a:t>自学指导二（</a:t>
            </a:r>
            <a:r>
              <a:rPr lang="en-US" altLang="zh-CN" sz="2800" b="1">
                <a:solidFill>
                  <a:srgbClr val="FF0000"/>
                </a:solidFill>
                <a:latin typeface="Arial" pitchFamily="34" charset="0"/>
                <a:ea typeface="黑体" pitchFamily="2" charset="-122"/>
              </a:rPr>
              <a:t>1</a:t>
            </a:r>
            <a:r>
              <a:rPr lang="zh-CN" altLang="en-US" sz="2800" b="1">
                <a:solidFill>
                  <a:srgbClr val="FF0000"/>
                </a:solidFill>
                <a:latin typeface="Arial" pitchFamily="34" charset="0"/>
                <a:ea typeface="黑体" pitchFamily="2" charset="-122"/>
              </a:rPr>
              <a:t>分钟）</a:t>
            </a:r>
            <a:endParaRPr lang="zh-CN" altLang="zh-CN">
              <a:latin typeface="Arial" pitchFamily="34" charset="0"/>
              <a:ea typeface="宋体" pitchFamily="2" charset="-122"/>
            </a:endParaRPr>
          </a:p>
          <a:p>
            <a:pPr lvl="0"/>
            <a:endParaRPr lang="zh-CN" altLang="en-US" sz="2800" b="1">
              <a:solidFill>
                <a:srgbClr val="FF0000"/>
              </a:solidFill>
              <a:latin typeface="Arial" pitchFamily="34" charset="0"/>
              <a:ea typeface="黑体" pitchFamily="2" charset="-122"/>
            </a:endParaRPr>
          </a:p>
        </p:txBody>
      </p:sp>
      <p:sp>
        <p:nvSpPr>
          <p:cNvPr id="43010" name="文本框 1"/>
          <p:cNvSpPr/>
          <p:nvPr/>
        </p:nvSpPr>
        <p:spPr>
          <a:xfrm>
            <a:off x="266700" y="609600"/>
            <a:ext cx="8424863"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latin typeface="Arial" pitchFamily="34" charset="0"/>
                <a:ea typeface="黑体" pitchFamily="2" charset="-122"/>
              </a:rPr>
              <a:t>一、复习</a:t>
            </a:r>
            <a:r>
              <a:rPr lang="en-US" altLang="zh-CN" sz="3200" b="1">
                <a:latin typeface="Arial" pitchFamily="34" charset="0"/>
                <a:ea typeface="黑体" pitchFamily="2" charset="-122"/>
              </a:rPr>
              <a:t>P139</a:t>
            </a:r>
            <a:r>
              <a:rPr lang="zh-CN" altLang="en-US" sz="3200" b="1">
                <a:latin typeface="Arial" pitchFamily="34" charset="0"/>
                <a:ea typeface="黑体" pitchFamily="2" charset="-122"/>
              </a:rPr>
              <a:t>课外古诗词四首，梳理易错字</a:t>
            </a:r>
            <a:endParaRPr lang="zh-CN" altLang="zh-CN">
              <a:latin typeface="Arial" pitchFamily="34" charset="0"/>
              <a:ea typeface="宋体" pitchFamily="2" charset="-122"/>
            </a:endParaRPr>
          </a:p>
        </p:txBody>
      </p:sp>
      <p:sp>
        <p:nvSpPr>
          <p:cNvPr id="43011" name="矩形 2"/>
          <p:cNvSpPr/>
          <p:nvPr/>
        </p:nvSpPr>
        <p:spPr>
          <a:xfrm>
            <a:off x="179388" y="1193800"/>
            <a:ext cx="8728075" cy="15065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400" b="1">
                <a:solidFill>
                  <a:srgbClr val="FF0000"/>
                </a:solidFill>
                <a:latin typeface="黑体" pitchFamily="2" charset="-122"/>
                <a:ea typeface="黑体" pitchFamily="2" charset="-122"/>
              </a:rPr>
              <a:t>《</a:t>
            </a:r>
            <a:r>
              <a:rPr lang="zh-CN" altLang="en-US" sz="2400" b="1">
                <a:solidFill>
                  <a:srgbClr val="FF0000"/>
                </a:solidFill>
                <a:latin typeface="黑体" pitchFamily="2" charset="-122"/>
                <a:ea typeface="黑体" pitchFamily="2" charset="-122"/>
              </a:rPr>
              <a:t>题破山寺后禅院</a:t>
            </a:r>
            <a:r>
              <a:rPr lang="en-US" altLang="zh-CN" sz="2400" b="1">
                <a:solidFill>
                  <a:srgbClr val="FF0000"/>
                </a:solidFill>
                <a:latin typeface="黑体" pitchFamily="2" charset="-122"/>
                <a:ea typeface="黑体" pitchFamily="2" charset="-122"/>
              </a:rPr>
              <a:t>》</a:t>
            </a:r>
            <a:endParaRPr lang="zh-CN" altLang="zh-CN">
              <a:latin typeface="Arial" pitchFamily="34" charset="0"/>
              <a:ea typeface="宋体" pitchFamily="2" charset="-122"/>
            </a:endParaRPr>
          </a:p>
          <a:p>
            <a:pPr lvl="0"/>
            <a:r>
              <a:rPr lang="zh-CN" altLang="en-US" sz="2400" b="1">
                <a:latin typeface="黑体" pitchFamily="2" charset="-122"/>
                <a:ea typeface="黑体" pitchFamily="2" charset="-122"/>
              </a:rPr>
              <a:t>清晨入古寺，初日照高林。曲径通幽处，</a:t>
            </a:r>
            <a:r>
              <a:rPr lang="zh-CN" altLang="en-US" sz="2400" b="1">
                <a:solidFill>
                  <a:srgbClr val="FF0000"/>
                </a:solidFill>
                <a:latin typeface="黑体" pitchFamily="2" charset="-122"/>
                <a:ea typeface="黑体" pitchFamily="2" charset="-122"/>
              </a:rPr>
              <a:t>禅</a:t>
            </a:r>
            <a:r>
              <a:rPr lang="zh-CN" altLang="en-US" sz="2400" b="1">
                <a:latin typeface="黑体" pitchFamily="2" charset="-122"/>
                <a:ea typeface="黑体" pitchFamily="2" charset="-122"/>
              </a:rPr>
              <a:t>房花木深。</a:t>
            </a:r>
            <a:endParaRPr lang="zh-CN" altLang="zh-CN">
              <a:latin typeface="Arial" pitchFamily="34" charset="0"/>
              <a:ea typeface="宋体" pitchFamily="2" charset="-122"/>
            </a:endParaRPr>
          </a:p>
          <a:p>
            <a:pPr lvl="0"/>
            <a:r>
              <a:rPr lang="zh-CN" altLang="en-US" sz="2400" b="1">
                <a:latin typeface="黑体" pitchFamily="2" charset="-122"/>
                <a:ea typeface="黑体" pitchFamily="2" charset="-122"/>
              </a:rPr>
              <a:t>山</a:t>
            </a:r>
            <a:r>
              <a:rPr lang="zh-CN" altLang="en-US" sz="2400" b="1">
                <a:solidFill>
                  <a:srgbClr val="FF0000"/>
                </a:solidFill>
                <a:latin typeface="黑体" pitchFamily="2" charset="-122"/>
                <a:ea typeface="黑体" pitchFamily="2" charset="-122"/>
              </a:rPr>
              <a:t>光</a:t>
            </a:r>
            <a:r>
              <a:rPr lang="zh-CN" altLang="en-US" sz="2400" b="1">
                <a:latin typeface="黑体" pitchFamily="2" charset="-122"/>
                <a:ea typeface="黑体" pitchFamily="2" charset="-122"/>
              </a:rPr>
              <a:t>悦鸟性，潭影空人心。万</a:t>
            </a:r>
            <a:r>
              <a:rPr lang="zh-CN" altLang="en-US" sz="2400" b="1">
                <a:solidFill>
                  <a:srgbClr val="FF0000"/>
                </a:solidFill>
                <a:latin typeface="黑体" pitchFamily="2" charset="-122"/>
                <a:ea typeface="黑体" pitchFamily="2" charset="-122"/>
              </a:rPr>
              <a:t>籁</a:t>
            </a:r>
            <a:r>
              <a:rPr lang="zh-CN" altLang="en-US" sz="2400" b="1">
                <a:latin typeface="黑体" pitchFamily="2" charset="-122"/>
                <a:ea typeface="黑体" pitchFamily="2" charset="-122"/>
              </a:rPr>
              <a:t>此都寂，但余钟</a:t>
            </a:r>
            <a:r>
              <a:rPr lang="zh-CN" altLang="en-US" sz="2400" b="1">
                <a:solidFill>
                  <a:srgbClr val="FF0000"/>
                </a:solidFill>
                <a:latin typeface="黑体" pitchFamily="2" charset="-122"/>
                <a:ea typeface="黑体" pitchFamily="2" charset="-122"/>
              </a:rPr>
              <a:t>磬</a:t>
            </a:r>
            <a:r>
              <a:rPr lang="zh-CN" altLang="en-US" sz="2400" b="1">
                <a:latin typeface="黑体" pitchFamily="2" charset="-122"/>
                <a:ea typeface="黑体" pitchFamily="2" charset="-122"/>
              </a:rPr>
              <a:t>音。</a:t>
            </a:r>
            <a:endParaRPr lang="zh-CN" altLang="zh-CN">
              <a:latin typeface="Arial" pitchFamily="34" charset="0"/>
              <a:ea typeface="宋体" pitchFamily="2" charset="-122"/>
            </a:endParaRPr>
          </a:p>
          <a:p>
            <a:pPr lvl="0"/>
            <a:endParaRPr lang="en-US" altLang="zh-CN" sz="2000" b="1">
              <a:latin typeface="黑体" pitchFamily="2" charset="-122"/>
              <a:ea typeface="黑体" pitchFamily="2" charset="-122"/>
            </a:endParaRPr>
          </a:p>
        </p:txBody>
      </p:sp>
      <p:sp>
        <p:nvSpPr>
          <p:cNvPr id="43012" name="矩形 3"/>
          <p:cNvSpPr/>
          <p:nvPr/>
        </p:nvSpPr>
        <p:spPr>
          <a:xfrm>
            <a:off x="50800" y="2490788"/>
            <a:ext cx="8250238" cy="12001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400" b="1">
                <a:solidFill>
                  <a:srgbClr val="FF0000"/>
                </a:solidFill>
                <a:latin typeface="黑体" pitchFamily="2" charset="-122"/>
                <a:ea typeface="黑体" pitchFamily="2" charset="-122"/>
              </a:rPr>
              <a:t>《</a:t>
            </a:r>
            <a:r>
              <a:rPr lang="zh-CN" altLang="en-US" sz="2400" b="1">
                <a:solidFill>
                  <a:srgbClr val="FF0000"/>
                </a:solidFill>
                <a:latin typeface="黑体" pitchFamily="2" charset="-122"/>
                <a:ea typeface="黑体" pitchFamily="2" charset="-122"/>
              </a:rPr>
              <a:t>送友人</a:t>
            </a:r>
            <a:r>
              <a:rPr lang="en-US" altLang="zh-CN" sz="2400" b="1">
                <a:solidFill>
                  <a:srgbClr val="FF0000"/>
                </a:solidFill>
                <a:latin typeface="黑体" pitchFamily="2" charset="-122"/>
                <a:ea typeface="黑体" pitchFamily="2" charset="-122"/>
              </a:rPr>
              <a:t>》</a:t>
            </a:r>
            <a:endParaRPr lang="zh-CN" altLang="zh-CN">
              <a:latin typeface="Arial" pitchFamily="34" charset="0"/>
              <a:ea typeface="宋体" pitchFamily="2" charset="-122"/>
            </a:endParaRPr>
          </a:p>
          <a:p>
            <a:pPr lvl="0"/>
            <a:r>
              <a:rPr lang="zh-CN" altLang="en-US" sz="2400" b="1">
                <a:latin typeface="黑体" pitchFamily="2" charset="-122"/>
                <a:ea typeface="黑体" pitchFamily="2" charset="-122"/>
              </a:rPr>
              <a:t>青山横北郭，白水绕东城。此地一为别，孤</a:t>
            </a:r>
            <a:r>
              <a:rPr lang="zh-CN" altLang="en-US" sz="2400" b="1">
                <a:solidFill>
                  <a:srgbClr val="FF0000"/>
                </a:solidFill>
                <a:latin typeface="黑体" pitchFamily="2" charset="-122"/>
                <a:ea typeface="黑体" pitchFamily="2" charset="-122"/>
              </a:rPr>
              <a:t>蓬</a:t>
            </a:r>
            <a:r>
              <a:rPr lang="zh-CN" altLang="en-US" sz="2400" b="1">
                <a:latin typeface="黑体" pitchFamily="2" charset="-122"/>
                <a:ea typeface="黑体" pitchFamily="2" charset="-122"/>
              </a:rPr>
              <a:t>万里征。</a:t>
            </a:r>
            <a:endParaRPr lang="zh-CN" altLang="zh-CN">
              <a:latin typeface="Arial" pitchFamily="34" charset="0"/>
              <a:ea typeface="宋体" pitchFamily="2" charset="-122"/>
            </a:endParaRPr>
          </a:p>
          <a:p>
            <a:pPr lvl="0"/>
            <a:r>
              <a:rPr lang="zh-CN" altLang="en-US" sz="2400" b="1">
                <a:latin typeface="黑体" pitchFamily="2" charset="-122"/>
                <a:ea typeface="黑体" pitchFamily="2" charset="-122"/>
              </a:rPr>
              <a:t>浮云游子意，落日故人情。挥手自</a:t>
            </a:r>
            <a:r>
              <a:rPr lang="zh-CN" altLang="en-US" sz="2400" b="1">
                <a:solidFill>
                  <a:srgbClr val="FF0000"/>
                </a:solidFill>
                <a:latin typeface="黑体" pitchFamily="2" charset="-122"/>
                <a:ea typeface="黑体" pitchFamily="2" charset="-122"/>
              </a:rPr>
              <a:t>兹</a:t>
            </a:r>
            <a:r>
              <a:rPr lang="zh-CN" altLang="en-US" sz="2400" b="1">
                <a:latin typeface="黑体" pitchFamily="2" charset="-122"/>
                <a:ea typeface="黑体" pitchFamily="2" charset="-122"/>
              </a:rPr>
              <a:t>去，</a:t>
            </a:r>
            <a:r>
              <a:rPr lang="zh-CN" altLang="en-US" sz="2400" b="1">
                <a:solidFill>
                  <a:srgbClr val="FF0000"/>
                </a:solidFill>
                <a:latin typeface="黑体" pitchFamily="2" charset="-122"/>
                <a:ea typeface="黑体" pitchFamily="2" charset="-122"/>
              </a:rPr>
              <a:t>萧萧班</a:t>
            </a:r>
            <a:r>
              <a:rPr lang="zh-CN" altLang="en-US" sz="2400" b="1">
                <a:latin typeface="黑体" pitchFamily="2" charset="-122"/>
                <a:ea typeface="黑体" pitchFamily="2" charset="-122"/>
              </a:rPr>
              <a:t>马鸣。</a:t>
            </a:r>
            <a:endParaRPr lang="zh-CN" altLang="zh-CN">
              <a:latin typeface="Arial" pitchFamily="34" charset="0"/>
              <a:ea typeface="宋体" pitchFamily="2" charset="-122"/>
            </a:endParaRPr>
          </a:p>
        </p:txBody>
      </p:sp>
      <p:sp>
        <p:nvSpPr>
          <p:cNvPr id="43013" name="矩形 5"/>
          <p:cNvSpPr/>
          <p:nvPr/>
        </p:nvSpPr>
        <p:spPr>
          <a:xfrm>
            <a:off x="28575" y="3687763"/>
            <a:ext cx="8856663" cy="12001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400" b="1">
                <a:solidFill>
                  <a:srgbClr val="FF0000"/>
                </a:solidFill>
                <a:latin typeface="黑体" pitchFamily="2" charset="-122"/>
                <a:ea typeface="黑体" pitchFamily="2" charset="-122"/>
              </a:rPr>
              <a:t>《</a:t>
            </a:r>
            <a:r>
              <a:rPr lang="zh-CN" altLang="en-US" sz="2400" b="1">
                <a:solidFill>
                  <a:srgbClr val="FF0000"/>
                </a:solidFill>
                <a:latin typeface="黑体" pitchFamily="2" charset="-122"/>
                <a:ea typeface="黑体" pitchFamily="2" charset="-122"/>
              </a:rPr>
              <a:t>卜算子</a:t>
            </a:r>
            <a:r>
              <a:rPr lang="en-US" altLang="zh-CN" sz="2400" b="1">
                <a:solidFill>
                  <a:srgbClr val="FF0000"/>
                </a:solidFill>
                <a:latin typeface="黑体" pitchFamily="2" charset="-122"/>
                <a:ea typeface="黑体" pitchFamily="2" charset="-122"/>
              </a:rPr>
              <a:t>·</a:t>
            </a:r>
            <a:r>
              <a:rPr lang="zh-CN" altLang="en-US" sz="2400" b="1">
                <a:solidFill>
                  <a:srgbClr val="FF0000"/>
                </a:solidFill>
                <a:latin typeface="黑体" pitchFamily="2" charset="-122"/>
                <a:ea typeface="黑体" pitchFamily="2" charset="-122"/>
              </a:rPr>
              <a:t>黄州定慧院寓居作</a:t>
            </a:r>
            <a:r>
              <a:rPr lang="en-US" altLang="zh-CN" sz="2400" b="1">
                <a:solidFill>
                  <a:srgbClr val="FF0000"/>
                </a:solidFill>
                <a:latin typeface="黑体" pitchFamily="2" charset="-122"/>
                <a:ea typeface="黑体" pitchFamily="2" charset="-122"/>
              </a:rPr>
              <a:t>》</a:t>
            </a:r>
            <a:endParaRPr lang="zh-CN" altLang="zh-CN">
              <a:latin typeface="Arial" pitchFamily="34" charset="0"/>
              <a:ea typeface="宋体" pitchFamily="2" charset="-122"/>
            </a:endParaRPr>
          </a:p>
          <a:p>
            <a:pPr lvl="0"/>
            <a:r>
              <a:rPr lang="zh-CN" altLang="en-US" sz="2400" b="1">
                <a:latin typeface="黑体" pitchFamily="2" charset="-122"/>
                <a:ea typeface="黑体" pitchFamily="2" charset="-122"/>
              </a:rPr>
              <a:t>缺月挂疏桐，漏断人初静。谁见幽人独往来，</a:t>
            </a:r>
            <a:r>
              <a:rPr lang="zh-CN" altLang="en-US" sz="2400" b="1">
                <a:solidFill>
                  <a:srgbClr val="FF0000"/>
                </a:solidFill>
                <a:latin typeface="黑体" pitchFamily="2" charset="-122"/>
                <a:ea typeface="黑体" pitchFamily="2" charset="-122"/>
              </a:rPr>
              <a:t>缥缈</a:t>
            </a:r>
            <a:r>
              <a:rPr lang="zh-CN" altLang="en-US" sz="2400" b="1">
                <a:latin typeface="黑体" pitchFamily="2" charset="-122"/>
                <a:ea typeface="黑体" pitchFamily="2" charset="-122"/>
              </a:rPr>
              <a:t>孤鸿影。惊起却回头，有恨无人省。</a:t>
            </a:r>
            <a:r>
              <a:rPr lang="zh-CN" altLang="en-US" sz="2400" b="1">
                <a:solidFill>
                  <a:srgbClr val="FF0000"/>
                </a:solidFill>
                <a:latin typeface="黑体" pitchFamily="2" charset="-122"/>
                <a:ea typeface="黑体" pitchFamily="2" charset="-122"/>
              </a:rPr>
              <a:t>拣</a:t>
            </a:r>
            <a:r>
              <a:rPr lang="zh-CN" altLang="en-US" sz="2400" b="1">
                <a:latin typeface="黑体" pitchFamily="2" charset="-122"/>
                <a:ea typeface="黑体" pitchFamily="2" charset="-122"/>
              </a:rPr>
              <a:t>尽寒枝不肯栖，寂寞沙</a:t>
            </a:r>
            <a:r>
              <a:rPr lang="zh-CN" altLang="en-US" sz="2400" b="1">
                <a:solidFill>
                  <a:srgbClr val="FF0000"/>
                </a:solidFill>
                <a:latin typeface="黑体" pitchFamily="2" charset="-122"/>
                <a:ea typeface="黑体" pitchFamily="2" charset="-122"/>
              </a:rPr>
              <a:t>洲</a:t>
            </a:r>
            <a:r>
              <a:rPr lang="zh-CN" altLang="en-US" sz="2400" b="1">
                <a:latin typeface="黑体" pitchFamily="2" charset="-122"/>
                <a:ea typeface="黑体" pitchFamily="2" charset="-122"/>
              </a:rPr>
              <a:t>冷。</a:t>
            </a:r>
            <a:endParaRPr lang="zh-CN" altLang="zh-CN">
              <a:latin typeface="Arial" pitchFamily="34" charset="0"/>
              <a:ea typeface="宋体" pitchFamily="2" charset="-122"/>
            </a:endParaRPr>
          </a:p>
        </p:txBody>
      </p:sp>
      <p:sp>
        <p:nvSpPr>
          <p:cNvPr id="43014" name="矩形 9"/>
          <p:cNvSpPr/>
          <p:nvPr/>
        </p:nvSpPr>
        <p:spPr>
          <a:xfrm>
            <a:off x="50800" y="4964113"/>
            <a:ext cx="8856663" cy="12001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400" b="1">
                <a:solidFill>
                  <a:srgbClr val="FF0000"/>
                </a:solidFill>
                <a:latin typeface="黑体" pitchFamily="2" charset="-122"/>
                <a:ea typeface="黑体" pitchFamily="2" charset="-122"/>
              </a:rPr>
              <a:t>《</a:t>
            </a:r>
            <a:r>
              <a:rPr lang="zh-CN" altLang="en-US" sz="2400" b="1">
                <a:solidFill>
                  <a:srgbClr val="FF0000"/>
                </a:solidFill>
                <a:latin typeface="黑体" pitchFamily="2" charset="-122"/>
                <a:ea typeface="黑体" pitchFamily="2" charset="-122"/>
              </a:rPr>
              <a:t>卜算子</a:t>
            </a:r>
            <a:r>
              <a:rPr lang="en-US" altLang="zh-CN" sz="2400" b="1">
                <a:solidFill>
                  <a:srgbClr val="FF0000"/>
                </a:solidFill>
                <a:latin typeface="黑体" pitchFamily="2" charset="-122"/>
                <a:ea typeface="黑体" pitchFamily="2" charset="-122"/>
              </a:rPr>
              <a:t>·</a:t>
            </a:r>
            <a:r>
              <a:rPr lang="zh-CN" altLang="en-US" sz="2400" b="1">
                <a:solidFill>
                  <a:srgbClr val="FF0000"/>
                </a:solidFill>
                <a:latin typeface="黑体" pitchFamily="2" charset="-122"/>
                <a:ea typeface="黑体" pitchFamily="2" charset="-122"/>
              </a:rPr>
              <a:t>咏梅</a:t>
            </a:r>
            <a:r>
              <a:rPr lang="en-US" altLang="zh-CN" sz="2400" b="1">
                <a:solidFill>
                  <a:srgbClr val="FF0000"/>
                </a:solidFill>
                <a:latin typeface="黑体" pitchFamily="2" charset="-122"/>
                <a:ea typeface="黑体" pitchFamily="2" charset="-122"/>
              </a:rPr>
              <a:t>》</a:t>
            </a:r>
            <a:endParaRPr lang="zh-CN" altLang="zh-CN">
              <a:latin typeface="Arial" pitchFamily="34" charset="0"/>
              <a:ea typeface="宋体" pitchFamily="2" charset="-122"/>
            </a:endParaRPr>
          </a:p>
          <a:p>
            <a:pPr lvl="0"/>
            <a:r>
              <a:rPr lang="zh-CN" altLang="en-US" sz="2400" b="1">
                <a:solidFill>
                  <a:srgbClr val="FF0000"/>
                </a:solidFill>
                <a:latin typeface="黑体" pitchFamily="2" charset="-122"/>
                <a:ea typeface="黑体" pitchFamily="2" charset="-122"/>
              </a:rPr>
              <a:t>驿</a:t>
            </a:r>
            <a:r>
              <a:rPr lang="zh-CN" altLang="en-US" sz="2400" b="1">
                <a:latin typeface="黑体" pitchFamily="2" charset="-122"/>
                <a:ea typeface="黑体" pitchFamily="2" charset="-122"/>
              </a:rPr>
              <a:t>外断桥边，寂寞开无主。</a:t>
            </a:r>
            <a:r>
              <a:rPr lang="zh-CN" altLang="en-US" sz="2400" b="1">
                <a:solidFill>
                  <a:srgbClr val="FF0000"/>
                </a:solidFill>
                <a:latin typeface="黑体" pitchFamily="2" charset="-122"/>
                <a:ea typeface="黑体" pitchFamily="2" charset="-122"/>
              </a:rPr>
              <a:t>已</a:t>
            </a:r>
            <a:r>
              <a:rPr lang="zh-CN" altLang="en-US" sz="2400" b="1">
                <a:latin typeface="黑体" pitchFamily="2" charset="-122"/>
                <a:ea typeface="黑体" pitchFamily="2" charset="-122"/>
              </a:rPr>
              <a:t>是黄昏独自愁，更</a:t>
            </a:r>
            <a:r>
              <a:rPr lang="zh-CN" altLang="en-US" sz="2400" b="1">
                <a:solidFill>
                  <a:srgbClr val="FF0000"/>
                </a:solidFill>
                <a:latin typeface="黑体" pitchFamily="2" charset="-122"/>
                <a:ea typeface="黑体" pitchFamily="2" charset="-122"/>
              </a:rPr>
              <a:t>着</a:t>
            </a:r>
            <a:r>
              <a:rPr lang="zh-CN" altLang="en-US" sz="2400" b="1">
                <a:latin typeface="黑体" pitchFamily="2" charset="-122"/>
                <a:ea typeface="黑体" pitchFamily="2" charset="-122"/>
              </a:rPr>
              <a:t>风和雨。</a:t>
            </a:r>
            <a:endParaRPr lang="zh-CN" altLang="zh-CN">
              <a:latin typeface="Arial" pitchFamily="34" charset="0"/>
              <a:ea typeface="宋体" pitchFamily="2" charset="-122"/>
            </a:endParaRPr>
          </a:p>
          <a:p>
            <a:pPr lvl="0"/>
            <a:r>
              <a:rPr lang="zh-CN" altLang="en-US" sz="2400" b="1">
                <a:latin typeface="黑体" pitchFamily="2" charset="-122"/>
                <a:ea typeface="黑体" pitchFamily="2" charset="-122"/>
              </a:rPr>
              <a:t>无意苦争春，一任群芳妒。零落成泥</a:t>
            </a:r>
            <a:r>
              <a:rPr lang="zh-CN" altLang="en-US" sz="2400" b="1">
                <a:solidFill>
                  <a:srgbClr val="FF0000"/>
                </a:solidFill>
                <a:latin typeface="黑体" pitchFamily="2" charset="-122"/>
                <a:ea typeface="黑体" pitchFamily="2" charset="-122"/>
              </a:rPr>
              <a:t>碾</a:t>
            </a:r>
            <a:r>
              <a:rPr lang="zh-CN" altLang="en-US" sz="2400" b="1">
                <a:latin typeface="黑体" pitchFamily="2" charset="-122"/>
                <a:ea typeface="黑体" pitchFamily="2" charset="-122"/>
              </a:rPr>
              <a:t>作尘，只有香如故。</a:t>
            </a:r>
            <a:endParaRPr lang="zh-CN" altLang="zh-CN">
              <a:latin typeface="Arial" pitchFamily="34" charset="0"/>
              <a:ea typeface="宋体" pitchFamily="2" charset="-122"/>
            </a:endParaRPr>
          </a:p>
        </p:txBody>
      </p:sp>
    </p:spTree>
  </p:cSld>
  <p:clrMapOvr>
    <a:masterClrMapping/>
  </p:clrMapOvr>
  <p:transition spd="slow"/>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4033" name="文本框 3"/>
          <p:cNvSpPr/>
          <p:nvPr/>
        </p:nvSpPr>
        <p:spPr>
          <a:xfrm>
            <a:off x="157163" y="544513"/>
            <a:ext cx="8936037" cy="70707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ts val="3825"/>
              </a:lnSpc>
            </a:pPr>
            <a:r>
              <a:rPr lang="zh-CN" altLang="en-US" sz="3600" b="1">
                <a:latin typeface="黑体" pitchFamily="2" charset="-122"/>
                <a:ea typeface="黑体" pitchFamily="2" charset="-122"/>
                <a:sym typeface="宋体" pitchFamily="2" charset="-122"/>
              </a:rPr>
              <a:t>复习《题破山寺后禅院》，完成下面的</a:t>
            </a:r>
            <a:r>
              <a:rPr lang="zh-CN" altLang="en-US" sz="3600" b="1">
                <a:solidFill>
                  <a:srgbClr val="FF0000"/>
                </a:solidFill>
                <a:latin typeface="黑体" pitchFamily="2" charset="-122"/>
                <a:ea typeface="黑体" pitchFamily="2" charset="-122"/>
                <a:sym typeface="宋体" pitchFamily="2" charset="-122"/>
              </a:rPr>
              <a:t>理解性默写</a:t>
            </a:r>
            <a:r>
              <a:rPr lang="zh-CN" altLang="en-US" sz="3600" b="1">
                <a:latin typeface="黑体" pitchFamily="2" charset="-122"/>
                <a:ea typeface="黑体" pitchFamily="2" charset="-122"/>
                <a:sym typeface="宋体" pitchFamily="2" charset="-122"/>
              </a:rPr>
              <a:t>。</a:t>
            </a:r>
            <a:endParaRPr lang="zh-CN" altLang="zh-CN"/>
          </a:p>
          <a:p>
            <a:pPr lvl="0">
              <a:lnSpc>
                <a:spcPts val="3825"/>
              </a:lnSpc>
              <a:spcBef>
                <a:spcPct val="20000"/>
              </a:spcBef>
            </a:pPr>
            <a:r>
              <a:rPr lang="zh-CN" altLang="en-US" sz="3600" b="1">
                <a:latin typeface="黑体" pitchFamily="2" charset="-122"/>
                <a:ea typeface="黑体" pitchFamily="2" charset="-122"/>
                <a:sym typeface="宋体" pitchFamily="2" charset="-122"/>
              </a:rPr>
              <a:t>（</a:t>
            </a:r>
            <a:r>
              <a:rPr lang="zh-CN" altLang="zh-CN" sz="3600" b="1">
                <a:latin typeface="黑体" pitchFamily="2" charset="-122"/>
                <a:ea typeface="黑体" pitchFamily="2" charset="-122"/>
                <a:sym typeface="宋体" pitchFamily="2" charset="-122"/>
              </a:rPr>
              <a:t>1</a:t>
            </a:r>
            <a:r>
              <a:rPr lang="zh-CN" altLang="en-US" sz="3600" b="1">
                <a:latin typeface="黑体" pitchFamily="2" charset="-122"/>
                <a:ea typeface="黑体" pitchFamily="2" charset="-122"/>
                <a:sym typeface="宋体" pitchFamily="2" charset="-122"/>
              </a:rPr>
              <a:t>）古诗中描绘山寺</a:t>
            </a:r>
            <a:r>
              <a:rPr lang="zh-CN" altLang="en-US" sz="3600" b="1">
                <a:solidFill>
                  <a:srgbClr val="0000FF"/>
                </a:solidFill>
                <a:latin typeface="黑体" pitchFamily="2" charset="-122"/>
                <a:ea typeface="黑体" pitchFamily="2" charset="-122"/>
                <a:sym typeface="宋体" pitchFamily="2" charset="-122"/>
              </a:rPr>
              <a:t>幽深清寂的景色，意境深邃</a:t>
            </a:r>
            <a:r>
              <a:rPr lang="zh-CN" altLang="en-US" sz="3600" b="1">
                <a:latin typeface="黑体" pitchFamily="2" charset="-122"/>
                <a:ea typeface="黑体" pitchFamily="2" charset="-122"/>
                <a:sym typeface="宋体" pitchFamily="2" charset="-122"/>
              </a:rPr>
              <a:t>的诗句是：</a:t>
            </a:r>
            <a:r>
              <a:rPr lang="zh-CN" altLang="zh-CN" sz="3600" b="1">
                <a:latin typeface="黑体" pitchFamily="2" charset="-122"/>
                <a:ea typeface="黑体" pitchFamily="2" charset="-122"/>
                <a:sym typeface="宋体" pitchFamily="2" charset="-122"/>
              </a:rPr>
              <a:t>___________</a:t>
            </a:r>
            <a:r>
              <a:rPr lang="zh-CN" altLang="en-US" sz="3600" b="1">
                <a:latin typeface="黑体" pitchFamily="2" charset="-122"/>
                <a:ea typeface="黑体" pitchFamily="2" charset="-122"/>
                <a:sym typeface="宋体" pitchFamily="2" charset="-122"/>
              </a:rPr>
              <a:t>，</a:t>
            </a:r>
            <a:r>
              <a:rPr lang="zh-CN" altLang="zh-CN" sz="3600" b="1">
                <a:latin typeface="黑体" pitchFamily="2" charset="-122"/>
                <a:ea typeface="黑体" pitchFamily="2" charset="-122"/>
                <a:sym typeface="宋体" pitchFamily="2" charset="-122"/>
              </a:rPr>
              <a:t>____________</a:t>
            </a:r>
            <a:r>
              <a:rPr lang="zh-CN" altLang="en-US" sz="3600" b="1">
                <a:latin typeface="黑体" pitchFamily="2" charset="-122"/>
                <a:ea typeface="黑体" pitchFamily="2" charset="-122"/>
                <a:sym typeface="宋体" pitchFamily="2" charset="-122"/>
              </a:rPr>
              <a:t>。</a:t>
            </a:r>
            <a:endParaRPr lang="zh-CN" altLang="zh-CN"/>
          </a:p>
          <a:p>
            <a:pPr lvl="0">
              <a:lnSpc>
                <a:spcPts val="3825"/>
              </a:lnSpc>
              <a:spcBef>
                <a:spcPct val="20000"/>
              </a:spcBef>
            </a:pPr>
            <a:r>
              <a:rPr lang="zh-CN" altLang="en-US" sz="3600" b="1">
                <a:latin typeface="黑体" pitchFamily="2" charset="-122"/>
                <a:ea typeface="黑体" pitchFamily="2" charset="-122"/>
                <a:sym typeface="宋体" pitchFamily="2" charset="-122"/>
              </a:rPr>
              <a:t>（</a:t>
            </a:r>
            <a:r>
              <a:rPr lang="zh-CN" altLang="zh-CN" sz="3600" b="1">
                <a:latin typeface="黑体" pitchFamily="2" charset="-122"/>
                <a:ea typeface="黑体" pitchFamily="2" charset="-122"/>
                <a:sym typeface="宋体" pitchFamily="2" charset="-122"/>
              </a:rPr>
              <a:t>2</a:t>
            </a:r>
            <a:r>
              <a:rPr lang="zh-CN" altLang="en-US" sz="3600" b="1">
                <a:latin typeface="黑体" pitchFamily="2" charset="-122"/>
                <a:ea typeface="黑体" pitchFamily="2" charset="-122"/>
                <a:sym typeface="宋体" pitchFamily="2" charset="-122"/>
              </a:rPr>
              <a:t>）《题破山寺后禅院》中的</a:t>
            </a:r>
            <a:endParaRPr lang="zh-CN" altLang="zh-CN"/>
          </a:p>
          <a:p>
            <a:pPr lvl="0">
              <a:lnSpc>
                <a:spcPts val="3825"/>
              </a:lnSpc>
              <a:spcBef>
                <a:spcPct val="20000"/>
              </a:spcBef>
            </a:pPr>
            <a:r>
              <a:rPr lang="zh-CN" altLang="en-US" sz="3600" b="1">
                <a:latin typeface="黑体" pitchFamily="2" charset="-122"/>
                <a:ea typeface="黑体" pitchFamily="2" charset="-122"/>
                <a:sym typeface="宋体" pitchFamily="2" charset="-122"/>
              </a:rPr>
              <a:t>“</a:t>
            </a:r>
            <a:r>
              <a:rPr lang="zh-CN" altLang="zh-CN" sz="3600" b="1">
                <a:latin typeface="黑体" pitchFamily="2" charset="-122"/>
                <a:ea typeface="黑体" pitchFamily="2" charset="-122"/>
                <a:sym typeface="宋体" pitchFamily="2" charset="-122"/>
              </a:rPr>
              <a:t>_____________</a:t>
            </a:r>
            <a:r>
              <a:rPr lang="zh-CN" altLang="en-US" sz="3600" b="1">
                <a:latin typeface="黑体" pitchFamily="2" charset="-122"/>
                <a:ea typeface="黑体" pitchFamily="2" charset="-122"/>
                <a:sym typeface="宋体" pitchFamily="2" charset="-122"/>
              </a:rPr>
              <a:t>，</a:t>
            </a:r>
            <a:r>
              <a:rPr lang="zh-CN" altLang="zh-CN" sz="3600" b="1">
                <a:latin typeface="黑体" pitchFamily="2" charset="-122"/>
                <a:ea typeface="黑体" pitchFamily="2" charset="-122"/>
                <a:sym typeface="宋体" pitchFamily="2" charset="-122"/>
              </a:rPr>
              <a:t>______________</a:t>
            </a:r>
            <a:r>
              <a:rPr lang="zh-CN" altLang="en-US" sz="3600" b="1">
                <a:latin typeface="黑体" pitchFamily="2" charset="-122"/>
                <a:ea typeface="黑体" pitchFamily="2" charset="-122"/>
                <a:sym typeface="宋体" pitchFamily="2" charset="-122"/>
              </a:rPr>
              <a:t>”写出了环境的清幽及</a:t>
            </a:r>
            <a:r>
              <a:rPr lang="zh-CN" altLang="en-US" sz="3600" b="1">
                <a:solidFill>
                  <a:srgbClr val="0000FF"/>
                </a:solidFill>
                <a:latin typeface="黑体" pitchFamily="2" charset="-122"/>
                <a:ea typeface="黑体" pitchFamily="2" charset="-122"/>
                <a:sym typeface="宋体" pitchFamily="2" charset="-122"/>
              </a:rPr>
              <a:t>人生的启示</a:t>
            </a:r>
            <a:r>
              <a:rPr lang="zh-CN" altLang="en-US" sz="3600" b="1">
                <a:latin typeface="黑体" pitchFamily="2" charset="-122"/>
                <a:ea typeface="黑体" pitchFamily="2" charset="-122"/>
                <a:sym typeface="宋体" pitchFamily="2" charset="-122"/>
              </a:rPr>
              <a:t>。</a:t>
            </a:r>
            <a:endParaRPr lang="zh-CN" altLang="zh-CN"/>
          </a:p>
          <a:p>
            <a:pPr lvl="0">
              <a:lnSpc>
                <a:spcPts val="3825"/>
              </a:lnSpc>
            </a:pPr>
            <a:r>
              <a:rPr lang="zh-CN" altLang="en-US" sz="3600" b="1">
                <a:latin typeface="黑体" pitchFamily="2" charset="-122"/>
                <a:ea typeface="黑体" pitchFamily="2" charset="-122"/>
                <a:sym typeface="宋体" pitchFamily="2" charset="-122"/>
              </a:rPr>
              <a:t>（</a:t>
            </a:r>
            <a:r>
              <a:rPr lang="zh-CN" altLang="zh-CN" sz="3600" b="1">
                <a:latin typeface="黑体" pitchFamily="2" charset="-122"/>
                <a:ea typeface="黑体" pitchFamily="2" charset="-122"/>
                <a:sym typeface="宋体" pitchFamily="2" charset="-122"/>
              </a:rPr>
              <a:t>3</a:t>
            </a:r>
            <a:r>
              <a:rPr lang="zh-CN" altLang="en-US" sz="3600" b="1">
                <a:latin typeface="黑体" pitchFamily="2" charset="-122"/>
                <a:ea typeface="黑体" pitchFamily="2" charset="-122"/>
                <a:sym typeface="宋体" pitchFamily="2" charset="-122"/>
              </a:rPr>
              <a:t>）</a:t>
            </a:r>
            <a:r>
              <a:rPr lang="zh-CN" altLang="zh-CN" sz="3600" b="1">
                <a:latin typeface="黑体" pitchFamily="2" charset="-122"/>
                <a:ea typeface="黑体" pitchFamily="2" charset="-122"/>
                <a:sym typeface="宋体" pitchFamily="2" charset="-122"/>
              </a:rPr>
              <a:t>《</a:t>
            </a:r>
            <a:r>
              <a:rPr lang="zh-CN" altLang="en-US" sz="3600" b="1">
                <a:latin typeface="黑体" pitchFamily="2" charset="-122"/>
                <a:ea typeface="黑体" pitchFamily="2" charset="-122"/>
                <a:sym typeface="宋体" pitchFamily="2" charset="-122"/>
              </a:rPr>
              <a:t>题破山寺后禅院</a:t>
            </a:r>
            <a:r>
              <a:rPr lang="zh-CN" altLang="zh-CN" sz="3600" b="1">
                <a:latin typeface="黑体" pitchFamily="2" charset="-122"/>
                <a:ea typeface="黑体" pitchFamily="2" charset="-122"/>
                <a:sym typeface="宋体" pitchFamily="2" charset="-122"/>
              </a:rPr>
              <a:t>》</a:t>
            </a:r>
            <a:r>
              <a:rPr lang="zh-CN" altLang="en-US" sz="3600" b="1">
                <a:latin typeface="黑体" pitchFamily="2" charset="-122"/>
                <a:ea typeface="黑体" pitchFamily="2" charset="-122"/>
                <a:sym typeface="宋体" pitchFamily="2" charset="-122"/>
              </a:rPr>
              <a:t>以动显静，因景生情，含蓄隽永的诗句是：</a:t>
            </a:r>
            <a:r>
              <a:rPr lang="zh-CN" altLang="zh-CN" sz="3600" b="1">
                <a:latin typeface="黑体" pitchFamily="2" charset="-122"/>
                <a:ea typeface="黑体" pitchFamily="2" charset="-122"/>
                <a:sym typeface="宋体" pitchFamily="2" charset="-122"/>
              </a:rPr>
              <a:t>___________</a:t>
            </a:r>
            <a:r>
              <a:rPr lang="zh-CN" altLang="en-US" sz="3600" b="1">
                <a:latin typeface="黑体" pitchFamily="2" charset="-122"/>
                <a:ea typeface="黑体" pitchFamily="2" charset="-122"/>
                <a:sym typeface="宋体" pitchFamily="2" charset="-122"/>
              </a:rPr>
              <a:t>，</a:t>
            </a:r>
            <a:r>
              <a:rPr lang="zh-CN" altLang="zh-CN" sz="3600" b="1">
                <a:latin typeface="黑体" pitchFamily="2" charset="-122"/>
                <a:ea typeface="黑体" pitchFamily="2" charset="-122"/>
                <a:sym typeface="宋体" pitchFamily="2" charset="-122"/>
              </a:rPr>
              <a:t>___________</a:t>
            </a:r>
            <a:r>
              <a:rPr lang="zh-CN" altLang="en-US" sz="3600" b="1">
                <a:latin typeface="黑体" pitchFamily="2" charset="-122"/>
                <a:ea typeface="黑体" pitchFamily="2" charset="-122"/>
                <a:sym typeface="宋体" pitchFamily="2" charset="-122"/>
              </a:rPr>
              <a:t>。 </a:t>
            </a:r>
            <a:endParaRPr lang="zh-CN" altLang="zh-CN"/>
          </a:p>
          <a:p>
            <a:pPr lvl="0">
              <a:lnSpc>
                <a:spcPct val="150000"/>
              </a:lnSpc>
            </a:pPr>
            <a:endParaRPr lang="zh-CN" altLang="en-US" sz="3200" b="1">
              <a:latin typeface="黑体" pitchFamily="2" charset="-122"/>
              <a:ea typeface="黑体" pitchFamily="2" charset="-122"/>
              <a:sym typeface="宋体" pitchFamily="2" charset="-122"/>
            </a:endParaRPr>
          </a:p>
          <a:p>
            <a:pPr lvl="0"/>
            <a:endParaRPr lang="zh-CN" altLang="zh-CN" sz="3200">
              <a:solidFill>
                <a:srgbClr val="333300"/>
              </a:solidFill>
              <a:ea typeface="黑体" pitchFamily="2"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5057" name="文本框 1"/>
          <p:cNvSpPr/>
          <p:nvPr/>
        </p:nvSpPr>
        <p:spPr>
          <a:xfrm>
            <a:off x="322263" y="115888"/>
            <a:ext cx="7940675" cy="83026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3200" b="1">
                <a:latin typeface="黑体" pitchFamily="2" charset="-122"/>
                <a:ea typeface="黑体" pitchFamily="2" charset="-122"/>
                <a:sym typeface="宋体" pitchFamily="2" charset="-122"/>
              </a:rPr>
              <a:t>背诵《送友人》，完成下面的</a:t>
            </a:r>
            <a:r>
              <a:rPr lang="zh-CN" altLang="en-US" sz="3200" b="1">
                <a:solidFill>
                  <a:srgbClr val="FF0000"/>
                </a:solidFill>
                <a:latin typeface="黑体" pitchFamily="2" charset="-122"/>
                <a:ea typeface="黑体" pitchFamily="2" charset="-122"/>
                <a:sym typeface="宋体" pitchFamily="2" charset="-122"/>
              </a:rPr>
              <a:t>理解性默写</a:t>
            </a:r>
            <a:r>
              <a:rPr lang="zh-CN" altLang="en-US" sz="3200" b="1">
                <a:latin typeface="黑体" pitchFamily="2" charset="-122"/>
                <a:ea typeface="黑体" pitchFamily="2" charset="-122"/>
                <a:sym typeface="宋体" pitchFamily="2" charset="-122"/>
              </a:rPr>
              <a:t>。</a:t>
            </a:r>
            <a:endParaRPr lang="zh-CN" altLang="zh-CN"/>
          </a:p>
        </p:txBody>
      </p:sp>
      <p:sp>
        <p:nvSpPr>
          <p:cNvPr id="45058" name="文本框 2"/>
          <p:cNvSpPr/>
          <p:nvPr/>
        </p:nvSpPr>
        <p:spPr>
          <a:xfrm>
            <a:off x="103188" y="946150"/>
            <a:ext cx="8753475" cy="51133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ts val="3550"/>
              </a:lnSpc>
            </a:pPr>
            <a:r>
              <a:rPr lang="en-US" altLang="zh-CN" sz="3600" b="1">
                <a:latin typeface="黑体" pitchFamily="2" charset="-122"/>
                <a:ea typeface="黑体" pitchFamily="2" charset="-122"/>
              </a:rPr>
              <a:t>(1)</a:t>
            </a:r>
            <a:r>
              <a:rPr lang="en-US" altLang="en-US" sz="3600" b="1">
                <a:latin typeface="黑体" pitchFamily="2" charset="-122"/>
                <a:ea typeface="黑体" pitchFamily="2" charset="-122"/>
              </a:rPr>
              <a:t>交代送别</a:t>
            </a:r>
            <a:r>
              <a:rPr lang="en-US" altLang="en-US" sz="3600" b="1">
                <a:solidFill>
                  <a:srgbClr val="0000FF"/>
                </a:solidFill>
                <a:latin typeface="黑体" pitchFamily="2" charset="-122"/>
                <a:ea typeface="黑体" pitchFamily="2" charset="-122"/>
              </a:rPr>
              <a:t>地点</a:t>
            </a:r>
            <a:r>
              <a:rPr lang="en-US" altLang="en-US" sz="3600" b="1">
                <a:latin typeface="黑体" pitchFamily="2" charset="-122"/>
                <a:ea typeface="黑体" pitchFamily="2" charset="-122"/>
              </a:rPr>
              <a:t>及环境的句子是：</a:t>
            </a:r>
            <a:endParaRPr lang="zh-CN" altLang="zh-CN"/>
          </a:p>
          <a:p>
            <a:pPr lvl="0">
              <a:lnSpc>
                <a:spcPts val="3550"/>
              </a:lnSpc>
            </a:pPr>
            <a:r>
              <a:rPr lang="en-US" altLang="zh-CN" sz="3600" b="1">
                <a:latin typeface="黑体" pitchFamily="2" charset="-122"/>
                <a:ea typeface="黑体" pitchFamily="2" charset="-122"/>
                <a:sym typeface="宋体" pitchFamily="2" charset="-122"/>
              </a:rPr>
              <a:t>_______________</a:t>
            </a:r>
            <a:r>
              <a:rPr lang="zh-CN" altLang="en-US" sz="3600" b="1">
                <a:latin typeface="黑体" pitchFamily="2" charset="-122"/>
                <a:ea typeface="黑体" pitchFamily="2" charset="-122"/>
                <a:sym typeface="宋体" pitchFamily="2" charset="-122"/>
              </a:rPr>
              <a:t>，</a:t>
            </a:r>
            <a:r>
              <a:rPr lang="en-US" altLang="zh-CN" sz="3600" b="1">
                <a:latin typeface="黑体" pitchFamily="2" charset="-122"/>
                <a:ea typeface="黑体" pitchFamily="2" charset="-122"/>
                <a:sym typeface="宋体" pitchFamily="2" charset="-122"/>
              </a:rPr>
              <a:t>_______________</a:t>
            </a:r>
            <a:r>
              <a:rPr lang="zh-CN" altLang="en-US" sz="3600" b="1">
                <a:latin typeface="黑体" pitchFamily="2" charset="-122"/>
                <a:ea typeface="黑体" pitchFamily="2" charset="-122"/>
                <a:sym typeface="宋体" pitchFamily="2" charset="-122"/>
              </a:rPr>
              <a:t>。</a:t>
            </a:r>
            <a:r>
              <a:rPr lang="en-US" altLang="zh-CN" sz="3600" b="1">
                <a:latin typeface="黑体" pitchFamily="2" charset="-122"/>
                <a:ea typeface="黑体" pitchFamily="2" charset="-122"/>
                <a:sym typeface="宋体" pitchFamily="2" charset="-122"/>
              </a:rPr>
              <a:t> </a:t>
            </a:r>
            <a:endParaRPr lang="zh-CN" altLang="zh-CN"/>
          </a:p>
          <a:p>
            <a:pPr lvl="0">
              <a:lnSpc>
                <a:spcPts val="3550"/>
              </a:lnSpc>
            </a:pPr>
            <a:r>
              <a:rPr lang="en-US" altLang="zh-CN" sz="3600" b="1">
                <a:latin typeface="黑体" pitchFamily="2" charset="-122"/>
                <a:ea typeface="黑体" pitchFamily="2" charset="-122"/>
              </a:rPr>
              <a:t>(2)</a:t>
            </a:r>
            <a:r>
              <a:rPr lang="zh-CN" altLang="en-US" sz="3600" b="1">
                <a:latin typeface="黑体" pitchFamily="2" charset="-122"/>
                <a:ea typeface="黑体" pitchFamily="2" charset="-122"/>
              </a:rPr>
              <a:t>《送友人》中借马的萧萧长鸣，表现友人不忍离去的诗句 ：</a:t>
            </a:r>
            <a:r>
              <a:rPr lang="en-US" altLang="zh-CN" sz="3600" b="1">
                <a:latin typeface="黑体" pitchFamily="2" charset="-122"/>
                <a:ea typeface="黑体" pitchFamily="2" charset="-122"/>
              </a:rPr>
              <a:t>_________</a:t>
            </a:r>
            <a:r>
              <a:rPr lang="en-US" altLang="zh-CN" sz="3600" b="1">
                <a:latin typeface="黑体" pitchFamily="2" charset="-122"/>
                <a:ea typeface="黑体" pitchFamily="2" charset="-122"/>
                <a:sym typeface="宋体" pitchFamily="2" charset="-122"/>
              </a:rPr>
              <a:t>___</a:t>
            </a:r>
            <a:r>
              <a:rPr lang="zh-CN" altLang="en-US" sz="3600" b="1">
                <a:latin typeface="黑体" pitchFamily="2" charset="-122"/>
                <a:ea typeface="黑体" pitchFamily="2" charset="-122"/>
                <a:sym typeface="宋体" pitchFamily="2" charset="-122"/>
              </a:rPr>
              <a:t>，</a:t>
            </a:r>
            <a:r>
              <a:rPr lang="en-US" altLang="zh-CN" sz="3600" b="1">
                <a:latin typeface="黑体" pitchFamily="2" charset="-122"/>
                <a:ea typeface="黑体" pitchFamily="2" charset="-122"/>
                <a:sym typeface="宋体" pitchFamily="2" charset="-122"/>
              </a:rPr>
              <a:t>_</a:t>
            </a:r>
            <a:r>
              <a:rPr lang="en-US" altLang="zh-CN" sz="3600" b="1">
                <a:latin typeface="黑体" pitchFamily="2" charset="-122"/>
                <a:ea typeface="黑体" pitchFamily="2" charset="-122"/>
              </a:rPr>
              <a:t>___________</a:t>
            </a:r>
            <a:r>
              <a:rPr lang="zh-CN" altLang="en-US" sz="3600" b="1">
                <a:latin typeface="黑体" pitchFamily="2" charset="-122"/>
                <a:ea typeface="黑体" pitchFamily="2" charset="-122"/>
              </a:rPr>
              <a:t>。</a:t>
            </a:r>
            <a:endParaRPr lang="zh-CN" altLang="zh-CN"/>
          </a:p>
          <a:p>
            <a:pPr lvl="0">
              <a:lnSpc>
                <a:spcPts val="3550"/>
              </a:lnSpc>
            </a:pPr>
            <a:r>
              <a:rPr lang="zh-CN" altLang="en-US" sz="3600" b="1">
                <a:latin typeface="黑体" pitchFamily="2" charset="-122"/>
                <a:ea typeface="黑体" pitchFamily="2" charset="-122"/>
              </a:rPr>
              <a:t>（</a:t>
            </a:r>
            <a:r>
              <a:rPr lang="en-US" altLang="zh-CN" sz="3600" b="1">
                <a:latin typeface="黑体" pitchFamily="2" charset="-122"/>
                <a:ea typeface="黑体" pitchFamily="2" charset="-122"/>
              </a:rPr>
              <a:t>3</a:t>
            </a:r>
            <a:r>
              <a:rPr lang="zh-CN" altLang="en-US" sz="3600" b="1">
                <a:latin typeface="黑体" pitchFamily="2" charset="-122"/>
                <a:ea typeface="黑体" pitchFamily="2" charset="-122"/>
              </a:rPr>
              <a:t>）《送友人》中比喻友人离家远游，行踪难定的诗句是：</a:t>
            </a:r>
            <a:r>
              <a:rPr lang="en-US" altLang="zh-CN" sz="3600" b="1">
                <a:latin typeface="黑体" pitchFamily="2" charset="-122"/>
                <a:ea typeface="黑体" pitchFamily="2" charset="-122"/>
              </a:rPr>
              <a:t>___________</a:t>
            </a:r>
            <a:r>
              <a:rPr lang="zh-CN" altLang="en-US" sz="3600" b="1">
                <a:latin typeface="黑体" pitchFamily="2" charset="-122"/>
                <a:ea typeface="黑体" pitchFamily="2" charset="-122"/>
              </a:rPr>
              <a:t>，</a:t>
            </a:r>
            <a:r>
              <a:rPr lang="en-US" altLang="zh-CN" sz="3600" b="1">
                <a:latin typeface="黑体" pitchFamily="2" charset="-122"/>
                <a:ea typeface="黑体" pitchFamily="2" charset="-122"/>
              </a:rPr>
              <a:t>__________</a:t>
            </a:r>
            <a:r>
              <a:rPr lang="en-US" altLang="zh-CN" sz="3600" b="1">
                <a:latin typeface="黑体" pitchFamily="2" charset="-122"/>
                <a:ea typeface="黑体" pitchFamily="2" charset="-122"/>
                <a:sym typeface="宋体" pitchFamily="2" charset="-122"/>
              </a:rPr>
              <a:t>__ </a:t>
            </a:r>
            <a:r>
              <a:rPr lang="zh-CN" altLang="en-US" sz="3600" b="1">
                <a:latin typeface="黑体" pitchFamily="2" charset="-122"/>
                <a:ea typeface="黑体" pitchFamily="2" charset="-122"/>
                <a:sym typeface="宋体" pitchFamily="2" charset="-122"/>
              </a:rPr>
              <a:t>。</a:t>
            </a:r>
            <a:r>
              <a:rPr lang="en-US" altLang="zh-CN" sz="3600" b="1">
                <a:latin typeface="黑体" pitchFamily="2" charset="-122"/>
                <a:ea typeface="黑体" pitchFamily="2" charset="-122"/>
              </a:rPr>
              <a:t> </a:t>
            </a:r>
            <a:endParaRPr lang="zh-CN" altLang="zh-CN"/>
          </a:p>
          <a:p>
            <a:pPr lvl="0">
              <a:lnSpc>
                <a:spcPts val="3550"/>
              </a:lnSpc>
            </a:pPr>
            <a:r>
              <a:rPr lang="en-US" altLang="zh-CN" sz="3600" b="1">
                <a:latin typeface="黑体" pitchFamily="2" charset="-122"/>
                <a:ea typeface="黑体" pitchFamily="2" charset="-122"/>
              </a:rPr>
              <a:t>(4)</a:t>
            </a:r>
            <a:r>
              <a:rPr lang="zh-CN" altLang="en-US" sz="3600" b="1">
                <a:latin typeface="黑体" pitchFamily="2" charset="-122"/>
                <a:ea typeface="黑体" pitchFamily="2" charset="-122"/>
              </a:rPr>
              <a:t>诗中借比喻的修辞手法来表达诗人与友人难舍难分之情的诗句：</a:t>
            </a:r>
            <a:r>
              <a:rPr lang="en-US" altLang="zh-CN" sz="3600" b="1">
                <a:latin typeface="黑体" pitchFamily="2" charset="-122"/>
                <a:ea typeface="黑体" pitchFamily="2" charset="-122"/>
              </a:rPr>
              <a:t>____________</a:t>
            </a:r>
            <a:r>
              <a:rPr lang="zh-CN" altLang="en-US" sz="3600" b="1">
                <a:latin typeface="黑体" pitchFamily="2" charset="-122"/>
                <a:ea typeface="黑体" pitchFamily="2" charset="-122"/>
              </a:rPr>
              <a:t>，</a:t>
            </a:r>
            <a:r>
              <a:rPr lang="en-US" altLang="zh-CN" sz="3600" b="1">
                <a:latin typeface="黑体" pitchFamily="2" charset="-122"/>
                <a:ea typeface="黑体" pitchFamily="2" charset="-122"/>
              </a:rPr>
              <a:t>____________</a:t>
            </a:r>
            <a:r>
              <a:rPr lang="zh-CN" altLang="en-US" sz="3600" b="1">
                <a:latin typeface="黑体" pitchFamily="2" charset="-122"/>
                <a:ea typeface="黑体" pitchFamily="2" charset="-122"/>
              </a:rPr>
              <a:t>。</a:t>
            </a:r>
            <a:endParaRPr lang="zh-CN" altLang="zh-CN"/>
          </a:p>
        </p:txBody>
      </p:sp>
      <p:sp>
        <p:nvSpPr>
          <p:cNvPr id="45059" name="文本框 3"/>
          <p:cNvSpPr/>
          <p:nvPr/>
        </p:nvSpPr>
        <p:spPr>
          <a:xfrm>
            <a:off x="1965325" y="6208713"/>
            <a:ext cx="5029200" cy="738187"/>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2800" b="1">
                <a:solidFill>
                  <a:srgbClr val="FF0000"/>
                </a:solidFill>
                <a:ea typeface="黑体" pitchFamily="2" charset="-122"/>
              </a:rPr>
              <a:t>学生自学，教师巡视（</a:t>
            </a:r>
            <a:r>
              <a:rPr lang="en-US" altLang="zh-CN" sz="2800" b="1">
                <a:solidFill>
                  <a:srgbClr val="FF0000"/>
                </a:solidFill>
                <a:ea typeface="黑体" pitchFamily="2" charset="-122"/>
              </a:rPr>
              <a:t>5</a:t>
            </a:r>
            <a:r>
              <a:rPr lang="zh-CN" altLang="en-US" sz="2800" b="1">
                <a:solidFill>
                  <a:srgbClr val="FF0000"/>
                </a:solidFill>
                <a:ea typeface="黑体" pitchFamily="2" charset="-122"/>
              </a:rPr>
              <a:t>分钟）</a:t>
            </a:r>
            <a:endParaRPr lang="zh-CN" altLang="zh-CN"/>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6081" name="文本框 1"/>
          <p:cNvSpPr/>
          <p:nvPr/>
        </p:nvSpPr>
        <p:spPr>
          <a:xfrm>
            <a:off x="2428875" y="22225"/>
            <a:ext cx="4286250" cy="5222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ea typeface="黑体" pitchFamily="2" charset="-122"/>
              </a:rPr>
              <a:t>自学检测二（</a:t>
            </a:r>
            <a:r>
              <a:rPr lang="en-US" altLang="zh-CN" sz="2800" b="1">
                <a:solidFill>
                  <a:srgbClr val="FF0000"/>
                </a:solidFill>
                <a:ea typeface="黑体" pitchFamily="2" charset="-122"/>
              </a:rPr>
              <a:t>5</a:t>
            </a:r>
            <a:r>
              <a:rPr lang="zh-CN" altLang="en-US" sz="2800" b="1">
                <a:solidFill>
                  <a:srgbClr val="FF0000"/>
                </a:solidFill>
                <a:ea typeface="黑体" pitchFamily="2" charset="-122"/>
              </a:rPr>
              <a:t>分钟）</a:t>
            </a:r>
            <a:endParaRPr lang="zh-CN" altLang="zh-CN"/>
          </a:p>
        </p:txBody>
      </p:sp>
      <p:sp>
        <p:nvSpPr>
          <p:cNvPr id="46082" name="文本框 3"/>
          <p:cNvSpPr/>
          <p:nvPr/>
        </p:nvSpPr>
        <p:spPr>
          <a:xfrm>
            <a:off x="157163" y="544513"/>
            <a:ext cx="8936037" cy="67516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2800" b="1">
                <a:latin typeface="黑体" pitchFamily="2" charset="-122"/>
                <a:ea typeface="黑体" pitchFamily="2" charset="-122"/>
                <a:sym typeface="宋体" pitchFamily="2" charset="-122"/>
              </a:rPr>
              <a:t>背诵《题破山寺后禅院》，完成下面的</a:t>
            </a:r>
            <a:r>
              <a:rPr lang="zh-CN" altLang="en-US" sz="2800" b="1">
                <a:solidFill>
                  <a:srgbClr val="FF0000"/>
                </a:solidFill>
                <a:latin typeface="黑体" pitchFamily="2" charset="-122"/>
                <a:ea typeface="黑体" pitchFamily="2" charset="-122"/>
                <a:sym typeface="宋体" pitchFamily="2" charset="-122"/>
              </a:rPr>
              <a:t>理解性默写</a:t>
            </a:r>
            <a:r>
              <a:rPr lang="zh-CN" altLang="en-US" sz="2800" b="1">
                <a:latin typeface="黑体" pitchFamily="2" charset="-122"/>
                <a:ea typeface="黑体" pitchFamily="2" charset="-122"/>
                <a:sym typeface="宋体" pitchFamily="2" charset="-122"/>
              </a:rPr>
              <a:t>。</a:t>
            </a:r>
            <a:endParaRPr lang="zh-CN" altLang="zh-CN"/>
          </a:p>
          <a:p>
            <a:pPr lvl="0">
              <a:lnSpc>
                <a:spcPct val="150000"/>
              </a:lnSpc>
              <a:spcBef>
                <a:spcPct val="20000"/>
              </a:spcBef>
            </a:pPr>
            <a:r>
              <a:rPr lang="zh-CN" altLang="en-US" sz="2800" b="1">
                <a:latin typeface="黑体" pitchFamily="2" charset="-122"/>
                <a:ea typeface="黑体" pitchFamily="2" charset="-122"/>
                <a:sym typeface="宋体" pitchFamily="2" charset="-122"/>
              </a:rPr>
              <a:t>（</a:t>
            </a:r>
            <a:r>
              <a:rPr lang="zh-CN" altLang="zh-CN" sz="2800" b="1">
                <a:latin typeface="黑体" pitchFamily="2" charset="-122"/>
                <a:ea typeface="黑体" pitchFamily="2" charset="-122"/>
                <a:sym typeface="宋体" pitchFamily="2" charset="-122"/>
              </a:rPr>
              <a:t>1</a:t>
            </a:r>
            <a:r>
              <a:rPr lang="zh-CN" altLang="en-US" sz="2800" b="1">
                <a:latin typeface="黑体" pitchFamily="2" charset="-122"/>
                <a:ea typeface="黑体" pitchFamily="2" charset="-122"/>
                <a:sym typeface="宋体" pitchFamily="2" charset="-122"/>
              </a:rPr>
              <a:t>）古诗中描绘山寺</a:t>
            </a:r>
            <a:r>
              <a:rPr lang="zh-CN" altLang="en-US" sz="2800" b="1">
                <a:solidFill>
                  <a:srgbClr val="0000FF"/>
                </a:solidFill>
                <a:latin typeface="黑体" pitchFamily="2" charset="-122"/>
                <a:ea typeface="黑体" pitchFamily="2" charset="-122"/>
                <a:sym typeface="宋体" pitchFamily="2" charset="-122"/>
              </a:rPr>
              <a:t>幽深清寂的景色，意境深邃</a:t>
            </a:r>
            <a:r>
              <a:rPr lang="zh-CN" altLang="en-US" sz="2800" b="1">
                <a:latin typeface="黑体" pitchFamily="2" charset="-122"/>
                <a:ea typeface="黑体" pitchFamily="2" charset="-122"/>
                <a:sym typeface="宋体" pitchFamily="2" charset="-122"/>
              </a:rPr>
              <a:t>的诗句是：</a:t>
            </a:r>
            <a:r>
              <a:rPr lang="zh-CN" altLang="zh-CN" sz="2800" b="1">
                <a:latin typeface="黑体" pitchFamily="2" charset="-122"/>
                <a:ea typeface="黑体" pitchFamily="2" charset="-122"/>
                <a:sym typeface="宋体" pitchFamily="2" charset="-122"/>
              </a:rPr>
              <a:t>___________</a:t>
            </a:r>
            <a:r>
              <a:rPr lang="zh-CN" altLang="en-US" sz="2800" b="1">
                <a:latin typeface="黑体" pitchFamily="2" charset="-122"/>
                <a:ea typeface="黑体" pitchFamily="2" charset="-122"/>
                <a:sym typeface="宋体" pitchFamily="2" charset="-122"/>
              </a:rPr>
              <a:t>，</a:t>
            </a:r>
            <a:r>
              <a:rPr lang="zh-CN" altLang="zh-CN" sz="2800" b="1">
                <a:latin typeface="黑体" pitchFamily="2" charset="-122"/>
                <a:ea typeface="黑体" pitchFamily="2" charset="-122"/>
                <a:sym typeface="宋体" pitchFamily="2" charset="-122"/>
              </a:rPr>
              <a:t>____________</a:t>
            </a:r>
            <a:r>
              <a:rPr lang="zh-CN" altLang="en-US" sz="2800" b="1">
                <a:latin typeface="黑体" pitchFamily="2" charset="-122"/>
                <a:ea typeface="黑体" pitchFamily="2" charset="-122"/>
                <a:sym typeface="宋体" pitchFamily="2" charset="-122"/>
              </a:rPr>
              <a:t>。</a:t>
            </a:r>
            <a:endParaRPr lang="zh-CN" altLang="zh-CN"/>
          </a:p>
          <a:p>
            <a:pPr lvl="0">
              <a:lnSpc>
                <a:spcPct val="150000"/>
              </a:lnSpc>
              <a:spcBef>
                <a:spcPct val="20000"/>
              </a:spcBef>
            </a:pPr>
            <a:r>
              <a:rPr lang="zh-CN" altLang="en-US" sz="2800" b="1">
                <a:latin typeface="黑体" pitchFamily="2" charset="-122"/>
                <a:ea typeface="黑体" pitchFamily="2" charset="-122"/>
                <a:sym typeface="宋体" pitchFamily="2" charset="-122"/>
              </a:rPr>
              <a:t>（</a:t>
            </a:r>
            <a:r>
              <a:rPr lang="zh-CN" altLang="zh-CN" sz="2800" b="1">
                <a:latin typeface="黑体" pitchFamily="2" charset="-122"/>
                <a:ea typeface="黑体" pitchFamily="2" charset="-122"/>
                <a:sym typeface="宋体" pitchFamily="2" charset="-122"/>
              </a:rPr>
              <a:t>2</a:t>
            </a:r>
            <a:r>
              <a:rPr lang="zh-CN" altLang="en-US" sz="2800" b="1">
                <a:latin typeface="黑体" pitchFamily="2" charset="-122"/>
                <a:ea typeface="黑体" pitchFamily="2" charset="-122"/>
                <a:sym typeface="宋体" pitchFamily="2" charset="-122"/>
              </a:rPr>
              <a:t>）《题破山寺后禅院》中的</a:t>
            </a:r>
            <a:endParaRPr lang="zh-CN" altLang="zh-CN"/>
          </a:p>
          <a:p>
            <a:pPr lvl="0">
              <a:lnSpc>
                <a:spcPct val="150000"/>
              </a:lnSpc>
              <a:spcBef>
                <a:spcPct val="20000"/>
              </a:spcBef>
            </a:pPr>
            <a:r>
              <a:rPr lang="zh-CN" altLang="en-US" sz="2800" b="1">
                <a:latin typeface="黑体" pitchFamily="2" charset="-122"/>
                <a:ea typeface="黑体" pitchFamily="2" charset="-122"/>
                <a:sym typeface="宋体" pitchFamily="2" charset="-122"/>
              </a:rPr>
              <a:t>“</a:t>
            </a:r>
            <a:r>
              <a:rPr lang="zh-CN" altLang="zh-CN" sz="2800" b="1">
                <a:latin typeface="黑体" pitchFamily="2" charset="-122"/>
                <a:ea typeface="黑体" pitchFamily="2" charset="-122"/>
                <a:sym typeface="宋体" pitchFamily="2" charset="-122"/>
              </a:rPr>
              <a:t>_____________</a:t>
            </a:r>
            <a:r>
              <a:rPr lang="zh-CN" altLang="en-US" sz="2800" b="1">
                <a:latin typeface="黑体" pitchFamily="2" charset="-122"/>
                <a:ea typeface="黑体" pitchFamily="2" charset="-122"/>
                <a:sym typeface="宋体" pitchFamily="2" charset="-122"/>
              </a:rPr>
              <a:t>，</a:t>
            </a:r>
            <a:r>
              <a:rPr lang="zh-CN" altLang="zh-CN" sz="2800" b="1">
                <a:latin typeface="黑体" pitchFamily="2" charset="-122"/>
                <a:ea typeface="黑体" pitchFamily="2" charset="-122"/>
                <a:sym typeface="宋体" pitchFamily="2" charset="-122"/>
              </a:rPr>
              <a:t>______________</a:t>
            </a:r>
            <a:r>
              <a:rPr lang="zh-CN" altLang="en-US" sz="2800" b="1">
                <a:latin typeface="黑体" pitchFamily="2" charset="-122"/>
                <a:ea typeface="黑体" pitchFamily="2" charset="-122"/>
                <a:sym typeface="宋体" pitchFamily="2" charset="-122"/>
              </a:rPr>
              <a:t>”写出了环境的清幽及</a:t>
            </a:r>
            <a:r>
              <a:rPr lang="zh-CN" altLang="en-US" sz="2800" b="1">
                <a:solidFill>
                  <a:srgbClr val="0000FF"/>
                </a:solidFill>
                <a:latin typeface="黑体" pitchFamily="2" charset="-122"/>
                <a:ea typeface="黑体" pitchFamily="2" charset="-122"/>
                <a:sym typeface="宋体" pitchFamily="2" charset="-122"/>
              </a:rPr>
              <a:t>人生的启示</a:t>
            </a:r>
            <a:r>
              <a:rPr lang="zh-CN" altLang="en-US" sz="2800" b="1">
                <a:latin typeface="黑体" pitchFamily="2" charset="-122"/>
                <a:ea typeface="黑体" pitchFamily="2" charset="-122"/>
                <a:sym typeface="宋体" pitchFamily="2" charset="-122"/>
              </a:rPr>
              <a:t>。</a:t>
            </a:r>
            <a:endParaRPr lang="zh-CN" altLang="zh-CN"/>
          </a:p>
          <a:p>
            <a:pPr lvl="0">
              <a:lnSpc>
                <a:spcPct val="150000"/>
              </a:lnSpc>
            </a:pPr>
            <a:r>
              <a:rPr lang="zh-CN" altLang="en-US" sz="2800" b="1">
                <a:latin typeface="黑体" pitchFamily="2" charset="-122"/>
                <a:ea typeface="黑体" pitchFamily="2" charset="-122"/>
                <a:sym typeface="宋体" pitchFamily="2" charset="-122"/>
              </a:rPr>
              <a:t>（</a:t>
            </a:r>
            <a:r>
              <a:rPr lang="zh-CN" altLang="zh-CN" sz="2800" b="1">
                <a:latin typeface="黑体" pitchFamily="2" charset="-122"/>
                <a:ea typeface="黑体" pitchFamily="2" charset="-122"/>
                <a:sym typeface="宋体" pitchFamily="2" charset="-122"/>
              </a:rPr>
              <a:t>3</a:t>
            </a:r>
            <a:r>
              <a:rPr lang="zh-CN" altLang="en-US" sz="2800" b="1">
                <a:latin typeface="黑体" pitchFamily="2" charset="-122"/>
                <a:ea typeface="黑体" pitchFamily="2" charset="-122"/>
                <a:sym typeface="宋体" pitchFamily="2" charset="-122"/>
              </a:rPr>
              <a:t>）</a:t>
            </a:r>
            <a:r>
              <a:rPr lang="zh-CN" altLang="zh-CN" sz="2800" b="1">
                <a:latin typeface="黑体" pitchFamily="2" charset="-122"/>
                <a:ea typeface="黑体" pitchFamily="2" charset="-122"/>
                <a:sym typeface="宋体" pitchFamily="2" charset="-122"/>
              </a:rPr>
              <a:t>《</a:t>
            </a:r>
            <a:r>
              <a:rPr lang="zh-CN" altLang="en-US" sz="2800" b="1">
                <a:latin typeface="黑体" pitchFamily="2" charset="-122"/>
                <a:ea typeface="黑体" pitchFamily="2" charset="-122"/>
                <a:sym typeface="宋体" pitchFamily="2" charset="-122"/>
              </a:rPr>
              <a:t>题破山寺后禅院</a:t>
            </a:r>
            <a:r>
              <a:rPr lang="zh-CN" altLang="zh-CN" sz="2800" b="1">
                <a:latin typeface="黑体" pitchFamily="2" charset="-122"/>
                <a:ea typeface="黑体" pitchFamily="2" charset="-122"/>
                <a:sym typeface="宋体" pitchFamily="2" charset="-122"/>
              </a:rPr>
              <a:t>》</a:t>
            </a:r>
            <a:r>
              <a:rPr lang="zh-CN" altLang="en-US" sz="2800" b="1">
                <a:latin typeface="黑体" pitchFamily="2" charset="-122"/>
                <a:ea typeface="黑体" pitchFamily="2" charset="-122"/>
                <a:sym typeface="宋体" pitchFamily="2" charset="-122"/>
              </a:rPr>
              <a:t>以动显静，因景生情，含蓄隽永的诗句是：</a:t>
            </a:r>
            <a:r>
              <a:rPr lang="zh-CN" altLang="zh-CN" sz="2800" b="1">
                <a:latin typeface="黑体" pitchFamily="2" charset="-122"/>
                <a:ea typeface="黑体" pitchFamily="2" charset="-122"/>
                <a:sym typeface="宋体" pitchFamily="2" charset="-122"/>
              </a:rPr>
              <a:t>___________</a:t>
            </a:r>
            <a:r>
              <a:rPr lang="zh-CN" altLang="en-US" sz="2800" b="1">
                <a:latin typeface="黑体" pitchFamily="2" charset="-122"/>
                <a:ea typeface="黑体" pitchFamily="2" charset="-122"/>
                <a:sym typeface="宋体" pitchFamily="2" charset="-122"/>
              </a:rPr>
              <a:t>，</a:t>
            </a:r>
            <a:r>
              <a:rPr lang="zh-CN" altLang="zh-CN" sz="2800" b="1">
                <a:latin typeface="黑体" pitchFamily="2" charset="-122"/>
                <a:ea typeface="黑体" pitchFamily="2" charset="-122"/>
                <a:sym typeface="宋体" pitchFamily="2" charset="-122"/>
              </a:rPr>
              <a:t>___________</a:t>
            </a:r>
            <a:r>
              <a:rPr lang="zh-CN" altLang="en-US" sz="2800" b="1">
                <a:latin typeface="黑体" pitchFamily="2" charset="-122"/>
                <a:ea typeface="黑体" pitchFamily="2" charset="-122"/>
                <a:sym typeface="宋体" pitchFamily="2" charset="-122"/>
              </a:rPr>
              <a:t>。 </a:t>
            </a:r>
            <a:endParaRPr lang="zh-CN" altLang="zh-CN"/>
          </a:p>
          <a:p>
            <a:pPr lvl="0">
              <a:lnSpc>
                <a:spcPct val="150000"/>
              </a:lnSpc>
            </a:pPr>
            <a:endParaRPr lang="zh-CN" altLang="en-US" sz="3200" b="1">
              <a:latin typeface="黑体" pitchFamily="2" charset="-122"/>
              <a:ea typeface="黑体" pitchFamily="2" charset="-122"/>
              <a:sym typeface="宋体" pitchFamily="2" charset="-122"/>
            </a:endParaRPr>
          </a:p>
          <a:p>
            <a:pPr lvl="0"/>
            <a:endParaRPr lang="zh-CN" altLang="zh-CN" sz="3200">
              <a:solidFill>
                <a:srgbClr val="333300"/>
              </a:solidFill>
              <a:ea typeface="黑体" pitchFamily="2" charset="-122"/>
            </a:endParaRPr>
          </a:p>
        </p:txBody>
      </p:sp>
      <p:sp>
        <p:nvSpPr>
          <p:cNvPr id="46083" name="文本框 2"/>
          <p:cNvSpPr/>
          <p:nvPr/>
        </p:nvSpPr>
        <p:spPr>
          <a:xfrm>
            <a:off x="1633538" y="1795463"/>
            <a:ext cx="5081587" cy="7366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2800" b="1">
                <a:solidFill>
                  <a:srgbClr val="FF0000"/>
                </a:solidFill>
                <a:latin typeface="黑体" pitchFamily="2" charset="-122"/>
                <a:ea typeface="黑体" pitchFamily="2" charset="-122"/>
                <a:sym typeface="宋体" pitchFamily="2" charset="-122"/>
              </a:rPr>
              <a:t>曲径通</a:t>
            </a:r>
            <a:r>
              <a:rPr lang="zh-CN" altLang="en-US" sz="2800" b="1">
                <a:solidFill>
                  <a:srgbClr val="1115B5"/>
                </a:solidFill>
                <a:latin typeface="黑体" pitchFamily="2" charset="-122"/>
                <a:ea typeface="黑体" pitchFamily="2" charset="-122"/>
                <a:sym typeface="宋体" pitchFamily="2" charset="-122"/>
              </a:rPr>
              <a:t>幽</a:t>
            </a:r>
            <a:r>
              <a:rPr lang="zh-CN" altLang="en-US" sz="2800" b="1">
                <a:solidFill>
                  <a:srgbClr val="FF0000"/>
                </a:solidFill>
                <a:latin typeface="黑体" pitchFamily="2" charset="-122"/>
                <a:ea typeface="黑体" pitchFamily="2" charset="-122"/>
                <a:sym typeface="宋体" pitchFamily="2" charset="-122"/>
              </a:rPr>
              <a:t>处  </a:t>
            </a:r>
            <a:r>
              <a:rPr lang="zh-CN" altLang="en-US" sz="2800" b="1">
                <a:solidFill>
                  <a:srgbClr val="1115B5"/>
                </a:solidFill>
                <a:latin typeface="黑体" pitchFamily="2" charset="-122"/>
                <a:ea typeface="黑体" pitchFamily="2" charset="-122"/>
                <a:sym typeface="宋体" pitchFamily="2" charset="-122"/>
              </a:rPr>
              <a:t>禅</a:t>
            </a:r>
            <a:r>
              <a:rPr lang="zh-CN" altLang="en-US" sz="2800" b="1">
                <a:solidFill>
                  <a:srgbClr val="FF0000"/>
                </a:solidFill>
                <a:latin typeface="黑体" pitchFamily="2" charset="-122"/>
                <a:ea typeface="黑体" pitchFamily="2" charset="-122"/>
                <a:sym typeface="宋体" pitchFamily="2" charset="-122"/>
              </a:rPr>
              <a:t>房花木深。</a:t>
            </a:r>
            <a:endParaRPr lang="zh-CN" altLang="zh-CN"/>
          </a:p>
        </p:txBody>
      </p:sp>
      <p:sp>
        <p:nvSpPr>
          <p:cNvPr id="46084" name="文本框 3"/>
          <p:cNvSpPr/>
          <p:nvPr/>
        </p:nvSpPr>
        <p:spPr>
          <a:xfrm>
            <a:off x="528638" y="3203575"/>
            <a:ext cx="6000750" cy="8286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3200" b="1">
                <a:solidFill>
                  <a:srgbClr val="FF0000"/>
                </a:solidFill>
                <a:latin typeface="黑体" pitchFamily="2" charset="-122"/>
                <a:ea typeface="黑体" pitchFamily="2" charset="-122"/>
              </a:rPr>
              <a:t> 山光悦鸟性，潭影空人心</a:t>
            </a:r>
            <a:endParaRPr lang="zh-CN" altLang="zh-CN"/>
          </a:p>
        </p:txBody>
      </p:sp>
      <p:sp>
        <p:nvSpPr>
          <p:cNvPr id="46085" name="文本框 2"/>
          <p:cNvSpPr/>
          <p:nvPr/>
        </p:nvSpPr>
        <p:spPr>
          <a:xfrm>
            <a:off x="2693988" y="5260975"/>
            <a:ext cx="5192712"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sym typeface="宋体" pitchFamily="2" charset="-122"/>
              </a:rPr>
              <a:t>山光悦鸟性   潭影空人心</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p:cTn id="7" dur="500" fill="hold"/>
                                        <p:tgtEl>
                                          <p:spTgt spid="46083"/>
                                        </p:tgtEl>
                                        <p:attrNameLst>
                                          <p:attrName>ppt_x</p:attrName>
                                        </p:attrNameLst>
                                      </p:cBhvr>
                                      <p:tavLst>
                                        <p:tav tm="0">
                                          <p:val>
                                            <p:strVal val="#ppt_x"/>
                                          </p:val>
                                        </p:tav>
                                        <p:tav tm="100000">
                                          <p:val>
                                            <p:strVal val="#ppt_x"/>
                                          </p:val>
                                        </p:tav>
                                      </p:tavLst>
                                    </p:anim>
                                    <p:anim calcmode="lin" valueType="num">
                                      <p:cBhvr>
                                        <p:cTn id="8" dur="500" fill="hold"/>
                                        <p:tgtEl>
                                          <p:spTgt spid="460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4"/>
                                        </p:tgtEl>
                                        <p:attrNameLst>
                                          <p:attrName>style.visibility</p:attrName>
                                        </p:attrNameLst>
                                      </p:cBhvr>
                                      <p:to>
                                        <p:strVal val="visible"/>
                                      </p:to>
                                    </p:set>
                                    <p:anim calcmode="lin" valueType="num">
                                      <p:cBhvr>
                                        <p:cTn id="13" dur="500" fill="hold"/>
                                        <p:tgtEl>
                                          <p:spTgt spid="46084"/>
                                        </p:tgtEl>
                                        <p:attrNameLst>
                                          <p:attrName>ppt_x</p:attrName>
                                        </p:attrNameLst>
                                      </p:cBhvr>
                                      <p:tavLst>
                                        <p:tav tm="0">
                                          <p:val>
                                            <p:strVal val="#ppt_x"/>
                                          </p:val>
                                        </p:tav>
                                        <p:tav tm="100000">
                                          <p:val>
                                            <p:strVal val="#ppt_x"/>
                                          </p:val>
                                        </p:tav>
                                      </p:tavLst>
                                    </p:anim>
                                    <p:anim calcmode="lin" valueType="num">
                                      <p:cBhvr>
                                        <p:cTn id="14" dur="500" fill="hold"/>
                                        <p:tgtEl>
                                          <p:spTgt spid="4608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6085"/>
                                        </p:tgtEl>
                                        <p:attrNameLst>
                                          <p:attrName>style.visibility</p:attrName>
                                        </p:attrNameLst>
                                      </p:cBhvr>
                                      <p:to>
                                        <p:strVal val="visible"/>
                                      </p:to>
                                    </p:set>
                                    <p:anim calcmode="lin" valueType="num">
                                      <p:cBhvr>
                                        <p:cTn id="19" dur="500" fill="hold"/>
                                        <p:tgtEl>
                                          <p:spTgt spid="46085"/>
                                        </p:tgtEl>
                                        <p:attrNameLst>
                                          <p:attrName>ppt_x</p:attrName>
                                        </p:attrNameLst>
                                      </p:cBhvr>
                                      <p:tavLst>
                                        <p:tav tm="0">
                                          <p:val>
                                            <p:strVal val="#ppt_x"/>
                                          </p:val>
                                        </p:tav>
                                        <p:tav tm="100000">
                                          <p:val>
                                            <p:strVal val="#ppt_x"/>
                                          </p:val>
                                        </p:tav>
                                      </p:tavLst>
                                    </p:anim>
                                    <p:anim calcmode="lin" valueType="num">
                                      <p:cBhvr>
                                        <p:cTn id="20" dur="500" fill="hold"/>
                                        <p:tgtEl>
                                          <p:spTgt spid="460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7105" name="文本框 1"/>
          <p:cNvSpPr/>
          <p:nvPr/>
        </p:nvSpPr>
        <p:spPr>
          <a:xfrm>
            <a:off x="376238" y="227013"/>
            <a:ext cx="6975475" cy="738187"/>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2800" b="1">
                <a:latin typeface="黑体" pitchFamily="2" charset="-122"/>
                <a:ea typeface="黑体" pitchFamily="2" charset="-122"/>
                <a:sym typeface="宋体" pitchFamily="2" charset="-122"/>
              </a:rPr>
              <a:t>背诵《送友人》，完成下面的</a:t>
            </a:r>
            <a:r>
              <a:rPr lang="zh-CN" altLang="en-US" sz="2800" b="1">
                <a:solidFill>
                  <a:srgbClr val="FF0000"/>
                </a:solidFill>
                <a:latin typeface="黑体" pitchFamily="2" charset="-122"/>
                <a:ea typeface="黑体" pitchFamily="2" charset="-122"/>
                <a:sym typeface="宋体" pitchFamily="2" charset="-122"/>
              </a:rPr>
              <a:t>理解性默写</a:t>
            </a:r>
            <a:r>
              <a:rPr lang="zh-CN" altLang="en-US" sz="2800" b="1">
                <a:latin typeface="黑体" pitchFamily="2" charset="-122"/>
                <a:ea typeface="黑体" pitchFamily="2" charset="-122"/>
                <a:sym typeface="宋体" pitchFamily="2" charset="-122"/>
              </a:rPr>
              <a:t>。</a:t>
            </a:r>
            <a:endParaRPr lang="zh-CN" altLang="zh-CN"/>
          </a:p>
        </p:txBody>
      </p:sp>
      <p:sp>
        <p:nvSpPr>
          <p:cNvPr id="47106" name="文本框 2"/>
          <p:cNvSpPr/>
          <p:nvPr/>
        </p:nvSpPr>
        <p:spPr>
          <a:xfrm>
            <a:off x="103188" y="946150"/>
            <a:ext cx="8753475" cy="526256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en-US" altLang="zh-CN" sz="2800" b="1">
                <a:latin typeface="黑体" pitchFamily="2" charset="-122"/>
                <a:ea typeface="黑体" pitchFamily="2" charset="-122"/>
                <a:sym typeface="宋体" pitchFamily="2" charset="-122"/>
              </a:rPr>
              <a:t>(1)</a:t>
            </a:r>
            <a:r>
              <a:rPr lang="en-US" altLang="en-US" sz="2800" b="1">
                <a:latin typeface="黑体" pitchFamily="2" charset="-122"/>
                <a:ea typeface="黑体" pitchFamily="2" charset="-122"/>
                <a:sym typeface="宋体" pitchFamily="2" charset="-122"/>
              </a:rPr>
              <a:t>交代送别</a:t>
            </a:r>
            <a:r>
              <a:rPr lang="en-US" altLang="en-US" sz="2800" b="1">
                <a:solidFill>
                  <a:srgbClr val="0000FF"/>
                </a:solidFill>
                <a:latin typeface="黑体" pitchFamily="2" charset="-122"/>
                <a:ea typeface="黑体" pitchFamily="2" charset="-122"/>
                <a:sym typeface="宋体" pitchFamily="2" charset="-122"/>
              </a:rPr>
              <a:t>地点</a:t>
            </a:r>
            <a:r>
              <a:rPr lang="en-US" altLang="en-US" sz="2800" b="1">
                <a:latin typeface="黑体" pitchFamily="2" charset="-122"/>
                <a:ea typeface="黑体" pitchFamily="2" charset="-122"/>
                <a:sym typeface="宋体" pitchFamily="2" charset="-122"/>
              </a:rPr>
              <a:t>及环境的句子是：</a:t>
            </a:r>
            <a:endParaRPr lang="zh-CN" altLang="zh-CN"/>
          </a:p>
          <a:p>
            <a:pPr lvl="0">
              <a:lnSpc>
                <a:spcPct val="150000"/>
              </a:lnSpc>
            </a:pPr>
            <a:r>
              <a:rPr lang="en-US" altLang="zh-CN" sz="2800" b="1">
                <a:latin typeface="黑体" pitchFamily="2" charset="-122"/>
                <a:ea typeface="黑体" pitchFamily="2" charset="-122"/>
                <a:sym typeface="宋体" pitchFamily="2" charset="-122"/>
              </a:rPr>
              <a:t>_______________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 </a:t>
            </a:r>
            <a:endParaRPr lang="zh-CN" altLang="zh-CN"/>
          </a:p>
          <a:p>
            <a:pPr lvl="0">
              <a:lnSpc>
                <a:spcPct val="150000"/>
              </a:lnSpc>
            </a:pPr>
            <a:r>
              <a:rPr lang="en-US" altLang="zh-CN" sz="2800" b="1">
                <a:latin typeface="黑体" pitchFamily="2" charset="-122"/>
                <a:ea typeface="黑体" pitchFamily="2" charset="-122"/>
                <a:sym typeface="宋体" pitchFamily="2" charset="-122"/>
              </a:rPr>
              <a:t>(2)</a:t>
            </a:r>
            <a:r>
              <a:rPr lang="zh-CN" altLang="en-US" sz="2800" b="1">
                <a:latin typeface="黑体" pitchFamily="2" charset="-122"/>
                <a:ea typeface="黑体" pitchFamily="2" charset="-122"/>
                <a:sym typeface="宋体" pitchFamily="2" charset="-122"/>
              </a:rPr>
              <a:t>《送友人》中借马的萧萧长鸣，表现友人不忍离去的诗句 ：</a:t>
            </a:r>
            <a:r>
              <a:rPr lang="en-US" altLang="zh-CN" sz="2800" b="1">
                <a:latin typeface="黑体" pitchFamily="2" charset="-122"/>
                <a:ea typeface="黑体" pitchFamily="2" charset="-122"/>
                <a:sym typeface="宋体" pitchFamily="2" charset="-122"/>
              </a:rPr>
              <a:t>____________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a:t>
            </a:r>
            <a:r>
              <a:rPr lang="zh-CN" altLang="en-US" sz="2800" b="1">
                <a:latin typeface="黑体" pitchFamily="2" charset="-122"/>
                <a:ea typeface="黑体" pitchFamily="2" charset="-122"/>
                <a:sym typeface="宋体" pitchFamily="2" charset="-122"/>
              </a:rPr>
              <a:t>。</a:t>
            </a:r>
            <a:endParaRPr lang="zh-CN" altLang="zh-CN"/>
          </a:p>
          <a:p>
            <a:pPr lvl="0">
              <a:lnSpc>
                <a:spcPct val="150000"/>
              </a:lnSpc>
            </a:pP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3</a:t>
            </a:r>
            <a:r>
              <a:rPr lang="zh-CN" altLang="en-US" sz="2800" b="1">
                <a:latin typeface="黑体" pitchFamily="2" charset="-122"/>
                <a:ea typeface="黑体" pitchFamily="2" charset="-122"/>
                <a:sym typeface="宋体" pitchFamily="2" charset="-122"/>
              </a:rPr>
              <a:t>）《送友人》中比喻友人离家远游，行踪难定的诗句是：</a:t>
            </a:r>
            <a:r>
              <a:rPr lang="en-US" altLang="zh-CN" sz="2800" b="1">
                <a:latin typeface="黑体" pitchFamily="2" charset="-122"/>
                <a:ea typeface="黑体" pitchFamily="2" charset="-122"/>
                <a:sym typeface="宋体" pitchFamily="2" charset="-122"/>
              </a:rPr>
              <a:t>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 </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 </a:t>
            </a:r>
            <a:endParaRPr lang="zh-CN" altLang="zh-CN"/>
          </a:p>
          <a:p>
            <a:pPr lvl="0">
              <a:lnSpc>
                <a:spcPct val="150000"/>
              </a:lnSpc>
            </a:pPr>
            <a:r>
              <a:rPr lang="en-US" altLang="zh-CN" sz="2800" b="1">
                <a:latin typeface="黑体" pitchFamily="2" charset="-122"/>
                <a:ea typeface="黑体" pitchFamily="2" charset="-122"/>
                <a:sym typeface="宋体" pitchFamily="2" charset="-122"/>
              </a:rPr>
              <a:t>(4)</a:t>
            </a:r>
            <a:r>
              <a:rPr lang="zh-CN" altLang="en-US" sz="2800" b="1">
                <a:latin typeface="黑体" pitchFamily="2" charset="-122"/>
                <a:ea typeface="黑体" pitchFamily="2" charset="-122"/>
                <a:sym typeface="宋体" pitchFamily="2" charset="-122"/>
              </a:rPr>
              <a:t>诗中借比喻的修辞手法来表达诗人与友人难舍难分之情的诗句：</a:t>
            </a:r>
            <a:r>
              <a:rPr lang="en-US" altLang="zh-CN" sz="2800" b="1">
                <a:latin typeface="黑体" pitchFamily="2" charset="-122"/>
                <a:ea typeface="黑体" pitchFamily="2" charset="-122"/>
                <a:sym typeface="宋体" pitchFamily="2" charset="-122"/>
              </a:rPr>
              <a:t>____________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a:t>
            </a:r>
            <a:r>
              <a:rPr lang="zh-CN" altLang="en-US" sz="2800" b="1">
                <a:latin typeface="黑体" pitchFamily="2" charset="-122"/>
                <a:ea typeface="黑体" pitchFamily="2" charset="-122"/>
                <a:sym typeface="宋体" pitchFamily="2" charset="-122"/>
              </a:rPr>
              <a:t>。</a:t>
            </a:r>
            <a:endParaRPr lang="zh-CN" altLang="zh-CN"/>
          </a:p>
        </p:txBody>
      </p:sp>
      <p:sp>
        <p:nvSpPr>
          <p:cNvPr id="47107" name="文本框 5"/>
          <p:cNvSpPr/>
          <p:nvPr/>
        </p:nvSpPr>
        <p:spPr>
          <a:xfrm>
            <a:off x="376238" y="1611313"/>
            <a:ext cx="5689600" cy="5794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rPr>
              <a:t>青山横北</a:t>
            </a:r>
            <a:r>
              <a:rPr lang="zh-CN" altLang="en-US" sz="3200" b="1">
                <a:solidFill>
                  <a:srgbClr val="1115B5"/>
                </a:solidFill>
                <a:latin typeface="黑体" pitchFamily="2" charset="-122"/>
                <a:ea typeface="黑体" pitchFamily="2" charset="-122"/>
              </a:rPr>
              <a:t>郭</a:t>
            </a:r>
            <a:r>
              <a:rPr lang="zh-CN" altLang="en-US" sz="3200" b="1">
                <a:solidFill>
                  <a:srgbClr val="FF0000"/>
                </a:solidFill>
                <a:latin typeface="黑体" pitchFamily="2" charset="-122"/>
                <a:ea typeface="黑体" pitchFamily="2" charset="-122"/>
              </a:rPr>
              <a:t>    白水</a:t>
            </a:r>
            <a:r>
              <a:rPr lang="zh-CN" altLang="en-US" sz="3200" b="1">
                <a:solidFill>
                  <a:srgbClr val="1115B5"/>
                </a:solidFill>
                <a:latin typeface="黑体" pitchFamily="2" charset="-122"/>
                <a:ea typeface="黑体" pitchFamily="2" charset="-122"/>
              </a:rPr>
              <a:t>绕</a:t>
            </a:r>
            <a:r>
              <a:rPr lang="zh-CN" altLang="en-US" sz="3200" b="1">
                <a:solidFill>
                  <a:srgbClr val="FF0000"/>
                </a:solidFill>
                <a:latin typeface="黑体" pitchFamily="2" charset="-122"/>
                <a:ea typeface="黑体" pitchFamily="2" charset="-122"/>
              </a:rPr>
              <a:t>东城</a:t>
            </a:r>
            <a:endParaRPr lang="zh-CN" altLang="zh-CN"/>
          </a:p>
        </p:txBody>
      </p:sp>
      <p:sp>
        <p:nvSpPr>
          <p:cNvPr id="47108" name="矩形 10"/>
          <p:cNvSpPr/>
          <p:nvPr/>
        </p:nvSpPr>
        <p:spPr>
          <a:xfrm>
            <a:off x="1839913" y="2747963"/>
            <a:ext cx="4676775" cy="83026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lnSpc>
                <a:spcPct val="150000"/>
              </a:lnSpc>
            </a:pPr>
            <a:r>
              <a:rPr lang="zh-CN" altLang="en-US" sz="3200" b="1">
                <a:solidFill>
                  <a:srgbClr val="FF0000"/>
                </a:solidFill>
                <a:latin typeface="黑体" pitchFamily="2" charset="-122"/>
                <a:ea typeface="黑体" pitchFamily="2" charset="-122"/>
                <a:sym typeface="宋体" pitchFamily="2" charset="-122"/>
              </a:rPr>
              <a:t>挥手自</a:t>
            </a:r>
            <a:r>
              <a:rPr lang="zh-CN" altLang="en-US" sz="3200" b="1">
                <a:solidFill>
                  <a:srgbClr val="1115B5"/>
                </a:solidFill>
                <a:latin typeface="黑体" pitchFamily="2" charset="-122"/>
                <a:ea typeface="黑体" pitchFamily="2" charset="-122"/>
                <a:sym typeface="宋体" pitchFamily="2" charset="-122"/>
              </a:rPr>
              <a:t>兹</a:t>
            </a:r>
            <a:r>
              <a:rPr lang="zh-CN" altLang="en-US" sz="3200" b="1">
                <a:solidFill>
                  <a:srgbClr val="FF0000"/>
                </a:solidFill>
                <a:latin typeface="黑体" pitchFamily="2" charset="-122"/>
                <a:ea typeface="黑体" pitchFamily="2" charset="-122"/>
                <a:sym typeface="宋体" pitchFamily="2" charset="-122"/>
              </a:rPr>
              <a:t>去  </a:t>
            </a:r>
            <a:r>
              <a:rPr lang="zh-CN" altLang="en-US" sz="3200" b="1">
                <a:solidFill>
                  <a:srgbClr val="1115B5"/>
                </a:solidFill>
                <a:latin typeface="黑体" pitchFamily="2" charset="-122"/>
                <a:ea typeface="黑体" pitchFamily="2" charset="-122"/>
                <a:sym typeface="宋体" pitchFamily="2" charset="-122"/>
              </a:rPr>
              <a:t>萧萧班</a:t>
            </a:r>
            <a:r>
              <a:rPr lang="zh-CN" altLang="en-US" sz="3200" b="1">
                <a:solidFill>
                  <a:srgbClr val="FF0000"/>
                </a:solidFill>
                <a:latin typeface="黑体" pitchFamily="2" charset="-122"/>
                <a:ea typeface="黑体" pitchFamily="2" charset="-122"/>
                <a:sym typeface="宋体" pitchFamily="2" charset="-122"/>
              </a:rPr>
              <a:t>马鸣</a:t>
            </a:r>
            <a:endParaRPr lang="zh-CN" altLang="zh-CN"/>
          </a:p>
        </p:txBody>
      </p:sp>
      <p:sp>
        <p:nvSpPr>
          <p:cNvPr id="47109" name="文本框 3"/>
          <p:cNvSpPr/>
          <p:nvPr/>
        </p:nvSpPr>
        <p:spPr>
          <a:xfrm>
            <a:off x="1165225" y="3957638"/>
            <a:ext cx="4702175" cy="83026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3200" b="1">
                <a:solidFill>
                  <a:srgbClr val="FF0000"/>
                </a:solidFill>
                <a:latin typeface="黑体" pitchFamily="2" charset="-122"/>
                <a:ea typeface="黑体" pitchFamily="2" charset="-122"/>
                <a:sym typeface="宋体" pitchFamily="2" charset="-122"/>
              </a:rPr>
              <a:t>此地一为别 孤</a:t>
            </a:r>
            <a:r>
              <a:rPr lang="zh-CN" altLang="en-US" sz="3200" b="1">
                <a:solidFill>
                  <a:srgbClr val="1115B5"/>
                </a:solidFill>
                <a:latin typeface="黑体" pitchFamily="2" charset="-122"/>
                <a:ea typeface="黑体" pitchFamily="2" charset="-122"/>
                <a:sym typeface="宋体" pitchFamily="2" charset="-122"/>
              </a:rPr>
              <a:t>蓬</a:t>
            </a:r>
            <a:r>
              <a:rPr lang="zh-CN" altLang="en-US" sz="3200" b="1">
                <a:solidFill>
                  <a:srgbClr val="FF0000"/>
                </a:solidFill>
                <a:latin typeface="黑体" pitchFamily="2" charset="-122"/>
                <a:ea typeface="黑体" pitchFamily="2" charset="-122"/>
                <a:sym typeface="宋体" pitchFamily="2" charset="-122"/>
              </a:rPr>
              <a:t>万里</a:t>
            </a:r>
            <a:r>
              <a:rPr lang="zh-CN" altLang="en-US" sz="3200" b="1">
                <a:solidFill>
                  <a:srgbClr val="1115B5"/>
                </a:solidFill>
                <a:latin typeface="黑体" pitchFamily="2" charset="-122"/>
                <a:ea typeface="黑体" pitchFamily="2" charset="-122"/>
                <a:sym typeface="宋体" pitchFamily="2" charset="-122"/>
              </a:rPr>
              <a:t>征</a:t>
            </a:r>
            <a:endParaRPr lang="zh-CN" altLang="zh-CN"/>
          </a:p>
        </p:txBody>
      </p:sp>
      <p:sp>
        <p:nvSpPr>
          <p:cNvPr id="47110" name="文本框 9"/>
          <p:cNvSpPr/>
          <p:nvPr/>
        </p:nvSpPr>
        <p:spPr>
          <a:xfrm>
            <a:off x="2282825" y="5284788"/>
            <a:ext cx="4897438" cy="83026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3200" b="1">
                <a:solidFill>
                  <a:srgbClr val="FF0000"/>
                </a:solidFill>
                <a:latin typeface="黑体" pitchFamily="2" charset="-122"/>
                <a:ea typeface="黑体" pitchFamily="2" charset="-122"/>
              </a:rPr>
              <a:t>浮云游子意  落日故人情</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blinds(horizontal)">
                                      <p:cBhvr>
                                        <p:cTn id="7" dur="500" fill="hold"/>
                                        <p:tgtEl>
                                          <p:spTgt spid="4710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108"/>
                                        </p:tgtEl>
                                        <p:attrNameLst>
                                          <p:attrName>style.visibility</p:attrName>
                                        </p:attrNameLst>
                                      </p:cBhvr>
                                      <p:to>
                                        <p:strVal val="visible"/>
                                      </p:to>
                                    </p:set>
                                    <p:animEffect transition="in" filter="blinds(horizontal)">
                                      <p:cBhvr>
                                        <p:cTn id="12" dur="500" fill="hold"/>
                                        <p:tgtEl>
                                          <p:spTgt spid="4710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7109"/>
                                        </p:tgtEl>
                                        <p:attrNameLst>
                                          <p:attrName>style.visibility</p:attrName>
                                        </p:attrNameLst>
                                      </p:cBhvr>
                                      <p:to>
                                        <p:strVal val="visible"/>
                                      </p:to>
                                    </p:set>
                                    <p:anim calcmode="lin" valueType="num">
                                      <p:cBhvr>
                                        <p:cTn id="17" dur="500" fill="hold"/>
                                        <p:tgtEl>
                                          <p:spTgt spid="47109"/>
                                        </p:tgtEl>
                                        <p:attrNameLst>
                                          <p:attrName>ppt_x</p:attrName>
                                        </p:attrNameLst>
                                      </p:cBhvr>
                                      <p:tavLst>
                                        <p:tav tm="0">
                                          <p:val>
                                            <p:strVal val="#ppt_x"/>
                                          </p:val>
                                        </p:tav>
                                        <p:tav tm="100000">
                                          <p:val>
                                            <p:strVal val="#ppt_x"/>
                                          </p:val>
                                        </p:tav>
                                      </p:tavLst>
                                    </p:anim>
                                    <p:anim calcmode="lin" valueType="num">
                                      <p:cBhvr>
                                        <p:cTn id="18" dur="500" fill="hold"/>
                                        <p:tgtEl>
                                          <p:spTgt spid="4710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7110"/>
                                        </p:tgtEl>
                                        <p:attrNameLst>
                                          <p:attrName>style.visibility</p:attrName>
                                        </p:attrNameLst>
                                      </p:cBhvr>
                                      <p:to>
                                        <p:strVal val="visible"/>
                                      </p:to>
                                    </p:set>
                                    <p:anim calcmode="lin" valueType="num">
                                      <p:cBhvr>
                                        <p:cTn id="23" dur="500" fill="hold"/>
                                        <p:tgtEl>
                                          <p:spTgt spid="47110"/>
                                        </p:tgtEl>
                                        <p:attrNameLst>
                                          <p:attrName>ppt_x</p:attrName>
                                        </p:attrNameLst>
                                      </p:cBhvr>
                                      <p:tavLst>
                                        <p:tav tm="0">
                                          <p:val>
                                            <p:strVal val="#ppt_x"/>
                                          </p:val>
                                        </p:tav>
                                        <p:tav tm="100000">
                                          <p:val>
                                            <p:strVal val="#ppt_x"/>
                                          </p:val>
                                        </p:tav>
                                      </p:tavLst>
                                    </p:anim>
                                    <p:anim calcmode="lin" valueType="num">
                                      <p:cBhvr>
                                        <p:cTn id="24" dur="500" fill="hold"/>
                                        <p:tgtEl>
                                          <p:spTgt spid="471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8129" name="文本框 1"/>
          <p:cNvSpPr/>
          <p:nvPr/>
        </p:nvSpPr>
        <p:spPr>
          <a:xfrm>
            <a:off x="371475" y="-198437"/>
            <a:ext cx="8442325" cy="10160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lnSpc>
                <a:spcPct val="150000"/>
              </a:lnSpc>
            </a:pPr>
            <a:r>
              <a:rPr lang="zh-CN" altLang="en-US" sz="2800" b="1">
                <a:solidFill>
                  <a:srgbClr val="FF0000"/>
                </a:solidFill>
                <a:latin typeface="黑体" pitchFamily="2" charset="-122"/>
                <a:ea typeface="黑体" pitchFamily="2" charset="-122"/>
              </a:rPr>
              <a:t>教师点拨（</a:t>
            </a:r>
            <a:r>
              <a:rPr lang="en-US" altLang="zh-CN" sz="2800" b="1">
                <a:solidFill>
                  <a:srgbClr val="FF0000"/>
                </a:solidFill>
                <a:latin typeface="黑体" pitchFamily="2" charset="-122"/>
                <a:ea typeface="黑体" pitchFamily="2" charset="-122"/>
              </a:rPr>
              <a:t>3</a:t>
            </a:r>
            <a:r>
              <a:rPr lang="zh-CN" altLang="en-US" sz="2800" b="1">
                <a:solidFill>
                  <a:srgbClr val="FF0000"/>
                </a:solidFill>
                <a:latin typeface="黑体" pitchFamily="2" charset="-122"/>
                <a:ea typeface="黑体" pitchFamily="2" charset="-122"/>
              </a:rPr>
              <a:t>分钟）</a:t>
            </a:r>
            <a:endParaRPr lang="zh-CN" altLang="zh-CN"/>
          </a:p>
          <a:p>
            <a:pPr lvl="0"/>
            <a:endParaRPr lang="zh-CN" altLang="en-US"/>
          </a:p>
        </p:txBody>
      </p:sp>
      <p:sp>
        <p:nvSpPr>
          <p:cNvPr id="48130" name="Text Box 6"/>
          <p:cNvSpPr/>
          <p:nvPr/>
        </p:nvSpPr>
        <p:spPr>
          <a:xfrm>
            <a:off x="-111125" y="325438"/>
            <a:ext cx="8737600" cy="11144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en-US" altLang="zh-CN" sz="2400" b="1">
                <a:latin typeface="黑体" pitchFamily="2" charset="-122"/>
                <a:ea typeface="黑体" pitchFamily="2" charset="-122"/>
              </a:rPr>
              <a:t>1</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茅屋为秋风所破歌</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写</a:t>
            </a:r>
            <a:r>
              <a:rPr lang="zh-CN" altLang="en-US" sz="2400" b="1" u="sng">
                <a:latin typeface="黑体" pitchFamily="2" charset="-122"/>
                <a:ea typeface="黑体" pitchFamily="2" charset="-122"/>
              </a:rPr>
              <a:t>           </a:t>
            </a:r>
            <a:endParaRPr lang="zh-CN" altLang="zh-CN"/>
          </a:p>
          <a:p>
            <a:pPr lvl="0">
              <a:lnSpc>
                <a:spcPct val="150000"/>
              </a:lnSpc>
            </a:pPr>
            <a:r>
              <a:rPr lang="zh-CN" altLang="en-US" sz="2400" b="1">
                <a:latin typeface="黑体" pitchFamily="2" charset="-122"/>
                <a:ea typeface="黑体" pitchFamily="2" charset="-122"/>
              </a:rPr>
              <a:t>四方面内容，</a:t>
            </a:r>
            <a:r>
              <a:rPr lang="zh-CN" altLang="en-US" sz="2400" b="1">
                <a:latin typeface="黑体" pitchFamily="2" charset="-122"/>
                <a:ea typeface="黑体" pitchFamily="2" charset="-122"/>
                <a:sym typeface="宋体" pitchFamily="2" charset="-122"/>
              </a:rPr>
              <a:t>表达了诗人</a:t>
            </a:r>
            <a:r>
              <a:rPr lang="zh-CN" altLang="en-US" sz="2400" b="1" u="sng">
                <a:latin typeface="黑体" pitchFamily="2" charset="-122"/>
                <a:ea typeface="黑体" pitchFamily="2" charset="-122"/>
                <a:sym typeface="宋体" pitchFamily="2" charset="-122"/>
              </a:rPr>
              <a:t>                       </a:t>
            </a:r>
            <a:r>
              <a:rPr lang="zh-CN" altLang="en-US" sz="2400" b="1">
                <a:latin typeface="黑体" pitchFamily="2" charset="-122"/>
                <a:ea typeface="黑体" pitchFamily="2" charset="-122"/>
                <a:sym typeface="宋体" pitchFamily="2" charset="-122"/>
              </a:rPr>
              <a:t>的深沉情感</a:t>
            </a:r>
            <a:endParaRPr lang="zh-CN" altLang="zh-CN"/>
          </a:p>
        </p:txBody>
      </p:sp>
      <p:sp>
        <p:nvSpPr>
          <p:cNvPr id="48131" name="Text Box 2"/>
          <p:cNvSpPr/>
          <p:nvPr/>
        </p:nvSpPr>
        <p:spPr>
          <a:xfrm>
            <a:off x="3824288" y="412750"/>
            <a:ext cx="1422400" cy="461963"/>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400" b="1">
                <a:solidFill>
                  <a:srgbClr val="FF0000"/>
                </a:solidFill>
                <a:latin typeface="黑体" pitchFamily="2" charset="-122"/>
                <a:ea typeface="黑体" pitchFamily="2" charset="-122"/>
              </a:rPr>
              <a:t>狂风破屋</a:t>
            </a:r>
            <a:endParaRPr lang="zh-CN" altLang="zh-CN"/>
          </a:p>
        </p:txBody>
      </p:sp>
      <p:sp>
        <p:nvSpPr>
          <p:cNvPr id="48132" name="Text Box 3"/>
          <p:cNvSpPr/>
          <p:nvPr/>
        </p:nvSpPr>
        <p:spPr>
          <a:xfrm>
            <a:off x="5119688" y="369888"/>
            <a:ext cx="1422400" cy="46196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400" b="1">
                <a:solidFill>
                  <a:srgbClr val="FF0000"/>
                </a:solidFill>
                <a:latin typeface="黑体" pitchFamily="2" charset="-122"/>
                <a:ea typeface="黑体" pitchFamily="2" charset="-122"/>
              </a:rPr>
              <a:t>群童抱茅</a:t>
            </a:r>
            <a:endParaRPr lang="zh-CN" altLang="zh-CN"/>
          </a:p>
        </p:txBody>
      </p:sp>
      <p:sp>
        <p:nvSpPr>
          <p:cNvPr id="48133" name="Text Box 4"/>
          <p:cNvSpPr/>
          <p:nvPr/>
        </p:nvSpPr>
        <p:spPr>
          <a:xfrm>
            <a:off x="6434138" y="414338"/>
            <a:ext cx="1422400" cy="46037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400" b="1">
                <a:solidFill>
                  <a:srgbClr val="FF0000"/>
                </a:solidFill>
                <a:latin typeface="黑体" pitchFamily="2" charset="-122"/>
                <a:ea typeface="黑体" pitchFamily="2" charset="-122"/>
              </a:rPr>
              <a:t>夜雨湿屋</a:t>
            </a:r>
            <a:endParaRPr lang="zh-CN" altLang="zh-CN"/>
          </a:p>
        </p:txBody>
      </p:sp>
      <p:sp>
        <p:nvSpPr>
          <p:cNvPr id="48134" name="Text Box 5"/>
          <p:cNvSpPr/>
          <p:nvPr/>
        </p:nvSpPr>
        <p:spPr>
          <a:xfrm>
            <a:off x="7773988" y="385763"/>
            <a:ext cx="1420812" cy="46196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400" b="1">
                <a:solidFill>
                  <a:srgbClr val="FF0000"/>
                </a:solidFill>
                <a:latin typeface="黑体" pitchFamily="2" charset="-122"/>
                <a:ea typeface="黑体" pitchFamily="2" charset="-122"/>
              </a:rPr>
              <a:t>祈求广厦</a:t>
            </a:r>
            <a:endParaRPr lang="zh-CN" altLang="zh-CN"/>
          </a:p>
        </p:txBody>
      </p:sp>
      <p:sp>
        <p:nvSpPr>
          <p:cNvPr id="48135" name="Rectangle 12"/>
          <p:cNvSpPr/>
          <p:nvPr/>
        </p:nvSpPr>
        <p:spPr>
          <a:xfrm>
            <a:off x="3233738" y="963613"/>
            <a:ext cx="3587750" cy="46037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400" b="1">
                <a:solidFill>
                  <a:srgbClr val="FF0000"/>
                </a:solidFill>
                <a:latin typeface="黑体" pitchFamily="2" charset="-122"/>
                <a:ea typeface="黑体" pitchFamily="2" charset="-122"/>
              </a:rPr>
              <a:t>关心民生疾苦、忧国忧民</a:t>
            </a:r>
            <a:endParaRPr lang="zh-CN" altLang="zh-CN"/>
          </a:p>
        </p:txBody>
      </p:sp>
      <p:sp>
        <p:nvSpPr>
          <p:cNvPr id="48136" name="内容占位符 2"/>
          <p:cNvSpPr/>
          <p:nvPr/>
        </p:nvSpPr>
        <p:spPr>
          <a:xfrm>
            <a:off x="-100012" y="1255713"/>
            <a:ext cx="9144000" cy="1528762"/>
          </a:xfrm>
          <a:prstGeom prst="rect">
            <a:avLst/>
          </a:prstGeom>
          <a:noFill/>
          <a:ln>
            <a:noFill/>
            <a:miter lim="800000"/>
          </a:ln>
        </p:spPr>
        <p:txBody>
          <a:bodyPr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400" b="1">
                <a:latin typeface="黑体" pitchFamily="2" charset="-122"/>
                <a:ea typeface="黑体" pitchFamily="2" charset="-122"/>
              </a:rPr>
              <a:t>2</a:t>
            </a:r>
            <a:r>
              <a:rPr lang="zh-CN" altLang="en-US" sz="3600" b="1">
                <a:ea typeface="黑体" pitchFamily="2" charset="-122"/>
              </a:rPr>
              <a:t>、</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石壕吏</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通过作者亲眼所见的石壕吏</a:t>
            </a:r>
            <a:r>
              <a:rPr lang="en-US" altLang="zh-CN" sz="2400" b="1">
                <a:latin typeface="黑体" pitchFamily="2" charset="-122"/>
                <a:ea typeface="黑体" pitchFamily="2" charset="-122"/>
                <a:sym typeface="宋体" pitchFamily="2" charset="-122"/>
              </a:rPr>
              <a:t>_______</a:t>
            </a:r>
            <a:r>
              <a:rPr lang="zh-CN" altLang="en-US" sz="2400" b="1">
                <a:latin typeface="黑体" pitchFamily="2" charset="-122"/>
                <a:ea typeface="黑体" pitchFamily="2" charset="-122"/>
              </a:rPr>
              <a:t>的故事，揭露封建统治者的</a:t>
            </a:r>
            <a:r>
              <a:rPr lang="en-US" altLang="zh-CN" sz="2400" b="1">
                <a:latin typeface="黑体" pitchFamily="2" charset="-122"/>
                <a:ea typeface="黑体" pitchFamily="2" charset="-122"/>
                <a:sym typeface="宋体" pitchFamily="2" charset="-122"/>
              </a:rPr>
              <a:t>______</a:t>
            </a:r>
            <a:r>
              <a:rPr lang="zh-CN" altLang="en-US" sz="2400" b="1">
                <a:latin typeface="黑体" pitchFamily="2" charset="-122"/>
                <a:ea typeface="黑体" pitchFamily="2" charset="-122"/>
              </a:rPr>
              <a:t>，表达了诗人对劳动人民的深切</a:t>
            </a:r>
            <a:r>
              <a:rPr lang="en-US" altLang="zh-CN" sz="2400" b="1">
                <a:latin typeface="黑体" pitchFamily="2" charset="-122"/>
                <a:ea typeface="黑体" pitchFamily="2" charset="-122"/>
                <a:sym typeface="宋体" pitchFamily="2" charset="-122"/>
              </a:rPr>
              <a:t>_______</a:t>
            </a:r>
            <a:r>
              <a:rPr lang="zh-CN" altLang="en-US" sz="2400" b="1">
                <a:latin typeface="黑体" pitchFamily="2" charset="-122"/>
                <a:ea typeface="黑体" pitchFamily="2" charset="-122"/>
              </a:rPr>
              <a:t>。</a:t>
            </a:r>
            <a:endParaRPr lang="zh-CN" altLang="zh-CN"/>
          </a:p>
        </p:txBody>
      </p:sp>
      <p:sp>
        <p:nvSpPr>
          <p:cNvPr id="48137" name="文本框 14"/>
          <p:cNvSpPr/>
          <p:nvPr/>
        </p:nvSpPr>
        <p:spPr>
          <a:xfrm>
            <a:off x="5694363" y="1385888"/>
            <a:ext cx="1422400" cy="46196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400" b="1">
                <a:solidFill>
                  <a:srgbClr val="FF0000"/>
                </a:solidFill>
                <a:latin typeface="黑体" pitchFamily="2" charset="-122"/>
                <a:ea typeface="黑体" pitchFamily="2" charset="-122"/>
                <a:sym typeface="宋体" pitchFamily="2" charset="-122"/>
              </a:rPr>
              <a:t>乘夜捉人</a:t>
            </a:r>
            <a:endParaRPr lang="zh-CN" altLang="zh-CN"/>
          </a:p>
        </p:txBody>
      </p:sp>
      <p:sp>
        <p:nvSpPr>
          <p:cNvPr id="48138" name="文本框 15"/>
          <p:cNvSpPr/>
          <p:nvPr/>
        </p:nvSpPr>
        <p:spPr>
          <a:xfrm>
            <a:off x="1908175" y="1863725"/>
            <a:ext cx="803275" cy="461963"/>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400" b="1">
                <a:solidFill>
                  <a:srgbClr val="FF0000"/>
                </a:solidFill>
                <a:latin typeface="黑体" pitchFamily="2" charset="-122"/>
                <a:ea typeface="黑体" pitchFamily="2" charset="-122"/>
                <a:sym typeface="宋体" pitchFamily="2" charset="-122"/>
              </a:rPr>
              <a:t>残暴</a:t>
            </a:r>
            <a:endParaRPr lang="zh-CN" altLang="zh-CN"/>
          </a:p>
        </p:txBody>
      </p:sp>
      <p:sp>
        <p:nvSpPr>
          <p:cNvPr id="48139" name="文本框 17"/>
          <p:cNvSpPr/>
          <p:nvPr/>
        </p:nvSpPr>
        <p:spPr>
          <a:xfrm>
            <a:off x="7253288" y="1828800"/>
            <a:ext cx="803275" cy="461963"/>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400" b="1">
                <a:solidFill>
                  <a:srgbClr val="FF0000"/>
                </a:solidFill>
                <a:latin typeface="黑体" pitchFamily="2" charset="-122"/>
                <a:ea typeface="黑体" pitchFamily="2" charset="-122"/>
                <a:sym typeface="宋体" pitchFamily="2" charset="-122"/>
              </a:rPr>
              <a:t>同情</a:t>
            </a:r>
            <a:endParaRPr lang="zh-CN" altLang="zh-CN"/>
          </a:p>
        </p:txBody>
      </p:sp>
      <p:sp>
        <p:nvSpPr>
          <p:cNvPr id="48140" name="矩形 1"/>
          <p:cNvSpPr/>
          <p:nvPr/>
        </p:nvSpPr>
        <p:spPr>
          <a:xfrm>
            <a:off x="-166687" y="2095500"/>
            <a:ext cx="8777287" cy="9540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200" b="1">
                <a:solidFill>
                  <a:srgbClr val="0000FF"/>
                </a:solidFill>
                <a:ea typeface="黑体" pitchFamily="2" charset="-122"/>
              </a:rPr>
              <a:t> </a:t>
            </a:r>
            <a:r>
              <a:rPr lang="en-US" altLang="zh-CN" sz="2400" b="1">
                <a:ea typeface="黑体" pitchFamily="2" charset="-122"/>
              </a:rPr>
              <a:t>3</a:t>
            </a:r>
            <a:r>
              <a:rPr lang="zh-CN" altLang="en-US" sz="2400" b="1">
                <a:ea typeface="黑体" pitchFamily="2" charset="-122"/>
              </a:rPr>
              <a:t>、揭露了老百姓</a:t>
            </a:r>
            <a:r>
              <a:rPr lang="zh-CN" altLang="en-US" sz="2400" b="1" u="sng">
                <a:solidFill>
                  <a:srgbClr val="FF0000"/>
                </a:solidFill>
                <a:ea typeface="黑体" pitchFamily="2" charset="-122"/>
              </a:rPr>
              <a:t>承受剥削阶级剥削的现实</a:t>
            </a:r>
            <a:r>
              <a:rPr lang="zh-CN" altLang="en-US" sz="2400" b="1" u="sng">
                <a:ea typeface="黑体" pitchFamily="2" charset="-122"/>
              </a:rPr>
              <a:t>，</a:t>
            </a:r>
            <a:r>
              <a:rPr lang="zh-CN" altLang="en-US" sz="2400" b="1">
                <a:ea typeface="黑体" pitchFamily="2" charset="-122"/>
              </a:rPr>
              <a:t>揭露</a:t>
            </a:r>
            <a:r>
              <a:rPr lang="zh-CN" altLang="en-US" sz="2400" b="1" u="sng">
                <a:ea typeface="黑体" pitchFamily="2" charset="-122"/>
              </a:rPr>
              <a:t>当时社会的黑暗，</a:t>
            </a:r>
            <a:r>
              <a:rPr lang="zh-CN" altLang="en-US" sz="2400" b="1">
                <a:ea typeface="黑体" pitchFamily="2" charset="-122"/>
              </a:rPr>
              <a:t>同时表现出了作者</a:t>
            </a:r>
            <a:r>
              <a:rPr lang="zh-CN" altLang="en-US" sz="2400" b="1" u="sng">
                <a:solidFill>
                  <a:srgbClr val="FF0000"/>
                </a:solidFill>
                <a:ea typeface="黑体" pitchFamily="2" charset="-122"/>
              </a:rPr>
              <a:t>对下层劳动人民的深切同情</a:t>
            </a:r>
            <a:r>
              <a:rPr lang="zh-CN" altLang="en-US" sz="2400" b="1" u="sng">
                <a:ea typeface="黑体" pitchFamily="2" charset="-122"/>
              </a:rPr>
              <a:t>。</a:t>
            </a:r>
            <a:endParaRPr lang="zh-CN" altLang="zh-CN"/>
          </a:p>
        </p:txBody>
      </p:sp>
      <p:sp>
        <p:nvSpPr>
          <p:cNvPr id="48141" name="矩形 2"/>
          <p:cNvSpPr/>
          <p:nvPr/>
        </p:nvSpPr>
        <p:spPr>
          <a:xfrm>
            <a:off x="-74612" y="3090863"/>
            <a:ext cx="9093200" cy="15700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400" b="1">
                <a:latin typeface="黑体" pitchFamily="2" charset="-122"/>
                <a:ea typeface="黑体" pitchFamily="2" charset="-122"/>
              </a:rPr>
              <a:t>4《</a:t>
            </a:r>
            <a:r>
              <a:rPr lang="zh-CN" altLang="en-US" sz="2400" b="1">
                <a:latin typeface="黑体" pitchFamily="2" charset="-122"/>
                <a:ea typeface="黑体" pitchFamily="2" charset="-122"/>
              </a:rPr>
              <a:t>题破山寺后禅院</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描绘了这特定境界中所独有的静趣，寄托自己遁世无门的情怀，礼赞佛门</a:t>
            </a:r>
            <a:r>
              <a:rPr lang="en-US" altLang="zh-CN" sz="2400" b="1">
                <a:latin typeface="黑体" pitchFamily="2" charset="-122"/>
                <a:ea typeface="黑体" pitchFamily="2" charset="-122"/>
              </a:rPr>
              <a:t>________</a:t>
            </a:r>
            <a:r>
              <a:rPr lang="zh-CN" altLang="en-US" sz="2400" b="1">
                <a:latin typeface="黑体" pitchFamily="2" charset="-122"/>
                <a:ea typeface="黑体" pitchFamily="2" charset="-122"/>
              </a:rPr>
              <a:t>的神秘境界。  </a:t>
            </a:r>
            <a:endParaRPr lang="zh-CN" altLang="zh-CN"/>
          </a:p>
          <a:p>
            <a:pPr lvl="0"/>
            <a:r>
              <a:rPr lang="zh-CN" altLang="en-US" sz="2400" b="1">
                <a:latin typeface="黑体" pitchFamily="2" charset="-122"/>
                <a:ea typeface="黑体" pitchFamily="2" charset="-122"/>
              </a:rPr>
              <a:t> </a:t>
            </a:r>
            <a:r>
              <a:rPr lang="en-US" altLang="zh-CN" sz="2400" b="1">
                <a:latin typeface="黑体" pitchFamily="2" charset="-122"/>
                <a:ea typeface="黑体" pitchFamily="2" charset="-122"/>
              </a:rPr>
              <a:t>5《</a:t>
            </a:r>
            <a:r>
              <a:rPr lang="zh-CN" altLang="en-US" sz="2400" b="1">
                <a:latin typeface="黑体" pitchFamily="2" charset="-122"/>
                <a:ea typeface="黑体" pitchFamily="2" charset="-122"/>
              </a:rPr>
              <a:t>送友人</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作者通过送别环境的刻画、气氛的渲染，表达出</a:t>
            </a:r>
            <a:r>
              <a:rPr lang="en-US" altLang="zh-CN" sz="2400" b="1">
                <a:latin typeface="黑体" pitchFamily="2" charset="-122"/>
                <a:ea typeface="黑体" pitchFamily="2" charset="-122"/>
              </a:rPr>
              <a:t>_________</a:t>
            </a:r>
            <a:r>
              <a:rPr lang="zh-CN" altLang="en-US" sz="2400" b="1">
                <a:latin typeface="黑体" pitchFamily="2" charset="-122"/>
                <a:ea typeface="黑体" pitchFamily="2" charset="-122"/>
              </a:rPr>
              <a:t>之意。</a:t>
            </a:r>
            <a:endParaRPr lang="zh-CN" altLang="zh-CN"/>
          </a:p>
        </p:txBody>
      </p:sp>
      <p:sp>
        <p:nvSpPr>
          <p:cNvPr id="48142" name="矩形 19"/>
          <p:cNvSpPr/>
          <p:nvPr/>
        </p:nvSpPr>
        <p:spPr>
          <a:xfrm>
            <a:off x="0" y="4759325"/>
            <a:ext cx="9345613" cy="19383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400" b="1">
                <a:latin typeface="黑体" pitchFamily="2" charset="-122"/>
                <a:ea typeface="黑体" pitchFamily="2" charset="-122"/>
              </a:rPr>
              <a:t>6</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卜算子</a:t>
            </a:r>
            <a:r>
              <a:rPr lang="en-US" altLang="zh-CN" sz="2400" b="1">
                <a:latin typeface="黑体" pitchFamily="2" charset="-122"/>
                <a:ea typeface="黑体" pitchFamily="2" charset="-122"/>
              </a:rPr>
              <a:t>·</a:t>
            </a:r>
            <a:r>
              <a:rPr lang="en-US" altLang="en-US" sz="2400" b="1">
                <a:latin typeface="黑体" pitchFamily="2" charset="-122"/>
                <a:ea typeface="黑体" pitchFamily="2" charset="-122"/>
                <a:sym typeface="宋体" pitchFamily="2" charset="-122"/>
              </a:rPr>
              <a:t>黄州定慧院寓居作</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营造一个夜深人静月挂疏桐的</a:t>
            </a:r>
            <a:r>
              <a:rPr lang="en-US" altLang="zh-CN" sz="2400" b="1">
                <a:latin typeface="黑体" pitchFamily="2" charset="-122"/>
                <a:ea typeface="黑体" pitchFamily="2" charset="-122"/>
              </a:rPr>
              <a:t>_______</a:t>
            </a:r>
            <a:r>
              <a:rPr lang="zh-CN" altLang="en-US" sz="2400" b="1">
                <a:latin typeface="黑体" pitchFamily="2" charset="-122"/>
                <a:ea typeface="黑体" pitchFamily="2" charset="-122"/>
              </a:rPr>
              <a:t>氛围，表现作者</a:t>
            </a:r>
            <a:r>
              <a:rPr lang="en-US" altLang="zh-CN" sz="2400" b="1">
                <a:latin typeface="黑体" pitchFamily="2" charset="-122"/>
                <a:ea typeface="黑体" pitchFamily="2" charset="-122"/>
              </a:rPr>
              <a:t>_______</a:t>
            </a:r>
            <a:r>
              <a:rPr lang="zh-CN" altLang="en-US" sz="2400" b="1">
                <a:latin typeface="黑体" pitchFamily="2" charset="-122"/>
                <a:ea typeface="黑体" pitchFamily="2" charset="-122"/>
              </a:rPr>
              <a:t>的心境和 </a:t>
            </a:r>
            <a:r>
              <a:rPr lang="en-US" altLang="zh-CN" sz="2400" b="1">
                <a:latin typeface="黑体" pitchFamily="2" charset="-122"/>
                <a:ea typeface="黑体" pitchFamily="2" charset="-122"/>
              </a:rPr>
              <a:t>_______</a:t>
            </a:r>
            <a:r>
              <a:rPr lang="zh-CN" altLang="en-US" sz="2400" b="1">
                <a:latin typeface="黑体" pitchFamily="2" charset="-122"/>
                <a:ea typeface="黑体" pitchFamily="2" charset="-122"/>
              </a:rPr>
              <a:t>的志趣。 </a:t>
            </a:r>
            <a:endParaRPr lang="zh-CN" altLang="zh-CN"/>
          </a:p>
          <a:p>
            <a:pPr lvl="0"/>
            <a:r>
              <a:rPr lang="en-US" altLang="zh-CN" sz="2400" b="1">
                <a:latin typeface="黑体" pitchFamily="2" charset="-122"/>
                <a:ea typeface="黑体" pitchFamily="2" charset="-122"/>
              </a:rPr>
              <a:t>7</a:t>
            </a:r>
            <a:r>
              <a:rPr lang="zh-CN" altLang="en-US" sz="2400" b="1">
                <a:latin typeface="黑体" pitchFamily="2" charset="-122"/>
                <a:ea typeface="黑体" pitchFamily="2" charset="-122"/>
              </a:rPr>
              <a:t>、</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卜算子</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咏梅</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词的上片，写梅花的</a:t>
            </a:r>
            <a:r>
              <a:rPr lang="en-US" altLang="zh-CN" sz="2400" b="1">
                <a:latin typeface="黑体" pitchFamily="2" charset="-122"/>
                <a:ea typeface="黑体" pitchFamily="2" charset="-122"/>
              </a:rPr>
              <a:t>__________</a:t>
            </a:r>
            <a:r>
              <a:rPr lang="zh-CN" altLang="en-US" sz="2400" b="1">
                <a:latin typeface="黑体" pitchFamily="2" charset="-122"/>
                <a:ea typeface="黑体" pitchFamily="2" charset="-122"/>
              </a:rPr>
              <a:t>，下片写梅花的</a:t>
            </a:r>
            <a:r>
              <a:rPr lang="en-US" altLang="zh-CN" sz="2400" b="1">
                <a:latin typeface="黑体" pitchFamily="2" charset="-122"/>
                <a:ea typeface="黑体" pitchFamily="2" charset="-122"/>
              </a:rPr>
              <a:t>__________</a:t>
            </a:r>
            <a:r>
              <a:rPr lang="zh-CN" altLang="en-US" sz="2400" b="1">
                <a:latin typeface="黑体" pitchFamily="2" charset="-122"/>
                <a:ea typeface="黑体" pitchFamily="2" charset="-122"/>
              </a:rPr>
              <a:t>。诗人以梅花自况，感叹人生的失意坎坷，赞梅的同时也表现自己</a:t>
            </a:r>
            <a:r>
              <a:rPr lang="en-US" altLang="zh-CN" sz="2400" b="1">
                <a:latin typeface="黑体" pitchFamily="2" charset="-122"/>
                <a:ea typeface="黑体" pitchFamily="2" charset="-122"/>
              </a:rPr>
              <a:t>________</a:t>
            </a:r>
            <a:r>
              <a:rPr lang="zh-CN" altLang="en-US" sz="2400" b="1">
                <a:latin typeface="黑体" pitchFamily="2" charset="-122"/>
                <a:ea typeface="黑体" pitchFamily="2" charset="-122"/>
              </a:rPr>
              <a:t>的情怀。</a:t>
            </a:r>
            <a:endParaRPr lang="zh-CN" altLang="zh-CN"/>
          </a:p>
        </p:txBody>
      </p:sp>
      <p:sp>
        <p:nvSpPr>
          <p:cNvPr id="48143" name="文本框 21"/>
          <p:cNvSpPr/>
          <p:nvPr/>
        </p:nvSpPr>
        <p:spPr>
          <a:xfrm>
            <a:off x="3894138" y="3473450"/>
            <a:ext cx="1800225" cy="46196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400" b="1">
                <a:solidFill>
                  <a:srgbClr val="FF0000"/>
                </a:solidFill>
                <a:latin typeface="黑体" pitchFamily="2" charset="-122"/>
                <a:ea typeface="黑体" pitchFamily="2" charset="-122"/>
                <a:sym typeface="宋体" pitchFamily="2" charset="-122"/>
              </a:rPr>
              <a:t>超凡脱俗</a:t>
            </a:r>
            <a:endParaRPr lang="zh-CN" altLang="zh-CN"/>
          </a:p>
        </p:txBody>
      </p:sp>
      <p:sp>
        <p:nvSpPr>
          <p:cNvPr id="48144" name="文本框 22"/>
          <p:cNvSpPr/>
          <p:nvPr/>
        </p:nvSpPr>
        <p:spPr>
          <a:xfrm>
            <a:off x="0" y="4187825"/>
            <a:ext cx="1612900" cy="522288"/>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rPr>
              <a:t>依依惜别</a:t>
            </a:r>
            <a:endParaRPr lang="zh-CN" altLang="zh-CN"/>
          </a:p>
        </p:txBody>
      </p:sp>
      <p:sp>
        <p:nvSpPr>
          <p:cNvPr id="48145" name="文本框 23"/>
          <p:cNvSpPr/>
          <p:nvPr/>
        </p:nvSpPr>
        <p:spPr>
          <a:xfrm>
            <a:off x="250825" y="5057775"/>
            <a:ext cx="1412875" cy="5222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rPr>
              <a:t>孤 寂</a:t>
            </a:r>
            <a:endParaRPr lang="zh-CN" altLang="zh-CN"/>
          </a:p>
        </p:txBody>
      </p:sp>
      <p:sp>
        <p:nvSpPr>
          <p:cNvPr id="48146" name="文本框 24"/>
          <p:cNvSpPr/>
          <p:nvPr/>
        </p:nvSpPr>
        <p:spPr>
          <a:xfrm>
            <a:off x="3233738" y="5057775"/>
            <a:ext cx="1077912" cy="522288"/>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sym typeface="宋体" pitchFamily="2" charset="-122"/>
              </a:rPr>
              <a:t>孤 独</a:t>
            </a:r>
            <a:endParaRPr lang="zh-CN" altLang="zh-CN"/>
          </a:p>
        </p:txBody>
      </p:sp>
      <p:sp>
        <p:nvSpPr>
          <p:cNvPr id="48147" name="文本框 25"/>
          <p:cNvSpPr/>
          <p:nvPr/>
        </p:nvSpPr>
        <p:spPr>
          <a:xfrm>
            <a:off x="1871663" y="6373813"/>
            <a:ext cx="1743075" cy="5222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zh-CN" sz="2800" b="1">
                <a:solidFill>
                  <a:srgbClr val="FF0000"/>
                </a:solidFill>
                <a:latin typeface="黑体" pitchFamily="2" charset="-122"/>
                <a:ea typeface="黑体" pitchFamily="2" charset="-122"/>
                <a:sym typeface="宋体" pitchFamily="2" charset="-122"/>
              </a:rPr>
              <a:t>孤高傲世</a:t>
            </a:r>
            <a:endParaRPr lang="zh-CN" altLang="zh-CN"/>
          </a:p>
        </p:txBody>
      </p:sp>
      <p:sp>
        <p:nvSpPr>
          <p:cNvPr id="48148" name="文本框 26"/>
          <p:cNvSpPr/>
          <p:nvPr/>
        </p:nvSpPr>
        <p:spPr>
          <a:xfrm>
            <a:off x="5694363" y="5411788"/>
            <a:ext cx="2079625" cy="5238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zh-CN" sz="2800" b="1">
                <a:solidFill>
                  <a:srgbClr val="FF0000"/>
                </a:solidFill>
                <a:latin typeface="黑体" pitchFamily="2" charset="-122"/>
                <a:ea typeface="黑体" pitchFamily="2" charset="-122"/>
                <a:sym typeface="宋体" pitchFamily="2" charset="-122"/>
              </a:rPr>
              <a:t>生存现状</a:t>
            </a:r>
            <a:endParaRPr lang="zh-CN" altLang="zh-CN"/>
          </a:p>
        </p:txBody>
      </p:sp>
      <p:sp>
        <p:nvSpPr>
          <p:cNvPr id="48149" name="文本框 27"/>
          <p:cNvSpPr/>
          <p:nvPr/>
        </p:nvSpPr>
        <p:spPr>
          <a:xfrm>
            <a:off x="250825" y="5826125"/>
            <a:ext cx="2079625" cy="5238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zh-CN" sz="2800" b="1">
                <a:solidFill>
                  <a:srgbClr val="FF0000"/>
                </a:solidFill>
                <a:latin typeface="黑体" pitchFamily="2" charset="-122"/>
                <a:ea typeface="黑体" pitchFamily="2" charset="-122"/>
                <a:sym typeface="宋体" pitchFamily="2" charset="-122"/>
              </a:rPr>
              <a:t>品格精神</a:t>
            </a:r>
            <a:endParaRPr lang="zh-CN" altLang="zh-CN"/>
          </a:p>
        </p:txBody>
      </p:sp>
      <p:sp>
        <p:nvSpPr>
          <p:cNvPr id="48150" name="文本框 28"/>
          <p:cNvSpPr/>
          <p:nvPr/>
        </p:nvSpPr>
        <p:spPr>
          <a:xfrm>
            <a:off x="5867400" y="5057775"/>
            <a:ext cx="1077913" cy="522288"/>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FF0000"/>
                </a:solidFill>
                <a:latin typeface="黑体" pitchFamily="2" charset="-122"/>
                <a:ea typeface="黑体" pitchFamily="2" charset="-122"/>
                <a:sym typeface="宋体" pitchFamily="2" charset="-122"/>
              </a:rPr>
              <a:t>高 洁</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 calcmode="lin" valueType="num">
                                      <p:cBhvr>
                                        <p:cTn id="7" dur="500" fill="hold"/>
                                        <p:tgtEl>
                                          <p:spTgt spid="48131"/>
                                        </p:tgtEl>
                                        <p:attrNameLst>
                                          <p:attrName>ppt_x</p:attrName>
                                        </p:attrNameLst>
                                      </p:cBhvr>
                                      <p:tavLst>
                                        <p:tav tm="0">
                                          <p:val>
                                            <p:strVal val="#ppt_x"/>
                                          </p:val>
                                        </p:tav>
                                        <p:tav tm="100000">
                                          <p:val>
                                            <p:strVal val="#ppt_x"/>
                                          </p:val>
                                        </p:tav>
                                      </p:tavLst>
                                    </p:anim>
                                    <p:anim calcmode="lin" valueType="num">
                                      <p:cBhvr>
                                        <p:cTn id="8"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2"/>
                                        </p:tgtEl>
                                        <p:attrNameLst>
                                          <p:attrName>style.visibility</p:attrName>
                                        </p:attrNameLst>
                                      </p:cBhvr>
                                      <p:to>
                                        <p:strVal val="visible"/>
                                      </p:to>
                                    </p:set>
                                    <p:anim calcmode="lin" valueType="num">
                                      <p:cBhvr>
                                        <p:cTn id="13" dur="500" fill="hold"/>
                                        <p:tgtEl>
                                          <p:spTgt spid="48132"/>
                                        </p:tgtEl>
                                        <p:attrNameLst>
                                          <p:attrName>ppt_x</p:attrName>
                                        </p:attrNameLst>
                                      </p:cBhvr>
                                      <p:tavLst>
                                        <p:tav tm="0">
                                          <p:val>
                                            <p:strVal val="#ppt_x"/>
                                          </p:val>
                                        </p:tav>
                                        <p:tav tm="100000">
                                          <p:val>
                                            <p:strVal val="#ppt_x"/>
                                          </p:val>
                                        </p:tav>
                                      </p:tavLst>
                                    </p:anim>
                                    <p:anim calcmode="lin" valueType="num">
                                      <p:cBhvr>
                                        <p:cTn id="14"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8133"/>
                                        </p:tgtEl>
                                        <p:attrNameLst>
                                          <p:attrName>style.visibility</p:attrName>
                                        </p:attrNameLst>
                                      </p:cBhvr>
                                      <p:to>
                                        <p:strVal val="visible"/>
                                      </p:to>
                                    </p:set>
                                    <p:anim calcmode="lin" valueType="num">
                                      <p:cBhvr>
                                        <p:cTn id="19" dur="500" fill="hold"/>
                                        <p:tgtEl>
                                          <p:spTgt spid="48133"/>
                                        </p:tgtEl>
                                        <p:attrNameLst>
                                          <p:attrName>ppt_x</p:attrName>
                                        </p:attrNameLst>
                                      </p:cBhvr>
                                      <p:tavLst>
                                        <p:tav tm="0">
                                          <p:val>
                                            <p:strVal val="#ppt_x"/>
                                          </p:val>
                                        </p:tav>
                                        <p:tav tm="100000">
                                          <p:val>
                                            <p:strVal val="#ppt_x"/>
                                          </p:val>
                                        </p:tav>
                                      </p:tavLst>
                                    </p:anim>
                                    <p:anim calcmode="lin" valueType="num">
                                      <p:cBhvr>
                                        <p:cTn id="20" dur="500" fill="hold"/>
                                        <p:tgtEl>
                                          <p:spTgt spid="4813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8134"/>
                                        </p:tgtEl>
                                        <p:attrNameLst>
                                          <p:attrName>style.visibility</p:attrName>
                                        </p:attrNameLst>
                                      </p:cBhvr>
                                      <p:to>
                                        <p:strVal val="visible"/>
                                      </p:to>
                                    </p:set>
                                    <p:anim calcmode="lin" valueType="num">
                                      <p:cBhvr>
                                        <p:cTn id="25" dur="500" fill="hold"/>
                                        <p:tgtEl>
                                          <p:spTgt spid="48134"/>
                                        </p:tgtEl>
                                        <p:attrNameLst>
                                          <p:attrName>ppt_x</p:attrName>
                                        </p:attrNameLst>
                                      </p:cBhvr>
                                      <p:tavLst>
                                        <p:tav tm="0">
                                          <p:val>
                                            <p:strVal val="#ppt_x"/>
                                          </p:val>
                                        </p:tav>
                                        <p:tav tm="100000">
                                          <p:val>
                                            <p:strVal val="#ppt_x"/>
                                          </p:val>
                                        </p:tav>
                                      </p:tavLst>
                                    </p:anim>
                                    <p:anim calcmode="lin" valueType="num">
                                      <p:cBhvr>
                                        <p:cTn id="26" dur="500" fill="hold"/>
                                        <p:tgtEl>
                                          <p:spTgt spid="4813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8135"/>
                                        </p:tgtEl>
                                        <p:attrNameLst>
                                          <p:attrName>style.visibility</p:attrName>
                                        </p:attrNameLst>
                                      </p:cBhvr>
                                      <p:to>
                                        <p:strVal val="visible"/>
                                      </p:to>
                                    </p:set>
                                    <p:anim calcmode="lin" valueType="num">
                                      <p:cBhvr>
                                        <p:cTn id="31" dur="500" fill="hold"/>
                                        <p:tgtEl>
                                          <p:spTgt spid="48135"/>
                                        </p:tgtEl>
                                        <p:attrNameLst>
                                          <p:attrName>ppt_x</p:attrName>
                                        </p:attrNameLst>
                                      </p:cBhvr>
                                      <p:tavLst>
                                        <p:tav tm="0">
                                          <p:val>
                                            <p:strVal val="#ppt_x"/>
                                          </p:val>
                                        </p:tav>
                                        <p:tav tm="100000">
                                          <p:val>
                                            <p:strVal val="#ppt_x"/>
                                          </p:val>
                                        </p:tav>
                                      </p:tavLst>
                                    </p:anim>
                                    <p:anim calcmode="lin" valueType="num">
                                      <p:cBhvr>
                                        <p:cTn id="32" dur="500" fill="hold"/>
                                        <p:tgtEl>
                                          <p:spTgt spid="4813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8137"/>
                                        </p:tgtEl>
                                        <p:attrNameLst>
                                          <p:attrName>style.visibility</p:attrName>
                                        </p:attrNameLst>
                                      </p:cBhvr>
                                      <p:to>
                                        <p:strVal val="visible"/>
                                      </p:to>
                                    </p:set>
                                    <p:anim calcmode="lin" valueType="num">
                                      <p:cBhvr>
                                        <p:cTn id="37" dur="500" fill="hold"/>
                                        <p:tgtEl>
                                          <p:spTgt spid="48137"/>
                                        </p:tgtEl>
                                        <p:attrNameLst>
                                          <p:attrName>ppt_x</p:attrName>
                                        </p:attrNameLst>
                                      </p:cBhvr>
                                      <p:tavLst>
                                        <p:tav tm="0">
                                          <p:val>
                                            <p:strVal val="#ppt_x"/>
                                          </p:val>
                                        </p:tav>
                                        <p:tav tm="100000">
                                          <p:val>
                                            <p:strVal val="#ppt_x"/>
                                          </p:val>
                                        </p:tav>
                                      </p:tavLst>
                                    </p:anim>
                                    <p:anim calcmode="lin" valueType="num">
                                      <p:cBhvr>
                                        <p:cTn id="38" dur="500" fill="hold"/>
                                        <p:tgtEl>
                                          <p:spTgt spid="4813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8138"/>
                                        </p:tgtEl>
                                        <p:attrNameLst>
                                          <p:attrName>style.visibility</p:attrName>
                                        </p:attrNameLst>
                                      </p:cBhvr>
                                      <p:to>
                                        <p:strVal val="visible"/>
                                      </p:to>
                                    </p:set>
                                    <p:anim calcmode="lin" valueType="num">
                                      <p:cBhvr>
                                        <p:cTn id="43" dur="500" fill="hold"/>
                                        <p:tgtEl>
                                          <p:spTgt spid="48138"/>
                                        </p:tgtEl>
                                        <p:attrNameLst>
                                          <p:attrName>ppt_x</p:attrName>
                                        </p:attrNameLst>
                                      </p:cBhvr>
                                      <p:tavLst>
                                        <p:tav tm="0">
                                          <p:val>
                                            <p:strVal val="#ppt_x"/>
                                          </p:val>
                                        </p:tav>
                                        <p:tav tm="100000">
                                          <p:val>
                                            <p:strVal val="#ppt_x"/>
                                          </p:val>
                                        </p:tav>
                                      </p:tavLst>
                                    </p:anim>
                                    <p:anim calcmode="lin" valueType="num">
                                      <p:cBhvr>
                                        <p:cTn id="44" dur="500" fill="hold"/>
                                        <p:tgtEl>
                                          <p:spTgt spid="4813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8139"/>
                                        </p:tgtEl>
                                        <p:attrNameLst>
                                          <p:attrName>style.visibility</p:attrName>
                                        </p:attrNameLst>
                                      </p:cBhvr>
                                      <p:to>
                                        <p:strVal val="visible"/>
                                      </p:to>
                                    </p:set>
                                    <p:anim calcmode="lin" valueType="num">
                                      <p:cBhvr>
                                        <p:cTn id="49" dur="500" fill="hold"/>
                                        <p:tgtEl>
                                          <p:spTgt spid="48139"/>
                                        </p:tgtEl>
                                        <p:attrNameLst>
                                          <p:attrName>ppt_x</p:attrName>
                                        </p:attrNameLst>
                                      </p:cBhvr>
                                      <p:tavLst>
                                        <p:tav tm="0">
                                          <p:val>
                                            <p:strVal val="#ppt_x"/>
                                          </p:val>
                                        </p:tav>
                                        <p:tav tm="100000">
                                          <p:val>
                                            <p:strVal val="#ppt_x"/>
                                          </p:val>
                                        </p:tav>
                                      </p:tavLst>
                                    </p:anim>
                                    <p:anim calcmode="lin" valueType="num">
                                      <p:cBhvr>
                                        <p:cTn id="50" dur="500" fill="hold"/>
                                        <p:tgtEl>
                                          <p:spTgt spid="4813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48143"/>
                                        </p:tgtEl>
                                        <p:attrNameLst>
                                          <p:attrName>style.visibility</p:attrName>
                                        </p:attrNameLst>
                                      </p:cBhvr>
                                      <p:to>
                                        <p:strVal val="visible"/>
                                      </p:to>
                                    </p:set>
                                    <p:animEffect transition="in" filter="blinds(horizontal)">
                                      <p:cBhvr>
                                        <p:cTn id="55" dur="500" fill="hold"/>
                                        <p:tgtEl>
                                          <p:spTgt spid="48143"/>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48144"/>
                                        </p:tgtEl>
                                        <p:attrNameLst>
                                          <p:attrName>style.visibility</p:attrName>
                                        </p:attrNameLst>
                                      </p:cBhvr>
                                      <p:to>
                                        <p:strVal val="visible"/>
                                      </p:to>
                                    </p:set>
                                    <p:anim calcmode="lin" valueType="num">
                                      <p:cBhvr>
                                        <p:cTn id="60" dur="500" fill="hold"/>
                                        <p:tgtEl>
                                          <p:spTgt spid="48144"/>
                                        </p:tgtEl>
                                        <p:attrNameLst>
                                          <p:attrName>ppt_x</p:attrName>
                                        </p:attrNameLst>
                                      </p:cBhvr>
                                      <p:tavLst>
                                        <p:tav tm="0">
                                          <p:val>
                                            <p:strVal val="#ppt_x"/>
                                          </p:val>
                                        </p:tav>
                                        <p:tav tm="100000">
                                          <p:val>
                                            <p:strVal val="#ppt_x"/>
                                          </p:val>
                                        </p:tav>
                                      </p:tavLst>
                                    </p:anim>
                                    <p:anim calcmode="lin" valueType="num">
                                      <p:cBhvr>
                                        <p:cTn id="61" dur="500" fill="hold"/>
                                        <p:tgtEl>
                                          <p:spTgt spid="48144"/>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3" presetClass="entr" presetSubtype="10" fill="hold" nodeType="clickEffect">
                                  <p:stCondLst>
                                    <p:cond delay="0"/>
                                  </p:stCondLst>
                                  <p:childTnLst>
                                    <p:set>
                                      <p:cBhvr>
                                        <p:cTn id="65" dur="1" fill="hold">
                                          <p:stCondLst>
                                            <p:cond delay="0"/>
                                          </p:stCondLst>
                                        </p:cTn>
                                        <p:tgtEl>
                                          <p:spTgt spid="48145">
                                            <p:txEl>
                                              <p:charRg st="0" end="3"/>
                                            </p:txEl>
                                          </p:spTgt>
                                        </p:tgtEl>
                                        <p:attrNameLst>
                                          <p:attrName>style.visibility</p:attrName>
                                        </p:attrNameLst>
                                      </p:cBhvr>
                                      <p:to>
                                        <p:strVal val="visible"/>
                                      </p:to>
                                    </p:set>
                                    <p:animEffect transition="in" filter="blinds(horizontal)">
                                      <p:cBhvr>
                                        <p:cTn id="66" dur="500" fill="hold"/>
                                        <p:tgtEl>
                                          <p:spTgt spid="48145">
                                            <p:txEl>
                                              <p:charRg st="0" end="3"/>
                                            </p:txEl>
                                          </p:spTgt>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48146"/>
                                        </p:tgtEl>
                                        <p:attrNameLst>
                                          <p:attrName>style.visibility</p:attrName>
                                        </p:attrNameLst>
                                      </p:cBhvr>
                                      <p:to>
                                        <p:strVal val="visible"/>
                                      </p:to>
                                    </p:set>
                                    <p:anim calcmode="lin" valueType="num">
                                      <p:cBhvr additive="base">
                                        <p:cTn id="71" dur="500" fill="hold"/>
                                        <p:tgtEl>
                                          <p:spTgt spid="48146"/>
                                        </p:tgtEl>
                                        <p:attrNameLst>
                                          <p:attrName>ppt_x</p:attrName>
                                        </p:attrNameLst>
                                      </p:cBhvr>
                                      <p:tavLst>
                                        <p:tav tm="0">
                                          <p:val>
                                            <p:strVal val="#ppt_x"/>
                                          </p:val>
                                        </p:tav>
                                        <p:tav tm="100000">
                                          <p:val>
                                            <p:strVal val="#ppt_x"/>
                                          </p:val>
                                        </p:tav>
                                      </p:tavLst>
                                    </p:anim>
                                    <p:anim calcmode="lin" valueType="num">
                                      <p:cBhvr additive="base">
                                        <p:cTn id="72" dur="500" fill="hold"/>
                                        <p:tgtEl>
                                          <p:spTgt spid="48146"/>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48150"/>
                                        </p:tgtEl>
                                        <p:attrNameLst>
                                          <p:attrName>style.visibility</p:attrName>
                                        </p:attrNameLst>
                                      </p:cBhvr>
                                      <p:to>
                                        <p:strVal val="visible"/>
                                      </p:to>
                                    </p:set>
                                    <p:anim calcmode="lin" valueType="num">
                                      <p:cBhvr additive="base">
                                        <p:cTn id="77" dur="500" fill="hold"/>
                                        <p:tgtEl>
                                          <p:spTgt spid="48150"/>
                                        </p:tgtEl>
                                        <p:attrNameLst>
                                          <p:attrName>ppt_x</p:attrName>
                                        </p:attrNameLst>
                                      </p:cBhvr>
                                      <p:tavLst>
                                        <p:tav tm="0">
                                          <p:val>
                                            <p:strVal val="#ppt_x"/>
                                          </p:val>
                                        </p:tav>
                                        <p:tav tm="100000">
                                          <p:val>
                                            <p:strVal val="#ppt_x"/>
                                          </p:val>
                                        </p:tav>
                                      </p:tavLst>
                                    </p:anim>
                                    <p:anim calcmode="lin" valueType="num">
                                      <p:cBhvr additive="base">
                                        <p:cTn id="78" dur="500" fill="hold"/>
                                        <p:tgtEl>
                                          <p:spTgt spid="48150"/>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afterGroup">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48148"/>
                                        </p:tgtEl>
                                        <p:attrNameLst>
                                          <p:attrName>style.visibility</p:attrName>
                                        </p:attrNameLst>
                                      </p:cBhvr>
                                      <p:to>
                                        <p:strVal val="visible"/>
                                      </p:to>
                                    </p:set>
                                    <p:anim calcmode="lin" valueType="num">
                                      <p:cBhvr additive="base">
                                        <p:cTn id="83" dur="500" fill="hold"/>
                                        <p:tgtEl>
                                          <p:spTgt spid="48148"/>
                                        </p:tgtEl>
                                        <p:attrNameLst>
                                          <p:attrName>ppt_x</p:attrName>
                                        </p:attrNameLst>
                                      </p:cBhvr>
                                      <p:tavLst>
                                        <p:tav tm="0">
                                          <p:val>
                                            <p:strVal val="#ppt_x"/>
                                          </p:val>
                                        </p:tav>
                                        <p:tav tm="100000">
                                          <p:val>
                                            <p:strVal val="#ppt_x"/>
                                          </p:val>
                                        </p:tav>
                                      </p:tavLst>
                                    </p:anim>
                                    <p:anim calcmode="lin" valueType="num">
                                      <p:cBhvr additive="base">
                                        <p:cTn id="84" dur="500" fill="hold"/>
                                        <p:tgtEl>
                                          <p:spTgt spid="48148"/>
                                        </p:tgtEl>
                                        <p:attrNameLst>
                                          <p:attrName>ppt_y</p:attrName>
                                        </p:attrNameLst>
                                      </p:cBhvr>
                                      <p:tavLst>
                                        <p:tav tm="0">
                                          <p:val>
                                            <p:strVal val="1+#ppt_h/2"/>
                                          </p:val>
                                        </p:tav>
                                        <p:tav tm="100000">
                                          <p:val>
                                            <p:strVal val="#ppt_y"/>
                                          </p:val>
                                        </p:tav>
                                      </p:tavLst>
                                    </p:anim>
                                  </p:childTnLst>
                                </p:cTn>
                              </p:par>
                            </p:childTnLst>
                          </p:cTn>
                        </p:par>
                      </p:childTnLst>
                    </p:cTn>
                  </p:par>
                  <p:par>
                    <p:cTn id="85" fill="hold" nodeType="clickPar">
                      <p:stCondLst>
                        <p:cond delay="indefinite"/>
                      </p:stCondLst>
                      <p:childTnLst>
                        <p:par>
                          <p:cTn id="86" fill="hold" nodeType="afterGroup">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48149"/>
                                        </p:tgtEl>
                                        <p:attrNameLst>
                                          <p:attrName>style.visibility</p:attrName>
                                        </p:attrNameLst>
                                      </p:cBhvr>
                                      <p:to>
                                        <p:strVal val="visible"/>
                                      </p:to>
                                    </p:set>
                                    <p:anim calcmode="lin" valueType="num">
                                      <p:cBhvr additive="base">
                                        <p:cTn id="89" dur="500" fill="hold"/>
                                        <p:tgtEl>
                                          <p:spTgt spid="48149"/>
                                        </p:tgtEl>
                                        <p:attrNameLst>
                                          <p:attrName>ppt_x</p:attrName>
                                        </p:attrNameLst>
                                      </p:cBhvr>
                                      <p:tavLst>
                                        <p:tav tm="0">
                                          <p:val>
                                            <p:strVal val="#ppt_x"/>
                                          </p:val>
                                        </p:tav>
                                        <p:tav tm="100000">
                                          <p:val>
                                            <p:strVal val="#ppt_x"/>
                                          </p:val>
                                        </p:tav>
                                      </p:tavLst>
                                    </p:anim>
                                    <p:anim calcmode="lin" valueType="num">
                                      <p:cBhvr additive="base">
                                        <p:cTn id="90" dur="500" fill="hold"/>
                                        <p:tgtEl>
                                          <p:spTgt spid="48149"/>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afterGroup">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48147"/>
                                        </p:tgtEl>
                                        <p:attrNameLst>
                                          <p:attrName>style.visibility</p:attrName>
                                        </p:attrNameLst>
                                      </p:cBhvr>
                                      <p:to>
                                        <p:strVal val="visible"/>
                                      </p:to>
                                    </p:set>
                                    <p:anim calcmode="lin" valueType="num">
                                      <p:cBhvr additive="base">
                                        <p:cTn id="95" dur="500" fill="hold"/>
                                        <p:tgtEl>
                                          <p:spTgt spid="48147"/>
                                        </p:tgtEl>
                                        <p:attrNameLst>
                                          <p:attrName>ppt_x</p:attrName>
                                        </p:attrNameLst>
                                      </p:cBhvr>
                                      <p:tavLst>
                                        <p:tav tm="0">
                                          <p:val>
                                            <p:strVal val="#ppt_x"/>
                                          </p:val>
                                        </p:tav>
                                        <p:tav tm="100000">
                                          <p:val>
                                            <p:strVal val="#ppt_x"/>
                                          </p:val>
                                        </p:tav>
                                      </p:tavLst>
                                    </p:anim>
                                    <p:anim calcmode="lin" valueType="num">
                                      <p:cBhvr additive="base">
                                        <p:cTn id="96" dur="500" fill="hold"/>
                                        <p:tgtEl>
                                          <p:spTgt spid="48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9153" name="文本框 1"/>
          <p:cNvSpPr/>
          <p:nvPr/>
        </p:nvSpPr>
        <p:spPr>
          <a:xfrm>
            <a:off x="74613" y="171450"/>
            <a:ext cx="8994775" cy="82169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r>
              <a:rPr lang="zh-CN" altLang="en-US" sz="2800" b="1">
                <a:solidFill>
                  <a:srgbClr val="FF0000"/>
                </a:solidFill>
                <a:latin typeface="黑体" pitchFamily="2" charset="-122"/>
                <a:ea typeface="黑体" pitchFamily="2" charset="-122"/>
              </a:rPr>
              <a:t>课堂小结（</a:t>
            </a:r>
            <a:r>
              <a:rPr lang="en-US" altLang="zh-CN" sz="2800" b="1">
                <a:solidFill>
                  <a:srgbClr val="FF0000"/>
                </a:solidFill>
                <a:latin typeface="黑体" pitchFamily="2" charset="-122"/>
                <a:ea typeface="黑体" pitchFamily="2" charset="-122"/>
              </a:rPr>
              <a:t>2</a:t>
            </a:r>
            <a:r>
              <a:rPr lang="zh-CN" altLang="en-US" sz="2800" b="1">
                <a:solidFill>
                  <a:srgbClr val="FF0000"/>
                </a:solidFill>
                <a:latin typeface="黑体" pitchFamily="2" charset="-122"/>
                <a:ea typeface="黑体" pitchFamily="2" charset="-122"/>
              </a:rPr>
              <a:t>分钟）</a:t>
            </a:r>
            <a:endParaRPr lang="zh-CN" altLang="zh-CN"/>
          </a:p>
          <a:p>
            <a:pPr lvl="0">
              <a:lnSpc>
                <a:spcPts val="3650"/>
              </a:lnSpc>
            </a:pPr>
            <a:r>
              <a:rPr lang="zh-CN" altLang="en-US" sz="3600" b="1">
                <a:solidFill>
                  <a:srgbClr val="FF0000"/>
                </a:solidFill>
                <a:latin typeface="黑体" pitchFamily="2" charset="-122"/>
                <a:ea typeface="黑体" pitchFamily="2" charset="-122"/>
              </a:rPr>
              <a:t>易错字：</a:t>
            </a:r>
            <a:endParaRPr lang="zh-CN" altLang="zh-CN"/>
          </a:p>
          <a:p>
            <a:pPr lvl="0">
              <a:lnSpc>
                <a:spcPts val="3650"/>
              </a:lnSpc>
              <a:spcBef>
                <a:spcPts val="750"/>
              </a:spcBef>
            </a:pPr>
            <a:r>
              <a:rPr lang="zh-CN" altLang="en-US" sz="3600" b="1">
                <a:solidFill>
                  <a:srgbClr val="FF0000"/>
                </a:solidFill>
                <a:latin typeface="黑体" pitchFamily="2" charset="-122"/>
                <a:ea typeface="黑体" pitchFamily="2" charset="-122"/>
                <a:sym typeface="宋体" pitchFamily="2" charset="-122"/>
              </a:rPr>
              <a:t>《茅屋为秋风所破歌》</a:t>
            </a:r>
            <a:r>
              <a:rPr lang="zh-CN" altLang="en-US" sz="3600" b="1">
                <a:solidFill>
                  <a:srgbClr val="1115B5"/>
                </a:solidFill>
                <a:latin typeface="黑体" pitchFamily="2" charset="-122"/>
                <a:ea typeface="黑体" pitchFamily="2" charset="-122"/>
                <a:sym typeface="宋体" pitchFamily="2" charset="-122"/>
              </a:rPr>
              <a:t>三重茅、挂罥、塘坳、唇、燥、衾、彻、厦、俱、突兀、</a:t>
            </a:r>
            <a:endParaRPr lang="zh-CN" altLang="zh-CN"/>
          </a:p>
          <a:p>
            <a:pPr lvl="0">
              <a:lnSpc>
                <a:spcPts val="3650"/>
              </a:lnSpc>
              <a:spcBef>
                <a:spcPts val="750"/>
              </a:spcBef>
            </a:pPr>
            <a:r>
              <a:rPr lang="en-US" altLang="zh-CN" sz="3600" b="1">
                <a:solidFill>
                  <a:srgbClr val="1115B5"/>
                </a:solidFill>
                <a:latin typeface="黑体" pitchFamily="2" charset="-122"/>
                <a:ea typeface="黑体" pitchFamily="2" charset="-122"/>
                <a:sym typeface="宋体" pitchFamily="2" charset="-122"/>
              </a:rPr>
              <a:t>《</a:t>
            </a:r>
            <a:r>
              <a:rPr lang="zh-CN" altLang="en-US" sz="3600" b="1">
                <a:solidFill>
                  <a:srgbClr val="1115B5"/>
                </a:solidFill>
                <a:latin typeface="黑体" pitchFamily="2" charset="-122"/>
                <a:ea typeface="黑体" pitchFamily="2" charset="-122"/>
                <a:sym typeface="宋体" pitchFamily="2" charset="-122"/>
              </a:rPr>
              <a:t>石壕吏</a:t>
            </a:r>
            <a:r>
              <a:rPr lang="en-US" altLang="zh-CN" sz="3600" b="1">
                <a:solidFill>
                  <a:srgbClr val="1115B5"/>
                </a:solidFill>
                <a:latin typeface="黑体" pitchFamily="2" charset="-122"/>
                <a:ea typeface="黑体" pitchFamily="2" charset="-122"/>
                <a:sym typeface="宋体" pitchFamily="2" charset="-122"/>
              </a:rPr>
              <a:t>》</a:t>
            </a:r>
            <a:endParaRPr lang="zh-CN" altLang="zh-CN"/>
          </a:p>
          <a:p>
            <a:pPr lvl="0">
              <a:lnSpc>
                <a:spcPts val="3650"/>
              </a:lnSpc>
              <a:spcBef>
                <a:spcPts val="750"/>
              </a:spcBef>
            </a:pPr>
            <a:r>
              <a:rPr lang="zh-CN" altLang="en-US" sz="3600" b="1">
                <a:solidFill>
                  <a:srgbClr val="FF0000"/>
                </a:solidFill>
                <a:latin typeface="黑体" pitchFamily="2" charset="-122"/>
                <a:ea typeface="黑体" pitchFamily="2" charset="-122"/>
                <a:sym typeface="宋体" pitchFamily="2" charset="-122"/>
              </a:rPr>
              <a:t>《卖炭翁》</a:t>
            </a:r>
            <a:r>
              <a:rPr lang="zh-CN" altLang="en-US" sz="3600" b="1">
                <a:solidFill>
                  <a:srgbClr val="1115B5"/>
                </a:solidFill>
                <a:latin typeface="黑体" pitchFamily="2" charset="-122"/>
                <a:ea typeface="黑体" pitchFamily="2" charset="-122"/>
                <a:sym typeface="宋体" pitchFamily="2" charset="-122"/>
              </a:rPr>
              <a:t>薪 、鬓 、辗、翩翩、敕、叱、直、</a:t>
            </a:r>
            <a:endParaRPr lang="zh-CN" altLang="zh-CN"/>
          </a:p>
          <a:p>
            <a:pPr lvl="0">
              <a:lnSpc>
                <a:spcPts val="3650"/>
              </a:lnSpc>
              <a:spcBef>
                <a:spcPts val="750"/>
              </a:spcBef>
            </a:pPr>
            <a:r>
              <a:rPr lang="zh-CN" altLang="en-US" sz="3600" b="1">
                <a:solidFill>
                  <a:srgbClr val="FF0000"/>
                </a:solidFill>
                <a:latin typeface="黑体" pitchFamily="2" charset="-122"/>
                <a:ea typeface="黑体" pitchFamily="2" charset="-122"/>
                <a:sym typeface="宋体" pitchFamily="2" charset="-122"/>
              </a:rPr>
              <a:t>《题破山寺后禅院》</a:t>
            </a:r>
            <a:r>
              <a:rPr lang="zh-CN" altLang="en-US" sz="3600" b="1">
                <a:solidFill>
                  <a:srgbClr val="1115B5"/>
                </a:solidFill>
                <a:latin typeface="黑体" pitchFamily="2" charset="-122"/>
                <a:ea typeface="黑体" pitchFamily="2" charset="-122"/>
                <a:sym typeface="宋体" pitchFamily="2" charset="-122"/>
              </a:rPr>
              <a:t>禅、籁、磬、</a:t>
            </a:r>
            <a:endParaRPr lang="zh-CN" altLang="zh-CN"/>
          </a:p>
          <a:p>
            <a:pPr lvl="0">
              <a:lnSpc>
                <a:spcPts val="3650"/>
              </a:lnSpc>
              <a:spcBef>
                <a:spcPts val="750"/>
              </a:spcBef>
            </a:pPr>
            <a:r>
              <a:rPr lang="zh-CN" altLang="en-US" sz="3600" b="1">
                <a:solidFill>
                  <a:srgbClr val="FF0000"/>
                </a:solidFill>
                <a:latin typeface="黑体" pitchFamily="2" charset="-122"/>
                <a:ea typeface="黑体" pitchFamily="2" charset="-122"/>
                <a:sym typeface="宋体" pitchFamily="2" charset="-122"/>
              </a:rPr>
              <a:t>《送友人》</a:t>
            </a:r>
            <a:r>
              <a:rPr lang="zh-CN" altLang="en-US" sz="3600" b="1">
                <a:solidFill>
                  <a:srgbClr val="1115B5"/>
                </a:solidFill>
                <a:latin typeface="黑体" pitchFamily="2" charset="-122"/>
                <a:ea typeface="黑体" pitchFamily="2" charset="-122"/>
                <a:sym typeface="宋体" pitchFamily="2" charset="-122"/>
              </a:rPr>
              <a:t>孤蓬、萧、</a:t>
            </a:r>
            <a:endParaRPr lang="zh-CN" altLang="zh-CN"/>
          </a:p>
          <a:p>
            <a:pPr lvl="0">
              <a:lnSpc>
                <a:spcPts val="3650"/>
              </a:lnSpc>
              <a:spcBef>
                <a:spcPts val="750"/>
              </a:spcBef>
            </a:pPr>
            <a:r>
              <a:rPr lang="en-US" altLang="zh-CN" sz="3600" b="1">
                <a:solidFill>
                  <a:srgbClr val="FF0000"/>
                </a:solidFill>
                <a:latin typeface="黑体" pitchFamily="2" charset="-122"/>
                <a:ea typeface="黑体" pitchFamily="2" charset="-122"/>
                <a:sym typeface="宋体" pitchFamily="2" charset="-122"/>
              </a:rPr>
              <a:t>《</a:t>
            </a:r>
            <a:r>
              <a:rPr lang="zh-CN" altLang="en-US" sz="3600" b="1">
                <a:solidFill>
                  <a:srgbClr val="FF0000"/>
                </a:solidFill>
                <a:latin typeface="黑体" pitchFamily="2" charset="-122"/>
                <a:ea typeface="黑体" pitchFamily="2" charset="-122"/>
                <a:sym typeface="宋体" pitchFamily="2" charset="-122"/>
              </a:rPr>
              <a:t>卜算子·黄州定慧院寓居作</a:t>
            </a:r>
            <a:r>
              <a:rPr lang="en-US" altLang="zh-CN" sz="3600" b="1">
                <a:solidFill>
                  <a:srgbClr val="FF0000"/>
                </a:solidFill>
                <a:latin typeface="黑体" pitchFamily="2" charset="-122"/>
                <a:ea typeface="黑体" pitchFamily="2" charset="-122"/>
                <a:sym typeface="宋体" pitchFamily="2" charset="-122"/>
              </a:rPr>
              <a:t>》</a:t>
            </a:r>
            <a:r>
              <a:rPr lang="zh-CN" altLang="zh-CN" sz="3600" b="1">
                <a:solidFill>
                  <a:srgbClr val="1115B5"/>
                </a:solidFill>
                <a:latin typeface="黑体" pitchFamily="2" charset="-122"/>
                <a:ea typeface="黑体" pitchFamily="2" charset="-122"/>
                <a:sym typeface="宋体" pitchFamily="2" charset="-122"/>
              </a:rPr>
              <a:t>疏、幽人、缥缈、沙洲、</a:t>
            </a:r>
            <a:endParaRPr lang="zh-CN" altLang="zh-CN"/>
          </a:p>
          <a:p>
            <a:pPr lvl="0">
              <a:lnSpc>
                <a:spcPts val="3650"/>
              </a:lnSpc>
              <a:spcBef>
                <a:spcPts val="750"/>
              </a:spcBef>
            </a:pPr>
            <a:r>
              <a:rPr lang="en-US" altLang="zh-CN" sz="3600" b="1">
                <a:solidFill>
                  <a:srgbClr val="FF0000"/>
                </a:solidFill>
                <a:latin typeface="黑体" pitchFamily="2" charset="-122"/>
                <a:ea typeface="黑体" pitchFamily="2" charset="-122"/>
                <a:sym typeface="宋体" pitchFamily="2" charset="-122"/>
              </a:rPr>
              <a:t>《</a:t>
            </a:r>
            <a:r>
              <a:rPr lang="zh-CN" altLang="en-US" sz="3600" b="1">
                <a:solidFill>
                  <a:srgbClr val="FF0000"/>
                </a:solidFill>
                <a:latin typeface="黑体" pitchFamily="2" charset="-122"/>
                <a:ea typeface="黑体" pitchFamily="2" charset="-122"/>
                <a:sym typeface="宋体" pitchFamily="2" charset="-122"/>
              </a:rPr>
              <a:t>卜算子·咏梅</a:t>
            </a:r>
            <a:r>
              <a:rPr lang="en-US" altLang="zh-CN" sz="3600" b="1">
                <a:solidFill>
                  <a:srgbClr val="FF0000"/>
                </a:solidFill>
                <a:latin typeface="黑体" pitchFamily="2" charset="-122"/>
                <a:ea typeface="黑体" pitchFamily="2" charset="-122"/>
                <a:sym typeface="宋体" pitchFamily="2" charset="-122"/>
              </a:rPr>
              <a:t>》</a:t>
            </a:r>
            <a:r>
              <a:rPr lang="zh-CN" altLang="zh-CN" sz="3600" b="1">
                <a:solidFill>
                  <a:srgbClr val="1115B5"/>
                </a:solidFill>
                <a:latin typeface="黑体" pitchFamily="2" charset="-122"/>
                <a:ea typeface="黑体" pitchFamily="2" charset="-122"/>
                <a:sym typeface="宋体" pitchFamily="2" charset="-122"/>
              </a:rPr>
              <a:t>驿外、无意、零落成泥、碾作尘</a:t>
            </a:r>
            <a:endParaRPr lang="zh-CN" altLang="zh-CN"/>
          </a:p>
          <a:p>
            <a:pPr lvl="0">
              <a:lnSpc>
                <a:spcPct val="150000"/>
              </a:lnSpc>
              <a:spcBef>
                <a:spcPts val="750"/>
              </a:spcBef>
              <a:buChar char="•"/>
            </a:pPr>
            <a:endParaRPr lang="zh-CN" altLang="en-US" sz="2800">
              <a:ea typeface="黑体" pitchFamily="2" charset="-122"/>
            </a:endParaRPr>
          </a:p>
          <a:p>
            <a:pPr lvl="0">
              <a:lnSpc>
                <a:spcPct val="150000"/>
              </a:lnSpc>
            </a:pPr>
            <a:endParaRPr lang="zh-CN" altLang="en-US" sz="2800" b="1">
              <a:solidFill>
                <a:srgbClr val="1115B5"/>
              </a:solidFill>
              <a:latin typeface="黑体" pitchFamily="2" charset="-122"/>
              <a:ea typeface="黑体" pitchFamily="2" charset="-122"/>
              <a:sym typeface="宋体"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3313" name="矩形 1"/>
          <p:cNvSpPr/>
          <p:nvPr/>
        </p:nvSpPr>
        <p:spPr>
          <a:xfrm>
            <a:off x="230188" y="1968500"/>
            <a:ext cx="8123237" cy="10763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latin typeface="黑体" pitchFamily="2" charset="-122"/>
                <a:ea typeface="黑体" pitchFamily="2" charset="-122"/>
                <a:sym typeface="宋体" pitchFamily="2" charset="-122"/>
              </a:rPr>
              <a:t>关关</a:t>
            </a:r>
            <a:r>
              <a:rPr lang="zh-CN" altLang="en-US" sz="3200" b="1">
                <a:solidFill>
                  <a:srgbClr val="1115B5"/>
                </a:solidFill>
                <a:latin typeface="黑体" pitchFamily="2" charset="-122"/>
                <a:ea typeface="黑体" pitchFamily="2" charset="-122"/>
                <a:sym typeface="宋体" pitchFamily="2" charset="-122"/>
              </a:rPr>
              <a:t>雎鸠</a:t>
            </a:r>
            <a:r>
              <a:rPr lang="zh-CN" altLang="en-US" sz="3200" b="1">
                <a:latin typeface="黑体" pitchFamily="2" charset="-122"/>
                <a:ea typeface="黑体" pitchFamily="2" charset="-122"/>
                <a:sym typeface="宋体" pitchFamily="2" charset="-122"/>
              </a:rPr>
              <a:t>，在河之</a:t>
            </a:r>
            <a:r>
              <a:rPr lang="zh-CN" altLang="en-US" sz="3200" b="1">
                <a:solidFill>
                  <a:srgbClr val="1115B5"/>
                </a:solidFill>
                <a:latin typeface="黑体" pitchFamily="2" charset="-122"/>
                <a:ea typeface="黑体" pitchFamily="2" charset="-122"/>
                <a:sym typeface="宋体" pitchFamily="2" charset="-122"/>
              </a:rPr>
              <a:t>洲</a:t>
            </a:r>
            <a:r>
              <a:rPr lang="zh-CN" altLang="en-US" sz="3200" b="1">
                <a:latin typeface="黑体" pitchFamily="2" charset="-122"/>
                <a:ea typeface="黑体" pitchFamily="2" charset="-122"/>
                <a:sym typeface="宋体" pitchFamily="2" charset="-122"/>
              </a:rPr>
              <a:t>。</a:t>
            </a:r>
            <a:r>
              <a:rPr lang="zh-CN" altLang="en-US" sz="3200" b="1">
                <a:solidFill>
                  <a:srgbClr val="1115B5"/>
                </a:solidFill>
                <a:latin typeface="黑体" pitchFamily="2" charset="-122"/>
                <a:ea typeface="黑体" pitchFamily="2" charset="-122"/>
                <a:sym typeface="宋体" pitchFamily="2" charset="-122"/>
              </a:rPr>
              <a:t>窈窕</a:t>
            </a:r>
            <a:r>
              <a:rPr lang="zh-CN" altLang="en-US" sz="3200" b="1">
                <a:latin typeface="黑体" pitchFamily="2" charset="-122"/>
                <a:ea typeface="黑体" pitchFamily="2" charset="-122"/>
                <a:sym typeface="宋体" pitchFamily="2" charset="-122"/>
              </a:rPr>
              <a:t>淑女，君子好</a:t>
            </a:r>
            <a:r>
              <a:rPr lang="zh-CN" altLang="en-US" sz="3200" b="1">
                <a:solidFill>
                  <a:srgbClr val="1115B5"/>
                </a:solidFill>
                <a:latin typeface="黑体" pitchFamily="2" charset="-122"/>
                <a:ea typeface="黑体" pitchFamily="2" charset="-122"/>
                <a:sym typeface="宋体" pitchFamily="2" charset="-122"/>
              </a:rPr>
              <a:t>逑</a:t>
            </a:r>
            <a:r>
              <a:rPr lang="zh-CN" altLang="en-US" sz="32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r>
              <a:rPr lang="zh-CN" altLang="en-US" sz="3200" b="1">
                <a:latin typeface="黑体" pitchFamily="2" charset="-122"/>
                <a:ea typeface="黑体" pitchFamily="2" charset="-122"/>
                <a:sym typeface="宋体" pitchFamily="2" charset="-122"/>
              </a:rPr>
              <a:t>参差荇菜，左右流之。窈窕淑女，</a:t>
            </a:r>
            <a:r>
              <a:rPr lang="zh-CN" altLang="en-US" sz="3200" b="1">
                <a:solidFill>
                  <a:srgbClr val="1115B5"/>
                </a:solidFill>
                <a:latin typeface="黑体" pitchFamily="2" charset="-122"/>
                <a:ea typeface="黑体" pitchFamily="2" charset="-122"/>
                <a:sym typeface="宋体" pitchFamily="2" charset="-122"/>
              </a:rPr>
              <a:t>寤寐</a:t>
            </a:r>
            <a:r>
              <a:rPr lang="zh-CN" altLang="en-US" sz="3200" b="1">
                <a:latin typeface="黑体" pitchFamily="2" charset="-122"/>
                <a:ea typeface="黑体" pitchFamily="2" charset="-122"/>
                <a:sym typeface="宋体" pitchFamily="2" charset="-122"/>
              </a:rPr>
              <a:t>求之。</a:t>
            </a:r>
            <a:endParaRPr lang="zh-CN" altLang="zh-CN">
              <a:latin typeface="Arial" pitchFamily="34" charset="0"/>
              <a:ea typeface="宋体" pitchFamily="2" charset="-122"/>
            </a:endParaRPr>
          </a:p>
        </p:txBody>
      </p:sp>
      <p:sp>
        <p:nvSpPr>
          <p:cNvPr id="13314" name="矩形 9"/>
          <p:cNvSpPr/>
          <p:nvPr/>
        </p:nvSpPr>
        <p:spPr>
          <a:xfrm>
            <a:off x="230188" y="3044825"/>
            <a:ext cx="8310562" cy="57467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latin typeface="黑体" pitchFamily="2" charset="-122"/>
                <a:ea typeface="黑体" pitchFamily="2" charset="-122"/>
                <a:sym typeface="宋体" pitchFamily="2" charset="-122"/>
              </a:rPr>
              <a:t>求之不得，寤寐思服。悠哉悠哉，</a:t>
            </a:r>
            <a:r>
              <a:rPr lang="zh-CN" altLang="en-US" sz="3200" b="1">
                <a:solidFill>
                  <a:srgbClr val="1115B5"/>
                </a:solidFill>
                <a:latin typeface="黑体" pitchFamily="2" charset="-122"/>
                <a:ea typeface="黑体" pitchFamily="2" charset="-122"/>
                <a:sym typeface="宋体" pitchFamily="2" charset="-122"/>
              </a:rPr>
              <a:t>辗</a:t>
            </a:r>
            <a:r>
              <a:rPr lang="zh-CN" altLang="en-US" sz="3200" b="1">
                <a:latin typeface="黑体" pitchFamily="2" charset="-122"/>
                <a:ea typeface="黑体" pitchFamily="2" charset="-122"/>
                <a:sym typeface="宋体" pitchFamily="2" charset="-122"/>
              </a:rPr>
              <a:t>转反侧。</a:t>
            </a:r>
            <a:endParaRPr lang="zh-CN" altLang="zh-CN">
              <a:latin typeface="Arial" pitchFamily="34" charset="0"/>
              <a:ea typeface="宋体" pitchFamily="2" charset="-122"/>
            </a:endParaRPr>
          </a:p>
        </p:txBody>
      </p:sp>
      <p:sp>
        <p:nvSpPr>
          <p:cNvPr id="13315" name="矩形 13"/>
          <p:cNvSpPr/>
          <p:nvPr/>
        </p:nvSpPr>
        <p:spPr>
          <a:xfrm>
            <a:off x="230188" y="3629025"/>
            <a:ext cx="8415337" cy="10763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latin typeface="黑体" pitchFamily="2" charset="-122"/>
                <a:ea typeface="黑体" pitchFamily="2" charset="-122"/>
                <a:sym typeface="宋体" pitchFamily="2" charset="-122"/>
              </a:rPr>
              <a:t>参差荇菜，左右采之。窈窕淑女，琴瑟友之。</a:t>
            </a:r>
            <a:endParaRPr lang="zh-CN" altLang="zh-CN">
              <a:latin typeface="Arial" pitchFamily="34" charset="0"/>
              <a:ea typeface="宋体" pitchFamily="2" charset="-122"/>
            </a:endParaRPr>
          </a:p>
          <a:p>
            <a:pPr lvl="0"/>
            <a:r>
              <a:rPr lang="zh-CN" altLang="en-US" sz="3200" b="1">
                <a:latin typeface="黑体" pitchFamily="2" charset="-122"/>
                <a:ea typeface="黑体" pitchFamily="2" charset="-122"/>
                <a:sym typeface="宋体" pitchFamily="2" charset="-122"/>
              </a:rPr>
              <a:t>参差荇菜，左右</a:t>
            </a:r>
            <a:r>
              <a:rPr lang="zh-CN" altLang="en-US" sz="3200" b="1">
                <a:solidFill>
                  <a:srgbClr val="1115B5"/>
                </a:solidFill>
                <a:latin typeface="黑体" pitchFamily="2" charset="-122"/>
                <a:ea typeface="黑体" pitchFamily="2" charset="-122"/>
                <a:sym typeface="宋体" pitchFamily="2" charset="-122"/>
              </a:rPr>
              <a:t>芼</a:t>
            </a:r>
            <a:r>
              <a:rPr lang="zh-CN" altLang="en-US" sz="3200" b="1">
                <a:latin typeface="黑体" pitchFamily="2" charset="-122"/>
                <a:ea typeface="黑体" pitchFamily="2" charset="-122"/>
                <a:sym typeface="宋体" pitchFamily="2" charset="-122"/>
              </a:rPr>
              <a:t>之。窈窕淑女，钟鼓乐之。</a:t>
            </a:r>
            <a:endParaRPr lang="zh-CN" altLang="zh-CN">
              <a:latin typeface="Arial" pitchFamily="34" charset="0"/>
              <a:ea typeface="宋体" pitchFamily="2" charset="-122"/>
            </a:endParaRPr>
          </a:p>
        </p:txBody>
      </p:sp>
      <p:sp>
        <p:nvSpPr>
          <p:cNvPr id="13316" name="文本框 7172"/>
          <p:cNvSpPr/>
          <p:nvPr/>
        </p:nvSpPr>
        <p:spPr>
          <a:xfrm>
            <a:off x="198438" y="-61912"/>
            <a:ext cx="8445500" cy="20272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spcBef>
                <a:spcPct val="50000"/>
              </a:spcBef>
            </a:pPr>
            <a:r>
              <a:rPr lang="zh-CN" altLang="en-US" sz="3200" b="1">
                <a:solidFill>
                  <a:srgbClr val="FF0000"/>
                </a:solidFill>
                <a:latin typeface="黑体" pitchFamily="2" charset="-122"/>
                <a:ea typeface="黑体" pitchFamily="2" charset="-122"/>
              </a:rPr>
              <a:t>自学指导一（</a:t>
            </a:r>
            <a:r>
              <a:rPr lang="en-US" altLang="zh-CN" sz="3200" b="1">
                <a:solidFill>
                  <a:srgbClr val="FF0000"/>
                </a:solidFill>
                <a:latin typeface="黑体" pitchFamily="2" charset="-122"/>
                <a:ea typeface="黑体" pitchFamily="2" charset="-122"/>
              </a:rPr>
              <a:t>1</a:t>
            </a:r>
            <a:r>
              <a:rPr lang="zh-CN" altLang="en-US" sz="3200" b="1">
                <a:solidFill>
                  <a:srgbClr val="FF0000"/>
                </a:solidFill>
                <a:latin typeface="黑体" pitchFamily="2" charset="-122"/>
                <a:ea typeface="黑体" pitchFamily="2" charset="-122"/>
              </a:rPr>
              <a:t>分钟）</a:t>
            </a:r>
            <a:endParaRPr lang="zh-CN" altLang="zh-CN">
              <a:latin typeface="Arial" pitchFamily="34" charset="0"/>
              <a:ea typeface="宋体" pitchFamily="2" charset="-122"/>
            </a:endParaRPr>
          </a:p>
          <a:p>
            <a:pPr lvl="0">
              <a:spcBef>
                <a:spcPct val="50000"/>
              </a:spcBef>
            </a:pPr>
            <a:r>
              <a:rPr lang="zh-CN" altLang="en-US" sz="3200" b="1">
                <a:solidFill>
                  <a:srgbClr val="FF0000"/>
                </a:solidFill>
                <a:latin typeface="黑体" pitchFamily="2" charset="-122"/>
                <a:ea typeface="黑体" pitchFamily="2" charset="-122"/>
              </a:rPr>
              <a:t>一、复习</a:t>
            </a:r>
            <a:r>
              <a:rPr lang="en-US" altLang="zh-CN" sz="3200" b="1">
                <a:solidFill>
                  <a:srgbClr val="FF0000"/>
                </a:solidFill>
                <a:latin typeface="黑体" pitchFamily="2" charset="-122"/>
                <a:ea typeface="黑体" pitchFamily="2" charset="-122"/>
              </a:rPr>
              <a:t>《</a:t>
            </a:r>
            <a:r>
              <a:rPr lang="zh-CN" altLang="en-US" sz="3200" b="1">
                <a:solidFill>
                  <a:srgbClr val="FF0000"/>
                </a:solidFill>
                <a:latin typeface="黑体" pitchFamily="2" charset="-122"/>
                <a:ea typeface="黑体" pitchFamily="2" charset="-122"/>
              </a:rPr>
              <a:t>诗经二首</a:t>
            </a:r>
            <a:r>
              <a:rPr lang="en-US" altLang="zh-CN" sz="3200" b="1">
                <a:solidFill>
                  <a:srgbClr val="FF0000"/>
                </a:solidFill>
                <a:latin typeface="黑体" pitchFamily="2" charset="-122"/>
                <a:ea typeface="黑体" pitchFamily="2" charset="-122"/>
              </a:rPr>
              <a:t>》</a:t>
            </a:r>
            <a:r>
              <a:rPr lang="zh-CN" altLang="en-US" sz="3200" b="1">
                <a:solidFill>
                  <a:srgbClr val="FF0000"/>
                </a:solidFill>
                <a:latin typeface="黑体" pitchFamily="2" charset="-122"/>
                <a:ea typeface="黑体" pitchFamily="2" charset="-122"/>
              </a:rPr>
              <a:t>，梳理易错字</a:t>
            </a:r>
            <a:endParaRPr lang="zh-CN" altLang="zh-CN">
              <a:latin typeface="Arial" pitchFamily="34" charset="0"/>
              <a:ea typeface="宋体" pitchFamily="2" charset="-122"/>
            </a:endParaRPr>
          </a:p>
          <a:p>
            <a:pPr lvl="0">
              <a:spcBef>
                <a:spcPct val="50000"/>
              </a:spcBef>
            </a:pPr>
            <a:r>
              <a:rPr lang="en-US" altLang="zh-CN" sz="3200" b="1">
                <a:solidFill>
                  <a:srgbClr val="FF0000"/>
                </a:solidFill>
                <a:latin typeface="黑体" pitchFamily="2" charset="-122"/>
                <a:ea typeface="黑体" pitchFamily="2" charset="-122"/>
              </a:rPr>
              <a:t>《</a:t>
            </a:r>
            <a:r>
              <a:rPr lang="zh-CN" altLang="en-US" sz="3200" b="1">
                <a:solidFill>
                  <a:srgbClr val="FF0000"/>
                </a:solidFill>
                <a:latin typeface="黑体" pitchFamily="2" charset="-122"/>
                <a:ea typeface="黑体" pitchFamily="2" charset="-122"/>
              </a:rPr>
              <a:t>关雎</a:t>
            </a:r>
            <a:r>
              <a:rPr lang="en-US" altLang="zh-CN" sz="3200" b="1">
                <a:solidFill>
                  <a:srgbClr val="FF0000"/>
                </a:solidFill>
                <a:latin typeface="黑体" pitchFamily="2" charset="-122"/>
                <a:ea typeface="黑体" pitchFamily="2" charset="-122"/>
              </a:rPr>
              <a:t>》</a:t>
            </a:r>
            <a:endParaRPr lang="zh-CN" altLang="zh-CN">
              <a:latin typeface="Arial" pitchFamily="34" charset="0"/>
              <a:ea typeface="宋体" pitchFamily="2"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0177" name="文本框 1"/>
          <p:cNvSpPr/>
          <p:nvPr/>
        </p:nvSpPr>
        <p:spPr>
          <a:xfrm>
            <a:off x="12700" y="957263"/>
            <a:ext cx="9118600" cy="59086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1</a:t>
            </a:r>
            <a:r>
              <a:rPr lang="zh-CN" altLang="en-US" sz="2800" b="1">
                <a:latin typeface="黑体" pitchFamily="2" charset="-122"/>
                <a:ea typeface="黑体" pitchFamily="2" charset="-122"/>
                <a:sym typeface="宋体" pitchFamily="2" charset="-122"/>
              </a:rPr>
              <a:t>）写诗人屋漏又遭连夜雨，长夜沾湿难入眠的痛苦的诗句是：</a:t>
            </a:r>
            <a:r>
              <a:rPr lang="en-US" altLang="zh-CN" sz="2800" b="1">
                <a:latin typeface="黑体" pitchFamily="2" charset="-122"/>
                <a:ea typeface="黑体" pitchFamily="2" charset="-122"/>
                <a:sym typeface="宋体" pitchFamily="2" charset="-122"/>
              </a:rPr>
              <a:t>__________________ </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________________</a:t>
            </a:r>
            <a:r>
              <a:rPr lang="zh-CN" altLang="en-US" sz="2800" b="1">
                <a:latin typeface="黑体" pitchFamily="2" charset="-122"/>
                <a:ea typeface="黑体" pitchFamily="2" charset="-122"/>
                <a:sym typeface="宋体" pitchFamily="2" charset="-122"/>
              </a:rPr>
              <a:t>。</a:t>
            </a:r>
            <a:endParaRPr lang="zh-CN" altLang="zh-CN"/>
          </a:p>
          <a:p>
            <a:pPr lvl="0">
              <a:lnSpc>
                <a:spcPct val="150000"/>
              </a:lnSpc>
            </a:pPr>
            <a:r>
              <a:rPr lang="en-US" altLang="zh-CN" sz="2800" b="1">
                <a:latin typeface="黑体" pitchFamily="2" charset="-122"/>
                <a:ea typeface="黑体" pitchFamily="2" charset="-122"/>
                <a:sym typeface="宋体" pitchFamily="2" charset="-122"/>
              </a:rPr>
              <a:t>        __________________ </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________________</a:t>
            </a:r>
            <a:r>
              <a:rPr lang="zh-CN" altLang="en-US" sz="2800" b="1">
                <a:latin typeface="黑体" pitchFamily="2" charset="-122"/>
                <a:ea typeface="黑体" pitchFamily="2" charset="-122"/>
                <a:sym typeface="宋体" pitchFamily="2" charset="-122"/>
              </a:rPr>
              <a:t>！</a:t>
            </a:r>
            <a:endParaRPr lang="zh-CN" altLang="zh-CN"/>
          </a:p>
          <a:p>
            <a:pPr lvl="0">
              <a:lnSpc>
                <a:spcPct val="150000"/>
              </a:lnSpc>
            </a:pPr>
            <a:r>
              <a:rPr lang="en-US" altLang="zh-CN" sz="2800" b="1">
                <a:latin typeface="黑体" pitchFamily="2" charset="-122"/>
                <a:ea typeface="黑体" pitchFamily="2" charset="-122"/>
                <a:sym typeface="Arial" pitchFamily="34" charset="0"/>
              </a:rPr>
              <a:t>(2)</a:t>
            </a:r>
            <a:r>
              <a:rPr lang="zh-CN" altLang="en-US" sz="2800" b="1">
                <a:latin typeface="黑体" pitchFamily="2" charset="-122"/>
                <a:ea typeface="黑体" pitchFamily="2" charset="-122"/>
                <a:sym typeface="Arial" pitchFamily="34" charset="0"/>
              </a:rPr>
              <a:t>诗中渲染阴沉黑暗的雨前景象，烘托诗人</a:t>
            </a:r>
            <a:r>
              <a:rPr lang="zh-CN" altLang="en-US" sz="2800" b="1">
                <a:latin typeface="黑体" pitchFamily="2" charset="-122"/>
                <a:ea typeface="黑体" pitchFamily="2" charset="-122"/>
                <a:sym typeface="宋体" pitchFamily="2" charset="-122"/>
              </a:rPr>
              <a:t>愁惨心境</a:t>
            </a:r>
            <a:r>
              <a:rPr lang="zh-CN" altLang="en-US" sz="2800" b="1">
                <a:latin typeface="黑体" pitchFamily="2" charset="-122"/>
                <a:ea typeface="黑体" pitchFamily="2" charset="-122"/>
                <a:sym typeface="Arial" pitchFamily="34" charset="0"/>
              </a:rPr>
              <a:t>的诗句是：</a:t>
            </a:r>
            <a:r>
              <a:rPr lang="en-US" altLang="zh-CN" sz="2800" b="1">
                <a:latin typeface="黑体" pitchFamily="2" charset="-122"/>
                <a:ea typeface="黑体" pitchFamily="2" charset="-122"/>
                <a:sym typeface="Arial" pitchFamily="34" charset="0"/>
              </a:rPr>
              <a:t>_________________ </a:t>
            </a:r>
            <a:r>
              <a:rPr lang="zh-CN" altLang="en-US" sz="2800" b="1">
                <a:latin typeface="黑体" pitchFamily="2" charset="-122"/>
                <a:ea typeface="黑体" pitchFamily="2" charset="-122"/>
                <a:sym typeface="Arial" pitchFamily="34" charset="0"/>
              </a:rPr>
              <a:t>，</a:t>
            </a:r>
            <a:r>
              <a:rPr lang="en-US" altLang="zh-CN" sz="2800" b="1">
                <a:latin typeface="黑体" pitchFamily="2" charset="-122"/>
                <a:ea typeface="黑体" pitchFamily="2" charset="-122"/>
                <a:sym typeface="Arial" pitchFamily="34" charset="0"/>
              </a:rPr>
              <a:t>_________________</a:t>
            </a:r>
            <a:r>
              <a:rPr lang="zh-CN" altLang="en-US" sz="2800" b="1">
                <a:latin typeface="黑体" pitchFamily="2" charset="-122"/>
                <a:ea typeface="黑体" pitchFamily="2" charset="-122"/>
                <a:sym typeface="Arial" pitchFamily="34" charset="0"/>
              </a:rPr>
              <a:t>。</a:t>
            </a:r>
            <a:endParaRPr lang="zh-CN" altLang="zh-CN"/>
          </a:p>
          <a:p>
            <a:pPr lvl="0">
              <a:lnSpc>
                <a:spcPct val="150000"/>
              </a:lnSpc>
            </a:pPr>
            <a:r>
              <a:rPr lang="en-US" altLang="zh-CN" sz="2800" b="1">
                <a:latin typeface="黑体" pitchFamily="2" charset="-122"/>
                <a:ea typeface="黑体" pitchFamily="2" charset="-122"/>
                <a:sym typeface="Arial" pitchFamily="34" charset="0"/>
              </a:rPr>
              <a:t>(3)</a:t>
            </a:r>
            <a:r>
              <a:rPr lang="zh-CN" altLang="en-US" sz="2800" b="1">
                <a:latin typeface="黑体" pitchFamily="2" charset="-122"/>
                <a:ea typeface="黑体" pitchFamily="2" charset="-122"/>
                <a:sym typeface="Arial" pitchFamily="34" charset="0"/>
              </a:rPr>
              <a:t>诗中直接描写诗人生活贫穷潦倒的诗句是：</a:t>
            </a:r>
            <a:r>
              <a:rPr lang="en-US" altLang="zh-CN" sz="2800" b="1">
                <a:latin typeface="黑体" pitchFamily="2" charset="-122"/>
                <a:ea typeface="黑体" pitchFamily="2" charset="-122"/>
                <a:sym typeface="Arial" pitchFamily="34" charset="0"/>
              </a:rPr>
              <a:t>____________________ </a:t>
            </a:r>
            <a:r>
              <a:rPr lang="zh-CN" altLang="en-US" sz="2800" b="1">
                <a:latin typeface="黑体" pitchFamily="2" charset="-122"/>
                <a:ea typeface="黑体" pitchFamily="2" charset="-122"/>
                <a:sym typeface="Arial" pitchFamily="34" charset="0"/>
              </a:rPr>
              <a:t>，</a:t>
            </a:r>
            <a:r>
              <a:rPr lang="en-US" altLang="zh-CN" sz="2800" b="1">
                <a:latin typeface="黑体" pitchFamily="2" charset="-122"/>
                <a:ea typeface="黑体" pitchFamily="2" charset="-122"/>
                <a:sym typeface="Arial" pitchFamily="34" charset="0"/>
              </a:rPr>
              <a:t>_____________________</a:t>
            </a:r>
            <a:r>
              <a:rPr lang="zh-CN" altLang="en-US" sz="2800" b="1">
                <a:latin typeface="黑体" pitchFamily="2" charset="-122"/>
                <a:ea typeface="黑体" pitchFamily="2" charset="-122"/>
                <a:sym typeface="Arial" pitchFamily="34" charset="0"/>
              </a:rPr>
              <a:t>。</a:t>
            </a:r>
            <a:endParaRPr lang="zh-CN" altLang="zh-CN"/>
          </a:p>
          <a:p>
            <a:pPr lvl="0">
              <a:lnSpc>
                <a:spcPct val="150000"/>
              </a:lnSpc>
            </a:pPr>
            <a:r>
              <a:rPr lang="en-US" altLang="zh-CN" sz="2800" b="1">
                <a:latin typeface="黑体" pitchFamily="2" charset="-122"/>
                <a:ea typeface="黑体" pitchFamily="2" charset="-122"/>
                <a:sym typeface="Arial" pitchFamily="34" charset="0"/>
              </a:rPr>
              <a:t>(4)</a:t>
            </a:r>
            <a:r>
              <a:rPr lang="zh-CN" altLang="en-US" sz="2800" b="1">
                <a:latin typeface="黑体" pitchFamily="2" charset="-122"/>
                <a:ea typeface="黑体" pitchFamily="2" charset="-122"/>
                <a:sym typeface="宋体" pitchFamily="2" charset="-122"/>
              </a:rPr>
              <a:t>诗歌中写诗人无可奈何的诗句是：</a:t>
            </a:r>
            <a:endParaRPr lang="zh-CN" altLang="zh-CN"/>
          </a:p>
          <a:p>
            <a:pPr lvl="0">
              <a:lnSpc>
                <a:spcPct val="150000"/>
              </a:lnSpc>
            </a:pPr>
            <a:r>
              <a:rPr lang="en-US" altLang="zh-CN" sz="2800" b="1">
                <a:latin typeface="黑体" pitchFamily="2" charset="-122"/>
                <a:ea typeface="黑体" pitchFamily="2" charset="-122"/>
                <a:sym typeface="Arial" pitchFamily="34" charset="0"/>
              </a:rPr>
              <a:t>____________________ </a:t>
            </a:r>
            <a:r>
              <a:rPr lang="zh-CN" altLang="en-US" sz="2800" b="1">
                <a:latin typeface="黑体" pitchFamily="2" charset="-122"/>
                <a:ea typeface="黑体" pitchFamily="2" charset="-122"/>
                <a:sym typeface="Arial" pitchFamily="34" charset="0"/>
              </a:rPr>
              <a:t>，</a:t>
            </a:r>
            <a:r>
              <a:rPr lang="en-US" altLang="zh-CN" sz="2800" b="1">
                <a:latin typeface="黑体" pitchFamily="2" charset="-122"/>
                <a:ea typeface="黑体" pitchFamily="2" charset="-122"/>
                <a:sym typeface="Arial" pitchFamily="34" charset="0"/>
              </a:rPr>
              <a:t>_____________________</a:t>
            </a:r>
            <a:r>
              <a:rPr lang="zh-CN" altLang="en-US" sz="2800" b="1">
                <a:latin typeface="黑体" pitchFamily="2" charset="-122"/>
                <a:ea typeface="黑体" pitchFamily="2" charset="-122"/>
                <a:sym typeface="Arial" pitchFamily="34" charset="0"/>
              </a:rPr>
              <a:t>。</a:t>
            </a:r>
            <a:endParaRPr lang="zh-CN" altLang="zh-CN"/>
          </a:p>
        </p:txBody>
      </p:sp>
      <p:sp>
        <p:nvSpPr>
          <p:cNvPr id="50178" name="Rectangle 8"/>
          <p:cNvSpPr/>
          <p:nvPr/>
        </p:nvSpPr>
        <p:spPr>
          <a:xfrm>
            <a:off x="1619250" y="1543050"/>
            <a:ext cx="6843713" cy="13017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2800" b="1">
                <a:solidFill>
                  <a:srgbClr val="0000FF"/>
                </a:solidFill>
                <a:ea typeface="黑体" pitchFamily="2" charset="-122"/>
              </a:rPr>
              <a:t>床头屋漏无干处           雨脚如麻</a:t>
            </a:r>
            <a:r>
              <a:rPr lang="zh-CN" altLang="en-US" sz="2800" b="1">
                <a:solidFill>
                  <a:srgbClr val="FF0000"/>
                </a:solidFill>
                <a:ea typeface="黑体" pitchFamily="2" charset="-122"/>
              </a:rPr>
              <a:t>未</a:t>
            </a:r>
            <a:r>
              <a:rPr lang="zh-CN" altLang="en-US" sz="2800" b="1">
                <a:solidFill>
                  <a:srgbClr val="0000FF"/>
                </a:solidFill>
                <a:ea typeface="黑体" pitchFamily="2" charset="-122"/>
              </a:rPr>
              <a:t>断绝 </a:t>
            </a:r>
            <a:endParaRPr lang="zh-CN" altLang="zh-CN"/>
          </a:p>
          <a:p>
            <a:pPr lvl="0">
              <a:lnSpc>
                <a:spcPct val="150000"/>
              </a:lnSpc>
            </a:pPr>
            <a:r>
              <a:rPr lang="zh-CN" altLang="en-US" sz="2800" b="1">
                <a:solidFill>
                  <a:srgbClr val="0000FF"/>
                </a:solidFill>
                <a:ea typeface="黑体" pitchFamily="2" charset="-122"/>
              </a:rPr>
              <a:t>自经</a:t>
            </a:r>
            <a:r>
              <a:rPr lang="zh-CN" altLang="en-US" sz="2800" b="1">
                <a:solidFill>
                  <a:srgbClr val="FF0000"/>
                </a:solidFill>
                <a:ea typeface="黑体" pitchFamily="2" charset="-122"/>
              </a:rPr>
              <a:t>丧</a:t>
            </a:r>
            <a:r>
              <a:rPr lang="zh-CN" altLang="en-US" sz="2800" b="1">
                <a:solidFill>
                  <a:srgbClr val="0000FF"/>
                </a:solidFill>
                <a:ea typeface="黑体" pitchFamily="2" charset="-122"/>
              </a:rPr>
              <a:t>乱少睡眠           长夜沾湿何由</a:t>
            </a:r>
            <a:r>
              <a:rPr lang="zh-CN" altLang="en-US" sz="2800" b="1">
                <a:solidFill>
                  <a:srgbClr val="FF0000"/>
                </a:solidFill>
                <a:ea typeface="黑体" pitchFamily="2" charset="-122"/>
              </a:rPr>
              <a:t>彻</a:t>
            </a:r>
            <a:r>
              <a:rPr lang="zh-CN" altLang="en-US" sz="2800" b="1">
                <a:solidFill>
                  <a:srgbClr val="0000FF"/>
                </a:solidFill>
                <a:ea typeface="黑体" pitchFamily="2" charset="-122"/>
              </a:rPr>
              <a:t> </a:t>
            </a:r>
            <a:endParaRPr lang="zh-CN" altLang="zh-CN"/>
          </a:p>
        </p:txBody>
      </p:sp>
      <p:sp>
        <p:nvSpPr>
          <p:cNvPr id="50179" name="Rectangle 7"/>
          <p:cNvSpPr/>
          <p:nvPr/>
        </p:nvSpPr>
        <p:spPr>
          <a:xfrm>
            <a:off x="2992438" y="12700"/>
            <a:ext cx="3402012" cy="522288"/>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latin typeface="黑体" pitchFamily="2" charset="-122"/>
                <a:ea typeface="黑体" pitchFamily="2" charset="-122"/>
              </a:rPr>
              <a:t>当堂训练（</a:t>
            </a:r>
            <a:r>
              <a:rPr lang="en-US" altLang="zh-CN" sz="2800" b="1">
                <a:latin typeface="黑体" pitchFamily="2" charset="-122"/>
                <a:ea typeface="黑体" pitchFamily="2" charset="-122"/>
              </a:rPr>
              <a:t>15</a:t>
            </a:r>
            <a:r>
              <a:rPr lang="zh-CN" altLang="en-US" sz="2800" b="1">
                <a:latin typeface="黑体" pitchFamily="2" charset="-122"/>
                <a:ea typeface="黑体" pitchFamily="2" charset="-122"/>
              </a:rPr>
              <a:t>分钟）</a:t>
            </a:r>
            <a:endParaRPr lang="zh-CN" altLang="zh-CN"/>
          </a:p>
        </p:txBody>
      </p:sp>
      <p:sp>
        <p:nvSpPr>
          <p:cNvPr id="50180" name="文本框 2"/>
          <p:cNvSpPr/>
          <p:nvPr/>
        </p:nvSpPr>
        <p:spPr>
          <a:xfrm>
            <a:off x="-11112" y="506413"/>
            <a:ext cx="7513637" cy="522287"/>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800" b="1">
                <a:latin typeface="黑体" pitchFamily="2" charset="-122"/>
                <a:ea typeface="黑体" pitchFamily="2" charset="-122"/>
                <a:sym typeface="Arial" pitchFamily="34" charset="0"/>
              </a:rPr>
              <a:t>1</a:t>
            </a:r>
            <a:r>
              <a:rPr lang="zh-CN" altLang="en-US" sz="2800" b="1">
                <a:latin typeface="黑体" pitchFamily="2" charset="-122"/>
                <a:ea typeface="黑体" pitchFamily="2" charset="-122"/>
                <a:sym typeface="Arial" pitchFamily="34" charset="0"/>
              </a:rPr>
              <a:t>、根据</a:t>
            </a:r>
            <a:r>
              <a:rPr lang="en-US" altLang="zh-CN" sz="2800" b="1">
                <a:latin typeface="黑体" pitchFamily="2" charset="-122"/>
                <a:ea typeface="黑体" pitchFamily="2" charset="-122"/>
                <a:sym typeface="Arial" pitchFamily="34" charset="0"/>
              </a:rPr>
              <a:t>《</a:t>
            </a:r>
            <a:r>
              <a:rPr lang="zh-CN" altLang="en-US" sz="2800" b="1">
                <a:latin typeface="黑体" pitchFamily="2" charset="-122"/>
                <a:ea typeface="黑体" pitchFamily="2" charset="-122"/>
                <a:sym typeface="Arial" pitchFamily="34" charset="0"/>
              </a:rPr>
              <a:t>茅屋为秋风所破歌</a:t>
            </a:r>
            <a:r>
              <a:rPr lang="en-US" altLang="zh-CN" sz="2800" b="1">
                <a:latin typeface="黑体" pitchFamily="2" charset="-122"/>
                <a:ea typeface="黑体" pitchFamily="2" charset="-122"/>
                <a:sym typeface="Arial" pitchFamily="34" charset="0"/>
              </a:rPr>
              <a:t>》</a:t>
            </a:r>
            <a:r>
              <a:rPr lang="zh-CN" altLang="en-US" sz="2800" b="1">
                <a:latin typeface="黑体" pitchFamily="2" charset="-122"/>
                <a:ea typeface="黑体" pitchFamily="2" charset="-122"/>
                <a:sym typeface="Arial" pitchFamily="34" charset="0"/>
              </a:rPr>
              <a:t>内容完成填空。</a:t>
            </a:r>
            <a:endParaRPr lang="zh-CN" altLang="zh-CN"/>
          </a:p>
        </p:txBody>
      </p:sp>
      <p:sp>
        <p:nvSpPr>
          <p:cNvPr id="50181" name="Rectangle 11"/>
          <p:cNvSpPr/>
          <p:nvPr/>
        </p:nvSpPr>
        <p:spPr>
          <a:xfrm>
            <a:off x="1854200" y="3649663"/>
            <a:ext cx="6086475" cy="522287"/>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0000FF"/>
                </a:solidFill>
                <a:latin typeface="黑体" pitchFamily="2" charset="-122"/>
                <a:ea typeface="黑体" pitchFamily="2" charset="-122"/>
              </a:rPr>
              <a:t>俄</a:t>
            </a:r>
            <a:r>
              <a:rPr lang="zh-CN" altLang="en-US" sz="2800" b="1">
                <a:solidFill>
                  <a:srgbClr val="FF0000"/>
                </a:solidFill>
                <a:latin typeface="黑体" pitchFamily="2" charset="-122"/>
                <a:ea typeface="黑体" pitchFamily="2" charset="-122"/>
              </a:rPr>
              <a:t>顷</a:t>
            </a:r>
            <a:r>
              <a:rPr lang="zh-CN" altLang="en-US" sz="2800" b="1">
                <a:solidFill>
                  <a:srgbClr val="0000FF"/>
                </a:solidFill>
                <a:latin typeface="黑体" pitchFamily="2" charset="-122"/>
                <a:ea typeface="黑体" pitchFamily="2" charset="-122"/>
              </a:rPr>
              <a:t>风定云墨色     秋天</a:t>
            </a:r>
            <a:r>
              <a:rPr lang="zh-CN" altLang="en-US" sz="2800" b="1">
                <a:solidFill>
                  <a:srgbClr val="FF0000"/>
                </a:solidFill>
                <a:latin typeface="黑体" pitchFamily="2" charset="-122"/>
                <a:ea typeface="黑体" pitchFamily="2" charset="-122"/>
              </a:rPr>
              <a:t>漠漠</a:t>
            </a:r>
            <a:r>
              <a:rPr lang="zh-CN" altLang="en-US" sz="2800" b="1">
                <a:solidFill>
                  <a:srgbClr val="0000FF"/>
                </a:solidFill>
                <a:latin typeface="黑体" pitchFamily="2" charset="-122"/>
                <a:ea typeface="黑体" pitchFamily="2" charset="-122"/>
              </a:rPr>
              <a:t>向昏黑</a:t>
            </a:r>
            <a:endParaRPr lang="zh-CN" altLang="zh-CN"/>
          </a:p>
        </p:txBody>
      </p:sp>
      <p:sp>
        <p:nvSpPr>
          <p:cNvPr id="50182" name="Rectangle 12"/>
          <p:cNvSpPr/>
          <p:nvPr/>
        </p:nvSpPr>
        <p:spPr>
          <a:xfrm>
            <a:off x="1035050" y="4865688"/>
            <a:ext cx="6265863" cy="522287"/>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20000"/>
              </a:spcBef>
            </a:pPr>
            <a:r>
              <a:rPr lang="zh-CN" altLang="en-US" sz="2800" b="1">
                <a:solidFill>
                  <a:srgbClr val="0000FF"/>
                </a:solidFill>
                <a:latin typeface="黑体" pitchFamily="2" charset="-122"/>
                <a:ea typeface="黑体" pitchFamily="2" charset="-122"/>
              </a:rPr>
              <a:t>布</a:t>
            </a:r>
            <a:r>
              <a:rPr lang="zh-CN" altLang="en-US" sz="2800" b="1">
                <a:solidFill>
                  <a:srgbClr val="FF0000"/>
                </a:solidFill>
                <a:latin typeface="黑体" pitchFamily="2" charset="-122"/>
                <a:ea typeface="黑体" pitchFamily="2" charset="-122"/>
              </a:rPr>
              <a:t>衾</a:t>
            </a:r>
            <a:r>
              <a:rPr lang="zh-CN" altLang="en-US" sz="2800" b="1">
                <a:solidFill>
                  <a:srgbClr val="0000FF"/>
                </a:solidFill>
                <a:latin typeface="黑体" pitchFamily="2" charset="-122"/>
                <a:ea typeface="黑体" pitchFamily="2" charset="-122"/>
              </a:rPr>
              <a:t>多年冷似铁    娇儿恶卧踏里裂  </a:t>
            </a:r>
            <a:endParaRPr lang="zh-CN" altLang="zh-CN"/>
          </a:p>
        </p:txBody>
      </p:sp>
      <p:sp>
        <p:nvSpPr>
          <p:cNvPr id="50183" name="Text Box 2"/>
          <p:cNvSpPr/>
          <p:nvPr/>
        </p:nvSpPr>
        <p:spPr>
          <a:xfrm>
            <a:off x="1106488" y="6151563"/>
            <a:ext cx="7597775" cy="504825"/>
          </a:xfrm>
          <a:prstGeom prst="rect">
            <a:avLst/>
          </a:prstGeom>
          <a:noFill/>
          <a:ln>
            <a:noFill/>
            <a:miter lim="800000"/>
          </a:ln>
        </p:spPr>
        <p:txBody>
          <a:bodyPr lIns="36000" tIns="36000" rIns="36000" bIns="3600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0000FF"/>
                </a:solidFill>
                <a:latin typeface="黑体" pitchFamily="2" charset="-122"/>
                <a:ea typeface="黑体" pitchFamily="2" charset="-122"/>
                <a:sym typeface="宋体" pitchFamily="2" charset="-122"/>
              </a:rPr>
              <a:t>唇焦口</a:t>
            </a:r>
            <a:r>
              <a:rPr lang="zh-CN" altLang="en-US" sz="2800" b="1">
                <a:solidFill>
                  <a:srgbClr val="FF0000"/>
                </a:solidFill>
                <a:latin typeface="黑体" pitchFamily="2" charset="-122"/>
                <a:ea typeface="黑体" pitchFamily="2" charset="-122"/>
                <a:sym typeface="宋体" pitchFamily="2" charset="-122"/>
              </a:rPr>
              <a:t>燥</a:t>
            </a:r>
            <a:r>
              <a:rPr lang="zh-CN" altLang="en-US" sz="2800" b="1">
                <a:solidFill>
                  <a:srgbClr val="0000FF"/>
                </a:solidFill>
                <a:latin typeface="黑体" pitchFamily="2" charset="-122"/>
                <a:ea typeface="黑体" pitchFamily="2" charset="-122"/>
                <a:sym typeface="宋体" pitchFamily="2" charset="-122"/>
              </a:rPr>
              <a:t>呼不得    归来倚</a:t>
            </a:r>
            <a:r>
              <a:rPr lang="zh-CN" altLang="en-US" sz="2800" b="1">
                <a:solidFill>
                  <a:srgbClr val="FF0000"/>
                </a:solidFill>
                <a:latin typeface="黑体" pitchFamily="2" charset="-122"/>
                <a:ea typeface="黑体" pitchFamily="2" charset="-122"/>
                <a:sym typeface="宋体" pitchFamily="2" charset="-122"/>
              </a:rPr>
              <a:t>杖</a:t>
            </a:r>
            <a:r>
              <a:rPr lang="zh-CN" altLang="en-US" sz="2800" b="1">
                <a:solidFill>
                  <a:srgbClr val="0000FF"/>
                </a:solidFill>
                <a:latin typeface="黑体" pitchFamily="2" charset="-122"/>
                <a:ea typeface="黑体" pitchFamily="2" charset="-122"/>
                <a:sym typeface="宋体" pitchFamily="2" charset="-122"/>
              </a:rPr>
              <a:t>自叹息    </a:t>
            </a:r>
            <a:r>
              <a:rPr lang="zh-CN" altLang="en-US" sz="2800" b="1">
                <a:solidFill>
                  <a:srgbClr val="0000FF"/>
                </a:solidFill>
                <a:latin typeface="黑体" pitchFamily="2" charset="-122"/>
                <a:ea typeface="黑体" pitchFamily="2" charset="-122"/>
              </a:rPr>
              <a:t>  </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p:cTn id="7" dur="500" fill="hold"/>
                                        <p:tgtEl>
                                          <p:spTgt spid="50178"/>
                                        </p:tgtEl>
                                        <p:attrNameLst>
                                          <p:attrName>ppt_x</p:attrName>
                                        </p:attrNameLst>
                                      </p:cBhvr>
                                      <p:tavLst>
                                        <p:tav tm="0">
                                          <p:val>
                                            <p:strVal val="#ppt_x"/>
                                          </p:val>
                                        </p:tav>
                                        <p:tav tm="100000">
                                          <p:val>
                                            <p:strVal val="#ppt_x"/>
                                          </p:val>
                                        </p:tav>
                                      </p:tavLst>
                                    </p:anim>
                                    <p:anim calcmode="lin" valueType="num">
                                      <p:cBhvr>
                                        <p:cTn id="8"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181"/>
                                        </p:tgtEl>
                                        <p:attrNameLst>
                                          <p:attrName>style.visibility</p:attrName>
                                        </p:attrNameLst>
                                      </p:cBhvr>
                                      <p:to>
                                        <p:strVal val="visible"/>
                                      </p:to>
                                    </p:set>
                                    <p:anim calcmode="lin" valueType="num">
                                      <p:cBhvr>
                                        <p:cTn id="13" dur="500" fill="hold"/>
                                        <p:tgtEl>
                                          <p:spTgt spid="50181"/>
                                        </p:tgtEl>
                                        <p:attrNameLst>
                                          <p:attrName>ppt_x</p:attrName>
                                        </p:attrNameLst>
                                      </p:cBhvr>
                                      <p:tavLst>
                                        <p:tav tm="0">
                                          <p:val>
                                            <p:strVal val="#ppt_x"/>
                                          </p:val>
                                        </p:tav>
                                        <p:tav tm="100000">
                                          <p:val>
                                            <p:strVal val="#ppt_x"/>
                                          </p:val>
                                        </p:tav>
                                      </p:tavLst>
                                    </p:anim>
                                    <p:anim calcmode="lin" valueType="num">
                                      <p:cBhvr>
                                        <p:cTn id="14" dur="500" fill="hold"/>
                                        <p:tgtEl>
                                          <p:spTgt spid="5018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182"/>
                                        </p:tgtEl>
                                        <p:attrNameLst>
                                          <p:attrName>style.visibility</p:attrName>
                                        </p:attrNameLst>
                                      </p:cBhvr>
                                      <p:to>
                                        <p:strVal val="visible"/>
                                      </p:to>
                                    </p:set>
                                    <p:anim calcmode="lin" valueType="num">
                                      <p:cBhvr>
                                        <p:cTn id="19" dur="500" fill="hold"/>
                                        <p:tgtEl>
                                          <p:spTgt spid="50182"/>
                                        </p:tgtEl>
                                        <p:attrNameLst>
                                          <p:attrName>ppt_x</p:attrName>
                                        </p:attrNameLst>
                                      </p:cBhvr>
                                      <p:tavLst>
                                        <p:tav tm="0">
                                          <p:val>
                                            <p:strVal val="#ppt_x"/>
                                          </p:val>
                                        </p:tav>
                                        <p:tav tm="100000">
                                          <p:val>
                                            <p:strVal val="#ppt_x"/>
                                          </p:val>
                                        </p:tav>
                                      </p:tavLst>
                                    </p:anim>
                                    <p:anim calcmode="lin" valueType="num">
                                      <p:cBhvr>
                                        <p:cTn id="20"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0183"/>
                                        </p:tgtEl>
                                        <p:attrNameLst>
                                          <p:attrName>style.visibility</p:attrName>
                                        </p:attrNameLst>
                                      </p:cBhvr>
                                      <p:to>
                                        <p:strVal val="visible"/>
                                      </p:to>
                                    </p:set>
                                    <p:anim calcmode="lin" valueType="num">
                                      <p:cBhvr>
                                        <p:cTn id="25" dur="500" fill="hold"/>
                                        <p:tgtEl>
                                          <p:spTgt spid="50183"/>
                                        </p:tgtEl>
                                        <p:attrNameLst>
                                          <p:attrName>ppt_x</p:attrName>
                                        </p:attrNameLst>
                                      </p:cBhvr>
                                      <p:tavLst>
                                        <p:tav tm="0">
                                          <p:val>
                                            <p:strVal val="#ppt_x"/>
                                          </p:val>
                                        </p:tav>
                                        <p:tav tm="100000">
                                          <p:val>
                                            <p:strVal val="#ppt_x"/>
                                          </p:val>
                                        </p:tav>
                                      </p:tavLst>
                                    </p:anim>
                                    <p:anim calcmode="lin" valueType="num">
                                      <p:cBhvr>
                                        <p:cTn id="26" dur="500" fill="hold"/>
                                        <p:tgtEl>
                                          <p:spTgt spid="50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1201" name="文本框 3"/>
          <p:cNvSpPr/>
          <p:nvPr/>
        </p:nvSpPr>
        <p:spPr>
          <a:xfrm>
            <a:off x="0" y="0"/>
            <a:ext cx="9129713" cy="39401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en-US" altLang="zh-CN" sz="2800" b="1">
                <a:latin typeface="黑体" pitchFamily="2" charset="-122"/>
                <a:ea typeface="黑体" pitchFamily="2" charset="-122"/>
                <a:sym typeface="Arial" pitchFamily="34" charset="0"/>
              </a:rPr>
              <a:t>(5)</a:t>
            </a:r>
            <a:r>
              <a:rPr lang="zh-CN" altLang="zh-CN" sz="2800" b="1">
                <a:latin typeface="黑体" pitchFamily="2" charset="-122"/>
                <a:ea typeface="黑体" pitchFamily="2" charset="-122"/>
                <a:sym typeface="Arial" pitchFamily="34" charset="0"/>
              </a:rPr>
              <a:t> 诗中表现杜甫舍己为人的献身精神，博大的胸襟、至死不悔的决心的诗句是：</a:t>
            </a:r>
            <a:endParaRPr lang="zh-CN" altLang="zh-CN"/>
          </a:p>
          <a:p>
            <a:pPr lvl="0">
              <a:lnSpc>
                <a:spcPct val="150000"/>
              </a:lnSpc>
            </a:pPr>
            <a:r>
              <a:rPr lang="en-US" altLang="zh-CN" sz="2800" b="1">
                <a:latin typeface="黑体" pitchFamily="2" charset="-122"/>
                <a:ea typeface="黑体" pitchFamily="2" charset="-122"/>
                <a:sym typeface="Arial" pitchFamily="34" charset="0"/>
              </a:rPr>
              <a:t>______________________</a:t>
            </a:r>
            <a:r>
              <a:rPr lang="zh-CN" altLang="en-US" sz="2800" b="1">
                <a:latin typeface="黑体" pitchFamily="2" charset="-122"/>
                <a:ea typeface="黑体" pitchFamily="2" charset="-122"/>
                <a:sym typeface="Arial" pitchFamily="34" charset="0"/>
              </a:rPr>
              <a:t>，</a:t>
            </a:r>
            <a:r>
              <a:rPr lang="en-US" altLang="zh-CN" sz="2800" b="1">
                <a:latin typeface="黑体" pitchFamily="2" charset="-122"/>
                <a:ea typeface="黑体" pitchFamily="2" charset="-122"/>
                <a:sym typeface="Arial" pitchFamily="34" charset="0"/>
              </a:rPr>
              <a:t>______________________</a:t>
            </a:r>
            <a:r>
              <a:rPr lang="zh-CN" altLang="en-US" sz="2800" b="1">
                <a:latin typeface="黑体" pitchFamily="2" charset="-122"/>
                <a:ea typeface="黑体" pitchFamily="2" charset="-122"/>
                <a:sym typeface="Arial" pitchFamily="34" charset="0"/>
              </a:rPr>
              <a:t>！</a:t>
            </a:r>
            <a:endParaRPr lang="zh-CN" altLang="zh-CN"/>
          </a:p>
          <a:p>
            <a:pPr lvl="0">
              <a:lnSpc>
                <a:spcPct val="150000"/>
              </a:lnSpc>
            </a:pPr>
            <a:r>
              <a:rPr lang="en-US" altLang="zh-CN" sz="2800" b="1">
                <a:latin typeface="黑体" pitchFamily="2" charset="-122"/>
                <a:ea typeface="黑体" pitchFamily="2" charset="-122"/>
              </a:rPr>
              <a:t>(6)</a:t>
            </a:r>
            <a:r>
              <a:rPr lang="zh-CN" altLang="en-US" sz="2800" b="1">
                <a:latin typeface="黑体" pitchFamily="2" charset="-122"/>
                <a:ea typeface="黑体" pitchFamily="2" charset="-122"/>
              </a:rPr>
              <a:t>诗歌中表现诗人从痛苦的生活体验中迸发出奔放的激情和火热希望的诗句是：</a:t>
            </a:r>
            <a:endParaRPr lang="zh-CN" altLang="zh-CN"/>
          </a:p>
          <a:p>
            <a:pPr lvl="0">
              <a:lnSpc>
                <a:spcPct val="150000"/>
              </a:lnSpc>
            </a:pPr>
            <a:r>
              <a:rPr lang="en-US" altLang="zh-CN" sz="2800" b="1">
                <a:latin typeface="黑体" pitchFamily="2" charset="-122"/>
                <a:ea typeface="黑体" pitchFamily="2" charset="-122"/>
                <a:sym typeface="宋体" pitchFamily="2" charset="-122"/>
              </a:rPr>
              <a:t>______________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_________________</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_____________</a:t>
            </a:r>
            <a:r>
              <a:rPr lang="zh-CN" altLang="en-US" sz="2800" b="1">
                <a:latin typeface="黑体" pitchFamily="2" charset="-122"/>
                <a:ea typeface="黑体" pitchFamily="2" charset="-122"/>
                <a:sym typeface="宋体" pitchFamily="2" charset="-122"/>
              </a:rPr>
              <a:t>。</a:t>
            </a:r>
            <a:r>
              <a:rPr lang="zh-CN" altLang="en-US" sz="2800" b="1" u="sng">
                <a:latin typeface="黑体" pitchFamily="2" charset="-122"/>
                <a:ea typeface="黑体" pitchFamily="2" charset="-122"/>
              </a:rPr>
              <a:t> </a:t>
            </a:r>
            <a:endParaRPr lang="zh-CN" altLang="zh-CN"/>
          </a:p>
        </p:txBody>
      </p:sp>
      <p:sp>
        <p:nvSpPr>
          <p:cNvPr id="51202" name="Text Box 14"/>
          <p:cNvSpPr/>
          <p:nvPr/>
        </p:nvSpPr>
        <p:spPr>
          <a:xfrm>
            <a:off x="-25400" y="3346450"/>
            <a:ext cx="9194800" cy="5222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0000FF"/>
                </a:solidFill>
                <a:latin typeface="黑体" pitchFamily="2" charset="-122"/>
                <a:ea typeface="黑体" pitchFamily="2" charset="-122"/>
              </a:rPr>
              <a:t>安得广</a:t>
            </a:r>
            <a:r>
              <a:rPr lang="zh-CN" altLang="en-US" sz="2800" b="1">
                <a:solidFill>
                  <a:srgbClr val="FF0000"/>
                </a:solidFill>
                <a:latin typeface="黑体" pitchFamily="2" charset="-122"/>
                <a:ea typeface="黑体" pitchFamily="2" charset="-122"/>
              </a:rPr>
              <a:t>厦</a:t>
            </a:r>
            <a:r>
              <a:rPr lang="zh-CN" altLang="en-US" sz="2800" b="1">
                <a:solidFill>
                  <a:srgbClr val="0000FF"/>
                </a:solidFill>
                <a:latin typeface="黑体" pitchFamily="2" charset="-122"/>
                <a:ea typeface="黑体" pitchFamily="2" charset="-122"/>
              </a:rPr>
              <a:t>千万间 大</a:t>
            </a:r>
            <a:r>
              <a:rPr lang="zh-CN" altLang="en-US" sz="2800" b="1">
                <a:solidFill>
                  <a:srgbClr val="FF0000"/>
                </a:solidFill>
                <a:latin typeface="黑体" pitchFamily="2" charset="-122"/>
                <a:ea typeface="黑体" pitchFamily="2" charset="-122"/>
              </a:rPr>
              <a:t>庇</a:t>
            </a:r>
            <a:r>
              <a:rPr lang="zh-CN" altLang="en-US" sz="2800" b="1">
                <a:solidFill>
                  <a:srgbClr val="0000FF"/>
                </a:solidFill>
                <a:latin typeface="黑体" pitchFamily="2" charset="-122"/>
                <a:ea typeface="黑体" pitchFamily="2" charset="-122"/>
              </a:rPr>
              <a:t>天下寒士</a:t>
            </a:r>
            <a:r>
              <a:rPr lang="zh-CN" altLang="en-US" sz="2800" b="1">
                <a:solidFill>
                  <a:srgbClr val="FF0000"/>
                </a:solidFill>
                <a:latin typeface="黑体" pitchFamily="2" charset="-122"/>
                <a:ea typeface="黑体" pitchFamily="2" charset="-122"/>
              </a:rPr>
              <a:t>俱</a:t>
            </a:r>
            <a:r>
              <a:rPr lang="zh-CN" altLang="en-US" sz="2800" b="1">
                <a:solidFill>
                  <a:srgbClr val="0000FF"/>
                </a:solidFill>
                <a:latin typeface="黑体" pitchFamily="2" charset="-122"/>
                <a:ea typeface="黑体" pitchFamily="2" charset="-122"/>
              </a:rPr>
              <a:t>欢颜  风雨不动安如山</a:t>
            </a:r>
            <a:endParaRPr lang="zh-CN" altLang="zh-CN"/>
          </a:p>
        </p:txBody>
      </p:sp>
      <p:sp>
        <p:nvSpPr>
          <p:cNvPr id="51203" name="Text Box 2"/>
          <p:cNvSpPr/>
          <p:nvPr/>
        </p:nvSpPr>
        <p:spPr>
          <a:xfrm>
            <a:off x="479425" y="1384300"/>
            <a:ext cx="7297738" cy="504825"/>
          </a:xfrm>
          <a:prstGeom prst="rect">
            <a:avLst/>
          </a:prstGeom>
          <a:noFill/>
          <a:ln>
            <a:noFill/>
            <a:miter lim="800000"/>
          </a:ln>
        </p:spPr>
        <p:txBody>
          <a:bodyPr lIns="36000" tIns="36000" rIns="36000" bIns="3600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b="1">
                <a:solidFill>
                  <a:srgbClr val="0000FF"/>
                </a:solidFill>
                <a:latin typeface="黑体" pitchFamily="2" charset="-122"/>
                <a:ea typeface="黑体" pitchFamily="2" charset="-122"/>
              </a:rPr>
              <a:t>何时眼前突</a:t>
            </a:r>
            <a:r>
              <a:rPr lang="zh-CN" altLang="en-US" sz="2800" b="1">
                <a:solidFill>
                  <a:srgbClr val="FF0000"/>
                </a:solidFill>
                <a:latin typeface="黑体" pitchFamily="2" charset="-122"/>
                <a:ea typeface="黑体" pitchFamily="2" charset="-122"/>
              </a:rPr>
              <a:t>兀见</a:t>
            </a:r>
            <a:r>
              <a:rPr lang="zh-CN" altLang="en-US" sz="2800" b="1">
                <a:solidFill>
                  <a:srgbClr val="0000FF"/>
                </a:solidFill>
                <a:latin typeface="黑体" pitchFamily="2" charset="-122"/>
                <a:ea typeface="黑体" pitchFamily="2" charset="-122"/>
              </a:rPr>
              <a:t>此屋   吾庐独破受冻死亦足    </a:t>
            </a:r>
            <a:endParaRPr lang="zh-CN" altLang="zh-CN"/>
          </a:p>
        </p:txBody>
      </p:sp>
      <p:sp>
        <p:nvSpPr>
          <p:cNvPr id="51204" name="文本框 3"/>
          <p:cNvSpPr/>
          <p:nvPr/>
        </p:nvSpPr>
        <p:spPr>
          <a:xfrm>
            <a:off x="-12700" y="3868738"/>
            <a:ext cx="9129713" cy="28908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30000"/>
              </a:lnSpc>
            </a:pPr>
            <a:r>
              <a:rPr lang="en-US" altLang="zh-CN" sz="2800" b="1">
                <a:latin typeface="黑体" pitchFamily="2" charset="-122"/>
                <a:ea typeface="黑体" pitchFamily="2" charset="-122"/>
              </a:rPr>
              <a:t>2</a:t>
            </a:r>
            <a:r>
              <a:rPr lang="zh-CN" altLang="en-US" sz="2800" b="1">
                <a:latin typeface="黑体" pitchFamily="2" charset="-122"/>
                <a:ea typeface="黑体" pitchFamily="2" charset="-122"/>
              </a:rPr>
              <a:t>、《卖炭翁》中</a:t>
            </a:r>
            <a:r>
              <a:rPr lang="zh-CN" altLang="en-US" sz="2800" b="1">
                <a:solidFill>
                  <a:srgbClr val="0000FF"/>
                </a:solidFill>
                <a:latin typeface="黑体" pitchFamily="2" charset="-122"/>
                <a:ea typeface="黑体" pitchFamily="2" charset="-122"/>
                <a:sym typeface="宋体" pitchFamily="2" charset="-122"/>
              </a:rPr>
              <a:t>一问一答</a:t>
            </a:r>
            <a:r>
              <a:rPr lang="zh-CN" altLang="en-US" sz="2800" b="1">
                <a:latin typeface="黑体" pitchFamily="2" charset="-122"/>
                <a:ea typeface="黑体" pitchFamily="2" charset="-122"/>
                <a:sym typeface="宋体" pitchFamily="2" charset="-122"/>
              </a:rPr>
              <a:t>写出卖炭翁贫困悲惨的境遇及生活的不幸的的诗句是：</a:t>
            </a:r>
            <a:endParaRPr lang="zh-CN" altLang="zh-CN"/>
          </a:p>
          <a:p>
            <a:pPr lvl="0">
              <a:lnSpc>
                <a:spcPct val="130000"/>
              </a:lnSpc>
            </a:pPr>
            <a:r>
              <a:rPr lang="en-US" altLang="zh-CN" sz="2800" b="1">
                <a:latin typeface="黑体" pitchFamily="2" charset="-122"/>
                <a:ea typeface="黑体" pitchFamily="2" charset="-122"/>
                <a:sym typeface="宋体" pitchFamily="2" charset="-122"/>
              </a:rPr>
              <a:t>___________________ </a:t>
            </a:r>
            <a:r>
              <a:rPr lang="zh-CN" altLang="en-US" sz="2800" b="1">
                <a:latin typeface="黑体" pitchFamily="2" charset="-122"/>
                <a:ea typeface="黑体" pitchFamily="2" charset="-122"/>
                <a:sym typeface="宋体" pitchFamily="2" charset="-122"/>
              </a:rPr>
              <a:t>？</a:t>
            </a:r>
            <a:r>
              <a:rPr lang="en-US" altLang="zh-CN" sz="2800" b="1">
                <a:latin typeface="黑体" pitchFamily="2" charset="-122"/>
                <a:ea typeface="黑体" pitchFamily="2" charset="-122"/>
                <a:sym typeface="宋体" pitchFamily="2" charset="-122"/>
              </a:rPr>
              <a:t>___________________</a:t>
            </a:r>
            <a:r>
              <a:rPr lang="zh-CN" altLang="en-US" sz="2800" b="1">
                <a:latin typeface="黑体" pitchFamily="2" charset="-122"/>
                <a:ea typeface="黑体" pitchFamily="2" charset="-122"/>
                <a:sym typeface="宋体" pitchFamily="2" charset="-122"/>
              </a:rPr>
              <a:t>。</a:t>
            </a:r>
            <a:endParaRPr lang="zh-CN" altLang="zh-CN"/>
          </a:p>
          <a:p>
            <a:pPr lvl="0">
              <a:lnSpc>
                <a:spcPct val="130000"/>
              </a:lnSpc>
            </a:pPr>
            <a:r>
              <a:rPr lang="en-US" altLang="zh-CN" sz="2800" b="1">
                <a:latin typeface="黑体" pitchFamily="2" charset="-122"/>
                <a:ea typeface="黑体" pitchFamily="2" charset="-122"/>
              </a:rPr>
              <a:t>3</a:t>
            </a:r>
            <a:r>
              <a:rPr lang="zh-CN" altLang="en-US" sz="2800" b="1">
                <a:latin typeface="黑体" pitchFamily="2" charset="-122"/>
                <a:ea typeface="黑体" pitchFamily="2" charset="-122"/>
              </a:rPr>
              <a:t>、</a:t>
            </a:r>
            <a:r>
              <a:rPr lang="zh-CN" altLang="en-US" sz="2800" b="1">
                <a:latin typeface="黑体" pitchFamily="2" charset="-122"/>
                <a:ea typeface="黑体" pitchFamily="2" charset="-122"/>
                <a:sym typeface="宋体" pitchFamily="2" charset="-122"/>
              </a:rPr>
              <a:t>《卖炭翁》中最能表现</a:t>
            </a:r>
            <a:r>
              <a:rPr lang="zh-CN" altLang="en-US" sz="2800" b="1">
                <a:solidFill>
                  <a:srgbClr val="0000FF"/>
                </a:solidFill>
                <a:latin typeface="黑体" pitchFamily="2" charset="-122"/>
                <a:ea typeface="黑体" pitchFamily="2" charset="-122"/>
                <a:sym typeface="宋体" pitchFamily="2" charset="-122"/>
              </a:rPr>
              <a:t>主旨</a:t>
            </a:r>
            <a:r>
              <a:rPr lang="zh-CN" altLang="en-US" sz="2800" b="1">
                <a:latin typeface="黑体" pitchFamily="2" charset="-122"/>
                <a:ea typeface="黑体" pitchFamily="2" charset="-122"/>
                <a:sym typeface="宋体" pitchFamily="2" charset="-122"/>
              </a:rPr>
              <a:t>的诗句是：</a:t>
            </a:r>
            <a:endParaRPr lang="zh-CN" altLang="zh-CN"/>
          </a:p>
          <a:p>
            <a:pPr lvl="0">
              <a:lnSpc>
                <a:spcPct val="130000"/>
              </a:lnSpc>
            </a:pPr>
            <a:r>
              <a:rPr lang="en-US" altLang="zh-CN" sz="2800" b="1">
                <a:latin typeface="黑体" pitchFamily="2" charset="-122"/>
                <a:ea typeface="黑体" pitchFamily="2" charset="-122"/>
              </a:rPr>
              <a:t>____________________</a:t>
            </a:r>
            <a:r>
              <a:rPr lang="zh-CN" altLang="en-US" sz="2800" b="1">
                <a:latin typeface="黑体" pitchFamily="2" charset="-122"/>
                <a:ea typeface="黑体" pitchFamily="2" charset="-122"/>
              </a:rPr>
              <a:t>，</a:t>
            </a:r>
            <a:r>
              <a:rPr lang="en-US" altLang="zh-CN" sz="2800" b="1">
                <a:latin typeface="黑体" pitchFamily="2" charset="-122"/>
                <a:ea typeface="黑体" pitchFamily="2" charset="-122"/>
              </a:rPr>
              <a:t>__________________</a:t>
            </a:r>
            <a:r>
              <a:rPr lang="zh-CN" altLang="en-US" sz="2800" b="1">
                <a:latin typeface="黑体" pitchFamily="2" charset="-122"/>
                <a:ea typeface="黑体" pitchFamily="2" charset="-122"/>
              </a:rPr>
              <a:t>。</a:t>
            </a:r>
            <a:endParaRPr lang="zh-CN" altLang="zh-CN"/>
          </a:p>
        </p:txBody>
      </p:sp>
      <p:sp>
        <p:nvSpPr>
          <p:cNvPr id="51205" name="文本框 6"/>
          <p:cNvSpPr/>
          <p:nvPr/>
        </p:nvSpPr>
        <p:spPr>
          <a:xfrm>
            <a:off x="-25400" y="4941888"/>
            <a:ext cx="7905750"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ea typeface="黑体" pitchFamily="2" charset="-122"/>
                <a:sym typeface="宋体" pitchFamily="2" charset="-122"/>
              </a:rPr>
              <a:t>　</a:t>
            </a:r>
            <a:r>
              <a:rPr lang="zh-CN" altLang="en-US" sz="3200" b="1">
                <a:solidFill>
                  <a:srgbClr val="FF0000"/>
                </a:solidFill>
                <a:ea typeface="黑体" pitchFamily="2" charset="-122"/>
                <a:sym typeface="宋体" pitchFamily="2" charset="-122"/>
              </a:rPr>
              <a:t>卖炭得钱何所营         身上衣裳口中食</a:t>
            </a:r>
            <a:endParaRPr lang="zh-CN" altLang="zh-CN"/>
          </a:p>
        </p:txBody>
      </p:sp>
      <p:sp>
        <p:nvSpPr>
          <p:cNvPr id="51206" name="文本框 4"/>
          <p:cNvSpPr/>
          <p:nvPr/>
        </p:nvSpPr>
        <p:spPr>
          <a:xfrm>
            <a:off x="479425" y="5994400"/>
            <a:ext cx="7905750"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200" b="1">
                <a:solidFill>
                  <a:srgbClr val="FF0000"/>
                </a:solidFill>
                <a:latin typeface="黑体" pitchFamily="2" charset="-122"/>
                <a:ea typeface="黑体" pitchFamily="2" charset="-122"/>
                <a:sym typeface="宋体" pitchFamily="2" charset="-122"/>
              </a:rPr>
              <a:t>半匹红</a:t>
            </a:r>
            <a:r>
              <a:rPr lang="zh-CN" altLang="zh-CN" sz="3200" b="1">
                <a:solidFill>
                  <a:srgbClr val="FF0000"/>
                </a:solidFill>
                <a:latin typeface="黑体" pitchFamily="2" charset="-122"/>
                <a:ea typeface="黑体" pitchFamily="2" charset="-122"/>
                <a:sym typeface="宋体" pitchFamily="2" charset="-122"/>
              </a:rPr>
              <a:t>纱</a:t>
            </a:r>
            <a:r>
              <a:rPr lang="en-US" altLang="zh-CN" sz="3200" b="1">
                <a:solidFill>
                  <a:srgbClr val="FF0000"/>
                </a:solidFill>
                <a:latin typeface="黑体" pitchFamily="2" charset="-122"/>
                <a:ea typeface="黑体" pitchFamily="2" charset="-122"/>
                <a:sym typeface="宋体" pitchFamily="2" charset="-122"/>
              </a:rPr>
              <a:t>一丈绫     系向牛头充炭直 </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p:cTn id="7" dur="500" fill="hold"/>
                                        <p:tgtEl>
                                          <p:spTgt spid="51203"/>
                                        </p:tgtEl>
                                        <p:attrNameLst>
                                          <p:attrName>ppt_x</p:attrName>
                                        </p:attrNameLst>
                                      </p:cBhvr>
                                      <p:tavLst>
                                        <p:tav tm="0">
                                          <p:val>
                                            <p:strVal val="#ppt_x"/>
                                          </p:val>
                                        </p:tav>
                                        <p:tav tm="100000">
                                          <p:val>
                                            <p:strVal val="#ppt_x"/>
                                          </p:val>
                                        </p:tav>
                                      </p:tavLst>
                                    </p:anim>
                                    <p:anim calcmode="lin" valueType="num">
                                      <p:cBhvr>
                                        <p:cTn id="8"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2"/>
                                        </p:tgtEl>
                                        <p:attrNameLst>
                                          <p:attrName>style.visibility</p:attrName>
                                        </p:attrNameLst>
                                      </p:cBhvr>
                                      <p:to>
                                        <p:strVal val="visible"/>
                                      </p:to>
                                    </p:set>
                                    <p:anim calcmode="lin" valueType="num">
                                      <p:cBhvr>
                                        <p:cTn id="13" dur="500" fill="hold"/>
                                        <p:tgtEl>
                                          <p:spTgt spid="51202"/>
                                        </p:tgtEl>
                                        <p:attrNameLst>
                                          <p:attrName>ppt_x</p:attrName>
                                        </p:attrNameLst>
                                      </p:cBhvr>
                                      <p:tavLst>
                                        <p:tav tm="0">
                                          <p:val>
                                            <p:strVal val="#ppt_x"/>
                                          </p:val>
                                        </p:tav>
                                        <p:tav tm="100000">
                                          <p:val>
                                            <p:strVal val="#ppt_x"/>
                                          </p:val>
                                        </p:tav>
                                      </p:tavLst>
                                    </p:anim>
                                    <p:anim calcmode="lin" valueType="num">
                                      <p:cBhvr>
                                        <p:cTn id="14"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51205"/>
                                        </p:tgtEl>
                                        <p:attrNameLst>
                                          <p:attrName>style.visibility</p:attrName>
                                        </p:attrNameLst>
                                      </p:cBhvr>
                                      <p:to>
                                        <p:strVal val="visible"/>
                                      </p:to>
                                    </p:set>
                                    <p:animEffect transition="in" filter="blinds(horizontal)">
                                      <p:cBhvr>
                                        <p:cTn id="19" dur="500" fill="hold"/>
                                        <p:tgtEl>
                                          <p:spTgt spid="5120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1206"/>
                                        </p:tgtEl>
                                        <p:attrNameLst>
                                          <p:attrName>style.visibility</p:attrName>
                                        </p:attrNameLst>
                                      </p:cBhvr>
                                      <p:to>
                                        <p:strVal val="visible"/>
                                      </p:to>
                                    </p:set>
                                    <p:animEffect transition="in" filter="blinds(horizontal)">
                                      <p:cBhvr>
                                        <p:cTn id="24" dur="500" fill="hold"/>
                                        <p:tgtEl>
                                          <p:spTgt spid="51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2225" name="内容占位符 2"/>
          <p:cNvSpPr/>
          <p:nvPr>
            <p:ph idx="4294967295"/>
          </p:nvPr>
        </p:nvSpPr>
        <p:spPr>
          <a:xfrm>
            <a:off x="0" y="0"/>
            <a:ext cx="9028113" cy="4525963"/>
          </a:xfrm>
          <a:prstGeom prst="rect">
            <a:avLst/>
          </a:prstGeom>
          <a:noFill/>
          <a:ln w="9525">
            <a:noFill/>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171450" marR="0" lvl="0" indent="-342900" eaLnBrk="1" hangingPunct="1">
              <a:lnSpc>
                <a:spcPts val="3650"/>
              </a:lnSpc>
              <a:spcBef>
                <a:spcPts val="750"/>
              </a:spcBef>
              <a:buFontTx/>
              <a:buNone/>
            </a:pPr>
            <a:r>
              <a:rPr lang="en-US" altLang="zh-CN" sz="3600" b="1" spc="0" baseline="0">
                <a:latin typeface="黑体" pitchFamily="2" charset="-122"/>
                <a:sym typeface="宋体" pitchFamily="2" charset="-122"/>
              </a:rPr>
              <a:t>4</a:t>
            </a:r>
            <a:r>
              <a:rPr lang="zh-CN" altLang="en-US" sz="3600" b="1" spc="0" baseline="0">
                <a:latin typeface="黑体" pitchFamily="2" charset="-122"/>
                <a:sym typeface="宋体" pitchFamily="2" charset="-122"/>
              </a:rPr>
              <a:t>、</a:t>
            </a:r>
            <a:r>
              <a:rPr lang="en-US" altLang="zh-CN" sz="3600" b="1" spc="0" baseline="0">
                <a:solidFill>
                  <a:srgbClr val="333300"/>
                </a:solidFill>
                <a:latin typeface="黑体" pitchFamily="2" charset="-122"/>
                <a:sym typeface="宋体" pitchFamily="2" charset="-122"/>
              </a:rPr>
              <a:t>《</a:t>
            </a:r>
            <a:r>
              <a:rPr lang="zh-CN" altLang="en-US" sz="3600" b="1" spc="0" baseline="0">
                <a:effectLst>
                  <a:outerShdw blurRad="38100" dist="38100" dir="2700000" algn="tl">
                    <a:srgbClr val="FFFFFF"/>
                  </a:outerShdw>
                </a:effectLst>
                <a:latin typeface="黑体" pitchFamily="2" charset="-122"/>
                <a:sym typeface="宋体" pitchFamily="2" charset="-122"/>
              </a:rPr>
              <a:t>卜算子·黄州定慧院寓居作</a:t>
            </a:r>
            <a:r>
              <a:rPr lang="en-US" altLang="zh-CN" sz="3600" b="1" spc="0" baseline="0">
                <a:solidFill>
                  <a:srgbClr val="333300"/>
                </a:solidFill>
                <a:latin typeface="黑体" pitchFamily="2" charset="-122"/>
                <a:sym typeface="宋体" pitchFamily="2" charset="-122"/>
              </a:rPr>
              <a:t>》</a:t>
            </a:r>
            <a:r>
              <a:rPr lang="zh-CN" altLang="en-US" sz="3600" b="1" spc="0" baseline="0">
                <a:solidFill>
                  <a:srgbClr val="333300"/>
                </a:solidFill>
                <a:latin typeface="黑体" pitchFamily="2" charset="-122"/>
                <a:sym typeface="宋体" pitchFamily="2" charset="-122"/>
              </a:rPr>
              <a:t>中</a:t>
            </a:r>
            <a:r>
              <a:rPr lang="zh-CN" altLang="en-US" sz="3600" b="1" spc="0" baseline="0">
                <a:latin typeface="黑体" pitchFamily="2" charset="-122"/>
                <a:sym typeface="宋体" pitchFamily="2" charset="-122"/>
              </a:rPr>
              <a:t>取鸿雁春秋迁徙，一生漂泊无定，没有依靠，喻人生遭遇的凄凉悲苦的诗句是：</a:t>
            </a:r>
            <a:r>
              <a:rPr lang="en-US" altLang="zh-CN" sz="3600" b="1" spc="0" baseline="0">
                <a:latin typeface="黑体" pitchFamily="2" charset="-122"/>
                <a:sym typeface="宋体" pitchFamily="2" charset="-122"/>
              </a:rPr>
              <a:t>_______________</a:t>
            </a:r>
            <a:r>
              <a:rPr lang="zh-CN" altLang="en-US" sz="3600" b="1" spc="0" baseline="0">
                <a:latin typeface="黑体" pitchFamily="2" charset="-122"/>
                <a:sym typeface="宋体" pitchFamily="2" charset="-122"/>
              </a:rPr>
              <a:t>，</a:t>
            </a:r>
            <a:r>
              <a:rPr lang="en-US" altLang="zh-CN" sz="3600" b="1" baseline="0">
                <a:latin typeface="黑体" pitchFamily="2" charset="-122"/>
                <a:sym typeface="宋体" pitchFamily="2" charset="-122"/>
              </a:rPr>
              <a:t>_____________</a:t>
            </a:r>
            <a:r>
              <a:rPr lang="zh-CN" altLang="en-US" sz="3600" b="1" baseline="0">
                <a:latin typeface="黑体" pitchFamily="2" charset="-122"/>
                <a:sym typeface="宋体" pitchFamily="2" charset="-122"/>
              </a:rPr>
              <a:t>。</a:t>
            </a:r>
            <a:endParaRPr lang="en-US" altLang="en-US"/>
          </a:p>
          <a:p>
            <a:pPr marL="171450" marR="0" lvl="0" indent="-342900" eaLnBrk="1" hangingPunct="1">
              <a:lnSpc>
                <a:spcPts val="3650"/>
              </a:lnSpc>
              <a:spcBef>
                <a:spcPts val="750"/>
              </a:spcBef>
              <a:buFontTx/>
              <a:buNone/>
            </a:pPr>
            <a:r>
              <a:rPr lang="en-US" altLang="zh-CN" sz="3600" b="1" spc="0" baseline="0">
                <a:latin typeface="黑体" pitchFamily="2" charset="-122"/>
                <a:sym typeface="宋体" pitchFamily="2" charset="-122"/>
              </a:rPr>
              <a:t>5</a:t>
            </a:r>
            <a:r>
              <a:rPr lang="zh-CN" altLang="en-US" sz="3600" b="1" spc="0" baseline="0">
                <a:latin typeface="黑体" pitchFamily="2" charset="-122"/>
                <a:sym typeface="宋体" pitchFamily="2" charset="-122"/>
              </a:rPr>
              <a:t>、</a:t>
            </a:r>
            <a:r>
              <a:rPr lang="en-US" altLang="zh-CN" sz="3600" b="1" spc="0" baseline="0">
                <a:solidFill>
                  <a:srgbClr val="333300"/>
                </a:solidFill>
                <a:latin typeface="黑体" pitchFamily="2" charset="-122"/>
                <a:sym typeface="宋体" pitchFamily="2" charset="-122"/>
              </a:rPr>
              <a:t>《</a:t>
            </a:r>
            <a:r>
              <a:rPr lang="zh-CN" altLang="en-US" sz="3600" b="1" spc="0" baseline="0">
                <a:effectLst>
                  <a:outerShdw blurRad="38100" dist="38100" dir="2700000" algn="tl">
                    <a:srgbClr val="FFFFFF"/>
                  </a:outerShdw>
                </a:effectLst>
                <a:latin typeface="黑体" pitchFamily="2" charset="-122"/>
                <a:sym typeface="宋体" pitchFamily="2" charset="-122"/>
              </a:rPr>
              <a:t>卜算子·黄州定慧院寓居作</a:t>
            </a:r>
            <a:r>
              <a:rPr lang="en-US" altLang="zh-CN" sz="3600" b="1" spc="0" baseline="0">
                <a:solidFill>
                  <a:srgbClr val="333300"/>
                </a:solidFill>
                <a:latin typeface="黑体" pitchFamily="2" charset="-122"/>
                <a:sym typeface="宋体" pitchFamily="2" charset="-122"/>
              </a:rPr>
              <a:t>》</a:t>
            </a:r>
            <a:r>
              <a:rPr lang="zh-CN" altLang="en-US" sz="3600" b="1" baseline="0">
                <a:solidFill>
                  <a:srgbClr val="333300"/>
                </a:solidFill>
                <a:latin typeface="黑体" pitchFamily="2" charset="-122"/>
                <a:sym typeface="宋体" pitchFamily="2" charset="-122"/>
              </a:rPr>
              <a:t>中</a:t>
            </a:r>
            <a:r>
              <a:rPr lang="zh-CN" altLang="en-US" sz="3600" b="1" baseline="0">
                <a:latin typeface="黑体" pitchFamily="2" charset="-122"/>
                <a:sym typeface="宋体" pitchFamily="2" charset="-122"/>
              </a:rPr>
              <a:t>独宿荒冷沙洲，表现了作者心境的孤独和志趣的高洁的诗句是</a:t>
            </a:r>
            <a:endParaRPr lang="en-US" altLang="en-US"/>
          </a:p>
          <a:p>
            <a:pPr marL="171450" marR="0" lvl="0" indent="-342900" eaLnBrk="1" hangingPunct="1">
              <a:lnSpc>
                <a:spcPts val="3650"/>
              </a:lnSpc>
              <a:spcBef>
                <a:spcPts val="750"/>
              </a:spcBef>
              <a:buFontTx/>
              <a:buNone/>
            </a:pPr>
            <a:r>
              <a:rPr lang="zh-CN" altLang="en-US" sz="3600" b="1" spc="0" baseline="0">
                <a:latin typeface="黑体" pitchFamily="2" charset="-122"/>
                <a:sym typeface="宋体" pitchFamily="2" charset="-122"/>
              </a:rPr>
              <a:t>＿＿＿＿</a:t>
            </a:r>
            <a:r>
              <a:rPr lang="en-US" altLang="zh-CN" sz="3600" b="1" spc="0" baseline="0">
                <a:latin typeface="黑体" pitchFamily="2" charset="-122"/>
                <a:sym typeface="宋体" pitchFamily="2" charset="-122"/>
              </a:rPr>
              <a:t>___</a:t>
            </a:r>
            <a:r>
              <a:rPr lang="zh-CN" altLang="en-US" sz="3600" b="1" spc="0" baseline="0">
                <a:latin typeface="黑体" pitchFamily="2" charset="-122"/>
                <a:sym typeface="宋体" pitchFamily="2" charset="-122"/>
              </a:rPr>
              <a:t>＿  ， ＿＿＿＿＿  。</a:t>
            </a:r>
            <a:endParaRPr lang="en-US" altLang="en-US"/>
          </a:p>
          <a:p>
            <a:pPr marL="171450" marR="0" lvl="0" indent="-342900" eaLnBrk="1" hangingPunct="1">
              <a:lnSpc>
                <a:spcPts val="3650"/>
              </a:lnSpc>
              <a:buFontTx/>
              <a:buNone/>
            </a:pPr>
            <a:r>
              <a:rPr lang="en-US" altLang="zh-CN" sz="3600" b="1" spc="0" baseline="0">
                <a:latin typeface="黑体" pitchFamily="2" charset="-122"/>
                <a:sym typeface="宋体" pitchFamily="2" charset="-122"/>
              </a:rPr>
              <a:t>6</a:t>
            </a:r>
            <a:r>
              <a:rPr lang="zh-CN" altLang="en-US" sz="3600" b="1" spc="0" baseline="0">
                <a:latin typeface="黑体" pitchFamily="2" charset="-122"/>
                <a:sym typeface="宋体" pitchFamily="2" charset="-122"/>
              </a:rPr>
              <a:t>、</a:t>
            </a:r>
            <a:r>
              <a:rPr lang="en-US" altLang="en-US" sz="3600" b="1" spc="0" baseline="0">
                <a:latin typeface="黑体" pitchFamily="2" charset="-122"/>
                <a:sym typeface="宋体" pitchFamily="2" charset="-122"/>
              </a:rPr>
              <a:t>《卜算子·黄州定慧院寓居作》</a:t>
            </a:r>
            <a:r>
              <a:rPr lang="en-US" altLang="zh-CN" sz="3600" b="1" baseline="0">
                <a:latin typeface="黑体" pitchFamily="2" charset="-122"/>
                <a:sym typeface="宋体" pitchFamily="2" charset="-122"/>
              </a:rPr>
              <a:t>既是实写，又通过人、鸟形象的对应、嫁接，极富象征意味和诗意之美地强化了“幽人”的超凡脱俗的句子是：</a:t>
            </a:r>
            <a:endParaRPr lang="en-US" altLang="en-US"/>
          </a:p>
          <a:p>
            <a:pPr marL="171450" marR="0" lvl="0" indent="-342900" eaLnBrk="1" hangingPunct="1">
              <a:lnSpc>
                <a:spcPts val="3650"/>
              </a:lnSpc>
              <a:buFontTx/>
              <a:buNone/>
            </a:pPr>
            <a:r>
              <a:rPr lang="en-US" altLang="en-US" sz="3600" b="1" spc="0" baseline="0">
                <a:latin typeface="黑体" pitchFamily="2" charset="-122"/>
                <a:sym typeface="宋体" pitchFamily="2" charset="-122"/>
              </a:rPr>
              <a:t>＿＿＿＿＿＿＿ ， ＿＿＿＿＿＿＿＿＿</a:t>
            </a:r>
            <a:r>
              <a:rPr lang="en-US" altLang="en-US" sz="3600" spc="0" baseline="0">
                <a:latin typeface="黑体" pitchFamily="2" charset="-122"/>
                <a:sym typeface="宋体" pitchFamily="2" charset="-122"/>
              </a:rPr>
              <a:t>。</a:t>
            </a:r>
            <a:endParaRPr lang="en-US" altLang="en-US"/>
          </a:p>
        </p:txBody>
      </p:sp>
      <p:sp>
        <p:nvSpPr>
          <p:cNvPr id="52226" name="文本框 4"/>
          <p:cNvSpPr/>
          <p:nvPr/>
        </p:nvSpPr>
        <p:spPr>
          <a:xfrm>
            <a:off x="1052513" y="1258888"/>
            <a:ext cx="6143625" cy="7318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30000"/>
              </a:lnSpc>
            </a:pPr>
            <a:r>
              <a:rPr lang="zh-CN" altLang="en-US" sz="3200" b="1">
                <a:solidFill>
                  <a:srgbClr val="FF0000"/>
                </a:solidFill>
                <a:latin typeface="黑体" pitchFamily="2" charset="-122"/>
                <a:ea typeface="黑体" pitchFamily="2" charset="-122"/>
                <a:sym typeface="宋体" pitchFamily="2" charset="-122"/>
              </a:rPr>
              <a:t>谁见幽人独往来，</a:t>
            </a:r>
            <a:r>
              <a:rPr lang="zh-CN" altLang="en-US" sz="3200" b="1">
                <a:solidFill>
                  <a:srgbClr val="1115B5"/>
                </a:solidFill>
                <a:latin typeface="黑体" pitchFamily="2" charset="-122"/>
                <a:ea typeface="黑体" pitchFamily="2" charset="-122"/>
                <a:sym typeface="宋体" pitchFamily="2" charset="-122"/>
              </a:rPr>
              <a:t>缥缈</a:t>
            </a:r>
            <a:r>
              <a:rPr lang="zh-CN" altLang="en-US" sz="3200" b="1">
                <a:solidFill>
                  <a:srgbClr val="FF0000"/>
                </a:solidFill>
                <a:latin typeface="黑体" pitchFamily="2" charset="-122"/>
                <a:ea typeface="黑体" pitchFamily="2" charset="-122"/>
                <a:sym typeface="宋体" pitchFamily="2" charset="-122"/>
              </a:rPr>
              <a:t>孤鸿影</a:t>
            </a:r>
            <a:endParaRPr lang="zh-CN" altLang="zh-CN"/>
          </a:p>
        </p:txBody>
      </p:sp>
      <p:sp>
        <p:nvSpPr>
          <p:cNvPr id="52227" name="文本框 5"/>
          <p:cNvSpPr/>
          <p:nvPr/>
        </p:nvSpPr>
        <p:spPr>
          <a:xfrm>
            <a:off x="631825" y="3286125"/>
            <a:ext cx="5637213" cy="7318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30000"/>
              </a:lnSpc>
            </a:pPr>
            <a:r>
              <a:rPr lang="zh-CN" altLang="en-US" sz="3200" b="1">
                <a:solidFill>
                  <a:srgbClr val="1115B5"/>
                </a:solidFill>
                <a:latin typeface="黑体" pitchFamily="2" charset="-122"/>
                <a:ea typeface="黑体" pitchFamily="2" charset="-122"/>
                <a:sym typeface="宋体" pitchFamily="2" charset="-122"/>
              </a:rPr>
              <a:t>拣</a:t>
            </a:r>
            <a:r>
              <a:rPr lang="zh-CN" altLang="en-US" sz="3200" b="1">
                <a:solidFill>
                  <a:srgbClr val="FF0000"/>
                </a:solidFill>
                <a:latin typeface="黑体" pitchFamily="2" charset="-122"/>
                <a:ea typeface="黑体" pitchFamily="2" charset="-122"/>
                <a:sym typeface="宋体" pitchFamily="2" charset="-122"/>
              </a:rPr>
              <a:t>尽寒枝不肯</a:t>
            </a:r>
            <a:r>
              <a:rPr lang="zh-CN" altLang="en-US" sz="3200" b="1">
                <a:solidFill>
                  <a:srgbClr val="1115B5"/>
                </a:solidFill>
                <a:latin typeface="黑体" pitchFamily="2" charset="-122"/>
                <a:ea typeface="黑体" pitchFamily="2" charset="-122"/>
                <a:sym typeface="宋体" pitchFamily="2" charset="-122"/>
              </a:rPr>
              <a:t>栖</a:t>
            </a:r>
            <a:r>
              <a:rPr lang="zh-CN" altLang="en-US" sz="3200" b="1">
                <a:solidFill>
                  <a:srgbClr val="FF0000"/>
                </a:solidFill>
                <a:latin typeface="黑体" pitchFamily="2" charset="-122"/>
                <a:ea typeface="黑体" pitchFamily="2" charset="-122"/>
                <a:sym typeface="宋体" pitchFamily="2" charset="-122"/>
              </a:rPr>
              <a:t>，寂寞沙</a:t>
            </a:r>
            <a:r>
              <a:rPr lang="zh-CN" altLang="en-US" sz="3200" b="1">
                <a:solidFill>
                  <a:srgbClr val="1115B5"/>
                </a:solidFill>
                <a:latin typeface="黑体" pitchFamily="2" charset="-122"/>
                <a:ea typeface="黑体" pitchFamily="2" charset="-122"/>
                <a:sym typeface="宋体" pitchFamily="2" charset="-122"/>
              </a:rPr>
              <a:t>洲</a:t>
            </a:r>
            <a:r>
              <a:rPr lang="zh-CN" altLang="en-US" sz="3200" b="1">
                <a:solidFill>
                  <a:srgbClr val="FF0000"/>
                </a:solidFill>
                <a:latin typeface="黑体" pitchFamily="2" charset="-122"/>
                <a:ea typeface="黑体" pitchFamily="2" charset="-122"/>
                <a:sym typeface="宋体" pitchFamily="2" charset="-122"/>
              </a:rPr>
              <a:t>冷</a:t>
            </a:r>
            <a:endParaRPr lang="zh-CN" altLang="zh-CN"/>
          </a:p>
        </p:txBody>
      </p:sp>
      <p:sp>
        <p:nvSpPr>
          <p:cNvPr id="52228" name="文本框 1"/>
          <p:cNvSpPr/>
          <p:nvPr/>
        </p:nvSpPr>
        <p:spPr>
          <a:xfrm>
            <a:off x="631825" y="5808663"/>
            <a:ext cx="6664325" cy="7302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30000"/>
              </a:lnSpc>
            </a:pPr>
            <a:r>
              <a:rPr lang="zh-CN" altLang="en-US" sz="3200" b="1">
                <a:solidFill>
                  <a:srgbClr val="FF0000"/>
                </a:solidFill>
                <a:latin typeface="黑体" pitchFamily="2" charset="-122"/>
                <a:ea typeface="黑体" pitchFamily="2" charset="-122"/>
                <a:sym typeface="宋体" pitchFamily="2" charset="-122"/>
              </a:rPr>
              <a:t>谁见幽人独往来，</a:t>
            </a:r>
            <a:r>
              <a:rPr lang="zh-CN" altLang="en-US" sz="3200" b="1">
                <a:solidFill>
                  <a:srgbClr val="1115B5"/>
                </a:solidFill>
                <a:latin typeface="黑体" pitchFamily="2" charset="-122"/>
                <a:ea typeface="黑体" pitchFamily="2" charset="-122"/>
                <a:sym typeface="宋体" pitchFamily="2" charset="-122"/>
              </a:rPr>
              <a:t>缥缈</a:t>
            </a:r>
            <a:r>
              <a:rPr lang="zh-CN" altLang="en-US" sz="3200" b="1">
                <a:solidFill>
                  <a:srgbClr val="FF0000"/>
                </a:solidFill>
                <a:latin typeface="黑体" pitchFamily="2" charset="-122"/>
                <a:ea typeface="黑体" pitchFamily="2" charset="-122"/>
                <a:sym typeface="宋体" pitchFamily="2" charset="-122"/>
              </a:rPr>
              <a:t>孤鸿影</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blinds(horizontal)">
                                      <p:cBhvr>
                                        <p:cTn id="7" dur="500" fill="hold"/>
                                        <p:tgtEl>
                                          <p:spTgt spid="522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2227"/>
                                        </p:tgtEl>
                                        <p:attrNameLst>
                                          <p:attrName>style.visibility</p:attrName>
                                        </p:attrNameLst>
                                      </p:cBhvr>
                                      <p:to>
                                        <p:strVal val="visible"/>
                                      </p:to>
                                    </p:set>
                                    <p:animEffect transition="in" filter="blinds(horizontal)">
                                      <p:cBhvr>
                                        <p:cTn id="12" dur="500" fill="hold"/>
                                        <p:tgtEl>
                                          <p:spTgt spid="5222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2228"/>
                                        </p:tgtEl>
                                        <p:attrNameLst>
                                          <p:attrName>style.visibility</p:attrName>
                                        </p:attrNameLst>
                                      </p:cBhvr>
                                      <p:to>
                                        <p:strVal val="visible"/>
                                      </p:to>
                                    </p:set>
                                    <p:anim calcmode="lin" valueType="num">
                                      <p:cBhvr>
                                        <p:cTn id="17" dur="500" fill="hold"/>
                                        <p:tgtEl>
                                          <p:spTgt spid="52228"/>
                                        </p:tgtEl>
                                        <p:attrNameLst>
                                          <p:attrName>ppt_x</p:attrName>
                                        </p:attrNameLst>
                                      </p:cBhvr>
                                      <p:tavLst>
                                        <p:tav tm="0">
                                          <p:val>
                                            <p:strVal val="#ppt_x"/>
                                          </p:val>
                                        </p:tav>
                                        <p:tav tm="100000">
                                          <p:val>
                                            <p:strVal val="#ppt_x"/>
                                          </p:val>
                                        </p:tav>
                                      </p:tavLst>
                                    </p:anim>
                                    <p:anim calcmode="lin" valueType="num">
                                      <p:cBhvr>
                                        <p:cTn id="18" dur="500" fill="hold"/>
                                        <p:tgtEl>
                                          <p:spTgt spid="522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3249" name="内容占位符 2"/>
          <p:cNvSpPr/>
          <p:nvPr>
            <p:ph idx="4294967295"/>
          </p:nvPr>
        </p:nvSpPr>
        <p:spPr>
          <a:xfrm>
            <a:off x="-41275" y="-6350"/>
            <a:ext cx="9226550" cy="4527550"/>
          </a:xfrm>
          <a:prstGeom prst="rect">
            <a:avLst/>
          </a:prstGeom>
          <a:noFill/>
          <a:ln w="9525">
            <a:noFill/>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marR="0" lvl="0" indent="0" eaLnBrk="1" hangingPunct="1">
              <a:lnSpc>
                <a:spcPts val="3650"/>
              </a:lnSpc>
              <a:spcBef>
                <a:spcPct val="0"/>
              </a:spcBef>
              <a:buFontTx/>
              <a:buNone/>
            </a:pPr>
            <a:r>
              <a:rPr lang="en-US" altLang="zh-CN" sz="3600" spc="0" baseline="0">
                <a:latin typeface="黑体" pitchFamily="2" charset="-122"/>
                <a:sym typeface="宋体" pitchFamily="2" charset="-122"/>
              </a:rPr>
              <a:t>7</a:t>
            </a:r>
            <a:r>
              <a:rPr lang="zh-CN" altLang="en-US" sz="3600" b="1" spc="0" baseline="0">
                <a:latin typeface="黑体" pitchFamily="2" charset="-122"/>
                <a:sym typeface="宋体" pitchFamily="2" charset="-122"/>
              </a:rPr>
              <a:t>、</a:t>
            </a:r>
            <a:r>
              <a:rPr lang="en-US" altLang="en-US" sz="3600" b="1" spc="0" baseline="0">
                <a:latin typeface="黑体" pitchFamily="2" charset="-122"/>
                <a:sym typeface="宋体" pitchFamily="2" charset="-122"/>
              </a:rPr>
              <a:t>《卜算子</a:t>
            </a:r>
            <a:r>
              <a:rPr lang="en-US" altLang="en-US" sz="3600" b="1" baseline="0">
                <a:latin typeface="黑体" pitchFamily="2" charset="-122"/>
                <a:sym typeface="宋体" pitchFamily="2" charset="-122"/>
              </a:rPr>
              <a:t>·黄州定慧院寓居作》中：</a:t>
            </a:r>
            <a:endParaRPr lang="en-US" altLang="en-US"/>
          </a:p>
          <a:p>
            <a:pPr marL="0" marR="0" lvl="0" indent="0" eaLnBrk="1" hangingPunct="1">
              <a:lnSpc>
                <a:spcPts val="3650"/>
              </a:lnSpc>
              <a:spcBef>
                <a:spcPct val="0"/>
              </a:spcBef>
              <a:buFontTx/>
              <a:buNone/>
            </a:pPr>
            <a:r>
              <a:rPr lang="en-US" altLang="en-US" sz="3600" b="1" spc="0" baseline="0">
                <a:latin typeface="黑体" pitchFamily="2" charset="-122"/>
                <a:sym typeface="宋体" pitchFamily="2" charset="-122"/>
              </a:rPr>
              <a:t> ＿＿＿＿＿＿＿ ， ＿＿＿＿＿＿＿写出了寓所寂寞冷清的环境。</a:t>
            </a:r>
            <a:endParaRPr lang="en-US" altLang="en-US"/>
          </a:p>
          <a:p>
            <a:pPr marL="0" marR="0" lvl="0" indent="0" eaLnBrk="1" hangingPunct="1">
              <a:lnSpc>
                <a:spcPts val="3650"/>
              </a:lnSpc>
              <a:spcBef>
                <a:spcPct val="0"/>
              </a:spcBef>
              <a:buClr>
                <a:srgbClr val="009999"/>
              </a:buClr>
              <a:buFontTx/>
              <a:buNone/>
            </a:pPr>
            <a:r>
              <a:rPr lang="en-US" altLang="zh-CN" sz="3600" b="1" spc="0" baseline="0">
                <a:latin typeface="黑体" pitchFamily="2" charset="-122"/>
                <a:sym typeface="宋体" pitchFamily="2" charset="-122"/>
              </a:rPr>
              <a:t>8</a:t>
            </a:r>
            <a:r>
              <a:rPr lang="zh-CN" altLang="en-US" sz="3600" b="1" spc="0" baseline="0">
                <a:latin typeface="黑体" pitchFamily="2" charset="-122"/>
                <a:sym typeface="宋体" pitchFamily="2" charset="-122"/>
              </a:rPr>
              <a:t>、</a:t>
            </a:r>
            <a:r>
              <a:rPr lang="en-US" altLang="zh-CN" sz="3600" b="1" spc="0" baseline="0">
                <a:latin typeface="黑体" pitchFamily="2" charset="-122"/>
                <a:sym typeface="宋体" pitchFamily="2" charset="-122"/>
              </a:rPr>
              <a:t>《</a:t>
            </a:r>
            <a:r>
              <a:rPr lang="en-US" altLang="en-US" sz="3600" b="1" spc="0" baseline="0">
                <a:effectLst>
                  <a:outerShdw blurRad="38100" dist="38100" dir="2700000" algn="tl">
                    <a:srgbClr val="FFFFFF"/>
                  </a:outerShdw>
                </a:effectLst>
                <a:latin typeface="黑体" pitchFamily="2" charset="-122"/>
                <a:sym typeface="宋体" pitchFamily="2" charset="-122"/>
              </a:rPr>
              <a:t>卜算子·咏梅</a:t>
            </a:r>
            <a:r>
              <a:rPr lang="en-US" altLang="zh-CN" sz="3600" b="1" baseline="0">
                <a:latin typeface="黑体" pitchFamily="2" charset="-122"/>
                <a:sym typeface="宋体" pitchFamily="2" charset="-122"/>
              </a:rPr>
              <a:t>》</a:t>
            </a:r>
            <a:r>
              <a:rPr lang="zh-CN" altLang="en-US" sz="3600" b="1" baseline="0">
                <a:latin typeface="黑体" pitchFamily="2" charset="-122"/>
                <a:sym typeface="宋体" pitchFamily="2" charset="-122"/>
              </a:rPr>
              <a:t>中写出梅花开在驿外野地，不在金屋玉堂，不属达官贵人所有的诗句是：</a:t>
            </a:r>
            <a:endParaRPr lang="en-US" altLang="en-US"/>
          </a:p>
          <a:p>
            <a:pPr marL="0" marR="0" lvl="0" indent="0" eaLnBrk="1" hangingPunct="1">
              <a:lnSpc>
                <a:spcPts val="3650"/>
              </a:lnSpc>
              <a:spcBef>
                <a:spcPct val="0"/>
              </a:spcBef>
              <a:buClr>
                <a:srgbClr val="009999"/>
              </a:buClr>
              <a:buFontTx/>
              <a:buNone/>
            </a:pPr>
            <a:r>
              <a:rPr lang="en-US" altLang="zh-CN" sz="3600" b="1" spc="0" baseline="0">
                <a:latin typeface="黑体" pitchFamily="2" charset="-122"/>
                <a:sym typeface="宋体" pitchFamily="2" charset="-122"/>
              </a:rPr>
              <a:t>___________</a:t>
            </a:r>
            <a:r>
              <a:rPr lang="zh-CN" altLang="en-US" sz="3600" b="1" spc="0" baseline="0">
                <a:latin typeface="黑体" pitchFamily="2" charset="-122"/>
                <a:sym typeface="宋体" pitchFamily="2" charset="-122"/>
              </a:rPr>
              <a:t>，</a:t>
            </a:r>
            <a:r>
              <a:rPr lang="en-US" altLang="zh-CN" sz="3600" b="1" spc="0" baseline="0">
                <a:latin typeface="黑体" pitchFamily="2" charset="-122"/>
                <a:sym typeface="宋体" pitchFamily="2" charset="-122"/>
              </a:rPr>
              <a:t>___________</a:t>
            </a:r>
            <a:r>
              <a:rPr lang="zh-CN" altLang="en-US" sz="3600" b="1" spc="0" baseline="0">
                <a:latin typeface="黑体" pitchFamily="2" charset="-122"/>
                <a:sym typeface="宋体" pitchFamily="2" charset="-122"/>
              </a:rPr>
              <a:t>。</a:t>
            </a:r>
            <a:endParaRPr lang="en-US" altLang="en-US"/>
          </a:p>
          <a:p>
            <a:pPr marL="0" marR="0" lvl="0" indent="0" eaLnBrk="1" hangingPunct="1">
              <a:lnSpc>
                <a:spcPts val="3650"/>
              </a:lnSpc>
              <a:spcBef>
                <a:spcPct val="0"/>
              </a:spcBef>
              <a:buClr>
                <a:srgbClr val="009999"/>
              </a:buClr>
              <a:buFontTx/>
              <a:buNone/>
            </a:pPr>
            <a:r>
              <a:rPr lang="en-US" altLang="zh-CN" sz="3600" b="1" spc="0" baseline="0">
                <a:latin typeface="黑体" pitchFamily="2" charset="-122"/>
                <a:sym typeface="宋体" pitchFamily="2" charset="-122"/>
              </a:rPr>
              <a:t>9</a:t>
            </a:r>
            <a:r>
              <a:rPr lang="zh-CN" altLang="en-US" sz="3600" b="1" spc="0" baseline="0">
                <a:latin typeface="黑体" pitchFamily="2" charset="-122"/>
                <a:sym typeface="宋体" pitchFamily="2" charset="-122"/>
              </a:rPr>
              <a:t>、</a:t>
            </a:r>
            <a:r>
              <a:rPr lang="en-US" altLang="zh-CN" sz="3600" b="1" spc="0" baseline="0">
                <a:latin typeface="黑体" pitchFamily="2" charset="-122"/>
                <a:sym typeface="宋体" pitchFamily="2" charset="-122"/>
              </a:rPr>
              <a:t>《</a:t>
            </a:r>
            <a:r>
              <a:rPr lang="en-US" altLang="en-US" sz="3600" b="1" spc="0" baseline="0">
                <a:effectLst>
                  <a:outerShdw blurRad="38100" dist="38100" dir="2700000" algn="tl">
                    <a:srgbClr val="FFFFFF"/>
                  </a:outerShdw>
                </a:effectLst>
                <a:latin typeface="黑体" pitchFamily="2" charset="-122"/>
                <a:sym typeface="宋体" pitchFamily="2" charset="-122"/>
              </a:rPr>
              <a:t>卜算子·咏梅</a:t>
            </a:r>
            <a:r>
              <a:rPr lang="en-US" altLang="zh-CN" sz="3600" b="1" spc="0" baseline="0">
                <a:latin typeface="黑体" pitchFamily="2" charset="-122"/>
                <a:sym typeface="宋体" pitchFamily="2" charset="-122"/>
              </a:rPr>
              <a:t>》</a:t>
            </a:r>
            <a:r>
              <a:rPr lang="zh-CN" altLang="en-US" sz="3600" b="1" spc="0" baseline="0">
                <a:latin typeface="黑体" pitchFamily="2" charset="-122"/>
                <a:sym typeface="宋体" pitchFamily="2" charset="-122"/>
              </a:rPr>
              <a:t>中写出梅的遭遇，指出梅在凄风苦雨摧残中开放的诗句是：</a:t>
            </a:r>
            <a:r>
              <a:rPr lang="en-US" altLang="zh-CN" sz="3600" b="1" spc="0" baseline="0">
                <a:latin typeface="黑体" pitchFamily="2" charset="-122"/>
                <a:sym typeface="宋体" pitchFamily="2" charset="-122"/>
              </a:rPr>
              <a:t>____________</a:t>
            </a:r>
            <a:r>
              <a:rPr lang="zh-CN" altLang="en-US" sz="3600" b="1" spc="0" baseline="0">
                <a:latin typeface="黑体" pitchFamily="2" charset="-122"/>
                <a:sym typeface="宋体" pitchFamily="2" charset="-122"/>
              </a:rPr>
              <a:t>，</a:t>
            </a:r>
            <a:r>
              <a:rPr lang="en-US" altLang="zh-CN" sz="3600" b="1" baseline="0">
                <a:latin typeface="黑体" pitchFamily="2" charset="-122"/>
                <a:sym typeface="宋体" pitchFamily="2" charset="-122"/>
              </a:rPr>
              <a:t>____________</a:t>
            </a:r>
            <a:r>
              <a:rPr lang="zh-CN" altLang="en-US" sz="3600" b="1" baseline="0">
                <a:latin typeface="黑体" pitchFamily="2" charset="-122"/>
                <a:sym typeface="宋体" pitchFamily="2" charset="-122"/>
              </a:rPr>
              <a:t>。</a:t>
            </a:r>
            <a:endParaRPr lang="en-US" altLang="en-US"/>
          </a:p>
          <a:p>
            <a:pPr marL="0" marR="0" lvl="0" indent="0" eaLnBrk="1" hangingPunct="1">
              <a:lnSpc>
                <a:spcPts val="3650"/>
              </a:lnSpc>
              <a:spcBef>
                <a:spcPct val="0"/>
              </a:spcBef>
              <a:buClr>
                <a:srgbClr val="009999"/>
              </a:buClr>
              <a:buFontTx/>
              <a:buNone/>
            </a:pPr>
            <a:r>
              <a:rPr lang="en-US" altLang="zh-CN" sz="3600" b="1" spc="0" baseline="0">
                <a:latin typeface="黑体" pitchFamily="2" charset="-122"/>
                <a:sym typeface="宋体" pitchFamily="2" charset="-122"/>
              </a:rPr>
              <a:t>10</a:t>
            </a:r>
            <a:r>
              <a:rPr lang="zh-CN" altLang="en-US" sz="3600" b="1" spc="0" baseline="0">
                <a:latin typeface="黑体" pitchFamily="2" charset="-122"/>
                <a:sym typeface="宋体" pitchFamily="2" charset="-122"/>
              </a:rPr>
              <a:t>、</a:t>
            </a:r>
            <a:r>
              <a:rPr lang="en-US" altLang="zh-CN" sz="3600" b="1" spc="0" baseline="0">
                <a:latin typeface="黑体" pitchFamily="2" charset="-122"/>
                <a:sym typeface="宋体" pitchFamily="2" charset="-122"/>
              </a:rPr>
              <a:t>《</a:t>
            </a:r>
            <a:r>
              <a:rPr lang="en-US" altLang="en-US" sz="3600" b="1" spc="0" baseline="0">
                <a:effectLst>
                  <a:outerShdw blurRad="38100" dist="38100" dir="2700000" algn="tl">
                    <a:srgbClr val="FFFFFF"/>
                  </a:outerShdw>
                </a:effectLst>
                <a:latin typeface="黑体" pitchFamily="2" charset="-122"/>
                <a:sym typeface="宋体" pitchFamily="2" charset="-122"/>
              </a:rPr>
              <a:t>卜算子·咏梅</a:t>
            </a:r>
            <a:r>
              <a:rPr lang="en-US" altLang="zh-CN" sz="3600" b="1" spc="0" baseline="0">
                <a:latin typeface="黑体" pitchFamily="2" charset="-122"/>
                <a:sym typeface="宋体" pitchFamily="2" charset="-122"/>
              </a:rPr>
              <a:t>》</a:t>
            </a:r>
            <a:r>
              <a:rPr lang="zh-CN" altLang="en-US" sz="3600" b="1" spc="0" baseline="0">
                <a:latin typeface="黑体" pitchFamily="2" charset="-122"/>
                <a:sym typeface="宋体" pitchFamily="2" charset="-122"/>
              </a:rPr>
              <a:t>中写出梅的与众不同，纵使凋落仍是香气犹在的诗句是：</a:t>
            </a:r>
            <a:r>
              <a:rPr lang="en-US" altLang="zh-CN" sz="3600" b="1" spc="0" baseline="0">
                <a:latin typeface="黑体" pitchFamily="2" charset="-122"/>
                <a:sym typeface="宋体" pitchFamily="2" charset="-122"/>
              </a:rPr>
              <a:t>___________</a:t>
            </a:r>
            <a:r>
              <a:rPr lang="zh-CN" altLang="en-US" sz="2800" b="1" spc="0" baseline="0">
                <a:latin typeface="黑体" pitchFamily="2" charset="-122"/>
                <a:sym typeface="宋体" pitchFamily="2" charset="-122"/>
              </a:rPr>
              <a:t>，</a:t>
            </a:r>
            <a:r>
              <a:rPr lang="en-US" altLang="zh-CN" sz="2800" b="1" spc="0" baseline="0">
                <a:latin typeface="黑体" pitchFamily="2" charset="-122"/>
                <a:sym typeface="宋体" pitchFamily="2" charset="-122"/>
              </a:rPr>
              <a:t>___________</a:t>
            </a:r>
            <a:r>
              <a:rPr lang="en-US" altLang="zh-CN" sz="3200" b="1" spc="0" baseline="0">
                <a:latin typeface="黑体" pitchFamily="2" charset="-122"/>
                <a:sym typeface="宋体" pitchFamily="2" charset="-122"/>
              </a:rPr>
              <a:t>_</a:t>
            </a:r>
            <a:r>
              <a:rPr lang="zh-CN" altLang="en-US" sz="2800" b="1" baseline="0">
                <a:latin typeface="黑体" pitchFamily="2" charset="-122"/>
                <a:sym typeface="宋体" pitchFamily="2" charset="-122"/>
              </a:rPr>
              <a:t>。   </a:t>
            </a:r>
            <a:r>
              <a:rPr lang="zh-CN" altLang="en-US" b="1" baseline="0">
                <a:latin typeface="黑体" pitchFamily="2" charset="-122"/>
                <a:sym typeface="宋体" pitchFamily="2" charset="-122"/>
              </a:rPr>
              <a:t>  </a:t>
            </a:r>
            <a:endParaRPr lang="en-US" altLang="en-US"/>
          </a:p>
          <a:p>
            <a:pPr marL="0" marR="0" lvl="0" indent="0" eaLnBrk="1" hangingPunct="1">
              <a:lnSpc>
                <a:spcPct val="150000"/>
              </a:lnSpc>
              <a:buClr>
                <a:srgbClr val="009999"/>
              </a:buClr>
              <a:buFontTx/>
              <a:buNone/>
            </a:pPr>
            <a:r>
              <a:rPr lang="zh-CN" altLang="en-US" sz="3200" spc="0" baseline="0">
                <a:latin typeface="黑体" pitchFamily="2" charset="-122"/>
                <a:sym typeface="宋体" pitchFamily="2" charset="-122"/>
              </a:rPr>
              <a:t> </a:t>
            </a:r>
            <a:endParaRPr lang="en-US" altLang="en-US"/>
          </a:p>
        </p:txBody>
      </p:sp>
      <p:sp>
        <p:nvSpPr>
          <p:cNvPr id="53250" name="文本框 3"/>
          <p:cNvSpPr/>
          <p:nvPr/>
        </p:nvSpPr>
        <p:spPr>
          <a:xfrm>
            <a:off x="1250950" y="336550"/>
            <a:ext cx="5773738" cy="731838"/>
          </a:xfrm>
          <a:prstGeom prst="rect">
            <a:avLst/>
          </a:prstGeom>
          <a:solidFill>
            <a:srgbClr val="F7FD9D"/>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30000"/>
              </a:lnSpc>
            </a:pPr>
            <a:r>
              <a:rPr lang="zh-CN" altLang="en-US" sz="2800" b="1">
                <a:solidFill>
                  <a:srgbClr val="FF0000"/>
                </a:solidFill>
                <a:latin typeface="黑体" pitchFamily="2" charset="-122"/>
                <a:ea typeface="黑体" pitchFamily="2" charset="-122"/>
                <a:sym typeface="宋体" pitchFamily="2" charset="-122"/>
              </a:rPr>
              <a:t> </a:t>
            </a:r>
            <a:r>
              <a:rPr lang="zh-CN" altLang="en-US" sz="3200" b="1">
                <a:solidFill>
                  <a:srgbClr val="FF0000"/>
                </a:solidFill>
                <a:latin typeface="黑体" pitchFamily="2" charset="-122"/>
                <a:ea typeface="黑体" pitchFamily="2" charset="-122"/>
                <a:sym typeface="宋体" pitchFamily="2" charset="-122"/>
              </a:rPr>
              <a:t>缺月挂</a:t>
            </a:r>
            <a:r>
              <a:rPr lang="zh-CN" altLang="en-US" sz="3200" b="1">
                <a:solidFill>
                  <a:srgbClr val="1115B5"/>
                </a:solidFill>
                <a:latin typeface="黑体" pitchFamily="2" charset="-122"/>
                <a:ea typeface="黑体" pitchFamily="2" charset="-122"/>
                <a:sym typeface="宋体" pitchFamily="2" charset="-122"/>
              </a:rPr>
              <a:t>疏</a:t>
            </a:r>
            <a:r>
              <a:rPr lang="zh-CN" altLang="en-US" sz="3200" b="1">
                <a:solidFill>
                  <a:srgbClr val="FF0000"/>
                </a:solidFill>
                <a:latin typeface="黑体" pitchFamily="2" charset="-122"/>
                <a:ea typeface="黑体" pitchFamily="2" charset="-122"/>
                <a:sym typeface="宋体" pitchFamily="2" charset="-122"/>
              </a:rPr>
              <a:t>桐   ， </a:t>
            </a:r>
            <a:r>
              <a:rPr lang="zh-CN" altLang="en-US" sz="3200" b="1">
                <a:solidFill>
                  <a:srgbClr val="1115B5"/>
                </a:solidFill>
                <a:latin typeface="黑体" pitchFamily="2" charset="-122"/>
                <a:ea typeface="黑体" pitchFamily="2" charset="-122"/>
                <a:sym typeface="宋体" pitchFamily="2" charset="-122"/>
              </a:rPr>
              <a:t>漏</a:t>
            </a:r>
            <a:r>
              <a:rPr lang="zh-CN" altLang="en-US" sz="3200" b="1">
                <a:solidFill>
                  <a:srgbClr val="FF0000"/>
                </a:solidFill>
                <a:latin typeface="黑体" pitchFamily="2" charset="-122"/>
                <a:ea typeface="黑体" pitchFamily="2" charset="-122"/>
                <a:sym typeface="宋体" pitchFamily="2" charset="-122"/>
              </a:rPr>
              <a:t>断人初静</a:t>
            </a:r>
            <a:endParaRPr lang="zh-CN" altLang="zh-CN"/>
          </a:p>
        </p:txBody>
      </p:sp>
      <p:sp>
        <p:nvSpPr>
          <p:cNvPr id="53251" name="文本框 4"/>
          <p:cNvSpPr/>
          <p:nvPr/>
        </p:nvSpPr>
        <p:spPr>
          <a:xfrm>
            <a:off x="366713" y="2652713"/>
            <a:ext cx="5226050" cy="644525"/>
          </a:xfrm>
          <a:prstGeom prst="rect">
            <a:avLst/>
          </a:prstGeom>
          <a:solidFill>
            <a:srgbClr val="F7FD9D"/>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a:solidFill>
                  <a:srgbClr val="1115B5"/>
                </a:solidFill>
                <a:latin typeface="黑体" pitchFamily="2" charset="-122"/>
                <a:ea typeface="黑体" pitchFamily="2" charset="-122"/>
              </a:rPr>
              <a:t>驿</a:t>
            </a:r>
            <a:r>
              <a:rPr lang="zh-CN" altLang="en-US" sz="3600" b="1">
                <a:solidFill>
                  <a:srgbClr val="FF0000"/>
                </a:solidFill>
                <a:latin typeface="黑体" pitchFamily="2" charset="-122"/>
                <a:ea typeface="黑体" pitchFamily="2" charset="-122"/>
              </a:rPr>
              <a:t>外断桥边 寂寞开无主</a:t>
            </a:r>
            <a:endParaRPr lang="zh-CN" altLang="zh-CN"/>
          </a:p>
        </p:txBody>
      </p:sp>
      <p:sp>
        <p:nvSpPr>
          <p:cNvPr id="53252" name="文本框 5"/>
          <p:cNvSpPr/>
          <p:nvPr/>
        </p:nvSpPr>
        <p:spPr>
          <a:xfrm>
            <a:off x="238125" y="4029075"/>
            <a:ext cx="5354638" cy="584200"/>
          </a:xfrm>
          <a:prstGeom prst="rect">
            <a:avLst/>
          </a:prstGeom>
          <a:solidFill>
            <a:srgbClr val="F7FD9D"/>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1115B5"/>
                </a:solidFill>
                <a:latin typeface="黑体" pitchFamily="2" charset="-122"/>
                <a:ea typeface="黑体" pitchFamily="2" charset="-122"/>
              </a:rPr>
              <a:t>已</a:t>
            </a:r>
            <a:r>
              <a:rPr lang="zh-CN" altLang="en-US" sz="3200" b="1">
                <a:solidFill>
                  <a:srgbClr val="FF0000"/>
                </a:solidFill>
                <a:latin typeface="黑体" pitchFamily="2" charset="-122"/>
                <a:ea typeface="黑体" pitchFamily="2" charset="-122"/>
              </a:rPr>
              <a:t>是黄昏独自愁 更</a:t>
            </a:r>
            <a:r>
              <a:rPr lang="zh-CN" altLang="en-US" sz="3200" b="1">
                <a:solidFill>
                  <a:srgbClr val="1115B5"/>
                </a:solidFill>
                <a:latin typeface="黑体" pitchFamily="2" charset="-122"/>
                <a:ea typeface="黑体" pitchFamily="2" charset="-122"/>
              </a:rPr>
              <a:t>着</a:t>
            </a:r>
            <a:r>
              <a:rPr lang="zh-CN" altLang="en-US" sz="3200" b="1">
                <a:solidFill>
                  <a:srgbClr val="FF0000"/>
                </a:solidFill>
                <a:latin typeface="黑体" pitchFamily="2" charset="-122"/>
                <a:ea typeface="黑体" pitchFamily="2" charset="-122"/>
              </a:rPr>
              <a:t>风和雨</a:t>
            </a:r>
            <a:endParaRPr lang="zh-CN" altLang="zh-CN"/>
          </a:p>
        </p:txBody>
      </p:sp>
      <p:sp>
        <p:nvSpPr>
          <p:cNvPr id="53253" name="文本框 6"/>
          <p:cNvSpPr/>
          <p:nvPr/>
        </p:nvSpPr>
        <p:spPr>
          <a:xfrm>
            <a:off x="130175" y="5503863"/>
            <a:ext cx="5700713" cy="584200"/>
          </a:xfrm>
          <a:prstGeom prst="rect">
            <a:avLst/>
          </a:prstGeom>
          <a:solidFill>
            <a:srgbClr val="F7FD9D"/>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黑体" pitchFamily="2" charset="-122"/>
                <a:ea typeface="黑体" pitchFamily="2" charset="-122"/>
                <a:sym typeface="宋体" pitchFamily="2" charset="-122"/>
              </a:rPr>
              <a:t>零落成泥</a:t>
            </a:r>
            <a:r>
              <a:rPr lang="zh-CN" altLang="en-US" sz="3200" b="1">
                <a:solidFill>
                  <a:srgbClr val="1115B5"/>
                </a:solidFill>
                <a:latin typeface="黑体" pitchFamily="2" charset="-122"/>
                <a:ea typeface="黑体" pitchFamily="2" charset="-122"/>
                <a:sym typeface="宋体" pitchFamily="2" charset="-122"/>
              </a:rPr>
              <a:t>碾</a:t>
            </a:r>
            <a:r>
              <a:rPr lang="zh-CN" altLang="en-US" sz="3200" b="1">
                <a:solidFill>
                  <a:srgbClr val="FF0000"/>
                </a:solidFill>
                <a:latin typeface="黑体" pitchFamily="2" charset="-122"/>
                <a:ea typeface="黑体" pitchFamily="2" charset="-122"/>
                <a:sym typeface="宋体" pitchFamily="2" charset="-122"/>
              </a:rPr>
              <a:t>作尘，只有香如</a:t>
            </a:r>
            <a:r>
              <a:rPr lang="zh-CN" altLang="en-US" sz="3200" b="1">
                <a:solidFill>
                  <a:srgbClr val="1115B5"/>
                </a:solidFill>
                <a:latin typeface="黑体" pitchFamily="2" charset="-122"/>
                <a:ea typeface="黑体" pitchFamily="2" charset="-122"/>
                <a:sym typeface="宋体" pitchFamily="2" charset="-122"/>
              </a:rPr>
              <a:t>故</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p:cTn id="7" dur="500" fill="hold"/>
                                        <p:tgtEl>
                                          <p:spTgt spid="53250"/>
                                        </p:tgtEl>
                                        <p:attrNameLst>
                                          <p:attrName>ppt_x</p:attrName>
                                        </p:attrNameLst>
                                      </p:cBhvr>
                                      <p:tavLst>
                                        <p:tav tm="0">
                                          <p:val>
                                            <p:strVal val="#ppt_x"/>
                                          </p:val>
                                        </p:tav>
                                        <p:tav tm="100000">
                                          <p:val>
                                            <p:strVal val="#ppt_x"/>
                                          </p:val>
                                        </p:tav>
                                      </p:tavLst>
                                    </p:anim>
                                    <p:anim calcmode="lin" valueType="num">
                                      <p:cBhvr>
                                        <p:cTn id="8" dur="500" fill="hold"/>
                                        <p:tgtEl>
                                          <p:spTgt spid="532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3251"/>
                                        </p:tgtEl>
                                        <p:attrNameLst>
                                          <p:attrName>style.visibility</p:attrName>
                                        </p:attrNameLst>
                                      </p:cBhvr>
                                      <p:to>
                                        <p:strVal val="visible"/>
                                      </p:to>
                                    </p:set>
                                    <p:animEffect transition="in" filter="blinds(horizontal)">
                                      <p:cBhvr>
                                        <p:cTn id="13" dur="500" fill="hold"/>
                                        <p:tgtEl>
                                          <p:spTgt spid="53251"/>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3252"/>
                                        </p:tgtEl>
                                        <p:attrNameLst>
                                          <p:attrName>style.visibility</p:attrName>
                                        </p:attrNameLst>
                                      </p:cBhvr>
                                      <p:to>
                                        <p:strVal val="visible"/>
                                      </p:to>
                                    </p:set>
                                    <p:animEffect transition="in" filter="blinds(horizontal)">
                                      <p:cBhvr>
                                        <p:cTn id="18" dur="500" fill="hold"/>
                                        <p:tgtEl>
                                          <p:spTgt spid="5325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3253"/>
                                        </p:tgtEl>
                                        <p:attrNameLst>
                                          <p:attrName>style.visibility</p:attrName>
                                        </p:attrNameLst>
                                      </p:cBhvr>
                                      <p:to>
                                        <p:strVal val="visible"/>
                                      </p:to>
                                    </p:set>
                                    <p:animEffect transition="in" filter="blinds(horizontal)">
                                      <p:cBhvr>
                                        <p:cTn id="23" dur="500" fill="hold"/>
                                        <p:tgtEl>
                                          <p:spTgt spid="53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4273" name="内容占位符 2"/>
          <p:cNvSpPr/>
          <p:nvPr>
            <p:ph idx="4294967295"/>
          </p:nvPr>
        </p:nvSpPr>
        <p:spPr>
          <a:xfrm>
            <a:off x="155575" y="442913"/>
            <a:ext cx="8832850" cy="5683250"/>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eaLnBrk="1" hangingPunct="1">
              <a:lnSpc>
                <a:spcPct val="150000"/>
              </a:lnSpc>
              <a:buFontTx/>
              <a:buNone/>
            </a:pPr>
            <a:r>
              <a:rPr lang="en-US" altLang="zh-CN" b="1">
                <a:latin typeface="黑体" pitchFamily="2" charset="-122"/>
                <a:sym typeface="宋体" pitchFamily="2" charset="-122"/>
              </a:rPr>
              <a:t>11</a:t>
            </a:r>
            <a:r>
              <a:rPr lang="zh-CN" altLang="en-US" b="1">
                <a:latin typeface="黑体" pitchFamily="2" charset="-122"/>
                <a:sym typeface="宋体" pitchFamily="2" charset="-122"/>
              </a:rPr>
              <a:t>、</a:t>
            </a:r>
            <a:r>
              <a:rPr lang="en-US" altLang="zh-CN" b="1">
                <a:latin typeface="黑体" pitchFamily="2" charset="-122"/>
                <a:sym typeface="宋体" pitchFamily="2" charset="-122"/>
              </a:rPr>
              <a:t>《</a:t>
            </a:r>
            <a:r>
              <a:rPr lang="en-US" altLang="en-US" b="1">
                <a:latin typeface="黑体" pitchFamily="2" charset="-122"/>
                <a:sym typeface="宋体" pitchFamily="2" charset="-122"/>
              </a:rPr>
              <a:t>卜算子·咏梅</a:t>
            </a:r>
            <a:r>
              <a:rPr lang="en-US" altLang="zh-CN" b="1">
                <a:latin typeface="黑体" pitchFamily="2" charset="-122"/>
                <a:sym typeface="宋体" pitchFamily="2" charset="-122"/>
              </a:rPr>
              <a:t>》</a:t>
            </a:r>
            <a:r>
              <a:rPr lang="en-US" altLang="en-US" b="1">
                <a:latin typeface="黑体" pitchFamily="2" charset="-122"/>
                <a:sym typeface="宋体" pitchFamily="2" charset="-122"/>
              </a:rPr>
              <a:t>中表达出自己与众不同，</a:t>
            </a:r>
            <a:r>
              <a:rPr lang="en-US" altLang="zh-CN" b="1">
                <a:latin typeface="黑体" pitchFamily="2" charset="-122"/>
              </a:rPr>
              <a:t>不媚俗</a:t>
            </a:r>
            <a:r>
              <a:rPr lang="zh-CN" altLang="en-US" b="1">
                <a:latin typeface="黑体" pitchFamily="2" charset="-122"/>
              </a:rPr>
              <a:t>，</a:t>
            </a:r>
            <a:r>
              <a:rPr lang="en-US" altLang="zh-CN" b="1">
                <a:latin typeface="黑体" pitchFamily="2" charset="-122"/>
              </a:rPr>
              <a:t>不屈邪</a:t>
            </a:r>
            <a:r>
              <a:rPr lang="zh-CN" altLang="en-US" b="1">
                <a:latin typeface="黑体" pitchFamily="2" charset="-122"/>
              </a:rPr>
              <a:t>，</a:t>
            </a:r>
            <a:r>
              <a:rPr lang="en-US" altLang="zh-CN" b="1">
                <a:latin typeface="黑体" pitchFamily="2" charset="-122"/>
              </a:rPr>
              <a:t>清真绝俗，忠贞不渝的情怀与抱负的句子是:</a:t>
            </a:r>
            <a:r>
              <a:rPr lang="en-US" altLang="en-US" b="1">
                <a:latin typeface="黑体" pitchFamily="2" charset="-122"/>
                <a:sym typeface="宋体" pitchFamily="2" charset="-122"/>
              </a:rPr>
              <a:t>＿＿</a:t>
            </a:r>
            <a:r>
              <a:rPr lang="en-US" altLang="zh-CN" b="1">
                <a:latin typeface="黑体" pitchFamily="2" charset="-122"/>
              </a:rPr>
              <a:t>_______</a:t>
            </a:r>
            <a:r>
              <a:rPr lang="zh-CN" altLang="en-US" b="1">
                <a:latin typeface="黑体" pitchFamily="2" charset="-122"/>
              </a:rPr>
              <a:t>，</a:t>
            </a:r>
            <a:r>
              <a:rPr lang="en-US" altLang="en-US" b="1">
                <a:latin typeface="黑体" pitchFamily="2" charset="-122"/>
                <a:sym typeface="宋体" pitchFamily="2" charset="-122"/>
              </a:rPr>
              <a:t>＿＿</a:t>
            </a:r>
            <a:r>
              <a:rPr lang="en-US" altLang="zh-CN" b="1">
                <a:latin typeface="黑体" pitchFamily="2" charset="-122"/>
              </a:rPr>
              <a:t>____________。</a:t>
            </a:r>
            <a:endParaRPr lang="en-US" altLang="en-US"/>
          </a:p>
          <a:p>
            <a:pPr marL="0" lvl="0" indent="0" eaLnBrk="1" hangingPunct="1">
              <a:lnSpc>
                <a:spcPct val="150000"/>
              </a:lnSpc>
              <a:buFontTx/>
              <a:buNone/>
            </a:pPr>
            <a:r>
              <a:rPr lang="en-US" altLang="zh-CN" b="1">
                <a:latin typeface="黑体" pitchFamily="2" charset="-122"/>
              </a:rPr>
              <a:t>12</a:t>
            </a:r>
            <a:r>
              <a:rPr lang="zh-CN" altLang="en-US" b="1">
                <a:latin typeface="黑体" pitchFamily="2" charset="-122"/>
              </a:rPr>
              <a:t>、请默写《题破山寺后禅院》的首联和颈联：</a:t>
            </a:r>
            <a:endParaRPr lang="en-US" altLang="en-US"/>
          </a:p>
          <a:p>
            <a:pPr marL="0" lvl="0" indent="0" eaLnBrk="1" hangingPunct="1">
              <a:lnSpc>
                <a:spcPct val="150000"/>
              </a:lnSpc>
              <a:buFontTx/>
              <a:buNone/>
            </a:pPr>
            <a:r>
              <a:rPr lang="en-US" altLang="zh-CN" b="1">
                <a:latin typeface="黑体" pitchFamily="2" charset="-122"/>
                <a:sym typeface="Arial" pitchFamily="34" charset="0"/>
              </a:rPr>
              <a:t>_____</a:t>
            </a:r>
            <a:r>
              <a:rPr lang="en-US" altLang="zh-CN" b="1">
                <a:latin typeface="黑体" pitchFamily="2" charset="-122"/>
                <a:sym typeface="宋体" pitchFamily="2" charset="-122"/>
              </a:rPr>
              <a:t>______</a:t>
            </a:r>
            <a:r>
              <a:rPr lang="en-US" altLang="zh-CN" b="1">
                <a:latin typeface="黑体" pitchFamily="2" charset="-122"/>
                <a:sym typeface="Arial" pitchFamily="34" charset="0"/>
              </a:rPr>
              <a:t>______</a:t>
            </a:r>
            <a:r>
              <a:rPr lang="zh-CN" altLang="en-US" b="1">
                <a:latin typeface="黑体" pitchFamily="2" charset="-122"/>
                <a:sym typeface="Arial" pitchFamily="34" charset="0"/>
              </a:rPr>
              <a:t>，</a:t>
            </a:r>
            <a:r>
              <a:rPr lang="en-US" altLang="en-US" b="1">
                <a:latin typeface="黑体" pitchFamily="2" charset="-122"/>
                <a:sym typeface="宋体" pitchFamily="2" charset="-122"/>
              </a:rPr>
              <a:t>＿＿</a:t>
            </a:r>
            <a:r>
              <a:rPr lang="en-US" altLang="zh-CN" b="1">
                <a:latin typeface="黑体" pitchFamily="2" charset="-122"/>
                <a:sym typeface="Arial" pitchFamily="34" charset="0"/>
              </a:rPr>
              <a:t>____________。</a:t>
            </a:r>
            <a:r>
              <a:rPr lang="en-US" altLang="zh-CN" b="1">
                <a:latin typeface="黑体" pitchFamily="2" charset="-122"/>
                <a:sym typeface="宋体" pitchFamily="2" charset="-122"/>
              </a:rPr>
              <a:t>_________________</a:t>
            </a:r>
            <a:r>
              <a:rPr lang="zh-CN" altLang="en-US" b="1">
                <a:latin typeface="黑体" pitchFamily="2" charset="-122"/>
                <a:sym typeface="Arial" pitchFamily="34" charset="0"/>
              </a:rPr>
              <a:t>，</a:t>
            </a:r>
            <a:r>
              <a:rPr lang="en-US" altLang="en-US" b="1">
                <a:latin typeface="黑体" pitchFamily="2" charset="-122"/>
                <a:sym typeface="宋体" pitchFamily="2" charset="-122"/>
              </a:rPr>
              <a:t>＿＿</a:t>
            </a:r>
            <a:r>
              <a:rPr lang="en-US" altLang="zh-CN" b="1">
                <a:latin typeface="黑体" pitchFamily="2" charset="-122"/>
                <a:sym typeface="Arial" pitchFamily="34" charset="0"/>
              </a:rPr>
              <a:t>____________。</a:t>
            </a:r>
            <a:endParaRPr lang="en-US" altLang="en-US"/>
          </a:p>
          <a:p>
            <a:pPr marL="0" lvl="0" indent="0" eaLnBrk="1" hangingPunct="1">
              <a:lnSpc>
                <a:spcPct val="150000"/>
              </a:lnSpc>
              <a:buFontTx/>
              <a:buNone/>
            </a:pPr>
            <a:r>
              <a:rPr lang="en-US" altLang="zh-CN" b="1">
                <a:latin typeface="黑体" pitchFamily="2" charset="-122"/>
                <a:sym typeface="Arial" pitchFamily="34" charset="0"/>
              </a:rPr>
              <a:t>13</a:t>
            </a:r>
            <a:r>
              <a:rPr lang="zh-CN" altLang="en-US" b="1">
                <a:latin typeface="黑体" pitchFamily="2" charset="-122"/>
                <a:sym typeface="Arial" pitchFamily="34" charset="0"/>
              </a:rPr>
              <a:t>、请默写《送友人》的颔联：</a:t>
            </a:r>
            <a:r>
              <a:rPr lang="en-US" altLang="zh-CN" b="1">
                <a:latin typeface="黑体" pitchFamily="2" charset="-122"/>
                <a:sym typeface="宋体" pitchFamily="2" charset="-122"/>
              </a:rPr>
              <a:t>_________________</a:t>
            </a:r>
            <a:r>
              <a:rPr lang="zh-CN" altLang="en-US" b="1">
                <a:latin typeface="黑体" pitchFamily="2" charset="-122"/>
                <a:sym typeface="宋体" pitchFamily="2" charset="-122"/>
              </a:rPr>
              <a:t>，</a:t>
            </a:r>
            <a:r>
              <a:rPr lang="en-US" altLang="en-US" b="1">
                <a:latin typeface="黑体" pitchFamily="2" charset="-122"/>
                <a:sym typeface="宋体" pitchFamily="2" charset="-122"/>
              </a:rPr>
              <a:t>＿＿</a:t>
            </a:r>
            <a:r>
              <a:rPr lang="en-US" altLang="zh-CN" b="1">
                <a:latin typeface="黑体" pitchFamily="2" charset="-122"/>
                <a:sym typeface="宋体" pitchFamily="2" charset="-122"/>
              </a:rPr>
              <a:t>____________。</a:t>
            </a:r>
            <a:endParaRPr lang="en-US" altLang="en-US"/>
          </a:p>
        </p:txBody>
      </p:sp>
      <p:sp>
        <p:nvSpPr>
          <p:cNvPr id="54274" name="文本框 1"/>
          <p:cNvSpPr/>
          <p:nvPr/>
        </p:nvSpPr>
        <p:spPr>
          <a:xfrm>
            <a:off x="2984500" y="1793875"/>
            <a:ext cx="6003925" cy="730250"/>
          </a:xfrm>
          <a:prstGeom prst="rect">
            <a:avLst/>
          </a:prstGeom>
          <a:solidFill>
            <a:srgbClr val="F7FD9D"/>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30000"/>
              </a:lnSpc>
            </a:pPr>
            <a:r>
              <a:rPr lang="zh-CN" altLang="en-US" sz="3200" b="1">
                <a:solidFill>
                  <a:srgbClr val="FF0000"/>
                </a:solidFill>
                <a:latin typeface="黑体" pitchFamily="2" charset="-122"/>
                <a:ea typeface="黑体" pitchFamily="2" charset="-122"/>
              </a:rPr>
              <a:t>零落成泥</a:t>
            </a:r>
            <a:r>
              <a:rPr lang="zh-CN" altLang="en-US" sz="3200" b="1">
                <a:solidFill>
                  <a:srgbClr val="1115B5"/>
                </a:solidFill>
                <a:latin typeface="黑体" pitchFamily="2" charset="-122"/>
                <a:ea typeface="黑体" pitchFamily="2" charset="-122"/>
              </a:rPr>
              <a:t>碾</a:t>
            </a:r>
            <a:r>
              <a:rPr lang="zh-CN" altLang="en-US" sz="3200" b="1">
                <a:solidFill>
                  <a:srgbClr val="FF0000"/>
                </a:solidFill>
                <a:latin typeface="黑体" pitchFamily="2" charset="-122"/>
                <a:ea typeface="黑体" pitchFamily="2" charset="-122"/>
              </a:rPr>
              <a:t>作尘 ，只有香如</a:t>
            </a:r>
            <a:r>
              <a:rPr lang="zh-CN" altLang="en-US" sz="3200" b="1">
                <a:solidFill>
                  <a:srgbClr val="1115B5"/>
                </a:solidFill>
                <a:latin typeface="黑体" pitchFamily="2" charset="-122"/>
                <a:ea typeface="黑体" pitchFamily="2" charset="-122"/>
              </a:rPr>
              <a:t>故</a:t>
            </a:r>
            <a:endParaRPr lang="zh-CN" altLang="zh-CN"/>
          </a:p>
        </p:txBody>
      </p:sp>
      <p:sp>
        <p:nvSpPr>
          <p:cNvPr id="54275" name="文本框 1"/>
          <p:cNvSpPr/>
          <p:nvPr/>
        </p:nvSpPr>
        <p:spPr>
          <a:xfrm>
            <a:off x="1339850" y="3719513"/>
            <a:ext cx="5692775" cy="64611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a:latin typeface="黑体" pitchFamily="2" charset="-122"/>
                <a:ea typeface="黑体" pitchFamily="2" charset="-122"/>
                <a:sym typeface="Arial" pitchFamily="34" charset="0"/>
              </a:rPr>
              <a:t>清晨入古寺，初日照高林。</a:t>
            </a:r>
            <a:endParaRPr lang="zh-CN" altLang="zh-CN"/>
          </a:p>
        </p:txBody>
      </p:sp>
      <p:sp>
        <p:nvSpPr>
          <p:cNvPr id="54276" name="文本框 2"/>
          <p:cNvSpPr/>
          <p:nvPr/>
        </p:nvSpPr>
        <p:spPr>
          <a:xfrm>
            <a:off x="1590675" y="4478338"/>
            <a:ext cx="5692775" cy="64611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a:latin typeface="黑体" pitchFamily="2" charset="-122"/>
                <a:ea typeface="黑体" pitchFamily="2" charset="-122"/>
                <a:sym typeface="Arial" pitchFamily="34" charset="0"/>
              </a:rPr>
              <a:t>山</a:t>
            </a:r>
            <a:r>
              <a:rPr lang="zh-CN" altLang="en-US" sz="3600" b="1">
                <a:solidFill>
                  <a:srgbClr val="FF0000"/>
                </a:solidFill>
                <a:latin typeface="黑体" pitchFamily="2" charset="-122"/>
                <a:ea typeface="黑体" pitchFamily="2" charset="-122"/>
                <a:sym typeface="Arial" pitchFamily="34" charset="0"/>
              </a:rPr>
              <a:t>光</a:t>
            </a:r>
            <a:r>
              <a:rPr lang="zh-CN" altLang="en-US" sz="3600" b="1">
                <a:latin typeface="黑体" pitchFamily="2" charset="-122"/>
                <a:ea typeface="黑体" pitchFamily="2" charset="-122"/>
                <a:sym typeface="Arial" pitchFamily="34" charset="0"/>
              </a:rPr>
              <a:t>悦鸟性，潭影空人心。</a:t>
            </a:r>
            <a:endParaRPr lang="zh-CN" altLang="zh-CN"/>
          </a:p>
        </p:txBody>
      </p:sp>
      <p:sp>
        <p:nvSpPr>
          <p:cNvPr id="54277" name="文本框 4"/>
          <p:cNvSpPr/>
          <p:nvPr/>
        </p:nvSpPr>
        <p:spPr>
          <a:xfrm>
            <a:off x="1336675" y="5983288"/>
            <a:ext cx="5692775"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a:latin typeface="黑体" pitchFamily="2" charset="-122"/>
                <a:ea typeface="黑体" pitchFamily="2" charset="-122"/>
                <a:sym typeface="Arial" pitchFamily="34" charset="0"/>
              </a:rPr>
              <a:t>此地一为别，孤</a:t>
            </a:r>
            <a:r>
              <a:rPr lang="zh-CN" altLang="en-US" sz="3600" b="1">
                <a:solidFill>
                  <a:srgbClr val="FF0000"/>
                </a:solidFill>
                <a:latin typeface="黑体" pitchFamily="2" charset="-122"/>
                <a:ea typeface="黑体" pitchFamily="2" charset="-122"/>
                <a:sym typeface="Arial" pitchFamily="34" charset="0"/>
              </a:rPr>
              <a:t>蓬</a:t>
            </a:r>
            <a:r>
              <a:rPr lang="zh-CN" altLang="en-US" sz="3600" b="1">
                <a:latin typeface="黑体" pitchFamily="2" charset="-122"/>
                <a:ea typeface="黑体" pitchFamily="2" charset="-122"/>
                <a:sym typeface="Arial" pitchFamily="34" charset="0"/>
              </a:rPr>
              <a:t>万里征。</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p:cTn id="7" dur="500" fill="hold"/>
                                        <p:tgtEl>
                                          <p:spTgt spid="54274"/>
                                        </p:tgtEl>
                                        <p:attrNameLst>
                                          <p:attrName>ppt_x</p:attrName>
                                        </p:attrNameLst>
                                      </p:cBhvr>
                                      <p:tavLst>
                                        <p:tav tm="0">
                                          <p:val>
                                            <p:strVal val="#ppt_x"/>
                                          </p:val>
                                        </p:tav>
                                        <p:tav tm="100000">
                                          <p:val>
                                            <p:strVal val="#ppt_x"/>
                                          </p:val>
                                        </p:tav>
                                      </p:tavLst>
                                    </p:anim>
                                    <p:anim calcmode="lin" valueType="num">
                                      <p:cBhvr>
                                        <p:cTn id="8" dur="500" fill="hold"/>
                                        <p:tgtEl>
                                          <p:spTgt spid="542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75"/>
                                        </p:tgtEl>
                                        <p:attrNameLst>
                                          <p:attrName>style.visibility</p:attrName>
                                        </p:attrNameLst>
                                      </p:cBhvr>
                                      <p:to>
                                        <p:strVal val="visible"/>
                                      </p:to>
                                    </p:set>
                                    <p:anim calcmode="lin" valueType="num">
                                      <p:cBhvr additive="base">
                                        <p:cTn id="13" dur="500" fill="hold"/>
                                        <p:tgtEl>
                                          <p:spTgt spid="54275"/>
                                        </p:tgtEl>
                                        <p:attrNameLst>
                                          <p:attrName>ppt_x</p:attrName>
                                        </p:attrNameLst>
                                      </p:cBhvr>
                                      <p:tavLst>
                                        <p:tav tm="0">
                                          <p:val>
                                            <p:strVal val="#ppt_x"/>
                                          </p:val>
                                        </p:tav>
                                        <p:tav tm="100000">
                                          <p:val>
                                            <p:strVal val="#ppt_x"/>
                                          </p:val>
                                        </p:tav>
                                      </p:tavLst>
                                    </p:anim>
                                    <p:anim calcmode="lin" valueType="num">
                                      <p:cBhvr additive="base">
                                        <p:cTn id="14" dur="500" fill="hold"/>
                                        <p:tgtEl>
                                          <p:spTgt spid="5427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4276"/>
                                        </p:tgtEl>
                                        <p:attrNameLst>
                                          <p:attrName>style.visibility</p:attrName>
                                        </p:attrNameLst>
                                      </p:cBhvr>
                                      <p:to>
                                        <p:strVal val="visible"/>
                                      </p:to>
                                    </p:set>
                                    <p:anim calcmode="lin" valueType="num">
                                      <p:cBhvr additive="base">
                                        <p:cTn id="19" dur="500" fill="hold"/>
                                        <p:tgtEl>
                                          <p:spTgt spid="54276"/>
                                        </p:tgtEl>
                                        <p:attrNameLst>
                                          <p:attrName>ppt_x</p:attrName>
                                        </p:attrNameLst>
                                      </p:cBhvr>
                                      <p:tavLst>
                                        <p:tav tm="0">
                                          <p:val>
                                            <p:strVal val="#ppt_x"/>
                                          </p:val>
                                        </p:tav>
                                        <p:tav tm="100000">
                                          <p:val>
                                            <p:strVal val="#ppt_x"/>
                                          </p:val>
                                        </p:tav>
                                      </p:tavLst>
                                    </p:anim>
                                    <p:anim calcmode="lin" valueType="num">
                                      <p:cBhvr additive="base">
                                        <p:cTn id="20" dur="500" fill="hold"/>
                                        <p:tgtEl>
                                          <p:spTgt spid="5427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4277"/>
                                        </p:tgtEl>
                                        <p:attrNameLst>
                                          <p:attrName>style.visibility</p:attrName>
                                        </p:attrNameLst>
                                      </p:cBhvr>
                                      <p:to>
                                        <p:strVal val="visible"/>
                                      </p:to>
                                    </p:set>
                                    <p:anim calcmode="lin" valueType="num">
                                      <p:cBhvr additive="base">
                                        <p:cTn id="25" dur="500" fill="hold"/>
                                        <p:tgtEl>
                                          <p:spTgt spid="54277"/>
                                        </p:tgtEl>
                                        <p:attrNameLst>
                                          <p:attrName>ppt_x</p:attrName>
                                        </p:attrNameLst>
                                      </p:cBhvr>
                                      <p:tavLst>
                                        <p:tav tm="0">
                                          <p:val>
                                            <p:strVal val="#ppt_x"/>
                                          </p:val>
                                        </p:tav>
                                        <p:tav tm="100000">
                                          <p:val>
                                            <p:strVal val="#ppt_x"/>
                                          </p:val>
                                        </p:tav>
                                      </p:tavLst>
                                    </p:anim>
                                    <p:anim calcmode="lin" valueType="num">
                                      <p:cBhvr additive="base">
                                        <p:cTn id="26" dur="500" fill="hold"/>
                                        <p:tgtEl>
                                          <p:spTgt spid="542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5297" name="标题 1"/>
          <p:cNvSpPr/>
          <p:nvPr>
            <p:ph type="title" idx="4294967295"/>
          </p:nvPr>
        </p:nvSpPr>
        <p:spPr>
          <a:xfrm>
            <a:off x="457200" y="274638"/>
            <a:ext cx="8229600" cy="1143000"/>
          </a:xfrm>
          <a:prstGeom prst="rect">
            <a:avLst/>
          </a:prstGeom>
          <a:noFill/>
          <a:ln>
            <a:miter lim="800000"/>
          </a:ln>
        </p:spPr>
        <p:txBody>
          <a:bodyPr lIns="91440" tIns="45720" rIns="91440" bIns="45720" anchor="ctr" anchorCtr="0"/>
          <a:lstStyle>
            <a:lvl1pPr marL="0" lvl="0" indent="0" algn="ctr" defTabSz="914400" rtl="0" eaLnBrk="0" fontAlgn="base" latinLnBrk="0" hangingPunct="0">
              <a:lnSpc>
                <a:spcPct val="100000"/>
              </a:lnSpc>
              <a:spcBef>
                <a:spcPct val="0"/>
              </a:spcBef>
              <a:spcAft>
                <a:spcPct val="0"/>
              </a:spcAft>
              <a:buClrTx/>
              <a:buSzTx/>
              <a:buFontTx/>
              <a:buNone/>
              <a:defRPr lang="zh-CN" altLang="en-US" sz="4400" b="0" kern="1200">
                <a:solidFill>
                  <a:srgbClr val="000000"/>
                </a:solidFill>
                <a:latin typeface="Arial" pitchFamily="34" charset="0"/>
                <a:ea typeface="黑体" pitchFamily="2" charset="-122"/>
                <a:cs typeface="+mj-cs"/>
              </a:defRPr>
            </a:lvl1pPr>
          </a:lstStyle>
          <a:p>
            <a:pPr lvl="0" eaLnBrk="1" hangingPunct="1"/>
            <a:endParaRPr lang="zh-CN" altLang="en-US"/>
          </a:p>
        </p:txBody>
      </p:sp>
      <p:sp>
        <p:nvSpPr>
          <p:cNvPr id="55298" name="内容占位符 2"/>
          <p:cNvSpPr/>
          <p:nvPr>
            <p:ph idx="4294967295"/>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0" fontAlgn="base" latinLnBrk="0" hangingPunct="0">
              <a:lnSpc>
                <a:spcPct val="100000"/>
              </a:lnSpc>
              <a:spcBef>
                <a:spcPct val="20000"/>
              </a:spcBef>
              <a:spcAft>
                <a:spcPct val="0"/>
              </a:spcAft>
              <a:buClrTx/>
              <a:buSzTx/>
              <a:buFontTx/>
              <a:buChar char="•"/>
              <a:defRPr lang="zh-CN" altLang="en-US" sz="3200" b="0" kern="1200">
                <a:solidFill>
                  <a:srgbClr val="000000"/>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lrTx/>
              <a:buSzTx/>
              <a:buFontTx/>
              <a:buChar char="–"/>
              <a:defRPr lang="zh-CN" altLang="en-US" sz="2800" b="0" kern="1200">
                <a:solidFill>
                  <a:srgbClr val="000000"/>
                </a:solidFill>
                <a:latin typeface="Arial" pitchFamily="34" charset="0"/>
                <a:ea typeface="黑体" pitchFamily="2" charset="-122"/>
                <a:cs typeface="+mn-cs"/>
              </a:defRPr>
            </a:lvl2pPr>
            <a:lvl3pPr marL="1143000" lvl="2" indent="-228600" algn="l" defTabSz="914400" rtl="0" eaLnBrk="0" fontAlgn="base" latinLnBrk="0" hangingPunct="0">
              <a:lnSpc>
                <a:spcPct val="100000"/>
              </a:lnSpc>
              <a:spcBef>
                <a:spcPct val="20000"/>
              </a:spcBef>
              <a:spcAft>
                <a:spcPct val="0"/>
              </a:spcAft>
              <a:buClrTx/>
              <a:buSzTx/>
              <a:buFontTx/>
              <a:buChar char="•"/>
              <a:defRPr lang="zh-CN" altLang="en-US" sz="2400" b="0" kern="1200">
                <a:solidFill>
                  <a:srgbClr val="000000"/>
                </a:solidFill>
                <a:latin typeface="Arial" pitchFamily="34" charset="0"/>
                <a:ea typeface="黑体" pitchFamily="2" charset="-122"/>
                <a:cs typeface="+mn-cs"/>
              </a:defRPr>
            </a:lvl3pPr>
            <a:lvl4pPr marL="1600200" lvl="3"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4pPr>
            <a:lvl5pPr marL="2057400" lvl="4" indent="-228600" algn="l" defTabSz="914400" rtl="0" eaLnBrk="0" fontAlgn="base" latinLnBrk="0" hangingPunct="0">
              <a:lnSpc>
                <a:spcPct val="100000"/>
              </a:lnSpc>
              <a:spcBef>
                <a:spcPct val="20000"/>
              </a:spcBef>
              <a:spcAft>
                <a:spcPct val="0"/>
              </a:spcAft>
              <a:buClrTx/>
              <a:buSzTx/>
              <a:buFontTx/>
              <a:buChar char="»"/>
              <a:defRPr lang="zh-CN" altLang="en-US" sz="2000" b="0" kern="1200">
                <a:solidFill>
                  <a:srgbClr val="000000"/>
                </a:solidFill>
                <a:latin typeface="Arial" pitchFamily="34" charset="0"/>
                <a:ea typeface="黑体" pitchFamily="2" charset="-122"/>
                <a:cs typeface="+mn-cs"/>
              </a:defRPr>
            </a:lvl5pPr>
            <a:lvl6pPr marL="2514600" lvl="5"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6pPr>
            <a:lvl7pPr marL="2971800" lvl="6"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7pPr>
            <a:lvl8pPr marL="3429000" lvl="7"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8pPr>
            <a:lvl9pPr marL="3886200" lvl="8" indent="-228600" algn="l" defTabSz="914400" eaLnBrk="0" fontAlgn="base" latinLnBrk="0" hangingPunct="0">
              <a:lnSpc>
                <a:spcPct val="100000"/>
              </a:lnSpc>
              <a:spcBef>
                <a:spcPct val="20000"/>
              </a:spcBef>
              <a:spcAft>
                <a:spcPct val="0"/>
              </a:spcAft>
              <a:buSzTx/>
              <a:buFontTx/>
              <a:buChar char="»"/>
              <a:defRPr lang="zh-CN" altLang="en-US" sz="2000" b="0" kern="1200">
                <a:solidFill>
                  <a:srgbClr val="000000"/>
                </a:solidFill>
                <a:latin typeface="Arial" pitchFamily="34" charset="0"/>
                <a:ea typeface="黑体" pitchFamily="2" charset="-122"/>
                <a:cs typeface="+mn-cs"/>
              </a:defRPr>
            </a:lvl9pPr>
          </a:lstStyle>
          <a:p>
            <a:pPr marL="0" lvl="0" indent="0" eaLnBrk="1" hangingPunct="1">
              <a:lnSpc>
                <a:spcPct val="150000"/>
              </a:lnSpc>
              <a:buFontTx/>
              <a:buNone/>
            </a:pPr>
            <a:r>
              <a:rPr lang="zh-CN" altLang="en-US" sz="4000" b="1"/>
              <a:t>板书设计</a:t>
            </a:r>
            <a:endParaRPr lang="en-US" altLang="en-US"/>
          </a:p>
          <a:p>
            <a:pPr marL="0" lvl="0" indent="0" eaLnBrk="1" hangingPunct="1">
              <a:lnSpc>
                <a:spcPct val="150000"/>
              </a:lnSpc>
              <a:buFontTx/>
              <a:buNone/>
            </a:pPr>
            <a:r>
              <a:rPr lang="zh-CN" altLang="en-US" sz="4000" b="1">
                <a:solidFill>
                  <a:srgbClr val="1115B5"/>
                </a:solidFill>
                <a:latin typeface="黑体" pitchFamily="2" charset="-122"/>
                <a:sym typeface="宋体" pitchFamily="2" charset="-122"/>
              </a:rPr>
              <a:t>三重茅   挂罥  塘坳   唇   燥</a:t>
            </a:r>
            <a:r>
              <a:rPr lang="en-US" altLang="zh-CN" sz="4000" b="1">
                <a:solidFill>
                  <a:srgbClr val="1115B5"/>
                </a:solidFill>
                <a:latin typeface="黑体" pitchFamily="2" charset="-122"/>
                <a:sym typeface="宋体" pitchFamily="2" charset="-122"/>
              </a:rPr>
              <a:t>    </a:t>
            </a:r>
            <a:r>
              <a:rPr lang="zh-CN" altLang="en-US" sz="4000" b="1">
                <a:solidFill>
                  <a:srgbClr val="1115B5"/>
                </a:solidFill>
                <a:latin typeface="黑体" pitchFamily="2" charset="-122"/>
                <a:sym typeface="宋体" pitchFamily="2" charset="-122"/>
              </a:rPr>
              <a:t>衾    彻   厦     俱     突兀   薪    鬓    辗     翩翩    敕   叱   直</a:t>
            </a:r>
            <a:endParaRPr lang="en-US" altLang="en-US"/>
          </a:p>
          <a:p>
            <a:pPr marL="0" lvl="0" indent="0" eaLnBrk="1" hangingPunct="1">
              <a:buFontTx/>
            </a:pPr>
            <a:endParaRPr lang="zh-CN" altLang="en-US"/>
          </a:p>
          <a:p>
            <a:pPr marL="0" lvl="0" indent="0" eaLnBrk="1" hangingPunct="1">
              <a:buFontTx/>
            </a:pPr>
            <a:endParaRPr lang="zh-CN" altLang="en-US"/>
          </a:p>
        </p:txBody>
      </p:sp>
      <p:pic>
        <p:nvPicPr>
          <p:cNvPr id="55299" name="New picture"/>
          <p:cNvPicPr/>
          <p:nvPr/>
        </p:nvPicPr>
        <p:blipFill>
          <a:blip r:embed="rId2"/>
          <a:stretch>
            <a:fillRect/>
          </a:stretch>
        </p:blipFill>
        <p:spPr>
          <a:xfrm>
            <a:off x="12446000" y="11125200"/>
            <a:ext cx="304800" cy="2159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4337" name="矩形 2"/>
          <p:cNvSpPr/>
          <p:nvPr/>
        </p:nvSpPr>
        <p:spPr>
          <a:xfrm>
            <a:off x="68263" y="908050"/>
            <a:ext cx="9090025" cy="55086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en-US" altLang="zh-CN" sz="3200" b="1">
                <a:solidFill>
                  <a:srgbClr val="0000FF"/>
                </a:solidFill>
                <a:latin typeface="黑体" pitchFamily="2" charset="-122"/>
                <a:ea typeface="黑体" pitchFamily="2" charset="-122"/>
                <a:sym typeface="宋体" pitchFamily="2" charset="-122"/>
              </a:rPr>
              <a:t>《</a:t>
            </a:r>
            <a:r>
              <a:rPr lang="zh-CN" altLang="en-US" sz="3200" b="1">
                <a:solidFill>
                  <a:srgbClr val="0000FF"/>
                </a:solidFill>
                <a:latin typeface="黑体" pitchFamily="2" charset="-122"/>
                <a:ea typeface="黑体" pitchFamily="2" charset="-122"/>
                <a:sym typeface="宋体" pitchFamily="2" charset="-122"/>
              </a:rPr>
              <a:t>蒹葭</a:t>
            </a:r>
            <a:r>
              <a:rPr lang="en-US" altLang="zh-CN" sz="3200" b="1">
                <a:solidFill>
                  <a:srgbClr val="0000FF"/>
                </a:solidFill>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lnSpc>
                <a:spcPct val="150000"/>
              </a:lnSpc>
            </a:pPr>
            <a:r>
              <a:rPr lang="zh-CN" altLang="en-US" sz="3200" b="1">
                <a:solidFill>
                  <a:srgbClr val="0000FF"/>
                </a:solidFill>
                <a:latin typeface="黑体" pitchFamily="2" charset="-122"/>
                <a:ea typeface="黑体" pitchFamily="2" charset="-122"/>
                <a:sym typeface="宋体" pitchFamily="2" charset="-122"/>
              </a:rPr>
              <a:t>蒹葭</a:t>
            </a:r>
            <a:r>
              <a:rPr lang="zh-CN" altLang="en-US" sz="3200" b="1">
                <a:latin typeface="黑体" pitchFamily="2" charset="-122"/>
                <a:ea typeface="黑体" pitchFamily="2" charset="-122"/>
                <a:sym typeface="宋体" pitchFamily="2" charset="-122"/>
              </a:rPr>
              <a:t>苍苍，白露为霜。所谓伊人，在水一方。 </a:t>
            </a:r>
            <a:endParaRPr lang="zh-CN" altLang="zh-CN">
              <a:latin typeface="Arial" pitchFamily="34" charset="0"/>
              <a:ea typeface="宋体" pitchFamily="2" charset="-122"/>
            </a:endParaRPr>
          </a:p>
          <a:p>
            <a:pPr lvl="0">
              <a:lnSpc>
                <a:spcPct val="150000"/>
              </a:lnSpc>
            </a:pPr>
            <a:r>
              <a:rPr lang="zh-CN" altLang="en-US" sz="3200" b="1">
                <a:solidFill>
                  <a:srgbClr val="0000FF"/>
                </a:solidFill>
                <a:latin typeface="黑体" pitchFamily="2" charset="-122"/>
                <a:ea typeface="黑体" pitchFamily="2" charset="-122"/>
                <a:sym typeface="宋体" pitchFamily="2" charset="-122"/>
              </a:rPr>
              <a:t>溯洄</a:t>
            </a:r>
            <a:r>
              <a:rPr lang="zh-CN" altLang="en-US" sz="3200" b="1">
                <a:latin typeface="黑体" pitchFamily="2" charset="-122"/>
                <a:ea typeface="黑体" pitchFamily="2" charset="-122"/>
                <a:sym typeface="宋体" pitchFamily="2" charset="-122"/>
              </a:rPr>
              <a:t>从之，道阻且长。溯游从之，宛在水中央。</a:t>
            </a:r>
            <a:endParaRPr lang="zh-CN" altLang="zh-CN">
              <a:latin typeface="Arial" pitchFamily="34" charset="0"/>
              <a:ea typeface="宋体" pitchFamily="2" charset="-122"/>
            </a:endParaRPr>
          </a:p>
          <a:p>
            <a:pPr lvl="0"/>
            <a:r>
              <a:rPr lang="zh-CN" altLang="en-US" sz="3200" b="1">
                <a:latin typeface="黑体" pitchFamily="2" charset="-122"/>
                <a:ea typeface="黑体" pitchFamily="2" charset="-122"/>
                <a:sym typeface="宋体" pitchFamily="2" charset="-122"/>
              </a:rPr>
              <a:t>蒹葭</a:t>
            </a:r>
            <a:r>
              <a:rPr lang="zh-CN" altLang="en-US" sz="3200" b="1">
                <a:solidFill>
                  <a:srgbClr val="0000FF"/>
                </a:solidFill>
                <a:latin typeface="黑体" pitchFamily="2" charset="-122"/>
                <a:ea typeface="黑体" pitchFamily="2" charset="-122"/>
                <a:sym typeface="宋体" pitchFamily="2" charset="-122"/>
              </a:rPr>
              <a:t>萋萋</a:t>
            </a:r>
            <a:r>
              <a:rPr lang="zh-CN" altLang="en-US" sz="3200" b="1">
                <a:latin typeface="黑体" pitchFamily="2" charset="-122"/>
                <a:ea typeface="黑体" pitchFamily="2" charset="-122"/>
                <a:sym typeface="宋体" pitchFamily="2" charset="-122"/>
              </a:rPr>
              <a:t>，白露未</a:t>
            </a:r>
            <a:r>
              <a:rPr lang="zh-CN" altLang="en-US" sz="3200" b="1">
                <a:solidFill>
                  <a:srgbClr val="0000FF"/>
                </a:solidFill>
                <a:latin typeface="黑体" pitchFamily="2" charset="-122"/>
                <a:ea typeface="黑体" pitchFamily="2" charset="-122"/>
                <a:sym typeface="宋体" pitchFamily="2" charset="-122"/>
              </a:rPr>
              <a:t>晞</a:t>
            </a:r>
            <a:r>
              <a:rPr lang="zh-CN" altLang="en-US" sz="3200" b="1">
                <a:latin typeface="黑体" pitchFamily="2" charset="-122"/>
                <a:ea typeface="黑体" pitchFamily="2" charset="-122"/>
                <a:sym typeface="宋体" pitchFamily="2" charset="-122"/>
              </a:rPr>
              <a:t>。所谓伊人，在水之</a:t>
            </a:r>
            <a:r>
              <a:rPr lang="zh-CN" altLang="en-US" sz="3200" b="1">
                <a:solidFill>
                  <a:srgbClr val="0000FF"/>
                </a:solidFill>
                <a:latin typeface="黑体" pitchFamily="2" charset="-122"/>
                <a:ea typeface="黑体" pitchFamily="2" charset="-122"/>
                <a:sym typeface="宋体" pitchFamily="2" charset="-122"/>
              </a:rPr>
              <a:t>湄</a:t>
            </a:r>
            <a:r>
              <a:rPr lang="zh-CN" altLang="en-US" sz="3200" b="1">
                <a:latin typeface="黑体" pitchFamily="2" charset="-122"/>
                <a:ea typeface="黑体" pitchFamily="2" charset="-122"/>
                <a:sym typeface="宋体" pitchFamily="2" charset="-122"/>
              </a:rPr>
              <a:t>。 </a:t>
            </a:r>
            <a:endParaRPr lang="zh-CN" altLang="zh-CN">
              <a:latin typeface="Arial" pitchFamily="34" charset="0"/>
              <a:ea typeface="宋体" pitchFamily="2" charset="-122"/>
            </a:endParaRPr>
          </a:p>
          <a:p>
            <a:pPr lvl="0"/>
            <a:r>
              <a:rPr lang="zh-CN" altLang="en-US" sz="3200" b="1">
                <a:latin typeface="黑体" pitchFamily="2" charset="-122"/>
                <a:ea typeface="黑体" pitchFamily="2" charset="-122"/>
                <a:sym typeface="宋体" pitchFamily="2" charset="-122"/>
              </a:rPr>
              <a:t>溯洄从之，道阻且</a:t>
            </a:r>
            <a:r>
              <a:rPr lang="zh-CN" altLang="en-US" sz="3200" b="1">
                <a:solidFill>
                  <a:srgbClr val="0000FF"/>
                </a:solidFill>
                <a:latin typeface="黑体" pitchFamily="2" charset="-122"/>
                <a:ea typeface="黑体" pitchFamily="2" charset="-122"/>
                <a:sym typeface="宋体" pitchFamily="2" charset="-122"/>
              </a:rPr>
              <a:t>跻</a:t>
            </a:r>
            <a:r>
              <a:rPr lang="zh-CN" altLang="en-US" sz="3200" b="1">
                <a:latin typeface="黑体" pitchFamily="2" charset="-122"/>
                <a:ea typeface="黑体" pitchFamily="2" charset="-122"/>
                <a:sym typeface="宋体" pitchFamily="2" charset="-122"/>
              </a:rPr>
              <a:t>。溯游从之，宛在水中</a:t>
            </a:r>
            <a:r>
              <a:rPr lang="zh-CN" altLang="en-US" sz="3200" b="1">
                <a:solidFill>
                  <a:srgbClr val="0000FF"/>
                </a:solidFill>
                <a:latin typeface="黑体" pitchFamily="2" charset="-122"/>
                <a:ea typeface="黑体" pitchFamily="2" charset="-122"/>
                <a:sym typeface="宋体" pitchFamily="2" charset="-122"/>
              </a:rPr>
              <a:t>坻</a:t>
            </a:r>
            <a:r>
              <a:rPr lang="zh-CN" altLang="en-US" sz="32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endParaRPr lang="zh-CN" altLang="en-US" sz="3200" b="1">
              <a:latin typeface="黑体" pitchFamily="2" charset="-122"/>
              <a:ea typeface="黑体" pitchFamily="2" charset="-122"/>
              <a:sym typeface="宋体" pitchFamily="2" charset="-122"/>
            </a:endParaRPr>
          </a:p>
          <a:p>
            <a:pPr lvl="0"/>
            <a:r>
              <a:rPr lang="zh-CN" altLang="en-US" sz="3200" b="1">
                <a:latin typeface="黑体" pitchFamily="2" charset="-122"/>
                <a:ea typeface="黑体" pitchFamily="2" charset="-122"/>
                <a:sym typeface="宋体" pitchFamily="2" charset="-122"/>
              </a:rPr>
              <a:t>蒹葭采采，白露未</a:t>
            </a:r>
            <a:r>
              <a:rPr lang="zh-CN" altLang="en-US" sz="3200" b="1">
                <a:solidFill>
                  <a:srgbClr val="0000FF"/>
                </a:solidFill>
                <a:latin typeface="黑体" pitchFamily="2" charset="-122"/>
                <a:ea typeface="黑体" pitchFamily="2" charset="-122"/>
                <a:sym typeface="宋体" pitchFamily="2" charset="-122"/>
              </a:rPr>
              <a:t>已</a:t>
            </a:r>
            <a:r>
              <a:rPr lang="zh-CN" altLang="en-US" sz="3200" b="1">
                <a:latin typeface="黑体" pitchFamily="2" charset="-122"/>
                <a:ea typeface="黑体" pitchFamily="2" charset="-122"/>
                <a:sym typeface="宋体" pitchFamily="2" charset="-122"/>
              </a:rPr>
              <a:t>。所谓伊人，在水之</a:t>
            </a:r>
            <a:r>
              <a:rPr lang="zh-CN" altLang="en-US" sz="3200" b="1">
                <a:solidFill>
                  <a:srgbClr val="0000FF"/>
                </a:solidFill>
                <a:latin typeface="黑体" pitchFamily="2" charset="-122"/>
                <a:ea typeface="黑体" pitchFamily="2" charset="-122"/>
                <a:sym typeface="宋体" pitchFamily="2" charset="-122"/>
              </a:rPr>
              <a:t>涘</a:t>
            </a:r>
            <a:r>
              <a:rPr lang="zh-CN" altLang="en-US" sz="32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r>
              <a:rPr lang="zh-CN" altLang="en-US" sz="3200" b="1">
                <a:latin typeface="黑体" pitchFamily="2" charset="-122"/>
                <a:ea typeface="黑体" pitchFamily="2" charset="-122"/>
                <a:sym typeface="宋体" pitchFamily="2" charset="-122"/>
              </a:rPr>
              <a:t>溯洄从之，道阻且右。溯游从之，宛在水中</a:t>
            </a:r>
            <a:r>
              <a:rPr lang="zh-CN" altLang="en-US" sz="3200" b="1">
                <a:solidFill>
                  <a:srgbClr val="0000FF"/>
                </a:solidFill>
                <a:latin typeface="黑体" pitchFamily="2" charset="-122"/>
                <a:ea typeface="黑体" pitchFamily="2" charset="-122"/>
                <a:sym typeface="宋体" pitchFamily="2" charset="-122"/>
              </a:rPr>
              <a:t>沚</a:t>
            </a:r>
            <a:r>
              <a:rPr lang="zh-CN" altLang="en-US" sz="32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lnSpc>
                <a:spcPct val="150000"/>
              </a:lnSpc>
            </a:pPr>
            <a:endParaRPr lang="en-US" altLang="zh-CN" sz="3200" b="1">
              <a:latin typeface="黑体" pitchFamily="2" charset="-122"/>
              <a:ea typeface="黑体" pitchFamily="2" charset="-122"/>
              <a:sym typeface="宋体"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5361" name="文本框 1"/>
          <p:cNvSpPr/>
          <p:nvPr/>
        </p:nvSpPr>
        <p:spPr>
          <a:xfrm>
            <a:off x="88900" y="-100012"/>
            <a:ext cx="9055100" cy="70580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ts val="3675"/>
              </a:lnSpc>
            </a:pPr>
            <a:r>
              <a:rPr lang="zh-CN" altLang="en-US" sz="3200" b="1">
                <a:latin typeface="黑体" pitchFamily="2" charset="-122"/>
                <a:ea typeface="黑体" pitchFamily="2" charset="-122"/>
              </a:rPr>
              <a:t>二、背诵《关雎》</a:t>
            </a:r>
            <a:r>
              <a:rPr lang="en-US" altLang="zh-CN" sz="3200" b="1">
                <a:latin typeface="黑体" pitchFamily="2" charset="-122"/>
                <a:ea typeface="黑体" pitchFamily="2" charset="-122"/>
              </a:rPr>
              <a:t>《</a:t>
            </a:r>
            <a:r>
              <a:rPr lang="zh-CN" altLang="en-US" sz="3200" b="1">
                <a:latin typeface="黑体" pitchFamily="2" charset="-122"/>
                <a:ea typeface="黑体" pitchFamily="2" charset="-122"/>
              </a:rPr>
              <a:t>蒹葭</a:t>
            </a:r>
            <a:r>
              <a:rPr lang="en-US" altLang="zh-CN" sz="3200" b="1">
                <a:latin typeface="黑体" pitchFamily="2" charset="-122"/>
                <a:ea typeface="黑体" pitchFamily="2" charset="-122"/>
              </a:rPr>
              <a:t>》</a:t>
            </a:r>
            <a:r>
              <a:rPr lang="zh-CN" altLang="en-US" sz="3200" b="1">
                <a:latin typeface="黑体" pitchFamily="2" charset="-122"/>
                <a:ea typeface="黑体" pitchFamily="2" charset="-122"/>
              </a:rPr>
              <a:t>，完成下列理解性默写。</a:t>
            </a:r>
            <a:endParaRPr lang="zh-CN" altLang="zh-CN"/>
          </a:p>
          <a:p>
            <a:pPr lvl="0">
              <a:lnSpc>
                <a:spcPts val="3675"/>
              </a:lnSpc>
            </a:pPr>
            <a:r>
              <a:rPr lang="en-US" altLang="zh-CN" sz="3600" b="1">
                <a:latin typeface="黑体" pitchFamily="2" charset="-122"/>
                <a:ea typeface="黑体" pitchFamily="2" charset="-122"/>
              </a:rPr>
              <a:t>1</a:t>
            </a:r>
            <a:r>
              <a:rPr lang="zh-CN" altLang="en-US" sz="3600" b="1">
                <a:latin typeface="黑体" pitchFamily="2" charset="-122"/>
                <a:ea typeface="黑体" pitchFamily="2" charset="-122"/>
              </a:rPr>
              <a:t>、</a:t>
            </a:r>
            <a:r>
              <a:rPr lang="zh-CN" altLang="en-US" sz="3600" b="1">
                <a:latin typeface="黑体" pitchFamily="2" charset="-122"/>
                <a:ea typeface="黑体" pitchFamily="2" charset="-122"/>
                <a:sym typeface="宋体" pitchFamily="2" charset="-122"/>
              </a:rPr>
              <a:t>全诗的纲目，统摄全诗的句子或表现小伙子一般都喜欢美丽而贤惠的姑娘的句子是：□□□□，□□□□。</a:t>
            </a:r>
            <a:endParaRPr lang="zh-CN" altLang="zh-CN"/>
          </a:p>
          <a:p>
            <a:pPr lvl="0">
              <a:lnSpc>
                <a:spcPts val="3675"/>
              </a:lnSpc>
            </a:pPr>
            <a:r>
              <a:rPr lang="en-US" altLang="zh-CN" sz="3600" b="1">
                <a:latin typeface="黑体" pitchFamily="2" charset="-122"/>
                <a:ea typeface="黑体" pitchFamily="2" charset="-122"/>
              </a:rPr>
              <a:t>2</a:t>
            </a:r>
            <a:r>
              <a:rPr lang="zh-CN" altLang="en-US" sz="3600" b="1">
                <a:latin typeface="黑体" pitchFamily="2" charset="-122"/>
                <a:ea typeface="黑体" pitchFamily="2" charset="-122"/>
              </a:rPr>
              <a:t>、诗人又是如何表现自己的爱慕之情的： </a:t>
            </a:r>
            <a:endParaRPr lang="zh-CN" altLang="zh-CN"/>
          </a:p>
          <a:p>
            <a:pPr lvl="0">
              <a:lnSpc>
                <a:spcPts val="3675"/>
              </a:lnSpc>
            </a:pPr>
            <a:r>
              <a:rPr lang="zh-CN" altLang="en-US" sz="3600" b="1">
                <a:ea typeface="黑体" pitchFamily="2" charset="-122"/>
              </a:rPr>
              <a:t>□□□□，□□□□。 □□□□，□□□□。</a:t>
            </a:r>
            <a:endParaRPr lang="zh-CN" altLang="zh-CN"/>
          </a:p>
          <a:p>
            <a:pPr lvl="0">
              <a:lnSpc>
                <a:spcPts val="3675"/>
              </a:lnSpc>
            </a:pPr>
            <a:r>
              <a:rPr lang="zh-CN" altLang="en-US" sz="3600" b="1">
                <a:ea typeface="黑体" pitchFamily="2" charset="-122"/>
              </a:rPr>
              <a:t>□□□□，□□□□。</a:t>
            </a:r>
            <a:endParaRPr lang="zh-CN" altLang="zh-CN"/>
          </a:p>
          <a:p>
            <a:pPr lvl="0">
              <a:lnSpc>
                <a:spcPts val="3675"/>
              </a:lnSpc>
            </a:pPr>
            <a:r>
              <a:rPr lang="en-US" altLang="zh-CN" sz="3600" b="1">
                <a:latin typeface="黑体" pitchFamily="2" charset="-122"/>
                <a:ea typeface="黑体" pitchFamily="2" charset="-122"/>
                <a:sym typeface="宋体" pitchFamily="2" charset="-122"/>
              </a:rPr>
              <a:t>3</a:t>
            </a:r>
            <a:r>
              <a:rPr lang="zh-CN" altLang="en-US" sz="3600" b="1">
                <a:latin typeface="黑体" pitchFamily="2" charset="-122"/>
                <a:ea typeface="黑体" pitchFamily="2" charset="-122"/>
                <a:sym typeface="宋体" pitchFamily="2" charset="-122"/>
              </a:rPr>
              <a:t>、最能体现全诗的精神，抒发求之不得的忧思的句子是：</a:t>
            </a:r>
            <a:endParaRPr lang="zh-CN" altLang="zh-CN"/>
          </a:p>
          <a:p>
            <a:pPr lvl="0">
              <a:lnSpc>
                <a:spcPts val="3675"/>
              </a:lnSpc>
            </a:pPr>
            <a:r>
              <a:rPr lang="zh-CN" altLang="en-US" sz="3600" b="1">
                <a:latin typeface="黑体" pitchFamily="2" charset="-122"/>
                <a:ea typeface="黑体" pitchFamily="2" charset="-122"/>
                <a:sym typeface="宋体" pitchFamily="2" charset="-122"/>
              </a:rPr>
              <a:t>□□□□，□□□□。□□□□，□□□□。</a:t>
            </a:r>
            <a:endParaRPr lang="zh-CN" altLang="zh-CN"/>
          </a:p>
          <a:p>
            <a:pPr lvl="0">
              <a:lnSpc>
                <a:spcPts val="3675"/>
              </a:lnSpc>
              <a:spcBef>
                <a:spcPct val="50000"/>
              </a:spcBef>
            </a:pPr>
            <a:r>
              <a:rPr lang="en-US" altLang="zh-CN" sz="3600" b="1">
                <a:latin typeface="黑体" pitchFamily="2" charset="-122"/>
                <a:ea typeface="黑体" pitchFamily="2" charset="-122"/>
                <a:sym typeface="宋体" pitchFamily="2" charset="-122"/>
              </a:rPr>
              <a:t>4</a:t>
            </a:r>
            <a:r>
              <a:rPr lang="zh-CN" altLang="en-US" sz="3600" b="1">
                <a:latin typeface="黑体" pitchFamily="2" charset="-122"/>
                <a:ea typeface="黑体" pitchFamily="2" charset="-122"/>
                <a:sym typeface="宋体" pitchFamily="2" charset="-122"/>
              </a:rPr>
              <a:t>、诗中表现男子对所爱之人不畏艰难险阻的追求的诗句是：□□□□，□□□□。</a:t>
            </a:r>
            <a:endParaRPr lang="zh-CN" altLang="zh-CN"/>
          </a:p>
          <a:p>
            <a:pPr lvl="0"/>
            <a:endParaRPr lang="zh-CN" altLang="en-US" sz="3600">
              <a:latin typeface="黑体" pitchFamily="2" charset="-122"/>
              <a:ea typeface="黑体"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6385" name="文本框 1"/>
          <p:cNvSpPr/>
          <p:nvPr/>
        </p:nvSpPr>
        <p:spPr>
          <a:xfrm>
            <a:off x="71438" y="1588"/>
            <a:ext cx="9002712" cy="5354637"/>
          </a:xfrm>
          <a:prstGeom prst="rect">
            <a:avLst/>
          </a:prstGeom>
          <a:noFill/>
          <a:ln w="9525">
            <a:noFill/>
          </a:ln>
        </p:spPr>
        <p:txBody>
          <a:bodyPr vert="horz"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spcBef>
                <a:spcPct val="50000"/>
              </a:spcBef>
            </a:pPr>
            <a:r>
              <a:rPr lang="en-US" altLang="zh-CN" sz="3600" b="1">
                <a:latin typeface="黑体" pitchFamily="2" charset="-122"/>
                <a:ea typeface="黑体" pitchFamily="2" charset="-122"/>
                <a:sym typeface="宋体" pitchFamily="2" charset="-122"/>
              </a:rPr>
              <a:t>5</a:t>
            </a:r>
            <a:r>
              <a:rPr lang="zh-CN" altLang="en-US" sz="3600" b="1">
                <a:latin typeface="黑体" pitchFamily="2" charset="-122"/>
                <a:ea typeface="黑体" pitchFamily="2" charset="-122"/>
                <a:sym typeface="宋体" pitchFamily="2" charset="-122"/>
              </a:rPr>
              <a:t>、诗中写清秋萧瑟景象（环境）的诗句是：</a:t>
            </a:r>
            <a:endParaRPr lang="zh-CN" altLang="zh-CN">
              <a:latin typeface="Arial" pitchFamily="34" charset="0"/>
              <a:ea typeface="宋体" pitchFamily="2" charset="-122"/>
            </a:endParaRPr>
          </a:p>
          <a:p>
            <a:pPr lvl="0">
              <a:lnSpc>
                <a:spcPct val="150000"/>
              </a:lnSpc>
              <a:spcBef>
                <a:spcPct val="50000"/>
              </a:spcBef>
            </a:pPr>
            <a:r>
              <a:rPr lang="zh-CN" altLang="en-US" sz="3600" b="1">
                <a:latin typeface="黑体" pitchFamily="2" charset="-122"/>
                <a:ea typeface="黑体" pitchFamily="2" charset="-122"/>
                <a:sym typeface="宋体" pitchFamily="2" charset="-122"/>
              </a:rPr>
              <a:t>□□□□，□□□□。 □□□□，□□□□。 □□□□，□□□□。</a:t>
            </a:r>
            <a:endParaRPr lang="zh-CN" altLang="zh-CN">
              <a:latin typeface="Arial" pitchFamily="34" charset="0"/>
              <a:ea typeface="宋体" pitchFamily="2" charset="-122"/>
            </a:endParaRPr>
          </a:p>
          <a:p>
            <a:pPr lvl="0">
              <a:lnSpc>
                <a:spcPct val="150000"/>
              </a:lnSpc>
            </a:pPr>
            <a:r>
              <a:rPr lang="en-US" altLang="zh-CN" sz="3600" b="1">
                <a:latin typeface="黑体" pitchFamily="2" charset="-122"/>
                <a:ea typeface="黑体" pitchFamily="2" charset="-122"/>
                <a:sym typeface="宋体" pitchFamily="2" charset="-122"/>
              </a:rPr>
              <a:t>6</a:t>
            </a:r>
            <a:r>
              <a:rPr lang="zh-CN" altLang="en-US" sz="3600" b="1">
                <a:latin typeface="黑体" pitchFamily="2" charset="-122"/>
                <a:ea typeface="黑体" pitchFamily="2" charset="-122"/>
                <a:sym typeface="宋体" pitchFamily="2" charset="-122"/>
              </a:rPr>
              <a:t>、《蒹葭》中借交代对象与地点表现相爱之人可望而不可及的无限情思的诗句是：</a:t>
            </a:r>
            <a:r>
              <a:rPr lang="zh-CN" altLang="en-US" sz="3600" b="1">
                <a:latin typeface="Arial" pitchFamily="34" charset="0"/>
                <a:ea typeface="黑体" pitchFamily="2" charset="-122"/>
                <a:sym typeface="宋体" pitchFamily="2" charset="-122"/>
              </a:rPr>
              <a:t>□□□□</a:t>
            </a:r>
            <a:r>
              <a:rPr lang="zh-CN" altLang="en-US" sz="3600" b="1">
                <a:effectLst>
                  <a:outerShdw blurRad="38100" dist="38100" dir="2700000" algn="tl">
                    <a:srgbClr val="FFFFFF"/>
                  </a:outerShdw>
                </a:effectLst>
                <a:latin typeface="黑体" pitchFamily="2" charset="-122"/>
                <a:ea typeface="黑体" pitchFamily="2" charset="-122"/>
                <a:sym typeface="宋体" pitchFamily="2" charset="-122"/>
              </a:rPr>
              <a:t>，</a:t>
            </a:r>
            <a:r>
              <a:rPr lang="zh-CN" altLang="en-US" sz="3600" b="1">
                <a:latin typeface="Arial" pitchFamily="34" charset="0"/>
                <a:ea typeface="黑体" pitchFamily="2" charset="-122"/>
                <a:sym typeface="宋体" pitchFamily="2" charset="-122"/>
              </a:rPr>
              <a:t>□□□□。</a:t>
            </a:r>
            <a:endParaRPr lang="zh-CN" altLang="zh-CN">
              <a:latin typeface="Arial" pitchFamily="34" charset="0"/>
              <a:ea typeface="宋体" pitchFamily="2" charset="-122"/>
            </a:endParaRPr>
          </a:p>
        </p:txBody>
      </p:sp>
      <p:sp>
        <p:nvSpPr>
          <p:cNvPr id="16386" name="Text Box 10"/>
          <p:cNvSpPr/>
          <p:nvPr/>
        </p:nvSpPr>
        <p:spPr>
          <a:xfrm>
            <a:off x="1685925" y="6021388"/>
            <a:ext cx="5772150"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200" b="1">
                <a:solidFill>
                  <a:srgbClr val="FF0000"/>
                </a:solidFill>
                <a:latin typeface="Arial" pitchFamily="34" charset="0"/>
                <a:ea typeface="黑体" pitchFamily="2" charset="-122"/>
                <a:sym typeface="宋体" pitchFamily="2" charset="-122"/>
              </a:rPr>
              <a:t>学生自学，教师巡视（</a:t>
            </a:r>
            <a:r>
              <a:rPr lang="en-US" altLang="zh-CN" sz="3200" b="1">
                <a:solidFill>
                  <a:srgbClr val="FF0000"/>
                </a:solidFill>
                <a:latin typeface="Arial" pitchFamily="34" charset="0"/>
                <a:ea typeface="黑体" pitchFamily="2" charset="-122"/>
                <a:sym typeface="宋体" pitchFamily="2" charset="-122"/>
              </a:rPr>
              <a:t>6</a:t>
            </a:r>
            <a:r>
              <a:rPr lang="zh-CN" altLang="en-US" sz="3200" b="1">
                <a:solidFill>
                  <a:srgbClr val="FF0000"/>
                </a:solidFill>
                <a:latin typeface="Arial" pitchFamily="34" charset="0"/>
                <a:ea typeface="黑体" pitchFamily="2" charset="-122"/>
                <a:sym typeface="宋体" pitchFamily="2" charset="-122"/>
              </a:rPr>
              <a:t>分钟）</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up)">
                                      <p:cBhvr>
                                        <p:cTn id="7" dur="500" fill="hold"/>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7409" name="文本框 7172"/>
          <p:cNvSpPr/>
          <p:nvPr/>
        </p:nvSpPr>
        <p:spPr>
          <a:xfrm>
            <a:off x="2466975" y="11113"/>
            <a:ext cx="4038600" cy="5222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2800" b="1">
                <a:solidFill>
                  <a:srgbClr val="FF0000"/>
                </a:solidFill>
                <a:latin typeface="黑体" pitchFamily="2" charset="-122"/>
                <a:ea typeface="黑体" pitchFamily="2" charset="-122"/>
              </a:rPr>
              <a:t>自学检测一（</a:t>
            </a:r>
            <a:r>
              <a:rPr lang="en-US" altLang="zh-CN" sz="2800" b="1">
                <a:solidFill>
                  <a:srgbClr val="FF0000"/>
                </a:solidFill>
                <a:latin typeface="黑体" pitchFamily="2" charset="-122"/>
                <a:ea typeface="黑体" pitchFamily="2" charset="-122"/>
              </a:rPr>
              <a:t>5</a:t>
            </a:r>
            <a:r>
              <a:rPr lang="zh-CN" altLang="en-US" sz="2800" b="1">
                <a:solidFill>
                  <a:srgbClr val="FF0000"/>
                </a:solidFill>
                <a:latin typeface="黑体" pitchFamily="2" charset="-122"/>
                <a:ea typeface="黑体" pitchFamily="2" charset="-122"/>
              </a:rPr>
              <a:t>分钟）</a:t>
            </a:r>
            <a:endParaRPr lang="zh-CN" altLang="zh-CN">
              <a:latin typeface="Arial" pitchFamily="34" charset="0"/>
              <a:ea typeface="宋体" pitchFamily="2" charset="-122"/>
            </a:endParaRPr>
          </a:p>
        </p:txBody>
      </p:sp>
      <p:sp>
        <p:nvSpPr>
          <p:cNvPr id="17410" name="文本框 1"/>
          <p:cNvSpPr/>
          <p:nvPr/>
        </p:nvSpPr>
        <p:spPr>
          <a:xfrm>
            <a:off x="26988" y="454025"/>
            <a:ext cx="9090025" cy="64008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sz="2800" b="1">
                <a:latin typeface="黑体" pitchFamily="2" charset="-122"/>
                <a:ea typeface="黑体" pitchFamily="2" charset="-122"/>
              </a:rPr>
              <a:t>背诵《关雎》，完成下列理解性默写。</a:t>
            </a:r>
            <a:endParaRPr lang="zh-CN" altLang="zh-CN">
              <a:latin typeface="Arial" pitchFamily="34" charset="0"/>
              <a:ea typeface="宋体" pitchFamily="2" charset="-122"/>
            </a:endParaRPr>
          </a:p>
          <a:p>
            <a:pPr lvl="0">
              <a:lnSpc>
                <a:spcPct val="150000"/>
              </a:lnSpc>
            </a:pPr>
            <a:r>
              <a:rPr lang="en-US" altLang="zh-CN" sz="2800" b="1">
                <a:latin typeface="黑体" pitchFamily="2" charset="-122"/>
                <a:ea typeface="黑体" pitchFamily="2" charset="-122"/>
                <a:sym typeface="宋体" pitchFamily="2" charset="-122"/>
              </a:rPr>
              <a:t>1</a:t>
            </a:r>
            <a:r>
              <a:rPr lang="zh-CN" altLang="en-US" sz="2800" b="1">
                <a:latin typeface="黑体" pitchFamily="2" charset="-122"/>
                <a:ea typeface="黑体" pitchFamily="2" charset="-122"/>
                <a:sym typeface="宋体" pitchFamily="2" charset="-122"/>
              </a:rPr>
              <a:t>、全诗的纲目，统摄全诗的句子或表现小伙子一般都喜欢美丽而贤惠的姑娘的句子是：</a:t>
            </a:r>
            <a:endParaRPr lang="zh-CN" altLang="zh-CN">
              <a:latin typeface="Arial" pitchFamily="34" charset="0"/>
              <a:ea typeface="宋体" pitchFamily="2" charset="-122"/>
            </a:endParaRPr>
          </a:p>
          <a:p>
            <a:pPr lvl="0">
              <a:lnSpc>
                <a:spcPct val="150000"/>
              </a:lnSpc>
            </a:pPr>
            <a:r>
              <a:rPr lang="zh-CN" altLang="en-US" sz="28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lnSpc>
                <a:spcPct val="150000"/>
              </a:lnSpc>
            </a:pPr>
            <a:r>
              <a:rPr lang="en-US" altLang="zh-CN" sz="2800" b="1">
                <a:latin typeface="黑体" pitchFamily="2" charset="-122"/>
                <a:ea typeface="黑体" pitchFamily="2" charset="-122"/>
              </a:rPr>
              <a:t>2</a:t>
            </a:r>
            <a:r>
              <a:rPr lang="zh-CN" altLang="en-US" sz="2800" b="1">
                <a:latin typeface="黑体" pitchFamily="2" charset="-122"/>
                <a:ea typeface="黑体" pitchFamily="2" charset="-122"/>
              </a:rPr>
              <a:t>、诗人又是如何表现自己的爱慕之情的：</a:t>
            </a:r>
            <a:endParaRPr lang="zh-CN" altLang="zh-CN">
              <a:latin typeface="Arial" pitchFamily="34" charset="0"/>
              <a:ea typeface="宋体" pitchFamily="2" charset="-122"/>
            </a:endParaRPr>
          </a:p>
          <a:p>
            <a:pPr lvl="0">
              <a:lnSpc>
                <a:spcPct val="150000"/>
              </a:lnSpc>
            </a:pPr>
            <a:r>
              <a:rPr lang="zh-CN" altLang="en-US" sz="2800" b="1">
                <a:latin typeface="黑体" pitchFamily="2" charset="-122"/>
                <a:ea typeface="黑体" pitchFamily="2" charset="-122"/>
              </a:rPr>
              <a:t> </a:t>
            </a:r>
            <a:r>
              <a:rPr lang="zh-CN" altLang="en-US" sz="2800" b="1">
                <a:latin typeface="Arial" pitchFamily="34" charset="0"/>
                <a:ea typeface="黑体" pitchFamily="2" charset="-122"/>
              </a:rPr>
              <a:t>□□□□，□□□□。 □□□□，□□□□。□□□□，□□□□。</a:t>
            </a:r>
            <a:endParaRPr lang="zh-CN" altLang="zh-CN">
              <a:latin typeface="Arial" pitchFamily="34" charset="0"/>
              <a:ea typeface="宋体" pitchFamily="2" charset="-122"/>
            </a:endParaRPr>
          </a:p>
          <a:p>
            <a:pPr lvl="0">
              <a:lnSpc>
                <a:spcPct val="150000"/>
              </a:lnSpc>
            </a:pPr>
            <a:r>
              <a:rPr lang="en-US" altLang="zh-CN" sz="2800" b="1">
                <a:latin typeface="黑体" pitchFamily="2" charset="-122"/>
                <a:ea typeface="黑体" pitchFamily="2" charset="-122"/>
                <a:sym typeface="宋体" pitchFamily="2" charset="-122"/>
              </a:rPr>
              <a:t>3</a:t>
            </a:r>
            <a:r>
              <a:rPr lang="zh-CN" altLang="en-US" sz="2800" b="1">
                <a:latin typeface="黑体" pitchFamily="2" charset="-122"/>
                <a:ea typeface="黑体" pitchFamily="2" charset="-122"/>
                <a:sym typeface="宋体" pitchFamily="2" charset="-122"/>
              </a:rPr>
              <a:t>、最能体现全诗的精神，抒发求之不得的忧思的句子是：</a:t>
            </a:r>
            <a:endParaRPr lang="zh-CN" altLang="zh-CN">
              <a:latin typeface="Arial" pitchFamily="34" charset="0"/>
              <a:ea typeface="宋体" pitchFamily="2" charset="-122"/>
            </a:endParaRPr>
          </a:p>
          <a:p>
            <a:pPr lvl="0">
              <a:lnSpc>
                <a:spcPct val="150000"/>
              </a:lnSpc>
            </a:pPr>
            <a:r>
              <a:rPr lang="zh-CN" altLang="en-US" sz="2800" b="1">
                <a:latin typeface="黑体" pitchFamily="2" charset="-122"/>
                <a:ea typeface="黑体" pitchFamily="2" charset="-122"/>
                <a:sym typeface="宋体" pitchFamily="2" charset="-122"/>
              </a:rPr>
              <a:t>□□□□，□□□□。□□□□，□□□□。</a:t>
            </a:r>
            <a:endParaRPr lang="zh-CN" altLang="zh-CN">
              <a:latin typeface="Arial" pitchFamily="34" charset="0"/>
              <a:ea typeface="宋体" pitchFamily="2" charset="-122"/>
            </a:endParaRPr>
          </a:p>
          <a:p>
            <a:pPr lvl="0"/>
            <a:endParaRPr lang="zh-CN" altLang="en-US" sz="3200" b="1">
              <a:latin typeface="黑体" pitchFamily="2" charset="-122"/>
              <a:ea typeface="黑体" pitchFamily="2" charset="-122"/>
            </a:endParaRPr>
          </a:p>
        </p:txBody>
      </p:sp>
      <p:sp>
        <p:nvSpPr>
          <p:cNvPr id="17411" name="Text Box 5"/>
          <p:cNvSpPr/>
          <p:nvPr/>
        </p:nvSpPr>
        <p:spPr>
          <a:xfrm>
            <a:off x="7938" y="3771900"/>
            <a:ext cx="8985250" cy="1322388"/>
          </a:xfrm>
          <a:prstGeom prst="rect">
            <a:avLst/>
          </a:prstGeom>
          <a:solidFill>
            <a:srgbClr val="F7FD9D"/>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200" b="1">
                <a:solidFill>
                  <a:srgbClr val="FF0000"/>
                </a:solidFill>
                <a:latin typeface="黑体" pitchFamily="2" charset="-122"/>
                <a:ea typeface="黑体" pitchFamily="2" charset="-122"/>
              </a:rPr>
              <a:t>窈窕淑女，</a:t>
            </a:r>
            <a:r>
              <a:rPr lang="zh-CN" altLang="en-US" sz="3200" b="1">
                <a:solidFill>
                  <a:srgbClr val="1115B5"/>
                </a:solidFill>
                <a:latin typeface="黑体" pitchFamily="2" charset="-122"/>
                <a:ea typeface="黑体" pitchFamily="2" charset="-122"/>
              </a:rPr>
              <a:t>寤寐</a:t>
            </a:r>
            <a:r>
              <a:rPr lang="zh-CN" altLang="en-US" sz="3200" b="1">
                <a:solidFill>
                  <a:srgbClr val="FF0000"/>
                </a:solidFill>
                <a:latin typeface="黑体" pitchFamily="2" charset="-122"/>
                <a:ea typeface="黑体" pitchFamily="2" charset="-122"/>
              </a:rPr>
              <a:t>求之。求之不得，寤寐思服。</a:t>
            </a:r>
            <a:endParaRPr lang="zh-CN" altLang="zh-CN">
              <a:latin typeface="Arial" pitchFamily="34" charset="0"/>
              <a:ea typeface="宋体" pitchFamily="2" charset="-122"/>
            </a:endParaRPr>
          </a:p>
          <a:p>
            <a:pPr lvl="0">
              <a:spcBef>
                <a:spcPct val="50000"/>
              </a:spcBef>
            </a:pPr>
            <a:r>
              <a:rPr lang="zh-CN" altLang="en-US" sz="3200" b="1">
                <a:solidFill>
                  <a:srgbClr val="1115B5"/>
                </a:solidFill>
                <a:latin typeface="黑体" pitchFamily="2" charset="-122"/>
                <a:ea typeface="黑体" pitchFamily="2" charset="-122"/>
              </a:rPr>
              <a:t>悠哉悠哉</a:t>
            </a:r>
            <a:r>
              <a:rPr lang="zh-CN" altLang="en-US" sz="3200" b="1">
                <a:solidFill>
                  <a:srgbClr val="FF0000"/>
                </a:solidFill>
                <a:latin typeface="黑体" pitchFamily="2" charset="-122"/>
                <a:ea typeface="黑体" pitchFamily="2" charset="-122"/>
              </a:rPr>
              <a:t>，</a:t>
            </a:r>
            <a:r>
              <a:rPr lang="zh-CN" altLang="en-US" sz="3200" b="1">
                <a:solidFill>
                  <a:srgbClr val="1115B5"/>
                </a:solidFill>
                <a:latin typeface="黑体" pitchFamily="2" charset="-122"/>
                <a:ea typeface="黑体" pitchFamily="2" charset="-122"/>
              </a:rPr>
              <a:t>辗</a:t>
            </a:r>
            <a:r>
              <a:rPr lang="zh-CN" altLang="en-US" sz="3200" b="1">
                <a:solidFill>
                  <a:srgbClr val="FF0000"/>
                </a:solidFill>
                <a:latin typeface="黑体" pitchFamily="2" charset="-122"/>
                <a:ea typeface="黑体" pitchFamily="2" charset="-122"/>
              </a:rPr>
              <a:t>转反</a:t>
            </a:r>
            <a:r>
              <a:rPr lang="zh-CN" altLang="en-US" sz="3200" b="1">
                <a:solidFill>
                  <a:srgbClr val="1115B5"/>
                </a:solidFill>
                <a:latin typeface="黑体" pitchFamily="2" charset="-122"/>
                <a:ea typeface="黑体" pitchFamily="2" charset="-122"/>
              </a:rPr>
              <a:t>侧</a:t>
            </a:r>
            <a:r>
              <a:rPr lang="zh-CN" altLang="en-US" sz="3200" b="1">
                <a:solidFill>
                  <a:srgbClr val="FF0000"/>
                </a:solidFill>
                <a:latin typeface="黑体" pitchFamily="2" charset="-122"/>
                <a:ea typeface="黑体" pitchFamily="2" charset="-122"/>
              </a:rPr>
              <a:t>。 </a:t>
            </a:r>
            <a:endParaRPr lang="zh-CN" altLang="zh-CN">
              <a:latin typeface="Arial" pitchFamily="34" charset="0"/>
              <a:ea typeface="宋体" pitchFamily="2" charset="-122"/>
            </a:endParaRPr>
          </a:p>
        </p:txBody>
      </p:sp>
      <p:sp>
        <p:nvSpPr>
          <p:cNvPr id="17412" name="Text Box 10"/>
          <p:cNvSpPr/>
          <p:nvPr/>
        </p:nvSpPr>
        <p:spPr>
          <a:xfrm>
            <a:off x="26988" y="2517775"/>
            <a:ext cx="3725862" cy="522288"/>
          </a:xfrm>
          <a:prstGeom prst="rect">
            <a:avLst/>
          </a:prstGeom>
          <a:solidFill>
            <a:srgbClr val="F7FD9D"/>
          </a:solidFill>
          <a:ln>
            <a:solidFill>
              <a:srgbClr val="F7FD9D"/>
            </a:solid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2800" b="1">
                <a:solidFill>
                  <a:srgbClr val="1115B5"/>
                </a:solidFill>
                <a:latin typeface="Arial" pitchFamily="34" charset="0"/>
                <a:ea typeface="黑体" pitchFamily="2" charset="-122"/>
              </a:rPr>
              <a:t>窈窕</a:t>
            </a:r>
            <a:r>
              <a:rPr lang="zh-CN" altLang="en-US" sz="2800" b="1">
                <a:solidFill>
                  <a:srgbClr val="FF0000"/>
                </a:solidFill>
                <a:latin typeface="Arial" pitchFamily="34" charset="0"/>
                <a:ea typeface="黑体" pitchFamily="2" charset="-122"/>
              </a:rPr>
              <a:t>淑女，君子好</a:t>
            </a:r>
            <a:r>
              <a:rPr lang="zh-CN" altLang="en-US" sz="2800" b="1">
                <a:solidFill>
                  <a:srgbClr val="1115B5"/>
                </a:solidFill>
                <a:latin typeface="Arial" pitchFamily="34" charset="0"/>
                <a:ea typeface="黑体" pitchFamily="2" charset="-122"/>
              </a:rPr>
              <a:t>逑</a:t>
            </a:r>
            <a:endParaRPr lang="zh-CN" altLang="zh-CN">
              <a:latin typeface="Arial" pitchFamily="34" charset="0"/>
              <a:ea typeface="宋体" pitchFamily="2" charset="-122"/>
            </a:endParaRPr>
          </a:p>
        </p:txBody>
      </p:sp>
      <p:sp>
        <p:nvSpPr>
          <p:cNvPr id="17413" name="Text Box 10"/>
          <p:cNvSpPr/>
          <p:nvPr/>
        </p:nvSpPr>
        <p:spPr>
          <a:xfrm>
            <a:off x="28575" y="5824538"/>
            <a:ext cx="7175500" cy="522287"/>
          </a:xfrm>
          <a:prstGeom prst="rect">
            <a:avLst/>
          </a:prstGeom>
          <a:solidFill>
            <a:srgbClr val="F7FD9D"/>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2800" b="1">
                <a:solidFill>
                  <a:srgbClr val="FF0000"/>
                </a:solidFill>
                <a:latin typeface="Arial" pitchFamily="34" charset="0"/>
                <a:ea typeface="黑体" pitchFamily="2" charset="-122"/>
              </a:rPr>
              <a:t>求之不得，寤寐思服。悠哉悠哉，辗转反侧。</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500" fill="hold"/>
                                        <p:tgtEl>
                                          <p:spTgt spid="17412"/>
                                        </p:tgtEl>
                                        <p:attrNameLst>
                                          <p:attrName>ppt_x</p:attrName>
                                        </p:attrNameLst>
                                      </p:cBhvr>
                                      <p:tavLst>
                                        <p:tav tm="0">
                                          <p:val>
                                            <p:strVal val="#ppt_x"/>
                                          </p:val>
                                        </p:tav>
                                        <p:tav tm="100000">
                                          <p:val>
                                            <p:strVal val="#ppt_x"/>
                                          </p:val>
                                        </p:tav>
                                      </p:tavLst>
                                    </p:anim>
                                    <p:anim calcmode="lin" valueType="num">
                                      <p:cBhvr>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7411"/>
                                        </p:tgtEl>
                                        <p:attrNameLst>
                                          <p:attrName>style.visibility</p:attrName>
                                        </p:attrNameLst>
                                      </p:cBhvr>
                                      <p:to>
                                        <p:strVal val="visible"/>
                                      </p:to>
                                    </p:set>
                                    <p:animEffect transition="in" filter="plus(in)">
                                      <p:cBhvr>
                                        <p:cTn id="13" dur="500" fill="hold"/>
                                        <p:tgtEl>
                                          <p:spTgt spid="17411"/>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7413"/>
                                        </p:tgtEl>
                                        <p:attrNameLst>
                                          <p:attrName>style.visibility</p:attrName>
                                        </p:attrNameLst>
                                      </p:cBhvr>
                                      <p:to>
                                        <p:strVal val="visible"/>
                                      </p:to>
                                    </p:set>
                                    <p:anim calcmode="lin" valueType="num">
                                      <p:cBhvr>
                                        <p:cTn id="18" dur="500" fill="hold"/>
                                        <p:tgtEl>
                                          <p:spTgt spid="17413"/>
                                        </p:tgtEl>
                                        <p:attrNameLst>
                                          <p:attrName>ppt_x</p:attrName>
                                        </p:attrNameLst>
                                      </p:cBhvr>
                                      <p:tavLst>
                                        <p:tav tm="0">
                                          <p:val>
                                            <p:strVal val="#ppt_x"/>
                                          </p:val>
                                        </p:tav>
                                        <p:tav tm="100000">
                                          <p:val>
                                            <p:strVal val="#ppt_x"/>
                                          </p:val>
                                        </p:tav>
                                      </p:tavLst>
                                    </p:anim>
                                    <p:anim calcmode="lin" valueType="num">
                                      <p:cBhvr>
                                        <p:cTn id="19"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8433" name="文本框 1"/>
          <p:cNvSpPr/>
          <p:nvPr/>
        </p:nvSpPr>
        <p:spPr>
          <a:xfrm>
            <a:off x="71438" y="1588"/>
            <a:ext cx="9002712" cy="5516562"/>
          </a:xfrm>
          <a:prstGeom prst="rect">
            <a:avLst/>
          </a:prstGeom>
          <a:noFill/>
          <a:ln w="9525">
            <a:noFill/>
          </a:ln>
        </p:spPr>
        <p:txBody>
          <a:bodyPr vert="horz"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spcBef>
                <a:spcPct val="50000"/>
              </a:spcBef>
            </a:pPr>
            <a:r>
              <a:rPr lang="en-US" altLang="zh-CN" sz="2800" b="1">
                <a:latin typeface="黑体" pitchFamily="2" charset="-122"/>
                <a:ea typeface="黑体" pitchFamily="2" charset="-122"/>
                <a:sym typeface="宋体" pitchFamily="2" charset="-122"/>
              </a:rPr>
              <a:t>4</a:t>
            </a:r>
            <a:r>
              <a:rPr lang="zh-CN" altLang="en-US" sz="2800" b="1">
                <a:latin typeface="黑体" pitchFamily="2" charset="-122"/>
                <a:ea typeface="黑体" pitchFamily="2" charset="-122"/>
                <a:sym typeface="宋体" pitchFamily="2" charset="-122"/>
              </a:rPr>
              <a:t>、诗中表现男子对所爱之人不畏艰难险阻的追求的诗句是：□□□□，□□□□。</a:t>
            </a:r>
            <a:endParaRPr lang="zh-CN" altLang="zh-CN">
              <a:latin typeface="Arial" pitchFamily="34" charset="0"/>
              <a:ea typeface="宋体" pitchFamily="2" charset="-122"/>
            </a:endParaRPr>
          </a:p>
          <a:p>
            <a:pPr lvl="0">
              <a:lnSpc>
                <a:spcPct val="150000"/>
              </a:lnSpc>
              <a:spcBef>
                <a:spcPct val="50000"/>
              </a:spcBef>
            </a:pPr>
            <a:r>
              <a:rPr lang="en-US" altLang="zh-CN" sz="2800" b="1">
                <a:latin typeface="黑体" pitchFamily="2" charset="-122"/>
                <a:ea typeface="黑体" pitchFamily="2" charset="-122"/>
                <a:sym typeface="宋体" pitchFamily="2" charset="-122"/>
              </a:rPr>
              <a:t>5</a:t>
            </a:r>
            <a:r>
              <a:rPr lang="zh-CN" altLang="en-US" sz="2800" b="1">
                <a:latin typeface="黑体" pitchFamily="2" charset="-122"/>
                <a:ea typeface="黑体" pitchFamily="2" charset="-122"/>
                <a:sym typeface="宋体" pitchFamily="2" charset="-122"/>
              </a:rPr>
              <a:t>、诗中写清秋萧瑟景象（环境）的诗句是：</a:t>
            </a:r>
            <a:endParaRPr lang="zh-CN" altLang="zh-CN">
              <a:latin typeface="Arial" pitchFamily="34" charset="0"/>
              <a:ea typeface="宋体" pitchFamily="2" charset="-122"/>
            </a:endParaRPr>
          </a:p>
          <a:p>
            <a:pPr lvl="0">
              <a:lnSpc>
                <a:spcPct val="150000"/>
              </a:lnSpc>
              <a:spcBef>
                <a:spcPct val="50000"/>
              </a:spcBef>
            </a:pPr>
            <a:r>
              <a:rPr lang="zh-CN" altLang="en-US" sz="2800" b="1">
                <a:latin typeface="黑体" pitchFamily="2" charset="-122"/>
                <a:ea typeface="黑体" pitchFamily="2" charset="-122"/>
                <a:sym typeface="宋体" pitchFamily="2" charset="-122"/>
              </a:rPr>
              <a:t>□□□□，□□□□。 □□□□，□□□□。 □□□□，□□□□。</a:t>
            </a:r>
            <a:endParaRPr lang="zh-CN" altLang="zh-CN">
              <a:latin typeface="Arial" pitchFamily="34" charset="0"/>
              <a:ea typeface="宋体" pitchFamily="2" charset="-122"/>
            </a:endParaRPr>
          </a:p>
          <a:p>
            <a:pPr lvl="0">
              <a:lnSpc>
                <a:spcPct val="150000"/>
              </a:lnSpc>
            </a:pPr>
            <a:r>
              <a:rPr lang="en-US" altLang="zh-CN" sz="2800" b="1">
                <a:latin typeface="黑体" pitchFamily="2" charset="-122"/>
                <a:ea typeface="黑体" pitchFamily="2" charset="-122"/>
                <a:sym typeface="宋体" pitchFamily="2" charset="-122"/>
              </a:rPr>
              <a:t>6</a:t>
            </a:r>
            <a:r>
              <a:rPr lang="zh-CN" altLang="en-US" sz="2800" b="1">
                <a:latin typeface="黑体" pitchFamily="2" charset="-122"/>
                <a:ea typeface="黑体" pitchFamily="2" charset="-122"/>
                <a:sym typeface="宋体" pitchFamily="2" charset="-122"/>
              </a:rPr>
              <a:t>、《蒹葭》中借交代对象与地点表现相爱之人可望而不可及的无限情思的诗句是：</a:t>
            </a:r>
            <a:r>
              <a:rPr lang="zh-CN" altLang="en-US" sz="2800" b="1">
                <a:latin typeface="Arial" pitchFamily="34" charset="0"/>
                <a:ea typeface="黑体" pitchFamily="2" charset="-122"/>
                <a:sym typeface="宋体" pitchFamily="2" charset="-122"/>
              </a:rPr>
              <a:t>□□□□</a:t>
            </a:r>
            <a:r>
              <a:rPr lang="zh-CN" altLang="en-US" sz="2800" b="1">
                <a:effectLst>
                  <a:outerShdw blurRad="38100" dist="38100" dir="2700000" algn="tl">
                    <a:srgbClr val="FFFFFF"/>
                  </a:outerShdw>
                </a:effectLst>
                <a:latin typeface="黑体" pitchFamily="2" charset="-122"/>
                <a:ea typeface="黑体" pitchFamily="2" charset="-122"/>
                <a:sym typeface="宋体" pitchFamily="2" charset="-122"/>
              </a:rPr>
              <a:t>，</a:t>
            </a:r>
            <a:r>
              <a:rPr lang="zh-CN" altLang="en-US" sz="2800" b="1">
                <a:latin typeface="Arial" pitchFamily="34" charset="0"/>
                <a:ea typeface="黑体" pitchFamily="2" charset="-122"/>
                <a:sym typeface="宋体" pitchFamily="2" charset="-122"/>
              </a:rPr>
              <a:t>□□□□。</a:t>
            </a:r>
            <a:endParaRPr lang="zh-CN" altLang="zh-CN">
              <a:latin typeface="Arial" pitchFamily="34" charset="0"/>
              <a:ea typeface="宋体" pitchFamily="2" charset="-122"/>
            </a:endParaRPr>
          </a:p>
          <a:p>
            <a:pPr lvl="0" algn="ctr">
              <a:lnSpc>
                <a:spcPct val="120000"/>
              </a:lnSpc>
            </a:pPr>
            <a:endParaRPr lang="zh-CN" altLang="en-US" sz="2800" b="1">
              <a:solidFill>
                <a:srgbClr val="FF0000"/>
              </a:solidFill>
              <a:latin typeface="Arial" pitchFamily="34" charset="0"/>
              <a:ea typeface="黑体" pitchFamily="2" charset="-122"/>
            </a:endParaRPr>
          </a:p>
        </p:txBody>
      </p:sp>
      <p:sp>
        <p:nvSpPr>
          <p:cNvPr id="18434" name="Text Box 10"/>
          <p:cNvSpPr/>
          <p:nvPr/>
        </p:nvSpPr>
        <p:spPr>
          <a:xfrm>
            <a:off x="755650" y="685800"/>
            <a:ext cx="3994150" cy="641350"/>
          </a:xfrm>
          <a:prstGeom prst="rect">
            <a:avLst/>
          </a:prstGeom>
          <a:solidFill>
            <a:srgbClr val="F7FD9D"/>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600" b="1">
                <a:solidFill>
                  <a:srgbClr val="1115B5"/>
                </a:solidFill>
                <a:latin typeface="Arial" pitchFamily="34" charset="0"/>
                <a:ea typeface="黑体" pitchFamily="2" charset="-122"/>
              </a:rPr>
              <a:t>溯</a:t>
            </a:r>
            <a:r>
              <a:rPr lang="zh-CN" altLang="en-US" sz="3200" b="1">
                <a:solidFill>
                  <a:srgbClr val="1115B5"/>
                </a:solidFill>
                <a:latin typeface="Arial" pitchFamily="34" charset="0"/>
                <a:ea typeface="黑体" pitchFamily="2" charset="-122"/>
              </a:rPr>
              <a:t>洄</a:t>
            </a:r>
            <a:r>
              <a:rPr lang="zh-CN" altLang="en-US" sz="3200" b="1">
                <a:solidFill>
                  <a:srgbClr val="FF0000"/>
                </a:solidFill>
                <a:latin typeface="Arial" pitchFamily="34" charset="0"/>
                <a:ea typeface="黑体" pitchFamily="2" charset="-122"/>
              </a:rPr>
              <a:t>从之，道</a:t>
            </a:r>
            <a:r>
              <a:rPr lang="zh-CN" altLang="en-US" sz="3200" b="1">
                <a:solidFill>
                  <a:srgbClr val="1115B5"/>
                </a:solidFill>
                <a:latin typeface="Arial" pitchFamily="34" charset="0"/>
                <a:ea typeface="黑体" pitchFamily="2" charset="-122"/>
              </a:rPr>
              <a:t>阻</a:t>
            </a:r>
            <a:r>
              <a:rPr lang="zh-CN" altLang="en-US" sz="3200" b="1">
                <a:solidFill>
                  <a:srgbClr val="FF0000"/>
                </a:solidFill>
                <a:latin typeface="Arial" pitchFamily="34" charset="0"/>
                <a:ea typeface="黑体" pitchFamily="2" charset="-122"/>
              </a:rPr>
              <a:t>且长。</a:t>
            </a:r>
            <a:endParaRPr lang="zh-CN" altLang="zh-CN">
              <a:latin typeface="Arial" pitchFamily="34" charset="0"/>
              <a:ea typeface="宋体" pitchFamily="2" charset="-122"/>
            </a:endParaRPr>
          </a:p>
        </p:txBody>
      </p:sp>
      <p:sp>
        <p:nvSpPr>
          <p:cNvPr id="18435" name="Text Box 10"/>
          <p:cNvSpPr/>
          <p:nvPr/>
        </p:nvSpPr>
        <p:spPr>
          <a:xfrm>
            <a:off x="53975" y="2039938"/>
            <a:ext cx="8442325" cy="1373187"/>
          </a:xfrm>
          <a:prstGeom prst="rect">
            <a:avLst/>
          </a:prstGeom>
          <a:solidFill>
            <a:srgbClr val="F7FD9D"/>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200" b="1">
                <a:solidFill>
                  <a:srgbClr val="FF0000"/>
                </a:solidFill>
                <a:latin typeface="Arial" pitchFamily="34" charset="0"/>
                <a:ea typeface="黑体" pitchFamily="2" charset="-122"/>
              </a:rPr>
              <a:t>蒹葭苍苍，白露为霜。蒹葭</a:t>
            </a:r>
            <a:r>
              <a:rPr lang="zh-CN" altLang="en-US" sz="3600" b="1">
                <a:solidFill>
                  <a:srgbClr val="1115B5"/>
                </a:solidFill>
                <a:latin typeface="Arial" pitchFamily="34" charset="0"/>
                <a:ea typeface="黑体" pitchFamily="2" charset="-122"/>
              </a:rPr>
              <a:t>萋萋</a:t>
            </a:r>
            <a:r>
              <a:rPr lang="zh-CN" altLang="en-US" sz="3200" b="1">
                <a:solidFill>
                  <a:srgbClr val="FF0000"/>
                </a:solidFill>
                <a:latin typeface="Arial" pitchFamily="34" charset="0"/>
                <a:ea typeface="黑体" pitchFamily="2" charset="-122"/>
              </a:rPr>
              <a:t>，白露未</a:t>
            </a:r>
            <a:r>
              <a:rPr lang="zh-CN" altLang="en-US" sz="3600" b="1">
                <a:solidFill>
                  <a:srgbClr val="1115B5"/>
                </a:solidFill>
                <a:latin typeface="Arial" pitchFamily="34" charset="0"/>
                <a:ea typeface="黑体" pitchFamily="2" charset="-122"/>
              </a:rPr>
              <a:t>晞</a:t>
            </a:r>
            <a:r>
              <a:rPr lang="zh-CN" altLang="en-US" sz="3200" b="1">
                <a:solidFill>
                  <a:srgbClr val="FF0000"/>
                </a:solidFill>
                <a:latin typeface="Arial" pitchFamily="34" charset="0"/>
                <a:ea typeface="黑体" pitchFamily="2" charset="-122"/>
              </a:rPr>
              <a:t>。</a:t>
            </a:r>
            <a:endParaRPr lang="zh-CN" altLang="zh-CN">
              <a:latin typeface="Arial" pitchFamily="34" charset="0"/>
              <a:ea typeface="宋体" pitchFamily="2" charset="-122"/>
            </a:endParaRPr>
          </a:p>
          <a:p>
            <a:pPr lvl="0">
              <a:spcBef>
                <a:spcPct val="50000"/>
              </a:spcBef>
            </a:pPr>
            <a:r>
              <a:rPr lang="zh-CN" altLang="en-US" sz="3200" b="1">
                <a:solidFill>
                  <a:srgbClr val="FF0000"/>
                </a:solidFill>
                <a:latin typeface="Arial" pitchFamily="34" charset="0"/>
                <a:ea typeface="黑体" pitchFamily="2" charset="-122"/>
              </a:rPr>
              <a:t>蒹葭采采，白露未</a:t>
            </a:r>
            <a:r>
              <a:rPr lang="zh-CN" altLang="en-US" sz="3200" b="1">
                <a:solidFill>
                  <a:srgbClr val="1115B5"/>
                </a:solidFill>
                <a:latin typeface="Arial" pitchFamily="34" charset="0"/>
                <a:ea typeface="黑体" pitchFamily="2" charset="-122"/>
              </a:rPr>
              <a:t>已</a:t>
            </a:r>
            <a:r>
              <a:rPr lang="zh-CN" altLang="en-US" sz="3200" b="1">
                <a:solidFill>
                  <a:srgbClr val="FF0000"/>
                </a:solidFill>
                <a:latin typeface="Arial" pitchFamily="34" charset="0"/>
                <a:ea typeface="黑体" pitchFamily="2" charset="-122"/>
              </a:rPr>
              <a:t>。</a:t>
            </a:r>
            <a:endParaRPr lang="zh-CN" altLang="zh-CN">
              <a:latin typeface="Arial" pitchFamily="34" charset="0"/>
              <a:ea typeface="宋体" pitchFamily="2" charset="-122"/>
            </a:endParaRPr>
          </a:p>
        </p:txBody>
      </p:sp>
      <p:sp>
        <p:nvSpPr>
          <p:cNvPr id="18436" name="Text Box 10"/>
          <p:cNvSpPr/>
          <p:nvPr/>
        </p:nvSpPr>
        <p:spPr>
          <a:xfrm>
            <a:off x="4275138" y="4437063"/>
            <a:ext cx="4456112" cy="582612"/>
          </a:xfrm>
          <a:prstGeom prst="rect">
            <a:avLst/>
          </a:prstGeom>
          <a:solidFill>
            <a:srgbClr val="F7FD9D"/>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pPr>
            <a:r>
              <a:rPr lang="zh-CN" altLang="en-US" sz="3200" b="1">
                <a:solidFill>
                  <a:srgbClr val="FF0000"/>
                </a:solidFill>
                <a:latin typeface="Arial" pitchFamily="34" charset="0"/>
                <a:ea typeface="黑体" pitchFamily="2" charset="-122"/>
              </a:rPr>
              <a:t>所</a:t>
            </a:r>
            <a:r>
              <a:rPr lang="zh-CN" altLang="en-US" sz="3200" b="1">
                <a:solidFill>
                  <a:srgbClr val="1115B5"/>
                </a:solidFill>
                <a:latin typeface="Arial" pitchFamily="34" charset="0"/>
                <a:ea typeface="黑体" pitchFamily="2" charset="-122"/>
              </a:rPr>
              <a:t>谓伊</a:t>
            </a:r>
            <a:r>
              <a:rPr lang="zh-CN" altLang="en-US" sz="3200" b="1">
                <a:solidFill>
                  <a:srgbClr val="FF0000"/>
                </a:solidFill>
                <a:latin typeface="Arial" pitchFamily="34" charset="0"/>
                <a:ea typeface="黑体" pitchFamily="2" charset="-122"/>
              </a:rPr>
              <a:t>人，在水一方。</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ipe(up)">
                                      <p:cBhvr>
                                        <p:cTn id="7" dur="500" fill="hold"/>
                                        <p:tgtEl>
                                          <p:spTgt spid="1843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wipe(up)">
                                      <p:cBhvr>
                                        <p:cTn id="12" dur="500" fill="hold"/>
                                        <p:tgtEl>
                                          <p:spTgt spid="1843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8436"/>
                                        </p:tgtEl>
                                        <p:attrNameLst>
                                          <p:attrName>style.visibility</p:attrName>
                                        </p:attrNameLst>
                                      </p:cBhvr>
                                      <p:to>
                                        <p:strVal val="visible"/>
                                      </p:to>
                                    </p:set>
                                    <p:animEffect transition="in" filter="wipe(up)">
                                      <p:cBhvr>
                                        <p:cTn id="17" dur="500" fill="hold"/>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COMMONDATA" val="eyJoZGlkIjoiNzg4OGFkNjkzMjI1MDk4OWZjNGY4OWE5ZTQyMWFmYTIifQ=="/>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393</Paragraphs>
  <Slides>45</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45</vt:i4>
      </vt:variant>
    </vt:vector>
  </HeadingPairs>
  <TitlesOfParts>
    <vt:vector baseType="lpstr" size="51">
      <vt:lpstr>Arial</vt:lpstr>
      <vt:lpstr>黑体</vt:lpstr>
      <vt:lpstr>宋体</vt:lpstr>
      <vt:lpstr>Calibri</vt:lpstr>
      <vt:lpstr>Cambria</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《茅屋为秋风所破歌》</vt:lpstr>
      <vt:lpstr>《卖炭翁》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2022-06-18T17:06:56.613</cp:lastPrinted>
  <dcterms:created xsi:type="dcterms:W3CDTF">2022-06-18T17:06:56Z</dcterms:created>
  <dcterms:modified xsi:type="dcterms:W3CDTF">2022-06-18T09:06:56Z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