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3"/>
  </p:handoutMasterIdLst>
  <p:sldIdLst>
    <p:sldId id="256" r:id="rId3"/>
    <p:sldId id="354" r:id="rId5"/>
    <p:sldId id="356" r:id="rId6"/>
    <p:sldId id="357" r:id="rId7"/>
    <p:sldId id="355" r:id="rId8"/>
    <p:sldId id="358" r:id="rId9"/>
    <p:sldId id="359" r:id="rId10"/>
    <p:sldId id="276" r:id="rId11"/>
    <p:sldId id="257" r:id="rId12"/>
    <p:sldId id="278" r:id="rId13"/>
    <p:sldId id="279" r:id="rId14"/>
    <p:sldId id="307" r:id="rId15"/>
    <p:sldId id="308" r:id="rId16"/>
    <p:sldId id="318" r:id="rId17"/>
    <p:sldId id="309" r:id="rId18"/>
    <p:sldId id="310" r:id="rId19"/>
    <p:sldId id="319" r:id="rId20"/>
    <p:sldId id="311" r:id="rId21"/>
    <p:sldId id="320" r:id="rId22"/>
    <p:sldId id="312" r:id="rId23"/>
    <p:sldId id="313" r:id="rId24"/>
    <p:sldId id="321" r:id="rId25"/>
    <p:sldId id="314" r:id="rId26"/>
    <p:sldId id="315" r:id="rId27"/>
    <p:sldId id="322" r:id="rId28"/>
    <p:sldId id="316" r:id="rId29"/>
    <p:sldId id="317" r:id="rId30"/>
    <p:sldId id="306" r:id="rId31"/>
    <p:sldId id="280" r:id="rId32"/>
    <p:sldId id="258" r:id="rId33"/>
    <p:sldId id="277" r:id="rId34"/>
    <p:sldId id="275" r:id="rId35"/>
    <p:sldId id="259" r:id="rId36"/>
    <p:sldId id="281" r:id="rId37"/>
    <p:sldId id="260" r:id="rId38"/>
    <p:sldId id="261" r:id="rId39"/>
    <p:sldId id="282" r:id="rId40"/>
    <p:sldId id="262" r:id="rId41"/>
    <p:sldId id="263" r:id="rId42"/>
    <p:sldId id="264" r:id="rId43"/>
    <p:sldId id="283" r:id="rId44"/>
    <p:sldId id="284" r:id="rId45"/>
    <p:sldId id="265" r:id="rId46"/>
    <p:sldId id="285" r:id="rId47"/>
    <p:sldId id="266" r:id="rId48"/>
    <p:sldId id="286" r:id="rId49"/>
    <p:sldId id="287" r:id="rId50"/>
    <p:sldId id="267" r:id="rId51"/>
    <p:sldId id="288" r:id="rId5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95"/>
        <p:guide pos="286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2588281"/>
            <a:ext cx="8139178"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1296000"/>
            <a:ext cx="8139178"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808730"/>
            <a:ext cx="8139178"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1296000"/>
            <a:ext cx="396243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1296000"/>
            <a:ext cx="396243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789043"/>
            <a:ext cx="39624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789043"/>
            <a:ext cx="396243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1296000"/>
            <a:ext cx="396243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432000"/>
            <a:ext cx="8139178"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1296000"/>
            <a:ext cx="8139178"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6349833"/>
            <a:ext cx="2025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6349833"/>
            <a:ext cx="297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457950" y="6349833"/>
            <a:ext cx="2025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0"/>
              </a:spcBef>
              <a:spcAft>
                <a:spcPts val="1000"/>
              </a:spcAft>
            </a:pPr>
            <a:endParaRPr lang="zh-CN" altLang="en-US" sz="2400" b="1" u="none">
              <a:solidFill>
                <a:srgbClr val="000000"/>
              </a:solidFill>
              <a:latin typeface="汉仪楷体简" panose="02010609000101010101" charset="-122"/>
              <a:ea typeface="汉仪楷体简" panose="0201060900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400" b="1" i="0" u="none" strike="noStrike" kern="1200" cap="none" spc="150" normalizeH="0" baseline="0">
          <a:solidFill>
            <a:srgbClr val="000000"/>
          </a:solidFill>
          <a:uFillTx/>
          <a:latin typeface="汉仪楷体简" panose="02010609000101010101" charset="-122"/>
          <a:ea typeface="汉仪楷体简" panose="0201060900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custDataLst>
              <p:tags r:id="rId1"/>
            </p:custDataLst>
          </p:nvPr>
        </p:nvSpPr>
        <p:spPr>
          <a:xfrm>
            <a:off x="0" y="744855"/>
            <a:ext cx="8139430" cy="899160"/>
          </a:xfrm>
        </p:spPr>
        <p:txBody>
          <a:bodyPr/>
          <a:lstStyle/>
          <a:p>
            <a:r>
              <a:rPr lang="zh-CN" altLang="en-US"/>
              <a:t>2020高考语文备考</a:t>
            </a:r>
            <a:endParaRPr lang="zh-CN" altLang="en-US"/>
          </a:p>
        </p:txBody>
      </p:sp>
      <p:sp>
        <p:nvSpPr>
          <p:cNvPr id="3" name="副标题 2"/>
          <p:cNvSpPr>
            <a:spLocks noGrp="1"/>
          </p:cNvSpPr>
          <p:nvPr>
            <p:ph type="subTitle" idx="4294967295"/>
            <p:custDataLst>
              <p:tags r:id="rId2"/>
            </p:custDataLst>
          </p:nvPr>
        </p:nvSpPr>
        <p:spPr>
          <a:xfrm>
            <a:off x="1206500" y="2712085"/>
            <a:ext cx="6555740" cy="951230"/>
          </a:xfrm>
        </p:spPr>
        <p:txBody>
          <a:bodyPr/>
          <a:lstStyle/>
          <a:p>
            <a:r>
              <a:rPr lang="zh-CN" altLang="en-US" sz="4000">
                <a:solidFill>
                  <a:srgbClr val="FF0000"/>
                </a:solidFill>
                <a:sym typeface="+mn-ea"/>
              </a:rPr>
              <a:t>论述类文本阅读解题技巧</a:t>
            </a:r>
            <a:r>
              <a:rPr lang="en-US" altLang="zh-CN" sz="4000">
                <a:solidFill>
                  <a:srgbClr val="FF0000"/>
                </a:solidFill>
                <a:sym typeface="+mn-ea"/>
              </a:rPr>
              <a:t>1</a:t>
            </a:r>
            <a:endParaRPr lang="zh-CN" altLang="en-US" sz="4000">
              <a:solidFill>
                <a:srgbClr val="FF0000"/>
              </a:solidFill>
            </a:endParaRPr>
          </a:p>
          <a:p>
            <a:endParaRPr lang="zh-CN" altLang="en-US" sz="4000">
              <a:solidFill>
                <a:srgbClr val="FF0000"/>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 y="12700"/>
            <a:ext cx="9135110" cy="6607175"/>
          </a:xfrm>
          <a:prstGeom prst="rect">
            <a:avLst/>
          </a:prstGeom>
          <a:noFill/>
        </p:spPr>
        <p:txBody>
          <a:bodyPr wrap="square" rtlCol="0">
            <a:spAutoFit/>
          </a:bodyPr>
          <a:p>
            <a:pPr>
              <a:lnSpc>
                <a:spcPct val="13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二</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从考纲出发，知道考什么</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3.选材范围</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（1）社会科学类 </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自然科学类文章，是指研究自然科学及技术方面的文章包括数学、物理学、化学、生物学等基础学科以及天文学、地质学、医学、生命科学、信息科学等学科的文章。</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（2）自然科学类</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社会科学类文章，是指研究各种社会现象的科学的文章，它包括经济学、政治学、社会学、教育学、语言学、文化学、文艺学、历史学、美学等学科的文章。</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 y="12700"/>
            <a:ext cx="9135110" cy="6800850"/>
          </a:xfrm>
          <a:prstGeom prst="rect">
            <a:avLst/>
          </a:prstGeom>
          <a:noFill/>
        </p:spPr>
        <p:txBody>
          <a:bodyPr wrap="square" rtlCol="0">
            <a:spAutoFit/>
          </a:bodyPr>
          <a:p>
            <a:pPr>
              <a:lnSpc>
                <a:spcPct val="100000"/>
              </a:lnSpc>
              <a:spcBef>
                <a:spcPts val="0"/>
              </a:spcBef>
              <a:spcAft>
                <a:spcPts val="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二</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从考纲出发，知道考什么</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4.抓住命题规律，找到突破口</a:t>
            </a:r>
            <a:endParaRPr lang="zh-CN" altLang="en-US" sz="2400" b="1" u="none">
              <a:solidFill>
                <a:srgbClr val="FF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从所考查的文本上看，选材范围上有所拓宽。近两年，高考论述类文本涉及史学、美学、考古学、文艺学等，所选文本具有较强的学术性和典范性，结构和语言具有严谨的特点。经过改造加工的文本，具备了论述类文本所应有的“论证阐述（或立论陈述）”的特征，篇幅虽小，“五脏俱全”，甚至可以把它看做一篇完整论述文的缩影。所选文本的论点很鲜明，一般是在文本的首段就旗帜鲜明地点明文章的论点；每段还有分论点，论述层次很清晰。作为论据，既有事实性的材料，也有理论性的论据。论证方法也很灵活，有事实论证、道理论证（演绎推理）、对比论证等。</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a:t>
            </a:r>
            <a:r>
              <a:rPr lang="zh-CN" altLang="en-US" sz="2400" b="1" u="none">
                <a:solidFill>
                  <a:srgbClr val="FF0000"/>
                </a:solidFill>
                <a:latin typeface="汉仪楷体简" panose="02010609000101010101" charset="-122"/>
                <a:ea typeface="汉仪楷体简" panose="02010609000101010101" charset="-122"/>
              </a:rPr>
              <a:t>新考纲中新增的“分析文本的论点、论据和论证方法”在近两年的高考试题中已经有所体现。</a:t>
            </a:r>
            <a:r>
              <a:rPr lang="zh-CN" altLang="en-US" sz="2400" b="1" u="none">
                <a:solidFill>
                  <a:srgbClr val="000000"/>
                </a:solidFill>
                <a:latin typeface="汉仪楷体简" panose="02010609000101010101" charset="-122"/>
                <a:ea typeface="汉仪楷体简" panose="02010609000101010101" charset="-122"/>
              </a:rPr>
              <a:t>新考纲将其能力层级界定为“分析”，意在要求学生明了文本的论点，并分析其合理性；理解并分析文本为证明其论点运用了哪些论据；文本运用了哪些论证方法，是如何运用论据来证明其论点的。这种考查要求回归论述类文本阅读的本质，可以让考生更好地循着文本特征阅读，考查方式和命题方式也趋于科学和合理。</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 y="12700"/>
            <a:ext cx="9107170" cy="521970"/>
          </a:xfrm>
          <a:prstGeom prst="rect">
            <a:avLst/>
          </a:prstGeom>
          <a:noFill/>
        </p:spPr>
        <p:txBody>
          <a:bodyPr wrap="square" rtlCol="0">
            <a:spAutoFit/>
          </a:bodyPr>
          <a:p>
            <a:r>
              <a:rPr lang="zh-CN" altLang="en-US" sz="2800">
                <a:solidFill>
                  <a:srgbClr val="FF0000"/>
                </a:solidFill>
              </a:rPr>
              <a:t>三</a:t>
            </a:r>
            <a:r>
              <a:rPr lang="en-US" altLang="zh-CN" sz="2800">
                <a:solidFill>
                  <a:srgbClr val="FF0000"/>
                </a:solidFill>
              </a:rPr>
              <a:t>.</a:t>
            </a:r>
            <a:r>
              <a:rPr lang="zh-CN" altLang="en-US" sz="2800">
                <a:solidFill>
                  <a:srgbClr val="FF0000"/>
                </a:solidFill>
              </a:rPr>
              <a:t>“蒙”得正确，做得轻松</a:t>
            </a:r>
            <a:endParaRPr lang="zh-CN" altLang="en-US" sz="2800">
              <a:solidFill>
                <a:srgbClr val="FF0000"/>
              </a:solidFill>
            </a:endParaRPr>
          </a:p>
        </p:txBody>
      </p:sp>
      <p:sp>
        <p:nvSpPr>
          <p:cNvPr id="3" name="文本框 2"/>
          <p:cNvSpPr txBox="1"/>
          <p:nvPr/>
        </p:nvSpPr>
        <p:spPr>
          <a:xfrm>
            <a:off x="30480" y="663575"/>
            <a:ext cx="9094470" cy="5845175"/>
          </a:xfrm>
          <a:prstGeom prst="rect">
            <a:avLst/>
          </a:prstGeom>
          <a:noFill/>
        </p:spPr>
        <p:txBody>
          <a:bodyPr wrap="square" rtlCol="0">
            <a:spAutoFit/>
          </a:bodyPr>
          <a:p>
            <a:pPr>
              <a:lnSpc>
                <a:spcPct val="170000"/>
              </a:lnSpc>
            </a:pPr>
            <a:r>
              <a:rPr lang="en-US" altLang="zh-CN" sz="2800" b="1">
                <a:latin typeface="汉仪楷体简" panose="02010609000101010101" charset="-122"/>
                <a:ea typeface="汉仪楷体简" panose="02010609000101010101" charset="-122"/>
                <a:cs typeface="汉仪楷体简" panose="02010609000101010101" charset="-122"/>
              </a:rPr>
              <a:t>  </a:t>
            </a:r>
            <a:r>
              <a:rPr lang="en-US" altLang="zh-CN" sz="2400" b="1">
                <a:latin typeface="汉仪楷体简" panose="02010609000101010101" charset="-122"/>
                <a:ea typeface="汉仪楷体简" panose="02010609000101010101" charset="-122"/>
                <a:cs typeface="汉仪楷体简" panose="02010609000101010101" charset="-122"/>
              </a:rPr>
              <a:t>  </a:t>
            </a:r>
            <a:r>
              <a:rPr lang="zh-CN" altLang="en-US" sz="2400" b="1">
                <a:latin typeface="汉仪楷体简" panose="02010609000101010101" charset="-122"/>
                <a:ea typeface="汉仪楷体简" panose="02010609000101010101" charset="-122"/>
                <a:cs typeface="汉仪楷体简" panose="02010609000101010101" charset="-122"/>
              </a:rPr>
              <a:t>从考题来说，选择题主要考查“筛选并整合文中的信息”的能力，“筛选”就是要按照题目要求准确地锁定信息段，获取所要求的信息；“整合”就是在不改变原意的基础上，将筛选所得的信息做出正确认知，把握个材料之间的关系，进行归纳综合或重组。做选择题题时可分“索检原文→比对选项→作出判断”即“对位、比较和确认”三步走。</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70000"/>
              </a:lnSpc>
            </a:pPr>
            <a:r>
              <a:rPr lang="zh-CN" altLang="en-US" sz="2400" b="1">
                <a:latin typeface="汉仪楷体简" panose="02010609000101010101" charset="-122"/>
                <a:ea typeface="汉仪楷体简" panose="02010609000101010101" charset="-122"/>
                <a:cs typeface="汉仪楷体简" panose="02010609000101010101" charset="-122"/>
              </a:rPr>
              <a:t>    行</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之有效而且命中率较高的做题技巧</a:t>
            </a: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有些选项，只要看到一些词语，根本不用理解，就可以排除，因为那一定是正确的或者一定是错误的，这样就可以大大节省做题的时间。</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545" y="27305"/>
            <a:ext cx="9229725" cy="5517515"/>
          </a:xfrm>
          <a:prstGeom prst="rect">
            <a:avLst/>
          </a:prstGeom>
          <a:noFill/>
        </p:spPr>
        <p:txBody>
          <a:bodyPr wrap="square" rtlCol="0">
            <a:spAutoFit/>
          </a:bodyPr>
          <a:p>
            <a:pPr>
              <a:lnSpc>
                <a:spcPct val="21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1</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、寻找表达不绝对化的词语：</a:t>
            </a:r>
            <a:r>
              <a:rPr lang="zh-CN" altLang="en-US" sz="2400" b="1">
                <a:latin typeface="汉仪楷体简" panose="02010609000101010101" charset="-122"/>
                <a:ea typeface="汉仪楷体简" panose="02010609000101010101" charset="-122"/>
                <a:cs typeface="汉仪楷体简" panose="02010609000101010101" charset="-122"/>
              </a:rPr>
              <a:t>当选项里有这些字眼的时候，选项是正确的：大多数、至少、绝大多数情况下、基本上等等。</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21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理由是：</a:t>
            </a:r>
            <a:r>
              <a:rPr lang="zh-CN" altLang="en-US" sz="2400" b="1">
                <a:latin typeface="汉仪楷体简" panose="02010609000101010101" charset="-122"/>
                <a:ea typeface="汉仪楷体简" panose="02010609000101010101" charset="-122"/>
                <a:cs typeface="汉仪楷体简" panose="02010609000101010101" charset="-122"/>
              </a:rPr>
              <a:t>这类选项是考题中出现最多的。这些词语，在表达上注重客观性和科学性，避免表达绝对化，或者以偏概全，说明选项的设置是严谨的，这些都基本可以迅速判断它是正确的。做这样的选项，首先就要把选项中一些绝对化、以偏概全、无中生有等的词语找到，在原文里进行验证，即可尽快排除或确定。</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545" y="27305"/>
            <a:ext cx="9229725" cy="4154170"/>
          </a:xfrm>
          <a:prstGeom prst="rect">
            <a:avLst/>
          </a:prstGeom>
          <a:noFill/>
        </p:spPr>
        <p:txBody>
          <a:bodyPr wrap="square" rtlCol="0">
            <a:spAutoFit/>
          </a:bodyPr>
          <a:p>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1</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、寻找表达不绝对化的词语：</a:t>
            </a:r>
            <a:r>
              <a:rPr lang="zh-CN" altLang="en-US" sz="2400" b="1">
                <a:latin typeface="汉仪楷体简" panose="02010609000101010101" charset="-122"/>
                <a:ea typeface="汉仪楷体简" panose="02010609000101010101" charset="-122"/>
                <a:cs typeface="汉仪楷体简" panose="02010609000101010101" charset="-122"/>
              </a:rPr>
              <a:t>当选项里有这些字眼的时候，选项是正确的：大多数、至少、绝大多数情况下、基本上等等。</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例题（16年全国卷1）2.下列理解和分析，不符合原文意思的一项是</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A.在20世纪20年代疑古思潮流行时期，一些历史学家对《世本》的可靠性将信将疑，认为其中记载的一些内容恐怕是虚构的。</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B.旧史学的研究既缺少实事求是的科学态度，又缺乏科学的考古资料，因而它受到古史辨派的无情批判。</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C.王国维的“二重证据法”让中国历史研究者认识到，在考证古史时不仅要注重历史文献的记载，也要重视地下出土的新材料。</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D.许慎的《说文解字》没有利用汉字的早期形式，而主要依据小篆来研究古文字，这使它在解释字源方面存在着一定的不足。</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4130" y="4181475"/>
            <a:ext cx="9163050" cy="2676525"/>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sym typeface="+mn-ea"/>
              </a:rPr>
              <a:t>B【解析】本题考查学生对文章主要信息的筛选和理解能力。“旧史学”错，据原文第4段第二句话内容可知，原文指“对一切经不住史证的旧史学”，属于范围的括大化。</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sym typeface="+mn-ea"/>
              </a:rPr>
              <a:t>这道题中的A选项，“A.在20世纪20年代疑古思潮流行时期，一些历史学家对《世本》的可靠性将信将疑，认为其中记载的一些内容恐怕是虚构的。”在这个选项中，出现了“一些历史学家”“恐怕”“一些内容”等词语，那么可以断定，这个选项是正确的。</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 y="-27305"/>
            <a:ext cx="9161780" cy="4892675"/>
          </a:xfrm>
          <a:prstGeom prst="rect">
            <a:avLst/>
          </a:prstGeom>
          <a:noFill/>
        </p:spPr>
        <p:txBody>
          <a:bodyPr wrap="square" rtlCol="0">
            <a:spAutoFit/>
          </a:bodyPr>
          <a:p>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2</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、当抽取的文句组合在一起的时候，通常都是错误的。</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理由是：</a:t>
            </a:r>
            <a:r>
              <a:rPr lang="zh-CN" altLang="en-US" sz="2400" b="1">
                <a:latin typeface="汉仪楷体简" panose="02010609000101010101" charset="-122"/>
                <a:ea typeface="汉仪楷体简" panose="02010609000101010101" charset="-122"/>
                <a:cs typeface="汉仪楷体简" panose="02010609000101010101" charset="-122"/>
              </a:rPr>
              <a:t>文章的每一句话，都是具体语境的表达，如果在文章随意抽取文句进行组合，即使每一句话都是正确的，但是组合在一起，就不能构成连贯的语意，容易犯断章取义的错误。</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根据原文内容，下列说法不正确的一项是（   ）（3分）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A．北宋时期，经济水平己远不如前的关中成为儒学中心，表明文化贤哲对文化中心的形成具有引领作用。</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B．如果一个地区经济发达，社会稳定，那么它就可能成为文化中心；反之已有的文化中心就有可能转移。</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C．社会不稳定未必就不利于文化发展与文化中心的形成，例如“百家争鸣”时代，也可能催生文化中心。</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D．</a:t>
            </a:r>
            <a:r>
              <a:rPr lang="zh-CN" altLang="en-US" sz="2400" b="1">
                <a:latin typeface="汉仪楷体简" panose="02010609000101010101" charset="-122"/>
                <a:ea typeface="汉仪楷体简" panose="02010609000101010101" charset="-122"/>
                <a:cs typeface="汉仪楷体简" panose="02010609000101010101" charset="-122"/>
              </a:rPr>
              <a:t>四川成都成为唐末文化中心之一，是由于当时蜀地社会相对稳定，印刷业发达，书市繁荣，教育兴盛。</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9210" y="4729480"/>
            <a:ext cx="9148445" cy="2084070"/>
          </a:xfrm>
          <a:prstGeom prst="rect">
            <a:avLst/>
          </a:prstGeom>
          <a:noFill/>
          <a:ln>
            <a:solidFill>
              <a:srgbClr val="C00000"/>
            </a:solidFill>
          </a:ln>
        </p:spPr>
        <p:txBody>
          <a:bodyPr wrap="square" rtlCol="0">
            <a:spAutoFit/>
          </a:bodyPr>
          <a:p>
            <a:pPr>
              <a:lnSpc>
                <a:spcPct val="9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【解析】</a:t>
            </a:r>
            <a:r>
              <a:rPr lang="zh-CN" altLang="en-US" sz="2400" b="1">
                <a:latin typeface="汉仪楷体简" panose="02010609000101010101" charset="-122"/>
                <a:ea typeface="汉仪楷体简" panose="02010609000101010101" charset="-122"/>
                <a:cs typeface="汉仪楷体简" panose="02010609000101010101" charset="-122"/>
                <a:sym typeface="+mn-ea"/>
              </a:rPr>
              <a:t>时间有误。据第五段“到了五代，长安的文化中心地位消失了，而四川……俨然成为一个新的文化中心”，“唐末”应为“五代”。归因不当。“教育兴盛”这一表述于原文无据。</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90000"/>
              </a:lnSpc>
            </a:pPr>
            <a:r>
              <a:rPr lang="zh-CN" altLang="en-US" sz="2400" b="1">
                <a:latin typeface="汉仪楷体简" panose="02010609000101010101" charset="-122"/>
                <a:ea typeface="汉仪楷体简" panose="02010609000101010101" charset="-122"/>
                <a:cs typeface="汉仪楷体简" panose="02010609000101010101" charset="-122"/>
                <a:sym typeface="+mn-ea"/>
              </a:rPr>
              <a:t>   这道试题中把第三段和第六段的文字进行了组合，在时间上错位，造成了错误。“到了五代，长安的文化中心地位消失了，而四川……俨然成为一个新的文化中心”，“唐末”应为“五代”。</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39555" cy="6552565"/>
          </a:xfrm>
          <a:prstGeom prst="rect">
            <a:avLst/>
          </a:prstGeom>
          <a:noFill/>
        </p:spPr>
        <p:txBody>
          <a:bodyPr wrap="square" rtlCol="0">
            <a:spAutoFit/>
          </a:bodyPr>
          <a:p>
            <a:pPr>
              <a:lnSpc>
                <a:spcPct val="11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3</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、概括性的选项一定是正确的。</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理由是</a:t>
            </a:r>
            <a:r>
              <a:rPr lang="zh-CN" altLang="en-US" sz="2400" b="1">
                <a:latin typeface="汉仪楷体简" panose="02010609000101010101" charset="-122"/>
                <a:ea typeface="汉仪楷体简" panose="02010609000101010101" charset="-122"/>
                <a:cs typeface="汉仪楷体简" panose="02010609000101010101" charset="-122"/>
              </a:rPr>
              <a:t>：这类选项，因为没有原句对照，甚至找不到文中的原句，需要对原文的道理进行推理，如果这类选项错误，对考生的能力要求特别高，这不是一般的考生能够做到的，所以这类选项通常设计为正确的选项。</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根据原文内容，下列说法不正确的一项是（   ）</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 黄宾虹的具有“干裂秋风、润含春雨”风格的山水画，表现出艺术上的大美，体现了艺术性与精神性相反相成、可以互化互生的辩证关系。</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 如果山水画的艺术性与精神性达到了高层次的和谐，那么此时其艺术性和精神性是处在激烈矛盾运动中达成的一种平衡状态。</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 -个艺术家从“问天、问史、问我”人手，进行自我内省，把握自己的个性，明确白己的艺术特质，可以在艺术实践中顺应、强化、发扬这种艺术特质。</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 -个人的哲学思维是在“学问——反问——疑问”的过程中形成的，而个人独立思考的价值是在这个过程中进行质疑、否定而体现出来的。</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39555" cy="3415030"/>
          </a:xfrm>
          <a:prstGeom prst="rect">
            <a:avLst/>
          </a:prstGeom>
          <a:noFill/>
        </p:spPr>
        <p:txBody>
          <a:bodyPr wrap="square" rtlCol="0">
            <a:spAutoFit/>
          </a:bodyPr>
          <a:p>
            <a:pPr>
              <a:lnSpc>
                <a:spcPct val="120000"/>
              </a:lnSpc>
            </a:pPr>
            <a:r>
              <a:rPr lang="zh-CN" altLang="en-US" sz="2000" b="1">
                <a:latin typeface="汉仪楷体简" panose="02010609000101010101" charset="-122"/>
                <a:ea typeface="汉仪楷体简" panose="02010609000101010101" charset="-122"/>
                <a:cs typeface="汉仪楷体简" panose="02010609000101010101" charset="-122"/>
              </a:rPr>
              <a:t>例题</a:t>
            </a:r>
            <a:r>
              <a:rPr lang="en-US" altLang="zh-CN" sz="2000" b="1">
                <a:latin typeface="汉仪楷体简" panose="02010609000101010101" charset="-122"/>
                <a:ea typeface="汉仪楷体简" panose="02010609000101010101" charset="-122"/>
                <a:cs typeface="汉仪楷体简" panose="02010609000101010101" charset="-122"/>
              </a:rPr>
              <a:t>:</a:t>
            </a:r>
            <a:r>
              <a:rPr lang="zh-CN" altLang="en-US" sz="2000" b="1">
                <a:latin typeface="汉仪楷体简" panose="02010609000101010101" charset="-122"/>
                <a:ea typeface="汉仪楷体简" panose="02010609000101010101" charset="-122"/>
                <a:cs typeface="汉仪楷体简" panose="02010609000101010101" charset="-122"/>
              </a:rPr>
              <a:t>根据原文内容，下列说法不正确的一项是（   ）</a:t>
            </a:r>
            <a:endParaRPr lang="zh-CN" altLang="en-US" sz="20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000" b="1">
                <a:latin typeface="汉仪楷体简" panose="02010609000101010101" charset="-122"/>
                <a:ea typeface="汉仪楷体简" panose="02010609000101010101" charset="-122"/>
                <a:cs typeface="汉仪楷体简" panose="02010609000101010101" charset="-122"/>
              </a:rPr>
              <a:t>A. 黄宾虹的具有“干裂秋风、润含春雨”风格的山水画，表现出艺术上的大美，体现了艺术性与精神性相反相成、可以互化互生的辩证关系。</a:t>
            </a:r>
            <a:endParaRPr lang="zh-CN" altLang="en-US" sz="20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000" b="1">
                <a:latin typeface="汉仪楷体简" panose="02010609000101010101" charset="-122"/>
                <a:ea typeface="汉仪楷体简" panose="02010609000101010101" charset="-122"/>
                <a:cs typeface="汉仪楷体简" panose="02010609000101010101" charset="-122"/>
              </a:rPr>
              <a:t>B. 如果山水画的艺术性与精神性达到了高层次的和谐，那么此时其艺术性和精神性是处在激烈矛盾运动中达成的一种平衡状态。</a:t>
            </a:r>
            <a:endParaRPr lang="zh-CN" altLang="en-US" sz="20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000" b="1">
                <a:latin typeface="汉仪楷体简" panose="02010609000101010101" charset="-122"/>
                <a:ea typeface="汉仪楷体简" panose="02010609000101010101" charset="-122"/>
                <a:cs typeface="汉仪楷体简" panose="02010609000101010101" charset="-122"/>
              </a:rPr>
              <a:t>C. -个艺术家从“问天、问史、问我”人手，进行自我内省，把握自己的个性，明确白己的艺术特质，可以在艺术实践中顺应、强化、发扬这种艺术特质。</a:t>
            </a:r>
            <a:endParaRPr lang="zh-CN" altLang="en-US" sz="20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000" b="1">
                <a:solidFill>
                  <a:srgbClr val="FF0000"/>
                </a:solidFill>
                <a:latin typeface="汉仪楷体简" panose="02010609000101010101" charset="-122"/>
                <a:ea typeface="汉仪楷体简" panose="02010609000101010101" charset="-122"/>
                <a:cs typeface="汉仪楷体简" panose="02010609000101010101" charset="-122"/>
              </a:rPr>
              <a:t>D.</a:t>
            </a:r>
            <a:r>
              <a:rPr lang="zh-CN" altLang="en-US" sz="2000" b="1">
                <a:latin typeface="汉仪楷体简" panose="02010609000101010101" charset="-122"/>
                <a:ea typeface="汉仪楷体简" panose="02010609000101010101" charset="-122"/>
                <a:cs typeface="汉仪楷体简" panose="02010609000101010101" charset="-122"/>
              </a:rPr>
              <a:t> -个人的哲学思维是在“学问——反问——疑问”的过程中形成的，而个人独立思考的价值是在这个过程中进行质疑、否定而体现出来的。</a:t>
            </a:r>
            <a:endParaRPr lang="zh-CN" altLang="en-US" sz="20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540" y="3876675"/>
            <a:ext cx="9139555" cy="2676525"/>
          </a:xfrm>
          <a:prstGeom prst="rect">
            <a:avLst/>
          </a:prstGeom>
          <a:noFill/>
          <a:ln>
            <a:solidFill>
              <a:srgbClr val="C00000"/>
            </a:solidFill>
          </a:ln>
        </p:spPr>
        <p:txBody>
          <a:bodyPr wrap="square" rtlCol="0">
            <a:spAutoFit/>
          </a:bodyPr>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【解析】</a:t>
            </a:r>
            <a:r>
              <a:rPr lang="zh-CN" altLang="en-US" sz="2400" b="1">
                <a:latin typeface="汉仪楷体简" panose="02010609000101010101" charset="-122"/>
                <a:ea typeface="汉仪楷体简" panose="02010609000101010101" charset="-122"/>
                <a:cs typeface="汉仪楷体简" panose="02010609000101010101" charset="-122"/>
                <a:sym typeface="+mn-ea"/>
              </a:rPr>
              <a:t>(“而个人独立思考的价值是在这个过程巾进行质疑、否定而体现出来的”这一说法不当，这个过程中</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有肯定也有否定</a:t>
            </a:r>
            <a:r>
              <a:rPr lang="zh-CN" altLang="en-US" sz="2400" b="1">
                <a:latin typeface="汉仪楷体简" panose="02010609000101010101" charset="-122"/>
                <a:ea typeface="汉仪楷体简" panose="02010609000101010101" charset="-122"/>
                <a:cs typeface="汉仪楷体简" panose="02010609000101010101" charset="-122"/>
                <a:sym typeface="+mn-ea"/>
              </a:rPr>
              <a:t>)</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sym typeface="+mn-ea"/>
              </a:rPr>
              <a:t>学问——反问——疑问，是进行形而上思维的一般过程，从恭问老师前人是怎么做的，到以自己的眼光反问为什么这么做，到对一切事物的疑问，有肯定，有否定，哲学思维的形成和个人独立思考的价值就体现其中。”这样的选项，没有与原文一一对应的语句，完全是概述性语言。</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3335"/>
            <a:ext cx="9161780" cy="5702935"/>
          </a:xfrm>
          <a:prstGeom prst="rect">
            <a:avLst/>
          </a:prstGeom>
          <a:noFill/>
        </p:spPr>
        <p:txBody>
          <a:bodyPr wrap="square" rtlCol="0">
            <a:spAutoFit/>
          </a:bodyPr>
          <a:p>
            <a:pPr>
              <a:lnSpc>
                <a:spcPct val="19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4</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、当截取的文句重新组合的时候，一旦选项加上一些关联词语，错误正确各占一半，请稍微着力加以分辨，其中加上因果关联词的，只要原文没有类似的因果关系，那么这个选项几乎都是错误的。</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9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有些文句之间的关系，通常不使用关联词，只需要阅读者厘清分句之间的关系，按照高考要求，复句之间的关系一般考查转折、递进、假设、因果四大关系，考查的选项之中，也通常涉及这一类关系，需要考生把这一类关联词添加进原文文句，便可判断正误。</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3335"/>
            <a:ext cx="9161780" cy="4523105"/>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根据原文内容，下列说法不正确的一项是（   ）</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 黄宾虹的具有“干裂秋风、润含春雨”风格的山水画，表现出艺术上的大美，体现了艺术性与精神性相反相成、可以互化互生的辩证关系。</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 如果山水画的艺术性与精神性达到了高层次的和谐，那么此时其艺术性和精神性是处在激烈矛盾运动中达成的一种平衡状态。</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 -个艺术家从“问天、问史、问我”人手，进行自我内省，把握自己的个性，明确白己的艺术特质，可以在艺术实践中顺应、强化、发扬这种艺术特质。</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D.</a:t>
            </a:r>
            <a:r>
              <a:rPr lang="zh-CN" altLang="en-US" sz="2400" b="1">
                <a:latin typeface="汉仪楷体简" panose="02010609000101010101" charset="-122"/>
                <a:ea typeface="汉仪楷体简" panose="02010609000101010101" charset="-122"/>
                <a:cs typeface="汉仪楷体简" panose="02010609000101010101" charset="-122"/>
              </a:rPr>
              <a:t> -个人的哲学思维是在“学问——反问——疑问”的过程中形成的，而个人独立思考的价值是在这个过程中进行质疑、否定而体现出来的。</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540" y="4509770"/>
            <a:ext cx="9161780" cy="1863090"/>
          </a:xfrm>
          <a:prstGeom prst="rect">
            <a:avLst/>
          </a:prstGeom>
          <a:noFill/>
          <a:ln>
            <a:solidFill>
              <a:srgbClr val="C00000"/>
            </a:solidFill>
          </a:ln>
        </p:spPr>
        <p:txBody>
          <a:bodyPr wrap="square" rtlCol="0">
            <a:spAutoFit/>
          </a:bodyPr>
          <a:p>
            <a:pPr>
              <a:lnSpc>
                <a:spcPct val="160000"/>
              </a:lnSpc>
            </a:pPr>
            <a:r>
              <a:rPr lang="zh-CN" altLang="en-US" sz="2400" b="1">
                <a:latin typeface="汉仪楷体简" panose="02010609000101010101" charset="-122"/>
                <a:ea typeface="汉仪楷体简" panose="02010609000101010101" charset="-122"/>
                <a:cs typeface="汉仪楷体简" panose="02010609000101010101" charset="-122"/>
                <a:sym typeface="+mn-ea"/>
              </a:rPr>
              <a:t>B项，就是这一类选项，“艺术与哲学的巧妙结合，</a:t>
            </a:r>
            <a:r>
              <a:rPr lang="en-US" altLang="zh-CN" sz="2400" b="1">
                <a:latin typeface="汉仪楷体简" panose="02010609000101010101" charset="-122"/>
                <a:ea typeface="汉仪楷体简" panose="02010609000101010101" charset="-122"/>
                <a:cs typeface="汉仪楷体简" panose="02010609000101010101" charset="-122"/>
                <a:sym typeface="+mn-ea"/>
              </a:rPr>
              <a:t>----</a:t>
            </a:r>
            <a:r>
              <a:rPr lang="zh-CN" altLang="en-US" sz="2400" b="1">
                <a:latin typeface="汉仪楷体简" panose="02010609000101010101" charset="-122"/>
                <a:ea typeface="汉仪楷体简" panose="02010609000101010101" charset="-122"/>
                <a:cs typeface="汉仪楷体简" panose="02010609000101010101" charset="-122"/>
                <a:sym typeface="+mn-ea"/>
              </a:rPr>
              <a:t>这是达成视觉与精神圆融关系的关键。”在这一文段中，设置选项借助了“如果，那么”的关联词，形成了一个正确的推论。</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0"/>
            <a:ext cx="6097270" cy="460375"/>
          </a:xfrm>
          <a:prstGeom prst="rect">
            <a:avLst/>
          </a:prstGeom>
          <a:noFill/>
        </p:spPr>
        <p:txBody>
          <a:bodyPr wrap="square" rtlCol="0">
            <a:spAutoFit/>
          </a:bodyPr>
          <a:p>
            <a:r>
              <a:rPr lang="zh-CN" altLang="en-US" sz="2400">
                <a:solidFill>
                  <a:srgbClr val="FF0000"/>
                </a:solidFill>
              </a:rPr>
              <a:t>2020年深圳一模语文试题</a:t>
            </a:r>
            <a:r>
              <a:rPr lang="en-US" altLang="zh-CN" sz="2400">
                <a:solidFill>
                  <a:srgbClr val="FF0000"/>
                </a:solidFill>
              </a:rPr>
              <a:t>:</a:t>
            </a:r>
            <a:r>
              <a:rPr lang="zh-CN" altLang="zh-CN" sz="2400">
                <a:solidFill>
                  <a:srgbClr val="FF0000"/>
                </a:solidFill>
              </a:rPr>
              <a:t>论述类文本阅读</a:t>
            </a:r>
            <a:endParaRPr lang="zh-CN" altLang="zh-CN" sz="2400">
              <a:solidFill>
                <a:srgbClr val="FF0000"/>
              </a:solidFill>
            </a:endParaRPr>
          </a:p>
        </p:txBody>
      </p:sp>
      <p:sp>
        <p:nvSpPr>
          <p:cNvPr id="3" name="文本框 2"/>
          <p:cNvSpPr txBox="1"/>
          <p:nvPr/>
        </p:nvSpPr>
        <p:spPr>
          <a:xfrm>
            <a:off x="-10160" y="568325"/>
            <a:ext cx="9120505" cy="6294120"/>
          </a:xfrm>
          <a:prstGeom prst="rect">
            <a:avLst/>
          </a:prstGeom>
          <a:noFill/>
        </p:spPr>
        <p:txBody>
          <a:bodyPr wrap="square" rtlCol="0">
            <a:spAutoFit/>
          </a:bodyPr>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阅读下面的文字，完成1～3题。</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    在19世纪文学作品中，杰克·伦敦笔下的冒险家、巴尔扎克笔下的暴发户、夏洛蒂·勃朗特笔下的灰姑娘、司汤达笔下的凤凰男等生动的文学形象令人难忘。作家们敏锐广博地表现了世俗生活，将文学从神学状态推向了“文学即人学”的广阔大地。但是在20世纪初，“人学”却出现了分化。</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    其一，“人学”成为“自我学”。尼采的“酒神”说、弗洛伊德的“本我”和“无意识”等，为之提供了重要的理论支撑。弗洛伊德尽管后来在心理医学界光环不再，却在文学领域备受青睐，正如彼德·沃森所言，“现代主义可以被看作是弗洛伊德‘无意识’的美学对应物”。普鲁斯特、乔伊斯、卡夫卡等作家不约而同地把文学这一社会广角镜变成了自我的内窥镜。他们的作品不一定引来市场大众的欢呼，却是学院精英们的标配谈资，构成了不安的都市文化幽灵。</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 y="40005"/>
            <a:ext cx="9107805" cy="5262245"/>
          </a:xfrm>
          <a:prstGeom prst="rect">
            <a:avLst/>
          </a:prstGeom>
          <a:noFill/>
        </p:spPr>
        <p:txBody>
          <a:bodyPr wrap="square" rtlCol="0">
            <a:spAutoFit/>
          </a:bodyPr>
          <a:p>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5</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、如果有表示时间的词语出现，只要注意年代有没有搞错就行了。</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理由是</a:t>
            </a:r>
            <a:r>
              <a:rPr lang="zh-CN" altLang="en-US" sz="2400" b="1">
                <a:latin typeface="汉仪楷体简" panose="02010609000101010101" charset="-122"/>
                <a:ea typeface="汉仪楷体简" panose="02010609000101010101" charset="-122"/>
                <a:cs typeface="汉仪楷体简" panose="02010609000101010101" charset="-122"/>
              </a:rPr>
              <a:t>：时间错位，是设置干扰选项的重要技巧，也是较为简单的选项，所以考生在选项中如果看到有包括时间类的词语，如年代、朝代、计时等词语，就要对照原文把时间理清，选项也就较为容易了。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根据原文内容，下列说法不正确的一项是（    ）</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近些年来传统村落数量锐减，其中缘由包括过度商业开发和相关法律法规不完善等。</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美丽乡村之所以成为城市人的精神归宿，是因为往上数三代，中国人都来自乡村。</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C</a:t>
            </a: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村落承载着中华文明的物质基础和文化属性，即使在城镇化的今天它也有重要意义</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冯骥才的感叹恰恰反映出作家对城镇化大潮来势凶猛、古村落保护时间紧迫的担忧。</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2225" y="5312410"/>
            <a:ext cx="9067165" cy="1568450"/>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sym typeface="+mn-ea"/>
              </a:rPr>
              <a:t>【答案】C【解析】解析　范围失当。原文是“多数来自农村”。</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sym typeface="+mn-ea"/>
              </a:rPr>
              <a:t>这道题选项A，就是这类时间词语作为审题关键的词语。这类题目近几年出现的较少，原因就是这类选项难度系数较低，对考生没有造成困扰。</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5" y="121285"/>
            <a:ext cx="9134475" cy="2749550"/>
          </a:xfrm>
          <a:prstGeom prst="rect">
            <a:avLst/>
          </a:prstGeom>
          <a:noFill/>
        </p:spPr>
        <p:txBody>
          <a:bodyPr wrap="square" rtlCol="0">
            <a:spAutoFit/>
          </a:bodyPr>
          <a:p>
            <a:pPr>
              <a:lnSpc>
                <a:spcPct val="12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6</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、当出现并列词语短语的时候，对照原文看看是多了还是少了。</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这类选项，在文章中通常是有几个方面的，选项的设计常常只用一个方面，就容易犯以偏概全的错误，而且，这类选项看起来是正确的。所以，就需要考生阅读原文的时候，要全方位思考。随着考试难度的增加，设置这类选项的难度也在增加，有些事隐性的条件，常常被忽略。</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5080" y="3008630"/>
            <a:ext cx="9134475" cy="3415030"/>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下列关于原文内容的理解和分析，正确的一项是（   ）</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A．文化中心的形成，受制于该地区经济发展的水平，但是它与当地经济是否发达未必有必然的关系。</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B．南朝齐梁时期建康之所以成为文化中心，就是因为当时皇帝、太子等为首的文学集团的推动作用。</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C．南朝江左文化繁荣局面的消逝，五代长安文化中心的没落，归根结底，都是由士人的流失导致的。</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D．成为文化中心的地区，必然呈现出书院开设多、私人讲学风行、蒙学发达、书籍印刷业兴旺等特点。</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0"/>
            <a:ext cx="9134475" cy="2922905"/>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下列</a:t>
            </a:r>
            <a:r>
              <a:rPr lang="zh-CN" altLang="en-US" sz="2000" b="1">
                <a:latin typeface="汉仪楷体简" panose="02010609000101010101" charset="-122"/>
                <a:ea typeface="汉仪楷体简" panose="02010609000101010101" charset="-122"/>
                <a:cs typeface="汉仪楷体简" panose="02010609000101010101" charset="-122"/>
              </a:rPr>
              <a:t>关于原文内容的理解和分析，正确的一项是（   ）</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A．文化中心的形成，受制于该地区经济发展的水平，但是它与当地经济是否发达未必有必然的关系。</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B．南朝齐梁时期建康之所以成为文化中心，就是因为当时皇帝、太子等为首的文学集团的推动作用。</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C．南朝江左文化繁荣局面的消逝，五代长安文化中心的没落，归根结底，都是由士人的流失导致的。</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D．成为文化中心的地区，必然呈现出书院开设多、私人讲学风行、蒙学发达、书籍印刷业兴旺等特点。</a:t>
            </a:r>
            <a:endParaRPr lang="zh-CN" altLang="en-US" sz="20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4130" y="2922905"/>
            <a:ext cx="9107805" cy="3784600"/>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sym typeface="+mn-ea"/>
              </a:rPr>
              <a:t>【答案】A</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【解析】</a:t>
            </a:r>
            <a:r>
              <a:rPr lang="zh-CN" altLang="en-US" sz="2400" b="1">
                <a:latin typeface="汉仪楷体简" panose="02010609000101010101" charset="-122"/>
                <a:ea typeface="汉仪楷体简" panose="02010609000101010101" charset="-122"/>
                <a:cs typeface="汉仪楷体简" panose="02010609000101010101" charset="-122"/>
                <a:sym typeface="+mn-ea"/>
              </a:rPr>
              <a:t>（B．原因分析不全面。根据文意，南朝齐梁时期建康之所以成为文化中心，不仅是因为文学集团的推动，还因为社会的稳定等。C．归因不当。“归根结底，都是由士人的流失导致的”，这一表述不当，根据原文，应是“与社会稳定的程度有很大关系”，社会的不稳定，是根本的原因。D．表述不当，限制欠严。“必然呈现出书院开设多、私人讲学风行、蒙学发达、书籍印刷业兴旺等特点”这一表述不严密，根据原文所述“复次，文化中心的形成与教育水平、藏书状况等有很大关系。书院较多的地区，私人讲学之风兴盛的地区，蒙学发达的地区，往往也成为文化中心”，是“往往”，而非绝对如此。）</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 y="419735"/>
            <a:ext cx="9107805" cy="4742815"/>
          </a:xfrm>
          <a:prstGeom prst="rect">
            <a:avLst/>
          </a:prstGeom>
          <a:noFill/>
        </p:spPr>
        <p:txBody>
          <a:bodyPr wrap="square" rtlCol="0">
            <a:spAutoFit/>
          </a:bodyPr>
          <a:p>
            <a:pPr>
              <a:lnSpc>
                <a:spcPct val="210000"/>
              </a:lnSpc>
            </a:pPr>
            <a:r>
              <a:rPr lang="en-US" altLang="zh-CN" sz="2400" b="1">
                <a:solidFill>
                  <a:srgbClr val="FF0000"/>
                </a:solidFill>
                <a:latin typeface="汉仪楷体简" panose="02010609000101010101" charset="-122"/>
                <a:ea typeface="汉仪楷体简" panose="02010609000101010101" charset="-122"/>
              </a:rPr>
              <a:t>7</a:t>
            </a:r>
            <a:r>
              <a:rPr lang="zh-CN" altLang="en-US" sz="2400" b="1">
                <a:solidFill>
                  <a:srgbClr val="FF0000"/>
                </a:solidFill>
                <a:latin typeface="汉仪楷体简" panose="02010609000101010101" charset="-122"/>
                <a:ea typeface="汉仪楷体简" panose="02010609000101010101" charset="-122"/>
              </a:rPr>
              <a:t>、大部分照搬原文的选项必定错误。</a:t>
            </a:r>
            <a:endParaRPr lang="zh-CN" altLang="en-US" sz="2400" b="1">
              <a:solidFill>
                <a:srgbClr val="FF0000"/>
              </a:solidFill>
              <a:latin typeface="汉仪楷体简" panose="02010609000101010101" charset="-122"/>
              <a:ea typeface="汉仪楷体简" panose="02010609000101010101" charset="-122"/>
            </a:endParaRPr>
          </a:p>
          <a:p>
            <a:pPr>
              <a:lnSpc>
                <a:spcPct val="210000"/>
              </a:lnSpc>
            </a:pPr>
            <a:r>
              <a:rPr lang="zh-CN" altLang="en-US" sz="2400" b="1">
                <a:solidFill>
                  <a:srgbClr val="FF0000"/>
                </a:solidFill>
                <a:latin typeface="汉仪楷体简" panose="02010609000101010101" charset="-122"/>
                <a:ea typeface="汉仪楷体简" panose="02010609000101010101" charset="-122"/>
              </a:rPr>
              <a:t>理由</a:t>
            </a:r>
            <a:r>
              <a:rPr lang="zh-CN" altLang="en-US" sz="2400" b="1">
                <a:latin typeface="汉仪楷体简" panose="02010609000101010101" charset="-122"/>
                <a:ea typeface="汉仪楷体简" panose="02010609000101010101" charset="-122"/>
              </a:rPr>
              <a:t>是：能够从原文里直接找到原句，而且也没有什么变化，变化的是个别词语，因为其分辨起来较为容易的原因，考生可以很容易判断，重要的是，变化了词语或者丢掉的词语，才是最重要的，选项在设计中，通常是把这个选项作为错误选项来设计的。而且，这类选项在近几年出现的较少，几乎都没有了。</a:t>
            </a:r>
            <a:endParaRPr lang="zh-CN" altLang="en-US" sz="2400" b="1">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27305"/>
            <a:ext cx="9147810" cy="6737350"/>
          </a:xfrm>
          <a:prstGeom prst="rect">
            <a:avLst/>
          </a:prstGeom>
          <a:noFill/>
        </p:spPr>
        <p:txBody>
          <a:bodyPr wrap="square" rtlCol="0">
            <a:spAutoFit/>
          </a:bodyPr>
          <a:p>
            <a:pPr>
              <a:lnSpc>
                <a:spcPct val="12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8</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、完全没有原文的推理的选项正确的居多，需要花时间纠结一下下。</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理由是</a:t>
            </a:r>
            <a:r>
              <a:rPr lang="zh-CN" altLang="en-US" sz="2400" b="1">
                <a:latin typeface="汉仪楷体简" panose="02010609000101010101" charset="-122"/>
                <a:ea typeface="汉仪楷体简" panose="02010609000101010101" charset="-122"/>
                <a:cs typeface="汉仪楷体简" panose="02010609000101010101" charset="-122"/>
              </a:rPr>
              <a:t>：这类选项，如果设置成错误选项，会给考生造成巨大干扰，给阅读也带来巨大的难度，做题时的时间也会更多，势必影响考生的应考心理，另外，这类选项，表述的文字必然不会太长。</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例题</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3.根据原文内容，下列说法不正确的一项是</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A.当一个城市体有更好的空间弹性和制度弹性时，其意义弹性也会相应变好。</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B.城市处在不同的发展阶段时会有不同危机，制度的主要功能也会因此不同。</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C.要让一个城市体具有综合吸纳能力和发展潜力，就应平衡各种主义的关系。</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D.城市盛衰自有其规律，与不同的意义和价值在总体上的和谐没有直接关系。</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27305"/>
            <a:ext cx="9147810" cy="1630045"/>
          </a:xfrm>
          <a:prstGeom prst="rect">
            <a:avLst/>
          </a:prstGeom>
          <a:noFill/>
        </p:spPr>
        <p:txBody>
          <a:bodyPr wrap="square" rtlCol="0">
            <a:spAutoFit/>
          </a:bodyPr>
          <a:p>
            <a:r>
              <a:rPr lang="zh-CN" altLang="en-US" sz="2000" b="1">
                <a:latin typeface="汉仪楷体简" panose="02010609000101010101" charset="-122"/>
                <a:ea typeface="汉仪楷体简" panose="02010609000101010101" charset="-122"/>
                <a:cs typeface="汉仪楷体简" panose="02010609000101010101" charset="-122"/>
              </a:rPr>
              <a:t>例题</a:t>
            </a:r>
            <a:r>
              <a:rPr lang="en-US" altLang="zh-CN" sz="2000" b="1">
                <a:latin typeface="汉仪楷体简" panose="02010609000101010101" charset="-122"/>
                <a:ea typeface="汉仪楷体简" panose="02010609000101010101" charset="-122"/>
                <a:cs typeface="汉仪楷体简" panose="02010609000101010101" charset="-122"/>
              </a:rPr>
              <a:t>:</a:t>
            </a:r>
            <a:r>
              <a:rPr lang="zh-CN" altLang="en-US" sz="2000" b="1">
                <a:latin typeface="汉仪楷体简" panose="02010609000101010101" charset="-122"/>
                <a:ea typeface="汉仪楷体简" panose="02010609000101010101" charset="-122"/>
                <a:cs typeface="汉仪楷体简" panose="02010609000101010101" charset="-122"/>
              </a:rPr>
              <a:t>根据原文内容，下列说法不正确的一项是</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A.当一个城市体有更好的空间弹性和制度弹性时，其意义弹性也会相应变好。</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B.城市处在不同的发展阶段时会有不同危机，制度的主要功能也会因此不同。</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C.要让一个城市体具有综合吸纳能力和发展潜力，就应平衡各种主义的关系。</a:t>
            </a:r>
            <a:endParaRPr lang="zh-CN" altLang="en-US" sz="2000" b="1">
              <a:latin typeface="汉仪楷体简" panose="02010609000101010101" charset="-122"/>
              <a:ea typeface="汉仪楷体简" panose="02010609000101010101" charset="-122"/>
              <a:cs typeface="汉仪楷体简" panose="02010609000101010101" charset="-122"/>
            </a:endParaRPr>
          </a:p>
          <a:p>
            <a:r>
              <a:rPr lang="zh-CN" altLang="en-US" sz="2000" b="1">
                <a:latin typeface="汉仪楷体简" panose="02010609000101010101" charset="-122"/>
                <a:ea typeface="汉仪楷体简" panose="02010609000101010101" charset="-122"/>
                <a:cs typeface="汉仪楷体简" panose="02010609000101010101" charset="-122"/>
              </a:rPr>
              <a:t>D.城市盛衰自有其规律，与不同的意义和价值在总体上的和谐没有直接关系</a:t>
            </a:r>
            <a:r>
              <a:rPr lang="zh-CN" altLang="en-US" sz="2000" b="1">
                <a:latin typeface="汉仪楷体简" panose="02010609000101010101" charset="-122"/>
                <a:ea typeface="汉仪楷体简" panose="02010609000101010101" charset="-122"/>
                <a:cs typeface="汉仪楷体简" panose="02010609000101010101" charset="-122"/>
              </a:rPr>
              <a:t>。</a:t>
            </a:r>
            <a:endParaRPr lang="zh-CN" altLang="en-US" sz="20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1905" y="1924050"/>
            <a:ext cx="9147810" cy="4892675"/>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sym typeface="+mn-ea"/>
              </a:rPr>
              <a:t>【答案】A【解析】空间弹性和制度弹性之间，没有必然因果。故选A。</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sym typeface="+mn-ea"/>
              </a:rPr>
              <a:t>这道题的BC项，都是这种推理，合理的推断能力，是培养学生看问题的重要能力，议论文的考察也是重中之重。大部分的选项，都采用这种方式，这是考生最后冲刺重点培养的能力。比如C项，原文“所谓城市的意义弹性，是指城市能够同时满足多样人群的不同层面的意义需要，并能够使不同的意义与价值在总体上达到平衡与和谐，不断形成具体的意义共同性”“当一个城市体只允许一种、一个层面的意义存在时，这个城市体可能繁荣一时，但必然会走向衰落。当一个城市体只能满足某一类人的意义追求、意义需要时，。这个城市体也往往会丧失活力。当一个城市体被某一类型的意义体系固化时，这个城市体往往不具有综合吸纳力、发展潜力。”这样就可以推导出“就应平衡各种主义的关系”的观点</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0"/>
            <a:ext cx="9106535" cy="6805930"/>
          </a:xfrm>
          <a:prstGeom prst="rect">
            <a:avLst/>
          </a:prstGeom>
          <a:noFill/>
        </p:spPr>
        <p:txBody>
          <a:bodyPr wrap="square" rtlCol="0">
            <a:spAutoFit/>
          </a:bodyPr>
          <a:p>
            <a:pPr>
              <a:lnSpc>
                <a:spcPct val="13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9</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、完全推导推理的句子通常都是错误的。</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是：这类选项，在原文中基本找不到原句，甚至连个别词语也找不到原文对应，完全是设题者主观制造的一道选项，这类选项，在近几年出现的较少。所以这类选项，可以直接视为错误选项。</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latin typeface="汉仪楷体简" panose="02010609000101010101" charset="-122"/>
                <a:ea typeface="汉仪楷体简" panose="02010609000101010101" charset="-122"/>
                <a:cs typeface="汉仪楷体简" panose="02010609000101010101" charset="-122"/>
              </a:rPr>
              <a:t> </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10</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、主语不一致的基本错误。</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是：这是典型的偷换概念和张冠李戴，这几年也不常用这个选项，是因为太简单。</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latin typeface="汉仪楷体简" panose="02010609000101010101" charset="-122"/>
                <a:ea typeface="汉仪楷体简" panose="02010609000101010101" charset="-122"/>
                <a:cs typeface="汉仪楷体简" panose="02010609000101010101" charset="-122"/>
              </a:rPr>
              <a:t> </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11</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、两种议论文结构二选一 </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并列式结构与层进式结构的互相错位，一直是平时考试命题的整体把握类选项的设计错误类型之一，所以一旦遇到“首先其次再次或第一第二第三”类的文章表述，这类议论文结构便是并列式，其次便是层进式结构。</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30" y="-13970"/>
            <a:ext cx="9121140" cy="4892675"/>
          </a:xfrm>
          <a:prstGeom prst="rect">
            <a:avLst/>
          </a:prstGeom>
          <a:noFill/>
        </p:spPr>
        <p:txBody>
          <a:bodyPr wrap="square" rtlCol="0">
            <a:spAutoFit/>
          </a:bodyPr>
          <a:p>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12</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、论点论据论证之间的表述要概念清楚</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理由</a:t>
            </a:r>
            <a:r>
              <a:rPr lang="zh-CN" altLang="en-US" sz="2400" b="1">
                <a:latin typeface="汉仪楷体简" panose="02010609000101010101" charset="-122"/>
                <a:ea typeface="汉仪楷体简" panose="02010609000101010101" charset="-122"/>
                <a:cs typeface="汉仪楷体简" panose="02010609000101010101" charset="-122"/>
              </a:rPr>
              <a:t>是：最近几年，第二道选择题，通常以议论文的文体特征进行命题，也是近几年命题的热点，2020年也不会变化。记住这样的特点：论点是态度鲜明的表述，论据是用来证明论点的。</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例题</a:t>
            </a:r>
            <a:r>
              <a:rPr lang="en-US" altLang="zh-CN" sz="2400" b="1">
                <a:latin typeface="汉仪楷体简" panose="02010609000101010101" charset="-122"/>
                <a:ea typeface="汉仪楷体简" panose="02010609000101010101" charset="-122"/>
                <a:cs typeface="汉仪楷体简" panose="02010609000101010101" charset="-122"/>
              </a:rPr>
              <a:t>:</a:t>
            </a:r>
            <a:r>
              <a:rPr lang="zh-CN" altLang="en-US" sz="2400" b="1">
                <a:latin typeface="汉仪楷体简" panose="02010609000101010101" charset="-122"/>
                <a:ea typeface="汉仪楷体简" panose="02010609000101010101" charset="-122"/>
                <a:cs typeface="汉仪楷体简" panose="02010609000101010101" charset="-122"/>
              </a:rPr>
              <a:t>下列对原文论证的相关分析，不正确的一项是（   ）（3分）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A．围绕着文化中心形成和转移的原因，文章按先总起后分说的思路有条不紊展开解说。</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B．文章在阐述文化发展与经济发展、社会稳定的关系时，举出实例，进行了辩证分析。</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C．文化中心的形成有外在因素，也有自身规律，全文分别从这两个角度做了详细分析。</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D．文章举例分析制约文化中心形成的因素时，有横向比较，也有纵向比较，说服力强。</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1270" y="4905375"/>
            <a:ext cx="9162415" cy="1714500"/>
          </a:xfrm>
          <a:prstGeom prst="rect">
            <a:avLst/>
          </a:prstGeom>
          <a:noFill/>
          <a:ln>
            <a:solidFill>
              <a:srgbClr val="C00000"/>
            </a:solidFill>
          </a:ln>
        </p:spPr>
        <p:txBody>
          <a:bodyPr wrap="square" rtlCol="0">
            <a:spAutoFit/>
          </a:bodyPr>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sym typeface="+mn-ea"/>
              </a:rPr>
              <a:t>【答案】C</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【解析】</a:t>
            </a:r>
            <a:r>
              <a:rPr lang="zh-CN" altLang="en-US" sz="2400" b="1">
                <a:latin typeface="汉仪楷体简" panose="02010609000101010101" charset="-122"/>
                <a:ea typeface="汉仪楷体简" panose="02010609000101010101" charset="-122"/>
                <a:cs typeface="汉仪楷体简" panose="02010609000101010101" charset="-122"/>
                <a:sym typeface="+mn-ea"/>
              </a:rPr>
              <a:t>（“全文分别从这两个角度做了详细分析”这一分析不正确。从原文看，主要是从外在制约因素进行详细分析。）</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sym typeface="+mn-ea"/>
              </a:rPr>
              <a:t>选项ABD三个选项，都是从论点论据之间的关系进行设计的，只要熟知简单的议论文知识，便可以很容易判断出选项的正误。</a:t>
            </a:r>
            <a:endParaRPr lang="zh-CN" altLang="en-US" sz="2400" b="1">
              <a:latin typeface="汉仪楷体简" panose="02010609000101010101" charset="-122"/>
              <a:ea typeface="汉仪楷体简" panose="02010609000101010101" charset="-122"/>
              <a:cs typeface="汉仪楷体简" panose="02010609000101010101" charset="-122"/>
              <a:sym typeface="+mn-ea"/>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custDataLst>
              <p:tags r:id="rId1"/>
            </p:custDataLst>
          </p:nvPr>
        </p:nvSpPr>
        <p:spPr>
          <a:xfrm>
            <a:off x="0" y="744855"/>
            <a:ext cx="8139430" cy="899160"/>
          </a:xfrm>
        </p:spPr>
        <p:txBody>
          <a:bodyPr/>
          <a:lstStyle/>
          <a:p>
            <a:r>
              <a:rPr lang="zh-CN" altLang="en-US"/>
              <a:t>2020高考语文备考</a:t>
            </a:r>
            <a:endParaRPr lang="zh-CN" altLang="en-US"/>
          </a:p>
        </p:txBody>
      </p:sp>
      <p:sp>
        <p:nvSpPr>
          <p:cNvPr id="3" name="副标题 2"/>
          <p:cNvSpPr>
            <a:spLocks noGrp="1"/>
          </p:cNvSpPr>
          <p:nvPr>
            <p:ph type="subTitle" idx="4294967295"/>
            <p:custDataLst>
              <p:tags r:id="rId2"/>
            </p:custDataLst>
          </p:nvPr>
        </p:nvSpPr>
        <p:spPr>
          <a:xfrm>
            <a:off x="1206500" y="2712085"/>
            <a:ext cx="6555740" cy="951230"/>
          </a:xfrm>
        </p:spPr>
        <p:txBody>
          <a:bodyPr/>
          <a:lstStyle/>
          <a:p>
            <a:r>
              <a:rPr lang="zh-CN" altLang="en-US" sz="4000">
                <a:solidFill>
                  <a:srgbClr val="FF0000"/>
                </a:solidFill>
                <a:sym typeface="+mn-ea"/>
              </a:rPr>
              <a:t>论述类文本阅读解题技巧</a:t>
            </a:r>
            <a:r>
              <a:rPr lang="en-US" altLang="zh-CN" sz="4000">
                <a:solidFill>
                  <a:srgbClr val="FF0000"/>
                </a:solidFill>
                <a:sym typeface="+mn-ea"/>
              </a:rPr>
              <a:t>2</a:t>
            </a:r>
            <a:endParaRPr lang="zh-CN" altLang="en-US" sz="4000">
              <a:solidFill>
                <a:srgbClr val="FF0000"/>
              </a:solidFill>
            </a:endParaRPr>
          </a:p>
          <a:p>
            <a:endParaRPr lang="zh-CN" altLang="en-US" sz="4000">
              <a:solidFill>
                <a:srgbClr val="FF0000"/>
              </a:solidFill>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34475" cy="6885940"/>
          </a:xfrm>
          <a:prstGeom prst="rect">
            <a:avLst/>
          </a:prstGeom>
          <a:noFill/>
        </p:spPr>
        <p:txBody>
          <a:bodyPr wrap="square" rtlCol="0">
            <a:spAutoFit/>
          </a:bodyPr>
          <a:p>
            <a:pPr>
              <a:lnSpc>
                <a:spcPct val="130000"/>
              </a:lnSpc>
              <a:spcBef>
                <a:spcPts val="0"/>
              </a:spcBef>
              <a:spcAft>
                <a:spcPts val="0"/>
              </a:spcAft>
            </a:pPr>
            <a:r>
              <a:rPr lang="zh-CN" altLang="zh-CN" sz="2800" u="none">
                <a:solidFill>
                  <a:srgbClr val="FF0000"/>
                </a:solidFill>
                <a:latin typeface="微软雅黑" panose="020B0503020204020204" charset="-122"/>
                <a:ea typeface="微软雅黑" panose="020B0503020204020204" charset="-122"/>
                <a:cs typeface="微软雅黑" panose="020B0503020204020204" charset="-122"/>
              </a:rPr>
              <a:t>一</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设题形式</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命题方式常是单选，4选1。命题人在编写选项肢时，文字表述不可能与原文完全相同;有时也不可能完全集中，也有前后勾连的情况，这就容易造成选项模糊。</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设题误区一：范围不清。</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主要指空间错位，即以部分代替整体，以局部代替全局；或者以全局代替局部，以一般代替个别，从而使考生作出错误的判断。</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设题误区二：混淆时间。</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命题者故意把原文中尚未确定或还未实现的事情说成既成事实。</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设题误区三：张冠李戴。</a:t>
            </a:r>
            <a:endParaRPr lang="zh-CN" altLang="en-US" sz="2400" b="1" u="none">
              <a:solidFill>
                <a:srgbClr val="FF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命题人在解释概念，或转述文意时，故意弄错对象，误导考生。</a:t>
            </a:r>
            <a:endParaRPr lang="zh-CN" altLang="en-US" sz="2400" b="1" u="none">
              <a:solidFill>
                <a:srgbClr val="00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设题误区四：条件错误。</a:t>
            </a:r>
            <a:endParaRPr lang="zh-CN" altLang="en-US" sz="2400" b="1" u="none">
              <a:solidFill>
                <a:srgbClr val="FF0000"/>
              </a:solidFill>
              <a:latin typeface="汉仪楷体简" panose="02010609000101010101" charset="-122"/>
              <a:ea typeface="汉仪楷体简" panose="02010609000101010101" charset="-122"/>
            </a:endParaRPr>
          </a:p>
          <a:p>
            <a:pPr>
              <a:lnSpc>
                <a:spcPct val="13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设题方式有两种，或是条件不充分，或是将必要条件当成充分条件。</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430" y="-13970"/>
            <a:ext cx="9120505" cy="6739255"/>
          </a:xfrm>
          <a:prstGeom prst="rect">
            <a:avLst/>
          </a:prstGeom>
          <a:noFill/>
        </p:spPr>
        <p:txBody>
          <a:bodyPr wrap="square" rtlCol="0">
            <a:spAutoFit/>
          </a:bodyPr>
          <a:p>
            <a:r>
              <a:rPr lang="en-US" altLang="zh-CN" sz="2400" b="1">
                <a:latin typeface="汉仪楷体简" panose="02010609000101010101" charset="-122"/>
                <a:ea typeface="汉仪楷体简" panose="02010609000101010101" charset="-122"/>
                <a:cs typeface="汉仪楷体简" panose="02010609000101010101" charset="-122"/>
              </a:rPr>
              <a:t>    </a:t>
            </a:r>
            <a:r>
              <a:rPr lang="zh-CN" altLang="en-US" sz="2400" b="1">
                <a:latin typeface="汉仪楷体简" panose="02010609000101010101" charset="-122"/>
                <a:ea typeface="汉仪楷体简" panose="02010609000101010101" charset="-122"/>
                <a:cs typeface="汉仪楷体简" panose="02010609000101010101" charset="-122"/>
              </a:rPr>
              <a:t>其二，“人学”成为“人民学”。陀斯妥耶夫斯基在追念普希金的文学成就时，使用了“人民性”这一新词，并阐明了三大内涵：表现小人物，吸取民众语言，代表民众利益。后来，托尔斯泰、契诃夫等俄国作家大多成为这种忧国亲民文学的旗手，影响了为工农大众服务的“普罗文艺”。深重的人间苦难、非同寻常的阶级撕裂和民族危亡，构成了文学新的背景和动力。不过，即便是《双城记》《复活》，也因社会性强和下层平民立场被学院精英们无视，这与它们在别处广受推崇的情形，形成了意味深长的对比。</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    “自我学”和“人民学”，构成了20世纪两大文学遗产。正常情况下，“自我”与“人民”，作为微观与宏观的两端，不过是从不同角度拓展对人的认知和审美，释放不同的感受资源和文化积淀。在良性互动的情况下，它们就是“人学”的一体两面：真正伟大的自我，无不富含与人民经验、情感血肉相联的大我关切；真正伟大的人民，也必由一个个强健、活泼、富有创造性的自我组成。值得警惕的是，任何一种遗产都可能被后人学偏做坏。鲁迅曾批判过招牌式的“高调革命文学”；当下“人民”的形象也在文学中屡遭扭曲，变得空洞干瘪。而非理性的独行者们或幽闭自恋、或放浪自大的文字，让文学中的“自我”越发雷同，离真正的个性更远，离复</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34475" cy="6739255"/>
          </a:xfrm>
          <a:prstGeom prst="rect">
            <a:avLst/>
          </a:prstGeom>
          <a:noFill/>
        </p:spPr>
        <p:txBody>
          <a:bodyPr wrap="square" rtlCol="0">
            <a:spAutoFit/>
          </a:bodyPr>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设题误区五：因果混乱。</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一般有两种情况：一是因果颠倒，就是把“因”错断为“果”，“果”错断为“因”，颠倒了两者的关系；二是强加因果，就是把没有因果关系的说成是因果。</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设题误区六：遗漏信息。</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在保留原文基本内容的前提下，看似不经意地漏掉原文中的某个词语，实际上是“暗藏杀机”。</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设题误区七：无中生有。</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在拼凑原文某些词语时，命题者常常有意加入自己的“私货”，从而造成干扰。</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设题误区八：指代不明。</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指代词的指代内容模糊、不明确，甚至是指代错误。</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设题误区九：逻辑错误。</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命题者在设置根据原文内容进行合理的推断和想象题的选项时，从逻辑推理角度设置陷阱。</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设题误区十：曲解原意</a:t>
            </a:r>
            <a:r>
              <a:rPr lang="zh-CN" altLang="en-US" sz="2400" b="1" u="none">
                <a:solidFill>
                  <a:srgbClr val="000000"/>
                </a:solidFill>
                <a:latin typeface="汉仪楷体简" panose="02010609000101010101" charset="-122"/>
                <a:ea typeface="汉仪楷体简" panose="02010609000101010101" charset="-122"/>
              </a:rPr>
              <a:t>。</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对词句的理解与原文意思发生了偏离，曲解了作者所要阐述的观点或所要表达的意思。</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 y="-635"/>
            <a:ext cx="9175115" cy="6719570"/>
          </a:xfrm>
          <a:prstGeom prst="rect">
            <a:avLst/>
          </a:prstGeom>
          <a:noFill/>
        </p:spPr>
        <p:txBody>
          <a:bodyPr wrap="square" rtlCol="0">
            <a:spAutoFit/>
          </a:bodyPr>
          <a:p>
            <a:pPr>
              <a:lnSpc>
                <a:spcPct val="13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二</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宏观把脉</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答题时感觉模糊，原因就在于不能透彻理解和准确把握试题选项肢的表述，进而理解和把握文中的原理、事理。</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1. 阅读自科文</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首先要明确，说明的对象是什么，什么新发现，或者介绍了一种什么新理论、新技术、新成果，有什么特点，有什么价值，有什么作用，对社会有什么意义等等。</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2. 阅读社科文 </a:t>
            </a:r>
            <a:endParaRPr lang="zh-CN" altLang="en-US" sz="2400" b="1" u="none">
              <a:solidFill>
                <a:srgbClr val="FF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应从议论说理的角度入手，弄清文章的中心论点是什么，有无分论点，作者的观点与倾向怎样，用什么材料来证明观点，认证结构有什么特点，语言有什么特色等等。</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3. 阅读文学作品 </a:t>
            </a:r>
            <a:endParaRPr lang="zh-CN" altLang="en-US" sz="2400" b="1" u="none">
              <a:solidFill>
                <a:srgbClr val="FF0000"/>
              </a:solidFill>
              <a:latin typeface="汉仪楷体简" panose="02010609000101010101" charset="-122"/>
              <a:ea typeface="汉仪楷体简" panose="02010609000101010101" charset="-122"/>
            </a:endParaRPr>
          </a:p>
          <a:p>
            <a:pPr>
              <a:lnSpc>
                <a:spcPct val="10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首先要弄清作品的体裁特点，然后弄清作品写了什么人、事、景、物、理等，有什么特点，表达了什么感情，如何评价这些人(或事)等等。</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12700"/>
            <a:ext cx="9147175" cy="6610985"/>
          </a:xfrm>
          <a:prstGeom prst="rect">
            <a:avLst/>
          </a:prstGeom>
          <a:noFill/>
        </p:spPr>
        <p:txBody>
          <a:bodyPr wrap="square" rtlCol="0">
            <a:spAutoFit/>
          </a:bodyPr>
          <a:p>
            <a:pPr>
              <a:lnSpc>
                <a:spcPct val="11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三</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微察病理</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论述类文本阅读常有以下常见负向设置选项，知己知彼百战不殆。</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(1)无中生有。</a:t>
            </a:r>
            <a:r>
              <a:rPr lang="zh-CN" altLang="en-US" sz="2400" b="1" u="none">
                <a:solidFill>
                  <a:srgbClr val="000000"/>
                </a:solidFill>
                <a:latin typeface="汉仪楷体简" panose="02010609000101010101" charset="-122"/>
                <a:ea typeface="汉仪楷体简" panose="02010609000101010101" charset="-122"/>
              </a:rPr>
              <a:t>把文章里没有的内容加进答案中去。(※特别提醒：关注未然与已然、原因与结果、先与后、夸大与缩小、部分与全体的区别)</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(2)主次颠倒。</a:t>
            </a:r>
            <a:r>
              <a:rPr lang="zh-CN" altLang="en-US" sz="2400" b="1" u="none">
                <a:solidFill>
                  <a:srgbClr val="000000"/>
                </a:solidFill>
                <a:latin typeface="汉仪楷体简" panose="02010609000101010101" charset="-122"/>
                <a:ea typeface="汉仪楷体简" panose="02010609000101010101" charset="-122"/>
              </a:rPr>
              <a:t>把次要的说成主要的。</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(3)以偏概全、张冠李戴。</a:t>
            </a:r>
            <a:r>
              <a:rPr lang="zh-CN" altLang="en-US" sz="2400" b="1" u="none">
                <a:solidFill>
                  <a:srgbClr val="000000"/>
                </a:solidFill>
                <a:latin typeface="汉仪楷体简" panose="02010609000101010101" charset="-122"/>
                <a:ea typeface="汉仪楷体简" panose="02010609000101010101" charset="-122"/>
              </a:rPr>
              <a:t>即偷换概念，明明是那件事，答案里却说成是这件事。</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FF0000"/>
                </a:solidFill>
                <a:latin typeface="汉仪楷体简" panose="02010609000101010101" charset="-122"/>
                <a:ea typeface="汉仪楷体简" panose="02010609000101010101" charset="-122"/>
              </a:rPr>
              <a:t>(4)因果颠倒。</a:t>
            </a:r>
            <a:r>
              <a:rPr lang="zh-CN" altLang="en-US" sz="2400" b="1" u="none">
                <a:solidFill>
                  <a:srgbClr val="000000"/>
                </a:solidFill>
                <a:latin typeface="汉仪楷体简" panose="02010609000101010101" charset="-122"/>
                <a:ea typeface="汉仪楷体简" panose="02010609000101010101" charset="-122"/>
              </a:rPr>
              <a:t>或者把因说成果，或者把果说成因，这一点最具有干扰性，要认真甄别。</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可以结合近两年的考题，自己做一些总结、自己摸索一套行之有效的技巧，识别命题专家常用的干扰方法，这对于提高反干扰能力，减少错题几率是很有帮助的。</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845" y="-27305"/>
            <a:ext cx="9148445" cy="3523615"/>
          </a:xfrm>
          <a:prstGeom prst="rect">
            <a:avLst/>
          </a:prstGeom>
          <a:noFill/>
        </p:spPr>
        <p:txBody>
          <a:bodyPr wrap="square" rtlCol="0">
            <a:spAutoFit/>
          </a:bodyPr>
          <a:p>
            <a:pPr>
              <a:lnSpc>
                <a:spcPct val="180000"/>
              </a:lnSpc>
              <a:spcBef>
                <a:spcPts val="0"/>
              </a:spcBef>
              <a:spcAft>
                <a:spcPts val="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四</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比对法有效击破</a:t>
            </a:r>
            <a:endParaRPr lang="zh-CN" altLang="en-US" sz="2400" b="1" u="none">
              <a:solidFill>
                <a:srgbClr val="000000"/>
              </a:solidFill>
              <a:latin typeface="汉仪楷体简" panose="02010609000101010101" charset="-122"/>
              <a:ea typeface="汉仪楷体简" panose="02010609000101010101" charset="-122"/>
            </a:endParaRPr>
          </a:p>
          <a:p>
            <a:pPr>
              <a:lnSpc>
                <a:spcPct val="18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a:t>
            </a:r>
            <a:r>
              <a:rPr lang="zh-CN" altLang="en-US" sz="2400" b="1" u="none">
                <a:solidFill>
                  <a:srgbClr val="FF0000"/>
                </a:solidFill>
                <a:latin typeface="汉仪楷体简" panose="02010609000101010101" charset="-122"/>
                <a:ea typeface="汉仪楷体简" panose="02010609000101010101" charset="-122"/>
              </a:rPr>
              <a:t>做选择题，基本方法是排除法。</a:t>
            </a:r>
            <a:r>
              <a:rPr lang="zh-CN" altLang="en-US" sz="2400" b="1" u="none">
                <a:solidFill>
                  <a:srgbClr val="000000"/>
                </a:solidFill>
                <a:latin typeface="汉仪楷体简" panose="02010609000101010101" charset="-122"/>
                <a:ea typeface="汉仪楷体简" panose="02010609000101010101" charset="-122"/>
              </a:rPr>
              <a:t>但做论述类文本、实用类选择题，除此之外，</a:t>
            </a:r>
            <a:r>
              <a:rPr lang="zh-CN" altLang="en-US" sz="2400" b="1" u="none">
                <a:solidFill>
                  <a:srgbClr val="FF0000"/>
                </a:solidFill>
                <a:latin typeface="汉仪楷体简" panose="02010609000101010101" charset="-122"/>
                <a:ea typeface="汉仪楷体简" panose="02010609000101010101" charset="-122"/>
              </a:rPr>
              <a:t>还要用好“比对法”。</a:t>
            </a:r>
            <a:r>
              <a:rPr lang="zh-CN" altLang="en-US" sz="2400" b="1" u="none">
                <a:solidFill>
                  <a:srgbClr val="000000"/>
                </a:solidFill>
                <a:latin typeface="汉仪楷体简" panose="02010609000101010101" charset="-122"/>
                <a:ea typeface="汉仪楷体简" panose="02010609000101010101" charset="-122"/>
              </a:rPr>
              <a:t>就是把选项内容与原文有关内容认真、仔细地比较、对照，不符合原文意思的，就是错误项，反之则为正确项。</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845" y="-27305"/>
            <a:ext cx="9148445" cy="6585585"/>
          </a:xfrm>
          <a:prstGeom prst="rect">
            <a:avLst/>
          </a:prstGeom>
          <a:noFill/>
        </p:spPr>
        <p:txBody>
          <a:bodyPr wrap="square" rtlCol="0">
            <a:spAutoFit/>
          </a:bodyPr>
          <a:p>
            <a:pPr>
              <a:lnSpc>
                <a:spcPct val="11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（1）比对词语</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命题者在设置选项时对原句作了改装、重组，即主要采取了“删”(删除原文的状语、定语、补语，改变原意)、“漏”(只强调问题的一个方面，有意漏掉重要信息，断章取义)、“改”(改换词语，曲解文意)、“凑”(胡乱拼凑、东拉西扯、无中生有、随意组合信息)等方式设误。因此，比对的第一层是词语比对，看看选项在对原句改造过程中，删去了哪些词，改了哪些词，添了哪些词，它们是否与原文意思一致。</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示例：(安徽卷第1题D项)在科学本身的领域里，科学家运用的不表达愿望、善恶等感情的概念，是现代西方思想所特有的。</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原句：它为建立它的贯彻一致的体系所用到的概念是不表达什么感情的。……附带地说，</a:t>
            </a:r>
            <a:r>
              <a:rPr lang="zh-CN" altLang="en-US" sz="2400" b="1" u="none">
                <a:solidFill>
                  <a:srgbClr val="FF0000"/>
                </a:solidFill>
                <a:latin typeface="汉仪楷体简" panose="02010609000101010101" charset="-122"/>
                <a:ea typeface="汉仪楷体简" panose="02010609000101010101" charset="-122"/>
              </a:rPr>
              <a:t>这个特点</a:t>
            </a:r>
            <a:r>
              <a:rPr lang="zh-CN" altLang="en-US" sz="2400" b="1" u="none">
                <a:solidFill>
                  <a:srgbClr val="000000"/>
                </a:solidFill>
                <a:latin typeface="汉仪楷体简" panose="02010609000101010101" charset="-122"/>
                <a:ea typeface="汉仪楷体简" panose="02010609000101010101" charset="-122"/>
              </a:rPr>
              <a:t>是慢慢发展起来的，而且是现代西方思想所特有的。</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比对：</a:t>
            </a:r>
            <a:r>
              <a:rPr lang="zh-CN" altLang="en-US" sz="2400" b="1" u="none">
                <a:solidFill>
                  <a:srgbClr val="FF0000"/>
                </a:solidFill>
                <a:latin typeface="汉仪楷体简" panose="02010609000101010101" charset="-122"/>
                <a:ea typeface="汉仪楷体简" panose="02010609000101010101" charset="-122"/>
              </a:rPr>
              <a:t>“这个特点”指的是“它为建立它的贯彻一致的体系所用到的概念是不表达什么感情的”</a:t>
            </a:r>
            <a:r>
              <a:rPr lang="zh-CN" altLang="en-US" sz="2400" b="1" u="none">
                <a:solidFill>
                  <a:srgbClr val="000000"/>
                </a:solidFill>
                <a:latin typeface="汉仪楷体简" panose="02010609000101010101" charset="-122"/>
                <a:ea typeface="汉仪楷体简" panose="02010609000101010101" charset="-122"/>
              </a:rPr>
              <a:t>，而</a:t>
            </a:r>
            <a:r>
              <a:rPr lang="zh-CN" altLang="en-US" sz="2400" b="1" u="none">
                <a:solidFill>
                  <a:srgbClr val="FF0000"/>
                </a:solidFill>
                <a:latin typeface="汉仪楷体简" panose="02010609000101010101" charset="-122"/>
                <a:ea typeface="汉仪楷体简" panose="02010609000101010101" charset="-122"/>
              </a:rPr>
              <a:t>不是指“概念”</a:t>
            </a:r>
            <a:r>
              <a:rPr lang="zh-CN" altLang="en-US" sz="2400" b="1" u="none">
                <a:solidFill>
                  <a:srgbClr val="000000"/>
                </a:solidFill>
                <a:latin typeface="汉仪楷体简" panose="02010609000101010101" charset="-122"/>
                <a:ea typeface="汉仪楷体简" panose="02010609000101010101" charset="-122"/>
              </a:rPr>
              <a:t>，选项犯了偷换概念的错误。</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 y="135255"/>
            <a:ext cx="9162415" cy="6369685"/>
          </a:xfrm>
          <a:prstGeom prst="rect">
            <a:avLst/>
          </a:prstGeom>
          <a:noFill/>
        </p:spPr>
        <p:txBody>
          <a:bodyPr wrap="square" rtlCol="0">
            <a:spAutoFit/>
          </a:bodyPr>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（2）比对关系</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比对词语，重点考查的是是否读准、读懂了信息；而比对句间关系，则要求考生不只是单纯地筛选信息，更应在筛选的基础上关注信息间的联系。因此，比对分句间的逻辑关系是比对的重点内容。比对关系分两步：</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第一步，逐项审查每一个选项有几个分句(包括句子)，分句与分句之间是什么关系(重点抓关联词)，一般的有因果、条件、假设、目的等关系，但以因果关系居多。</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第二步，比对每一分句的意义在原文是否有依据，分句与分句之间的逻辑关系在原文中是否有依据。尤其看因果关系，是否有强加、倒置不当。</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示例①  (天津卷第6题D项)生态文明是经济、政治和社会发展的重大问题，</a:t>
            </a:r>
            <a:r>
              <a:rPr lang="zh-CN" altLang="en-US" sz="2400" b="1" u="none">
                <a:solidFill>
                  <a:srgbClr val="FF0000"/>
                </a:solidFill>
                <a:latin typeface="汉仪楷体简" panose="02010609000101010101" charset="-122"/>
                <a:ea typeface="汉仪楷体简" panose="02010609000101010101" charset="-122"/>
              </a:rPr>
              <a:t>因此</a:t>
            </a:r>
            <a:r>
              <a:rPr lang="zh-CN" altLang="en-US" sz="2400" b="1" u="none">
                <a:solidFill>
                  <a:srgbClr val="000000"/>
                </a:solidFill>
                <a:latin typeface="汉仪楷体简" panose="02010609000101010101" charset="-122"/>
                <a:ea typeface="汉仪楷体简" panose="02010609000101010101" charset="-122"/>
              </a:rPr>
              <a:t>它也是一个哲学问题。</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原句：生态文明不仅是经济、政治和社会发展的重大问题，</a:t>
            </a:r>
            <a:r>
              <a:rPr lang="zh-CN" altLang="en-US" sz="2400" b="1" u="none">
                <a:solidFill>
                  <a:srgbClr val="FF0000"/>
                </a:solidFill>
                <a:latin typeface="汉仪楷体简" panose="02010609000101010101" charset="-122"/>
                <a:ea typeface="汉仪楷体简" panose="02010609000101010101" charset="-122"/>
              </a:rPr>
              <a:t>同时也是</a:t>
            </a:r>
            <a:r>
              <a:rPr lang="zh-CN" altLang="en-US" sz="2400" b="1" u="none">
                <a:solidFill>
                  <a:srgbClr val="000000"/>
                </a:solidFill>
                <a:latin typeface="汉仪楷体简" panose="02010609000101010101" charset="-122"/>
                <a:ea typeface="汉仪楷体简" panose="02010609000101010101" charset="-122"/>
              </a:rPr>
              <a:t>一个哲学问题。</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比对：</a:t>
            </a:r>
            <a:r>
              <a:rPr lang="zh-CN" altLang="en-US" sz="2400" b="1" u="none">
                <a:solidFill>
                  <a:srgbClr val="FF0000"/>
                </a:solidFill>
                <a:latin typeface="汉仪楷体简" panose="02010609000101010101" charset="-122"/>
                <a:ea typeface="汉仪楷体简" panose="02010609000101010101" charset="-122"/>
              </a:rPr>
              <a:t>原句是并列关系，到了选项中变成了因果关系</a:t>
            </a:r>
            <a:r>
              <a:rPr lang="zh-CN" altLang="en-US" sz="2400" b="1" u="none">
                <a:solidFill>
                  <a:srgbClr val="000000"/>
                </a:solidFill>
                <a:latin typeface="汉仪楷体简" panose="02010609000101010101" charset="-122"/>
                <a:ea typeface="汉仪楷体简" panose="02010609000101010101" charset="-122"/>
              </a:rPr>
              <a:t>，这叫强加因果。</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0"/>
            <a:ext cx="9188450" cy="6739255"/>
          </a:xfrm>
          <a:prstGeom prst="rect">
            <a:avLst/>
          </a:prstGeom>
          <a:noFill/>
        </p:spPr>
        <p:txBody>
          <a:bodyPr wrap="square" rtlCol="0">
            <a:spAutoFit/>
          </a:bodyPr>
          <a:p>
            <a:pPr>
              <a:lnSpc>
                <a:spcPct val="15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（3）比对依据和结论</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比对依据和结论，看推断是否成立。</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推断题选项的表述，有的是完整的推断形式，原因结果或条件结论同时出现；有的只是一个判断句。</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对完整推断形式的表述</a:t>
            </a:r>
            <a:r>
              <a:rPr lang="en-US" altLang="zh-CN" sz="2400" b="1" u="none">
                <a:solidFill>
                  <a:srgbClr val="000000"/>
                </a:solidFill>
                <a:latin typeface="汉仪楷体简" panose="02010609000101010101" charset="-122"/>
                <a:ea typeface="汉仪楷体简" panose="02010609000101010101" charset="-122"/>
              </a:rPr>
              <a:t>:</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一看所述原因或条件文中是否有依据</a:t>
            </a:r>
            <a:r>
              <a:rPr lang="en-US" altLang="zh-CN" sz="2400" b="1" u="none">
                <a:solidFill>
                  <a:srgbClr val="000000"/>
                </a:solidFill>
                <a:latin typeface="汉仪楷体简" panose="02010609000101010101" charset="-122"/>
                <a:ea typeface="汉仪楷体简" panose="02010609000101010101" charset="-122"/>
              </a:rPr>
              <a:t>;</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二看所述结果(结论)文中是否有依据</a:t>
            </a:r>
            <a:r>
              <a:rPr lang="en-US" altLang="zh-CN" sz="2400" b="1" u="none">
                <a:solidFill>
                  <a:srgbClr val="000000"/>
                </a:solidFill>
                <a:latin typeface="汉仪楷体简" panose="02010609000101010101" charset="-122"/>
                <a:ea typeface="汉仪楷体简" panose="02010609000101010101" charset="-122"/>
              </a:rPr>
              <a:t>;</a:t>
            </a:r>
            <a:endParaRPr lang="en-US" altLang="zh-CN"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三看原因或条件与结果或结论之间是否有合理的逻辑关系。</a:t>
            </a:r>
            <a:endParaRPr lang="zh-CN" altLang="en-US"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对只是一个判断句的表述</a:t>
            </a:r>
            <a:r>
              <a:rPr lang="en-US" altLang="zh-CN" sz="2400" b="1" u="none">
                <a:solidFill>
                  <a:srgbClr val="000000"/>
                </a:solidFill>
                <a:latin typeface="汉仪楷体简" panose="02010609000101010101" charset="-122"/>
                <a:ea typeface="汉仪楷体简" panose="02010609000101010101" charset="-122"/>
              </a:rPr>
              <a:t>:</a:t>
            </a:r>
            <a:endParaRPr lang="en-US" altLang="zh-CN"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一看文中是否提供了现成的结论</a:t>
            </a:r>
            <a:r>
              <a:rPr lang="en-US" altLang="zh-CN" sz="2400" b="1" u="none">
                <a:solidFill>
                  <a:srgbClr val="000000"/>
                </a:solidFill>
                <a:latin typeface="汉仪楷体简" panose="02010609000101010101" charset="-122"/>
                <a:ea typeface="汉仪楷体简" panose="02010609000101010101" charset="-122"/>
              </a:rPr>
              <a:t>;</a:t>
            </a:r>
            <a:endParaRPr lang="en-US" altLang="zh-CN" sz="2400" b="1" u="none">
              <a:solidFill>
                <a:srgbClr val="000000"/>
              </a:solidFill>
              <a:latin typeface="汉仪楷体简" panose="02010609000101010101" charset="-122"/>
              <a:ea typeface="汉仪楷体简" panose="02010609000101010101" charset="-122"/>
            </a:endParaRPr>
          </a:p>
          <a:p>
            <a:pPr>
              <a:lnSpc>
                <a:spcPct val="15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二看结论(既然是推断想象，“这个结论”文中往往没有提供)是否符合客观事实与逻辑事理。</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0"/>
            <a:ext cx="9188450" cy="6737350"/>
          </a:xfrm>
          <a:prstGeom prst="rect">
            <a:avLst/>
          </a:prstGeom>
          <a:noFill/>
        </p:spPr>
        <p:txBody>
          <a:bodyPr wrap="square" rtlCol="0">
            <a:spAutoFit/>
          </a:bodyPr>
          <a:p>
            <a:pPr>
              <a:lnSpc>
                <a:spcPct val="12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示例① (辽宁卷第3题D项)“审美的环境保护”理念中“美”的构成是丰富的，它高于科学的“真”的保护，因而</a:t>
            </a:r>
            <a:r>
              <a:rPr lang="zh-CN" altLang="en-US" sz="2400" b="1" u="none">
                <a:solidFill>
                  <a:srgbClr val="FF0000"/>
                </a:solidFill>
                <a:latin typeface="汉仪楷体简" panose="02010609000101010101" charset="-122"/>
                <a:ea typeface="汉仪楷体简" panose="02010609000101010101" charset="-122"/>
              </a:rPr>
              <a:t>保护环境首先要考虑人工美的因素。</a:t>
            </a:r>
            <a:endParaRPr lang="zh-CN" altLang="en-US" sz="2400" b="1" u="none">
              <a:solidFill>
                <a:srgbClr val="FF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原句：在诸多关于环境保护的理念中，</a:t>
            </a:r>
            <a:r>
              <a:rPr lang="zh-CN" altLang="en-US" sz="2400" b="1" u="none">
                <a:solidFill>
                  <a:srgbClr val="FF0000"/>
                </a:solidFill>
                <a:latin typeface="汉仪楷体简" panose="02010609000101010101" charset="-122"/>
                <a:ea typeface="汉仪楷体简" panose="02010609000101010101" charset="-122"/>
              </a:rPr>
              <a:t>“审美的环境保护”</a:t>
            </a:r>
            <a:r>
              <a:rPr lang="zh-CN" altLang="en-US" sz="2400" b="1" u="none">
                <a:solidFill>
                  <a:srgbClr val="000000"/>
                </a:solidFill>
                <a:latin typeface="汉仪楷体简" panose="02010609000101010101" charset="-122"/>
                <a:ea typeface="汉仪楷体简" panose="02010609000101010101" charset="-122"/>
              </a:rPr>
              <a:t>理念有积极意义。这里“美”的构成是丰富的，既有来自生态方面自然方面的美，也有文明方面的人工的美。这样，“审美的环境保护”不仅包含了以生态平衡为最高原则的科学的“真”的保护，而且高于“真”的保护。比如，城市中的湖水被严重污染了，按“真”的保护，主要在治理污染，在一定程度上恢复它的生态平衡；而按审美的保护原则，不仅要治理污染，还要进一步做一些美化，如湖岸栽花、湖中养鱼建亭等。</a:t>
            </a:r>
            <a:endParaRPr lang="zh-CN" altLang="en-US" sz="24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比对：选项由</a:t>
            </a:r>
            <a:r>
              <a:rPr lang="zh-CN" altLang="en-US" sz="2400" b="1" u="none">
                <a:solidFill>
                  <a:srgbClr val="FF0000"/>
                </a:solidFill>
                <a:latin typeface="汉仪楷体简" panose="02010609000101010101" charset="-122"/>
                <a:ea typeface="汉仪楷体简" panose="02010609000101010101" charset="-122"/>
              </a:rPr>
              <a:t>“审美的环境保护”推出“保护环境首先要考虑人工美的因素”的结论是有违作者观点</a:t>
            </a:r>
            <a:r>
              <a:rPr lang="zh-CN" altLang="en-US" sz="2400" b="1" u="none">
                <a:solidFill>
                  <a:srgbClr val="000000"/>
                </a:solidFill>
                <a:latin typeface="汉仪楷体简" panose="02010609000101010101" charset="-122"/>
                <a:ea typeface="汉仪楷体简" panose="02010609000101010101" charset="-122"/>
              </a:rPr>
              <a:t>。</a:t>
            </a:r>
            <a:endParaRPr lang="zh-CN" altLang="en-US" sz="24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原句说保护环境</a:t>
            </a:r>
            <a:r>
              <a:rPr lang="zh-CN" altLang="en-US" sz="2400" b="1" u="none">
                <a:solidFill>
                  <a:srgbClr val="FF0000"/>
                </a:solidFill>
                <a:latin typeface="汉仪楷体简" panose="02010609000101010101" charset="-122"/>
                <a:ea typeface="汉仪楷体简" panose="02010609000101010101" charset="-122"/>
              </a:rPr>
              <a:t>首先要“治理污染”，其次要“进一步做一些美化”。</a:t>
            </a:r>
            <a:endParaRPr lang="zh-CN" altLang="en-US" sz="2400" b="1" u="none">
              <a:solidFill>
                <a:srgbClr val="FF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590" y="-13335"/>
            <a:ext cx="9139555" cy="6739255"/>
          </a:xfrm>
          <a:prstGeom prst="rect">
            <a:avLst/>
          </a:prstGeom>
          <a:noFill/>
        </p:spPr>
        <p:txBody>
          <a:bodyPr wrap="square" rtlCol="0">
            <a:spAutoFit/>
          </a:bodyPr>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（4）读中比对</a:t>
            </a:r>
            <a:r>
              <a:rPr lang="zh-CN" altLang="en-US" sz="2400" b="1" u="none">
                <a:solidFill>
                  <a:srgbClr val="000000"/>
                </a:solidFill>
                <a:latin typeface="汉仪楷体简" panose="02010609000101010101" charset="-122"/>
                <a:ea typeface="汉仪楷体简" panose="02010609000101010101" charset="-122"/>
              </a:rPr>
              <a:t>   答题步骤有三：读、找、比。</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①读。</a:t>
            </a:r>
            <a:r>
              <a:rPr lang="zh-CN" altLang="en-US" sz="2400" b="1" u="none">
                <a:solidFill>
                  <a:srgbClr val="000000"/>
                </a:solidFill>
                <a:latin typeface="汉仪楷体简" panose="02010609000101010101" charset="-122"/>
                <a:ea typeface="汉仪楷体简" panose="02010609000101010101" charset="-122"/>
              </a:rPr>
              <a:t>通读全文，借助关键词语、句子，快速地理清文章的思路，基本抓住主要内容，为做题作准备。</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②找。</a:t>
            </a:r>
            <a:r>
              <a:rPr lang="zh-CN" altLang="en-US" sz="2400" b="1" u="none">
                <a:solidFill>
                  <a:srgbClr val="000000"/>
                </a:solidFill>
                <a:latin typeface="汉仪楷体简" panose="02010609000101010101" charset="-122"/>
                <a:ea typeface="汉仪楷体简" panose="02010609000101010101" charset="-122"/>
              </a:rPr>
              <a:t>依据选项中的关键词，找准选项在原文中的对应句，确定下一步比对的内容。</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③比(对)。</a:t>
            </a:r>
            <a:r>
              <a:rPr lang="zh-CN" altLang="en-US" sz="2400" b="1" u="none">
                <a:solidFill>
                  <a:srgbClr val="000000"/>
                </a:solidFill>
                <a:latin typeface="汉仪楷体简" panose="02010609000101010101" charset="-122"/>
                <a:ea typeface="汉仪楷体简" panose="02010609000101010101" charset="-122"/>
              </a:rPr>
              <a:t>比较选项和对应句，找到二者有差异的表述，符合原文意思的是正确选项，反之是错误选项。</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示例：比对下列选项与原句意思是否一致。如不一致，请说明理由。</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①选项：(天津卷第7题B项)“微博粉丝”和传统“粉丝”都能获得一种投射在偶像身上的替代性满足，在追星的过程中实现自我认同。</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原句：换句话说，“粉丝”对偶像“评论”，为其争取人气，照亮星途，既能获得一种投射在偶像身上的替代性满足，也是另一种形式的自我实现。</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FF0000"/>
                </a:solidFill>
                <a:latin typeface="汉仪楷体简" panose="02010609000101010101" charset="-122"/>
                <a:ea typeface="汉仪楷体简" panose="02010609000101010101" charset="-122"/>
              </a:rPr>
              <a:t>比对结果：不一致</a:t>
            </a:r>
            <a:endParaRPr lang="zh-CN" altLang="en-US" sz="2400" b="1" u="none">
              <a:solidFill>
                <a:srgbClr val="FF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理由：</a:t>
            </a:r>
            <a:r>
              <a:rPr lang="zh-CN" altLang="en-US" sz="2400" b="1" u="none">
                <a:solidFill>
                  <a:srgbClr val="FF0000"/>
                </a:solidFill>
                <a:latin typeface="汉仪楷体简" panose="02010609000101010101" charset="-122"/>
                <a:ea typeface="汉仪楷体简" panose="02010609000101010101" charset="-122"/>
              </a:rPr>
              <a:t>“都”说法绝对。</a:t>
            </a:r>
            <a:r>
              <a:rPr lang="zh-CN" altLang="en-US" sz="2400" b="1" u="none">
                <a:solidFill>
                  <a:srgbClr val="000000"/>
                </a:solidFill>
                <a:latin typeface="汉仪楷体简" panose="02010609000101010101" charset="-122"/>
                <a:ea typeface="汉仪楷体简" panose="02010609000101010101" charset="-122"/>
              </a:rPr>
              <a:t>原句说“为其争取人气，照亮星途……自我实现”。选项中说的“获得一种投射在偶像身上的替代性满足”是有条件(为其争取人气，照亮星途)的，并不是所有的“粉丝”、“都”能获得。</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 y="1887855"/>
            <a:ext cx="9081135" cy="3082290"/>
          </a:xfrm>
          <a:prstGeom prst="rect">
            <a:avLst/>
          </a:prstGeom>
          <a:noFill/>
        </p:spPr>
        <p:txBody>
          <a:bodyPr wrap="square" rtlCol="0">
            <a:spAutoFit/>
          </a:bodyPr>
          <a:p>
            <a:pPr algn="ctr">
              <a:lnSpc>
                <a:spcPct val="13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rPr>
              <a:t>解题步骤顺口溜</a:t>
            </a:r>
            <a:endParaRPr lang="zh-CN" altLang="en-US" sz="2800" u="none">
              <a:solidFill>
                <a:srgbClr val="FF0000"/>
              </a:solidFill>
              <a:latin typeface="微软雅黑" panose="020B0503020204020204" charset="-122"/>
              <a:ea typeface="微软雅黑" panose="020B0503020204020204" charset="-122"/>
            </a:endParaRPr>
          </a:p>
          <a:p>
            <a:pPr algn="ctr">
              <a:lnSpc>
                <a:spcPct val="13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咬住原文不放松，答案就在文章中。</a:t>
            </a:r>
            <a:endParaRPr lang="zh-CN" altLang="en-US" sz="2400" b="1" u="none">
              <a:solidFill>
                <a:srgbClr val="000000"/>
              </a:solidFill>
              <a:latin typeface="汉仪楷体简" panose="02010609000101010101" charset="-122"/>
              <a:ea typeface="汉仪楷体简" panose="02010609000101010101" charset="-122"/>
            </a:endParaRPr>
          </a:p>
          <a:p>
            <a:pPr algn="ctr">
              <a:lnSpc>
                <a:spcPct val="13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先读全文做标记，依据特点通大意；</a:t>
            </a:r>
            <a:endParaRPr lang="zh-CN" altLang="en-US" sz="2400" b="1" u="none">
              <a:solidFill>
                <a:srgbClr val="000000"/>
              </a:solidFill>
              <a:latin typeface="汉仪楷体简" panose="02010609000101010101" charset="-122"/>
              <a:ea typeface="汉仪楷体简" panose="02010609000101010101" charset="-122"/>
            </a:endParaRPr>
          </a:p>
          <a:p>
            <a:pPr algn="ctr">
              <a:lnSpc>
                <a:spcPct val="13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再读题干明方向，落实原文对应句；</a:t>
            </a:r>
            <a:endParaRPr lang="zh-CN" altLang="en-US" sz="2400" b="1" u="none">
              <a:solidFill>
                <a:srgbClr val="000000"/>
              </a:solidFill>
              <a:latin typeface="汉仪楷体简" panose="02010609000101010101" charset="-122"/>
              <a:ea typeface="汉仪楷体简" panose="02010609000101010101" charset="-122"/>
            </a:endParaRPr>
          </a:p>
          <a:p>
            <a:pPr algn="ctr">
              <a:lnSpc>
                <a:spcPct val="13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最后巧比看差异，得出答案较容易。</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430" y="-13970"/>
            <a:ext cx="9120505" cy="5996940"/>
          </a:xfrm>
          <a:prstGeom prst="rect">
            <a:avLst/>
          </a:prstGeom>
          <a:noFill/>
        </p:spPr>
        <p:txBody>
          <a:bodyPr wrap="square" rtlCol="0">
            <a:spAutoFit/>
          </a:bodyPr>
          <a:p>
            <a:pPr>
              <a:lnSpc>
                <a:spcPct val="160000"/>
              </a:lnSpc>
            </a:pPr>
            <a:r>
              <a:rPr lang="zh-CN" altLang="en-US" sz="2400" b="1">
                <a:latin typeface="汉仪楷体简" panose="02010609000101010101" charset="-122"/>
                <a:ea typeface="汉仪楷体简" panose="02010609000101010101" charset="-122"/>
                <a:cs typeface="汉仪楷体简" panose="02010609000101010101" charset="-122"/>
                <a:sym typeface="+mn-ea"/>
              </a:rPr>
              <a:t>制和</a:t>
            </a:r>
            <a:r>
              <a:rPr lang="zh-CN" altLang="en-US" sz="2400" b="1">
                <a:latin typeface="汉仪楷体简" panose="02010609000101010101" charset="-122"/>
                <a:ea typeface="汉仪楷体简" panose="02010609000101010101" charset="-122"/>
                <a:cs typeface="汉仪楷体简" panose="02010609000101010101" charset="-122"/>
              </a:rPr>
              <a:t>流行更近，并诱发都市心理病。在舆论场上，“文青”“文艺腔”则是嘲讽或同情的对象，成为文学及其相关教育的负资产。</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60000"/>
              </a:lnSpc>
            </a:pPr>
            <a:r>
              <a:rPr lang="zh-CN" altLang="en-US" sz="2400" b="1">
                <a:latin typeface="汉仪楷体简" panose="02010609000101010101" charset="-122"/>
                <a:ea typeface="汉仪楷体简" panose="02010609000101010101" charset="-122"/>
                <a:cs typeface="汉仪楷体简" panose="02010609000101010101" charset="-122"/>
              </a:rPr>
              <a:t>    更重要的是，时代在变化，文学不能止步于20世纪。“自我”与“人民”也在苟日新，日日新，又日新。市场化、全球化、信息化的大潮扑来，多种视角更应彼此含容统一，重新融铸成一个个血肉丰满的文学形象。当人的大部分智能被机器接管，人类最后的差异性，恰恰表现于人的情感、精神、价值观和创造力。换句话说，“自我学”与“人民学”，都进入了新的领域，都需要注入理论和实践的新的活血。</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60000"/>
              </a:lnSpc>
            </a:pPr>
            <a:r>
              <a:rPr lang="zh-CN" altLang="en-US" sz="2400" b="1">
                <a:latin typeface="汉仪楷体简" panose="02010609000101010101" charset="-122"/>
                <a:ea typeface="汉仪楷体简" panose="02010609000101010101" charset="-122"/>
                <a:cs typeface="汉仪楷体简" panose="02010609000101010101" charset="-122"/>
              </a:rPr>
              <a:t>                （摘编自韩少功《“自我学”与“人民学”》）</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0"/>
            <a:ext cx="9175115" cy="6610350"/>
          </a:xfrm>
          <a:prstGeom prst="rect">
            <a:avLst/>
          </a:prstGeom>
          <a:noFill/>
        </p:spPr>
        <p:txBody>
          <a:bodyPr wrap="square" rtlCol="0">
            <a:spAutoFit/>
          </a:bodyPr>
          <a:p>
            <a:pPr>
              <a:lnSpc>
                <a:spcPct val="100000"/>
              </a:lnSpc>
              <a:spcBef>
                <a:spcPts val="0"/>
              </a:spcBef>
              <a:spcAft>
                <a:spcPts val="0"/>
              </a:spcAft>
            </a:pP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典例热身】</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阅读下面的文字，完成1—3题。</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对城市而言，文明弹性是一个城市体在生存、创新、适应、应变等方面的综合状态、综合能力，是公共性与私人性之间、多样性与共同性之间、稳定性与变迁性之间、柔性与刚性之间的动态和谐。过于绵柔、松散，或者过于刚硬，密集，都是弹性不足或丧失的表现，是城市体出现危机的表征。当代城市社会，尤其需要关注以下文明弹性问题。</a:t>
            </a:r>
            <a:endParaRPr lang="zh-CN" altLang="en-US" sz="2400" b="1" u="none">
              <a:solidFill>
                <a:srgbClr val="000000"/>
              </a:solidFill>
              <a:latin typeface="汉仪楷体简" panose="02010609000101010101" charset="-122"/>
              <a:ea typeface="汉仪楷体简" panose="02010609000101010101" charset="-122"/>
            </a:endParaRPr>
          </a:p>
          <a:p>
            <a:pPr>
              <a:lnSpc>
                <a:spcPct val="11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其一，空间弹性。城市具有良好空间弹性的一个重要表现，是空间的私人性与公共性关系能够得到较为合理的处理。任何城市空间都是私人性与公共性的统一，空间弹性的核心问题，就是如何实现空间的公共性与私人性的有机统一、具体转换。片面地强调空间的公共性或片面地强调空间的私人性，都会使城市发展失去基础。目前，人们更多地要求空间的私人性，注重把空间固化为永恒的私人所有物、占有物，这种以私人化为核心的空间固化倾向，造成城市空间弹性不足，正在成为制约城市发展的一个重要原因。</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0"/>
            <a:ext cx="9175115" cy="6809740"/>
          </a:xfrm>
          <a:prstGeom prst="rect">
            <a:avLst/>
          </a:prstGeom>
          <a:noFill/>
        </p:spPr>
        <p:txBody>
          <a:bodyPr wrap="square" rtlCol="0">
            <a:spAutoFit/>
          </a:bodyPr>
          <a:p>
            <a:pPr>
              <a:lnSpc>
                <a:spcPct val="140000"/>
              </a:lnSpc>
              <a:spcBef>
                <a:spcPts val="0"/>
              </a:spcBef>
              <a:spcAft>
                <a:spcPts val="0"/>
              </a:spcAft>
            </a:pPr>
            <a:r>
              <a:rPr lang="en-US" altLang="zh-CN" sz="2400" b="1" u="none">
                <a:solidFill>
                  <a:srgbClr val="00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其二，制度单性。一种较为理想的、有弹性的城市制度，是能够在秩序与活力、生存与发展间取得相对平衡的制度。城市有其发展周期、发展阶段，对一个正在兴起的城市而言，其主要任务是聚集更多的发展资源、激活发展活力。而对一个已经发展起来的城市而言，人们会更为注重城市制度的稳定功能。但问题在于，即使是正在崛起的城市，也需要面对秩序与稳定的问题；即使是一个已经发展起来的城市，也需要面对新活力的激活问题。过于注重某种形式的城市制度，过于注重城市制度的某种目标，都是城市制度弹性不足、走向僵化的表现，都会妨害城市发展。</a:t>
            </a:r>
            <a:endParaRPr lang="zh-CN" altLang="en-US" sz="2400" b="1" u="none">
              <a:solidFill>
                <a:srgbClr val="000000"/>
              </a:solidFill>
              <a:latin typeface="汉仪楷体简" panose="02010609000101010101" charset="-122"/>
              <a:ea typeface="汉仪楷体简" panose="02010609000101010101" charset="-122"/>
            </a:endParaRPr>
          </a:p>
          <a:p>
            <a:pPr>
              <a:lnSpc>
                <a:spcPct val="14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其三，意义弹性。所谓城市的意义弹性，是指城市能够同时满足多样人群的不同层面的意义需要，并能够使不同的意义与价值在总体上达到平衡与和谐，不断形成具体的意义共同性。当一个城市体只允许一种、一个层面的意义存在时，这个城市体可能繁荣一时，</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0"/>
            <a:ext cx="9175115" cy="5259070"/>
          </a:xfrm>
          <a:prstGeom prst="rect">
            <a:avLst/>
          </a:prstGeom>
          <a:noFill/>
        </p:spPr>
        <p:txBody>
          <a:bodyPr wrap="square" rtlCol="0">
            <a:spAutoFit/>
          </a:bodyPr>
          <a:p>
            <a:pPr>
              <a:lnSpc>
                <a:spcPct val="14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但必然会走向哀落。当一个城市体只能满足某一类人的意义追求、意义需要时，这个城市体也往往会丧失活力。当一个城市体被某一类型的意义体系固化时，这个城市体往往不具有综合吸纳力、发展潜力。启蒙主义的片面化，理性主义的片面化，世俗主义的片面化，神圣主义的片面化，都会导致城市意义弹性的减弱，都会从根基处危害城市的健康可持续发展。综上所述，保持城市的空间弹性、制度弹性、意义弹性，并以此为基础，把握城市的类型构成与历史，建构城市命运共同体，对于城市社会的健康发展而言，是意义重大的。</a:t>
            </a:r>
            <a:endParaRPr lang="zh-CN" altLang="en-US" sz="2400" b="1" u="none">
              <a:solidFill>
                <a:srgbClr val="000000"/>
              </a:solidFill>
              <a:latin typeface="汉仪楷体简" panose="02010609000101010101" charset="-122"/>
              <a:ea typeface="汉仪楷体简" panose="02010609000101010101" charset="-122"/>
            </a:endParaRPr>
          </a:p>
          <a:p>
            <a:pPr>
              <a:lnSpc>
                <a:spcPct val="14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         （摘编自陈忠《城市社会：文明多样性与命运共同体》）</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5" y="-13970"/>
            <a:ext cx="9135110" cy="5741035"/>
          </a:xfrm>
          <a:prstGeom prst="rect">
            <a:avLst/>
          </a:prstGeom>
          <a:noFill/>
        </p:spPr>
        <p:txBody>
          <a:bodyPr wrap="square" rtlCol="0">
            <a:spAutoFit/>
          </a:bodyPr>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1.下列关于原文内容的理解和分析，正确的一项是</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A.当前城市空间弹性核心的问题是缺乏有机统一，这使得城市发展丧失了基础。</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B.已发展的城市和崛起中的城市都面临着激活活力的问题，也都需要有制度弹性。</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C.城市的意义对不同的人群来说是不一样的，城市体需要一种抽象的意义共同性。</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D.在诸多原因中，空间、制度及意义三者的弹性不足是影响城市发展的根本原因。 </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5" y="-13970"/>
            <a:ext cx="9135110" cy="1630045"/>
          </a:xfrm>
          <a:prstGeom prst="rect">
            <a:avLst/>
          </a:prstGeom>
          <a:noFill/>
        </p:spPr>
        <p:txBody>
          <a:bodyPr wrap="square" rtlCol="0">
            <a:spAutoFit/>
          </a:bodyPr>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1.下列关于原文内容的理解和分析，正确的一项是</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A.当前城市空间弹性核心的问题是缺乏有机统一，这使得城市发展丧失了基础。</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B.已发展的城市和崛起中的城市都面临着激活活力的问题，也都需要有制度弹性。</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C.城市的意义对不同的人群来说是不一样的，城市体需要一种抽象的意义共同性。</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D.在诸多原因中，空间、制度及意义三者的弹性不足是影响城市发展的根本原因。 </a:t>
            </a:r>
            <a:endParaRPr lang="zh-CN" altLang="en-US" sz="24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4445" y="1699895"/>
            <a:ext cx="9157335" cy="5262245"/>
          </a:xfrm>
          <a:prstGeom prst="rect">
            <a:avLst/>
          </a:prstGeom>
          <a:noFill/>
          <a:ln>
            <a:solidFill>
              <a:srgbClr val="C00000"/>
            </a:solidFill>
          </a:ln>
        </p:spPr>
        <p:txBody>
          <a:bodyPr wrap="square" rtlCol="0">
            <a:spAutoFit/>
          </a:bodyPr>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【参考答案】B</a:t>
            </a:r>
            <a:endParaRPr lang="zh-CN" altLang="en-US" sz="2400" b="1" u="none">
              <a:solidFill>
                <a:srgbClr val="FF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【命题立意】</a:t>
            </a:r>
            <a:r>
              <a:rPr lang="zh-CN" altLang="en-US" sz="2400" b="1">
                <a:solidFill>
                  <a:srgbClr val="000000"/>
                </a:solidFill>
                <a:latin typeface="汉仪楷体简" panose="02010609000101010101" charset="-122"/>
                <a:ea typeface="汉仪楷体简" panose="02010609000101010101" charset="-122"/>
                <a:sym typeface="+mn-ea"/>
              </a:rPr>
              <a:t>本题考查考生</a:t>
            </a:r>
            <a:r>
              <a:rPr lang="zh-CN" altLang="en-US" sz="2400" b="1">
                <a:solidFill>
                  <a:srgbClr val="FF0000"/>
                </a:solidFill>
                <a:latin typeface="汉仪楷体简" panose="02010609000101010101" charset="-122"/>
                <a:ea typeface="汉仪楷体简" panose="02010609000101010101" charset="-122"/>
                <a:sym typeface="+mn-ea"/>
              </a:rPr>
              <a:t>筛选并整合文中信息的能力</a:t>
            </a:r>
            <a:r>
              <a:rPr lang="zh-CN" altLang="en-US" sz="2400" b="1">
                <a:solidFill>
                  <a:srgbClr val="000000"/>
                </a:solidFill>
                <a:latin typeface="汉仪楷体简" panose="02010609000101010101" charset="-122"/>
                <a:ea typeface="汉仪楷体简" panose="02010609000101010101" charset="-122"/>
                <a:sym typeface="+mn-ea"/>
              </a:rPr>
              <a:t>。能力层级为C级。</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【试题分析】</a:t>
            </a:r>
            <a:r>
              <a:rPr lang="zh-CN" altLang="en-US" sz="2400" b="1">
                <a:solidFill>
                  <a:srgbClr val="000000"/>
                </a:solidFill>
                <a:latin typeface="汉仪楷体简" panose="02010609000101010101" charset="-122"/>
                <a:ea typeface="汉仪楷体简" panose="02010609000101010101" charset="-122"/>
                <a:sym typeface="+mn-ea"/>
              </a:rPr>
              <a:t>本题要求考生选出表述正确的一项，答案是B。</a:t>
            </a:r>
            <a:endParaRPr lang="zh-CN" altLang="en-US" sz="2400" b="1">
              <a:solidFill>
                <a:srgbClr val="000000"/>
              </a:solidFill>
              <a:latin typeface="汉仪楷体简" panose="02010609000101010101" charset="-122"/>
              <a:ea typeface="汉仪楷体简" panose="02010609000101010101" charset="-122"/>
              <a:sym typeface="+mn-ea"/>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A项来源于原文第二段</a:t>
            </a:r>
            <a:r>
              <a:rPr lang="zh-CN" altLang="en-US" sz="2400" b="1">
                <a:solidFill>
                  <a:srgbClr val="000000"/>
                </a:solidFill>
                <a:latin typeface="汉仪楷体简" panose="02010609000101010101" charset="-122"/>
                <a:ea typeface="汉仪楷体简" panose="02010609000101010101" charset="-122"/>
                <a:sym typeface="+mn-ea"/>
              </a:rPr>
              <a:t>，空间弹性的核心问题是如何实现空间的公共性与私人性的有机统一、具体转换，但当前城市的空间弹性问题并没有严重到缺乏有机统一、使城市发展丧失基础的程度，A项错。</a:t>
            </a:r>
            <a:r>
              <a:rPr lang="zh-CN" altLang="en-US" sz="2400" b="1">
                <a:solidFill>
                  <a:srgbClr val="FF0000"/>
                </a:solidFill>
                <a:latin typeface="汉仪楷体简" panose="02010609000101010101" charset="-122"/>
                <a:ea typeface="汉仪楷体简" panose="02010609000101010101" charset="-122"/>
                <a:sym typeface="+mn-ea"/>
              </a:rPr>
              <a:t>B项来源于原文第三段</a:t>
            </a:r>
            <a:r>
              <a:rPr lang="zh-CN" altLang="en-US" sz="2400" b="1">
                <a:solidFill>
                  <a:srgbClr val="000000"/>
                </a:solidFill>
                <a:latin typeface="汉仪楷体简" panose="02010609000101010101" charset="-122"/>
                <a:ea typeface="汉仪楷体简" panose="02010609000101010101" charset="-122"/>
                <a:sym typeface="+mn-ea"/>
              </a:rPr>
              <a:t>，发展中的城市需要激活活力，已发展的城市需要激活新活力，也就是都需要激活活力，需要制度弹性，故B项正确，是本题答案。</a:t>
            </a:r>
            <a:endParaRPr lang="zh-CN" altLang="en-US" sz="2400" b="1">
              <a:solidFill>
                <a:srgbClr val="000000"/>
              </a:solidFill>
              <a:latin typeface="汉仪楷体简" panose="02010609000101010101" charset="-122"/>
              <a:ea typeface="汉仪楷体简" panose="02010609000101010101" charset="-122"/>
              <a:sym typeface="+mn-ea"/>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C项来源于原文第四段</a:t>
            </a:r>
            <a:r>
              <a:rPr lang="zh-CN" altLang="en-US" sz="2400" b="1">
                <a:solidFill>
                  <a:srgbClr val="000000"/>
                </a:solidFill>
                <a:latin typeface="汉仪楷体简" panose="02010609000101010101" charset="-122"/>
                <a:ea typeface="汉仪楷体简" panose="02010609000101010101" charset="-122"/>
                <a:sym typeface="+mn-ea"/>
              </a:rPr>
              <a:t>，城市体需要的是具体的意义共同性，而非抽象的意义共同性，故C项错。D项是对原文第二、三、四段的概括。空间弹性不足是重要原因之一，制度弹性不足是原因之一，只有意义弹性不足会从根基处妨害城市发展，算得上是根本原因，D项错。</a:t>
            </a:r>
            <a:endParaRPr lang="zh-CN" altLang="en-US" sz="2400" b="1">
              <a:solidFill>
                <a:srgbClr val="000000"/>
              </a:solidFill>
              <a:latin typeface="汉仪楷体简" panose="02010609000101010101" charset="-122"/>
              <a:ea typeface="汉仪楷体简" panose="02010609000101010101" charset="-122"/>
              <a:sym typeface="+mn-ea"/>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27305"/>
            <a:ext cx="9174480" cy="5741035"/>
          </a:xfrm>
          <a:prstGeom prst="rect">
            <a:avLst/>
          </a:prstGeom>
          <a:noFill/>
        </p:spPr>
        <p:txBody>
          <a:bodyPr wrap="square" rtlCol="0">
            <a:spAutoFit/>
          </a:bodyPr>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2.下列对原文论证的相关分析，不正确的一项是</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A.文章在理论论证的过程中提及空间被私人性固化的现状，有其现实的指向。</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B.文章区分了文明弹性的层面，也区分了城市体发展的阶段，论证结构清晰。</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C.文章注重分析具体概念的正反两面及相应的动态发展过程，具有辩证意味。</a:t>
            </a:r>
            <a:endParaRPr lang="zh-CN" altLang="en-US" sz="2400" b="1" u="none">
              <a:solidFill>
                <a:srgbClr val="000000"/>
              </a:solidFill>
              <a:latin typeface="汉仪楷体简" panose="02010609000101010101" charset="-122"/>
              <a:ea typeface="汉仪楷体简" panose="02010609000101010101" charset="-122"/>
            </a:endParaRPr>
          </a:p>
          <a:p>
            <a:pPr>
              <a:lnSpc>
                <a:spcPct val="17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D.文章借助“文明弹性”的概念，论证了建构城市命运共同体的重要路径。</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27305"/>
            <a:ext cx="9174480" cy="2011680"/>
          </a:xfrm>
          <a:prstGeom prst="rect">
            <a:avLst/>
          </a:prstGeom>
          <a:noFill/>
        </p:spPr>
        <p:txBody>
          <a:bodyPr wrap="square" rtlCol="0">
            <a:spAutoFit/>
          </a:bodyPr>
          <a:p>
            <a:pPr>
              <a:lnSpc>
                <a:spcPct val="12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2.下列对原文论证的相关分析，不正确的一项是</a:t>
            </a:r>
            <a:endParaRPr lang="zh-CN" altLang="en-US" sz="20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A.文章在理论论证的过程中提及空间被私人性固化的现状，有其现实的指向。</a:t>
            </a:r>
            <a:endParaRPr lang="zh-CN" altLang="en-US" sz="20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B.文章区分了文明弹性的层面，也区分了城市体发展的阶段，论证结构清晰。</a:t>
            </a:r>
            <a:endParaRPr lang="zh-CN" altLang="en-US" sz="20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C.文章注重分析具体概念的正反两面及相应的动态发展过程，具有辩证意味。</a:t>
            </a:r>
            <a:endParaRPr lang="zh-CN" altLang="en-US" sz="20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D.文章借助“文明弹性”的概念，论证了建构城市命运共同体的重要路径。</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30480" y="2479675"/>
            <a:ext cx="9202420" cy="4154170"/>
          </a:xfrm>
          <a:prstGeom prst="rect">
            <a:avLst/>
          </a:prstGeom>
          <a:noFill/>
          <a:ln>
            <a:solidFill>
              <a:srgbClr val="C00000"/>
            </a:solidFill>
          </a:ln>
        </p:spPr>
        <p:txBody>
          <a:bodyPr wrap="square" rtlCol="0">
            <a:spAutoFit/>
          </a:bodyPr>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【参考答案】C</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【命题立意】</a:t>
            </a:r>
            <a:r>
              <a:rPr lang="zh-CN" altLang="en-US" sz="2400" b="1">
                <a:solidFill>
                  <a:srgbClr val="000000"/>
                </a:solidFill>
                <a:latin typeface="汉仪楷体简" panose="02010609000101010101" charset="-122"/>
                <a:ea typeface="汉仪楷体简" panose="02010609000101010101" charset="-122"/>
                <a:sym typeface="+mn-ea"/>
              </a:rPr>
              <a:t>本题考查考生</a:t>
            </a:r>
            <a:r>
              <a:rPr lang="zh-CN" altLang="en-US" sz="2400" b="1">
                <a:solidFill>
                  <a:srgbClr val="FF0000"/>
                </a:solidFill>
                <a:latin typeface="汉仪楷体简" panose="02010609000101010101" charset="-122"/>
                <a:ea typeface="汉仪楷体简" panose="02010609000101010101" charset="-122"/>
                <a:sym typeface="+mn-ea"/>
              </a:rPr>
              <a:t>分析论点、论据和论证方法的能力</a:t>
            </a:r>
            <a:r>
              <a:rPr lang="zh-CN" altLang="en-US" sz="2400" b="1">
                <a:solidFill>
                  <a:srgbClr val="000000"/>
                </a:solidFill>
                <a:latin typeface="汉仪楷体简" panose="02010609000101010101" charset="-122"/>
                <a:ea typeface="汉仪楷体简" panose="02010609000101010101" charset="-122"/>
                <a:sym typeface="+mn-ea"/>
              </a:rPr>
              <a:t>。能力层级为C级。</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【试题分析】</a:t>
            </a:r>
            <a:r>
              <a:rPr lang="zh-CN" altLang="en-US" sz="2400" b="1">
                <a:solidFill>
                  <a:srgbClr val="000000"/>
                </a:solidFill>
                <a:latin typeface="汉仪楷体简" panose="02010609000101010101" charset="-122"/>
                <a:ea typeface="汉仪楷体简" panose="02010609000101010101" charset="-122"/>
                <a:sym typeface="+mn-ea"/>
              </a:rPr>
              <a:t>要求考生选出对原文论证的相关分析不正确的一项。</a:t>
            </a:r>
            <a:r>
              <a:rPr lang="zh-CN" altLang="en-US" sz="2400" b="1">
                <a:solidFill>
                  <a:srgbClr val="FF0000"/>
                </a:solidFill>
                <a:latin typeface="汉仪楷体简" panose="02010609000101010101" charset="-122"/>
                <a:ea typeface="汉仪楷体简" panose="02010609000101010101" charset="-122"/>
                <a:sym typeface="+mn-ea"/>
              </a:rPr>
              <a:t>A项是对原文论证思路的一个重要方面的分析。</a:t>
            </a:r>
            <a:r>
              <a:rPr lang="zh-CN" altLang="en-US" sz="2400" b="1">
                <a:solidFill>
                  <a:srgbClr val="000000"/>
                </a:solidFill>
                <a:latin typeface="汉仪楷体简" panose="02010609000101010101" charset="-122"/>
                <a:ea typeface="汉仪楷体简" panose="02010609000101010101" charset="-122"/>
                <a:sym typeface="+mn-ea"/>
              </a:rPr>
              <a:t>原文从理论上论证了私人性和公共性的关系之后，指出目前城市的现状，说明文章不是就理论谈理论，而是有着较为明确的现实指向的。故A项正确。</a:t>
            </a:r>
            <a:endParaRPr lang="zh-CN" altLang="en-US" sz="2400" b="1">
              <a:solidFill>
                <a:srgbClr val="000000"/>
              </a:solidFill>
              <a:latin typeface="汉仪楷体简" panose="02010609000101010101" charset="-122"/>
              <a:ea typeface="汉仪楷体简" panose="02010609000101010101" charset="-122"/>
              <a:sym typeface="+mn-ea"/>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B项是对原文的论证结构的分析。</a:t>
            </a:r>
            <a:r>
              <a:rPr lang="zh-CN" altLang="en-US" sz="2400" b="1">
                <a:solidFill>
                  <a:srgbClr val="000000"/>
                </a:solidFill>
                <a:latin typeface="汉仪楷体简" panose="02010609000101010101" charset="-122"/>
                <a:ea typeface="汉仪楷体简" panose="02010609000101010101" charset="-122"/>
                <a:sym typeface="+mn-ea"/>
              </a:rPr>
              <a:t>原文提出城市文明弹性问题之后，分别从空间弹性、制度弹性和意义弹性三个方面展开论题，在制度弹性的讨论中又从城市发展有不同阶段着手，这就使得文章论证结构比较清晰了，故B项正确。</a:t>
            </a:r>
            <a:endParaRPr lang="zh-CN" altLang="en-US" sz="2400" b="1">
              <a:solidFill>
                <a:srgbClr val="000000"/>
              </a:solidFill>
              <a:latin typeface="汉仪楷体简" panose="02010609000101010101" charset="-122"/>
              <a:ea typeface="汉仪楷体简" panose="02010609000101010101" charset="-122"/>
              <a:sym typeface="+mn-ea"/>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27305"/>
            <a:ext cx="9174480" cy="1691640"/>
          </a:xfrm>
          <a:prstGeom prst="rect">
            <a:avLst/>
          </a:prstGeom>
          <a:noFill/>
        </p:spPr>
        <p:txBody>
          <a:bodyPr wrap="square" rtlCol="0">
            <a:spAutoFit/>
          </a:bodyPr>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2.下列对原文论证的相关分析，不正确的一项是</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A.文章在理论论证的过程中提及空间被私人性固化的现状，有其现实的指向。</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B.文章区分了文明弹性的层面，也区分了城市体发展的阶段，论证结构清晰。</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C.文章注重分析具体概念的正反两面及相应的动态发展过程，具有辩证意味。</a:t>
            </a:r>
            <a:endParaRPr lang="zh-CN" altLang="en-US" sz="20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000" b="1" u="none">
                <a:solidFill>
                  <a:srgbClr val="000000"/>
                </a:solidFill>
                <a:latin typeface="汉仪楷体简" panose="02010609000101010101" charset="-122"/>
                <a:ea typeface="汉仪楷体简" panose="02010609000101010101" charset="-122"/>
              </a:rPr>
              <a:t>D.文章借助“文明弹性”的概念，论证了建构城市命运共同体的重要路径。</a:t>
            </a:r>
            <a:r>
              <a:rPr lang="zh-CN" altLang="en-US" sz="2400" b="1" u="none">
                <a:solidFill>
                  <a:srgbClr val="000000"/>
                </a:solidFill>
                <a:latin typeface="汉仪楷体简" panose="02010609000101010101" charset="-122"/>
                <a:ea typeface="汉仪楷体简" panose="02010609000101010101" charset="-122"/>
              </a:rPr>
              <a:t> </a:t>
            </a:r>
            <a:endParaRPr lang="zh-CN" altLang="en-US" sz="24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30480" y="1706880"/>
            <a:ext cx="9202420" cy="4892675"/>
          </a:xfrm>
          <a:prstGeom prst="rect">
            <a:avLst/>
          </a:prstGeom>
          <a:noFill/>
          <a:ln>
            <a:solidFill>
              <a:srgbClr val="C00000"/>
            </a:solidFill>
          </a:ln>
        </p:spPr>
        <p:txBody>
          <a:bodyPr wrap="square" rtlCol="0">
            <a:spAutoFit/>
          </a:bodyPr>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【参考答案】C</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【命题立意】</a:t>
            </a:r>
            <a:r>
              <a:rPr lang="zh-CN" altLang="en-US" sz="2400" b="1">
                <a:solidFill>
                  <a:srgbClr val="000000"/>
                </a:solidFill>
                <a:latin typeface="汉仪楷体简" panose="02010609000101010101" charset="-122"/>
                <a:ea typeface="汉仪楷体简" panose="02010609000101010101" charset="-122"/>
                <a:sym typeface="+mn-ea"/>
              </a:rPr>
              <a:t>本题考查考生</a:t>
            </a:r>
            <a:r>
              <a:rPr lang="zh-CN" altLang="en-US" sz="2400" b="1">
                <a:solidFill>
                  <a:srgbClr val="FF0000"/>
                </a:solidFill>
                <a:latin typeface="汉仪楷体简" panose="02010609000101010101" charset="-122"/>
                <a:ea typeface="汉仪楷体简" panose="02010609000101010101" charset="-122"/>
                <a:sym typeface="+mn-ea"/>
              </a:rPr>
              <a:t>分析论点、论据和论证方法的能力</a:t>
            </a:r>
            <a:r>
              <a:rPr lang="zh-CN" altLang="en-US" sz="2400" b="1">
                <a:solidFill>
                  <a:srgbClr val="000000"/>
                </a:solidFill>
                <a:latin typeface="汉仪楷体简" panose="02010609000101010101" charset="-122"/>
                <a:ea typeface="汉仪楷体简" panose="02010609000101010101" charset="-122"/>
                <a:sym typeface="+mn-ea"/>
              </a:rPr>
              <a:t>。能力层级为C级。</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【试题分析】</a:t>
            </a:r>
            <a:r>
              <a:rPr lang="zh-CN" altLang="en-US" sz="2400" b="1">
                <a:solidFill>
                  <a:srgbClr val="000000"/>
                </a:solidFill>
                <a:latin typeface="汉仪楷体简" panose="02010609000101010101" charset="-122"/>
                <a:ea typeface="汉仪楷体简" panose="02010609000101010101" charset="-122"/>
                <a:sym typeface="+mn-ea"/>
              </a:rPr>
              <a:t>要求考生选出对原文论证的相关分析不正确的一项。</a:t>
            </a:r>
            <a:endParaRPr lang="zh-CN" altLang="en-US" sz="2400" b="1">
              <a:solidFill>
                <a:srgbClr val="000000"/>
              </a:solidFill>
              <a:latin typeface="汉仪楷体简" panose="02010609000101010101" charset="-122"/>
              <a:ea typeface="汉仪楷体简" panose="02010609000101010101" charset="-122"/>
              <a:sym typeface="+mn-ea"/>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C项是对原文论证方式的分析。</a:t>
            </a:r>
            <a:r>
              <a:rPr lang="zh-CN" altLang="en-US" sz="2400" b="1">
                <a:solidFill>
                  <a:srgbClr val="000000"/>
                </a:solidFill>
                <a:latin typeface="汉仪楷体简" panose="02010609000101010101" charset="-122"/>
                <a:ea typeface="汉仪楷体简" panose="02010609000101010101" charset="-122"/>
                <a:sym typeface="+mn-ea"/>
              </a:rPr>
              <a:t>原文确实对空间弹性、制度弹性、意义弹性各自所涉及的互为矛盾的方面做出了分析，是一种辩证的论证方式，但并没有论证各个概念的内涵和外延有什么动态发展的过程，故C项错误，是本题答案。</a:t>
            </a:r>
            <a:endParaRPr lang="zh-CN" altLang="en-US" sz="2400" b="1">
              <a:solidFill>
                <a:srgbClr val="000000"/>
              </a:solidFill>
              <a:latin typeface="汉仪楷体简" panose="02010609000101010101" charset="-122"/>
              <a:ea typeface="汉仪楷体简" panose="02010609000101010101" charset="-122"/>
              <a:sym typeface="+mn-ea"/>
            </a:endParaRPr>
          </a:p>
          <a:p>
            <a:pPr>
              <a:lnSpc>
                <a:spcPct val="10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D项是对原文整个论证目的的分析。</a:t>
            </a:r>
            <a:r>
              <a:rPr lang="zh-CN" altLang="en-US" sz="2400" b="1">
                <a:solidFill>
                  <a:srgbClr val="000000"/>
                </a:solidFill>
                <a:latin typeface="汉仪楷体简" panose="02010609000101010101" charset="-122"/>
                <a:ea typeface="汉仪楷体简" panose="02010609000101010101" charset="-122"/>
                <a:sym typeface="+mn-ea"/>
              </a:rPr>
              <a:t>原文立论的前提是城市体出现了危机，故提出“文明弹性”以应对危机，而所讨论的空间弹性、制度单性和意义弹性诸话题，既有应对危机之义，更有寻找城市体健康发展之路的取向，故其论证的真正目的是为了建构城市命运共同体的路径。故D项正确。</a:t>
            </a:r>
            <a:endParaRPr lang="zh-CN" altLang="en-US" sz="2400" b="1">
              <a:solidFill>
                <a:srgbClr val="000000"/>
              </a:solidFill>
              <a:latin typeface="汉仪楷体简" panose="02010609000101010101" charset="-122"/>
              <a:ea typeface="汉仪楷体简" panose="02010609000101010101" charset="-122"/>
              <a:sym typeface="+mn-ea"/>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27305"/>
            <a:ext cx="9188450" cy="5406390"/>
          </a:xfrm>
          <a:prstGeom prst="rect">
            <a:avLst/>
          </a:prstGeom>
          <a:noFill/>
        </p:spPr>
        <p:txBody>
          <a:bodyPr wrap="square" rtlCol="0">
            <a:spAutoFit/>
          </a:bodyPr>
          <a:p>
            <a:pPr>
              <a:lnSpc>
                <a:spcPct val="16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3.根据原文内容，下列说法不正确的一项是</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A.当一个城市体有更好的空间弹性和制度弹性时，其意义弹性也会相应变好。</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B.城市处在不同的发展阶段时会有不同危机，制度的主要功能也会因此不同。</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C.要让一个城市体具有综合吸纳能力和发展潜力，就应平衡各种主义的关系。</a:t>
            </a:r>
            <a:endParaRPr lang="zh-CN" altLang="en-US" sz="2400" b="1" u="none">
              <a:solidFill>
                <a:srgbClr val="000000"/>
              </a:solidFill>
              <a:latin typeface="汉仪楷体简" panose="02010609000101010101" charset="-122"/>
              <a:ea typeface="汉仪楷体简" panose="02010609000101010101" charset="-122"/>
            </a:endParaRPr>
          </a:p>
          <a:p>
            <a:pPr>
              <a:lnSpc>
                <a:spcPct val="16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D.城市盛衰自有其规律，与不同的意义和价值在总体上的和谐没有直接关系。</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27305"/>
            <a:ext cx="9188450" cy="3415030"/>
          </a:xfrm>
          <a:prstGeom prst="rect">
            <a:avLst/>
          </a:prstGeom>
          <a:noFill/>
        </p:spPr>
        <p:txBody>
          <a:bodyPr wrap="square" rtlCol="0">
            <a:spAutoFit/>
          </a:bodyPr>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3.根据原文内容，下列说法不正确的一项是</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A.当一个城市体有更好的空间弹性和制度弹性时，其意义弹性也会相应变好。</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B.城市处在不同的发展阶段时会有不同危机，制度的主要功能也会因此不同。</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C.要让一个城市体具有综合吸纳能力和发展潜力，就应平衡各种主义的关系。</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0"/>
              </a:spcAft>
            </a:pPr>
            <a:r>
              <a:rPr lang="zh-CN" altLang="en-US" sz="2400" b="1" u="none">
                <a:solidFill>
                  <a:srgbClr val="000000"/>
                </a:solidFill>
                <a:latin typeface="汉仪楷体简" panose="02010609000101010101" charset="-122"/>
                <a:ea typeface="汉仪楷体简" panose="02010609000101010101" charset="-122"/>
              </a:rPr>
              <a:t>D.城市盛衰自有其规律，与不同的意义和价值在总体上的和谐没有直接关系。 </a:t>
            </a:r>
            <a:endParaRPr lang="zh-CN" altLang="en-US" sz="24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2540" y="3900805"/>
            <a:ext cx="9175115" cy="2675255"/>
          </a:xfrm>
          <a:prstGeom prst="rect">
            <a:avLst/>
          </a:prstGeom>
          <a:noFill/>
          <a:ln>
            <a:solidFill>
              <a:schemeClr val="accent1"/>
            </a:solidFill>
          </a:ln>
        </p:spPr>
        <p:txBody>
          <a:bodyPr wrap="square" rtlCol="0">
            <a:spAutoFit/>
          </a:bodyPr>
          <a:p>
            <a:pPr>
              <a:lnSpc>
                <a:spcPct val="140000"/>
              </a:lnSpc>
              <a:spcBef>
                <a:spcPts val="0"/>
              </a:spcBef>
              <a:spcAft>
                <a:spcPts val="0"/>
              </a:spcAft>
            </a:pPr>
            <a:r>
              <a:rPr lang="zh-CN" altLang="en-US" sz="2400" b="1">
                <a:solidFill>
                  <a:srgbClr val="000000"/>
                </a:solidFill>
                <a:latin typeface="汉仪楷体简" panose="02010609000101010101" charset="-122"/>
                <a:ea typeface="汉仪楷体简" panose="02010609000101010101" charset="-122"/>
                <a:sym typeface="+mn-ea"/>
              </a:rPr>
              <a:t>【参考答案】A【命题立意】本题考查考生整合文中信息进行推断的能力。能力层级为c级。</a:t>
            </a:r>
            <a:endParaRPr lang="zh-CN" altLang="en-US" sz="2400" b="1" u="none">
              <a:solidFill>
                <a:srgbClr val="000000"/>
              </a:solidFill>
              <a:latin typeface="汉仪楷体简" panose="02010609000101010101" charset="-122"/>
              <a:ea typeface="汉仪楷体简" panose="02010609000101010101" charset="-122"/>
            </a:endParaRPr>
          </a:p>
          <a:p>
            <a:pPr>
              <a:lnSpc>
                <a:spcPct val="140000"/>
              </a:lnSpc>
              <a:spcBef>
                <a:spcPts val="0"/>
              </a:spcBef>
              <a:spcAft>
                <a:spcPts val="0"/>
              </a:spcAft>
            </a:pPr>
            <a:r>
              <a:rPr lang="zh-CN" altLang="en-US" sz="2400" b="1">
                <a:solidFill>
                  <a:srgbClr val="FF0000"/>
                </a:solidFill>
                <a:latin typeface="汉仪楷体简" panose="02010609000101010101" charset="-122"/>
                <a:ea typeface="汉仪楷体简" panose="02010609000101010101" charset="-122"/>
                <a:sym typeface="+mn-ea"/>
              </a:rPr>
              <a:t>【试题分析】</a:t>
            </a:r>
            <a:r>
              <a:rPr lang="zh-CN" altLang="en-US" sz="2400" b="1">
                <a:solidFill>
                  <a:srgbClr val="000000"/>
                </a:solidFill>
                <a:latin typeface="汉仪楷体简" panose="02010609000101010101" charset="-122"/>
                <a:ea typeface="汉仪楷体简" panose="02010609000101010101" charset="-122"/>
                <a:sym typeface="+mn-ea"/>
              </a:rPr>
              <a:t>A项是根据原文论述对文明弹性概念的三个分支的关系进行推断，原文没有任何地方显示三者之间存在着相互关系，无法进行推理，故A项错误，是本题答案。</a:t>
            </a:r>
            <a:endParaRPr lang="zh-CN" altLang="en-US" sz="2400" b="1">
              <a:solidFill>
                <a:srgbClr val="000000"/>
              </a:solidFill>
              <a:latin typeface="汉仪楷体简" panose="02010609000101010101" charset="-122"/>
              <a:ea typeface="汉仪楷体简" panose="02010609000101010101"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20505" cy="3415030"/>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1．下列关于原文内容的理解和分析，正确的一项是（3分）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 19世纪作家通过生动的人物形象，敏锐广博地表现世俗生活，将神学推向了“人学”。</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B．学院精英重视普鲁斯特、乔伊斯等人的作品，而轻视为工农大众服务的“普罗文艺”。</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C．“自我”与“人民”从不同的角度拓展对人的认知和审美，在本质上有很大差异。</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D．“文青”、“文艺腔”被嘲讽或同情，是因这些成为文学及其相关教育的负资产。</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17145" y="3319780"/>
            <a:ext cx="9135110" cy="3415030"/>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B（解析：A项来源于原文第一段“在19世纪文学作品中，杰克·伦敦笔下……等生动的文学形象令人难忘。作家们……将文学从神学状态推向了‘文学即人学’的广阔大地。……‘人学’却出现了分化”。</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文中所列举的作家只是19世纪代表性作家，并非全部。且将文学推向人学的是作家，发生分化的是“人学”，而非选项中的这些“人物形象”。错误。</a:t>
            </a:r>
            <a:r>
              <a:rPr lang="zh-CN" altLang="en-US" sz="2400" b="1">
                <a:latin typeface="汉仪楷体简" panose="02010609000101010101" charset="-122"/>
                <a:ea typeface="汉仪楷体简" panose="02010609000101010101" charset="-122"/>
                <a:cs typeface="汉仪楷体简" panose="02010609000101010101" charset="-122"/>
              </a:rPr>
              <a:t>B项来源于原文第二段、第三段。</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C项，两者的本质并无很大的差异。</a:t>
            </a:r>
            <a:r>
              <a:rPr lang="zh-CN" altLang="en-US" sz="2400" b="1">
                <a:latin typeface="汉仪楷体简" panose="02010609000101010101" charset="-122"/>
                <a:ea typeface="汉仪楷体简" panose="02010609000101010101" charset="-122"/>
                <a:cs typeface="汉仪楷体简" panose="02010609000101010101" charset="-122"/>
              </a:rPr>
              <a:t>D项来源于原文第四段“在舆论场上，‘文青’‘文艺腔’则是嘲讽或同情的对象，成为文学及其相关教育的负资产”。</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选项中前后两个分句的因果关系不符合文意，错误）</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20505" cy="3415030"/>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2．下列对原文论证的相关分析，不正确的一项是（3分）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A．文章梳理了“人学”的兴起和流变，既有并列式的论述，又有逻辑上的递进。</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 文章批评“高调革命文学”和“非理性的独行者”以论证“人民”需要“自我”。</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C．文章在分析“自我”和“人民”时，强调了二者互相含容和促进的辩证关系。</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D．文章末段结合现实，指出“自我学”和“人民学”的发展需要新的理论和实践。</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3495" y="3374390"/>
            <a:ext cx="9095105" cy="3415030"/>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B（解析：A项是对文章整体论证思路和结构的分析。B项是对第四段举例论证的分析。文章第四段中提到“值得警惕的是，任何一种遗产都可能被人学偏做坏。鲁迅曾批判过‘留声机器’和招牌式的‘高调革命文学’；当下‘人民’的形象也在文学中屡遭扭曲，变得空洞干瘪”。</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“鲁迅对‘高调革命文学’的批评”论证的是“任何一种遗产都可能被人学偏做坏”这个论点。</a:t>
            </a:r>
            <a:r>
              <a:rPr lang="zh-CN" altLang="en-US" sz="2400" b="1">
                <a:latin typeface="汉仪楷体简" panose="02010609000101010101" charset="-122"/>
                <a:ea typeface="汉仪楷体简" panose="02010609000101010101" charset="-122"/>
                <a:cs typeface="汉仪楷体简" panose="02010609000101010101" charset="-122"/>
              </a:rPr>
              <a:t>选项分析错误。C项是对第四段论述内容的分析。选项是对这段内容的分析及概括，表述正确。D项是对第五段论证内容的分析。</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选项将其概括为“‘自我学’和‘人民学’的发展需要新的理论和实践”，表述正确</a:t>
            </a:r>
            <a:r>
              <a:rPr lang="zh-CN" altLang="en-US" sz="2400" b="1">
                <a:latin typeface="汉仪楷体简" panose="02010609000101010101" charset="-122"/>
                <a:ea typeface="汉仪楷体简" panose="02010609000101010101" charset="-122"/>
                <a:cs typeface="汉仪楷体简" panose="02010609000101010101" charset="-122"/>
              </a:rPr>
              <a:t>）</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12700"/>
            <a:ext cx="9120505" cy="3415030"/>
          </a:xfrm>
          <a:prstGeom prst="rect">
            <a:avLst/>
          </a:prstGeom>
          <a:noFill/>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3．根据原文内容，下列说法不正确的一项是（3分）</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A．经历了深重的人间苦难、非同寻常的阶级撕裂和民族危亡的国家和地区，可能会出现“人民学”的作品。</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B．鲁迅的《阿Q正传》、老舍的《骆驼祥子》与普希金的某些作品，都具有陀斯妥耶夫斯基所说的“人民性”。</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C．20世纪“自我学”和“人民学”在屡遭扭曲后仍然持续更新、含容统一，成为了“人学”的一体两面。</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D．文学遗产的继承与发展应当建立在准确理解与合理运用的基础上，在理论研究与实践中要与时俱进。</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
        <p:nvSpPr>
          <p:cNvPr id="3" name="文本框 2"/>
          <p:cNvSpPr txBox="1"/>
          <p:nvPr/>
        </p:nvSpPr>
        <p:spPr>
          <a:xfrm>
            <a:off x="-2540" y="3427730"/>
            <a:ext cx="9120505" cy="3415030"/>
          </a:xfrm>
          <a:prstGeom prst="rect">
            <a:avLst/>
          </a:prstGeom>
          <a:noFill/>
          <a:ln>
            <a:solidFill>
              <a:srgbClr val="C00000"/>
            </a:solidFill>
          </a:ln>
        </p:spPr>
        <p:txBody>
          <a:bodyPr wrap="square" rtlCol="0">
            <a:spAutoFit/>
          </a:bodyPr>
          <a:p>
            <a:r>
              <a:rPr lang="zh-CN" altLang="en-US" sz="2400" b="1">
                <a:latin typeface="汉仪楷体简" panose="02010609000101010101" charset="-122"/>
                <a:ea typeface="汉仪楷体简" panose="02010609000101010101" charset="-122"/>
                <a:cs typeface="汉仪楷体简" panose="02010609000101010101" charset="-122"/>
              </a:rPr>
              <a:t>C（解析：A项是在原文第三段基础上的推断。</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B项是结合原文第三段和现实的推断。推断正确。</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C项“含容统一”，并不是20世纪出现的，而是进入新世纪后，作者的建议；“成为人学的一体两面”，属于无中生有，根据原文“在良性互动的情况下，它们就是‘人学’的一体两面”，可见“一体两面”是它们“在良性互动的情况下”显现的已有属性，而非某种发展的结果。</a:t>
            </a:r>
            <a:endParaRPr lang="zh-CN" altLang="en-US" sz="2400" b="1">
              <a:latin typeface="汉仪楷体简" panose="02010609000101010101" charset="-122"/>
              <a:ea typeface="汉仪楷体简" panose="02010609000101010101" charset="-122"/>
              <a:cs typeface="汉仪楷体简" panose="02010609000101010101" charset="-122"/>
            </a:endParaRPr>
          </a:p>
          <a:p>
            <a:r>
              <a:rPr lang="zh-CN" altLang="en-US" sz="2400" b="1">
                <a:latin typeface="汉仪楷体简" panose="02010609000101010101" charset="-122"/>
                <a:ea typeface="汉仪楷体简" panose="02010609000101010101" charset="-122"/>
                <a:cs typeface="汉仪楷体简" panose="02010609000101010101" charset="-122"/>
              </a:rPr>
              <a:t>D项是在原文第四、五段基础上的推断。选项中“在理论研究与实践中要与时俱进”的表述与之相符。推断正确）</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 y="93980"/>
            <a:ext cx="9133840" cy="6438265"/>
          </a:xfrm>
          <a:prstGeom prst="rect">
            <a:avLst/>
          </a:prstGeom>
          <a:noFill/>
        </p:spPr>
        <p:txBody>
          <a:bodyPr wrap="square" rtlCol="0">
            <a:spAutoFit/>
          </a:bodyPr>
          <a:p>
            <a:pPr>
              <a:lnSpc>
                <a:spcPct val="12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一</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《考纲》解读</a:t>
            </a:r>
            <a:endParaRPr lang="zh-CN" altLang="en-US" sz="2800" u="none">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新课标《考试说明》将“一般论述类文本”的阅读理解作为高考语文科的必考内容，主要考察对文中重要概念和句子含义的理解能力，对文中信息的筛选整合能力，以及对文章结构、思路、中心和作者观点态度的分析概括归纳的能力。考查的核心是思维能力，包括分析、判断、筛选信息的能力和逻辑推理能力。</a:t>
            </a:r>
            <a:endParaRPr lang="zh-CN" altLang="en-US" sz="24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一般论述类文本分为</a:t>
            </a:r>
            <a:r>
              <a:rPr lang="zh-CN" altLang="en-US" sz="2400" b="1" u="none">
                <a:solidFill>
                  <a:srgbClr val="FF0000"/>
                </a:solidFill>
                <a:latin typeface="汉仪楷体简" panose="02010609000101010101" charset="-122"/>
                <a:ea typeface="汉仪楷体简" panose="02010609000101010101" charset="-122"/>
              </a:rPr>
              <a:t>自然科学类和社会科学类</a:t>
            </a:r>
            <a:r>
              <a:rPr lang="zh-CN" altLang="en-US" sz="2400" b="1" u="none">
                <a:solidFill>
                  <a:srgbClr val="000000"/>
                </a:solidFill>
                <a:latin typeface="汉仪楷体简" panose="02010609000101010101" charset="-122"/>
                <a:ea typeface="汉仪楷体简" panose="02010609000101010101" charset="-122"/>
              </a:rPr>
              <a:t>两大类文章。</a:t>
            </a:r>
            <a:endParaRPr lang="zh-CN" altLang="en-US" sz="24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a:t>
            </a:r>
            <a:r>
              <a:rPr lang="zh-CN" altLang="en-US" sz="2400" b="1" u="none">
                <a:solidFill>
                  <a:srgbClr val="FF0000"/>
                </a:solidFill>
                <a:latin typeface="汉仪楷体简" panose="02010609000101010101" charset="-122"/>
                <a:ea typeface="汉仪楷体简" panose="02010609000101010101" charset="-122"/>
              </a:rPr>
              <a:t> 自然科学类文章</a:t>
            </a:r>
            <a:r>
              <a:rPr lang="zh-CN" altLang="en-US" sz="2400" b="1" u="none">
                <a:solidFill>
                  <a:srgbClr val="000000"/>
                </a:solidFill>
                <a:latin typeface="汉仪楷体简" panose="02010609000101010101" charset="-122"/>
                <a:ea typeface="汉仪楷体简" panose="02010609000101010101" charset="-122"/>
              </a:rPr>
              <a:t>，是指研究自然科学及技术方面的文章包括数学、物理学、化学、生物学等基础学科以及天文学、地质学、医学、生命科学、信息科学等学科的文章。</a:t>
            </a:r>
            <a:endParaRPr lang="zh-CN" altLang="en-US" sz="2400" b="1" u="none">
              <a:solidFill>
                <a:srgbClr val="000000"/>
              </a:solidFill>
              <a:latin typeface="汉仪楷体简" panose="02010609000101010101" charset="-122"/>
              <a:ea typeface="汉仪楷体简" panose="02010609000101010101" charset="-122"/>
            </a:endParaRPr>
          </a:p>
          <a:p>
            <a:pPr>
              <a:lnSpc>
                <a:spcPct val="120000"/>
              </a:lnSpc>
              <a:spcBef>
                <a:spcPts val="0"/>
              </a:spcBef>
              <a:spcAft>
                <a:spcPts val="1000"/>
              </a:spcAft>
            </a:pPr>
            <a:r>
              <a:rPr lang="zh-CN" altLang="en-US" sz="2400" b="1" u="none">
                <a:solidFill>
                  <a:srgbClr val="000000"/>
                </a:solidFill>
                <a:latin typeface="汉仪楷体简" panose="02010609000101010101" charset="-122"/>
                <a:ea typeface="汉仪楷体简" panose="02010609000101010101" charset="-122"/>
              </a:rPr>
              <a:t>    </a:t>
            </a:r>
            <a:r>
              <a:rPr lang="zh-CN" altLang="en-US" sz="2400" b="1" u="none">
                <a:solidFill>
                  <a:srgbClr val="FF0000"/>
                </a:solidFill>
                <a:latin typeface="汉仪楷体简" panose="02010609000101010101" charset="-122"/>
                <a:ea typeface="汉仪楷体简" panose="02010609000101010101" charset="-122"/>
              </a:rPr>
              <a:t>社会科学类文章</a:t>
            </a:r>
            <a:r>
              <a:rPr lang="zh-CN" altLang="en-US" sz="2400" b="1" u="none">
                <a:solidFill>
                  <a:srgbClr val="000000"/>
                </a:solidFill>
                <a:latin typeface="汉仪楷体简" panose="02010609000101010101" charset="-122"/>
                <a:ea typeface="汉仪楷体简" panose="02010609000101010101" charset="-122"/>
              </a:rPr>
              <a:t>，是指研究各种社会现象的科学的文章，它包括经济学、政治学、社会学、教育学、语言学、文化学、文艺学、历史学、美学等学科的文章。 </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 y="12700"/>
            <a:ext cx="9135110" cy="6498590"/>
          </a:xfrm>
          <a:prstGeom prst="rect">
            <a:avLst/>
          </a:prstGeom>
          <a:noFill/>
        </p:spPr>
        <p:txBody>
          <a:bodyPr wrap="square" rtlCol="0">
            <a:spAutoFit/>
          </a:bodyPr>
          <a:p>
            <a:pPr>
              <a:lnSpc>
                <a:spcPct val="130000"/>
              </a:lnSpc>
              <a:spcBef>
                <a:spcPts val="0"/>
              </a:spcBef>
              <a:spcAft>
                <a:spcPts val="1000"/>
              </a:spcAft>
            </a:pP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二</a:t>
            </a:r>
            <a:r>
              <a:rPr lang="en-US" altLang="zh-CN" sz="2800" u="none">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u="none">
                <a:solidFill>
                  <a:srgbClr val="FF0000"/>
                </a:solidFill>
                <a:latin typeface="微软雅黑" panose="020B0503020204020204" charset="-122"/>
                <a:ea typeface="微软雅黑" panose="020B0503020204020204" charset="-122"/>
                <a:cs typeface="微软雅黑" panose="020B0503020204020204" charset="-122"/>
              </a:rPr>
              <a:t>从考纲出发，知道考什么</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FF0000"/>
                </a:solidFill>
                <a:latin typeface="汉仪楷体简" panose="02010609000101010101" charset="-122"/>
                <a:ea typeface="汉仪楷体简" panose="02010609000101010101" charset="-122"/>
              </a:rPr>
              <a:t>1.理解</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(1)理解文中重要概念的含义。（指对文章的思想、观点、情感等起重要作用的概念。）</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(2)理解文中重要句子的含义。（ 指对文章思想、观点、情感、结构等起重要作用的句子。）</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FF0000"/>
                </a:solidFill>
                <a:latin typeface="汉仪楷体简" panose="02010609000101010101" charset="-122"/>
                <a:ea typeface="汉仪楷体简" panose="02010609000101010101" charset="-122"/>
              </a:rPr>
              <a:t>2.分析综合</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(1)筛选并整合文中的信息。把握文章的基本概念和重要信息，提取并组合最能表达作者写作意图或文章主旨的语句，阐释或归纳文中主要内容。</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(2)分析文章结构，把握文章思路。（指理清行文的思路，理解观点与材料之间的关系，分析段落层次之间的关系。</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(3)归纳内容要点，概括中心意思。（对语段或全篇作归纳和概括，概括作者的观点态度）</a:t>
            </a:r>
            <a:endParaRPr lang="zh-CN" altLang="en-US" sz="2400" b="1" u="none">
              <a:solidFill>
                <a:srgbClr val="000000"/>
              </a:solidFill>
              <a:latin typeface="汉仪楷体简" panose="02010609000101010101" charset="-122"/>
              <a:ea typeface="汉仪楷体简" panose="02010609000101010101" charset="-122"/>
            </a:endParaRPr>
          </a:p>
          <a:p>
            <a:pPr>
              <a:lnSpc>
                <a:spcPct val="100000"/>
              </a:lnSpc>
              <a:spcBef>
                <a:spcPts val="0"/>
              </a:spcBef>
              <a:spcAft>
                <a:spcPts val="200"/>
              </a:spcAft>
            </a:pPr>
            <a:r>
              <a:rPr lang="zh-CN" altLang="en-US" sz="2400" b="1" u="none">
                <a:solidFill>
                  <a:srgbClr val="000000"/>
                </a:solidFill>
                <a:latin typeface="汉仪楷体简" panose="02010609000101010101" charset="-122"/>
                <a:ea typeface="汉仪楷体简" panose="02010609000101010101" charset="-122"/>
              </a:rPr>
              <a:t>(4)分析概括作者在文中的观点态度。（作者在文中的观点态度，有的是直接表达出来的，有的则是间接表达出来的</a:t>
            </a:r>
            <a:endParaRPr lang="zh-CN" altLang="en-US" sz="24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187308"/>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BEAUTIFY_FLAG" val="#wm#"/>
  <p:tag name="KSO_WM_TEMPLATE_CATEGORY" val="custom"/>
  <p:tag name="KSO_WM_TEMPLATE_INDEX" val="20187308"/>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KSO_WM_BEAUTIFY_FLAG" val="#wm#"/>
  <p:tag name="KSO_WM_TEMPLATE_CATEGORY" val="custom"/>
  <p:tag name="KSO_WM_TEMPLATE_INDEX" val="20187308"/>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11.xml><?xml version="1.0" encoding="utf-8"?>
<p:tagLst xmlns:p="http://schemas.openxmlformats.org/presentationml/2006/main">
  <p:tag name="KSO_WM_BEAUTIFY_FLAG" val="#wm#"/>
  <p:tag name="KSO_WM_TEMPLATE_CATEGORY" val="custom"/>
  <p:tag name="KSO_WM_TEMPLATE_INDEX" val="20187308"/>
</p:tagLst>
</file>

<file path=ppt/tags/tag112.xml><?xml version="1.0" encoding="utf-8"?>
<p:tagLst xmlns:p="http://schemas.openxmlformats.org/presentationml/2006/main">
  <p:tag name="KSO_WM_BEAUTIFY_FLAG" val="#wm#"/>
  <p:tag name="KSO_WM_TEMPLATE_CATEGORY" val="custom"/>
  <p:tag name="KSO_WM_TEMPLATE_INDEX" val="20187308"/>
</p:tagLst>
</file>

<file path=ppt/tags/tag113.xml><?xml version="1.0" encoding="utf-8"?>
<p:tagLst xmlns:p="http://schemas.openxmlformats.org/presentationml/2006/main">
  <p:tag name="KSO_WM_BEAUTIFY_FLAG" val="#wm#"/>
  <p:tag name="KSO_WM_TEMPLATE_CATEGORY" val="custom"/>
  <p:tag name="KSO_WM_TEMPLATE_INDEX" val="20187308"/>
</p:tagLst>
</file>

<file path=ppt/tags/tag114.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187308"/>
</p:tagLst>
</file>

<file path=ppt/tags/tag91.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92.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9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ags/tag97.xml><?xml version="1.0" encoding="utf-8"?>
<p:tagLst xmlns:p="http://schemas.openxmlformats.org/presentationml/2006/main">
  <p:tag name="KSO_WM_BEAUTIFY_FLAG" val="#wm#"/>
  <p:tag name="KSO_WM_TEMPLATE_CATEGORY" val="custom"/>
  <p:tag name="KSO_WM_TEMPLATE_INDEX" val="20187308"/>
</p:tagLst>
</file>

<file path=ppt/tags/tag98.xml><?xml version="1.0" encoding="utf-8"?>
<p:tagLst xmlns:p="http://schemas.openxmlformats.org/presentationml/2006/main">
  <p:tag name="KSO_WM_BEAUTIFY_FLAG" val="#wm#"/>
  <p:tag name="KSO_WM_TEMPLATE_CATEGORY" val="custom"/>
  <p:tag name="KSO_WM_TEMPLATE_INDEX" val="20187308"/>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15940</Words>
  <Application>WPS 演示</Application>
  <PresentationFormat>宽屏</PresentationFormat>
  <Paragraphs>366</Paragraphs>
  <Slides>49</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49</vt:i4>
      </vt:variant>
    </vt:vector>
  </HeadingPairs>
  <TitlesOfParts>
    <vt:vector size="57" baseType="lpstr">
      <vt:lpstr>Arial</vt:lpstr>
      <vt:lpstr>宋体</vt:lpstr>
      <vt:lpstr>Wingdings</vt:lpstr>
      <vt:lpstr>汉仪楷体简</vt:lpstr>
      <vt:lpstr>微软雅黑</vt:lpstr>
      <vt:lpstr>Arial Unicode MS</vt:lpstr>
      <vt:lpstr>汉仪行楷简</vt:lpstr>
      <vt:lpstr>Office 主题​​</vt:lpstr>
      <vt:lpstr>2020高考语文备考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2020高考语文备考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吾厚吾德</cp:lastModifiedBy>
  <cp:revision>6</cp:revision>
  <dcterms:created xsi:type="dcterms:W3CDTF">2020-05-12T05:35:00Z</dcterms:created>
  <dcterms:modified xsi:type="dcterms:W3CDTF">2020-05-13T04:01:28Z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