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72" r:id="rId3"/>
  </p:sldMasterIdLst>
  <p:notesMasterIdLst>
    <p:notesMasterId r:id="rId4"/>
  </p:notesMasterIdLst>
  <p:sldIdLst>
    <p:sldId id="309" r:id="rId5"/>
    <p:sldId id="310" r:id="rId6"/>
    <p:sldId id="340" r:id="rId7"/>
    <p:sldId id="351" r:id="rId8"/>
    <p:sldId id="352" r:id="rId9"/>
    <p:sldId id="353" r:id="rId10"/>
    <p:sldId id="354" r:id="rId11"/>
    <p:sldId id="355" r:id="rId12"/>
    <p:sldId id="356" r:id="rId13"/>
    <p:sldId id="357" r:id="rId14"/>
    <p:sldId id="358" r:id="rId15"/>
    <p:sldId id="359" r:id="rId16"/>
    <p:sldId id="360" r:id="rId17"/>
    <p:sldId id="361" r:id="rId18"/>
    <p:sldId id="362" r:id="rId19"/>
    <p:sldId id="363" r:id="rId20"/>
    <p:sldId id="364" r:id="rId21"/>
    <p:sldId id="338" r:id="rId22"/>
    <p:sldId id="339" r:id="rId23"/>
    <p:sldId id="365" r:id="rId24"/>
    <p:sldId id="366" r:id="rId25"/>
    <p:sldId id="367" r:id="rId26"/>
    <p:sldId id="368" r:id="rId27"/>
    <p:sldId id="369" r:id="rId28"/>
    <p:sldId id="370" r:id="rId29"/>
    <p:sldId id="371" r:id="rId30"/>
    <p:sldId id="372" r:id="rId31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-1374" y="-90"/>
      </p:cViewPr>
      <p:guideLst>
        <p:guide orient="horz" pos="2118"/>
        <p:guide pos="285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199" cy="76199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tags" Target="tags/tag2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  <a:lvl1pPr algn="r">
              <a:defRPr sz="1200"/>
            </a:lvl1pPr>
          </a:lstStyle>
          <a:p>
            <a:pPr/>
            <a:fld id="{D2A48B96-639E-45A3-A0BA-2464DFDB1FAA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/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/>
            <a:lvl1pPr algn="r">
              <a:defRPr sz="1200"/>
            </a:lvl1pPr>
          </a:lstStyle>
          <a:p>
            <a:pPr/>
            <a:fld id="{A6837353-30EB-4A48-80EB-173D804AEFBD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defPPr/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5602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>
            <a:defPPr/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defPPr/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defPPr/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>
            <a:defPPr/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defPPr/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defPPr/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defPPr/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defPPr/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>
            <a:defPPr/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>
            <a:defPPr/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>
            <a:defPPr/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defPPr/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>
            <a:defPPr/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defPPr/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>
            <a:defPPr/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defPPr/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defPPr/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defPPr/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defPPr/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defPPr/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defPPr/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defPPr/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defPPr/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>
            <a:defPPr/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defPPr/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defPPr/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defPPr/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defPPr/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>
            <a:defPPr/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>
            <a:defPPr/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>
            <a:defPPr/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defPPr/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>
            <a:defPPr/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defPPr/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>
            <a:defPPr/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defPPr/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defPPr/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defPPr/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defPPr/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defPPr/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defPPr/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defPPr/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defPPr/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defPPr/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defPPr/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>
            <a:defPPr/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>
            <a:defPPr/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>
            <a:defPPr/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>
            <a:defPPr/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defPPr/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>
            <a:defPPr/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defPPr/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>
            <a:defPPr/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defPPr/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defPPr/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defPPr/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defPPr/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defPPr/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defPPr/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0"/>
            <a:r>
              <a:rPr lang="zh-CN" altLang="en-US"/>
              <a:t>第二级</a:t>
            </a:r>
          </a:p>
          <a:p>
            <a:pPr lvl="0"/>
            <a:r>
              <a:rPr lang="zh-CN" altLang="en-US"/>
              <a:t>第三级</a:t>
            </a:r>
          </a:p>
          <a:p>
            <a:pPr lvl="0"/>
            <a:r>
              <a:rPr lang="zh-CN" altLang="en-US"/>
              <a:t>第四级</a:t>
            </a:r>
          </a:p>
          <a:p>
            <a:pPr lvl="0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/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/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/>
            <a:lvl1pPr algn="r">
              <a:defRPr sz="1400"/>
            </a:lvl1pPr>
          </a:lstStyle>
          <a:p>
            <a:pPr lvl="0" fontAlgn="base"/>
            <a:fld id="{E1A3DEAD-6C2C-4757-AA1F-749671901A8C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/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/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4099" name="文本占位符 1026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</a:p>
          <a:p>
            <a:pPr lvl="0"/>
            <a:r>
              <a:rPr lang="zh-CN" altLang="en-US"/>
              <a:t>第二级</a:t>
            </a:r>
          </a:p>
          <a:p>
            <a:pPr lvl="0"/>
            <a:r>
              <a:rPr lang="zh-CN" altLang="en-US"/>
              <a:t>第三级</a:t>
            </a:r>
          </a:p>
          <a:p>
            <a:pPr lvl="0"/>
            <a:r>
              <a:rPr lang="zh-CN" altLang="en-US"/>
              <a:t>第四级</a:t>
            </a:r>
          </a:p>
          <a:p>
            <a:pPr lvl="0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/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/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/>
            <a:lvl1pPr algn="r">
              <a:defRPr sz="1400"/>
            </a:lvl1pPr>
          </a:lstStyle>
          <a:p>
            <a:pPr lvl="0" fontAlgn="base"/>
            <a:fld id="{41F552F9-A52D-44D4-8406-2F137A14A41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defPPr/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defPPr/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/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/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</a:p>
          <a:p>
            <a:pPr lvl="0"/>
            <a:r>
              <a:rPr lang="zh-CN" altLang="en-US"/>
              <a:t>第二级</a:t>
            </a:r>
          </a:p>
          <a:p>
            <a:pPr lvl="0"/>
            <a:r>
              <a:rPr lang="zh-CN" altLang="en-US"/>
              <a:t>第三级</a:t>
            </a:r>
          </a:p>
          <a:p>
            <a:pPr lvl="0"/>
            <a:r>
              <a:rPr lang="zh-CN" altLang="en-US"/>
              <a:t>第四级</a:t>
            </a:r>
          </a:p>
          <a:p>
            <a:pPr lvl="0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/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/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/>
            <a:lvl1pPr algn="r">
              <a:defRPr sz="1400"/>
            </a:lvl1pPr>
          </a:lstStyle>
          <a:p>
            <a:pPr lvl="0" fontAlgn="base"/>
            <a:fld id="{B334BB58-2686-497F-948E-0A3C573764D4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/>
              <a:t/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/>
  <p:txStyles>
    <p:titleStyle>
      <a:defPPr/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defPPr/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/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2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ags" Target="../tags/tag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1" name="标题 1"/>
          <p:cNvSpPr>
            <a:spLocks noGrp="1"/>
          </p:cNvSpPr>
          <p:nvPr>
            <p:ph type="ctrTitle"/>
          </p:nvPr>
        </p:nvSpPr>
        <p:spPr/>
        <p:txBody>
          <a:bodyPr anchor="b" anchorCtr="0"/>
          <a:lstStyle/>
          <a:p>
            <a:pPr defTabSz="914400">
              <a:buClrTx/>
              <a:buSzTx/>
              <a:buFontTx/>
              <a:buNone/>
            </a:pPr>
            <a:r>
              <a:rPr lang="en-US" altLang="zh-CN" b="1" kern="1200" baseline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5、 子路、曾皙、冉有、公西华侍坐</a:t>
            </a:r>
          </a:p>
        </p:txBody>
      </p:sp>
      <p:sp>
        <p:nvSpPr>
          <p:cNvPr id="5122" name="副标题 2"/>
          <p:cNvSpPr>
            <a:spLocks noGrp="1"/>
          </p:cNvSpPr>
          <p:nvPr>
            <p:ph type="subTitle" idx="1"/>
          </p:nvPr>
        </p:nvSpPr>
        <p:spPr/>
        <p:txBody>
          <a:bodyPr anchor="t" anchorCtr="0"/>
          <a:lstStyle/>
          <a:p>
            <a:pPr defTabSz="914400">
              <a:buClrTx/>
              <a:buSzTx/>
              <a:buFontTx/>
            </a:pPr>
            <a:endParaRPr lang="zh-CN" altLang="en-US" kern="1200" baseline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5" name="内容占位符 2"/>
          <p:cNvSpPr>
            <a:spLocks noGrp="1"/>
          </p:cNvSpPr>
          <p:nvPr>
            <p:ph idx="1"/>
          </p:nvPr>
        </p:nvSpPr>
        <p:spPr>
          <a:xfrm>
            <a:off x="76200" y="447675"/>
            <a:ext cx="8991600" cy="6457950"/>
          </a:xfrm>
        </p:spPr>
        <p:txBody>
          <a:bodyPr anchor="t" anchorCtr="0"/>
          <a:lstStyle>
            <a:defPPr/>
          </a:lstStyle>
          <a:p>
            <a:pPr marL="0" indent="0">
              <a:buNone/>
            </a:pPr>
            <a:r>
              <a:rPr lang="zh-CN" altLang="en-US" sz="2800" b="1"/>
              <a:t>“唯求则非邦也与？”</a:t>
            </a:r>
          </a:p>
          <a:p>
            <a:pPr marL="0" indent="0">
              <a:buNone/>
            </a:pPr>
            <a:r>
              <a:rPr lang="zh-CN" altLang="en-US" sz="2800" b="1"/>
              <a:t>“安见方六七十，如五六十而非邦也者？”</a:t>
            </a:r>
          </a:p>
          <a:p>
            <a:pPr marL="0" indent="0">
              <a:buNone/>
            </a:pPr>
            <a:r>
              <a:rPr lang="zh-CN" altLang="en-US" sz="2800" b="1"/>
              <a:t>“唯赤则非邦也与？”</a:t>
            </a:r>
          </a:p>
          <a:p>
            <a:pPr marL="0" indent="0">
              <a:buNone/>
            </a:pPr>
            <a:r>
              <a:rPr lang="zh-CN" altLang="en-US" sz="2800" b="1"/>
              <a:t>“宗庙会同，非诸侯而何？赤也为之小，孰能为之大？”</a:t>
            </a:r>
          </a:p>
          <a:p>
            <a:pPr marL="0" indent="0">
              <a:buNone/>
            </a:pPr>
            <a:endParaRPr lang="zh-CN" altLang="en-US" sz="2800" b="1"/>
          </a:p>
          <a:p>
            <a:pPr marL="0" indent="0">
              <a:buNone/>
            </a:pPr>
            <a:r>
              <a:rPr lang="zh-CN" altLang="en-US" sz="2800" b="1"/>
              <a:t>“唯求则非邦（国家，这是指国家大事）也与？”</a:t>
            </a:r>
          </a:p>
          <a:p>
            <a:pPr marL="0" indent="0">
              <a:buNone/>
            </a:pPr>
            <a:r>
              <a:rPr lang="zh-CN" altLang="en-US" sz="2800" b="1"/>
              <a:t>“安见（怎见得）方六七十，如五六十而非邦也者？”</a:t>
            </a:r>
          </a:p>
          <a:p>
            <a:pPr marL="0" indent="0">
              <a:buNone/>
            </a:pPr>
            <a:r>
              <a:rPr lang="zh-CN" altLang="en-US" sz="2800" b="1"/>
              <a:t>“唯赤则非邦也与？”</a:t>
            </a:r>
          </a:p>
          <a:p>
            <a:pPr marL="0" indent="0">
              <a:buNone/>
            </a:pPr>
            <a:r>
              <a:rPr lang="zh-CN" altLang="en-US" sz="2800" b="1"/>
              <a:t>“宗庙会同，非诸侯而何？赤也为之小，孰能为之大？”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2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内容占位符 2"/>
          <p:cNvSpPr>
            <a:spLocks noGrp="1"/>
          </p:cNvSpPr>
          <p:nvPr>
            <p:ph idx="1"/>
          </p:nvPr>
        </p:nvSpPr>
        <p:spPr>
          <a:xfrm>
            <a:off x="114300" y="203200"/>
            <a:ext cx="8791575" cy="6515100"/>
          </a:xfrm>
        </p:spPr>
        <p:txBody>
          <a:bodyPr anchor="t"/>
          <a:lstStyle>
            <a:defPPr/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三、易写错的字填空，并翻译句子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1.以吾一日长乎尔，(  毋  )吾以也。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翻译：因为我年纪比你们大一点，（你们）不要因我年长就不敢说话了。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2.千乘之国，(  摄  ) 乎大国之间，加之以师旅，因之以饥( 馑  )。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翻译：一个拥有千辆兵车的诸侯国，夹在大国之间，有军队来攻打它（加上外国军队的侵犯），接着又有饥荒。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3.由也为之，比及三年，可使有勇，且知(   方  )也。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翻译：如果让我治理这个国家，等到三年功夫，就可以使老百姓勇敢无畏，而且还懂得合乎礼仪的行事准则。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515600" y="126365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38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3">
                                            <p:txEl>
                                              <p:charRg st="38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3">
                                            <p:txEl>
                                              <p:charRg st="38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107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3">
                                            <p:txEl>
                                              <p:charRg st="107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3">
                                            <p:txEl>
                                              <p:charRg st="107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180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3">
                                            <p:txEl>
                                              <p:charRg st="180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3">
                                            <p:txEl>
                                              <p:charRg st="180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内容占位符 2"/>
          <p:cNvSpPr>
            <a:spLocks noGrp="1"/>
          </p:cNvSpPr>
          <p:nvPr>
            <p:ph idx="1"/>
          </p:nvPr>
        </p:nvSpPr>
        <p:spPr>
          <a:xfrm>
            <a:off x="11113" y="-25400"/>
            <a:ext cx="9120188" cy="6515100"/>
          </a:xfrm>
        </p:spPr>
        <p:txBody>
          <a:bodyPr anchor="t"/>
          <a:lstStyle>
            <a:defPPr/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4.(  方  )六七十，如五六十，求也为(  之 )，比及三年，可使(  足   )民。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翻译：一个纵横六七十里或者五六十里的国家，如果让我去治理，等到三年，就可以使人民富足起来。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5.如其礼乐，以( 俟  )君子。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翻译：至于礼乐教化，那就得等待君子（来推行了）。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6.鼓瑟希，(  铿 )尔，舍瑟而( 作   )，对曰：“异乎三子者之(  撰  )。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翻译：（曾皙）弹奏瑟的声音渐渐稀疏了，接着铿的一声，放下瑟，站了起来，答道：“我的为政才能和他们三位所讲的不同。”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charRg st="46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7">
                                            <p:txEl>
                                              <p:charRg st="46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7">
                                            <p:txEl>
                                              <p:charRg st="46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charRg st="111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7">
                                            <p:txEl>
                                              <p:charRg st="111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7">
                                            <p:txEl>
                                              <p:charRg st="111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charRg st="176" end="2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7">
                                            <p:txEl>
                                              <p:charRg st="176" end="2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7">
                                            <p:txEl>
                                              <p:charRg st="176" end="2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内容占位符 2"/>
          <p:cNvSpPr>
            <a:spLocks noGrp="1"/>
          </p:cNvSpPr>
          <p:nvPr>
            <p:ph idx="1"/>
          </p:nvPr>
        </p:nvSpPr>
        <p:spPr>
          <a:xfrm>
            <a:off x="190500" y="203200"/>
            <a:ext cx="8791575" cy="6515100"/>
          </a:xfrm>
        </p:spPr>
        <p:txBody>
          <a:bodyPr anchor="t"/>
          <a:lstStyle>
            <a:defPPr/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7.子曰：“何(  伤  )乎？亦各言其志也。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翻译：孔子说：“那有什么妨碍呢？正是要各人各自谈谈自己的志向啊。”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8.(  莫  )春者，春服既成，冠者五六人，童子六七人，浴乎沂，风乎舞( 雩  )，咏而归。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翻译：暮春三月，春天的衣服已经穿上了。我陪同五六位成年人、六七个少年，在沂水旁边沐浴，在舞雩台上吹吹风，唱着歌回去了。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9.夫子喟然叹曰：“吾(  与 )点也！”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翻译：孔子长叹一声说：“我赞同曾点的想法呀！”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charRg st="106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1">
                                            <p:txEl>
                                              <p:charRg st="106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1">
                                            <p:txEl>
                                              <p:charRg st="106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charRg st="192" end="2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1">
                                            <p:txEl>
                                              <p:charRg st="192" end="2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1">
                                            <p:txEl>
                                              <p:charRg st="192" end="2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5" name="内容占位符 2"/>
          <p:cNvSpPr>
            <a:spLocks noGrp="1"/>
          </p:cNvSpPr>
          <p:nvPr>
            <p:ph idx="1"/>
          </p:nvPr>
        </p:nvSpPr>
        <p:spPr>
          <a:xfrm>
            <a:off x="176213" y="473075"/>
            <a:ext cx="8791575" cy="6515100"/>
          </a:xfrm>
        </p:spPr>
        <p:txBody>
          <a:bodyPr anchor="t" anchorCtr="0"/>
          <a:lstStyle>
            <a:defPPr/>
          </a:lstStyle>
          <a:p>
            <a:pPr marL="0" indent="0">
              <a:buNone/>
            </a:pPr>
            <a:r>
              <a:rPr lang="zh-CN" altLang="en-US" b="1"/>
              <a:t>10.为国以礼，其言不让，是故( 哂  )之。</a:t>
            </a:r>
          </a:p>
          <a:p>
            <a:pPr marL="0" indent="0">
              <a:buNone/>
            </a:pPr>
            <a:r>
              <a:rPr lang="zh-CN" altLang="en-US" b="1"/>
              <a:t>翻译：治理国家要用礼，可是他（子路）的话毫不谦让，所以我笑他。</a:t>
            </a:r>
          </a:p>
          <a:p>
            <a:pPr marL="0" indent="0">
              <a:buNone/>
            </a:pPr>
            <a:r>
              <a:rPr lang="zh-CN" altLang="en-US" b="1"/>
              <a:t>11.赤也为之小，( 孰  )能为之大？</a:t>
            </a:r>
          </a:p>
          <a:p>
            <a:pPr marL="0" indent="0">
              <a:buNone/>
            </a:pPr>
            <a:r>
              <a:rPr lang="zh-CN" altLang="en-US" b="1"/>
              <a:t>翻译：如果公西华只能给诸侯做小相，那么谁能做大事呢？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375" y="246063"/>
            <a:ext cx="8985250" cy="6365875"/>
          </a:xfrm>
        </p:spPr>
        <p:txBody>
          <a:bodyPr anchor="t" anchorCtr="0"/>
          <a:lstStyle>
            <a:defPPr/>
          </a:lstStyle>
          <a:p>
            <a:pPr marL="0" indent="0">
              <a:buNone/>
            </a:pPr>
            <a:r>
              <a:rPr lang="en-US" altLang="zh-CN" b="1"/>
              <a:t>                           文化常识</a:t>
            </a:r>
          </a:p>
          <a:p>
            <a:pPr marL="0" indent="0">
              <a:buNone/>
            </a:pPr>
            <a:r>
              <a:rPr lang="en-US" altLang="zh-CN" b="1"/>
              <a:t>1.千乘之国：</a:t>
            </a:r>
          </a:p>
          <a:p>
            <a:pPr marL="0" indent="0">
              <a:buNone/>
            </a:pPr>
            <a:r>
              <a:rPr lang="en-US" altLang="zh-CN" b="1"/>
              <a:t>古时一车四马为一乘。春秋时，一辆兵车，配甲士三人，步卒七十二人。</a:t>
            </a:r>
          </a:p>
          <a:p>
            <a:pPr marL="0" indent="0">
              <a:buNone/>
            </a:pPr>
            <a:r>
              <a:rPr lang="en-US" altLang="zh-CN" b="1"/>
              <a:t>2.加之以师旅：</a:t>
            </a:r>
          </a:p>
          <a:p>
            <a:pPr marL="0" indent="0">
              <a:buNone/>
            </a:pPr>
            <a:r>
              <a:rPr lang="en-US" altLang="zh-CN" b="1"/>
              <a:t>指军队。古时两千五百人为一师，五百人为一旅。</a:t>
            </a:r>
          </a:p>
          <a:p>
            <a:pPr marL="0" indent="0">
              <a:buNone/>
            </a:pPr>
            <a:r>
              <a:rPr lang="en-US" altLang="zh-CN" b="1"/>
              <a:t>3.宗庙之事：</a:t>
            </a:r>
          </a:p>
          <a:p>
            <a:pPr marL="0" indent="0">
              <a:buNone/>
            </a:pPr>
            <a:r>
              <a:rPr lang="en-US" altLang="zh-CN" b="1"/>
              <a:t>指诸侯祭祀祖先的事。在古代是国家重要的政事。宗庙：天子，诸侯供奉祖先牌位的处所。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390" y="174625"/>
            <a:ext cx="8984614" cy="6365240"/>
          </a:xfrm>
        </p:spPr>
        <p:txBody>
          <a:bodyPr/>
          <a:lstStyle>
            <a:defPPr/>
          </a:lstStyle>
          <a:p>
            <a:pPr marL="0" indent="0" fontAlgn="base">
              <a:buNone/>
            </a:pPr>
            <a:endParaRPr lang="zh-CN" altLang="en-US" sz="2800" b="1" strike="noStrike" noProof="1">
              <a:solidFill>
                <a:schemeClr val="tx1"/>
              </a:solidFill>
              <a:sym typeface="+mn-ea"/>
            </a:endParaRPr>
          </a:p>
          <a:p>
            <a:pPr marL="0" indent="0" fontAlgn="base">
              <a:buNone/>
            </a:pPr>
            <a:r>
              <a:rPr lang="zh-CN" altLang="en-US" sz="2800" b="1" strike="noStrike" noProof="1">
                <a:solidFill>
                  <a:schemeClr val="tx1"/>
                </a:solidFill>
                <a:sym typeface="+mn-ea"/>
              </a:rPr>
              <a:t>4.宗庙之事，如会同，端章甫，愿为小相焉。</a:t>
            </a:r>
          </a:p>
          <a:p>
            <a:pPr marL="0" indent="0" fontAlgn="base">
              <a:buNone/>
            </a:pPr>
            <a:r>
              <a:rPr lang="zh-CN" altLang="en-US" sz="2800" b="1" strike="noStrike" noProof="1">
                <a:solidFill>
                  <a:schemeClr val="tx1"/>
                </a:solidFill>
                <a:sym typeface="+mn-ea"/>
              </a:rPr>
              <a:t>会：诸侯在非规定时间朝见天子。</a:t>
            </a:r>
          </a:p>
          <a:p>
            <a:pPr marL="0" indent="0" fontAlgn="base">
              <a:buNone/>
            </a:pPr>
            <a:r>
              <a:rPr lang="zh-CN" altLang="en-US" sz="2800" b="1" strike="noStrike" noProof="1">
                <a:solidFill>
                  <a:schemeClr val="tx1"/>
                </a:solidFill>
                <a:sym typeface="+mn-ea"/>
              </a:rPr>
              <a:t>同：诸侯一起朝见天子。</a:t>
            </a:r>
          </a:p>
          <a:p>
            <a:pPr marL="0" indent="0" fontAlgn="base">
              <a:buNone/>
            </a:pPr>
            <a:r>
              <a:rPr lang="zh-CN" altLang="en-US" sz="2800" b="1" strike="noStrike" noProof="1">
                <a:solidFill>
                  <a:schemeClr val="tx1"/>
                </a:solidFill>
                <a:sym typeface="+mn-ea"/>
              </a:rPr>
              <a:t>端：古代的一种礼服，这里名词作动词，穿着礼服</a:t>
            </a:r>
          </a:p>
          <a:p>
            <a:pPr marL="0" indent="0" fontAlgn="base">
              <a:buNone/>
            </a:pPr>
            <a:r>
              <a:rPr lang="zh-CN" altLang="en-US" sz="2800" b="1" strike="noStrike" noProof="1">
                <a:solidFill>
                  <a:schemeClr val="tx1"/>
                </a:solidFill>
                <a:sym typeface="+mn-ea"/>
              </a:rPr>
              <a:t>章甫：古代的一种礼帽，这里名词作动词，戴着礼帽。</a:t>
            </a:r>
          </a:p>
          <a:p>
            <a:pPr marL="0" indent="0" fontAlgn="base">
              <a:buNone/>
            </a:pPr>
            <a:r>
              <a:rPr lang="zh-CN" altLang="en-US" sz="2800" b="1" strike="noStrike" noProof="1">
                <a:solidFill>
                  <a:schemeClr val="tx1"/>
                </a:solidFill>
                <a:sym typeface="+mn-ea"/>
              </a:rPr>
              <a:t>相：诸侯祭祀、会盟或朝见天子时，主持赞礼的司仪官。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644525"/>
            <a:ext cx="8229600" cy="4525963"/>
          </a:xfrm>
        </p:spPr>
        <p:txBody>
          <a:bodyPr anchor="t" anchorCtr="0"/>
          <a:lstStyle>
            <a:defPPr/>
          </a:lstStyle>
          <a:p>
            <a:pPr marL="0" indent="0">
              <a:buNone/>
            </a:pPr>
            <a:r>
              <a:rPr lang="en-US" altLang="zh-CN" b="1"/>
              <a:t>5.冠者五六人，童子六七人。</a:t>
            </a:r>
          </a:p>
          <a:p>
            <a:pPr marL="0" indent="0">
              <a:buNone/>
            </a:pPr>
            <a:r>
              <a:rPr lang="en-US" altLang="zh-CN" b="1"/>
              <a:t>冠者：成年人。古时男子二十岁时行加冠礼，表示成年。</a:t>
            </a:r>
          </a:p>
          <a:p>
            <a:pPr marL="0" indent="0">
              <a:buNone/>
            </a:pPr>
            <a:r>
              <a:rPr lang="en-US" altLang="zh-CN" b="1"/>
              <a:t>童子：少年，未成年男子。</a:t>
            </a:r>
          </a:p>
          <a:p>
            <a:pPr marL="0" indent="0">
              <a:buNone/>
            </a:pPr>
            <a:r>
              <a:rPr lang="en-US" altLang="zh-CN" b="1"/>
              <a:t>6.浴乎沂，风乎舞雩。</a:t>
            </a:r>
          </a:p>
          <a:p>
            <a:pPr marL="0" indent="0">
              <a:buNone/>
            </a:pPr>
            <a:r>
              <a:rPr lang="en-US" altLang="zh-CN" b="1"/>
              <a:t>舞雩：台名，是鲁国求雨的坛，在今曲阜南。</a:t>
            </a:r>
          </a:p>
          <a:p>
            <a:pPr marL="0" indent="0">
              <a:buNone/>
            </a:pPr>
            <a:r>
              <a:rPr lang="en-US" altLang="zh-CN" b="1"/>
              <a:t>雩：求雨的祭祀仪式，伴以乐舞，故称“舞雩”。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内容占位符 2"/>
          <p:cNvSpPr>
            <a:spLocks noGrp="1"/>
          </p:cNvSpPr>
          <p:nvPr>
            <p:ph idx="1"/>
          </p:nvPr>
        </p:nvSpPr>
        <p:spPr>
          <a:xfrm>
            <a:off x="190500" y="203200"/>
            <a:ext cx="8791575" cy="6515100"/>
          </a:xfrm>
        </p:spPr>
        <p:txBody>
          <a:bodyPr anchor="t" anchorCtr="0"/>
          <a:lstStyle>
            <a:defPPr/>
          </a:lstStyle>
          <a:p>
            <a:pPr/>
            <a:r>
              <a:rPr lang="zh-CN" altLang="en-US" b="1"/>
              <a:t>四、理解式名句默写</a:t>
            </a:r>
          </a:p>
          <a:p>
            <a:pPr/>
            <a:r>
              <a:rPr lang="zh-CN" altLang="en-US" b="1"/>
              <a:t>1.以吾一日长乎尔，毋吾以也。</a:t>
            </a:r>
          </a:p>
          <a:p>
            <a:pPr/>
            <a:r>
              <a:rPr lang="zh-CN" altLang="en-US" b="1"/>
              <a:t>2.千乘之国，摄乎大国之间  因之以饥馑   且知方也</a:t>
            </a:r>
          </a:p>
          <a:p>
            <a:pPr/>
            <a:r>
              <a:rPr lang="zh-CN" altLang="en-US" b="1"/>
              <a:t>3.端章甫，愿为小相焉。</a:t>
            </a:r>
          </a:p>
          <a:p>
            <a:pPr/>
            <a:r>
              <a:rPr lang="zh-CN" altLang="en-US" b="1"/>
              <a:t>4.为国以礼，其言不让</a:t>
            </a:r>
          </a:p>
          <a:p>
            <a:pPr/>
            <a:r>
              <a:rPr lang="zh-CN" altLang="en-US" b="1"/>
              <a:t>5.浴乎沂，风乎舞雩，咏而归。</a:t>
            </a:r>
          </a:p>
          <a:p>
            <a:pPr/>
            <a:r>
              <a:rPr lang="zh-CN" altLang="en-US" b="1"/>
              <a:t>6.夫子喟然叹曰：“吾与点也！”</a:t>
            </a:r>
          </a:p>
          <a:p>
            <a:pPr/>
            <a:r>
              <a:rPr lang="zh-CN" altLang="en-US" b="1"/>
              <a:t>7. 率尔而对                如其礼乐，以俟君子。</a:t>
            </a:r>
          </a:p>
          <a:p>
            <a:pPr/>
            <a:r>
              <a:rPr lang="zh-CN" altLang="en-US" b="1"/>
              <a:t> 非曰能之，愿学焉。    鼓瑟希，铿尔，舍瑟而作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629400"/>
          </a:xfrm>
        </p:spPr>
        <p:txBody>
          <a:bodyPr/>
          <a:lstStyle>
            <a:defPPr/>
          </a:lstStyle>
          <a:p>
            <a:pPr/>
            <a:r>
              <a:rPr lang="zh-CN" altLang="en-US" b="1"/>
              <a:t>五、自主检测</a:t>
            </a:r>
          </a:p>
          <a:p>
            <a:pPr/>
            <a:r>
              <a:rPr lang="zh-CN" altLang="en-US" b="1"/>
              <a:t>1.以吾一日长乎尔毋吾以也</a:t>
            </a:r>
          </a:p>
          <a:p>
            <a:pPr/>
            <a:r>
              <a:rPr lang="zh-CN" altLang="en-US" b="1"/>
              <a:t>2.为国以礼其言不让</a:t>
            </a:r>
          </a:p>
          <a:p>
            <a:pPr/>
            <a:r>
              <a:rPr lang="zh-CN" altLang="en-US" b="1"/>
              <a:t>3.吾与点也</a:t>
            </a:r>
          </a:p>
          <a:p>
            <a:pPr/>
            <a:r>
              <a:rPr lang="zh-CN" altLang="en-US" b="1"/>
              <a:t>4.率尔而对</a:t>
            </a:r>
          </a:p>
          <a:p>
            <a:pPr/>
            <a:r>
              <a:rPr lang="zh-CN" altLang="en-US" b="1"/>
              <a:t>5.如其礼乐以俟君子</a:t>
            </a:r>
          </a:p>
          <a:p>
            <a:pPr/>
            <a:r>
              <a:rPr lang="zh-CN" altLang="en-US" b="1"/>
              <a:t>6.非曰能之愿学焉</a:t>
            </a:r>
          </a:p>
          <a:p>
            <a:pPr/>
            <a:r>
              <a:rPr lang="zh-CN" altLang="en-US" b="1"/>
              <a:t>7.鼓瑟希铿尔 舍瑟而作</a:t>
            </a:r>
          </a:p>
          <a:p>
            <a:pPr/>
            <a:r>
              <a:rPr lang="zh-CN" altLang="en-US" b="1"/>
              <a:t>8.浴乎沂；风乎舞雩；咏而归</a:t>
            </a:r>
          </a:p>
          <a:p>
            <a:pPr/>
            <a:r>
              <a:rPr lang="zh-CN" altLang="en-US" b="1"/>
              <a:t>9.可使有勇且知方也</a:t>
            </a:r>
          </a:p>
          <a:p>
            <a:pPr/>
            <a:r>
              <a:rPr lang="zh-CN" altLang="en-US" b="1"/>
              <a:t>10.千乘之国摄乎大国之间 因之以饥馑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内容占位符 2"/>
          <p:cNvSpPr>
            <a:spLocks noGrp="1"/>
          </p:cNvSpPr>
          <p:nvPr>
            <p:ph idx="1"/>
          </p:nvPr>
        </p:nvSpPr>
        <p:spPr>
          <a:xfrm>
            <a:off x="190500" y="90488"/>
            <a:ext cx="8791575" cy="6627812"/>
          </a:xfrm>
        </p:spPr>
        <p:txBody>
          <a:bodyPr anchor="t" anchorCtr="0"/>
          <a:lstStyle>
            <a:defPPr/>
          </a:lstStyle>
          <a:p>
            <a:pPr/>
            <a:r>
              <a:rPr lang="zh-CN" altLang="en-US" b="1">
                <a:solidFill>
                  <a:schemeClr val="tx1"/>
                </a:solidFill>
              </a:rPr>
              <a:t>一、课前检测</a:t>
            </a:r>
          </a:p>
          <a:p>
            <a:pPr/>
            <a:r>
              <a:rPr lang="zh-CN" altLang="en-US" b="1">
                <a:solidFill>
                  <a:schemeClr val="tx1"/>
                </a:solidFill>
              </a:rPr>
              <a:t>1.《劝学》开篇就提出了全文的中心论点,即“学不可以已”。阐明学习要持之以恒,并在后来形成一个常用成语的句子是“锲而不舍,金石可镂”。</a:t>
            </a:r>
          </a:p>
          <a:p>
            <a:pPr/>
            <a:r>
              <a:rPr lang="zh-CN" altLang="en-US" b="1">
                <a:solidFill>
                  <a:schemeClr val="tx1"/>
                </a:solidFill>
              </a:rPr>
              <a:t>2.荀子在《劝学》中说,君子需要通过广泛学习来提升自己的句子是:君子博学而日参省乎己,则知明而行无过矣。</a:t>
            </a:r>
          </a:p>
          <a:p>
            <a:pPr/>
            <a:r>
              <a:rPr lang="zh-CN" altLang="en-US" b="1">
                <a:solidFill>
                  <a:schemeClr val="tx1"/>
                </a:solidFill>
              </a:rPr>
              <a:t>3.《劝学》中强调学习应当专一,反面举例的句子是:蟹六跪而二螯,非蛇鳝之穴无可寄托者,用心躁也。</a:t>
            </a:r>
          </a:p>
          <a:p>
            <a:pPr/>
            <a:r>
              <a:rPr lang="zh-CN" altLang="en-US" b="1">
                <a:solidFill>
                  <a:schemeClr val="tx1"/>
                </a:solidFill>
              </a:rPr>
              <a:t>4.韩愈在《师说》中认为师生各有所长,可以相互学习,其原因是:闻道有先后,术业有专攻。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内容占位符 2"/>
          <p:cNvSpPr>
            <a:spLocks noGrp="1"/>
          </p:cNvSpPr>
          <p:nvPr>
            <p:ph idx="1"/>
          </p:nvPr>
        </p:nvSpPr>
        <p:spPr>
          <a:xfrm>
            <a:off x="133350" y="92075"/>
            <a:ext cx="8793163" cy="6542088"/>
          </a:xfrm>
        </p:spPr>
        <p:txBody>
          <a:bodyPr anchor="t" anchorCtr="0"/>
          <a:lstStyle>
            <a:defPPr/>
          </a:lstStyle>
          <a:p>
            <a:pPr/>
            <a:r>
              <a:rPr lang="zh-CN" altLang="en-US" sz="3000" b="1"/>
              <a:t>二、重点实词释义</a:t>
            </a:r>
          </a:p>
          <a:p>
            <a:pPr/>
            <a:r>
              <a:rPr lang="zh-CN" altLang="en-US" sz="3000" b="1"/>
              <a:t>子路、曾皙、冉有、公西华侍坐（陪侍长者坐着）。子曰：“以（因为）吾一日长乎尔，毋吾以（“已”用）也。居（平日，平时）则曰：‘不吾知（了解）也。’如或知尔，则何以（用，做）哉？”</a:t>
            </a:r>
          </a:p>
          <a:p>
            <a:pPr/>
            <a:r>
              <a:rPr lang="zh-CN" altLang="en-US" sz="3000" b="1"/>
              <a:t>子路率尔（急遽而不加考虑的样子）而对曰：“千乘（车辆）之国，摄（迫近，指夹在中间）乎大国之间，加（加到……上）之以师旅，因（接续）之以饥馑；由也为（治理）之，比及（等到）三年，可使有勇，且知方（合乎礼仪的行事准则）也。”夫子哂（微笑）之。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内容占位符 2"/>
          <p:cNvSpPr>
            <a:spLocks noGrp="1"/>
          </p:cNvSpPr>
          <p:nvPr>
            <p:ph idx="1"/>
          </p:nvPr>
        </p:nvSpPr>
        <p:spPr>
          <a:xfrm>
            <a:off x="190500" y="146050"/>
            <a:ext cx="8791575" cy="6572250"/>
          </a:xfrm>
        </p:spPr>
        <p:txBody>
          <a:bodyPr anchor="t" anchorCtr="0"/>
          <a:lstStyle>
            <a:defPPr/>
          </a:lstStyle>
          <a:p>
            <a:pPr/>
            <a:r>
              <a:rPr lang="zh-CN" altLang="en-US" b="1"/>
              <a:t>“求！尔何如？”对曰：“方（纵横方圆）六七十，如（或者）五六十，求也为之，比及三年，可使足（富足）民。如（至于）其礼乐，以俟（等待）君子”“赤！尔何如？”对曰：“非曰能之，愿学焉。宗庙之事，如会（诸侯在非规定时间朝见天子）同（诸侯一起朝见天子），端（名词作动词，穿着礼服）章甫（名词作动词，戴着礼帽），愿为小相（祭祀、会盟或朝见天子时，主持赞礼司仪官）焉。”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内容占位符 2"/>
          <p:cNvSpPr>
            <a:spLocks noGrp="1"/>
          </p:cNvSpPr>
          <p:nvPr>
            <p:ph idx="1"/>
          </p:nvPr>
        </p:nvSpPr>
        <p:spPr>
          <a:xfrm>
            <a:off x="315913" y="176213"/>
            <a:ext cx="8370887" cy="6457950"/>
          </a:xfrm>
        </p:spPr>
        <p:txBody>
          <a:bodyPr anchor="t" anchorCtr="0"/>
          <a:lstStyle>
            <a:defPPr/>
          </a:lstStyle>
          <a:p>
            <a:pPr/>
            <a:r>
              <a:rPr lang="zh-CN" altLang="en-US" b="1"/>
              <a:t>“点！尔何如？”鼓（弹奏）瑟希（同“稀”，稀疏，这里指鼓瑟的声音已接近尾声），</a:t>
            </a:r>
          </a:p>
          <a:p>
            <a:pPr/>
            <a:r>
              <a:rPr lang="zh-CN" altLang="en-US" b="1"/>
              <a:t>铿尔，舍（舍弃，指放下）瑟而作（站起来），对曰：“异乎三子者之撰（为政的才能）。”子曰：“何伤乎？亦各言其志也。”曰：“莫（通“暮”）春者，春服既成，冠者（成年人。古时男子二十岁为成年，束发加冠）五六人，童子六七人，浴乎沂，风（吹风）乎舞雩，咏而归。</a:t>
            </a:r>
          </a:p>
          <a:p>
            <a:pPr/>
            <a:r>
              <a:rPr lang="zh-CN" altLang="en-US" b="1"/>
              <a:t>夫子喟然（叹息的样子）叹曰：“吾与（赞成，同意）点也！”三子者出，曾皙后。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内容占位符 2"/>
          <p:cNvSpPr>
            <a:spLocks noGrp="1"/>
          </p:cNvSpPr>
          <p:nvPr>
            <p:ph idx="1"/>
          </p:nvPr>
        </p:nvSpPr>
        <p:spPr>
          <a:xfrm>
            <a:off x="0" y="90488"/>
            <a:ext cx="9144000" cy="6627812"/>
          </a:xfrm>
        </p:spPr>
        <p:txBody>
          <a:bodyPr anchor="t" anchorCtr="0"/>
          <a:lstStyle>
            <a:defPPr/>
          </a:lstStyle>
          <a:p>
            <a:pPr/>
            <a:r>
              <a:rPr lang="zh-CN" altLang="en-US" b="1"/>
              <a:t>曾皙曰：“夫三子者之言何如？”子曰：“亦各言其志也已矣（罢了）。”曰：“夫子何哂由也？”曰：“为国以礼，其言不让（谦让），是故哂之。”“唯求则非邦（国家，这是指国家大事）也与？”“安见（怎见得）方六七十，如五六十而非邦也者？”“唯赤则非邦也与？”“宗庙会同，非诸侯而何？赤也为之小，孰能为之大？”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内容占位符 2"/>
          <p:cNvSpPr>
            <a:spLocks noGrp="1"/>
          </p:cNvSpPr>
          <p:nvPr>
            <p:ph idx="1"/>
          </p:nvPr>
        </p:nvSpPr>
        <p:spPr>
          <a:xfrm>
            <a:off x="190500" y="203200"/>
            <a:ext cx="8791575" cy="6515100"/>
          </a:xfrm>
        </p:spPr>
        <p:txBody>
          <a:bodyPr anchor="t" anchorCtr="0"/>
          <a:lstStyle>
            <a:defPPr/>
          </a:lstStyle>
          <a:p>
            <a:pPr/>
            <a:r>
              <a:rPr lang="zh-CN" altLang="en-US" sz="2800" b="1"/>
              <a:t>三、易写错字填空，并翻译句子</a:t>
            </a:r>
          </a:p>
          <a:p>
            <a:pPr/>
            <a:r>
              <a:rPr lang="zh-CN" altLang="en-US" sz="2800" b="1"/>
              <a:t>1.以吾一日长乎尔，(  毋  )吾以也。</a:t>
            </a:r>
          </a:p>
          <a:p>
            <a:pPr/>
            <a:r>
              <a:rPr lang="zh-CN" altLang="en-US" sz="2800" b="1"/>
              <a:t>翻译：因为我的年龄比你们大一点，不要认为我大就不畅所欲言。</a:t>
            </a:r>
          </a:p>
          <a:p>
            <a:pPr/>
            <a:r>
              <a:rPr lang="zh-CN" altLang="en-US" sz="2800" b="1"/>
              <a:t>2.千乘之国，(  摄  ) 乎大国之间，加之以师旅，因之以饥( 馑  )。</a:t>
            </a:r>
          </a:p>
          <a:p>
            <a:pPr/>
            <a:r>
              <a:rPr lang="zh-CN" altLang="en-US" sz="2800" b="1"/>
              <a:t>翻译：一个拥有千辆兵车的国家，夹在大国之间，加上外国军队的侵犯，接着国内又发生饥荒。</a:t>
            </a:r>
          </a:p>
          <a:p>
            <a:pPr/>
            <a:r>
              <a:rPr lang="zh-CN" altLang="en-US" sz="2800" b="1"/>
              <a:t>3.由也为之，比及三年，可使有勇，且知(   方  )也。</a:t>
            </a:r>
          </a:p>
          <a:p>
            <a:pPr/>
            <a:r>
              <a:rPr lang="zh-CN" altLang="en-US" sz="2800" b="1"/>
              <a:t>翻译：如果让我治理这个国家，等到三年功夫，就可以使老百姓勇敢无畏，而且还懂得合乎礼仪的行事准则。</a:t>
            </a: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内容占位符 2"/>
          <p:cNvSpPr>
            <a:spLocks noGrp="1"/>
          </p:cNvSpPr>
          <p:nvPr>
            <p:ph idx="1"/>
          </p:nvPr>
        </p:nvSpPr>
        <p:spPr>
          <a:xfrm>
            <a:off x="190500" y="203200"/>
            <a:ext cx="8791575" cy="6515100"/>
          </a:xfrm>
        </p:spPr>
        <p:txBody>
          <a:bodyPr anchor="t" anchorCtr="0"/>
          <a:lstStyle>
            <a:defPPr/>
          </a:lstStyle>
          <a:p>
            <a:pPr/>
            <a:r>
              <a:rPr lang="zh-CN" altLang="en-US" b="1"/>
              <a:t>4.(  方  )六七十，如五六十，求也为(  之 )，比及三年，可使(  足   )民。</a:t>
            </a:r>
          </a:p>
          <a:p>
            <a:pPr/>
            <a:r>
              <a:rPr lang="zh-CN" altLang="en-US" b="1"/>
              <a:t>翻译：一个纵横六七十里或者五六十里的国家，如果让我去治理，等到三年，就可以使老百姓富足起来。</a:t>
            </a:r>
          </a:p>
          <a:p>
            <a:pPr/>
            <a:r>
              <a:rPr lang="zh-CN" altLang="en-US" b="1"/>
              <a:t>5.如其礼乐，以( 俟  )君子。</a:t>
            </a:r>
          </a:p>
          <a:p>
            <a:pPr/>
            <a:r>
              <a:rPr lang="zh-CN" altLang="en-US" b="1"/>
              <a:t>翻译：至于礼乐教化，要等待君子来实施了。</a:t>
            </a:r>
          </a:p>
          <a:p>
            <a:pPr/>
            <a:r>
              <a:rPr lang="zh-CN" altLang="en-US" b="1"/>
              <a:t>6.鼓瑟希，(  铿 )尔，舍瑟而( 作   )，对曰：“异乎三子者之(  撰  )。</a:t>
            </a:r>
          </a:p>
          <a:p>
            <a:pPr/>
            <a:r>
              <a:rPr lang="zh-CN" altLang="en-US" b="1"/>
              <a:t>翻译：（曾皙）弹瑟的声音逐渐稀疏了，接着铿的一声，放下瑟，站了起来，答道：“我的为政才能和他们三位所讲的不同。”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内容占位符 2"/>
          <p:cNvSpPr>
            <a:spLocks noGrp="1"/>
          </p:cNvSpPr>
          <p:nvPr>
            <p:ph idx="1"/>
          </p:nvPr>
        </p:nvSpPr>
        <p:spPr>
          <a:xfrm>
            <a:off x="190500" y="203200"/>
            <a:ext cx="8791575" cy="6515100"/>
          </a:xfrm>
        </p:spPr>
        <p:txBody>
          <a:bodyPr anchor="t" anchorCtr="0"/>
          <a:lstStyle>
            <a:defPPr/>
          </a:lstStyle>
          <a:p>
            <a:pPr/>
            <a:r>
              <a:rPr lang="zh-CN" altLang="en-US" b="1"/>
              <a:t>7.子曰：“何(  伤  )乎？亦各言其志也。</a:t>
            </a:r>
          </a:p>
          <a:p>
            <a:pPr/>
            <a:r>
              <a:rPr lang="zh-CN" altLang="en-US" b="1"/>
              <a:t>翻译：孔子说：“那有什么妨碍呢？正是要各人各自谈谈自己的志向啊。”</a:t>
            </a:r>
          </a:p>
          <a:p>
            <a:pPr/>
            <a:r>
              <a:rPr lang="zh-CN" altLang="en-US" b="1"/>
              <a:t>8.(  莫  )春者，春服既成，冠者五六人，童子六七人，浴乎沂，风乎舞( 雩  )，咏而归。</a:t>
            </a:r>
          </a:p>
          <a:p>
            <a:pPr/>
            <a:r>
              <a:rPr lang="zh-CN" altLang="en-US" b="1"/>
              <a:t>翻译：暮春三月，春天的衣服已经穿上了。我陪同五六位成年人、六七个小孩，在沂水旁边沐浴更衣，在舞雩台上唱祭歌、献祭品，祭天求雨。</a:t>
            </a:r>
          </a:p>
          <a:p>
            <a:pPr/>
            <a:r>
              <a:rPr lang="zh-CN" altLang="en-US" b="1"/>
              <a:t>9.夫子喟然叹曰：“吾(  与 )点也！”</a:t>
            </a:r>
          </a:p>
          <a:p>
            <a:pPr/>
            <a:r>
              <a:rPr lang="zh-CN" altLang="en-US" b="1"/>
              <a:t>翻译：孔子长叹一声说：“我赞同曾点的想法呀！”                                                         </a:t>
            </a: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内容占位符 2"/>
          <p:cNvSpPr>
            <a:spLocks noGrp="1"/>
          </p:cNvSpPr>
          <p:nvPr>
            <p:ph idx="1"/>
          </p:nvPr>
        </p:nvSpPr>
        <p:spPr>
          <a:xfrm>
            <a:off x="190500" y="203200"/>
            <a:ext cx="8791575" cy="6515100"/>
          </a:xfrm>
        </p:spPr>
        <p:txBody>
          <a:bodyPr anchor="t" anchorCtr="0"/>
          <a:lstStyle>
            <a:defPPr/>
          </a:lstStyle>
          <a:p>
            <a:pPr marL="0" indent="0">
              <a:buNone/>
            </a:pPr>
            <a:r>
              <a:rPr lang="zh-CN" altLang="en-US" sz="3600" b="1"/>
              <a:t>                                                      </a:t>
            </a:r>
          </a:p>
          <a:p>
            <a:pPr marL="0" indent="0">
              <a:buNone/>
            </a:pPr>
            <a:r>
              <a:rPr lang="zh-CN" altLang="en-US" sz="3600" b="1"/>
              <a:t>10.为国以礼，其言不让，是故( 哂  )之。</a:t>
            </a:r>
          </a:p>
          <a:p>
            <a:pPr marL="0" indent="0">
              <a:buNone/>
            </a:pPr>
            <a:r>
              <a:rPr lang="zh-CN" altLang="en-US" sz="3600" b="1"/>
              <a:t>翻译：治理国家要用礼，可是他（子路）的话毫不谦让，所以我笑他。</a:t>
            </a:r>
          </a:p>
          <a:p>
            <a:pPr marL="0" indent="0">
              <a:buNone/>
            </a:pPr>
            <a:r>
              <a:rPr lang="zh-CN" altLang="en-US" sz="3600" b="1"/>
              <a:t>11.赤也为之小，( 孰  )能为之大？</a:t>
            </a:r>
          </a:p>
          <a:p>
            <a:pPr marL="0" indent="0">
              <a:buNone/>
            </a:pPr>
            <a:r>
              <a:rPr lang="zh-CN" altLang="en-US" sz="3600" b="1"/>
              <a:t>翻译：如果公西华只能给诸侯做小相，那么谁能做大事呢？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内容占位符 2"/>
          <p:cNvSpPr>
            <a:spLocks noGrp="1"/>
          </p:cNvSpPr>
          <p:nvPr>
            <p:ph idx="1"/>
          </p:nvPr>
        </p:nvSpPr>
        <p:spPr>
          <a:xfrm>
            <a:off x="190500" y="90488"/>
            <a:ext cx="8791575" cy="6627812"/>
          </a:xfrm>
        </p:spPr>
        <p:txBody>
          <a:bodyPr anchor="t" anchorCtr="0"/>
          <a:lstStyle>
            <a:defPPr/>
          </a:lstStyle>
          <a:p>
            <a:pPr/>
            <a:r>
              <a:rPr lang="zh-CN" altLang="en-US" b="1"/>
              <a:t>5.《师说》中,表明韩愈眼中的师生关系的语句是:是故弟子不必不如师,师不必贤于弟子。</a:t>
            </a:r>
          </a:p>
          <a:p>
            <a:pPr/>
            <a:r>
              <a:rPr lang="zh-CN" altLang="en-US" b="1"/>
              <a:t>6.《师说》中,表明士大夫之族耻学于师的原因的语句是:位卑则足羞,官盛则近谀。</a:t>
            </a:r>
          </a:p>
          <a:p>
            <a:pPr/>
            <a:r>
              <a:rPr lang="zh-CN" altLang="en-US" b="1"/>
              <a:t>7.《赤壁赋》中概括了曹操军队在攻破荆州顺流而下时军容盛状的句子是:舳舻千里,旌旗蔽空。</a:t>
            </a:r>
          </a:p>
          <a:p>
            <a:pPr/>
            <a:r>
              <a:rPr lang="zh-CN" altLang="en-US" b="1"/>
              <a:t>8.《赤壁赋》中友人慨叹“人生短促,人很渺小”的句子是:寄蜉蝣于天地,渺沧海之一粟。</a:t>
            </a:r>
          </a:p>
          <a:p>
            <a:pPr/>
            <a:r>
              <a:rPr lang="zh-CN" altLang="en-US" b="1"/>
              <a:t>9.《赤壁赋》中描写了客人吹洞箫的内容,开始是正面描写,写洞箫的声音呜咽、不绝如缕,接着用侧面描写“舞幽壑之潜蛟,泣孤舟之嫠妇”来表现洞箫声音的悲凉。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内容占位符 2"/>
          <p:cNvSpPr>
            <a:spLocks noGrp="1"/>
          </p:cNvSpPr>
          <p:nvPr>
            <p:ph idx="1"/>
          </p:nvPr>
        </p:nvSpPr>
        <p:spPr>
          <a:xfrm>
            <a:off x="133350" y="92075"/>
            <a:ext cx="8793163" cy="6542088"/>
          </a:xfrm>
        </p:spPr>
        <p:txBody>
          <a:bodyPr anchor="t" anchorCtr="0"/>
          <a:lstStyle>
            <a:defPPr/>
          </a:lstStyle>
          <a:p>
            <a:pPr marL="0" indent="0">
              <a:buNone/>
            </a:pPr>
            <a:r>
              <a:rPr lang="zh-CN" altLang="en-US" sz="3000" b="1"/>
              <a:t>二、重点实词释义</a:t>
            </a:r>
          </a:p>
          <a:p>
            <a:pPr marL="0" indent="0">
              <a:buNone/>
            </a:pPr>
            <a:r>
              <a:rPr lang="zh-CN" altLang="en-US" sz="3000" b="1"/>
              <a:t>      子路、曾皙、冉有、公西华侍坐。</a:t>
            </a:r>
          </a:p>
          <a:p>
            <a:pPr marL="0" indent="0">
              <a:buNone/>
            </a:pPr>
            <a:r>
              <a:rPr lang="zh-CN" altLang="en-US" sz="3000" b="1"/>
              <a:t>      子曰：“以吾一日长乎尔，毋吾以也。居则曰：‘不吾知也。’如或知尔，则何以哉？”</a:t>
            </a:r>
          </a:p>
          <a:p>
            <a:pPr marL="0" indent="0">
              <a:buNone/>
            </a:pPr>
            <a:endParaRPr lang="zh-CN" altLang="en-US" sz="3000" b="1"/>
          </a:p>
          <a:p>
            <a:pPr marL="0" indent="0">
              <a:buNone/>
            </a:pPr>
            <a:r>
              <a:rPr lang="zh-CN" altLang="en-US" sz="3000" b="1"/>
              <a:t>       子路、曾皙、冉有、公西华侍坐（陪侍长者坐着）。</a:t>
            </a:r>
          </a:p>
          <a:p>
            <a:pPr marL="0" indent="0">
              <a:buNone/>
            </a:pPr>
            <a:r>
              <a:rPr lang="zh-CN" altLang="en-US" sz="3000" b="1"/>
              <a:t>       子曰：“以（因为）吾一日长乎尔，毋吾以（同“已”，止的意思/ 用）也。居（平日，平时）则曰：‘不吾知（了解）也。’如或知尔，则何以（用，做）哉？”</a:t>
            </a:r>
          </a:p>
          <a:p>
            <a:pPr marL="0" indent="0">
              <a:buNone/>
            </a:pPr>
            <a:r>
              <a:rPr lang="zh-CN" altLang="en-US" sz="3000" b="1"/>
              <a:t>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内容占位符 2"/>
          <p:cNvSpPr>
            <a:spLocks noGrp="1"/>
          </p:cNvSpPr>
          <p:nvPr>
            <p:ph idx="1"/>
          </p:nvPr>
        </p:nvSpPr>
        <p:spPr>
          <a:xfrm>
            <a:off x="174625" y="158750"/>
            <a:ext cx="8793163" cy="6542088"/>
          </a:xfrm>
        </p:spPr>
        <p:txBody>
          <a:bodyPr anchor="t" anchorCtr="0"/>
          <a:lstStyle>
            <a:defPPr/>
          </a:lstStyle>
          <a:p>
            <a:pPr marL="0" indent="0">
              <a:buNone/>
            </a:pPr>
            <a:r>
              <a:rPr lang="zh-CN" altLang="en-US" sz="3000" b="1"/>
              <a:t>      子路率尔而对曰：“千乘之国，摄乎大国之间，加之以师旅，因之以饥馑；由也为之，比及三年，可使有勇，且知方也。” </a:t>
            </a:r>
          </a:p>
          <a:p>
            <a:pPr marL="0" indent="0">
              <a:buNone/>
            </a:pPr>
            <a:r>
              <a:rPr lang="zh-CN" altLang="en-US" sz="3000" b="1"/>
              <a:t>      夫子哂之。</a:t>
            </a:r>
          </a:p>
          <a:p>
            <a:pPr marL="0" indent="0">
              <a:buNone/>
            </a:pPr>
            <a:endParaRPr lang="zh-CN" altLang="en-US" sz="3000" b="1"/>
          </a:p>
          <a:p>
            <a:pPr marL="0" indent="0">
              <a:buNone/>
            </a:pPr>
            <a:endParaRPr lang="zh-CN" altLang="en-US" sz="3000" b="1"/>
          </a:p>
          <a:p>
            <a:pPr marL="0" indent="0">
              <a:buNone/>
            </a:pPr>
            <a:r>
              <a:rPr lang="zh-CN" altLang="en-US" sz="3000" b="1"/>
              <a:t>     子路率尔（急遽而不加考虑的样子）而对曰：“千乘（车辆）之国，摄（指夹处）乎大国之间，加（加到……上）之以师旅，因（接续）之以（饥荒）；由也为（治理）之，比及（等到）三年，可使有勇，且知方（合乎礼仪的行事准则）也。”</a:t>
            </a:r>
          </a:p>
          <a:p>
            <a:pPr marL="0" indent="0">
              <a:buNone/>
            </a:pPr>
            <a:r>
              <a:rPr lang="zh-CN" altLang="en-US" sz="3000" b="1"/>
              <a:t>     夫子哂（微笑）之。</a:t>
            </a:r>
          </a:p>
          <a:p>
            <a:pPr marL="0" indent="0">
              <a:buNone/>
            </a:pPr>
            <a:endParaRPr lang="zh-CN" altLang="en-US" sz="3000" b="1"/>
          </a:p>
          <a:p>
            <a:pPr marL="0" indent="0">
              <a:buNone/>
            </a:pPr>
            <a:r>
              <a:rPr lang="zh-CN" altLang="en-US" sz="3000" b="1"/>
              <a:t>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内容占位符 2"/>
          <p:cNvSpPr>
            <a:spLocks noGrp="1"/>
          </p:cNvSpPr>
          <p:nvPr>
            <p:ph idx="1"/>
          </p:nvPr>
        </p:nvSpPr>
        <p:spPr>
          <a:xfrm>
            <a:off x="190500" y="146050"/>
            <a:ext cx="8791575" cy="6572250"/>
          </a:xfrm>
        </p:spPr>
        <p:txBody>
          <a:bodyPr anchor="t"/>
          <a:lstStyle>
            <a:defPPr/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  <a:sym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0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       “求！尔何如？”对曰：“方六七十，如五六十，求也为之，比及三年，可使足民。如其礼乐，以俟君子。”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0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   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  <a:sym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0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     “求！尔何如？”对曰：“方（纵横方圆）六七十，如（或者）五六十，求也为之，比及三年，可使足（富足）民。如（至于）其礼乐，以俟（等待）君子”“赤！尔何如？”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内容占位符 2"/>
          <p:cNvSpPr>
            <a:spLocks noGrp="1"/>
          </p:cNvSpPr>
          <p:nvPr>
            <p:ph idx="1"/>
          </p:nvPr>
        </p:nvSpPr>
        <p:spPr>
          <a:xfrm>
            <a:off x="240348" y="176212"/>
            <a:ext cx="8370887" cy="6457950"/>
          </a:xfrm>
        </p:spPr>
        <p:txBody>
          <a:bodyPr anchor="t"/>
          <a:lstStyle>
            <a:defPPr/>
          </a:lstStyle>
          <a:p>
            <a:pPr marL="0" indent="0" fontAlgn="base">
              <a:buNone/>
            </a:pPr>
            <a:r>
              <a:rPr lang="en-US" altLang="zh-CN" b="1" strike="noStrike" noProof="1">
                <a:sym typeface="+mn-ea"/>
              </a:rPr>
              <a:t>      “赤！尔何如？”</a:t>
            </a:r>
          </a:p>
          <a:p>
            <a:pPr marL="0" indent="0" fontAlgn="base">
              <a:buNone/>
            </a:pPr>
            <a:r>
              <a:rPr lang="en-US" altLang="zh-CN" b="1" strike="noStrike" noProof="1">
                <a:sym typeface="+mn-ea"/>
              </a:rPr>
              <a:t>        对曰：“非曰能之，愿学焉。宗庙之事，如会同，端章甫，愿为小相焉。”</a:t>
            </a:r>
          </a:p>
          <a:p>
            <a:pPr marL="0" indent="0" fontAlgn="base">
              <a:buNone/>
            </a:pPr>
            <a:endParaRPr lang="en-US" altLang="zh-CN" b="1" strike="noStrike" noProof="1">
              <a:sym typeface="+mn-ea"/>
            </a:endParaRPr>
          </a:p>
          <a:p>
            <a:pPr marL="0" indent="0" fontAlgn="base">
              <a:buNone/>
            </a:pPr>
            <a:r>
              <a:rPr lang="en-US" altLang="zh-CN" b="1" strike="noStrike" noProof="1">
                <a:sym typeface="+mn-ea"/>
              </a:rPr>
              <a:t>      “赤！尔何如？”</a:t>
            </a:r>
          </a:p>
          <a:p>
            <a:pPr marL="0" indent="0" fontAlgn="base">
              <a:buNone/>
            </a:pPr>
            <a:r>
              <a:rPr lang="en-US" altLang="zh-CN" b="1" strike="noStrike" noProof="1">
                <a:sym typeface="+mn-ea"/>
              </a:rPr>
              <a:t>        对曰：“非曰能（胜任，能做到）之，愿学焉。宗庙之事，如会（诸侯在非规定时间朝见天子）同（诸侯一起朝见天子），端（名词作动词，穿着礼服）章甫（名词作动词，戴着礼帽），愿为小相（诸侯祭祀、会盟或朝见天子时，主持赞礼的司仪官）焉。”</a:t>
            </a:r>
          </a:p>
          <a:p>
            <a:pPr marL="0" indent="0" fontAlgn="base">
              <a:buNone/>
            </a:pPr>
            <a:r>
              <a:rPr lang="en-US" altLang="zh-CN" b="1" strike="noStrike" noProof="1">
                <a:sym typeface="+mn-ea"/>
              </a:rPr>
              <a:t>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内容占位符 2"/>
          <p:cNvSpPr>
            <a:spLocks noGrp="1"/>
          </p:cNvSpPr>
          <p:nvPr>
            <p:ph idx="1"/>
          </p:nvPr>
        </p:nvSpPr>
        <p:spPr>
          <a:xfrm>
            <a:off x="-120015" y="5080"/>
            <a:ext cx="9081770" cy="6457950"/>
          </a:xfrm>
        </p:spPr>
        <p:txBody>
          <a:bodyPr anchor="t"/>
          <a:lstStyle>
            <a:defPPr/>
          </a:lstStyle>
          <a:p>
            <a:pPr marL="0" indent="0" fontAlgn="base">
              <a:buNone/>
            </a:pPr>
            <a:r>
              <a:rPr lang="en-US" altLang="zh-CN" b="1" strike="noStrike" noProof="1">
                <a:sym typeface="+mn-ea"/>
              </a:rPr>
              <a:t>     “点！尔何如？”</a:t>
            </a:r>
          </a:p>
          <a:p>
            <a:pPr marL="0" indent="0" fontAlgn="base">
              <a:buNone/>
            </a:pPr>
            <a:r>
              <a:rPr lang="en-US" altLang="zh-CN" b="1" strike="noStrike" noProof="1">
                <a:sym typeface="+mn-ea"/>
              </a:rPr>
              <a:t>        鼓瑟希，铿尔，舍瑟而作，对曰：“异乎三子者之撰。”</a:t>
            </a:r>
          </a:p>
          <a:p>
            <a:pPr marL="0" indent="0" fontAlgn="base">
              <a:buNone/>
            </a:pPr>
            <a:r>
              <a:rPr lang="en-US" altLang="zh-CN" b="1" strike="noStrike" noProof="1">
                <a:sym typeface="+mn-ea"/>
              </a:rPr>
              <a:t>        子曰：“何伤乎？亦各言其志也。”</a:t>
            </a:r>
          </a:p>
          <a:p>
            <a:pPr marL="0" indent="0" fontAlgn="base">
              <a:buNone/>
            </a:pPr>
            <a:r>
              <a:rPr lang="en-US" altLang="zh-CN" b="1" strike="noStrike" noProof="1">
                <a:sym typeface="+mn-ea"/>
              </a:rPr>
              <a:t>        曰：“莫春者，春服既成，冠者五六人，童子六七人，浴乎沂，风乎舞雩，咏而归。”</a:t>
            </a:r>
          </a:p>
          <a:p>
            <a:pPr marL="0" indent="0" fontAlgn="base">
              <a:buNone/>
            </a:pPr>
            <a:r>
              <a:rPr lang="en-US" altLang="zh-CN" b="1" strike="noStrike" noProof="1">
                <a:sym typeface="+mn-ea"/>
              </a:rPr>
              <a:t>        夫子喟然叹曰：“吾与点也！”</a:t>
            </a:r>
          </a:p>
          <a:p>
            <a:pPr marL="0" indent="0" fontAlgn="base">
              <a:buNone/>
            </a:pPr>
            <a:endParaRPr lang="en-US" altLang="zh-CN" b="1" strike="noStrike" noProof="1">
              <a:sym typeface="+mn-ea"/>
            </a:endParaRPr>
          </a:p>
          <a:p>
            <a:pPr marL="0" indent="0" fontAlgn="base">
              <a:buNone/>
            </a:pPr>
            <a:r>
              <a:rPr lang="en-US" altLang="zh-CN" b="1" strike="noStrike" noProof="1">
                <a:sym typeface="+mn-ea"/>
              </a:rPr>
              <a:t>       “点！尔何如？”</a:t>
            </a:r>
          </a:p>
          <a:p>
            <a:pPr marL="0" indent="0" fontAlgn="base">
              <a:buNone/>
            </a:pPr>
            <a:r>
              <a:rPr lang="en-US" altLang="zh-CN" b="1" strike="noStrike" noProof="1">
                <a:sym typeface="+mn-ea"/>
              </a:rPr>
              <a:t>         鼓（弹奏）瑟希（同“稀”，稀疏，这里指鼓瑟的声音已接近尾声），铿尔，舍（舍弃，指放下）瑟而作（站起来），对曰：“异乎三子者之撰（为政的才能）。”</a:t>
            </a:r>
          </a:p>
          <a:p>
            <a:pPr marL="0" indent="0" fontAlgn="base">
              <a:buNone/>
            </a:pPr>
            <a:r>
              <a:rPr lang="en-US" altLang="zh-CN" b="1" strike="noStrike" noProof="1">
                <a:sym typeface="+mn-ea"/>
              </a:rPr>
              <a:t>        子曰：“何伤（何妨）乎？亦各言其志也。”</a:t>
            </a:r>
          </a:p>
          <a:p>
            <a:pPr marL="0" indent="0" fontAlgn="base">
              <a:buNone/>
            </a:pPr>
            <a:r>
              <a:rPr lang="en-US" altLang="zh-CN" b="1" strike="noStrike" noProof="1">
                <a:sym typeface="+mn-ea"/>
              </a:rPr>
              <a:t>        曰：“莫（通“暮”）春者，春服既成，冠者（成年人。古时男子二十岁为成年，束发加冠）五六人，童子（少年，未成年男子）六七人，浴乎沂，风（吹风）乎舞雩，咏而归。   </a:t>
            </a:r>
          </a:p>
          <a:p>
            <a:pPr marL="0" indent="0" fontAlgn="base">
              <a:buNone/>
            </a:pPr>
            <a:r>
              <a:rPr lang="en-US" altLang="zh-CN" b="1" strike="noStrike" noProof="1">
                <a:sym typeface="+mn-ea"/>
              </a:rPr>
              <a:t>      夫子喟然（叹息的样子）叹曰：“吾与（赞成，同意）点也！”</a:t>
            </a:r>
          </a:p>
          <a:p>
            <a:pPr marL="0" indent="0" fontAlgn="base">
              <a:buNone/>
            </a:pPr>
            <a:r>
              <a:rPr lang="en-US" altLang="zh-CN" b="1" strike="noStrike" noProof="1">
                <a:sym typeface="+mn-ea"/>
              </a:rPr>
              <a:t>         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718800" y="114046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2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2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2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2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2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5" name="内容占位符 2"/>
          <p:cNvSpPr>
            <a:spLocks noGrp="1"/>
          </p:cNvSpPr>
          <p:nvPr>
            <p:ph idx="1"/>
          </p:nvPr>
        </p:nvSpPr>
        <p:spPr>
          <a:xfrm>
            <a:off x="61913" y="-9525"/>
            <a:ext cx="9020175" cy="6572250"/>
          </a:xfrm>
        </p:spPr>
        <p:txBody>
          <a:bodyPr anchor="t"/>
          <a:lstStyle>
            <a:defPPr/>
          </a:lstStyle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三子者出，曾皙后。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曾皙曰：“夫三子者之言何如？”子曰：“亦各言其志也已矣。”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曰：“夫子何哂由也？”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曰：“为国以礼，其言不让，是故哂之。”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   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   三子者出，曾皙后。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曾皙曰：“夫三子者之言何如？”子曰：“亦各言其志也已矣（罢了）。”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曰：“夫子何哂由也？”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曰：“为国以礼，其言不让（谦让），是故哂之。”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REFSHAPE" val="202801556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4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152</Paragraphs>
  <Slides>27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32">
      <vt:lpstr>Arial</vt:lpstr>
      <vt:lpstr>宋体</vt:lpstr>
      <vt:lpstr>Calibri Light</vt:lpstr>
      <vt:lpstr>Calibri</vt:lpstr>
      <vt:lpstr>默认设计模板</vt:lpstr>
      <vt:lpstr>5、 子路、曾皙、冉有、公西华侍坐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2021-09-28T11:12:18.822</cp:lastPrinted>
  <dcterms:created xsi:type="dcterms:W3CDTF">2021-09-28T11:12:18Z</dcterms:created>
  <dcterms:modified xsi:type="dcterms:W3CDTF">2021-09-28T03:12:18Z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